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7" r:id="rId2"/>
    <p:sldId id="299" r:id="rId3"/>
    <p:sldId id="261" r:id="rId4"/>
    <p:sldId id="296" r:id="rId5"/>
    <p:sldId id="270" r:id="rId6"/>
    <p:sldId id="273" r:id="rId7"/>
    <p:sldId id="293" r:id="rId8"/>
    <p:sldId id="272" r:id="rId9"/>
    <p:sldId id="289" r:id="rId10"/>
    <p:sldId id="294" r:id="rId11"/>
    <p:sldId id="275" r:id="rId12"/>
    <p:sldId id="290" r:id="rId13"/>
    <p:sldId id="291" r:id="rId14"/>
    <p:sldId id="297" r:id="rId15"/>
    <p:sldId id="284" r:id="rId16"/>
    <p:sldId id="287" r:id="rId17"/>
    <p:sldId id="276" r:id="rId18"/>
    <p:sldId id="280" r:id="rId19"/>
    <p:sldId id="277" r:id="rId20"/>
    <p:sldId id="279" r:id="rId21"/>
    <p:sldId id="281" r:id="rId22"/>
    <p:sldId id="283" r:id="rId23"/>
    <p:sldId id="282" r:id="rId24"/>
    <p:sldId id="286" r:id="rId25"/>
    <p:sldId id="301" r:id="rId26"/>
    <p:sldId id="302" r:id="rId27"/>
    <p:sldId id="303" r:id="rId28"/>
    <p:sldId id="304" r:id="rId29"/>
    <p:sldId id="300" r:id="rId30"/>
    <p:sldId id="288" r:id="rId31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950003"/>
    <a:srgbClr val="80ABE0"/>
    <a:srgbClr val="E5B6B5"/>
    <a:srgbClr val="B0CA7C"/>
    <a:srgbClr val="680101"/>
    <a:srgbClr val="33C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27" autoAdjust="0"/>
    <p:restoredTop sz="95382" autoAdjust="0"/>
  </p:normalViewPr>
  <p:slideViewPr>
    <p:cSldViewPr snapToGrid="0" snapToObjects="1">
      <p:cViewPr varScale="1">
        <p:scale>
          <a:sx n="78" d="100"/>
          <a:sy n="78" d="100"/>
        </p:scale>
        <p:origin x="-17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tags" Target="tags/tag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B4714-9168-0A4D-B3CF-F4C387803302}" type="datetimeFigureOut">
              <a:rPr lang="en-US" smtClean="0"/>
              <a:t>8/23/13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ABDAB-B93D-8143-8FC2-615C237DC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6183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3A6D0-67ED-C642-A69C-2C3708F7997D}" type="datetimeFigureOut">
              <a:rPr lang="en-US" smtClean="0"/>
              <a:t>8/23/13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81FD0-E4AA-324D-A71B-B21549143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229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81FD0-E4AA-324D-A71B-B21549143A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697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6" y="6461477"/>
            <a:ext cx="6318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algn="l"/>
            <a:r>
              <a:rPr lang="en-US" dirty="0" smtClean="0"/>
              <a:t>NUFACT 2013 – Filipe </a:t>
            </a:r>
            <a:r>
              <a:rPr lang="en-US" dirty="0" err="1" smtClean="0"/>
              <a:t>Joaquim</a:t>
            </a:r>
            <a:r>
              <a:rPr lang="en-US" dirty="0" smtClean="0"/>
              <a:t>                                       </a:t>
            </a:r>
            <a:r>
              <a:rPr lang="en-US" dirty="0" err="1" smtClean="0"/>
              <a:t>cLFV</a:t>
            </a:r>
            <a:r>
              <a:rPr lang="en-US" dirty="0" smtClean="0"/>
              <a:t> in seesaw models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2178" y="64896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8E421941-A48F-2348-96CF-79538C99FB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819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8757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7" Type="http://schemas.openxmlformats.org/officeDocument/2006/relationships/image" Target="../media/image5.jpg"/><Relationship Id="rId8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0" Type="http://schemas.openxmlformats.org/officeDocument/2006/relationships/image" Target="../media/image97.png"/><Relationship Id="rId21" Type="http://schemas.openxmlformats.org/officeDocument/2006/relationships/image" Target="../media/image98.png"/><Relationship Id="rId22" Type="http://schemas.openxmlformats.org/officeDocument/2006/relationships/image" Target="../media/image99.png"/><Relationship Id="rId23" Type="http://schemas.openxmlformats.org/officeDocument/2006/relationships/image" Target="../media/image100.png"/><Relationship Id="rId24" Type="http://schemas.openxmlformats.org/officeDocument/2006/relationships/image" Target="../media/image101.png"/><Relationship Id="rId25" Type="http://schemas.openxmlformats.org/officeDocument/2006/relationships/image" Target="../media/image102.png"/><Relationship Id="rId26" Type="http://schemas.openxmlformats.org/officeDocument/2006/relationships/image" Target="../media/image103.png"/><Relationship Id="rId27" Type="http://schemas.openxmlformats.org/officeDocument/2006/relationships/image" Target="../media/image104.png"/><Relationship Id="rId28" Type="http://schemas.openxmlformats.org/officeDocument/2006/relationships/image" Target="../media/image105.png"/><Relationship Id="rId29" Type="http://schemas.openxmlformats.org/officeDocument/2006/relationships/image" Target="../media/image106.png"/><Relationship Id="rId1" Type="http://schemas.openxmlformats.org/officeDocument/2006/relationships/tags" Target="../tags/tag53.xml"/><Relationship Id="rId2" Type="http://schemas.openxmlformats.org/officeDocument/2006/relationships/tags" Target="../tags/tag54.xml"/><Relationship Id="rId3" Type="http://schemas.openxmlformats.org/officeDocument/2006/relationships/tags" Target="../tags/tag55.xml"/><Relationship Id="rId4" Type="http://schemas.openxmlformats.org/officeDocument/2006/relationships/tags" Target="../tags/tag56.xml"/><Relationship Id="rId5" Type="http://schemas.openxmlformats.org/officeDocument/2006/relationships/tags" Target="../tags/tag57.xml"/><Relationship Id="rId30" Type="http://schemas.openxmlformats.org/officeDocument/2006/relationships/image" Target="../media/image107.png"/><Relationship Id="rId31" Type="http://schemas.openxmlformats.org/officeDocument/2006/relationships/image" Target="../media/image108.png"/><Relationship Id="rId32" Type="http://schemas.openxmlformats.org/officeDocument/2006/relationships/image" Target="../media/image109.png"/><Relationship Id="rId9" Type="http://schemas.openxmlformats.org/officeDocument/2006/relationships/tags" Target="../tags/tag61.xml"/><Relationship Id="rId6" Type="http://schemas.openxmlformats.org/officeDocument/2006/relationships/tags" Target="../tags/tag58.xml"/><Relationship Id="rId7" Type="http://schemas.openxmlformats.org/officeDocument/2006/relationships/tags" Target="../tags/tag59.xml"/><Relationship Id="rId8" Type="http://schemas.openxmlformats.org/officeDocument/2006/relationships/tags" Target="../tags/tag60.xml"/><Relationship Id="rId33" Type="http://schemas.openxmlformats.org/officeDocument/2006/relationships/image" Target="../media/image110.png"/><Relationship Id="rId34" Type="http://schemas.openxmlformats.org/officeDocument/2006/relationships/image" Target="../media/image111.png"/><Relationship Id="rId35" Type="http://schemas.openxmlformats.org/officeDocument/2006/relationships/image" Target="../media/image112.png"/><Relationship Id="rId36" Type="http://schemas.openxmlformats.org/officeDocument/2006/relationships/image" Target="../media/image113.png"/><Relationship Id="rId10" Type="http://schemas.openxmlformats.org/officeDocument/2006/relationships/tags" Target="../tags/tag62.xml"/><Relationship Id="rId11" Type="http://schemas.openxmlformats.org/officeDocument/2006/relationships/tags" Target="../tags/tag63.xml"/><Relationship Id="rId12" Type="http://schemas.openxmlformats.org/officeDocument/2006/relationships/tags" Target="../tags/tag64.xml"/><Relationship Id="rId13" Type="http://schemas.openxmlformats.org/officeDocument/2006/relationships/tags" Target="../tags/tag65.xml"/><Relationship Id="rId14" Type="http://schemas.openxmlformats.org/officeDocument/2006/relationships/tags" Target="../tags/tag66.xml"/><Relationship Id="rId15" Type="http://schemas.openxmlformats.org/officeDocument/2006/relationships/slideLayout" Target="../slideLayouts/slideLayout1.xml"/><Relationship Id="rId16" Type="http://schemas.openxmlformats.org/officeDocument/2006/relationships/image" Target="../media/image93.png"/><Relationship Id="rId17" Type="http://schemas.openxmlformats.org/officeDocument/2006/relationships/image" Target="../media/image94.png"/><Relationship Id="rId18" Type="http://schemas.openxmlformats.org/officeDocument/2006/relationships/image" Target="../media/image95.png"/><Relationship Id="rId19" Type="http://schemas.openxmlformats.org/officeDocument/2006/relationships/image" Target="../media/image96.png"/><Relationship Id="rId37" Type="http://schemas.openxmlformats.org/officeDocument/2006/relationships/image" Target="../media/image1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15.png"/><Relationship Id="rId5" Type="http://schemas.openxmlformats.org/officeDocument/2006/relationships/image" Target="../media/image116.png"/><Relationship Id="rId6" Type="http://schemas.openxmlformats.org/officeDocument/2006/relationships/image" Target="../media/image117.png"/><Relationship Id="rId1" Type="http://schemas.openxmlformats.org/officeDocument/2006/relationships/tags" Target="../tags/tag67.xml"/><Relationship Id="rId2" Type="http://schemas.openxmlformats.org/officeDocument/2006/relationships/tags" Target="../tags/tag6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4" Type="http://schemas.openxmlformats.org/officeDocument/2006/relationships/slideLayout" Target="../slideLayouts/slideLayout1.xml"/><Relationship Id="rId5" Type="http://schemas.openxmlformats.org/officeDocument/2006/relationships/image" Target="../media/image118.png"/><Relationship Id="rId6" Type="http://schemas.openxmlformats.org/officeDocument/2006/relationships/image" Target="../media/image119.png"/><Relationship Id="rId7" Type="http://schemas.openxmlformats.org/officeDocument/2006/relationships/image" Target="../media/image120.png"/><Relationship Id="rId1" Type="http://schemas.openxmlformats.org/officeDocument/2006/relationships/tags" Target="../tags/tag69.xml"/><Relationship Id="rId2" Type="http://schemas.openxmlformats.org/officeDocument/2006/relationships/tags" Target="../tags/tag7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19.png"/><Relationship Id="rId5" Type="http://schemas.openxmlformats.org/officeDocument/2006/relationships/image" Target="../media/image121.emf"/><Relationship Id="rId6" Type="http://schemas.openxmlformats.org/officeDocument/2006/relationships/image" Target="../media/image122.emf"/><Relationship Id="rId7" Type="http://schemas.openxmlformats.org/officeDocument/2006/relationships/image" Target="../media/image123.emf"/><Relationship Id="rId8" Type="http://schemas.openxmlformats.org/officeDocument/2006/relationships/image" Target="../media/image124.emf"/><Relationship Id="rId9" Type="http://schemas.openxmlformats.org/officeDocument/2006/relationships/image" Target="../media/image120.png"/><Relationship Id="rId1" Type="http://schemas.openxmlformats.org/officeDocument/2006/relationships/tags" Target="../tags/tag72.xml"/><Relationship Id="rId2" Type="http://schemas.openxmlformats.org/officeDocument/2006/relationships/tags" Target="../tags/tag7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4" Type="http://schemas.openxmlformats.org/officeDocument/2006/relationships/image" Target="../media/image126.png"/><Relationship Id="rId5" Type="http://schemas.openxmlformats.org/officeDocument/2006/relationships/image" Target="../media/image119.png"/><Relationship Id="rId1" Type="http://schemas.openxmlformats.org/officeDocument/2006/relationships/tags" Target="../tags/tag74.xml"/><Relationship Id="rId2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4" Type="http://schemas.openxmlformats.org/officeDocument/2006/relationships/image" Target="../media/image128.png"/><Relationship Id="rId5" Type="http://schemas.openxmlformats.org/officeDocument/2006/relationships/image" Target="../media/image129.png"/><Relationship Id="rId1" Type="http://schemas.openxmlformats.org/officeDocument/2006/relationships/tags" Target="../tags/tag75.xml"/><Relationship Id="rId2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0.png"/><Relationship Id="rId3" Type="http://schemas.openxmlformats.org/officeDocument/2006/relationships/image" Target="../media/image1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4" Type="http://schemas.openxmlformats.org/officeDocument/2006/relationships/tags" Target="../tags/tag79.xml"/><Relationship Id="rId5" Type="http://schemas.openxmlformats.org/officeDocument/2006/relationships/slideLayout" Target="../slideLayouts/slideLayout1.xml"/><Relationship Id="rId6" Type="http://schemas.openxmlformats.org/officeDocument/2006/relationships/image" Target="../media/image132.png"/><Relationship Id="rId7" Type="http://schemas.openxmlformats.org/officeDocument/2006/relationships/image" Target="../media/image133.png"/><Relationship Id="rId8" Type="http://schemas.openxmlformats.org/officeDocument/2006/relationships/image" Target="../media/image134.png"/><Relationship Id="rId9" Type="http://schemas.openxmlformats.org/officeDocument/2006/relationships/image" Target="../media/image135.png"/><Relationship Id="rId1" Type="http://schemas.openxmlformats.org/officeDocument/2006/relationships/tags" Target="../tags/tag76.xml"/><Relationship Id="rId2" Type="http://schemas.openxmlformats.org/officeDocument/2006/relationships/tags" Target="../tags/tag77.xm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8.png"/><Relationship Id="rId12" Type="http://schemas.openxmlformats.org/officeDocument/2006/relationships/image" Target="../media/image139.png"/><Relationship Id="rId13" Type="http://schemas.openxmlformats.org/officeDocument/2006/relationships/image" Target="../media/image140.png"/><Relationship Id="rId14" Type="http://schemas.openxmlformats.org/officeDocument/2006/relationships/image" Target="../media/image141.png"/><Relationship Id="rId15" Type="http://schemas.openxmlformats.org/officeDocument/2006/relationships/image" Target="../media/image142.png"/><Relationship Id="rId1" Type="http://schemas.openxmlformats.org/officeDocument/2006/relationships/tags" Target="../tags/tag80.xml"/><Relationship Id="rId2" Type="http://schemas.openxmlformats.org/officeDocument/2006/relationships/tags" Target="../tags/tag81.xml"/><Relationship Id="rId3" Type="http://schemas.openxmlformats.org/officeDocument/2006/relationships/tags" Target="../tags/tag82.xml"/><Relationship Id="rId4" Type="http://schemas.openxmlformats.org/officeDocument/2006/relationships/tags" Target="../tags/tag83.xml"/><Relationship Id="rId5" Type="http://schemas.openxmlformats.org/officeDocument/2006/relationships/tags" Target="../tags/tag84.xml"/><Relationship Id="rId6" Type="http://schemas.openxmlformats.org/officeDocument/2006/relationships/tags" Target="../tags/tag85.xml"/><Relationship Id="rId7" Type="http://schemas.openxmlformats.org/officeDocument/2006/relationships/tags" Target="../tags/tag86.xml"/><Relationship Id="rId8" Type="http://schemas.openxmlformats.org/officeDocument/2006/relationships/slideLayout" Target="../slideLayouts/slideLayout1.xml"/><Relationship Id="rId9" Type="http://schemas.openxmlformats.org/officeDocument/2006/relationships/image" Target="../media/image136.png"/><Relationship Id="rId10" Type="http://schemas.openxmlformats.org/officeDocument/2006/relationships/image" Target="../media/image13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45.png"/><Relationship Id="rId5" Type="http://schemas.openxmlformats.org/officeDocument/2006/relationships/image" Target="../media/image146.png"/><Relationship Id="rId6" Type="http://schemas.openxmlformats.org/officeDocument/2006/relationships/image" Target="../media/image147.png"/><Relationship Id="rId1" Type="http://schemas.openxmlformats.org/officeDocument/2006/relationships/tags" Target="../tags/tag87.xml"/><Relationship Id="rId2" Type="http://schemas.openxmlformats.org/officeDocument/2006/relationships/tags" Target="../tags/tag8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9.png"/><Relationship Id="rId3" Type="http://schemas.openxmlformats.org/officeDocument/2006/relationships/image" Target="../media/image15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1.png"/><Relationship Id="rId3" Type="http://schemas.openxmlformats.org/officeDocument/2006/relationships/image" Target="../media/image1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53.png"/><Relationship Id="rId5" Type="http://schemas.openxmlformats.org/officeDocument/2006/relationships/image" Target="../media/image154.png"/><Relationship Id="rId6" Type="http://schemas.openxmlformats.org/officeDocument/2006/relationships/image" Target="../media/image155.png"/><Relationship Id="rId7" Type="http://schemas.openxmlformats.org/officeDocument/2006/relationships/image" Target="../media/image156.png"/><Relationship Id="rId8" Type="http://schemas.openxmlformats.org/officeDocument/2006/relationships/image" Target="../media/image157.png"/><Relationship Id="rId1" Type="http://schemas.openxmlformats.org/officeDocument/2006/relationships/tags" Target="../tags/tag89.xml"/><Relationship Id="rId2" Type="http://schemas.openxmlformats.org/officeDocument/2006/relationships/tags" Target="../tags/tag9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tags" Target="../tags/tag9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6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3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20" Type="http://schemas.openxmlformats.org/officeDocument/2006/relationships/image" Target="../media/image23.png"/><Relationship Id="rId21" Type="http://schemas.openxmlformats.org/officeDocument/2006/relationships/image" Target="../media/image24.png"/><Relationship Id="rId22" Type="http://schemas.openxmlformats.org/officeDocument/2006/relationships/image" Target="../media/image25.png"/><Relationship Id="rId23" Type="http://schemas.openxmlformats.org/officeDocument/2006/relationships/image" Target="../media/image26.png"/><Relationship Id="rId24" Type="http://schemas.openxmlformats.org/officeDocument/2006/relationships/image" Target="../media/image27.png"/><Relationship Id="rId25" Type="http://schemas.openxmlformats.org/officeDocument/2006/relationships/image" Target="../media/image28.png"/><Relationship Id="rId26" Type="http://schemas.openxmlformats.org/officeDocument/2006/relationships/image" Target="../media/image29.png"/><Relationship Id="rId27" Type="http://schemas.openxmlformats.org/officeDocument/2006/relationships/image" Target="../media/image30.png"/><Relationship Id="rId28" Type="http://schemas.openxmlformats.org/officeDocument/2006/relationships/image" Target="../media/image31.png"/><Relationship Id="rId29" Type="http://schemas.openxmlformats.org/officeDocument/2006/relationships/image" Target="../media/image32.png"/><Relationship Id="rId1" Type="http://schemas.openxmlformats.org/officeDocument/2006/relationships/tags" Target="../tags/tag3.xml"/><Relationship Id="rId2" Type="http://schemas.openxmlformats.org/officeDocument/2006/relationships/tags" Target="../tags/tag4.xml"/><Relationship Id="rId3" Type="http://schemas.openxmlformats.org/officeDocument/2006/relationships/tags" Target="../tags/tag5.xml"/><Relationship Id="rId4" Type="http://schemas.openxmlformats.org/officeDocument/2006/relationships/tags" Target="../tags/tag6.xml"/><Relationship Id="rId5" Type="http://schemas.openxmlformats.org/officeDocument/2006/relationships/tags" Target="../tags/tag7.xml"/><Relationship Id="rId30" Type="http://schemas.openxmlformats.org/officeDocument/2006/relationships/image" Target="../media/image33.png"/><Relationship Id="rId31" Type="http://schemas.openxmlformats.org/officeDocument/2006/relationships/image" Target="../media/image34.emf"/><Relationship Id="rId32" Type="http://schemas.openxmlformats.org/officeDocument/2006/relationships/image" Target="../media/image35.emf"/><Relationship Id="rId9" Type="http://schemas.openxmlformats.org/officeDocument/2006/relationships/tags" Target="../tags/tag11.xml"/><Relationship Id="rId6" Type="http://schemas.openxmlformats.org/officeDocument/2006/relationships/tags" Target="../tags/tag8.xml"/><Relationship Id="rId7" Type="http://schemas.openxmlformats.org/officeDocument/2006/relationships/tags" Target="../tags/tag9.xml"/><Relationship Id="rId8" Type="http://schemas.openxmlformats.org/officeDocument/2006/relationships/tags" Target="../tags/tag10.xml"/><Relationship Id="rId33" Type="http://schemas.openxmlformats.org/officeDocument/2006/relationships/image" Target="../media/image36.emf"/><Relationship Id="rId10" Type="http://schemas.openxmlformats.org/officeDocument/2006/relationships/tags" Target="../tags/tag12.xml"/><Relationship Id="rId11" Type="http://schemas.openxmlformats.org/officeDocument/2006/relationships/slideLayout" Target="../slideLayouts/slideLayout1.xml"/><Relationship Id="rId12" Type="http://schemas.openxmlformats.org/officeDocument/2006/relationships/image" Target="../media/image15.png"/><Relationship Id="rId13" Type="http://schemas.openxmlformats.org/officeDocument/2006/relationships/image" Target="../media/image16.emf"/><Relationship Id="rId14" Type="http://schemas.openxmlformats.org/officeDocument/2006/relationships/image" Target="../media/image17.emf"/><Relationship Id="rId15" Type="http://schemas.openxmlformats.org/officeDocument/2006/relationships/image" Target="../media/image18.emf"/><Relationship Id="rId16" Type="http://schemas.openxmlformats.org/officeDocument/2006/relationships/image" Target="../media/image19.emf"/><Relationship Id="rId17" Type="http://schemas.openxmlformats.org/officeDocument/2006/relationships/image" Target="../media/image20.emf"/><Relationship Id="rId18" Type="http://schemas.openxmlformats.org/officeDocument/2006/relationships/image" Target="../media/image21.emf"/><Relationship Id="rId19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41.png"/><Relationship Id="rId20" Type="http://schemas.openxmlformats.org/officeDocument/2006/relationships/image" Target="../media/image52.emf"/><Relationship Id="rId21" Type="http://schemas.openxmlformats.org/officeDocument/2006/relationships/image" Target="../media/image53.png"/><Relationship Id="rId22" Type="http://schemas.openxmlformats.org/officeDocument/2006/relationships/image" Target="../media/image54.emf"/><Relationship Id="rId23" Type="http://schemas.openxmlformats.org/officeDocument/2006/relationships/image" Target="../media/image55.emf"/><Relationship Id="rId24" Type="http://schemas.openxmlformats.org/officeDocument/2006/relationships/image" Target="../media/image56.emf"/><Relationship Id="rId25" Type="http://schemas.openxmlformats.org/officeDocument/2006/relationships/image" Target="../media/image57.emf"/><Relationship Id="rId26" Type="http://schemas.openxmlformats.org/officeDocument/2006/relationships/image" Target="../media/image58.emf"/><Relationship Id="rId27" Type="http://schemas.openxmlformats.org/officeDocument/2006/relationships/image" Target="../media/image59.emf"/><Relationship Id="rId28" Type="http://schemas.openxmlformats.org/officeDocument/2006/relationships/image" Target="../media/image60.emf"/><Relationship Id="rId29" Type="http://schemas.openxmlformats.org/officeDocument/2006/relationships/image" Target="../media/image61.emf"/><Relationship Id="rId10" Type="http://schemas.openxmlformats.org/officeDocument/2006/relationships/image" Target="../media/image42.emf"/><Relationship Id="rId11" Type="http://schemas.openxmlformats.org/officeDocument/2006/relationships/image" Target="../media/image43.emf"/><Relationship Id="rId12" Type="http://schemas.openxmlformats.org/officeDocument/2006/relationships/image" Target="../media/image44.emf"/><Relationship Id="rId13" Type="http://schemas.openxmlformats.org/officeDocument/2006/relationships/image" Target="../media/image45.emf"/><Relationship Id="rId14" Type="http://schemas.openxmlformats.org/officeDocument/2006/relationships/image" Target="../media/image46.emf"/><Relationship Id="rId15" Type="http://schemas.openxmlformats.org/officeDocument/2006/relationships/image" Target="../media/image47.emf"/><Relationship Id="rId16" Type="http://schemas.openxmlformats.org/officeDocument/2006/relationships/image" Target="../media/image48.emf"/><Relationship Id="rId17" Type="http://schemas.openxmlformats.org/officeDocument/2006/relationships/image" Target="../media/image49.emf"/><Relationship Id="rId18" Type="http://schemas.openxmlformats.org/officeDocument/2006/relationships/image" Target="../media/image50.emf"/><Relationship Id="rId19" Type="http://schemas.openxmlformats.org/officeDocument/2006/relationships/image" Target="../media/image51.emf"/><Relationship Id="rId1" Type="http://schemas.openxmlformats.org/officeDocument/2006/relationships/tags" Target="../tags/tag13.xml"/><Relationship Id="rId2" Type="http://schemas.openxmlformats.org/officeDocument/2006/relationships/tags" Target="../tags/tag14.xml"/><Relationship Id="rId3" Type="http://schemas.openxmlformats.org/officeDocument/2006/relationships/tags" Target="../tags/tag15.xml"/><Relationship Id="rId4" Type="http://schemas.openxmlformats.org/officeDocument/2006/relationships/slideLayout" Target="../slideLayouts/slideLayout1.xml"/><Relationship Id="rId5" Type="http://schemas.openxmlformats.org/officeDocument/2006/relationships/image" Target="../media/image37.emf"/><Relationship Id="rId6" Type="http://schemas.openxmlformats.org/officeDocument/2006/relationships/image" Target="../media/image38.emf"/><Relationship Id="rId7" Type="http://schemas.openxmlformats.org/officeDocument/2006/relationships/image" Target="../media/image39.png"/><Relationship Id="rId8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28.xml"/><Relationship Id="rId14" Type="http://schemas.openxmlformats.org/officeDocument/2006/relationships/tags" Target="../tags/tag29.xml"/><Relationship Id="rId15" Type="http://schemas.openxmlformats.org/officeDocument/2006/relationships/tags" Target="../tags/tag30.xml"/><Relationship Id="rId16" Type="http://schemas.openxmlformats.org/officeDocument/2006/relationships/tags" Target="../tags/tag31.xml"/><Relationship Id="rId17" Type="http://schemas.openxmlformats.org/officeDocument/2006/relationships/tags" Target="../tags/tag32.xml"/><Relationship Id="rId18" Type="http://schemas.openxmlformats.org/officeDocument/2006/relationships/tags" Target="../tags/tag33.xml"/><Relationship Id="rId19" Type="http://schemas.openxmlformats.org/officeDocument/2006/relationships/tags" Target="../tags/tag34.xml"/><Relationship Id="rId50" Type="http://schemas.openxmlformats.org/officeDocument/2006/relationships/image" Target="../media/image41.png"/><Relationship Id="rId51" Type="http://schemas.openxmlformats.org/officeDocument/2006/relationships/image" Target="../media/image74.png"/><Relationship Id="rId52" Type="http://schemas.openxmlformats.org/officeDocument/2006/relationships/image" Target="../media/image75.png"/><Relationship Id="rId53" Type="http://schemas.openxmlformats.org/officeDocument/2006/relationships/image" Target="../media/image76.png"/><Relationship Id="rId54" Type="http://schemas.openxmlformats.org/officeDocument/2006/relationships/image" Target="../media/image77.png"/><Relationship Id="rId55" Type="http://schemas.openxmlformats.org/officeDocument/2006/relationships/image" Target="../media/image78.png"/><Relationship Id="rId56" Type="http://schemas.openxmlformats.org/officeDocument/2006/relationships/image" Target="../media/image79.png"/><Relationship Id="rId57" Type="http://schemas.openxmlformats.org/officeDocument/2006/relationships/image" Target="../media/image80.png"/><Relationship Id="rId58" Type="http://schemas.openxmlformats.org/officeDocument/2006/relationships/image" Target="../media/image81.png"/><Relationship Id="rId59" Type="http://schemas.openxmlformats.org/officeDocument/2006/relationships/image" Target="../media/image82.png"/><Relationship Id="rId40" Type="http://schemas.openxmlformats.org/officeDocument/2006/relationships/image" Target="../media/image67.png"/><Relationship Id="rId41" Type="http://schemas.openxmlformats.org/officeDocument/2006/relationships/image" Target="../media/image68.png"/><Relationship Id="rId42" Type="http://schemas.openxmlformats.org/officeDocument/2006/relationships/image" Target="../media/image69.png"/><Relationship Id="rId43" Type="http://schemas.openxmlformats.org/officeDocument/2006/relationships/image" Target="../media/image70.png"/><Relationship Id="rId44" Type="http://schemas.openxmlformats.org/officeDocument/2006/relationships/image" Target="../media/image71.png"/><Relationship Id="rId45" Type="http://schemas.openxmlformats.org/officeDocument/2006/relationships/image" Target="../media/image33.png"/><Relationship Id="rId46" Type="http://schemas.openxmlformats.org/officeDocument/2006/relationships/image" Target="../media/image72.png"/><Relationship Id="rId47" Type="http://schemas.openxmlformats.org/officeDocument/2006/relationships/image" Target="../media/image73.png"/><Relationship Id="rId48" Type="http://schemas.openxmlformats.org/officeDocument/2006/relationships/image" Target="../media/image39.png"/><Relationship Id="rId49" Type="http://schemas.openxmlformats.org/officeDocument/2006/relationships/image" Target="../media/image40.png"/><Relationship Id="rId1" Type="http://schemas.openxmlformats.org/officeDocument/2006/relationships/tags" Target="../tags/tag16.xml"/><Relationship Id="rId2" Type="http://schemas.openxmlformats.org/officeDocument/2006/relationships/tags" Target="../tags/tag17.xml"/><Relationship Id="rId3" Type="http://schemas.openxmlformats.org/officeDocument/2006/relationships/tags" Target="../tags/tag18.xml"/><Relationship Id="rId4" Type="http://schemas.openxmlformats.org/officeDocument/2006/relationships/tags" Target="../tags/tag19.xml"/><Relationship Id="rId5" Type="http://schemas.openxmlformats.org/officeDocument/2006/relationships/tags" Target="../tags/tag20.xml"/><Relationship Id="rId6" Type="http://schemas.openxmlformats.org/officeDocument/2006/relationships/tags" Target="../tags/tag21.xml"/><Relationship Id="rId7" Type="http://schemas.openxmlformats.org/officeDocument/2006/relationships/tags" Target="../tags/tag22.xml"/><Relationship Id="rId8" Type="http://schemas.openxmlformats.org/officeDocument/2006/relationships/tags" Target="../tags/tag23.xml"/><Relationship Id="rId9" Type="http://schemas.openxmlformats.org/officeDocument/2006/relationships/tags" Target="../tags/tag24.xml"/><Relationship Id="rId30" Type="http://schemas.openxmlformats.org/officeDocument/2006/relationships/tags" Target="../tags/tag45.xml"/><Relationship Id="rId31" Type="http://schemas.openxmlformats.org/officeDocument/2006/relationships/slideLayout" Target="../slideLayouts/slideLayout1.xml"/><Relationship Id="rId32" Type="http://schemas.openxmlformats.org/officeDocument/2006/relationships/image" Target="../media/image22.emf"/><Relationship Id="rId33" Type="http://schemas.openxmlformats.org/officeDocument/2006/relationships/image" Target="../media/image62.emf"/><Relationship Id="rId34" Type="http://schemas.openxmlformats.org/officeDocument/2006/relationships/image" Target="../media/image63.png"/><Relationship Id="rId35" Type="http://schemas.openxmlformats.org/officeDocument/2006/relationships/image" Target="../media/image64.png"/><Relationship Id="rId36" Type="http://schemas.openxmlformats.org/officeDocument/2006/relationships/image" Target="../media/image65.png"/><Relationship Id="rId37" Type="http://schemas.openxmlformats.org/officeDocument/2006/relationships/image" Target="../media/image66.png"/><Relationship Id="rId38" Type="http://schemas.openxmlformats.org/officeDocument/2006/relationships/image" Target="../media/image32.png"/><Relationship Id="rId39" Type="http://schemas.openxmlformats.org/officeDocument/2006/relationships/image" Target="../media/image31.png"/><Relationship Id="rId20" Type="http://schemas.openxmlformats.org/officeDocument/2006/relationships/tags" Target="../tags/tag35.xml"/><Relationship Id="rId21" Type="http://schemas.openxmlformats.org/officeDocument/2006/relationships/tags" Target="../tags/tag36.xml"/><Relationship Id="rId22" Type="http://schemas.openxmlformats.org/officeDocument/2006/relationships/tags" Target="../tags/tag37.xml"/><Relationship Id="rId23" Type="http://schemas.openxmlformats.org/officeDocument/2006/relationships/tags" Target="../tags/tag38.xml"/><Relationship Id="rId24" Type="http://schemas.openxmlformats.org/officeDocument/2006/relationships/tags" Target="../tags/tag39.xml"/><Relationship Id="rId25" Type="http://schemas.openxmlformats.org/officeDocument/2006/relationships/tags" Target="../tags/tag40.xml"/><Relationship Id="rId26" Type="http://schemas.openxmlformats.org/officeDocument/2006/relationships/tags" Target="../tags/tag41.xml"/><Relationship Id="rId27" Type="http://schemas.openxmlformats.org/officeDocument/2006/relationships/tags" Target="../tags/tag42.xml"/><Relationship Id="rId28" Type="http://schemas.openxmlformats.org/officeDocument/2006/relationships/tags" Target="../tags/tag43.xml"/><Relationship Id="rId29" Type="http://schemas.openxmlformats.org/officeDocument/2006/relationships/tags" Target="../tags/tag44.xml"/><Relationship Id="rId10" Type="http://schemas.openxmlformats.org/officeDocument/2006/relationships/tags" Target="../tags/tag25.xml"/><Relationship Id="rId11" Type="http://schemas.openxmlformats.org/officeDocument/2006/relationships/tags" Target="../tags/tag26.xml"/><Relationship Id="rId12" Type="http://schemas.openxmlformats.org/officeDocument/2006/relationships/tags" Target="../tags/tag27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5.png"/><Relationship Id="rId12" Type="http://schemas.openxmlformats.org/officeDocument/2006/relationships/image" Target="../media/image86.png"/><Relationship Id="rId13" Type="http://schemas.openxmlformats.org/officeDocument/2006/relationships/image" Target="../media/image87.png"/><Relationship Id="rId14" Type="http://schemas.openxmlformats.org/officeDocument/2006/relationships/image" Target="../media/image88.png"/><Relationship Id="rId15" Type="http://schemas.openxmlformats.org/officeDocument/2006/relationships/image" Target="../media/image89.png"/><Relationship Id="rId16" Type="http://schemas.openxmlformats.org/officeDocument/2006/relationships/image" Target="../media/image90.png"/><Relationship Id="rId17" Type="http://schemas.openxmlformats.org/officeDocument/2006/relationships/image" Target="../media/image91.png"/><Relationship Id="rId18" Type="http://schemas.openxmlformats.org/officeDocument/2006/relationships/image" Target="../media/image92.png"/><Relationship Id="rId19" Type="http://schemas.openxmlformats.org/officeDocument/2006/relationships/image" Target="../media/image80.png"/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tags" Target="../tags/tag48.xml"/><Relationship Id="rId4" Type="http://schemas.openxmlformats.org/officeDocument/2006/relationships/tags" Target="../tags/tag49.xml"/><Relationship Id="rId5" Type="http://schemas.openxmlformats.org/officeDocument/2006/relationships/tags" Target="../tags/tag50.xml"/><Relationship Id="rId6" Type="http://schemas.openxmlformats.org/officeDocument/2006/relationships/tags" Target="../tags/tag51.xml"/><Relationship Id="rId7" Type="http://schemas.openxmlformats.org/officeDocument/2006/relationships/tags" Target="../tags/tag52.xml"/><Relationship Id="rId8" Type="http://schemas.openxmlformats.org/officeDocument/2006/relationships/slideLayout" Target="../slideLayouts/slideLayout1.xml"/><Relationship Id="rId9" Type="http://schemas.openxmlformats.org/officeDocument/2006/relationships/image" Target="../media/image83.png"/><Relationship Id="rId10" Type="http://schemas.openxmlformats.org/officeDocument/2006/relationships/image" Target="../media/image8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rgbClr val="950003"/>
            </a:gs>
            <a:gs pos="71000">
              <a:schemeClr val="tx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67701" y="314411"/>
            <a:ext cx="9036842" cy="556257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pt-PT" sz="4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cLFV</a:t>
            </a:r>
            <a:r>
              <a:rPr lang="pt-PT" sz="4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pt-PT" sz="4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in</a:t>
            </a:r>
            <a:r>
              <a:rPr lang="pt-PT" sz="4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pt-PT" sz="4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Seesaw</a:t>
            </a:r>
            <a:r>
              <a:rPr lang="pt-PT" sz="4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pt-PT" sz="4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Models</a:t>
            </a:r>
            <a:r>
              <a:rPr lang="pt-PT" sz="4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        </a:t>
            </a:r>
            <a:r>
              <a:rPr lang="pt-PT" sz="4000" dirty="0" smtClean="0">
                <a:solidFill>
                  <a:schemeClr val="bg1"/>
                </a:solidFill>
                <a:latin typeface="Century Gothic"/>
                <a:cs typeface="Century Gothic"/>
              </a:rPr>
              <a:t/>
            </a:r>
            <a:br>
              <a:rPr lang="pt-PT" sz="4000" dirty="0" smtClean="0">
                <a:solidFill>
                  <a:schemeClr val="bg1"/>
                </a:solidFill>
                <a:latin typeface="Century Gothic"/>
                <a:cs typeface="Century Gothic"/>
              </a:rPr>
            </a:br>
            <a:r>
              <a:rPr lang="pt-PT" sz="4000" dirty="0" smtClean="0">
                <a:solidFill>
                  <a:schemeClr val="bg1"/>
                </a:solidFill>
                <a:latin typeface="Century Gothic"/>
                <a:cs typeface="Century Gothic"/>
              </a:rPr>
              <a:t>                         </a:t>
            </a:r>
            <a:r>
              <a:rPr lang="pt-PT" sz="2800" dirty="0" smtClean="0">
                <a:solidFill>
                  <a:schemeClr val="bg1"/>
                </a:solidFill>
                <a:latin typeface="Century Gothic"/>
                <a:cs typeface="Century Gothic"/>
              </a:rPr>
              <a:t>(</a:t>
            </a:r>
            <a:r>
              <a:rPr lang="pt-PT" sz="28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after</a:t>
            </a:r>
            <a:r>
              <a:rPr lang="pt-PT" sz="2800" dirty="0" smtClean="0">
                <a:solidFill>
                  <a:schemeClr val="bg1"/>
                </a:solidFill>
                <a:latin typeface="Century Gothic"/>
                <a:cs typeface="Century Gothic"/>
              </a:rPr>
              <a:t> LHC12, </a:t>
            </a:r>
            <a:r>
              <a:rPr lang="pt-PT" sz="2800" dirty="0" err="1" smtClean="0">
                <a:solidFill>
                  <a:schemeClr val="bg1"/>
                </a:solidFill>
                <a:latin typeface="Century Gothic"/>
                <a:ea typeface="Lucida Grande"/>
                <a:cs typeface="Century Gothic"/>
              </a:rPr>
              <a:t>θ</a:t>
            </a:r>
            <a:r>
              <a:rPr lang="pt-PT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/>
                <a:cs typeface="Century Gothic"/>
              </a:rPr>
              <a:t>   </a:t>
            </a:r>
            <a:r>
              <a:rPr lang="pt-PT" sz="28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and</a:t>
            </a:r>
            <a:r>
              <a:rPr lang="pt-PT" sz="2800" dirty="0" smtClean="0">
                <a:solidFill>
                  <a:schemeClr val="bg1"/>
                </a:solidFill>
                <a:latin typeface="Century Gothic"/>
                <a:cs typeface="Century Gothic"/>
              </a:rPr>
              <a:t> MEG13)</a:t>
            </a:r>
            <a:endParaRPr lang="fr-FR" sz="40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674475" y="6097901"/>
            <a:ext cx="5273916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pt-BR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19-24 August, IHEP, Beijing, China</a:t>
            </a:r>
            <a:endParaRPr lang="fr-FR" dirty="0">
              <a:solidFill>
                <a:schemeClr val="accent3">
                  <a:lumMod val="60000"/>
                  <a:lumOff val="40000"/>
                </a:schemeClr>
              </a:solidFill>
              <a:latin typeface="Century Gothic"/>
              <a:cs typeface="Century Gothic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720978" y="2445416"/>
            <a:ext cx="4143665" cy="603132"/>
            <a:chOff x="-324222" y="5241209"/>
            <a:chExt cx="4143665" cy="603132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2">
              <a:grayscl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04" t="27448" r="16850" b="30326"/>
            <a:stretch/>
          </p:blipFill>
          <p:spPr>
            <a:xfrm>
              <a:off x="-324222" y="5314359"/>
              <a:ext cx="1049972" cy="477260"/>
            </a:xfrm>
            <a:prstGeom prst="rect">
              <a:avLst/>
            </a:prstGeom>
          </p:spPr>
        </p:pic>
        <p:pic>
          <p:nvPicPr>
            <p:cNvPr id="6" name="Picture 5" descr="DF_RGB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864" y="5241209"/>
              <a:ext cx="1190394" cy="603132"/>
            </a:xfrm>
            <a:prstGeom prst="rect">
              <a:avLst/>
            </a:prstGeom>
          </p:spPr>
        </p:pic>
        <p:sp>
          <p:nvSpPr>
            <p:cNvPr id="21" name="Text Box 1"/>
            <p:cNvSpPr txBox="1"/>
            <p:nvPr/>
          </p:nvSpPr>
          <p:spPr>
            <a:xfrm>
              <a:off x="939023" y="5561693"/>
              <a:ext cx="2880420" cy="27045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pt-PT" sz="1100" dirty="0">
                  <a:ln w="9208" cap="flat" cmpd="sng" algn="ctr">
                    <a:solidFill>
                      <a:schemeClr val="bg1"/>
                    </a:solidFill>
                    <a:prstDash val="solid"/>
                    <a:round/>
                  </a:ln>
                  <a:solidFill>
                    <a:schemeClr val="bg1"/>
                  </a:solidFill>
                  <a:effectLst>
                    <a:outerShdw blurRad="63500" dir="3600000" algn="tl">
                      <a:srgbClr val="000000">
                        <a:alpha val="70000"/>
                      </a:srgbClr>
                    </a:outerShdw>
                  </a:effectLst>
                  <a:latin typeface="Arial"/>
                  <a:ea typeface="Calibri"/>
                  <a:cs typeface="Arial"/>
                </a:rPr>
                <a:t>CFTP</a:t>
              </a:r>
              <a:endParaRPr lang="en-US" sz="100" dirty="0">
                <a:ln w="9208" cap="flat" cmpd="sng" algn="ctr">
                  <a:solidFill>
                    <a:schemeClr val="bg1"/>
                  </a:solidFill>
                  <a:prstDash val="solid"/>
                  <a:round/>
                </a:ln>
                <a:solidFill>
                  <a:schemeClr val="bg1"/>
                </a:solidFill>
                <a:effectLst/>
                <a:latin typeface="Arial"/>
                <a:ea typeface="Calibri"/>
                <a:cs typeface="Arial"/>
              </a:endParaRPr>
            </a:p>
          </p:txBody>
        </p:sp>
        <p:pic>
          <p:nvPicPr>
            <p:cNvPr id="22" name="Picture 21"/>
            <p:cNvPicPr/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8274" y="5315699"/>
              <a:ext cx="787662" cy="432913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>
            <a:off x="144017" y="5254546"/>
            <a:ext cx="8808442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pt-BR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NUFACT 2013</a:t>
            </a:r>
            <a:r>
              <a:rPr lang="pt-BR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</a:p>
          <a:p>
            <a:pPr algn="r">
              <a:lnSpc>
                <a:spcPct val="150000"/>
              </a:lnSpc>
            </a:pPr>
            <a:r>
              <a:rPr lang="pt-BR" sz="15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International</a:t>
            </a:r>
            <a:r>
              <a:rPr lang="pt-BR" sz="1500" dirty="0" smtClean="0">
                <a:solidFill>
                  <a:schemeClr val="bg1"/>
                </a:solidFill>
                <a:latin typeface="Century Gothic"/>
                <a:cs typeface="Century Gothic"/>
              </a:rPr>
              <a:t> Workshop </a:t>
            </a:r>
            <a:r>
              <a:rPr lang="pt-BR" sz="15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on</a:t>
            </a:r>
            <a:r>
              <a:rPr lang="pt-BR" sz="1500" dirty="0" smtClean="0">
                <a:solidFill>
                  <a:schemeClr val="bg1"/>
                </a:solidFill>
                <a:latin typeface="Century Gothic"/>
                <a:cs typeface="Century Gothic"/>
              </a:rPr>
              <a:t> Neutrino </a:t>
            </a:r>
            <a:r>
              <a:rPr lang="pt-BR" sz="15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Factories</a:t>
            </a:r>
            <a:r>
              <a:rPr lang="pt-BR" sz="1500" dirty="0" smtClean="0">
                <a:solidFill>
                  <a:schemeClr val="bg1"/>
                </a:solidFill>
                <a:latin typeface="Century Gothic"/>
                <a:cs typeface="Century Gothic"/>
              </a:rPr>
              <a:t>, </a:t>
            </a:r>
            <a:r>
              <a:rPr lang="pt-BR" sz="15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Super</a:t>
            </a:r>
            <a:r>
              <a:rPr lang="pt-BR" sz="15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pt-BR" sz="15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beams</a:t>
            </a:r>
            <a:r>
              <a:rPr lang="pt-BR" sz="15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pt-BR" sz="15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and</a:t>
            </a:r>
            <a:r>
              <a:rPr lang="pt-BR" sz="1500" dirty="0" smtClean="0">
                <a:solidFill>
                  <a:schemeClr val="bg1"/>
                </a:solidFill>
                <a:latin typeface="Century Gothic"/>
                <a:cs typeface="Century Gothic"/>
              </a:rPr>
              <a:t> Beta </a:t>
            </a:r>
            <a:r>
              <a:rPr lang="pt-BR" sz="15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Beams</a:t>
            </a:r>
            <a:r>
              <a:rPr lang="pt-BR" sz="15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endParaRPr lang="fr-FR" sz="13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gray">
          <a:xfrm>
            <a:off x="267701" y="2493013"/>
            <a:ext cx="3954323" cy="5562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30000"/>
              </a:lnSpc>
            </a:pPr>
            <a:r>
              <a:rPr lang="pt-PT" sz="2200" dirty="0" smtClean="0">
                <a:solidFill>
                  <a:schemeClr val="bg1"/>
                </a:solidFill>
                <a:latin typeface="Century Gothic"/>
                <a:cs typeface="Century Gothic"/>
              </a:rPr>
              <a:t>FILIPE R. JOAQUIM</a:t>
            </a:r>
          </a:p>
          <a:p>
            <a:pPr>
              <a:lnSpc>
                <a:spcPct val="130000"/>
              </a:lnSpc>
            </a:pP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IST </a:t>
            </a:r>
            <a:r>
              <a:rPr lang="pt-PT" sz="1600" dirty="0" err="1" smtClean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Physics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pt-PT" sz="1600" dirty="0" err="1" smtClean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Department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pt-PT" sz="1600" dirty="0" err="1" smtClean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and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 CFTP</a:t>
            </a:r>
          </a:p>
          <a:p>
            <a:pPr>
              <a:lnSpc>
                <a:spcPct val="130000"/>
              </a:lnSpc>
            </a:pP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Lisboa, Portuga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l</a:t>
            </a:r>
            <a:endParaRPr lang="fr-FR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" name="Picture 4" descr="Screen Shot 2013-07-13 at 7.05.49 PM.png"/>
          <p:cNvPicPr>
            <a:picLocks noChangeAspect="1"/>
          </p:cNvPicPr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668" y="3249635"/>
            <a:ext cx="2640774" cy="1842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1-s2.0-S0168900210004328-gr1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301" y="3243176"/>
            <a:ext cx="2471509" cy="1859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6306791" y="1319377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  <a:latin typeface="Century Gothic"/>
                <a:cs typeface="Century Gothic"/>
              </a:rPr>
              <a:t>13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1"/>
          <a:stretch/>
        </p:blipFill>
        <p:spPr>
          <a:xfrm>
            <a:off x="4352843" y="3228224"/>
            <a:ext cx="2392248" cy="1882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7049891" y="3419425"/>
            <a:ext cx="166584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/>
                <a:cs typeface="Century Gothic"/>
              </a:rPr>
              <a:t>With:</a:t>
            </a:r>
          </a:p>
          <a:p>
            <a:pPr marL="285750" indent="-285750">
              <a:buFontTx/>
              <a:buChar char="-"/>
            </a:pPr>
            <a:r>
              <a:rPr lang="pt-BR" dirty="0" smtClean="0">
                <a:solidFill>
                  <a:schemeClr val="bg1"/>
                </a:solidFill>
                <a:latin typeface="Century Gothic"/>
              </a:rPr>
              <a:t>A. Rossi</a:t>
            </a:r>
          </a:p>
          <a:p>
            <a:pPr marL="285750" indent="-285750">
              <a:buFontTx/>
              <a:buChar char="-"/>
            </a:pPr>
            <a:r>
              <a:rPr lang="pt-BR" dirty="0" smtClean="0">
                <a:solidFill>
                  <a:schemeClr val="bg1"/>
                </a:solidFill>
                <a:latin typeface="Century Gothic"/>
              </a:rPr>
              <a:t>A. Brignole</a:t>
            </a:r>
          </a:p>
          <a:p>
            <a:pPr marL="285750" indent="-285750">
              <a:buFontTx/>
              <a:buChar char="-"/>
            </a:pPr>
            <a:r>
              <a:rPr lang="pt-BR" dirty="0" smtClean="0">
                <a:solidFill>
                  <a:schemeClr val="bg1"/>
                </a:solidFill>
                <a:latin typeface="Century Gothic"/>
              </a:rPr>
              <a:t>M. Hirsch</a:t>
            </a:r>
          </a:p>
          <a:p>
            <a:pPr marL="285750" indent="-285750">
              <a:buFontTx/>
              <a:buChar char="-"/>
            </a:pPr>
            <a:r>
              <a:rPr lang="pt-BR" dirty="0" smtClean="0">
                <a:solidFill>
                  <a:schemeClr val="bg1"/>
                </a:solidFill>
                <a:latin typeface="Century Gothic"/>
              </a:rPr>
              <a:t>A. Vicente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38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65100" y="4572000"/>
            <a:ext cx="8789147" cy="17026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26350" y="4338728"/>
            <a:ext cx="7772400" cy="4447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6461477"/>
            <a:ext cx="9144000" cy="396523"/>
          </a:xfrm>
          <a:prstGeom prst="rect">
            <a:avLst/>
          </a:prstGeom>
          <a:solidFill>
            <a:srgbClr val="6801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982178" y="6489699"/>
            <a:ext cx="2133600" cy="365125"/>
          </a:xfrm>
          <a:prstGeom prst="rect">
            <a:avLst/>
          </a:prstGeom>
        </p:spPr>
        <p:txBody>
          <a:bodyPr/>
          <a:lstStyle/>
          <a:p>
            <a:fld id="{8E421941-A48F-2348-96CF-79538C99FB8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156" y="6461477"/>
            <a:ext cx="6318957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 smtClean="0"/>
              <a:t>NUFACT 2013 – Filipe </a:t>
            </a:r>
            <a:r>
              <a:rPr lang="en-US" dirty="0" err="1" smtClean="0"/>
              <a:t>Joaquim</a:t>
            </a:r>
            <a:r>
              <a:rPr lang="en-US" dirty="0" smtClean="0"/>
              <a:t>                                          </a:t>
            </a:r>
            <a:r>
              <a:rPr lang="en-US" dirty="0" err="1" smtClean="0"/>
              <a:t>cLFV</a:t>
            </a:r>
            <a:r>
              <a:rPr lang="en-US" dirty="0" smtClean="0"/>
              <a:t> in seesaw models     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18377" y="0"/>
            <a:ext cx="9172222" cy="627196"/>
          </a:xfrm>
          <a:prstGeom prst="rect">
            <a:avLst/>
          </a:prstGeom>
          <a:solidFill>
            <a:srgbClr val="6801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278169" y="46297"/>
            <a:ext cx="8650678" cy="55625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cLFV and SUSY seesaws </a:t>
            </a:r>
            <a:r>
              <a:rPr lang="pt-PT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(indirect)</a:t>
            </a:r>
            <a:endParaRPr lang="fr-FR"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1" y="818151"/>
            <a:ext cx="3671933" cy="5332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361" y="927643"/>
            <a:ext cx="1409796" cy="3797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447" y="911779"/>
            <a:ext cx="653192" cy="3776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483" y="1041826"/>
            <a:ext cx="377952" cy="1684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595" y="1644850"/>
            <a:ext cx="718185" cy="323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04" y="5082220"/>
            <a:ext cx="3525408" cy="10287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652" y="5596615"/>
            <a:ext cx="3185977" cy="4754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276" y="4338728"/>
            <a:ext cx="4692318" cy="4277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882" y="5056209"/>
            <a:ext cx="3486114" cy="452427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726350" y="4322636"/>
            <a:ext cx="292580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24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For type I, II and III:</a:t>
            </a:r>
            <a:endParaRPr lang="en-US" sz="240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498256" y="1590116"/>
            <a:ext cx="427232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t-PT" sz="2000" dirty="0" smtClean="0">
                <a:ln w="0"/>
                <a:solidFill>
                  <a:srgbClr val="95000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WHAT IS THE ORIGIN OF            </a:t>
            </a:r>
            <a:r>
              <a:rPr lang="pt-PT" sz="2000" dirty="0">
                <a:ln w="0"/>
                <a:solidFill>
                  <a:srgbClr val="95000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?</a:t>
            </a:r>
            <a:r>
              <a:rPr lang="pt-PT" sz="2000" dirty="0" smtClean="0">
                <a:ln w="0"/>
                <a:solidFill>
                  <a:srgbClr val="95000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   </a:t>
            </a:r>
            <a:endParaRPr lang="en-US" sz="2000" cap="none" spc="0" dirty="0">
              <a:ln w="0"/>
              <a:solidFill>
                <a:srgbClr val="95000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090249" y="2117137"/>
            <a:ext cx="48385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STANDARD APPROACH: Consider flavour-blind SSB terms </a:t>
            </a:r>
            <a:r>
              <a:rPr lang="pt-PT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@</a:t>
            </a:r>
            <a:r>
              <a:rPr lang="pt-PT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 a </a:t>
            </a:r>
            <a:r>
              <a:rPr lang="pt-PT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high-scale</a:t>
            </a:r>
            <a:r>
              <a:rPr lang="pt-PT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ucida Grande"/>
                <a:ea typeface="Lucida Grande"/>
                <a:cs typeface="Lucida Grande"/>
              </a:rPr>
              <a:t>Λ</a:t>
            </a:r>
            <a:r>
              <a:rPr lang="pt-PT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&gt;M and rely on RGE effects to generate sLFV </a:t>
            </a:r>
            <a:endParaRPr lang="en-US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7099" y="1633296"/>
            <a:ext cx="4079925" cy="236312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038" y="3224661"/>
            <a:ext cx="272368" cy="20309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387" y="3232420"/>
            <a:ext cx="285750" cy="19223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854200" y="3108640"/>
            <a:ext cx="673100" cy="3332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cv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090405" y="3691785"/>
            <a:ext cx="673100" cy="3332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cv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2530948" y="3683220"/>
            <a:ext cx="285459" cy="2276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cv</a:t>
            </a:r>
            <a:endParaRPr lang="en-US" dirty="0"/>
          </a:p>
        </p:txBody>
      </p:sp>
      <p:pic>
        <p:nvPicPr>
          <p:cNvPr id="37" name="Picture 3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942" y="3697428"/>
            <a:ext cx="790004" cy="35623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04" y="3681634"/>
            <a:ext cx="194310" cy="28003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105" y="3718675"/>
            <a:ext cx="169545" cy="1524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142" y="2632697"/>
            <a:ext cx="139065" cy="16764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507" y="2201660"/>
            <a:ext cx="606136" cy="2095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449" y="2608006"/>
            <a:ext cx="269219" cy="176331"/>
          </a:xfrm>
          <a:prstGeom prst="rect">
            <a:avLst/>
          </a:prstGeom>
        </p:spPr>
      </p:pic>
      <p:sp>
        <p:nvSpPr>
          <p:cNvPr id="40" name="WordArt 52"/>
          <p:cNvSpPr>
            <a:spLocks noChangeArrowheads="1" noChangeShapeType="1" noTextEdit="1"/>
          </p:cNvSpPr>
          <p:nvPr/>
        </p:nvSpPr>
        <p:spPr bwMode="auto">
          <a:xfrm>
            <a:off x="1077227" y="4773010"/>
            <a:ext cx="2271700" cy="179859"/>
          </a:xfrm>
          <a:prstGeom prst="rect">
            <a:avLst/>
          </a:prstGeom>
        </p:spPr>
        <p:txBody>
          <a:bodyPr wrap="none" lIns="93727" tIns="46864" rIns="93727" bIns="46864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PT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Gill Sans MT"/>
              </a:rPr>
              <a:t>Masiero, </a:t>
            </a:r>
            <a:r>
              <a:rPr lang="pt-PT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Gill Sans MT"/>
              </a:rPr>
              <a:t>Borzumati</a:t>
            </a:r>
            <a:r>
              <a:rPr lang="pt-PT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Gill Sans MT"/>
              </a:rPr>
              <a:t>, Rossi, ...</a:t>
            </a:r>
            <a:endParaRPr lang="pt-PT" kern="10" dirty="0">
              <a:ln w="9525">
                <a:noFill/>
                <a:round/>
                <a:headEnd/>
                <a:tailEnd/>
              </a:ln>
              <a:solidFill>
                <a:schemeClr val="bg2">
                  <a:lumMod val="25000"/>
                </a:schemeClr>
              </a:solidFill>
              <a:latin typeface="Gill Sans MT"/>
            </a:endParaRPr>
          </a:p>
        </p:txBody>
      </p:sp>
      <p:pic>
        <p:nvPicPr>
          <p:cNvPr id="41" name="Picture 4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223" y="3508198"/>
            <a:ext cx="1297305" cy="32575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829" y="3199619"/>
            <a:ext cx="1740068" cy="86883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376" y="3755841"/>
            <a:ext cx="224790" cy="27622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334" y="3729885"/>
            <a:ext cx="240030" cy="31051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463" y="3398234"/>
            <a:ext cx="251901" cy="22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478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65100" y="4020612"/>
            <a:ext cx="8789147" cy="22159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32499" y="3875012"/>
            <a:ext cx="7065818" cy="4447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6461477"/>
            <a:ext cx="9144000" cy="396523"/>
          </a:xfrm>
          <a:prstGeom prst="rect">
            <a:avLst/>
          </a:prstGeom>
          <a:solidFill>
            <a:srgbClr val="6801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982178" y="6489699"/>
            <a:ext cx="2133600" cy="365125"/>
          </a:xfrm>
          <a:prstGeom prst="rect">
            <a:avLst/>
          </a:prstGeom>
        </p:spPr>
        <p:txBody>
          <a:bodyPr/>
          <a:lstStyle/>
          <a:p>
            <a:fld id="{8E421941-A48F-2348-96CF-79538C99FB8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156" y="6461477"/>
            <a:ext cx="6318957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 smtClean="0"/>
              <a:t>NUFACT 2013 – Filipe </a:t>
            </a:r>
            <a:r>
              <a:rPr lang="en-US" dirty="0" err="1" smtClean="0"/>
              <a:t>Joaquim</a:t>
            </a:r>
            <a:r>
              <a:rPr lang="en-US" dirty="0" smtClean="0"/>
              <a:t>                                          </a:t>
            </a:r>
            <a:r>
              <a:rPr lang="en-US" dirty="0" err="1" smtClean="0"/>
              <a:t>cLFV</a:t>
            </a:r>
            <a:r>
              <a:rPr lang="en-US" dirty="0" smtClean="0"/>
              <a:t> in seesaw models     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18377" y="0"/>
            <a:ext cx="9172222" cy="627196"/>
          </a:xfrm>
          <a:prstGeom prst="rect">
            <a:avLst/>
          </a:prstGeom>
          <a:solidFill>
            <a:srgbClr val="6801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278169" y="46297"/>
            <a:ext cx="8650678" cy="55625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cLFV and SUSY seesaws </a:t>
            </a:r>
            <a:r>
              <a:rPr lang="pt-PT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(indirect)</a:t>
            </a:r>
            <a:endParaRPr lang="fr-FR"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9" name="Picture 8" descr="txp_fig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2451000" y="860238"/>
            <a:ext cx="5855720" cy="665553"/>
          </a:xfrm>
          <a:prstGeom prst="rect">
            <a:avLst/>
          </a:prstGeom>
          <a:noFill/>
        </p:spPr>
      </p:pic>
      <p:pic>
        <p:nvPicPr>
          <p:cNvPr id="11" name="Picture 10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459865" y="4307001"/>
            <a:ext cx="8158205" cy="780517"/>
          </a:xfrm>
          <a:prstGeom prst="rect">
            <a:avLst/>
          </a:prstGeom>
          <a:noFill/>
        </p:spPr>
      </p:pic>
      <p:pic>
        <p:nvPicPr>
          <p:cNvPr id="12" name="Picture 11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483471" y="5298115"/>
            <a:ext cx="8093577" cy="78765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080235" y="942182"/>
            <a:ext cx="1358065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Roughly:</a:t>
            </a:r>
            <a:endParaRPr lang="en-US" sz="2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96456" y="3156728"/>
            <a:ext cx="58176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2400" dirty="0" smtClean="0">
                <a:ln w="0"/>
                <a:solidFill>
                  <a:srgbClr val="95000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Relations among different LFV decays</a:t>
            </a:r>
            <a:endParaRPr lang="en-US" sz="2400" cap="none" spc="0" dirty="0">
              <a:ln w="0"/>
              <a:solidFill>
                <a:srgbClr val="95000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5523" y="1771764"/>
            <a:ext cx="8143576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00" b="0" cap="none" spc="0" dirty="0" smtClean="0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Soft masses will scale in a (almost) trivial way with </a:t>
            </a:r>
            <a:r>
              <a:rPr lang="en-US" sz="2200" b="0" cap="none" spc="0" dirty="0" err="1" smtClean="0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Yukawas</a:t>
            </a:r>
            <a:endParaRPr lang="en-US" sz="2200" b="0" cap="none" spc="0" dirty="0">
              <a:ln w="0"/>
              <a:solidFill>
                <a:srgbClr val="3333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36940" y="2437042"/>
            <a:ext cx="754886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Type I and III – 10 (M’s): 100 (BR’s) , Type II: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– 10 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M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): 10  (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BRs) 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25447" y="2434288"/>
            <a:ext cx="2696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4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1147762" y="3827831"/>
            <a:ext cx="6764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One gets rid of the non-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flavoured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 parameter dependence.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02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330675" y="4397493"/>
            <a:ext cx="8445190" cy="16144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60791" y="794634"/>
            <a:ext cx="7990134" cy="15537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6461477"/>
            <a:ext cx="9144000" cy="396523"/>
          </a:xfrm>
          <a:prstGeom prst="rect">
            <a:avLst/>
          </a:prstGeom>
          <a:solidFill>
            <a:srgbClr val="6801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982178" y="6489699"/>
            <a:ext cx="2133600" cy="365125"/>
          </a:xfrm>
          <a:prstGeom prst="rect">
            <a:avLst/>
          </a:prstGeom>
        </p:spPr>
        <p:txBody>
          <a:bodyPr/>
          <a:lstStyle/>
          <a:p>
            <a:fld id="{8E421941-A48F-2348-96CF-79538C99FB8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156" y="6461477"/>
            <a:ext cx="6318957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 smtClean="0"/>
              <a:t>NUFACT 2013 – Filipe </a:t>
            </a:r>
            <a:r>
              <a:rPr lang="en-US" dirty="0" err="1" smtClean="0"/>
              <a:t>Joaquim</a:t>
            </a:r>
            <a:r>
              <a:rPr lang="en-US" dirty="0" smtClean="0"/>
              <a:t>                                          </a:t>
            </a:r>
            <a:r>
              <a:rPr lang="en-US" dirty="0" err="1" smtClean="0"/>
              <a:t>cLFV</a:t>
            </a:r>
            <a:r>
              <a:rPr lang="en-US" dirty="0" smtClean="0"/>
              <a:t> in seesaw models     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18377" y="0"/>
            <a:ext cx="9172222" cy="627196"/>
          </a:xfrm>
          <a:prstGeom prst="rect">
            <a:avLst/>
          </a:prstGeom>
          <a:solidFill>
            <a:srgbClr val="6801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278169" y="46297"/>
            <a:ext cx="8650678" cy="55625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cLFV and SUSY seesaw I and III </a:t>
            </a:r>
            <a:r>
              <a:rPr lang="pt-PT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(indirect)</a:t>
            </a:r>
            <a:endParaRPr lang="fr-FR"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6749" y="910693"/>
            <a:ext cx="819459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0"/>
                <a:solidFill>
                  <a:srgbClr val="95000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Shortcoming of type I and III seesaws</a:t>
            </a:r>
            <a:r>
              <a:rPr lang="en-US" sz="2000" b="1" cap="none" spc="0" dirty="0" smtClean="0">
                <a:ln w="0"/>
                <a:solidFill>
                  <a:srgbClr val="95000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0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HARD </a:t>
            </a:r>
            <a:r>
              <a:rPr lang="en-US" sz="20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 to disentangle the </a:t>
            </a:r>
            <a:r>
              <a:rPr lang="en-US" sz="2000" b="0" cap="none" spc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flavour</a:t>
            </a:r>
            <a:r>
              <a:rPr lang="en-US" sz="20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 structure of the couplings </a:t>
            </a:r>
          </a:p>
          <a:p>
            <a:pPr algn="ctr"/>
            <a:r>
              <a:rPr lang="en-US" sz="20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in the neutrino sector</a:t>
            </a:r>
          </a:p>
          <a:p>
            <a:pPr algn="ctr"/>
            <a:r>
              <a:rPr lang="pt-PT" sz="2000" dirty="0" smtClean="0">
                <a:ln w="0"/>
                <a:solidFill>
                  <a:srgbClr val="95000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IN A MODEL-INDEPENDENT WAY</a:t>
            </a:r>
            <a:endParaRPr lang="en-US" sz="2000" b="0" cap="none" spc="0" dirty="0">
              <a:ln w="0"/>
              <a:solidFill>
                <a:srgbClr val="95000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7477" y="2511188"/>
            <a:ext cx="64876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Just count the parameters... Or (Casas &amp; Ibarra’01)</a:t>
            </a:r>
            <a:endParaRPr lang="en-US" sz="2000" dirty="0"/>
          </a:p>
        </p:txBody>
      </p:sp>
      <p:pic>
        <p:nvPicPr>
          <p:cNvPr id="35" name="Picture 3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927" y="3680472"/>
            <a:ext cx="3714750" cy="50569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384" y="3023450"/>
            <a:ext cx="5135880" cy="567690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1067926" y="3774358"/>
            <a:ext cx="3139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ALL R’s LEAD TO THE SAME 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047" y="4572551"/>
            <a:ext cx="5219700" cy="518161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254938" y="4550776"/>
            <a:ext cx="3343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FOR SUSY LFV THE RELEVANT COMBINATION IS: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005938" y="5382614"/>
            <a:ext cx="5094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WHICH IS NOT </a:t>
            </a:r>
            <a:r>
              <a:rPr lang="pt-PT" sz="24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UNIQUELY</a:t>
            </a:r>
            <a:r>
              <a:rPr lang="pt-PT" sz="24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pt-PT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DEFINED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627591" y="1202155"/>
            <a:ext cx="282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*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06640" y="6088191"/>
            <a:ext cx="25779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* Not to say impossible...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68591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30675" y="3413760"/>
            <a:ext cx="8445190" cy="2763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461477"/>
            <a:ext cx="9144000" cy="396523"/>
          </a:xfrm>
          <a:prstGeom prst="rect">
            <a:avLst/>
          </a:prstGeom>
          <a:solidFill>
            <a:srgbClr val="6801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982178" y="6489699"/>
            <a:ext cx="2133600" cy="365125"/>
          </a:xfrm>
          <a:prstGeom prst="rect">
            <a:avLst/>
          </a:prstGeom>
        </p:spPr>
        <p:txBody>
          <a:bodyPr/>
          <a:lstStyle/>
          <a:p>
            <a:fld id="{8E421941-A48F-2348-96CF-79538C99FB8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156" y="6461477"/>
            <a:ext cx="6318957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 smtClean="0"/>
              <a:t>NUFACT 2013 – Filipe </a:t>
            </a:r>
            <a:r>
              <a:rPr lang="en-US" dirty="0" err="1" smtClean="0"/>
              <a:t>Joaquim</a:t>
            </a:r>
            <a:r>
              <a:rPr lang="en-US" dirty="0" smtClean="0"/>
              <a:t>                                          </a:t>
            </a:r>
            <a:r>
              <a:rPr lang="en-US" dirty="0" err="1" smtClean="0"/>
              <a:t>cLFV</a:t>
            </a:r>
            <a:r>
              <a:rPr lang="en-US" dirty="0" smtClean="0"/>
              <a:t> in seesaw models     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18377" y="0"/>
            <a:ext cx="9172222" cy="627196"/>
          </a:xfrm>
          <a:prstGeom prst="rect">
            <a:avLst/>
          </a:prstGeom>
          <a:solidFill>
            <a:srgbClr val="6801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278169" y="46297"/>
            <a:ext cx="8650678" cy="55625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cLFV and SUSY seesaw I and III </a:t>
            </a:r>
            <a:r>
              <a:rPr lang="pt-PT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(indirect)</a:t>
            </a:r>
            <a:endParaRPr lang="fr-FR"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2809" y="846574"/>
            <a:ext cx="8163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n w="0"/>
                <a:solidFill>
                  <a:srgbClr val="95000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Several approaches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: FLAVOUR SYMMETRIES, GUTS, TEXTURES, R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-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MATRIX…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424" y="1458810"/>
            <a:ext cx="5135880" cy="56769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05169" y="2171875"/>
            <a:ext cx="83052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n w="0"/>
                <a:solidFill>
                  <a:srgbClr val="95000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“Randomizing” R may hide away many possible scenarios </a:t>
            </a:r>
          </a:p>
        </p:txBody>
      </p:sp>
      <p:sp>
        <p:nvSpPr>
          <p:cNvPr id="7" name="Rectangle 6"/>
          <p:cNvSpPr/>
          <p:nvPr/>
        </p:nvSpPr>
        <p:spPr>
          <a:xfrm>
            <a:off x="2485530" y="2618932"/>
            <a:ext cx="4033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dirty="0" smtClean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(maybe even </a:t>
            </a:r>
            <a:r>
              <a:rPr lang="en-US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the most interesting)</a:t>
            </a:r>
            <a:endParaRPr lang="en-US" sz="2400" dirty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12586" y="3208774"/>
            <a:ext cx="2776909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ln w="0"/>
                <a:solidFill>
                  <a:srgbClr val="95000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A very simple example: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108773" y="4071620"/>
            <a:ext cx="6389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OR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889587" y="5785088"/>
            <a:ext cx="74104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IT IS DANGEROUS TO DRAW CONCLUSIONS BASED ON “RANDOMIZATION”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09" y="3801524"/>
            <a:ext cx="3400315" cy="1127655"/>
          </a:xfrm>
          <a:prstGeom prst="rect">
            <a:avLst/>
          </a:prstGeom>
        </p:spPr>
      </p:pic>
      <p:pic>
        <p:nvPicPr>
          <p:cNvPr id="22" name="Picture 21" descr="latex-image-1.pdf"/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374" y="3769419"/>
            <a:ext cx="3400315" cy="1127655"/>
          </a:xfrm>
          <a:prstGeom prst="rect">
            <a:avLst/>
          </a:prstGeom>
        </p:spPr>
      </p:pic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98" y="3824840"/>
            <a:ext cx="2702108" cy="1084180"/>
          </a:xfrm>
          <a:prstGeom prst="rect">
            <a:avLst/>
          </a:prstGeom>
        </p:spPr>
      </p:pic>
      <p:pic>
        <p:nvPicPr>
          <p:cNvPr id="24" name="Picture 23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238" y="3761045"/>
            <a:ext cx="2810465" cy="112765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658" y="5131786"/>
            <a:ext cx="5219700" cy="51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816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8377" y="0"/>
            <a:ext cx="9172222" cy="627196"/>
          </a:xfrm>
          <a:prstGeom prst="rect">
            <a:avLst/>
          </a:prstGeom>
          <a:solidFill>
            <a:srgbClr val="6801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278169" y="46297"/>
            <a:ext cx="8650678" cy="55625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cLFV and SUSY seesaw I and III </a:t>
            </a:r>
            <a:r>
              <a:rPr lang="pt-PT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(indirect)</a:t>
            </a:r>
            <a:endParaRPr lang="fr-FR"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81" y="1377205"/>
            <a:ext cx="4666364" cy="38738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098" y="1402605"/>
            <a:ext cx="4614245" cy="3894207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 rot="5400000">
            <a:off x="2986782" y="3330142"/>
            <a:ext cx="2224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 smtClean="0"/>
              <a:t>EXCLUDED BY MEG13</a:t>
            </a:r>
            <a:endParaRPr lang="en-US" b="1" dirty="0"/>
          </a:p>
        </p:txBody>
      </p:sp>
      <p:sp>
        <p:nvSpPr>
          <p:cNvPr id="28" name="Rectangle 27"/>
          <p:cNvSpPr/>
          <p:nvPr/>
        </p:nvSpPr>
        <p:spPr>
          <a:xfrm rot="5400000">
            <a:off x="7495961" y="3317442"/>
            <a:ext cx="2224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 smtClean="0"/>
              <a:t>EXCLUDED BY MEG13</a:t>
            </a:r>
            <a:endParaRPr lang="en-US" b="1" dirty="0"/>
          </a:p>
        </p:txBody>
      </p:sp>
      <p:pic>
        <p:nvPicPr>
          <p:cNvPr id="29" name="Picture 2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001" y="692833"/>
            <a:ext cx="5135880" cy="56769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999668" y="1820555"/>
            <a:ext cx="1251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/>
              <a:t>NUFACT’13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5381168" y="1825866"/>
            <a:ext cx="1251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/>
              <a:t>NUFACT’13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138029" y="5930698"/>
            <a:ext cx="7063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PT" dirty="0" smtClean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Assumptions: no CP phases,  M  /M  = M  /M  = 10, </a:t>
            </a:r>
            <a:r>
              <a:rPr lang="pt-PT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NH (m  ~ 0) </a:t>
            </a:r>
            <a:endParaRPr lang="en-US" sz="2400" dirty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37744" y="6110881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400" dirty="0" smtClean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3</a:t>
            </a:r>
            <a:endParaRPr lang="en-US" sz="1400" dirty="0"/>
          </a:p>
        </p:txBody>
      </p:sp>
      <p:sp>
        <p:nvSpPr>
          <p:cNvPr id="33" name="Rectangle 32"/>
          <p:cNvSpPr/>
          <p:nvPr/>
        </p:nvSpPr>
        <p:spPr>
          <a:xfrm>
            <a:off x="4974196" y="6106026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400" dirty="0" smtClean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2</a:t>
            </a:r>
            <a:endParaRPr lang="en-US" sz="1400" dirty="0"/>
          </a:p>
        </p:txBody>
      </p:sp>
      <p:sp>
        <p:nvSpPr>
          <p:cNvPr id="34" name="Rectangle 33"/>
          <p:cNvSpPr/>
          <p:nvPr/>
        </p:nvSpPr>
        <p:spPr>
          <a:xfrm>
            <a:off x="5512844" y="6118563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400" dirty="0" smtClean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2</a:t>
            </a:r>
            <a:endParaRPr lang="en-US" sz="1400" dirty="0"/>
          </a:p>
        </p:txBody>
      </p:sp>
      <p:sp>
        <p:nvSpPr>
          <p:cNvPr id="35" name="Rectangle 34"/>
          <p:cNvSpPr/>
          <p:nvPr/>
        </p:nvSpPr>
        <p:spPr>
          <a:xfrm>
            <a:off x="5939732" y="6118726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400" dirty="0" smtClean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1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1464077" y="5451594"/>
            <a:ext cx="6314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dirty="0" smtClean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NEUTRINO PARAMETERS TAKEN FROM GLOBAL FITS</a:t>
            </a:r>
            <a:endParaRPr lang="en-US" sz="2000" dirty="0"/>
          </a:p>
        </p:txBody>
      </p:sp>
      <p:sp>
        <p:nvSpPr>
          <p:cNvPr id="20" name="Rectangle 19"/>
          <p:cNvSpPr/>
          <p:nvPr/>
        </p:nvSpPr>
        <p:spPr>
          <a:xfrm>
            <a:off x="0" y="6461477"/>
            <a:ext cx="9144000" cy="396523"/>
          </a:xfrm>
          <a:prstGeom prst="rect">
            <a:avLst/>
          </a:prstGeom>
          <a:solidFill>
            <a:srgbClr val="6801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982178" y="6489699"/>
            <a:ext cx="2133600" cy="365125"/>
          </a:xfrm>
          <a:prstGeom prst="rect">
            <a:avLst/>
          </a:prstGeom>
        </p:spPr>
        <p:txBody>
          <a:bodyPr/>
          <a:lstStyle/>
          <a:p>
            <a:fld id="{8E421941-A48F-2348-96CF-79538C99FB8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156" y="6461477"/>
            <a:ext cx="6318957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 smtClean="0"/>
              <a:t>NUFACT 2013 – Filipe </a:t>
            </a:r>
            <a:r>
              <a:rPr lang="en-US" dirty="0" err="1" smtClean="0"/>
              <a:t>Joaquim</a:t>
            </a:r>
            <a:r>
              <a:rPr lang="en-US" dirty="0" smtClean="0"/>
              <a:t>                                          </a:t>
            </a:r>
            <a:r>
              <a:rPr lang="en-US" dirty="0" err="1" smtClean="0"/>
              <a:t>cLFV</a:t>
            </a:r>
            <a:r>
              <a:rPr lang="en-US" dirty="0" smtClean="0"/>
              <a:t> in seesaw models      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7343004" y="6090958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1</a:t>
            </a:r>
            <a:endParaRPr lang="en-US" sz="1400" dirty="0"/>
          </a:p>
        </p:txBody>
      </p:sp>
      <p:sp>
        <p:nvSpPr>
          <p:cNvPr id="2" name="Rectangle 1"/>
          <p:cNvSpPr/>
          <p:nvPr/>
        </p:nvSpPr>
        <p:spPr>
          <a:xfrm rot="19348559">
            <a:off x="517135" y="2792910"/>
            <a:ext cx="40509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4400" b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PRELIMINARY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 rot="19348559">
            <a:off x="4982585" y="2839226"/>
            <a:ext cx="40509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4400" b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PRELIMINARY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744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61477"/>
            <a:ext cx="9144000" cy="396523"/>
          </a:xfrm>
          <a:prstGeom prst="rect">
            <a:avLst/>
          </a:prstGeom>
          <a:solidFill>
            <a:srgbClr val="6801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982178" y="6489699"/>
            <a:ext cx="2133600" cy="365125"/>
          </a:xfrm>
          <a:prstGeom prst="rect">
            <a:avLst/>
          </a:prstGeom>
        </p:spPr>
        <p:txBody>
          <a:bodyPr/>
          <a:lstStyle/>
          <a:p>
            <a:fld id="{8E421941-A48F-2348-96CF-79538C99FB8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156" y="6461477"/>
            <a:ext cx="6318957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 smtClean="0"/>
              <a:t>NUFACT 2013 – Filipe </a:t>
            </a:r>
            <a:r>
              <a:rPr lang="en-US" dirty="0" err="1" smtClean="0"/>
              <a:t>Joaquim</a:t>
            </a:r>
            <a:r>
              <a:rPr lang="en-US" dirty="0" smtClean="0"/>
              <a:t>                                          </a:t>
            </a:r>
            <a:r>
              <a:rPr lang="en-US" dirty="0" err="1" smtClean="0"/>
              <a:t>cLFV</a:t>
            </a:r>
            <a:r>
              <a:rPr lang="en-US" dirty="0" smtClean="0"/>
              <a:t> in seesaw models     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18377" y="0"/>
            <a:ext cx="9172222" cy="627196"/>
          </a:xfrm>
          <a:prstGeom prst="rect">
            <a:avLst/>
          </a:prstGeom>
          <a:solidFill>
            <a:srgbClr val="6801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278169" y="46297"/>
            <a:ext cx="8650678" cy="55625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cLFV and SUSY seesaw I, III </a:t>
            </a:r>
            <a:r>
              <a:rPr lang="pt-PT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(indirect)</a:t>
            </a:r>
            <a:endParaRPr lang="fr-FR"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23" name="WordArt 52"/>
          <p:cNvSpPr>
            <a:spLocks noChangeArrowheads="1" noChangeShapeType="1" noTextEdit="1"/>
          </p:cNvSpPr>
          <p:nvPr/>
        </p:nvSpPr>
        <p:spPr bwMode="auto">
          <a:xfrm>
            <a:off x="4884022" y="6184999"/>
            <a:ext cx="3828890" cy="200816"/>
          </a:xfrm>
          <a:prstGeom prst="rect">
            <a:avLst/>
          </a:prstGeom>
        </p:spPr>
        <p:txBody>
          <a:bodyPr wrap="none" lIns="93727" tIns="46864" rIns="93727" bIns="4686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Gill Sans MT"/>
              </a:rPr>
              <a:t>Hirsch, FRJ &amp; Vicente, JHEP 1211 (2012) 105</a:t>
            </a:r>
            <a:endParaRPr lang="pt-PT" kern="10" dirty="0">
              <a:ln w="9525">
                <a:noFill/>
                <a:round/>
                <a:headEnd/>
                <a:tailEnd/>
              </a:ln>
              <a:solidFill>
                <a:schemeClr val="bg2">
                  <a:lumMod val="25000"/>
                </a:schemeClr>
              </a:solidFill>
              <a:latin typeface="Gill Sans M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97540" y="709363"/>
            <a:ext cx="811537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TYPE I AND THE SUSY PARAMETER SPACE. </a:t>
            </a:r>
            <a:endParaRPr lang="en-US" sz="24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158" y="2101505"/>
            <a:ext cx="4791542" cy="39593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2073283"/>
            <a:ext cx="4712405" cy="398596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53140" y="1244724"/>
            <a:ext cx="7550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ASSUMPTIONS: R=1, degenerate RH neutrinos, NH (m  ~ 0) , no CP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745113" y="1374723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1</a:t>
            </a: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123" y="1665525"/>
            <a:ext cx="2479964" cy="51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98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61477"/>
            <a:ext cx="9144000" cy="396523"/>
          </a:xfrm>
          <a:prstGeom prst="rect">
            <a:avLst/>
          </a:prstGeom>
          <a:solidFill>
            <a:srgbClr val="6801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982178" y="6489699"/>
            <a:ext cx="2133600" cy="365125"/>
          </a:xfrm>
          <a:prstGeom prst="rect">
            <a:avLst/>
          </a:prstGeom>
        </p:spPr>
        <p:txBody>
          <a:bodyPr/>
          <a:lstStyle/>
          <a:p>
            <a:fld id="{8E421941-A48F-2348-96CF-79538C99FB8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156" y="6461477"/>
            <a:ext cx="6318957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 smtClean="0"/>
              <a:t>NUFACT 2013 – Filipe </a:t>
            </a:r>
            <a:r>
              <a:rPr lang="en-US" dirty="0" err="1" smtClean="0"/>
              <a:t>Joaquim</a:t>
            </a:r>
            <a:r>
              <a:rPr lang="en-US" dirty="0" smtClean="0"/>
              <a:t>                                          </a:t>
            </a:r>
            <a:r>
              <a:rPr lang="en-US" dirty="0" err="1" smtClean="0"/>
              <a:t>cLFV</a:t>
            </a:r>
            <a:r>
              <a:rPr lang="en-US" dirty="0" smtClean="0"/>
              <a:t> in seesaw models     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18377" y="0"/>
            <a:ext cx="9172222" cy="627196"/>
          </a:xfrm>
          <a:prstGeom prst="rect">
            <a:avLst/>
          </a:prstGeom>
          <a:solidFill>
            <a:srgbClr val="6801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278169" y="46297"/>
            <a:ext cx="8650678" cy="55625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cLFV and SUSY seesaw I, III </a:t>
            </a:r>
            <a:r>
              <a:rPr lang="pt-PT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(indirect)</a:t>
            </a:r>
            <a:endParaRPr lang="fr-FR"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23" name="WordArt 52"/>
          <p:cNvSpPr>
            <a:spLocks noChangeArrowheads="1" noChangeShapeType="1" noTextEdit="1"/>
          </p:cNvSpPr>
          <p:nvPr/>
        </p:nvSpPr>
        <p:spPr bwMode="auto">
          <a:xfrm>
            <a:off x="5172363" y="6007199"/>
            <a:ext cx="3480809" cy="200816"/>
          </a:xfrm>
          <a:prstGeom prst="rect">
            <a:avLst/>
          </a:prstGeom>
        </p:spPr>
        <p:txBody>
          <a:bodyPr wrap="none" lIns="93727" tIns="46864" rIns="93727" bIns="4686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Gill Sans MT"/>
              </a:rPr>
              <a:t>Hirsch, FRJ &amp; Vicente, JHEP 1211 (2012) 105</a:t>
            </a:r>
            <a:endParaRPr lang="pt-PT" kern="10" dirty="0">
              <a:ln w="9525">
                <a:noFill/>
                <a:round/>
                <a:headEnd/>
                <a:tailEnd/>
              </a:ln>
              <a:solidFill>
                <a:schemeClr val="bg2">
                  <a:lumMod val="25000"/>
                </a:schemeClr>
              </a:solidFill>
              <a:latin typeface="Gill Sans M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97540" y="797787"/>
            <a:ext cx="811537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TYPE III AND THE SUSY PARAMETER SPACE. </a:t>
            </a:r>
            <a:endParaRPr lang="en-US" sz="24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77" y="1866953"/>
            <a:ext cx="4623622" cy="39099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477" y="1832520"/>
            <a:ext cx="4745841" cy="397877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42712" y="1358558"/>
            <a:ext cx="7550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ASSUMPTIONS: R=1, degenerate RH neutrinos, NH (m  ~ 0) , no CP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634685" y="1488557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19755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437149" y="4995551"/>
            <a:ext cx="8217080" cy="13479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6461477"/>
            <a:ext cx="9144000" cy="396523"/>
          </a:xfrm>
          <a:prstGeom prst="rect">
            <a:avLst/>
          </a:prstGeom>
          <a:solidFill>
            <a:srgbClr val="6801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982178" y="6489699"/>
            <a:ext cx="2133600" cy="365125"/>
          </a:xfrm>
          <a:prstGeom prst="rect">
            <a:avLst/>
          </a:prstGeom>
        </p:spPr>
        <p:txBody>
          <a:bodyPr/>
          <a:lstStyle/>
          <a:p>
            <a:fld id="{8E421941-A48F-2348-96CF-79538C99FB84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156" y="6461477"/>
            <a:ext cx="6318957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 smtClean="0"/>
              <a:t>NUFACT 2013 – Filipe </a:t>
            </a:r>
            <a:r>
              <a:rPr lang="en-US" dirty="0" err="1" smtClean="0"/>
              <a:t>Joaquim</a:t>
            </a:r>
            <a:r>
              <a:rPr lang="en-US" dirty="0" smtClean="0"/>
              <a:t>                                          </a:t>
            </a:r>
            <a:r>
              <a:rPr lang="en-US" dirty="0" err="1" smtClean="0"/>
              <a:t>cLFV</a:t>
            </a:r>
            <a:r>
              <a:rPr lang="en-US" dirty="0" smtClean="0"/>
              <a:t> in seesaw models     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18377" y="0"/>
            <a:ext cx="9172222" cy="627196"/>
          </a:xfrm>
          <a:prstGeom prst="rect">
            <a:avLst/>
          </a:prstGeom>
          <a:solidFill>
            <a:srgbClr val="6801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278169" y="46297"/>
            <a:ext cx="8650678" cy="55625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cLFV and SUSY seesaw II </a:t>
            </a:r>
            <a:r>
              <a:rPr lang="pt-PT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(indirect)</a:t>
            </a:r>
            <a:endParaRPr lang="fr-FR"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64" y="1357986"/>
            <a:ext cx="6193473" cy="4900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02" y="2587573"/>
            <a:ext cx="7972661" cy="5148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18" y="5310543"/>
            <a:ext cx="7117080" cy="822960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141313" y="797106"/>
            <a:ext cx="328459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2000" dirty="0" err="1" smtClean="0">
                <a:ln w="0"/>
                <a:solidFill>
                  <a:srgbClr val="95000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Superpotential</a:t>
            </a:r>
            <a:r>
              <a:rPr lang="pt-PT" sz="2000" dirty="0" smtClean="0">
                <a:ln w="0"/>
                <a:solidFill>
                  <a:srgbClr val="95000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 (Rossi’02):</a:t>
            </a:r>
            <a:endParaRPr lang="en-US" sz="2000" cap="none" spc="0" dirty="0">
              <a:ln w="0"/>
              <a:solidFill>
                <a:srgbClr val="95000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55018" y="1993643"/>
            <a:ext cx="742543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2000" dirty="0" smtClean="0">
                <a:ln w="0"/>
                <a:solidFill>
                  <a:srgbClr val="95000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LFV slepton masses (taking universal boundary conditions):</a:t>
            </a:r>
            <a:endParaRPr lang="en-US" sz="2000" cap="none" spc="0" dirty="0">
              <a:ln w="0"/>
              <a:solidFill>
                <a:srgbClr val="95000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87363" y="4791450"/>
            <a:ext cx="5315879" cy="40011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Dependence on low-energy parameters:</a:t>
            </a:r>
            <a:endParaRPr lang="en-US" sz="20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219378" y="3423705"/>
            <a:ext cx="2639827" cy="977895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5412632" y="3422278"/>
            <a:ext cx="2639827" cy="989373"/>
          </a:xfrm>
          <a:prstGeom prst="round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WordArt 52"/>
          <p:cNvSpPr>
            <a:spLocks noChangeArrowheads="1" noChangeShapeType="1" noTextEdit="1"/>
          </p:cNvSpPr>
          <p:nvPr/>
        </p:nvSpPr>
        <p:spPr bwMode="auto">
          <a:xfrm>
            <a:off x="1475597" y="3630011"/>
            <a:ext cx="2103177" cy="571188"/>
          </a:xfrm>
          <a:prstGeom prst="rect">
            <a:avLst/>
          </a:prstGeom>
        </p:spPr>
        <p:txBody>
          <a:bodyPr wrap="none" lIns="93727" tIns="46864" rIns="93727" bIns="4686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just"/>
            <a:r>
              <a:rPr lang="pt-PT" sz="2000" kern="10" dirty="0" smtClean="0">
                <a:ln w="9525">
                  <a:noFill/>
                  <a:round/>
                  <a:headEnd/>
                  <a:tailEnd/>
                </a:ln>
                <a:latin typeface="Gill Sans MT"/>
              </a:rPr>
              <a:t>        </a:t>
            </a:r>
            <a:r>
              <a:rPr lang="pt-PT" sz="2000" kern="10" dirty="0">
                <a:ln w="9525">
                  <a:noFill/>
                  <a:round/>
                  <a:headEnd/>
                  <a:tailEnd/>
                </a:ln>
                <a:latin typeface="Gill Sans MT"/>
              </a:rPr>
              <a:t> </a:t>
            </a:r>
            <a:r>
              <a:rPr lang="pt-PT" sz="2000" kern="10" dirty="0" smtClean="0">
                <a:ln w="9525">
                  <a:noFill/>
                  <a:round/>
                  <a:headEnd/>
                  <a:tailEnd/>
                </a:ln>
                <a:latin typeface="Gill Sans MT"/>
              </a:rPr>
              <a:t> </a:t>
            </a:r>
            <a:r>
              <a:rPr lang="pt-PT" sz="2000" kern="10" dirty="0" smtClean="0">
                <a:ln w="9525">
                  <a:noFill/>
                  <a:round/>
                  <a:headEnd/>
                  <a:tailEnd/>
                </a:ln>
                <a:latin typeface="Levenim MT" pitchFamily="2" charset="-79"/>
                <a:cs typeface="Levenim MT" pitchFamily="2" charset="-79"/>
              </a:rPr>
              <a:t>SUSY</a:t>
            </a:r>
          </a:p>
          <a:p>
            <a:pPr algn="just"/>
            <a:r>
              <a:rPr lang="pt-PT" sz="2000" kern="10" dirty="0" smtClean="0">
                <a:ln w="9525">
                  <a:noFill/>
                  <a:round/>
                  <a:headEnd/>
                  <a:tailEnd/>
                </a:ln>
                <a:latin typeface="Levenim MT" pitchFamily="2" charset="-79"/>
                <a:cs typeface="Levenim MT" pitchFamily="2" charset="-79"/>
              </a:rPr>
              <a:t>Messenger sector</a:t>
            </a:r>
            <a:endParaRPr lang="pt-PT" sz="2000" kern="10" dirty="0">
              <a:ln w="9525">
                <a:noFill/>
                <a:round/>
                <a:headEnd/>
                <a:tailEnd/>
              </a:ln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49" name="Striped Right Arrow 48"/>
          <p:cNvSpPr/>
          <p:nvPr/>
        </p:nvSpPr>
        <p:spPr>
          <a:xfrm>
            <a:off x="4108247" y="3669250"/>
            <a:ext cx="1054270" cy="167081"/>
          </a:xfrm>
          <a:prstGeom prst="strip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triped Right Arrow 49"/>
          <p:cNvSpPr/>
          <p:nvPr/>
        </p:nvSpPr>
        <p:spPr>
          <a:xfrm>
            <a:off x="4108247" y="3954093"/>
            <a:ext cx="1054270" cy="167081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WordArt 52"/>
          <p:cNvSpPr>
            <a:spLocks noChangeArrowheads="1" noChangeShapeType="1" noTextEdit="1"/>
          </p:cNvSpPr>
          <p:nvPr/>
        </p:nvSpPr>
        <p:spPr bwMode="auto">
          <a:xfrm>
            <a:off x="4303058" y="3351632"/>
            <a:ext cx="651626" cy="257011"/>
          </a:xfrm>
          <a:prstGeom prst="rect">
            <a:avLst/>
          </a:prstGeom>
        </p:spPr>
        <p:txBody>
          <a:bodyPr wrap="none" lIns="93727" tIns="46864" rIns="93727" bIns="4686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just"/>
            <a:r>
              <a:rPr lang="pt-PT" sz="2000" kern="10" dirty="0" smtClean="0">
                <a:ln w="9525">
                  <a:noFill/>
                  <a:round/>
                  <a:headEnd/>
                  <a:tailEnd/>
                </a:ln>
                <a:latin typeface="Gill Sans MT"/>
              </a:rPr>
              <a:t>Gauge</a:t>
            </a:r>
            <a:endParaRPr lang="pt-PT" sz="2000" kern="10" dirty="0">
              <a:ln w="9525">
                <a:noFill/>
                <a:round/>
                <a:headEnd/>
                <a:tailEnd/>
              </a:ln>
              <a:latin typeface="Gill Sans MT"/>
            </a:endParaRPr>
          </a:p>
        </p:txBody>
      </p:sp>
      <p:sp>
        <p:nvSpPr>
          <p:cNvPr id="52" name="WordArt 52"/>
          <p:cNvSpPr>
            <a:spLocks noChangeArrowheads="1" noChangeShapeType="1" noTextEdit="1"/>
          </p:cNvSpPr>
          <p:nvPr/>
        </p:nvSpPr>
        <p:spPr bwMode="auto">
          <a:xfrm>
            <a:off x="4198129" y="4176877"/>
            <a:ext cx="868148" cy="191664"/>
          </a:xfrm>
          <a:prstGeom prst="rect">
            <a:avLst/>
          </a:prstGeom>
        </p:spPr>
        <p:txBody>
          <a:bodyPr wrap="none" lIns="93727" tIns="46864" rIns="93727" bIns="4686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just"/>
            <a:r>
              <a:rPr lang="pt-PT" sz="2000" kern="10" dirty="0" smtClean="0">
                <a:ln w="9525">
                  <a:noFill/>
                  <a:round/>
                  <a:headEnd/>
                  <a:tailEnd/>
                </a:ln>
                <a:latin typeface="Gill Sans MT"/>
              </a:rPr>
              <a:t>Yukawa</a:t>
            </a:r>
            <a:endParaRPr lang="pt-PT" sz="2000" kern="10" dirty="0">
              <a:ln w="9525">
                <a:noFill/>
                <a:round/>
                <a:headEnd/>
                <a:tailEnd/>
              </a:ln>
              <a:latin typeface="Gill Sans MT"/>
            </a:endParaRPr>
          </a:p>
        </p:txBody>
      </p:sp>
      <p:sp>
        <p:nvSpPr>
          <p:cNvPr id="53" name="WordArt 52"/>
          <p:cNvSpPr>
            <a:spLocks noChangeArrowheads="1" noChangeShapeType="1" noTextEdit="1"/>
          </p:cNvSpPr>
          <p:nvPr/>
        </p:nvSpPr>
        <p:spPr bwMode="auto">
          <a:xfrm>
            <a:off x="5577646" y="3604133"/>
            <a:ext cx="2288617" cy="571188"/>
          </a:xfrm>
          <a:prstGeom prst="rect">
            <a:avLst/>
          </a:prstGeom>
        </p:spPr>
        <p:txBody>
          <a:bodyPr wrap="none" lIns="93727" tIns="46864" rIns="93727" bIns="4686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just"/>
            <a:r>
              <a:rPr lang="pt-PT" sz="2000" kern="10" dirty="0" smtClean="0">
                <a:ln w="9525">
                  <a:noFill/>
                  <a:round/>
                  <a:headEnd/>
                  <a:tailEnd/>
                </a:ln>
                <a:latin typeface="Gill Sans MT"/>
              </a:rPr>
              <a:t>           </a:t>
            </a:r>
            <a:r>
              <a:rPr lang="pt-PT" sz="2000" kern="10" dirty="0" smtClean="0">
                <a:ln w="9525">
                  <a:noFill/>
                  <a:round/>
                  <a:headEnd/>
                  <a:tailEnd/>
                </a:ln>
                <a:latin typeface="Levenim MT" pitchFamily="2" charset="-79"/>
                <a:cs typeface="Levenim MT" pitchFamily="2" charset="-79"/>
              </a:rPr>
              <a:t>SUSY</a:t>
            </a:r>
          </a:p>
          <a:p>
            <a:pPr algn="just"/>
            <a:r>
              <a:rPr lang="pt-PT" sz="2000" kern="10" dirty="0" smtClean="0">
                <a:ln w="9525">
                  <a:noFill/>
                  <a:round/>
                  <a:headEnd/>
                  <a:tailEnd/>
                </a:ln>
                <a:latin typeface="Levenim MT" pitchFamily="2" charset="-79"/>
                <a:cs typeface="Levenim MT" pitchFamily="2" charset="-79"/>
              </a:rPr>
              <a:t>Observable sector</a:t>
            </a:r>
            <a:endParaRPr lang="pt-PT" sz="2000" kern="10" dirty="0">
              <a:ln w="9525">
                <a:noFill/>
                <a:round/>
                <a:headEnd/>
                <a:tailEnd/>
              </a:ln>
              <a:latin typeface="Levenim MT" pitchFamily="2" charset="-79"/>
              <a:cs typeface="Levenim MT" pitchFamily="2" charset="-79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 flipV="1">
            <a:off x="2145887" y="3627842"/>
            <a:ext cx="632562" cy="1800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6342505" y="3616876"/>
            <a:ext cx="632562" cy="1800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WordArt 52"/>
          <p:cNvSpPr>
            <a:spLocks noChangeArrowheads="1" noChangeShapeType="1" noTextEdit="1"/>
          </p:cNvSpPr>
          <p:nvPr/>
        </p:nvSpPr>
        <p:spPr bwMode="auto">
          <a:xfrm>
            <a:off x="5526847" y="4535366"/>
            <a:ext cx="3428148" cy="168599"/>
          </a:xfrm>
          <a:prstGeom prst="rect">
            <a:avLst/>
          </a:prstGeom>
        </p:spPr>
        <p:txBody>
          <a:bodyPr wrap="none" lIns="93727" tIns="46864" rIns="93727" bIns="46864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PT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Gill Sans MT"/>
              </a:rPr>
              <a:t>FRJ, Rossi; PRL’06, NPB’07; </a:t>
            </a:r>
            <a:r>
              <a:rPr lang="pt-PT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Gill Sans MT"/>
              </a:rPr>
              <a:t>Brignole</a:t>
            </a:r>
            <a:r>
              <a:rPr lang="pt-PT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Gill Sans MT"/>
              </a:rPr>
              <a:t>, FRJ, Rossi; JHEP’10</a:t>
            </a:r>
            <a:endParaRPr lang="pt-PT" kern="10" dirty="0">
              <a:ln w="9525">
                <a:noFill/>
                <a:round/>
                <a:headEnd/>
                <a:tailEnd/>
              </a:ln>
              <a:solidFill>
                <a:schemeClr val="bg2">
                  <a:lumMod val="25000"/>
                </a:schemeClr>
              </a:solidFill>
              <a:latin typeface="Gill Sans MT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530" y="1297620"/>
            <a:ext cx="1515341" cy="54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412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278170" y="3964073"/>
            <a:ext cx="8602158" cy="22105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6461477"/>
            <a:ext cx="9144000" cy="396523"/>
          </a:xfrm>
          <a:prstGeom prst="rect">
            <a:avLst/>
          </a:prstGeom>
          <a:solidFill>
            <a:srgbClr val="6801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982178" y="6489699"/>
            <a:ext cx="2133600" cy="365125"/>
          </a:xfrm>
          <a:prstGeom prst="rect">
            <a:avLst/>
          </a:prstGeom>
        </p:spPr>
        <p:txBody>
          <a:bodyPr/>
          <a:lstStyle/>
          <a:p>
            <a:fld id="{8E421941-A48F-2348-96CF-79538C99FB84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156" y="6461477"/>
            <a:ext cx="6318957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 smtClean="0"/>
              <a:t>NUFACT 2013 – Filipe </a:t>
            </a:r>
            <a:r>
              <a:rPr lang="en-US" dirty="0" err="1" smtClean="0"/>
              <a:t>Joaquim</a:t>
            </a:r>
            <a:r>
              <a:rPr lang="en-US" dirty="0" smtClean="0"/>
              <a:t>                                          </a:t>
            </a:r>
            <a:r>
              <a:rPr lang="en-US" dirty="0" err="1" smtClean="0"/>
              <a:t>cLFV</a:t>
            </a:r>
            <a:r>
              <a:rPr lang="en-US" dirty="0" smtClean="0"/>
              <a:t> in seesaw models     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18377" y="0"/>
            <a:ext cx="9172222" cy="627196"/>
          </a:xfrm>
          <a:prstGeom prst="rect">
            <a:avLst/>
          </a:prstGeom>
          <a:solidFill>
            <a:srgbClr val="6801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278169" y="46297"/>
            <a:ext cx="8650678" cy="55625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cLFV and SUSY seesaw II </a:t>
            </a:r>
            <a:r>
              <a:rPr lang="pt-PT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(indirect)</a:t>
            </a:r>
            <a:endParaRPr lang="fr-FR"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19" name="Picture 18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546211" y="4212056"/>
            <a:ext cx="6996513" cy="474551"/>
          </a:xfrm>
          <a:prstGeom prst="rect">
            <a:avLst/>
          </a:prstGeom>
          <a:noFill/>
        </p:spPr>
      </p:pic>
      <p:pic>
        <p:nvPicPr>
          <p:cNvPr id="20" name="Picture 19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594875" y="5554587"/>
            <a:ext cx="6796115" cy="462272"/>
          </a:xfrm>
          <a:prstGeom prst="rect">
            <a:avLst/>
          </a:prstGeom>
          <a:noFill/>
        </p:spPr>
      </p:pic>
      <p:pic>
        <p:nvPicPr>
          <p:cNvPr id="21" name="Picture 20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579148" y="4826548"/>
            <a:ext cx="8050782" cy="461357"/>
          </a:xfrm>
          <a:prstGeom prst="rect">
            <a:avLst/>
          </a:prstGeom>
          <a:noFill/>
        </p:spPr>
      </p:pic>
      <p:sp>
        <p:nvSpPr>
          <p:cNvPr id="22" name="WordArt 53"/>
          <p:cNvSpPr>
            <a:spLocks noChangeArrowheads="1" noChangeShapeType="1" noTextEdit="1"/>
          </p:cNvSpPr>
          <p:nvPr/>
        </p:nvSpPr>
        <p:spPr bwMode="auto">
          <a:xfrm>
            <a:off x="406220" y="2486125"/>
            <a:ext cx="2031676" cy="285703"/>
          </a:xfrm>
          <a:prstGeom prst="rect">
            <a:avLst/>
          </a:prstGeom>
        </p:spPr>
        <p:txBody>
          <a:bodyPr wrap="none" lIns="93727" tIns="46864" rIns="93727" bIns="4686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2000" u="sng" kern="10" dirty="0" smtClean="0">
                <a:ln w="9525">
                  <a:noFill/>
                  <a:round/>
                  <a:headEnd/>
                  <a:tailEnd/>
                </a:ln>
                <a:solidFill>
                  <a:srgbClr val="990000"/>
                </a:solidFill>
                <a:latin typeface="Gill Sans MT"/>
              </a:rPr>
              <a:t>Normal </a:t>
            </a:r>
            <a:r>
              <a:rPr lang="pt-PT" sz="2000" u="sng" kern="10" dirty="0">
                <a:ln w="9525">
                  <a:noFill/>
                  <a:round/>
                  <a:headEnd/>
                  <a:tailEnd/>
                </a:ln>
                <a:solidFill>
                  <a:srgbClr val="990000"/>
                </a:solidFill>
                <a:latin typeface="Gill Sans MT"/>
              </a:rPr>
              <a:t>ordering:</a:t>
            </a:r>
          </a:p>
        </p:txBody>
      </p:sp>
      <p:sp>
        <p:nvSpPr>
          <p:cNvPr id="23" name="WordArt 55"/>
          <p:cNvSpPr>
            <a:spLocks noChangeArrowheads="1" noChangeShapeType="1" noTextEdit="1"/>
          </p:cNvSpPr>
          <p:nvPr/>
        </p:nvSpPr>
        <p:spPr bwMode="auto">
          <a:xfrm>
            <a:off x="406220" y="3073433"/>
            <a:ext cx="1987255" cy="294950"/>
          </a:xfrm>
          <a:prstGeom prst="rect">
            <a:avLst/>
          </a:prstGeom>
        </p:spPr>
        <p:txBody>
          <a:bodyPr wrap="none" lIns="93727" tIns="46864" rIns="93727" bIns="4686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2000" u="sng" kern="10" dirty="0" smtClean="0">
                <a:ln w="9525">
                  <a:noFill/>
                  <a:round/>
                  <a:headEnd/>
                  <a:tailEnd/>
                </a:ln>
                <a:solidFill>
                  <a:srgbClr val="990000"/>
                </a:solidFill>
                <a:latin typeface="Gill Sans MT"/>
              </a:rPr>
              <a:t>Inverted </a:t>
            </a:r>
            <a:r>
              <a:rPr lang="pt-PT" sz="2000" u="sng" kern="10" dirty="0">
                <a:ln w="9525">
                  <a:noFill/>
                  <a:round/>
                  <a:headEnd/>
                  <a:tailEnd/>
                </a:ln>
                <a:solidFill>
                  <a:srgbClr val="990000"/>
                </a:solidFill>
                <a:latin typeface="Gill Sans MT"/>
              </a:rPr>
              <a:t>ordering:</a:t>
            </a:r>
          </a:p>
        </p:txBody>
      </p:sp>
      <p:pic>
        <p:nvPicPr>
          <p:cNvPr id="24" name="Picture 23" descr="txp_fig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2534345" y="2482355"/>
            <a:ext cx="5106743" cy="324592"/>
          </a:xfrm>
          <a:prstGeom prst="rect">
            <a:avLst/>
          </a:prstGeom>
          <a:noFill/>
        </p:spPr>
      </p:pic>
      <p:pic>
        <p:nvPicPr>
          <p:cNvPr id="30" name="Picture 29" descr="txp_fig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2571450" y="3073433"/>
            <a:ext cx="6308878" cy="319437"/>
          </a:xfrm>
          <a:prstGeom prst="rect">
            <a:avLst/>
          </a:prstGeom>
          <a:noFill/>
        </p:spPr>
      </p:pic>
      <p:pic>
        <p:nvPicPr>
          <p:cNvPr id="36" name="Picture 35" descr="txp_fi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342955" y="1124177"/>
            <a:ext cx="6445079" cy="866347"/>
          </a:xfrm>
          <a:prstGeom prst="rect">
            <a:avLst/>
          </a:prstGeom>
          <a:noFill/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615" y="1595252"/>
            <a:ext cx="2088232" cy="1954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6100" y="1537625"/>
            <a:ext cx="88900" cy="1660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93169" y="3721872"/>
            <a:ext cx="5315879" cy="40011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Dependence on low-energy parameters:</a:t>
            </a:r>
            <a:endParaRPr lang="en-US" sz="20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947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61477"/>
            <a:ext cx="9144000" cy="396523"/>
          </a:xfrm>
          <a:prstGeom prst="rect">
            <a:avLst/>
          </a:prstGeom>
          <a:solidFill>
            <a:srgbClr val="6801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982178" y="6489699"/>
            <a:ext cx="2133600" cy="365125"/>
          </a:xfrm>
          <a:prstGeom prst="rect">
            <a:avLst/>
          </a:prstGeom>
        </p:spPr>
        <p:txBody>
          <a:bodyPr/>
          <a:lstStyle/>
          <a:p>
            <a:fld id="{8E421941-A48F-2348-96CF-79538C99FB84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156" y="6461477"/>
            <a:ext cx="6318957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 smtClean="0"/>
              <a:t>NUFACT 2013 – Filipe </a:t>
            </a:r>
            <a:r>
              <a:rPr lang="en-US" dirty="0" err="1" smtClean="0"/>
              <a:t>Joaquim</a:t>
            </a:r>
            <a:r>
              <a:rPr lang="en-US" dirty="0" smtClean="0"/>
              <a:t>                                          </a:t>
            </a:r>
            <a:r>
              <a:rPr lang="en-US" dirty="0" err="1" smtClean="0"/>
              <a:t>cLFV</a:t>
            </a:r>
            <a:r>
              <a:rPr lang="en-US" dirty="0" smtClean="0"/>
              <a:t> in seesaw models     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18377" y="0"/>
            <a:ext cx="9172222" cy="627196"/>
          </a:xfrm>
          <a:prstGeom prst="rect">
            <a:avLst/>
          </a:prstGeom>
          <a:solidFill>
            <a:srgbClr val="6801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278169" y="46297"/>
            <a:ext cx="8650678" cy="55625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cLFV and SUSY seesaw II </a:t>
            </a:r>
            <a:r>
              <a:rPr lang="pt-PT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(indirect)</a:t>
            </a:r>
            <a:endParaRPr lang="fr-FR"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22" y="1624767"/>
            <a:ext cx="9144000" cy="395933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004419" y="1030204"/>
            <a:ext cx="5250155" cy="46166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Situation before </a:t>
            </a:r>
            <a:r>
              <a:rPr lang="el-G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θ</a:t>
            </a:r>
            <a:r>
              <a:rPr lang="pt-PT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   measurement:</a:t>
            </a:r>
            <a:endParaRPr lang="en-US" sz="24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2196" y="1270372"/>
            <a:ext cx="3545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13</a:t>
            </a:r>
            <a:endParaRPr lang="en-US" sz="1200" dirty="0"/>
          </a:p>
        </p:txBody>
      </p:sp>
      <p:sp>
        <p:nvSpPr>
          <p:cNvPr id="23" name="WordArt 52"/>
          <p:cNvSpPr>
            <a:spLocks noChangeArrowheads="1" noChangeShapeType="1" noTextEdit="1"/>
          </p:cNvSpPr>
          <p:nvPr/>
        </p:nvSpPr>
        <p:spPr bwMode="auto">
          <a:xfrm>
            <a:off x="6166968" y="5821061"/>
            <a:ext cx="2615184" cy="220898"/>
          </a:xfrm>
          <a:prstGeom prst="rect">
            <a:avLst/>
          </a:prstGeom>
        </p:spPr>
        <p:txBody>
          <a:bodyPr wrap="none" lIns="93727" tIns="46864" rIns="93727" bIns="4686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Gill Sans MT"/>
              </a:rPr>
              <a:t>FRJ, JHEP 1006 (2010) 079</a:t>
            </a:r>
            <a:endParaRPr lang="pt-PT" kern="10" dirty="0">
              <a:ln w="9525">
                <a:noFill/>
                <a:round/>
                <a:headEnd/>
                <a:tailEnd/>
              </a:ln>
              <a:solidFill>
                <a:schemeClr val="bg2">
                  <a:lumMod val="25000"/>
                </a:schemeClr>
              </a:solidFill>
              <a:latin typeface="Gill Sans M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87093" y="1765920"/>
            <a:ext cx="50800" cy="3556833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6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687390" y="1727819"/>
            <a:ext cx="50800" cy="3556833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6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74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61477"/>
            <a:ext cx="9144000" cy="396523"/>
          </a:xfrm>
          <a:prstGeom prst="rect">
            <a:avLst/>
          </a:prstGeom>
          <a:solidFill>
            <a:srgbClr val="6801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982178" y="6489699"/>
            <a:ext cx="2133600" cy="365125"/>
          </a:xfrm>
          <a:prstGeom prst="rect">
            <a:avLst/>
          </a:prstGeom>
        </p:spPr>
        <p:txBody>
          <a:bodyPr/>
          <a:lstStyle/>
          <a:p>
            <a:fld id="{8E421941-A48F-2348-96CF-79538C99FB8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156" y="6461477"/>
            <a:ext cx="6318957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NUFACT 2013 – Filipe </a:t>
            </a:r>
            <a:r>
              <a:rPr lang="en-US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Joaquim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                                         </a:t>
            </a:r>
            <a:r>
              <a:rPr lang="en-US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cLFV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in seesaw models      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1" name="Picture 10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3464556" y="4556758"/>
            <a:ext cx="5520874" cy="992317"/>
          </a:xfrm>
          <a:prstGeom prst="rect">
            <a:avLst/>
          </a:prstGeom>
          <a:noFill/>
        </p:spPr>
      </p:pic>
      <p:sp>
        <p:nvSpPr>
          <p:cNvPr id="12" name="WordArt 52"/>
          <p:cNvSpPr>
            <a:spLocks noChangeAspect="1" noChangeArrowheads="1" noChangeShapeType="1" noTextEdit="1"/>
          </p:cNvSpPr>
          <p:nvPr/>
        </p:nvSpPr>
        <p:spPr bwMode="auto">
          <a:xfrm>
            <a:off x="3896566" y="5618978"/>
            <a:ext cx="4753528" cy="151598"/>
          </a:xfrm>
          <a:prstGeom prst="rect">
            <a:avLst/>
          </a:prstGeom>
        </p:spPr>
        <p:txBody>
          <a:bodyPr wrap="none" lIns="93727" tIns="46864" rIns="93727" bIns="4686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Gill Sans MT"/>
              </a:rPr>
              <a:t>Cheng, and Li 1977; </a:t>
            </a:r>
            <a:r>
              <a:rPr lang="en-US" sz="24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Gill Sans MT"/>
              </a:rPr>
              <a:t>Petcov</a:t>
            </a:r>
            <a:r>
              <a:rPr lang="en-US" sz="24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Gill Sans MT"/>
              </a:rPr>
              <a:t>, 1977; Marciano and </a:t>
            </a:r>
            <a:r>
              <a:rPr lang="en-US" sz="24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Gill Sans MT"/>
              </a:rPr>
              <a:t>Sanda</a:t>
            </a:r>
            <a:r>
              <a:rPr lang="en-US" sz="24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Gill Sans MT"/>
              </a:rPr>
              <a:t> ,1977;  </a:t>
            </a:r>
            <a:r>
              <a:rPr lang="en-US" sz="24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Gill Sans MT"/>
              </a:rPr>
              <a:t>Shrock</a:t>
            </a:r>
            <a:r>
              <a:rPr lang="en-US" sz="24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Gill Sans MT"/>
              </a:rPr>
              <a:t> and Lee, 1977.</a:t>
            </a:r>
            <a:endParaRPr lang="pt-PT" sz="2400" kern="10" dirty="0">
              <a:ln w="9525">
                <a:noFill/>
                <a:round/>
                <a:headEnd/>
                <a:tailEnd/>
              </a:ln>
              <a:solidFill>
                <a:schemeClr val="bg2">
                  <a:lumMod val="25000"/>
                </a:schemeClr>
              </a:solidFill>
              <a:latin typeface="Gill Sans M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38216" y="4219031"/>
            <a:ext cx="30171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dirty="0" smtClean="0">
                <a:ln w="3175">
                  <a:solidFill>
                    <a:srgbClr val="950003"/>
                  </a:solidFill>
                </a:ln>
                <a:solidFill>
                  <a:srgbClr val="950003"/>
                </a:solidFill>
                <a:latin typeface="Century Gothic"/>
                <a:cs typeface="Century Gothic"/>
              </a:rPr>
              <a:t>SM + Neutrinos masses:</a:t>
            </a:r>
            <a:endParaRPr lang="en-US" sz="2000" dirty="0">
              <a:ln w="3175">
                <a:solidFill>
                  <a:srgbClr val="950003"/>
                </a:solidFill>
              </a:ln>
              <a:solidFill>
                <a:srgbClr val="95000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98338" y="5980504"/>
            <a:ext cx="63562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dirty="0" smtClean="0">
                <a:ln w="3175">
                  <a:solidFill>
                    <a:schemeClr val="tx1"/>
                  </a:solidFill>
                </a:ln>
                <a:latin typeface="Century Gothic"/>
                <a:cs typeface="Century Gothic"/>
              </a:rPr>
              <a:t>Observation of LFV decays                 </a:t>
            </a:r>
            <a:r>
              <a:rPr lang="pt-PT" sz="2000" dirty="0" smtClean="0">
                <a:ln w="3175">
                  <a:solidFill>
                    <a:srgbClr val="950003"/>
                  </a:solidFill>
                </a:ln>
                <a:solidFill>
                  <a:srgbClr val="950003"/>
                </a:solidFill>
                <a:latin typeface="Century Gothic"/>
                <a:cs typeface="Century Gothic"/>
              </a:rPr>
              <a:t>NEW PHYSICS</a:t>
            </a:r>
            <a:endParaRPr lang="en-US" sz="2000" dirty="0">
              <a:ln w="3175">
                <a:solidFill>
                  <a:srgbClr val="950003"/>
                </a:solidFill>
              </a:ln>
              <a:solidFill>
                <a:srgbClr val="950003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998365" y="6180633"/>
            <a:ext cx="80271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52" y="1362063"/>
            <a:ext cx="3032763" cy="4258277"/>
          </a:xfrm>
          <a:prstGeom prst="rect">
            <a:avLst/>
          </a:prstGeom>
        </p:spPr>
      </p:pic>
      <p:sp>
        <p:nvSpPr>
          <p:cNvPr id="14" name="WordArt 52"/>
          <p:cNvSpPr>
            <a:spLocks noChangeArrowheads="1" noChangeShapeType="1" noTextEdit="1"/>
          </p:cNvSpPr>
          <p:nvPr/>
        </p:nvSpPr>
        <p:spPr bwMode="auto">
          <a:xfrm>
            <a:off x="613210" y="5658846"/>
            <a:ext cx="2615184" cy="150876"/>
          </a:xfrm>
          <a:prstGeom prst="rect">
            <a:avLst/>
          </a:prstGeom>
        </p:spPr>
        <p:txBody>
          <a:bodyPr wrap="none" lIns="93727" tIns="46864" rIns="93727" bIns="4686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Gill Sans MT"/>
              </a:rPr>
              <a:t>Gonzalez-Garcia, </a:t>
            </a:r>
            <a:r>
              <a:rPr lang="en-US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Gill Sans MT"/>
              </a:rPr>
              <a:t>Maltoni</a:t>
            </a:r>
            <a:r>
              <a:rPr lang="en-US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Gill Sans MT"/>
              </a:rPr>
              <a:t> &amp; </a:t>
            </a:r>
            <a:r>
              <a:rPr lang="en-US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Gill Sans MT"/>
              </a:rPr>
              <a:t>Schwetz</a:t>
            </a:r>
            <a:r>
              <a:rPr lang="en-US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Gill Sans MT"/>
              </a:rPr>
              <a:t>’ 12</a:t>
            </a:r>
            <a:endParaRPr lang="pt-PT" kern="10" dirty="0">
              <a:ln w="9525">
                <a:noFill/>
                <a:round/>
                <a:headEnd/>
                <a:tailEnd/>
              </a:ln>
              <a:solidFill>
                <a:schemeClr val="bg2">
                  <a:lumMod val="25000"/>
                </a:schemeClr>
              </a:solidFill>
              <a:latin typeface="Gill Sans MT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687" y="858393"/>
            <a:ext cx="4692318" cy="3425475"/>
          </a:xfrm>
          <a:prstGeom prst="rect">
            <a:avLst/>
          </a:prstGeom>
        </p:spPr>
      </p:pic>
      <p:sp>
        <p:nvSpPr>
          <p:cNvPr id="16" name="WordArt 52"/>
          <p:cNvSpPr>
            <a:spLocks noChangeArrowheads="1" noChangeShapeType="1" noTextEdit="1"/>
          </p:cNvSpPr>
          <p:nvPr/>
        </p:nvSpPr>
        <p:spPr bwMode="auto">
          <a:xfrm>
            <a:off x="4804740" y="3551139"/>
            <a:ext cx="1463040" cy="155448"/>
          </a:xfrm>
          <a:prstGeom prst="rect">
            <a:avLst/>
          </a:prstGeom>
        </p:spPr>
        <p:txBody>
          <a:bodyPr wrap="none" lIns="93727" tIns="46864" rIns="93727" bIns="4686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Gill Sans MT"/>
              </a:rPr>
              <a:t>Bernstein &amp; Cooper’ 13</a:t>
            </a:r>
            <a:endParaRPr lang="pt-PT" kern="10" dirty="0">
              <a:ln w="9525">
                <a:noFill/>
                <a:round/>
                <a:headEnd/>
                <a:tailEnd/>
              </a:ln>
              <a:solidFill>
                <a:schemeClr val="bg2">
                  <a:lumMod val="25000"/>
                </a:schemeClr>
              </a:solidFill>
              <a:latin typeface="Gill Sans M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85669" y="691033"/>
            <a:ext cx="4782633" cy="4327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871432" y="727095"/>
            <a:ext cx="32896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1600" dirty="0" smtClean="0">
                <a:ln w="0">
                  <a:solidFill>
                    <a:schemeClr val="tx1"/>
                  </a:solidFill>
                </a:ln>
                <a:latin typeface="Century Gothic"/>
                <a:cs typeface="Century Gothic"/>
              </a:rPr>
              <a:t>What about the charged LFV </a:t>
            </a:r>
            <a:r>
              <a:rPr lang="pt-PT" sz="1600" dirty="0" smtClean="0">
                <a:ln w="0">
                  <a:solidFill>
                    <a:schemeClr val="tx1"/>
                  </a:solidFill>
                </a:ln>
                <a:latin typeface="Arial Narrow" panose="020B0606020202030204" pitchFamily="34" charset="0"/>
                <a:cs typeface="Century Gothic"/>
              </a:rPr>
              <a:t>?</a:t>
            </a:r>
            <a:r>
              <a:rPr lang="pt-PT" sz="1600" dirty="0" smtClean="0">
                <a:ln w="0">
                  <a:solidFill>
                    <a:schemeClr val="tx1"/>
                  </a:solidFill>
                </a:ln>
                <a:latin typeface="Century Gothic"/>
                <a:cs typeface="Century Gothic"/>
              </a:rPr>
              <a:t> </a:t>
            </a:r>
            <a:endParaRPr lang="en-US" sz="1600" dirty="0">
              <a:ln w="0">
                <a:solidFill>
                  <a:schemeClr val="tx1"/>
                </a:solidFill>
              </a:ln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373438" y="66950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dirty="0">
                <a:ln w="0">
                  <a:solidFill>
                    <a:schemeClr val="tx1"/>
                  </a:solidFill>
                </a:ln>
                <a:latin typeface="Century Gothic"/>
                <a:cs typeface="Century Gothic"/>
              </a:rPr>
              <a:t>LFV in the neutrino sector </a:t>
            </a:r>
            <a:endParaRPr lang="pt-PT" dirty="0" smtClean="0">
              <a:ln w="0">
                <a:solidFill>
                  <a:schemeClr val="tx1"/>
                </a:solidFill>
              </a:ln>
              <a:latin typeface="Century Gothic"/>
              <a:cs typeface="Century Gothic"/>
            </a:endParaRPr>
          </a:p>
          <a:p>
            <a:pPr algn="ctr">
              <a:lnSpc>
                <a:spcPct val="150000"/>
              </a:lnSpc>
            </a:pPr>
            <a:r>
              <a:rPr lang="pt-PT" sz="1400" dirty="0">
                <a:ln w="0">
                  <a:solidFill>
                    <a:schemeClr val="tx1"/>
                  </a:solidFill>
                </a:ln>
                <a:latin typeface="Century Gothic"/>
                <a:cs typeface="Century Gothic"/>
              </a:rPr>
              <a:t>N</a:t>
            </a:r>
            <a:r>
              <a:rPr lang="pt-PT" sz="1400" dirty="0" smtClean="0">
                <a:ln w="0">
                  <a:solidFill>
                    <a:schemeClr val="tx1"/>
                  </a:solidFill>
                </a:ln>
                <a:latin typeface="Century Gothic"/>
                <a:cs typeface="Century Gothic"/>
              </a:rPr>
              <a:t>eutrino Oscillations</a:t>
            </a:r>
            <a:endParaRPr lang="pt-PT" sz="1400" dirty="0">
              <a:ln w="0">
                <a:solidFill>
                  <a:schemeClr val="tx1"/>
                </a:solidFill>
              </a:ln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8377" y="0"/>
            <a:ext cx="9172222" cy="627196"/>
          </a:xfrm>
          <a:prstGeom prst="rect">
            <a:avLst/>
          </a:prstGeom>
          <a:solidFill>
            <a:srgbClr val="6801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78169" y="46297"/>
            <a:ext cx="8650678" cy="55625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NO vs cLFV</a:t>
            </a:r>
            <a:endParaRPr lang="fr-FR"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62088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61477"/>
            <a:ext cx="9144000" cy="396523"/>
          </a:xfrm>
          <a:prstGeom prst="rect">
            <a:avLst/>
          </a:prstGeom>
          <a:solidFill>
            <a:srgbClr val="6801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982178" y="6489699"/>
            <a:ext cx="2133600" cy="365125"/>
          </a:xfrm>
          <a:prstGeom prst="rect">
            <a:avLst/>
          </a:prstGeom>
        </p:spPr>
        <p:txBody>
          <a:bodyPr/>
          <a:lstStyle/>
          <a:p>
            <a:fld id="{8E421941-A48F-2348-96CF-79538C99FB84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156" y="6461477"/>
            <a:ext cx="6318957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 smtClean="0"/>
              <a:t>NUFACT 2013 – Filipe </a:t>
            </a:r>
            <a:r>
              <a:rPr lang="en-US" dirty="0" err="1" smtClean="0"/>
              <a:t>Joaquim</a:t>
            </a:r>
            <a:r>
              <a:rPr lang="en-US" dirty="0" smtClean="0"/>
              <a:t>                                          </a:t>
            </a:r>
            <a:r>
              <a:rPr lang="en-US" dirty="0" err="1" smtClean="0"/>
              <a:t>cLFV</a:t>
            </a:r>
            <a:r>
              <a:rPr lang="en-US" dirty="0" smtClean="0"/>
              <a:t> in seesaw models     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18377" y="0"/>
            <a:ext cx="9172222" cy="627196"/>
          </a:xfrm>
          <a:prstGeom prst="rect">
            <a:avLst/>
          </a:prstGeom>
          <a:solidFill>
            <a:srgbClr val="6801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278169" y="46297"/>
            <a:ext cx="8650678" cy="55625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cLFV and SUSY seesaw II </a:t>
            </a:r>
            <a:r>
              <a:rPr lang="pt-PT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(indirect)</a:t>
            </a:r>
            <a:endParaRPr lang="fr-FR"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91719" y="1030204"/>
            <a:ext cx="5250155" cy="46166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Situation before </a:t>
            </a:r>
            <a:r>
              <a:rPr lang="el-G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θ</a:t>
            </a:r>
            <a:r>
              <a:rPr lang="pt-PT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   measurement:</a:t>
            </a:r>
            <a:endParaRPr lang="en-US" sz="24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29496" y="1270372"/>
            <a:ext cx="3545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13</a:t>
            </a:r>
            <a:endParaRPr lang="en-US" sz="1200" dirty="0"/>
          </a:p>
        </p:txBody>
      </p:sp>
      <p:sp>
        <p:nvSpPr>
          <p:cNvPr id="23" name="WordArt 52"/>
          <p:cNvSpPr>
            <a:spLocks noChangeArrowheads="1" noChangeShapeType="1" noTextEdit="1"/>
          </p:cNvSpPr>
          <p:nvPr/>
        </p:nvSpPr>
        <p:spPr bwMode="auto">
          <a:xfrm>
            <a:off x="6166968" y="5821061"/>
            <a:ext cx="2615184" cy="220898"/>
          </a:xfrm>
          <a:prstGeom prst="rect">
            <a:avLst/>
          </a:prstGeom>
        </p:spPr>
        <p:txBody>
          <a:bodyPr wrap="none" lIns="93727" tIns="46864" rIns="93727" bIns="4686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Gill Sans MT"/>
              </a:rPr>
              <a:t>FRJ, JHEP 1006 (2010) 079</a:t>
            </a:r>
            <a:endParaRPr lang="pt-PT" kern="10" dirty="0">
              <a:ln w="9525">
                <a:noFill/>
                <a:round/>
                <a:headEnd/>
                <a:tailEnd/>
              </a:ln>
              <a:solidFill>
                <a:schemeClr val="bg2">
                  <a:lumMod val="25000"/>
                </a:schemeClr>
              </a:solidFill>
              <a:latin typeface="Gill Sans M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0" y="1691773"/>
            <a:ext cx="9144000" cy="395705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140200" y="1765920"/>
            <a:ext cx="50800" cy="3556833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6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617052" y="1727819"/>
            <a:ext cx="50800" cy="3556833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6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061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61477"/>
            <a:ext cx="9144000" cy="396523"/>
          </a:xfrm>
          <a:prstGeom prst="rect">
            <a:avLst/>
          </a:prstGeom>
          <a:solidFill>
            <a:srgbClr val="6801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982178" y="6489699"/>
            <a:ext cx="2133600" cy="365125"/>
          </a:xfrm>
          <a:prstGeom prst="rect">
            <a:avLst/>
          </a:prstGeom>
        </p:spPr>
        <p:txBody>
          <a:bodyPr/>
          <a:lstStyle/>
          <a:p>
            <a:fld id="{8E421941-A48F-2348-96CF-79538C99FB84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156" y="6461477"/>
            <a:ext cx="6318957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 smtClean="0"/>
              <a:t>NUFACT 2013 – Filipe </a:t>
            </a:r>
            <a:r>
              <a:rPr lang="en-US" dirty="0" err="1" smtClean="0"/>
              <a:t>Joaquim</a:t>
            </a:r>
            <a:r>
              <a:rPr lang="en-US" dirty="0" smtClean="0"/>
              <a:t>                                          </a:t>
            </a:r>
            <a:r>
              <a:rPr lang="en-US" dirty="0" err="1" smtClean="0"/>
              <a:t>cLFV</a:t>
            </a:r>
            <a:r>
              <a:rPr lang="en-US" dirty="0" smtClean="0"/>
              <a:t> in seesaw models     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18377" y="0"/>
            <a:ext cx="9172222" cy="627196"/>
          </a:xfrm>
          <a:prstGeom prst="rect">
            <a:avLst/>
          </a:prstGeom>
          <a:solidFill>
            <a:srgbClr val="6801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278169" y="46297"/>
            <a:ext cx="8650678" cy="55625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cLFV and SUSY seesaw II </a:t>
            </a:r>
            <a:r>
              <a:rPr lang="pt-PT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(indirect)</a:t>
            </a:r>
            <a:endParaRPr lang="fr-FR"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8378" y="736126"/>
            <a:ext cx="4895177" cy="4265995"/>
          </a:xfrm>
          <a:prstGeom prst="rect">
            <a:avLst/>
          </a:prstGeom>
        </p:spPr>
      </p:pic>
      <p:sp>
        <p:nvSpPr>
          <p:cNvPr id="16" name="WordArt 52"/>
          <p:cNvSpPr>
            <a:spLocks noChangeArrowheads="1" noChangeShapeType="1" noTextEdit="1"/>
          </p:cNvSpPr>
          <p:nvPr/>
        </p:nvSpPr>
        <p:spPr bwMode="auto">
          <a:xfrm>
            <a:off x="694045" y="762912"/>
            <a:ext cx="1109094" cy="150876"/>
          </a:xfrm>
          <a:prstGeom prst="rect">
            <a:avLst/>
          </a:prstGeom>
        </p:spPr>
        <p:txBody>
          <a:bodyPr wrap="none" lIns="93727" tIns="46864" rIns="93727" bIns="4686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Gill Sans MT"/>
              </a:rPr>
              <a:t>FRJ, NUFACT’13</a:t>
            </a:r>
            <a:endParaRPr lang="pt-PT" kern="10" dirty="0">
              <a:ln w="9525">
                <a:noFill/>
                <a:round/>
                <a:headEnd/>
                <a:tailEnd/>
              </a:ln>
              <a:solidFill>
                <a:schemeClr val="bg2">
                  <a:lumMod val="25000"/>
                </a:schemeClr>
              </a:solidFill>
              <a:latin typeface="Gill Sans M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43428" y="838350"/>
            <a:ext cx="354411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Which </a:t>
            </a:r>
            <a:r>
              <a:rPr lang="pt-PT" sz="2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CONCRETE</a:t>
            </a:r>
            <a:r>
              <a:rPr lang="pt-PT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 conclusions can we take from this plot ?</a:t>
            </a:r>
            <a:endParaRPr lang="en-US" sz="20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85817" y="1987546"/>
            <a:ext cx="393033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Let me remind you the assumptions: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53390" y="2464851"/>
            <a:ext cx="360875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>
              <a:buFontTx/>
              <a:buChar char="-"/>
            </a:pPr>
            <a:r>
              <a:rPr lang="pt-PT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Flavour-blind</a:t>
            </a:r>
            <a:r>
              <a:rPr lang="pt-PT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 SUSY-breaking mechanism;</a:t>
            </a:r>
          </a:p>
        </p:txBody>
      </p:sp>
      <p:sp>
        <p:nvSpPr>
          <p:cNvPr id="6" name="Rectangle 5"/>
          <p:cNvSpPr/>
          <p:nvPr/>
        </p:nvSpPr>
        <p:spPr>
          <a:xfrm>
            <a:off x="5053390" y="3120127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pt-PT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Only one</a:t>
            </a:r>
            <a:r>
              <a:rPr lang="pt-PT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 triplet-pair</a:t>
            </a:r>
            <a:r>
              <a:rPr lang="pt-PT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;</a:t>
            </a:r>
            <a:endParaRPr lang="pt-PT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53390" y="364025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pt-PT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No relevant RGE effects which </a:t>
            </a:r>
          </a:p>
          <a:p>
            <a:r>
              <a:rPr lang="pt-PT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    could spoil </a:t>
            </a:r>
            <a:endParaRPr lang="pt-PT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460" y="3977532"/>
            <a:ext cx="1014845" cy="192232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053390" y="436337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pt-PT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Nearly degenerate </a:t>
            </a:r>
            <a:r>
              <a:rPr lang="pt-PT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slepton masses</a:t>
            </a:r>
            <a:endParaRPr lang="pt-PT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577" y="5228995"/>
            <a:ext cx="5366385" cy="600075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788314" y="5308516"/>
            <a:ext cx="19688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CONCLUSION:</a:t>
            </a:r>
            <a:endParaRPr lang="en-US" sz="2000" dirty="0"/>
          </a:p>
        </p:txBody>
      </p:sp>
      <p:sp>
        <p:nvSpPr>
          <p:cNvPr id="32" name="Rectangle 31"/>
          <p:cNvSpPr/>
          <p:nvPr/>
        </p:nvSpPr>
        <p:spPr>
          <a:xfrm>
            <a:off x="619084" y="5905532"/>
            <a:ext cx="79688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Observation of a </a:t>
            </a:r>
            <a:r>
              <a:rPr lang="el-GR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pt-PT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 LFV decay @ Super B factory would exclude type II.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252770" y="5060751"/>
            <a:ext cx="8602158" cy="12478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rot="19348559">
            <a:off x="603568" y="2150093"/>
            <a:ext cx="40509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4400" b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PRELIMINARY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243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61477"/>
            <a:ext cx="9144000" cy="396523"/>
          </a:xfrm>
          <a:prstGeom prst="rect">
            <a:avLst/>
          </a:prstGeom>
          <a:solidFill>
            <a:srgbClr val="6801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982178" y="6489699"/>
            <a:ext cx="2133600" cy="365125"/>
          </a:xfrm>
          <a:prstGeom prst="rect">
            <a:avLst/>
          </a:prstGeom>
        </p:spPr>
        <p:txBody>
          <a:bodyPr/>
          <a:lstStyle/>
          <a:p>
            <a:fld id="{8E421941-A48F-2348-96CF-79538C99FB84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156" y="6461477"/>
            <a:ext cx="6318957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 smtClean="0"/>
              <a:t>NUFACT 2013 – Filipe </a:t>
            </a:r>
            <a:r>
              <a:rPr lang="en-US" dirty="0" err="1" smtClean="0"/>
              <a:t>Joaquim</a:t>
            </a:r>
            <a:r>
              <a:rPr lang="en-US" dirty="0" smtClean="0"/>
              <a:t>                                          </a:t>
            </a:r>
            <a:r>
              <a:rPr lang="en-US" dirty="0" err="1" smtClean="0"/>
              <a:t>cLFV</a:t>
            </a:r>
            <a:r>
              <a:rPr lang="en-US" dirty="0" smtClean="0"/>
              <a:t> in seesaw models     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18377" y="0"/>
            <a:ext cx="9172222" cy="627196"/>
          </a:xfrm>
          <a:prstGeom prst="rect">
            <a:avLst/>
          </a:prstGeom>
          <a:solidFill>
            <a:srgbClr val="6801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278169" y="46297"/>
            <a:ext cx="8650678" cy="55625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cLFV and SUSY seesaw II </a:t>
            </a:r>
            <a:r>
              <a:rPr lang="pt-PT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(indirect)</a:t>
            </a:r>
            <a:endParaRPr lang="fr-FR"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23" name="WordArt 52"/>
          <p:cNvSpPr>
            <a:spLocks noChangeArrowheads="1" noChangeShapeType="1" noTextEdit="1"/>
          </p:cNvSpPr>
          <p:nvPr/>
        </p:nvSpPr>
        <p:spPr bwMode="auto">
          <a:xfrm>
            <a:off x="6393906" y="6048428"/>
            <a:ext cx="2161309" cy="182560"/>
          </a:xfrm>
          <a:prstGeom prst="rect">
            <a:avLst/>
          </a:prstGeom>
        </p:spPr>
        <p:txBody>
          <a:bodyPr wrap="none" lIns="93727" tIns="46864" rIns="93727" bIns="4686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Gill Sans MT"/>
              </a:rPr>
              <a:t>FRJ, JHEP 1006 (2010) 079</a:t>
            </a:r>
            <a:endParaRPr lang="pt-PT" kern="10" dirty="0">
              <a:ln w="9525">
                <a:noFill/>
                <a:round/>
                <a:headEnd/>
                <a:tailEnd/>
              </a:ln>
              <a:solidFill>
                <a:schemeClr val="bg2">
                  <a:lumMod val="25000"/>
                </a:schemeClr>
              </a:solidFill>
              <a:latin typeface="Gill Sans M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2140" y="1115287"/>
            <a:ext cx="811537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DO THESE RESULTS SURVIVE THROUGH THE DESERT?</a:t>
            </a:r>
            <a:endParaRPr lang="en-US" sz="24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622" y="2035171"/>
            <a:ext cx="9144000" cy="38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316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61477"/>
            <a:ext cx="9144000" cy="396523"/>
          </a:xfrm>
          <a:prstGeom prst="rect">
            <a:avLst/>
          </a:prstGeom>
          <a:solidFill>
            <a:srgbClr val="6801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982178" y="6489699"/>
            <a:ext cx="2133600" cy="365125"/>
          </a:xfrm>
          <a:prstGeom prst="rect">
            <a:avLst/>
          </a:prstGeom>
        </p:spPr>
        <p:txBody>
          <a:bodyPr/>
          <a:lstStyle/>
          <a:p>
            <a:fld id="{8E421941-A48F-2348-96CF-79538C99FB84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156" y="6461477"/>
            <a:ext cx="6318957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 smtClean="0"/>
              <a:t>NUFACT 2013 – Filipe </a:t>
            </a:r>
            <a:r>
              <a:rPr lang="en-US" dirty="0" err="1" smtClean="0"/>
              <a:t>Joaquim</a:t>
            </a:r>
            <a:r>
              <a:rPr lang="en-US" dirty="0" smtClean="0"/>
              <a:t>                                          </a:t>
            </a:r>
            <a:r>
              <a:rPr lang="en-US" dirty="0" err="1" smtClean="0"/>
              <a:t>cLFV</a:t>
            </a:r>
            <a:r>
              <a:rPr lang="en-US" dirty="0" smtClean="0"/>
              <a:t> in seesaw models     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18377" y="0"/>
            <a:ext cx="9172222" cy="627196"/>
          </a:xfrm>
          <a:prstGeom prst="rect">
            <a:avLst/>
          </a:prstGeom>
          <a:solidFill>
            <a:srgbClr val="6801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278169" y="46297"/>
            <a:ext cx="8650678" cy="55625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cLFV and SUSY seesaw II </a:t>
            </a:r>
            <a:r>
              <a:rPr lang="pt-PT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(indirect)</a:t>
            </a:r>
            <a:endParaRPr lang="fr-FR"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6" y="1916200"/>
            <a:ext cx="4522578" cy="366427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376" y="1884802"/>
            <a:ext cx="4501315" cy="3667387"/>
          </a:xfrm>
          <a:prstGeom prst="rect">
            <a:avLst/>
          </a:prstGeom>
        </p:spPr>
      </p:pic>
      <p:sp>
        <p:nvSpPr>
          <p:cNvPr id="23" name="WordArt 52"/>
          <p:cNvSpPr>
            <a:spLocks noChangeArrowheads="1" noChangeShapeType="1" noTextEdit="1"/>
          </p:cNvSpPr>
          <p:nvPr/>
        </p:nvSpPr>
        <p:spPr bwMode="auto">
          <a:xfrm>
            <a:off x="6393906" y="6048428"/>
            <a:ext cx="2161309" cy="182560"/>
          </a:xfrm>
          <a:prstGeom prst="rect">
            <a:avLst/>
          </a:prstGeom>
        </p:spPr>
        <p:txBody>
          <a:bodyPr wrap="none" lIns="93727" tIns="46864" rIns="93727" bIns="4686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Gill Sans MT"/>
              </a:rPr>
              <a:t>FRJ, JHEP 1006 (2010) 079</a:t>
            </a:r>
            <a:endParaRPr lang="pt-PT" kern="10" dirty="0">
              <a:ln w="9525">
                <a:noFill/>
                <a:round/>
                <a:headEnd/>
                <a:tailEnd/>
              </a:ln>
              <a:solidFill>
                <a:schemeClr val="bg2">
                  <a:lumMod val="25000"/>
                </a:schemeClr>
              </a:solidFill>
              <a:latin typeface="Gill Sans M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97540" y="1115287"/>
            <a:ext cx="811537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STABILITY IN THE SUSY PARAMETER SPACE </a:t>
            </a:r>
            <a:endParaRPr lang="en-US" sz="24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285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61477"/>
            <a:ext cx="9144000" cy="396523"/>
          </a:xfrm>
          <a:prstGeom prst="rect">
            <a:avLst/>
          </a:prstGeom>
          <a:solidFill>
            <a:srgbClr val="6801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982178" y="6489699"/>
            <a:ext cx="2133600" cy="365125"/>
          </a:xfrm>
          <a:prstGeom prst="rect">
            <a:avLst/>
          </a:prstGeom>
        </p:spPr>
        <p:txBody>
          <a:bodyPr/>
          <a:lstStyle/>
          <a:p>
            <a:fld id="{8E421941-A48F-2348-96CF-79538C99FB84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156" y="6461477"/>
            <a:ext cx="6318957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 smtClean="0"/>
              <a:t>NUFACT 2013 – Filipe </a:t>
            </a:r>
            <a:r>
              <a:rPr lang="en-US" dirty="0" err="1" smtClean="0"/>
              <a:t>Joaquim</a:t>
            </a:r>
            <a:r>
              <a:rPr lang="en-US" dirty="0" smtClean="0"/>
              <a:t>                                          </a:t>
            </a:r>
            <a:r>
              <a:rPr lang="en-US" dirty="0" err="1" smtClean="0"/>
              <a:t>cLFV</a:t>
            </a:r>
            <a:r>
              <a:rPr lang="en-US" dirty="0" smtClean="0"/>
              <a:t> in seesaw models     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18377" y="0"/>
            <a:ext cx="9172222" cy="627196"/>
          </a:xfrm>
          <a:prstGeom prst="rect">
            <a:avLst/>
          </a:prstGeom>
          <a:solidFill>
            <a:srgbClr val="6801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278169" y="46297"/>
            <a:ext cx="8650678" cy="55625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cLFV and SUSY seesaw II </a:t>
            </a:r>
            <a:r>
              <a:rPr lang="pt-PT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(indirect)</a:t>
            </a:r>
            <a:endParaRPr lang="fr-FR"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23" name="WordArt 52"/>
          <p:cNvSpPr>
            <a:spLocks noChangeArrowheads="1" noChangeShapeType="1" noTextEdit="1"/>
          </p:cNvSpPr>
          <p:nvPr/>
        </p:nvSpPr>
        <p:spPr bwMode="auto">
          <a:xfrm>
            <a:off x="5496822" y="6011638"/>
            <a:ext cx="3164372" cy="182560"/>
          </a:xfrm>
          <a:prstGeom prst="rect">
            <a:avLst/>
          </a:prstGeom>
        </p:spPr>
        <p:txBody>
          <a:bodyPr wrap="none" lIns="93727" tIns="46864" rIns="93727" bIns="4686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Gill Sans MT"/>
              </a:rPr>
              <a:t>Hirsch, FRJ &amp; Vicente, JHEP 1211 (2012) 105</a:t>
            </a:r>
            <a:endParaRPr lang="pt-PT" kern="10" dirty="0">
              <a:ln w="9525">
                <a:noFill/>
                <a:round/>
                <a:headEnd/>
                <a:tailEnd/>
              </a:ln>
              <a:solidFill>
                <a:schemeClr val="bg2">
                  <a:lumMod val="25000"/>
                </a:schemeClr>
              </a:solidFill>
              <a:latin typeface="Gill Sans M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45822" y="1120346"/>
            <a:ext cx="811537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SOME RECENT EXAMPLES</a:t>
            </a:r>
            <a:endParaRPr lang="en-US" sz="28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911265"/>
            <a:ext cx="4487787" cy="36964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1911265"/>
            <a:ext cx="4574139" cy="382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703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61477"/>
            <a:ext cx="9144000" cy="396523"/>
          </a:xfrm>
          <a:prstGeom prst="rect">
            <a:avLst/>
          </a:prstGeom>
          <a:solidFill>
            <a:srgbClr val="6801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982178" y="6489699"/>
            <a:ext cx="2133600" cy="365125"/>
          </a:xfrm>
          <a:prstGeom prst="rect">
            <a:avLst/>
          </a:prstGeom>
        </p:spPr>
        <p:txBody>
          <a:bodyPr/>
          <a:lstStyle/>
          <a:p>
            <a:fld id="{8E421941-A48F-2348-96CF-79538C99FB84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156" y="6461477"/>
            <a:ext cx="6318957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 smtClean="0"/>
              <a:t>NUFACT 2013 – Filipe </a:t>
            </a:r>
            <a:r>
              <a:rPr lang="en-US" dirty="0" err="1" smtClean="0"/>
              <a:t>Joaquim</a:t>
            </a:r>
            <a:r>
              <a:rPr lang="en-US" dirty="0" smtClean="0"/>
              <a:t>                                          </a:t>
            </a:r>
            <a:r>
              <a:rPr lang="en-US" dirty="0" err="1" smtClean="0"/>
              <a:t>cLFV</a:t>
            </a:r>
            <a:r>
              <a:rPr lang="en-US" dirty="0" smtClean="0"/>
              <a:t> in seesaw models     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18377" y="0"/>
            <a:ext cx="9172222" cy="627196"/>
          </a:xfrm>
          <a:prstGeom prst="rect">
            <a:avLst/>
          </a:prstGeom>
          <a:solidFill>
            <a:srgbClr val="6801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278169" y="46297"/>
            <a:ext cx="8650678" cy="55625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One slide on other LFV decays</a:t>
            </a:r>
            <a:endParaRPr lang="fr-FR"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674" y="1357905"/>
            <a:ext cx="5234423" cy="379029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90869" y="760374"/>
            <a:ext cx="34852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dirty="0" smtClean="0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WITH DIPOLE DOMINANCE: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031" y="781102"/>
            <a:ext cx="2526165" cy="16530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908" y="2072788"/>
            <a:ext cx="2526165" cy="16530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999" y="3870718"/>
            <a:ext cx="2461758" cy="11378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712" y="1156195"/>
            <a:ext cx="148781" cy="1844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175" y="2472677"/>
            <a:ext cx="169545" cy="17526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10048" y="5397030"/>
            <a:ext cx="811537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2800" dirty="0" smtClean="0">
                <a:ln w="0"/>
                <a:solidFill>
                  <a:srgbClr val="95000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FOR A LARGE CLASS OF SUSY MODELS THIS RELATIONS ARE VALID</a:t>
            </a:r>
            <a:endParaRPr lang="en-US" sz="2800" cap="none" spc="0" dirty="0">
              <a:ln w="0"/>
              <a:solidFill>
                <a:srgbClr val="95000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77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61477"/>
            <a:ext cx="9144000" cy="396523"/>
          </a:xfrm>
          <a:prstGeom prst="rect">
            <a:avLst/>
          </a:prstGeom>
          <a:solidFill>
            <a:srgbClr val="6801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982178" y="6489699"/>
            <a:ext cx="2133600" cy="365125"/>
          </a:xfrm>
          <a:prstGeom prst="rect">
            <a:avLst/>
          </a:prstGeom>
        </p:spPr>
        <p:txBody>
          <a:bodyPr/>
          <a:lstStyle/>
          <a:p>
            <a:fld id="{8E421941-A48F-2348-96CF-79538C99FB84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156" y="6461477"/>
            <a:ext cx="6318957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 smtClean="0"/>
              <a:t>NUFACT 2013 – Filipe </a:t>
            </a:r>
            <a:r>
              <a:rPr lang="en-US" dirty="0" err="1" smtClean="0"/>
              <a:t>Joaquim</a:t>
            </a:r>
            <a:r>
              <a:rPr lang="en-US" dirty="0" smtClean="0"/>
              <a:t>                                          </a:t>
            </a:r>
            <a:r>
              <a:rPr lang="en-US" dirty="0" err="1" smtClean="0"/>
              <a:t>cLFV</a:t>
            </a:r>
            <a:r>
              <a:rPr lang="en-US" dirty="0" smtClean="0"/>
              <a:t> in seesaw models     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18377" y="0"/>
            <a:ext cx="9172222" cy="627196"/>
          </a:xfrm>
          <a:prstGeom prst="rect">
            <a:avLst/>
          </a:prstGeom>
          <a:solidFill>
            <a:srgbClr val="6801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278169" y="46297"/>
            <a:ext cx="8650678" cy="55625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 couple of slides on other LFV decays in SUSY</a:t>
            </a:r>
            <a:endParaRPr lang="fr-FR"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83" y="788822"/>
            <a:ext cx="6656249" cy="5511029"/>
          </a:xfrm>
          <a:prstGeom prst="rect">
            <a:avLst/>
          </a:prstGeom>
        </p:spPr>
      </p:pic>
      <p:sp>
        <p:nvSpPr>
          <p:cNvPr id="12" name="WordArt 52"/>
          <p:cNvSpPr>
            <a:spLocks noChangeArrowheads="1" noChangeShapeType="1" noTextEdit="1"/>
          </p:cNvSpPr>
          <p:nvPr/>
        </p:nvSpPr>
        <p:spPr bwMode="auto">
          <a:xfrm>
            <a:off x="7681564" y="835896"/>
            <a:ext cx="1146647" cy="188092"/>
          </a:xfrm>
          <a:prstGeom prst="rect">
            <a:avLst/>
          </a:prstGeom>
        </p:spPr>
        <p:txBody>
          <a:bodyPr wrap="none" lIns="93727" tIns="46864" rIns="93727" bIns="4686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Gill Sans MT"/>
              </a:rPr>
              <a:t>FRJ &amp; Rossi’06</a:t>
            </a:r>
            <a:endParaRPr lang="pt-PT" kern="10" dirty="0">
              <a:ln w="9525">
                <a:noFill/>
                <a:round/>
                <a:headEnd/>
                <a:tailEnd/>
              </a:ln>
              <a:solidFill>
                <a:schemeClr val="bg2">
                  <a:lumMod val="25000"/>
                </a:scheme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565381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61477"/>
            <a:ext cx="9144000" cy="396523"/>
          </a:xfrm>
          <a:prstGeom prst="rect">
            <a:avLst/>
          </a:prstGeom>
          <a:solidFill>
            <a:srgbClr val="6801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982178" y="6489699"/>
            <a:ext cx="2133600" cy="365125"/>
          </a:xfrm>
          <a:prstGeom prst="rect">
            <a:avLst/>
          </a:prstGeom>
        </p:spPr>
        <p:txBody>
          <a:bodyPr/>
          <a:lstStyle/>
          <a:p>
            <a:fld id="{8E421941-A48F-2348-96CF-79538C99FB84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156" y="6461477"/>
            <a:ext cx="6318957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 smtClean="0"/>
              <a:t>NUFACT 2013 – Filipe </a:t>
            </a:r>
            <a:r>
              <a:rPr lang="en-US" dirty="0" err="1" smtClean="0"/>
              <a:t>Joaquim</a:t>
            </a:r>
            <a:r>
              <a:rPr lang="en-US" dirty="0" smtClean="0"/>
              <a:t>                                          </a:t>
            </a:r>
            <a:r>
              <a:rPr lang="en-US" dirty="0" err="1" smtClean="0"/>
              <a:t>cLFV</a:t>
            </a:r>
            <a:r>
              <a:rPr lang="en-US" dirty="0" smtClean="0"/>
              <a:t> in seesaw models     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18377" y="0"/>
            <a:ext cx="9172222" cy="627196"/>
          </a:xfrm>
          <a:prstGeom prst="rect">
            <a:avLst/>
          </a:prstGeom>
          <a:solidFill>
            <a:srgbClr val="6801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278169" y="46297"/>
            <a:ext cx="8650678" cy="55625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 couple of slides on other LFV decays in SUSY</a:t>
            </a:r>
            <a:endParaRPr lang="fr-FR"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580" y="762560"/>
            <a:ext cx="6688508" cy="5661575"/>
          </a:xfrm>
          <a:prstGeom prst="rect">
            <a:avLst/>
          </a:prstGeom>
        </p:spPr>
      </p:pic>
      <p:sp>
        <p:nvSpPr>
          <p:cNvPr id="10" name="WordArt 52"/>
          <p:cNvSpPr>
            <a:spLocks noChangeArrowheads="1" noChangeShapeType="1" noTextEdit="1"/>
          </p:cNvSpPr>
          <p:nvPr/>
        </p:nvSpPr>
        <p:spPr bwMode="auto">
          <a:xfrm>
            <a:off x="7681564" y="835896"/>
            <a:ext cx="1146647" cy="188092"/>
          </a:xfrm>
          <a:prstGeom prst="rect">
            <a:avLst/>
          </a:prstGeom>
        </p:spPr>
        <p:txBody>
          <a:bodyPr wrap="none" lIns="93727" tIns="46864" rIns="93727" bIns="4686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Gill Sans MT"/>
              </a:rPr>
              <a:t>FRJ &amp; Rossi’06</a:t>
            </a:r>
            <a:endParaRPr lang="pt-PT" kern="10" dirty="0">
              <a:ln w="9525">
                <a:noFill/>
                <a:round/>
                <a:headEnd/>
                <a:tailEnd/>
              </a:ln>
              <a:solidFill>
                <a:schemeClr val="bg2">
                  <a:lumMod val="25000"/>
                </a:scheme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07106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61477"/>
            <a:ext cx="9144000" cy="396523"/>
          </a:xfrm>
          <a:prstGeom prst="rect">
            <a:avLst/>
          </a:prstGeom>
          <a:solidFill>
            <a:srgbClr val="6801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982178" y="6489699"/>
            <a:ext cx="2133600" cy="365125"/>
          </a:xfrm>
          <a:prstGeom prst="rect">
            <a:avLst/>
          </a:prstGeom>
        </p:spPr>
        <p:txBody>
          <a:bodyPr/>
          <a:lstStyle/>
          <a:p>
            <a:fld id="{8E421941-A48F-2348-96CF-79538C99FB84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156" y="6461477"/>
            <a:ext cx="6318957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 smtClean="0"/>
              <a:t>NUFACT 2013 – Filipe </a:t>
            </a:r>
            <a:r>
              <a:rPr lang="en-US" dirty="0" err="1" smtClean="0"/>
              <a:t>Joaquim</a:t>
            </a:r>
            <a:r>
              <a:rPr lang="en-US" dirty="0" smtClean="0"/>
              <a:t>                                          </a:t>
            </a:r>
            <a:r>
              <a:rPr lang="en-US" dirty="0" err="1" smtClean="0"/>
              <a:t>cLFV</a:t>
            </a:r>
            <a:r>
              <a:rPr lang="en-US" dirty="0" smtClean="0"/>
              <a:t> in seesaw models     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18377" y="0"/>
            <a:ext cx="9172222" cy="627196"/>
          </a:xfrm>
          <a:prstGeom prst="rect">
            <a:avLst/>
          </a:prstGeom>
          <a:solidFill>
            <a:srgbClr val="6801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278169" y="46297"/>
            <a:ext cx="8650678" cy="55625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CONCLUSIONS</a:t>
            </a:r>
            <a:endParaRPr lang="fr-FR"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6582" y="788451"/>
            <a:ext cx="834371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t-PT" sz="2000" b="1" dirty="0" smtClean="0">
                <a:ln w="0"/>
                <a:solidFill>
                  <a:srgbClr val="95000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COMPLEMENTARITY</a:t>
            </a:r>
            <a:r>
              <a:rPr lang="pt-PT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pt-PT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analyses between neutrino data and CLFV searches are of extreme importance to get some hints on possible connections.</a:t>
            </a:r>
          </a:p>
        </p:txBody>
      </p:sp>
      <p:sp>
        <p:nvSpPr>
          <p:cNvPr id="8" name="Rectangle 7"/>
          <p:cNvSpPr/>
          <p:nvPr/>
        </p:nvSpPr>
        <p:spPr>
          <a:xfrm>
            <a:off x="431982" y="2096551"/>
            <a:ext cx="830561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t-PT" sz="2000" b="1" dirty="0" smtClean="0">
                <a:ln w="0"/>
                <a:solidFill>
                  <a:srgbClr val="95000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LOW-ENERGY </a:t>
            </a:r>
            <a:r>
              <a:rPr lang="pt-PT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neutrino mass models are “cleaner” in what respects LFV.</a:t>
            </a:r>
          </a:p>
        </p:txBody>
      </p:sp>
      <p:sp>
        <p:nvSpPr>
          <p:cNvPr id="9" name="Rectangle 8"/>
          <p:cNvSpPr/>
          <p:nvPr/>
        </p:nvSpPr>
        <p:spPr>
          <a:xfrm>
            <a:off x="444682" y="3112551"/>
            <a:ext cx="822941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t-PT" sz="2000" b="1" dirty="0" smtClean="0">
                <a:ln w="0"/>
                <a:solidFill>
                  <a:srgbClr val="95000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HIGH-ENERGY</a:t>
            </a:r>
            <a:r>
              <a:rPr lang="pt-PT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pt-PT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neutrino mass models need low-energy LFV mediators (e.g. SUSY)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1981" y="4262674"/>
            <a:ext cx="847146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t-PT" sz="2000" b="1" dirty="0" smtClean="0">
                <a:ln w="0"/>
                <a:solidFill>
                  <a:srgbClr val="95000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SUSY SEE-SAWS (I and III) </a:t>
            </a:r>
            <a:r>
              <a:rPr lang="pt-PT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based</a:t>
            </a:r>
            <a:r>
              <a:rPr lang="pt-PT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pt-PT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connections between neutrinos and cLFV require model-dependent assumptions.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2782" y="5481874"/>
            <a:ext cx="822941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t-PT" sz="2000" b="1" dirty="0" smtClean="0">
                <a:ln w="0"/>
                <a:solidFill>
                  <a:srgbClr val="95000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SUSY Type II </a:t>
            </a:r>
            <a:r>
              <a:rPr lang="pt-PT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is less dependent on the flavour origin. Still, is a HE framework.</a:t>
            </a:r>
          </a:p>
        </p:txBody>
      </p:sp>
    </p:spTree>
    <p:extLst>
      <p:ext uri="{BB962C8B-B14F-4D97-AF65-F5344CB8AC3E}">
        <p14:creationId xmlns:p14="http://schemas.microsoft.com/office/powerpoint/2010/main" val="672403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61477"/>
            <a:ext cx="9144000" cy="396523"/>
          </a:xfrm>
          <a:prstGeom prst="rect">
            <a:avLst/>
          </a:prstGeom>
          <a:solidFill>
            <a:srgbClr val="6801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982178" y="6489699"/>
            <a:ext cx="2133600" cy="365125"/>
          </a:xfrm>
          <a:prstGeom prst="rect">
            <a:avLst/>
          </a:prstGeom>
        </p:spPr>
        <p:txBody>
          <a:bodyPr/>
          <a:lstStyle/>
          <a:p>
            <a:fld id="{8E421941-A48F-2348-96CF-79538C99FB84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156" y="6461477"/>
            <a:ext cx="6318957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 smtClean="0"/>
              <a:t>NUFACT 2013 – Filipe </a:t>
            </a:r>
            <a:r>
              <a:rPr lang="en-US" dirty="0" err="1" smtClean="0"/>
              <a:t>Joaquim</a:t>
            </a:r>
            <a:r>
              <a:rPr lang="en-US" dirty="0" smtClean="0"/>
              <a:t>                                          </a:t>
            </a:r>
            <a:r>
              <a:rPr lang="en-US" dirty="0" err="1" smtClean="0"/>
              <a:t>cLFV</a:t>
            </a:r>
            <a:r>
              <a:rPr lang="en-US" dirty="0" smtClean="0"/>
              <a:t> in seesaw models     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18377" y="0"/>
            <a:ext cx="9172222" cy="627196"/>
          </a:xfrm>
          <a:prstGeom prst="rect">
            <a:avLst/>
          </a:prstGeom>
          <a:solidFill>
            <a:srgbClr val="6801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278169" y="46297"/>
            <a:ext cx="8650678" cy="55625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CONCLUSIONS</a:t>
            </a:r>
            <a:endParaRPr lang="fr-FR"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9636" y="928411"/>
            <a:ext cx="88361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t-PT" sz="2000" b="1" dirty="0" smtClean="0">
                <a:ln w="0"/>
                <a:solidFill>
                  <a:srgbClr val="95000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RELATIONS </a:t>
            </a:r>
            <a:r>
              <a:rPr lang="pt-PT" sz="2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among different-flavour decay channels of the same type.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9636" y="1823798"/>
            <a:ext cx="883619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t-PT" sz="2000" b="1" dirty="0" smtClean="0">
                <a:ln w="0"/>
                <a:solidFill>
                  <a:srgbClr val="95000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RELATIONS </a:t>
            </a:r>
            <a:r>
              <a:rPr lang="pt-PT" sz="2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among same-flavour decays</a:t>
            </a:r>
            <a:r>
              <a:rPr lang="pt-PT" sz="2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pt-PT" sz="2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of different type.</a:t>
            </a:r>
          </a:p>
        </p:txBody>
      </p:sp>
      <p:sp>
        <p:nvSpPr>
          <p:cNvPr id="6" name="Rectangle 5"/>
          <p:cNvSpPr/>
          <p:nvPr/>
        </p:nvSpPr>
        <p:spPr>
          <a:xfrm>
            <a:off x="3221871" y="3813251"/>
            <a:ext cx="252184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000" dirty="0">
                <a:solidFill>
                  <a:srgbClr val="262626"/>
                </a:solidFill>
                <a:latin typeface="ArialMT"/>
              </a:rPr>
              <a:t>谢</a:t>
            </a:r>
            <a:r>
              <a:rPr lang="ja-JP" altLang="en-US" sz="8000" dirty="0" smtClean="0">
                <a:solidFill>
                  <a:srgbClr val="262626"/>
                </a:solidFill>
                <a:latin typeface="ArialMT"/>
              </a:rPr>
              <a:t>谢</a:t>
            </a:r>
            <a:r>
              <a:rPr lang="pt-PT" altLang="ja-JP" sz="8000" dirty="0" smtClean="0">
                <a:solidFill>
                  <a:srgbClr val="262626"/>
                </a:solidFill>
                <a:latin typeface="ArialMT"/>
              </a:rPr>
              <a:t>!</a:t>
            </a:r>
            <a:endParaRPr lang="en-US" sz="8000" dirty="0"/>
          </a:p>
        </p:txBody>
      </p:sp>
      <p:sp>
        <p:nvSpPr>
          <p:cNvPr id="7" name="Rectangle 6"/>
          <p:cNvSpPr/>
          <p:nvPr/>
        </p:nvSpPr>
        <p:spPr>
          <a:xfrm>
            <a:off x="3683288" y="5153139"/>
            <a:ext cx="15183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Thank you!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66305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61477"/>
            <a:ext cx="9144000" cy="396523"/>
          </a:xfrm>
          <a:prstGeom prst="rect">
            <a:avLst/>
          </a:prstGeom>
          <a:solidFill>
            <a:srgbClr val="6801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982178" y="6489699"/>
            <a:ext cx="2133600" cy="365125"/>
          </a:xfrm>
          <a:prstGeom prst="rect">
            <a:avLst/>
          </a:prstGeom>
        </p:spPr>
        <p:txBody>
          <a:bodyPr/>
          <a:lstStyle/>
          <a:p>
            <a:fld id="{8E421941-A48F-2348-96CF-79538C99FB8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156" y="6461477"/>
            <a:ext cx="6318957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 smtClean="0"/>
              <a:t>NUFACT 2013 – Filipe </a:t>
            </a:r>
            <a:r>
              <a:rPr lang="en-US" dirty="0" err="1" smtClean="0"/>
              <a:t>Joaquim</a:t>
            </a:r>
            <a:r>
              <a:rPr lang="en-US" dirty="0" smtClean="0"/>
              <a:t>                                          </a:t>
            </a:r>
            <a:r>
              <a:rPr lang="en-US" dirty="0" err="1" smtClean="0"/>
              <a:t>cLFV</a:t>
            </a:r>
            <a:r>
              <a:rPr lang="en-US" dirty="0" smtClean="0"/>
              <a:t> in seesaw models     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18377" y="0"/>
            <a:ext cx="9172222" cy="627196"/>
          </a:xfrm>
          <a:prstGeom prst="rect">
            <a:avLst/>
          </a:prstGeom>
          <a:solidFill>
            <a:srgbClr val="6801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78169" y="46297"/>
            <a:ext cx="8650678" cy="55625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Constraints</a:t>
            </a:r>
            <a:r>
              <a:rPr lang="pt-PT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pt-PT" sz="2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on</a:t>
            </a:r>
            <a:r>
              <a:rPr lang="pt-PT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pt-PT" sz="2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Lucida Grande"/>
                <a:ea typeface="Lucida Grande"/>
                <a:cs typeface="Lucida Grande"/>
              </a:rPr>
              <a:t>Λ</a:t>
            </a:r>
            <a:r>
              <a:rPr lang="pt-PT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   </a:t>
            </a:r>
            <a:r>
              <a:rPr lang="pt-PT" sz="2800" dirty="0" smtClean="0">
                <a:solidFill>
                  <a:schemeClr val="bg1"/>
                </a:solidFill>
                <a:latin typeface="Century Gothic"/>
                <a:cs typeface="Century Gothic"/>
              </a:rPr>
              <a:t>– </a:t>
            </a:r>
            <a:r>
              <a:rPr lang="pt-PT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Effective operators</a:t>
            </a:r>
            <a:endParaRPr lang="fr-FR"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8650" y="1902508"/>
            <a:ext cx="3764937" cy="44993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50260" y="1893243"/>
            <a:ext cx="3904513" cy="461948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77907" y="245543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NP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737" y="689644"/>
            <a:ext cx="4006950" cy="10945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4873" y="693542"/>
            <a:ext cx="3709900" cy="1178868"/>
          </a:xfrm>
          <a:prstGeom prst="rect">
            <a:avLst/>
          </a:prstGeom>
        </p:spPr>
      </p:pic>
      <p:sp>
        <p:nvSpPr>
          <p:cNvPr id="13" name="WordArt 52"/>
          <p:cNvSpPr>
            <a:spLocks noChangeArrowheads="1" noChangeShapeType="1" noTextEdit="1"/>
          </p:cNvSpPr>
          <p:nvPr/>
        </p:nvSpPr>
        <p:spPr bwMode="auto">
          <a:xfrm>
            <a:off x="1113492" y="2292584"/>
            <a:ext cx="1786205" cy="182560"/>
          </a:xfrm>
          <a:prstGeom prst="rect">
            <a:avLst/>
          </a:prstGeom>
        </p:spPr>
        <p:txBody>
          <a:bodyPr wrap="none" lIns="93727" tIns="46864" rIns="93727" bIns="4686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Gill Sans MT"/>
              </a:rPr>
              <a:t>De </a:t>
            </a:r>
            <a:r>
              <a:rPr lang="en-US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Gill Sans MT"/>
              </a:rPr>
              <a:t>Gouvea</a:t>
            </a:r>
            <a:r>
              <a:rPr lang="en-US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Gill Sans MT"/>
              </a:rPr>
              <a:t> &amp; Vogel’ 13</a:t>
            </a:r>
            <a:endParaRPr lang="pt-PT" kern="10" dirty="0">
              <a:ln w="9525">
                <a:noFill/>
                <a:round/>
                <a:headEnd/>
                <a:tailEnd/>
              </a:ln>
              <a:solidFill>
                <a:schemeClr val="bg2">
                  <a:lumMod val="25000"/>
                </a:schemeClr>
              </a:solidFill>
              <a:latin typeface="Gill Sans MT"/>
            </a:endParaRPr>
          </a:p>
        </p:txBody>
      </p:sp>
      <p:sp>
        <p:nvSpPr>
          <p:cNvPr id="14" name="WordArt 52"/>
          <p:cNvSpPr>
            <a:spLocks noChangeArrowheads="1" noChangeShapeType="1" noTextEdit="1"/>
          </p:cNvSpPr>
          <p:nvPr/>
        </p:nvSpPr>
        <p:spPr bwMode="auto">
          <a:xfrm>
            <a:off x="5471010" y="2248368"/>
            <a:ext cx="1786205" cy="182560"/>
          </a:xfrm>
          <a:prstGeom prst="rect">
            <a:avLst/>
          </a:prstGeom>
        </p:spPr>
        <p:txBody>
          <a:bodyPr wrap="none" lIns="93727" tIns="46864" rIns="93727" bIns="4686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Gill Sans MT"/>
              </a:rPr>
              <a:t>De </a:t>
            </a:r>
            <a:r>
              <a:rPr lang="en-US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Gill Sans MT"/>
              </a:rPr>
              <a:t>Gouvea</a:t>
            </a:r>
            <a:r>
              <a:rPr lang="en-US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Gill Sans MT"/>
              </a:rPr>
              <a:t> &amp; Vogel’ 13</a:t>
            </a:r>
            <a:endParaRPr lang="pt-PT" kern="10" dirty="0">
              <a:ln w="9525">
                <a:noFill/>
                <a:round/>
                <a:headEnd/>
                <a:tailEnd/>
              </a:ln>
              <a:solidFill>
                <a:schemeClr val="bg2">
                  <a:lumMod val="25000"/>
                </a:scheme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057547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61477"/>
            <a:ext cx="9144000" cy="396523"/>
          </a:xfrm>
          <a:prstGeom prst="rect">
            <a:avLst/>
          </a:prstGeom>
          <a:solidFill>
            <a:srgbClr val="6801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982178" y="6489699"/>
            <a:ext cx="2133600" cy="365125"/>
          </a:xfrm>
          <a:prstGeom prst="rect">
            <a:avLst/>
          </a:prstGeom>
        </p:spPr>
        <p:txBody>
          <a:bodyPr/>
          <a:lstStyle/>
          <a:p>
            <a:fld id="{8E421941-A48F-2348-96CF-79538C99FB84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156" y="6461477"/>
            <a:ext cx="6318957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 smtClean="0"/>
              <a:t>NUFACT 2013 – Filipe </a:t>
            </a:r>
            <a:r>
              <a:rPr lang="en-US" dirty="0" err="1" smtClean="0"/>
              <a:t>Joaquim</a:t>
            </a:r>
            <a:r>
              <a:rPr lang="en-US" dirty="0" smtClean="0"/>
              <a:t>                                          </a:t>
            </a:r>
            <a:r>
              <a:rPr lang="en-US" dirty="0" err="1" smtClean="0"/>
              <a:t>cLFV</a:t>
            </a:r>
            <a:r>
              <a:rPr lang="en-US" dirty="0" smtClean="0"/>
              <a:t> in seesaw models     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18377" y="0"/>
            <a:ext cx="9172222" cy="627196"/>
          </a:xfrm>
          <a:prstGeom prst="rect">
            <a:avLst/>
          </a:prstGeom>
          <a:solidFill>
            <a:srgbClr val="6801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itle 1"/>
          <p:cNvSpPr txBox="1">
            <a:spLocks/>
          </p:cNvSpPr>
          <p:nvPr/>
        </p:nvSpPr>
        <p:spPr>
          <a:xfrm>
            <a:off x="278169" y="46297"/>
            <a:ext cx="8650678" cy="55625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Some limits on cLFV</a:t>
            </a:r>
            <a:endParaRPr lang="fr-FR"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31" name="Picture 3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08" y="1993900"/>
            <a:ext cx="7958051" cy="299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051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61477"/>
            <a:ext cx="9144000" cy="396523"/>
          </a:xfrm>
          <a:prstGeom prst="rect">
            <a:avLst/>
          </a:prstGeom>
          <a:solidFill>
            <a:srgbClr val="6801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982178" y="6489699"/>
            <a:ext cx="2133600" cy="365125"/>
          </a:xfrm>
          <a:prstGeom prst="rect">
            <a:avLst/>
          </a:prstGeom>
        </p:spPr>
        <p:txBody>
          <a:bodyPr/>
          <a:lstStyle/>
          <a:p>
            <a:fld id="{8E421941-A48F-2348-96CF-79538C99FB8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156" y="6461477"/>
            <a:ext cx="6318957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 smtClean="0"/>
              <a:t>NUFACT 2013 – Filipe </a:t>
            </a:r>
            <a:r>
              <a:rPr lang="en-US" dirty="0" err="1" smtClean="0"/>
              <a:t>Joaquim</a:t>
            </a:r>
            <a:r>
              <a:rPr lang="en-US" dirty="0" smtClean="0"/>
              <a:t>                                          </a:t>
            </a:r>
            <a:r>
              <a:rPr lang="en-US" dirty="0" err="1" smtClean="0"/>
              <a:t>cLFV</a:t>
            </a:r>
            <a:r>
              <a:rPr lang="en-US" dirty="0" smtClean="0"/>
              <a:t> in seesaw models     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18377" y="0"/>
            <a:ext cx="9172222" cy="627196"/>
          </a:xfrm>
          <a:prstGeom prst="rect">
            <a:avLst/>
          </a:prstGeom>
          <a:solidFill>
            <a:srgbClr val="6801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itle 1"/>
          <p:cNvSpPr txBox="1">
            <a:spLocks/>
          </p:cNvSpPr>
          <p:nvPr/>
        </p:nvSpPr>
        <p:spPr>
          <a:xfrm>
            <a:off x="278169" y="46297"/>
            <a:ext cx="8650678" cy="55625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PLAN</a:t>
            </a:r>
            <a:endParaRPr lang="fr-FR"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4160" y="2237121"/>
            <a:ext cx="78663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DISCUSS SOME CONNECTIONS BETWEEN NEUTRINO MASSES AND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cLFV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8873" y="3668855"/>
            <a:ext cx="76313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3200" dirty="0" smtClean="0">
                <a:ln w="0"/>
                <a:solidFill>
                  <a:srgbClr val="95000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Framework: SEESAW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862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61477"/>
            <a:ext cx="9144000" cy="396523"/>
          </a:xfrm>
          <a:prstGeom prst="rect">
            <a:avLst/>
          </a:prstGeom>
          <a:solidFill>
            <a:srgbClr val="6801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982178" y="6489699"/>
            <a:ext cx="2133600" cy="365125"/>
          </a:xfrm>
          <a:prstGeom prst="rect">
            <a:avLst/>
          </a:prstGeom>
        </p:spPr>
        <p:txBody>
          <a:bodyPr/>
          <a:lstStyle/>
          <a:p>
            <a:fld id="{8E421941-A48F-2348-96CF-79538C99FB8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156" y="6461477"/>
            <a:ext cx="6318957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 smtClean="0"/>
              <a:t>NUFACT 2013 – Filipe </a:t>
            </a:r>
            <a:r>
              <a:rPr lang="en-US" dirty="0" err="1" smtClean="0"/>
              <a:t>Joaquim</a:t>
            </a:r>
            <a:r>
              <a:rPr lang="en-US" dirty="0" smtClean="0"/>
              <a:t>                                          </a:t>
            </a:r>
            <a:r>
              <a:rPr lang="en-US" dirty="0" err="1" smtClean="0"/>
              <a:t>cLFV</a:t>
            </a:r>
            <a:r>
              <a:rPr lang="en-US" dirty="0" smtClean="0"/>
              <a:t> in seesaw models     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18377" y="0"/>
            <a:ext cx="9172222" cy="627196"/>
          </a:xfrm>
          <a:prstGeom prst="rect">
            <a:avLst/>
          </a:prstGeom>
          <a:solidFill>
            <a:srgbClr val="6801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78169" y="46297"/>
            <a:ext cx="8650678" cy="55625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cLFV and neutrino masses </a:t>
            </a:r>
            <a:r>
              <a:rPr lang="pt-PT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– Direct and indirect</a:t>
            </a:r>
            <a:endParaRPr lang="fr-FR"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98425" y="1005402"/>
            <a:ext cx="883024" cy="46212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676403" y="942612"/>
            <a:ext cx="1498608" cy="55916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525923" y="890060"/>
            <a:ext cx="1665577" cy="73391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823111" y="1012084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oscillations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58057" y="956336"/>
            <a:ext cx="324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900122" y="1014188"/>
                <a:ext cx="80663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 sz="2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ββ</m:t>
                      </m:r>
                      <m:r>
                        <a:rPr lang="pt-PT" sz="2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</m:t>
                      </m:r>
                      <m:r>
                        <m:rPr>
                          <m:sty m:val="p"/>
                        </m:rPr>
                        <a:rPr lang="pt-PT" sz="2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ν</m:t>
                      </m:r>
                    </m:oMath>
                  </m:oMathPara>
                </a14:m>
                <a:endParaRPr lang="en-US" sz="2000" dirty="0"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122" y="1014188"/>
                <a:ext cx="806631" cy="400110"/>
              </a:xfrm>
              <a:prstGeom prst="rect">
                <a:avLst/>
              </a:prstGeom>
              <a:blipFill rotWithShape="0">
                <a:blip r:embed="rId2"/>
                <a:stretch>
                  <a:fillRect l="-303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6359878" y="934227"/>
            <a:ext cx="20066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Direct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mass, cosmology,...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314" y="2303415"/>
            <a:ext cx="6328286" cy="3726467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 flipH="1">
            <a:off x="5294152" y="1255833"/>
            <a:ext cx="1112828" cy="0"/>
          </a:xfrm>
          <a:prstGeom prst="straightConnector1">
            <a:avLst/>
          </a:prstGeom>
          <a:ln w="57150">
            <a:solidFill>
              <a:schemeClr val="accent2"/>
            </a:solidFill>
            <a:prstDash val="sysDot"/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1779455" y="1255833"/>
            <a:ext cx="1792222" cy="0"/>
          </a:xfrm>
          <a:prstGeom prst="straightConnector1">
            <a:avLst/>
          </a:prstGeom>
          <a:ln w="57150">
            <a:solidFill>
              <a:schemeClr val="accent2"/>
            </a:solidFill>
            <a:prstDash val="sysDot"/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4425706" y="1584809"/>
            <a:ext cx="0" cy="576724"/>
          </a:xfrm>
          <a:prstGeom prst="straightConnector1">
            <a:avLst/>
          </a:prstGeom>
          <a:ln w="57150">
            <a:solidFill>
              <a:schemeClr val="accent2"/>
            </a:solidFill>
            <a:prstDash val="solid"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612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-139700" y="2501900"/>
            <a:ext cx="9397999" cy="7493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6461477"/>
            <a:ext cx="9144000" cy="396523"/>
          </a:xfrm>
          <a:prstGeom prst="rect">
            <a:avLst/>
          </a:prstGeom>
          <a:solidFill>
            <a:srgbClr val="6801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982178" y="6489699"/>
            <a:ext cx="2133600" cy="365125"/>
          </a:xfrm>
          <a:prstGeom prst="rect">
            <a:avLst/>
          </a:prstGeom>
        </p:spPr>
        <p:txBody>
          <a:bodyPr/>
          <a:lstStyle/>
          <a:p>
            <a:fld id="{8E421941-A48F-2348-96CF-79538C99FB8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156" y="6461477"/>
            <a:ext cx="6318957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 smtClean="0"/>
              <a:t>NUFACT 2013 – Filipe </a:t>
            </a:r>
            <a:r>
              <a:rPr lang="en-US" dirty="0" err="1" smtClean="0"/>
              <a:t>Joaquim</a:t>
            </a:r>
            <a:r>
              <a:rPr lang="en-US" dirty="0" smtClean="0"/>
              <a:t>                                          </a:t>
            </a:r>
            <a:r>
              <a:rPr lang="en-US" dirty="0" err="1" smtClean="0"/>
              <a:t>cLFV</a:t>
            </a:r>
            <a:r>
              <a:rPr lang="en-US" dirty="0" smtClean="0"/>
              <a:t> in seesaw models     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18377" y="0"/>
            <a:ext cx="9172222" cy="627196"/>
          </a:xfrm>
          <a:prstGeom prst="rect">
            <a:avLst/>
          </a:prstGeom>
          <a:solidFill>
            <a:srgbClr val="6801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78169" y="46297"/>
            <a:ext cx="8650678" cy="55625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800" dirty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N</a:t>
            </a:r>
            <a:r>
              <a:rPr lang="pt-PT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eutrino masses </a:t>
            </a:r>
            <a:r>
              <a:rPr lang="pt-PT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– The seesaw paradigm</a:t>
            </a:r>
            <a:endParaRPr lang="fr-FR"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8169" y="865859"/>
            <a:ext cx="50786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400" dirty="0" smtClean="0">
                <a:ln w="1905"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THE SM AS AN EFFECTIVE THEORY:</a:t>
            </a:r>
            <a:endParaRPr lang="en-US" sz="2400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07" y="1467601"/>
            <a:ext cx="3657915" cy="75538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977534" y="2652828"/>
            <a:ext cx="32696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400" dirty="0" smtClean="0">
                <a:ln w="1905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anose="020B0502020202020204" pitchFamily="34" charset="0"/>
                <a:cs typeface="Arial" pitchFamily="34" charset="0"/>
              </a:rPr>
              <a:t>SEESAW MECHANISM</a:t>
            </a:r>
            <a:endParaRPr lang="en-US" sz="2400" dirty="0">
              <a:ln w="1905">
                <a:solidFill>
                  <a:srgbClr val="FFFF00"/>
                </a:solidFill>
              </a:ln>
              <a:solidFill>
                <a:srgbClr val="FFFF00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13026" y="4290058"/>
            <a:ext cx="491824" cy="4471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888687" y="4729638"/>
            <a:ext cx="402401" cy="49182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303485" y="4729638"/>
            <a:ext cx="9521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247070" y="4719869"/>
            <a:ext cx="491824" cy="447113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269094" y="4234004"/>
            <a:ext cx="440471" cy="4882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51126" y="4062975"/>
            <a:ext cx="228098" cy="23461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1383" y="4048634"/>
            <a:ext cx="215065" cy="20203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4973" y="5220300"/>
            <a:ext cx="222234" cy="1792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18194" y="5211884"/>
            <a:ext cx="222234" cy="17922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34230" y="4403506"/>
            <a:ext cx="731220" cy="22940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8">
            <a:duotone>
              <a:schemeClr val="accent6">
                <a:shade val="45000"/>
                <a:satMod val="135000"/>
              </a:schemeClr>
              <a:prstClr val="white"/>
            </a:duotone>
            <a:lum bright="-40000" contrast="40000"/>
          </a:blip>
          <a:stretch>
            <a:fillRect/>
          </a:stretch>
        </p:blipFill>
        <p:spPr>
          <a:xfrm>
            <a:off x="406771" y="5841526"/>
            <a:ext cx="2824515" cy="265246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 flipV="1">
            <a:off x="7942631" y="1032379"/>
            <a:ext cx="566295" cy="5638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356798" y="1104387"/>
            <a:ext cx="585833" cy="4764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952400" y="1588905"/>
            <a:ext cx="628534" cy="52359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7428806" y="1588905"/>
            <a:ext cx="513485" cy="52359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Picture 3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80934" y="2184507"/>
            <a:ext cx="210357" cy="16964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212782" y="2184507"/>
            <a:ext cx="210357" cy="16964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61396" y="898132"/>
            <a:ext cx="228098" cy="23461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88304" y="917670"/>
            <a:ext cx="215065" cy="202032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058" y="1528310"/>
            <a:ext cx="2042160" cy="622935"/>
          </a:xfrm>
          <a:prstGeom prst="rect">
            <a:avLst/>
          </a:prstGeom>
        </p:spPr>
      </p:pic>
      <p:sp>
        <p:nvSpPr>
          <p:cNvPr id="82" name="Rectangle 81"/>
          <p:cNvSpPr/>
          <p:nvPr/>
        </p:nvSpPr>
        <p:spPr>
          <a:xfrm>
            <a:off x="1092279" y="3396775"/>
            <a:ext cx="1378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400" dirty="0" smtClean="0">
                <a:ln w="1905"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TYPE I, III</a:t>
            </a:r>
          </a:p>
        </p:txBody>
      </p:sp>
      <p:pic>
        <p:nvPicPr>
          <p:cNvPr id="86" name="Picture 8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32" y="4609611"/>
            <a:ext cx="320040" cy="295275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091" y="4608436"/>
            <a:ext cx="369570" cy="29527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539" y="3374388"/>
            <a:ext cx="1927900" cy="53242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917784" y="3408914"/>
            <a:ext cx="22599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dirty="0" smtClean="0">
                <a:solidFill>
                  <a:srgbClr val="9500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Neutrino </a:t>
            </a:r>
            <a:r>
              <a:rPr lang="pt-PT" sz="2000" dirty="0" err="1" smtClean="0">
                <a:solidFill>
                  <a:srgbClr val="9500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masses</a:t>
            </a:r>
            <a:r>
              <a:rPr lang="pt-PT" sz="2000" dirty="0" smtClean="0">
                <a:solidFill>
                  <a:srgbClr val="9500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:</a:t>
            </a:r>
          </a:p>
          <a:p>
            <a:endParaRPr lang="en-US" sz="2000" dirty="0">
              <a:solidFill>
                <a:srgbClr val="9500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219" y="4815055"/>
            <a:ext cx="1796145" cy="1375025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3919527" y="4158237"/>
            <a:ext cx="2291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>
                <a:solidFill>
                  <a:srgbClr val="9500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Heavy-light mixing:</a:t>
            </a:r>
            <a:endParaRPr lang="en-US" dirty="0">
              <a:solidFill>
                <a:srgbClr val="9500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50" name="Picture 4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304" y="6128229"/>
            <a:ext cx="476690" cy="18334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539" y="4134267"/>
            <a:ext cx="1232310" cy="5324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664" y="4795963"/>
            <a:ext cx="3118436" cy="161836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758" y="5715215"/>
            <a:ext cx="170033" cy="25032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931" y="5720559"/>
            <a:ext cx="154289" cy="2172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439" y="4772875"/>
            <a:ext cx="129099" cy="163735"/>
          </a:xfrm>
          <a:prstGeom prst="rect">
            <a:avLst/>
          </a:prstGeom>
        </p:spPr>
      </p:pic>
      <p:pic>
        <p:nvPicPr>
          <p:cNvPr id="22" name="Picture 21" descr="latex-image-1.pdf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467" y="5201621"/>
            <a:ext cx="393181" cy="172354"/>
          </a:xfrm>
          <a:prstGeom prst="rect">
            <a:avLst/>
          </a:prstGeom>
        </p:spPr>
      </p:pic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123" y="4856088"/>
            <a:ext cx="195514" cy="183665"/>
          </a:xfrm>
          <a:prstGeom prst="rect">
            <a:avLst/>
          </a:prstGeom>
        </p:spPr>
      </p:pic>
      <p:pic>
        <p:nvPicPr>
          <p:cNvPr id="24" name="Picture 23" descr="latex-image-1.pdf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392" y="6111423"/>
            <a:ext cx="549376" cy="17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457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61477"/>
            <a:ext cx="9144000" cy="396523"/>
          </a:xfrm>
          <a:prstGeom prst="rect">
            <a:avLst/>
          </a:prstGeom>
          <a:solidFill>
            <a:srgbClr val="6801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982178" y="6489699"/>
            <a:ext cx="2133600" cy="365125"/>
          </a:xfrm>
          <a:prstGeom prst="rect">
            <a:avLst/>
          </a:prstGeom>
        </p:spPr>
        <p:txBody>
          <a:bodyPr/>
          <a:lstStyle/>
          <a:p>
            <a:fld id="{8E421941-A48F-2348-96CF-79538C99FB8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156" y="6461477"/>
            <a:ext cx="6318957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 smtClean="0"/>
              <a:t>NUFACT 2013 – Filipe </a:t>
            </a:r>
            <a:r>
              <a:rPr lang="en-US" dirty="0" err="1" smtClean="0"/>
              <a:t>Joaquim</a:t>
            </a:r>
            <a:r>
              <a:rPr lang="en-US" dirty="0" smtClean="0"/>
              <a:t>                                          </a:t>
            </a:r>
            <a:r>
              <a:rPr lang="en-US" dirty="0" err="1" smtClean="0"/>
              <a:t>cLFV</a:t>
            </a:r>
            <a:r>
              <a:rPr lang="en-US" dirty="0" smtClean="0"/>
              <a:t> in seesaw models     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18377" y="0"/>
            <a:ext cx="9172222" cy="627196"/>
          </a:xfrm>
          <a:prstGeom prst="rect">
            <a:avLst/>
          </a:prstGeom>
          <a:solidFill>
            <a:srgbClr val="6801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278169" y="46297"/>
            <a:ext cx="8650678" cy="55625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cLFV</a:t>
            </a:r>
            <a:r>
              <a:rPr lang="pt-PT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pt-PT" sz="2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and</a:t>
            </a:r>
            <a:r>
              <a:rPr lang="pt-PT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pt-PT" sz="2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seesaws</a:t>
            </a:r>
            <a:r>
              <a:rPr lang="pt-PT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I </a:t>
            </a:r>
            <a:r>
              <a:rPr lang="pt-PT" sz="2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and</a:t>
            </a:r>
            <a:r>
              <a:rPr lang="pt-PT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III</a:t>
            </a:r>
            <a:r>
              <a:rPr lang="pt-PT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 (</a:t>
            </a:r>
            <a:r>
              <a:rPr lang="pt-PT" sz="2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direct</a:t>
            </a:r>
            <a:r>
              <a:rPr lang="pt-PT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)</a:t>
            </a:r>
            <a:endParaRPr lang="fr-FR"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22" name="Picture 2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19" y="737877"/>
            <a:ext cx="5161550" cy="499286"/>
          </a:xfrm>
          <a:prstGeom prst="rect">
            <a:avLst/>
          </a:prstGeom>
        </p:spPr>
      </p:pic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309" y="1568711"/>
            <a:ext cx="4692318" cy="465459"/>
          </a:xfrm>
          <a:prstGeom prst="rect">
            <a:avLst/>
          </a:prstGeom>
        </p:spPr>
      </p:pic>
      <p:sp>
        <p:nvSpPr>
          <p:cNvPr id="56" name="WordArt 52"/>
          <p:cNvSpPr>
            <a:spLocks noChangeArrowheads="1" noChangeShapeType="1" noTextEdit="1"/>
          </p:cNvSpPr>
          <p:nvPr/>
        </p:nvSpPr>
        <p:spPr bwMode="auto">
          <a:xfrm>
            <a:off x="6314383" y="842036"/>
            <a:ext cx="2821177" cy="649344"/>
          </a:xfrm>
          <a:prstGeom prst="rect">
            <a:avLst/>
          </a:prstGeom>
        </p:spPr>
        <p:txBody>
          <a:bodyPr wrap="none" lIns="93727" tIns="46864" rIns="93727" bIns="4686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Gill Sans MT"/>
              </a:rPr>
              <a:t>Petcov</a:t>
            </a:r>
            <a:r>
              <a:rPr lang="pt-PT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Gill Sans MT"/>
              </a:rPr>
              <a:t>, Cheng, Li, </a:t>
            </a:r>
            <a:r>
              <a:rPr lang="pt-PT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Gill Sans MT"/>
              </a:rPr>
              <a:t>Bilenky</a:t>
            </a:r>
            <a:r>
              <a:rPr lang="pt-PT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Gill Sans MT"/>
              </a:rPr>
              <a:t>, </a:t>
            </a:r>
            <a:r>
              <a:rPr lang="pt-PT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Gill Sans MT"/>
              </a:rPr>
              <a:t>Pontecorvo</a:t>
            </a:r>
            <a:r>
              <a:rPr lang="pt-PT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Gill Sans MT"/>
              </a:rPr>
              <a:t>, </a:t>
            </a:r>
          </a:p>
          <a:p>
            <a:pPr algn="ctr"/>
            <a:r>
              <a:rPr lang="pt-PT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Gill Sans MT"/>
              </a:rPr>
              <a:t>Marciano, Sanda, </a:t>
            </a:r>
            <a:r>
              <a:rPr lang="pt-PT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Gill Sans MT"/>
              </a:rPr>
              <a:t>Shrock</a:t>
            </a:r>
            <a:r>
              <a:rPr lang="pt-PT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Gill Sans MT"/>
              </a:rPr>
              <a:t>, </a:t>
            </a:r>
            <a:r>
              <a:rPr lang="pt-PT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Gill Sans MT"/>
              </a:rPr>
              <a:t>Pakvasa</a:t>
            </a:r>
            <a:r>
              <a:rPr lang="pt-PT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Gill Sans MT"/>
              </a:rPr>
              <a:t>, </a:t>
            </a:r>
          </a:p>
          <a:p>
            <a:pPr algn="ctr"/>
            <a:r>
              <a:rPr lang="pt-PT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Gill Sans MT"/>
              </a:rPr>
              <a:t>Sugawara</a:t>
            </a:r>
            <a:r>
              <a:rPr lang="pt-PT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Gill Sans MT"/>
              </a:rPr>
              <a:t>...’77</a:t>
            </a:r>
            <a:endParaRPr lang="pt-PT" kern="10" dirty="0">
              <a:ln w="9525">
                <a:noFill/>
                <a:round/>
                <a:headEnd/>
                <a:tailEnd/>
              </a:ln>
              <a:solidFill>
                <a:schemeClr val="bg2">
                  <a:lumMod val="25000"/>
                </a:schemeClr>
              </a:solidFill>
              <a:latin typeface="Gill Sans MT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88569" y="760572"/>
            <a:ext cx="9349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dirty="0" smtClean="0">
                <a:ln w="1905"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TYPE I: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07049" y="1583260"/>
            <a:ext cx="10509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dirty="0" smtClean="0">
                <a:ln w="1905"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TYPE III:</a:t>
            </a:r>
          </a:p>
        </p:txBody>
      </p:sp>
      <p:sp>
        <p:nvSpPr>
          <p:cNvPr id="59" name="WordArt 52"/>
          <p:cNvSpPr>
            <a:spLocks noChangeArrowheads="1" noChangeShapeType="1" noTextEdit="1"/>
          </p:cNvSpPr>
          <p:nvPr/>
        </p:nvSpPr>
        <p:spPr bwMode="auto">
          <a:xfrm>
            <a:off x="6139628" y="1749482"/>
            <a:ext cx="1146647" cy="141316"/>
          </a:xfrm>
          <a:prstGeom prst="rect">
            <a:avLst/>
          </a:prstGeom>
        </p:spPr>
        <p:txBody>
          <a:bodyPr wrap="none" lIns="93727" tIns="46864" rIns="93727" bIns="4686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Gill Sans MT"/>
              </a:rPr>
              <a:t>Abada </a:t>
            </a:r>
            <a:r>
              <a:rPr lang="pt-PT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Gill Sans MT"/>
              </a:rPr>
              <a:t>et</a:t>
            </a:r>
            <a:r>
              <a:rPr lang="pt-PT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Gill Sans MT"/>
              </a:rPr>
              <a:t> al.’2008</a:t>
            </a:r>
            <a:endParaRPr lang="pt-PT" kern="10" dirty="0">
              <a:ln w="9525">
                <a:noFill/>
                <a:round/>
                <a:headEnd/>
                <a:tailEnd/>
              </a:ln>
              <a:solidFill>
                <a:schemeClr val="bg2">
                  <a:lumMod val="25000"/>
                </a:schemeClr>
              </a:solidFill>
              <a:latin typeface="Gill Sans MT"/>
            </a:endParaRP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298749"/>
              </p:ext>
            </p:extLst>
          </p:nvPr>
        </p:nvGraphicFramePr>
        <p:xfrm>
          <a:off x="652673" y="2385993"/>
          <a:ext cx="5731736" cy="1232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0216"/>
                <a:gridCol w="1383833"/>
                <a:gridCol w="1503680"/>
                <a:gridCol w="1654007"/>
              </a:tblGrid>
              <a:tr h="4207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487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61" name="Picture 6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79" y="2509743"/>
            <a:ext cx="779318" cy="184203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20" y="2933882"/>
            <a:ext cx="799785" cy="184203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97" y="3358521"/>
            <a:ext cx="765150" cy="182628"/>
          </a:xfrm>
          <a:prstGeom prst="rect">
            <a:avLst/>
          </a:prstGeom>
        </p:spPr>
      </p:pic>
      <p:pic>
        <p:nvPicPr>
          <p:cNvPr id="30" name="Picture 29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111" y="2450805"/>
            <a:ext cx="1277353" cy="221582"/>
          </a:xfrm>
          <a:prstGeom prst="rect">
            <a:avLst/>
          </a:prstGeom>
        </p:spPr>
      </p:pic>
      <p:pic>
        <p:nvPicPr>
          <p:cNvPr id="33" name="Picture 32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887" y="2433712"/>
            <a:ext cx="984084" cy="293269"/>
          </a:xfrm>
          <a:prstGeom prst="rect">
            <a:avLst/>
          </a:prstGeom>
        </p:spPr>
      </p:pic>
      <p:pic>
        <p:nvPicPr>
          <p:cNvPr id="38" name="Picture 37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678" y="2861478"/>
            <a:ext cx="997118" cy="293269"/>
          </a:xfrm>
          <a:prstGeom prst="rect">
            <a:avLst/>
          </a:prstGeom>
        </p:spPr>
      </p:pic>
      <p:pic>
        <p:nvPicPr>
          <p:cNvPr id="43" name="Picture 42" descr="latex-image-1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207" y="3272193"/>
            <a:ext cx="971050" cy="273719"/>
          </a:xfrm>
          <a:prstGeom prst="rect">
            <a:avLst/>
          </a:prstGeom>
        </p:spPr>
      </p:pic>
      <p:pic>
        <p:nvPicPr>
          <p:cNvPr id="64" name="Picture 63" descr="latex-image-1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656" y="2886194"/>
            <a:ext cx="1277353" cy="221582"/>
          </a:xfrm>
          <a:prstGeom prst="rect">
            <a:avLst/>
          </a:prstGeom>
        </p:spPr>
      </p:pic>
      <p:pic>
        <p:nvPicPr>
          <p:cNvPr id="65" name="Picture 64" descr="latex-image-1.pd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816" y="3272274"/>
            <a:ext cx="1277353" cy="221582"/>
          </a:xfrm>
          <a:prstGeom prst="rect">
            <a:avLst/>
          </a:prstGeom>
        </p:spPr>
      </p:pic>
      <p:pic>
        <p:nvPicPr>
          <p:cNvPr id="66" name="Picture 65" descr="latex-image-1.pdf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642" y="2472364"/>
            <a:ext cx="1277353" cy="221582"/>
          </a:xfrm>
          <a:prstGeom prst="rect">
            <a:avLst/>
          </a:prstGeom>
        </p:spPr>
      </p:pic>
      <p:pic>
        <p:nvPicPr>
          <p:cNvPr id="67" name="Picture 66" descr="latex-image-1.pdf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642" y="2890713"/>
            <a:ext cx="1283871" cy="221582"/>
          </a:xfrm>
          <a:prstGeom prst="rect">
            <a:avLst/>
          </a:prstGeom>
        </p:spPr>
      </p:pic>
      <p:pic>
        <p:nvPicPr>
          <p:cNvPr id="68" name="Picture 67" descr="latex-image-1.pdf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642" y="3272193"/>
            <a:ext cx="1283871" cy="221582"/>
          </a:xfrm>
          <a:prstGeom prst="rect">
            <a:avLst/>
          </a:prstGeom>
        </p:spPr>
      </p:pic>
      <p:sp>
        <p:nvSpPr>
          <p:cNvPr id="73" name="Rectangle 72"/>
          <p:cNvSpPr/>
          <p:nvPr/>
        </p:nvSpPr>
        <p:spPr>
          <a:xfrm>
            <a:off x="3588887" y="2054565"/>
            <a:ext cx="796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ln w="190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TYPE I</a:t>
            </a:r>
          </a:p>
        </p:txBody>
      </p:sp>
      <p:sp>
        <p:nvSpPr>
          <p:cNvPr id="74" name="Rectangle 73"/>
          <p:cNvSpPr/>
          <p:nvPr/>
        </p:nvSpPr>
        <p:spPr>
          <a:xfrm>
            <a:off x="5072297" y="2054565"/>
            <a:ext cx="90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ln w="1905"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TYPE III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48291" y="3705152"/>
            <a:ext cx="5833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and</a:t>
            </a:r>
            <a:r>
              <a:rPr lang="pt-P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           </a:t>
            </a:r>
            <a:r>
              <a:rPr lang="pt-PT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conversion</a:t>
            </a:r>
            <a:r>
              <a:rPr lang="pt-P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pt-PT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at</a:t>
            </a:r>
            <a:r>
              <a:rPr lang="pt-P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pt-PT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tree-level</a:t>
            </a:r>
            <a:r>
              <a:rPr lang="pt-P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pt-PT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</a:t>
            </a:r>
            <a:r>
              <a:rPr lang="pt-P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pt-PT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type</a:t>
            </a:r>
            <a:r>
              <a:rPr lang="pt-P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III 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283" y="3868086"/>
            <a:ext cx="702615" cy="216856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174" y="3818038"/>
            <a:ext cx="867426" cy="220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27963" y="4199116"/>
            <a:ext cx="5161550" cy="213897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00141" y="4239553"/>
            <a:ext cx="1322795" cy="2605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</p:txBody>
      </p:sp>
      <p:pic>
        <p:nvPicPr>
          <p:cNvPr id="34" name="Picture 33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835" y="4233522"/>
            <a:ext cx="894622" cy="266608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4617708" y="4242658"/>
            <a:ext cx="1202541" cy="2605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587549" y="4532098"/>
            <a:ext cx="1202541" cy="2605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609446" y="4840954"/>
            <a:ext cx="1202541" cy="2605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616745" y="5145324"/>
            <a:ext cx="1202541" cy="2605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594848" y="5446104"/>
            <a:ext cx="1202541" cy="2605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621776" y="5743668"/>
            <a:ext cx="1202541" cy="2605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609446" y="6052859"/>
            <a:ext cx="1202541" cy="2605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2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81" y="4256072"/>
            <a:ext cx="1167155" cy="201438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2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759" y="4561294"/>
            <a:ext cx="1167155" cy="201438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2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38" y="4856913"/>
            <a:ext cx="1167155" cy="201438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2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315" y="5171271"/>
            <a:ext cx="1167155" cy="201438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2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405" y="5463217"/>
            <a:ext cx="1167155" cy="201438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2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646" y="5750237"/>
            <a:ext cx="1167155" cy="201438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2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260" y="6062261"/>
            <a:ext cx="1167155" cy="201438"/>
          </a:xfrm>
          <a:prstGeom prst="rect">
            <a:avLst/>
          </a:prstGeom>
        </p:spPr>
      </p:pic>
      <p:sp>
        <p:nvSpPr>
          <p:cNvPr id="69" name="Rectangle 68"/>
          <p:cNvSpPr/>
          <p:nvPr/>
        </p:nvSpPr>
        <p:spPr>
          <a:xfrm>
            <a:off x="1148169" y="4533691"/>
            <a:ext cx="1322795" cy="2605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</p:txBody>
      </p:sp>
      <p:pic>
        <p:nvPicPr>
          <p:cNvPr id="70" name="Picture 69" descr="latex-image-1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995" y="4544540"/>
            <a:ext cx="882773" cy="248835"/>
          </a:xfrm>
          <a:prstGeom prst="rect">
            <a:avLst/>
          </a:prstGeom>
        </p:spPr>
      </p:pic>
      <p:sp>
        <p:nvSpPr>
          <p:cNvPr id="71" name="Rectangle 70"/>
          <p:cNvSpPr/>
          <p:nvPr/>
        </p:nvSpPr>
        <p:spPr>
          <a:xfrm>
            <a:off x="1143117" y="4840954"/>
            <a:ext cx="1322795" cy="2605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</p:txBody>
      </p:sp>
      <p:pic>
        <p:nvPicPr>
          <p:cNvPr id="72" name="Picture 71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36" y="4826072"/>
            <a:ext cx="906471" cy="266608"/>
          </a:xfrm>
          <a:prstGeom prst="rect">
            <a:avLst/>
          </a:prstGeom>
        </p:spPr>
      </p:pic>
      <p:sp>
        <p:nvSpPr>
          <p:cNvPr id="75" name="Rectangle 74"/>
          <p:cNvSpPr/>
          <p:nvPr/>
        </p:nvSpPr>
        <p:spPr>
          <a:xfrm>
            <a:off x="1175633" y="5139629"/>
            <a:ext cx="1322795" cy="2605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</p:txBody>
      </p:sp>
      <p:pic>
        <p:nvPicPr>
          <p:cNvPr id="76" name="Picture 75" descr="latex-image-1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214" y="5137463"/>
            <a:ext cx="882773" cy="248835"/>
          </a:xfrm>
          <a:prstGeom prst="rect">
            <a:avLst/>
          </a:prstGeom>
        </p:spPr>
      </p:pic>
      <p:sp>
        <p:nvSpPr>
          <p:cNvPr id="77" name="Rectangle 76"/>
          <p:cNvSpPr/>
          <p:nvPr/>
        </p:nvSpPr>
        <p:spPr>
          <a:xfrm>
            <a:off x="871771" y="5436681"/>
            <a:ext cx="1944000" cy="27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</p:txBody>
      </p:sp>
      <p:pic>
        <p:nvPicPr>
          <p:cNvPr id="78" name="Picture 77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01" y="5426146"/>
            <a:ext cx="906472" cy="266608"/>
          </a:xfrm>
          <a:prstGeom prst="rect">
            <a:avLst/>
          </a:prstGeom>
        </p:spPr>
      </p:pic>
      <p:pic>
        <p:nvPicPr>
          <p:cNvPr id="79" name="Picture 78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380" y="5428290"/>
            <a:ext cx="894622" cy="266608"/>
          </a:xfrm>
          <a:prstGeom prst="rect">
            <a:avLst/>
          </a:prstGeom>
        </p:spPr>
      </p:pic>
      <p:sp>
        <p:nvSpPr>
          <p:cNvPr id="80" name="Rectangle 79"/>
          <p:cNvSpPr/>
          <p:nvPr/>
        </p:nvSpPr>
        <p:spPr>
          <a:xfrm>
            <a:off x="857146" y="5738847"/>
            <a:ext cx="1944000" cy="27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</p:txBody>
      </p:sp>
      <p:pic>
        <p:nvPicPr>
          <p:cNvPr id="81" name="Picture 80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327" y="5732423"/>
            <a:ext cx="906472" cy="266608"/>
          </a:xfrm>
          <a:prstGeom prst="rect">
            <a:avLst/>
          </a:prstGeom>
        </p:spPr>
      </p:pic>
      <p:sp>
        <p:nvSpPr>
          <p:cNvPr id="82" name="Rectangle 81"/>
          <p:cNvSpPr/>
          <p:nvPr/>
        </p:nvSpPr>
        <p:spPr>
          <a:xfrm>
            <a:off x="839477" y="6038391"/>
            <a:ext cx="1944000" cy="27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</p:txBody>
      </p:sp>
      <p:pic>
        <p:nvPicPr>
          <p:cNvPr id="83" name="Picture 82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458" y="6034357"/>
            <a:ext cx="894622" cy="266608"/>
          </a:xfrm>
          <a:prstGeom prst="rect">
            <a:avLst/>
          </a:prstGeom>
        </p:spPr>
      </p:pic>
      <p:pic>
        <p:nvPicPr>
          <p:cNvPr id="84" name="Picture 83" descr="latex-image-1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59" y="6033993"/>
            <a:ext cx="882773" cy="248835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888" y="4207209"/>
            <a:ext cx="1290387" cy="221582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6095153" y="5186243"/>
            <a:ext cx="793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From</a:t>
            </a:r>
            <a:r>
              <a:rPr lang="pt-P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87" name="Picture 86" descr="latex-image-1.pdf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835" y="5337676"/>
            <a:ext cx="702615" cy="216856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955284" y="5551585"/>
            <a:ext cx="15361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conversion</a:t>
            </a:r>
            <a:r>
              <a:rPr lang="pt-P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endParaRPr lang="en-US" sz="2000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6711462" y="4561294"/>
            <a:ext cx="478692" cy="5840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WordArt 52"/>
          <p:cNvSpPr>
            <a:spLocks noChangeArrowheads="1" noChangeShapeType="1" noTextEdit="1"/>
          </p:cNvSpPr>
          <p:nvPr/>
        </p:nvSpPr>
        <p:spPr bwMode="auto">
          <a:xfrm>
            <a:off x="6888835" y="2921838"/>
            <a:ext cx="1146647" cy="141316"/>
          </a:xfrm>
          <a:prstGeom prst="rect">
            <a:avLst/>
          </a:prstGeom>
        </p:spPr>
        <p:txBody>
          <a:bodyPr wrap="none" lIns="93727" tIns="46864" rIns="93727" bIns="4686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Gill Sans MT"/>
              </a:rPr>
              <a:t>Abada </a:t>
            </a:r>
            <a:r>
              <a:rPr lang="pt-PT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Gill Sans MT"/>
              </a:rPr>
              <a:t>et</a:t>
            </a:r>
            <a:r>
              <a:rPr lang="pt-PT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Gill Sans MT"/>
              </a:rPr>
              <a:t> al.’2008</a:t>
            </a:r>
            <a:endParaRPr lang="pt-PT" kern="10" dirty="0">
              <a:ln w="9525">
                <a:noFill/>
                <a:round/>
                <a:headEnd/>
                <a:tailEnd/>
              </a:ln>
              <a:solidFill>
                <a:schemeClr val="bg2">
                  <a:lumMod val="25000"/>
                </a:scheme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687872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/>
          <p:nvPr/>
        </p:nvSpPr>
        <p:spPr>
          <a:xfrm>
            <a:off x="395670" y="970009"/>
            <a:ext cx="3184016" cy="29537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6461477"/>
            <a:ext cx="9144000" cy="396523"/>
          </a:xfrm>
          <a:prstGeom prst="rect">
            <a:avLst/>
          </a:prstGeom>
          <a:solidFill>
            <a:srgbClr val="6801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982178" y="6489699"/>
            <a:ext cx="2133600" cy="365125"/>
          </a:xfrm>
          <a:prstGeom prst="rect">
            <a:avLst/>
          </a:prstGeom>
        </p:spPr>
        <p:txBody>
          <a:bodyPr/>
          <a:lstStyle/>
          <a:p>
            <a:fld id="{8E421941-A48F-2348-96CF-79538C99FB8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156" y="6461477"/>
            <a:ext cx="6318957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 smtClean="0"/>
              <a:t>NUFACT 2013 – Filipe </a:t>
            </a:r>
            <a:r>
              <a:rPr lang="en-US" dirty="0" err="1" smtClean="0"/>
              <a:t>Joaquim</a:t>
            </a:r>
            <a:r>
              <a:rPr lang="en-US" dirty="0" smtClean="0"/>
              <a:t>                                          </a:t>
            </a:r>
            <a:r>
              <a:rPr lang="en-US" dirty="0" err="1" smtClean="0"/>
              <a:t>cLFV</a:t>
            </a:r>
            <a:r>
              <a:rPr lang="en-US" dirty="0" smtClean="0"/>
              <a:t> in seesaw models     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18377" y="0"/>
            <a:ext cx="9172222" cy="627196"/>
          </a:xfrm>
          <a:prstGeom prst="rect">
            <a:avLst/>
          </a:prstGeom>
          <a:solidFill>
            <a:srgbClr val="6801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86"/>
          <p:cNvGrpSpPr/>
          <p:nvPr/>
        </p:nvGrpSpPr>
        <p:grpSpPr>
          <a:xfrm rot="5400000">
            <a:off x="1453892" y="961512"/>
            <a:ext cx="1064789" cy="1889601"/>
            <a:chOff x="743788" y="997970"/>
            <a:chExt cx="967990" cy="2078561"/>
          </a:xfrm>
        </p:grpSpPr>
        <p:cxnSp>
          <p:nvCxnSpPr>
            <p:cNvPr id="22" name="Straight Connector 21"/>
            <p:cNvCxnSpPr/>
            <p:nvPr/>
          </p:nvCxnSpPr>
          <p:spPr>
            <a:xfrm rot="16200000" flipH="1" flipV="1">
              <a:off x="1199336" y="1018591"/>
              <a:ext cx="533064" cy="491821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725365" y="1049403"/>
              <a:ext cx="517924" cy="481077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744248" y="2050396"/>
              <a:ext cx="952172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760635" y="2578351"/>
              <a:ext cx="491824" cy="447113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228309" y="2573180"/>
              <a:ext cx="424649" cy="5033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942225" y="2433150"/>
            <a:ext cx="183665" cy="14811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404174" y="2149844"/>
            <a:ext cx="1107907" cy="21921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30" y="1805347"/>
            <a:ext cx="552985" cy="244615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560" y="1815065"/>
            <a:ext cx="420268" cy="174353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358" y="1591954"/>
            <a:ext cx="333483" cy="188925"/>
          </a:xfrm>
          <a:prstGeom prst="rect">
            <a:avLst/>
          </a:prstGeom>
        </p:spPr>
      </p:pic>
      <p:sp>
        <p:nvSpPr>
          <p:cNvPr id="99" name="Rectangle 98"/>
          <p:cNvSpPr/>
          <p:nvPr/>
        </p:nvSpPr>
        <p:spPr>
          <a:xfrm>
            <a:off x="1464147" y="755166"/>
            <a:ext cx="1069524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pt-PT" sz="2400" dirty="0" smtClean="0">
                <a:ln w="1905"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TYPE II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5" name="Picture 4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470" y="3216089"/>
            <a:ext cx="1411738" cy="482723"/>
          </a:xfrm>
          <a:prstGeom prst="rect">
            <a:avLst/>
          </a:prstGeom>
        </p:spPr>
      </p:pic>
      <p:sp>
        <p:nvSpPr>
          <p:cNvPr id="101" name="TextBox 100"/>
          <p:cNvSpPr txBox="1"/>
          <p:nvPr/>
        </p:nvSpPr>
        <p:spPr>
          <a:xfrm>
            <a:off x="817543" y="2648811"/>
            <a:ext cx="2257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dirty="0" smtClean="0">
                <a:solidFill>
                  <a:srgbClr val="9500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Neutrino masses:</a:t>
            </a:r>
            <a:endParaRPr lang="en-US" sz="2000" dirty="0">
              <a:solidFill>
                <a:srgbClr val="9500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04" name="Picture 10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66" y="1198687"/>
            <a:ext cx="140263" cy="197514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08" y="2334159"/>
            <a:ext cx="140523" cy="206881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740499" y="760543"/>
            <a:ext cx="3231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RICH PHENOMENOLOGY</a:t>
            </a:r>
            <a:endParaRPr lang="en-US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4767" y="4163219"/>
            <a:ext cx="2658813" cy="1887377"/>
            <a:chOff x="430916" y="4039258"/>
            <a:chExt cx="2924692" cy="207611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916" y="4093248"/>
              <a:ext cx="2714653" cy="1957625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234" y="4786267"/>
              <a:ext cx="170033" cy="25032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0186" y="4039258"/>
              <a:ext cx="186690" cy="26289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5931" y="4535304"/>
              <a:ext cx="230505" cy="26289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903" y="5852482"/>
              <a:ext cx="306705" cy="26289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6588" y="5260214"/>
              <a:ext cx="182628" cy="179479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5612827" y="1054921"/>
            <a:ext cx="3288337" cy="1803855"/>
            <a:chOff x="5939450" y="1249139"/>
            <a:chExt cx="2989397" cy="163986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9450" y="1249139"/>
              <a:ext cx="2989397" cy="1639868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8257" y="1673236"/>
              <a:ext cx="150932" cy="14833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6487" y="2194724"/>
              <a:ext cx="154575" cy="227569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1190" y="2188787"/>
              <a:ext cx="140263" cy="19751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0065" y="2629171"/>
              <a:ext cx="173182" cy="19751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1623" y="1557638"/>
              <a:ext cx="117363" cy="148850"/>
            </a:xfrm>
            <a:prstGeom prst="rect">
              <a:avLst/>
            </a:prstGeom>
          </p:spPr>
        </p:pic>
      </p:grpSp>
      <p:sp>
        <p:nvSpPr>
          <p:cNvPr id="54" name="WordArt 52"/>
          <p:cNvSpPr>
            <a:spLocks noChangeArrowheads="1" noChangeShapeType="1" noTextEdit="1"/>
          </p:cNvSpPr>
          <p:nvPr/>
        </p:nvSpPr>
        <p:spPr bwMode="auto">
          <a:xfrm>
            <a:off x="4168428" y="1774018"/>
            <a:ext cx="1554952" cy="710654"/>
          </a:xfrm>
          <a:prstGeom prst="rect">
            <a:avLst/>
          </a:prstGeom>
        </p:spPr>
        <p:txBody>
          <a:bodyPr wrap="none" lIns="93727" tIns="46864" rIns="93727" bIns="46864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Gill Sans MT"/>
              </a:rPr>
              <a:t>Pich</a:t>
            </a:r>
            <a:r>
              <a:rPr lang="en-US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Gill Sans MT"/>
              </a:rPr>
              <a:t> &amp; Santamaria’86; </a:t>
            </a:r>
          </a:p>
          <a:p>
            <a:r>
              <a:rPr lang="pt-PT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Gill Sans MT"/>
              </a:rPr>
              <a:t>Bilenky &amp; Petcov’ 87; </a:t>
            </a:r>
          </a:p>
          <a:p>
            <a:r>
              <a:rPr lang="pt-PT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Gill Sans MT"/>
              </a:rPr>
              <a:t>Mohapatra’ 92</a:t>
            </a:r>
            <a:endParaRPr lang="pt-PT" kern="10" dirty="0">
              <a:ln w="9525">
                <a:noFill/>
                <a:round/>
                <a:headEnd/>
                <a:tailEnd/>
              </a:ln>
              <a:solidFill>
                <a:schemeClr val="bg2">
                  <a:lumMod val="25000"/>
                </a:schemeClr>
              </a:solidFill>
              <a:latin typeface="Gill Sans MT"/>
            </a:endParaRPr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583" y="1250908"/>
            <a:ext cx="891099" cy="25032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594" y="2967860"/>
            <a:ext cx="4604738" cy="534768"/>
          </a:xfrm>
          <a:prstGeom prst="rect">
            <a:avLst/>
          </a:prstGeom>
        </p:spPr>
      </p:pic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907405"/>
              </p:ext>
            </p:extLst>
          </p:nvPr>
        </p:nvGraphicFramePr>
        <p:xfrm>
          <a:off x="3933970" y="3750435"/>
          <a:ext cx="3635230" cy="1136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8430"/>
                <a:gridCol w="1333500"/>
                <a:gridCol w="1003300"/>
              </a:tblGrid>
              <a:tr h="3420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207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487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8" name="Picture 5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874" y="3872398"/>
            <a:ext cx="708471" cy="167457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025" y="4245737"/>
            <a:ext cx="727077" cy="167457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488" y="4666518"/>
            <a:ext cx="695590" cy="166025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532" y="3811700"/>
            <a:ext cx="1005781" cy="257625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341" y="4177251"/>
            <a:ext cx="1018794" cy="257626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927" y="4556007"/>
            <a:ext cx="999276" cy="252423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769" y="3802981"/>
            <a:ext cx="642633" cy="203238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530" y="4221153"/>
            <a:ext cx="493783" cy="158869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595" y="4615570"/>
            <a:ext cx="499508" cy="160301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279" y="3935525"/>
            <a:ext cx="1319331" cy="648645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931088" y="1214317"/>
            <a:ext cx="183665" cy="148115"/>
          </a:xfrm>
          <a:prstGeom prst="rect">
            <a:avLst/>
          </a:prstGeom>
        </p:spPr>
      </p:pic>
      <p:sp>
        <p:nvSpPr>
          <p:cNvPr id="107" name="WordArt 52"/>
          <p:cNvSpPr>
            <a:spLocks noChangeArrowheads="1" noChangeShapeType="1" noTextEdit="1"/>
          </p:cNvSpPr>
          <p:nvPr/>
        </p:nvSpPr>
        <p:spPr bwMode="auto">
          <a:xfrm>
            <a:off x="499852" y="6072592"/>
            <a:ext cx="797937" cy="151771"/>
          </a:xfrm>
          <a:prstGeom prst="rect">
            <a:avLst/>
          </a:prstGeom>
        </p:spPr>
        <p:txBody>
          <a:bodyPr wrap="none" lIns="93727" tIns="46864" rIns="93727" bIns="46864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PT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Gill Sans MT"/>
              </a:rPr>
              <a:t>P.B. Pal’83</a:t>
            </a:r>
            <a:endParaRPr lang="pt-PT" kern="10" dirty="0">
              <a:ln w="9525">
                <a:noFill/>
                <a:round/>
                <a:headEnd/>
                <a:tailEnd/>
              </a:ln>
              <a:solidFill>
                <a:schemeClr val="bg2">
                  <a:lumMod val="25000"/>
                </a:schemeClr>
              </a:solidFill>
              <a:latin typeface="Gill Sans MT"/>
            </a:endParaRPr>
          </a:p>
        </p:txBody>
      </p:sp>
      <p:pic>
        <p:nvPicPr>
          <p:cNvPr id="76" name="Picture 75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694" y="5100179"/>
            <a:ext cx="4628677" cy="525270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456" y="5797896"/>
            <a:ext cx="5529847" cy="486626"/>
          </a:xfrm>
          <a:prstGeom prst="rect">
            <a:avLst/>
          </a:prstGeom>
        </p:spPr>
      </p:pic>
      <p:sp>
        <p:nvSpPr>
          <p:cNvPr id="59" name="Title 1"/>
          <p:cNvSpPr txBox="1">
            <a:spLocks/>
          </p:cNvSpPr>
          <p:nvPr/>
        </p:nvSpPr>
        <p:spPr>
          <a:xfrm>
            <a:off x="278169" y="46297"/>
            <a:ext cx="8650678" cy="55625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cLFV</a:t>
            </a:r>
            <a:r>
              <a:rPr lang="pt-PT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pt-PT" sz="2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and</a:t>
            </a:r>
            <a:r>
              <a:rPr lang="pt-PT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pt-PT" sz="2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seesaw</a:t>
            </a:r>
            <a:r>
              <a:rPr lang="pt-PT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II</a:t>
            </a:r>
            <a:r>
              <a:rPr lang="pt-PT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 (</a:t>
            </a:r>
            <a:r>
              <a:rPr lang="pt-PT" sz="2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direct</a:t>
            </a:r>
            <a:r>
              <a:rPr lang="pt-PT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)</a:t>
            </a:r>
            <a:endParaRPr lang="fr-FR"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80738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61477"/>
            <a:ext cx="9144000" cy="396523"/>
          </a:xfrm>
          <a:prstGeom prst="rect">
            <a:avLst/>
          </a:prstGeom>
          <a:solidFill>
            <a:srgbClr val="6801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982178" y="6489699"/>
            <a:ext cx="2133600" cy="365125"/>
          </a:xfrm>
          <a:prstGeom prst="rect">
            <a:avLst/>
          </a:prstGeom>
        </p:spPr>
        <p:txBody>
          <a:bodyPr/>
          <a:lstStyle/>
          <a:p>
            <a:fld id="{8E421941-A48F-2348-96CF-79538C99FB8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156" y="6461477"/>
            <a:ext cx="6318957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 smtClean="0"/>
              <a:t>NUFACT 2013 – Filipe </a:t>
            </a:r>
            <a:r>
              <a:rPr lang="en-US" dirty="0" err="1" smtClean="0"/>
              <a:t>Joaquim</a:t>
            </a:r>
            <a:r>
              <a:rPr lang="en-US" dirty="0" smtClean="0"/>
              <a:t>                                          </a:t>
            </a:r>
            <a:r>
              <a:rPr lang="en-US" dirty="0" err="1" smtClean="0"/>
              <a:t>cLFV</a:t>
            </a:r>
            <a:r>
              <a:rPr lang="en-US" dirty="0" smtClean="0"/>
              <a:t> in seesaw models     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18377" y="0"/>
            <a:ext cx="9172222" cy="627196"/>
          </a:xfrm>
          <a:prstGeom prst="rect">
            <a:avLst/>
          </a:prstGeom>
          <a:solidFill>
            <a:srgbClr val="6801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itle 1"/>
          <p:cNvSpPr txBox="1">
            <a:spLocks/>
          </p:cNvSpPr>
          <p:nvPr/>
        </p:nvSpPr>
        <p:spPr>
          <a:xfrm>
            <a:off x="278169" y="46297"/>
            <a:ext cx="8650678" cy="55625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cLFV</a:t>
            </a:r>
            <a:r>
              <a:rPr lang="pt-PT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pt-PT" sz="2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and</a:t>
            </a:r>
            <a:r>
              <a:rPr lang="pt-PT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pt-PT" sz="28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seesaw</a:t>
            </a:r>
            <a:r>
              <a:rPr lang="pt-PT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II</a:t>
            </a:r>
            <a:r>
              <a:rPr lang="pt-PT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 (</a:t>
            </a:r>
            <a:r>
              <a:rPr lang="pt-PT" sz="2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direct</a:t>
            </a:r>
            <a:r>
              <a:rPr lang="pt-PT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)</a:t>
            </a:r>
            <a:endParaRPr lang="fr-FR"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9717" y="2904370"/>
            <a:ext cx="5782268" cy="308435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44298" y="722442"/>
            <a:ext cx="6591729" cy="138716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8687" y="1346808"/>
            <a:ext cx="5045374" cy="122801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6200000">
            <a:off x="7014580" y="1157306"/>
            <a:ext cx="242796" cy="232174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127" y="4735056"/>
            <a:ext cx="1327203" cy="22356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483" y="4341143"/>
            <a:ext cx="1327203" cy="22356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482" y="5200540"/>
            <a:ext cx="1327203" cy="22356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139" y="5671139"/>
            <a:ext cx="1327203" cy="22356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818" y="3890452"/>
            <a:ext cx="1327203" cy="22356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439" y="3458669"/>
            <a:ext cx="1327203" cy="223562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5126461" y="2549913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dirty="0" smtClean="0">
                <a:solidFill>
                  <a:srgbClr val="9500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2007</a:t>
            </a:r>
            <a:endParaRPr lang="en-US" sz="1600" dirty="0">
              <a:solidFill>
                <a:srgbClr val="9500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134578" y="2560581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dirty="0" smtClean="0">
                <a:solidFill>
                  <a:srgbClr val="9500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2013</a:t>
            </a:r>
            <a:endParaRPr lang="en-US" sz="1600" dirty="0">
              <a:solidFill>
                <a:srgbClr val="9500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551985" y="2932406"/>
            <a:ext cx="1655501" cy="301752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>
            <a:off x="6551985" y="3369769"/>
            <a:ext cx="1655501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6551985" y="3801569"/>
            <a:ext cx="1655501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6567971" y="4239543"/>
            <a:ext cx="1655501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567971" y="4656684"/>
            <a:ext cx="1655501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6555271" y="5101184"/>
            <a:ext cx="1655501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558213" y="5552708"/>
            <a:ext cx="1655501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0" name="Picture 6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642" y="5971539"/>
            <a:ext cx="819201" cy="40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102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RAFA@C02H338FDV1T3PP7" val="450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[12pt]{article}&#10;&#10;%\usepackage{graphicx}&#10;\usepackage{epsfig}&#10;\usepackage{amssymb}&#10;\usepackage{amsmath}&#10;%\usepackage{axodraw}&#10;\usepackage{bm}&#10;&#10;\pagestyle{empty}&#10;\begin{document}&#10;&#10;$$&#10;\ell_j&#10;$$&#10;\end{document}&#10;&#10;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[12pt]{article}&#10;&#10;%\usepackage{graphicx}&#10;\usepackage{epsfig}&#10;\usepackage{amssymb}&#10;\usepackage{amsmath}&#10;%\usepackage{axodraw}&#10;\usepackage{bm}&#10;&#10;\pagestyle{empty}&#10;\begin{document}&#10;&#10;$$&#10;\ell_i&#10;$$&#10;\end{document}&#10;&#10;"/>
  <p:tag name="IGUANATEXSIZE" val="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[12pt]{article}&#10;&#10;%\usepackage{graphicx}&#10;\usepackage{epsfig}&#10;\usepackage{amssymb}&#10;\usepackage{amsmath}&#10;%\usepackage{axodraw}&#10;\usepackage{bm}&#10;&#10;\pagestyle{empty}&#10;\begin{document}&#10;&#10;$$&#10;\gamma&#10;$$&#10;\end{document}&#10;&#10;"/>
  <p:tag name="IGUANATEXSIZE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[12pt]{article}&#10;&#10;%\usepackage{graphicx}&#10;\usepackage{epsfig}&#10;\usepackage{amssymb}&#10;\usepackage{amsmath}&#10;%\usepackage{axodraw}&#10;\usepackage{bm}&#10;&#10;\pagestyle{empty}&#10;\begin{document}&#10;&#10;$$&#10;\mu \rightarrow e \gamma$$&#10;\end{document}&#10;"/>
  <p:tag name="IGUANATEXSIZE" val="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[12pt]{article}&#10;&#10;%\usepackage{graphicx}&#10;\usepackage{epsfig}&#10;\usepackage{amssymb}&#10;\usepackage{amsmath}&#10;%\usepackage{axodraw}&#10;\usepackage{bm}&#10;&#10;\pagestyle{empty}&#10;\begin{document}&#10;&#10;$$&#10;\tau \rightarrow \mu \gamma$$&#10;\end{document}&#10;"/>
  <p:tag name="IGUANATEXSIZE" val="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[12pt]{article}&#10;&#10;%\usepackage{graphicx}&#10;\usepackage{epsfig}&#10;\usepackage{amssymb}&#10;\usepackage{amsmath}&#10;%\usepackage{axodraw}&#10;\usepackage{bm}&#10;&#10;\pagestyle{empty}&#10;\begin{document}&#10;&#10;$$&#10;\tau \rightarrow e\gamma$$&#10;\end{document}&#10;"/>
  <p:tag name="IGUANATEXSIZE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[12pt]{article}&#10;&#10;%\usepackage{graphicx}&#10;\usepackage{epsfig}&#10;\usepackage{amssymb}&#10;\usepackage{amsmath}&#10;%\usepackage{axodraw}&#10;\usepackage{bm}&#10;&#10;\pagestyle{empty}&#10;\begin{document}&#10;&#10;$$&#10;{({\rm \bf Y}_\Delta)}_{ij} &#10;$$&#10;\end{document}&#10;&#10;"/>
  <p:tag name="IGUANATEXSIZE" val="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[12pt]{article}&#10;&#10;%\usepackage{graphicx}&#10;\usepackage{epsfig}&#10;\usepackage{amssymb}&#10;\usepackage{amsmath}&#10;%\usepackage{axodraw}&#10;\usepackage{bm}&#10;&#10;\pagestyle{empty}&#10;\begin{document}&#10;&#10;$$&#10;\lambda M_\Delta&#10;$$&#10;\end{document}&#10;&#10;"/>
  <p:tag name="IGUANATEXSIZE" val="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[12pt]{article}&#10;&#10;%\usepackage{graphicx}&#10;\usepackage{epsfig}&#10;\usepackage{amssymb}&#10;\usepackage{amsmath}&#10;%\usepackage{axodraw}&#10;\usepackage{bm}&#10;&#10;\pagestyle{empty}&#10;\begin{document}&#10;&#10;$$&#10;M_\Delta&#10;$$&#10;\end{document}&#10;&#10;"/>
  <p:tag name="IGUANATEXSIZE" val="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[12pt]{article}&#10;&#10;%\usepackage{graphicx}&#10;\usepackage{epsfig}&#10;\usepackage{amssymb}&#10;\usepackage{amsmath}&#10;%\usepackage{axodraw}&#10;\usepackage{bm}&#10;&#10;\pagestyle{empty}&#10;\begin{document}&#10;&#10;$$&#10;{\rm \bf m}_\nu \simeq -\lambda \frac{v^2}{2}\frac{{\rm \bf Y}_\Delta}{M_\Delta}&#10;$$&#10;\end{document}&#10;&#10;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%%%%%%%%%%%%%%%%%%%%%%%%%%%%%%%%%%%%%%%%%%%%%%%%%%%%%%%%%%%%%%%%%%%%%%%%%%%&#10;%%%     LaTex file generated by JaxoDraw-1.3-2&#10;%%%         CreationDate: 19/5/2006&#10;%%% Make sure you have the axodraw package installed in order to proceed!&#10;%%%%%%%%%%%%%%%%%%%%%%%%%%%%%%%%%%%%%%%%%%%%%%%%%%%%%%%%%%%%%%%%%%%%%%%%%%%&#10;\documentclass[a4paper]{article}&#10;&#10;\usepackage{axodraw,amssymb,amsthm,amsfonts}&#10;\usepackage{pstricks}&#10;\usepackage{color}&#10;\usepackage{bm}&#10;\newcommand{\ans}{ansatz }&#10;\newcommand{\be}[1]{\begin{equation}\label{#1}}&#10;\newcommand{\beq}{\begin{equation}}&#10;\newcommand{\ee}{\end{equation}}&#10;\newcommand{\beqn}[1]{\begin{eqnarray}\label{#1}}&#10;\newcommand{\eeqn}{\end{eqnarray}}&#10;\newcommand{\bd}{\begin{displaymath}}&#10;\newcommand{\ed}{\end{displaymath}}&#10;\newcommand{\mat}[4]{\left(\begin{array}{cc}{#1}&amp;{#2}\\{#3}&amp;{#4}&#10;\end{array}\right)}&#10;\newcommand{\matr}[9]{\left(\begin{array}{ccc}{#1}&amp;{#2}&amp;{#3}\\&#10;{#4}&amp;{#5}&amp;{#6}\\{#7}&amp;{#8}&amp;{#9}\end{array}\right)}&#10;\newcommand{\matrr}[6]{\left(\begin{array}{cc}{#1}&amp;{#2}\\&#10;{#3}&amp;{#4}\\{#5}&amp;{#6}\end{array}\right)}&#10;%&#10;\def\lsim{\raise0.3ex\hbox{$\;&lt;$\kern-0.75em\raise-1.1ex&#10;\hbox{$\sim\;$}}}&#10;\def\gsim{\raise0.3ex\hbox{$\;&gt;$\kern-0.75em\raise-1.1ex&#10;\hbox{$\sim\;$}}}&#10;%&#10;\def\abs#1{\left| #1\right|}&#10;%&#10;\def\simlt{\mathrel{\lower2.5pt\vbox{\lineskip=0pt\baselineskip=0pt&#10;           \hbox{$&lt;$}\hbox{$\sim$}}}}&#10;\def\simgt{\mathrel{\lower2.5pt\vbox{\lineskip=0pt\baselineskip=0pt&#10;           \hbox{$&gt;$}\hbox{$\sim$}}}}&#10;\def\unity{{\hbox{1\kern-.8mm l}}}&#10;%&#10;\def\epr{E^\prime}&#10;\newcommand{\al}{\alpha}&#10;%\def\ddt{\frac{\mbox{d}}{\mbox{dt}}}&#10;\def\16p{16\pi^2}&#10;\newcommand{\eps}{\varepsilon}&#10;\newcommand{\epsr}{\varepsilon_{ R}}&#10;\newcommand{\epsl}{\varepsilon_{ L}}&#10;\newcommand{\epsrs}{\varepsilon_{s R}}&#10;\newcommand{\epsls}{\varepsilon_{s L}}&#10;\def\ep{\epsilon}&#10;\def\ga{\gamma}&#10;\def\Ga{\Gamma}&#10;\def\om{\omega}&#10;\def\OM{\Omega}&#10;\def\la{\lambda}&#10;\def\La{\Lambda}&#10;\def\al{\alpha}&#10;\def\bY{{\bf Y}}&#10;\def\bA{{\bf A}}&#10;\def\bU{{\bf U}}&#10;\def\bm{{\bf m}}&#10;\def\bM{{\bf M}}&#10;%&#10;\newcommand{\ov}{\overline}&#10;\renewcommand{\to}{\rightarrow}&#10;\renewcommand{\vec}[1]{\mbox{\boldmath$#1$}}&#10;\def\tm{{\widetilde{m}}}&#10;\def\tl{{\tilde{X}}}&#10;\def\te{{\tilde{e^c}}}&#10;\def\tel{{\tilde{e}}}&#10;\def\td{{\tilde{d^c}}}&#10;\def\tq{{\tilde{Q}}}&#10;\def\tu{{\tilde{u^c}}}&#10;\def\mcirc{{\stackrel{o}{m}}}&#10;\def\dem{\delta m^2}&#10;\def\sint{\sin^2 2\theta}&#10;\def\tant{\tan 2\theta}&#10;\def\tanL{\tan 2\theta^L}&#10;\def\tanR{\tan 2\theta^R}&#10;\newcommand{\tanb}{\tan\beta}&#10;\setlength{\oddsidemargin}{0pt}&#10;\setlength{\evensidemargin}{0pt}&#10;\setlength{\topmargin}{0pt}&#10;\setlength{\headheight}{0pt}&#10;\setlength{\headsep}{0pt}&#10;\setlength{\topskip}{0pt}&#10;\setlength{\footskip}{0pt}&#10;\setlength{\textwidth}{\paperwidth}&#10;\addtolength{\textwidth}{-2in}&#10;\setlength{\textheight}{\paperheight}&#10;\addtolength{\textheight}{-2in}&#10;\pagestyle{empty}&#10;&#10;\definecolor{LemonChiffon}{rgb}{1.,0.98,0.8}&#10;\definecolor{Pink}{rgb}{1.0,0.26,0.61}&#10;\definecolor{col1}{rgb}{1.0,0.0,1.0}&#10;\definecolor{col2}{rgb}{0.,0.6,0.8}&#10;\definecolor{col3}{rgb}{0.8,0.2,0.2}&#10;\definecolor{right}{rgb}{0.7,0.3,0.0}&#10;\definecolor{lef}{rgb}{0.5,0.1,0.2}&#10;\definecolor{brow}{rgb}{0.6,0.3,0.1}&#10;&#10;&#10;\begin{document}&#10;&#10;$${\rm BR}(\ell_j\rightarrow \ell_i \gamma)=\frac{3\alpha}{32\pi}&#10;\left|\sum_{i=2,3} \bU_{ik}^\ast\bU_{jk}^{}\textcolor{lef}{\frac{\Delta m_{k1}^2}{M_W^2}}\right|^2&#10;\lesssim 10^{-54}$$&#10;&#10;\end{document}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650"/>
  <p:tag name="BOXHEIGHT" val="442"/>
  <p:tag name="BOXFONT" val="10"/>
  <p:tag name="BOXWRAP" val="False"/>
  <p:tag name="WORKAROUNDTRANSPARENCYBUG" val="False"/>
  <p:tag name="ALLOWFONTSUBSTITUTION" val="False"/>
  <p:tag name="BITMAPFORMAT" val="png256"/>
  <p:tag name="ORIGWIDTH" val="225,0005"/>
  <p:tag name="PICTUREFILESIZE" val="1351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[12pt]{article}&#10;&#10;%\usepackage{graphicx}&#10;\usepackage{epsfig}&#10;\usepackage{amssymb}&#10;\usepackage{amsmath}&#10;%\usepackage{axodraw}&#10;\usepackage{bm}&#10;&#10;\pagestyle{empty}&#10;\begin{document}&#10;&#10;$$&#10;\ell_i&#10;$$&#10;\end{document}&#10;&#10;"/>
  <p:tag name="IGUANATEXSIZE" val="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[12pt]{article}&#10;&#10;%\usepackage{graphicx}&#10;\usepackage{epsfig}&#10;\usepackage{amssymb}&#10;\usepackage{amsmath}&#10;%\usepackage{axodraw}&#10;\usepackage{bm}&#10;&#10;\pagestyle{empty}&#10;\begin{document}&#10;&#10;$$&#10;\ell_j&#10;$$&#10;\end{document}&#10;&#10;"/>
  <p:tag name="IGUANATEXSIZE" val="2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[12pt]{article}&#10;&#10;%\usepackage{graphicx}&#10;\usepackage{epsfig}&#10;\usepackage{amssymb}&#10;\usepackage{amsmath}&#10;%\usepackage{axodraw}&#10;\usepackage{bm}&#10;&#10;\pagestyle{empty}&#10;\begin{document}&#10;&#10;$$&#10;\ell_j \rightarrow \ell_i \gamma&#10;$$&#10;\end{document}&#10;&#10;"/>
  <p:tag name="IGUANATEXSIZE" val="2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[12pt]{article}&#10;&#10;%\usepackage{graphicx}&#10;\usepackage{epsfig}&#10;\usepackage{amssymb}&#10;\usepackage{amsmath}&#10;%\usepackage{axodraw}&#10;\usepackage{bm}&#10;&#10;\pagestyle{empty}&#10;\begin{document}&#10;&#10;$$&#10;{\rm BR}(\ell_j \rightarrow \ell_i \gamma)=&#10;\frac{\alpha}{48\pi}\frac{25}{16}&#10;\frac{|({\rm \bf Y}^\dag_\Delta {\rm \bf Y}_\Delta^{})_{ij}|^2}{G_F^2 M_\Delta^4}&#10;{\rm BR} (\ell_j\rightarrow \ell_i \nu_j \bar{\nu}_i)&#10;$$&#10;\end{document}&#10;"/>
  <p:tag name="IGUANATEXSIZE" val="2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[12pt]{article}&#10;&#10;%\usepackage{graphicx}&#10;\usepackage{epsfig}&#10;\usepackage{amssymb}&#10;\usepackage{amsmath}&#10;%\usepackage{axodraw}&#10;\usepackage{bm}&#10;&#10;\pagestyle{empty}&#10;\begin{document}&#10;&#10;$$&#10;\mu \rightarrow e \gamma$$&#10;\end{document}&#10;"/>
  <p:tag name="IGUANATEXSIZE" val="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[12pt]{article}&#10;&#10;%\usepackage{graphicx}&#10;\usepackage{epsfig}&#10;\usepackage{amssymb}&#10;\usepackage{amsmath}&#10;%\usepackage{axodraw}&#10;\usepackage{bm}&#10;&#10;\pagestyle{empty}&#10;\begin{document}&#10;&#10;$$&#10;\tau \rightarrow \mu \gamma$$&#10;\end{document}&#10;"/>
  <p:tag name="IGUANATEXSIZE" val="2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[12pt]{article}&#10;&#10;%\usepackage{graphicx}&#10;\usepackage{epsfig}&#10;\usepackage{amssymb}&#10;\usepackage{amsmath}&#10;%\usepackage{axodraw}&#10;\usepackage{bm}&#10;&#10;\pagestyle{empty}&#10;\begin{document}&#10;&#10;$$&#10;\tau \rightarrow e\gamma$$&#10;\end{document}&#10;"/>
  <p:tag name="IGUANATEXSIZE" val="2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[12pt]{article}&#10;&#10;%\usepackage{graphicx}&#10;\usepackage{epsfig}&#10;\usepackage{amssymb}&#10;\usepackage{amsmath}&#10;%\usepackage{axodraw}&#10;\usepackage{bm}&#10;&#10;\pagestyle{empty}&#10;\begin{document}&#10;&#10;$$|({\rm \bf Y}^\dag_\Delta {\rm \bf Y}_\Delta^{})_{\mu e}|$$&#10;&#10;\end{document}&#10;"/>
  <p:tag name="IGUANATEXSIZE" val="2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[12pt]{article}&#10;&#10;%\usepackage{graphicx}&#10;\usepackage{epsfig}&#10;\usepackage{amssymb}&#10;\usepackage{amsmath}&#10;%\usepackage{axodraw}&#10;\usepackage{bm}&#10;&#10;\pagestyle{empty}&#10;\begin{document}&#10;&#10;$$|({\rm \bf Y}^\dag_\Delta {\rm \bf Y}_\Delta^{})_{\tau \mu }|$$&#10;&#10;\end{document}&#10;"/>
  <p:tag name="IGUANATEXSIZE" val="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[12pt]{article}&#10;&#10;%\usepackage{graphicx}&#10;\usepackage{epsfig}&#10;\usepackage{amssymb}&#10;\usepackage{amsmath}&#10;%\usepackage{axodraw}&#10;\usepackage{bm}&#10;&#10;\pagestyle{empty}&#10;\begin{document}&#10;&#10;$$|({\rm \bf Y}^\dag_\Delta {\rm \bf Y}_\Delta^{})_{\tau e}|$$&#10;&#10;\end{document}&#10;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[12pt]{article}&#10;&#10;%\usepackage{graphicx}&#10;\usepackage{epsfig}&#10;\usepackage{amssymb}&#10;\usepackage{amsmath}&#10;\usepackage{axodraw}&#10;\usepackage{bm}&#10;&#10;\pagestyle{empty}&#10;\begin{document}&#10;&#10;$$&#10;\mathcal{L_{\rm eff}}=\mathcal{L_{\rm SM}}+\frac{\mathcal{O}_{d=5}&#10;}{\Lambda}+...&#10;$$&#10;\end{document}&#10;&#10;"/>
  <p:tag name="IGUANATEXSIZE" val="2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[12pt]{article}&#10;&#10;%\usepackage{graphicx}&#10;\usepackage{epsfig}&#10;\usepackage{amssymb}&#10;\usepackage{amsmath}&#10;%\usepackage{axodraw}&#10;\usepackage{bm}&#10;&#10;\pagestyle{empty}&#10;\begin{document}&#10;&#10;$$&#10;&lt; 10^{-3}$$&#10;\end{document}&#10;"/>
  <p:tag name="IGUANATEXSIZE" val="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[12pt]{article}&#10;&#10;%\usepackage{graphicx}&#10;\usepackage{epsfig}&#10;\usepackage{amssymb}&#10;\usepackage{amsmath}&#10;%\usepackage{axodraw}&#10;\usepackage{bm}&#10;&#10;\pagestyle{empty}&#10;\begin{document}&#10;&#10;$$&#10;&lt; 0.6$$&#10;\end{document}&#10;"/>
  <p:tag name="IGUANATEXSIZE" val="2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[12pt]{article}&#10;&#10;%\usepackage{graphicx}&#10;\usepackage{epsfig}&#10;\usepackage{amssymb}&#10;\usepackage{amsmath}&#10;%\usepackage{axodraw}&#10;\usepackage{bm}&#10;&#10;\pagestyle{empty}&#10;\begin{document}&#10;&#10;$$&#10;&lt; 0.7$$&#10;\end{document}&#10;"/>
  <p:tag name="IGUANATEXSIZE" val="2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[12pt]{article}&#10;&#10;%\usepackage{graphicx}&#10;\usepackage{epsfig}&#10;\usepackage{amssymb}&#10;\usepackage{amsmath}&#10;%\usepackage{axodraw}&#10;\usepackage{bm}&#10;&#10;\pagestyle{empty}&#10;\begin{document}&#10;&#10;$$&#10;\times \left(\frac{M_\Delta}{{\rm 1\, TeV}}\right)^2&#10;$$&#10;\end{document}&#10;"/>
  <p:tag name="IGUANATEXSIZE" val="2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[12pt]{article}&#10;&#10;%\usepackage{graphicx}&#10;\usepackage{epsfig}&#10;\usepackage{amssymb}&#10;\usepackage{amsmath}&#10;%\usepackage{axodraw}&#10;\usepackage{bm}&#10;&#10;\pagestyle{empty}&#10;\begin{document}&#10;&#10;$$&#10;{\rm BR}(\mu^-\rightarrow e^- e^+ e^-)=&#10;\frac{1}{M_\Delta^4 G_F^2}&#10;|({\rm \bf Y}_\Delta^{})_{\mu e}|^2&#10;|({\rm \bf Y}_\Delta^{})_{ee}|^2&#10;$$&#10;\end{document}&#10;"/>
  <p:tag name="IGUANATEXSIZE" val="2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[12pt]{article}&#10;&#10;%\usepackage{graphicx}&#10;\usepackage{epsfig}&#10;\usepackage{amssymb}&#10;\usepackage{amsmath}&#10;%\usepackage{axodraw}&#10;\usepackage{bm}&#10;&#10;\pagestyle{empty}&#10;\begin{document}&#10;&#10;$$&#10;{\rm BR}(\tau^-\rightarrow \ell_i^+ \ell_j^- \ell_k^-)=&#10;\frac{2-\delta_{jk}}{M_\Delta^4 G_F^2}&#10;|({\rm \bf Y}_\Delta^{})_{\tau i}|^2&#10;|({\rm \bf Y}_\Delta^{})_{jk}|^2 {\rm BR}(\tau\rightarrow \nu_\tau \ell_i \bar{\nu}_i)&#10;$$&#10;\end{document}&#10;"/>
  <p:tag name="IGUANATEXSIZE" val="2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[12pt]{article}&#10;&#10;%\usepackage{graphicx}&#10;\usepackage{epsfig}&#10;\usepackage{amssymb}&#10;\usepackage{amsmath}&#10;%\usepackage{axodraw}&#10;\usepackage{bm}&#10;&#10;\pagestyle{empty}&#10;\begin{document}&#10;&#10;$$&#10;\Delta&#10;$$&#10;\end{document}&#10;&#10;"/>
  <p:tag name="IGUANATEXSIZE" val="2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[12pt]{article}&#10;&#10;%\usepackage{graphicx}&#10;\usepackage{epsfig}&#10;\usepackage{amssymb}&#10;\usepackage{amsmath}&#10;%\usepackage{axodraw}&#10;\usepackage{bm}&#10;&#10;\pagestyle{empty}&#10;\begin{document}&#10;&#10;$$&#10;\ell_j&#10;$$&#10;\end{document}&#10;&#10;"/>
  <p:tag name="IGUANATEXSIZE" val="2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[12pt]{article}&#10;&#10;%\usepackage{graphicx}&#10;\usepackage{epsfig}&#10;\usepackage{amssymb}&#10;\usepackage{amsmath}&#10;%\usepackage{axodraw}&#10;\usepackage{bm}&#10;&#10;\pagestyle{empty}&#10;\begin{document}&#10;&#10;$$&#10;\ell_i&#10;$$&#10;\end{document}&#10;&#10;"/>
  <p:tag name="IGUANATEXSIZE" val="2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[12pt]{article}&#10;&#10;%\usepackage{graphicx}&#10;\usepackage{epsfig}&#10;\usepackage{amssymb}&#10;\usepackage{amsmath}&#10;%\usepackage{axodraw}&#10;\usepackage{bm}&#10;&#10;\pagestyle{empty}&#10;\begin{document}&#10;&#10;$$&#10;\ell_k&#10;$$&#10;\end{document}&#10;&#10;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[12pt]{article}&#10;&#10;%\usepackage{graphicx}&#10;\usepackage{epsfig}&#10;\usepackage{amssymb}&#10;\usepackage{amsmath}&#10;\usepackage{axodraw}&#10;\usepackage{bm}&#10;&#10;\pagestyle{empty}&#10;\begin{document}&#10;&#10;$$&#10;\mathcal{L_{\rm eff}}^{\!\!\!\!\!\!\nu}=&#10;c_5\,\frac{LLHH&#10;}{\Lambda}&#10;$$&#10;\end{document}&#10;&#10;"/>
  <p:tag name="IGUANATEXSIZE" val="2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[12pt]{article}&#10;&#10;%\usepackage{graphicx}&#10;\usepackage{epsfig}&#10;\usepackage{amssymb}&#10;\usepackage{amsmath}&#10;%\usepackage{axodraw}&#10;\usepackage{bm}&#10;&#10;\pagestyle{empty}&#10;\begin{document}&#10;&#10;$$&#10;\gamma&#10;$$&#10;\end{document}&#10;&#10;"/>
  <p:tag name="IGUANATEXSIZE" val="2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[12pt]{article}&#10;&#10;%\usepackage{graphicx}&#10;\usepackage{epsfig}&#10;\usepackage{amssymb}&#10;\usepackage{amsmath}&#10;%\usepackage{axodraw}&#10;\usepackage{bm}&#10;&#10;\pagestyle{empty}&#10;\begin{document}&#10;&#10;$$&#10;\ell_j&#10;$$&#10;\end{document}&#10;&#10;"/>
  <p:tag name="IGUANATEXSIZE" val="2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[12pt]{article}&#10;&#10;%\usepackage{graphicx}&#10;\usepackage{epsfig}&#10;\usepackage{amssymb}&#10;\usepackage{amsmath}&#10;%\usepackage{axodraw}&#10;\usepackage{bm}&#10;&#10;\pagestyle{empty}&#10;\begin{document}&#10;&#10;$$&#10;\ell_i&#10;$$&#10;\end{document}&#10;&#10;"/>
  <p:tag name="IGUANATEXSIZE" val="2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[12pt]{article}&#10;&#10;%\usepackage{graphicx}&#10;\usepackage{epsfig}&#10;\usepackage{amssymb}&#10;\usepackage{amsmath}&#10;%\usepackage{axodraw}&#10;\usepackage{bm}&#10;&#10;\pagestyle{empty}&#10;\begin{document}&#10;&#10;$$&#10;\ell_k&#10;$$&#10;\end{document}&#10;&#10;"/>
  <p:tag name="IGUANATEXSIZE" val="2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[12pt]{article}&#10;&#10;%\usepackage{graphicx}&#10;\usepackage{epsfig}&#10;\usepackage{amssymb}&#10;\usepackage{amsmath}&#10;%\usepackage{axodraw}&#10;\usepackage{bm}&#10;&#10;\pagestyle{empty}&#10;\begin{document}&#10;&#10;$$&#10;\ell_m&#10;$$&#10;\end{document}&#10;&#10;"/>
  <p:tag name="IGUANATEXSIZE" val="2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[12pt]{article}&#10;&#10;%\usepackage{graphicx}&#10;\usepackage{epsfig}&#10;\usepackage{amssymb}&#10;\usepackage{amsmath}&#10;%\usepackage{axodraw}&#10;\usepackage{bm}&#10;&#10;\pagestyle{empty}&#10;\begin{document}&#10;&#10;$$&#10;\Delta&#10;$$&#10;\end{document}&#10;&#10;"/>
  <p:tag name="IGUANATEXSIZE" val="2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[12pt]{article}&#10;&#10;%\usepackage{graphicx}&#10;\usepackage{epsfig}&#10;\usepackage{amssymb}&#10;\usepackage{amsmath}&#10;%\usepackage{axodraw}&#10;\usepackage{bm}&#10;&#10;\pagestyle{empty}&#10;\begin{document}&#10;&#10;$$&#10;&lt; 3.6\times 10^{-3}&#10;$$&#10;\end{document}&#10;"/>
  <p:tag name="IGUANATEXSIZE" val="2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[12pt]{article}&#10;&#10;%\usepackage{graphicx}&#10;\usepackage{epsfig}&#10;\usepackage{amssymb}&#10;\usepackage{amsmath}&#10;%\usepackage{axodraw}&#10;\usepackage{bm}&#10;&#10;\pagestyle{empty}&#10;\begin{document}&#10;&#10;$$&#10;&lt; 3.4\times 10^{-3}&#10;$$&#10;\end{document}&#10;"/>
  <p:tag name="IGUANATEXSIZE" val="2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[12pt]{article}&#10;&#10;%\usepackage{graphicx}&#10;\usepackage{epsfig}&#10;\usepackage{amssymb}&#10;\usepackage{amsmath}&#10;%\usepackage{axodraw}&#10;\usepackage{bm}&#10;&#10;\pagestyle{empty}&#10;\begin{document}&#10;&#10;$$&#10;&lt; 4.9\times 10^{-3}&#10;$$&#10;\end{document}&#10;"/>
  <p:tag name="IGUANATEXSIZE" val="2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[12pt]{article}&#10;&#10;%\usepackage{graphicx}&#10;\usepackage{epsfig}&#10;\usepackage{amssymb}&#10;\usepackage{amsmath}&#10;%\usepackage{axodraw}&#10;\usepackage{bm}&#10;&#10;\pagestyle{empty}&#10;\begin{document}&#10;&#10;$$&#10;&lt; 5.2\times 10^{-3}&#10;$$&#10;\end{document}&#10;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[12pt]{article}&#10;&#10;%\usepackage{graphicx}&#10;\usepackage{epsfig}&#10;\usepackage{amssymb}&#10;\usepackage{amsmath}&#10;%\usepackage{axodraw}&#10;\usepackage{bm}&#10;&#10;\pagestyle{empty}&#10;\begin{document}&#10;&#10;$$&#10;Y_{ij} &#10;$$&#10;\end{document}&#10;&#10;"/>
  <p:tag name="IGUANATEXSIZE" val="2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[12pt]{article}&#10;&#10;%\usepackage{graphicx}&#10;\usepackage{epsfig}&#10;\usepackage{amssymb}&#10;\usepackage{amsmath}&#10;%\usepackage{axodraw}&#10;\usepackage{bm}&#10;&#10;\pagestyle{empty}&#10;\begin{document}&#10;&#10;$$&#10;&lt; 3.9\times 10^{-3}&#10;$$&#10;\end{document}&#10;"/>
  <p:tag name="IGUANATEXSIZE" val="2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[12pt]{article}&#10;&#10;%\usepackage{graphicx}&#10;\usepackage{epsfig}&#10;\usepackage{amssymb}&#10;\usepackage{amsmath}&#10;%\usepackage{axodraw}&#10;\usepackage{bm}&#10;&#10;\pagestyle{empty}&#10;\begin{document}&#10;&#10;$$&#10;&lt; 4.8\times 10^{-3}&#10;$$&#10;\end{document}&#10;"/>
  <p:tag name="IGUANATEXSIZE" val="2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[12pt]{article}&#10;&#10;%\usepackage{graphicx}&#10;\usepackage{epsfig}&#10;\usepackage{amssymb}&#10;\usepackage{amsmath}&#10;%\usepackage{axodraw}&#10;\usepackage{bm}&#10;&#10;\pagestyle{empty}&#10;\begin{document}&#10;&#10;$$&#10;\times \left(\frac{M_\Delta}{{\rm 1\, TeV}}\right)^2&#10;$$&#10;\end{document}&#10;"/>
  <p:tag name="IGUANATEXSIZE" val="2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slides}&#10;\usepackage{lscape,graphicx,epsf,epsfig,amsmath,psfrag}&#10;\usepackage[dvips]{color}&#10;\pagestyle{empty}&#10;&#10;&#10;\definecolor{LemonChiffon}{rgb}{1.,0.98,0.8}&#10;\definecolor{Pink}{rgb}{1.0,0.26,0.61}&#10;\definecolor{col1}{rgb}{1.0,0.0,1.0}&#10;\definecolor{col2}{rgb}{0.,0.6,0.8}&#10;\definecolor{col3}{rgb}{0.8,0.2,0.2}&#10;\definecolor{right}{rgb}{0.7,0.3,0.0}&#10;\definecolor{lef}{rgb}{0.5,0.1,0.2}&#10;\definecolor{brow}{rgb}{0.6,0.3,0.1}&#10;\definecolor{mgreen}{rgb}{0.0,0.5,0.0}&#10;&#10;&#10;\def\be{\begin{equation}}&#10;\def\ee{\end{equation}}&#10;\newcommand{\BR}{{\rm BR}}&#10;\def\bc{\begin{center}}&#10;\def\ec{\end{center}}&#10;\def\bea{\begin{eqnarray}}&#10;\def\eea{\end{eqnarray}}&#10;\def\dd{\displaystyle}&#10;\def\nn{\nonumber}&#10;\def\te{{\tilde{e^c}}}&#10;\def\tel{{\tilde{e}}}&#10;\def\td{{\tilde{d^c}}}&#10;\def\tq{{\tilde{Q}}}&#10;\def\tu{{\tilde{u^c}}}&#10;\def\hlf{\frac{1}{2}}&#10;\def\mt{\tilde{m}}&#10;\newcommand{\FL}{\makebox[1.35cm][l]{$\line(4,1){65}$&#10;\hspace{-1.8cm}{Flavour}}}&#10;\newcommand{\SUSY}{\makebox[1.35cm][l]{$\line(4,1){55}$\hspace{-2.cm}{SUSY}}}&#10;\newcommand{\BL}{\makebox[1.35cm][l]{$\line(4,1){55}$\hspace{-1.6cm}{B-L}}}&#10;\newcommand{\BV}{\makebox[1.35cm][l]{$\line(3,1){24}$\hspace{-0.6cm}{B}}}&#10;\newcommand{\LV}{\makebox[1.35cm][l]{$\line(3,1){25}$\hspace{-0.5cm}{L}}}&#10;\newcommand{\bfr}{\begin{flushright}}&#10;\newcommand{\efr}{\end{flushright}}&#10;\newcommand{\ftsz}{\footnotesize}&#10;\newcommand{\nsz}{\normalsize}&#10;\def\mb{m_b}&#10;\def\mz{m_{Z}}&#10;\def\ma{m_{A}}&#10;\def\cb{c_{\beta}}&#10;\def\sb{s_{\beta}}&#10;\def\sq2{\sqrt{2}}&#10;\def\drbar{\overline{\rm DR}}&#10;\def\lnb{\overline{\ln}}&#10;\def\to{\rightarrow}&#10;\def\as{\alpha_s}&#10;\def\unity{{\hbox{1\kern-.8mm l}}}&#10;&#10;\begin{document}&#10;&#10;\definecolor{Blue}{named}{Blue}&#10;\definecolor{Red}{named}{Red}&#10;\definecolor{Pine}{named}{PineGreen}&#10;\definecolor{Green}{named}{Green}&#10;\definecolor{Black}{named}{Black}&#10;\definecolor{Magenta}{named}{Magenta}&#10;\definecolor{Royal}{named}{RoyalBlue}&#10;\definecolor{Orange}{named}{Orange}&#10;\definecolor{viola2}{cmyk}{0,1,0.2,0.6}&#10;\definecolor{Purple}{named}{Purple}&#10;\definecolor{Mahogany}{named}{Mahogany}&#10;\definecolor{Brown}{named}{Brown}&#10;\definecolor{Yellow}{named}{Yellow}&#10;\newcommand{\red}[1]{\color{Red} #1\color{Black}}&#10;\newcommand{\redb}[1]{\color{Red} #1\color{Blue}}&#10;\newcommand{\brb}[1]{\color{Brown} #1\color{Blue}}&#10;\newcommand{\blue}[1]{\color{Blue} #1\color{Black}}&#10;\newcommand{\green}[1]{\color{Green} #1\color{Blue}}&#10;\newcommand{\magenta}[1]{\color{Magenta} #1\color{Blue}}&#10;\newcommand{\royal}[1]{\color{Royal} #1\color{Black}}&#10;\newcommand{\orange}[1]{\color{Orange} #1\color{Blue}}&#10;\newcommand{\purple}[1]{\color{Purple} #1\color{Black}}&#10;\newcommand{\yellow}[1]{\color{Yellow} #1\color{Black}}&#10;\newcommand{\black}[1]{\color{Black} #1\color{Black}}&#10;\newcommand{\ov}{\overline}&#10;\newcommand{\ga}{\gamma}&#10;\newcommand{\mat}[4]{\left(\begin{array}{cc}{#1}&amp;{#2}\\{#3}&amp;{#4}&#10;\end{array}\right)}&#10;\def\lsim{\raise0.3ex\hbox{$\;&lt;$\kern-0.75em\raise-1.1ex&#10;\hbox{$\sim\;$}}}&#10;\def\gsim{\raise0.3ex\hbox{$\;&gt;$\kern-0.75em\raise-1.1ex&#10;\hbox{$\sim\;$}}}&#10;&#10;\def\dfrac#1#2{{\displaystyle\frac{#1}{#2}}}&#10;\def\epr{E^\prime}&#10;\def\16p{16\pi^2}&#10;\def\Ga{\Gamma}&#10;\def\la{\lambda}&#10;\def\La{\Lambda}&#10;\def\al{\alpha}&#10;\newcommand{\tanb}{\tan\beta}&#10;\def\mta{m_{\tau}}&#10;\def\cl{{\cal L}}&#10;\def\cm{{\cal M}}&#10;\def\co{{\cal O}}&#10;\def\gol{\tilde{G}}&#10;\def\pho{\tilde{\gamma}}&#10;\def\lab{\ov\lambda}&#10;\def\gf{G_{\small F}}&#10;\def\fb{\ov{f}}&#10;\def\fc{f^c}&#10;\def\fcb{\ov\fc}&#10;\def\ft{\tilde{f}}&#10;\def\fct{\tilde{\fc}}&#10;\def\fl{\tilde{f}_L}&#10;\def\fr{\tilde{f}_R}&#10;\def\lt{\tilde{\ell}}&#10;\def\tl{\tilde{L}}&#10;\def\qt{\tilde{q}}&#10;\def\mmt{{\bf\mt}}&#10;\def\staur{\tilde{m}_{\tilde{\tau}_R}}&#10;\def\staul{\tilde{m}_{\tilde{\tau}_L}}&#10;\def\smur{\tilde{m}_{\tilde{\mu}_R}}&#10;\def\smul{\tilde{m}_{\tilde{\mu}_L}}&#10;\def\mll{\tilde{m}^2_{LL}}&#10;\def\mrr{\tilde{m}^2_{RR}}&#10;\def\mlr{\tilde{m}^2_{LR}}&#10;\def\mrl{\tilde{m}^2_{RL}}&#10;\def\th{\theta}&#10;\def\thb{\ov\theta}&#10;\def\dmu{\partial^\mu}&#10;\def\dmd{\partial_\mu}&#10;\def\dnu{\partial^\nu}&#10;\def\dnd{\partial_\nu}&#10;\def\dslash{\not{\! \partial}}&#10;\def\Dslash{\not{\! D}}&#10;\def\lsq{{\Lambda^2}}&#10;\def\smd{\sigma_{\mu}}&#10;\def\smu{\sigma^{\mu}}&#10;\def\smdb{{\bar\sigma}_{\mu}}&#10;\def\smub{{\bar\sigma}^{\mu}}&#10;\def\snd{\sigma_{\nu}}&#10;\def\snu{\sigma^{\nu}}&#10;\def\sndb{{\bar\sigma}_{\nu}}&#10;\def\snub{{\bar\sigma}^{\nu}}&#10;\def\smn{\sigma^{\mu\nu}}&#10;\def\smnb{{\bar\sigma}^{\mu\nu}}&#10;&#10;$+\,...$&#10;&#10;\end{document}&#10;"/>
  <p:tag name="IGUANATEXSIZE" val="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bm}&#10;\begin{document}&#10;&#10;$$(\tilde{{\rm\bf m}}_{\tilde{L}}^2)&#10;_{ij}$$ &#10;&#10;&#10;\end{document}"/>
  <p:tag name="IGUANATEXSIZE" val="2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\tilde{\nu}_{Lj}$$ &#10;&#10;&#10;\end{document}"/>
  <p:tag name="IGUANATEXSIZE" val="2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\tilde{\nu}_{Li}$$ &#10;&#10;&#10;\end{document}"/>
  <p:tag name="IGUANATEXSIZE" val="2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bm}&#10;\begin{document}&#10;&#10;$$(\tilde{{\rm\bf m}}_{\tilde{L}}^2)&#10;_{ij}$$ &#10;&#10;&#10;\end{document}"/>
  <p:tag name="IGUANATEXSIZE" val="2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e_j^c$$ &#10;&#10;&#10;\end{document}"/>
  <p:tag name="IGUANATEXSIZE" val="2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e_i$$ &#10;&#10;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[12pt]{article}&#10;&#10;%\usepackage{graphicx}&#10;\usepackage{epsfig}&#10;\usepackage{amssymb}&#10;\usepackage{amsmath}&#10;%\usepackage{axodraw}&#10;\usepackage{bm}&#10;&#10;\pagestyle{empty}&#10;\begin{document}&#10;&#10;$$&#10;Y_{jk}&#10;$$&#10;\end{document}&#10;&#10;"/>
  <p:tag name="IGUANATEXSIZE" val="2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\mu$$ &#10;&#10;&#10;\end{document}"/>
  <p:tag name="IGUANATEXSIZE" val="2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v\sin\beta$$ &#10;&#10;&#10;\end{document}"/>
  <p:tag name="IGUANATEXSIZE" val="2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M_2$$ &#10;&#10;&#10;\end{document}"/>
  <p:tag name="IGUANATEXSIZE" val="2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 \sim ({\rm \bf Y}_k^\dag{\rm \bf Y}_k^{})_{ij}$$&#10;&#10;&#10;\end{document}"/>
  <p:tag name="IGUANATEXSIZE" val="2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 \tilde{L}_i $$&#10;&#10;&#10;\end{document}"/>
  <p:tag name="IGUANATEXSIZE" val="2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 \tilde{L}_j $$&#10;&#10;&#10;\end{document}"/>
  <p:tag name="IGUANATEXSIZE" val="2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 \tilde{X}_k $$&#10;&#10;&#10;\end{document}"/>
  <p:tag name="IGUANATEXSIZE" val="2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%%%%%%%%%%%%%%%%%%%%%%%%%%%%%%%%%%%%%%%%%%%%%%%%%%%%%%%%%%%%%%%%%%%%%%%%%%%&#10;%%%     LaTex file generated by JaxoDraw-1.3-2&#10;%%%         CreationDate: 19/5/2006&#10;%%% Make sure you have the axodraw package installed in order to proceed!&#10;%%%%%%%%%%%%%%%%%%%%%%%%%%%%%%%%%%%%%%%%%%%%%%%%%%%%%%%%%%%%%%%%%%%%%%%%%%%&#10;\documentclass[a4paper]{article}&#10;&#10;\usepackage{axodraw}&#10;\usepackage{pstricks}&#10;\usepackage{color}&#10;\usepackage{bm}&#10;\newcommand{\ans}{ansatz }&#10;\newcommand{\be}[1]{\begin{equation}\label{#1}}&#10;\newcommand{\beq}{\begin{equation}}&#10;\newcommand{\ee}{\end{equation}}&#10;\newcommand{\beqn}[1]{\begin{eqnarray}\label{#1}}&#10;\newcommand{\eeqn}{\end{eqnarray}}&#10;\newcommand{\bd}{\begin{displaymath}}&#10;\newcommand{\ed}{\end{displaymath}}&#10;\newcommand{\mat}[4]{\left(\begin{array}{cc}{#1}&amp;{#2}\\{#3}&amp;{#4}&#10;\end{array}\right)}&#10;\newcommand{\matr}[9]{\left(\begin{array}{ccc}{#1}&amp;{#2}&amp;{#3}\\&#10;{#4}&amp;{#5}&amp;{#6}\\{#7}&amp;{#8}&amp;{#9}\end{array}\right)}&#10;\newcommand{\matrr}[6]{\left(\begin{array}{cc}{#1}&amp;{#2}\\&#10;{#3}&amp;{#4}\\{#5}&amp;{#6}\end{array}\right)}&#10;%&#10;\def\lsim{\raise0.3ex\hbox{$\;&lt;$\kern-0.75em\raise-1.1ex&#10;\hbox{$\sim\;$}}}&#10;\def\gsim{\raise0.3ex\hbox{$\;&gt;$\kern-0.75em\raise-1.1ex&#10;\hbox{$\sim\;$}}}&#10;%&#10;\def\abs#1{\left| #1\right|}&#10;%&#10;\def\simlt{\mathrel{\lower2.5pt\vbox{\lineskip=0pt\baselineskip=0pt&#10;           \hbox{$&lt;$}\hbox{$\sim$}}}}&#10;\def\simgt{\mathrel{\lower2.5pt\vbox{\lineskip=0pt\baselineskip=0pt&#10;           \hbox{$&gt;$}\hbox{$\sim$}}}}&#10;\def\unity{{\hbox{1\kern-.8mm l}}}&#10;%&#10;\def\epr{E^\prime}&#10;\newcommand{\al}{\alpha}&#10;%\def\ddt{\frac{\mbox{d}}{\mbox{dt}}}&#10;\def\16p{16\pi^2}&#10;\newcommand{\eps}{\varepsilon}&#10;\newcommand{\epsr}{\varepsilon_{ R}}&#10;\newcommand{\epsl}{\varepsilon_{ L}}&#10;\newcommand{\epsrs}{\varepsilon_{s R}}&#10;\newcommand{\epsls}{\varepsilon_{s L}}&#10;\def\ep{\epsilon}&#10;\def\ga{\gamma}&#10;\def\Ga{\Gamma}&#10;\def\om{\omega}&#10;\def\OM{\Omega}&#10;\def\la{\lambda}&#10;\def\La{\Lambda}&#10;\def\al{\alpha}&#10;\def\bY{{\bf Y}}&#10;\def\bA{{\bf A}}&#10;\def\bU{{\bf U}}&#10;\def\bm{{\bf m}}&#10;\def\bM{{\bf M}}&#10;%&#10;\newcommand{\ov}{\overline}&#10;\renewcommand{\to}{\rightarrow}&#10;\renewcommand{\vec}[1]{\mbox{\boldmath$#1$}}&#10;\def\tm{{\widetilde{m}}}&#10;\def\tl{{\tilde{X}}}&#10;\def\te{{\tilde{e^c}}}&#10;\def\tel{{\tilde{e}}}&#10;\def\td{{\tilde{d^c}}}&#10;\def\tq{{\tilde{Q}}}&#10;\def\tu{{\tilde{u^c}}}&#10;\def\mcirc{{\stackrel{o}{m}}}&#10;\def\dem{\delta m^2}&#10;\def\sint{\sin^2 2\theta}&#10;\def\BR{{\rm BR}}&#10;\def\tant{\tan 2\theta}&#10;\def\tanL{\tan 2\theta^L}&#10;\def\tanR{\tan 2\theta^R}&#10;\newcommand{\tanb}{\tan\beta}&#10;\setlength{\oddsidemargin}{0pt}&#10;\setlength{\evensidemargin}{0pt}&#10;\setlength{\topmargin}{0pt}&#10;\setlength{\headheight}{0pt}&#10;\setlength{\headsep}{0pt}&#10;\setlength{\topskip}{0pt}&#10;\setlength{\footskip}{0pt}&#10;\setlength{\textwidth}{\paperwidth}&#10;\addtolength{\textwidth}{-2in}&#10;\setlength{\textheight}{\paperheight}&#10;\addtolength{\textheight}{-2in}&#10;\pagestyle{empty}&#10;&#10;\definecolor{LemonChiffon}{rgb}{1.,0.98,0.8}&#10;\definecolor{Pink}{rgb}{1.0,0.26,0.61}&#10;\definecolor{col1}{rgb}{1.0,0.0,1.0}&#10;\definecolor{col2}{rgb}{0.,0.6,0.8}&#10;\definecolor{col3}{rgb}{0.8,0.2,0.2}&#10;\definecolor{right}{rgb}{0.7,0.3,0.0}&#10;\definecolor{lef}{rgb}{0.5,0.1,0.2}&#10;\definecolor{brow}{rgb}{0.6,0.3,0.1}&#10;&#10;&#10;\begin{document}&#10;&#10;$$&#10;R_{\tau\mu}\equiv\frac{\BR(\tau \to \mu\ga)}{\BR(\mu \to e\ga)} \simeq &#10;\textcolor{lef}{\left|\frac{( \bm^{2 }_{\tilde{L}})_{\tau \mu}}{( \bm^{2 }_{\tilde{L}})_{\mu e}}\right|^2&#10;}\frac{\BR(\tau \to \mu \nu_\tau \bar{\nu}_\mu)}&#10;{\BR(\mu \to e \nu_\mu \bar{\nu}_e)}\,\,\;\;,\;\;\,\,\frac{\BR(\tau \to \mu \nu_\tau \bar{\nu}_\mu)}&#10;{\BR(\mu \to e \nu_\mu \bar{\nu}_e)}=0.1737$$&#10;&#10;\end{document}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650"/>
  <p:tag name="BOXHEIGHT" val="442"/>
  <p:tag name="BOXFONT" val="10"/>
  <p:tag name="BOXWRAP" val="False"/>
  <p:tag name="WORKAROUNDTRANSPARENCYBUG" val="False"/>
  <p:tag name="ALLOWFONTSUBSTITUTION" val="False"/>
  <p:tag name="BITMAPFORMAT" val="png256"/>
  <p:tag name="ORIGWIDTH" val="354,9607"/>
  <p:tag name="PICTUREFILESIZE" val="1874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%%%%%%%%%%%%%%%%%%%%%%%%%%%%%%%%%%%%%%%%%%%%%%%%%%%%%%%%%%%%%%%%%%%%%%%%%%%&#10;%%%     LaTex file generated by JaxoDraw-1.3-2&#10;%%%         CreationDate: 19/5/2006&#10;%%% Make sure you have the axodraw package installed in order to proceed!&#10;%%%%%%%%%%%%%%%%%%%%%%%%%%%%%%%%%%%%%%%%%%%%%%%%%%%%%%%%%%%%%%%%%%%%%%%%%%%&#10;\documentclass[a4paper]{article}&#10;&#10;\usepackage{axodraw}&#10;\usepackage{pstricks}&#10;\usepackage{color}&#10;\usepackage{bm}&#10;\newcommand{\ans}{ansatz }&#10;\newcommand{\be}[1]{\begin{equation}\label{#1}}&#10;\newcommand{\beq}{\begin{equation}}&#10;\newcommand{\ee}{\end{equation}}&#10;\newcommand{\beqn}[1]{\begin{eqnarray}\label{#1}}&#10;\newcommand{\eeqn}{\end{eqnarray}}&#10;\newcommand{\bd}{\begin{displaymath}}&#10;\newcommand{\ed}{\end{displaymath}}&#10;\newcommand{\mat}[4]{\left(\begin{array}{cc}{#1}&amp;{#2}\\{#3}&amp;{#4}&#10;\end{array}\right)}&#10;\newcommand{\matr}[9]{\left(\begin{array}{ccc}{#1}&amp;{#2}&amp;{#3}\\&#10;{#4}&amp;{#5}&amp;{#6}\\{#7}&amp;{#8}&amp;{#9}\end{array}\right)}&#10;\newcommand{\matrr}[6]{\left(\begin{array}{cc}{#1}&amp;{#2}\\&#10;{#3}&amp;{#4}\\{#5}&amp;{#6}\end{array}\right)}&#10;%&#10;\def\lsim{\raise0.3ex\hbox{$\;&lt;$\kern-0.75em\raise-1.1ex&#10;\hbox{$\sim\;$}}}&#10;\def\gsim{\raise0.3ex\hbox{$\;&gt;$\kern-0.75em\raise-1.1ex&#10;\hbox{$\sim\;$}}}&#10;%&#10;\def\abs#1{\left| #1\right|}&#10;%&#10;\def\simlt{\mathrel{\lower2.5pt\vbox{\lineskip=0pt\baselineskip=0pt&#10;           \hbox{$&lt;$}\hbox{$\sim$}}}}&#10;\def\simgt{\mathrel{\lower2.5pt\vbox{\lineskip=0pt\baselineskip=0pt&#10;           \hbox{$&gt;$}\hbox{$\sim$}}}}&#10;\def\unity{{\hbox{1\kern-.8mm l}}}&#10;%&#10;\def\epr{E^\prime}&#10;\newcommand{\al}{\alpha}&#10;%\def\ddt{\frac{\mbox{d}}{\mbox{dt}}}&#10;\def\16p{16\pi^2}&#10;\newcommand{\eps}{\varepsilon}&#10;\newcommand{\epsr}{\varepsilon_{ R}}&#10;\newcommand{\epsl}{\varepsilon_{ L}}&#10;\newcommand{\epsrs}{\varepsilon_{s R}}&#10;\newcommand{\epsls}{\varepsilon_{s L}}&#10;\def\ep{\epsilon}&#10;\def\ga{\gamma}&#10;\def\Ga{\Gamma}&#10;\def\om{\omega}&#10;\def\OM{\Omega}&#10;\def\la{\lambda}&#10;\def\La{\Lambda}&#10;\def\al{\alpha}&#10;\def\bY{{\bf Y}}&#10;\def\bA{{\bf A}}&#10;\def\bU{{\bf U}}&#10;\def\bm{{\bf m}}&#10;\def\bM{{\bf M}}&#10;%&#10;\newcommand{\ov}{\overline}&#10;\renewcommand{\to}{\rightarrow}&#10;\renewcommand{\vec}[1]{\mbox{\boldmath$#1$}}&#10;\def\tm{{\widetilde{m}}}&#10;\def\tl{{\tilde{X}}}&#10;\def\te{{\tilde{e^c}}}&#10;\def\tel{{\tilde{e}}}&#10;\def\td{{\tilde{d^c}}}&#10;\def\tq{{\tilde{Q}}}&#10;\def\tu{{\tilde{u^c}}}&#10;\def\mcirc{{\stackrel{o}{m}}}&#10;\def\dem{\delta m^2}&#10;\def\sint{\sin^2 2\theta}&#10;\def\BR{{\rm BR}}&#10;\def\tant{\tan 2\theta}&#10;\def\tanL{\tan 2\theta^L}&#10;\def\tanR{\tan 2\theta^R}&#10;\newcommand{\tanb}{\tan\beta}&#10;\setlength{\oddsidemargin}{0pt}&#10;\setlength{\evensidemargin}{0pt}&#10;\setlength{\topmargin}{0pt}&#10;\setlength{\headheight}{0pt}&#10;\setlength{\headsep}{0pt}&#10;\setlength{\topskip}{0pt}&#10;\setlength{\footskip}{0pt}&#10;\setlength{\textwidth}{\paperwidth}&#10;\addtolength{\textwidth}{-2in}&#10;\setlength{\textheight}{\paperheight}&#10;\addtolength{\textheight}{-2in}&#10;\pagestyle{empty}&#10;&#10;\definecolor{LemonChiffon}{rgb}{1.,0.98,0.8}&#10;\definecolor{Pink}{rgb}{1.0,0.26,0.61}&#10;\definecolor{col1}{rgb}{1.0,0.0,1.0}&#10;\definecolor{col2}{rgb}{0.,0.6,0.8}&#10;\definecolor{col3}{rgb}{0.8,0.2,0.2}&#10;\definecolor{right}{rgb}{0.7,0.3,0.0}&#10;\definecolor{lef}{rgb}{0.5,0.1,0.2}&#10;\definecolor{brow}{rgb}{0.6,0.3,0.1}&#10;&#10;&#10;\begin{document}&#10;&#10;$$&#10;R_{\tau e}\equiv\frac{\BR(\tau \to e\ga)}{\BR(\mu \to e\ga)} \simeq &#10;\textcolor{lef}{\left|\frac{( \bm^{2 }_{\tilde{L}})_{\tau e}}{( \bm^{2 }_{\tilde{L}})_{\mu e}}\right|^2&#10;}\frac{\BR(\tau \to e \nu_\tau \bar{\nu}_e)}&#10;{\BR(\mu \to e \nu_\mu \bar{\nu}_e)}\,\,\;\;,\;\;\,\,\frac{\BR(\tau \to e \nu_\tau \bar{\nu}_e)}&#10;{\BR(\mu \to e \nu_\mu \bar{\nu}_e)}=0.1784$$&#10;&#10;\end{document}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650"/>
  <p:tag name="BOXHEIGHT" val="442"/>
  <p:tag name="BOXFONT" val="10"/>
  <p:tag name="BOXWRAP" val="False"/>
  <p:tag name="WORKAROUNDTRANSPARENCYBUG" val="False"/>
  <p:tag name="ALLOWFONTSUBSTITUTION" val="False"/>
  <p:tag name="BITMAPFORMAT" val="png256"/>
  <p:tag name="ORIGWIDTH" val="348,9607"/>
  <p:tag name="PICTUREFILESIZE" val="18107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%%%%%%%%%%%%%%%%%%%%%%%%%%%%%%%%%%%%%%%%%%%%%%%%%%%%%%%%%%%%%%%%%%%%%%%%%%%&#10;%%%     LaTex file generated by JaxoDraw-1.3-2&#10;%%%         CreationDate: 19/5/2006&#10;%%% Make sure you have the axodraw package installed in order to proceed!&#10;%%%%%%%%%%%%%%%%%%%%%%%%%%%%%%%%%%%%%%%%%%%%%%%%%%%%%%%%%%%%%%%%%%%%%%%%%%%&#10;\documentclass[a4paper]{article}&#10;\usepackage{pstricks}&#10;\usepackage{color}&#10;\usepackage{bm}&#10;&#10;&#10;\newcommand{\la}{{\lambda}}&#10;\newcommand{\ie}{{\it i.e.}}&#10;\newcommand{\eg}{{\it e.g.}}&#10;\newcommand{\mrm}[1]{\mbox{\rm #1}}&#10;\newcommand{\be}{\begin{equation}}&#10;\newcommand{\ee}{\end{equation}}&#10;\newcommand{\beq}{\begin{equation}}&#10;\newcommand{\eeq}{\end{equation}}&#10;\newcommand{\bea}{\begin{eqnarray}}&#10;\newcommand{\eea}{\end{eqnarray}}&#10;\newcommand{\br}{\begin{eqnarray}}&#10;\newcommand{\er}{\end{eqnarray}}&#10;\newcommand{\ba}{\begin{array}}&#10;\newcommand{\ea}{\end{array}}&#10;\newcommand{\bi}{\begin{itemize}}&#10;\newcommand{\ei}{\end{itemize}}&#10;\newcommand{\bn}{\begin{enumerate}}&#10;\newcommand{\en}{\end{enumerate}}&#10;\newcommand{\bc}{\begin{center}}&#10;\newcommand{\ec}{\end{center}}&#10;\newcommand{\ul}{\underline}&#10;\newcommand{\bT}{\bar{T}}&#10;\def\smd{\sigma_{\mu}}&#10;\def\smu{\sigma^{\mu}}&#10;\def\smdb{{\bar\sigma}_{\mu}}&#10;\def\smub{{\bar\sigma}^{\mu}}&#10;\def\snd{\sigma_{\nu}}&#10;\def\snu{\sigma^{\nu}}&#10;\def\sndb{{\bar\sigma}_{\nu}}&#10;\def\snub{{\bar\sigma}^{\nu}}&#10;\def\smn{\sigma^{\mu\nu}}&#10;\def\smnb{{\bar\sigma}^{\mu\nu}}&#10;&#10;\def\bZ{{\bf Z}}&#10;\def\bY{{\bf Y}}&#10;\def\bbe{\bm{\beta}}&#10;\def\bg{\bm{\gamma}}&#10;\def\bkappa{\bm{\kappa}}&#10;\def\bk5{\bm{\kappa}_5}&#10;\def\bD{\bm{\Delta}}&#10;\def\bA{{\bf A}}&#10;\def\bB{{\bf B}}&#10;\def\bC{{\bf C}}&#10;\def\bP{{\bf P}}&#10;\def\bU{{\bf U}}&#10;\def\bV{{\bf V}}&#10;\def\bmm{{\bf m}}&#10;\def\bM{{\bf M}}&#10;&#10;&#10;\def\bk{{\cal {\bf K}}}&#10;%\def\bk{{ {\Large  K}}}&#10;\def\tl{{\tilde{L}}}&#10;\def\tll{{\tilde{\ell}}}&#10;\def\tm{{\tilde{m}}}&#10;\def\te{{\tilde{e^c}}}&#10;\def\tel{{\tilde{e}}}&#10;\def\td{{\tilde{d^c}}}&#10;\def\tq{{\tilde{Q}}}&#10;\def\tf{{\tilde{f}}}&#10;\def\tu{{\tilde{u^c}}}&#10;\def\mcirc{{\stackrel{o}{m}}}&#10;\def\dem{\delta m^2}&#10;\def\cq{{\cal Q}}&#10;\def\tcq{{\tilde{{\cal Q}}}}&#10;\def\ln{{\rm ln}}&#10;%%%%%%%%%%%%%%%%% Uli's macros %%%%%%%%%%%%%%%%%%%%%%%%%%%%%%%%%%%%%&#10;\def\unity{{\hbox{1\kern-.6mm l}}}&#10;\newcommand{\ov}{\overline}&#10;\newcommand{\ta}{\tilde{a}}&#10;\newcommand{\tH}{\tilde{H}}&#10;\newcommand{\tn}{\tilde{N}}&#10;\newcommand{\lt}{\left}&#10;\newcommand{\rt}{\right}&#10;\newcommand{\no}{\nonumber}&#10;\newcommand{\nn}{\nonumber}&#10;\newcommand{\ds}{\displaystyle}&#10;\newcommand{\eps}{\epsilon}&#10;\newcommand{\lto}{\longrightarrow}&#10;\newcommand{\eq}[1]{eq.(\ref{#1})}&#10;\newcommand{\Eq}[1]{eq.(\ref{#1})}&#10;\newcommand{\rfn}[1]{(\ref{#1})}&#10;\newcommand{\imag}{{\rm Im}\,}&#10;\newcommand{\real}{{\rm Re}\,}&#10;\newcommand{\BR}{{\rm BR}}&#10;\newcommand{\CR}{{\rm CR}}&#10;\newcommand{\mev}{\mbox{MeV}}&#10;\newcommand{\gev}{\mbox{GeV}}&#10;\newcommand{\tev}{\mbox{TeV}}&#10;\newcommand{\ga}{\gamma}&#10;%\newcommand{\ov}[1]{\overline{#1}}&#10;\def\Ord{\buildrel{\scriptscriptstyle &lt;}\over{\scriptscriptstyle\sim}}&#10;\def\OOrd{\buildrel{\scriptscriptstyle &gt;}\over{\scriptscriptstyle\sim}}&#10;&#10;\newcommand{\gsim}{\lower.7ex\hbox{$\;\stackrel{\textstyle&gt;}{\sim}\;$}}&#10;\newcommand{\lsim}{\lower.7ex\hbox{$\;\stackrel{\textstyle&lt;}{\sim}\;$}}&#10;&#10;\newcommand{\captions}{\sf \caption}&#10;\def\mysection#1{\noindent {\bf #1} }&#10;&#10;\pagestyle{empty}&#10;&#10;\definecolor{LemonChiffon}{rgb}{1.,0.98,0.8}&#10;\definecolor{Pink}{rgb}{1.0,0.26,0.61}&#10;\definecolor{col1}{rgb}{1.0,0.0,1.0}&#10;\definecolor{col2}{rgb}{0.,0.6,0.8}&#10;\definecolor{col3}{rgb}{0.8,0.2,0.2}&#10;\definecolor{right}{rgb}{0.7,0.3,0.0}&#10;\definecolor{lef}{rgb}{0.5,0.1,0.2}&#10;\definecolor{brow}{rgb}{0.6,0.3,0.1}&#10;\definecolor{mgreen}{rgb}{0.0,0.5,0.0}&#10;&#10;&#10;\begin{document}&#10;&#10;$$&#10;\bmm_\nu&#10;=-\frac{v^2}{2} \bY^T {\rm \bf M}_{\rm diag}^{-1} \bY&#10;=\bU^\ast \bmm_{\rm diag}\bU^\dag&#10;$$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[12pt]{article}&#10;&#10;%\usepackage{graphicx}&#10;\usepackage{epsfig}&#10;\usepackage{amssymb}&#10;\usepackage{amsmath}&#10;%\usepackage{axodraw}&#10;\usepackage{bm}&#10;&#10;\pagestyle{empty}&#10;\begin{document}&#10;&#10;$$&#10;(m_\nu)_{ij} \simeq -\frac{v^2}{2}\frac{Y_{ik}Y_{jk}}{M_k}&#10;$$&#10;\end{document}&#10;&#10;"/>
  <p:tag name="IGUANATEXSIZE" val="2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%%%%%%%%%%%%%%%%%%%%%%%%%%%%%%%%%%%%%%%%%%%%%%%%%%%%%%%%%%%%%%%%%%%%%%%%%%%&#10;%%%     LaTex file generated by JaxoDraw-1.3-2&#10;%%%         CreationDate: 19/5/2006&#10;%%% Make sure you have the axodraw package installed in order to proceed!&#10;%%%%%%%%%%%%%%%%%%%%%%%%%%%%%%%%%%%%%%%%%%%%%%%%%%%%%%%%%%%%%%%%%%%%%%%%%%%&#10;\documentclass[a4paper]{article}&#10;\usepackage{pstricks}&#10;\usepackage{color}&#10;\usepackage{bm}&#10;&#10;&#10;\newcommand{\la}{{\lambda}}&#10;\newcommand{\ie}{{\it i.e.}}&#10;\newcommand{\eg}{{\it e.g.}}&#10;\newcommand{\mrm}[1]{\mbox{\rm #1}}&#10;\newcommand{\be}{\begin{equation}}&#10;\newcommand{\ee}{\end{equation}}&#10;\newcommand{\beq}{\begin{equation}}&#10;\newcommand{\eeq}{\end{equation}}&#10;\newcommand{\bea}{\begin{eqnarray}}&#10;\newcommand{\eea}{\end{eqnarray}}&#10;\newcommand{\br}{\begin{eqnarray}}&#10;\newcommand{\er}{\end{eqnarray}}&#10;\newcommand{\ba}{\begin{array}}&#10;\newcommand{\ea}{\end{array}}&#10;\newcommand{\bi}{\begin{itemize}}&#10;\newcommand{\ei}{\end{itemize}}&#10;\newcommand{\bn}{\begin{enumerate}}&#10;\newcommand{\en}{\end{enumerate}}&#10;\newcommand{\bc}{\begin{center}}&#10;\newcommand{\ec}{\end{center}}&#10;\newcommand{\ul}{\underline}&#10;\newcommand{\bT}{\bar{T}}&#10;\def\smd{\sigma_{\mu}}&#10;\def\smu{\sigma^{\mu}}&#10;\def\smdb{{\bar\sigma}_{\mu}}&#10;\def\smub{{\bar\sigma}^{\mu}}&#10;\def\snd{\sigma_{\nu}}&#10;\def\snu{\sigma^{\nu}}&#10;\def\sndb{{\bar\sigma}_{\nu}}&#10;\def\snub{{\bar\sigma}^{\nu}}&#10;\def\smn{\sigma^{\mu\nu}}&#10;\def\smnb{{\bar\sigma}^{\mu\nu}}&#10;&#10;\def\bZ{{\bf Z}}&#10;\def\bY{{\bf Y}}&#10;\def\bbe{\bm{\beta}}&#10;\def\bg{\bm{\gamma}}&#10;\def\bkappa{\bm{\kappa}}&#10;\def\bk5{\bm{\kappa}_5}&#10;\def\bD{\bm{\Delta}}&#10;\def\bA{{\bf A}}&#10;\def\bB{{\bf B}}&#10;\def\bC{{\bf C}}&#10;\def\bP{{\bf P}}&#10;\def\bU{{\bf U}}&#10;\def\bV{{\bf V}}&#10;\def\bmm{{\bf m}}&#10;\def\bM{{\bf M}}&#10;&#10;&#10;\def\bk{{\cal {\bf K}}}&#10;%\def\bk{{ {\Large  K}}}&#10;\def\tl{{\tilde{L}}}&#10;\def\tll{{\tilde{\ell}}}&#10;\def\tm{{\tilde{m}}}&#10;\def\te{{\tilde{e^c}}}&#10;\def\tel{{\tilde{e}}}&#10;\def\td{{\tilde{d^c}}}&#10;\def\tq{{\tilde{Q}}}&#10;\def\tf{{\tilde{f}}}&#10;\def\tu{{\tilde{u^c}}}&#10;\def\mcirc{{\stackrel{o}{m}}}&#10;\def\dem{\delta m^2}&#10;\def\cq{{\cal Q}}&#10;\def\tcq{{\tilde{{\cal Q}}}}&#10;\def\ln{{\rm ln}}&#10;%%%%%%%%%%%%%%%%% Uli's macros %%%%%%%%%%%%%%%%%%%%%%%%%%%%%%%%%%%%%&#10;\def\unity{{\hbox{1\kern-.6mm l}}}&#10;\newcommand{\ov}{\overline}&#10;\newcommand{\ta}{\tilde{a}}&#10;\newcommand{\tH}{\tilde{H}}&#10;\newcommand{\tn}{\tilde{N}}&#10;\newcommand{\lt}{\left}&#10;\newcommand{\rt}{\right}&#10;\newcommand{\no}{\nonumber}&#10;\newcommand{\nn}{\nonumber}&#10;\newcommand{\ds}{\displaystyle}&#10;\newcommand{\eps}{\epsilon}&#10;\newcommand{\lto}{\longrightarrow}&#10;\newcommand{\eq}[1]{eq.(\ref{#1})}&#10;\newcommand{\Eq}[1]{eq.(\ref{#1})}&#10;\newcommand{\rfn}[1]{(\ref{#1})}&#10;\newcommand{\imag}{{\rm Im}\,}&#10;\newcommand{\real}{{\rm Re}\,}&#10;\newcommand{\BR}{{\rm BR}}&#10;\newcommand{\CR}{{\rm CR}}&#10;\newcommand{\mev}{\mbox{MeV}}&#10;\newcommand{\gev}{\mbox{GeV}}&#10;\newcommand{\tev}{\mbox{TeV}}&#10;\newcommand{\ga}{\gamma}&#10;%\newcommand{\ov}[1]{\overline{#1}}&#10;\def\Ord{\buildrel{\scriptscriptstyle &lt;}\over{\scriptscriptstyle\sim}}&#10;\def\OOrd{\buildrel{\scriptscriptstyle &gt;}\over{\scriptscriptstyle\sim}}&#10;&#10;\newcommand{\gsim}{\lower.7ex\hbox{$\;\stackrel{\textstyle&gt;}{\sim}\;$}}&#10;\newcommand{\lsim}{\lower.7ex\hbox{$\;\stackrel{\textstyle&lt;}{\sim}\;$}}&#10;&#10;\newcommand{\captions}{\sf \caption}&#10;\def\mysection#1{\noindent {\bf #1} }&#10;&#10;\pagestyle{empty}&#10;&#10;\definecolor{LemonChiffon}{rgb}{1.,0.98,0.8}&#10;\definecolor{Pink}{rgb}{1.0,0.26,0.61}&#10;\definecolor{col1}{rgb}{1.0,0.0,1.0}&#10;\definecolor{col2}{rgb}{0.,0.6,0.8}&#10;\definecolor{col3}{rgb}{0.8,0.2,0.2}&#10;\definecolor{right}{rgb}{0.7,0.3,0.0}&#10;\definecolor{lef}{rgb}{0.5,0.1,0.2}&#10;\definecolor{brow}{rgb}{0.6,0.3,0.1}&#10;\definecolor{mgreen}{rgb}{0.0,0.5,0.0}&#10;&#10;&#10;\begin{document}&#10;&#10;$$&#10;\bY=i\frac{\sqrt{2}}{v}\sqrt{{\rm \bf M}_{\rm diag}}\,&#10;\textcolor{blue}{{\rm \bf R}}&#10;\,  &#10;\sqrt{{\rm \bmm}_{\rm diag}}\, \bU^\dag \quad , \quad &#10;\textcolor{blue}{{\rm \bf R}}^T \textcolor{blue}{{\rm \bf R}}=1&#10;$$&#10;\end{document}"/>
  <p:tag name="IGUANATEXSIZE" val="2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%%%%%%%%%%%%%%%%%%%%%%%%%%%%%%%%%%%%%%%%%%%%%%%%%%%%%%%%%%%%%%%%%%%%%%%%%%%&#10;%%%     LaTex file generated by JaxoDraw-1.3-2&#10;%%%         CreationDate: 19/5/2006&#10;%%% Make sure you have the axodraw package installed in order to proceed!&#10;%%%%%%%%%%%%%%%%%%%%%%%%%%%%%%%%%%%%%%%%%%%%%%%%%%%%%%%%%%%%%%%%%%%%%%%%%%%&#10;\documentclass[a4paper]{article}&#10;\usepackage{pstricks}&#10;\usepackage{color}&#10;\usepackage{bm}&#10;&#10;&#10;\newcommand{\la}{{\lambda}}&#10;\newcommand{\ie}{{\it i.e.}}&#10;\newcommand{\eg}{{\it e.g.}}&#10;\newcommand{\mrm}[1]{\mbox{\rm #1}}&#10;\newcommand{\be}{\begin{equation}}&#10;\newcommand{\ee}{\end{equation}}&#10;\newcommand{\beq}{\begin{equation}}&#10;\newcommand{\eeq}{\end{equation}}&#10;\newcommand{\bea}{\begin{eqnarray}}&#10;\newcommand{\eea}{\end{eqnarray}}&#10;\newcommand{\br}{\begin{eqnarray}}&#10;\newcommand{\er}{\end{eqnarray}}&#10;\newcommand{\ba}{\begin{array}}&#10;\newcommand{\ea}{\end{array}}&#10;\newcommand{\bi}{\begin{itemize}}&#10;\newcommand{\ei}{\end{itemize}}&#10;\newcommand{\bn}{\begin{enumerate}}&#10;\newcommand{\en}{\end{enumerate}}&#10;\newcommand{\bc}{\begin{center}}&#10;\newcommand{\ec}{\end{center}}&#10;\newcommand{\ul}{\underline}&#10;\newcommand{\bT}{\bar{T}}&#10;\def\smd{\sigma_{\mu}}&#10;\def\smu{\sigma^{\mu}}&#10;\def\smdb{{\bar\sigma}_{\mu}}&#10;\def\smub{{\bar\sigma}^{\mu}}&#10;\def\snd{\sigma_{\nu}}&#10;\def\snu{\sigma^{\nu}}&#10;\def\sndb{{\bar\sigma}_{\nu}}&#10;\def\snub{{\bar\sigma}^{\nu}}&#10;\def\smn{\sigma^{\mu\nu}}&#10;\def\smnb{{\bar\sigma}^{\mu\nu}}&#10;&#10;\def\bZ{{\bf Z}}&#10;\def\bY{{\bf Y}}&#10;\def\bbe{\bm{\beta}}&#10;\def\bg{\bm{\gamma}}&#10;\def\bkappa{\bm{\kappa}}&#10;\def\bk5{\bm{\kappa}_5}&#10;\def\bD{\bm{\Delta}}&#10;\def\bA{{\bf A}}&#10;\def\bB{{\bf B}}&#10;\def\bC{{\bf C}}&#10;\def\bP{{\bf P}}&#10;\def\bU{{\bf U}}&#10;\def\bV{{\bf V}}&#10;\def\bmm{{\bf m}}&#10;\def\bM{{\bf M}}&#10;&#10;&#10;\def\bk{{\cal {\bf K}}}&#10;%\def\bk{{ {\Large  K}}}&#10;\def\tl{{\tilde{L}}}&#10;\def\tll{{\tilde{\ell}}}&#10;\def\tm{{\tilde{m}}}&#10;\def\te{{\tilde{e^c}}}&#10;\def\tel{{\tilde{e}}}&#10;\def\td{{\tilde{d^c}}}&#10;\def\tq{{\tilde{Q}}}&#10;\def\tf{{\tilde{f}}}&#10;\def\tu{{\tilde{u^c}}}&#10;\def\mcirc{{\stackrel{o}{m}}}&#10;\def\dem{\delta m^2}&#10;\def\cq{{\cal Q}}&#10;\def\tcq{{\tilde{{\cal Q}}}}&#10;\def\ln{{\rm ln}}&#10;%%%%%%%%%%%%%%%%% Uli's macros %%%%%%%%%%%%%%%%%%%%%%%%%%%%%%%%%%%%%&#10;\def\unity{{\hbox{1\kern-.6mm l}}}&#10;\newcommand{\ov}{\overline}&#10;\newcommand{\ta}{\tilde{a}}&#10;\newcommand{\tH}{\tilde{H}}&#10;\newcommand{\tn}{\tilde{N}}&#10;\newcommand{\lt}{\left}&#10;\newcommand{\rt}{\right}&#10;\newcommand{\no}{\nonumber}&#10;\newcommand{\nn}{\nonumber}&#10;\newcommand{\ds}{\displaystyle}&#10;\newcommand{\eps}{\epsilon}&#10;\newcommand{\lto}{\longrightarrow}&#10;\newcommand{\eq}[1]{eq.(\ref{#1})}&#10;\newcommand{\Eq}[1]{eq.(\ref{#1})}&#10;\newcommand{\rfn}[1]{(\ref{#1})}&#10;\newcommand{\imag}{{\rm Im}\,}&#10;\newcommand{\real}{{\rm Re}\,}&#10;\newcommand{\BR}{{\rm BR}}&#10;\newcommand{\CR}{{\rm CR}}&#10;\newcommand{\mev}{\mbox{MeV}}&#10;\newcommand{\gev}{\mbox{GeV}}&#10;\newcommand{\tev}{\mbox{TeV}}&#10;\newcommand{\ga}{\gamma}&#10;%\newcommand{\ov}[1]{\overline{#1}}&#10;\def\Ord{\buildrel{\scriptscriptstyle &lt;}\over{\scriptscriptstyle\sim}}&#10;\def\OOrd{\buildrel{\scriptscriptstyle &gt;}\over{\scriptscriptstyle\sim}}&#10;&#10;\newcommand{\gsim}{\lower.7ex\hbox{$\;\stackrel{\textstyle&gt;}{\sim}\;$}}&#10;\newcommand{\lsim}{\lower.7ex\hbox{$\;\stackrel{\textstyle&lt;}{\sim}\;$}}&#10;&#10;\newcommand{\captions}{\sf \caption}&#10;\def\mysection#1{\noindent {\bf #1} }&#10;&#10;\pagestyle{empty}&#10;&#10;\definecolor{LemonChiffon}{rgb}{1.,0.98,0.8}&#10;\definecolor{Pink}{rgb}{1.0,0.26,0.61}&#10;\definecolor{col1}{rgb}{1.0,0.0,1.0}&#10;\definecolor{col2}{rgb}{0.,0.6,0.8}&#10;\definecolor{col3}{rgb}{0.8,0.2,0.2}&#10;\definecolor{right}{rgb}{0.7,0.3,0.0}&#10;\definecolor{lef}{rgb}{0.5,0.1,0.2}&#10;\definecolor{brow}{rgb}{0.6,0.3,0.1}&#10;\definecolor{mgreen}{rgb}{0.0,0.5,0.0}&#10;&#10;&#10;\begin{document}&#10;&#10;$$&#10;\bY^\dag {\rm \bf L} \bY=-\frac{2}{v^2} \bU \sqrt{{\rm \bmm}_{\rm diag}}\,&#10;\textcolor{blue}{{\rm \bf R}}^\dag {\rm \bf M}_{\rm diag}{\rm \bf L}  \textcolor{blue}{{\rm \bf R}}&#10;\sqrt{{\rm \bmm}_{\rm diag}} \,\bU^\dag&#10;$$&#10;\end{document}"/>
  <p:tag name="IGUANATEXSIZE" val="2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%%%%%%%%%%%%%%%%%%%%%%%%%%%%%%%%%%%%%%%%%%%%%%%%%%%%%%%%%%%%%%%%%%%%%%%%%%%&#10;%%%     LaTex file generated by JaxoDraw-1.3-2&#10;%%%         CreationDate: 19/5/2006&#10;%%% Make sure you have the axodraw package installed in order to proceed!&#10;%%%%%%%%%%%%%%%%%%%%%%%%%%%%%%%%%%%%%%%%%%%%%%%%%%%%%%%%%%%%%%%%%%%%%%%%%%%&#10;\documentclass[a4paper]{article}&#10;\usepackage{pstricks}&#10;\usepackage{color}&#10;\usepackage{bm}&#10;&#10;&#10;\newcommand{\la}{{\lambda}}&#10;\newcommand{\ie}{{\it i.e.}}&#10;\newcommand{\eg}{{\it e.g.}}&#10;\newcommand{\mrm}[1]{\mbox{\rm #1}}&#10;\newcommand{\be}{\begin{equation}}&#10;\newcommand{\ee}{\end{equation}}&#10;\newcommand{\beq}{\begin{equation}}&#10;\newcommand{\eeq}{\end{equation}}&#10;\newcommand{\bea}{\begin{eqnarray}}&#10;\newcommand{\eea}{\end{eqnarray}}&#10;\newcommand{\br}{\begin{eqnarray}}&#10;\newcommand{\er}{\end{eqnarray}}&#10;\newcommand{\ba}{\begin{array}}&#10;\newcommand{\ea}{\end{array}}&#10;\newcommand{\bi}{\begin{itemize}}&#10;\newcommand{\ei}{\end{itemize}}&#10;\newcommand{\bn}{\begin{enumerate}}&#10;\newcommand{\en}{\end{enumerate}}&#10;\newcommand{\bc}{\begin{center}}&#10;\newcommand{\ec}{\end{center}}&#10;\newcommand{\ul}{\underline}&#10;\newcommand{\bT}{\bar{T}}&#10;\def\smd{\sigma_{\mu}}&#10;\def\smu{\sigma^{\mu}}&#10;\def\smdb{{\bar\sigma}_{\mu}}&#10;\def\smub{{\bar\sigma}^{\mu}}&#10;\def\snd{\sigma_{\nu}}&#10;\def\snu{\sigma^{\nu}}&#10;\def\sndb{{\bar\sigma}_{\nu}}&#10;\def\snub{{\bar\sigma}^{\nu}}&#10;\def\smn{\sigma^{\mu\nu}}&#10;\def\smnb{{\bar\sigma}^{\mu\nu}}&#10;&#10;\def\bZ{{\bf Z}}&#10;\def\bY{{\bf Y}}&#10;\def\bbe{\bm{\beta}}&#10;\def\bg{\bm{\gamma}}&#10;\def\bkappa{\bm{\kappa}}&#10;\def\bk5{\bm{\kappa}_5}&#10;\def\bD{\bm{\Delta}}&#10;\def\bA{{\bf A}}&#10;\def\bB{{\bf B}}&#10;\def\bC{{\bf C}}&#10;\def\bP{{\bf P}}&#10;\def\bU{{\bf U}}&#10;\def\bV{{\bf V}}&#10;\def\bmm{{\bf m}}&#10;\def\bM{{\bf M}}&#10;&#10;&#10;\def\bk{{\cal {\bf K}}}&#10;%\def\bk{{ {\Large  K}}}&#10;\def\tl{{\tilde{L}}}&#10;\def\tll{{\tilde{\ell}}}&#10;\def\tm{{\tilde{m}}}&#10;\def\te{{\tilde{e^c}}}&#10;\def\tel{{\tilde{e}}}&#10;\def\td{{\tilde{d^c}}}&#10;\def\tq{{\tilde{Q}}}&#10;\def\tf{{\tilde{f}}}&#10;\def\tu{{\tilde{u^c}}}&#10;\def\mcirc{{\stackrel{o}{m}}}&#10;\def\dem{\delta m^2}&#10;\def\cq{{\cal Q}}&#10;\def\tcq{{\tilde{{\cal Q}}}}&#10;\def\ln{{\rm ln}}&#10;%%%%%%%%%%%%%%%%% Uli's macros %%%%%%%%%%%%%%%%%%%%%%%%%%%%%%%%%%%%%&#10;\def\unity{{\hbox{1\kern-.6mm l}}}&#10;\newcommand{\ov}{\overline}&#10;\newcommand{\ta}{\tilde{a}}&#10;\newcommand{\tH}{\tilde{H}}&#10;\newcommand{\tn}{\tilde{N}}&#10;\newcommand{\lt}{\left}&#10;\newcommand{\rt}{\right}&#10;\newcommand{\no}{\nonumber}&#10;\newcommand{\nn}{\nonumber}&#10;\newcommand{\ds}{\displaystyle}&#10;\newcommand{\eps}{\epsilon}&#10;\newcommand{\lto}{\longrightarrow}&#10;\newcommand{\eq}[1]{eq.(\ref{#1})}&#10;\newcommand{\Eq}[1]{eq.(\ref{#1})}&#10;\newcommand{\rfn}[1]{(\ref{#1})}&#10;\newcommand{\imag}{{\rm Im}\,}&#10;\newcommand{\real}{{\rm Re}\,}&#10;\newcommand{\BR}{{\rm BR}}&#10;\newcommand{\CR}{{\rm CR}}&#10;\newcommand{\mev}{\mbox{MeV}}&#10;\newcommand{\gev}{\mbox{GeV}}&#10;\newcommand{\tev}{\mbox{TeV}}&#10;\newcommand{\ga}{\gamma}&#10;%\newcommand{\ov}[1]{\overline{#1}}&#10;\def\Ord{\buildrel{\scriptscriptstyle &lt;}\over{\scriptscriptstyle\sim}}&#10;\def\OOrd{\buildrel{\scriptscriptstyle &gt;}\over{\scriptscriptstyle\sim}}&#10;&#10;\newcommand{\gsim}{\lower.7ex\hbox{$\;\stackrel{\textstyle&gt;}{\sim}\;$}}&#10;\newcommand{\lsim}{\lower.7ex\hbox{$\;\stackrel{\textstyle&lt;}{\sim}\;$}}&#10;&#10;\newcommand{\captions}{\sf \caption}&#10;\def\mysection#1{\noindent {\bf #1} }&#10;&#10;\pagestyle{empty}&#10;&#10;\definecolor{LemonChiffon}{rgb}{1.,0.98,0.8}&#10;\definecolor{Pink}{rgb}{1.0,0.26,0.61}&#10;\definecolor{col1}{rgb}{1.0,0.0,1.0}&#10;\definecolor{col2}{rgb}{0.,0.6,0.8}&#10;\definecolor{col3}{rgb}{0.8,0.2,0.2}&#10;\definecolor{right}{rgb}{0.7,0.3,0.0}&#10;\definecolor{lef}{rgb}{0.5,0.1,0.2}&#10;\definecolor{brow}{rgb}{0.6,0.3,0.1}&#10;\definecolor{mgreen}{rgb}{0.0,0.5,0.0}&#10;&#10;&#10;\begin{document}&#10;&#10;$$&#10;\bY=i\frac{\sqrt{2}}{v}\sqrt{{\rm \bf M}_{\rm diag}}\,&#10;\textcolor{blue}{{\rm \bf R}}&#10;\,  &#10;\sqrt{{\rm \bmm}_{\rm diag}}\, \bU^\dag \quad , \quad &#10;\textcolor{blue}{{\rm \bf R}}^T \textcolor{blue}{{\rm \bf R}}=1&#10;$$&#10;\end{document}"/>
  <p:tag name="IGUANATEXSIZE" val="2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%%%%%%%%%%%%%%%%%%%%%%%%%%%%%%%%%%%%%%%%%%%%%%%%%%%%%%%%%%%%%%%%%%%%%%%%%%%&#10;%%%     LaTex file generated by JaxoDraw-1.3-2&#10;%%%         CreationDate: 19/5/2006&#10;%%% Make sure you have the axodraw package installed in order to proceed!&#10;%%%%%%%%%%%%%%%%%%%%%%%%%%%%%%%%%%%%%%%%%%%%%%%%%%%%%%%%%%%%%%%%%%%%%%%%%%%&#10;\documentclass[a4paper]{article}&#10;\usepackage{pstricks}&#10;\usepackage{color}&#10;\usepackage{bm}&#10;&#10;&#10;\newcommand{\la}{{\lambda}}&#10;\newcommand{\ie}{{\it i.e.}}&#10;\newcommand{\eg}{{\it e.g.}}&#10;\newcommand{\mrm}[1]{\mbox{\rm #1}}&#10;\newcommand{\be}{\begin{equation}}&#10;\newcommand{\ee}{\end{equation}}&#10;\newcommand{\beq}{\begin{equation}}&#10;\newcommand{\eeq}{\end{equation}}&#10;\newcommand{\bea}{\begin{eqnarray}}&#10;\newcommand{\eea}{\end{eqnarray}}&#10;\newcommand{\br}{\begin{eqnarray}}&#10;\newcommand{\er}{\end{eqnarray}}&#10;\newcommand{\ba}{\begin{array}}&#10;\newcommand{\ea}{\end{array}}&#10;\newcommand{\bi}{\begin{itemize}}&#10;\newcommand{\ei}{\end{itemize}}&#10;\newcommand{\bn}{\begin{enumerate}}&#10;\newcommand{\en}{\end{enumerate}}&#10;\newcommand{\bc}{\begin{center}}&#10;\newcommand{\ec}{\end{center}}&#10;\newcommand{\ul}{\underline}&#10;\newcommand{\bT}{\bar{T}}&#10;\def\smd{\sigma_{\mu}}&#10;\def\smu{\sigma^{\mu}}&#10;\def\smdb{{\bar\sigma}_{\mu}}&#10;\def\smub{{\bar\sigma}^{\mu}}&#10;\def\snd{\sigma_{\nu}}&#10;\def\snu{\sigma^{\nu}}&#10;\def\sndb{{\bar\sigma}_{\nu}}&#10;\def\snub{{\bar\sigma}^{\nu}}&#10;\def\smn{\sigma^{\mu\nu}}&#10;\def\smnb{{\bar\sigma}^{\mu\nu}}&#10;&#10;\def\bZ{{\bf Z}}&#10;\def\bY{{\bf Y}}&#10;\def\bbe{\bm{\beta}}&#10;\def\bg{\bm{\gamma}}&#10;\def\bkappa{\bm{\kappa}}&#10;\def\bk5{\bm{\kappa}_5}&#10;\def\bD{\bm{\Delta}}&#10;\def\bA{{\bf A}}&#10;\def\bB{{\bf B}}&#10;\def\bC{{\bf C}}&#10;\def\bP{{\bf P}}&#10;\def\bU{{\bf U}}&#10;\def\bV{{\bf V}}&#10;\def\bmm{{\bf m}}&#10;\def\bM{{\bf M}}&#10;&#10;&#10;\def\bk{{\cal {\bf K}}}&#10;%\def\bk{{ {\Large  K}}}&#10;\def\tl{{\tilde{L}}}&#10;\def\tll{{\tilde{\ell}}}&#10;\def\tm{{\tilde{m}}}&#10;\def\te{{\tilde{e^c}}}&#10;\def\tel{{\tilde{e}}}&#10;\def\td{{\tilde{d^c}}}&#10;\def\tq{{\tilde{Q}}}&#10;\def\tf{{\tilde{f}}}&#10;\def\tu{{\tilde{u^c}}}&#10;\def\mcirc{{\stackrel{o}{m}}}&#10;\def\dem{\delta m^2}&#10;\def\cq{{\cal Q}}&#10;\def\tcq{{\tilde{{\cal Q}}}}&#10;\def\ln{{\rm ln}}&#10;%%%%%%%%%%%%%%%%% Uli's macros %%%%%%%%%%%%%%%%%%%%%%%%%%%%%%%%%%%%%&#10;\def\unity{{\hbox{1\kern-.6mm l}}}&#10;\newcommand{\ov}{\overline}&#10;\newcommand{\ta}{\tilde{a}}&#10;\newcommand{\tH}{\tilde{H}}&#10;\newcommand{\tn}{\tilde{N}}&#10;\newcommand{\lt}{\left}&#10;\newcommand{\rt}{\right}&#10;\newcommand{\no}{\nonumber}&#10;\newcommand{\nn}{\nonumber}&#10;\newcommand{\ds}{\displaystyle}&#10;\newcommand{\eps}{\epsilon}&#10;\newcommand{\lto}{\longrightarrow}&#10;\newcommand{\eq}[1]{eq.(\ref{#1})}&#10;\newcommand{\Eq}[1]{eq.(\ref{#1})}&#10;\newcommand{\rfn}[1]{(\ref{#1})}&#10;\newcommand{\imag}{{\rm Im}\,}&#10;\newcommand{\real}{{\rm Re}\,}&#10;\newcommand{\BR}{{\rm BR}}&#10;\newcommand{\CR}{{\rm CR}}&#10;\newcommand{\mev}{\mbox{MeV}}&#10;\newcommand{\gev}{\mbox{GeV}}&#10;\newcommand{\tev}{\mbox{TeV}}&#10;\newcommand{\ga}{\gamma}&#10;%\newcommand{\ov}[1]{\overline{#1}}&#10;\def\Ord{\buildrel{\scriptscriptstyle &lt;}\over{\scriptscriptstyle\sim}}&#10;\def\OOrd{\buildrel{\scriptscriptstyle &gt;}\over{\scriptscriptstyle\sim}}&#10;&#10;\newcommand{\gsim}{\lower.7ex\hbox{$\;\stackrel{\textstyle&gt;}{\sim}\;$}}&#10;\newcommand{\lsim}{\lower.7ex\hbox{$\;\stackrel{\textstyle&lt;}{\sim}\;$}}&#10;&#10;\newcommand{\captions}{\sf \caption}&#10;\def\mysection#1{\noindent {\bf #1} }&#10;&#10;\pagestyle{empty}&#10;&#10;\definecolor{LemonChiffon}{rgb}{1.,0.98,0.8}&#10;\definecolor{Pink}{rgb}{1.0,0.26,0.61}&#10;\definecolor{col1}{rgb}{1.0,0.0,1.0}&#10;\definecolor{col2}{rgb}{0.,0.6,0.8}&#10;\definecolor{col3}{rgb}{0.8,0.2,0.2}&#10;\definecolor{right}{rgb}{0.7,0.3,0.0}&#10;\definecolor{lef}{rgb}{0.5,0.1,0.2}&#10;\definecolor{brow}{rgb}{0.6,0.3,0.1}&#10;\definecolor{mgreen}{rgb}{0.0,0.5,0.0}&#10;&#10;&#10;\begin{document}&#10;&#10;$$&#10;\bY^\dag {\rm \bf L} \bY=-\frac{2}{v^2} \bU \sqrt{{\rm \bmm}_{\rm diag}}\,&#10;\textcolor{blue}{{\rm \bf R}}^\dag {\rm \bf M}_{\rm diag}{\rm \bf L}  \textcolor{blue}{{\rm \bf R}}&#10;\sqrt{{\rm \bmm}_{\rm diag}} \,\bU^\dag&#10;$$&#10;\end{document}"/>
  <p:tag name="IGUANATEXSIZE" val="2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%%%%%%%%%%%%%%%%%%%%%%%%%%%%%%%%%%%%%%%%%%%%%%%%%%%%%%%%%%%%%%%%%%%%%%%%%%%&#10;%%%     LaTex file generated by JaxoDraw-1.3-2&#10;%%%         CreationDate: 19/5/2006&#10;%%% Make sure you have the axodraw package installed in order to proceed!&#10;%%%%%%%%%%%%%%%%%%%%%%%%%%%%%%%%%%%%%%%%%%%%%%%%%%%%%%%%%%%%%%%%%%%%%%%%%%%&#10;\documentclass[a4paper]{article}&#10;\usepackage{pstricks}&#10;\usepackage{color}&#10;\usepackage{bm}&#10;&#10;&#10;\newcommand{\la}{{\lambda}}&#10;\newcommand{\ie}{{\it i.e.}}&#10;\newcommand{\eg}{{\it e.g.}}&#10;\newcommand{\mrm}[1]{\mbox{\rm #1}}&#10;\newcommand{\be}{\begin{equation}}&#10;\newcommand{\ee}{\end{equation}}&#10;\newcommand{\beq}{\begin{equation}}&#10;\newcommand{\eeq}{\end{equation}}&#10;\newcommand{\bea}{\begin{eqnarray}}&#10;\newcommand{\eea}{\end{eqnarray}}&#10;\newcommand{\br}{\begin{eqnarray}}&#10;\newcommand{\er}{\end{eqnarray}}&#10;\newcommand{\ba}{\begin{array}}&#10;\newcommand{\ea}{\end{array}}&#10;\newcommand{\bi}{\begin{itemize}}&#10;\newcommand{\ei}{\end{itemize}}&#10;\newcommand{\bn}{\begin{enumerate}}&#10;\newcommand{\en}{\end{enumerate}}&#10;\newcommand{\bc}{\begin{center}}&#10;\newcommand{\ec}{\end{center}}&#10;\newcommand{\ul}{\underline}&#10;\newcommand{\bT}{\bar{T}}&#10;\def\smd{\sigma_{\mu}}&#10;\def\smu{\sigma^{\mu}}&#10;\def\smdb{{\bar\sigma}_{\mu}}&#10;\def\smub{{\bar\sigma}^{\mu}}&#10;\def\snd{\sigma_{\nu}}&#10;\def\snu{\sigma^{\nu}}&#10;\def\sndb{{\bar\sigma}_{\nu}}&#10;\def\snub{{\bar\sigma}^{\nu}}&#10;\def\smn{\sigma^{\mu\nu}}&#10;\def\smnb{{\bar\sigma}^{\mu\nu}}&#10;&#10;\def\bZ{{\bf Z}}&#10;\def\bY{{\bf Y}}&#10;\def\bbe{\bm{\beta}}&#10;\def\bg{\bm{\gamma}}&#10;\def\bkappa{\bm{\kappa}}&#10;\def\bk5{\bm{\kappa}_5}&#10;\def\bD{\bm{\Delta}}&#10;\def\bA{{\bf A}}&#10;\def\bB{{\bf B}}&#10;\def\bC{{\bf C}}&#10;\def\bP{{\bf P}}&#10;\def\bU{{\bf U}}&#10;\def\bV{{\bf V}}&#10;\def\bmm{{\bf m}}&#10;\def\bM{{\bf M}}&#10;&#10;&#10;\def\bk{{\cal {\bf K}}}&#10;%\def\bk{{ {\Large  K}}}&#10;\def\tl{{\tilde{L}}}&#10;\def\tll{{\tilde{\ell}}}&#10;\def\tm{{\tilde{m}}}&#10;\def\te{{\tilde{e^c}}}&#10;\def\tel{{\tilde{e}}}&#10;\def\td{{\tilde{d^c}}}&#10;\def\tq{{\tilde{Q}}}&#10;\def\tf{{\tilde{f}}}&#10;\def\tu{{\tilde{u^c}}}&#10;\def\mcirc{{\stackrel{o}{m}}}&#10;\def\dem{\delta m^2}&#10;\def\cq{{\cal Q}}&#10;\def\tcq{{\tilde{{\cal Q}}}}&#10;\def\ln{{\rm ln}}&#10;%%%%%%%%%%%%%%%%% Uli's macros %%%%%%%%%%%%%%%%%%%%%%%%%%%%%%%%%%%%%&#10;\def\unity{{\hbox{1\kern-.6mm l}}}&#10;\newcommand{\ov}{\overline}&#10;\newcommand{\ta}{\tilde{a}}&#10;\newcommand{\tH}{\tilde{H}}&#10;\newcommand{\tn}{\tilde{N}}&#10;\newcommand{\lt}{\left}&#10;\newcommand{\rt}{\right}&#10;\newcommand{\no}{\nonumber}&#10;\newcommand{\nn}{\nonumber}&#10;\newcommand{\ds}{\displaystyle}&#10;\newcommand{\eps}{\epsilon}&#10;\newcommand{\lto}{\longrightarrow}&#10;\newcommand{\eq}[1]{eq.(\ref{#1})}&#10;\newcommand{\Eq}[1]{eq.(\ref{#1})}&#10;\newcommand{\rfn}[1]{(\ref{#1})}&#10;\newcommand{\imag}{{\rm Im}\,}&#10;\newcommand{\real}{{\rm Re}\,}&#10;\newcommand{\BR}{{\rm BR}}&#10;\newcommand{\CR}{{\rm CR}}&#10;\newcommand{\mev}{\mbox{MeV}}&#10;\newcommand{\gev}{\mbox{GeV}}&#10;\newcommand{\tev}{\mbox{TeV}}&#10;\newcommand{\ga}{\gamma}&#10;%\newcommand{\ov}[1]{\overline{#1}}&#10;\def\Ord{\buildrel{\scriptscriptstyle &lt;}\over{\scriptscriptstyle\sim}}&#10;\def\OOrd{\buildrel{\scriptscriptstyle &gt;}\over{\scriptscriptstyle\sim}}&#10;&#10;\newcommand{\gsim}{\lower.7ex\hbox{$\;\stackrel{\textstyle&gt;}{\sim}\;$}}&#10;\newcommand{\lsim}{\lower.7ex\hbox{$\;\stackrel{\textstyle&lt;}{\sim}\;$}}&#10;&#10;\newcommand{\captions}{\sf \caption}&#10;\def\mysection#1{\noindent {\bf #1} }&#10;&#10;\pagestyle{empty}&#10;&#10;\definecolor{LemonChiffon}{rgb}{1.,0.98,0.8}&#10;\definecolor{Pink}{rgb}{1.0,0.26,0.61}&#10;\definecolor{col1}{rgb}{1.0,0.0,1.0}&#10;\definecolor{col2}{rgb}{0.,0.6,0.8}&#10;\definecolor{col3}{rgb}{0.8,0.2,0.2}&#10;\definecolor{right}{rgb}{0.7,0.3,0.0}&#10;\definecolor{lef}{rgb}{0.5,0.1,0.2}&#10;\definecolor{brow}{rgb}{0.6,0.3,0.1}&#10;\definecolor{mgreen}{rgb}{0.0,0.5,0.0}&#10;&#10;&#10;\begin{document}&#10;&#10;$$&#10;\bY=i\frac{\sqrt{2}}{v}\sqrt{{\rm \bf M}_{\rm diag}}\,&#10;\textcolor{blue}{{\rm \bf R}}&#10;\,  &#10;\sqrt{{\rm \bmm}_{\rm diag}}\, \bU^\dag \quad , \quad &#10;\textcolor{blue}{{\rm \bf R}}^T \textcolor{blue}{{\rm \bf R}}=1&#10;$$&#10;\end{document}"/>
  <p:tag name="IGUANATEXSIZE" val="2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%%%%%%%%%%%%%%%%%%%%%%%%%%%%%%%%%%%%%%%%%%%%%%%%%%%%%%%%%%%%%%%%%%%%%%%%%%%&#10;%%%     LaTex file generated by JaxoDraw-1.3-2&#10;%%%         CreationDate: 19/5/2006&#10;%%% Make sure you have the axodraw package installed in order to proceed!&#10;%%%%%%%%%%%%%%%%%%%%%%%%%%%%%%%%%%%%%%%%%%%%%%%%%%%%%%%%%%%%%%%%%%%%%%%%%%%&#10;\documentclass[a4paper]{article}&#10;\usepackage{pstricks}&#10;\usepackage{color}&#10;\usepackage{bm}&#10;&#10;&#10;\newcommand{\la}{{\lambda}}&#10;\newcommand{\ie}{{\it i.e.}}&#10;\newcommand{\eg}{{\it e.g.}}&#10;\newcommand{\mrm}[1]{\mbox{\rm #1}}&#10;\newcommand{\be}{\begin{equation}}&#10;\newcommand{\ee}{\end{equation}}&#10;\newcommand{\beq}{\begin{equation}}&#10;\newcommand{\eeq}{\end{equation}}&#10;\newcommand{\bea}{\begin{eqnarray}}&#10;\newcommand{\eea}{\end{eqnarray}}&#10;\newcommand{\br}{\begin{eqnarray}}&#10;\newcommand{\er}{\end{eqnarray}}&#10;\newcommand{\ba}{\begin{array}}&#10;\newcommand{\ea}{\end{array}}&#10;\newcommand{\bi}{\begin{itemize}}&#10;\newcommand{\ei}{\end{itemize}}&#10;\newcommand{\bn}{\begin{enumerate}}&#10;\newcommand{\en}{\end{enumerate}}&#10;\newcommand{\bc}{\begin{center}}&#10;\newcommand{\ec}{\end{center}}&#10;\newcommand{\ul}{\underline}&#10;\newcommand{\bT}{\bar{T}}&#10;\def\smd{\sigma_{\mu}}&#10;\def\smu{\sigma^{\mu}}&#10;\def\smdb{{\bar\sigma}_{\mu}}&#10;\def\smub{{\bar\sigma}^{\mu}}&#10;\def\snd{\sigma_{\nu}}&#10;\def\snu{\sigma^{\nu}}&#10;\def\sndb{{\bar\sigma}_{\nu}}&#10;\def\snub{{\bar\sigma}^{\nu}}&#10;\def\smn{\sigma^{\mu\nu}}&#10;\def\smnb{{\bar\sigma}^{\mu\nu}}&#10;&#10;\def\bZ{{\bf Z}}&#10;\def\bY{{\bf Y}}&#10;\def\bbe{\bm{\beta}}&#10;\def\bg{\bm{\gamma}}&#10;\def\bkappa{\bm{\kappa}}&#10;\def\bk5{\bm{\kappa}_5}&#10;\def\bD{\bm{\Delta}}&#10;\def\bA{{\bf A}}&#10;\def\bB{{\bf B}}&#10;\def\bC{{\bf C}}&#10;\def\bP{{\bf P}}&#10;\def\bU{{\bf U}}&#10;\def\bV{{\bf V}}&#10;\def\bmm{{\bf m}}&#10;\def\bM{{\bf M}}&#10;&#10;&#10;\def\bk{{\cal {\bf K}}}&#10;%\def\bk{{ {\Large  K}}}&#10;\def\tl{{\tilde{L}}}&#10;\def\tll{{\tilde{\ell}}}&#10;\def\tm{{\tilde{m}}}&#10;\def\te{{\tilde{e^c}}}&#10;\def\tel{{\tilde{e}}}&#10;\def\td{{\tilde{d^c}}}&#10;\def\tq{{\tilde{Q}}}&#10;\def\tf{{\tilde{f}}}&#10;\def\tu{{\tilde{u^c}}}&#10;\def\mcirc{{\stackrel{o}{m}}}&#10;\def\dem{\delta m^2}&#10;\def\cq{{\cal Q}}&#10;\def\tcq{{\tilde{{\cal Q}}}}&#10;\def\ln{{\rm ln}}&#10;%%%%%%%%%%%%%%%%% Uli's macros %%%%%%%%%%%%%%%%%%%%%%%%%%%%%%%%%%%%%&#10;\def\unity{{\hbox{1\kern-.6mm l}}}&#10;\newcommand{\ov}{\overline}&#10;\newcommand{\ta}{\tilde{a}}&#10;\newcommand{\tH}{\tilde{H}}&#10;\newcommand{\tn}{\tilde{N}}&#10;\newcommand{\lt}{\left}&#10;\newcommand{\rt}{\right}&#10;\newcommand{\no}{\nonumber}&#10;\newcommand{\nn}{\nonumber}&#10;\newcommand{\ds}{\displaystyle}&#10;\newcommand{\eps}{\epsilon}&#10;\newcommand{\lto}{\longrightarrow}&#10;\newcommand{\eq}[1]{eq.(\ref{#1})}&#10;\newcommand{\Eq}[1]{eq.(\ref{#1})}&#10;\newcommand{\rfn}[1]{(\ref{#1})}&#10;\newcommand{\imag}{{\rm Im}\,}&#10;\newcommand{\real}{{\rm Re}\,}&#10;\newcommand{\BR}{{\rm BR}}&#10;\newcommand{\CR}{{\rm CR}}&#10;\newcommand{\mev}{\mbox{MeV}}&#10;\newcommand{\gev}{\mbox{GeV}}&#10;\newcommand{\tev}{\mbox{TeV}}&#10;\newcommand{\ga}{\gamma}&#10;%\newcommand{\ov}[1]{\overline{#1}}&#10;\def\Ord{\buildrel{\scriptscriptstyle &lt;}\over{\scriptscriptstyle\sim}}&#10;\def\OOrd{\buildrel{\scriptscriptstyle &gt;}\over{\scriptscriptstyle\sim}}&#10;&#10;\newcommand{\gsim}{\lower.7ex\hbox{$\;\stackrel{\textstyle&gt;}{\sim}\;$}}&#10;\newcommand{\lsim}{\lower.7ex\hbox{$\;\stackrel{\textstyle&lt;}{\sim}\;$}}&#10;&#10;\newcommand{\captions}{\sf \caption}&#10;\def\mysection#1{\noindent {\bf #1} }&#10;&#10;\pagestyle{empty}&#10;&#10;\definecolor{LemonChiffon}{rgb}{1.,0.98,0.8}&#10;\definecolor{Pink}{rgb}{1.0,0.26,0.61}&#10;\definecolor{col1}{rgb}{1.0,0.0,1.0}&#10;\definecolor{col2}{rgb}{0.,0.6,0.8}&#10;\definecolor{col3}{rgb}{0.8,0.2,0.2}&#10;\definecolor{right}{rgb}{0.7,0.3,0.0}&#10;\definecolor{lef}{rgb}{0.5,0.1,0.2}&#10;\definecolor{brow}{rgb}{0.6,0.3,0.1}&#10;\definecolor{mgreen}{rgb}{0.0,0.5,0.0}&#10;&#10;&#10;\begin{document}&#10;&#10;$$&#10;\bY=i\frac{\sqrt{2}\,M_R}{v}&#10;\,  &#10;\sqrt{{\rm \bmm}_{\rm diag}}\, \bU^\dag $$&#10;\end{document}"/>
  <p:tag name="IGUANATEXSIZE" val="2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%%%%%%%%%%%%%%%%%%%%%%%%%%%%%%%%%%%%%%%%%%%%%%%%%%%%%%%%%%%%%%%%%%%%%%%%%%%&#10;%%%     LaTex file generated by JaxoDraw-1.3-2&#10;%%%         CreationDate: 19/5/2006&#10;%%% Make sure you have the axodraw package installed in order to proceed!&#10;%%%%%%%%%%%%%%%%%%%%%%%%%%%%%%%%%%%%%%%%%%%%%%%%%%%%%%%%%%%%%%%%%%%%%%%%%%%&#10;\documentclass[a4paper]{article}&#10;&#10;\usepackage{axodraw}&#10;\usepackage{pstricks}&#10;\usepackage{color}&#10;\usepackage{bm}&#10;&#10;&#10;\newcommand{\la}{{\lambda}}&#10;\newcommand{\ie}{{\it i.e.}}&#10;\newcommand{\eg}{{\it e.g.}}&#10;\newcommand{\mrm}[1]{\mbox{\rm #1}}&#10;\newcommand{\be}{\begin{equation}}&#10;\newcommand{\ee}{\end{equation}}&#10;\newcommand{\beq}{\begin{equation}}&#10;\newcommand{\eeq}{\end{equation}}&#10;\newcommand{\bea}{\begin{eqnarray}}&#10;\newcommand{\eea}{\end{eqnarray}}&#10;\newcommand{\br}{\begin{eqnarray}}&#10;\newcommand{\er}{\end{eqnarray}}&#10;\newcommand{\ba}{\begin{array}}&#10;\newcommand{\ea}{\end{array}}&#10;\newcommand{\bi}{\begin{itemize}}&#10;\newcommand{\ei}{\end{itemize}}&#10;\newcommand{\bn}{\begin{enumerate}}&#10;\newcommand{\en}{\end{enumerate}}&#10;\newcommand{\bc}{\begin{center}}&#10;\newcommand{\ec}{\end{center}}&#10;\newcommand{\ul}{\underline}&#10;\newcommand{\bT}{\bar{T}}&#10;\def\smd{\sigma_{\mu}}&#10;\def\smu{\sigma^{\mu}}&#10;\def\smdb{{\bar\sigma}_{\mu}}&#10;\def\smub{{\bar\sigma}^{\mu}}&#10;\def\snd{\sigma_{\nu}}&#10;\def\snu{\sigma^{\nu}}&#10;\def\sndb{{\bar\sigma}_{\nu}}&#10;\def\snub{{\bar\sigma}^{\nu}}&#10;\def\smn{\sigma^{\mu\nu}}&#10;\def\smnb{{\bar\sigma}^{\mu\nu}}&#10;&#10;\def\bZ{{\bf Z}}&#10;\def\bY{{\bf Y}}&#10;\def\bbe{\bm{\beta}}&#10;\def\bg{\bm{\gamma}}&#10;\def\bkappa{\bm{\kappa}}&#10;\def\bk5{\bm{\kappa}_5}&#10;\def\bD{\bm{\Delta}}&#10;\def\bA{{\bf A}}&#10;\def\bB{{\bf B}}&#10;\def\bC{{\bf C}}&#10;\def\bP{{\bf P}}&#10;\def\bU{{\bf U}}&#10;\def\bV{{\bf V}}&#10;\def\bmm{{\bf m}}&#10;\def\bM{{\bf M}}&#10;&#10;&#10;\def\bk{{\cal {\bf K}}}&#10;%\def\bk{{ {\Large  K}}}&#10;\def\tl{{\tilde{L}}}&#10;\def\tll{{\tilde{\ell}}}&#10;\def\tm{{\tilde{m}}}&#10;\def\te{{\tilde{e^c}}}&#10;\def\tel{{\tilde{e}}}&#10;\def\td{{\tilde{d^c}}}&#10;\def\tq{{\tilde{Q}}}&#10;\def\tf{{\tilde{f}}}&#10;\def\tu{{\tilde{u^c}}}&#10;\def\mcirc{{\stackrel{o}{m}}}&#10;\def\dem{\delta m^2}&#10;\def\cq{{\cal Q}}&#10;\def\tcq{{\tilde{{\cal Q}}}}&#10;\def\ln{{\rm ln}}&#10;%%%%%%%%%%%%%%%%% Uli's macros %%%%%%%%%%%%%%%%%%%%%%%%%%%%%%%%%%%%%&#10;\def\unity{{\hbox{1\kern-.6mm l}}}&#10;\newcommand{\ov}{\overline}&#10;\newcommand{\ta}{\tilde{a}}&#10;\newcommand{\tH}{\tilde{H}}&#10;\newcommand{\tn}{\tilde{N}}&#10;\newcommand{\lt}{\left}&#10;\newcommand{\rt}{\right}&#10;\newcommand{\no}{\nonumber}&#10;\newcommand{\nn}{\nonumber}&#10;\newcommand{\ds}{\displaystyle}&#10;\newcommand{\eps}{\epsilon}&#10;\newcommand{\lto}{\longrightarrow}&#10;\newcommand{\eq}[1]{eq.(\ref{#1})}&#10;\newcommand{\Eq}[1]{eq.(\ref{#1})}&#10;\newcommand{\rfn}[1]{(\ref{#1})}&#10;\newcommand{\imag}{{\rm Im}\,}&#10;\newcommand{\real}{{\rm Re}\,}&#10;\newcommand{\BR}{{\rm BR}}&#10;\newcommand{\CR}{{\rm CR}}&#10;\newcommand{\mev}{\mbox{MeV}}&#10;\newcommand{\gev}{\mbox{GeV}}&#10;\newcommand{\tev}{\mbox{TeV}}&#10;\newcommand{\ga}{\gamma}&#10;%\newcommand{\ov}[1]{\overline{#1}}&#10;\def\Ord{\buildrel{\scriptscriptstyle &lt;}\over{\scriptscriptstyle\sim}}&#10;\def\OOrd{\buildrel{\scriptscriptstyle &gt;}\over{\scriptscriptstyle\sim}}&#10;&#10;\newcommand{\gsim}{\lower.7ex\hbox{$\;\stackrel{\textstyle&gt;}{\sim}\;$}}&#10;\newcommand{\lsim}{\lower.7ex\hbox{$\;\stackrel{\textstyle&lt;}{\sim}\;$}}&#10;&#10;\newcommand{\captions}{\sf \caption}&#10;\def\mysection#1{\noindent {\bf #1} }&#10;&#10;\pagestyle{empty}&#10;&#10;\definecolor{LemonChiffon}{rgb}{1.,0.98,0.8}&#10;\definecolor{Pink}{rgb}{1.0,0.26,0.61}&#10;\definecolor{col1}{rgb}{1.0,0.0,1.0}&#10;\definecolor{col2}{rgb}{0.,0.6,0.8}&#10;\definecolor{col3}{rgb}{0.8,0.2,0.2}&#10;\definecolor{right}{rgb}{0.7,0.3,0.0}&#10;\definecolor{lef}{rgb}{0.5,0.1,0.2}&#10;\definecolor{brow}{rgb}{0.6,0.3,0.1}&#10;\definecolor{mgreen}{rgb}{0.0,0.5,0.0}&#10;&#10;&#10;\begin{document}&#10;&#10;$$W\supset\frac{1}{\sqrt2}\textcolor{right}{(\bY_T)_{ij}} L_i T L_j+ \frac{1}{\sqrt2}\textcolor{mgreen}{\la_1}\, H_1 T H_1&#10; +  \frac{1}{\sqrt2}\la_2\, H_2 \bar{T} H_2&#10; + M_T\,T\bar{T}$$&#10;\end{document}"/>
  <p:tag name="IGUANATEXSIZE" val="5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%%%%%%%%%%%%%%%%%%%%%%%%%%%%%%%%%%%%%%%%%%%%%%%%%%%%%%%%%%%%%%%%%%%%%%%%%%%&#10;%%%     LaTex file generated by JaxoDraw-1.3-2&#10;%%%         CreationDate: 19/5/2006&#10;%%% Make sure you have the axodraw package installed in order to proceed!&#10;%%%%%%%%%%%%%%%%%%%%%%%%%%%%%%%%%%%%%%%%%%%%%%%%%%%%%%%%%%%%%%%%%%%%%%%%%%%&#10;\documentclass[a4paper]{article}&#10;\usepackage{pstricks}&#10;\usepackage{color}&#10;\usepackage{bm}&#10;&#10;&#10;\newcommand{\la}{{\lambda}}&#10;\newcommand{\ie}{{\it i.e.}}&#10;\newcommand{\eg}{{\it e.g.}}&#10;\newcommand{\mrm}[1]{\mbox{\rm #1}}&#10;\newcommand{\be}{\begin{equation}}&#10;\newcommand{\ee}{\end{equation}}&#10;\newcommand{\beq}{\begin{equation}}&#10;\newcommand{\eeq}{\end{equation}}&#10;\newcommand{\bea}{\begin{eqnarray}}&#10;\newcommand{\eea}{\end{eqnarray}}&#10;\newcommand{\br}{\begin{eqnarray}}&#10;\newcommand{\er}{\end{eqnarray}}&#10;\newcommand{\ba}{\begin{array}}&#10;\newcommand{\ea}{\end{array}}&#10;\newcommand{\bi}{\begin{itemize}}&#10;\newcommand{\ei}{\end{itemize}}&#10;\newcommand{\bn}{\begin{enumerate}}&#10;\newcommand{\en}{\end{enumerate}}&#10;\newcommand{\bc}{\begin{center}}&#10;\newcommand{\ec}{\end{center}}&#10;\newcommand{\ul}{\underline}&#10;\newcommand{\bT}{\bar{T}}&#10;\def\smd{\sigma_{\mu}}&#10;\def\smu{\sigma^{\mu}}&#10;\def\smdb{{\bar\sigma}_{\mu}}&#10;\def\smub{{\bar\sigma}^{\mu}}&#10;\def\snd{\sigma_{\nu}}&#10;\def\snu{\sigma^{\nu}}&#10;\def\sndb{{\bar\sigma}_{\nu}}&#10;\def\snub{{\bar\sigma}^{\nu}}&#10;\def\smn{\sigma^{\mu\nu}}&#10;\def\smnb{{\bar\sigma}^{\mu\nu}}&#10;&#10;\def\bZ{{\bf Z}}&#10;\def\bY{{\bf Y}}&#10;\def\bbe{\bm{\beta}}&#10;\def\bg{\bm{\gamma}}&#10;\def\bkappa{\bm{\kappa}}&#10;\def\bk5{\bm{\kappa}_5}&#10;\def\bD{\bm{\Delta}}&#10;\def\bA{{\bf A}}&#10;\def\bB{{\bf B}}&#10;\def\bC{{\bf C}}&#10;\def\bP{{\bf P}}&#10;\def\bU{{\bf U}}&#10;\def\bV{{\bf V}}&#10;\def\bmm{{\bf m}}&#10;\def\bM{{\bf M}}&#10;&#10;&#10;\def\bk{{\cal {\bf K}}}&#10;%\def\bk{{ {\Large  K}}}&#10;\def\tl{{\tilde{L}}}&#10;\def\tll{{\tilde{\ell}}}&#10;\def\tm{{\tilde{m}}}&#10;\def\te{{\tilde{e^c}}}&#10;\def\tel{{\tilde{e}}}&#10;\def\td{{\tilde{d^c}}}&#10;\def\tq{{\tilde{Q}}}&#10;\def\tf{{\tilde{f}}}&#10;\def\tu{{\tilde{u^c}}}&#10;\def\mcirc{{\stackrel{o}{m}}}&#10;\def\dem{\delta m^2}&#10;\def\cq{{\cal Q}}&#10;\def\tcq{{\tilde{{\cal Q}}}}&#10;\def\ln{{\rm ln}}&#10;%%%%%%%%%%%%%%%%% Uli's macros %%%%%%%%%%%%%%%%%%%%%%%%%%%%%%%%%%%%%&#10;\def\unity{{\hbox{1\kern-.6mm l}}}&#10;\newcommand{\ov}{\overline}&#10;\newcommand{\ta}{\tilde{a}}&#10;\newcommand{\tH}{\tilde{H}}&#10;\newcommand{\tn}{\tilde{N}}&#10;\newcommand{\lt}{\left}&#10;\newcommand{\rt}{\right}&#10;\newcommand{\no}{\nonumber}&#10;\newcommand{\nn}{\nonumber}&#10;\newcommand{\ds}{\displaystyle}&#10;\newcommand{\eps}{\epsilon}&#10;\newcommand{\lto}{\longrightarrow}&#10;\newcommand{\eq}[1]{eq.(\ref{#1})}&#10;\newcommand{\Eq}[1]{eq.(\ref{#1})}&#10;\newcommand{\rfn}[1]{(\ref{#1})}&#10;\newcommand{\imag}{{\rm Im}\,}&#10;\newcommand{\real}{{\rm Re}\,}&#10;\newcommand{\BR}{{\rm BR}}&#10;\newcommand{\CR}{{\rm CR}}&#10;\newcommand{\mev}{\mbox{MeV}}&#10;\newcommand{\gev}{\mbox{GeV}}&#10;\newcommand{\tev}{\mbox{TeV}}&#10;\newcommand{\ga}{\gamma}&#10;%\newcommand{\ov}[1]{\overline{#1}}&#10;\def\Ord{\buildrel{\scriptscriptstyle &lt;}\over{\scriptscriptstyle\sim}}&#10;\def\OOrd{\buildrel{\scriptscriptstyle &gt;}\over{\scriptscriptstyle\sim}}&#10;&#10;\newcommand{\gsim}{\lower.7ex\hbox{$\;\stackrel{\textstyle&gt;}{\sim}\;$}}&#10;\newcommand{\lsim}{\lower.7ex\hbox{$\;\stackrel{\textstyle&lt;}{\sim}\;$}}&#10;&#10;\newcommand{\captions}{\sf \caption}&#10;\def\mysection#1{\noindent {\bf #1} }&#10;&#10;\pagestyle{empty}&#10;&#10;\definecolor{LemonChiffon}{rgb}{1.,0.98,0.8}&#10;\definecolor{Pink}{rgb}{1.0,0.26,0.61}&#10;\definecolor{col1}{rgb}{1.0,0.0,1.0}&#10;\definecolor{col2}{rgb}{0.,0.6,0.8}&#10;\definecolor{col3}{rgb}{0.8,0.2,0.2}&#10;\definecolor{right}{rgb}{0.7,0.3,0.0}&#10;\definecolor{lef}{rgb}{0.5,0.1,0.2}&#10;\definecolor{brow}{rgb}{0.6,0.3,0.1}&#10;\definecolor{mgreen}{rgb}{0.0,0.5,0.0}&#10;&#10;&#10;\begin{document}&#10;&#10;$$(\bmm_{\tilde{L}}^2)_{ij}\simeq \frac{-9m_0^2+3A_0^2}{8\pi^2}(&#10;\textcolor{right}{\bY_T^\dag \bY_T^{})_{ij}}\log(\Lambda/M_T)&#10;\simeq \frac{M_T^2}{\lambda_2 v_2^2}\frac{-9m_0^2+3A_0^2}{8\pi^2}(&#10;\textcolor{blue}{\bmm_\nu^\dag \bmm_\nu^{})_{ij}}\log(\Lambda/M_T)&#10;$$&#10;\end{document}"/>
  <p:tag name="IGUANATEXSIZE" val="2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%%%%%%%%%%%%%%%%%%%%%%%%%%%%%%%%%%%%%%%%%%%%%%%%%%%%%%%%%%%%%%%%%%%%%%%%%%%&#10;%%%     LaTex file generated by JaxoDraw-1.3-2&#10;%%%         CreationDate: 19/5/2006&#10;%%% Make sure you have the axodraw package installed in order to proceed!&#10;%%%%%%%%%%%%%%%%%%%%%%%%%%%%%%%%%%%%%%%%%%%%%%%%%%%%%%%%%%%%%%%%%%%%%%%%%%%&#10;\documentclass[a4paper]{article}&#10;\usepackage{pstricks}&#10;\usepackage{color}&#10;\usepackage{bm}&#10;&#10;&#10;\newcommand{\la}{{\lambda}}&#10;\newcommand{\ie}{{\it i.e.}}&#10;\newcommand{\eg}{{\it e.g.}}&#10;\newcommand{\mrm}[1]{\mbox{\rm #1}}&#10;\newcommand{\be}{\begin{equation}}&#10;\newcommand{\ee}{\end{equation}}&#10;\newcommand{\beq}{\begin{equation}}&#10;\newcommand{\eeq}{\end{equation}}&#10;\newcommand{\bea}{\begin{eqnarray}}&#10;\newcommand{\eea}{\end{eqnarray}}&#10;\newcommand{\br}{\begin{eqnarray}}&#10;\newcommand{\er}{\end{eqnarray}}&#10;\newcommand{\ba}{\begin{array}}&#10;\newcommand{\ea}{\end{array}}&#10;\newcommand{\bi}{\begin{itemize}}&#10;\newcommand{\ei}{\end{itemize}}&#10;\newcommand{\bn}{\begin{enumerate}}&#10;\newcommand{\en}{\end{enumerate}}&#10;\newcommand{\bc}{\begin{center}}&#10;\newcommand{\ec}{\end{center}}&#10;\newcommand{\ul}{\underline}&#10;\newcommand{\bT}{\bar{T}}&#10;\def\smd{\sigma_{\mu}}&#10;\def\smu{\sigma^{\mu}}&#10;\def\smdb{{\bar\sigma}_{\mu}}&#10;\def\smub{{\bar\sigma}^{\mu}}&#10;\def\snd{\sigma_{\nu}}&#10;\def\snu{\sigma^{\nu}}&#10;\def\sndb{{\bar\sigma}_{\nu}}&#10;\def\snub{{\bar\sigma}^{\nu}}&#10;\def\smn{\sigma^{\mu\nu}}&#10;\def\smnb{{\bar\sigma}^{\mu\nu}}&#10;&#10;\def\bZ{{\bf Z}}&#10;\def\bY{{\bf Y}}&#10;\def\bbe{\bm{\beta}}&#10;\def\bg{\bm{\gamma}}&#10;\def\bkappa{\bm{\kappa}}&#10;\def\bk5{\bm{\kappa}_5}&#10;\def\bD{\bm{\Delta}}&#10;\def\bA{{\bf A}}&#10;\def\bB{{\bf B}}&#10;\def\bC{{\bf C}}&#10;\def\bP{{\bf P}}&#10;\def\bU{{\bf U}}&#10;\def\bV{{\bf V}}&#10;\def\bmm{{\bf m}}&#10;\def\bM{{\bf M}}&#10;&#10;&#10;\def\bk{{\cal {\bf K}}}&#10;%\def\bk{{ {\Large  K}}}&#10;\def\tl{{\tilde{L}}}&#10;\def\tll{{\tilde{\ell}}}&#10;\def\tm{{\tilde{m}}}&#10;\def\te{{\tilde{e^c}}}&#10;\def\tel{{\tilde{e}}}&#10;\def\td{{\tilde{d^c}}}&#10;\def\tq{{\tilde{Q}}}&#10;\def\tf{{\tilde{f}}}&#10;\def\tu{{\tilde{u^c}}}&#10;\def\mcirc{{\stackrel{o}{m}}}&#10;\def\dem{\delta m^2}&#10;\def\cq{{\cal Q}}&#10;\def\tcq{{\tilde{{\cal Q}}}}&#10;\def\ln{{\rm ln}}&#10;%%%%%%%%%%%%%%%%% Uli's macros %%%%%%%%%%%%%%%%%%%%%%%%%%%%%%%%%%%%%&#10;\def\unity{{\hbox{1\kern-.6mm l}}}&#10;\newcommand{\ov}{\overline}&#10;\newcommand{\ta}{\tilde{a}}&#10;\newcommand{\tH}{\tilde{H}}&#10;\newcommand{\tn}{\tilde{N}}&#10;\newcommand{\lt}{\left}&#10;\newcommand{\rt}{\right}&#10;\newcommand{\no}{\nonumber}&#10;\newcommand{\nn}{\nonumber}&#10;\newcommand{\ds}{\displaystyle}&#10;\newcommand{\eps}{\epsilon}&#10;\newcommand{\lto}{\longrightarrow}&#10;\newcommand{\eq}[1]{eq.(\ref{#1})}&#10;\newcommand{\Eq}[1]{eq.(\ref{#1})}&#10;\newcommand{\rfn}[1]{(\ref{#1})}&#10;\newcommand{\imag}{{\rm Im}\,}&#10;\newcommand{\real}{{\rm Re}\,}&#10;\newcommand{\BR}{{\rm BR}}&#10;\newcommand{\CR}{{\rm CR}}&#10;\newcommand{\mev}{\mbox{MeV}}&#10;\newcommand{\gev}{\mbox{GeV}}&#10;\newcommand{\tev}{\mbox{TeV}}&#10;\newcommand{\ga}{\gamma}&#10;%\newcommand{\ov}[1]{\overline{#1}}&#10;\def\Ord{\buildrel{\scriptscriptstyle &lt;}\over{\scriptscriptstyle\sim}}&#10;\def\OOrd{\buildrel{\scriptscriptstyle &gt;}\over{\scriptscriptstyle\sim}}&#10;&#10;\newcommand{\gsim}{\lower.7ex\hbox{$\;\stackrel{\textstyle&gt;}{\sim}\;$}}&#10;\newcommand{\lsim}{\lower.7ex\hbox{$\;\stackrel{\textstyle&lt;}{\sim}\;$}}&#10;&#10;\newcommand{\captions}{\sf \caption}&#10;\def\mysection#1{\noindent {\bf #1} }&#10;&#10;\pagestyle{empty}&#10;&#10;\definecolor{LemonChiffon}{rgb}{1.,0.98,0.8}&#10;\definecolor{Pink}{rgb}{1.0,0.26,0.61}&#10;\definecolor{col1}{rgb}{1.0,0.0,1.0}&#10;\definecolor{col2}{rgb}{0.,0.6,0.8}&#10;\definecolor{col3}{rgb}{0.8,0.2,0.2}&#10;\definecolor{right}{rgb}{0.7,0.3,0.0}&#10;\definecolor{lef}{rgb}{0.5,0.1,0.2}&#10;\definecolor{brow}{rgb}{0.6,0.3,0.1}&#10;\definecolor{mgreen}{rgb}{0.0,0.5,0.0}&#10;&#10;&#10;\begin{document}&#10;&#10;$$R_{\tau j}\equiv \frac{&#10;\BR(\tau\rightarrow \ell_j \gamma)&#10;}&#10;{\BR(\mu\rightarrow e\gamma)} \propto &#10;\left|&#10;\textcolor{blue}{\frac{(\bmm_\nu^\dag \bmm_\nu^{})_{\tau j}}&#10;{(\bmm_\nu^\dag \bmm_\nu^{})_{\mu e}}} \right|^2 \simeq &#10;f(\theta_{ij},\delta,\rho) \,\,,\,\,\rho \equiv \frac{\Delta m_{21}^2}&#10;{|\Delta m_{31}^2|} &#10;$$&#10;\end{document}"/>
  <p:tag name="IGUANATEXSIZE" val="2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%%%%%%%%%%%%%%%%%%%%%%%%%%%%%%%%%%%%%%%%%%%%%%%%%%%%%%%%%%%%%%%%%%%%%%%%%%%&#10;%%%     LaTex file generated by JaxoDraw-1.3-2&#10;%%%         CreationDate: 19/5/2006&#10;%%% Make sure you have the axodraw package installed in order to proceed!&#10;%%%%%%%%%%%%%%%%%%%%%%%%%%%%%%%%%%%%%%%%%%%%%%%%%%%%%%%%%%%%%%%%%%%%%%%%%%%&#10;\documentclass[a4paper]{article}&#10;\usepackage{pstricks}&#10;\usepackage{color}&#10;\usepackage{bm}&#10;&#10;&#10;\newcommand{\la}{{\lambda}}&#10;\newcommand{\ie}{{\it i.e.}}&#10;\newcommand{\eg}{{\it e.g.}}&#10;\newcommand{\mrm}[1]{\mbox{\rm #1}}&#10;\newcommand{\be}{\begin{equation}}&#10;\newcommand{\ee}{\end{equation}}&#10;\newcommand{\beq}{\begin{equation}}&#10;\newcommand{\eeq}{\end{equation}}&#10;\newcommand{\bea}{\begin{eqnarray}}&#10;\newcommand{\eea}{\end{eqnarray}}&#10;\newcommand{\br}{\begin{eqnarray}}&#10;\newcommand{\er}{\end{eqnarray}}&#10;\newcommand{\ba}{\begin{array}}&#10;\newcommand{\ea}{\end{array}}&#10;\newcommand{\bi}{\begin{itemize}}&#10;\newcommand{\ei}{\end{itemize}}&#10;\newcommand{\bn}{\begin{enumerate}}&#10;\newcommand{\en}{\end{enumerate}}&#10;\newcommand{\bc}{\begin{center}}&#10;\newcommand{\ec}{\end{center}}&#10;\newcommand{\ul}{\underline}&#10;\newcommand{\bT}{\bar{T}}&#10;\def\smd{\sigma_{\mu}}&#10;\def\smu{\sigma^{\mu}}&#10;\def\smdb{{\bar\sigma}_{\mu}}&#10;\def\smub{{\bar\sigma}^{\mu}}&#10;\def\snd{\sigma_{\nu}}&#10;\def\snu{\sigma^{\nu}}&#10;\def\sndb{{\bar\sigma}_{\nu}}&#10;\def\snub{{\bar\sigma}^{\nu}}&#10;\def\smn{\sigma^{\mu\nu}}&#10;\def\smnb{{\bar\sigma}^{\mu\nu}}&#10;&#10;\def\bZ{{\bf Z}}&#10;\def\bY{{\bf Y}}&#10;\def\bbe{\bm{\beta}}&#10;\def\bg{\bm{\gamma}}&#10;\def\bkappa{\bm{\kappa}}&#10;\def\bk5{\bm{\kappa}_5}&#10;\def\bD{\bm{\Delta}}&#10;\def\bA{{\bf A}}&#10;\def\bB{{\bf B}}&#10;\def\bC{{\bf C}}&#10;\def\bP{{\bf P}}&#10;\def\bU{{\bf U}}&#10;\def\bV{{\bf V}}&#10;\def\bmm{{\bf m}}&#10;\def\bM{{\bf M}}&#10;&#10;&#10;\def\bk{{\cal {\bf K}}}&#10;%\def\bk{{ {\Large  K}}}&#10;\def\tl{{\tilde{L}}}&#10;\def\tll{{\tilde{\ell}}}&#10;\def\tm{{\tilde{m}}}&#10;\def\te{{\tilde{e^c}}}&#10;\def\tel{{\tilde{e}}}&#10;\def\td{{\tilde{d^c}}}&#10;\def\tq{{\tilde{Q}}}&#10;\def\tf{{\tilde{f}}}&#10;\def\tu{{\tilde{u^c}}}&#10;\def\mcirc{{\stackrel{o}{m}}}&#10;\def\dem{\delta m^2}&#10;\def\cq{{\cal Q}}&#10;\def\tcq{{\tilde{{\cal Q}}}}&#10;\def\ln{{\rm ln}}&#10;%%%%%%%%%%%%%%%%% Uli's macros %%%%%%%%%%%%%%%%%%%%%%%%%%%%%%%%%%%%%&#10;\def\unity{{\hbox{1\kern-.6mm l}}}&#10;\newcommand{\ov}{\overline}&#10;\newcommand{\ta}{\tilde{a}}&#10;\newcommand{\tH}{\tilde{H}}&#10;\newcommand{\tn}{\tilde{N}}&#10;\newcommand{\lt}{\left}&#10;\newcommand{\rt}{\right}&#10;\newcommand{\no}{\nonumber}&#10;\newcommand{\nn}{\nonumber}&#10;\newcommand{\ds}{\displaystyle}&#10;\newcommand{\eps}{\epsilon}&#10;\newcommand{\lto}{\longrightarrow}&#10;\newcommand{\eq}[1]{eq.(\ref{#1})}&#10;\newcommand{\Eq}[1]{eq.(\ref{#1})}&#10;\newcommand{\rfn}[1]{(\ref{#1})}&#10;\newcommand{\imag}{{\rm Im}\,}&#10;\newcommand{\real}{{\rm Re}\,}&#10;\newcommand{\BR}{{\rm BR}}&#10;\newcommand{\CR}{{\rm CR}}&#10;\newcommand{\mev}{\mbox{MeV}}&#10;\newcommand{\gev}{\mbox{GeV}}&#10;\newcommand{\tev}{\mbox{TeV}}&#10;\newcommand{\ga}{\gamma}&#10;%\newcommand{\ov}[1]{\overline{#1}}&#10;\def\Ord{\buildrel{\scriptscriptstyle &lt;}\over{\scriptscriptstyle\sim}}&#10;\def\OOrd{\buildrel{\scriptscriptstyle &gt;}\over{\scriptscriptstyle\sim}}&#10;&#10;\newcommand{\gsim}{\lower.7ex\hbox{$\;\stackrel{\textstyle&gt;}{\sim}\;$}}&#10;\newcommand{\lsim}{\lower.7ex\hbox{$\;\stackrel{\textstyle&lt;}{\sim}\;$}}&#10;&#10;\newcommand{\captions}{\sf \caption}&#10;\def\mysection#1{\noindent {\bf #1} }&#10;&#10;\pagestyle{empty}&#10;&#10;\definecolor{LemonChiffon}{rgb}{1.,0.98,0.8}&#10;\definecolor{Pink}{rgb}{1.0,0.26,0.61}&#10;\definecolor{col1}{rgb}{1.0,0.0,1.0}&#10;\definecolor{col2}{rgb}{0.,0.6,0.8}&#10;\definecolor{col3}{rgb}{0.8,0.2,0.2}&#10;\definecolor{right}{rgb}{0.7,0.3,0.0}&#10;\definecolor{lef}{rgb}{0.5,0.1,0.2}&#10;\definecolor{brow}{rgb}{0.6,0.3,0.1}&#10;\definecolor{mgreen}{rgb}{0.0,0.5,0.0}&#10;&#10;&#10;\begin{document}&#10;&#10;$$&#10;\textcolor{blue}{\bmm_\nu}=\frac{\lambda_2 v_2^2}{M_T}\textcolor{right}\,{\bY_T}&#10;$$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[12pt]{article}&#10;&#10;%\usepackage{graphicx}&#10;\usepackage{epsfig}&#10;\usepackage{amssymb}&#10;\usepackage{amsmath}&#10;%\usepackage{axodraw}&#10;\usepackage{bm}&#10;&#10;\pagestyle{empty}&#10;\begin{document}&#10;&#10;$$&#10;N_j,\Sigma_j&#10;$$&#10;\end{document}&#10;&#10;"/>
  <p:tag name="IGUANATEXSIZE" val="2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%%%%%%%%%%%%%%%%%%%%%%%%%%%%%%%%%%%%%%%%%%%%%%%%%%%%%%%%%%%%%%%%%%%%%%%%%%%&#10;%%%     LaTex file generated by JaxoDraw-1.3-2&#10;%%%         CreationDate: 19/5/2006&#10;%%% Make sure you have the axodraw package installed in order to proceed!&#10;%%%%%%%%%%%%%%%%%%%%%%%%%%%%%%%%%%%%%%%%%%%%%%%%%%%%%%%%%%%%%%%%%%%%%%%%%%%&#10;\documentclass[a4paper]{article}&#10;&#10;\usepackage{axodraw}&#10;\usepackage{pstricks}&#10;\usepackage{color}&#10;\usepackage{bm}&#10;\newcommand{\ans}{ansatz }&#10;\newcommand{\be}[1]{\begin{equation}\label{#1}}&#10;\newcommand{\beq}{\begin{equation}}&#10;\newcommand{\ee}{\end{equation}}&#10;\newcommand{\beqn}[1]{\begin{eqnarray}\label{#1}}&#10;\newcommand{\eeqn}{\end{eqnarray}}&#10;\newcommand{\bd}{\begin{displaymath}}&#10;\newcommand{\ed}{\end{displaymath}}&#10;\newcommand{\mat}[4]{\left(\begin{array}{cc}{#1}&amp;{#2}\\{#3}&amp;{#4}&#10;\end{array}\right)}&#10;\newcommand{\matr}[9]{\left(\begin{array}{ccc}{#1}&amp;{#2}&amp;{#3}\\&#10;{#4}&amp;{#5}&amp;{#6}\\{#7}&amp;{#8}&amp;{#9}\end{array}\right)}&#10;\newcommand{\matrr}[6]{\left(\begin{array}{cc}{#1}&amp;{#2}\\&#10;{#3}&amp;{#4}\\{#5}&amp;{#6}\end{array}\right)}&#10;%&#10;\def\lsim{\raise0.3ex\hbox{$\;&lt;$\kern-0.75em\raise-1.1ex&#10;\hbox{$\sim\;$}}}&#10;\def\gsim{\raise0.3ex\hbox{$\;&gt;$\kern-0.75em\raise-1.1ex&#10;\hbox{$\sim\;$}}}&#10;%&#10;\def\abs#1{\left| #1\right|}&#10;%&#10;\def\simlt{\mathrel{\lower2.5pt\vbox{\lineskip=0pt\baselineskip=0pt&#10;           \hbox{$&lt;$}\hbox{$\sim$}}}}&#10;\def\simgt{\mathrel{\lower2.5pt\vbox{\lineskip=0pt\baselineskip=0pt&#10;           \hbox{$&gt;$}\hbox{$\sim$}}}}&#10;\def\unity{{\hbox{1\kern-.8mm l}}}&#10;%&#10;\def\epr{E^\prime}&#10;\newcommand{\al}{\alpha}&#10;%\def\ddt{\frac{\mbox{d}}{\mbox{dt}}}&#10;\def\16p{16\pi^2}&#10;\newcommand{\eps}{\varepsilon}&#10;\newcommand{\epsr}{\varepsilon_{ R}}&#10;\newcommand{\epsl}{\varepsilon_{ L}}&#10;\newcommand{\epsrs}{\varepsilon_{s R}}&#10;\newcommand{\epsls}{\varepsilon_{s L}}&#10;\def\ep{\epsilon}&#10;\def\ga{\gamma}&#10;\def\Ga{\Gamma}&#10;\def\om{\omega}&#10;\def\OM{\Omega}&#10;\def\la{\lambda}&#10;\def\La{\Lambda}&#10;\def\al{\alpha}&#10;\def\bY{{\bf Y}}&#10;\def\bA{{\bf A}}&#10;\def\bU{{\bf U}}&#10;\def\bm{{\bf m}}&#10;\def\bM{{\bf M}}&#10;%&#10;\newcommand{\ov}{\overline}&#10;\renewcommand{\to}{\rightarrow}&#10;\renewcommand{\vec}[1]{\mbox{\boldmath$#1$}}&#10;\def\tm{{\widetilde{m}}}&#10;\def\tl{{\tilde{X}}}&#10;\def\te{{\tilde{e^c}}}&#10;\def\tel{{\tilde{e}}}&#10;\def\td{{\tilde{d^c}}}&#10;\def\tq{{\tilde{Q}}}&#10;\def\tu{{\tilde{u^c}}}&#10;\def\mcirc{{\stackrel{o}{m}}}&#10;\def\dem{\delta m^2}&#10;\def\sint{\sin^2 2\theta}&#10;\def\tant{\tan 2\theta}&#10;\def\tanL{\tan 2\theta^L}&#10;\def\tanR{\tan 2\theta^R}&#10;\newcommand{\tanb}{\tan\beta}&#10;\setlength{\oddsidemargin}{0pt}&#10;\setlength{\evensidemargin}{0pt}&#10;\setlength{\topmargin}{0pt}&#10;\setlength{\headheight}{0pt}&#10;\setlength{\headsep}{0pt}&#10;\setlength{\topskip}{0pt}&#10;\setlength{\footskip}{0pt}&#10;\setlength{\textwidth}{\paperwidth}&#10;\addtolength{\textwidth}{-2in}&#10;\setlength{\textheight}{\paperheight}&#10;\addtolength{\textheight}{-2in}&#10;\pagestyle{empty}&#10;&#10;\definecolor{LemonChiffon}{rgb}{1.,0.98,0.8}&#10;\definecolor{Pink}{rgb}{1.0,0.26,0.61}&#10;\definecolor{col1}{rgb}{1.0,0.0,1.0}&#10;\definecolor{col2}{rgb}{0.,0.6,0.8}&#10;\definecolor{col3}{rgb}{0.8,0.2,0.2}&#10;\definecolor{right}{rgb}{0.7,0.3,0.0}&#10;\definecolor{lef}{rgb}{0.5,0.1,0.2}&#10;\definecolor{brow}{rgb}{0.6,0.3,0.1}&#10;&#10;&#10;\begin{document}&#10;&#10;$$\left|\left[ \textcolor{lef}{\bm^{2 }_{\tilde{L}}}\right]_{\mu e}\right|^2\propto &#10;\frac{\textcolor{blue}{c_{13}^2}}{4}&#10;\left[\,\textcolor{brow}{\rho^2}\,c_{23}^2\sin^2(2\theta_{12})+4\,\textcolor{blue}{s_{13}^2}\,&#10;s_{23}^2\pm 2\,\textcolor{brow}{\rho}\,\textcolor{blue}{s_{13}}\,\textcolor{lef}{\cos\delta}\,\sin(2\theta_{12})\sin(2\theta_{23})\right]$$&#10;&#10;\end{document}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650"/>
  <p:tag name="BOXHEIGHT" val="442"/>
  <p:tag name="BOXFONT" val="10"/>
  <p:tag name="BOXWRAP" val="False"/>
  <p:tag name="WORKAROUNDTRANSPARENCYBUG" val="False"/>
  <p:tag name="ALLOWFONTSUBSTITUTION" val="False"/>
  <p:tag name="BITMAPFORMAT" val="png256"/>
  <p:tag name="ORIGWIDTH" val="337,9207"/>
  <p:tag name="PICTUREFILESIZE" val="13367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%%%%%%%%%%%%%%%%%%%%%%%%%%%%%%%%%%%%%%%%%%%%%%%%%%%%%%%%%%%%%%%%%%%%%%%%%%%&#10;%%%     LaTex file generated by JaxoDraw-1.3-2&#10;%%%         CreationDate: 19/5/2006&#10;%%% Make sure you have the axodraw package installed in order to proceed!&#10;%%%%%%%%%%%%%%%%%%%%%%%%%%%%%%%%%%%%%%%%%%%%%%%%%%%%%%%%%%%%%%%%%%%%%%%%%%%&#10;\documentclass[a4paper]{article}&#10;&#10;\usepackage{axodraw}&#10;\usepackage{pstricks}&#10;\usepackage{color}&#10;\usepackage{bm}&#10;\newcommand{\ans}{ansatz }&#10;\newcommand{\be}[1]{\begin{equation}\label{#1}}&#10;\newcommand{\beq}{\begin{equation}}&#10;\newcommand{\ee}{\end{equation}}&#10;\newcommand{\beqn}[1]{\begin{eqnarray}\label{#1}}&#10;\newcommand{\eeqn}{\end{eqnarray}}&#10;\newcommand{\bd}{\begin{displaymath}}&#10;\newcommand{\ed}{\end{displaymath}}&#10;\newcommand{\mat}[4]{\left(\begin{array}{cc}{#1}&amp;{#2}\\{#3}&amp;{#4}&#10;\end{array}\right)}&#10;\newcommand{\matr}[9]{\left(\begin{array}{ccc}{#1}&amp;{#2}&amp;{#3}\\&#10;{#4}&amp;{#5}&amp;{#6}\\{#7}&amp;{#8}&amp;{#9}\end{array}\right)}&#10;\newcommand{\matrr}[6]{\left(\begin{array}{cc}{#1}&amp;{#2}\\&#10;{#3}&amp;{#4}\\{#5}&amp;{#6}\end{array}\right)}&#10;%&#10;\def\lsim{\raise0.3ex\hbox{$\;&lt;$\kern-0.75em\raise-1.1ex&#10;\hbox{$\sim\;$}}}&#10;\def\gsim{\raise0.3ex\hbox{$\;&gt;$\kern-0.75em\raise-1.1ex&#10;\hbox{$\sim\;$}}}&#10;%&#10;\def\abs#1{\left| #1\right|}&#10;%&#10;\def\simlt{\mathrel{\lower2.5pt\vbox{\lineskip=0pt\baselineskip=0pt&#10;           \hbox{$&lt;$}\hbox{$\sim$}}}}&#10;\def\simgt{\mathrel{\lower2.5pt\vbox{\lineskip=0pt\baselineskip=0pt&#10;           \hbox{$&gt;$}\hbox{$\sim$}}}}&#10;\def\unity{{\hbox{1\kern-.8mm l}}}&#10;%&#10;\def\epr{E^\prime}&#10;\newcommand{\al}{\alpha}&#10;%\def\ddt{\frac{\mbox{d}}{\mbox{dt}}}&#10;\def\16p{16\pi^2}&#10;\newcommand{\eps}{\varepsilon}&#10;\newcommand{\epsr}{\varepsilon_{ R}}&#10;\newcommand{\epsl}{\varepsilon_{ L}}&#10;\newcommand{\epsrs}{\varepsilon_{s R}}&#10;\newcommand{\epsls}{\varepsilon_{s L}}&#10;\def\ep{\epsilon}&#10;\def\ga{\gamma}&#10;\def\Ga{\Gamma}&#10;\def\om{\omega}&#10;\def\OM{\Omega}&#10;\def\la{\lambda}&#10;\def\La{\Lambda}&#10;\def\al{\alpha}&#10;\def\bY{{\bf Y}}&#10;\def\bA{{\bf A}}&#10;\def\bU{{\bf U}}&#10;\def\bm{{\bf m}}&#10;\def\bM{{\bf M}}&#10;%&#10;\newcommand{\ov}{\overline}&#10;\renewcommand{\to}{\rightarrow}&#10;\renewcommand{\vec}[1]{\mbox{\boldmath$#1$}}&#10;\def\tm{{\widetilde{m}}}&#10;\def\tl{{\tilde{X}}}&#10;\def\te{{\tilde{e^c}}}&#10;\def\tel{{\tilde{e}}}&#10;\def\td{{\tilde{d^c}}}&#10;\def\tq{{\tilde{Q}}}&#10;\def\tu{{\tilde{u^c}}}&#10;\def\mcirc{{\stackrel{o}{m}}}&#10;\def\dem{\delta m^2}&#10;\def\sint{\sin^2 2\theta}&#10;\def\tant{\tan 2\theta}&#10;\def\tanL{\tan 2\theta^L}&#10;\def\tanR{\tan 2\theta^R}&#10;\newcommand{\tanb}{\tan\beta}&#10;\setlength{\oddsidemargin}{0pt}&#10;\setlength{\evensidemargin}{0pt}&#10;\setlength{\topmargin}{0pt}&#10;\setlength{\headheight}{0pt}&#10;\setlength{\headsep}{0pt}&#10;\setlength{\topskip}{0pt}&#10;\setlength{\footskip}{0pt}&#10;\setlength{\textwidth}{\paperwidth}&#10;\addtolength{\textwidth}{-2in}&#10;\setlength{\textheight}{\paperheight}&#10;\addtolength{\textheight}{-2in}&#10;\pagestyle{empty}&#10;&#10;\definecolor{LemonChiffon}{rgb}{1.,0.98,0.8}&#10;\definecolor{Pink}{rgb}{1.0,0.26,0.61}&#10;\definecolor{col1}{rgb}{1.0,0.0,1.0}&#10;\definecolor{col2}{rgb}{0.,0.6,0.8}&#10;\definecolor{col3}{rgb}{0.8,0.2,0.2}&#10;\definecolor{right}{rgb}{0.7,0.3,0.0}&#10;\definecolor{lef}{rgb}{0.5,0.1,0.2}&#10;\definecolor{brow}{rgb}{0.6,0.3,0.1}&#10;&#10;&#10;\begin{document}&#10;&#10;$$\left|\left[ \textcolor{lef}{\bm^{2 }_{\tilde{L}}}\right]_{\tau e}\right|^2\propto &#10;\frac{\textcolor{blue}{c_{13}^2}}{4}&#10;\left[\,\textcolor{brow}{\rho^2}\,s_{23}^2\sin^2(2\theta_{12})+4\,\textcolor{blue}{s_{13}^2}\,&#10;c_{23}^2\mp 2\,\textcolor{brow}{\rho}\,\textcolor{blue}{s_{13}}\,\textcolor{lef}{\cos\delta}\,\sin(2\theta_{12})\sin(2\theta_{23})\right]$$&#10;&#10;\end{document}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650"/>
  <p:tag name="BOXHEIGHT" val="442"/>
  <p:tag name="BOXFONT" val="10"/>
  <p:tag name="BOXWRAP" val="False"/>
  <p:tag name="WORKAROUNDTRANSPARENCYBUG" val="False"/>
  <p:tag name="ALLOWFONTSUBSTITUTION" val="False"/>
  <p:tag name="BITMAPFORMAT" val="png256"/>
  <p:tag name="ORIGWIDTH" val="336,9607"/>
  <p:tag name="PICTUREFILESIZE" val="1314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%%%%%%%%%%%%%%%%%%%%%%%%%%%%%%%%%%%%%%%%%%%%%%%%%%%%%%%%%%%%%%%%%%%%%%%%%%%&#10;%%%     LaTex file generated by JaxoDraw-1.3-2&#10;%%%         CreationDate: 19/5/2006&#10;%%% Make sure you have the axodraw package installed in order to proceed!&#10;%%%%%%%%%%%%%%%%%%%%%%%%%%%%%%%%%%%%%%%%%%%%%%%%%%%%%%%%%%%%%%%%%%%%%%%%%%%&#10;\documentclass[a4paper]{article}&#10;&#10;\usepackage{axodraw}&#10;\usepackage{pstricks}&#10;\usepackage{color}&#10;\usepackage{bm}&#10;\newcommand{\ans}{ansatz }&#10;\newcommand{\be}[1]{\begin{equation}\label{#1}}&#10;\newcommand{\beq}{\begin{equation}}&#10;\newcommand{\ee}{\end{equation}}&#10;\newcommand{\beqn}[1]{\begin{eqnarray}\label{#1}}&#10;\newcommand{\eeqn}{\end{eqnarray}}&#10;\newcommand{\bd}{\begin{displaymath}}&#10;\newcommand{\ed}{\end{displaymath}}&#10;\newcommand{\mat}[4]{\left(\begin{array}{cc}{#1}&amp;{#2}\\{#3}&amp;{#4}&#10;\end{array}\right)}&#10;\newcommand{\matr}[9]{\left(\begin{array}{ccc}{#1}&amp;{#2}&amp;{#3}\\&#10;{#4}&amp;{#5}&amp;{#6}\\{#7}&amp;{#8}&amp;{#9}\end{array}\right)}&#10;\newcommand{\matrr}[6]{\left(\begin{array}{cc}{#1}&amp;{#2}\\&#10;{#3}&amp;{#4}\\{#5}&amp;{#6}\end{array}\right)}&#10;%&#10;\def\lsim{\raise0.3ex\hbox{$\;&lt;$\kern-0.75em\raise-1.1ex&#10;\hbox{$\sim\;$}}}&#10;\def\gsim{\raise0.3ex\hbox{$\;&gt;$\kern-0.75em\raise-1.1ex&#10;\hbox{$\sim\;$}}}&#10;%&#10;\def\abs#1{\left| #1\right|}&#10;%&#10;\def\simlt{\mathrel{\lower2.5pt\vbox{\lineskip=0pt\baselineskip=0pt&#10;           \hbox{$&lt;$}\hbox{$\sim$}}}}&#10;\def\simgt{\mathrel{\lower2.5pt\vbox{\lineskip=0pt\baselineskip=0pt&#10;           \hbox{$&gt;$}\hbox{$\sim$}}}}&#10;\def\unity{{\hbox{1\kern-.8mm l}}}&#10;%&#10;\def\epr{E^\prime}&#10;\newcommand{\al}{\alpha}&#10;%\def\ddt{\frac{\mbox{d}}{\mbox{dt}}}&#10;\def\16p{16\pi^2}&#10;\newcommand{\eps}{\varepsilon}&#10;\newcommand{\epsr}{\varepsilon_{ R}}&#10;\newcommand{\epsl}{\varepsilon_{ L}}&#10;\newcommand{\epsrs}{\varepsilon_{s R}}&#10;\newcommand{\epsls}{\varepsilon_{s L}}&#10;\def\ep{\epsilon}&#10;\def\ga{\gamma}&#10;\def\Ga{\Gamma}&#10;\def\om{\omega}&#10;\def\OM{\Omega}&#10;\def\la{\lambda}&#10;\def\La{\Lambda}&#10;\def\al{\alpha}&#10;\def\bY{{\bf Y}}&#10;\def\bA{{\bf A}}&#10;\def\bU{{\bf U}}&#10;\def\bm{{\bf m}}&#10;\def\bM{{\bf M}}&#10;%&#10;\newcommand{\ov}{\overline}&#10;\renewcommand{\to}{\rightarrow}&#10;\renewcommand{\vec}[1]{\mbox{\boldmath$#1$}}&#10;\def\tm{{\widetilde{m}}}&#10;\def\tl{{\tilde{X}}}&#10;\def\te{{\tilde{e^c}}}&#10;\def\tel{{\tilde{e}}}&#10;\def\td{{\tilde{d^c}}}&#10;\def\tq{{\tilde{Q}}}&#10;\def\tu{{\tilde{u^c}}}&#10;\def\mcirc{{\stackrel{o}{m}}}&#10;\def\dem{\delta m^2}&#10;\def\sint{\sin^2 2\theta}&#10;\def\tant{\tan 2\theta}&#10;\def\tanL{\tan 2\theta^L}&#10;\def\tanR{\tan 2\theta^R}&#10;\newcommand{\tanb}{\tan\beta}&#10;\setlength{\oddsidemargin}{0pt}&#10;\setlength{\evensidemargin}{0pt}&#10;\setlength{\topmargin}{0pt}&#10;\setlength{\headheight}{0pt}&#10;\setlength{\headsep}{0pt}&#10;\setlength{\topskip}{0pt}&#10;\setlength{\footskip}{0pt}&#10;\setlength{\textwidth}{\paperwidth}&#10;\addtolength{\textwidth}{-2in}&#10;\setlength{\textheight}{\paperheight}&#10;\addtolength{\textheight}{-2in}&#10;\pagestyle{empty}&#10;&#10;\definecolor{LemonChiffon}{rgb}{1.,0.98,0.8}&#10;\definecolor{Pink}{rgb}{1.0,0.26,0.61}&#10;\definecolor{col1}{rgb}{1.0,0.0,1.0}&#10;\definecolor{col2}{rgb}{0.,0.6,0.8}&#10;\definecolor{col3}{rgb}{0.8,0.2,0.2}&#10;\definecolor{right}{rgb}{0.7,0.3,0.0}&#10;\definecolor{lef}{rgb}{0.5,0.1,0.2}&#10;\definecolor{brow}{rgb}{0.6,0.3,0.1}&#10;&#10;&#10;\begin{document}&#10;$$\left|\left[ \textcolor{lef}{\bm^{2 }_{\tilde{L}}}\right]_{\tau \mu}\right|^2\propto &#10;\frac{\textcolor{blue}{c_{13}^2}}{4}&#10;\left\{\,\left[\,\textcolor{blue}{c_{13}^2}\,\sin(2\theta_{23})\mp\textcolor{brow}{\rho}\,\textcolor{blue}{s_{13}}\,\textcolor{lef}{\cos\delta}\,\sin(2\theta_{12})\cos(2\theta_{23})\,\right]^2+\,&#10;\textcolor{brow}{\rho^2}\textcolor{blue}{s_{13}^2}\,\textcolor{lef}{\sin^2\delta}\sin^2(2\theta_{12})\right\}&#10;$$&#10;&#10;&#10;\end{document}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650"/>
  <p:tag name="BOXHEIGHT" val="442"/>
  <p:tag name="BOXFONT" val="10"/>
  <p:tag name="BOXWRAP" val="False"/>
  <p:tag name="WORKAROUNDTRANSPARENCYBUG" val="False"/>
  <p:tag name="ALLOWFONTSUBSTITUTION" val="False"/>
  <p:tag name="BITMAPFORMAT" val="png256"/>
  <p:tag name="ORIGWIDTH" val="399,9608"/>
  <p:tag name="PICTUREFILESIZE" val="1590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%%%%%%%%%%%%%%%%%%%%%%%%%%%%%%%%%%%%%%%%%%%%%%%%%%%%%%%%%%%%%%%%%%%%%%%%%%%&#10;%%%     LaTex file generated by JaxoDraw-1.3-2&#10;%%%         CreationDate: 19/5/2006&#10;%%% Make sure you have the axodraw package installed in order to proceed!&#10;%%%%%%%%%%%%%%%%%%%%%%%%%%%%%%%%%%%%%%%%%%%%%%%%%%%%%%%%%%%%%%%%%%%%%%%%%%%&#10;\documentclass[a4paper]{article}&#10;&#10;\usepackage{axodraw}&#10;\usepackage{pstricks}&#10;\usepackage{color}&#10;\usepackage{bm}&#10;\newcommand{\ans}{ansatz }&#10;\newcommand{\be}[1]{\begin{equation}\label{#1}}&#10;\newcommand{\beq}{\begin{equation}}&#10;\newcommand{\ee}{\end{equation}}&#10;\newcommand{\beqn}[1]{\begin{eqnarray}\label{#1}}&#10;\newcommand{\eeqn}{\end{eqnarray}}&#10;\newcommand{\bd}{\begin{displaymath}}&#10;\newcommand{\ed}{\end{displaymath}}&#10;\newcommand{\mat}[4]{\left(\begin{array}{cc}{#1}&amp;{#2}\\{#3}&amp;{#4}&#10;\end{array}\right)}&#10;\newcommand{\matr}[9]{\left(\begin{array}{ccc}{#1}&amp;{#2}&amp;{#3}\\&#10;{#4}&amp;{#5}&amp;{#6}\\{#7}&amp;{#8}&amp;{#9}\end{array}\right)}&#10;\newcommand{\matrr}[6]{\left(\begin{array}{cc}{#1}&amp;{#2}\\&#10;{#3}&amp;{#4}\\{#5}&amp;{#6}\end{array}\right)}&#10;%&#10;\def\lsim{\raise0.3ex\hbox{$\;&lt;$\kern-0.75em\raise-1.1ex&#10;\hbox{$\sim\;$}}}&#10;\def\gsim{\raise0.3ex\hbox{$\;&gt;$\kern-0.75em\raise-1.1ex&#10;\hbox{$\sim\;$}}}&#10;%&#10;\def\abs#1{\left| #1\right|}&#10;%&#10;\def\simlt{\mathrel{\lower2.5pt\vbox{\lineskip=0pt\baselineskip=0pt&#10;           \hbox{$&lt;$}\hbox{$\sim$}}}}&#10;\def\simgt{\mathrel{\lower2.5pt\vbox{\lineskip=0pt\baselineskip=0pt&#10;           \hbox{$&gt;$}\hbox{$\sim$}}}}&#10;\def\unity{{\hbox{1\kern-.8mm l}}}&#10;%&#10;\def\epr{E^\prime}&#10;\newcommand{\al}{\alpha}&#10;%\def\ddt{\frac{\mbox{d}}{\mbox{dt}}}&#10;\def\16p{16\pi^2}&#10;\newcommand{\eps}{\varepsilon}&#10;\newcommand{\epsr}{\varepsilon_{ R}}&#10;\newcommand{\epsl}{\varepsilon_{ L}}&#10;\newcommand{\epsrs}{\varepsilon_{s R}}&#10;\newcommand{\epsls}{\varepsilon_{s L}}&#10;\def\ep{\epsilon}&#10;\def\ga{\gamma}&#10;\def\Ga{\Gamma}&#10;\def\om{\omega}&#10;\def\OM{\Omega}&#10;\def\la{\lambda}&#10;\def\La{\Lambda}&#10;\def\al{\alpha}&#10;\def\bY{{\bf Y}}&#10;\def\bA{{\bf A}}&#10;\def\bU{\textcolor{lef}{{\bf U}}}&#10;\def\bUdag{\textcolor{lef}{{\bf U}^\dag}}&#10;\def\bm{{\bf m}}&#10;\def\bM{{\bf M}}&#10;%&#10;\newcommand{\ov}{\overline}&#10;\renewcommand{\to}{\rightarrow}&#10;\renewcommand{\vec}[1]{\mbox{\boldmath$#1$}}&#10;\def\tm{{\widetilde{m}}}&#10;\def\tl{{\tilde{X}}}&#10;\def\te{{\tilde{e^c}}}&#10;\def\tel{{\tilde{e}}}&#10;\def\td{{\tilde{d^c}}}&#10;\def\tq{{\tilde{Q}}}&#10;\def\tu{{\tilde{u^c}}}&#10;\def\mcirc{{\stackrel{o}{m}}}&#10;\def\dem{\delta m^2}&#10;\def\sint{\sin^2 2\theta}&#10;\def\tant{\tan 2\theta}&#10;\def\tanL{\tan 2\theta^L}&#10;\def\tanR{\tan 2\theta^R}&#10;\newcommand{\tanb}{\tan\beta}&#10;\setlength{\oddsidemargin}{0pt}&#10;\setlength{\evensidemargin}{0pt}&#10;\setlength{\topmargin}{0pt}&#10;\setlength{\headheight}{0pt}&#10;\setlength{\headsep}{0pt}&#10;\setlength{\topskip}{0pt}&#10;\setlength{\footskip}{0pt}&#10;\setlength{\textwidth}{\paperwidth}&#10;\addtolength{\textwidth}{-2in}&#10;\setlength{\textheight}{\paperheight}&#10;\addtolength{\textheight}{-2in}&#10;\pagestyle{empty}&#10;&#10;\definecolor{LemonChiffon}{rgb}{1.,0.98,0.8}&#10;\definecolor{Pink}{rgb}{1.0,0.26,0.61}&#10;\definecolor{col1}{rgb}{1.0,0.0,1.0}&#10;\definecolor{col2}{rgb}{0.,0.6,0.8}&#10;\definecolor{col3}{rgb}{0.8,0.2,0.2}&#10;\definecolor{right}{rgb}{0.7,0.3,0.0}&#10;\definecolor{lef}{rgb}{0.5,0.1,0.2}&#10;\definecolor{brow}{rgb}{0.6,0.3,0.1}&#10;&#10;&#10;\begin{document}&#10;&#10;$ &#10;\textcolor{blue}{(\bm^{\dagger}_\nu \bm_\nu )_{ij}}=m_1^2\,\delta_{ij}+ \Delta m^2_{21}&#10;\bU_{\textcolor{lef}{\!i2}}^{}\bU_{\textcolor{lef}{\!j2}}^{\textcolor{lef}{\ast}}&#10;+ \Delta m^2_{31}&#10;\bU_{\textcolor{lef}{\!i3}}^{}\bU_{\textcolor{lef}{\!j3}}^{\textcolor{lef}{\ast}}$&#10;&#10;\end{document}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650"/>
  <p:tag name="BOXHEIGHT" val="442"/>
  <p:tag name="BOXFONT" val="10"/>
  <p:tag name="BOXWRAP" val="False"/>
  <p:tag name="WORKAROUNDTRANSPARENCYBUG" val="False"/>
  <p:tag name="ALLOWFONTSUBSTITUTION" val="False"/>
  <p:tag name="BITMAPFORMAT" val="bmp16m"/>
  <p:tag name="ORIGWIDTH" val="219,0005"/>
  <p:tag name="PICTUREFILESIZE" val="63527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%%%%%%%%%%%%%%%%%%%%%%%%%%%%%%%%%%%%%%%%%%%%%%%%%%%%%%%%%%%%%%%%%%%%%%%%%%%&#10;%%%     LaTex file generated by JaxoDraw-1.3-2&#10;%%%         CreationDate: 19/5/2006&#10;%%% Make sure you have the axodraw package installed in order to proceed!&#10;%%%%%%%%%%%%%%%%%%%%%%%%%%%%%%%%%%%%%%%%%%%%%%%%%%%%%%%%%%%%%%%%%%%%%%%%%%%&#10;\documentclass[a4paper]{article}&#10;&#10;\usepackage{axodraw}&#10;\usepackage{pstricks}&#10;\usepackage{color}&#10;\usepackage{bm}&#10;\newcommand{\ans}{ansatz }&#10;\newcommand{\be}[1]{\begin{equation}\label{#1}}&#10;\newcommand{\beq}{\begin{equation}}&#10;\newcommand{\ee}{\end{equation}}&#10;\newcommand{\beqn}[1]{\begin{eqnarray}\label{#1}}&#10;\newcommand{\eeqn}{\end{eqnarray}}&#10;\newcommand{\bd}{\begin{displaymath}}&#10;\newcommand{\ed}{\end{displaymath}}&#10;\newcommand{\mat}[4]{\left(\begin{array}{cc}{#1}&amp;{#2}\\{#3}&amp;{#4}&#10;\end{array}\right)}&#10;\newcommand{\matr}[9]{\left(\begin{array}{ccc}{#1}&amp;{#2}&amp;{#3}\\&#10;{#4}&amp;{#5}&amp;{#6}\\{#7}&amp;{#8}&amp;{#9}\end{array}\right)}&#10;\newcommand{\matrr}[6]{\left(\begin{array}{cc}{#1}&amp;{#2}\\&#10;{#3}&amp;{#4}\\{#5}&amp;{#6}\end{array}\right)}&#10;%&#10;\def\lsim{\raise0.3ex\hbox{$\;&lt;$\kern-0.75em\raise-1.1ex&#10;\hbox{$\sim\;$}}}&#10;\def\gsim{\raise0.3ex\hbox{$\;&gt;$\kern-0.75em\raise-1.1ex&#10;\hbox{$\sim\;$}}}&#10;%&#10;\def\abs#1{\left| #1\right|}&#10;%&#10;\def\simlt{\mathrel{\lower2.5pt\vbox{\lineskip=0pt\baselineskip=0pt&#10;           \hbox{$&lt;$}\hbox{$\sim$}}}}&#10;\def\simgt{\mathrel{\lower2.5pt\vbox{\lineskip=0pt\baselineskip=0pt&#10;           \hbox{$&gt;$}\hbox{$\sim$}}}}&#10;\def\unity{{\hbox{1\kern-.8mm l}}}&#10;%&#10;\def\epr{E^\prime}&#10;\newcommand{\al}{\alpha}&#10;%\def\ddt{\frac{\mbox{d}}{\mbox{dt}}}&#10;\def\16p{16\pi^2}&#10;\newcommand{\eps}{\varepsilon}&#10;\newcommand{\epsr}{\varepsilon_{ R}}&#10;\newcommand{\epsl}{\varepsilon_{ L}}&#10;\newcommand{\epsrs}{\varepsilon_{s R}}&#10;\newcommand{\epsls}{\varepsilon_{s L}}&#10;\def\ep{\epsilon}&#10;\def\ga{\gamma}&#10;\def\Ga{\Gamma}&#10;\def\om{\omega}&#10;\def\OM{\Omega}&#10;\def\la{\lambda}&#10;\def\La{\Lambda}&#10;\def\al{\alpha}&#10;\def\bY{{\bf Y}}&#10;\def\bA{{\bf A}}&#10;\def\bU{\textcolor{lef}{{\bf U}}}&#10;\def\bUdag{\textcolor{lef}{{\bf U}^\dag}}&#10;\def\bm{{\bf m}}&#10;\def\bM{{\bf M}}&#10;%&#10;\newcommand{\ov}{\overline}&#10;\renewcommand{\to}{\rightarrow}&#10;\renewcommand{\vec}[1]{\mbox{\boldmath$#1$}}&#10;\def\tm{{\widetilde{m}}}&#10;\def\tl{{\tilde{X}}}&#10;\def\te{{\tilde{e^c}}}&#10;\def\tel{{\tilde{e}}}&#10;\def\td{{\tilde{d^c}}}&#10;\def\tq{{\tilde{Q}}}&#10;\def\tu{{\tilde{u^c}}}&#10;\def\mcirc{{\stackrel{o}{m}}}&#10;\def\dem{\delta m^2}&#10;\def\sint{\sin^2 2\theta}&#10;\def\tant{\tan 2\theta}&#10;\def\tanL{\tan 2\theta^L}&#10;\def\tanR{\tan 2\theta^R}&#10;\newcommand{\tanb}{\tan\beta}&#10;\setlength{\oddsidemargin}{0pt}&#10;\setlength{\evensidemargin}{0pt}&#10;\setlength{\topmargin}{0pt}&#10;\setlength{\headheight}{0pt}&#10;\setlength{\headsep}{0pt}&#10;\setlength{\topskip}{0pt}&#10;\setlength{\footskip}{0pt}&#10;\setlength{\textwidth}{\paperwidth}&#10;\addtolength{\textwidth}{-2in}&#10;\setlength{\textheight}{\paperheight}&#10;\addtolength{\textheight}{-2in}&#10;\pagestyle{empty}&#10;&#10;\definecolor{LemonChiffon}{rgb}{1.,0.98,0.8}&#10;\definecolor{Pink}{rgb}{1.0,0.26,0.61}&#10;\definecolor{col1}{rgb}{1.0,0.0,1.0}&#10;\definecolor{col2}{rgb}{0.,0.6,0.8}&#10;\definecolor{col3}{rgb}{0.8,0.2,0.2}&#10;\definecolor{right}{rgb}{0.7,0.3,0.0}&#10;\definecolor{lef}{rgb}{0.5,0.1,0.2}&#10;\definecolor{brow}{rgb}{0.6,0.3,0.1}&#10;&#10;&#10;\begin{document}&#10;&#10;$$ \textcolor{blue}{(\bm^{\dagger}_\nu \bm_\nu )_{ij}}=m_3^2\,\delta_{ij}+ (|\Delta m^2_{31}|+&#10; \Delta m^2_{21})&#10;\bU_{\textcolor{lef}{\!i2}}^{}\bU_{\textcolor{lef}{\!j2}}^{\textcolor{lef}{\ast}}&#10;+|\Delta m^2_{31}|&#10;\bU_{\textcolor{lef}{\!i1}}^{}\bU_{\textcolor{lef}{\!j1}}^{\textcolor{lef}{\ast}}&#10;$$&#10;&#10;\end{document}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650"/>
  <p:tag name="BOXHEIGHT" val="442"/>
  <p:tag name="BOXFONT" val="10"/>
  <p:tag name="BOXWRAP" val="False"/>
  <p:tag name="WORKAROUNDTRANSPARENCYBUG" val="False"/>
  <p:tag name="ALLOWFONTSUBSTITUTION" val="False"/>
  <p:tag name="BITMAPFORMAT" val="bmp16m"/>
  <p:tag name="ORIGWIDTH" val="274,9206"/>
  <p:tag name="PICTUREFILESIZE" val="79767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%%%%%%%%%%%%%%%%%%%%%%%%%%%%%%%%%%%%%%%%%%%%%%%%%%%%%%%%%%%%%%%%%%%%%%%%%%%&#10;%%%     LaTex file generated by JaxoDraw-1.3-2&#10;%%%         CreationDate: 19/5/2006&#10;%%% Make sure you have the axodraw package installed in order to proceed!&#10;%%%%%%%%%%%%%%%%%%%%%%%%%%%%%%%%%%%%%%%%%%%%%%%%%%%%%%%%%%%%%%%%%%%%%%%%%%%&#10;\documentclass[a4paper]{article}&#10;&#10;\usepackage{axodraw}&#10;\usepackage{pstricks}&#10;\usepackage{color}&#10;\usepackage{bm}&#10;\newcommand{\ans}{ansatz }&#10;\newcommand{\be}[1]{\begin{equation}\label{#1}}&#10;\newcommand{\beq}{\begin{equation}}&#10;\newcommand{\ee}{\end{equation}}&#10;\newcommand{\beqn}[1]{\begin{eqnarray}\label{#1}}&#10;\newcommand{\eeqn}{\end{eqnarray}}&#10;\newcommand{\bd}{\begin{displaymath}}&#10;\newcommand{\ed}{\end{displaymath}}&#10;\newcommand{\mat}[4]{\left(\begin{array}{cc}{#1}&amp;{#2}\\{#3}&amp;{#4}&#10;\end{array}\right)}&#10;\newcommand{\matr}[9]{\left(\begin{array}{ccc}{#1}&amp;{#2}&amp;{#3}\\&#10;{#4}&amp;{#5}&amp;{#6}\\{#7}&amp;{#8}&amp;{#9}\end{array}\right)}&#10;\newcommand{\matrr}[6]{\left(\begin{array}{cc}{#1}&amp;{#2}\\&#10;{#3}&amp;{#4}\\{#5}&amp;{#6}\end{array}\right)}&#10;%&#10;\def\lsim{\raise0.3ex\hbox{$\;&lt;$\kern-0.75em\raise-1.1ex&#10;\hbox{$\sim\;$}}}&#10;\def\gsim{\raise0.3ex\hbox{$\;&gt;$\kern-0.75em\raise-1.1ex&#10;\hbox{$\sim\;$}}}&#10;%&#10;\def\abs#1{\left| #1\right|}&#10;%&#10;\def\simlt{\mathrel{\lower2.5pt\vbox{\lineskip=0pt\baselineskip=0pt&#10;           \hbox{$&lt;$}\hbox{$\sim$}}}}&#10;\def\simgt{\mathrel{\lower2.5pt\vbox{\lineskip=0pt\baselineskip=0pt&#10;           \hbox{$&gt;$}\hbox{$\sim$}}}}&#10;\def\unity{{\hbox{1\kern-.8mm l}}}&#10;%&#10;\def\epr{E^\prime}&#10;\newcommand{\al}{\alpha}&#10;%\def\ddt{\frac{\mbox{d}}{\mbox{dt}}}&#10;\def\16p{16\pi^2}&#10;\newcommand{\eps}{\varepsilon}&#10;\newcommand{\epsr}{\varepsilon_{ R}}&#10;\newcommand{\epsl}{\varepsilon_{ L}}&#10;\newcommand{\epsrs}{\varepsilon_{s R}}&#10;\newcommand{\epsls}{\varepsilon_{s L}}&#10;\def\ep{\epsilon}&#10;\def\ga{\gamma}&#10;\def\Ga{\Gamma}&#10;\def\om{\omega}&#10;\def\OM{\Omega}&#10;\def\la{\lambda}&#10;\def\La{\Lambda}&#10;\def\al{\alpha}&#10;\def\bY{{\bf Y}}&#10;\def\bA{{\bf A}}&#10;\def\bU{{\bf U}}&#10;\def\bm{{\bf m}}&#10;\def\bM{{\bf M}}&#10;%&#10;\newcommand{\ov}{\overline}&#10;\renewcommand{\to}{\rightarrow}&#10;\renewcommand{\vec}[1]{\mbox{\boldmath$#1$}}&#10;\def\tm{{\widetilde{m}}}&#10;\def\tl{{\tilde{X}}}&#10;\def\te{{\tilde{e^c}}}&#10;\def\tel{{\tilde{e}}}&#10;\def\td{{\tilde{d^c}}}&#10;\def\tq{{\tilde{Q}}}&#10;\def\tu{{\tilde{u^c}}}&#10;\def\mcirc{{\stackrel{o}{m}}}&#10;\def\dem{\delta m^2}&#10;\def\sint{\sin^2 2\theta}&#10;\def\tant{\tan 2\theta}&#10;\def\tanL{\tan 2\theta^L}&#10;\def\tanR{\tan 2\theta^R}&#10;\newcommand{\tanb}{\tan\beta}&#10;\setlength{\oddsidemargin}{0pt}&#10;\setlength{\evensidemargin}{0pt}&#10;\setlength{\topmargin}{0pt}&#10;\setlength{\headheight}{0pt}&#10;\setlength{\headsep}{0pt}&#10;\setlength{\topskip}{0pt}&#10;\setlength{\footskip}{0pt}&#10;\setlength{\textwidth}{\paperwidth}&#10;\addtolength{\textwidth}{-2in}&#10;\setlength{\textheight}{\paperheight}&#10;\addtolength{\textheight}{-2in}&#10;\pagestyle{empty}&#10;&#10;\definecolor{LemonChiffon}{rgb}{1.,0.98,0.8}&#10;\definecolor{Pink}{rgb}{1.0,0.26,0.61}&#10;\definecolor{col1}{rgb}{1.0,0.0,1.0}&#10;\definecolor{col2}{rgb}{0.,0.6,0.8}&#10;\definecolor{col3}{rgb}{0.8,0.2,0.2}&#10;\definecolor{right}{rgb}{0.7,0.3,0.0}&#10;\definecolor{lef}{rgb}{0.5,0.1,0.2}&#10;\definecolor{brow}{rgb}{0.6,0.3,0.1}&#10;\definecolor{mgreen}{rgb}{0.0,0.5,0.0}&#10;&#10;&#10;\begin{document}&#10;&#10;&#10;\begin{eqnarray}&#10;{\bf U}_\delta =  \pmatrix{c_{12}c_{13} &amp; s_{12}c_{13}&#10;&amp;s_{13}e^{-i\delta} \cr -s_{12}c_{23}-c_{12}s_{23}s_{13}e^{i\delta}&#10;&amp; c_{12}c_{23}-s_{12}s_{23}s_{13}e^{i\delta} &amp;  s_{23}c_{13} \cr&#10;s_{12}s_{23}-c_{12}c_{23}s_{13}e^{i\delta} &amp; -c_{12}&#10;s_{23}-s_{12}c_{23}s_{13}e^{i\delta} &amp; c_{23}c_{13}}\nonumber&#10;\end{eqnarray}&#10;&#10;\end{document}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650"/>
  <p:tag name="BOXHEIGHT" val="442"/>
  <p:tag name="BOXFONT" val="10"/>
  <p:tag name="BOXWRAP" val="False"/>
  <p:tag name="WORKAROUNDTRANSPARENCYBUG" val="False"/>
  <p:tag name="ALLOWFONTSUBSTITUTION" val="False"/>
  <p:tag name="BITMAPFORMAT" val="pngmono"/>
  <p:tag name="ORIGWIDTH" val="288,9605"/>
  <p:tag name="PICTUREFILESIZE" val="880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%%%%%%%%%%%%%%%%%%%%%%%%%%%%%%%%%%%%%%%%%%%%%%%%%%%%%%%%%%%%%%%%%%%%%%%%%%%&#10;%%%     LaTex file generated by JaxoDraw-1.3-2&#10;%%%         CreationDate: 19/5/2006&#10;%%% Make sure you have the axodraw package installed in order to proceed!&#10;%%%%%%%%%%%%%%%%%%%%%%%%%%%%%%%%%%%%%%%%%%%%%%%%%%%%%%%%%%%%%%%%%%%%%%%%%%%&#10;\documentclass[a4paper]{article}&#10;&#10;\usepackage{axodraw}&#10;\usepackage{pstricks}&#10;\usepackage{color}&#10;\usepackage{bm}&#10;&#10;&#10;\newcommand{\la}{{\lambda}}&#10;\newcommand{\ie}{{\it i.e.}}&#10;\newcommand{\eg}{{\it e.g.}}&#10;\newcommand{\mrm}[1]{\mbox{\rm #1}}&#10;\newcommand{\be}{\begin{equation}}&#10;\newcommand{\ee}{\end{equation}}&#10;\newcommand{\beq}{\begin{equation}}&#10;\newcommand{\eeq}{\end{equation}}&#10;\newcommand{\bea}{\begin{eqnarray}}&#10;\newcommand{\eea}{\end{eqnarray}}&#10;\newcommand{\br}{\begin{eqnarray}}&#10;\newcommand{\er}{\end{eqnarray}}&#10;\newcommand{\ba}{\begin{array}}&#10;\newcommand{\ea}{\end{array}}&#10;\newcommand{\bi}{\begin{itemize}}&#10;\newcommand{\ei}{\end{itemize}}&#10;\newcommand{\bn}{\begin{enumerate}}&#10;\newcommand{\en}{\end{enumerate}}&#10;\newcommand{\bc}{\begin{center}}&#10;\newcommand{\ec}{\end{center}}&#10;\newcommand{\ul}{\underline}&#10;\newcommand{\bT}{\bar{T}}&#10;\def\smd{\sigma_{\mu}}&#10;\def\smu{\sigma^{\mu}}&#10;\def\smdb{{\bar\sigma}_{\mu}}&#10;\def\smub{{\bar\sigma}^{\mu}}&#10;\def\snd{\sigma_{\nu}}&#10;\def\snu{\sigma^{\nu}}&#10;\def\sndb{{\bar\sigma}_{\nu}}&#10;\def\snub{{\bar\sigma}^{\nu}}&#10;\def\smn{\sigma^{\mu\nu}}&#10;\def\smnb{{\bar\sigma}^{\mu\nu}}&#10;&#10;\def\bZ{{\bf Z}}&#10;\def\bY{{\bf Y}}&#10;\def\bbe{\bm{\beta}}&#10;\def\bg{\bm{\gamma}}&#10;\def\bkappa{\bm{\kappa}}&#10;\def\bk5{\bm{\kappa}_5}&#10;\def\bD{\bm{\Delta}}&#10;\def\bA{{\bf A}}&#10;\def\bB{{\bf B}}&#10;\def\bC{{\bf C}}&#10;\def\bP{{\bf P}}&#10;\def\bU{{\bf U}}&#10;\def\bV{{\bf V}}&#10;\def\bmm{{\bf m}}&#10;\def\bM{{\bf M}}&#10;&#10;&#10;\def\bk{{\cal {\bf K}}}&#10;%\def\bk{{ {\Large  K}}}&#10;\def\tl{{\tilde{L}}}&#10;\def\tll{{\tilde{\ell}}}&#10;\def\tm{{\tilde{m}}}&#10;\def\te{{\tilde{e^c}}}&#10;\def\tel{{\tilde{e}}}&#10;\def\td{{\tilde{d^c}}}&#10;\def\tq{{\tilde{Q}}}&#10;\def\tf{{\tilde{f}}}&#10;\def\tu{{\tilde{u^c}}}&#10;\def\mcirc{{\stackrel{o}{m}}}&#10;\def\dem{\delta m^2}&#10;\def\cq{{\cal Q}}&#10;\def\tcq{{\tilde{{\cal Q}}}}&#10;\def\ln{{\rm ln}}&#10;%%%%%%%%%%%%%%%%% Uli's macros %%%%%%%%%%%%%%%%%%%%%%%%%%%%%%%%%%%%%&#10;\def\unity{{\hbox{1\kern-.6mm l}}}&#10;\newcommand{\ov}{\overline}&#10;\newcommand{\ta}{\tilde{a}}&#10;\newcommand{\tH}{\tilde{H}}&#10;\newcommand{\tn}{\tilde{N}}&#10;\newcommand{\lt}{\left}&#10;\newcommand{\rt}{\right}&#10;\newcommand{\no}{\nonumber}&#10;\newcommand{\nn}{\nonumber}&#10;\newcommand{\ds}{\displaystyle}&#10;\newcommand{\eps}{\epsilon}&#10;\newcommand{\lto}{\longrightarrow}&#10;\newcommand{\eq}[1]{eq.(\ref{#1})}&#10;\newcommand{\Eq}[1]{eq.(\ref{#1})}&#10;\newcommand{\rfn}[1]{(\ref{#1})}&#10;\newcommand{\imag}{{\rm Im}\,}&#10;\newcommand{\real}{{\rm Re}\,}&#10;\newcommand{\BR}{{\rm BR}}&#10;\newcommand{\CR}{{\rm CR}}&#10;\newcommand{\mev}{\mbox{MeV}}&#10;\newcommand{\gev}{\mbox{GeV}}&#10;\newcommand{\tev}{\mbox{TeV}}&#10;\newcommand{\ga}{\gamma}&#10;%\newcommand{\ov}[1]{\overline{#1}}&#10;\def\Ord{\buildrel{\scriptscriptstyle &lt;}\over{\scriptscriptstyle\sim}}&#10;\def\OOrd{\buildrel{\scriptscriptstyle &gt;}\over{\scriptscriptstyle\sim}}&#10;&#10;\newcommand{\gsim}{\lower.7ex\hbox{$\;\stackrel{\textstyle&gt;}{\sim}\;$}}&#10;\newcommand{\lsim}{\lower.7ex\hbox{$\;\stackrel{\textstyle&lt;}{\sim}\;$}}&#10;&#10;\newcommand{\captions}{\sf \caption}&#10;\def\mysection#1{\noindent {\bf #1} }&#10;&#10;\pagestyle{empty}&#10;&#10;\definecolor{LemonChiffon}{rgb}{1.,0.98,0.8}&#10;\definecolor{Pink}{rgb}{1.0,0.26,0.61}&#10;\definecolor{col1}{rgb}{1.0,0.0,1.0}&#10;\definecolor{col2}{rgb}{0.,0.6,0.8}&#10;\definecolor{col3}{rgb}{0.8,0.2,0.2}&#10;\definecolor{right}{rgb}{0.7,0.3,0.0}&#10;\definecolor{lef}{rgb}{0.5,0.1,0.2}&#10;\definecolor{brow}{rgb}{0.6,0.3,0.1}&#10;\definecolor{mgreen}{rgb}{0.0,0.5,0.0}&#10;&#10;&#10;\begin{document}&#10;&#10;&#10;&#10;&#10;$$&#10;{\rm \bf m}_{\rm diag}={\rm diag}(m_1,m_2,m_3)$$ &#10;&#10;&#10;\end{document}"/>
  <p:tag name="IGUANATEXSIZE" val="5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%%%%%%%%%%%%%%%%%%%%%%%%%%%%%%%%%%%%%%%%%%%%%%%%%%%%%%%%%%%%%%%%%%%%%%%%%%%&#10;%%%     LaTex file generated by JaxoDraw-1.3-2&#10;%%%         CreationDate: 19/5/2006&#10;%%% Make sure you have the axodraw package installed in order to proceed!&#10;%%%%%%%%%%%%%%%%%%%%%%%%%%%%%%%%%%%%%%%%%%%%%%%%%%%%%%%%%%%%%%%%%%%%%%%%%%%&#10;\documentclass[a4paper]{article}&#10;\usepackage{pstricks}&#10;\usepackage{color}&#10;\usepackage{bm}&#10;&#10;&#10;\newcommand{\la}{{\lambda}}&#10;\newcommand{\ie}{{\it i.e.}}&#10;\newcommand{\eg}{{\it e.g.}}&#10;\newcommand{\mrm}[1]{\mbox{\rm #1}}&#10;\newcommand{\be}{\begin{equation}}&#10;\newcommand{\ee}{\end{equation}}&#10;\newcommand{\beq}{\begin{equation}}&#10;\newcommand{\eeq}{\end{equation}}&#10;\newcommand{\bea}{\begin{eqnarray}}&#10;\newcommand{\eea}{\end{eqnarray}}&#10;\newcommand{\br}{\begin{eqnarray}}&#10;\newcommand{\er}{\end{eqnarray}}&#10;\newcommand{\ba}{\begin{array}}&#10;\newcommand{\ea}{\end{array}}&#10;\newcommand{\bi}{\begin{itemize}}&#10;\newcommand{\ei}{\end{itemize}}&#10;\newcommand{\bn}{\begin{enumerate}}&#10;\newcommand{\en}{\end{enumerate}}&#10;\newcommand{\bc}{\begin{center}}&#10;\newcommand{\ec}{\end{center}}&#10;\newcommand{\ul}{\underline}&#10;\newcommand{\bT}{\bar{T}}&#10;\def\smd{\sigma_{\mu}}&#10;\def\smu{\sigma^{\mu}}&#10;\def\smdb{{\bar\sigma}_{\mu}}&#10;\def\smub{{\bar\sigma}^{\mu}}&#10;\def\snd{\sigma_{\nu}}&#10;\def\snu{\sigma^{\nu}}&#10;\def\sndb{{\bar\sigma}_{\nu}}&#10;\def\snub{{\bar\sigma}^{\nu}}&#10;\def\smn{\sigma^{\mu\nu}}&#10;\def\smnb{{\bar\sigma}^{\mu\nu}}&#10;&#10;\def\bZ{{\bf Z}}&#10;\def\bY{{\bf Y}}&#10;\def\bbe{\bm{\beta}}&#10;\def\bg{\bm{\gamma}}&#10;\def\bkappa{\bm{\kappa}}&#10;\def\bk5{\bm{\kappa}_5}&#10;\def\bD{\bm{\Delta}}&#10;\def\bA{{\bf A}}&#10;\def\bB{{\bf B}}&#10;\def\bC{{\bf C}}&#10;\def\bP{{\bf P}}&#10;\def\bU{{\bf U}}&#10;\def\bV{{\bf V}}&#10;\def\bmm{{\bf m}}&#10;\def\bM{{\bf M}}&#10;&#10;&#10;\def\bk{{\cal {\bf K}}}&#10;%\def\bk{{ {\Large  K}}}&#10;\def\tl{{\tilde{L}}}&#10;\def\tll{{\tilde{\ell}}}&#10;\def\tm{{\tilde{m}}}&#10;\def\te{{\tilde{e^c}}}&#10;\def\tel{{\tilde{e}}}&#10;\def\td{{\tilde{d^c}}}&#10;\def\tq{{\tilde{Q}}}&#10;\def\tf{{\tilde{f}}}&#10;\def\tu{{\tilde{u^c}}}&#10;\def\mcirc{{\stackrel{o}{m}}}&#10;\def\dem{\delta m^2}&#10;\def\cq{{\cal Q}}&#10;\def\tcq{{\tilde{{\cal Q}}}}&#10;\def\ln{{\rm ln}}&#10;%%%%%%%%%%%%%%%%% Uli's macros %%%%%%%%%%%%%%%%%%%%%%%%%%%%%%%%%%%%%&#10;\def\unity{{\hbox{1\kern-.6mm l}}}&#10;\newcommand{\ov}{\overline}&#10;\newcommand{\ta}{\tilde{a}}&#10;\newcommand{\tH}{\tilde{H}}&#10;\newcommand{\tn}{\tilde{N}}&#10;\newcommand{\lt}{\left}&#10;\newcommand{\rt}{\right}&#10;\newcommand{\no}{\nonumber}&#10;\newcommand{\nn}{\nonumber}&#10;\newcommand{\ds}{\displaystyle}&#10;\newcommand{\eps}{\epsilon}&#10;\newcommand{\lto}{\longrightarrow}&#10;\newcommand{\eq}[1]{eq.(\ref{#1})}&#10;\newcommand{\Eq}[1]{eq.(\ref{#1})}&#10;\newcommand{\rfn}[1]{(\ref{#1})}&#10;\newcommand{\imag}{{\rm Im}\,}&#10;\newcommand{\real}{{\rm Re}\,}&#10;\newcommand{\BR}{{\rm BR}}&#10;\newcommand{\CR}{{\rm CR}}&#10;\newcommand{\mev}{\mbox{MeV}}&#10;\newcommand{\gev}{\mbox{GeV}}&#10;\newcommand{\tev}{\mbox{TeV}}&#10;\newcommand{\ga}{\gamma}&#10;%\newcommand{\ov}[1]{\overline{#1}}&#10;\def\Ord{\buildrel{\scriptscriptstyle &lt;}\over{\scriptscriptstyle\sim}}&#10;\def\OOrd{\buildrel{\scriptscriptstyle &gt;}\over{\scriptscriptstyle\sim}}&#10;&#10;\newcommand{\gsim}{\lower.7ex\hbox{$\;\stackrel{\textstyle&gt;}{\sim}\;$}}&#10;\newcommand{\lsim}{\lower.7ex\hbox{$\;\stackrel{\textstyle&lt;}{\sim}\;$}}&#10;&#10;\newcommand{\captions}{\sf \caption}&#10;\def\mysection#1{\noindent {\bf #1} }&#10;&#10;\pagestyle{empty}&#10;&#10;\definecolor{LemonChiffon}{rgb}{1.,0.98,0.8}&#10;\definecolor{Pink}{rgb}{1.0,0.26,0.61}&#10;\definecolor{col1}{rgb}{1.0,0.0,1.0}&#10;\definecolor{col2}{rgb}{0.,0.6,0.8}&#10;\definecolor{col3}{rgb}{0.8,0.2,0.2}&#10;\definecolor{right}{rgb}{0.7,0.3,0.0}&#10;\definecolor{lef}{rgb}{0.5,0.1,0.2}&#10;\definecolor{brow}{rgb}{0.6,0.3,0.1}&#10;\definecolor{mgreen}{rgb}{0.0,0.5,0.0}&#10;&#10;&#10;\begin{document}&#10;&#10;$$&#10;\bY_T \leftrightarrow \bmm_\nu&#10;$$&#10;\end{document}"/>
  <p:tag name="IGUANATEXSIZE" val="2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%%%%%%%%%%%%%%%%%%%%%%%%%%%%%%%%%%%%%%%%%%%%%%%%%%%%%%%%%%%%%%%%%%%%%%%%%%%&#10;%%%     LaTex file generated by JaxoDraw-1.3-2&#10;%%%         CreationDate: 19/5/2006&#10;%%% Make sure you have the axodraw package installed in order to proceed!&#10;%%%%%%%%%%%%%%%%%%%%%%%%%%%%%%%%%%%%%%%%%%%%%%%%%%%%%%%%%%%%%%%%%%%%%%%%%%%&#10;\documentclass[a4paper]{article}&#10;\usepackage{pstricks}&#10;\usepackage{color}&#10;\usepackage{bm}&#10;&#10;&#10;\newcommand{\la}{{\lambda}}&#10;\newcommand{\ie}{{\it i.e.}}&#10;\newcommand{\eg}{{\it e.g.}}&#10;\newcommand{\mrm}[1]{\mbox{\rm #1}}&#10;\newcommand{\be}{\begin{equation}}&#10;\newcommand{\ee}{\end{equation}}&#10;\newcommand{\beq}{\begin{equation}}&#10;\newcommand{\eeq}{\end{equation}}&#10;\newcommand{\bea}{\begin{eqnarray}}&#10;\newcommand{\eea}{\end{eqnarray}}&#10;\newcommand{\br}{\begin{eqnarray}}&#10;\newcommand{\er}{\end{eqnarray}}&#10;\newcommand{\ba}{\begin{array}}&#10;\newcommand{\ea}{\end{array}}&#10;\newcommand{\bi}{\begin{itemize}}&#10;\newcommand{\ei}{\end{itemize}}&#10;\newcommand{\bn}{\begin{enumerate}}&#10;\newcommand{\en}{\end{enumerate}}&#10;\newcommand{\bc}{\begin{center}}&#10;\newcommand{\ec}{\end{center}}&#10;\newcommand{\ul}{\underline}&#10;\newcommand{\bT}{\bar{T}}&#10;\def\smd{\sigma_{\mu}}&#10;\def\smu{\sigma^{\mu}}&#10;\def\smdb{{\bar\sigma}_{\mu}}&#10;\def\smub{{\bar\sigma}^{\mu}}&#10;\def\snd{\sigma_{\nu}}&#10;\def\snu{\sigma^{\nu}}&#10;\def\sndb{{\bar\sigma}_{\nu}}&#10;\def\snub{{\bar\sigma}^{\nu}}&#10;\def\smn{\sigma^{\mu\nu}}&#10;\def\smnb{{\bar\sigma}^{\mu\nu}}&#10;&#10;\def\bZ{{\bf Z}}&#10;\def\bY{{\bf Y}}&#10;\def\bbe{\bm{\beta}}&#10;\def\bg{\bm{\gamma}}&#10;\def\bkappa{\bm{\kappa}}&#10;\def\bk5{\bm{\kappa}_5}&#10;\def\bD{\bm{\Delta}}&#10;\def\bA{{\bf A}}&#10;\def\bB{{\bf B}}&#10;\def\bC{{\bf C}}&#10;\def\bP{{\bf P}}&#10;\def\bU{{\bf U}}&#10;\def\bV{{\bf V}}&#10;\def\bmm{{\bf m}}&#10;\def\bM{{\bf M}}&#10;&#10;&#10;\def\bk{{\cal {\bf K}}}&#10;%\def\bk{{ {\Large  K}}}&#10;\def\tl{{\tilde{L}}}&#10;\def\tll{{\tilde{\ell}}}&#10;\def\tm{{\tilde{m}}}&#10;\def\te{{\tilde{e^c}}}&#10;\def\tel{{\tilde{e}}}&#10;\def\td{{\tilde{d^c}}}&#10;\def\tq{{\tilde{Q}}}&#10;\def\tf{{\tilde{f}}}&#10;\def\tu{{\tilde{u^c}}}&#10;\def\mcirc{{\stackrel{o}{m}}}&#10;\def\dem{\delta m^2}&#10;\def\cq{{\cal Q}}&#10;\def\tcq{{\tilde{{\cal Q}}}}&#10;\def\ln{{\rm ln}}&#10;%%%%%%%%%%%%%%%%% Uli's macros %%%%%%%%%%%%%%%%%%%%%%%%%%%%%%%%%%%%%&#10;\def\unity{{\hbox{1\kern-.6mm l}}}&#10;\newcommand{\ov}{\overline}&#10;\newcommand{\ta}{\tilde{a}}&#10;\newcommand{\tH}{\tilde{H}}&#10;\newcommand{\tn}{\tilde{N}}&#10;\newcommand{\lt}{\left}&#10;\newcommand{\rt}{\right}&#10;\newcommand{\no}{\nonumber}&#10;\newcommand{\nn}{\nonumber}&#10;\newcommand{\ds}{\displaystyle}&#10;\newcommand{\eps}{\epsilon}&#10;\newcommand{\lto}{\longrightarrow}&#10;\newcommand{\eq}[1]{eq.(\ref{#1})}&#10;\newcommand{\Eq}[1]{eq.(\ref{#1})}&#10;\newcommand{\rfn}[1]{(\ref{#1})}&#10;\newcommand{\imag}{{\rm Im}\,}&#10;\newcommand{\real}{{\rm Re}\,}&#10;\newcommand{\BR}{{\rm BR}}&#10;\newcommand{\CR}{{\rm CR}}&#10;\newcommand{\mev}{\mbox{MeV}}&#10;\newcommand{\gev}{\mbox{GeV}}&#10;\newcommand{\tev}{\mbox{TeV}}&#10;\newcommand{\ga}{\gamma}&#10;%\newcommand{\ov}[1]{\overline{#1}}&#10;\def\Ord{\buildrel{\scriptscriptstyle &lt;}\over{\scriptscriptstyle\sim}}&#10;\def\OOrd{\buildrel{\scriptscriptstyle &gt;}\over{\scriptscriptstyle\sim}}&#10;&#10;\newcommand{\gsim}{\lower.7ex\hbox{$\;\stackrel{\textstyle&gt;}{\sim}\;$}}&#10;\newcommand{\lsim}{\lower.7ex\hbox{$\;\stackrel{\textstyle&lt;}{\sim}\;$}}&#10;&#10;\newcommand{\captions}{\sf \caption}&#10;\def\mysection#1{\noindent {\bf #1} }&#10;&#10;\pagestyle{empty}&#10;&#10;\definecolor{LemonChiffon}{rgb}{1.,0.98,0.8}&#10;\definecolor{Pink}{rgb}{1.0,0.26,0.61}&#10;\definecolor{col1}{rgb}{1.0,0.0,1.0}&#10;\definecolor{col2}{rgb}{0.,0.6,0.8}&#10;\definecolor{col3}{rgb}{0.8,0.2,0.2}&#10;\definecolor{right}{rgb}{0.7,0.3,0.0}&#10;\definecolor{lef}{rgb}{0.5,0.1,0.2}&#10;\definecolor{brow}{rgb}{0.6,0.3,0.1}&#10;\definecolor{mgreen}{rgb}{0.0,0.5,0.0}&#10;&#10;&#10;\begin{document}&#10;&#10;$$&#10;2 \lsim \frac{\BR(\tau \rightarrow \mu \gamma)&#10;}{\BR(\mu \rightarrow e \gamma) &#10;} \lsim 8 \;,\; 0.1 \lsim \frac{\BR(\tau \rightarrow e \gamma)&#10;}{\BR(\mu \rightarrow e \gamma) &#10;} \lsim 0.6 &#10;$$&#10;\end{document}"/>
  <p:tag name="IGUANATEXSIZE" val="2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gamma$&#10;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[12pt]{article}&#10;&#10;%\usepackage{graphicx}&#10;\usepackage{epsfig}&#10;\usepackage{amssymb}&#10;\usepackage{amsmath}&#10;%\usepackage{axodraw}&#10;\usepackage{bm}&#10;&#10;\pagestyle{empty}&#10;\begin{document}&#10;&#10;$$&#10;V_{ij}\simeq \frac{v}{\sqrt{2}}\frac{Y_{ij}}{M_j}&#10;$$&#10;\end{document}&#10;&#10;"/>
  <p:tag name="IGUANATEXSIZE" val="2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Z$&#10;&#10;\end{document}"/>
  <p:tag name="IGUANATEXSIZE" val="2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slides}&#10;\usepackage{lscape,graphicx,epsf,epsfig,amsmath,psfrag}&#10;\usepackage[dvips]{color}&#10;\pagestyle{empty}&#10;&#10;&#10;\definecolor{LemonChiffon}{rgb}{1.,0.98,0.8}&#10;\definecolor{Pink}{rgb}{1.0,0.26,0.61}&#10;\definecolor{col1}{rgb}{1.0,0.0,1.0}&#10;\definecolor{col2}{rgb}{0.,0.6,0.8}&#10;\definecolor{col3}{rgb}{0.8,0.2,0.2}&#10;\definecolor{right}{rgb}{0.7,0.3,0.0}&#10;\definecolor{lef}{rgb}{0.5,0.1,0.2}&#10;\definecolor{brow}{rgb}{0.6,0.3,0.1}&#10;\definecolor{mgreen}{rgb}{0.0,0.5,0.0}&#10;&#10;&#10;\def\be{\begin{equation}}&#10;\def\ee{\end{equation}}&#10;\newcommand{\BR}{{\rm BR}}&#10;\def\bc{\begin{center}}&#10;\def\ec{\end{center}}&#10;\def\bea{\begin{eqnarray}}&#10;\def\eea{\end{eqnarray}}&#10;\def\dd{\displaystyle}&#10;\def\nn{\nonumber}&#10;\def\te{{\tilde{e^c}}}&#10;\def\tel{{\tilde{e}}}&#10;\def\td{{\tilde{d^c}}}&#10;\def\tq{{\tilde{Q}}}&#10;\def\tu{{\tilde{u^c}}}&#10;\def\hlf{\frac{1}{2}}&#10;\def\mt{\tilde{m}}&#10;\newcommand{\FL}{\makebox[1.35cm][l]{$\line(4,1){65}$&#10;\hspace{-1.8cm}{Flavour}}}&#10;\newcommand{\SUSY}{\makebox[1.35cm][l]{$\line(4,1){55}$\hspace{-2.cm}{SUSY}}}&#10;\newcommand{\BL}{\makebox[1.35cm][l]{$\line(4,1){55}$\hspace{-1.6cm}{B-L}}}&#10;\newcommand{\BV}{\makebox[1.35cm][l]{$\line(3,1){24}$\hspace{-0.6cm}{B}}}&#10;\newcommand{\LV}{\makebox[1.35cm][l]{$\line(3,1){25}$\hspace{-0.5cm}{L}}}&#10;\newcommand{\bfr}{\begin{flushright}}&#10;\newcommand{\efr}{\end{flushright}}&#10;\newcommand{\ftsz}{\footnotesize}&#10;\newcommand{\nsz}{\normalsize}&#10;\def\mb{m_b}&#10;\def\mz{m_{Z}}&#10;\def\ma{m_{A}}&#10;\def\cb{c_{\beta}}&#10;\def\sb{s_{\beta}}&#10;\def\sq2{\sqrt{2}}&#10;\def\drbar{\overline{\rm DR}}&#10;\def\lnb{\overline{\ln}}&#10;\def\to{\rightarrow}&#10;\def\as{\alpha_s}&#10;\def\unity{{\hbox{1\kern-.8mm l}}}&#10;&#10;\begin{document}&#10;&#10;\definecolor{Blue}{named}{Blue}&#10;\definecolor{Red}{named}{Red}&#10;\definecolor{Pine}{named}{PineGreen}&#10;\definecolor{Green}{named}{Green}&#10;\definecolor{Black}{named}{Black}&#10;\definecolor{Magenta}{named}{Magenta}&#10;\definecolor{Royal}{named}{RoyalBlue}&#10;\definecolor{Orange}{named}{Orange}&#10;\definecolor{viola2}{cmyk}{0,1,0.2,0.6}&#10;\definecolor{Purple}{named}{Purple}&#10;\definecolor{Mahogany}{named}{Mahogany}&#10;\definecolor{Brown}{named}{Brown}&#10;\definecolor{Yellow}{named}{Yellow}&#10;\newcommand{\red}[1]{\color{Red} #1\color{Black}}&#10;\newcommand{\redb}[1]{\color{Red} #1\color{Blue}}&#10;\newcommand{\brb}[1]{\color{Brown} #1\color{Blue}}&#10;\newcommand{\blue}[1]{\color{Blue} #1\color{Black}}&#10;\newcommand{\green}[1]{\color{Green} #1\color{Blue}}&#10;\newcommand{\magenta}[1]{\color{Magenta} #1\color{Blue}}&#10;\newcommand{\royal}[1]{\color{Royal} #1\color{Black}}&#10;\newcommand{\orange}[1]{\color{Orange} #1\color{Blue}}&#10;\newcommand{\purple}[1]{\color{Purple} #1\color{Black}}&#10;\newcommand{\yellow}[1]{\color{Yellow} #1\color{Black}}&#10;\newcommand{\black}[1]{\color{Black} #1\color{Black}}&#10;\newcommand{\ov}{\overline}&#10;\newcommand{\ga}{\gamma}&#10;\newcommand{\mat}[4]{\left(\begin{array}{cc}{#1}&amp;{#2}\\{#3}&amp;{#4}&#10;\end{array}\right)}&#10;\def\lsim{\raise0.3ex\hbox{$\;&lt;$\kern-0.75em\raise-1.1ex&#10;\hbox{$\sim\;$}}}&#10;\def\gsim{\raise0.3ex\hbox{$\;&gt;$\kern-0.75em\raise-1.1ex&#10;\hbox{$\sim\;$}}}&#10;&#10;\def\dfrac#1#2{{\displaystyle\frac{#1}{#2}}}&#10;\def\epr{E^\prime}&#10;\def\16p{16\pi^2}&#10;\def\Ga{\Gamma}&#10;\def\la{\lambda}&#10;\def\La{\Lambda}&#10;\def\al{\alpha}&#10;\newcommand{\tanb}{\tan\beta}&#10;\def\mta{m_{\tau}}&#10;\def\cl{{\cal L}}&#10;\def\cm{{\cal M}}&#10;\def\co{{\cal O}}&#10;\def\gol{\tilde{G}}&#10;\def\pho{\tilde{\gamma}}&#10;\def\lab{\ov\lambda}&#10;\def\gf{G_{\small F}}&#10;\def\fb{\ov{f}}&#10;\def\fc{f^c}&#10;\def\fcb{\ov\fc}&#10;\def\ft{\tilde{f}}&#10;\def\fct{\tilde{\fc}}&#10;\def\fl{\tilde{f}_L}&#10;\def\fr{\tilde{f}_R}&#10;\def\lt{\tilde{\ell}}&#10;\def\tl{\tilde{L}}&#10;\def\qt{\tilde{q}}&#10;\def\mmt{{\bf\mt}}&#10;\def\staur{\tilde{m}_{\tilde{\tau}_R}}&#10;\def\staul{\tilde{m}_{\tilde{\tau}_L}}&#10;\def\smur{\tilde{m}_{\tilde{\mu}_R}}&#10;\def\smul{\tilde{m}_{\tilde{\mu}_L}}&#10;\def\mll{\tilde{m}^2_{LL}}&#10;\def\mrr{\tilde{m}^2_{RR}}&#10;\def\mlr{\tilde{m}^2_{LR}}&#10;\def\mrl{\tilde{m}^2_{RL}}&#10;\def\th{\theta}&#10;\def\thb{\ov\theta}&#10;\def\dmu{\partial^\mu}&#10;\def\dmd{\partial_\mu}&#10;\def\dnu{\partial^\nu}&#10;\def\dnd{\partial_\nu}&#10;\def\dslash{\not{\! \partial}}&#10;\def\Dslash{\not{\! D}}&#10;\def\lsq{{\Lambda^2}}&#10;\def\smd{\sigma_{\mu}}&#10;\def\smu{\sigma^{\mu}}&#10;\def\smdb{{\bar\sigma}_{\mu}}&#10;\def\smub{{\bar\sigma}^{\mu}}&#10;\def\snd{\sigma_{\nu}}&#10;\def\snu{\sigma^{\nu}}&#10;\def\sndb{{\bar\sigma}_{\nu}}&#10;\def\snub{{\bar\sigma}^{\nu}}&#10;\def\smn{\sigma^{\mu\nu}}&#10;\def\smnb{{\bar\sigma}^{\mu\nu}}&#10;&#10;&#10;&#10;\renewcommand{\tabcolsep}{1.2pc}&#10;\begin{tabular}{lrc}&#10;\hline \hline\noalign{\smallskip} BR &amp; \textcolor{blue}{Present limits} &amp; \textcolor{lef}{Future&#10;sensitivity}&#10;\\  \hline \noalign{\smallskip}&#10;%&#10;$\mu^{-} \to e^{-} \gamma$ &amp;  $\textcolor{blue}{5.7\times 10^{-13}}$  &amp;&#10;$\textcolor{lef}{6\times 10^{-14} \,\,{\rm (MEGup)}\,,\,10^{-15}\,\,&#10;{\rm (Project X)}}$ %&#10;\smallskip\\\hline \noalign{\smallskip}&#10;%&#10;%&#10;$\tau^{-}\to \mu^{-} \gamma $ &amp; $\textcolor{blue}{4.4 \,(4.5)\times 10^{-8}}$ &amp; $\textcolor{lef}{10^{-8,-9}\,({\rm Belle\, II,\,Super\,B})&#10;}$&#10;\smallskip\\ \hline \noalign{\smallskip}&#10;%&#10;$\tau^{-} \to e^{-} \gamma$  &amp; $\textcolor{blue}&#10;{3.3\,(12)\times 10^{-8}}$  &amp; $\textcolor{lef}{10^{-9}\,({\rm Super\,B})}$&#10;\smallskip\\ \hline \noalign{\smallskip}&#10;%&#10;$\mu^{-} \to e^{-} e^{+} e^{-} $&amp;  $\textcolor{blue}{1.0\times 10^{-12}}$&#10;  &amp; $\textcolor{lef}{10^{-16.-16,-17}\,{\rm (Mu3e,\,MUSIC,\,Project\,X)}}$&#10;\smallskip\\ &#10;\hline \noalign{\smallskip}&#10;%&#10;$\tau^{-} \to e^{-}e^{+} e^{-} $&amp; $\textcolor{blue}{2.9\,(2.7)\times 10^{-8}}$&#10;  &amp; $\textcolor{lef}{10^{-9}\,{\rm (Super\,B)}}$&#10;\smallskip\\&#10;%&#10;\hline \noalign{\smallskip}&#10;%&#10;$\tau^{-} \to \mu^{-}\mu^{+} \mu^{-} $&amp; $\textcolor{blue}{3.3\,(2.1)\times 10^{-8}}$&#10;  &amp; $\textcolor{lef}{10^{-10}\,({\rm Belle\,II,\,Super\, B})}$&#10;\smallskip\\ \hline \noalign{\smallskip}&#10;%&#10;CR($\mu \to e\,$;\,Ti ) &amp; $\textcolor{blue}{1.7\times 10^{-12}}$  &amp; $\textcolor{lef}{10^{-17,-17,-18,-19}}&#10;$ &#10;\smallskip\\ \noalign{\smallskip}&#10; &amp; &amp;$\textcolor{lef}{&#10;\,{\rm (COMET,\,Mu2e,\,PRISM/PRIME,\,Project\,X)}}$&#10;\smallskip&#10; \\&#10;\hline \hline&#10;\end{tabular}&#10;&#10;&#10;&#10;&#10;&#10;&#10;&#10;&#10;\end{document}&#10;"/>
  <p:tag name="IGUANATEXSIZE" val="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6195</TotalTime>
  <Words>1462</Words>
  <Application>Microsoft Macintosh PowerPoint</Application>
  <PresentationFormat>On-screen Show (4:3)</PresentationFormat>
  <Paragraphs>256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Century Gothic</vt:lpstr>
      <vt:lpstr>Cambria Math</vt:lpstr>
      <vt:lpstr>Calibri</vt:lpstr>
      <vt:lpstr>Arial Narrow</vt:lpstr>
      <vt:lpstr>ＭＳ Ｐゴシック</vt:lpstr>
      <vt:lpstr>Levenim MT</vt:lpstr>
      <vt:lpstr>Gill Sans MT</vt:lpstr>
      <vt:lpstr>Office Theme</vt:lpstr>
      <vt:lpstr>cLFV in Seesaw Models                                   (after LHC12, θ   and MEG13)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cLFV in Seesaw Models</dc:title>
  <dc:creator>f</dc:creator>
  <cp:lastModifiedBy>f</cp:lastModifiedBy>
  <cp:revision>265</cp:revision>
  <dcterms:created xsi:type="dcterms:W3CDTF">2013-07-13T23:07:25Z</dcterms:created>
  <dcterms:modified xsi:type="dcterms:W3CDTF">2013-08-23T01:25:01Z</dcterms:modified>
</cp:coreProperties>
</file>