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7" r:id="rId2"/>
    <p:sldMasterId id="2147483675" r:id="rId3"/>
    <p:sldMasterId id="2147483662" r:id="rId4"/>
  </p:sldMasterIdLst>
  <p:notesMasterIdLst>
    <p:notesMasterId r:id="rId45"/>
  </p:notesMasterIdLst>
  <p:handoutMasterIdLst>
    <p:handoutMasterId r:id="rId46"/>
  </p:handoutMasterIdLst>
  <p:sldIdLst>
    <p:sldId id="583" r:id="rId5"/>
    <p:sldId id="710" r:id="rId6"/>
    <p:sldId id="781" r:id="rId7"/>
    <p:sldId id="748" r:id="rId8"/>
    <p:sldId id="754" r:id="rId9"/>
    <p:sldId id="686" r:id="rId10"/>
    <p:sldId id="593" r:id="rId11"/>
    <p:sldId id="596" r:id="rId12"/>
    <p:sldId id="684" r:id="rId13"/>
    <p:sldId id="708" r:id="rId14"/>
    <p:sldId id="677" r:id="rId15"/>
    <p:sldId id="679" r:id="rId16"/>
    <p:sldId id="680" r:id="rId17"/>
    <p:sldId id="757" r:id="rId18"/>
    <p:sldId id="759" r:id="rId19"/>
    <p:sldId id="760" r:id="rId20"/>
    <p:sldId id="758" r:id="rId21"/>
    <p:sldId id="761" r:id="rId22"/>
    <p:sldId id="723" r:id="rId23"/>
    <p:sldId id="762" r:id="rId24"/>
    <p:sldId id="764" r:id="rId25"/>
    <p:sldId id="765" r:id="rId26"/>
    <p:sldId id="766" r:id="rId27"/>
    <p:sldId id="767" r:id="rId28"/>
    <p:sldId id="711" r:id="rId29"/>
    <p:sldId id="772" r:id="rId30"/>
    <p:sldId id="782" r:id="rId31"/>
    <p:sldId id="783" r:id="rId32"/>
    <p:sldId id="784" r:id="rId33"/>
    <p:sldId id="785" r:id="rId34"/>
    <p:sldId id="776" r:id="rId35"/>
    <p:sldId id="774" r:id="rId36"/>
    <p:sldId id="775" r:id="rId37"/>
    <p:sldId id="780" r:id="rId38"/>
    <p:sldId id="777" r:id="rId39"/>
    <p:sldId id="779" r:id="rId40"/>
    <p:sldId id="746" r:id="rId41"/>
    <p:sldId id="718" r:id="rId42"/>
    <p:sldId id="747" r:id="rId43"/>
    <p:sldId id="715" r:id="rId44"/>
  </p:sldIdLst>
  <p:sldSz cx="9144000" cy="6858000" type="screen4x3"/>
  <p:notesSz cx="6985000" cy="92821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ike Lis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3300"/>
    <a:srgbClr val="FF3300"/>
    <a:srgbClr val="800000"/>
    <a:srgbClr val="CC6600"/>
    <a:srgbClr val="FF9933"/>
    <a:srgbClr val="FFFF99"/>
    <a:srgbClr val="A50021"/>
    <a:srgbClr val="66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576" autoAdjust="0"/>
  </p:normalViewPr>
  <p:slideViewPr>
    <p:cSldViewPr>
      <p:cViewPr>
        <p:scale>
          <a:sx n="125" d="100"/>
          <a:sy n="125" d="100"/>
        </p:scale>
        <p:origin x="-240" y="-1026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2" y="78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B3AABD37-3E26-40C7-86CC-E4E7D5D8D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6975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effectLst/>
              </a:defRPr>
            </a:lvl1pPr>
          </a:lstStyle>
          <a:p>
            <a:fld id="{EFCBE25A-3717-4244-AC39-8DB199B5E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88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FDD7D-751D-4031-AA8A-A398B06A0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2FC46-1EC1-4A37-9B91-C3CD0CFB2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0FF7-1F38-4D4B-88AB-11AC837EE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3A67D9-C27C-4F89-AAB1-C79B99A2E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8D944C-3DFF-49F6-AB79-BDA8CE57C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6A48-08F2-4513-9E74-3DF7B8A63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B4790-3557-47BE-BA22-346FF8FCC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168F-683B-4B4B-9BA2-A8376FF4F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NUINT11, Dehradun, India    March 7-11,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fld id="{A5382C96-B28B-4E81-9075-F6D2520519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CEBEA-242B-46D0-AAA8-AF9F454E1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hrad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NUINT11, Dehradun, India    March 7-11,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fld id="{A5382C96-B28B-4E81-9075-F6D2520519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7CC17-EF5D-417F-99EF-589CE2197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A95F0-9330-41BD-A7EE-A3A7113F5D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/>
              <a:t>S. Manly, University of Rochester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/>
              </a:defRPr>
            </a:lvl1pPr>
          </a:lstStyle>
          <a:p>
            <a:fld id="{5742DCFD-7824-4451-9614-F93FBF68D68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Rsymb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32500"/>
            <a:ext cx="682625" cy="8255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19800"/>
            <a:ext cx="685800" cy="8382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A259-06D4-4DBC-AAD0-4A2575A26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214E-6151-4330-811D-FF81C0C88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1193-9BDA-421F-8865-1BA94264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8189-C0CB-45D1-9109-C72BC4CC183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14072" name="Text Box 24"/>
          <p:cNvSpPr txBox="1">
            <a:spLocks noChangeArrowheads="1"/>
          </p:cNvSpPr>
          <p:nvPr/>
        </p:nvSpPr>
        <p:spPr bwMode="auto">
          <a:xfrm>
            <a:off x="1524000" y="381000"/>
            <a:ext cx="556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effectLst/>
              </a:rPr>
              <a:t>eA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effectLst/>
              </a:rPr>
              <a:t>pion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production at CLAS aimed at neutrinos</a:t>
            </a:r>
            <a:endParaRPr lang="el-GR" sz="3200" b="1" dirty="0">
              <a:solidFill>
                <a:schemeClr val="bg1">
                  <a:lumMod val="10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514076" name="Rectangle 28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079" name="Text Box 31"/>
          <p:cNvSpPr txBox="1">
            <a:spLocks noChangeArrowheads="1"/>
          </p:cNvSpPr>
          <p:nvPr/>
        </p:nvSpPr>
        <p:spPr bwMode="auto">
          <a:xfrm>
            <a:off x="5181600" y="2819400"/>
            <a:ext cx="35052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effectLst/>
              </a:rPr>
              <a:t>S. </a:t>
            </a:r>
            <a:r>
              <a:rPr lang="en-US" sz="2000" dirty="0" smtClean="0">
                <a:solidFill>
                  <a:schemeClr val="accent2"/>
                </a:solidFill>
                <a:effectLst/>
              </a:rPr>
              <a:t>Manly &amp; </a:t>
            </a:r>
            <a:r>
              <a:rPr lang="en-US" sz="2000" dirty="0" err="1" smtClean="0">
                <a:solidFill>
                  <a:schemeClr val="accent2"/>
                </a:solidFill>
                <a:effectLst/>
              </a:rPr>
              <a:t>Hyupwoo</a:t>
            </a:r>
            <a:r>
              <a:rPr lang="en-US" sz="2000" dirty="0" smtClean="0">
                <a:solidFill>
                  <a:schemeClr val="accent2"/>
                </a:solidFill>
                <a:effectLst/>
              </a:rPr>
              <a:t> Lee</a:t>
            </a:r>
            <a:endParaRPr lang="en-US" sz="2000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effectLst/>
              </a:rPr>
              <a:t>University of Rochester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effectLst/>
              </a:rPr>
              <a:t>Department of Physics and Astronomy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effectLst/>
              </a:rPr>
              <a:t>NUFACT 2013</a:t>
            </a:r>
            <a:endParaRPr lang="en-US" sz="2000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effectLst/>
              </a:rPr>
              <a:t>August 19-24, 2013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effectLst/>
              </a:rPr>
              <a:t>Beijing, China</a:t>
            </a:r>
            <a:endParaRPr lang="en-US" sz="20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514082" name="Rectangle 34"/>
          <p:cNvSpPr>
            <a:spLocks noChangeArrowheads="1"/>
          </p:cNvSpPr>
          <p:nvPr/>
        </p:nvSpPr>
        <p:spPr bwMode="auto">
          <a:xfrm>
            <a:off x="0" y="5880100"/>
            <a:ext cx="1447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53119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  <a:effectLst/>
              </a:rPr>
              <a:t>Representing the CLAS (EG-2) collaboration</a:t>
            </a:r>
            <a:endParaRPr lang="en-US" sz="2000" i="1" dirty="0">
              <a:solidFill>
                <a:srgbClr val="800000"/>
              </a:solidFill>
              <a:effectLst/>
            </a:endParaRPr>
          </a:p>
        </p:txBody>
      </p:sp>
      <p:pic>
        <p:nvPicPr>
          <p:cNvPr id="12" name="Picture 3" descr="2d_medium"/>
          <p:cNvPicPr>
            <a:picLocks noChangeAspect="1" noChangeArrowheads="1"/>
          </p:cNvPicPr>
          <p:nvPr/>
        </p:nvPicPr>
        <p:blipFill>
          <a:blip r:embed="rId2" cstate="print"/>
          <a:srcRect l="11024" t="7370" r="30247" b="40707"/>
          <a:stretch>
            <a:fillRect/>
          </a:stretch>
        </p:blipFill>
        <p:spPr bwMode="auto">
          <a:xfrm>
            <a:off x="762000" y="1684926"/>
            <a:ext cx="3965575" cy="456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3733800" cy="457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S. Manly, University of Rochester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45F5C304-C661-4E91-9A05-9A4A56190FFC}" type="slidenum">
              <a:rPr lang="en-US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0" y="228600"/>
            <a:ext cx="4743450" cy="944562"/>
          </a:xfrm>
        </p:spPr>
        <p:txBody>
          <a:bodyPr/>
          <a:lstStyle/>
          <a:p>
            <a:r>
              <a:rPr lang="en-US" sz="4000" dirty="0"/>
              <a:t>CLAS EG2</a:t>
            </a:r>
            <a:br>
              <a:rPr lang="en-US" sz="4000" dirty="0"/>
            </a:br>
            <a:r>
              <a:rPr lang="en-US" sz="3200" dirty="0"/>
              <a:t>Targets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19800" y="1524000"/>
            <a:ext cx="3124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i="1" dirty="0"/>
              <a:t>Two</a:t>
            </a:r>
            <a:r>
              <a:rPr lang="en-US" sz="1800" dirty="0"/>
              <a:t> targets in the beam simultaneously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/>
              <a:t> 2 cm LD2, upstream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/>
              <a:t> Solid target downstream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/>
              <a:t> Six solid targets: </a:t>
            </a:r>
          </a:p>
          <a:p>
            <a:pPr marL="174625" lvl="1" algn="l">
              <a:spcBef>
                <a:spcPct val="50000"/>
              </a:spcBef>
            </a:pPr>
            <a:r>
              <a:rPr lang="en-US" sz="1800" dirty="0"/>
              <a:t>-Carbon</a:t>
            </a:r>
          </a:p>
          <a:p>
            <a:pPr marL="174625" lvl="1" algn="l">
              <a:spcBef>
                <a:spcPct val="50000"/>
              </a:spcBef>
            </a:pPr>
            <a:r>
              <a:rPr lang="en-US" sz="1800" dirty="0"/>
              <a:t>-Aluminum (2 thicknesses)</a:t>
            </a:r>
          </a:p>
          <a:p>
            <a:pPr marL="174625" lvl="1" algn="l">
              <a:spcBef>
                <a:spcPct val="50000"/>
              </a:spcBef>
            </a:pPr>
            <a:r>
              <a:rPr lang="en-US" sz="1800" dirty="0"/>
              <a:t>-Iron</a:t>
            </a:r>
          </a:p>
          <a:p>
            <a:pPr marL="174625" lvl="1" algn="l">
              <a:spcBef>
                <a:spcPct val="50000"/>
              </a:spcBef>
            </a:pPr>
            <a:r>
              <a:rPr lang="en-US" sz="1800" dirty="0"/>
              <a:t>-Tin</a:t>
            </a:r>
          </a:p>
          <a:p>
            <a:pPr marL="174625" lvl="1" algn="l">
              <a:spcBef>
                <a:spcPct val="50000"/>
              </a:spcBef>
            </a:pPr>
            <a:r>
              <a:rPr lang="en-US" sz="1800" dirty="0"/>
              <a:t>-Lead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 dirty="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 dirty="0"/>
          </a:p>
        </p:txBody>
      </p:sp>
      <p:pic>
        <p:nvPicPr>
          <p:cNvPr id="50184" name="Picture 8" descr="eg2-ta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3297238" cy="329723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pic>
        <p:nvPicPr>
          <p:cNvPr id="50179" name="Picture 3" descr="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7777" b="13580"/>
          <a:stretch>
            <a:fillRect/>
          </a:stretch>
        </p:blipFill>
        <p:spPr>
          <a:xfrm>
            <a:off x="1828800" y="2514600"/>
            <a:ext cx="4075005" cy="3657600"/>
          </a:xfrm>
          <a:noFill/>
          <a:ln/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NUFACT 2013, Beijing, China   August 19-24, 2013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772400" cy="1143000"/>
          </a:xfrm>
        </p:spPr>
        <p:txBody>
          <a:bodyPr/>
          <a:lstStyle/>
          <a:p>
            <a:r>
              <a:rPr lang="en-US" dirty="0" smtClean="0"/>
              <a:t>GENIE </a:t>
            </a:r>
            <a:r>
              <a:rPr lang="en-US" dirty="0" err="1" smtClean="0"/>
              <a:t>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genie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1573" y="304800"/>
            <a:ext cx="1812427" cy="2239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85707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effectLst/>
              </a:rPr>
              <a:t>Using GENIE version 2.5.1 in </a:t>
            </a:r>
            <a:r>
              <a:rPr lang="en-US" dirty="0" err="1" smtClean="0">
                <a:solidFill>
                  <a:schemeClr val="accent2"/>
                </a:solidFill>
                <a:effectLst/>
              </a:rPr>
              <a:t>eA</a:t>
            </a:r>
            <a:r>
              <a:rPr lang="en-US" dirty="0" smtClean="0">
                <a:solidFill>
                  <a:schemeClr val="accent2"/>
                </a:solidFill>
                <a:effectLst/>
              </a:rPr>
              <a:t> mode with Q</a:t>
            </a:r>
            <a:r>
              <a:rPr lang="en-US" baseline="30000" dirty="0" smtClean="0">
                <a:solidFill>
                  <a:schemeClr val="accent2"/>
                </a:solidFill>
                <a:effectLst/>
              </a:rPr>
              <a:t>2</a:t>
            </a:r>
            <a:r>
              <a:rPr lang="en-US" dirty="0" smtClean="0">
                <a:solidFill>
                  <a:schemeClr val="accent2"/>
                </a:solidFill>
                <a:effectLst/>
              </a:rPr>
              <a:t>&gt;0.5</a:t>
            </a:r>
          </a:p>
          <a:p>
            <a:r>
              <a:rPr lang="en-US" dirty="0" smtClean="0">
                <a:solidFill>
                  <a:schemeClr val="accent2"/>
                </a:solidFill>
                <a:effectLst/>
              </a:rPr>
              <a:t>for acceptance calculations and comparison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646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effectLst/>
              </a:rPr>
              <a:t>C. </a:t>
            </a:r>
            <a:r>
              <a:rPr lang="en-US" dirty="0" err="1" smtClean="0">
                <a:effectLst/>
              </a:rPr>
              <a:t>Andreopoulos</a:t>
            </a:r>
            <a:r>
              <a:rPr lang="en-US" dirty="0" smtClean="0">
                <a:effectLst/>
              </a:rPr>
              <a:t>: GENIE </a:t>
            </a:r>
            <a:r>
              <a:rPr lang="en-US" dirty="0" err="1" smtClean="0">
                <a:effectLst/>
              </a:rPr>
              <a:t>eA</a:t>
            </a:r>
            <a:r>
              <a:rPr lang="en-US" dirty="0" smtClean="0">
                <a:effectLst/>
              </a:rPr>
              <a:t> mode is a “straightforward adaptation of the neutrino generator”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000" dirty="0" smtClean="0">
                <a:effectLst/>
              </a:rPr>
              <a:t> Use charged lepton predictions of cross-section models: Rein-</a:t>
            </a:r>
            <a:r>
              <a:rPr lang="en-US" sz="2000" dirty="0" err="1" smtClean="0">
                <a:effectLst/>
              </a:rPr>
              <a:t>Sehgal</a:t>
            </a:r>
            <a:r>
              <a:rPr lang="en-US" sz="2000" dirty="0" smtClean="0">
                <a:effectLst/>
              </a:rPr>
              <a:t>, </a:t>
            </a:r>
            <a:r>
              <a:rPr lang="en-US" sz="2000" dirty="0" err="1" smtClean="0">
                <a:effectLst/>
              </a:rPr>
              <a:t>Bodek</a:t>
            </a:r>
            <a:r>
              <a:rPr lang="en-US" sz="2000" dirty="0" smtClean="0">
                <a:effectLst/>
              </a:rPr>
              <a:t>-Yang, etc.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>
                <a:effectLst/>
              </a:rPr>
              <a:t> Transition region handled as in neutrino mode.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>
                <a:effectLst/>
              </a:rPr>
              <a:t> Nuclear model (</a:t>
            </a:r>
            <a:r>
              <a:rPr lang="en-US" sz="2000" dirty="0" err="1" smtClean="0">
                <a:effectLst/>
              </a:rPr>
              <a:t>Bodek</a:t>
            </a:r>
            <a:r>
              <a:rPr lang="en-US" sz="2000" dirty="0" smtClean="0">
                <a:effectLst/>
              </a:rPr>
              <a:t>-Ritchie, Fermi-Gas) same as in neutrino mode.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Intranuclear</a:t>
            </a:r>
            <a:r>
              <a:rPr lang="en-US" sz="2000" dirty="0" smtClean="0">
                <a:effectLst/>
              </a:rPr>
              <a:t> cascade (INTRANUKE/</a:t>
            </a:r>
            <a:r>
              <a:rPr lang="en-US" sz="2000" dirty="0" err="1" smtClean="0">
                <a:effectLst/>
              </a:rPr>
              <a:t>hA</a:t>
            </a:r>
            <a:r>
              <a:rPr lang="en-US" sz="2000" dirty="0" smtClean="0">
                <a:effectLst/>
              </a:rPr>
              <a:t>) same as in neutrino mode.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>
                <a:effectLst/>
              </a:rPr>
              <a:t> Small modifications to take into account probe charge for </a:t>
            </a:r>
            <a:r>
              <a:rPr lang="en-US" sz="2000" dirty="0" err="1" smtClean="0">
                <a:effectLst/>
              </a:rPr>
              <a:t>hadronization</a:t>
            </a:r>
            <a:r>
              <a:rPr lang="en-US" sz="2000" dirty="0" smtClean="0">
                <a:effectLst/>
              </a:rPr>
              <a:t> model and resonance event generation. 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dirty="0" smtClean="0">
                <a:effectLst/>
              </a:rPr>
              <a:t> In-medium effects to </a:t>
            </a:r>
            <a:r>
              <a:rPr lang="en-US" sz="2000" dirty="0" err="1" smtClean="0">
                <a:effectLst/>
              </a:rPr>
              <a:t>hadronization</a:t>
            </a:r>
            <a:r>
              <a:rPr lang="en-US" sz="2000" dirty="0" smtClean="0">
                <a:effectLst/>
              </a:rPr>
              <a:t> same as in neutrino mode.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NUFACT 2013, Beijing, China   August 19-24, 2013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>
                <a:effectLst/>
              </a:rPr>
              <a:t>EG-2 data sample size (</a:t>
            </a:r>
            <a:r>
              <a:rPr lang="en-US" u="sng" dirty="0" err="1" smtClean="0">
                <a:effectLst/>
              </a:rPr>
              <a:t>E</a:t>
            </a:r>
            <a:r>
              <a:rPr lang="en-US" u="sng" baseline="-25000" dirty="0" err="1" smtClean="0">
                <a:effectLst/>
              </a:rPr>
              <a:t>beam</a:t>
            </a:r>
            <a:r>
              <a:rPr lang="en-US" u="sng" dirty="0" smtClean="0">
                <a:effectLst/>
              </a:rPr>
              <a:t>=5.015 </a:t>
            </a:r>
            <a:r>
              <a:rPr lang="en-US" u="sng" dirty="0" err="1" smtClean="0">
                <a:effectLst/>
              </a:rPr>
              <a:t>GeV</a:t>
            </a:r>
            <a:r>
              <a:rPr lang="en-US" u="sng" dirty="0" smtClean="0">
                <a:effectLst/>
              </a:rPr>
              <a:t>):</a:t>
            </a:r>
          </a:p>
          <a:p>
            <a:pPr algn="l"/>
            <a:endParaRPr lang="en-US" dirty="0" smtClean="0">
              <a:effectLst/>
            </a:endParaRPr>
          </a:p>
          <a:p>
            <a:pPr algn="l"/>
            <a:r>
              <a:rPr lang="en-US" dirty="0" smtClean="0">
                <a:effectLst/>
              </a:rPr>
              <a:t>Deuterium + C/Fe/</a:t>
            </a:r>
            <a:r>
              <a:rPr lang="en-US" dirty="0" err="1" smtClean="0">
                <a:effectLst/>
              </a:rPr>
              <a:t>Pb</a:t>
            </a:r>
            <a:r>
              <a:rPr lang="en-US" dirty="0" smtClean="0">
                <a:effectLst/>
              </a:rPr>
              <a:t> raw events            1.1</a:t>
            </a:r>
            <a:r>
              <a:rPr lang="en-US" dirty="0" smtClean="0">
                <a:effectLst/>
                <a:sym typeface="Symbol"/>
              </a:rPr>
              <a:t>/2.2/1.5 (10</a:t>
            </a:r>
            <a:r>
              <a:rPr lang="en-US" baseline="30000" dirty="0" smtClean="0">
                <a:effectLst/>
                <a:sym typeface="Symbol"/>
              </a:rPr>
              <a:t>9</a:t>
            </a:r>
            <a:r>
              <a:rPr lang="en-US" dirty="0" smtClean="0">
                <a:effectLst/>
                <a:sym typeface="Symbol"/>
              </a:rPr>
              <a:t>)</a:t>
            </a:r>
            <a:endParaRPr lang="en-US" baseline="30000" dirty="0" smtClean="0">
              <a:effectLst/>
            </a:endParaRPr>
          </a:p>
          <a:p>
            <a:pPr algn="l"/>
            <a:r>
              <a:rPr lang="en-US" dirty="0" smtClean="0">
                <a:effectLst/>
              </a:rPr>
              <a:t>D2/C/Fe/</a:t>
            </a:r>
            <a:r>
              <a:rPr lang="en-US" dirty="0" err="1" smtClean="0">
                <a:effectLst/>
              </a:rPr>
              <a:t>Pb</a:t>
            </a:r>
            <a:r>
              <a:rPr lang="en-US" dirty="0" smtClean="0">
                <a:effectLst/>
              </a:rPr>
              <a:t> events passing all cuts	     28.1/5.0/7.6/2.5 (</a:t>
            </a:r>
            <a:r>
              <a:rPr lang="en-US" dirty="0" smtClean="0">
                <a:effectLst/>
                <a:sym typeface="Symbol"/>
              </a:rPr>
              <a:t>10</a:t>
            </a:r>
            <a:r>
              <a:rPr lang="en-US" baseline="30000" dirty="0" smtClean="0">
                <a:effectLst/>
                <a:sym typeface="Symbol"/>
              </a:rPr>
              <a:t>6</a:t>
            </a:r>
            <a:r>
              <a:rPr lang="en-US" dirty="0" smtClean="0">
                <a:effectLst/>
                <a:sym typeface="Symbol"/>
              </a:rPr>
              <a:t>)</a:t>
            </a:r>
            <a:endParaRPr lang="en-US" baseline="30000" dirty="0" smtClean="0">
              <a:effectLst/>
            </a:endParaRPr>
          </a:p>
          <a:p>
            <a:pPr algn="l"/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429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>
                <a:effectLst/>
              </a:rPr>
              <a:t>Simulated sample size (Genie MC + detector simulation):</a:t>
            </a:r>
          </a:p>
          <a:p>
            <a:pPr algn="l"/>
            <a:endParaRPr lang="en-US" dirty="0" smtClean="0">
              <a:effectLst/>
            </a:endParaRPr>
          </a:p>
          <a:p>
            <a:pPr algn="l"/>
            <a:r>
              <a:rPr lang="en-US" dirty="0" smtClean="0">
                <a:effectLst/>
              </a:rPr>
              <a:t>D2/C/Fe/</a:t>
            </a:r>
            <a:r>
              <a:rPr lang="en-US" dirty="0" err="1" smtClean="0">
                <a:effectLst/>
              </a:rPr>
              <a:t>Pb</a:t>
            </a:r>
            <a:r>
              <a:rPr lang="en-US" dirty="0" smtClean="0">
                <a:effectLst/>
              </a:rPr>
              <a:t> generated  events 	           (4)</a:t>
            </a:r>
            <a:r>
              <a:rPr lang="en-US" dirty="0" smtClean="0">
                <a:effectLst/>
                <a:sym typeface="Symbol"/>
              </a:rPr>
              <a:t></a:t>
            </a:r>
            <a:r>
              <a:rPr lang="en-US" dirty="0" smtClean="0">
                <a:effectLst/>
              </a:rPr>
              <a:t>1.0</a:t>
            </a:r>
            <a:r>
              <a:rPr lang="en-US" dirty="0" smtClean="0">
                <a:effectLst/>
                <a:sym typeface="Symbol"/>
              </a:rPr>
              <a:t></a:t>
            </a:r>
            <a:r>
              <a:rPr lang="en-US" dirty="0" smtClean="0">
                <a:effectLst/>
              </a:rPr>
              <a:t>10</a:t>
            </a:r>
            <a:r>
              <a:rPr lang="en-US" baseline="30000" dirty="0" smtClean="0">
                <a:effectLst/>
              </a:rPr>
              <a:t>8</a:t>
            </a:r>
          </a:p>
          <a:p>
            <a:pPr algn="l"/>
            <a:r>
              <a:rPr lang="en-US" dirty="0" smtClean="0">
                <a:effectLst/>
              </a:rPr>
              <a:t>D2/C/Fe/</a:t>
            </a:r>
            <a:r>
              <a:rPr lang="en-US" dirty="0" err="1" smtClean="0">
                <a:effectLst/>
              </a:rPr>
              <a:t>Pb</a:t>
            </a:r>
            <a:r>
              <a:rPr lang="en-US" dirty="0" smtClean="0">
                <a:effectLst/>
              </a:rPr>
              <a:t> events passing all cuts          7.9/6.4/5.5/4.8 (</a:t>
            </a:r>
            <a:r>
              <a:rPr lang="en-US" dirty="0" smtClean="0">
                <a:effectLst/>
                <a:sym typeface="Symbol"/>
              </a:rPr>
              <a:t>10</a:t>
            </a:r>
            <a:r>
              <a:rPr lang="en-US" baseline="30000" dirty="0" smtClean="0">
                <a:effectLst/>
                <a:sym typeface="Symbol"/>
              </a:rPr>
              <a:t>6</a:t>
            </a:r>
            <a:r>
              <a:rPr lang="en-US" dirty="0" smtClean="0">
                <a:effectLst/>
                <a:sym typeface="Symbol"/>
              </a:rPr>
              <a:t>)</a:t>
            </a:r>
            <a:endParaRPr lang="en-US" baseline="30000" dirty="0" smtClean="0">
              <a:effectLst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772400" cy="1143000"/>
          </a:xfrm>
        </p:spPr>
        <p:txBody>
          <a:bodyPr/>
          <a:lstStyle/>
          <a:p>
            <a:r>
              <a:rPr lang="en-US" dirty="0" smtClean="0"/>
              <a:t>Analysis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486400" y="35814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1066800"/>
            <a:ext cx="5522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Demand electron enter calorimeter safely away from edges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Demand energy deposit as function of depth in ECAL be uneven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Adjust vertex Z position for sector-by-sector beam offset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Demand momentum </a:t>
            </a:r>
            <a:r>
              <a:rPr lang="en-US" sz="1800" dirty="0">
                <a:effectLst/>
              </a:rPr>
              <a:t>of outgoing e-:  p&gt;0.64 </a:t>
            </a:r>
            <a:r>
              <a:rPr lang="en-US" sz="1800" dirty="0" err="1">
                <a:effectLst/>
              </a:rPr>
              <a:t>GeV</a:t>
            </a:r>
            <a:r>
              <a:rPr lang="en-US" sz="1800" dirty="0">
                <a:effectLst/>
              </a:rPr>
              <a:t> (or y&lt;0.872) </a:t>
            </a:r>
            <a:r>
              <a:rPr lang="en-US" sz="1800" dirty="0" smtClean="0">
                <a:effectLst/>
              </a:rPr>
              <a:t>(removes </a:t>
            </a:r>
            <a:r>
              <a:rPr lang="en-US" sz="1800" dirty="0">
                <a:effectLst/>
              </a:rPr>
              <a:t>bias due to electromagnetic energy threshold in </a:t>
            </a:r>
            <a:r>
              <a:rPr lang="en-US" sz="1800" dirty="0" smtClean="0">
                <a:effectLst/>
              </a:rPr>
              <a:t>trigger</a:t>
            </a:r>
            <a:r>
              <a:rPr lang="en-US" sz="1800" dirty="0">
                <a:effectLst/>
              </a:rPr>
              <a:t>)</a:t>
            </a:r>
            <a:endParaRPr lang="en-US" sz="1800" dirty="0" smtClean="0"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Implement “relatively” easy to model cuts in W, Q</a:t>
            </a:r>
            <a:r>
              <a:rPr lang="en-US" sz="1800" baseline="30000" dirty="0" smtClean="0">
                <a:effectLst/>
              </a:rPr>
              <a:t>2</a:t>
            </a:r>
            <a:r>
              <a:rPr lang="en-US" sz="1800" dirty="0" smtClean="0">
                <a:effectLst/>
              </a:rPr>
              <a:t>, </a:t>
            </a:r>
            <a:r>
              <a:rPr lang="en-US" sz="1800" dirty="0" smtClean="0">
                <a:effectLst/>
                <a:sym typeface="Symbol"/>
              </a:rPr>
              <a:t> for the electron and p</a:t>
            </a:r>
            <a:r>
              <a:rPr lang="en-US" sz="1800" baseline="-25000" dirty="0" smtClean="0">
                <a:effectLst/>
                <a:sym typeface="Symbol"/>
              </a:rPr>
              <a:t></a:t>
            </a:r>
            <a:r>
              <a:rPr lang="en-US" sz="1800" dirty="0" smtClean="0">
                <a:effectLst/>
                <a:sym typeface="Symbol"/>
              </a:rPr>
              <a:t>, </a:t>
            </a:r>
            <a:r>
              <a:rPr lang="en-US" sz="1800" baseline="-25000" dirty="0" smtClean="0">
                <a:effectLst/>
                <a:sym typeface="Symbol"/>
              </a:rPr>
              <a:t></a:t>
            </a:r>
            <a:r>
              <a:rPr lang="en-US" sz="1800" dirty="0" smtClean="0">
                <a:effectLst/>
                <a:sym typeface="Symbol"/>
              </a:rPr>
              <a:t> for the </a:t>
            </a:r>
            <a:r>
              <a:rPr lang="en-US" sz="1800" dirty="0" err="1" smtClean="0">
                <a:effectLst/>
                <a:sym typeface="Symbol"/>
              </a:rPr>
              <a:t>pion</a:t>
            </a:r>
            <a:endParaRPr lang="en-US" sz="1800" dirty="0" smtClean="0">
              <a:effectLst/>
            </a:endParaRPr>
          </a:p>
          <a:p>
            <a:pPr algn="l">
              <a:buFont typeface="Wingdings" pitchFamily="2" charset="2"/>
              <a:buChar char="Ø"/>
            </a:pPr>
            <a:endParaRPr lang="en-US" sz="1800" dirty="0">
              <a:effectLst/>
            </a:endParaRPr>
          </a:p>
        </p:txBody>
      </p:sp>
      <p:pic>
        <p:nvPicPr>
          <p:cNvPr id="22" name="Picture 21" descr="uv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0903" y="914400"/>
            <a:ext cx="3376987" cy="2667000"/>
          </a:xfrm>
          <a:prstGeom prst="rect">
            <a:avLst/>
          </a:prstGeom>
        </p:spPr>
      </p:pic>
      <p:pic>
        <p:nvPicPr>
          <p:cNvPr id="23" name="Picture 22" descr="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218801"/>
            <a:ext cx="2800350" cy="1899088"/>
          </a:xfrm>
          <a:prstGeom prst="rect">
            <a:avLst/>
          </a:prstGeom>
        </p:spPr>
      </p:pic>
      <p:pic>
        <p:nvPicPr>
          <p:cNvPr id="24" name="Picture 23" descr="z_cor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5735" y="4267199"/>
            <a:ext cx="2728983" cy="185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" y="1219201"/>
            <a:ext cx="4800600" cy="3152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Fiducial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volume complications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FFFFFF"/>
          </a:solidFill>
        </p:spPr>
        <p:txBody>
          <a:bodyPr/>
          <a:lstStyle/>
          <a:p>
            <a:fld id="{9243665C-BD53-4ABE-A435-B78DBF287F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00600" y="1828800"/>
            <a:ext cx="4114800" cy="25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 rot="16200000">
            <a:off x="3407777" y="2993023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/>
              </a:rPr>
              <a:t>Angle with respect to beam</a:t>
            </a:r>
            <a:endParaRPr lang="en-US" sz="1600" b="1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42334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/>
              </a:rPr>
              <a:t>Azimuthal</a:t>
            </a:r>
            <a:r>
              <a:rPr lang="en-US" sz="1600" b="1" dirty="0" smtClean="0">
                <a:effectLst/>
              </a:rPr>
              <a:t> angle</a:t>
            </a:r>
            <a:endParaRPr lang="en-US" sz="1600" b="1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1381780"/>
            <a:ext cx="3429000" cy="52322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Six </a:t>
            </a:r>
            <a:r>
              <a:rPr lang="en-US" sz="1400" i="1" dirty="0" err="1" smtClean="0">
                <a:effectLst/>
              </a:rPr>
              <a:t>azimuthal</a:t>
            </a:r>
            <a:r>
              <a:rPr lang="en-US" sz="1400" i="1" dirty="0" smtClean="0">
                <a:effectLst/>
              </a:rPr>
              <a:t> regions of angular acceptance that are a function of </a:t>
            </a:r>
            <a:r>
              <a:rPr lang="en-US" sz="1400" i="1" dirty="0" smtClean="0">
                <a:effectLst/>
                <a:sym typeface="Symbol"/>
              </a:rPr>
              <a:t>, p, charge</a:t>
            </a:r>
            <a:endParaRPr lang="en-US" sz="1400" i="1" dirty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648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The optimal </a:t>
            </a:r>
            <a:r>
              <a:rPr lang="en-US" sz="1800" dirty="0" err="1" smtClean="0">
                <a:effectLst/>
              </a:rPr>
              <a:t>fiducial</a:t>
            </a:r>
            <a:r>
              <a:rPr lang="en-US" sz="1800" dirty="0" smtClean="0">
                <a:effectLst/>
              </a:rPr>
              <a:t> regions for the detector are not conveniently modeled for comparison to calculations</a:t>
            </a:r>
          </a:p>
          <a:p>
            <a:pPr algn="l">
              <a:buFont typeface="Wingdings" pitchFamily="2" charset="2"/>
              <a:buChar char="Ø"/>
            </a:pPr>
            <a:endParaRPr lang="en-US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483199" y="1295401"/>
            <a:ext cx="4222401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Fiducial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volume complications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FFFFFF"/>
          </a:solidFill>
        </p:spPr>
        <p:txBody>
          <a:bodyPr/>
          <a:lstStyle/>
          <a:p>
            <a:fld id="{9243665C-BD53-4ABE-A435-B78DBF287F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14176" y="2307223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/>
              </a:rPr>
              <a:t>Angle with respect to beam</a:t>
            </a:r>
            <a:endParaRPr lang="en-US" sz="1600" b="1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0399" y="35476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/>
              </a:rPr>
              <a:t>Azimuthal</a:t>
            </a:r>
            <a:r>
              <a:rPr lang="en-US" sz="1600" b="1" dirty="0" smtClean="0">
                <a:effectLst/>
              </a:rPr>
              <a:t> angle</a:t>
            </a:r>
            <a:endParaRPr lang="en-US" sz="1600" b="1" dirty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4267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Report results with geometric correction to be azimuthally symmetric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Implement “relatively” easy to model cuts in W, Q</a:t>
            </a:r>
            <a:r>
              <a:rPr lang="en-US" sz="1800" baseline="30000" dirty="0" smtClean="0">
                <a:effectLst/>
              </a:rPr>
              <a:t>2</a:t>
            </a:r>
            <a:r>
              <a:rPr lang="en-US" sz="1800" dirty="0" smtClean="0">
                <a:effectLst/>
              </a:rPr>
              <a:t>, </a:t>
            </a:r>
            <a:r>
              <a:rPr lang="en-US" sz="1800" dirty="0" smtClean="0">
                <a:effectLst/>
                <a:sym typeface="Symbol"/>
              </a:rPr>
              <a:t> for the electron and p</a:t>
            </a:r>
            <a:r>
              <a:rPr lang="en-US" sz="1800" baseline="-25000" dirty="0" smtClean="0">
                <a:effectLst/>
                <a:sym typeface="Symbol"/>
              </a:rPr>
              <a:t></a:t>
            </a:r>
            <a:r>
              <a:rPr lang="en-US" sz="1800" dirty="0" smtClean="0">
                <a:effectLst/>
                <a:sym typeface="Symbol"/>
              </a:rPr>
              <a:t>, </a:t>
            </a:r>
            <a:r>
              <a:rPr lang="en-US" sz="1800" baseline="-25000" dirty="0" smtClean="0">
                <a:effectLst/>
                <a:sym typeface="Symbol"/>
              </a:rPr>
              <a:t></a:t>
            </a:r>
            <a:r>
              <a:rPr lang="en-US" sz="1800" dirty="0" smtClean="0">
                <a:effectLst/>
                <a:sym typeface="Symbol"/>
              </a:rPr>
              <a:t> for the </a:t>
            </a:r>
            <a:r>
              <a:rPr lang="en-US" sz="1800" dirty="0" err="1" smtClean="0">
                <a:effectLst/>
                <a:sym typeface="Symbol"/>
              </a:rPr>
              <a:t>pion</a:t>
            </a:r>
            <a:endParaRPr lang="en-US" sz="1800" dirty="0" smtClean="0">
              <a:effectLst/>
            </a:endParaRPr>
          </a:p>
          <a:p>
            <a:pPr algn="l">
              <a:buFont typeface="Wingdings" pitchFamily="2" charset="2"/>
              <a:buChar char="Ø"/>
            </a:pPr>
            <a:endParaRPr lang="en-US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7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408527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effectLst/>
              </a:rPr>
              <a:t>For </a:t>
            </a:r>
            <a:r>
              <a:rPr lang="en-US" sz="1800" dirty="0" smtClean="0">
                <a:effectLst/>
                <a:sym typeface="Symbol"/>
              </a:rPr>
              <a:t></a:t>
            </a:r>
            <a:r>
              <a:rPr lang="en-US" sz="1800" baseline="30000" dirty="0" smtClean="0">
                <a:effectLst/>
                <a:sym typeface="Symbol"/>
              </a:rPr>
              <a:t>-</a:t>
            </a:r>
            <a:r>
              <a:rPr lang="en-US" sz="1800" dirty="0" smtClean="0">
                <a:effectLst/>
                <a:sym typeface="Symbol"/>
              </a:rPr>
              <a:t> (</a:t>
            </a:r>
            <a:r>
              <a:rPr lang="en-US" sz="1800" baseline="30000" dirty="0" smtClean="0">
                <a:effectLst/>
                <a:sym typeface="Symbol"/>
              </a:rPr>
              <a:t>+</a:t>
            </a:r>
            <a:r>
              <a:rPr lang="en-US" sz="1800" dirty="0" smtClean="0">
                <a:effectLst/>
                <a:sym typeface="Symbol"/>
              </a:rPr>
              <a:t> has distinct but similar cuts)</a:t>
            </a:r>
            <a:endParaRPr lang="en-US" sz="1800" dirty="0" smtClean="0"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0.3&lt;p</a:t>
            </a:r>
            <a:r>
              <a:rPr lang="en-US" sz="1800" baseline="-25000" dirty="0" smtClean="0">
                <a:effectLst/>
                <a:sym typeface="Symbol"/>
              </a:rPr>
              <a:t></a:t>
            </a:r>
            <a:r>
              <a:rPr lang="en-US" sz="1800" dirty="0" smtClean="0">
                <a:effectLst/>
                <a:sym typeface="Symbol"/>
              </a:rPr>
              <a:t>&lt;2</a:t>
            </a:r>
            <a:endParaRPr lang="en-US" sz="1800" dirty="0" smtClean="0"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24</a:t>
            </a:r>
            <a:r>
              <a:rPr lang="en-US" sz="1800" baseline="30000" dirty="0" smtClean="0">
                <a:effectLst/>
              </a:rPr>
              <a:t>o</a:t>
            </a:r>
            <a:r>
              <a:rPr lang="en-US" sz="1800" dirty="0" smtClean="0">
                <a:effectLst/>
              </a:rPr>
              <a:t>&lt;</a:t>
            </a:r>
            <a:r>
              <a:rPr lang="en-US" sz="1800" dirty="0" smtClean="0">
                <a:effectLst/>
                <a:sym typeface="Symbol"/>
              </a:rPr>
              <a:t></a:t>
            </a:r>
            <a:r>
              <a:rPr lang="en-US" sz="1800" baseline="-25000" dirty="0" smtClean="0">
                <a:effectLst/>
                <a:sym typeface="Symbol"/>
              </a:rPr>
              <a:t></a:t>
            </a:r>
            <a:r>
              <a:rPr lang="en-US" sz="1800" dirty="0" smtClean="0">
                <a:effectLst/>
                <a:sym typeface="Symbol"/>
              </a:rPr>
              <a:t>&lt;54</a:t>
            </a:r>
            <a:r>
              <a:rPr lang="en-US" sz="1800" baseline="30000" dirty="0" smtClean="0">
                <a:effectLst/>
                <a:sym typeface="Symbol"/>
              </a:rPr>
              <a:t>o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  <a:sym typeface="Symbol"/>
              </a:rPr>
              <a:t> red line shown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44947" y="907153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effectLst/>
              </a:rPr>
              <a:t>For </a:t>
            </a:r>
            <a:r>
              <a:rPr lang="en-US" sz="1800" dirty="0" smtClean="0">
                <a:effectLst/>
                <a:sym typeface="Symbol"/>
              </a:rPr>
              <a:t>e</a:t>
            </a:r>
            <a:r>
              <a:rPr lang="en-US" sz="1800" baseline="30000" dirty="0" smtClean="0">
                <a:effectLst/>
                <a:sym typeface="Symbol"/>
              </a:rPr>
              <a:t>-</a:t>
            </a:r>
            <a:endParaRPr lang="en-US" sz="1800" baseline="30000" dirty="0" smtClean="0"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y&gt;0.872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1GeV</a:t>
            </a:r>
            <a:r>
              <a:rPr lang="en-US" sz="1800" baseline="30000" dirty="0" smtClean="0">
                <a:effectLst/>
              </a:rPr>
              <a:t>2</a:t>
            </a:r>
            <a:r>
              <a:rPr lang="en-US" sz="1800" dirty="0" smtClean="0">
                <a:effectLst/>
              </a:rPr>
              <a:t>&lt;Q</a:t>
            </a:r>
            <a:r>
              <a:rPr lang="en-US" sz="1800" baseline="30000" dirty="0" smtClean="0">
                <a:effectLst/>
              </a:rPr>
              <a:t>2</a:t>
            </a:r>
            <a:r>
              <a:rPr lang="en-US" sz="1800" dirty="0" smtClean="0">
                <a:effectLst/>
              </a:rPr>
              <a:t>&lt;4 GeV</a:t>
            </a:r>
            <a:r>
              <a:rPr lang="en-US" sz="1800" baseline="30000" dirty="0" smtClean="0">
                <a:effectLst/>
              </a:rPr>
              <a:t>2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1 </a:t>
            </a:r>
            <a:r>
              <a:rPr lang="en-US" sz="1800" dirty="0" err="1" smtClean="0">
                <a:effectLst/>
              </a:rPr>
              <a:t>GeV</a:t>
            </a:r>
            <a:r>
              <a:rPr lang="en-US" sz="1800" dirty="0" smtClean="0">
                <a:effectLst/>
              </a:rPr>
              <a:t>&lt;W&lt;2.8 </a:t>
            </a:r>
            <a:r>
              <a:rPr lang="en-US" sz="1800" dirty="0" err="1" smtClean="0">
                <a:effectLst/>
              </a:rPr>
              <a:t>GeV</a:t>
            </a:r>
            <a:endParaRPr lang="en-US" sz="1800" dirty="0" smtClean="0">
              <a:effectLst/>
              <a:sym typeface="Symbol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  <a:sym typeface="Symbol"/>
              </a:rPr>
              <a:t> red line shown</a:t>
            </a:r>
            <a:endParaRPr lang="en-US" sz="1800" baseline="30000" dirty="0" smtClean="0">
              <a:effectLst/>
              <a:sym typeface="Symbo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62884" y="222144"/>
            <a:ext cx="4532031" cy="3073446"/>
            <a:chOff x="2402169" y="1066800"/>
            <a:chExt cx="4532031" cy="307344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169" y="1066800"/>
              <a:ext cx="4532031" cy="3073446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 bwMode="auto">
            <a:xfrm>
              <a:off x="5679000" y="2082846"/>
              <a:ext cx="0" cy="1600200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3773769" y="3124170"/>
              <a:ext cx="2093631" cy="215444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CC3300"/>
                  </a:solidFill>
                  <a:effectLst/>
                </a:rPr>
                <a:t>W = -2.25(GeV</a:t>
              </a:r>
              <a:r>
                <a:rPr lang="en-US" sz="800" baseline="30000" dirty="0" smtClean="0">
                  <a:solidFill>
                    <a:srgbClr val="CC3300"/>
                  </a:solidFill>
                  <a:effectLst/>
                </a:rPr>
                <a:t>-1</a:t>
              </a:r>
              <a:r>
                <a:rPr lang="en-US" sz="800" dirty="0" smtClean="0">
                  <a:solidFill>
                    <a:srgbClr val="CC3300"/>
                  </a:solidFill>
                  <a:effectLst/>
                </a:rPr>
                <a:t>)×Q</a:t>
              </a:r>
              <a:r>
                <a:rPr lang="en-US" sz="800" baseline="30000" dirty="0" smtClean="0">
                  <a:solidFill>
                    <a:srgbClr val="CC3300"/>
                  </a:solidFill>
                  <a:effectLst/>
                </a:rPr>
                <a:t>2 </a:t>
              </a:r>
              <a:r>
                <a:rPr lang="en-US" sz="800" dirty="0" smtClean="0">
                  <a:solidFill>
                    <a:srgbClr val="CC3300"/>
                  </a:solidFill>
                  <a:effectLst/>
                </a:rPr>
                <a:t>+ 4.9(</a:t>
              </a:r>
              <a:r>
                <a:rPr lang="en-US" sz="800" dirty="0" err="1" smtClean="0">
                  <a:solidFill>
                    <a:srgbClr val="CC3300"/>
                  </a:solidFill>
                  <a:effectLst/>
                </a:rPr>
                <a:t>GeV</a:t>
              </a:r>
              <a:r>
                <a:rPr lang="en-US" sz="800" dirty="0" smtClean="0">
                  <a:solidFill>
                    <a:srgbClr val="CC3300"/>
                  </a:solidFill>
                  <a:effectLst/>
                </a:rPr>
                <a:t>)</a:t>
              </a:r>
              <a:endParaRPr lang="en-US" sz="800" dirty="0">
                <a:solidFill>
                  <a:srgbClr val="CC3300"/>
                </a:solidFill>
                <a:effectLst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429000" y="2997246"/>
              <a:ext cx="3048000" cy="0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057523" y="1535157"/>
              <a:ext cx="533400" cy="0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3257548" y="1516105"/>
              <a:ext cx="0" cy="623889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4495800" y="3146859"/>
            <a:ext cx="4191000" cy="3025341"/>
            <a:chOff x="2642684" y="2121294"/>
            <a:chExt cx="3853006" cy="261541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2684" y="2121294"/>
              <a:ext cx="3853006" cy="2615411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3505200" y="3937084"/>
              <a:ext cx="2286000" cy="25391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050" dirty="0" smtClean="0">
                  <a:solidFill>
                    <a:srgbClr val="CC3300"/>
                  </a:solidFill>
                  <a:effectLst/>
                </a:rPr>
                <a:t>Θ</a:t>
              </a:r>
              <a:r>
                <a:rPr lang="en-US" sz="1050" dirty="0" smtClean="0">
                  <a:solidFill>
                    <a:srgbClr val="CC3300"/>
                  </a:solidFill>
                  <a:effectLst/>
                </a:rPr>
                <a:t> = -18(GeV-1)×p</a:t>
              </a:r>
              <a:r>
                <a:rPr lang="el-GR" sz="1050" dirty="0" smtClean="0">
                  <a:solidFill>
                    <a:srgbClr val="CC3300"/>
                  </a:solidFill>
                  <a:effectLst/>
                </a:rPr>
                <a:t>π</a:t>
              </a:r>
              <a:r>
                <a:rPr lang="en-US" sz="1050" dirty="0" smtClean="0">
                  <a:solidFill>
                    <a:srgbClr val="CC3300"/>
                  </a:solidFill>
                  <a:effectLst/>
                </a:rPr>
                <a:t> + 40(degrees)</a:t>
              </a:r>
              <a:endParaRPr lang="en-US" sz="1050" dirty="0">
                <a:solidFill>
                  <a:srgbClr val="CC3300"/>
                </a:solidFill>
                <a:effectLst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4261449" y="2579298"/>
              <a:ext cx="0" cy="129540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429000" y="3634596"/>
              <a:ext cx="1828800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3200400" y="2576421"/>
              <a:ext cx="11502" cy="700179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A259-06D4-4DBC-AAD0-4A2575A269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corrections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641959" y="3276600"/>
            <a:ext cx="4349641" cy="29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666726" y="914400"/>
            <a:ext cx="3096274" cy="2101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200" y="1295400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Use “</a:t>
            </a:r>
            <a:r>
              <a:rPr lang="en-US" sz="1800" dirty="0" err="1" smtClean="0">
                <a:effectLst/>
              </a:rPr>
              <a:t>externals_all</a:t>
            </a:r>
            <a:r>
              <a:rPr lang="en-US" sz="1800" dirty="0" smtClean="0">
                <a:effectLst/>
              </a:rPr>
              <a:t>” routine designed for EG1-DVCS experiment (P. </a:t>
            </a:r>
            <a:r>
              <a:rPr lang="en-US" sz="1800" dirty="0" err="1" smtClean="0">
                <a:effectLst/>
              </a:rPr>
              <a:t>Bosted</a:t>
            </a:r>
            <a:r>
              <a:rPr lang="en-US" sz="1800" dirty="0" smtClean="0">
                <a:effectLst/>
              </a:rPr>
              <a:t>, EG1-DVCS technical note 5,  2010)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Calculate differential cross sections (W, Q</a:t>
            </a:r>
            <a:r>
              <a:rPr lang="en-US" sz="1800" baseline="30000" dirty="0" smtClean="0">
                <a:effectLst/>
              </a:rPr>
              <a:t>2</a:t>
            </a:r>
            <a:r>
              <a:rPr lang="en-US" sz="1800" dirty="0" smtClean="0">
                <a:effectLst/>
              </a:rPr>
              <a:t>) with and without QED </a:t>
            </a:r>
            <a:r>
              <a:rPr lang="en-US" sz="1800" dirty="0" err="1" smtClean="0">
                <a:effectLst/>
              </a:rPr>
              <a:t>radiative</a:t>
            </a:r>
            <a:r>
              <a:rPr lang="en-US" sz="1800" dirty="0" smtClean="0">
                <a:effectLst/>
              </a:rPr>
              <a:t> effects in the process.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Remove (quasi-)elastic contribution (since we demand a </a:t>
            </a:r>
            <a:r>
              <a:rPr lang="en-US" sz="1800" dirty="0" err="1" smtClean="0">
                <a:effectLst/>
              </a:rPr>
              <a:t>pion</a:t>
            </a:r>
            <a:r>
              <a:rPr lang="en-US" sz="1800" dirty="0" smtClean="0">
                <a:effectLst/>
              </a:rPr>
              <a:t> be present)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Only consider </a:t>
            </a:r>
            <a:r>
              <a:rPr lang="en-US" sz="1800" dirty="0" err="1" smtClean="0">
                <a:effectLst/>
              </a:rPr>
              <a:t>leptonic</a:t>
            </a:r>
            <a:r>
              <a:rPr lang="en-US" sz="1800" dirty="0" smtClean="0">
                <a:effectLst/>
              </a:rPr>
              <a:t> side (in neutrinos we don’t typically worry about the </a:t>
            </a:r>
            <a:r>
              <a:rPr lang="en-US" sz="1800" dirty="0" err="1" smtClean="0">
                <a:effectLst/>
              </a:rPr>
              <a:t>radiative</a:t>
            </a:r>
            <a:r>
              <a:rPr lang="en-US" sz="1800" dirty="0" smtClean="0">
                <a:effectLst/>
              </a:rPr>
              <a:t> corrections on the </a:t>
            </a:r>
            <a:r>
              <a:rPr lang="en-US" sz="1800" dirty="0" err="1" smtClean="0">
                <a:effectLst/>
              </a:rPr>
              <a:t>hadronic</a:t>
            </a:r>
            <a:r>
              <a:rPr lang="en-US" sz="1800" dirty="0" smtClean="0">
                <a:effectLst/>
              </a:rPr>
              <a:t> side)</a:t>
            </a:r>
          </a:p>
          <a:p>
            <a:pPr algn="l"/>
            <a:endParaRPr lang="en-US" sz="1800" dirty="0" smtClean="0">
              <a:effectLst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34000" y="1219200"/>
            <a:ext cx="6858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467600" y="2743200"/>
            <a:ext cx="762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86400" y="2743200"/>
            <a:ext cx="685800" cy="281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Acceptance and bin migration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378346" y="1752600"/>
            <a:ext cx="4765654" cy="32317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" y="990600"/>
            <a:ext cx="464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Work in 4-dimensional space (W, Q</a:t>
            </a:r>
            <a:r>
              <a:rPr lang="en-US" sz="1800" baseline="30000" dirty="0" smtClean="0">
                <a:effectLst/>
              </a:rPr>
              <a:t>2</a:t>
            </a:r>
            <a:r>
              <a:rPr lang="en-US" sz="1800" dirty="0" smtClean="0">
                <a:effectLst/>
              </a:rPr>
              <a:t>, p</a:t>
            </a:r>
            <a:r>
              <a:rPr lang="en-US" sz="1800" baseline="-25000" dirty="0" smtClean="0">
                <a:effectLst/>
                <a:sym typeface="Symbol"/>
              </a:rPr>
              <a:t></a:t>
            </a:r>
            <a:r>
              <a:rPr lang="en-US" sz="1800" dirty="0" smtClean="0">
                <a:effectLst/>
              </a:rPr>
              <a:t>, </a:t>
            </a:r>
            <a:r>
              <a:rPr lang="en-US" sz="1800" dirty="0" smtClean="0">
                <a:effectLst/>
                <a:sym typeface="Symbol"/>
              </a:rPr>
              <a:t></a:t>
            </a:r>
            <a:r>
              <a:rPr lang="en-US" sz="1800" baseline="-25000" dirty="0" smtClean="0">
                <a:effectLst/>
                <a:sym typeface="Symbol"/>
              </a:rPr>
              <a:t></a:t>
            </a:r>
            <a:r>
              <a:rPr lang="en-US" sz="1800" dirty="0" smtClean="0">
                <a:effectLst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Multi-dimensional acceptance correction and bin migration correction from MC (&lt;10%, typically smaller) 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Non-acceptance corrected GENIE distributions look very similar to the data distributions – reasonable to use the GENIE samples for the acceptance corrections.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Require at least one </a:t>
            </a:r>
            <a:r>
              <a:rPr lang="el-GR" sz="1800" dirty="0" smtClean="0">
                <a:effectLst/>
              </a:rPr>
              <a:t>π</a:t>
            </a:r>
            <a:r>
              <a:rPr lang="el-GR" sz="1800" baseline="30000" dirty="0" smtClean="0">
                <a:effectLst/>
              </a:rPr>
              <a:t>±</a:t>
            </a:r>
            <a:r>
              <a:rPr lang="en-US" sz="1800" dirty="0" smtClean="0">
                <a:effectLst/>
              </a:rPr>
              <a:t> reconstructed, take leading </a:t>
            </a:r>
            <a:r>
              <a:rPr lang="en-US" sz="1800" dirty="0" err="1" smtClean="0">
                <a:effectLst/>
              </a:rPr>
              <a:t>pion</a:t>
            </a:r>
            <a:r>
              <a:rPr lang="en-US" sz="1800" dirty="0" smtClean="0">
                <a:effectLst/>
              </a:rPr>
              <a:t> as the analysis </a:t>
            </a:r>
            <a:r>
              <a:rPr lang="en-US" sz="1800" dirty="0" err="1" smtClean="0">
                <a:effectLst/>
              </a:rPr>
              <a:t>pion</a:t>
            </a:r>
            <a:endParaRPr lang="en-US" sz="1800" dirty="0" smtClean="0"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MC indicates single </a:t>
            </a:r>
            <a:r>
              <a:rPr lang="el-GR" sz="1800" dirty="0" smtClean="0">
                <a:effectLst/>
              </a:rPr>
              <a:t>π</a:t>
            </a:r>
            <a:r>
              <a:rPr lang="el-GR" sz="1800" baseline="30000" dirty="0" smtClean="0">
                <a:effectLst/>
              </a:rPr>
              <a:t>±</a:t>
            </a:r>
            <a:r>
              <a:rPr lang="en-US" sz="1800" dirty="0" smtClean="0">
                <a:effectLst/>
              </a:rPr>
              <a:t> sample to originate from ~40% percent single </a:t>
            </a:r>
            <a:r>
              <a:rPr lang="el-GR" sz="1800" dirty="0" smtClean="0">
                <a:effectLst/>
              </a:rPr>
              <a:t>π</a:t>
            </a:r>
            <a:r>
              <a:rPr lang="el-GR" sz="1800" baseline="30000" dirty="0" smtClean="0">
                <a:effectLst/>
              </a:rPr>
              <a:t>±</a:t>
            </a:r>
            <a:r>
              <a:rPr lang="en-US" sz="1800" dirty="0" smtClean="0">
                <a:effectLst/>
              </a:rPr>
              <a:t> with most of the rest from multiple </a:t>
            </a:r>
            <a:r>
              <a:rPr lang="el-GR" sz="1800" dirty="0" smtClean="0">
                <a:effectLst/>
              </a:rPr>
              <a:t>π</a:t>
            </a:r>
            <a:r>
              <a:rPr lang="en-US" sz="1800" dirty="0" smtClean="0">
                <a:effectLst/>
              </a:rPr>
              <a:t> events</a:t>
            </a:r>
            <a:r>
              <a:rPr lang="en-US" sz="1800" dirty="0" smtClean="0">
                <a:effectLst/>
              </a:rPr>
              <a:t>.</a:t>
            </a:r>
            <a:endParaRPr lang="en-US" sz="1800" dirty="0" smtClean="0">
              <a:effectLst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Missing mass analysis improves single-</a:t>
            </a:r>
            <a:r>
              <a:rPr lang="el-GR" sz="1800" dirty="0" smtClean="0">
                <a:effectLst/>
              </a:rPr>
              <a:t>π</a:t>
            </a:r>
            <a:r>
              <a:rPr lang="en-US" sz="1800" dirty="0" smtClean="0">
                <a:effectLst/>
              </a:rPr>
              <a:t> purity with a big loss in statistics.  Not using for current results. </a:t>
            </a:r>
          </a:p>
          <a:p>
            <a:pPr algn="l">
              <a:buFont typeface="Wingdings" pitchFamily="2" charset="2"/>
              <a:buChar char="Ø"/>
            </a:pPr>
            <a:endParaRPr lang="en-US" sz="1800" dirty="0" smtClean="0">
              <a:effectLst/>
            </a:endParaRPr>
          </a:p>
          <a:p>
            <a:pPr algn="l"/>
            <a:endParaRPr lang="en-US" sz="1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 All results shown here are preliminary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 The errors shown are statistical only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 Systematic errors are under investigation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 Expectation/goal is to hold the systematic errors to &lt;10%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 Vast amount of differential data.  Only sampling shown here.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 Ask if you want to see preliminary result on something I do not have time to show here.</a:t>
            </a:r>
            <a:endParaRPr lang="en-US" dirty="0">
              <a:effectLst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67D9-C27C-4F89-AAB1-C79B99A2E8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81000" y="-76200"/>
            <a:ext cx="7772400" cy="1143000"/>
          </a:xfrm>
        </p:spPr>
        <p:txBody>
          <a:bodyPr/>
          <a:lstStyle/>
          <a:p>
            <a:r>
              <a:rPr lang="en-US" sz="4000" dirty="0" smtClean="0"/>
              <a:t>Motivation – why </a:t>
            </a:r>
            <a:r>
              <a:rPr lang="en-US" sz="4000" dirty="0" err="1" smtClean="0"/>
              <a:t>eA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7696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High statistics.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</a:rPr>
              <a:t>Control over initial energy and interaction point – gives kinematic constraints and ability to optimize detector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9144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pic>
        <p:nvPicPr>
          <p:cNvPr id="897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2667000"/>
            <a:ext cx="7247644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20822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>
                <a:solidFill>
                  <a:srgbClr val="800000"/>
                </a:solidFill>
                <a:effectLst/>
              </a:rPr>
              <a:t>Summary slide from talk by Costas </a:t>
            </a:r>
            <a:r>
              <a:rPr lang="en-US" sz="1600" i="1" dirty="0" err="1" smtClean="0">
                <a:solidFill>
                  <a:srgbClr val="800000"/>
                </a:solidFill>
                <a:effectLst/>
              </a:rPr>
              <a:t>Andreopolos</a:t>
            </a:r>
            <a:r>
              <a:rPr lang="en-US" sz="1600" i="1" dirty="0" smtClean="0">
                <a:solidFill>
                  <a:srgbClr val="800000"/>
                </a:solidFill>
                <a:effectLst/>
              </a:rPr>
              <a:t> at NUINT 2009</a:t>
            </a:r>
          </a:p>
          <a:p>
            <a:pPr algn="l"/>
            <a:r>
              <a:rPr lang="en-US" sz="1600" i="1" dirty="0" smtClean="0">
                <a:solidFill>
                  <a:srgbClr val="800000"/>
                </a:solidFill>
                <a:effectLst/>
              </a:rPr>
              <a:t>“Electron scattering data and its use in constraining neutrino models”</a:t>
            </a:r>
            <a:endParaRPr lang="en-US" sz="1600" i="1" dirty="0">
              <a:solidFill>
                <a:srgbClr val="800000"/>
              </a:solidFill>
              <a:effectLst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382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Data-MC comparison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2000" kern="0" noProof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omparison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friendly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fiducial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region, corrected for acceptance and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effects, </a:t>
            </a:r>
            <a:r>
              <a:rPr lang="en-US" sz="2000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statistical errors shown , three variables integrated over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 descr="Ratio_W_Pi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810000"/>
            <a:ext cx="3581400" cy="2428766"/>
          </a:xfrm>
          <a:prstGeom prst="rect">
            <a:avLst/>
          </a:prstGeom>
        </p:spPr>
      </p:pic>
      <p:pic>
        <p:nvPicPr>
          <p:cNvPr id="8" name="Picture 7" descr="xsec_D2_W_Pi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3764151" cy="2552700"/>
          </a:xfrm>
          <a:prstGeom prst="rect">
            <a:avLst/>
          </a:prstGeom>
        </p:spPr>
      </p:pic>
      <p:pic>
        <p:nvPicPr>
          <p:cNvPr id="9" name="Picture 8" descr="xsec_C_W_P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295399"/>
            <a:ext cx="3657600" cy="2480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64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/>
              </a:rPr>
              <a:t>W, </a:t>
            </a:r>
            <a:r>
              <a:rPr lang="en-US" dirty="0" smtClean="0">
                <a:solidFill>
                  <a:srgbClr val="800000"/>
                </a:solidFill>
                <a:effectLst/>
                <a:sym typeface="Symbol"/>
              </a:rPr>
              <a:t></a:t>
            </a:r>
            <a:r>
              <a:rPr lang="en-US" baseline="30000" dirty="0" smtClean="0">
                <a:solidFill>
                  <a:srgbClr val="800000"/>
                </a:solidFill>
                <a:effectLst/>
                <a:sym typeface="Symbol"/>
              </a:rPr>
              <a:t></a:t>
            </a:r>
            <a:endParaRPr lang="en-US" baseline="30000" dirty="0">
              <a:solidFill>
                <a:srgbClr val="8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</a:rPr>
              <a:t>Data/MC ratio, all targets</a:t>
            </a:r>
            <a:endParaRPr lang="en-US" sz="1800" baseline="30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382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Data-MC comparison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2000" kern="0" noProof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omparison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friendly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fiducial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region, corrected for acceptance and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effects, </a:t>
            </a:r>
            <a:r>
              <a:rPr lang="en-US" sz="2000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statistical errors shown , three variables integrated over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/>
              </a:rPr>
              <a:t>Q</a:t>
            </a:r>
            <a:r>
              <a:rPr lang="en-US" baseline="30000" dirty="0" smtClean="0">
                <a:solidFill>
                  <a:srgbClr val="800000"/>
                </a:solidFill>
                <a:effectLst/>
              </a:rPr>
              <a:t>2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, </a:t>
            </a:r>
            <a:r>
              <a:rPr lang="en-US" dirty="0" smtClean="0">
                <a:solidFill>
                  <a:srgbClr val="800000"/>
                </a:solidFill>
                <a:effectLst/>
                <a:sym typeface="Symbol"/>
              </a:rPr>
              <a:t></a:t>
            </a:r>
            <a:r>
              <a:rPr lang="en-US" baseline="30000" dirty="0" smtClean="0">
                <a:solidFill>
                  <a:srgbClr val="800000"/>
                </a:solidFill>
                <a:effectLst/>
                <a:sym typeface="Symbol"/>
              </a:rPr>
              <a:t></a:t>
            </a:r>
            <a:endParaRPr lang="en-US" baseline="30000" dirty="0">
              <a:solidFill>
                <a:srgbClr val="8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</a:rPr>
              <a:t>Data/MC ratio, all targets</a:t>
            </a:r>
            <a:endParaRPr lang="en-US" sz="1800" baseline="30000" dirty="0">
              <a:effectLst/>
            </a:endParaRPr>
          </a:p>
        </p:txBody>
      </p:sp>
      <p:pic>
        <p:nvPicPr>
          <p:cNvPr id="13" name="Picture 12" descr="xsec_D2_Q2_Pi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3625312" cy="2458545"/>
          </a:xfrm>
          <a:prstGeom prst="rect">
            <a:avLst/>
          </a:prstGeom>
        </p:spPr>
      </p:pic>
      <p:pic>
        <p:nvPicPr>
          <p:cNvPr id="14" name="Picture 13" descr="xsec_C_Q2_Pi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3820332" cy="2590800"/>
          </a:xfrm>
          <a:prstGeom prst="rect">
            <a:avLst/>
          </a:prstGeom>
        </p:spPr>
      </p:pic>
      <p:pic>
        <p:nvPicPr>
          <p:cNvPr id="15" name="Picture 14" descr="Ratio_Q2_P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760952"/>
            <a:ext cx="3724114" cy="252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382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Data-MC comparison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2000" kern="0" noProof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omparison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friendly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fiducial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region, corrected for acceptance and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effects, </a:t>
            </a:r>
            <a:r>
              <a:rPr lang="en-US" sz="2000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statistical errors shown , three variables integrated over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/>
              </a:rPr>
              <a:t>p</a:t>
            </a:r>
            <a:r>
              <a:rPr lang="en-US" baseline="-25000" dirty="0" smtClean="0">
                <a:solidFill>
                  <a:srgbClr val="800000"/>
                </a:solidFill>
                <a:effectLst/>
                <a:sym typeface="Symbol"/>
              </a:rPr>
              <a:t>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, </a:t>
            </a:r>
            <a:r>
              <a:rPr lang="en-US" dirty="0" smtClean="0">
                <a:solidFill>
                  <a:srgbClr val="800000"/>
                </a:solidFill>
                <a:effectLst/>
                <a:sym typeface="Symbol"/>
              </a:rPr>
              <a:t></a:t>
            </a:r>
            <a:r>
              <a:rPr lang="en-US" baseline="30000" dirty="0" smtClean="0">
                <a:solidFill>
                  <a:srgbClr val="800000"/>
                </a:solidFill>
                <a:effectLst/>
                <a:sym typeface="Symbol"/>
              </a:rPr>
              <a:t></a:t>
            </a:r>
            <a:endParaRPr lang="en-US" baseline="30000" dirty="0">
              <a:solidFill>
                <a:srgbClr val="8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</a:rPr>
              <a:t>Data/MC ratio, all targets</a:t>
            </a:r>
            <a:endParaRPr lang="en-US" sz="1800" baseline="30000" dirty="0">
              <a:effectLst/>
            </a:endParaRPr>
          </a:p>
        </p:txBody>
      </p:sp>
      <p:pic>
        <p:nvPicPr>
          <p:cNvPr id="13" name="Picture 12" descr="xsec_D2_Mom_Pi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505200" cy="2377090"/>
          </a:xfrm>
          <a:prstGeom prst="rect">
            <a:avLst/>
          </a:prstGeom>
        </p:spPr>
      </p:pic>
      <p:pic>
        <p:nvPicPr>
          <p:cNvPr id="14" name="Picture 13" descr="xsec_C_Mom_Pi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7849" y="1295400"/>
            <a:ext cx="3764151" cy="2552700"/>
          </a:xfrm>
          <a:prstGeom prst="rect">
            <a:avLst/>
          </a:prstGeom>
        </p:spPr>
      </p:pic>
      <p:pic>
        <p:nvPicPr>
          <p:cNvPr id="15" name="Picture 14" descr="Ratio_Mom_P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2700" y="3810000"/>
            <a:ext cx="3543300" cy="240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382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Data-MC comparison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2000" kern="0" noProof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omparison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friendly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fiducial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region, corrected for acceptance and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effects, </a:t>
            </a:r>
            <a:r>
              <a:rPr lang="en-US" sz="2000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statistical errors shown , three variables integrated over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/>
              </a:rPr>
              <a:t>p</a:t>
            </a:r>
            <a:r>
              <a:rPr lang="en-US" baseline="-25000" dirty="0" smtClean="0">
                <a:solidFill>
                  <a:srgbClr val="800000"/>
                </a:solidFill>
                <a:effectLst/>
                <a:sym typeface="Symbol"/>
              </a:rPr>
              <a:t>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, </a:t>
            </a:r>
            <a:r>
              <a:rPr lang="en-US" dirty="0" smtClean="0">
                <a:solidFill>
                  <a:srgbClr val="800000"/>
                </a:solidFill>
                <a:effectLst/>
                <a:sym typeface="Symbol"/>
              </a:rPr>
              <a:t></a:t>
            </a:r>
            <a:r>
              <a:rPr lang="en-US" baseline="30000" dirty="0" smtClean="0">
                <a:solidFill>
                  <a:srgbClr val="800000"/>
                </a:solidFill>
                <a:effectLst/>
                <a:sym typeface="Symbol"/>
              </a:rPr>
              <a:t>-</a:t>
            </a:r>
            <a:endParaRPr lang="en-US" baseline="30000" dirty="0">
              <a:solidFill>
                <a:srgbClr val="8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</a:rPr>
              <a:t>Data/MC ratio, all targets</a:t>
            </a:r>
            <a:endParaRPr lang="en-US" sz="1800" baseline="30000" dirty="0">
              <a:effectLst/>
            </a:endParaRPr>
          </a:p>
        </p:txBody>
      </p:sp>
      <p:pic>
        <p:nvPicPr>
          <p:cNvPr id="16" name="Picture 15" descr="Ratio_Mom_P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100" y="3663292"/>
            <a:ext cx="3924300" cy="2661308"/>
          </a:xfrm>
          <a:prstGeom prst="rect">
            <a:avLst/>
          </a:prstGeom>
        </p:spPr>
      </p:pic>
      <p:pic>
        <p:nvPicPr>
          <p:cNvPr id="17" name="Picture 16" descr="xsec_D2_Mom_P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32848"/>
            <a:ext cx="3505200" cy="2377089"/>
          </a:xfrm>
          <a:prstGeom prst="rect">
            <a:avLst/>
          </a:prstGeom>
        </p:spPr>
      </p:pic>
      <p:pic>
        <p:nvPicPr>
          <p:cNvPr id="18" name="Picture 17" descr="xsec_C_Mom_Pi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5288" y="1295400"/>
            <a:ext cx="348324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382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Data-MC comparison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2000" kern="0" noProof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omparison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friendly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fiducial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region, corrected for acceptance and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effects, </a:t>
            </a:r>
            <a:r>
              <a:rPr lang="en-US" sz="2000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statistical errors shown , three variables integrated over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/>
                <a:sym typeface="Symbol"/>
              </a:rPr>
              <a:t></a:t>
            </a:r>
            <a:r>
              <a:rPr lang="en-US" baseline="-25000" dirty="0" smtClean="0">
                <a:solidFill>
                  <a:srgbClr val="800000"/>
                </a:solidFill>
                <a:effectLst/>
                <a:sym typeface="Symbol"/>
              </a:rPr>
              <a:t>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, </a:t>
            </a:r>
            <a:r>
              <a:rPr lang="en-US" dirty="0" smtClean="0">
                <a:solidFill>
                  <a:srgbClr val="800000"/>
                </a:solidFill>
                <a:effectLst/>
                <a:sym typeface="Symbol"/>
              </a:rPr>
              <a:t></a:t>
            </a:r>
            <a:r>
              <a:rPr lang="en-US" baseline="30000" dirty="0" smtClean="0">
                <a:solidFill>
                  <a:srgbClr val="800000"/>
                </a:solidFill>
                <a:effectLst/>
                <a:sym typeface="Symbol"/>
              </a:rPr>
              <a:t></a:t>
            </a:r>
            <a:endParaRPr lang="en-US" baseline="30000" dirty="0">
              <a:solidFill>
                <a:srgbClr val="8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</a:rPr>
              <a:t>Data/MC ratio, all targets</a:t>
            </a:r>
            <a:endParaRPr lang="en-US" sz="1800" baseline="30000" dirty="0">
              <a:effectLst/>
            </a:endParaRPr>
          </a:p>
        </p:txBody>
      </p:sp>
      <p:pic>
        <p:nvPicPr>
          <p:cNvPr id="16" name="Picture 15" descr="xsec_D2_Ang_Pi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276600" cy="2222062"/>
          </a:xfrm>
          <a:prstGeom prst="rect">
            <a:avLst/>
          </a:prstGeom>
        </p:spPr>
      </p:pic>
      <p:pic>
        <p:nvPicPr>
          <p:cNvPr id="17" name="Picture 16" descr="xsec_C_Ang_Pi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6355" y="1371600"/>
            <a:ext cx="3483245" cy="2362200"/>
          </a:xfrm>
          <a:prstGeom prst="rect">
            <a:avLst/>
          </a:prstGeom>
        </p:spPr>
      </p:pic>
      <p:pic>
        <p:nvPicPr>
          <p:cNvPr id="18" name="Picture 17" descr="Ratio_Ang_Pi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612931"/>
            <a:ext cx="3886200" cy="263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09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effectLst/>
              </a:rPr>
              <a:t>High precision neutrino results are a product of many pieces carefully fit together</a:t>
            </a:r>
            <a:endParaRPr lang="en-US" dirty="0">
              <a:effectLst/>
            </a:endParaRPr>
          </a:p>
        </p:txBody>
      </p:sp>
      <p:pic>
        <p:nvPicPr>
          <p:cNvPr id="6" name="Picture 5" descr="profit-pu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6200"/>
            <a:ext cx="2209800" cy="2307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362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CLAS/EG2 is making significant progress toward releasing multi-dimensional precision </a:t>
            </a:r>
            <a:r>
              <a:rPr lang="el-GR" dirty="0" smtClean="0">
                <a:effectLst/>
              </a:rPr>
              <a:t>π</a:t>
            </a:r>
            <a:r>
              <a:rPr lang="el-GR" baseline="30000" dirty="0" smtClean="0">
                <a:effectLst/>
              </a:rPr>
              <a:t>±</a:t>
            </a:r>
            <a:r>
              <a:rPr lang="en-US" dirty="0" smtClean="0">
                <a:effectLst/>
              </a:rPr>
              <a:t> production cross-sections on different nuclei in a region of phase space relevant for the current precision neutrino physics program.  We hope for final results to be released in the next year.</a:t>
            </a:r>
          </a:p>
          <a:p>
            <a:pPr algn="l"/>
            <a:endParaRPr lang="en-US" dirty="0" smtClean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NUFACT 2013, Beijing, China   August 19-24,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hwl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648200"/>
            <a:ext cx="914400" cy="100999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4572000" y="4114800"/>
            <a:ext cx="2057400" cy="1295400"/>
          </a:xfrm>
          <a:prstGeom prst="wedgeRoundRectCallout">
            <a:avLst>
              <a:gd name="adj1" fmla="val 75809"/>
              <a:gd name="adj2" fmla="val 2149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Let’s finish this up.  I need to graduate!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NUFACT 2013, Beijing, China   August 19-24,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3" descr="2d_medium"/>
          <p:cNvPicPr>
            <a:picLocks noChangeAspect="1" noChangeArrowheads="1"/>
          </p:cNvPicPr>
          <p:nvPr/>
        </p:nvPicPr>
        <p:blipFill>
          <a:blip r:embed="rId2" cstate="print"/>
          <a:srcRect l="11024" t="7370" r="30247" b="40707"/>
          <a:stretch>
            <a:fillRect/>
          </a:stretch>
        </p:blipFill>
        <p:spPr bwMode="auto">
          <a:xfrm>
            <a:off x="0" y="274637"/>
            <a:ext cx="4727575" cy="5440363"/>
          </a:xfrm>
          <a:prstGeom prst="rect">
            <a:avLst/>
          </a:prstGeom>
          <a:noFill/>
        </p:spPr>
      </p:pic>
      <p:pic>
        <p:nvPicPr>
          <p:cNvPr id="7" name="Picture 4" descr="2d_medium"/>
          <p:cNvPicPr>
            <a:picLocks noChangeAspect="1" noChangeArrowheads="1"/>
          </p:cNvPicPr>
          <p:nvPr/>
        </p:nvPicPr>
        <p:blipFill>
          <a:blip r:embed="rId3" cstate="print"/>
          <a:srcRect l="50835" t="57510" r="7715" b="4358"/>
          <a:stretch>
            <a:fillRect/>
          </a:stretch>
        </p:blipFill>
        <p:spPr bwMode="auto">
          <a:xfrm>
            <a:off x="4720277" y="274637"/>
            <a:ext cx="4410075" cy="5281612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13263" y="5518789"/>
            <a:ext cx="4630737" cy="187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4600" y="350837"/>
            <a:ext cx="3886200" cy="769441"/>
          </a:xfrm>
          <a:prstGeom prst="rect">
            <a:avLst/>
          </a:prstGeom>
          <a:gradFill rotWithShape="1">
            <a:gsLst>
              <a:gs pos="0">
                <a:srgbClr val="292929">
                  <a:alpha val="78999"/>
                </a:srgbClr>
              </a:gs>
              <a:gs pos="100000">
                <a:srgbClr val="292929">
                  <a:gamma/>
                  <a:shade val="46275"/>
                  <a:invGamma/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r>
              <a:rPr lang="en-US" sz="4400" dirty="0" smtClean="0">
                <a:solidFill>
                  <a:srgbClr val="FFFF99"/>
                </a:solidFill>
                <a:effectLst/>
                <a:latin typeface="Arial" charset="0"/>
              </a:rPr>
              <a:t>Backup slides</a:t>
            </a:r>
            <a:endParaRPr lang="en-US" sz="4400" dirty="0">
              <a:solidFill>
                <a:srgbClr val="FFFF99"/>
              </a:solidFill>
              <a:effectLst/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0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3810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 – why eA?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41" y="1219200"/>
            <a:ext cx="2124359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898" y="2819400"/>
            <a:ext cx="613410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1447800"/>
            <a:ext cx="2209800" cy="52322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Assume </a:t>
            </a:r>
            <a:r>
              <a:rPr lang="en-US" sz="1400" i="1" dirty="0" err="1" smtClean="0">
                <a:effectLst/>
              </a:rPr>
              <a:t>quasielastic</a:t>
            </a:r>
            <a:r>
              <a:rPr lang="en-US" sz="1400" i="1" dirty="0" smtClean="0">
                <a:effectLst/>
              </a:rPr>
              <a:t> kinematics to determine E</a:t>
            </a:r>
            <a:r>
              <a:rPr lang="en-US" sz="1400" i="1" baseline="-25000" dirty="0" smtClean="0">
                <a:effectLst/>
                <a:sym typeface="Symbol"/>
              </a:rPr>
              <a:t></a:t>
            </a:r>
            <a:endParaRPr lang="en-US" sz="1400" i="1" baseline="-25000" dirty="0">
              <a:effectLst/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2971800" y="1709410"/>
            <a:ext cx="685800" cy="4319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990600"/>
            <a:ext cx="1600200" cy="52322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Not a free nucleon in general</a:t>
            </a:r>
            <a:endParaRPr lang="en-US" sz="1400" i="1" dirty="0">
              <a:effectLst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4953000" y="1252210"/>
            <a:ext cx="1371600" cy="95759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1676400"/>
            <a:ext cx="2819400" cy="1169551"/>
          </a:xfrm>
          <a:prstGeom prst="rect">
            <a:avLst/>
          </a:prstGeom>
          <a:solidFill>
            <a:srgbClr val="FFFFFF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Well-known “disagreement” calls into question the completeness of our model, perhaps need meson exchange currents and nucleon correlations</a:t>
            </a:r>
            <a:endParaRPr lang="en-US" sz="1400" i="1" dirty="0">
              <a:effectLst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57800" y="2438400"/>
            <a:ext cx="914400" cy="5334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286000" cy="194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2667000"/>
            <a:ext cx="2209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C00000"/>
                </a:solidFill>
                <a:effectLst/>
              </a:rPr>
              <a:t>R. </a:t>
            </a:r>
            <a:r>
              <a:rPr lang="en-US" sz="900" i="1" dirty="0" err="1" smtClean="0">
                <a:solidFill>
                  <a:srgbClr val="C00000"/>
                </a:solidFill>
                <a:effectLst/>
              </a:rPr>
              <a:t>Subedi</a:t>
            </a:r>
            <a:r>
              <a:rPr lang="en-US" sz="900" i="1" dirty="0" smtClean="0">
                <a:solidFill>
                  <a:srgbClr val="C00000"/>
                </a:solidFill>
                <a:effectLst/>
              </a:rPr>
              <a:t> et al., Science 320, 1476 (2008)</a:t>
            </a:r>
            <a:endParaRPr lang="en-US" sz="900" i="1" baseline="-250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52800"/>
            <a:ext cx="2514600" cy="116955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Short-range correlations between nucleons might change the kinematics and affect ability to identify/reconstruct </a:t>
            </a:r>
            <a:r>
              <a:rPr lang="en-US" sz="1400" i="1" dirty="0" err="1" smtClean="0">
                <a:effectLst/>
              </a:rPr>
              <a:t>quasielastic</a:t>
            </a:r>
            <a:r>
              <a:rPr lang="en-US" sz="1400" i="1" dirty="0" smtClean="0">
                <a:effectLst/>
              </a:rPr>
              <a:t> events</a:t>
            </a:r>
            <a:endParaRPr lang="en-US" sz="1400" i="1" dirty="0"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15208" r="12500" b="24835"/>
          <a:stretch/>
        </p:blipFill>
        <p:spPr>
          <a:xfrm>
            <a:off x="3657600" y="1371600"/>
            <a:ext cx="5206759" cy="3553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486400" y="1676400"/>
            <a:ext cx="1828800" cy="52322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Genuine  </a:t>
            </a:r>
            <a:r>
              <a:rPr lang="en-US" sz="1400" i="1" dirty="0" err="1" smtClean="0">
                <a:effectLst/>
              </a:rPr>
              <a:t>quasielastic</a:t>
            </a:r>
            <a:r>
              <a:rPr lang="en-US" sz="1400" i="1" dirty="0" smtClean="0">
                <a:effectLst/>
              </a:rPr>
              <a:t>  events</a:t>
            </a:r>
            <a:endParaRPr lang="en-US" sz="1400" i="1" dirty="0">
              <a:effectLst/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5638800" y="2199620"/>
            <a:ext cx="762000" cy="168658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2209800"/>
            <a:ext cx="304800" cy="14478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1219200"/>
            <a:ext cx="1828800" cy="738664"/>
          </a:xfrm>
          <a:prstGeom prst="rect">
            <a:avLst/>
          </a:prstGeom>
          <a:solidFill>
            <a:srgbClr val="FFFFFF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effectLst/>
              </a:rPr>
              <a:t>Multinucleon</a:t>
            </a:r>
            <a:r>
              <a:rPr lang="en-US" sz="1400" i="1" dirty="0" smtClean="0">
                <a:effectLst/>
              </a:rPr>
              <a:t> events reconstructed as </a:t>
            </a:r>
            <a:r>
              <a:rPr lang="en-US" sz="1400" i="1" dirty="0" err="1" smtClean="0">
                <a:effectLst/>
              </a:rPr>
              <a:t>quasielastic</a:t>
            </a:r>
            <a:endParaRPr lang="en-US" sz="1400" i="1" dirty="0">
              <a:effectLst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0" y="1971020"/>
            <a:ext cx="609600" cy="214378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1981200"/>
            <a:ext cx="1828800" cy="19050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2"/>
          <p:cNvSpPr>
            <a:spLocks/>
          </p:cNvSpPr>
          <p:nvPr/>
        </p:nvSpPr>
        <p:spPr bwMode="auto">
          <a:xfrm>
            <a:off x="6477000" y="5029200"/>
            <a:ext cx="2667000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r>
              <a:rPr lang="en-US" sz="1100" i="1" dirty="0"/>
              <a:t>Martini et al. arXiv:</a:t>
            </a:r>
            <a:r>
              <a:rPr lang="en-US" sz="1100" i="1" dirty="0" smtClean="0"/>
              <a:t>1211.1523</a:t>
            </a:r>
            <a:endParaRPr lang="en-US" sz="1100" i="1" dirty="0">
              <a:ea typeface="PT Sans Bold" charset="0"/>
              <a:cs typeface="PT Sans Bold" charset="0"/>
            </a:endParaRPr>
          </a:p>
          <a:p>
            <a:pPr algn="l"/>
            <a:r>
              <a:rPr lang="en-US" sz="1100" i="1" dirty="0" smtClean="0">
                <a:solidFill>
                  <a:schemeClr val="tx1"/>
                </a:solidFill>
                <a:ea typeface="PT Sans Bold" charset="0"/>
                <a:cs typeface="PT Sans Bold" charset="0"/>
              </a:rPr>
              <a:t>Also:</a:t>
            </a:r>
          </a:p>
          <a:p>
            <a:pPr algn="l"/>
            <a:r>
              <a:rPr lang="en-US" sz="1100" i="1" dirty="0" smtClean="0">
                <a:solidFill>
                  <a:schemeClr val="tx1"/>
                </a:solidFill>
                <a:ea typeface="PT Sans Bold" charset="0"/>
                <a:cs typeface="PT Sans Bold" charset="0"/>
              </a:rPr>
              <a:t>J</a:t>
            </a:r>
            <a:r>
              <a:rPr lang="en-US" sz="1100" i="1" dirty="0">
                <a:solidFill>
                  <a:schemeClr val="tx1"/>
                </a:solidFill>
                <a:ea typeface="PT Sans Bold" charset="0"/>
                <a:cs typeface="PT Sans Bold" charset="0"/>
              </a:rPr>
              <a:t>. Sobczyk </a:t>
            </a:r>
            <a:r>
              <a:rPr lang="en-US" sz="1100" i="1" dirty="0" smtClean="0">
                <a:solidFill>
                  <a:schemeClr val="tx1"/>
                </a:solidFill>
                <a:ea typeface="PT Sans Bold" charset="0"/>
                <a:cs typeface="PT Sans Bold" charset="0"/>
              </a:rPr>
              <a:t>arXiv</a:t>
            </a:r>
            <a:r>
              <a:rPr lang="en-US" sz="1100" i="1" dirty="0">
                <a:ea typeface="PT Sans Bold" charset="0"/>
                <a:cs typeface="PT Sans Bold" charset="0"/>
              </a:rPr>
              <a:t>:</a:t>
            </a:r>
            <a:r>
              <a:rPr lang="en-US" sz="1100" i="1" dirty="0" smtClean="0">
                <a:solidFill>
                  <a:schemeClr val="tx1"/>
                </a:solidFill>
                <a:ea typeface="PT Sans Bold" charset="0"/>
                <a:cs typeface="PT Sans Bold" charset="0"/>
              </a:rPr>
              <a:t>1201.3673, </a:t>
            </a:r>
            <a:endParaRPr lang="en-US" sz="1100" i="1" dirty="0">
              <a:solidFill>
                <a:schemeClr val="tx1"/>
              </a:solidFill>
              <a:ea typeface="PT Sans Bold" charset="0"/>
              <a:cs typeface="PT Sans Bold" charset="0"/>
            </a:endParaRPr>
          </a:p>
          <a:p>
            <a:pPr algn="l"/>
            <a:r>
              <a:rPr lang="en-US" sz="1100" i="1" dirty="0" err="1" smtClean="0">
                <a:solidFill>
                  <a:schemeClr val="tx1"/>
                </a:solidFill>
                <a:ea typeface="PT Sans Bold" charset="0"/>
                <a:cs typeface="PT Sans Bold" charset="0"/>
              </a:rPr>
              <a:t>Lalakulich</a:t>
            </a:r>
            <a:r>
              <a:rPr lang="en-US" sz="1100" i="1" dirty="0" smtClean="0">
                <a:solidFill>
                  <a:schemeClr val="tx1"/>
                </a:solidFill>
                <a:ea typeface="PT Sans Bold" charset="0"/>
                <a:cs typeface="PT Sans Bold" charset="0"/>
              </a:rPr>
              <a:t> </a:t>
            </a:r>
            <a:r>
              <a:rPr lang="en-US" sz="1100" i="1" dirty="0">
                <a:solidFill>
                  <a:schemeClr val="tx1"/>
                </a:solidFill>
                <a:ea typeface="PT Sans Bold" charset="0"/>
                <a:cs typeface="PT Sans Bold" charset="0"/>
              </a:rPr>
              <a:t>et al. </a:t>
            </a:r>
            <a:r>
              <a:rPr lang="en-US" sz="1100" i="1" dirty="0" smtClean="0">
                <a:solidFill>
                  <a:schemeClr val="tx1"/>
                </a:solidFill>
                <a:ea typeface="PT Sans Bold" charset="0"/>
                <a:cs typeface="PT Sans Bold" charset="0"/>
              </a:rPr>
              <a:t>arXiv:1208.367</a:t>
            </a:r>
            <a:r>
              <a:rPr lang="en-US" sz="1100" i="1" dirty="0" smtClean="0">
                <a:ea typeface="PT Sans Bold" charset="0"/>
                <a:cs typeface="PT Sans Bold" charset="0"/>
              </a:rPr>
              <a:t>	</a:t>
            </a:r>
          </a:p>
          <a:p>
            <a:pPr algn="l"/>
            <a:r>
              <a:rPr lang="en-US" sz="1100" i="1" dirty="0" smtClean="0">
                <a:solidFill>
                  <a:schemeClr val="tx1"/>
                </a:solidFill>
                <a:ea typeface="PT Sans Bold" charset="0"/>
                <a:cs typeface="PT Sans Bold" charset="0"/>
              </a:rPr>
              <a:t>Nieves et al. arXiv:1204:5404</a:t>
            </a:r>
            <a:endParaRPr lang="en-US" sz="1100" i="1" dirty="0">
              <a:solidFill>
                <a:schemeClr val="tx1"/>
              </a:solidFill>
              <a:ea typeface="PT Sans Bold" charset="0"/>
              <a:cs typeface="PT Sans Bold" charset="0"/>
            </a:endParaRPr>
          </a:p>
        </p:txBody>
      </p:sp>
      <p:sp>
        <p:nvSpPr>
          <p:cNvPr id="19" name="Title 5"/>
          <p:cNvSpPr txBox="1">
            <a:spLocks/>
          </p:cNvSpPr>
          <p:nvPr/>
        </p:nvSpPr>
        <p:spPr bwMode="auto">
          <a:xfrm>
            <a:off x="3810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 – why eA?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69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  <p:sp>
        <p:nvSpPr>
          <p:cNvPr id="19" name="Title 5"/>
          <p:cNvSpPr txBox="1">
            <a:spLocks/>
          </p:cNvSpPr>
          <p:nvPr/>
        </p:nvSpPr>
        <p:spPr bwMode="auto">
          <a:xfrm>
            <a:off x="3810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 – why eA?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57" y="2217760"/>
            <a:ext cx="4403969" cy="330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68037"/>
            <a:ext cx="4287078" cy="33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 rot="19347722">
            <a:off x="-112829" y="2228070"/>
            <a:ext cx="1905000" cy="276999"/>
          </a:xfrm>
          <a:prstGeom prst="rect">
            <a:avLst/>
          </a:prstGeom>
          <a:solidFill>
            <a:srgbClr val="FFFFFF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  <a:sym typeface="Symbol"/>
              </a:rPr>
              <a:t>Shape-only ratio</a:t>
            </a:r>
            <a:endParaRPr lang="en-US" sz="1200" dirty="0">
              <a:effectLst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429000"/>
            <a:ext cx="533400" cy="3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352800"/>
            <a:ext cx="46412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762000"/>
            <a:ext cx="5495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838200"/>
            <a:ext cx="2819400" cy="8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447800" y="5410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>
                <a:solidFill>
                  <a:srgbClr val="C00000"/>
                </a:solidFill>
                <a:effectLst/>
              </a:rPr>
              <a:t>TEM:  </a:t>
            </a:r>
            <a:r>
              <a:rPr lang="en-US" sz="1600" i="1" dirty="0" err="1" smtClean="0">
                <a:solidFill>
                  <a:srgbClr val="C00000"/>
                </a:solidFill>
                <a:effectLst/>
              </a:rPr>
              <a:t>emperical</a:t>
            </a:r>
            <a:r>
              <a:rPr lang="en-US" sz="1600" i="1" dirty="0" smtClean="0">
                <a:solidFill>
                  <a:srgbClr val="C00000"/>
                </a:solidFill>
                <a:effectLst/>
              </a:rPr>
              <a:t>, adjust magnetic form factors of bound nucleons to reproduce enhancement in the transverse cross-section in </a:t>
            </a:r>
            <a:r>
              <a:rPr lang="en-US" sz="1600" i="1" dirty="0" err="1" smtClean="0">
                <a:solidFill>
                  <a:srgbClr val="C00000"/>
                </a:solidFill>
                <a:effectLst/>
              </a:rPr>
              <a:t>eA</a:t>
            </a:r>
            <a:r>
              <a:rPr lang="en-US" sz="1600" i="1" dirty="0" smtClean="0">
                <a:solidFill>
                  <a:srgbClr val="C00000"/>
                </a:solidFill>
                <a:effectLst/>
              </a:rPr>
              <a:t> scattering attributed to meson exchange currents in the nucleus</a:t>
            </a:r>
            <a:endParaRPr lang="en-US" sz="160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1905000"/>
            <a:ext cx="2590800" cy="261610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C00000"/>
                </a:solidFill>
                <a:effectLst/>
              </a:rPr>
              <a:t>L. Fields et al., PRL 111, 022501 (2013)</a:t>
            </a:r>
            <a:endParaRPr lang="en-US" sz="110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1905000"/>
            <a:ext cx="2895600" cy="261610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C00000"/>
                </a:solidFill>
                <a:effectLst/>
              </a:rPr>
              <a:t>G.A. </a:t>
            </a:r>
            <a:r>
              <a:rPr lang="en-US" sz="1100" i="1" dirty="0" err="1" smtClean="0">
                <a:solidFill>
                  <a:srgbClr val="C00000"/>
                </a:solidFill>
                <a:effectLst/>
              </a:rPr>
              <a:t>Fiorentini</a:t>
            </a:r>
            <a:r>
              <a:rPr lang="en-US" sz="1100" i="1" dirty="0" smtClean="0">
                <a:solidFill>
                  <a:srgbClr val="C00000"/>
                </a:solidFill>
                <a:effectLst/>
              </a:rPr>
              <a:t> et al., PRL 111, 022502 (2013)</a:t>
            </a:r>
            <a:endParaRPr lang="en-US" sz="1100" i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7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334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–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Discussions at NUFACT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11649"/>
            <a:ext cx="2124359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66800"/>
            <a:ext cx="2286000" cy="194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2514600"/>
            <a:ext cx="2209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C00000"/>
                </a:solidFill>
                <a:effectLst/>
              </a:rPr>
              <a:t>R. </a:t>
            </a:r>
            <a:r>
              <a:rPr lang="en-US" sz="900" i="1" dirty="0" err="1" smtClean="0">
                <a:solidFill>
                  <a:srgbClr val="C00000"/>
                </a:solidFill>
                <a:effectLst/>
              </a:rPr>
              <a:t>Subedi</a:t>
            </a:r>
            <a:r>
              <a:rPr lang="en-US" sz="900" i="1" dirty="0" smtClean="0">
                <a:solidFill>
                  <a:srgbClr val="C00000"/>
                </a:solidFill>
                <a:effectLst/>
              </a:rPr>
              <a:t> et al., Science 320, 1476 (2008)</a:t>
            </a:r>
            <a:endParaRPr lang="en-US" sz="900" i="1" baseline="-25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49757"/>
            <a:ext cx="4800600" cy="17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758" y="1086118"/>
            <a:ext cx="2920642" cy="219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u_vtxE_multi_minQ2_0.00_maxQ2_100.00_allEnu_bgScale300mmBins_radius7_sys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100" y="3483214"/>
            <a:ext cx="3461565" cy="23449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2411849"/>
            <a:ext cx="2971800" cy="116955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Much of the conversation here at NUFACT regarding oscillations/cross sections has centered around the fact that interactions are on nuclei rather than nucleons</a:t>
            </a:r>
            <a:endParaRPr lang="en-US" sz="1400" i="1" baseline="-250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048000"/>
            <a:ext cx="3505200" cy="738664"/>
          </a:xfrm>
          <a:prstGeom prst="rect">
            <a:avLst/>
          </a:prstGeom>
          <a:solidFill>
            <a:srgbClr val="FFFFFF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Input from </a:t>
            </a:r>
            <a:r>
              <a:rPr lang="en-US" sz="1400" i="1" dirty="0" err="1" smtClean="0">
                <a:effectLst/>
              </a:rPr>
              <a:t>eA</a:t>
            </a:r>
            <a:r>
              <a:rPr lang="en-US" sz="1400" i="1" dirty="0" smtClean="0">
                <a:effectLst/>
              </a:rPr>
              <a:t> has been important in helping us understand the potential effects of SRC and </a:t>
            </a:r>
            <a:r>
              <a:rPr lang="en-US" sz="1400" i="1" dirty="0" smtClean="0">
                <a:effectLst/>
              </a:rPr>
              <a:t>MEC</a:t>
            </a:r>
            <a:r>
              <a:rPr lang="en-US" sz="1400" i="1" dirty="0" smtClean="0">
                <a:effectLst/>
              </a:rPr>
              <a:t>, </a:t>
            </a:r>
            <a:r>
              <a:rPr lang="en-US" sz="1400" i="1" dirty="0" smtClean="0">
                <a:effectLst/>
              </a:rPr>
              <a:t>for example</a:t>
            </a:r>
            <a:endParaRPr lang="en-US" sz="1400" i="1" baseline="-25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86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  <p:sp>
        <p:nvSpPr>
          <p:cNvPr id="19" name="Title 5"/>
          <p:cNvSpPr txBox="1">
            <a:spLocks/>
          </p:cNvSpPr>
          <p:nvPr/>
        </p:nvSpPr>
        <p:spPr bwMode="auto">
          <a:xfrm>
            <a:off x="3810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 – why eA?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84780"/>
            <a:ext cx="7391400" cy="273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66151"/>
            <a:ext cx="533400" cy="3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705396"/>
            <a:ext cx="46412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429000" y="4314996"/>
            <a:ext cx="1295400" cy="10156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  <a:sym typeface="Symbol"/>
              </a:rPr>
              <a:t>Consistent with expectation from </a:t>
            </a:r>
            <a:r>
              <a:rPr lang="en-US" sz="1200" dirty="0" err="1" smtClean="0">
                <a:effectLst/>
                <a:sym typeface="Symbol"/>
              </a:rPr>
              <a:t>eA</a:t>
            </a:r>
            <a:r>
              <a:rPr lang="en-US" sz="1200" dirty="0" smtClean="0">
                <a:effectLst/>
                <a:sym typeface="Symbol"/>
              </a:rPr>
              <a:t> scattering that correlated pairs dominated by </a:t>
            </a:r>
            <a:r>
              <a:rPr lang="en-US" sz="1200" dirty="0" err="1" smtClean="0">
                <a:effectLst/>
                <a:sym typeface="Symbol"/>
              </a:rPr>
              <a:t>np</a:t>
            </a:r>
            <a:endParaRPr lang="en-US" sz="1200" dirty="0" smtClean="0">
              <a:effectLst/>
              <a:sym typeface="Symbo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95400" y="990600"/>
            <a:ext cx="6248400" cy="1752600"/>
            <a:chOff x="304800" y="753240"/>
            <a:chExt cx="8763001" cy="284202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/>
            <a:srcRect r="1588"/>
            <a:stretch>
              <a:fillRect/>
            </a:stretch>
          </p:blipFill>
          <p:spPr>
            <a:xfrm>
              <a:off x="304800" y="753240"/>
              <a:ext cx="8763001" cy="28420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" name="Rectangle 38"/>
            <p:cNvSpPr/>
            <p:nvPr/>
          </p:nvSpPr>
          <p:spPr>
            <a:xfrm>
              <a:off x="2808545" y="1427799"/>
              <a:ext cx="9144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13"/>
            <p:cNvSpPr>
              <a:spLocks/>
            </p:cNvSpPr>
            <p:nvPr/>
          </p:nvSpPr>
          <p:spPr bwMode="auto">
            <a:xfrm>
              <a:off x="4191000" y="1212082"/>
              <a:ext cx="640080" cy="640080"/>
            </a:xfrm>
            <a:prstGeom prst="ellipse">
              <a:avLst/>
            </a:prstGeom>
            <a:solidFill>
              <a:schemeClr val="bg1">
                <a:alpha val="71000"/>
              </a:schemeClr>
            </a:solidFill>
            <a:ln w="25400" cap="flat">
              <a:solidFill>
                <a:srgbClr val="FF00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7383" y="1789179"/>
              <a:ext cx="2533017" cy="54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effectLst/>
                </a:rPr>
                <a:t>Vertex Energy</a:t>
              </a:r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200" y="1614067"/>
              <a:ext cx="640080" cy="543098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 rot="20437782">
            <a:off x="595878" y="1165405"/>
            <a:ext cx="2017705" cy="261610"/>
          </a:xfrm>
          <a:prstGeom prst="rect">
            <a:avLst/>
          </a:prstGeom>
          <a:solidFill>
            <a:srgbClr val="FFFFFF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MINER</a:t>
            </a:r>
            <a:r>
              <a:rPr lang="en-US" sz="1100" i="1" dirty="0" smtClean="0">
                <a:sym typeface="Symbol"/>
              </a:rPr>
              <a:t>A event display</a:t>
            </a:r>
            <a:endParaRPr lang="en-US" sz="11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38800" y="3048000"/>
            <a:ext cx="2590800" cy="261610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C00000"/>
                </a:solidFill>
                <a:effectLst/>
              </a:rPr>
              <a:t>L. Fields et al., PRL 111, 022501 (2013)</a:t>
            </a:r>
            <a:endParaRPr lang="en-US" sz="110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3048000"/>
            <a:ext cx="2895600" cy="261610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C00000"/>
                </a:solidFill>
                <a:effectLst/>
              </a:rPr>
              <a:t>G.A. </a:t>
            </a:r>
            <a:r>
              <a:rPr lang="en-US" sz="1100" i="1" dirty="0" err="1" smtClean="0">
                <a:solidFill>
                  <a:srgbClr val="C00000"/>
                </a:solidFill>
                <a:effectLst/>
              </a:rPr>
              <a:t>Fiorentini</a:t>
            </a:r>
            <a:r>
              <a:rPr lang="en-US" sz="1100" i="1" dirty="0" smtClean="0">
                <a:solidFill>
                  <a:srgbClr val="C00000"/>
                </a:solidFill>
                <a:effectLst/>
              </a:rPr>
              <a:t> et al., PRL 111, 022502 (2013)</a:t>
            </a:r>
            <a:endParaRPr lang="en-US" sz="1100" i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02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068513" y="228600"/>
            <a:ext cx="485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The CLAS Collaboration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019425" y="5181600"/>
            <a:ext cx="254793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Idaho State University, Pocatello, Idaho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INFN, Laboratori Nazionali di Frascati, Frascati, Italy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INFN, Sezione di Genova, Genova, Italy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Institut de Physique Nucl</a:t>
            </a:r>
            <a:r>
              <a:rPr lang="en-US" sz="800" i="1">
                <a:solidFill>
                  <a:srgbClr val="FF0000"/>
                </a:solidFill>
                <a:latin typeface="Arial" charset="0"/>
                <a:cs typeface="Arial" charset="0"/>
              </a:rPr>
              <a:t>é</a:t>
            </a:r>
            <a:r>
              <a:rPr lang="en-US" sz="800" i="1">
                <a:solidFill>
                  <a:srgbClr val="FF0000"/>
                </a:solidFill>
                <a:latin typeface="Arial" charset="0"/>
              </a:rPr>
              <a:t>aire, Orsay, France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ITEP, Moscow, Russia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James Madison University, Harrisonburg, VA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Kyungpook University, Daegu, South Korea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University of Massachusetts, Amherst, MA 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Moscow State University, Moscow, Russia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University of New Hampshire, Durham, NH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Norfolk State University, Norfolk, VA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Ohio University, Athens, OH</a:t>
            </a:r>
          </a:p>
          <a:p>
            <a:pPr algn="ctr"/>
            <a:r>
              <a:rPr lang="en-US" sz="800" i="1">
                <a:solidFill>
                  <a:srgbClr val="FF0000"/>
                </a:solidFill>
                <a:latin typeface="Arial" charset="0"/>
              </a:rPr>
              <a:t>Old Dominion University, Norfolk, VA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562600" y="5070475"/>
            <a:ext cx="34655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Rensselaer Polytechnic Institute, Troy, NY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Rice University, Houston, TX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University of Richmond, Richmond, VA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University of South Carolina, Columbia, SC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Thomas Jefferson National Accelerator Facility, Newport News, VA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Union College, Schenectady, NY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Virginia Polytechnic Institute, Blacksburg, VA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University of Virginia, Charlottesville, VA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College of William and Mary, Williamsburg, VA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Yerevan Institute of Physics, Yerevan, Armenia</a:t>
            </a:r>
          </a:p>
          <a:p>
            <a:pPr algn="r"/>
            <a:r>
              <a:rPr lang="en-US" sz="800" i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sz="800" i="1">
                <a:solidFill>
                  <a:srgbClr val="FF00FF"/>
                </a:solidFill>
                <a:latin typeface="Arial" charset="0"/>
              </a:rPr>
              <a:t>Brazil, Germany, Morocco and Ukraine, </a:t>
            </a:r>
          </a:p>
          <a:p>
            <a:pPr algn="r"/>
            <a:r>
              <a:rPr lang="en-US" sz="800" i="1">
                <a:solidFill>
                  <a:srgbClr val="FF00FF"/>
                </a:solidFill>
                <a:latin typeface="Arial" charset="0"/>
              </a:rPr>
              <a:t>as well as other institutions in France and in the USA, </a:t>
            </a:r>
          </a:p>
          <a:p>
            <a:pPr algn="r"/>
            <a:r>
              <a:rPr lang="en-US" sz="800" i="1">
                <a:solidFill>
                  <a:srgbClr val="FF00FF"/>
                </a:solidFill>
                <a:latin typeface="Arial" charset="0"/>
              </a:rPr>
              <a:t>have individuals or groups involved with CLAS, </a:t>
            </a:r>
          </a:p>
          <a:p>
            <a:pPr algn="r"/>
            <a:r>
              <a:rPr lang="en-US" sz="800" i="1">
                <a:solidFill>
                  <a:srgbClr val="FF00FF"/>
                </a:solidFill>
                <a:latin typeface="Arial" charset="0"/>
              </a:rPr>
              <a:t>but with no formal collaboration at this stage.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152400" y="762000"/>
            <a:ext cx="8610600" cy="4359275"/>
            <a:chOff x="96" y="480"/>
            <a:chExt cx="5424" cy="2746"/>
          </a:xfrm>
        </p:grpSpPr>
        <p:pic>
          <p:nvPicPr>
            <p:cNvPr id="6148" name="Picture 4" descr="2001world-cia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480"/>
              <a:ext cx="5424" cy="2746"/>
            </a:xfrm>
            <a:prstGeom prst="rect">
              <a:avLst/>
            </a:prstGeom>
            <a:noFill/>
          </p:spPr>
        </p:pic>
        <p:pic>
          <p:nvPicPr>
            <p:cNvPr id="6150" name="Picture 6" descr="france_imag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0" y="1002"/>
              <a:ext cx="150" cy="102"/>
            </a:xfrm>
            <a:prstGeom prst="rect">
              <a:avLst/>
            </a:prstGeom>
            <a:noFill/>
          </p:spPr>
        </p:pic>
        <p:pic>
          <p:nvPicPr>
            <p:cNvPr id="6151" name="Picture 7" descr="italy_fla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1090"/>
              <a:ext cx="15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8" descr="russia_fla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768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9" descr="german_flag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6" y="960"/>
              <a:ext cx="122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" descr="usa_fla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2" y="1228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1" descr="armenia_flag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6" y="1008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2" descr="morocco_flag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96" y="1248"/>
              <a:ext cx="12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4" descr="brasil_flag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24" y="1872"/>
              <a:ext cx="12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16" descr="ukraine_flag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46" y="988"/>
              <a:ext cx="12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7" descr="korea_flag"/>
            <p:cNvPicPr preferRelativeResize="0"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68" y="1271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18" descr="unionfla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752" y="3120"/>
              <a:ext cx="127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0" name="Oval 46"/>
            <p:cNvSpPr>
              <a:spLocks noChangeArrowheads="1"/>
            </p:cNvSpPr>
            <p:nvPr/>
          </p:nvSpPr>
          <p:spPr bwMode="auto">
            <a:xfrm flipH="1" flipV="1">
              <a:off x="1104" y="11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 flipH="1" flipV="1">
              <a:off x="960" y="12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auto">
            <a:xfrm flipH="1" flipV="1">
              <a:off x="1248" y="134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auto">
            <a:xfrm flipH="1" flipV="1">
              <a:off x="1042" y="125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auto">
            <a:xfrm flipH="1" flipV="1">
              <a:off x="1392" y="11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auto">
            <a:xfrm flipH="1" flipV="1">
              <a:off x="1440" y="11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 flipH="1" flipV="1">
              <a:off x="1635" y="10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auto">
            <a:xfrm flipH="1" flipV="1">
              <a:off x="1650" y="109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auto">
            <a:xfrm flipH="1" flipV="1">
              <a:off x="1608" y="11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auto">
            <a:xfrm flipH="1" flipV="1">
              <a:off x="1557" y="11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auto">
            <a:xfrm flipH="1" flipV="1">
              <a:off x="1551" y="11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 flipH="1" flipV="1">
              <a:off x="1512" y="11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auto">
            <a:xfrm flipH="1" flipV="1">
              <a:off x="1494" y="117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auto">
            <a:xfrm flipH="1" flipV="1">
              <a:off x="1476" y="137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auto">
            <a:xfrm flipH="1" flipV="1">
              <a:off x="1434" y="132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auto">
            <a:xfrm flipH="1" flipV="1">
              <a:off x="1497" y="125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 flipH="1" flipV="1">
              <a:off x="1563" y="120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auto">
            <a:xfrm flipH="1" flipV="1">
              <a:off x="1563" y="118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auto">
            <a:xfrm flipH="1" flipV="1">
              <a:off x="1467" y="126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auto">
            <a:xfrm flipH="1" flipV="1">
              <a:off x="1488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auto">
            <a:xfrm flipH="1" flipV="1">
              <a:off x="1536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 flipH="1" flipV="1">
              <a:off x="1548" y="122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auto">
            <a:xfrm flipH="1" flipV="1">
              <a:off x="1518" y="12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auto">
            <a:xfrm flipH="1" flipV="1">
              <a:off x="1536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auto">
            <a:xfrm flipH="1" flipV="1">
              <a:off x="1518" y="125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auto">
            <a:xfrm flipH="1" flipV="1">
              <a:off x="1488" y="12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 flipH="1" flipV="1">
              <a:off x="1458" y="125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auto">
            <a:xfrm flipH="1" flipV="1">
              <a:off x="2640" y="8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auto">
            <a:xfrm flipH="1" flipV="1">
              <a:off x="2613" y="8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auto">
            <a:xfrm flipH="1" flipV="1">
              <a:off x="2665" y="103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 flipH="1" flipV="1">
              <a:off x="2663" y="10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auto">
            <a:xfrm flipH="1" flipV="1">
              <a:off x="2786" y="106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auto">
            <a:xfrm flipH="1" flipV="1">
              <a:off x="2815" y="11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auto">
            <a:xfrm flipH="1" flipV="1">
              <a:off x="3072" y="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 flipH="1" flipV="1">
              <a:off x="3046" y="8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auto">
            <a:xfrm flipH="1" flipV="1">
              <a:off x="3264" y="112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auto">
            <a:xfrm flipH="1" flipV="1">
              <a:off x="4416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Oval 87"/>
          <p:cNvSpPr>
            <a:spLocks noChangeArrowheads="1"/>
          </p:cNvSpPr>
          <p:nvPr/>
        </p:nvSpPr>
        <p:spPr bwMode="auto">
          <a:xfrm flipH="1" flipV="1">
            <a:off x="1497013" y="19526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2" name="Rectangle 88"/>
          <p:cNvSpPr>
            <a:spLocks noChangeArrowheads="1"/>
          </p:cNvSpPr>
          <p:nvPr/>
        </p:nvSpPr>
        <p:spPr bwMode="auto">
          <a:xfrm>
            <a:off x="7467600" y="4876800"/>
            <a:ext cx="304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3" name="Rectangle 89"/>
          <p:cNvSpPr>
            <a:spLocks noChangeArrowheads="1"/>
          </p:cNvSpPr>
          <p:nvPr/>
        </p:nvSpPr>
        <p:spPr bwMode="auto">
          <a:xfrm>
            <a:off x="8077200" y="4735513"/>
            <a:ext cx="762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4" name="Rectangle 90"/>
          <p:cNvSpPr>
            <a:spLocks noChangeArrowheads="1"/>
          </p:cNvSpPr>
          <p:nvPr/>
        </p:nvSpPr>
        <p:spPr bwMode="auto">
          <a:xfrm>
            <a:off x="152400" y="685800"/>
            <a:ext cx="1143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235" name="Picture 91" descr="unionflag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76675" y="1295400"/>
            <a:ext cx="238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 bwMode="auto">
          <a:xfrm>
            <a:off x="0" y="5791200"/>
            <a:ext cx="228600" cy="1066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" y="5160963"/>
            <a:ext cx="2506663" cy="1925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i="1" dirty="0">
                <a:latin typeface="Arial" charset="0"/>
              </a:rPr>
              <a:t>Arizona State University, Tempe, AZ</a:t>
            </a:r>
          </a:p>
          <a:p>
            <a:r>
              <a:rPr lang="en-US" sz="800" i="1" dirty="0">
                <a:latin typeface="Arial" charset="0"/>
              </a:rPr>
              <a:t>University of California, Los Angeles, CA</a:t>
            </a:r>
          </a:p>
          <a:p>
            <a:r>
              <a:rPr lang="en-US" sz="800" i="1" dirty="0">
                <a:latin typeface="Arial" charset="0"/>
              </a:rPr>
              <a:t>California State University, Dominguez Hills, CA</a:t>
            </a:r>
          </a:p>
          <a:p>
            <a:r>
              <a:rPr lang="en-US" sz="800" i="1" dirty="0">
                <a:latin typeface="Arial" charset="0"/>
              </a:rPr>
              <a:t>Carnegie Mellon University, Pittsburgh, PA</a:t>
            </a:r>
          </a:p>
          <a:p>
            <a:r>
              <a:rPr lang="en-US" sz="800" i="1" dirty="0">
                <a:latin typeface="Arial" charset="0"/>
              </a:rPr>
              <a:t>Catholic University of America</a:t>
            </a:r>
          </a:p>
          <a:p>
            <a:r>
              <a:rPr lang="en-US" sz="800" i="1" dirty="0">
                <a:latin typeface="Arial" charset="0"/>
              </a:rPr>
              <a:t>CEA-</a:t>
            </a:r>
            <a:r>
              <a:rPr lang="en-US" sz="800" i="1" dirty="0" err="1">
                <a:latin typeface="Arial" charset="0"/>
              </a:rPr>
              <a:t>Saclay</a:t>
            </a:r>
            <a:r>
              <a:rPr lang="en-US" sz="800" i="1" dirty="0">
                <a:latin typeface="Arial" charset="0"/>
              </a:rPr>
              <a:t>,  Gif-</a:t>
            </a:r>
            <a:r>
              <a:rPr lang="en-US" sz="800" i="1" dirty="0" err="1">
                <a:latin typeface="Arial" charset="0"/>
              </a:rPr>
              <a:t>sur</a:t>
            </a:r>
            <a:r>
              <a:rPr lang="en-US" sz="800" i="1" dirty="0">
                <a:latin typeface="Arial" charset="0"/>
              </a:rPr>
              <a:t>-Yvette, France</a:t>
            </a:r>
          </a:p>
          <a:p>
            <a:r>
              <a:rPr lang="en-US" sz="800" i="1" dirty="0">
                <a:latin typeface="Arial" charset="0"/>
              </a:rPr>
              <a:t>Christopher Newport University, Newport News, VA</a:t>
            </a:r>
          </a:p>
          <a:p>
            <a:r>
              <a:rPr lang="en-US" sz="800" i="1" dirty="0">
                <a:latin typeface="Arial" charset="0"/>
              </a:rPr>
              <a:t>University of Connecticut, Storrs, CT</a:t>
            </a:r>
          </a:p>
          <a:p>
            <a:r>
              <a:rPr lang="en-US" sz="800" i="1" dirty="0">
                <a:latin typeface="Arial" charset="0"/>
              </a:rPr>
              <a:t>Edinburgh University, Edinburgh, UK</a:t>
            </a:r>
          </a:p>
          <a:p>
            <a:r>
              <a:rPr lang="en-US" sz="800" i="1" dirty="0">
                <a:latin typeface="Arial" charset="0"/>
              </a:rPr>
              <a:t>Florida International University, Miami, FL</a:t>
            </a:r>
          </a:p>
          <a:p>
            <a:r>
              <a:rPr lang="en-US" sz="800" i="1" dirty="0">
                <a:latin typeface="Arial" charset="0"/>
              </a:rPr>
              <a:t>Florida State University, Tallahassee, FL</a:t>
            </a:r>
          </a:p>
          <a:p>
            <a:r>
              <a:rPr lang="en-US" sz="800" i="1" dirty="0">
                <a:latin typeface="Arial" charset="0"/>
              </a:rPr>
              <a:t>George Washington University, Washington, DC</a:t>
            </a:r>
          </a:p>
          <a:p>
            <a:r>
              <a:rPr lang="en-US" sz="800" i="1" dirty="0">
                <a:latin typeface="Arial" charset="0"/>
              </a:rPr>
              <a:t>University of Glasgow, Glasgow, UK</a:t>
            </a:r>
          </a:p>
          <a:p>
            <a:endParaRPr lang="en-US" sz="800" i="1" dirty="0">
              <a:latin typeface="Arial" charset="0"/>
            </a:endParaRPr>
          </a:p>
          <a:p>
            <a:endParaRPr lang="en-US" sz="800" i="1" dirty="0">
              <a:latin typeface="Arial" charset="0"/>
            </a:endParaRPr>
          </a:p>
        </p:txBody>
      </p:sp>
      <p:pic>
        <p:nvPicPr>
          <p:cNvPr id="62" name="Picture 61" descr="flag-chil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38400" y="3810000"/>
            <a:ext cx="247649" cy="164934"/>
          </a:xfrm>
          <a:prstGeom prst="rect">
            <a:avLst/>
          </a:prstGeom>
        </p:spPr>
      </p:pic>
      <p:sp>
        <p:nvSpPr>
          <p:cNvPr id="63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A48-08F2-4513-9E74-3DF7B8A638E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4800" y="6248400"/>
            <a:ext cx="1524000" cy="457200"/>
          </a:xfrm>
        </p:spPr>
        <p:txBody>
          <a:bodyPr/>
          <a:lstStyle/>
          <a:p>
            <a:fld id="{2A906113-B9EF-46E2-95F2-8D32D7C3C9AA}" type="slidenum">
              <a:rPr lang="fr-FR">
                <a:solidFill>
                  <a:schemeClr val="tx1"/>
                </a:solidFill>
              </a:rPr>
              <a:pPr/>
              <a:t>32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0" dirty="0"/>
              <a:t>Hall B Side View</a:t>
            </a:r>
          </a:p>
        </p:txBody>
      </p:sp>
      <p:pic>
        <p:nvPicPr>
          <p:cNvPr id="706565" name="Picture 5" descr="HallB_si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24" r="25017"/>
          <a:stretch>
            <a:fillRect/>
          </a:stretch>
        </p:blipFill>
        <p:spPr>
          <a:xfrm>
            <a:off x="381000" y="990600"/>
            <a:ext cx="8180727" cy="5257800"/>
          </a:xfrm>
          <a:noFill/>
          <a:ln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S. Manly, University of Rochester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1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5" descr="TORUS_3D"/>
          <p:cNvPicPr>
            <a:picLocks noChangeAspect="1" noChangeArrowheads="1"/>
          </p:cNvPicPr>
          <p:nvPr/>
        </p:nvPicPr>
        <p:blipFill>
          <a:blip r:embed="rId2" cstate="print"/>
          <a:srcRect l="4105" t="4384" r="3114" b="3610"/>
          <a:stretch>
            <a:fillRect/>
          </a:stretch>
        </p:blipFill>
        <p:spPr bwMode="auto">
          <a:xfrm>
            <a:off x="0" y="1371600"/>
            <a:ext cx="4143375" cy="4670425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9038" y="381000"/>
            <a:ext cx="79658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effectLst/>
              </a:rPr>
              <a:t>Super-conducting </a:t>
            </a:r>
            <a:r>
              <a:rPr lang="en-US" sz="2400" dirty="0" err="1">
                <a:effectLst/>
              </a:rPr>
              <a:t>toroidal</a:t>
            </a:r>
            <a:r>
              <a:rPr lang="en-US" sz="2400" dirty="0">
                <a:effectLst/>
              </a:rPr>
              <a:t> magnet with six kidney-shaped coils</a:t>
            </a:r>
          </a:p>
          <a:p>
            <a:pPr lvl="1" algn="ctr" eaLnBrk="0" hangingPunct="0"/>
            <a:r>
              <a:rPr lang="en-US" sz="2000" dirty="0">
                <a:effectLst/>
              </a:rPr>
              <a:t>5 m diameter, 5 m long, 5 M-Amp-turns, max. field 2 Tesla</a:t>
            </a:r>
            <a:endParaRPr lang="en-US" sz="2400" dirty="0">
              <a:effectLst/>
            </a:endParaRPr>
          </a:p>
        </p:txBody>
      </p:sp>
      <p:pic>
        <p:nvPicPr>
          <p:cNvPr id="8" name="Picture 8" descr="TORUS_FL_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713" y="1463675"/>
            <a:ext cx="4459287" cy="4784725"/>
          </a:xfrm>
          <a:prstGeom prst="rect">
            <a:avLst/>
          </a:prstGeom>
          <a:noFill/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Manly, University of Rochester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8669-FEF4-4675-857C-D7CDDF20F1EC}" type="slidenum">
              <a:rPr lang="en-US"/>
              <a:pPr/>
              <a:t>34</a:t>
            </a:fld>
            <a:endParaRPr lang="en-US" dirty="0"/>
          </a:p>
        </p:txBody>
      </p:sp>
      <p:pic>
        <p:nvPicPr>
          <p:cNvPr id="80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09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2667000"/>
            <a:ext cx="4622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00600" y="3810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From Will Brooks at NUINT02</a:t>
            </a:r>
          </a:p>
          <a:p>
            <a:endParaRPr lang="en-US" dirty="0" smtClean="0">
              <a:effectLst/>
            </a:endParaRPr>
          </a:p>
          <a:p>
            <a:r>
              <a:rPr lang="en-US" sz="2000" i="1" dirty="0" smtClean="0">
                <a:solidFill>
                  <a:schemeClr val="accent2"/>
                </a:solidFill>
                <a:effectLst/>
              </a:rPr>
              <a:t>H target with </a:t>
            </a:r>
            <a:r>
              <a:rPr lang="en-US" sz="2000" i="1" dirty="0" err="1" smtClean="0">
                <a:solidFill>
                  <a:schemeClr val="accent2"/>
                </a:solidFill>
                <a:effectLst/>
              </a:rPr>
              <a:t>E</a:t>
            </a:r>
            <a:r>
              <a:rPr lang="en-US" sz="2000" i="1" baseline="-25000" dirty="0" err="1" smtClean="0">
                <a:solidFill>
                  <a:schemeClr val="accent2"/>
                </a:solidFill>
                <a:effectLst/>
              </a:rPr>
              <a:t>beam</a:t>
            </a:r>
            <a:r>
              <a:rPr lang="en-US" sz="2000" i="1" dirty="0" smtClean="0">
                <a:solidFill>
                  <a:schemeClr val="accent2"/>
                </a:solidFill>
                <a:effectLst/>
              </a:rPr>
              <a:t> = 4 </a:t>
            </a:r>
            <a:r>
              <a:rPr lang="en-US" sz="2000" i="1" dirty="0" err="1" smtClean="0">
                <a:solidFill>
                  <a:schemeClr val="accent2"/>
                </a:solidFill>
                <a:effectLst/>
              </a:rPr>
              <a:t>GeV</a:t>
            </a:r>
            <a:r>
              <a:rPr lang="en-US" sz="2000" i="1" dirty="0" smtClean="0">
                <a:solidFill>
                  <a:schemeClr val="accent2"/>
                </a:solidFill>
                <a:effectLst/>
              </a:rPr>
              <a:t> illustrates the power of CLAS</a:t>
            </a:r>
            <a:endParaRPr lang="en-US" sz="2000" i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Analysis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029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effectLst/>
              </a:rPr>
              <a:t>Calorimetric </a:t>
            </a:r>
            <a:r>
              <a:rPr lang="en-US" dirty="0" err="1" smtClean="0">
                <a:effectLst/>
              </a:rPr>
              <a:t>fiducial</a:t>
            </a:r>
            <a:r>
              <a:rPr lang="en-US" dirty="0" smtClean="0">
                <a:effectLst/>
              </a:rPr>
              <a:t> and ID cuts on outgoing e</a:t>
            </a:r>
            <a:r>
              <a:rPr lang="en-US" baseline="30000" dirty="0" smtClean="0">
                <a:effectLst/>
              </a:rPr>
              <a:t>-</a:t>
            </a:r>
            <a:endParaRPr lang="en-US" dirty="0" smtClean="0">
              <a:effectLst/>
            </a:endParaRPr>
          </a:p>
          <a:p>
            <a:pPr algn="l"/>
            <a:endParaRPr lang="en-US" dirty="0">
              <a:effectLst/>
            </a:endParaRPr>
          </a:p>
        </p:txBody>
      </p:sp>
      <p:pic>
        <p:nvPicPr>
          <p:cNvPr id="9" name="Picture 8" descr="uv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3999"/>
            <a:ext cx="3962400" cy="3129333"/>
          </a:xfrm>
          <a:prstGeom prst="rect">
            <a:avLst/>
          </a:prstGeom>
        </p:spPr>
      </p:pic>
      <p:pic>
        <p:nvPicPr>
          <p:cNvPr id="10" name="Picture 9" descr="Ein_ou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417" y="1752600"/>
            <a:ext cx="4269783" cy="2895600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47800" y="1295400"/>
            <a:ext cx="2209800" cy="3048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Stay away from edges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324600" y="838200"/>
            <a:ext cx="2209800" cy="11430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effectLst/>
              </a:rPr>
              <a:t>Remove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events with even</a:t>
            </a:r>
            <a:r>
              <a:rPr kumimoji="0" lang="en-US" sz="1600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energy </a:t>
            </a:r>
            <a:r>
              <a:rPr kumimoji="0" lang="en-US" sz="1600" b="0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depostion</a:t>
            </a:r>
            <a:r>
              <a:rPr kumimoji="0" lang="en-US" sz="1600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 the two layers of the ECAL</a:t>
            </a:r>
            <a:endParaRPr kumimoji="0" lang="en-US" sz="16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486400" y="35814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4953000" y="381000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34000" y="4648200"/>
            <a:ext cx="2667000" cy="3810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effectLst/>
              </a:rPr>
              <a:t>Mostly </a:t>
            </a:r>
            <a:r>
              <a:rPr lang="en-US" sz="1600" i="1" dirty="0" err="1" smtClean="0">
                <a:effectLst/>
              </a:rPr>
              <a:t>pions</a:t>
            </a:r>
            <a:r>
              <a:rPr lang="en-US" sz="1600" i="1" dirty="0" smtClean="0">
                <a:effectLst/>
              </a:rPr>
              <a:t> and </a:t>
            </a:r>
            <a:r>
              <a:rPr lang="en-US" sz="1600" i="1" dirty="0" err="1" smtClean="0">
                <a:effectLst/>
              </a:rPr>
              <a:t>muons</a:t>
            </a:r>
            <a:endParaRPr kumimoji="0" lang="en-US" sz="16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5486400" y="4343400"/>
            <a:ext cx="304800" cy="304800"/>
          </a:xfrm>
          <a:prstGeom prst="straightConnector1">
            <a:avLst/>
          </a:prstGeom>
          <a:noFill/>
          <a:ln w="28575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08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Analysis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4495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Momentum of outgoing e-:  p&gt;0.64 </a:t>
            </a:r>
            <a:r>
              <a:rPr lang="en-US" sz="1800" dirty="0" err="1" smtClean="0">
                <a:effectLst/>
              </a:rPr>
              <a:t>GeV</a:t>
            </a:r>
            <a:r>
              <a:rPr lang="en-US" sz="1800" dirty="0" smtClean="0">
                <a:effectLst/>
              </a:rPr>
              <a:t> (or y&lt;0.872) 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Removes bias due to electromagnetic energy threshold in trigger.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effectLst/>
              </a:rPr>
              <a:t> Also reduces sensitivity to </a:t>
            </a:r>
            <a:r>
              <a:rPr lang="en-US" sz="1800" dirty="0" err="1" smtClean="0">
                <a:effectLst/>
              </a:rPr>
              <a:t>radiative</a:t>
            </a:r>
            <a:r>
              <a:rPr lang="en-US" sz="1800" dirty="0" smtClean="0">
                <a:effectLst/>
              </a:rPr>
              <a:t> effects.</a:t>
            </a:r>
          </a:p>
          <a:p>
            <a:pPr algn="l">
              <a:buFont typeface="Wingdings" pitchFamily="2" charset="2"/>
              <a:buChar char="Ø"/>
            </a:pPr>
            <a:endParaRPr lang="en-US" sz="1800" dirty="0">
              <a:effectLst/>
            </a:endParaRPr>
          </a:p>
        </p:txBody>
      </p:sp>
      <p:pic>
        <p:nvPicPr>
          <p:cNvPr id="8" name="Picture 7" descr="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14400"/>
            <a:ext cx="5280402" cy="3580962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007056" y="35814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793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82000" cy="1143000"/>
          </a:xfrm>
        </p:spPr>
        <p:txBody>
          <a:bodyPr/>
          <a:lstStyle/>
          <a:p>
            <a:r>
              <a:rPr lang="en-US" sz="2800" dirty="0" smtClean="0"/>
              <a:t>Data-MC comparison </a:t>
            </a:r>
            <a:br>
              <a:rPr lang="en-US" sz="2800" dirty="0" smtClean="0"/>
            </a:br>
            <a:r>
              <a:rPr lang="en-US" sz="2000" dirty="0" smtClean="0"/>
              <a:t>(no acceptance corrections, detector optimized </a:t>
            </a:r>
            <a:r>
              <a:rPr lang="en-US" sz="2000" dirty="0" err="1" smtClean="0"/>
              <a:t>fiducial</a:t>
            </a:r>
            <a:r>
              <a:rPr lang="en-US" sz="2000" dirty="0" smtClean="0"/>
              <a:t> definition)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S. Manly, University of Rochester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219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 GENIE events run through CLAS detector simulation (GSIM) with EG2 target geometry and same analysis chain as data 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 Require single </a:t>
            </a:r>
            <a:r>
              <a:rPr lang="el-GR" dirty="0" smtClean="0">
                <a:effectLst/>
              </a:rPr>
              <a:t>π</a:t>
            </a:r>
            <a:r>
              <a:rPr lang="el-GR" baseline="30000" dirty="0" smtClean="0">
                <a:effectLst/>
              </a:rPr>
              <a:t>±</a:t>
            </a:r>
            <a:r>
              <a:rPr lang="en-US" dirty="0" smtClean="0">
                <a:effectLst/>
              </a:rPr>
              <a:t> reconstructed</a:t>
            </a:r>
            <a:endParaRPr lang="en-US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6248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246BB8-3E97-4B5D-9FAF-DD9B382D5494}" type="slidenum">
              <a:rPr lang="en-US" sz="1600" smtClean="0">
                <a:effectLst/>
              </a:rPr>
              <a:pPr/>
              <a:t>37</a:t>
            </a:fld>
            <a:endParaRPr lang="en-US" sz="1600" dirty="0">
              <a:effectLst/>
            </a:endParaRPr>
          </a:p>
        </p:txBody>
      </p:sp>
      <p:pic>
        <p:nvPicPr>
          <p:cNvPr id="18" name="Picture 17" descr="without_cor_W_ycut_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01" y="2482910"/>
            <a:ext cx="4831599" cy="3276601"/>
          </a:xfrm>
          <a:prstGeom prst="rect">
            <a:avLst/>
          </a:prstGeom>
        </p:spPr>
      </p:pic>
      <p:pic>
        <p:nvPicPr>
          <p:cNvPr id="19" name="Picture 18" descr="without_cor_W_ycut_C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001" y="2482910"/>
            <a:ext cx="4831599" cy="32766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0" y="2457510"/>
            <a:ext cx="83058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438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ffectLst/>
              </a:rPr>
              <a:t>Deuterium</a:t>
            </a:r>
            <a:endParaRPr lang="en-US" sz="2000" dirty="0">
              <a:solidFill>
                <a:srgbClr val="800000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4511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ffectLst/>
              </a:rPr>
              <a:t>Carbon</a:t>
            </a:r>
            <a:endParaRPr lang="en-US" sz="2000" dirty="0">
              <a:solidFill>
                <a:srgbClr val="800000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600" y="5791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effectLst/>
              </a:rPr>
              <a:t>W distribution (other variables integrated over)</a:t>
            </a:r>
            <a:endParaRPr lang="en-US" dirty="0"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 rot="20454962">
            <a:off x="1437258" y="4664279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Preliminary  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 rot="20454962">
            <a:off x="5933059" y="4588079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Preliminary  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 descr="without_cor_Q2_ycut_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7421"/>
            <a:ext cx="4876801" cy="3307255"/>
          </a:xfrm>
          <a:prstGeom prst="rect">
            <a:avLst/>
          </a:prstGeom>
        </p:spPr>
      </p:pic>
      <p:pic>
        <p:nvPicPr>
          <p:cNvPr id="9" name="Picture 8" descr="without_cor_Q2_ycut_C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004" y="1689100"/>
            <a:ext cx="4831596" cy="3276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1651000"/>
            <a:ext cx="83058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6318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ffectLst/>
              </a:rPr>
              <a:t>Deuterium</a:t>
            </a:r>
            <a:endParaRPr lang="en-US" sz="2000" dirty="0">
              <a:solidFill>
                <a:srgbClr val="80000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16445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ffectLst/>
              </a:rPr>
              <a:t>Carbon</a:t>
            </a:r>
            <a:endParaRPr lang="en-US" sz="2000" dirty="0">
              <a:solidFill>
                <a:srgbClr val="80000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5105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effectLst/>
              </a:rPr>
              <a:t>Q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 distribution (other variables integrated over)</a:t>
            </a:r>
          </a:p>
          <a:p>
            <a:pPr algn="l"/>
            <a:endParaRPr lang="en-US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 rot="20454962">
            <a:off x="1051941" y="3857769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Preliminary  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 rot="20454962">
            <a:off x="5547742" y="3781569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Preliminary  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82000" cy="1143000"/>
          </a:xfrm>
        </p:spPr>
        <p:txBody>
          <a:bodyPr/>
          <a:lstStyle/>
          <a:p>
            <a:r>
              <a:rPr lang="en-US" sz="2800" dirty="0" smtClean="0"/>
              <a:t>Data-MC comparison </a:t>
            </a:r>
            <a:br>
              <a:rPr lang="en-US" sz="2800" dirty="0" smtClean="0"/>
            </a:br>
            <a:r>
              <a:rPr lang="en-US" sz="2000" dirty="0" smtClean="0"/>
              <a:t>(no acceptance corrections, detector optimized </a:t>
            </a:r>
            <a:r>
              <a:rPr lang="en-US" sz="2000" dirty="0" err="1" smtClean="0"/>
              <a:t>fiducial</a:t>
            </a:r>
            <a:r>
              <a:rPr lang="en-US" sz="2000" dirty="0" smtClean="0"/>
              <a:t> definition)</a:t>
            </a:r>
            <a:endParaRPr lang="en-US" sz="2800" dirty="0"/>
          </a:p>
        </p:txBody>
      </p:sp>
      <p:sp>
        <p:nvSpPr>
          <p:cNvPr id="22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" name="Picture 18" descr="without_cor_Pimom_ycut_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29" y="1787198"/>
            <a:ext cx="4606871" cy="3124200"/>
          </a:xfrm>
          <a:prstGeom prst="rect">
            <a:avLst/>
          </a:prstGeom>
        </p:spPr>
      </p:pic>
      <p:pic>
        <p:nvPicPr>
          <p:cNvPr id="20" name="Picture 19" descr="without_cor_Pimom_ycut_C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5636" y="1787197"/>
            <a:ext cx="4630764" cy="3140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0" y="1727200"/>
            <a:ext cx="83058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7080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ffectLst/>
              </a:rPr>
              <a:t>Deuterium</a:t>
            </a:r>
            <a:endParaRPr lang="en-US" sz="2000" dirty="0">
              <a:solidFill>
                <a:srgbClr val="800000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1676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ffectLst/>
              </a:rPr>
              <a:t>Carbon</a:t>
            </a:r>
            <a:endParaRPr lang="en-US" sz="2000" dirty="0">
              <a:solidFill>
                <a:srgbClr val="800000"/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 rot="20454962">
            <a:off x="1813940" y="3184321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Preliminary  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 rot="20454962">
            <a:off x="6309741" y="3108121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Preliminary  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5029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Momentum of </a:t>
            </a:r>
            <a:r>
              <a:rPr lang="el-GR" dirty="0" smtClean="0">
                <a:effectLst/>
              </a:rPr>
              <a:t>π</a:t>
            </a:r>
            <a:r>
              <a:rPr lang="en-US" dirty="0" smtClean="0">
                <a:effectLst/>
              </a:rPr>
              <a:t> in the lab frame</a:t>
            </a:r>
          </a:p>
          <a:p>
            <a:r>
              <a:rPr lang="en-US" dirty="0" smtClean="0">
                <a:effectLst/>
              </a:rPr>
              <a:t>(other variables integrated over)</a:t>
            </a:r>
          </a:p>
          <a:p>
            <a:endParaRPr lang="en-US" dirty="0">
              <a:effectLst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82000" cy="1143000"/>
          </a:xfrm>
        </p:spPr>
        <p:txBody>
          <a:bodyPr/>
          <a:lstStyle/>
          <a:p>
            <a:r>
              <a:rPr lang="en-US" sz="2800" dirty="0" smtClean="0"/>
              <a:t>Data-MC comparison </a:t>
            </a:r>
            <a:br>
              <a:rPr lang="en-US" sz="2800" dirty="0" smtClean="0"/>
            </a:br>
            <a:r>
              <a:rPr lang="en-US" sz="2000" dirty="0" smtClean="0"/>
              <a:t>(no acceptance corrections, detector optimized </a:t>
            </a:r>
            <a:r>
              <a:rPr lang="en-US" sz="2000" dirty="0" err="1" smtClean="0"/>
              <a:t>fiducial</a:t>
            </a:r>
            <a:r>
              <a:rPr lang="en-US" sz="2000" dirty="0" smtClean="0"/>
              <a:t> definition)</a:t>
            </a:r>
            <a:endParaRPr lang="en-US" sz="2800" dirty="0"/>
          </a:p>
        </p:txBody>
      </p:sp>
      <p:sp>
        <p:nvSpPr>
          <p:cNvPr id="28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68" y="3962400"/>
            <a:ext cx="25346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781800" y="228600"/>
            <a:ext cx="2395283" cy="2438400"/>
            <a:chOff x="6019800" y="304800"/>
            <a:chExt cx="2776283" cy="3038475"/>
          </a:xfrm>
        </p:grpSpPr>
        <p:pic>
          <p:nvPicPr>
            <p:cNvPr id="21" name="Picture 5" descr="super_k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57200"/>
              <a:ext cx="2700083" cy="288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 bwMode="auto">
            <a:xfrm>
              <a:off x="6248400" y="304800"/>
              <a:ext cx="22098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305800" y="1752600"/>
              <a:ext cx="457200" cy="609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077200" y="762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19800" y="609600"/>
              <a:ext cx="8382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172200" y="1981200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240440" y="2667000"/>
              <a:ext cx="457200" cy="609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" y="609600"/>
            <a:ext cx="3200400" cy="2667000"/>
            <a:chOff x="415925" y="76200"/>
            <a:chExt cx="4232275" cy="3744912"/>
          </a:xfrm>
        </p:grpSpPr>
        <p:pic>
          <p:nvPicPr>
            <p:cNvPr id="31" name="Picture 17" descr="ND280Exploded-NoText-Small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925" y="76200"/>
              <a:ext cx="4232275" cy="374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 bwMode="auto">
            <a:xfrm>
              <a:off x="457200" y="2213216"/>
              <a:ext cx="3352800" cy="159678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57200" y="2286000"/>
              <a:ext cx="3200400" cy="1447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990600" y="2133600"/>
              <a:ext cx="24384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flipV="1">
              <a:off x="1219200" y="2111992"/>
              <a:ext cx="18288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429608" y="2084696"/>
              <a:ext cx="1447800" cy="533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162336" y="2057400"/>
              <a:ext cx="14478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47048" y="2022144"/>
              <a:ext cx="18288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99448" y="1752600"/>
              <a:ext cx="1219200" cy="1447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5000" y="895310"/>
            <a:ext cx="10668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28600" y="1409700"/>
            <a:ext cx="1219200" cy="381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11049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</a:rPr>
              <a:t>Neutrino beam</a:t>
            </a:r>
            <a:endParaRPr lang="en-US" sz="1400" dirty="0">
              <a:effectLst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429000" y="1428710"/>
            <a:ext cx="3733800" cy="1909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14800" y="142871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</a:rPr>
              <a:t>Long baseline</a:t>
            </a:r>
            <a:endParaRPr lang="en-US" sz="18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44" y="2209800"/>
            <a:ext cx="2971800" cy="1815882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effectLst/>
              </a:rPr>
              <a:t>Measure flux and backgrounds in near detector and propagate to far detector and the uncertainties “cancel out”</a:t>
            </a:r>
          </a:p>
          <a:p>
            <a:endParaRPr lang="en-US" sz="1400" i="1" dirty="0" smtClean="0">
              <a:effectLst/>
            </a:endParaRPr>
          </a:p>
          <a:p>
            <a:r>
              <a:rPr lang="en-US" sz="1400" i="1" dirty="0" smtClean="0">
                <a:effectLst/>
              </a:rPr>
              <a:t>Cross-sections, nuclear effects and backgrounds don’t cancel simply/completely, even in the limit of identical detectors.</a:t>
            </a:r>
            <a:endParaRPr lang="en-US" sz="1400" i="1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581400" y="1905000"/>
            <a:ext cx="3200400" cy="91440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Model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effectLst/>
              </a:rPr>
              <a:t>Even more important if near and far detectors are not the same material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 bwMode="auto">
          <a:xfrm>
            <a:off x="3124200" y="2057400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5771" y="2971800"/>
            <a:ext cx="483060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2"/>
          <p:cNvSpPr>
            <a:spLocks/>
          </p:cNvSpPr>
          <p:nvPr/>
        </p:nvSpPr>
        <p:spPr bwMode="auto">
          <a:xfrm>
            <a:off x="7239000" y="4114800"/>
            <a:ext cx="1828800" cy="381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1100" i="1" dirty="0" smtClean="0">
                <a:solidFill>
                  <a:schemeClr val="accent6"/>
                </a:solidFill>
                <a:effectLst/>
              </a:rPr>
              <a:t>GIBUU, </a:t>
            </a:r>
            <a:r>
              <a:rPr lang="en-US" sz="1100" i="1" dirty="0" err="1" smtClean="0">
                <a:solidFill>
                  <a:schemeClr val="accent6"/>
                </a:solidFill>
                <a:effectLst/>
              </a:rPr>
              <a:t>Lalakulich</a:t>
            </a:r>
            <a:r>
              <a:rPr lang="en-US" sz="1100" i="1" dirty="0" smtClean="0">
                <a:solidFill>
                  <a:schemeClr val="accent6"/>
                </a:solidFill>
                <a:effectLst/>
              </a:rPr>
              <a:t> and Mosel, NUINT 2012</a:t>
            </a:r>
            <a:endParaRPr lang="en-US" sz="1100" i="1" dirty="0">
              <a:solidFill>
                <a:schemeClr val="accent6"/>
              </a:solidFill>
              <a:effectLst/>
              <a:ea typeface="PT Sans Bold" charset="0"/>
              <a:cs typeface="PT Sans Bold" charset="0"/>
            </a:endParaRPr>
          </a:p>
        </p:txBody>
      </p:sp>
      <p:sp>
        <p:nvSpPr>
          <p:cNvPr id="42" name="Title 5"/>
          <p:cNvSpPr txBox="1">
            <a:spLocks/>
          </p:cNvSpPr>
          <p:nvPr/>
        </p:nvSpPr>
        <p:spPr bwMode="auto">
          <a:xfrm>
            <a:off x="228600" y="-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– This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6781800" y="1905000"/>
            <a:ext cx="609600" cy="381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205552" y="407954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effectLst/>
              </a:rPr>
              <a:t>e,</a:t>
            </a:r>
            <a:endParaRPr lang="en-US" sz="1600" dirty="0">
              <a:solidFill>
                <a:schemeClr val="bg2"/>
              </a:solidFill>
              <a:effectLst/>
            </a:endParaRPr>
          </a:p>
        </p:txBody>
      </p:sp>
      <p:sp>
        <p:nvSpPr>
          <p:cNvPr id="49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NUINT11, Dehradun, India    March 7-11,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9243665C-BD53-4ABE-A435-B78DBF287FD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without_cor_Piang_ycut_C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384" y="1714500"/>
            <a:ext cx="4775416" cy="3238500"/>
          </a:xfrm>
          <a:prstGeom prst="rect">
            <a:avLst/>
          </a:prstGeom>
        </p:spPr>
      </p:pic>
      <p:pic>
        <p:nvPicPr>
          <p:cNvPr id="7" name="Picture 6" descr="without_cor_Piang_ycut_D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76400"/>
            <a:ext cx="4606871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5105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Angle of </a:t>
            </a:r>
            <a:r>
              <a:rPr lang="el-GR" dirty="0" smtClean="0">
                <a:effectLst/>
              </a:rPr>
              <a:t>π</a:t>
            </a:r>
            <a:r>
              <a:rPr lang="en-US" dirty="0" smtClean="0">
                <a:effectLst/>
              </a:rPr>
              <a:t> with respect to the beam direction</a:t>
            </a:r>
          </a:p>
          <a:p>
            <a:r>
              <a:rPr lang="en-US" dirty="0" smtClean="0">
                <a:effectLst/>
              </a:rPr>
              <a:t>(other variables integrated over)</a:t>
            </a:r>
          </a:p>
          <a:p>
            <a:endParaRPr lang="en-US" dirty="0"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651000"/>
            <a:ext cx="83058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6318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ffectLst/>
              </a:rPr>
              <a:t>Deuterium</a:t>
            </a:r>
            <a:endParaRPr lang="en-US" sz="2000" dirty="0">
              <a:solidFill>
                <a:srgbClr val="80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6383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ffectLst/>
              </a:rPr>
              <a:t>Carbon</a:t>
            </a:r>
            <a:endParaRPr lang="en-US" sz="2000" dirty="0">
              <a:solidFill>
                <a:srgbClr val="80000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 rot="20454962">
            <a:off x="1813940" y="3133521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Preliminary  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 rot="20454962">
            <a:off x="6309741" y="3057321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Preliminary  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7848600" y="6248400"/>
            <a:ext cx="137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E3660-CE64-475F-BFDB-01B6D03A9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 txBox="1">
            <a:spLocks/>
          </p:cNvSpPr>
          <p:nvPr/>
        </p:nvSpPr>
        <p:spPr bwMode="auto">
          <a:xfrm>
            <a:off x="914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Manly, University of Rochester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82000" cy="1143000"/>
          </a:xfrm>
        </p:spPr>
        <p:txBody>
          <a:bodyPr/>
          <a:lstStyle/>
          <a:p>
            <a:r>
              <a:rPr lang="en-US" sz="2800" dirty="0" smtClean="0"/>
              <a:t>Data-MC comparison </a:t>
            </a:r>
            <a:br>
              <a:rPr lang="en-US" sz="2800" dirty="0" smtClean="0"/>
            </a:br>
            <a:r>
              <a:rPr lang="en-US" sz="2000" dirty="0" smtClean="0"/>
              <a:t>(no acceptance corrections, detector optimized </a:t>
            </a:r>
            <a:r>
              <a:rPr lang="en-US" sz="2000" dirty="0" err="1" smtClean="0"/>
              <a:t>fiducial</a:t>
            </a:r>
            <a:r>
              <a:rPr lang="en-US" sz="2000" dirty="0" smtClean="0"/>
              <a:t> definition)</a:t>
            </a:r>
            <a:endParaRPr lang="en-US" sz="2800" dirty="0"/>
          </a:p>
        </p:txBody>
      </p:sp>
      <p:sp>
        <p:nvSpPr>
          <p:cNvPr id="20" name="Date Placeholder 1"/>
          <p:cNvSpPr txBox="1">
            <a:spLocks/>
          </p:cNvSpPr>
          <p:nvPr/>
        </p:nvSpPr>
        <p:spPr bwMode="auto">
          <a:xfrm>
            <a:off x="40386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NUFACT 2013, Beijing, China   August 19-24, 2013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747" y="2667000"/>
            <a:ext cx="3068053" cy="295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2" name="Title 5"/>
          <p:cNvSpPr txBox="1">
            <a:spLocks/>
          </p:cNvSpPr>
          <p:nvPr/>
        </p:nvSpPr>
        <p:spPr bwMode="auto">
          <a:xfrm>
            <a:off x="228600" y="-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– This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67275" y="283455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effectLst/>
              </a:rPr>
              <a:t>e,</a:t>
            </a:r>
            <a:endParaRPr lang="en-US" sz="1600" dirty="0">
              <a:solidFill>
                <a:schemeClr val="bg2"/>
              </a:solidFill>
              <a:effectLst/>
            </a:endParaRPr>
          </a:p>
        </p:txBody>
      </p:sp>
      <p:sp>
        <p:nvSpPr>
          <p:cNvPr id="49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5800" y="1295400"/>
            <a:ext cx="7772400" cy="1015663"/>
          </a:xfrm>
          <a:prstGeom prst="rect">
            <a:avLst/>
          </a:prstGeom>
          <a:solidFill>
            <a:srgbClr val="FFFFFF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</a:rPr>
              <a:t>This work aims to produce high statistics, multidimensional, differential, charged </a:t>
            </a:r>
            <a:r>
              <a:rPr lang="en-US" sz="2000" dirty="0" err="1" smtClean="0">
                <a:effectLst/>
              </a:rPr>
              <a:t>pion</a:t>
            </a:r>
            <a:r>
              <a:rPr lang="en-US" sz="2000" dirty="0" smtClean="0">
                <a:effectLst/>
              </a:rPr>
              <a:t> production measurements on different nuclei.  The hope is that this will be useful for learning about and tuning models for FSI. </a:t>
            </a:r>
            <a:endParaRPr 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2" name="Object 2048"/>
          <p:cNvGraphicFramePr>
            <a:graphicFrameLocks noChangeAspect="1"/>
          </p:cNvGraphicFramePr>
          <p:nvPr/>
        </p:nvGraphicFramePr>
        <p:xfrm>
          <a:off x="457200" y="1143000"/>
          <a:ext cx="4972050" cy="314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57" name="Image" r:id="rId4" imgW="6273016" imgH="3974603" progId="">
                  <p:embed/>
                </p:oleObj>
              </mc:Choice>
              <mc:Fallback>
                <p:oleObj name="Image" r:id="rId4" imgW="6273016" imgH="397460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4972050" cy="3149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1030"/>
          <p:cNvSpPr txBox="1">
            <a:spLocks noChangeArrowheads="1"/>
          </p:cNvSpPr>
          <p:nvPr/>
        </p:nvSpPr>
        <p:spPr bwMode="auto">
          <a:xfrm>
            <a:off x="5029200" y="1219200"/>
            <a:ext cx="2927350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</a:pPr>
            <a:r>
              <a:rPr lang="en-GB" sz="1600" dirty="0" err="1">
                <a:effectLst/>
                <a:latin typeface="Lucida Sans Unicode" pitchFamily="34" charset="0"/>
              </a:rPr>
              <a:t>E</a:t>
            </a:r>
            <a:r>
              <a:rPr lang="en-GB" sz="1600" baseline="-33000" dirty="0" err="1">
                <a:effectLst/>
                <a:latin typeface="Lucida Sans Unicode" pitchFamily="34" charset="0"/>
              </a:rPr>
              <a:t>max</a:t>
            </a:r>
            <a:r>
              <a:rPr lang="en-GB" sz="1600" dirty="0">
                <a:effectLst/>
                <a:latin typeface="Lucida Sans Unicode" pitchFamily="34" charset="0"/>
              </a:rPr>
              <a:t>     </a:t>
            </a:r>
            <a:r>
              <a:rPr lang="en-GB" sz="1600" dirty="0" smtClean="0">
                <a:effectLst/>
                <a:latin typeface="Lucida Sans Unicode" pitchFamily="34" charset="0"/>
              </a:rPr>
              <a:t>     </a:t>
            </a:r>
            <a:r>
              <a:rPr lang="en-GB" sz="1600" dirty="0">
                <a:effectLst/>
                <a:latin typeface="Lucida Sans Unicode" pitchFamily="34" charset="0"/>
              </a:rPr>
              <a:t>~ 6 </a:t>
            </a:r>
            <a:r>
              <a:rPr lang="en-GB" sz="1600" dirty="0" err="1">
                <a:effectLst/>
                <a:latin typeface="Lucida Sans Unicode" pitchFamily="34" charset="0"/>
              </a:rPr>
              <a:t>GeV</a:t>
            </a:r>
            <a:r>
              <a:rPr lang="en-GB" sz="1600" dirty="0">
                <a:effectLst/>
                <a:latin typeface="Lucida Sans Unicode" pitchFamily="34" charset="0"/>
              </a:rPr>
              <a:t> </a:t>
            </a:r>
          </a:p>
          <a:p>
            <a:pPr defTabSz="820738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</a:pPr>
            <a:r>
              <a:rPr lang="en-GB" sz="1600" dirty="0">
                <a:effectLst/>
                <a:latin typeface="Lucida Sans Unicode" pitchFamily="34" charset="0"/>
              </a:rPr>
              <a:t>I</a:t>
            </a:r>
            <a:r>
              <a:rPr lang="en-GB" sz="1600" baseline="-25000" dirty="0">
                <a:effectLst/>
                <a:latin typeface="Lucida Sans Unicode" pitchFamily="34" charset="0"/>
              </a:rPr>
              <a:t>max       </a:t>
            </a:r>
            <a:r>
              <a:rPr lang="en-GB" sz="1600" baseline="-25000" dirty="0" smtClean="0">
                <a:effectLst/>
                <a:latin typeface="Lucida Sans Unicode" pitchFamily="34" charset="0"/>
              </a:rPr>
              <a:t>        </a:t>
            </a:r>
            <a:r>
              <a:rPr lang="en-GB" sz="1600" dirty="0">
                <a:effectLst/>
                <a:latin typeface="Lucida Sans Unicode" pitchFamily="34" charset="0"/>
              </a:rPr>
              <a:t>~ 200 </a:t>
            </a:r>
            <a:r>
              <a:rPr lang="en-GB" sz="1600" dirty="0" err="1">
                <a:effectLst/>
                <a:latin typeface="Symbol" pitchFamily="18" charset="2"/>
              </a:rPr>
              <a:t>m</a:t>
            </a:r>
            <a:r>
              <a:rPr lang="en-GB" sz="1600" dirty="0" err="1">
                <a:effectLst/>
                <a:latin typeface="Lucida Sans Unicode" pitchFamily="34" charset="0"/>
              </a:rPr>
              <a:t>A</a:t>
            </a:r>
            <a:endParaRPr lang="en-GB" sz="1600" dirty="0">
              <a:effectLst/>
              <a:latin typeface="Lucida Sans Unicode" pitchFamily="34" charset="0"/>
            </a:endParaRPr>
          </a:p>
          <a:p>
            <a:pPr defTabSz="820738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</a:pPr>
            <a:r>
              <a:rPr lang="en-GB" sz="1600" dirty="0">
                <a:effectLst/>
                <a:latin typeface="Lucida Sans Unicode" pitchFamily="34" charset="0"/>
              </a:rPr>
              <a:t>Duty Factor ~ 100%</a:t>
            </a:r>
          </a:p>
          <a:p>
            <a:pPr defTabSz="820738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</a:pPr>
            <a:r>
              <a:rPr lang="en-GB" sz="1600" dirty="0">
                <a:effectLst/>
                <a:latin typeface="Lucida Sans Unicode" pitchFamily="34" charset="0"/>
              </a:rPr>
              <a:t> </a:t>
            </a:r>
            <a:r>
              <a:rPr lang="en-GB" sz="1600" dirty="0" err="1">
                <a:effectLst/>
                <a:latin typeface="Symbol" pitchFamily="18" charset="2"/>
              </a:rPr>
              <a:t>s</a:t>
            </a:r>
            <a:r>
              <a:rPr lang="en-GB" sz="1600" baseline="-25000" dirty="0" err="1">
                <a:effectLst/>
                <a:latin typeface="Lucida Sans Unicode" pitchFamily="34" charset="0"/>
              </a:rPr>
              <a:t>E</a:t>
            </a:r>
            <a:r>
              <a:rPr lang="en-GB" sz="1600" dirty="0">
                <a:effectLst/>
                <a:latin typeface="Lucida Sans Unicode" pitchFamily="34" charset="0"/>
              </a:rPr>
              <a:t>/E    </a:t>
            </a:r>
            <a:r>
              <a:rPr lang="en-GB" sz="1600" dirty="0" smtClean="0">
                <a:effectLst/>
                <a:latin typeface="Lucida Sans Unicode" pitchFamily="34" charset="0"/>
              </a:rPr>
              <a:t>  </a:t>
            </a:r>
            <a:r>
              <a:rPr lang="en-GB" sz="1600" dirty="0">
                <a:effectLst/>
                <a:latin typeface="Lucida Sans Unicode" pitchFamily="34" charset="0"/>
              </a:rPr>
              <a:t>~ 2.5 10</a:t>
            </a:r>
            <a:r>
              <a:rPr lang="en-GB" sz="1600" baseline="30000" dirty="0">
                <a:effectLst/>
                <a:latin typeface="Lucida Sans Unicode" pitchFamily="34" charset="0"/>
              </a:rPr>
              <a:t>-5</a:t>
            </a:r>
          </a:p>
          <a:p>
            <a:pPr defTabSz="820738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</a:pPr>
            <a:r>
              <a:rPr lang="en-GB" sz="1600" dirty="0">
                <a:effectLst/>
                <a:latin typeface="Lucida Sans Unicode" pitchFamily="34" charset="0"/>
              </a:rPr>
              <a:t>Beam </a:t>
            </a:r>
            <a:r>
              <a:rPr lang="en-GB" sz="2000" dirty="0">
                <a:effectLst/>
                <a:latin typeface="Lucida Sans Unicode" pitchFamily="34" charset="0"/>
              </a:rPr>
              <a:t>P</a:t>
            </a:r>
            <a:r>
              <a:rPr lang="en-GB" sz="1600" dirty="0">
                <a:effectLst/>
                <a:latin typeface="Lucida Sans Unicode" pitchFamily="34" charset="0"/>
              </a:rPr>
              <a:t>  </a:t>
            </a:r>
            <a:r>
              <a:rPr lang="en-GB" sz="1600" dirty="0" smtClean="0">
                <a:effectLst/>
                <a:latin typeface="Lucida Sans Unicode" pitchFamily="34" charset="0"/>
              </a:rPr>
              <a:t>      </a:t>
            </a:r>
            <a:r>
              <a:rPr lang="en-GB" sz="1600" dirty="0">
                <a:effectLst/>
                <a:latin typeface="Lucida Sans Unicode" pitchFamily="34" charset="0"/>
              </a:rPr>
              <a:t>~ 80</a:t>
            </a:r>
            <a:r>
              <a:rPr lang="en-GB" sz="1600" dirty="0" smtClean="0">
                <a:effectLst/>
                <a:latin typeface="Lucida Sans Unicode" pitchFamily="34" charset="0"/>
              </a:rPr>
              <a:t>%</a:t>
            </a:r>
            <a:endParaRPr lang="en-GB" sz="1600" dirty="0">
              <a:effectLst/>
              <a:latin typeface="Lucida Sans Unicode" pitchFamily="34" charset="0"/>
            </a:endParaRPr>
          </a:p>
        </p:txBody>
      </p:sp>
      <p:sp>
        <p:nvSpPr>
          <p:cNvPr id="60424" name="Oval 1032"/>
          <p:cNvSpPr>
            <a:spLocks noChangeArrowheads="1"/>
          </p:cNvSpPr>
          <p:nvPr/>
        </p:nvSpPr>
        <p:spPr bwMode="auto">
          <a:xfrm rot="-1968856">
            <a:off x="1768962" y="3375843"/>
            <a:ext cx="511175" cy="492125"/>
          </a:xfrm>
          <a:prstGeom prst="ellipse">
            <a:avLst/>
          </a:prstGeom>
          <a:noFill/>
          <a:ln w="360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1033"/>
          <p:cNvSpPr>
            <a:spLocks noChangeShapeType="1"/>
          </p:cNvSpPr>
          <p:nvPr/>
        </p:nvSpPr>
        <p:spPr bwMode="auto">
          <a:xfrm rot="18900000" flipH="1">
            <a:off x="1366326" y="4217089"/>
            <a:ext cx="1103225" cy="924295"/>
          </a:xfrm>
          <a:prstGeom prst="line">
            <a:avLst/>
          </a:prstGeom>
          <a:noFill/>
          <a:ln w="35941">
            <a:solidFill>
              <a:schemeClr val="accent2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Text Box 1034"/>
          <p:cNvSpPr txBox="1">
            <a:spLocks noChangeArrowheads="1"/>
          </p:cNvSpPr>
          <p:nvPr/>
        </p:nvSpPr>
        <p:spPr bwMode="auto">
          <a:xfrm>
            <a:off x="1255713" y="5308600"/>
            <a:ext cx="11636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dirty="0">
                <a:effectLst/>
                <a:latin typeface="Lucida Sans Unicode" pitchFamily="34" charset="0"/>
              </a:rPr>
              <a:t>CLAS</a:t>
            </a:r>
          </a:p>
        </p:txBody>
      </p:sp>
      <p:sp>
        <p:nvSpPr>
          <p:cNvPr id="60418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2058" tIns="41029" rIns="82058" bIns="41029"/>
          <a:lstStyle/>
          <a:p>
            <a:r>
              <a:rPr lang="it-IT" sz="3600" b="1" dirty="0">
                <a:solidFill>
                  <a:schemeClr val="tx1"/>
                </a:solidFill>
                <a:latin typeface="Lucida Sans Unicode" pitchFamily="34" charset="0"/>
              </a:rPr>
              <a:t>Jefferson </a:t>
            </a:r>
            <a:r>
              <a:rPr lang="it-IT" sz="3600" b="1" dirty="0" smtClean="0">
                <a:solidFill>
                  <a:schemeClr val="tx1"/>
                </a:solidFill>
                <a:latin typeface="Lucida Sans Unicode" pitchFamily="34" charset="0"/>
              </a:rPr>
              <a:t>Lab (Newport News, Virginia)</a:t>
            </a:r>
            <a:endParaRPr lang="en-US" sz="3600" b="1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pic>
        <p:nvPicPr>
          <p:cNvPr id="60419" name="Picture 1027" descr="ACC_1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6075" y="3124200"/>
            <a:ext cx="472440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0" name="Oval 1038"/>
          <p:cNvSpPr>
            <a:spLocks noChangeArrowheads="1"/>
          </p:cNvSpPr>
          <p:nvPr/>
        </p:nvSpPr>
        <p:spPr bwMode="auto">
          <a:xfrm>
            <a:off x="6659563" y="5181600"/>
            <a:ext cx="847725" cy="512763"/>
          </a:xfrm>
          <a:prstGeom prst="ellipse">
            <a:avLst/>
          </a:prstGeom>
          <a:noFill/>
          <a:ln w="381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039"/>
          <p:cNvSpPr>
            <a:spLocks noChangeShapeType="1"/>
          </p:cNvSpPr>
          <p:nvPr/>
        </p:nvSpPr>
        <p:spPr bwMode="auto">
          <a:xfrm rot="-2700000">
            <a:off x="3151188" y="4024039"/>
            <a:ext cx="2868612" cy="2862263"/>
          </a:xfrm>
          <a:prstGeom prst="line">
            <a:avLst/>
          </a:prstGeom>
          <a:noFill/>
          <a:ln w="35941">
            <a:solidFill>
              <a:srgbClr val="FF99CC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39"/>
          <p:cNvSpPr>
            <a:spLocks noChangeShapeType="1"/>
          </p:cNvSpPr>
          <p:nvPr/>
        </p:nvSpPr>
        <p:spPr bwMode="auto">
          <a:xfrm rot="-2700000">
            <a:off x="2838102" y="4869587"/>
            <a:ext cx="1105597" cy="1157425"/>
          </a:xfrm>
          <a:prstGeom prst="line">
            <a:avLst/>
          </a:prstGeom>
          <a:noFill/>
          <a:ln w="35941">
            <a:solidFill>
              <a:schemeClr val="accent2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0" y="1066800"/>
            <a:ext cx="1371600" cy="92333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A50021"/>
                </a:solidFill>
                <a:effectLst/>
              </a:rPr>
              <a:t>12 </a:t>
            </a:r>
            <a:r>
              <a:rPr lang="en-US" sz="1800" dirty="0" err="1" smtClean="0">
                <a:solidFill>
                  <a:srgbClr val="A50021"/>
                </a:solidFill>
                <a:effectLst/>
              </a:rPr>
              <a:t>GeV</a:t>
            </a:r>
            <a:r>
              <a:rPr lang="en-US" sz="1800" dirty="0" smtClean="0">
                <a:solidFill>
                  <a:srgbClr val="A50021"/>
                </a:solidFill>
                <a:effectLst/>
              </a:rPr>
              <a:t> upgrade underway</a:t>
            </a:r>
            <a:endParaRPr lang="en-US" sz="1800" dirty="0">
              <a:solidFill>
                <a:srgbClr val="A50021"/>
              </a:solidFill>
              <a:effectLst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Manly, University of Rochester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616-B013-4C2F-BE41-0F61FD3A362F}" type="slidenum">
              <a:rPr lang="en-US"/>
              <a:pPr/>
              <a:t>7</a:t>
            </a:fld>
            <a:endParaRPr lang="en-US"/>
          </a:p>
        </p:txBody>
      </p:sp>
      <p:pic>
        <p:nvPicPr>
          <p:cNvPr id="796674" name="Picture 2" descr="3d_landscape_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95350"/>
            <a:ext cx="6781800" cy="5200650"/>
          </a:xfrm>
          <a:prstGeom prst="rect">
            <a:avLst/>
          </a:prstGeom>
          <a:noFill/>
        </p:spPr>
      </p:pic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CLAS:  </a:t>
            </a:r>
            <a:r>
              <a:rPr lang="en-US" u="sng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EBAF </a:t>
            </a:r>
            <a:r>
              <a:rPr lang="en-US" u="sng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L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arge </a:t>
            </a:r>
            <a:r>
              <a:rPr lang="en-US" u="sng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cceptance </a:t>
            </a:r>
            <a:r>
              <a:rPr lang="en-US" u="sng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Arial" charset="0"/>
              </a:rPr>
              <a:t>pectrometer (Hall B)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Manly, University of Rochester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3660-CE64-475F-BFDB-01B6D03A9899}" type="slidenum">
              <a:rPr lang="en-US"/>
              <a:pPr/>
              <a:t>8</a:t>
            </a:fld>
            <a:endParaRPr lang="en-US"/>
          </a:p>
        </p:txBody>
      </p:sp>
      <p:sp>
        <p:nvSpPr>
          <p:cNvPr id="799746" name="Rectangle 2"/>
          <p:cNvSpPr>
            <a:spLocks noChangeArrowheads="1"/>
          </p:cNvSpPr>
          <p:nvPr/>
        </p:nvSpPr>
        <p:spPr bwMode="auto">
          <a:xfrm>
            <a:off x="741363" y="0"/>
            <a:ext cx="74342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</a:rPr>
              <a:t>CLAS Single Event Display</a:t>
            </a:r>
          </a:p>
        </p:txBody>
      </p:sp>
      <p:pic>
        <p:nvPicPr>
          <p:cNvPr id="799747" name="Picture 3" descr="2d_medium"/>
          <p:cNvPicPr>
            <a:picLocks noChangeAspect="1" noChangeArrowheads="1"/>
          </p:cNvPicPr>
          <p:nvPr/>
        </p:nvPicPr>
        <p:blipFill>
          <a:blip r:embed="rId2" cstate="print"/>
          <a:srcRect l="11024" t="7370" r="30247" b="40707"/>
          <a:stretch>
            <a:fillRect/>
          </a:stretch>
        </p:blipFill>
        <p:spPr bwMode="auto">
          <a:xfrm>
            <a:off x="0" y="609600"/>
            <a:ext cx="4727575" cy="5440363"/>
          </a:xfrm>
          <a:prstGeom prst="rect">
            <a:avLst/>
          </a:prstGeom>
          <a:noFill/>
        </p:spPr>
      </p:pic>
      <p:pic>
        <p:nvPicPr>
          <p:cNvPr id="799748" name="Picture 4" descr="2d_medium"/>
          <p:cNvPicPr>
            <a:picLocks noChangeAspect="1" noChangeArrowheads="1"/>
          </p:cNvPicPr>
          <p:nvPr/>
        </p:nvPicPr>
        <p:blipFill>
          <a:blip r:embed="rId3" cstate="print"/>
          <a:srcRect l="50835" t="57510" r="7715" b="4358"/>
          <a:stretch>
            <a:fillRect/>
          </a:stretch>
        </p:blipFill>
        <p:spPr bwMode="auto">
          <a:xfrm>
            <a:off x="4720277" y="609600"/>
            <a:ext cx="4410075" cy="5281612"/>
          </a:xfrm>
          <a:prstGeom prst="rect">
            <a:avLst/>
          </a:prstGeom>
          <a:noFill/>
        </p:spPr>
      </p:pic>
      <p:sp>
        <p:nvSpPr>
          <p:cNvPr id="799749" name="Rectangle 5"/>
          <p:cNvSpPr>
            <a:spLocks noChangeArrowheads="1"/>
          </p:cNvSpPr>
          <p:nvPr/>
        </p:nvSpPr>
        <p:spPr bwMode="auto">
          <a:xfrm>
            <a:off x="4513263" y="5853752"/>
            <a:ext cx="4630737" cy="187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75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4267200" cy="1815882"/>
          </a:xfrm>
          <a:prstGeom prst="rect">
            <a:avLst/>
          </a:prstGeom>
          <a:gradFill rotWithShape="1">
            <a:gsLst>
              <a:gs pos="0">
                <a:srgbClr val="292929">
                  <a:alpha val="78999"/>
                </a:srgbClr>
              </a:gs>
              <a:gs pos="100000">
                <a:srgbClr val="292929">
                  <a:gamma/>
                  <a:shade val="46275"/>
                  <a:invGamma/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</a:rPr>
              <a:t> Charged particle angles 8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</a:rPr>
              <a:t>o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</a:rPr>
              <a:t>-144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</a:rPr>
              <a:t>o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</a:rPr>
              <a:t> Neutral particle angles 8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</a:rPr>
              <a:t>o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</a:rPr>
              <a:t>-70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</a:rPr>
              <a:t>o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</a:rPr>
              <a:t> Momentum resolution ~0.5% (charged)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</a:rPr>
              <a:t> Angular resolution ~0.5 </a:t>
            </a:r>
            <a:r>
              <a:rPr lang="en-US" sz="1600" dirty="0" err="1">
                <a:solidFill>
                  <a:srgbClr val="FFFF99"/>
                </a:solidFill>
                <a:effectLst/>
                <a:latin typeface="Arial" charset="0"/>
              </a:rPr>
              <a:t>mr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</a:rPr>
              <a:t> (charged)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</a:rPr>
              <a:t> Identification of p, 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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+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/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-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, K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+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/K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-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, e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+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/e</a:t>
            </a:r>
            <a:r>
              <a:rPr lang="en-US" sz="1600" baseline="300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-</a:t>
            </a:r>
            <a:r>
              <a:rPr lang="en-US" sz="1600" dirty="0">
                <a:solidFill>
                  <a:srgbClr val="FFFF99"/>
                </a:solidFill>
                <a:effectLst/>
                <a:latin typeface="Arial" charset="0"/>
                <a:sym typeface="Symbol" pitchFamily="18" charset="2"/>
              </a:rPr>
              <a:t>, etc.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Manly,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2C96-B28B-4E81-9075-F6D25205193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CLAS_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41" y="304801"/>
            <a:ext cx="8489861" cy="5714999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8077200" cy="4708981"/>
          </a:xfrm>
          <a:prstGeom prst="rect">
            <a:avLst/>
          </a:prstGeom>
          <a:solidFill>
            <a:srgbClr val="292929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 CLAS - International collaboration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~</a:t>
            </a:r>
            <a:r>
              <a:rPr lang="en-US" dirty="0" smtClean="0">
                <a:solidFill>
                  <a:srgbClr val="FFFF00"/>
                </a:solidFill>
              </a:rPr>
              <a:t>230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scientists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Physics </a:t>
            </a:r>
            <a:r>
              <a:rPr lang="en-US" dirty="0">
                <a:solidFill>
                  <a:srgbClr val="FFFF00"/>
                </a:solidFill>
              </a:rPr>
              <a:t>data-taking started in May of 1997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Wide </a:t>
            </a:r>
            <a:r>
              <a:rPr lang="en-US" dirty="0">
                <a:solidFill>
                  <a:srgbClr val="FFFF00"/>
                </a:solidFill>
              </a:rPr>
              <a:t>variety of run conditions:  e-/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 beams, 0.5&lt;E&lt;6 </a:t>
            </a:r>
            <a:r>
              <a:rPr lang="en-US" dirty="0" err="1">
                <a:solidFill>
                  <a:srgbClr val="FFFF00"/>
                </a:solidFill>
                <a:sym typeface="Symbol" pitchFamily="18" charset="2"/>
              </a:rPr>
              <a:t>GeV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(polarized), </a:t>
            </a:r>
            <a:r>
              <a:rPr lang="en-US" baseline="30000" dirty="0">
                <a:solidFill>
                  <a:srgbClr val="FFFF00"/>
                </a:solidFill>
                <a:sym typeface="Symbol" pitchFamily="18" charset="2"/>
              </a:rPr>
              <a:t>1,2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H, </a:t>
            </a:r>
            <a:r>
              <a:rPr lang="en-US" baseline="30000" dirty="0">
                <a:solidFill>
                  <a:srgbClr val="FFFF00"/>
                </a:solidFill>
                <a:sym typeface="Symbol" pitchFamily="18" charset="2"/>
              </a:rPr>
              <a:t>3,4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He, </a:t>
            </a:r>
            <a:r>
              <a:rPr lang="en-US" baseline="30000" dirty="0">
                <a:solidFill>
                  <a:srgbClr val="FFFF00"/>
                </a:solidFill>
                <a:sym typeface="Symbol" pitchFamily="18" charset="2"/>
              </a:rPr>
              <a:t>12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C, </a:t>
            </a:r>
            <a:r>
              <a:rPr lang="en-US" baseline="30000" dirty="0">
                <a:solidFill>
                  <a:srgbClr val="FFFF00"/>
                </a:solidFill>
                <a:sym typeface="Symbol" pitchFamily="18" charset="2"/>
              </a:rPr>
              <a:t>56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Fe, etc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EG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2 running period for</a:t>
            </a:r>
            <a:r>
              <a:rPr lang="en-US" sz="2400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Symbol" pitchFamily="18" charset="2"/>
              </a:rPr>
              <a:t>JLab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 experiments E02-104 (Quark propagation through cold QCD matter) and E02-110 (Q</a:t>
            </a:r>
            <a:r>
              <a:rPr lang="en-US" sz="2400" baseline="30000" dirty="0" smtClean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 dependence of nuclear transparency for incoherent rho </a:t>
            </a:r>
            <a:r>
              <a:rPr lang="en-US" sz="2400" dirty="0" err="1" smtClean="0">
                <a:solidFill>
                  <a:srgbClr val="FFFF00"/>
                </a:solidFill>
                <a:sym typeface="Symbol" pitchFamily="18" charset="2"/>
              </a:rPr>
              <a:t>electroproduction</a:t>
            </a:r>
            <a:r>
              <a:rPr lang="en-US" sz="2400" dirty="0" smtClean="0">
                <a:solidFill>
                  <a:srgbClr val="FFFF00"/>
                </a:solidFill>
                <a:sym typeface="Symbol" pitchFamily="18" charset="2"/>
              </a:rPr>
              <a:t>)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accent3">
                    <a:lumMod val="95000"/>
                  </a:schemeClr>
                </a:solidFill>
                <a:sym typeface="Symbol" pitchFamily="18" charset="2"/>
              </a:rPr>
              <a:t>deuterium, carbon,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lead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, tin, </a:t>
            </a:r>
            <a:r>
              <a:rPr lang="en-US" dirty="0" smtClean="0">
                <a:solidFill>
                  <a:schemeClr val="accent3">
                    <a:lumMod val="95000"/>
                  </a:schemeClr>
                </a:solidFill>
                <a:sym typeface="Symbol" pitchFamily="18" charset="2"/>
              </a:rPr>
              <a:t>iron,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aluminum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3 running periods: Sept. 2003, Dec. 2003 and Jan. 2004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248400"/>
            <a:ext cx="2667000" cy="457200"/>
          </a:xfrm>
        </p:spPr>
        <p:txBody>
          <a:bodyPr/>
          <a:lstStyle/>
          <a:p>
            <a:r>
              <a:rPr lang="en-US" dirty="0" smtClean="0"/>
              <a:t>NUFACT 2013, Beijing, China   August 19-24,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23005</TotalTime>
  <Words>2866</Words>
  <Application>Microsoft Office PowerPoint</Application>
  <PresentationFormat>On-screen Show (4:3)</PresentationFormat>
  <Paragraphs>406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Lucida Sans Unicode</vt:lpstr>
      <vt:lpstr>PT Sans Bold</vt:lpstr>
      <vt:lpstr>Symbol</vt:lpstr>
      <vt:lpstr>Times New Roman</vt:lpstr>
      <vt:lpstr>Wingdings</vt:lpstr>
      <vt:lpstr>Blank Presentation.pot</vt:lpstr>
      <vt:lpstr>2_Custom Design</vt:lpstr>
      <vt:lpstr>1_Custom Design</vt:lpstr>
      <vt:lpstr>Custom Design</vt:lpstr>
      <vt:lpstr>Image</vt:lpstr>
      <vt:lpstr>PowerPoint Presentation</vt:lpstr>
      <vt:lpstr>Motivation – why eA?</vt:lpstr>
      <vt:lpstr>PowerPoint Presentation</vt:lpstr>
      <vt:lpstr>PowerPoint Presentation</vt:lpstr>
      <vt:lpstr>PowerPoint Presentation</vt:lpstr>
      <vt:lpstr>Jefferson Lab (Newport News, Virginia)</vt:lpstr>
      <vt:lpstr>PowerPoint Presentation</vt:lpstr>
      <vt:lpstr>PowerPoint Presentation</vt:lpstr>
      <vt:lpstr>PowerPoint Presentation</vt:lpstr>
      <vt:lpstr>CLAS EG2 Targets</vt:lpstr>
      <vt:lpstr>GENIE eA</vt:lpstr>
      <vt:lpstr>Samples</vt:lpstr>
      <vt:lpstr>Analysis cuts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Caveats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Hall B Side View</vt:lpstr>
      <vt:lpstr>PowerPoint Presentation</vt:lpstr>
      <vt:lpstr>PowerPoint Presentation</vt:lpstr>
      <vt:lpstr>Analysis cuts</vt:lpstr>
      <vt:lpstr>Analysis cuts</vt:lpstr>
      <vt:lpstr>Data-MC comparison  (no acceptance corrections, detector optimized fiducial definition)</vt:lpstr>
      <vt:lpstr>Data-MC comparison  (no acceptance corrections, detector optimized fiducial definition)</vt:lpstr>
      <vt:lpstr>Data-MC comparison  (no acceptance corrections, detector optimized fiducial definition)</vt:lpstr>
      <vt:lpstr>Data-MC comparison  (no acceptance corrections, detector optimized fiducial definition)</vt:lpstr>
    </vt:vector>
  </TitlesOfParts>
  <Company>University of Rochester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Steven L. Manly</dc:creator>
  <cp:lastModifiedBy>manly</cp:lastModifiedBy>
  <cp:revision>1095</cp:revision>
  <cp:lastPrinted>2002-09-30T16:38:40Z</cp:lastPrinted>
  <dcterms:created xsi:type="dcterms:W3CDTF">2002-01-04T05:44:16Z</dcterms:created>
  <dcterms:modified xsi:type="dcterms:W3CDTF">2013-08-23T01:35:30Z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Documents\modified\WinterWorkshop2002</vt:lpwstr>
  </property>
</Properties>
</file>