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72" r:id="rId3"/>
    <p:sldId id="477" r:id="rId4"/>
    <p:sldId id="474" r:id="rId5"/>
    <p:sldId id="484" r:id="rId6"/>
    <p:sldId id="480" r:id="rId7"/>
    <p:sldId id="489" r:id="rId8"/>
    <p:sldId id="483" r:id="rId9"/>
    <p:sldId id="482" r:id="rId10"/>
    <p:sldId id="476" r:id="rId11"/>
    <p:sldId id="473" r:id="rId12"/>
    <p:sldId id="475" r:id="rId13"/>
    <p:sldId id="471" r:id="rId14"/>
    <p:sldId id="490" r:id="rId15"/>
    <p:sldId id="481" r:id="rId16"/>
    <p:sldId id="479" r:id="rId17"/>
    <p:sldId id="488" r:id="rId18"/>
    <p:sldId id="486" r:id="rId19"/>
  </p:sldIdLst>
  <p:sldSz cx="9144000" cy="6858000" type="screen4x3"/>
  <p:notesSz cx="9296400" cy="6881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7BFFFD-A71B-418E-B00B-85D2BB575C77}">
          <p14:sldIdLst>
            <p14:sldId id="258"/>
          </p14:sldIdLst>
        </p14:section>
        <p14:section name="Untitled Section" id="{7FEE8CE2-CAB4-4481-A81E-6D9BA651C223}">
          <p14:sldIdLst>
            <p14:sldId id="472"/>
            <p14:sldId id="477"/>
          </p14:sldIdLst>
        </p14:section>
        <p14:section name="Untitled Section" id="{48AA7F85-48DD-46E5-A312-B15AB587DB4F}">
          <p14:sldIdLst>
            <p14:sldId id="474"/>
            <p14:sldId id="484"/>
            <p14:sldId id="480"/>
            <p14:sldId id="489"/>
            <p14:sldId id="483"/>
            <p14:sldId id="482"/>
            <p14:sldId id="476"/>
            <p14:sldId id="473"/>
            <p14:sldId id="475"/>
            <p14:sldId id="471"/>
            <p14:sldId id="490"/>
            <p14:sldId id="481"/>
            <p14:sldId id="479"/>
            <p14:sldId id="488"/>
            <p14:sldId id="4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3300"/>
    <a:srgbClr val="800080"/>
    <a:srgbClr val="669900"/>
    <a:srgbClr val="38348C"/>
    <a:srgbClr val="0099CC"/>
    <a:srgbClr val="FF1F1F"/>
    <a:srgbClr val="E1F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86356" autoAdjust="0"/>
  </p:normalViewPr>
  <p:slideViewPr>
    <p:cSldViewPr snapToGrid="0">
      <p:cViewPr>
        <p:scale>
          <a:sx n="66" d="100"/>
          <a:sy n="66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16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4.wmf"/><Relationship Id="rId1" Type="http://schemas.openxmlformats.org/officeDocument/2006/relationships/image" Target="../media/image38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39" y="1"/>
            <a:ext cx="4028844" cy="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7525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6" y="3269090"/>
            <a:ext cx="7436313" cy="30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l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537041"/>
            <a:ext cx="4028844" cy="3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3" tIns="48233" rIns="96463" bIns="48233" numCol="1" anchor="b" anchorCtr="0" compatLnSpc="1">
            <a:prstTxWarp prst="textNoShape">
              <a:avLst/>
            </a:prstTxWarp>
          </a:bodyPr>
          <a:lstStyle>
            <a:lvl1pPr algn="r" defTabSz="960974">
              <a:defRPr sz="12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7E920D-7D38-43C7-99DA-F2BB1460B2D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4D8B874-E96C-4E62-A77A-D0678E94270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396E-1DD6-4C56-A3F5-CABEA7764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5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3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2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18" Type="http://schemas.openxmlformats.org/officeDocument/2006/relationships/image" Target="../media/image1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10" Type="http://schemas.openxmlformats.org/officeDocument/2006/relationships/image" Target="../media/image20.wmf"/><Relationship Id="rId4" Type="http://schemas.openxmlformats.org/officeDocument/2006/relationships/oleObject" Target="../embeddings/Microsoft_Word_97_-_2003_Document1.doc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/>
              <a:t>Muon</a:t>
            </a:r>
            <a:r>
              <a:rPr lang="en-US" sz="2800" b="1" dirty="0" smtClean="0"/>
              <a:t> Cooling Scenario Study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/>
              <a:t>Cooling 1983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August 2013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Example:Front</a:t>
            </a:r>
            <a:r>
              <a:rPr lang="en-US" dirty="0" smtClean="0"/>
              <a:t> End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581400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MeV/c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800100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~60m Cooler</a:t>
            </a:r>
          </a:p>
          <a:p>
            <a:pPr lvl="1"/>
            <a:r>
              <a:rPr lang="en-US" sz="1800" dirty="0" smtClean="0"/>
              <a:t>shorter than baseline NF</a:t>
            </a:r>
          </a:p>
          <a:p>
            <a:pPr lvl="1"/>
            <a:endParaRPr lang="en-US" sz="1800" dirty="0" smtClean="0"/>
          </a:p>
          <a:p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higher gradient</a:t>
            </a:r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dirty="0" smtClean="0"/>
              <a:t>325 MHz – less power</a:t>
            </a:r>
          </a:p>
          <a:p>
            <a:pPr lvl="1"/>
            <a:r>
              <a:rPr lang="en-US" sz="1800" dirty="0" smtClean="0"/>
              <a:t>more 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4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7687"/>
            <a:ext cx="4072908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expected cooling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0723" y="800100"/>
            <a:ext cx="4245077" cy="5524500"/>
          </a:xfrm>
        </p:spPr>
        <p:txBody>
          <a:bodyPr/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=1 – no long. cooling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beam</a:t>
            </a:r>
            <a:r>
              <a:rPr lang="en-US" dirty="0" smtClean="0"/>
              <a:t> = 250 MeV/c </a:t>
            </a:r>
          </a:p>
          <a:p>
            <a:pPr lvl="1"/>
            <a:r>
              <a:rPr lang="en-US" dirty="0" smtClean="0"/>
              <a:t>Absorber is Li H </a:t>
            </a:r>
          </a:p>
          <a:p>
            <a:pPr lvl="2"/>
            <a:r>
              <a:rPr lang="en-US" dirty="0" smtClean="0"/>
              <a:t>2 *1.5cm / 0.75m cell (=f)</a:t>
            </a:r>
          </a:p>
          <a:p>
            <a:pPr lvl="2"/>
            <a:r>
              <a:rPr lang="en-US" dirty="0" smtClean="0"/>
              <a:t>ICOOL</a:t>
            </a:r>
            <a:r>
              <a:rPr lang="en-US" b="1" dirty="0" smtClean="0"/>
              <a:t>: </a:t>
            </a:r>
            <a:r>
              <a:rPr lang="en-US" b="1" dirty="0" smtClean="0">
                <a:sym typeface="Symbol"/>
              </a:rPr>
              <a:t>=0.693</a:t>
            </a:r>
          </a:p>
          <a:p>
            <a:pPr lvl="2"/>
            <a:r>
              <a:rPr lang="en-US" dirty="0" err="1" smtClean="0">
                <a:sym typeface="Symbol"/>
              </a:rPr>
              <a:t>dE</a:t>
            </a:r>
            <a:r>
              <a:rPr lang="en-US" dirty="0" smtClean="0">
                <a:sym typeface="Symbol"/>
              </a:rPr>
              <a:t>/dx=1.4 MeV/cm</a:t>
            </a:r>
          </a:p>
          <a:p>
            <a:pPr lvl="2"/>
            <a:r>
              <a:rPr lang="en-US" dirty="0" smtClean="0">
                <a:sym typeface="Symbol"/>
              </a:rPr>
              <a:t>L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=115cm, I=40eV</a:t>
            </a:r>
          </a:p>
          <a:p>
            <a:pPr lvl="2"/>
            <a:r>
              <a:rPr lang="en-US" dirty="0" smtClean="0">
                <a:sym typeface="Symbol"/>
              </a:rPr>
              <a:t>β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=0.8m</a:t>
            </a:r>
          </a:p>
          <a:p>
            <a:pPr lvl="1"/>
            <a:r>
              <a:rPr lang="en-US" b="1" dirty="0" err="1" smtClean="0">
                <a:sym typeface="Symbol"/>
              </a:rPr>
              <a:t>L</a:t>
            </a:r>
            <a:r>
              <a:rPr lang="en-US" b="1" baseline="-25000" dirty="0" err="1" smtClean="0">
                <a:sym typeface="Symbol"/>
              </a:rPr>
              <a:t>cool</a:t>
            </a:r>
            <a:r>
              <a:rPr lang="en-US" b="1" dirty="0" smtClean="0">
                <a:sym typeface="Symbol"/>
              </a:rPr>
              <a:t>=40m</a:t>
            </a:r>
          </a:p>
          <a:p>
            <a:pPr lvl="1"/>
            <a:r>
              <a:rPr lang="en-US" dirty="0" err="1" smtClean="0">
                <a:sym typeface="Symbol"/>
              </a:rPr>
              <a:t>ε</a:t>
            </a:r>
            <a:r>
              <a:rPr lang="en-US" baseline="-25000" dirty="0" err="1" smtClean="0">
                <a:sym typeface="Symbol"/>
              </a:rPr>
              <a:t>N,eq</a:t>
            </a:r>
            <a:r>
              <a:rPr lang="en-US" dirty="0" smtClean="0">
                <a:sym typeface="Symbol"/>
              </a:rPr>
              <a:t>=0.0051m</a:t>
            </a:r>
          </a:p>
          <a:p>
            <a:r>
              <a:rPr lang="en-US" dirty="0" smtClean="0">
                <a:sym typeface="Symbol"/>
              </a:rPr>
              <a:t>Transverse cooling agrees closely with this</a:t>
            </a:r>
          </a:p>
          <a:p>
            <a:pPr lvl="1"/>
            <a:r>
              <a:rPr lang="en-US" dirty="0" err="1" smtClean="0">
                <a:sym typeface="Symbol"/>
              </a:rPr>
              <a:t>ε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=0.0142m  (end of match)</a:t>
            </a:r>
          </a:p>
          <a:p>
            <a:pPr lvl="1"/>
            <a:r>
              <a:rPr lang="en-US" dirty="0" smtClean="0">
                <a:sym typeface="Symbol"/>
              </a:rPr>
              <a:t>cools to </a:t>
            </a:r>
            <a:r>
              <a:rPr lang="en-US" dirty="0" err="1" smtClean="0">
                <a:sym typeface="Symbol"/>
              </a:rPr>
              <a:t>ε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=</a:t>
            </a:r>
            <a:r>
              <a:rPr lang="en-US" dirty="0" smtClean="0">
                <a:sym typeface="Symbol"/>
              </a:rPr>
              <a:t>0.0077m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in 50m</a:t>
            </a:r>
          </a:p>
          <a:p>
            <a:pPr lvl="2"/>
            <a:r>
              <a:rPr lang="en-US" dirty="0" smtClean="0">
                <a:sym typeface="Symbol"/>
              </a:rPr>
              <a:t>would only use this cooler for 40--50m</a:t>
            </a:r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9202415"/>
              </p:ext>
            </p:extLst>
          </p:nvPr>
        </p:nvGraphicFramePr>
        <p:xfrm>
          <a:off x="4832350" y="892175"/>
          <a:ext cx="34750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" name="Equation" r:id="rId4" imgW="2438280" imgH="533160" progId="Equation.3">
                  <p:embed/>
                </p:oleObj>
              </mc:Choice>
              <mc:Fallback>
                <p:oleObj name="Equation" r:id="rId4" imgW="24382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892175"/>
                        <a:ext cx="34750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79499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92973"/>
              </p:ext>
            </p:extLst>
          </p:nvPr>
        </p:nvGraphicFramePr>
        <p:xfrm>
          <a:off x="4572000" y="2591935"/>
          <a:ext cx="4424516" cy="65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" name="Equation" r:id="rId8" imgW="3390900" imgH="508000" progId="Equation.DSMT4">
                  <p:embed/>
                </p:oleObj>
              </mc:Choice>
              <mc:Fallback>
                <p:oleObj name="Equation" r:id="rId8" imgW="3390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1935"/>
                        <a:ext cx="4424516" cy="659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23344"/>
              </p:ext>
            </p:extLst>
          </p:nvPr>
        </p:nvGraphicFramePr>
        <p:xfrm>
          <a:off x="4933950" y="6060202"/>
          <a:ext cx="3710958" cy="49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" name="Equation" r:id="rId10" imgW="2120760" imgH="266400" progId="Equation.3">
                  <p:embed/>
                </p:oleObj>
              </mc:Choice>
              <mc:Fallback>
                <p:oleObj name="Equation" r:id="rId10" imgW="212076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33950" y="6060202"/>
                        <a:ext cx="3710958" cy="49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4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Cooling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00100"/>
            <a:ext cx="5159829" cy="5524500"/>
          </a:xfrm>
        </p:spPr>
        <p:txBody>
          <a:bodyPr/>
          <a:lstStyle/>
          <a:p>
            <a:r>
              <a:rPr lang="en-US" dirty="0" smtClean="0"/>
              <a:t>Longitudinal </a:t>
            </a:r>
            <a:r>
              <a:rPr lang="en-US" dirty="0" err="1" smtClean="0"/>
              <a:t>Emittance</a:t>
            </a:r>
            <a:r>
              <a:rPr lang="en-US" dirty="0" smtClean="0"/>
              <a:t> growth is obscured by particle loss</a:t>
            </a:r>
          </a:p>
          <a:p>
            <a:pPr lvl="1"/>
            <a:r>
              <a:rPr lang="en-US" dirty="0" smtClean="0"/>
              <a:t>loss is mostly longitudinal; </a:t>
            </a:r>
            <a:r>
              <a:rPr lang="en-US" dirty="0" err="1" smtClean="0"/>
              <a:t>rf</a:t>
            </a:r>
            <a:r>
              <a:rPr lang="en-US" dirty="0" smtClean="0"/>
              <a:t> buckets are ~full</a:t>
            </a:r>
          </a:p>
          <a:p>
            <a:pPr lvl="1"/>
            <a:r>
              <a:rPr lang="en-US" dirty="0" smtClean="0"/>
              <a:t>~15% loss where </a:t>
            </a:r>
            <a:r>
              <a:rPr lang="en-US" dirty="0" err="1" smtClean="0"/>
              <a:t>emittance</a:t>
            </a:r>
            <a:r>
              <a:rPr lang="en-US" dirty="0" smtClean="0"/>
              <a:t> should increase by 15%</a:t>
            </a:r>
            <a:endParaRPr lang="en-US" dirty="0"/>
          </a:p>
          <a:p>
            <a:r>
              <a:rPr lang="en-US" dirty="0" smtClean="0"/>
              <a:t>~50m cooling system performance is</a:t>
            </a:r>
          </a:p>
          <a:p>
            <a:pPr lvl="1"/>
            <a:r>
              <a:rPr lang="en-US" dirty="0" smtClean="0"/>
              <a:t>4D cool by factor of ~3.5</a:t>
            </a:r>
          </a:p>
          <a:p>
            <a:pPr lvl="1"/>
            <a:r>
              <a:rPr lang="en-US" dirty="0" smtClean="0"/>
              <a:t>6D cool by factor of ~3</a:t>
            </a:r>
          </a:p>
          <a:p>
            <a:pPr lvl="1"/>
            <a:r>
              <a:rPr lang="en-US" dirty="0" smtClean="0"/>
              <a:t>good agreement with </a:t>
            </a:r>
            <a:r>
              <a:rPr lang="en-US" dirty="0" err="1" smtClean="0"/>
              <a:t>rms</a:t>
            </a:r>
            <a:r>
              <a:rPr lang="en-US" dirty="0" smtClean="0"/>
              <a:t> cooling equations</a:t>
            </a:r>
          </a:p>
          <a:p>
            <a:pPr lvl="1"/>
            <a:r>
              <a:rPr lang="en-US" b="1" dirty="0" err="1" smtClean="0"/>
              <a:t>g</a:t>
            </a:r>
            <a:r>
              <a:rPr lang="en-US" b="1" baseline="-25000" dirty="0" err="1" smtClean="0"/>
              <a:t>eff</a:t>
            </a:r>
            <a:r>
              <a:rPr lang="en-US" b="1" dirty="0" smtClean="0"/>
              <a:t> = Ln[3]/1.25=0.88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5682091"/>
              </p:ext>
            </p:extLst>
          </p:nvPr>
        </p:nvGraphicFramePr>
        <p:xfrm>
          <a:off x="5041373" y="795731"/>
          <a:ext cx="3869871" cy="46060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187"/>
                <a:gridCol w="1413164"/>
                <a:gridCol w="73152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Cooling system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parameters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l-GR" baseline="-25000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MeV/c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baseline="0" dirty="0" err="1" smtClean="0"/>
                        <a:t>,g</a:t>
                      </a:r>
                      <a:r>
                        <a:rPr lang="en-US" baseline="-25000" dirty="0" err="1" smtClean="0"/>
                        <a:t>y,</a:t>
                      </a:r>
                      <a:r>
                        <a:rPr lang="en-US" baseline="0" dirty="0" err="1" smtClean="0"/>
                        <a:t>g</a:t>
                      </a:r>
                      <a:r>
                        <a:rPr lang="en-US" baseline="-25000" dirty="0" err="1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1,1,-0.14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Cooling L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sz="1400" baseline="0" dirty="0" smtClean="0"/>
                        <a:t>(p/(</a:t>
                      </a:r>
                      <a:r>
                        <a:rPr lang="en-US" sz="1400" baseline="0" dirty="0" err="1" smtClean="0"/>
                        <a:t>dp</a:t>
                      </a:r>
                      <a:r>
                        <a:rPr lang="en-US" sz="1400" baseline="0" dirty="0" smtClean="0"/>
                        <a:t>/ds))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mtClean="0"/>
                        <a:t>β</a:t>
                      </a:r>
                      <a:r>
                        <a:rPr lang="en-US" baseline="-25000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aseline="0" dirty="0" smtClean="0"/>
                        <a:t>ε</a:t>
                      </a:r>
                      <a:r>
                        <a:rPr lang="en-US" baseline="-25000" dirty="0" smtClean="0"/>
                        <a:t>t,0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201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ε</a:t>
                      </a:r>
                      <a:r>
                        <a:rPr lang="en-US" baseline="-25000" dirty="0" smtClean="0"/>
                        <a:t>L,0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0.0004/</a:t>
                      </a:r>
                      <a:r>
                        <a:rPr lang="en-US" dirty="0" err="1" smtClean="0"/>
                        <a:t>g</a:t>
                      </a:r>
                      <a:r>
                        <a:rPr lang="en-US" baseline="-25000" dirty="0" err="1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ε</a:t>
                      </a:r>
                      <a:r>
                        <a:rPr lang="en-US" baseline="-25000" dirty="0" err="1" smtClean="0"/>
                        <a:t>t,initial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aseline="0" dirty="0" smtClean="0"/>
                        <a:t>ε</a:t>
                      </a:r>
                      <a:r>
                        <a:rPr lang="en-US" baseline="-25000" dirty="0" err="1" smtClean="0"/>
                        <a:t>Linitial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r>
                        <a:rPr lang="en-US" baseline="0" dirty="0" smtClean="0"/>
                        <a:t> of cooler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67655"/>
              </p:ext>
            </p:extLst>
          </p:nvPr>
        </p:nvGraphicFramePr>
        <p:xfrm>
          <a:off x="7403553" y="5507846"/>
          <a:ext cx="15113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3" imgW="838080" imgH="482400" progId="Equation.3">
                  <p:embed/>
                </p:oleObj>
              </mc:Choice>
              <mc:Fallback>
                <p:oleObj name="Equation" r:id="rId3" imgW="83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553" y="5507846"/>
                        <a:ext cx="15113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45837"/>
              </p:ext>
            </p:extLst>
          </p:nvPr>
        </p:nvGraphicFramePr>
        <p:xfrm>
          <a:off x="4648231" y="5671675"/>
          <a:ext cx="249078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5" imgW="1485720" imgH="495000" progId="Equation.3">
                  <p:embed/>
                </p:oleObj>
              </mc:Choice>
              <mc:Fallback>
                <p:oleObj name="Equation" r:id="rId5" imgW="14857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31" y="5671675"/>
                        <a:ext cx="249078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857751" cy="5524500"/>
          </a:xfrm>
        </p:spPr>
        <p:txBody>
          <a:bodyPr/>
          <a:lstStyle/>
          <a:p>
            <a:r>
              <a:rPr lang="en-US" dirty="0" smtClean="0"/>
              <a:t>RFOFO (</a:t>
            </a:r>
            <a:r>
              <a:rPr lang="en-US" dirty="0" err="1" smtClean="0"/>
              <a:t>Balbekov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= 0.082m, </a:t>
            </a:r>
            <a:r>
              <a:rPr lang="el-GR" dirty="0" smtClean="0"/>
              <a:t>η</a:t>
            </a:r>
            <a:r>
              <a:rPr lang="en-US" dirty="0" smtClean="0"/>
              <a:t>=0.01m,</a:t>
            </a:r>
            <a:r>
              <a:rPr lang="en-US" b="1" dirty="0" smtClean="0"/>
              <a:t>P=240</a:t>
            </a:r>
            <a:r>
              <a:rPr lang="en-US" dirty="0" smtClean="0"/>
              <a:t> MeV/c</a:t>
            </a:r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L</a:t>
            </a:r>
            <a:r>
              <a:rPr lang="en-US" dirty="0" smtClean="0"/>
              <a:t>= 0.33 - 0.18= ~0.15</a:t>
            </a:r>
          </a:p>
          <a:p>
            <a:pPr lvl="1"/>
            <a:r>
              <a:rPr lang="en-US" dirty="0" smtClean="0"/>
              <a:t>weak longitudinal cooling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-~ 22 MV/m*2/3, 805 MHz</a:t>
            </a:r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=0.83</a:t>
            </a:r>
          </a:p>
          <a:p>
            <a:r>
              <a:rPr lang="en-US" dirty="0" smtClean="0"/>
              <a:t>Cooling parameters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T,COOL</a:t>
            </a:r>
            <a:r>
              <a:rPr lang="en-US" dirty="0" smtClean="0"/>
              <a:t>= 52m</a:t>
            </a:r>
          </a:p>
          <a:p>
            <a:pPr lvl="1"/>
            <a:r>
              <a:rPr lang="en-US" dirty="0" err="1" smtClean="0"/>
              <a:t>L</a:t>
            </a:r>
            <a:r>
              <a:rPr lang="en-US" baseline="-25000" dirty="0" err="1" smtClean="0"/>
              <a:t>L,cool</a:t>
            </a:r>
            <a:r>
              <a:rPr lang="en-US" dirty="0" smtClean="0"/>
              <a:t>= ~300m</a:t>
            </a:r>
          </a:p>
          <a:p>
            <a:pPr lvl="1"/>
            <a:r>
              <a:rPr lang="el-GR" dirty="0" smtClean="0"/>
              <a:t>ε</a:t>
            </a:r>
            <a:r>
              <a:rPr lang="en-US" baseline="-25000" dirty="0" err="1" smtClean="0"/>
              <a:t>eq</a:t>
            </a:r>
            <a:r>
              <a:rPr lang="en-US" baseline="-25000" dirty="0" smtClean="0"/>
              <a:t>, T</a:t>
            </a:r>
            <a:r>
              <a:rPr lang="en-US" dirty="0" smtClean="0"/>
              <a:t>=0.0006m</a:t>
            </a:r>
          </a:p>
          <a:p>
            <a:pPr lvl="1"/>
            <a:r>
              <a:rPr lang="el-GR" dirty="0"/>
              <a:t>ε</a:t>
            </a:r>
            <a:r>
              <a:rPr lang="en-US" baseline="-25000" dirty="0" err="1"/>
              <a:t>eq</a:t>
            </a:r>
            <a:r>
              <a:rPr lang="en-US" baseline="-25000" dirty="0"/>
              <a:t>, </a:t>
            </a:r>
            <a:r>
              <a:rPr lang="en-US" baseline="-25000" dirty="0" smtClean="0"/>
              <a:t>L</a:t>
            </a:r>
            <a:r>
              <a:rPr lang="en-US" dirty="0" smtClean="0"/>
              <a:t>=0.0016m</a:t>
            </a:r>
          </a:p>
          <a:p>
            <a:r>
              <a:rPr lang="en-US" dirty="0" smtClean="0"/>
              <a:t>Use with ?</a:t>
            </a:r>
          </a:p>
          <a:p>
            <a:pPr lvl="1"/>
            <a:r>
              <a:rPr lang="en-US" dirty="0" err="1" smtClean="0"/>
              <a:t>ε</a:t>
            </a:r>
            <a:r>
              <a:rPr lang="en-US" baseline="-25000" dirty="0" err="1" smtClean="0"/>
              <a:t>T,o</a:t>
            </a:r>
            <a:r>
              <a:rPr lang="en-US" dirty="0" smtClean="0"/>
              <a:t> = 0.0025</a:t>
            </a:r>
          </a:p>
          <a:p>
            <a:pPr lvl="1"/>
            <a:r>
              <a:rPr lang="en-US" dirty="0" err="1" smtClean="0"/>
              <a:t>ε</a:t>
            </a:r>
            <a:r>
              <a:rPr lang="en-US" baseline="-25000" dirty="0" err="1" smtClean="0"/>
              <a:t>L,o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0.003</a:t>
            </a:r>
          </a:p>
          <a:p>
            <a:pPr lvl="2"/>
            <a:r>
              <a:rPr lang="en-US" dirty="0" smtClean="0"/>
              <a:t>60m: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0.0012;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L</a:t>
            </a:r>
            <a:r>
              <a:rPr lang="en-US" dirty="0" smtClean="0"/>
              <a:t>=0.00275</a:t>
            </a:r>
            <a:endParaRPr lang="en-US" dirty="0"/>
          </a:p>
          <a:p>
            <a:pPr lvl="2"/>
            <a:r>
              <a:rPr lang="en-US" dirty="0" smtClean="0"/>
              <a:t>Cool by factor 0f 4.7</a:t>
            </a:r>
          </a:p>
          <a:p>
            <a:pPr lvl="2"/>
            <a:r>
              <a:rPr lang="en-US" dirty="0" err="1" smtClean="0"/>
              <a:t>g</a:t>
            </a:r>
            <a:r>
              <a:rPr lang="en-US" baseline="-25000" dirty="0" err="1" smtClean="0"/>
              <a:t>eff</a:t>
            </a:r>
            <a:r>
              <a:rPr lang="en-US" dirty="0" smtClean="0"/>
              <a:t> = 1.34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40" y="838200"/>
            <a:ext cx="1516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75" y="4114800"/>
            <a:ext cx="33035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19" y="2041187"/>
            <a:ext cx="28321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09574"/>
              </p:ext>
            </p:extLst>
          </p:nvPr>
        </p:nvGraphicFramePr>
        <p:xfrm>
          <a:off x="7517302" y="979170"/>
          <a:ext cx="1626697" cy="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6" imgW="1117440" imgH="419040" progId="Equation.3">
                  <p:embed/>
                </p:oleObj>
              </mc:Choice>
              <mc:Fallback>
                <p:oleObj name="Equation" r:id="rId6" imgW="1117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17302" y="979170"/>
                        <a:ext cx="1626697" cy="67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0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RFOFO (</a:t>
            </a:r>
            <a:r>
              <a:rPr lang="en-US" dirty="0" err="1" smtClean="0"/>
              <a:t>Balbekov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093192"/>
            <a:ext cx="3810000" cy="223140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/>
              <a:t>g</a:t>
            </a:r>
            <a:r>
              <a:rPr lang="en-US" sz="1600" baseline="-25000" dirty="0" err="1" smtClean="0"/>
              <a:t>L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-0.27 + 0.43=0.16; 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0.78</a:t>
            </a:r>
          </a:p>
          <a:p>
            <a:pPr marL="0" indent="0">
              <a:buNone/>
            </a:pPr>
            <a:r>
              <a:rPr lang="en-US" sz="1600" dirty="0" err="1" smtClean="0"/>
              <a:t>L</a:t>
            </a:r>
            <a:r>
              <a:rPr lang="en-US" sz="1600" baseline="-25000" dirty="0" err="1" smtClean="0"/>
              <a:t>cool</a:t>
            </a:r>
            <a:r>
              <a:rPr lang="en-US" sz="1600" dirty="0" smtClean="0"/>
              <a:t>= 25/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m</a:t>
            </a:r>
          </a:p>
          <a:p>
            <a:pPr marL="0" indent="0">
              <a:buNone/>
            </a:pPr>
            <a:r>
              <a:rPr lang="en-US" sz="1600" dirty="0" err="1" smtClean="0"/>
              <a:t>g</a:t>
            </a:r>
            <a:r>
              <a:rPr lang="en-US" sz="1600" baseline="-25000" dirty="0" err="1" smtClean="0"/>
              <a:t>eff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= 0.8  (~1.0 in first 100m)</a:t>
            </a:r>
          </a:p>
          <a:p>
            <a:pPr marL="0" indent="0">
              <a:buNone/>
            </a:pPr>
            <a:r>
              <a:rPr lang="en-US" sz="1600" dirty="0">
                <a:sym typeface="Symbol"/>
              </a:rPr>
              <a:t></a:t>
            </a:r>
            <a:r>
              <a:rPr lang="en-US" sz="1600" baseline="-25000" dirty="0">
                <a:sym typeface="Symbol"/>
              </a:rPr>
              <a:t>t,0 </a:t>
            </a:r>
            <a:r>
              <a:rPr lang="en-US" sz="1600" dirty="0">
                <a:sym typeface="Symbol"/>
              </a:rPr>
              <a:t> = </a:t>
            </a:r>
            <a:r>
              <a:rPr lang="en-US" sz="1600" dirty="0" smtClean="0">
                <a:sym typeface="Symbol"/>
              </a:rPr>
              <a:t>1.8mm</a:t>
            </a:r>
            <a:r>
              <a:rPr lang="en-US" sz="1600" dirty="0">
                <a:sym typeface="Symbol"/>
              </a:rPr>
              <a:t>; </a:t>
            </a:r>
            <a:r>
              <a:rPr lang="en-US" sz="1600" dirty="0" smtClean="0">
                <a:sym typeface="Symbol"/>
              </a:rPr>
              <a:t></a:t>
            </a:r>
            <a:r>
              <a:rPr lang="en-US" sz="1600" baseline="-25000" dirty="0" smtClean="0">
                <a:sym typeface="Symbol"/>
              </a:rPr>
              <a:t>L,0 </a:t>
            </a:r>
            <a:r>
              <a:rPr lang="en-US" sz="1600" dirty="0">
                <a:sym typeface="Symbol"/>
              </a:rPr>
              <a:t>= </a:t>
            </a:r>
            <a:r>
              <a:rPr lang="en-US" sz="1600" dirty="0" smtClean="0">
                <a:sym typeface="Symbol"/>
              </a:rPr>
              <a:t>1.5 </a:t>
            </a:r>
            <a:r>
              <a:rPr lang="en-US" sz="1600" dirty="0">
                <a:sym typeface="Symbol"/>
              </a:rPr>
              <a:t>mm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4172795"/>
            <a:ext cx="4234543" cy="238766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g</a:t>
            </a:r>
            <a:r>
              <a:rPr lang="en-US" sz="1600" baseline="-25000" dirty="0" err="1"/>
              <a:t>L</a:t>
            </a:r>
            <a:r>
              <a:rPr lang="en-US" sz="1600" baseline="-25000" dirty="0"/>
              <a:t> </a:t>
            </a:r>
            <a:r>
              <a:rPr lang="en-US" sz="1600" dirty="0"/>
              <a:t>= -</a:t>
            </a:r>
            <a:r>
              <a:rPr lang="en-US" sz="1600" dirty="0" smtClean="0"/>
              <a:t>0.28 </a:t>
            </a:r>
            <a:r>
              <a:rPr lang="en-US" sz="1600" dirty="0"/>
              <a:t>+ </a:t>
            </a:r>
            <a:r>
              <a:rPr lang="en-US" sz="1600" dirty="0" smtClean="0"/>
              <a:t>0.65=0.37; </a:t>
            </a:r>
            <a:r>
              <a:rPr lang="en-US" sz="1600" dirty="0" err="1"/>
              <a:t>g</a:t>
            </a:r>
            <a:r>
              <a:rPr lang="en-US" sz="1600" baseline="-25000" dirty="0" err="1"/>
              <a:t>t</a:t>
            </a:r>
            <a:r>
              <a:rPr lang="en-US" sz="1600" dirty="0"/>
              <a:t> = </a:t>
            </a:r>
            <a:r>
              <a:rPr lang="en-US" sz="1600" dirty="0" smtClean="0"/>
              <a:t>0.68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L</a:t>
            </a:r>
            <a:r>
              <a:rPr lang="en-US" sz="1600" baseline="-25000" dirty="0" err="1"/>
              <a:t>cool</a:t>
            </a:r>
            <a:r>
              <a:rPr lang="en-US" sz="1600" dirty="0"/>
              <a:t>= </a:t>
            </a:r>
            <a:r>
              <a:rPr lang="en-US" sz="1600" dirty="0" smtClean="0"/>
              <a:t>23/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/>
              <a:t>m</a:t>
            </a:r>
          </a:p>
          <a:p>
            <a:pPr marL="0" indent="0">
              <a:buNone/>
            </a:pPr>
            <a:r>
              <a:rPr lang="en-US" sz="1600" dirty="0" err="1"/>
              <a:t>g</a:t>
            </a:r>
            <a:r>
              <a:rPr lang="en-US" sz="1600" baseline="-25000" dirty="0" err="1"/>
              <a:t>eff</a:t>
            </a:r>
            <a:r>
              <a:rPr lang="en-US" sz="1600" baseline="-25000" dirty="0"/>
              <a:t> </a:t>
            </a:r>
            <a:r>
              <a:rPr lang="en-US" sz="1600" dirty="0"/>
              <a:t> = </a:t>
            </a:r>
            <a:r>
              <a:rPr lang="en-US" sz="1600" dirty="0" smtClean="0"/>
              <a:t>0.5  (~0.8 </a:t>
            </a:r>
            <a:r>
              <a:rPr lang="en-US" sz="1600" dirty="0"/>
              <a:t>in first </a:t>
            </a:r>
            <a:r>
              <a:rPr lang="en-US" sz="1600" dirty="0" smtClean="0"/>
              <a:t>100m</a:t>
            </a:r>
            <a:r>
              <a:rPr lang="en-US" sz="1200" dirty="0" smtClean="0"/>
              <a:t>; 0.24 in last 100m)</a:t>
            </a:r>
          </a:p>
          <a:p>
            <a:pPr marL="0" indent="0">
              <a:buNone/>
            </a:pPr>
            <a:r>
              <a:rPr lang="en-US" sz="1800" dirty="0" smtClean="0">
                <a:sym typeface="Symbol"/>
              </a:rPr>
              <a:t></a:t>
            </a:r>
            <a:r>
              <a:rPr lang="en-US" sz="1800" baseline="-25000" dirty="0" smtClean="0">
                <a:sym typeface="Symbol"/>
              </a:rPr>
              <a:t>t,0 </a:t>
            </a:r>
            <a:r>
              <a:rPr lang="en-US" sz="1800" dirty="0" smtClean="0">
                <a:sym typeface="Symbol"/>
              </a:rPr>
              <a:t> = 0.36mm; </a:t>
            </a:r>
            <a:r>
              <a:rPr lang="en-US" sz="1800" baseline="-25000" dirty="0" smtClean="0">
                <a:sym typeface="Symbol"/>
              </a:rPr>
              <a:t>L,0 </a:t>
            </a:r>
            <a:r>
              <a:rPr lang="en-US" sz="1800" dirty="0">
                <a:sym typeface="Symbol"/>
              </a:rPr>
              <a:t>= </a:t>
            </a:r>
            <a:r>
              <a:rPr lang="en-US" sz="1800" dirty="0" smtClean="0">
                <a:sym typeface="Symbol"/>
              </a:rPr>
              <a:t>0.8 mm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6852"/>
            <a:ext cx="2794226" cy="16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751283"/>
            <a:ext cx="2095953" cy="16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5" y="1190172"/>
            <a:ext cx="954221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2365662"/>
            <a:ext cx="3157538" cy="17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64" y="791255"/>
            <a:ext cx="1739435" cy="9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2365662"/>
            <a:ext cx="3628573" cy="180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2873" y="1872343"/>
            <a:ext cx="1830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=0.4m, =8.5cm</a:t>
            </a:r>
          </a:p>
          <a:p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~0.5m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0545" y="1773630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=0.045m, =1.3cm</a:t>
            </a:r>
          </a:p>
          <a:p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 ~0.7m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Guggenheim </a:t>
            </a:r>
            <a:r>
              <a:rPr lang="en-US" dirty="0" smtClean="0">
                <a:sym typeface="Wingdings" pitchFamily="2" charset="2"/>
              </a:rPr>
              <a:t> RFOFO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800100"/>
            <a:ext cx="4274127" cy="5524500"/>
          </a:xfrm>
        </p:spPr>
        <p:txBody>
          <a:bodyPr/>
          <a:lstStyle/>
          <a:p>
            <a:r>
              <a:rPr lang="en-US" dirty="0" err="1" smtClean="0"/>
              <a:t>Diktys</a:t>
            </a:r>
            <a:r>
              <a:rPr lang="en-US" dirty="0" smtClean="0"/>
              <a:t>/ new RFOFO</a:t>
            </a:r>
          </a:p>
          <a:p>
            <a:pPr lvl="1"/>
            <a:r>
              <a:rPr lang="en-US" dirty="0" smtClean="0"/>
              <a:t>16 stages, P =204 MeV/c</a:t>
            </a:r>
          </a:p>
          <a:p>
            <a:pPr lvl="1"/>
            <a:r>
              <a:rPr lang="el-GR" dirty="0" smtClean="0"/>
              <a:t>β</a:t>
            </a:r>
            <a:r>
              <a:rPr lang="en-US" baseline="-25000" dirty="0" smtClean="0"/>
              <a:t>min</a:t>
            </a:r>
            <a:r>
              <a:rPr lang="en-US" dirty="0" smtClean="0"/>
              <a:t> = 40cm</a:t>
            </a:r>
            <a:r>
              <a:rPr lang="en-US" dirty="0" smtClean="0">
                <a:sym typeface="Wingdings" pitchFamily="2" charset="2"/>
              </a:rPr>
              <a:t>4cm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η=6cm0.6cm</a:t>
            </a:r>
            <a:endParaRPr lang="en-US" dirty="0" smtClean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L</a:t>
            </a:r>
            <a:r>
              <a:rPr lang="en-US" dirty="0" smtClean="0"/>
              <a:t> = </a:t>
            </a:r>
            <a:r>
              <a:rPr lang="el-GR" dirty="0" smtClean="0"/>
              <a:t>η</a:t>
            </a:r>
            <a:r>
              <a:rPr lang="en-US" dirty="0" smtClean="0"/>
              <a:t>/</a:t>
            </a:r>
            <a:r>
              <a:rPr lang="en-US" dirty="0" err="1" smtClean="0"/>
              <a:t>uw</a:t>
            </a:r>
            <a:r>
              <a:rPr lang="en-US" dirty="0" smtClean="0"/>
              <a:t> – 0.277</a:t>
            </a:r>
          </a:p>
          <a:p>
            <a:pPr lvl="1"/>
            <a:r>
              <a:rPr lang="en-US" dirty="0" smtClean="0"/>
              <a:t>for </a:t>
            </a:r>
            <a:r>
              <a:rPr lang="el-GR" dirty="0" smtClean="0"/>
              <a:t>η</a:t>
            </a:r>
            <a:r>
              <a:rPr lang="en-US" baseline="-25000" dirty="0"/>
              <a:t> </a:t>
            </a:r>
            <a:r>
              <a:rPr lang="el-GR" dirty="0" smtClean="0"/>
              <a:t>δ</a:t>
            </a:r>
            <a:r>
              <a:rPr lang="en-US" dirty="0" smtClean="0"/>
              <a:t> &lt; </a:t>
            </a:r>
            <a:r>
              <a:rPr lang="en-US" dirty="0" err="1" smtClean="0"/>
              <a:t>uw</a:t>
            </a:r>
            <a:endParaRPr lang="en-US" dirty="0" smtClean="0"/>
          </a:p>
          <a:p>
            <a:pPr lvl="1"/>
            <a:r>
              <a:rPr lang="en-US" dirty="0" err="1" smtClean="0"/>
              <a:t>u</a:t>
            </a:r>
            <a:r>
              <a:rPr lang="en-US" baseline="-25000" dirty="0" err="1" smtClean="0"/>
              <a:t>w</a:t>
            </a:r>
            <a:r>
              <a:rPr lang="en-US" dirty="0" smtClean="0"/>
              <a:t> 12.5 </a:t>
            </a:r>
            <a:r>
              <a:rPr lang="en-US" dirty="0" smtClean="0">
                <a:sym typeface="Wingdings" pitchFamily="2" charset="2"/>
              </a:rPr>
              <a:t> 2.7 cm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α : 100 115</a:t>
            </a:r>
            <a:r>
              <a:rPr lang="en-US" dirty="0" smtClean="0">
                <a:latin typeface="Calibri"/>
                <a:sym typeface="Wingdings" pitchFamily="2" charset="2"/>
              </a:rPr>
              <a:t>⁰</a:t>
            </a:r>
          </a:p>
          <a:p>
            <a:pPr lvl="1"/>
            <a:r>
              <a:rPr lang="en-US" dirty="0" err="1" smtClean="0">
                <a:latin typeface="Calibri"/>
                <a:sym typeface="Wingdings" pitchFamily="2" charset="2"/>
              </a:rPr>
              <a:t>g</a:t>
            </a:r>
            <a:r>
              <a:rPr lang="en-US" baseline="-25000" dirty="0" err="1" smtClean="0">
                <a:latin typeface="Calibri"/>
                <a:sym typeface="Wingdings" pitchFamily="2" charset="2"/>
              </a:rPr>
              <a:t>L</a:t>
            </a:r>
            <a:r>
              <a:rPr lang="en-US" dirty="0" smtClean="0">
                <a:latin typeface="Calibri"/>
                <a:sym typeface="Wingdings" pitchFamily="2" charset="2"/>
              </a:rPr>
              <a:t> : ~0.2  0.4</a:t>
            </a:r>
          </a:p>
          <a:p>
            <a:r>
              <a:rPr lang="en-US" dirty="0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smtClean="0">
                <a:latin typeface="Calibri"/>
                <a:sym typeface="Wingdings" pitchFamily="2" charset="2"/>
              </a:rPr>
              <a:t>2</a:t>
            </a:r>
            <a:r>
              <a:rPr lang="en-US" dirty="0" smtClean="0">
                <a:latin typeface="Calibri"/>
                <a:sym typeface="Wingdings" pitchFamily="2" charset="2"/>
              </a:rPr>
              <a:t> Cooling Length 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~55/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/>
                <a:sym typeface="Wingdings" pitchFamily="2" charset="2"/>
              </a:rPr>
              <a:t> m</a:t>
            </a:r>
            <a:endParaRPr lang="en-US" dirty="0">
              <a:solidFill>
                <a:srgbClr val="FF0000"/>
              </a:solidFill>
              <a:latin typeface="Calibri"/>
              <a:sym typeface="Wingdings" pitchFamily="2" charset="2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eff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 ~0.4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varies from 0.2 to 0.8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baseline="-25000" dirty="0" smtClean="0">
                <a:latin typeface="Arial" pitchFamily="34" charset="0"/>
                <a:cs typeface="Arial" pitchFamily="34" charset="0"/>
                <a:sym typeface="Symbol"/>
              </a:rPr>
              <a:t>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3.6, 3.4, 3.2,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2.9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 2.4,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2.2,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1.7, 1.4, 1.2,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1.0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 0.7, 0.6, 0.5, 0.46, 0.4, 0.33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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  <a:sym typeface="Symbol"/>
              </a:rPr>
              <a:t>t,eq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:2.6, 2.4, 2.1,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1.5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 1.6,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1.1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 1.0, 0.9,0.7,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sym typeface="Symbol"/>
              </a:rPr>
              <a:t>0.5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,0.4,0.4,0.32, 0.27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9" y="1499137"/>
            <a:ext cx="2968625" cy="218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3926740"/>
            <a:ext cx="3479256" cy="27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58" y="758457"/>
            <a:ext cx="4426856" cy="7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Cooling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800100"/>
            <a:ext cx="4312920" cy="5524500"/>
          </a:xfrm>
        </p:spPr>
        <p:txBody>
          <a:bodyPr/>
          <a:lstStyle/>
          <a:p>
            <a:r>
              <a:rPr lang="en-US" dirty="0" smtClean="0"/>
              <a:t>~ more complicated beam dynamics</a:t>
            </a:r>
          </a:p>
          <a:p>
            <a:pPr lvl="1"/>
            <a:r>
              <a:rPr lang="en-US" dirty="0" smtClean="0"/>
              <a:t>tilted dynamics (z/s ambiguity…)</a:t>
            </a:r>
          </a:p>
          <a:p>
            <a:pPr lvl="1"/>
            <a:r>
              <a:rPr lang="en-US" dirty="0" smtClean="0"/>
              <a:t>PRSTAB analytic treatment</a:t>
            </a:r>
          </a:p>
          <a:p>
            <a:pPr lvl="2"/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, </a:t>
            </a:r>
            <a:r>
              <a:rPr lang="en-US" dirty="0">
                <a:sym typeface="Symbol"/>
              </a:rPr>
              <a:t></a:t>
            </a:r>
            <a:r>
              <a:rPr lang="en-US" baseline="-25000" dirty="0">
                <a:sym typeface="Symbol"/>
              </a:rPr>
              <a:t>+</a:t>
            </a:r>
            <a:r>
              <a:rPr lang="en-US" dirty="0">
                <a:sym typeface="Symbol"/>
              </a:rPr>
              <a:t>, </a:t>
            </a:r>
            <a:r>
              <a:rPr lang="en-US" baseline="-25000" dirty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variables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, </a:t>
            </a:r>
            <a:r>
              <a:rPr lang="en-US" baseline="-25000" dirty="0" smtClean="0">
                <a:sym typeface="Symbol"/>
              </a:rPr>
              <a:t>t </a:t>
            </a:r>
            <a:r>
              <a:rPr lang="en-US" dirty="0" smtClean="0">
                <a:sym typeface="Symbol"/>
              </a:rPr>
              <a:t>?</a:t>
            </a:r>
          </a:p>
          <a:p>
            <a:pPr lvl="3"/>
            <a:r>
              <a:rPr lang="en-US" dirty="0">
                <a:sym typeface="Symbol"/>
              </a:rPr>
              <a:t></a:t>
            </a:r>
            <a:r>
              <a:rPr lang="en-US" baseline="-25000" dirty="0">
                <a:sym typeface="Symbol"/>
              </a:rPr>
              <a:t>+</a:t>
            </a:r>
            <a:r>
              <a:rPr lang="en-US" dirty="0">
                <a:sym typeface="Symbol"/>
              </a:rPr>
              <a:t>, </a:t>
            </a:r>
            <a:r>
              <a:rPr lang="en-US" baseline="-25000" dirty="0" smtClean="0">
                <a:sym typeface="Symbol"/>
              </a:rPr>
              <a:t>-  </a:t>
            </a:r>
            <a:r>
              <a:rPr lang="en-US" dirty="0" smtClean="0">
                <a:sym typeface="Symbol"/>
              </a:rPr>
              <a:t>not separable</a:t>
            </a:r>
          </a:p>
          <a:p>
            <a:pPr lvl="3"/>
            <a:r>
              <a:rPr lang="en-US" dirty="0" smtClean="0">
                <a:sym typeface="Symbol"/>
              </a:rPr>
              <a:t>too closely coupled </a:t>
            </a:r>
          </a:p>
          <a:p>
            <a:pPr lvl="2"/>
            <a:r>
              <a:rPr lang="en-US" dirty="0" smtClean="0">
                <a:sym typeface="Symbol"/>
              </a:rPr>
              <a:t>Follows </a:t>
            </a:r>
            <a:r>
              <a:rPr lang="en-US" dirty="0" err="1" smtClean="0">
                <a:sym typeface="Symbol"/>
              </a:rPr>
              <a:t>rms</a:t>
            </a:r>
            <a:r>
              <a:rPr lang="en-US" dirty="0" smtClean="0">
                <a:sym typeface="Symbol"/>
              </a:rPr>
              <a:t> cooling </a:t>
            </a:r>
          </a:p>
          <a:p>
            <a:pPr lvl="2"/>
            <a:r>
              <a:rPr lang="en-US" dirty="0" smtClean="0">
                <a:sym typeface="Symbol"/>
              </a:rPr>
              <a:t>But </a:t>
            </a:r>
            <a:r>
              <a:rPr lang="en-US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not clearly defined ?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Advantages of HCC</a:t>
            </a:r>
          </a:p>
          <a:p>
            <a:pPr lvl="1"/>
            <a:r>
              <a:rPr lang="en-US" dirty="0" smtClean="0"/>
              <a:t>6-D cooling without wedges</a:t>
            </a:r>
          </a:p>
          <a:p>
            <a:pPr lvl="1"/>
            <a:r>
              <a:rPr lang="en-US" dirty="0" smtClean="0"/>
              <a:t>broad range of </a:t>
            </a:r>
            <a:r>
              <a:rPr lang="en-US" dirty="0" err="1" smtClean="0"/>
              <a:t>tuneable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Longitudinal motion can be ~isochronous: 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Wingdings" pitchFamily="2" charset="2"/>
              </a:rPr>
              <a:t> 0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0"/>
            <a:ext cx="5048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466675"/>
              </p:ext>
            </p:extLst>
          </p:nvPr>
        </p:nvGraphicFramePr>
        <p:xfrm>
          <a:off x="5776685" y="2775707"/>
          <a:ext cx="2177143" cy="83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4" imgW="1231560" imgH="469800" progId="Equation.3">
                  <p:embed/>
                </p:oleObj>
              </mc:Choice>
              <mc:Fallback>
                <p:oleObj name="Equation" r:id="rId4" imgW="12315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6685" y="2775707"/>
                        <a:ext cx="2177143" cy="83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41230"/>
              </p:ext>
            </p:extLst>
          </p:nvPr>
        </p:nvGraphicFramePr>
        <p:xfrm>
          <a:off x="6178550" y="3827463"/>
          <a:ext cx="1706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6" imgW="965160" imgH="431640" progId="Equation.3">
                  <p:embed/>
                </p:oleObj>
              </mc:Choice>
              <mc:Fallback>
                <p:oleObj name="Equation" r:id="rId6" imgW="9651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3827463"/>
                        <a:ext cx="17065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7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31"/>
            <a:ext cx="8229600" cy="7126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HCC cooling channel </a:t>
            </a:r>
            <a:r>
              <a:rPr lang="en-US" sz="2000" dirty="0" smtClean="0"/>
              <a:t>(IPAC’13, TUPFI060)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1A1EBD-E0EA-3A46-9537-0BE19996DB9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93508"/>
              </p:ext>
            </p:extLst>
          </p:nvPr>
        </p:nvGraphicFramePr>
        <p:xfrm>
          <a:off x="0" y="783772"/>
          <a:ext cx="8699240" cy="2959462"/>
        </p:xfrm>
        <a:graphic>
          <a:graphicData uri="http://schemas.openxmlformats.org/drawingml/2006/table">
            <a:tbl>
              <a:tblPr/>
              <a:tblGrid>
                <a:gridCol w="420965"/>
                <a:gridCol w="426595"/>
                <a:gridCol w="328833"/>
                <a:gridCol w="382158"/>
                <a:gridCol w="595455"/>
                <a:gridCol w="392019"/>
                <a:gridCol w="392738"/>
                <a:gridCol w="582335"/>
                <a:gridCol w="582335"/>
                <a:gridCol w="433366"/>
                <a:gridCol w="595879"/>
                <a:gridCol w="487536"/>
                <a:gridCol w="606415"/>
                <a:gridCol w="585341"/>
                <a:gridCol w="785476"/>
                <a:gridCol w="514622"/>
                <a:gridCol w="587172"/>
              </a:tblGrid>
              <a:tr h="333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b</a:t>
                      </a:r>
                      <a:r>
                        <a:rPr kumimoji="0" lang="ja-JP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z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λ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T,eq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 </a:t>
                      </a:r>
                      <a:r>
                        <a:rPr kumimoji="0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eff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Bold" charset="0"/>
                          <a:ea typeface="ＭＳ Ｐゴシック" charset="0"/>
                          <a:cs typeface="MS ??" charset="0"/>
                        </a:rPr>
                        <a:t>6D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ε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53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T/m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cm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GHz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mm rad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mm3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Trans-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mission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-0.5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-4.2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20.4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42.8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17800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12900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-0.5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-4.2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5.97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19.7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702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1.65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415.9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0.92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-0.6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-4.8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10.0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4.01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15.0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241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2.43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108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-0.8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-5.2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4.99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0.986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3.2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0.73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-2.0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-8.5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5.4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0.45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0.58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0.706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0.443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3.2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-3.1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-9.8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0.42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0.229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0.96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0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273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-5.6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-14.1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0.24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0.104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0.54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0.08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4.3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-5.6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-14.1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3.3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0.32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1.0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0.104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0.07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MS ??" charset="0"/>
                        </a:rPr>
                        <a:t>0.60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MS ??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19394" y="4001403"/>
            <a:ext cx="22605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dirty="0" smtClean="0">
                <a:latin typeface="Palatino"/>
                <a:cs typeface="Palatino"/>
              </a:rPr>
              <a:t>κ</a:t>
            </a:r>
            <a:r>
              <a:rPr lang="en-US" sz="1400" dirty="0" smtClean="0">
                <a:latin typeface="Palatino"/>
                <a:cs typeface="Palatino"/>
              </a:rPr>
              <a:t>=1.0, equal cooling</a:t>
            </a:r>
          </a:p>
          <a:p>
            <a:pPr algn="l"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GH2 pressure = 160 </a:t>
            </a:r>
            <a:r>
              <a:rPr lang="en-US" sz="1400" dirty="0" err="1" smtClean="0">
                <a:latin typeface="Palatino"/>
                <a:cs typeface="Palatino"/>
              </a:rPr>
              <a:t>atm</a:t>
            </a:r>
            <a:endParaRPr lang="en-US" sz="1400" dirty="0" smtClean="0">
              <a:latin typeface="Palatino"/>
              <a:cs typeface="Palatino"/>
            </a:endParaRPr>
          </a:p>
          <a:p>
            <a:pPr algn="l"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60 </a:t>
            </a:r>
            <a:r>
              <a:rPr lang="en-US" sz="1400" dirty="0" err="1" smtClean="0">
                <a:latin typeface="Palatino"/>
                <a:cs typeface="Palatino"/>
              </a:rPr>
              <a:t>μm</a:t>
            </a:r>
            <a:r>
              <a:rPr lang="en-US" sz="1400" dirty="0" smtClean="0">
                <a:latin typeface="Palatino"/>
                <a:cs typeface="Palatino"/>
              </a:rPr>
              <a:t> Be RF window</a:t>
            </a:r>
          </a:p>
          <a:p>
            <a:pPr algn="l"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6.20*2</a:t>
            </a:r>
            <a:r>
              <a:rPr lang="en-US" sz="1400" baseline="30000" dirty="0" smtClean="0">
                <a:latin typeface="Palatino"/>
                <a:cs typeface="Palatino"/>
              </a:rPr>
              <a:t>1/2 </a:t>
            </a:r>
            <a:r>
              <a:rPr lang="en-US" sz="1400" dirty="0" smtClean="0">
                <a:latin typeface="Palatino"/>
                <a:cs typeface="Palatino"/>
              </a:rPr>
              <a:t>=8.68MeV/m</a:t>
            </a:r>
          </a:p>
          <a:p>
            <a:pPr algn="l">
              <a:buFont typeface="Arial"/>
              <a:buChar char="•"/>
            </a:pPr>
            <a:r>
              <a:rPr lang="en-US" sz="1400" dirty="0" smtClean="0">
                <a:latin typeface="Palatino"/>
                <a:cs typeface="Palatino"/>
              </a:rPr>
              <a:t> </a:t>
            </a:r>
            <a:r>
              <a:rPr lang="en-US" sz="1400" dirty="0" err="1" smtClean="0">
                <a:latin typeface="Palatino"/>
                <a:cs typeface="Palatino"/>
              </a:rPr>
              <a:t>E</a:t>
            </a:r>
            <a:r>
              <a:rPr lang="en-US" sz="1400" baseline="-25000" dirty="0" err="1" smtClean="0">
                <a:latin typeface="Palatino"/>
                <a:cs typeface="Palatino"/>
              </a:rPr>
              <a:t>rf</a:t>
            </a:r>
            <a:r>
              <a:rPr lang="en-US" sz="1400" dirty="0" smtClean="0">
                <a:latin typeface="Palatino"/>
                <a:cs typeface="Palatino"/>
              </a:rPr>
              <a:t> ~ 27 MV/m</a:t>
            </a:r>
          </a:p>
          <a:p>
            <a:pPr algn="l">
              <a:buFont typeface="Arial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Palatino"/>
                <a:cs typeface="Palatino"/>
              </a:rPr>
              <a:t>L</a:t>
            </a:r>
            <a:r>
              <a:rPr lang="en-US" b="1" baseline="-25000" dirty="0" err="1" smtClean="0">
                <a:solidFill>
                  <a:srgbClr val="FF0000"/>
                </a:solidFill>
                <a:latin typeface="Palatino"/>
                <a:cs typeface="Palatino"/>
              </a:rPr>
              <a:t>cool,z</a:t>
            </a:r>
            <a:r>
              <a:rPr lang="en-US" b="1" dirty="0" smtClean="0">
                <a:solidFill>
                  <a:srgbClr val="FF0000"/>
                </a:solidFill>
                <a:latin typeface="Palatino"/>
                <a:cs typeface="Palatino"/>
              </a:rPr>
              <a:t>=20.4/</a:t>
            </a:r>
            <a:r>
              <a:rPr lang="en-US" b="1" dirty="0" err="1" smtClean="0">
                <a:solidFill>
                  <a:srgbClr val="FF0000"/>
                </a:solidFill>
                <a:latin typeface="Palatino"/>
                <a:cs typeface="Palatino"/>
              </a:rPr>
              <a:t>g</a:t>
            </a:r>
            <a:r>
              <a:rPr lang="en-US" sz="1400" baseline="-25000" dirty="0" err="1" smtClean="0">
                <a:latin typeface="Palatino"/>
                <a:cs typeface="Palatino"/>
              </a:rPr>
              <a:t>i</a:t>
            </a:r>
            <a:r>
              <a:rPr lang="en-US" sz="1400" dirty="0" smtClean="0">
                <a:latin typeface="Palatino"/>
                <a:cs typeface="Palatino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1704" y="5609741"/>
            <a:ext cx="422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big mismatch due to RF frequency change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Fixed in more recent version</a:t>
            </a:r>
          </a:p>
          <a:p>
            <a:r>
              <a:rPr lang="en-US" dirty="0" smtClean="0"/>
              <a:t>Last stage does not cool</a:t>
            </a:r>
            <a:endParaRPr lang="en-US" dirty="0"/>
          </a:p>
        </p:txBody>
      </p:sp>
      <p:cxnSp>
        <p:nvCxnSpPr>
          <p:cNvPr id="11" name="Straight Connector 10"/>
          <p:cNvCxnSpPr>
            <a:stCxn id="3" idx="1"/>
          </p:cNvCxnSpPr>
          <p:nvPr/>
        </p:nvCxnSpPr>
        <p:spPr>
          <a:xfrm flipH="1" flipV="1">
            <a:off x="4470400" y="2569029"/>
            <a:ext cx="411304" cy="3456211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Grp="1"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07688860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043"/>
            <a:ext cx="4470400" cy="2987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9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summary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236"/>
            <a:ext cx="8668679" cy="27017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43" y="0"/>
            <a:ext cx="7370763" cy="6477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2029" y="829128"/>
            <a:ext cx="3810000" cy="5524500"/>
          </a:xfrm>
        </p:spPr>
        <p:txBody>
          <a:bodyPr/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Particle Accelerators 14,75 (1983)</a:t>
            </a:r>
          </a:p>
          <a:p>
            <a:pPr lvl="1"/>
            <a:r>
              <a:rPr lang="en-US" dirty="0" smtClean="0"/>
              <a:t>NIM A532, 26 (2004)</a:t>
            </a:r>
          </a:p>
          <a:p>
            <a:pPr lvl="1"/>
            <a:r>
              <a:rPr lang="en-US" dirty="0"/>
              <a:t>NIM A532, </a:t>
            </a:r>
            <a:r>
              <a:rPr lang="en-US" dirty="0" smtClean="0"/>
              <a:t>260 </a:t>
            </a:r>
            <a:r>
              <a:rPr lang="en-US" dirty="0"/>
              <a:t>(2004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CERN 99-13 (1999)</a:t>
            </a:r>
          </a:p>
          <a:p>
            <a:pPr lvl="1"/>
            <a:r>
              <a:rPr lang="en-US" dirty="0" smtClean="0"/>
              <a:t>PRSTAB 8, e041002 (2005)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057" y="843643"/>
            <a:ext cx="3810000" cy="55245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motivation</a:t>
            </a:r>
          </a:p>
          <a:p>
            <a:pPr lvl="2"/>
            <a:r>
              <a:rPr lang="en-US" dirty="0" err="1" smtClean="0"/>
              <a:t>nuSTORM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Cooling Equations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Front end</a:t>
            </a:r>
          </a:p>
          <a:p>
            <a:pPr lvl="1"/>
            <a:r>
              <a:rPr lang="en-US" dirty="0" smtClean="0"/>
              <a:t>RFOFO</a:t>
            </a:r>
          </a:p>
          <a:p>
            <a:pPr lvl="1"/>
            <a:r>
              <a:rPr lang="en-US" dirty="0" smtClean="0"/>
              <a:t>HCC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939949"/>
            <a:ext cx="75057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635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cs typeface="Symbol" charset="2"/>
              </a:rPr>
              <a:t>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Symbol" charset="2"/>
              </a:rPr>
              <a:t>Higgs Factory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>
                <a:cs typeface="Symbol" charset="2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Multi-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TeV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Symbol" charset="2"/>
              </a:rPr>
              <a:t> Collider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U.S. Muon Accelerator Program – Venue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3575" y="5334953"/>
            <a:ext cx="5798185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For </a:t>
            </a:r>
            <a:r>
              <a:rPr lang="en-GB" kern="800" dirty="0">
                <a:solidFill>
                  <a:srgbClr val="FF0000"/>
                </a:solidFill>
                <a:sym typeface="Symbol"/>
              </a:rPr>
              <a:t>Higgs Factory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stop cooling where the longitudinal 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emittance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 is at minimum:</a:t>
            </a:r>
          </a:p>
          <a:p>
            <a:pPr defTabSz="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GB" kern="800" dirty="0">
                <a:solidFill>
                  <a:srgbClr val="17375E"/>
                </a:solidFill>
                <a:sym typeface="Symbol"/>
              </a:rPr>
              <a:t> 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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</a:t>
            </a:r>
            <a:r>
              <a:rPr lang="en-GB" dirty="0" smtClean="0">
                <a:solidFill>
                  <a:srgbClr val="17375E"/>
                </a:solidFill>
              </a:rPr>
              <a:t>0.2</a:t>
            </a:r>
            <a:r>
              <a:rPr lang="en-GB" kern="800" dirty="0" smtClean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, </a:t>
            </a:r>
            <a:r>
              <a:rPr lang="en-GB" kern="800" dirty="0">
                <a:solidFill>
                  <a:srgbClr val="17375E"/>
                </a:solidFill>
                <a:sym typeface="Symbol"/>
              </a:rPr>
              <a:t></a:t>
            </a:r>
            <a:r>
              <a:rPr lang="en-GB" kern="800" baseline="-25000" dirty="0">
                <a:solidFill>
                  <a:srgbClr val="17375E"/>
                </a:solidFill>
                <a:sym typeface="Symbol"/>
              </a:rPr>
              <a:t>||</a:t>
            </a:r>
            <a:r>
              <a:rPr lang="en-GB" kern="800" baseline="-25000" dirty="0">
                <a:solidFill>
                  <a:srgbClr val="17375E"/>
                </a:solidFill>
              </a:rPr>
              <a:t>N</a:t>
            </a:r>
            <a:r>
              <a:rPr lang="en-US" dirty="0">
                <a:solidFill>
                  <a:srgbClr val="17375E"/>
                </a:solidFill>
                <a:latin typeface="Times New Roman"/>
              </a:rPr>
              <a:t> </a:t>
            </a:r>
            <a:r>
              <a:rPr lang="en-GB" dirty="0">
                <a:solidFill>
                  <a:srgbClr val="17375E"/>
                </a:solidFill>
              </a:rPr>
              <a:t>=</a:t>
            </a:r>
            <a:r>
              <a:rPr lang="en-GB" dirty="0" smtClean="0">
                <a:solidFill>
                  <a:srgbClr val="17375E"/>
                </a:solidFill>
              </a:rPr>
              <a:t>15</a:t>
            </a:r>
            <a:r>
              <a:rPr lang="en-GB" kern="800" dirty="0" smtClean="0">
                <a:solidFill>
                  <a:srgbClr val="17375E"/>
                </a:solidFill>
                <a:sym typeface="Symbol"/>
              </a:rPr>
              <a:t>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m</a:t>
            </a:r>
            <a:r>
              <a:rPr lang="en-GB" kern="800" dirty="0" err="1">
                <a:solidFill>
                  <a:srgbClr val="17375E"/>
                </a:solidFill>
              </a:rPr>
              <a:t>m</a:t>
            </a:r>
            <a:r>
              <a:rPr lang="en-GB" kern="800" dirty="0" err="1">
                <a:solidFill>
                  <a:srgbClr val="17375E"/>
                </a:solidFill>
                <a:sym typeface="Symbol"/>
              </a:rPr>
              <a:t></a:t>
            </a:r>
            <a:r>
              <a:rPr lang="en-GB" kern="800" dirty="0" err="1">
                <a:solidFill>
                  <a:srgbClr val="17375E"/>
                </a:solidFill>
              </a:rPr>
              <a:t>rad</a:t>
            </a:r>
            <a:r>
              <a:rPr lang="en-GB" kern="800" dirty="0">
                <a:solidFill>
                  <a:srgbClr val="17375E"/>
                </a:solidFill>
              </a:rPr>
              <a:t> 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730375" y="1510030"/>
            <a:ext cx="5798185" cy="3823970"/>
            <a:chOff x="1730030" y="817460"/>
            <a:chExt cx="5261485" cy="3600308"/>
          </a:xfrm>
        </p:grpSpPr>
        <p:pic>
          <p:nvPicPr>
            <p:cNvPr id="9" name="Picture 10" descr="fixed numb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030" y="817460"/>
              <a:ext cx="5261485" cy="3600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766965" y="3160165"/>
              <a:ext cx="691290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" bIns="2743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in 40 T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/>
          </p:nvSpPr>
          <p:spPr bwMode="auto">
            <a:xfrm>
              <a:off x="2613345" y="894270"/>
              <a:ext cx="9985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HE MC</a:t>
              </a:r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4187718" y="3160518"/>
              <a:ext cx="53980" cy="5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02554"/>
            <a:ext cx="6616951" cy="5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5914417" y="5116749"/>
            <a:ext cx="486383" cy="38911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03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 Complete cooling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Each simulated section should be directly compared with </a:t>
            </a:r>
            <a:r>
              <a:rPr lang="en-US" dirty="0" err="1" smtClean="0"/>
              <a:t>rms</a:t>
            </a:r>
            <a:r>
              <a:rPr lang="en-US" dirty="0" smtClean="0"/>
              <a:t> cooling equations 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L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baseline="-25000" dirty="0" smtClean="0"/>
              <a:t>t, </a:t>
            </a:r>
            <a:r>
              <a:rPr lang="el-GR" dirty="0" smtClean="0"/>
              <a:t>β</a:t>
            </a:r>
            <a:r>
              <a:rPr lang="en-US" baseline="-25000" dirty="0" smtClean="0"/>
              <a:t>L</a:t>
            </a:r>
            <a:r>
              <a:rPr lang="en-US" dirty="0" smtClean="0"/>
              <a:t> for each segment</a:t>
            </a:r>
            <a:endParaRPr lang="en-US" dirty="0"/>
          </a:p>
          <a:p>
            <a:pPr lvl="1"/>
            <a:r>
              <a:rPr lang="en-US" dirty="0" smtClean="0"/>
              <a:t>segment length</a:t>
            </a:r>
          </a:p>
          <a:p>
            <a:pPr lvl="2"/>
            <a:r>
              <a:rPr lang="en-US" dirty="0" err="1" smtClean="0"/>
              <a:t>ε</a:t>
            </a:r>
            <a:r>
              <a:rPr lang="en-US" baseline="-25000" dirty="0" err="1" smtClean="0"/>
              <a:t>in</a:t>
            </a:r>
            <a:r>
              <a:rPr lang="en-US" dirty="0" smtClean="0"/>
              <a:t>,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out</a:t>
            </a:r>
            <a:r>
              <a:rPr lang="en-US" baseline="-25000" dirty="0" smtClean="0"/>
              <a:t> </a:t>
            </a:r>
          </a:p>
          <a:p>
            <a:pPr lvl="1"/>
            <a:endParaRPr lang="en-US" baseline="-25000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x and y are so tightly coupled with solenoid focusing there is no need for separate entities (?)</a:t>
            </a:r>
          </a:p>
          <a:p>
            <a:pPr lvl="1"/>
            <a:r>
              <a:rPr lang="en-US" dirty="0" smtClean="0"/>
              <a:t>IF cooling is not near </a:t>
            </a:r>
            <a:r>
              <a:rPr lang="en-US" dirty="0" err="1" smtClean="0"/>
              <a:t>rms</a:t>
            </a:r>
            <a:r>
              <a:rPr lang="en-US" dirty="0" smtClean="0"/>
              <a:t> predictions; cooling is not good enough</a:t>
            </a:r>
          </a:p>
          <a:p>
            <a:pPr lvl="2"/>
            <a:r>
              <a:rPr lang="en-US" dirty="0" smtClean="0"/>
              <a:t>there is very little margin for error  for a collider,.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66884919"/>
              </p:ext>
            </p:extLst>
          </p:nvPr>
        </p:nvGraphicFramePr>
        <p:xfrm>
          <a:off x="2877458" y="2417082"/>
          <a:ext cx="34750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3" imgW="2438280" imgH="533160" progId="Equation.3">
                  <p:embed/>
                </p:oleObj>
              </mc:Choice>
              <mc:Fallback>
                <p:oleObj name="Equation" r:id="rId3" imgW="2438280" imgH="5331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58" y="2417082"/>
                        <a:ext cx="34750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28701845"/>
              </p:ext>
            </p:extLst>
          </p:nvPr>
        </p:nvGraphicFramePr>
        <p:xfrm>
          <a:off x="2548844" y="3518185"/>
          <a:ext cx="4418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5" imgW="3251160" imgH="545760" progId="Equation.3">
                  <p:embed/>
                </p:oleObj>
              </mc:Choice>
              <mc:Fallback>
                <p:oleObj name="Equation" r:id="rId5" imgW="3251160" imgH="5457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844" y="3518185"/>
                        <a:ext cx="44180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2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553200"/>
            <a:ext cx="1905000" cy="304800"/>
          </a:xfrm>
          <a:prstGeom prst="rect">
            <a:avLst/>
          </a:prstGeo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802D68-8D56-4F1A-98D7-FBFF64AD3BD3}" type="slidenum">
              <a:rPr lang="en-US" altLang="en-US" sz="1400" smtClean="0"/>
              <a:pPr/>
              <a:t>5</a:t>
            </a:fld>
            <a:endParaRPr lang="en-US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Numbers, </a:t>
            </a:r>
            <a:r>
              <a:rPr lang="en-US" smtClean="0">
                <a:cs typeface="Times New Roman" pitchFamily="18" charset="0"/>
              </a:rPr>
              <a:t>δE-δt cooling</a:t>
            </a:r>
            <a:endParaRPr lang="en-US" smtClean="0"/>
          </a:p>
        </p:txBody>
      </p:sp>
      <p:graphicFrame>
        <p:nvGraphicFramePr>
          <p:cNvPr id="19460" name="Object 3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4106383793"/>
              </p:ext>
            </p:extLst>
          </p:nvPr>
        </p:nvGraphicFramePr>
        <p:xfrm>
          <a:off x="187325" y="4524375"/>
          <a:ext cx="20272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5" name="Equation" r:id="rId4" imgW="1054080" imgH="431640" progId="Equation.3">
                  <p:embed/>
                </p:oleObj>
              </mc:Choice>
              <mc:Fallback>
                <p:oleObj name="Equation" r:id="rId4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4524375"/>
                        <a:ext cx="202723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390842"/>
              </p:ext>
            </p:extLst>
          </p:nvPr>
        </p:nvGraphicFramePr>
        <p:xfrm>
          <a:off x="4291770" y="1046018"/>
          <a:ext cx="4699830" cy="269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6" name="Picture" r:id="rId6" imgW="5876544" imgH="3621024" progId="Word.Picture.8">
                  <p:embed/>
                </p:oleObj>
              </mc:Choice>
              <mc:Fallback>
                <p:oleObj name="Picture" r:id="rId6" imgW="5876544" imgH="36210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770" y="1046018"/>
                        <a:ext cx="4699830" cy="269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304800" y="4024987"/>
            <a:ext cx="4267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 dirty="0">
                <a:latin typeface="Arial" charset="0"/>
              </a:rPr>
              <a:t>With </a:t>
            </a:r>
            <a:r>
              <a:rPr lang="en-US" sz="1800" b="1" dirty="0" err="1">
                <a:latin typeface="Arial" charset="0"/>
              </a:rPr>
              <a:t>emittance</a:t>
            </a:r>
            <a:r>
              <a:rPr lang="en-US" sz="1800" b="1" dirty="0">
                <a:latin typeface="Arial" charset="0"/>
              </a:rPr>
              <a:t> exchange the </a:t>
            </a:r>
          </a:p>
          <a:p>
            <a:pPr algn="l"/>
            <a:r>
              <a:rPr lang="en-US" sz="1800" b="1" dirty="0" smtClean="0">
                <a:latin typeface="Arial" charset="0"/>
              </a:rPr>
              <a:t>partition number</a:t>
            </a:r>
            <a:r>
              <a:rPr lang="en-US" sz="1800" b="1" dirty="0" smtClean="0">
                <a:latin typeface="Tekton" pitchFamily="34" charset="0"/>
              </a:rPr>
              <a:t>s</a:t>
            </a:r>
            <a:r>
              <a:rPr lang="en-US" sz="2000" b="1" dirty="0" smtClean="0"/>
              <a:t> </a:t>
            </a:r>
            <a:r>
              <a:rPr lang="en-US" sz="1800" b="1" dirty="0" smtClean="0">
                <a:latin typeface="Arial" charset="0"/>
              </a:rPr>
              <a:t>change:</a:t>
            </a:r>
            <a:endParaRPr lang="en-US" sz="1600" b="1" dirty="0">
              <a:latin typeface="Arial" charset="0"/>
            </a:endParaRPr>
          </a:p>
        </p:txBody>
      </p:sp>
      <p:graphicFrame>
        <p:nvGraphicFramePr>
          <p:cNvPr id="1946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55719"/>
              </p:ext>
            </p:extLst>
          </p:nvPr>
        </p:nvGraphicFramePr>
        <p:xfrm>
          <a:off x="2971800" y="4556269"/>
          <a:ext cx="1600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7" name="Equation" r:id="rId8" imgW="863280" imgH="431640" progId="Equation.3">
                  <p:embed/>
                </p:oleObj>
              </mc:Choice>
              <mc:Fallback>
                <p:oleObj name="Equation" r:id="rId8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56269"/>
                        <a:ext cx="16002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92075" y="5354782"/>
            <a:ext cx="469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>
                <a:latin typeface="Arial" charset="0"/>
              </a:rPr>
              <a:t>The sum of the cooling partition numbers</a:t>
            </a:r>
          </a:p>
          <a:p>
            <a:r>
              <a:rPr lang="en-US" sz="1800" b="1" dirty="0">
                <a:latin typeface="Arial" charset="0"/>
              </a:rPr>
              <a:t>(at P = P</a:t>
            </a:r>
            <a:r>
              <a:rPr lang="en-US" sz="1800" b="1" baseline="-25000" dirty="0">
                <a:latin typeface="Arial" charset="0"/>
                <a:sym typeface="Symbol" pitchFamily="18" charset="2"/>
              </a:rPr>
              <a:t></a:t>
            </a:r>
            <a:r>
              <a:rPr lang="en-US" sz="1800" b="1" dirty="0">
                <a:latin typeface="Arial" charset="0"/>
              </a:rPr>
              <a:t> ) remains constant:</a:t>
            </a:r>
          </a:p>
        </p:txBody>
      </p:sp>
      <p:graphicFrame>
        <p:nvGraphicFramePr>
          <p:cNvPr id="1946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50772"/>
              </p:ext>
            </p:extLst>
          </p:nvPr>
        </p:nvGraphicFramePr>
        <p:xfrm>
          <a:off x="304799" y="5996133"/>
          <a:ext cx="4973299" cy="588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8" name="Equation" r:id="rId10" imgW="2032000" imgH="241300" progId="Equation.DSMT4">
                  <p:embed/>
                </p:oleObj>
              </mc:Choice>
              <mc:Fallback>
                <p:oleObj name="Equation" r:id="rId10" imgW="2032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5996133"/>
                        <a:ext cx="4973299" cy="588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16049"/>
              </p:ext>
            </p:extLst>
          </p:nvPr>
        </p:nvGraphicFramePr>
        <p:xfrm>
          <a:off x="5645068" y="2074863"/>
          <a:ext cx="30702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9" name="Equation" r:id="rId12" imgW="1892300" imgH="635000" progId="Equation.DSMT4">
                  <p:embed/>
                </p:oleObj>
              </mc:Choice>
              <mc:Fallback>
                <p:oleObj name="Equation" r:id="rId12" imgW="18923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068" y="2074863"/>
                        <a:ext cx="30702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849372"/>
            <a:ext cx="43226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Arial Narrow" pitchFamily="34" charset="0"/>
              </a:rPr>
              <a:t>Energy cooling occurs</a:t>
            </a:r>
            <a:r>
              <a:rPr lang="en-US" sz="2000" b="1" dirty="0">
                <a:solidFill>
                  <a:srgbClr val="00FF99"/>
                </a:solidFill>
                <a:latin typeface="Arial Narrow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if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>
                <a:latin typeface="Arial Narrow" pitchFamily="34" charset="0"/>
                <a:sym typeface="Symbol" pitchFamily="18" charset="2"/>
              </a:rPr>
              <a:t>the derivative :</a:t>
            </a:r>
          </a:p>
          <a:p>
            <a:pPr algn="l">
              <a:buFont typeface="Symbol" pitchFamily="18" charset="2"/>
              <a:buNone/>
            </a:pPr>
            <a:r>
              <a:rPr lang="en-US" sz="2000" dirty="0">
                <a:sym typeface="Symbol" pitchFamily="18" charset="2"/>
              </a:rPr>
              <a:t> (</a:t>
            </a:r>
            <a:r>
              <a:rPr lang="en-US" sz="2000" dirty="0" err="1"/>
              <a:t>dE</a:t>
            </a:r>
            <a:r>
              <a:rPr lang="en-US" sz="2000" dirty="0"/>
              <a:t>/ds)/</a:t>
            </a:r>
            <a:r>
              <a:rPr lang="en-US" sz="2000" dirty="0">
                <a:sym typeface="Symbol" pitchFamily="18" charset="2"/>
              </a:rPr>
              <a:t>E= </a:t>
            </a:r>
            <a:r>
              <a:rPr lang="en-US" sz="2000" dirty="0" err="1">
                <a:solidFill>
                  <a:srgbClr val="FF0000"/>
                </a:solidFill>
                <a:sym typeface="Symbol" pitchFamily="18" charset="2"/>
              </a:rPr>
              <a:t>g</a:t>
            </a:r>
            <a:r>
              <a:rPr lang="en-US" sz="2000" baseline="-25000" dirty="0" err="1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dirty="0" err="1">
                <a:sym typeface="Symbol" pitchFamily="18" charset="2"/>
              </a:rPr>
              <a:t>dp</a:t>
            </a:r>
            <a:r>
              <a:rPr lang="en-US" sz="2000" dirty="0">
                <a:sym typeface="Symbol" pitchFamily="18" charset="2"/>
              </a:rPr>
              <a:t>/ds)/p  </a:t>
            </a:r>
            <a:r>
              <a:rPr lang="en-US" sz="2000" b="1" dirty="0">
                <a:solidFill>
                  <a:srgbClr val="00CC00"/>
                </a:solidFill>
                <a:sym typeface="Symbol" pitchFamily="18" charset="2"/>
              </a:rPr>
              <a:t>&gt; 0</a:t>
            </a:r>
          </a:p>
          <a:p>
            <a:pPr algn="l">
              <a:buFont typeface="Symbol" pitchFamily="18" charset="2"/>
              <a:buNone/>
            </a:pPr>
            <a:endParaRPr lang="en-US" sz="1800" b="1" dirty="0">
              <a:solidFill>
                <a:srgbClr val="00CC00"/>
              </a:solidFill>
              <a:sym typeface="Symbol" pitchFamily="18" charset="2"/>
            </a:endParaRPr>
          </a:p>
          <a:p>
            <a:pPr algn="l">
              <a:buFont typeface="Symbol" pitchFamily="18" charset="2"/>
              <a:buNone/>
            </a:pPr>
            <a:r>
              <a:rPr lang="en-US" b="1" dirty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ym typeface="Symbol" pitchFamily="18" charset="2"/>
              </a:rPr>
              <a:t>g</a:t>
            </a:r>
            <a:r>
              <a:rPr lang="en-US" baseline="-25000" dirty="0" err="1" smtClean="0">
                <a:sym typeface="Symbol" pitchFamily="18" charset="2"/>
              </a:rPr>
              <a:t>L</a:t>
            </a:r>
            <a:r>
              <a:rPr lang="en-US" dirty="0" smtClean="0">
                <a:sym typeface="Symbol" pitchFamily="18" charset="2"/>
              </a:rPr>
              <a:t>(E</a:t>
            </a:r>
            <a:r>
              <a:rPr lang="en-US" dirty="0">
                <a:sym typeface="Symbol" pitchFamily="18" charset="2"/>
              </a:rPr>
              <a:t>)  is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negative</a:t>
            </a:r>
            <a:r>
              <a:rPr lang="en-US" dirty="0">
                <a:sym typeface="Symbol" pitchFamily="18" charset="2"/>
              </a:rPr>
              <a:t> for </a:t>
            </a:r>
            <a:r>
              <a:rPr lang="en-US" dirty="0" smtClean="0">
                <a:sym typeface="Symbol" pitchFamily="18" charset="2"/>
              </a:rPr>
              <a:t>P </a:t>
            </a:r>
            <a:r>
              <a:rPr lang="en-US" dirty="0">
                <a:sym typeface="Symbol" pitchFamily="18" charset="2"/>
              </a:rPr>
              <a:t>&lt; ~ </a:t>
            </a:r>
            <a:r>
              <a:rPr lang="en-US" dirty="0" smtClean="0">
                <a:sym typeface="Symbol" pitchFamily="18" charset="2"/>
              </a:rPr>
              <a:t>0.35 </a:t>
            </a:r>
            <a:r>
              <a:rPr lang="en-US" dirty="0" err="1" smtClean="0">
                <a:sym typeface="Symbol" pitchFamily="18" charset="2"/>
              </a:rPr>
              <a:t>GeV</a:t>
            </a:r>
            <a:r>
              <a:rPr lang="en-US" dirty="0" smtClean="0">
                <a:sym typeface="Symbol" pitchFamily="18" charset="2"/>
              </a:rPr>
              <a:t>/c </a:t>
            </a:r>
            <a:endParaRPr lang="en-US" dirty="0">
              <a:sym typeface="Symbol" pitchFamily="18" charset="2"/>
            </a:endParaRPr>
          </a:p>
          <a:p>
            <a:pPr algn="l"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and only </a:t>
            </a:r>
            <a:r>
              <a:rPr lang="en-US" dirty="0">
                <a:solidFill>
                  <a:srgbClr val="009999"/>
                </a:solidFill>
                <a:sym typeface="Symbol" pitchFamily="18" charset="2"/>
              </a:rPr>
              <a:t>weakly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CC00"/>
                </a:solidFill>
                <a:sym typeface="Symbol" pitchFamily="18" charset="2"/>
              </a:rPr>
              <a:t>positive</a:t>
            </a:r>
            <a:r>
              <a:rPr lang="en-US" dirty="0">
                <a:sym typeface="Symbol" pitchFamily="18" charset="2"/>
              </a:rPr>
              <a:t> for 	</a:t>
            </a:r>
            <a:r>
              <a:rPr lang="en-US" dirty="0" smtClean="0">
                <a:sym typeface="Symbol" pitchFamily="18" charset="2"/>
              </a:rPr>
              <a:t>P </a:t>
            </a:r>
            <a:r>
              <a:rPr lang="en-US" dirty="0">
                <a:sym typeface="Symbol" pitchFamily="18" charset="2"/>
              </a:rPr>
              <a:t>&gt; ~ </a:t>
            </a:r>
            <a:r>
              <a:rPr lang="en-US" dirty="0" smtClean="0">
                <a:sym typeface="Symbol" pitchFamily="18" charset="2"/>
              </a:rPr>
              <a:t>0.35 </a:t>
            </a:r>
            <a:r>
              <a:rPr lang="en-US" dirty="0" err="1" smtClean="0">
                <a:sym typeface="Symbol" pitchFamily="18" charset="2"/>
              </a:rPr>
              <a:t>GeV</a:t>
            </a:r>
            <a:r>
              <a:rPr lang="en-US" dirty="0" smtClean="0">
                <a:sym typeface="Symbol" pitchFamily="18" charset="2"/>
              </a:rPr>
              <a:t>/c </a:t>
            </a:r>
            <a:endParaRPr lang="en-US" dirty="0">
              <a:sym typeface="Symbol" pitchFamily="18" charset="2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7786"/>
              </p:ext>
            </p:extLst>
          </p:nvPr>
        </p:nvGraphicFramePr>
        <p:xfrm>
          <a:off x="789709" y="2670768"/>
          <a:ext cx="336026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0" name="Equation" r:id="rId14" imgW="1892300" imgH="635000" progId="Equation.DSMT4">
                  <p:embed/>
                </p:oleObj>
              </mc:Choice>
              <mc:Fallback>
                <p:oleObj name="Equation" r:id="rId14" imgW="1892300" imgH="63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09" y="2670768"/>
                        <a:ext cx="336026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0" y="4363541"/>
            <a:ext cx="2836963" cy="208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01712"/>
              </p:ext>
            </p:extLst>
          </p:nvPr>
        </p:nvGraphicFramePr>
        <p:xfrm>
          <a:off x="5681663" y="4024313"/>
          <a:ext cx="11779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1" name="Equation" r:id="rId17" imgW="634680" imgH="431640" progId="Equation.3">
                  <p:embed/>
                </p:oleObj>
              </mc:Choice>
              <mc:Fallback>
                <p:oleObj name="Equation" r:id="rId17" imgW="6346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4024313"/>
                        <a:ext cx="11779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5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9A6419-DBD4-4A79-803E-344E39566C20}" type="slidenum">
              <a:rPr lang="en-US" altLang="en-US" sz="1400" smtClean="0"/>
              <a:pPr/>
              <a:t>6</a:t>
            </a:fld>
            <a:endParaRPr lang="en-US" altLang="en-US" sz="1400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615696"/>
          </a:xfrm>
        </p:spPr>
        <p:txBody>
          <a:bodyPr/>
          <a:lstStyle/>
          <a:p>
            <a:r>
              <a:rPr lang="en-US" dirty="0" smtClean="0"/>
              <a:t>Transverse cooling 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b="1" smtClean="0">
                <a:latin typeface="Comic Sans MS" pitchFamily="66" charset="0"/>
              </a:rPr>
              <a:t>Transverse Cooling – equilibrium emittance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  <p:graphicFrame>
        <p:nvGraphicFramePr>
          <p:cNvPr id="15368" name="Object 13"/>
          <p:cNvGraphicFramePr>
            <a:graphicFrameLocks noChangeAspect="1"/>
          </p:cNvGraphicFramePr>
          <p:nvPr/>
        </p:nvGraphicFramePr>
        <p:xfrm>
          <a:off x="693738" y="2816225"/>
          <a:ext cx="7978775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Document" r:id="rId4" imgW="6151615" imgH="2074170" progId="Word.Document.8">
                  <p:embed/>
                </p:oleObj>
              </mc:Choice>
              <mc:Fallback>
                <p:oleObj name="Document" r:id="rId4" imgW="6151615" imgH="20741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816225"/>
                        <a:ext cx="7978775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685800" y="53340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chemeClr val="hlink"/>
              </a:buClr>
              <a:buFont typeface="Symbol" pitchFamily="18" charset="2"/>
              <a:buChar char="·"/>
            </a:pPr>
            <a:r>
              <a:rPr lang="en-US" sz="1800">
                <a:latin typeface="Comic Sans MS" pitchFamily="66" charset="0"/>
              </a:rPr>
              <a:t>Want materials with small multiple scattering (large L</a:t>
            </a:r>
            <a:r>
              <a:rPr lang="en-US" sz="1800" baseline="-25000">
                <a:latin typeface="Comic Sans MS" pitchFamily="66" charset="0"/>
              </a:rPr>
              <a:t>R</a:t>
            </a:r>
            <a:r>
              <a:rPr lang="en-US" sz="1800">
                <a:latin typeface="Comic Sans MS" pitchFamily="66" charset="0"/>
              </a:rPr>
              <a:t>),</a:t>
            </a:r>
          </a:p>
          <a:p>
            <a:pPr marL="342900" indent="-342900">
              <a:buClr>
                <a:schemeClr val="hlink"/>
              </a:buClr>
              <a:buFont typeface="Symbol" pitchFamily="18" charset="2"/>
              <a:buNone/>
            </a:pPr>
            <a:r>
              <a:rPr lang="en-US" sz="1800">
                <a:latin typeface="Comic Sans MS" pitchFamily="66" charset="0"/>
              </a:rPr>
              <a:t>	but relatively large dE/ds, density (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)</a:t>
            </a:r>
          </a:p>
          <a:p>
            <a:pPr marL="342900" indent="-342900">
              <a:buClr>
                <a:schemeClr val="hlink"/>
              </a:buClr>
              <a:buFont typeface="Symbol" pitchFamily="18" charset="2"/>
              <a:buChar char="·"/>
            </a:pPr>
            <a:r>
              <a:rPr lang="en-US" sz="1800">
                <a:latin typeface="Comic Sans MS" pitchFamily="66" charset="0"/>
              </a:rPr>
              <a:t>Want small </a:t>
            </a:r>
            <a:r>
              <a:rPr lang="en-US" sz="2000" b="1">
                <a:sym typeface="Symbol" pitchFamily="18" charset="2"/>
              </a:rPr>
              <a:t></a:t>
            </a:r>
            <a:r>
              <a:rPr lang="en-US" sz="2000" b="1" baseline="-25000">
                <a:sym typeface="Symbol" pitchFamily="18" charset="2"/>
              </a:rPr>
              <a:t></a:t>
            </a:r>
            <a:r>
              <a:rPr lang="en-US" sz="2000">
                <a:sym typeface="Symbol" pitchFamily="18" charset="2"/>
              </a:rPr>
              <a:t> 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 at absorbers =&gt; strong focusing</a:t>
            </a:r>
          </a:p>
          <a:p>
            <a:pPr marL="342900" indent="-342900">
              <a:buClr>
                <a:schemeClr val="hlink"/>
              </a:buClr>
              <a:buFont typeface="Symbol" pitchFamily="18" charset="2"/>
              <a:buChar char="·"/>
            </a:pPr>
            <a:r>
              <a:rPr lang="en-US" sz="1800">
                <a:latin typeface="Comic Sans MS" pitchFamily="66" charset="0"/>
                <a:sym typeface="Symbol" pitchFamily="18" charset="2"/>
              </a:rPr>
              <a:t>- equilibrium emittances (/</a:t>
            </a:r>
            <a:r>
              <a:rPr lang="en-US" sz="2000" b="1" baseline="-25000">
                <a:sym typeface="Symbol" pitchFamily="18" charset="2"/>
              </a:rPr>
              <a:t>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) smallest for low-Z materials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35296"/>
              </p:ext>
            </p:extLst>
          </p:nvPr>
        </p:nvGraphicFramePr>
        <p:xfrm>
          <a:off x="110898" y="1706110"/>
          <a:ext cx="249078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" name="Equation" r:id="rId6" imgW="1485720" imgH="495000" progId="Equation.3">
                  <p:embed/>
                </p:oleObj>
              </mc:Choice>
              <mc:Fallback>
                <p:oleObj name="Equation" r:id="rId6" imgW="1485720" imgH="495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98" y="1706110"/>
                        <a:ext cx="249078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73" y="827314"/>
            <a:ext cx="3534656" cy="216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770040"/>
              </p:ext>
            </p:extLst>
          </p:nvPr>
        </p:nvGraphicFramePr>
        <p:xfrm>
          <a:off x="5006521" y="2227717"/>
          <a:ext cx="37115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7" name="Equation" r:id="rId9" imgW="2120760" imgH="266400" progId="Equation.3">
                  <p:embed/>
                </p:oleObj>
              </mc:Choice>
              <mc:Fallback>
                <p:oleObj name="Equation" r:id="rId9" imgW="212076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521" y="2227717"/>
                        <a:ext cx="37115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87834"/>
              </p:ext>
            </p:extLst>
          </p:nvPr>
        </p:nvGraphicFramePr>
        <p:xfrm>
          <a:off x="2627086" y="1694167"/>
          <a:ext cx="1768928" cy="8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" name="Equation" r:id="rId11" imgW="1180800" imgH="545760" progId="Equation.3">
                  <p:embed/>
                </p:oleObj>
              </mc:Choice>
              <mc:Fallback>
                <p:oleObj name="Equation" r:id="rId11" imgW="1180800" imgH="5457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086" y="1694167"/>
                        <a:ext cx="1768928" cy="8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06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28411"/>
            <a:ext cx="4145280" cy="5524500"/>
          </a:xfrm>
        </p:spPr>
        <p:txBody>
          <a:bodyPr/>
          <a:lstStyle/>
          <a:p>
            <a:r>
              <a:rPr lang="en-US" dirty="0" smtClean="0"/>
              <a:t>Longitudinal conventions are less established  </a:t>
            </a:r>
          </a:p>
          <a:p>
            <a:pPr lvl="1"/>
            <a:r>
              <a:rPr lang="en-US" dirty="0" smtClean="0"/>
              <a:t>use  </a:t>
            </a:r>
            <a:r>
              <a:rPr lang="en-US" dirty="0" err="1" smtClean="0"/>
              <a:t>ct-dE</a:t>
            </a:r>
            <a:r>
              <a:rPr lang="en-US" dirty="0" smtClean="0"/>
              <a:t>/mc</a:t>
            </a:r>
            <a:r>
              <a:rPr lang="en-US" baseline="30000" dirty="0" smtClean="0"/>
              <a:t>2</a:t>
            </a:r>
            <a:r>
              <a:rPr lang="en-US" dirty="0" smtClean="0"/>
              <a:t>  units</a:t>
            </a:r>
          </a:p>
          <a:p>
            <a:pPr lvl="2"/>
            <a:r>
              <a:rPr lang="en-US" dirty="0" smtClean="0"/>
              <a:t>or (</a:t>
            </a:r>
            <a:r>
              <a:rPr lang="en-US" dirty="0" smtClean="0">
                <a:sym typeface="Symbol"/>
              </a:rPr>
              <a:t>)</a:t>
            </a:r>
            <a:r>
              <a:rPr lang="en-US" dirty="0" err="1" smtClean="0">
                <a:sym typeface="Symbol"/>
              </a:rPr>
              <a:t>ct</a:t>
            </a:r>
            <a:r>
              <a:rPr lang="en-US" dirty="0" smtClean="0">
                <a:sym typeface="Symbol"/>
              </a:rPr>
              <a:t> - p/p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</a:t>
            </a:r>
            <a:endParaRPr lang="en-US" dirty="0" smtClean="0"/>
          </a:p>
          <a:p>
            <a:pPr lvl="1"/>
            <a:r>
              <a:rPr lang="el-GR" dirty="0"/>
              <a:t>ε</a:t>
            </a:r>
            <a:r>
              <a:rPr lang="en-US" baseline="-25000" dirty="0" smtClean="0"/>
              <a:t>L</a:t>
            </a:r>
            <a:r>
              <a:rPr lang="en-US" dirty="0" smtClean="0"/>
              <a:t> is in m, normalized</a:t>
            </a:r>
            <a:endParaRPr lang="en-US" dirty="0"/>
          </a:p>
          <a:p>
            <a:r>
              <a:rPr lang="en-US" dirty="0" smtClean="0"/>
              <a:t>At 200 MeV/c,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L</a:t>
            </a:r>
            <a:r>
              <a:rPr lang="en-US" dirty="0" smtClean="0"/>
              <a:t>= -0.29 (</a:t>
            </a:r>
            <a:r>
              <a:rPr lang="en-US" dirty="0" err="1" smtClean="0"/>
              <a:t>antidamping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emittance</a:t>
            </a:r>
            <a:r>
              <a:rPr lang="en-US" dirty="0" smtClean="0"/>
              <a:t> exchange to cool</a:t>
            </a:r>
          </a:p>
          <a:p>
            <a:pPr marL="457200" lvl="1" indent="0">
              <a:buNone/>
            </a:pPr>
            <a:r>
              <a:rPr lang="en-US" b="1" dirty="0" smtClean="0"/>
              <a:t>Scenarios tend to be careless in longitudinal cooling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Beam Loss (scraping) can look like damping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86162383"/>
              </p:ext>
            </p:extLst>
          </p:nvPr>
        </p:nvGraphicFramePr>
        <p:xfrm>
          <a:off x="4951866" y="908957"/>
          <a:ext cx="35591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Equation" r:id="rId3" imgW="2425680" imgH="914400" progId="Equation.3">
                  <p:embed/>
                </p:oleObj>
              </mc:Choice>
              <mc:Fallback>
                <p:oleObj name="Equation" r:id="rId3" imgW="2425680" imgH="914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866" y="908957"/>
                        <a:ext cx="35591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53957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0387681"/>
              </p:ext>
            </p:extLst>
          </p:nvPr>
        </p:nvGraphicFramePr>
        <p:xfrm>
          <a:off x="4800600" y="2404061"/>
          <a:ext cx="3890962" cy="82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" name="Equation" r:id="rId7" imgW="2628720" imgH="558720" progId="Equation.3">
                  <p:embed/>
                </p:oleObj>
              </mc:Choice>
              <mc:Fallback>
                <p:oleObj name="Equation" r:id="rId7" imgW="2628720" imgH="558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04061"/>
                        <a:ext cx="3890962" cy="827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46632"/>
              </p:ext>
            </p:extLst>
          </p:nvPr>
        </p:nvGraphicFramePr>
        <p:xfrm>
          <a:off x="7058025" y="4349619"/>
          <a:ext cx="20859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Equation" r:id="rId9" imgW="1130040" imgH="279360" progId="Equation.3">
                  <p:embed/>
                </p:oleObj>
              </mc:Choice>
              <mc:Fallback>
                <p:oleObj name="Equation" r:id="rId9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4349619"/>
                        <a:ext cx="20859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9844"/>
              </p:ext>
            </p:extLst>
          </p:nvPr>
        </p:nvGraphicFramePr>
        <p:xfrm>
          <a:off x="4713678" y="4349055"/>
          <a:ext cx="2333169" cy="65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" name="Equation" r:id="rId11" imgW="1854000" imgH="520560" progId="Equation.3">
                  <p:embed/>
                </p:oleObj>
              </mc:Choice>
              <mc:Fallback>
                <p:oleObj name="Equation" r:id="rId11" imgW="185400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13678" y="4349055"/>
                        <a:ext cx="2333169" cy="655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0999528"/>
              </p:ext>
            </p:extLst>
          </p:nvPr>
        </p:nvGraphicFramePr>
        <p:xfrm>
          <a:off x="4493759" y="3401785"/>
          <a:ext cx="44180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" name="Equation" r:id="rId13" imgW="3251160" imgH="545760" progId="Equation.3">
                  <p:embed/>
                </p:oleObj>
              </mc:Choice>
              <mc:Fallback>
                <p:oleObj name="Equation" r:id="rId13" imgW="3251160" imgH="54576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759" y="3401785"/>
                        <a:ext cx="44180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2948"/>
              </p:ext>
            </p:extLst>
          </p:nvPr>
        </p:nvGraphicFramePr>
        <p:xfrm>
          <a:off x="4604657" y="5249636"/>
          <a:ext cx="308610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4" name="Equation" r:id="rId15" imgW="1841400" imgH="736560" progId="Equation.3">
                  <p:embed/>
                </p:oleObj>
              </mc:Choice>
              <mc:Fallback>
                <p:oleObj name="Equation" r:id="rId15" imgW="1841400" imgH="736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657" y="5249636"/>
                        <a:ext cx="308610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7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</a:t>
            </a:r>
            <a:r>
              <a:rPr lang="en-US" dirty="0" smtClean="0"/>
              <a:t>Cooling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45" y="800100"/>
            <a:ext cx="4461164" cy="5524500"/>
          </a:xfrm>
        </p:spPr>
        <p:txBody>
          <a:bodyPr/>
          <a:lstStyle/>
          <a:p>
            <a:r>
              <a:rPr lang="en-US" sz="1800" dirty="0" smtClean="0"/>
              <a:t>Matching into cooling sections is not as hard as it looks …</a:t>
            </a:r>
          </a:p>
          <a:p>
            <a:pPr lvl="1"/>
            <a:r>
              <a:rPr lang="en-US" sz="1600" b="1" dirty="0" smtClean="0"/>
              <a:t>Strong amplitude / momentum correlations</a:t>
            </a:r>
          </a:p>
          <a:p>
            <a:pPr lvl="2"/>
            <a:r>
              <a:rPr lang="en-US" sz="1600" b="1" dirty="0" smtClean="0"/>
              <a:t>cooling of beam distorted by losses …</a:t>
            </a:r>
          </a:p>
          <a:p>
            <a:pPr lvl="1"/>
            <a:r>
              <a:rPr lang="en-US" sz="1600" b="1" dirty="0" smtClean="0"/>
              <a:t>However beam from front end has developed the needed correlations </a:t>
            </a:r>
          </a:p>
          <a:p>
            <a:pPr marL="914400" lvl="2" indent="0">
              <a:buNone/>
            </a:pPr>
            <a:endParaRPr lang="en-US" sz="1600" b="1" dirty="0" smtClean="0"/>
          </a:p>
          <a:p>
            <a:r>
              <a:rPr lang="en-US" sz="1800" b="1" dirty="0" smtClean="0"/>
              <a:t>Mismatches are damped by ionization cooling</a:t>
            </a:r>
          </a:p>
          <a:p>
            <a:pPr lvl="2"/>
            <a:r>
              <a:rPr lang="en-US" sz="1600" b="1" dirty="0" smtClean="0"/>
              <a:t>(unlike </a:t>
            </a:r>
            <a:r>
              <a:rPr lang="en-US" sz="1600" b="1" dirty="0" err="1" smtClean="0"/>
              <a:t>emittance</a:t>
            </a:r>
            <a:r>
              <a:rPr lang="en-US" sz="1600" b="1" dirty="0" smtClean="0"/>
              <a:t> damping there is no heating term)</a:t>
            </a:r>
          </a:p>
          <a:p>
            <a:pPr lvl="2"/>
            <a:r>
              <a:rPr lang="en-US" sz="1600" b="1" dirty="0" smtClean="0"/>
              <a:t>damps to matched values</a:t>
            </a:r>
          </a:p>
          <a:p>
            <a:pPr lvl="1"/>
            <a:r>
              <a:rPr lang="en-US" sz="1600" b="1" dirty="0" smtClean="0"/>
              <a:t>In solenoid-dominated focusing x-y mixing is strong</a:t>
            </a:r>
          </a:p>
          <a:p>
            <a:pPr lvl="2"/>
            <a:r>
              <a:rPr lang="en-US" sz="1600" b="1" dirty="0" smtClean="0"/>
              <a:t>Need field flips to avoid establishing angular momentum</a:t>
            </a:r>
          </a:p>
          <a:p>
            <a:pPr lvl="2"/>
            <a:r>
              <a:rPr lang="en-US" sz="1600" b="1" dirty="0" smtClean="0"/>
              <a:t>x, y, z </a:t>
            </a:r>
            <a:r>
              <a:rPr lang="en-US" sz="1600" b="1" dirty="0" smtClean="0">
                <a:sym typeface="Wingdings" pitchFamily="2" charset="2"/>
              </a:rPr>
              <a:t> r, </a:t>
            </a:r>
            <a:r>
              <a:rPr lang="el-GR" sz="1600" b="1" dirty="0" smtClean="0">
                <a:sym typeface="Wingdings" pitchFamily="2" charset="2"/>
              </a:rPr>
              <a:t>θ</a:t>
            </a:r>
            <a:r>
              <a:rPr lang="en-US" sz="1600" b="1" dirty="0" smtClean="0">
                <a:sym typeface="Wingdings" pitchFamily="2" charset="2"/>
              </a:rPr>
              <a:t>, z  ?</a:t>
            </a:r>
            <a:endParaRPr lang="en-US" sz="1600" b="1" dirty="0" smtClean="0"/>
          </a:p>
          <a:p>
            <a:pPr lvl="2"/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768948" y="800100"/>
            <a:ext cx="4220306" cy="4025118"/>
          </a:xfrm>
        </p:spPr>
        <p:txBody>
          <a:bodyPr/>
          <a:lstStyle/>
          <a:p>
            <a:r>
              <a:rPr lang="en-US" dirty="0" smtClean="0"/>
              <a:t>Complication  </a:t>
            </a:r>
            <a:r>
              <a:rPr lang="en-US" sz="1600" dirty="0" smtClean="0"/>
              <a:t>(Kim &amp; Wang)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Mixing of straggling and scattering by dispersion: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2"/>
            <a:r>
              <a:rPr lang="en-US" dirty="0" smtClean="0"/>
              <a:t>want </a:t>
            </a:r>
            <a:r>
              <a:rPr lang="en-US" dirty="0" smtClean="0">
                <a:sym typeface="Symbol"/>
              </a:rPr>
              <a:t> ~</a:t>
            </a:r>
            <a:r>
              <a:rPr lang="en-US" baseline="-25000" dirty="0" smtClean="0">
                <a:sym typeface="Symbol"/>
              </a:rPr>
              <a:t>   </a:t>
            </a:r>
            <a:r>
              <a:rPr lang="en-US" dirty="0" smtClean="0">
                <a:sym typeface="Symbol"/>
              </a:rPr>
              <a:t>(</a:t>
            </a:r>
            <a:r>
              <a:rPr lang="en-US" sz="1600" dirty="0" smtClean="0">
                <a:sym typeface="Symbol"/>
              </a:rPr>
              <a:t>and ’ 1)</a:t>
            </a:r>
            <a:r>
              <a:rPr lang="en-US" sz="1600" baseline="-25000" dirty="0" smtClean="0">
                <a:sym typeface="Symbol"/>
              </a:rPr>
              <a:t> </a:t>
            </a:r>
            <a:endParaRPr lang="en-US" baseline="-25000" dirty="0" smtClean="0">
              <a:sym typeface="Symbol"/>
            </a:endParaRPr>
          </a:p>
          <a:p>
            <a:pPr lvl="1"/>
            <a:endParaRPr lang="en-US" baseline="-25000" dirty="0">
              <a:sym typeface="Symbol"/>
            </a:endParaRPr>
          </a:p>
          <a:p>
            <a:pPr lvl="1"/>
            <a:endParaRPr lang="en-US" baseline="-25000" dirty="0" smtClean="0">
              <a:sym typeface="Symbol"/>
            </a:endParaRPr>
          </a:p>
          <a:p>
            <a:pPr lvl="1"/>
            <a:endParaRPr lang="en-US" baseline="-25000" dirty="0">
              <a:sym typeface="Symbol"/>
            </a:endParaRPr>
          </a:p>
          <a:p>
            <a:pPr lvl="1"/>
            <a:endParaRPr lang="en-US" baseline="-25000" dirty="0" smtClean="0">
              <a:sym typeface="Symbol"/>
            </a:endParaRPr>
          </a:p>
          <a:p>
            <a:pPr marL="457200" lvl="1" indent="0">
              <a:buNone/>
            </a:pPr>
            <a:endParaRPr lang="en-US" baseline="-25000" dirty="0" smtClean="0">
              <a:sym typeface="Symbol"/>
            </a:endParaRPr>
          </a:p>
          <a:p>
            <a:pPr marL="457200" lvl="1" indent="0">
              <a:buNone/>
            </a:pPr>
            <a:endParaRPr lang="en-US" baseline="-25000" dirty="0" smtClean="0">
              <a:sym typeface="Symbol"/>
            </a:endParaRPr>
          </a:p>
          <a:p>
            <a:pPr lvl="2"/>
            <a:r>
              <a:rPr lang="en-US" dirty="0" smtClean="0"/>
              <a:t>want </a:t>
            </a:r>
            <a:r>
              <a:rPr lang="en-US" dirty="0">
                <a:sym typeface="Symbol"/>
              </a:rPr>
              <a:t> 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/3 </a:t>
            </a:r>
            <a:r>
              <a:rPr lang="en-US" sz="1600" dirty="0">
                <a:sym typeface="Symbol"/>
              </a:rPr>
              <a:t>(and ’ </a:t>
            </a:r>
            <a:r>
              <a:rPr lang="en-US" sz="1600" dirty="0" smtClean="0">
                <a:sym typeface="Symbol"/>
              </a:rPr>
              <a:t>1/3)</a:t>
            </a:r>
            <a:r>
              <a:rPr lang="en-US" sz="1600" baseline="-25000" dirty="0" smtClean="0">
                <a:sym typeface="Symbol"/>
              </a:rPr>
              <a:t> </a:t>
            </a:r>
            <a:endParaRPr lang="en-US" sz="1600" baseline="-25000" dirty="0">
              <a:sym typeface="Symbol"/>
            </a:endParaRPr>
          </a:p>
          <a:p>
            <a:pPr lvl="2"/>
            <a:endParaRPr lang="en-US" baseline="-25000" dirty="0">
              <a:sym typeface="Symbol"/>
            </a:endParaRPr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30006726"/>
              </p:ext>
            </p:extLst>
          </p:nvPr>
        </p:nvGraphicFramePr>
        <p:xfrm>
          <a:off x="4988702" y="1951863"/>
          <a:ext cx="3909724" cy="87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3" imgW="2387520" imgH="533160" progId="Equation.3">
                  <p:embed/>
                </p:oleObj>
              </mc:Choice>
              <mc:Fallback>
                <p:oleObj name="Equation" r:id="rId3" imgW="2387520" imgH="533160" progId="Equation.3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702" y="1951863"/>
                        <a:ext cx="3909724" cy="872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6271263"/>
              </p:ext>
            </p:extLst>
          </p:nvPr>
        </p:nvGraphicFramePr>
        <p:xfrm>
          <a:off x="5112326" y="3243322"/>
          <a:ext cx="3836411" cy="86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5" imgW="2374560" imgH="533160" progId="Equation.3">
                  <p:embed/>
                </p:oleObj>
              </mc:Choice>
              <mc:Fallback>
                <p:oleObj name="Equation" r:id="rId5" imgW="2374560" imgH="53316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326" y="3243322"/>
                        <a:ext cx="3836411" cy="860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9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729" y="825879"/>
            <a:ext cx="4181901" cy="5524500"/>
          </a:xfrm>
        </p:spPr>
        <p:txBody>
          <a:bodyPr/>
          <a:lstStyle/>
          <a:p>
            <a:r>
              <a:rPr lang="en-US" dirty="0" smtClean="0"/>
              <a:t>“Quality factor”:</a:t>
            </a:r>
            <a:endParaRPr lang="en-US" dirty="0"/>
          </a:p>
          <a:p>
            <a:r>
              <a:rPr lang="en-US" dirty="0" smtClean="0"/>
              <a:t>But  L </a:t>
            </a:r>
            <a:r>
              <a:rPr lang="en-US" dirty="0" smtClean="0">
                <a:sym typeface="Symbol"/>
              </a:rPr>
              <a:t> 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 (</a:t>
            </a:r>
            <a:r>
              <a:rPr lang="el-GR" dirty="0" smtClean="0">
                <a:sym typeface="Symbol"/>
              </a:rPr>
              <a:t>ε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l-GR" dirty="0" smtClean="0">
                <a:sym typeface="Symbol"/>
              </a:rPr>
              <a:t>ε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)</a:t>
            </a:r>
            <a:r>
              <a:rPr lang="en-US" baseline="30000" dirty="0" smtClean="0">
                <a:sym typeface="Symbol"/>
              </a:rPr>
              <a:t>1/2</a:t>
            </a:r>
          </a:p>
          <a:p>
            <a:pPr lvl="1"/>
            <a:r>
              <a:rPr lang="en-US" dirty="0" smtClean="0">
                <a:sym typeface="Symbol"/>
              </a:rPr>
              <a:t>need Q &gt; 6 to break even … </a:t>
            </a: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I like </a:t>
            </a:r>
            <a:r>
              <a:rPr lang="en-US" dirty="0" err="1" smtClean="0">
                <a:sym typeface="Symbol"/>
              </a:rPr>
              <a:t>g</a:t>
            </a:r>
            <a:r>
              <a:rPr lang="en-US" baseline="-25000" dirty="0" err="1" smtClean="0">
                <a:sym typeface="Symbol"/>
              </a:rPr>
              <a:t>eff</a:t>
            </a: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sz="2000" b="1" dirty="0" err="1">
                <a:sym typeface="Symbol"/>
              </a:rPr>
              <a:t>g</a:t>
            </a:r>
            <a:r>
              <a:rPr lang="en-US" sz="2000" b="1" baseline="-25000" dirty="0" err="1">
                <a:sym typeface="Symbol"/>
              </a:rPr>
              <a:t>eff</a:t>
            </a:r>
            <a:r>
              <a:rPr lang="en-US" sz="2000" b="1" dirty="0">
                <a:sym typeface="Symbol"/>
              </a:rPr>
              <a:t> </a:t>
            </a:r>
            <a:r>
              <a:rPr lang="en-US" sz="2000" b="1" dirty="0" smtClean="0">
                <a:sym typeface="Symbol"/>
              </a:rPr>
              <a:t> &lt; 2-</a:t>
            </a:r>
            <a:r>
              <a:rPr lang="el-GR" sz="2000" b="1" dirty="0" smtClean="0">
                <a:sym typeface="Symbol"/>
              </a:rPr>
              <a:t>δ</a:t>
            </a:r>
            <a:r>
              <a:rPr lang="en-US" sz="2000" b="1" dirty="0" err="1" smtClean="0">
                <a:sym typeface="Symbol"/>
              </a:rPr>
              <a:t>g</a:t>
            </a:r>
            <a:r>
              <a:rPr lang="en-US" sz="2000" b="1" baseline="-25000" dirty="0" err="1" smtClean="0">
                <a:sym typeface="Symbol"/>
              </a:rPr>
              <a:t>L</a:t>
            </a:r>
            <a:endParaRPr lang="en-US" sz="2000" b="1" dirty="0" smtClean="0">
              <a:sym typeface="Symbol"/>
            </a:endParaRPr>
          </a:p>
          <a:p>
            <a:pPr lvl="1"/>
            <a:r>
              <a:rPr lang="en-US" sz="2000" b="1" dirty="0" smtClean="0">
                <a:sym typeface="Symbol"/>
              </a:rPr>
              <a:t>good cooling:</a:t>
            </a:r>
            <a:r>
              <a:rPr lang="en-US" sz="2000" b="1" dirty="0">
                <a:sym typeface="Symbol"/>
              </a:rPr>
              <a:t> </a:t>
            </a:r>
            <a:r>
              <a:rPr lang="en-US" sz="2000" b="1" dirty="0" err="1" smtClean="0">
                <a:sym typeface="Symbol"/>
              </a:rPr>
              <a:t>g</a:t>
            </a:r>
            <a:r>
              <a:rPr lang="en-US" sz="2000" b="1" baseline="-25000" dirty="0" err="1" smtClean="0">
                <a:sym typeface="Symbol"/>
              </a:rPr>
              <a:t>eff</a:t>
            </a:r>
            <a:r>
              <a:rPr lang="en-US" sz="2000" b="1" dirty="0" smtClean="0">
                <a:sym typeface="Symbol"/>
              </a:rPr>
              <a:t> &gt; ~1</a:t>
            </a:r>
          </a:p>
          <a:p>
            <a:pPr lvl="2"/>
            <a:r>
              <a:rPr lang="en-US" sz="2000" b="1" dirty="0" smtClean="0">
                <a:sym typeface="Symbol"/>
              </a:rPr>
              <a:t>but often: </a:t>
            </a:r>
            <a:r>
              <a:rPr lang="en-US" sz="2000" b="1" dirty="0" err="1">
                <a:sym typeface="Symbol"/>
              </a:rPr>
              <a:t>g</a:t>
            </a:r>
            <a:r>
              <a:rPr lang="en-US" sz="2000" b="1" baseline="-25000" dirty="0" err="1">
                <a:sym typeface="Symbol"/>
              </a:rPr>
              <a:t>eff</a:t>
            </a:r>
            <a:r>
              <a:rPr lang="en-US" sz="2000" b="1" dirty="0">
                <a:sym typeface="Symbol"/>
              </a:rPr>
              <a:t> </a:t>
            </a:r>
            <a:r>
              <a:rPr lang="en-US" sz="2000" b="1" dirty="0" smtClean="0">
                <a:sym typeface="Symbol"/>
              </a:rPr>
              <a:t>&lt;0.5</a:t>
            </a:r>
          </a:p>
          <a:p>
            <a:r>
              <a:rPr lang="en-US" sz="2200" dirty="0" smtClean="0">
                <a:sym typeface="Symbol"/>
              </a:rPr>
              <a:t>Cooling length also important</a:t>
            </a:r>
          </a:p>
          <a:p>
            <a:pPr lvl="1"/>
            <a:r>
              <a:rPr lang="en-US" b="1" dirty="0" smtClean="0">
                <a:sym typeface="Symbol"/>
              </a:rPr>
              <a:t>Should be &lt; 100m </a:t>
            </a:r>
          </a:p>
          <a:p>
            <a:pPr lvl="2"/>
            <a:r>
              <a:rPr lang="en-US" b="1" dirty="0" smtClean="0">
                <a:sym typeface="Symbol"/>
              </a:rPr>
              <a:t>(&lt;0.1 decay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3914321"/>
              </p:ext>
            </p:extLst>
          </p:nvPr>
        </p:nvGraphicFramePr>
        <p:xfrm>
          <a:off x="5236428" y="838698"/>
          <a:ext cx="2870342" cy="15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3" name="Equation" r:id="rId3" imgW="1536480" imgH="838080" progId="Equation.3">
                  <p:embed/>
                </p:oleObj>
              </mc:Choice>
              <mc:Fallback>
                <p:oleObj name="Equation" r:id="rId3" imgW="1536480" imgH="838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6428" y="838698"/>
                        <a:ext cx="2870342" cy="156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4493165"/>
              </p:ext>
            </p:extLst>
          </p:nvPr>
        </p:nvGraphicFramePr>
        <p:xfrm>
          <a:off x="4740275" y="2846388"/>
          <a:ext cx="32956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Equation" r:id="rId5" imgW="1765080" imgH="914400" progId="Equation.3">
                  <p:embed/>
                </p:oleObj>
              </mc:Choice>
              <mc:Fallback>
                <p:oleObj name="Equation" r:id="rId5" imgW="1765080" imgH="914400" progId="Equation.3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46388"/>
                        <a:ext cx="329565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70413524"/>
              </p:ext>
            </p:extLst>
          </p:nvPr>
        </p:nvGraphicFramePr>
        <p:xfrm>
          <a:off x="5149850" y="4686300"/>
          <a:ext cx="275113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Equation" r:id="rId7" imgW="1473120" imgH="965160" progId="Equation.3">
                  <p:embed/>
                </p:oleObj>
              </mc:Choice>
              <mc:Fallback>
                <p:oleObj name="Equation" r:id="rId7" imgW="1473120" imgH="96516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4686300"/>
                        <a:ext cx="2751138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0791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241177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" name="Equation" r:id="rId11" imgW="914400" imgH="215640" progId="Equation.3">
                  <p:embed/>
                </p:oleObj>
              </mc:Choice>
              <mc:Fallback>
                <p:oleObj name="Equation" r:id="rId11" imgW="914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745"/>
              </p:ext>
            </p:extLst>
          </p:nvPr>
        </p:nvGraphicFramePr>
        <p:xfrm>
          <a:off x="1447800" y="5695950"/>
          <a:ext cx="2019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Equation" r:id="rId12" imgW="1180800" imgH="545760" progId="Equation.3">
                  <p:embed/>
                </p:oleObj>
              </mc:Choice>
              <mc:Fallback>
                <p:oleObj name="Equation" r:id="rId12" imgW="1180800" imgH="545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7800" y="5695950"/>
                        <a:ext cx="20193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9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1359</Words>
  <Application>Microsoft Office PowerPoint</Application>
  <PresentationFormat>On-screen Show (4:3)</PresentationFormat>
  <Paragraphs>432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Default Design</vt:lpstr>
      <vt:lpstr>Equation</vt:lpstr>
      <vt:lpstr>Picture</vt:lpstr>
      <vt:lpstr>Document</vt:lpstr>
      <vt:lpstr>Muon Cooling Scenario Study Cooling 1983</vt:lpstr>
      <vt:lpstr>Outline</vt:lpstr>
      <vt:lpstr>Emittance Evolution</vt:lpstr>
      <vt:lpstr>Toward a Complete cooling channel</vt:lpstr>
      <vt:lpstr>Partition Numbers, δE-δt cooling</vt:lpstr>
      <vt:lpstr>Transverse cooling </vt:lpstr>
      <vt:lpstr>Longitudinal cooling</vt:lpstr>
      <vt:lpstr>Comments on Cooling …</vt:lpstr>
      <vt:lpstr>Cooling Quality </vt:lpstr>
      <vt:lpstr>Example:Front End</vt:lpstr>
      <vt:lpstr>Compare with expected cooling</vt:lpstr>
      <vt:lpstr> Cooling (continued)</vt:lpstr>
      <vt:lpstr>Another example:</vt:lpstr>
      <vt:lpstr>More RFOFO (Balbekov)</vt:lpstr>
      <vt:lpstr>Guggenheim  RFOFO</vt:lpstr>
      <vt:lpstr>Helical Cooling Channel</vt:lpstr>
      <vt:lpstr>HCC cooling channel (IPAC’13, TUPFI060)</vt:lpstr>
      <vt:lpstr>Talk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2013-08-08T15:59:22Z</dcterms:created>
  <dcterms:modified xsi:type="dcterms:W3CDTF">2013-08-21T23:42:14Z</dcterms:modified>
</cp:coreProperties>
</file>