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4v" ContentType="video/unknown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34"/>
  </p:notesMasterIdLst>
  <p:handoutMasterIdLst>
    <p:handoutMasterId r:id="rId35"/>
  </p:handoutMasterIdLst>
  <p:sldIdLst>
    <p:sldId id="258" r:id="rId2"/>
    <p:sldId id="352" r:id="rId3"/>
    <p:sldId id="374" r:id="rId4"/>
    <p:sldId id="443" r:id="rId5"/>
    <p:sldId id="304" r:id="rId6"/>
    <p:sldId id="393" r:id="rId7"/>
    <p:sldId id="395" r:id="rId8"/>
    <p:sldId id="400" r:id="rId9"/>
    <p:sldId id="383" r:id="rId10"/>
    <p:sldId id="288" r:id="rId11"/>
    <p:sldId id="456" r:id="rId12"/>
    <p:sldId id="404" r:id="rId13"/>
    <p:sldId id="427" r:id="rId14"/>
    <p:sldId id="445" r:id="rId15"/>
    <p:sldId id="406" r:id="rId16"/>
    <p:sldId id="455" r:id="rId17"/>
    <p:sldId id="291" r:id="rId18"/>
    <p:sldId id="409" r:id="rId19"/>
    <p:sldId id="424" r:id="rId20"/>
    <p:sldId id="425" r:id="rId21"/>
    <p:sldId id="447" r:id="rId22"/>
    <p:sldId id="331" r:id="rId23"/>
    <p:sldId id="408" r:id="rId24"/>
    <p:sldId id="435" r:id="rId25"/>
    <p:sldId id="276" r:id="rId26"/>
    <p:sldId id="413" r:id="rId27"/>
    <p:sldId id="420" r:id="rId28"/>
    <p:sldId id="419" r:id="rId29"/>
    <p:sldId id="418" r:id="rId30"/>
    <p:sldId id="414" r:id="rId31"/>
    <p:sldId id="451" r:id="rId32"/>
    <p:sldId id="454" r:id="rId3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1" autoAdjust="0"/>
    <p:restoredTop sz="98361" autoAdjust="0"/>
  </p:normalViewPr>
  <p:slideViewPr>
    <p:cSldViewPr snapToGrid="0" snapToObjects="1">
      <p:cViewPr varScale="1">
        <p:scale>
          <a:sx n="112" d="100"/>
          <a:sy n="112" d="100"/>
        </p:scale>
        <p:origin x="-6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-274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34A45-BD8F-E14D-A73B-328A506DC652}" type="datetimeFigureOut">
              <a:rPr lang="fr-FR" smtClean="0"/>
              <a:t>16/aoû/13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9B6AF-4171-7946-A644-4B0B9A3E4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88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3F064-C653-E849-A9AC-11CF409292A7}" type="datetimeFigureOut">
              <a:rPr lang="fr-FR" smtClean="0"/>
              <a:t>16/aoû/13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B264F-AD4B-0742-99D8-E3EB645D8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62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00367A-AAF5-B446-A450-33F6C0CF7D8C}" type="slidenum">
              <a:rPr lang="en-GB" sz="120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GB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0DAA1B9-E018-4345-A110-B9F17DD5399C}" type="slidenum">
              <a:rPr lang="en-GB" sz="1200">
                <a:solidFill>
                  <a:srgbClr val="000000"/>
                </a:solidFill>
                <a:latin typeface="Arial" charset="0"/>
              </a:rPr>
              <a:pPr eaLnBrk="1" hangingPunct="1"/>
              <a:t>13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806292-F0D0-304C-908F-DFF24CAF79F6}" type="slidenum">
              <a:rPr lang="en-GB" sz="1200" b="1">
                <a:solidFill>
                  <a:prstClr val="black"/>
                </a:solidFill>
                <a:latin typeface="Arial" charset="0"/>
              </a:rPr>
              <a:pPr eaLnBrk="1" hangingPunct="1"/>
              <a:t>16</a:t>
            </a:fld>
            <a:endParaRPr lang="en-GB" sz="1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806292-F0D0-304C-908F-DFF24CAF79F6}" type="slidenum">
              <a:rPr lang="en-GB" sz="1200" b="1">
                <a:solidFill>
                  <a:prstClr val="black"/>
                </a:solidFill>
                <a:latin typeface="Arial" charset="0"/>
              </a:rPr>
              <a:pPr eaLnBrk="1" hangingPunct="1"/>
              <a:t>17</a:t>
            </a:fld>
            <a:endParaRPr lang="en-GB" sz="1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806292-F0D0-304C-908F-DFF24CAF79F6}" type="slidenum">
              <a:rPr lang="en-GB" sz="1200" b="1">
                <a:solidFill>
                  <a:prstClr val="black"/>
                </a:solidFill>
                <a:latin typeface="Arial" charset="0"/>
              </a:rPr>
              <a:pPr eaLnBrk="1" hangingPunct="1"/>
              <a:t>18</a:t>
            </a:fld>
            <a:endParaRPr lang="en-GB" sz="1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806292-F0D0-304C-908F-DFF24CAF79F6}" type="slidenum">
              <a:rPr lang="en-GB" sz="1200" b="1">
                <a:solidFill>
                  <a:prstClr val="black"/>
                </a:solidFill>
                <a:latin typeface="Arial" charset="0"/>
              </a:rPr>
              <a:pPr eaLnBrk="1" hangingPunct="1"/>
              <a:t>19</a:t>
            </a:fld>
            <a:endParaRPr lang="en-GB" sz="1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806292-F0D0-304C-908F-DFF24CAF79F6}" type="slidenum">
              <a:rPr lang="en-GB" sz="1200" b="1">
                <a:solidFill>
                  <a:prstClr val="black"/>
                </a:solidFill>
                <a:latin typeface="Arial" charset="0"/>
              </a:rPr>
              <a:pPr eaLnBrk="1" hangingPunct="1"/>
              <a:t>20</a:t>
            </a:fld>
            <a:endParaRPr lang="en-GB" sz="1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806292-F0D0-304C-908F-DFF24CAF79F6}" type="slidenum">
              <a:rPr lang="en-GB" sz="1200" b="1">
                <a:solidFill>
                  <a:prstClr val="black"/>
                </a:solidFill>
                <a:latin typeface="Arial" charset="0"/>
              </a:rPr>
              <a:pPr eaLnBrk="1" hangingPunct="1"/>
              <a:t>21</a:t>
            </a:fld>
            <a:endParaRPr lang="en-GB" sz="1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806292-F0D0-304C-908F-DFF24CAF79F6}" type="slidenum">
              <a:rPr lang="en-GB" sz="1200" b="1">
                <a:solidFill>
                  <a:prstClr val="black"/>
                </a:solidFill>
                <a:latin typeface="Arial" charset="0"/>
              </a:rPr>
              <a:pPr eaLnBrk="1" hangingPunct="1"/>
              <a:t>22</a:t>
            </a:fld>
            <a:endParaRPr lang="en-GB" sz="1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806292-F0D0-304C-908F-DFF24CAF79F6}" type="slidenum">
              <a:rPr lang="en-GB" sz="1200" b="1">
                <a:solidFill>
                  <a:prstClr val="black"/>
                </a:solidFill>
                <a:latin typeface="Arial" charset="0"/>
              </a:rPr>
              <a:pPr eaLnBrk="1" hangingPunct="1"/>
              <a:t>23</a:t>
            </a:fld>
            <a:endParaRPr lang="en-GB" sz="1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9A808C-3CCD-814E-9730-70EAB9D87D82}" type="slidenum">
              <a:rPr lang="en-GB" sz="1200">
                <a:latin typeface="Arial" charset="0"/>
              </a:rPr>
              <a:pPr eaLnBrk="1" hangingPunct="1"/>
              <a:t>2</a:t>
            </a:fld>
            <a:endParaRPr lang="en-GB" sz="120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6913"/>
            <a:ext cx="4549775" cy="34131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21175"/>
            <a:ext cx="50180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806292-F0D0-304C-908F-DFF24CAF79F6}" type="slidenum">
              <a:rPr lang="en-GB" sz="1200" b="1">
                <a:solidFill>
                  <a:prstClr val="black"/>
                </a:solidFill>
                <a:latin typeface="Arial" charset="0"/>
              </a:rPr>
              <a:pPr eaLnBrk="1" hangingPunct="1"/>
              <a:t>24</a:t>
            </a:fld>
            <a:endParaRPr lang="en-GB" sz="1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BC09FA-3408-B543-91AF-4F8D36FD2FCE}" type="slidenum">
              <a:rPr lang="fr-FR" sz="1200">
                <a:solidFill>
                  <a:prstClr val="black"/>
                </a:solidFill>
                <a:latin typeface="Arial" charset="0"/>
              </a:rPr>
              <a:pPr eaLnBrk="1" hangingPunct="1"/>
              <a:t>25</a:t>
            </a:fld>
            <a:endParaRPr lang="fr-FR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BC09FA-3408-B543-91AF-4F8D36FD2FCE}" type="slidenum">
              <a:rPr lang="fr-FR" sz="1200">
                <a:solidFill>
                  <a:prstClr val="black"/>
                </a:solidFill>
                <a:latin typeface="Arial" charset="0"/>
              </a:rPr>
              <a:pPr eaLnBrk="1" hangingPunct="1"/>
              <a:t>26</a:t>
            </a:fld>
            <a:endParaRPr lang="fr-FR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806292-F0D0-304C-908F-DFF24CAF79F6}" type="slidenum">
              <a:rPr lang="en-GB" sz="1200" b="1">
                <a:solidFill>
                  <a:prstClr val="black"/>
                </a:solidFill>
                <a:latin typeface="Arial" charset="0"/>
              </a:rPr>
              <a:pPr eaLnBrk="1" hangingPunct="1"/>
              <a:t>28</a:t>
            </a:fld>
            <a:endParaRPr lang="en-GB" sz="1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806292-F0D0-304C-908F-DFF24CAF79F6}" type="slidenum">
              <a:rPr lang="en-GB" sz="1200" b="1">
                <a:solidFill>
                  <a:prstClr val="black"/>
                </a:solidFill>
                <a:latin typeface="Arial" charset="0"/>
              </a:rPr>
              <a:pPr eaLnBrk="1" hangingPunct="1"/>
              <a:t>29</a:t>
            </a:fld>
            <a:endParaRPr lang="en-GB" sz="1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806292-F0D0-304C-908F-DFF24CAF79F6}" type="slidenum">
              <a:rPr lang="en-GB" sz="1200" b="1">
                <a:solidFill>
                  <a:prstClr val="black"/>
                </a:solidFill>
                <a:latin typeface="Arial" charset="0"/>
              </a:rPr>
              <a:pPr eaLnBrk="1" hangingPunct="1"/>
              <a:t>30</a:t>
            </a:fld>
            <a:endParaRPr lang="en-GB" sz="1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368541-5143-9F46-8EDE-CF837EFE48E0}" type="slidenum">
              <a:rPr lang="en-GB" sz="1200">
                <a:solidFill>
                  <a:srgbClr val="000000"/>
                </a:solidFill>
                <a:latin typeface="Arial" charset="0"/>
              </a:rPr>
              <a:pPr eaLnBrk="1" hangingPunct="1"/>
              <a:t>31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806292-F0D0-304C-908F-DFF24CAF79F6}" type="slidenum">
              <a:rPr lang="en-GB" sz="1200" b="1">
                <a:solidFill>
                  <a:prstClr val="black"/>
                </a:solidFill>
                <a:latin typeface="Arial" charset="0"/>
              </a:rPr>
              <a:pPr eaLnBrk="1" hangingPunct="1"/>
              <a:t>32</a:t>
            </a:fld>
            <a:endParaRPr lang="en-GB" sz="1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91F4A5-13BE-0446-80F5-254163EEC6CB}" type="slidenum">
              <a:rPr lang="en-GB" sz="1200">
                <a:solidFill>
                  <a:prstClr val="black"/>
                </a:solidFill>
                <a:latin typeface="Arial" charset="0"/>
              </a:rPr>
              <a:pPr eaLnBrk="1" hangingPunct="1"/>
              <a:t>3</a:t>
            </a:fld>
            <a:endParaRPr lang="en-GB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AE971F7-63BA-0243-8270-0D0785675800}" type="slidenum">
              <a:rPr lang="en-GB" sz="1200" b="1">
                <a:solidFill>
                  <a:prstClr val="black"/>
                </a:solidFill>
                <a:latin typeface="Arial" charset="0"/>
              </a:rPr>
              <a:pPr eaLnBrk="1" hangingPunct="1"/>
              <a:t>6</a:t>
            </a:fld>
            <a:endParaRPr lang="en-GB" sz="1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FA70DEC-622D-944A-AFBA-208A04BB7FCD}" type="slidenum">
              <a:rPr lang="en-GB" sz="1200">
                <a:solidFill>
                  <a:prstClr val="black"/>
                </a:solidFill>
                <a:latin typeface="Arial" charset="0"/>
              </a:rPr>
              <a:pPr eaLnBrk="1" hangingPunct="1"/>
              <a:t>7</a:t>
            </a:fld>
            <a:endParaRPr lang="en-GB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91F4A5-13BE-0446-80F5-254163EEC6CB}" type="slidenum">
              <a:rPr lang="en-GB" sz="1200">
                <a:solidFill>
                  <a:prstClr val="black"/>
                </a:solidFill>
                <a:latin typeface="Arial" charset="0"/>
              </a:rPr>
              <a:pPr eaLnBrk="1" hangingPunct="1"/>
              <a:t>8</a:t>
            </a:fld>
            <a:endParaRPr lang="en-GB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91F4A5-13BE-0446-80F5-254163EEC6CB}" type="slidenum">
              <a:rPr lang="en-GB" sz="1200">
                <a:solidFill>
                  <a:prstClr val="black"/>
                </a:solidFill>
                <a:latin typeface="Arial" charset="0"/>
              </a:rPr>
              <a:pPr eaLnBrk="1" hangingPunct="1"/>
              <a:t>10</a:t>
            </a:fld>
            <a:endParaRPr lang="en-GB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August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Dracos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50CC0-2D5F-6D4A-9D75-2980E64365E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36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Dracos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26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20 August 2013</a:t>
            </a:r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latin typeface="Times New Roman" charset="0"/>
                <a:ea typeface="ＭＳ Ｐゴシック" charset="0"/>
                <a:cs typeface="ＭＳ Ｐゴシック" charset="0"/>
              </a:rPr>
              <a:t>M. Dracos</a:t>
            </a:r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75A52C-D3C1-DA4F-91BD-350C97786792}" type="slidenum">
              <a:rPr lang="en-GB" smtClean="0">
                <a:latin typeface="Times New Roman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4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588670"/>
            <a:ext cx="2133600" cy="263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charset="0"/>
              </a:rPr>
              <a:t>20 August 2013</a:t>
            </a:r>
            <a:endParaRPr lang="en-GB">
              <a:ea typeface="ＭＳ Ｐゴシック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588670"/>
            <a:ext cx="2895600" cy="2638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ea typeface="ＭＳ Ｐゴシック" charset="0"/>
              </a:rPr>
              <a:t>M. Dracos</a:t>
            </a:r>
            <a:endParaRPr lang="en-GB">
              <a:ea typeface="ＭＳ Ｐゴシック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588670"/>
            <a:ext cx="2133600" cy="280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75A52C-D3C1-DA4F-91BD-350C97786792}" type="slidenum">
              <a:rPr lang="en-GB" smtClean="0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8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0" r:id="rId2"/>
    <p:sldLayoutId id="2147483671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anl.arxiv.org/abs/1212.5048" TargetMode="External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hyperlink" Target="mailto:tord.ekelof@physics.uu.se" TargetMode="External"/><Relationship Id="rId5" Type="http://schemas.openxmlformats.org/officeDocument/2006/relationships/hyperlink" Target="mailto:marcos.dracos@in2p3.fr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hyperlink" Target="http://lanl.arxiv.org/abs/1110.4583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microsoft.com/office/2007/relationships/media" Target="../media/media1.m4v"/><Relationship Id="rId2" Type="http://schemas.openxmlformats.org/officeDocument/2006/relationships/video" Target="../media/media1.m4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ss_max_vision_2011_v2_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5500"/>
            <a:ext cx="9144000" cy="520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5232" y="1114366"/>
            <a:ext cx="7822103" cy="2172803"/>
          </a:xfrm>
        </p:spPr>
        <p:txBody>
          <a:bodyPr>
            <a:normAutofit fontScale="90000"/>
          </a:bodyPr>
          <a:lstStyle/>
          <a:p>
            <a:r>
              <a:rPr lang="en-GB" sz="4800" dirty="0" smtClean="0">
                <a:latin typeface="Times New Roman"/>
                <a:cs typeface="Times New Roman"/>
              </a:rPr>
              <a:t>ESS based neutrino Super Beam for CP Violation discovery</a:t>
            </a:r>
            <a:endParaRPr lang="en-GB" sz="4800" dirty="0">
              <a:effectLst>
                <a:outerShdw blurRad="38100" dist="38100" dir="2700000" algn="tl">
                  <a:srgbClr val="DDDDDD"/>
                </a:outerShdw>
              </a:effectLst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259679" y="5092803"/>
            <a:ext cx="64008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800">
                <a:latin typeface="Times New Roman" charset="0"/>
                <a:ea typeface="ＭＳ Ｐゴシック" charset="0"/>
                <a:cs typeface="ＭＳ Ｐゴシック" charset="0"/>
              </a:rPr>
              <a:t>Marcos DRACOS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2000">
                <a:latin typeface="Times New Roman" charset="0"/>
                <a:ea typeface="ＭＳ Ｐゴシック" charset="0"/>
                <a:cs typeface="ＭＳ Ｐゴシック" charset="0"/>
              </a:rPr>
              <a:t>IPHC-IN2P3/CNRS Strasbourg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M. Dracos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6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2756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How to add a neutrino facility?</a:t>
            </a:r>
            <a:endParaRPr lang="en-GB" sz="4000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0" y="730295"/>
            <a:ext cx="493374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We must not affect the neutron program and if possible be synergetic</a:t>
            </a:r>
          </a:p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Linac modifications: double the rate (14 Hz → 28 Hz)</a:t>
            </a:r>
            <a:endParaRPr lang="en-GB" sz="2000" dirty="0">
              <a:solidFill>
                <a:srgbClr val="FF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Accumulator (</a:t>
            </a:r>
            <a:r>
              <a:rPr lang="en-GB" sz="2000" dirty="0" err="1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ø</a:t>
            </a: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143 m) needed to compress to few </a:t>
            </a:r>
            <a:r>
              <a:rPr lang="el-GR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μ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s the 2.86 </a:t>
            </a:r>
            <a:r>
              <a:rPr lang="en-US" sz="2000" dirty="0" err="1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ms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proton pulses, affordable by the magnetic horn (</a:t>
            </a:r>
            <a:r>
              <a:rPr lang="en-US" dirty="0" smtClean="0">
                <a:latin typeface="Times New Roman"/>
                <a:cs typeface="Times New Roman"/>
              </a:rPr>
              <a:t>350 kA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, power consumption, Joule effect)</a:t>
            </a:r>
            <a:endParaRPr lang="en-GB" sz="2000" dirty="0" smtClean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800100" lvl="1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H</a:t>
            </a:r>
            <a:r>
              <a:rPr lang="en-GB" sz="2000" baseline="30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-</a:t>
            </a: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source (instead of protons)</a:t>
            </a:r>
          </a:p>
          <a:p>
            <a:pPr marL="800100" lvl="1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space charge problems to be solved</a:t>
            </a:r>
          </a:p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Target station (studied in EUROnu)</a:t>
            </a:r>
          </a:p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Underground detector (studied in LAGUNA)</a:t>
            </a:r>
            <a:endParaRPr lang="en-GB" sz="2000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~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300 MeV </a:t>
            </a: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neutrinos</a:t>
            </a:r>
          </a:p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Linac and accumulator could be the first step towards the Neutrino Factory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96486" y="5281356"/>
            <a:ext cx="153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flux at 100 km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Dracos</a:t>
            </a:r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854145" y="6389574"/>
            <a:ext cx="3275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err="1">
                <a:hlinkClick r:id="rId3"/>
              </a:rPr>
              <a:t>lanl.arxiv.org</a:t>
            </a:r>
            <a:r>
              <a:rPr lang="en-US" sz="1600" dirty="0">
                <a:hlinkClick r:id="rId3"/>
              </a:rPr>
              <a:t>/abs/</a:t>
            </a:r>
            <a:r>
              <a:rPr lang="en-US" sz="1600" dirty="0" smtClean="0">
                <a:hlinkClick r:id="rId3"/>
              </a:rPr>
              <a:t>1212.5048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5" name="Image 4" descr="hl_site_layout_05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3742" y="853913"/>
            <a:ext cx="4124563" cy="3364181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6942966" y="2831981"/>
            <a:ext cx="519457" cy="519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en arc 15"/>
          <p:cNvCxnSpPr>
            <a:stCxn id="10" idx="2"/>
          </p:cNvCxnSpPr>
          <p:nvPr/>
        </p:nvCxnSpPr>
        <p:spPr>
          <a:xfrm rot="10800000" flipH="1">
            <a:off x="6942965" y="2650068"/>
            <a:ext cx="266401" cy="441642"/>
          </a:xfrm>
          <a:prstGeom prst="curvedConnector4">
            <a:avLst>
              <a:gd name="adj1" fmla="val 3179"/>
              <a:gd name="adj2" fmla="val 100493"/>
            </a:avLst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0" idx="4"/>
          </p:cNvCxnSpPr>
          <p:nvPr/>
        </p:nvCxnSpPr>
        <p:spPr>
          <a:xfrm flipV="1">
            <a:off x="7202695" y="3268133"/>
            <a:ext cx="527372" cy="83305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 rot="20992632">
            <a:off x="7730067" y="3098809"/>
            <a:ext cx="1121833" cy="1425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6879167" y="2966529"/>
            <a:ext cx="6916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Times New Roman"/>
                <a:cs typeface="Times New Roman"/>
              </a:rPr>
              <a:t>accumulator</a:t>
            </a:r>
            <a:endParaRPr lang="en-US" sz="800" dirty="0">
              <a:latin typeface="Times New Roman"/>
              <a:cs typeface="Times New Roman"/>
            </a:endParaRPr>
          </a:p>
        </p:txBody>
      </p:sp>
      <p:sp>
        <p:nvSpPr>
          <p:cNvPr id="27" name="ZoneTexte 26"/>
          <p:cNvSpPr txBox="1"/>
          <p:nvPr/>
        </p:nvSpPr>
        <p:spPr>
          <a:xfrm rot="21008480">
            <a:off x="7835896" y="3047219"/>
            <a:ext cx="932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Times New Roman"/>
                <a:cs typeface="Times New Roman"/>
              </a:rPr>
              <a:t>target/horn station</a:t>
            </a:r>
            <a:endParaRPr lang="en-US" sz="800" dirty="0">
              <a:latin typeface="Times New Roman"/>
              <a:cs typeface="Times New Roman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839" y="4218094"/>
            <a:ext cx="2518979" cy="26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17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139"/>
            <a:ext cx="9144000" cy="7704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defTabSz="914400" eaLnBrk="0" fontAlgn="base" hangingPunct="0"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Neutrino Oscillations</a:t>
            </a:r>
            <a:endParaRPr lang="en-US" sz="3200" dirty="0" smtClean="0">
              <a:solidFill>
                <a:srgbClr val="0000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75A52C-D3C1-DA4F-91BD-350C97786792}" type="slidenum">
              <a:rPr lang="en-GB" smtClean="0">
                <a:latin typeface="Times New Roman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20 August 2013</a:t>
            </a:r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latin typeface="Times New Roman" charset="0"/>
                <a:ea typeface="ＭＳ Ｐゴシック" charset="0"/>
                <a:cs typeface="ＭＳ Ｐゴシック" charset="0"/>
              </a:rPr>
              <a:t>M. Dracos</a:t>
            </a:r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210"/>
            <a:ext cx="9144000" cy="595222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231633" y="1608667"/>
            <a:ext cx="122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(2.5 GeV)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558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Espace réservé de la date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</a:rPr>
              <a:t>20 August 2013</a:t>
            </a: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6868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>
                <a:solidFill>
                  <a:srgbClr val="000000"/>
                </a:solidFill>
              </a:rPr>
              <a:t>M. Dracos</a:t>
            </a: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686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2C38963-132F-7F4C-9EA7-70764AB2FD7D}" type="slidenum">
              <a:rPr lang="en-GB" sz="1200">
                <a:solidFill>
                  <a:srgbClr val="000000"/>
                </a:solidFill>
              </a:rPr>
              <a:pPr eaLnBrk="1" hangingPunct="1"/>
              <a:t>12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1603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The MEMPHYS </a:t>
            </a:r>
            <a:r>
              <a:rPr lang="en-GB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Detector (Water Cherenkov)</a:t>
            </a:r>
            <a:r>
              <a:rPr lang="en-GB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GB" sz="36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GB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(LAGUNA)</a:t>
            </a:r>
            <a:endParaRPr lang="en-GB" sz="28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" name="ZoneTexte 244"/>
          <p:cNvSpPr txBox="1"/>
          <p:nvPr/>
        </p:nvSpPr>
        <p:spPr>
          <a:xfrm>
            <a:off x="147638" y="1565275"/>
            <a:ext cx="6365875" cy="34782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23888" indent="-1666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GB" sz="2000" b="1">
                <a:solidFill>
                  <a:srgbClr val="000000"/>
                </a:solidFill>
              </a:rPr>
              <a:t>Mainly to study:</a:t>
            </a:r>
          </a:p>
          <a:p>
            <a:pPr defTabSz="91440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000" b="1">
                <a:solidFill>
                  <a:srgbClr val="FF0000"/>
                </a:solidFill>
              </a:rPr>
              <a:t>Proton Decay (GUT)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000">
                <a:solidFill>
                  <a:srgbClr val="000000"/>
                </a:solidFill>
                <a:cs typeface="ＭＳ Ｐゴシック" charset="0"/>
              </a:rPr>
              <a:t>up to ~10</a:t>
            </a:r>
            <a:r>
              <a:rPr lang="en-GB" sz="2000" baseline="30000">
                <a:solidFill>
                  <a:srgbClr val="000000"/>
                </a:solidFill>
                <a:cs typeface="ＭＳ Ｐゴシック" charset="0"/>
              </a:rPr>
              <a:t>35</a:t>
            </a:r>
            <a:r>
              <a:rPr lang="en-GB" sz="2000">
                <a:solidFill>
                  <a:srgbClr val="000000"/>
                </a:solidFill>
                <a:cs typeface="ＭＳ Ｐゴシック" charset="0"/>
              </a:rPr>
              <a:t> years lifetime</a:t>
            </a:r>
          </a:p>
          <a:p>
            <a:pPr defTabSz="91440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000" b="1">
                <a:solidFill>
                  <a:srgbClr val="FF0000"/>
                </a:solidFill>
              </a:rPr>
              <a:t>Neutrino properties and Astrophysics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000">
                <a:solidFill>
                  <a:srgbClr val="000000"/>
                </a:solidFill>
                <a:cs typeface="ＭＳ Ｐゴシック" charset="0"/>
              </a:rPr>
              <a:t>Supernovae (burst + "relics")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000">
                <a:solidFill>
                  <a:srgbClr val="000000"/>
                </a:solidFill>
                <a:cs typeface="ＭＳ Ｐゴシック" charset="0"/>
              </a:rPr>
              <a:t>Solar neutrinos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000">
                <a:solidFill>
                  <a:srgbClr val="000000"/>
                </a:solidFill>
                <a:cs typeface="ＭＳ Ｐゴシック" charset="0"/>
              </a:rPr>
              <a:t>Atmospheric neutrinos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000">
                <a:solidFill>
                  <a:srgbClr val="000000"/>
                </a:solidFill>
                <a:cs typeface="ＭＳ Ｐゴシック" charset="0"/>
              </a:rPr>
              <a:t>Geoneutrinos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2000">
                <a:solidFill>
                  <a:srgbClr val="000000"/>
                </a:solidFill>
                <a:cs typeface="ＭＳ Ｐゴシック" charset="0"/>
              </a:rPr>
              <a:t>neutrinos from accelerators (Super Beam, Beta Beam)</a:t>
            </a:r>
          </a:p>
        </p:txBody>
      </p:sp>
      <p:sp>
        <p:nvSpPr>
          <p:cNvPr id="246" name="Rectangle 245"/>
          <p:cNvSpPr/>
          <p:nvPr/>
        </p:nvSpPr>
        <p:spPr>
          <a:xfrm>
            <a:off x="418343" y="5230523"/>
            <a:ext cx="6081712" cy="1015663"/>
          </a:xfrm>
          <a:prstGeom prst="rect">
            <a:avLst/>
          </a:prstGeom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Water Cerenkov Detector with total </a:t>
            </a:r>
            <a:r>
              <a:rPr lang="en-GB" sz="2000" dirty="0" err="1">
                <a:solidFill>
                  <a:srgbClr val="000000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fiducial</a:t>
            </a:r>
            <a:r>
              <a:rPr lang="en-GB" sz="2000" dirty="0">
                <a:solidFill>
                  <a:srgbClr val="000000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 mass: 500 </a:t>
            </a:r>
            <a:r>
              <a:rPr lang="en-GB" sz="2000" dirty="0" err="1">
                <a:solidFill>
                  <a:srgbClr val="000000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kt</a:t>
            </a:r>
            <a:r>
              <a:rPr lang="en-GB" sz="2000" dirty="0">
                <a:solidFill>
                  <a:srgbClr val="000000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180975" indent="-180975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2 Cylindrical modules 100x65 m</a:t>
            </a:r>
          </a:p>
          <a:p>
            <a:pPr marL="180975" indent="-180975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Times New Roman" pitchFamily="-109" charset="0"/>
                <a:ea typeface="ＭＳ Ｐゴシック" charset="0"/>
                <a:cs typeface="ＭＳ Ｐゴシック" charset="0"/>
              </a:rPr>
              <a:t>Readout: 22.2k 8” PMTs, 30% geom. cover.</a:t>
            </a:r>
          </a:p>
        </p:txBody>
      </p:sp>
      <p:sp>
        <p:nvSpPr>
          <p:cNvPr id="36873" name="Rectangle 246"/>
          <p:cNvSpPr>
            <a:spLocks noChangeArrowheads="1"/>
          </p:cNvSpPr>
          <p:nvPr/>
        </p:nvSpPr>
        <p:spPr bwMode="auto">
          <a:xfrm>
            <a:off x="6637338" y="5526088"/>
            <a:ext cx="25066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(arXiv: hep-ex/0607026)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823" y="1086436"/>
            <a:ext cx="4548178" cy="35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676" y="1615164"/>
            <a:ext cx="4388455" cy="4558770"/>
          </a:xfrm>
          <a:prstGeom prst="rect">
            <a:avLst/>
          </a:prstGeom>
        </p:spPr>
      </p:pic>
      <p:sp>
        <p:nvSpPr>
          <p:cNvPr id="9217" name="Espace réservé de la date 1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smtClean="0">
                <a:solidFill>
                  <a:srgbClr val="000090"/>
                </a:solidFill>
                <a:cs typeface="Times New Roman" charset="0"/>
              </a:rPr>
              <a:t>20 August 2013</a:t>
            </a:r>
            <a:endParaRPr lang="en-GB" sz="1200" b="0">
              <a:solidFill>
                <a:srgbClr val="000090"/>
              </a:solidFill>
              <a:cs typeface="Times New Roman" charset="0"/>
            </a:endParaRPr>
          </a:p>
        </p:txBody>
      </p:sp>
      <p:sp>
        <p:nvSpPr>
          <p:cNvPr id="9218" name="Espace réservé du pied de page 1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0">
                <a:solidFill>
                  <a:srgbClr val="000090"/>
                </a:solidFill>
                <a:cs typeface="Times New Roman" charset="0"/>
              </a:rPr>
              <a:t>M. Dracos</a:t>
            </a:r>
            <a:endParaRPr lang="en-GB" sz="1200" b="0">
              <a:solidFill>
                <a:srgbClr val="000090"/>
              </a:solidFill>
              <a:cs typeface="Times New Roman" charset="0"/>
            </a:endParaRPr>
          </a:p>
        </p:txBody>
      </p:sp>
      <p:sp>
        <p:nvSpPr>
          <p:cNvPr id="9219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E74DCA-ED63-7641-9F97-2905A82B4DAC}" type="slidenum">
              <a:rPr lang="en-GB" sz="1200" b="0">
                <a:solidFill>
                  <a:srgbClr val="000090"/>
                </a:solidFill>
                <a:cs typeface="Times New Roman" charset="0"/>
              </a:rPr>
              <a:pPr eaLnBrk="1" hangingPunct="1"/>
              <a:t>13</a:t>
            </a:fld>
            <a:endParaRPr lang="en-GB" sz="1200" b="0">
              <a:solidFill>
                <a:srgbClr val="000090"/>
              </a:solidFill>
              <a:cs typeface="Times New Roman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9825" y="0"/>
            <a:ext cx="7632700" cy="66833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Times New Roman" charset="0"/>
                <a:ea typeface="ＭＳ Ｐゴシック" charset="0"/>
                <a:cs typeface="Times New Roman" charset="0"/>
              </a:rPr>
              <a:t>MEMPHYS </a:t>
            </a:r>
            <a:r>
              <a:rPr lang="en-GB" dirty="0" smtClean="0">
                <a:latin typeface="Times New Roman" charset="0"/>
                <a:ea typeface="ＭＳ Ｐゴシック" charset="0"/>
                <a:cs typeface="Times New Roman" charset="0"/>
              </a:rPr>
              <a:t>Parameters</a:t>
            </a:r>
            <a:endParaRPr lang="en-GB" sz="10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9221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03313"/>
            <a:ext cx="5127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ZoneTexte 10"/>
          <p:cNvSpPr txBox="1">
            <a:spLocks noChangeArrowheads="1"/>
          </p:cNvSpPr>
          <p:nvPr/>
        </p:nvSpPr>
        <p:spPr bwMode="auto">
          <a:xfrm>
            <a:off x="615116" y="747262"/>
            <a:ext cx="2688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migration </a:t>
            </a:r>
            <a:r>
              <a:rPr lang="en-US" dirty="0" smtClean="0"/>
              <a:t>matrices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326" y="1281446"/>
            <a:ext cx="4416674" cy="4892488"/>
          </a:xfrm>
          <a:prstGeom prst="rect">
            <a:avLst/>
          </a:prstGeom>
        </p:spPr>
      </p:pic>
      <p:sp>
        <p:nvSpPr>
          <p:cNvPr id="16" name="ZoneTexte 10"/>
          <p:cNvSpPr txBox="1">
            <a:spLocks noChangeArrowheads="1"/>
          </p:cNvSpPr>
          <p:nvPr/>
        </p:nvSpPr>
        <p:spPr bwMode="auto">
          <a:xfrm>
            <a:off x="5525179" y="747262"/>
            <a:ext cx="2710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/>
              <a:t>detection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493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289" y="3852739"/>
            <a:ext cx="3896823" cy="2455679"/>
          </a:xfrm>
          <a:prstGeom prst="rect">
            <a:avLst/>
          </a:prstGeom>
        </p:spPr>
      </p:pic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542925" y="0"/>
            <a:ext cx="8229600" cy="998538"/>
          </a:xfrm>
        </p:spPr>
        <p:txBody>
          <a:bodyPr/>
          <a:lstStyle/>
          <a:p>
            <a:r>
              <a:rPr lang="en-GB" sz="3600" dirty="0" smtClean="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Possible Detector Locations</a:t>
            </a:r>
            <a:endParaRPr lang="en-GB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6" y="932357"/>
            <a:ext cx="4800673" cy="53177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4823980" y="994368"/>
            <a:ext cx="4320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Many mines (active or not) are available in Sweden</a:t>
            </a:r>
          </a:p>
          <a:p>
            <a:pPr marL="176213" indent="-176213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What is the optimal position for </a:t>
            </a:r>
            <a:r>
              <a:rPr lang="en-GB" sz="20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CPV?</a:t>
            </a:r>
            <a:endParaRPr lang="en-GB" sz="20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176213" indent="-176213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</a:pPr>
            <a:r>
              <a:rPr lang="en-GB" sz="20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this project could help for MH?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 rot="16200000">
            <a:off x="4489310" y="4093798"/>
            <a:ext cx="901732" cy="28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</a:t>
            </a:r>
            <a:r>
              <a:rPr lang="en-US" dirty="0" err="1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n</a:t>
            </a:r>
            <a:r>
              <a:rPr lang="en-US" baseline="-25000" dirty="0" err="1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m</a:t>
            </a:r>
            <a:r>
              <a:rPr lang="en-US" dirty="0" err="1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</a:t>
            </a:r>
            <a:r>
              <a:rPr lang="en-US" dirty="0" err="1">
                <a:solidFill>
                  <a:srgbClr val="000000"/>
                </a:solidFill>
                <a:latin typeface="Symbol" charset="0"/>
                <a:ea typeface="ＭＳ Ｐゴシック" charset="0"/>
                <a:cs typeface="ＭＳ Ｐゴシック" charset="0"/>
              </a:rPr>
              <a:t>n</a:t>
            </a:r>
            <a:r>
              <a:rPr lang="en-US" baseline="-250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</a:t>
            </a:r>
            <a:r>
              <a:rPr lang="en-US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sz="1600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ZoneTexte 125"/>
          <p:cNvSpPr txBox="1">
            <a:spLocks noChangeArrowheads="1"/>
          </p:cNvSpPr>
          <p:nvPr/>
        </p:nvSpPr>
        <p:spPr bwMode="auto">
          <a:xfrm>
            <a:off x="7773649" y="6185613"/>
            <a:ext cx="13869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L/E </a:t>
            </a:r>
            <a:r>
              <a:rPr lang="en-GB" sz="1600" dirty="0">
                <a:solidFill>
                  <a:srgbClr val="000000"/>
                </a:solidFill>
              </a:rPr>
              <a:t>(</a:t>
            </a:r>
            <a:r>
              <a:rPr lang="en-GB" sz="1600" dirty="0" smtClean="0">
                <a:solidFill>
                  <a:srgbClr val="000000"/>
                </a:solidFill>
              </a:rPr>
              <a:t>km/GeV)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8" name="Text Box 109"/>
          <p:cNvSpPr txBox="1">
            <a:spLocks noChangeArrowheads="1"/>
          </p:cNvSpPr>
          <p:nvPr/>
        </p:nvSpPr>
        <p:spPr bwMode="auto">
          <a:xfrm>
            <a:off x="5560848" y="2467430"/>
            <a:ext cx="211011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FF"/>
                </a:solidFill>
                <a:latin typeface="Symbol" charset="0"/>
              </a:rPr>
              <a:t>D</a:t>
            </a:r>
            <a:r>
              <a:rPr lang="en-US" sz="1800" dirty="0">
                <a:solidFill>
                  <a:srgbClr val="0000FF"/>
                </a:solidFill>
              </a:rPr>
              <a:t>m</a:t>
            </a:r>
            <a:r>
              <a:rPr lang="en-US" sz="1800" baseline="30000" dirty="0">
                <a:solidFill>
                  <a:srgbClr val="0000FF"/>
                </a:solidFill>
              </a:rPr>
              <a:t>2</a:t>
            </a:r>
            <a:r>
              <a:rPr lang="en-US" sz="1800" baseline="-25000" dirty="0">
                <a:solidFill>
                  <a:srgbClr val="0000FF"/>
                </a:solidFill>
              </a:rPr>
              <a:t>sun</a:t>
            </a:r>
            <a:r>
              <a:rPr lang="en-US" sz="1800" dirty="0">
                <a:solidFill>
                  <a:srgbClr val="0000FF"/>
                </a:solidFill>
              </a:rPr>
              <a:t>=</a:t>
            </a:r>
            <a:r>
              <a:rPr lang="en-US" sz="1800" dirty="0" smtClean="0">
                <a:solidFill>
                  <a:srgbClr val="0000FF"/>
                </a:solidFill>
              </a:rPr>
              <a:t>7.5x10</a:t>
            </a:r>
            <a:r>
              <a:rPr lang="en-US" sz="1800" baseline="30000" dirty="0">
                <a:solidFill>
                  <a:srgbClr val="0000FF"/>
                </a:solidFill>
              </a:rPr>
              <a:t>-5</a:t>
            </a:r>
            <a:r>
              <a:rPr lang="en-US" sz="1800" dirty="0">
                <a:solidFill>
                  <a:srgbClr val="0000FF"/>
                </a:solidFill>
              </a:rPr>
              <a:t> eV</a:t>
            </a:r>
            <a:r>
              <a:rPr lang="en-US" sz="1800" baseline="30000" dirty="0">
                <a:solidFill>
                  <a:srgbClr val="0000FF"/>
                </a:solidFill>
              </a:rPr>
              <a:t>2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FF"/>
                </a:solidFill>
                <a:latin typeface="Symbol" charset="0"/>
              </a:rPr>
              <a:t>D</a:t>
            </a:r>
            <a:r>
              <a:rPr lang="en-US" sz="1800" dirty="0">
                <a:solidFill>
                  <a:srgbClr val="0000FF"/>
                </a:solidFill>
              </a:rPr>
              <a:t>m</a:t>
            </a:r>
            <a:r>
              <a:rPr lang="en-US" sz="1800" baseline="30000" dirty="0">
                <a:solidFill>
                  <a:srgbClr val="0000FF"/>
                </a:solidFill>
              </a:rPr>
              <a:t>2</a:t>
            </a:r>
            <a:r>
              <a:rPr lang="en-US" sz="1800" baseline="-25000" dirty="0">
                <a:solidFill>
                  <a:srgbClr val="0000FF"/>
                </a:solidFill>
              </a:rPr>
              <a:t>atm</a:t>
            </a:r>
            <a:r>
              <a:rPr lang="en-US" sz="1800" dirty="0">
                <a:solidFill>
                  <a:srgbClr val="0000FF"/>
                </a:solidFill>
              </a:rPr>
              <a:t>=</a:t>
            </a:r>
            <a:r>
              <a:rPr lang="en-US" sz="1800" dirty="0" smtClean="0">
                <a:solidFill>
                  <a:srgbClr val="0000FF"/>
                </a:solidFill>
              </a:rPr>
              <a:t>2.4x10</a:t>
            </a:r>
            <a:r>
              <a:rPr lang="en-US" sz="1800" baseline="30000" dirty="0">
                <a:solidFill>
                  <a:srgbClr val="0000FF"/>
                </a:solidFill>
              </a:rPr>
              <a:t>-3</a:t>
            </a:r>
            <a:r>
              <a:rPr lang="en-US" sz="1800" dirty="0">
                <a:solidFill>
                  <a:srgbClr val="0000FF"/>
                </a:solidFill>
              </a:rPr>
              <a:t> eV</a:t>
            </a:r>
            <a:r>
              <a:rPr lang="en-US" sz="1800" baseline="30000" dirty="0">
                <a:solidFill>
                  <a:srgbClr val="0000FF"/>
                </a:solidFill>
              </a:rPr>
              <a:t>2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FF"/>
                </a:solidFill>
                <a:latin typeface="Symbol" charset="0"/>
              </a:rPr>
              <a:t>q</a:t>
            </a:r>
            <a:r>
              <a:rPr lang="en-US" sz="1800" baseline="-25000" dirty="0">
                <a:solidFill>
                  <a:srgbClr val="0000FF"/>
                </a:solidFill>
              </a:rPr>
              <a:t>23</a:t>
            </a:r>
            <a:r>
              <a:rPr lang="en-US" sz="1800" dirty="0">
                <a:solidFill>
                  <a:srgbClr val="0000FF"/>
                </a:solidFill>
              </a:rPr>
              <a:t>=</a:t>
            </a:r>
            <a:r>
              <a:rPr lang="en-US" sz="1800" dirty="0" smtClean="0">
                <a:solidFill>
                  <a:srgbClr val="0000FF"/>
                </a:solidFill>
              </a:rPr>
              <a:t>41.4°</a:t>
            </a:r>
            <a:endParaRPr lang="en-US" sz="1800" dirty="0">
              <a:solidFill>
                <a:srgbClr val="0000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FF"/>
                </a:solidFill>
                <a:latin typeface="Symbol" charset="0"/>
              </a:rPr>
              <a:t>q</a:t>
            </a:r>
            <a:r>
              <a:rPr lang="en-US" sz="1800" baseline="-25000" dirty="0" smtClean="0">
                <a:solidFill>
                  <a:srgbClr val="0000FF"/>
                </a:solidFill>
              </a:rPr>
              <a:t>12</a:t>
            </a:r>
            <a:r>
              <a:rPr lang="en-US" sz="1800" dirty="0" smtClean="0">
                <a:solidFill>
                  <a:srgbClr val="0000FF"/>
                </a:solidFill>
              </a:rPr>
              <a:t>=33.6°</a:t>
            </a:r>
            <a:endParaRPr lang="en-US" sz="1800" baseline="30000" dirty="0">
              <a:solidFill>
                <a:srgbClr val="0000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FF"/>
                </a:solidFill>
                <a:latin typeface="Symbol" charset="0"/>
              </a:rPr>
              <a:t>q</a:t>
            </a:r>
            <a:r>
              <a:rPr lang="en-US" sz="1800" baseline="-25000" dirty="0">
                <a:solidFill>
                  <a:srgbClr val="0000FF"/>
                </a:solidFill>
              </a:rPr>
              <a:t>13</a:t>
            </a:r>
            <a:r>
              <a:rPr lang="en-US" sz="1800" dirty="0" smtClean="0">
                <a:solidFill>
                  <a:srgbClr val="0000FF"/>
                </a:solidFill>
              </a:rPr>
              <a:t>=8.8°</a:t>
            </a:r>
            <a:endParaRPr lang="en-US" sz="1800" baseline="30000" dirty="0">
              <a:solidFill>
                <a:srgbClr val="0000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FF"/>
                </a:solidFill>
              </a:rPr>
              <a:t>E~290 MeV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512498" y="4477254"/>
            <a:ext cx="1181652" cy="1686858"/>
          </a:xfrm>
          <a:prstGeom prst="rect">
            <a:avLst/>
          </a:prstGeom>
          <a:solidFill>
            <a:srgbClr val="CCFFCC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2133600" y="3728246"/>
            <a:ext cx="1698490" cy="545582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124200" y="4152348"/>
            <a:ext cx="4374322" cy="806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Dracos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032691" y="3021428"/>
            <a:ext cx="9242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FF0000"/>
                </a:solidFill>
                <a:latin typeface="Symbol" charset="0"/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CP</a:t>
            </a:r>
            <a:r>
              <a:rPr lang="en-US" dirty="0" smtClean="0">
                <a:solidFill>
                  <a:srgbClr val="FF0000"/>
                </a:solidFill>
              </a:rPr>
              <a:t>=-90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8000"/>
                </a:solidFill>
                <a:latin typeface="Symbol" charset="0"/>
              </a:rPr>
              <a:t>d</a:t>
            </a:r>
            <a:r>
              <a:rPr lang="en-US" baseline="-25000" dirty="0" err="1" smtClean="0">
                <a:solidFill>
                  <a:srgbClr val="008000"/>
                </a:solidFill>
              </a:rPr>
              <a:t>CP</a:t>
            </a:r>
            <a:r>
              <a:rPr lang="en-US" dirty="0">
                <a:solidFill>
                  <a:srgbClr val="008000"/>
                </a:solidFill>
              </a:rPr>
              <a:t>=0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FF"/>
                </a:solidFill>
                <a:latin typeface="Symbol" charset="0"/>
              </a:rPr>
              <a:t>d</a:t>
            </a:r>
            <a:r>
              <a:rPr lang="en-US" baseline="-25000" dirty="0" err="1">
                <a:solidFill>
                  <a:srgbClr val="0000FF"/>
                </a:solidFill>
              </a:rPr>
              <a:t>CP</a:t>
            </a:r>
            <a:r>
              <a:rPr lang="en-US" dirty="0" smtClean="0">
                <a:solidFill>
                  <a:srgbClr val="0000FF"/>
                </a:solidFill>
              </a:rPr>
              <a:t>=+90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2020204" y="4307848"/>
            <a:ext cx="1698490" cy="545582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3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8538"/>
          </a:xfrm>
        </p:spPr>
        <p:txBody>
          <a:bodyPr/>
          <a:lstStyle/>
          <a:p>
            <a:r>
              <a:rPr lang="en-GB" sz="3600" dirty="0" err="1" smtClean="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Garpenberg</a:t>
            </a:r>
            <a:r>
              <a:rPr lang="en-GB" sz="3600" dirty="0" smtClean="0">
                <a:solidFill>
                  <a:srgbClr val="FF66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Mine (Boliden)</a:t>
            </a:r>
            <a:endParaRPr lang="en-GB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M. Dracos</a:t>
            </a:r>
            <a:endParaRPr lang="en-GB" dirty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1" y="3455954"/>
            <a:ext cx="3892551" cy="29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C:\Users\tordeke\Desktop\Bilder Garpenberg-1_Page_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2563" y="1266919"/>
            <a:ext cx="50879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8278" y="1169492"/>
            <a:ext cx="364197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GB" sz="2000" dirty="0" smtClean="0">
                <a:latin typeface="Times New Roman"/>
                <a:cs typeface="Times New Roman"/>
              </a:rPr>
              <a:t>Distance from ESS: 540 km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GB" sz="2000" dirty="0" smtClean="0">
                <a:latin typeface="Times New Roman"/>
                <a:cs typeface="Times New Roman"/>
              </a:rPr>
              <a:t>Depth: 1232 m 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GB" sz="2000" dirty="0" smtClean="0">
                <a:latin typeface="Times New Roman"/>
                <a:cs typeface="Times New Roman"/>
              </a:rPr>
              <a:t>Truck access tunnels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GB" sz="2000" dirty="0" smtClean="0">
                <a:latin typeface="Times New Roman"/>
                <a:cs typeface="Times New Roman"/>
              </a:rPr>
              <a:t>Two ore hoist shafts</a:t>
            </a:r>
            <a:endParaRPr lang="en-GB" sz="20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4083" y="52995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Times New Roman"/>
                <a:cs typeface="Times New Roman"/>
              </a:rPr>
              <a:t>A new ore hoist shaft is planned to be ready in 3 years, leaving the two existing shafts free for other uses</a:t>
            </a:r>
            <a:endParaRPr lang="en-GB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667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542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Which baseline?</a:t>
            </a:r>
            <a:endParaRPr lang="en-GB" sz="1000" dirty="0">
              <a:solidFill>
                <a:srgbClr val="FF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Dracos</a:t>
            </a:r>
            <a:endParaRPr lang="en-GB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50" y="652217"/>
            <a:ext cx="6322952" cy="61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871" y="990110"/>
            <a:ext cx="4177516" cy="40469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3" y="957263"/>
            <a:ext cx="4169430" cy="4079815"/>
          </a:xfrm>
          <a:prstGeom prst="rect">
            <a:avLst/>
          </a:prstGeom>
        </p:spPr>
      </p:pic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94" y="0"/>
            <a:ext cx="9028045" cy="9572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Physics </a:t>
            </a:r>
            <a: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Performance</a:t>
            </a:r>
            <a:b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</a:br>
            <a:r>
              <a:rPr lang="en-GB" sz="2000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(Enrique </a:t>
            </a:r>
            <a:r>
              <a:rPr lang="en-GB" sz="2000" dirty="0" err="1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Fernantez</a:t>
            </a:r>
            <a:r>
              <a:rPr lang="en-GB" sz="2000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)</a:t>
            </a:r>
            <a:endParaRPr lang="en-GB" sz="1000" dirty="0">
              <a:solidFill>
                <a:srgbClr val="FF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7046" name="Rectangle 7"/>
          <p:cNvSpPr>
            <a:spLocks noChangeArrowheads="1"/>
          </p:cNvSpPr>
          <p:nvPr/>
        </p:nvSpPr>
        <p:spPr bwMode="auto">
          <a:xfrm>
            <a:off x="20995" y="5556782"/>
            <a:ext cx="55790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1 </a:t>
            </a:r>
            <a:r>
              <a:rPr lang="en-GB" dirty="0" err="1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Mton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WC detector (440 </a:t>
            </a:r>
            <a:r>
              <a:rPr lang="en-GB" dirty="0" err="1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kton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fiducial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), 5</a:t>
            </a:r>
            <a:r>
              <a:rPr lang="en-GB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%/10% 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syst.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3.0 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GeV protons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5 MW proton </a:t>
            </a:r>
            <a:r>
              <a:rPr lang="en-GB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beam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10 years (200 days/year)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87048" name="Imag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073" y="5234751"/>
            <a:ext cx="3448967" cy="162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318806" y="4751677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fraction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53700" y="4751677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fraction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625559" y="2419185"/>
            <a:ext cx="0" cy="21424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279540" y="2427989"/>
            <a:ext cx="0" cy="2142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3"/>
          <p:cNvSpPr txBox="1">
            <a:spLocks noChangeArrowheads="1"/>
          </p:cNvSpPr>
          <p:nvPr/>
        </p:nvSpPr>
        <p:spPr bwMode="auto">
          <a:xfrm>
            <a:off x="7874274" y="1051161"/>
            <a:ext cx="12697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0000"/>
                </a:solidFill>
              </a:rPr>
              <a:t>without adding yet atmospheric neutrinos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3040" y="634119"/>
            <a:ext cx="678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>
                <a:solidFill>
                  <a:srgbClr val="008000"/>
                </a:solidFill>
                <a:latin typeface="Times New Roman"/>
                <a:ea typeface="ＭＳ Ｐゴシック" charset="0"/>
                <a:cs typeface="Times New Roman"/>
              </a:rPr>
              <a:t>CPV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862558" y="655110"/>
            <a:ext cx="59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FF"/>
                </a:solidFill>
                <a:latin typeface="Times New Roman"/>
                <a:ea typeface="ＭＳ Ｐゴシック" charset="0"/>
                <a:cs typeface="Times New Roman"/>
              </a:rPr>
              <a:t>MH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026721" y="1555226"/>
            <a:ext cx="1942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Very preliminary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325428" y="4073442"/>
            <a:ext cx="1942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Very preliminary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0908" y="5121107"/>
            <a:ext cx="50196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EURO</a:t>
            </a:r>
            <a:r>
              <a:rPr lang="el-GR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ν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parameters without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particular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optimization</a:t>
            </a:r>
            <a:endParaRPr lang="fr-FR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Dracos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Which baseline?</a:t>
            </a:r>
            <a:endParaRPr lang="en-GB" sz="1000" dirty="0">
              <a:solidFill>
                <a:srgbClr val="FF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Dracos</a:t>
            </a:r>
            <a:endParaRPr lang="en-GB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4" y="1239651"/>
            <a:ext cx="4405386" cy="4213595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>
            <a:off x="1685789" y="1966653"/>
            <a:ext cx="0" cy="2966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405059" y="1966653"/>
            <a:ext cx="0" cy="2966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 rot="16200000">
            <a:off x="1020751" y="3832165"/>
            <a:ext cx="1022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/>
                <a:cs typeface="Times New Roman"/>
              </a:rPr>
              <a:t>Zinkgruvan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1735647" y="3596167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/>
                <a:cs typeface="Times New Roman"/>
              </a:rPr>
              <a:t>Garpenberg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02294" y="5641485"/>
            <a:ext cx="403465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err="1" smtClean="0">
                <a:latin typeface="Times New Roman"/>
                <a:cs typeface="Times New Roman"/>
              </a:rPr>
              <a:t>Zinkgruvan</a:t>
            </a:r>
            <a:r>
              <a:rPr lang="en-US" dirty="0" smtClean="0">
                <a:latin typeface="Times New Roman"/>
                <a:cs typeface="Times New Roman"/>
              </a:rPr>
              <a:t> is better for 2 GeV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err="1" smtClean="0">
                <a:latin typeface="Times New Roman"/>
                <a:cs typeface="Times New Roman"/>
              </a:rPr>
              <a:t>Garpenberg</a:t>
            </a:r>
            <a:r>
              <a:rPr lang="en-US" dirty="0" smtClean="0">
                <a:latin typeface="Times New Roman"/>
                <a:cs typeface="Times New Roman"/>
              </a:rPr>
              <a:t> is better for &gt; 2.5 GeV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528" y="1239652"/>
            <a:ext cx="4738471" cy="4642551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63077" y="95726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CPV</a:t>
            </a:r>
            <a:endParaRPr lang="en-US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472020" y="95726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MH</a:t>
            </a:r>
            <a:endParaRPr lang="en-US" b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989935" y="5826151"/>
            <a:ext cx="389979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err="1" smtClean="0">
                <a:latin typeface="Times New Roman"/>
                <a:cs typeface="Times New Roman"/>
              </a:rPr>
              <a:t>Zinkgruvan</a:t>
            </a:r>
            <a:r>
              <a:rPr lang="en-US" dirty="0" smtClean="0">
                <a:latin typeface="Times New Roman"/>
                <a:cs typeface="Times New Roman"/>
              </a:rPr>
              <a:t> is better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atmospheric neutrinos are needed (at least at low energy)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640599" y="2787028"/>
            <a:ext cx="359635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40599" y="2067795"/>
            <a:ext cx="359635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0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09" y="925403"/>
            <a:ext cx="3834498" cy="285547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968" y="925403"/>
            <a:ext cx="3834499" cy="2855478"/>
          </a:xfrm>
          <a:prstGeom prst="rect">
            <a:avLst/>
          </a:prstGeom>
        </p:spPr>
      </p:pic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5283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Neutrino spectra</a:t>
            </a:r>
            <a:endParaRPr lang="en-GB" sz="1000" dirty="0">
              <a:solidFill>
                <a:srgbClr val="FF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Dracos</a:t>
            </a:r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743" y="4147115"/>
            <a:ext cx="3840658" cy="27053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73" y="4154204"/>
            <a:ext cx="3746929" cy="269828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71826" y="567410"/>
            <a:ext cx="170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5</a:t>
            </a:r>
            <a:r>
              <a:rPr lang="en-US" dirty="0">
                <a:latin typeface="Times New Roman"/>
                <a:cs typeface="Times New Roman"/>
              </a:rPr>
              <a:t>4</a:t>
            </a:r>
            <a:r>
              <a:rPr lang="en-US" dirty="0" smtClean="0">
                <a:latin typeface="Times New Roman"/>
                <a:cs typeface="Times New Roman"/>
              </a:rPr>
              <a:t>0 </a:t>
            </a:r>
            <a:r>
              <a:rPr lang="en-US" dirty="0" smtClean="0">
                <a:latin typeface="Times New Roman"/>
                <a:cs typeface="Times New Roman"/>
              </a:rPr>
              <a:t>km (2 GeV)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513048" y="668173"/>
            <a:ext cx="206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below </a:t>
            </a:r>
            <a:r>
              <a:rPr lang="el-GR" dirty="0" err="1" smtClean="0">
                <a:latin typeface="Times New Roman"/>
                <a:cs typeface="Times New Roman"/>
              </a:rPr>
              <a:t>ν</a:t>
            </a:r>
            <a:r>
              <a:rPr lang="el-GR" baseline="-25000" dirty="0" err="1" smtClean="0">
                <a:latin typeface="Times New Roman"/>
                <a:cs typeface="Times New Roman"/>
              </a:rPr>
              <a:t>τ</a:t>
            </a:r>
            <a:r>
              <a:rPr lang="en-US" dirty="0" smtClean="0">
                <a:latin typeface="Times New Roman"/>
                <a:cs typeface="Times New Roman"/>
              </a:rPr>
              <a:t> production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4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542925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EUROnu Projects</a:t>
            </a:r>
            <a:r>
              <a:rPr lang="en-US" sz="4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/>
            </a:r>
            <a:br>
              <a:rPr lang="en-US" sz="4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(beam facilities)</a:t>
            </a:r>
            <a:endParaRPr lang="en-US" sz="40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9939" name="Espace réservé de la date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/>
              <a:t>20 August 2013</a:t>
            </a:r>
            <a:endParaRPr lang="en-GB" sz="1200"/>
          </a:p>
        </p:txBody>
      </p:sp>
      <p:sp>
        <p:nvSpPr>
          <p:cNvPr id="39940" name="Espace réservé du pied de page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M. Dracos</a:t>
            </a:r>
            <a:endParaRPr lang="en-GB" sz="1200"/>
          </a:p>
        </p:txBody>
      </p:sp>
      <p:sp>
        <p:nvSpPr>
          <p:cNvPr id="3994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F02B46-4A6C-7849-B301-3BD0717FAD45}" type="slidenum">
              <a:rPr lang="en-GB" sz="1200"/>
              <a:pPr eaLnBrk="1" hangingPunct="1"/>
              <a:t>2</a:t>
            </a:fld>
            <a:endParaRPr lang="en-GB" sz="1200"/>
          </a:p>
        </p:txBody>
      </p:sp>
      <p:grpSp>
        <p:nvGrpSpPr>
          <p:cNvPr id="5" name="Grouper 4"/>
          <p:cNvGrpSpPr/>
          <p:nvPr/>
        </p:nvGrpSpPr>
        <p:grpSpPr>
          <a:xfrm>
            <a:off x="421315" y="1195800"/>
            <a:ext cx="3754437" cy="2379663"/>
            <a:chOff x="421315" y="1028700"/>
            <a:chExt cx="3754437" cy="2379663"/>
          </a:xfrm>
        </p:grpSpPr>
        <p:sp>
          <p:nvSpPr>
            <p:cNvPr id="39942" name="Text Box 56"/>
            <p:cNvSpPr txBox="1">
              <a:spLocks noChangeArrowheads="1"/>
            </p:cNvSpPr>
            <p:nvPr/>
          </p:nvSpPr>
          <p:spPr bwMode="auto">
            <a:xfrm rot="10800000" flipV="1">
              <a:off x="2743200" y="1028700"/>
              <a:ext cx="29210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8000"/>
                  </a:solidFill>
                  <a:latin typeface="Comic Sans MS" charset="0"/>
                </a:rPr>
                <a:t>p</a:t>
              </a:r>
            </a:p>
          </p:txBody>
        </p:sp>
        <p:grpSp>
          <p:nvGrpSpPr>
            <p:cNvPr id="4" name="Grouper 3"/>
            <p:cNvGrpSpPr/>
            <p:nvPr/>
          </p:nvGrpSpPr>
          <p:grpSpPr>
            <a:xfrm>
              <a:off x="421315" y="1166950"/>
              <a:ext cx="3754437" cy="2241413"/>
              <a:chOff x="176213" y="1166950"/>
              <a:chExt cx="3754437" cy="2241413"/>
            </a:xfrm>
          </p:grpSpPr>
          <p:sp>
            <p:nvSpPr>
              <p:cNvPr id="39943" name="Line 33"/>
              <p:cNvSpPr>
                <a:spLocks noChangeShapeType="1"/>
              </p:cNvSpPr>
              <p:nvPr/>
            </p:nvSpPr>
            <p:spPr bwMode="auto">
              <a:xfrm flipV="1">
                <a:off x="3016250" y="1922463"/>
                <a:ext cx="768350" cy="3619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4" name="Line 34"/>
              <p:cNvSpPr>
                <a:spLocks noChangeShapeType="1"/>
              </p:cNvSpPr>
              <p:nvPr/>
            </p:nvSpPr>
            <p:spPr bwMode="auto">
              <a:xfrm flipV="1">
                <a:off x="176213" y="2284413"/>
                <a:ext cx="2840037" cy="9890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5" name="Freeform 35"/>
              <p:cNvSpPr>
                <a:spLocks/>
              </p:cNvSpPr>
              <p:nvPr/>
            </p:nvSpPr>
            <p:spPr bwMode="auto">
              <a:xfrm>
                <a:off x="2790825" y="2138363"/>
                <a:ext cx="276225" cy="349250"/>
              </a:xfrm>
              <a:custGeom>
                <a:avLst/>
                <a:gdLst>
                  <a:gd name="T0" fmla="*/ 2147483647 w 174"/>
                  <a:gd name="T1" fmla="*/ 2147483647 h 220"/>
                  <a:gd name="T2" fmla="*/ 2147483647 w 174"/>
                  <a:gd name="T3" fmla="*/ 2147483647 h 220"/>
                  <a:gd name="T4" fmla="*/ 2147483647 w 174"/>
                  <a:gd name="T5" fmla="*/ 2147483647 h 220"/>
                  <a:gd name="T6" fmla="*/ 2147483647 w 174"/>
                  <a:gd name="T7" fmla="*/ 2147483647 h 220"/>
                  <a:gd name="T8" fmla="*/ 2147483647 w 174"/>
                  <a:gd name="T9" fmla="*/ 2147483647 h 220"/>
                  <a:gd name="T10" fmla="*/ 2147483647 w 174"/>
                  <a:gd name="T11" fmla="*/ 2147483647 h 220"/>
                  <a:gd name="T12" fmla="*/ 2147483647 w 174"/>
                  <a:gd name="T13" fmla="*/ 2147483647 h 220"/>
                  <a:gd name="T14" fmla="*/ 2147483647 w 174"/>
                  <a:gd name="T15" fmla="*/ 2147483647 h 220"/>
                  <a:gd name="T16" fmla="*/ 2147483647 w 174"/>
                  <a:gd name="T17" fmla="*/ 2147483647 h 220"/>
                  <a:gd name="T18" fmla="*/ 2147483647 w 174"/>
                  <a:gd name="T19" fmla="*/ 2147483647 h 220"/>
                  <a:gd name="T20" fmla="*/ 2147483647 w 174"/>
                  <a:gd name="T21" fmla="*/ 2147483647 h 220"/>
                  <a:gd name="T22" fmla="*/ 2147483647 w 174"/>
                  <a:gd name="T23" fmla="*/ 2147483647 h 220"/>
                  <a:gd name="T24" fmla="*/ 2147483647 w 174"/>
                  <a:gd name="T25" fmla="*/ 2147483647 h 220"/>
                  <a:gd name="T26" fmla="*/ 2147483647 w 174"/>
                  <a:gd name="T27" fmla="*/ 2147483647 h 220"/>
                  <a:gd name="T28" fmla="*/ 2147483647 w 174"/>
                  <a:gd name="T29" fmla="*/ 2147483647 h 220"/>
                  <a:gd name="T30" fmla="*/ 2147483647 w 174"/>
                  <a:gd name="T31" fmla="*/ 2147483647 h 220"/>
                  <a:gd name="T32" fmla="*/ 2147483647 w 174"/>
                  <a:gd name="T33" fmla="*/ 2147483647 h 220"/>
                  <a:gd name="T34" fmla="*/ 2147483647 w 174"/>
                  <a:gd name="T35" fmla="*/ 2147483647 h 220"/>
                  <a:gd name="T36" fmla="*/ 2147483647 w 174"/>
                  <a:gd name="T37" fmla="*/ 2147483647 h 220"/>
                  <a:gd name="T38" fmla="*/ 2147483647 w 174"/>
                  <a:gd name="T39" fmla="*/ 0 h 220"/>
                  <a:gd name="T40" fmla="*/ 2147483647 w 174"/>
                  <a:gd name="T41" fmla="*/ 0 h 220"/>
                  <a:gd name="T42" fmla="*/ 2147483647 w 174"/>
                  <a:gd name="T43" fmla="*/ 2147483647 h 220"/>
                  <a:gd name="T44" fmla="*/ 2147483647 w 174"/>
                  <a:gd name="T45" fmla="*/ 2147483647 h 220"/>
                  <a:gd name="T46" fmla="*/ 2147483647 w 174"/>
                  <a:gd name="T47" fmla="*/ 2147483647 h 220"/>
                  <a:gd name="T48" fmla="*/ 2147483647 w 174"/>
                  <a:gd name="T49" fmla="*/ 2147483647 h 220"/>
                  <a:gd name="T50" fmla="*/ 2147483647 w 174"/>
                  <a:gd name="T51" fmla="*/ 2147483647 h 220"/>
                  <a:gd name="T52" fmla="*/ 2147483647 w 174"/>
                  <a:gd name="T53" fmla="*/ 2147483647 h 220"/>
                  <a:gd name="T54" fmla="*/ 2147483647 w 174"/>
                  <a:gd name="T55" fmla="*/ 2147483647 h 220"/>
                  <a:gd name="T56" fmla="*/ 2147483647 w 174"/>
                  <a:gd name="T57" fmla="*/ 2147483647 h 220"/>
                  <a:gd name="T58" fmla="*/ 2147483647 w 174"/>
                  <a:gd name="T59" fmla="*/ 2147483647 h 220"/>
                  <a:gd name="T60" fmla="*/ 2147483647 w 174"/>
                  <a:gd name="T61" fmla="*/ 2147483647 h 220"/>
                  <a:gd name="T62" fmla="*/ 2147483647 w 174"/>
                  <a:gd name="T63" fmla="*/ 2147483647 h 220"/>
                  <a:gd name="T64" fmla="*/ 2147483647 w 174"/>
                  <a:gd name="T65" fmla="*/ 2147483647 h 220"/>
                  <a:gd name="T66" fmla="*/ 2147483647 w 174"/>
                  <a:gd name="T67" fmla="*/ 2147483647 h 220"/>
                  <a:gd name="T68" fmla="*/ 2147483647 w 174"/>
                  <a:gd name="T69" fmla="*/ 2147483647 h 220"/>
                  <a:gd name="T70" fmla="*/ 2147483647 w 174"/>
                  <a:gd name="T71" fmla="*/ 2147483647 h 220"/>
                  <a:gd name="T72" fmla="*/ 2147483647 w 174"/>
                  <a:gd name="T73" fmla="*/ 2147483647 h 220"/>
                  <a:gd name="T74" fmla="*/ 0 w 174"/>
                  <a:gd name="T75" fmla="*/ 2147483647 h 220"/>
                  <a:gd name="T76" fmla="*/ 2147483647 w 174"/>
                  <a:gd name="T77" fmla="*/ 2147483647 h 2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4"/>
                  <a:gd name="T118" fmla="*/ 0 h 220"/>
                  <a:gd name="T119" fmla="*/ 174 w 174"/>
                  <a:gd name="T120" fmla="*/ 220 h 2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4" h="220">
                    <a:moveTo>
                      <a:pt x="64" y="220"/>
                    </a:moveTo>
                    <a:lnTo>
                      <a:pt x="64" y="220"/>
                    </a:lnTo>
                    <a:lnTo>
                      <a:pt x="78" y="214"/>
                    </a:lnTo>
                    <a:lnTo>
                      <a:pt x="90" y="206"/>
                    </a:lnTo>
                    <a:lnTo>
                      <a:pt x="100" y="198"/>
                    </a:lnTo>
                    <a:lnTo>
                      <a:pt x="110" y="190"/>
                    </a:lnTo>
                    <a:lnTo>
                      <a:pt x="116" y="180"/>
                    </a:lnTo>
                    <a:lnTo>
                      <a:pt x="120" y="170"/>
                    </a:lnTo>
                    <a:lnTo>
                      <a:pt x="128" y="150"/>
                    </a:lnTo>
                    <a:lnTo>
                      <a:pt x="130" y="132"/>
                    </a:lnTo>
                    <a:lnTo>
                      <a:pt x="130" y="118"/>
                    </a:lnTo>
                    <a:lnTo>
                      <a:pt x="128" y="102"/>
                    </a:lnTo>
                    <a:lnTo>
                      <a:pt x="132" y="112"/>
                    </a:lnTo>
                    <a:lnTo>
                      <a:pt x="140" y="134"/>
                    </a:lnTo>
                    <a:lnTo>
                      <a:pt x="146" y="146"/>
                    </a:lnTo>
                    <a:lnTo>
                      <a:pt x="154" y="160"/>
                    </a:lnTo>
                    <a:lnTo>
                      <a:pt x="162" y="172"/>
                    </a:lnTo>
                    <a:lnTo>
                      <a:pt x="174" y="182"/>
                    </a:lnTo>
                    <a:lnTo>
                      <a:pt x="110" y="0"/>
                    </a:lnTo>
                    <a:lnTo>
                      <a:pt x="108" y="16"/>
                    </a:lnTo>
                    <a:lnTo>
                      <a:pt x="108" y="30"/>
                    </a:lnTo>
                    <a:lnTo>
                      <a:pt x="110" y="46"/>
                    </a:lnTo>
                    <a:lnTo>
                      <a:pt x="114" y="60"/>
                    </a:lnTo>
                    <a:lnTo>
                      <a:pt x="120" y="82"/>
                    </a:lnTo>
                    <a:lnTo>
                      <a:pt x="124" y="90"/>
                    </a:lnTo>
                    <a:lnTo>
                      <a:pt x="116" y="78"/>
                    </a:lnTo>
                    <a:lnTo>
                      <a:pt x="108" y="66"/>
                    </a:lnTo>
                    <a:lnTo>
                      <a:pt x="94" y="54"/>
                    </a:lnTo>
                    <a:lnTo>
                      <a:pt x="76" y="42"/>
                    </a:lnTo>
                    <a:lnTo>
                      <a:pt x="66" y="38"/>
                    </a:lnTo>
                    <a:lnTo>
                      <a:pt x="56" y="34"/>
                    </a:lnTo>
                    <a:lnTo>
                      <a:pt x="44" y="32"/>
                    </a:lnTo>
                    <a:lnTo>
                      <a:pt x="30" y="32"/>
                    </a:lnTo>
                    <a:lnTo>
                      <a:pt x="16" y="34"/>
                    </a:lnTo>
                    <a:lnTo>
                      <a:pt x="0" y="38"/>
                    </a:lnTo>
                    <a:lnTo>
                      <a:pt x="64" y="220"/>
                    </a:lnTo>
                    <a:close/>
                  </a:path>
                </a:pathLst>
              </a:custGeom>
              <a:solidFill>
                <a:srgbClr val="33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800"/>
              </a:p>
            </p:txBody>
          </p:sp>
          <p:sp>
            <p:nvSpPr>
              <p:cNvPr id="39946" name="Freeform 36"/>
              <p:cNvSpPr>
                <a:spLocks/>
              </p:cNvSpPr>
              <p:nvPr/>
            </p:nvSpPr>
            <p:spPr bwMode="auto">
              <a:xfrm>
                <a:off x="2790825" y="2138363"/>
                <a:ext cx="276225" cy="349250"/>
              </a:xfrm>
              <a:custGeom>
                <a:avLst/>
                <a:gdLst>
                  <a:gd name="T0" fmla="*/ 2147483647 w 174"/>
                  <a:gd name="T1" fmla="*/ 2147483647 h 220"/>
                  <a:gd name="T2" fmla="*/ 2147483647 w 174"/>
                  <a:gd name="T3" fmla="*/ 2147483647 h 220"/>
                  <a:gd name="T4" fmla="*/ 2147483647 w 174"/>
                  <a:gd name="T5" fmla="*/ 2147483647 h 220"/>
                  <a:gd name="T6" fmla="*/ 2147483647 w 174"/>
                  <a:gd name="T7" fmla="*/ 2147483647 h 220"/>
                  <a:gd name="T8" fmla="*/ 2147483647 w 174"/>
                  <a:gd name="T9" fmla="*/ 2147483647 h 220"/>
                  <a:gd name="T10" fmla="*/ 2147483647 w 174"/>
                  <a:gd name="T11" fmla="*/ 2147483647 h 220"/>
                  <a:gd name="T12" fmla="*/ 2147483647 w 174"/>
                  <a:gd name="T13" fmla="*/ 2147483647 h 220"/>
                  <a:gd name="T14" fmla="*/ 2147483647 w 174"/>
                  <a:gd name="T15" fmla="*/ 2147483647 h 220"/>
                  <a:gd name="T16" fmla="*/ 2147483647 w 174"/>
                  <a:gd name="T17" fmla="*/ 2147483647 h 220"/>
                  <a:gd name="T18" fmla="*/ 2147483647 w 174"/>
                  <a:gd name="T19" fmla="*/ 2147483647 h 220"/>
                  <a:gd name="T20" fmla="*/ 2147483647 w 174"/>
                  <a:gd name="T21" fmla="*/ 2147483647 h 220"/>
                  <a:gd name="T22" fmla="*/ 2147483647 w 174"/>
                  <a:gd name="T23" fmla="*/ 2147483647 h 220"/>
                  <a:gd name="T24" fmla="*/ 2147483647 w 174"/>
                  <a:gd name="T25" fmla="*/ 2147483647 h 220"/>
                  <a:gd name="T26" fmla="*/ 2147483647 w 174"/>
                  <a:gd name="T27" fmla="*/ 2147483647 h 220"/>
                  <a:gd name="T28" fmla="*/ 2147483647 w 174"/>
                  <a:gd name="T29" fmla="*/ 2147483647 h 220"/>
                  <a:gd name="T30" fmla="*/ 2147483647 w 174"/>
                  <a:gd name="T31" fmla="*/ 2147483647 h 220"/>
                  <a:gd name="T32" fmla="*/ 2147483647 w 174"/>
                  <a:gd name="T33" fmla="*/ 2147483647 h 220"/>
                  <a:gd name="T34" fmla="*/ 2147483647 w 174"/>
                  <a:gd name="T35" fmla="*/ 2147483647 h 220"/>
                  <a:gd name="T36" fmla="*/ 2147483647 w 174"/>
                  <a:gd name="T37" fmla="*/ 2147483647 h 220"/>
                  <a:gd name="T38" fmla="*/ 2147483647 w 174"/>
                  <a:gd name="T39" fmla="*/ 0 h 220"/>
                  <a:gd name="T40" fmla="*/ 2147483647 w 174"/>
                  <a:gd name="T41" fmla="*/ 0 h 220"/>
                  <a:gd name="T42" fmla="*/ 2147483647 w 174"/>
                  <a:gd name="T43" fmla="*/ 2147483647 h 220"/>
                  <a:gd name="T44" fmla="*/ 2147483647 w 174"/>
                  <a:gd name="T45" fmla="*/ 2147483647 h 220"/>
                  <a:gd name="T46" fmla="*/ 2147483647 w 174"/>
                  <a:gd name="T47" fmla="*/ 2147483647 h 220"/>
                  <a:gd name="T48" fmla="*/ 2147483647 w 174"/>
                  <a:gd name="T49" fmla="*/ 2147483647 h 220"/>
                  <a:gd name="T50" fmla="*/ 2147483647 w 174"/>
                  <a:gd name="T51" fmla="*/ 2147483647 h 220"/>
                  <a:gd name="T52" fmla="*/ 2147483647 w 174"/>
                  <a:gd name="T53" fmla="*/ 2147483647 h 220"/>
                  <a:gd name="T54" fmla="*/ 2147483647 w 174"/>
                  <a:gd name="T55" fmla="*/ 2147483647 h 220"/>
                  <a:gd name="T56" fmla="*/ 2147483647 w 174"/>
                  <a:gd name="T57" fmla="*/ 2147483647 h 220"/>
                  <a:gd name="T58" fmla="*/ 2147483647 w 174"/>
                  <a:gd name="T59" fmla="*/ 2147483647 h 220"/>
                  <a:gd name="T60" fmla="*/ 2147483647 w 174"/>
                  <a:gd name="T61" fmla="*/ 2147483647 h 220"/>
                  <a:gd name="T62" fmla="*/ 2147483647 w 174"/>
                  <a:gd name="T63" fmla="*/ 2147483647 h 220"/>
                  <a:gd name="T64" fmla="*/ 2147483647 w 174"/>
                  <a:gd name="T65" fmla="*/ 2147483647 h 220"/>
                  <a:gd name="T66" fmla="*/ 2147483647 w 174"/>
                  <a:gd name="T67" fmla="*/ 2147483647 h 220"/>
                  <a:gd name="T68" fmla="*/ 2147483647 w 174"/>
                  <a:gd name="T69" fmla="*/ 2147483647 h 220"/>
                  <a:gd name="T70" fmla="*/ 2147483647 w 174"/>
                  <a:gd name="T71" fmla="*/ 2147483647 h 220"/>
                  <a:gd name="T72" fmla="*/ 2147483647 w 174"/>
                  <a:gd name="T73" fmla="*/ 2147483647 h 220"/>
                  <a:gd name="T74" fmla="*/ 0 w 174"/>
                  <a:gd name="T75" fmla="*/ 2147483647 h 220"/>
                  <a:gd name="T76" fmla="*/ 2147483647 w 174"/>
                  <a:gd name="T77" fmla="*/ 2147483647 h 2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4"/>
                  <a:gd name="T118" fmla="*/ 0 h 220"/>
                  <a:gd name="T119" fmla="*/ 174 w 174"/>
                  <a:gd name="T120" fmla="*/ 220 h 2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4" h="220">
                    <a:moveTo>
                      <a:pt x="64" y="220"/>
                    </a:moveTo>
                    <a:lnTo>
                      <a:pt x="64" y="220"/>
                    </a:lnTo>
                    <a:lnTo>
                      <a:pt x="78" y="214"/>
                    </a:lnTo>
                    <a:lnTo>
                      <a:pt x="90" y="206"/>
                    </a:lnTo>
                    <a:lnTo>
                      <a:pt x="100" y="198"/>
                    </a:lnTo>
                    <a:lnTo>
                      <a:pt x="110" y="190"/>
                    </a:lnTo>
                    <a:lnTo>
                      <a:pt x="116" y="180"/>
                    </a:lnTo>
                    <a:lnTo>
                      <a:pt x="120" y="170"/>
                    </a:lnTo>
                    <a:lnTo>
                      <a:pt x="128" y="150"/>
                    </a:lnTo>
                    <a:lnTo>
                      <a:pt x="130" y="132"/>
                    </a:lnTo>
                    <a:lnTo>
                      <a:pt x="130" y="118"/>
                    </a:lnTo>
                    <a:lnTo>
                      <a:pt x="128" y="102"/>
                    </a:lnTo>
                    <a:lnTo>
                      <a:pt x="132" y="112"/>
                    </a:lnTo>
                    <a:lnTo>
                      <a:pt x="140" y="134"/>
                    </a:lnTo>
                    <a:lnTo>
                      <a:pt x="146" y="146"/>
                    </a:lnTo>
                    <a:lnTo>
                      <a:pt x="154" y="160"/>
                    </a:lnTo>
                    <a:lnTo>
                      <a:pt x="162" y="172"/>
                    </a:lnTo>
                    <a:lnTo>
                      <a:pt x="174" y="182"/>
                    </a:lnTo>
                    <a:lnTo>
                      <a:pt x="110" y="0"/>
                    </a:lnTo>
                    <a:lnTo>
                      <a:pt x="108" y="16"/>
                    </a:lnTo>
                    <a:lnTo>
                      <a:pt x="108" y="30"/>
                    </a:lnTo>
                    <a:lnTo>
                      <a:pt x="110" y="46"/>
                    </a:lnTo>
                    <a:lnTo>
                      <a:pt x="114" y="60"/>
                    </a:lnTo>
                    <a:lnTo>
                      <a:pt x="120" y="82"/>
                    </a:lnTo>
                    <a:lnTo>
                      <a:pt x="124" y="90"/>
                    </a:lnTo>
                    <a:lnTo>
                      <a:pt x="116" y="78"/>
                    </a:lnTo>
                    <a:lnTo>
                      <a:pt x="108" y="66"/>
                    </a:lnTo>
                    <a:lnTo>
                      <a:pt x="94" y="54"/>
                    </a:lnTo>
                    <a:lnTo>
                      <a:pt x="76" y="42"/>
                    </a:lnTo>
                    <a:lnTo>
                      <a:pt x="66" y="38"/>
                    </a:lnTo>
                    <a:lnTo>
                      <a:pt x="56" y="34"/>
                    </a:lnTo>
                    <a:lnTo>
                      <a:pt x="44" y="32"/>
                    </a:lnTo>
                    <a:lnTo>
                      <a:pt x="30" y="32"/>
                    </a:lnTo>
                    <a:lnTo>
                      <a:pt x="16" y="34"/>
                    </a:lnTo>
                    <a:lnTo>
                      <a:pt x="0" y="38"/>
                    </a:lnTo>
                    <a:lnTo>
                      <a:pt x="64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800"/>
              </a:p>
            </p:txBody>
          </p:sp>
          <p:sp>
            <p:nvSpPr>
              <p:cNvPr id="39947" name="Freeform 37"/>
              <p:cNvSpPr>
                <a:spLocks/>
              </p:cNvSpPr>
              <p:nvPr/>
            </p:nvSpPr>
            <p:spPr bwMode="auto">
              <a:xfrm>
                <a:off x="2790825" y="2138363"/>
                <a:ext cx="276225" cy="349250"/>
              </a:xfrm>
              <a:custGeom>
                <a:avLst/>
                <a:gdLst>
                  <a:gd name="T0" fmla="*/ 2147483647 w 174"/>
                  <a:gd name="T1" fmla="*/ 2147483647 h 220"/>
                  <a:gd name="T2" fmla="*/ 2147483647 w 174"/>
                  <a:gd name="T3" fmla="*/ 2147483647 h 220"/>
                  <a:gd name="T4" fmla="*/ 2147483647 w 174"/>
                  <a:gd name="T5" fmla="*/ 2147483647 h 220"/>
                  <a:gd name="T6" fmla="*/ 2147483647 w 174"/>
                  <a:gd name="T7" fmla="*/ 2147483647 h 220"/>
                  <a:gd name="T8" fmla="*/ 2147483647 w 174"/>
                  <a:gd name="T9" fmla="*/ 2147483647 h 220"/>
                  <a:gd name="T10" fmla="*/ 2147483647 w 174"/>
                  <a:gd name="T11" fmla="*/ 2147483647 h 220"/>
                  <a:gd name="T12" fmla="*/ 2147483647 w 174"/>
                  <a:gd name="T13" fmla="*/ 2147483647 h 220"/>
                  <a:gd name="T14" fmla="*/ 2147483647 w 174"/>
                  <a:gd name="T15" fmla="*/ 2147483647 h 220"/>
                  <a:gd name="T16" fmla="*/ 2147483647 w 174"/>
                  <a:gd name="T17" fmla="*/ 2147483647 h 220"/>
                  <a:gd name="T18" fmla="*/ 2147483647 w 174"/>
                  <a:gd name="T19" fmla="*/ 2147483647 h 220"/>
                  <a:gd name="T20" fmla="*/ 2147483647 w 174"/>
                  <a:gd name="T21" fmla="*/ 2147483647 h 220"/>
                  <a:gd name="T22" fmla="*/ 2147483647 w 174"/>
                  <a:gd name="T23" fmla="*/ 2147483647 h 220"/>
                  <a:gd name="T24" fmla="*/ 2147483647 w 174"/>
                  <a:gd name="T25" fmla="*/ 2147483647 h 220"/>
                  <a:gd name="T26" fmla="*/ 2147483647 w 174"/>
                  <a:gd name="T27" fmla="*/ 2147483647 h 220"/>
                  <a:gd name="T28" fmla="*/ 2147483647 w 174"/>
                  <a:gd name="T29" fmla="*/ 2147483647 h 220"/>
                  <a:gd name="T30" fmla="*/ 2147483647 w 174"/>
                  <a:gd name="T31" fmla="*/ 2147483647 h 220"/>
                  <a:gd name="T32" fmla="*/ 2147483647 w 174"/>
                  <a:gd name="T33" fmla="*/ 2147483647 h 220"/>
                  <a:gd name="T34" fmla="*/ 2147483647 w 174"/>
                  <a:gd name="T35" fmla="*/ 2147483647 h 220"/>
                  <a:gd name="T36" fmla="*/ 2147483647 w 174"/>
                  <a:gd name="T37" fmla="*/ 2147483647 h 220"/>
                  <a:gd name="T38" fmla="*/ 2147483647 w 174"/>
                  <a:gd name="T39" fmla="*/ 0 h 220"/>
                  <a:gd name="T40" fmla="*/ 2147483647 w 174"/>
                  <a:gd name="T41" fmla="*/ 0 h 220"/>
                  <a:gd name="T42" fmla="*/ 2147483647 w 174"/>
                  <a:gd name="T43" fmla="*/ 2147483647 h 220"/>
                  <a:gd name="T44" fmla="*/ 2147483647 w 174"/>
                  <a:gd name="T45" fmla="*/ 2147483647 h 220"/>
                  <a:gd name="T46" fmla="*/ 2147483647 w 174"/>
                  <a:gd name="T47" fmla="*/ 2147483647 h 220"/>
                  <a:gd name="T48" fmla="*/ 2147483647 w 174"/>
                  <a:gd name="T49" fmla="*/ 2147483647 h 220"/>
                  <a:gd name="T50" fmla="*/ 2147483647 w 174"/>
                  <a:gd name="T51" fmla="*/ 2147483647 h 220"/>
                  <a:gd name="T52" fmla="*/ 2147483647 w 174"/>
                  <a:gd name="T53" fmla="*/ 2147483647 h 220"/>
                  <a:gd name="T54" fmla="*/ 2147483647 w 174"/>
                  <a:gd name="T55" fmla="*/ 2147483647 h 220"/>
                  <a:gd name="T56" fmla="*/ 2147483647 w 174"/>
                  <a:gd name="T57" fmla="*/ 2147483647 h 220"/>
                  <a:gd name="T58" fmla="*/ 2147483647 w 174"/>
                  <a:gd name="T59" fmla="*/ 2147483647 h 220"/>
                  <a:gd name="T60" fmla="*/ 2147483647 w 174"/>
                  <a:gd name="T61" fmla="*/ 2147483647 h 220"/>
                  <a:gd name="T62" fmla="*/ 2147483647 w 174"/>
                  <a:gd name="T63" fmla="*/ 2147483647 h 220"/>
                  <a:gd name="T64" fmla="*/ 2147483647 w 174"/>
                  <a:gd name="T65" fmla="*/ 2147483647 h 220"/>
                  <a:gd name="T66" fmla="*/ 2147483647 w 174"/>
                  <a:gd name="T67" fmla="*/ 2147483647 h 220"/>
                  <a:gd name="T68" fmla="*/ 2147483647 w 174"/>
                  <a:gd name="T69" fmla="*/ 2147483647 h 220"/>
                  <a:gd name="T70" fmla="*/ 2147483647 w 174"/>
                  <a:gd name="T71" fmla="*/ 2147483647 h 220"/>
                  <a:gd name="T72" fmla="*/ 2147483647 w 174"/>
                  <a:gd name="T73" fmla="*/ 2147483647 h 220"/>
                  <a:gd name="T74" fmla="*/ 0 w 174"/>
                  <a:gd name="T75" fmla="*/ 2147483647 h 220"/>
                  <a:gd name="T76" fmla="*/ 2147483647 w 174"/>
                  <a:gd name="T77" fmla="*/ 2147483647 h 2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4"/>
                  <a:gd name="T118" fmla="*/ 0 h 220"/>
                  <a:gd name="T119" fmla="*/ 174 w 174"/>
                  <a:gd name="T120" fmla="*/ 220 h 2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4" h="220">
                    <a:moveTo>
                      <a:pt x="64" y="220"/>
                    </a:moveTo>
                    <a:lnTo>
                      <a:pt x="64" y="220"/>
                    </a:lnTo>
                    <a:lnTo>
                      <a:pt x="78" y="214"/>
                    </a:lnTo>
                    <a:lnTo>
                      <a:pt x="90" y="206"/>
                    </a:lnTo>
                    <a:lnTo>
                      <a:pt x="100" y="198"/>
                    </a:lnTo>
                    <a:lnTo>
                      <a:pt x="110" y="190"/>
                    </a:lnTo>
                    <a:lnTo>
                      <a:pt x="116" y="180"/>
                    </a:lnTo>
                    <a:lnTo>
                      <a:pt x="120" y="170"/>
                    </a:lnTo>
                    <a:lnTo>
                      <a:pt x="128" y="150"/>
                    </a:lnTo>
                    <a:lnTo>
                      <a:pt x="130" y="132"/>
                    </a:lnTo>
                    <a:lnTo>
                      <a:pt x="130" y="118"/>
                    </a:lnTo>
                    <a:lnTo>
                      <a:pt x="128" y="102"/>
                    </a:lnTo>
                    <a:lnTo>
                      <a:pt x="132" y="112"/>
                    </a:lnTo>
                    <a:lnTo>
                      <a:pt x="140" y="134"/>
                    </a:lnTo>
                    <a:lnTo>
                      <a:pt x="146" y="146"/>
                    </a:lnTo>
                    <a:lnTo>
                      <a:pt x="154" y="160"/>
                    </a:lnTo>
                    <a:lnTo>
                      <a:pt x="162" y="172"/>
                    </a:lnTo>
                    <a:lnTo>
                      <a:pt x="174" y="182"/>
                    </a:lnTo>
                    <a:lnTo>
                      <a:pt x="110" y="0"/>
                    </a:lnTo>
                    <a:lnTo>
                      <a:pt x="108" y="16"/>
                    </a:lnTo>
                    <a:lnTo>
                      <a:pt x="108" y="30"/>
                    </a:lnTo>
                    <a:lnTo>
                      <a:pt x="110" y="46"/>
                    </a:lnTo>
                    <a:lnTo>
                      <a:pt x="114" y="60"/>
                    </a:lnTo>
                    <a:lnTo>
                      <a:pt x="120" y="82"/>
                    </a:lnTo>
                    <a:lnTo>
                      <a:pt x="124" y="90"/>
                    </a:lnTo>
                    <a:lnTo>
                      <a:pt x="116" y="78"/>
                    </a:lnTo>
                    <a:lnTo>
                      <a:pt x="108" y="66"/>
                    </a:lnTo>
                    <a:lnTo>
                      <a:pt x="94" y="54"/>
                    </a:lnTo>
                    <a:lnTo>
                      <a:pt x="76" y="42"/>
                    </a:lnTo>
                    <a:lnTo>
                      <a:pt x="66" y="38"/>
                    </a:lnTo>
                    <a:lnTo>
                      <a:pt x="56" y="34"/>
                    </a:lnTo>
                    <a:lnTo>
                      <a:pt x="44" y="32"/>
                    </a:lnTo>
                    <a:lnTo>
                      <a:pt x="30" y="32"/>
                    </a:lnTo>
                    <a:lnTo>
                      <a:pt x="16" y="34"/>
                    </a:lnTo>
                    <a:lnTo>
                      <a:pt x="0" y="38"/>
                    </a:lnTo>
                    <a:lnTo>
                      <a:pt x="64" y="22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800"/>
              </a:p>
            </p:txBody>
          </p:sp>
          <p:sp>
            <p:nvSpPr>
              <p:cNvPr id="39948" name="Freeform 38"/>
              <p:cNvSpPr>
                <a:spLocks/>
              </p:cNvSpPr>
              <p:nvPr/>
            </p:nvSpPr>
            <p:spPr bwMode="auto">
              <a:xfrm>
                <a:off x="2981325" y="2259013"/>
                <a:ext cx="69850" cy="47625"/>
              </a:xfrm>
              <a:custGeom>
                <a:avLst/>
                <a:gdLst>
                  <a:gd name="T0" fmla="*/ 2147483647 w 44"/>
                  <a:gd name="T1" fmla="*/ 2147483647 h 30"/>
                  <a:gd name="T2" fmla="*/ 2147483647 w 44"/>
                  <a:gd name="T3" fmla="*/ 2147483647 h 30"/>
                  <a:gd name="T4" fmla="*/ 0 w 44"/>
                  <a:gd name="T5" fmla="*/ 2147483647 h 30"/>
                  <a:gd name="T6" fmla="*/ 2147483647 w 44"/>
                  <a:gd name="T7" fmla="*/ 0 h 30"/>
                  <a:gd name="T8" fmla="*/ 2147483647 w 44"/>
                  <a:gd name="T9" fmla="*/ 214748364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0"/>
                  <a:gd name="T17" fmla="*/ 44 w 4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0">
                    <a:moveTo>
                      <a:pt x="44" y="18"/>
                    </a:moveTo>
                    <a:lnTo>
                      <a:pt x="8" y="30"/>
                    </a:lnTo>
                    <a:lnTo>
                      <a:pt x="0" y="12"/>
                    </a:lnTo>
                    <a:lnTo>
                      <a:pt x="38" y="0"/>
                    </a:lnTo>
                    <a:lnTo>
                      <a:pt x="4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800"/>
              </a:p>
            </p:txBody>
          </p:sp>
          <p:sp>
            <p:nvSpPr>
              <p:cNvPr id="39949" name="Freeform 39"/>
              <p:cNvSpPr>
                <a:spLocks/>
              </p:cNvSpPr>
              <p:nvPr/>
            </p:nvSpPr>
            <p:spPr bwMode="auto">
              <a:xfrm>
                <a:off x="2981325" y="2259013"/>
                <a:ext cx="69850" cy="47625"/>
              </a:xfrm>
              <a:custGeom>
                <a:avLst/>
                <a:gdLst>
                  <a:gd name="T0" fmla="*/ 2147483647 w 44"/>
                  <a:gd name="T1" fmla="*/ 2147483647 h 30"/>
                  <a:gd name="T2" fmla="*/ 2147483647 w 44"/>
                  <a:gd name="T3" fmla="*/ 2147483647 h 30"/>
                  <a:gd name="T4" fmla="*/ 0 w 44"/>
                  <a:gd name="T5" fmla="*/ 2147483647 h 30"/>
                  <a:gd name="T6" fmla="*/ 2147483647 w 44"/>
                  <a:gd name="T7" fmla="*/ 0 h 30"/>
                  <a:gd name="T8" fmla="*/ 2147483647 w 44"/>
                  <a:gd name="T9" fmla="*/ 214748364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0"/>
                  <a:gd name="T17" fmla="*/ 44 w 4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0">
                    <a:moveTo>
                      <a:pt x="44" y="18"/>
                    </a:moveTo>
                    <a:lnTo>
                      <a:pt x="8" y="30"/>
                    </a:lnTo>
                    <a:lnTo>
                      <a:pt x="0" y="12"/>
                    </a:lnTo>
                    <a:lnTo>
                      <a:pt x="38" y="0"/>
                    </a:lnTo>
                    <a:lnTo>
                      <a:pt x="44" y="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800"/>
              </a:p>
            </p:txBody>
          </p:sp>
          <p:sp>
            <p:nvSpPr>
              <p:cNvPr id="39950" name="Freeform 40"/>
              <p:cNvSpPr>
                <a:spLocks/>
              </p:cNvSpPr>
              <p:nvPr/>
            </p:nvSpPr>
            <p:spPr bwMode="auto">
              <a:xfrm>
                <a:off x="2981325" y="2259013"/>
                <a:ext cx="69850" cy="47625"/>
              </a:xfrm>
              <a:custGeom>
                <a:avLst/>
                <a:gdLst>
                  <a:gd name="T0" fmla="*/ 2147483647 w 44"/>
                  <a:gd name="T1" fmla="*/ 2147483647 h 30"/>
                  <a:gd name="T2" fmla="*/ 2147483647 w 44"/>
                  <a:gd name="T3" fmla="*/ 2147483647 h 30"/>
                  <a:gd name="T4" fmla="*/ 0 w 44"/>
                  <a:gd name="T5" fmla="*/ 2147483647 h 30"/>
                  <a:gd name="T6" fmla="*/ 2147483647 w 44"/>
                  <a:gd name="T7" fmla="*/ 0 h 30"/>
                  <a:gd name="T8" fmla="*/ 2147483647 w 44"/>
                  <a:gd name="T9" fmla="*/ 214748364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0"/>
                  <a:gd name="T17" fmla="*/ 44 w 4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0">
                    <a:moveTo>
                      <a:pt x="44" y="18"/>
                    </a:moveTo>
                    <a:lnTo>
                      <a:pt x="8" y="30"/>
                    </a:lnTo>
                    <a:lnTo>
                      <a:pt x="0" y="12"/>
                    </a:lnTo>
                    <a:lnTo>
                      <a:pt x="38" y="0"/>
                    </a:lnTo>
                    <a:lnTo>
                      <a:pt x="44" y="18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800"/>
              </a:p>
            </p:txBody>
          </p:sp>
          <p:sp>
            <p:nvSpPr>
              <p:cNvPr id="39951" name="Freeform 41"/>
              <p:cNvSpPr>
                <a:spLocks/>
              </p:cNvSpPr>
              <p:nvPr/>
            </p:nvSpPr>
            <p:spPr bwMode="auto">
              <a:xfrm>
                <a:off x="3343275" y="1373188"/>
                <a:ext cx="587375" cy="587375"/>
              </a:xfrm>
              <a:custGeom>
                <a:avLst/>
                <a:gdLst>
                  <a:gd name="T0" fmla="*/ 2147483647 w 370"/>
                  <a:gd name="T1" fmla="*/ 2147483647 h 370"/>
                  <a:gd name="T2" fmla="*/ 2147483647 w 370"/>
                  <a:gd name="T3" fmla="*/ 2147483647 h 370"/>
                  <a:gd name="T4" fmla="*/ 2147483647 w 370"/>
                  <a:gd name="T5" fmla="*/ 2147483647 h 370"/>
                  <a:gd name="T6" fmla="*/ 2147483647 w 370"/>
                  <a:gd name="T7" fmla="*/ 2147483647 h 370"/>
                  <a:gd name="T8" fmla="*/ 2147483647 w 370"/>
                  <a:gd name="T9" fmla="*/ 2147483647 h 370"/>
                  <a:gd name="T10" fmla="*/ 2147483647 w 370"/>
                  <a:gd name="T11" fmla="*/ 2147483647 h 370"/>
                  <a:gd name="T12" fmla="*/ 2147483647 w 370"/>
                  <a:gd name="T13" fmla="*/ 2147483647 h 370"/>
                  <a:gd name="T14" fmla="*/ 2147483647 w 370"/>
                  <a:gd name="T15" fmla="*/ 2147483647 h 370"/>
                  <a:gd name="T16" fmla="*/ 2147483647 w 370"/>
                  <a:gd name="T17" fmla="*/ 2147483647 h 370"/>
                  <a:gd name="T18" fmla="*/ 2147483647 w 370"/>
                  <a:gd name="T19" fmla="*/ 2147483647 h 370"/>
                  <a:gd name="T20" fmla="*/ 2147483647 w 370"/>
                  <a:gd name="T21" fmla="*/ 2147483647 h 370"/>
                  <a:gd name="T22" fmla="*/ 2147483647 w 370"/>
                  <a:gd name="T23" fmla="*/ 2147483647 h 370"/>
                  <a:gd name="T24" fmla="*/ 2147483647 w 370"/>
                  <a:gd name="T25" fmla="*/ 2147483647 h 370"/>
                  <a:gd name="T26" fmla="*/ 2147483647 w 370"/>
                  <a:gd name="T27" fmla="*/ 2147483647 h 370"/>
                  <a:gd name="T28" fmla="*/ 2147483647 w 370"/>
                  <a:gd name="T29" fmla="*/ 2147483647 h 370"/>
                  <a:gd name="T30" fmla="*/ 2147483647 w 370"/>
                  <a:gd name="T31" fmla="*/ 2147483647 h 370"/>
                  <a:gd name="T32" fmla="*/ 0 w 370"/>
                  <a:gd name="T33" fmla="*/ 2147483647 h 370"/>
                  <a:gd name="T34" fmla="*/ 0 w 370"/>
                  <a:gd name="T35" fmla="*/ 2147483647 h 370"/>
                  <a:gd name="T36" fmla="*/ 2147483647 w 370"/>
                  <a:gd name="T37" fmla="*/ 2147483647 h 370"/>
                  <a:gd name="T38" fmla="*/ 2147483647 w 370"/>
                  <a:gd name="T39" fmla="*/ 2147483647 h 370"/>
                  <a:gd name="T40" fmla="*/ 2147483647 w 370"/>
                  <a:gd name="T41" fmla="*/ 2147483647 h 370"/>
                  <a:gd name="T42" fmla="*/ 2147483647 w 370"/>
                  <a:gd name="T43" fmla="*/ 2147483647 h 370"/>
                  <a:gd name="T44" fmla="*/ 2147483647 w 370"/>
                  <a:gd name="T45" fmla="*/ 2147483647 h 370"/>
                  <a:gd name="T46" fmla="*/ 2147483647 w 370"/>
                  <a:gd name="T47" fmla="*/ 2147483647 h 370"/>
                  <a:gd name="T48" fmla="*/ 2147483647 w 370"/>
                  <a:gd name="T49" fmla="*/ 2147483647 h 370"/>
                  <a:gd name="T50" fmla="*/ 2147483647 w 370"/>
                  <a:gd name="T51" fmla="*/ 0 h 370"/>
                  <a:gd name="T52" fmla="*/ 2147483647 w 370"/>
                  <a:gd name="T53" fmla="*/ 0 h 370"/>
                  <a:gd name="T54" fmla="*/ 2147483647 w 370"/>
                  <a:gd name="T55" fmla="*/ 2147483647 h 370"/>
                  <a:gd name="T56" fmla="*/ 2147483647 w 370"/>
                  <a:gd name="T57" fmla="*/ 2147483647 h 370"/>
                  <a:gd name="T58" fmla="*/ 2147483647 w 370"/>
                  <a:gd name="T59" fmla="*/ 2147483647 h 370"/>
                  <a:gd name="T60" fmla="*/ 2147483647 w 370"/>
                  <a:gd name="T61" fmla="*/ 2147483647 h 370"/>
                  <a:gd name="T62" fmla="*/ 2147483647 w 370"/>
                  <a:gd name="T63" fmla="*/ 2147483647 h 370"/>
                  <a:gd name="T64" fmla="*/ 2147483647 w 370"/>
                  <a:gd name="T65" fmla="*/ 2147483647 h 370"/>
                  <a:gd name="T66" fmla="*/ 2147483647 w 370"/>
                  <a:gd name="T67" fmla="*/ 2147483647 h 370"/>
                  <a:gd name="T68" fmla="*/ 2147483647 w 370"/>
                  <a:gd name="T69" fmla="*/ 2147483647 h 3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70"/>
                  <a:gd name="T106" fmla="*/ 0 h 370"/>
                  <a:gd name="T107" fmla="*/ 370 w 370"/>
                  <a:gd name="T108" fmla="*/ 370 h 3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70" h="370">
                    <a:moveTo>
                      <a:pt x="370" y="184"/>
                    </a:moveTo>
                    <a:lnTo>
                      <a:pt x="370" y="184"/>
                    </a:lnTo>
                    <a:lnTo>
                      <a:pt x="368" y="204"/>
                    </a:lnTo>
                    <a:lnTo>
                      <a:pt x="366" y="222"/>
                    </a:lnTo>
                    <a:lnTo>
                      <a:pt x="362" y="240"/>
                    </a:lnTo>
                    <a:lnTo>
                      <a:pt x="356" y="256"/>
                    </a:lnTo>
                    <a:lnTo>
                      <a:pt x="348" y="274"/>
                    </a:lnTo>
                    <a:lnTo>
                      <a:pt x="338" y="288"/>
                    </a:lnTo>
                    <a:lnTo>
                      <a:pt x="328" y="302"/>
                    </a:lnTo>
                    <a:lnTo>
                      <a:pt x="316" y="316"/>
                    </a:lnTo>
                    <a:lnTo>
                      <a:pt x="302" y="328"/>
                    </a:lnTo>
                    <a:lnTo>
                      <a:pt x="288" y="338"/>
                    </a:lnTo>
                    <a:lnTo>
                      <a:pt x="274" y="348"/>
                    </a:lnTo>
                    <a:lnTo>
                      <a:pt x="256" y="356"/>
                    </a:lnTo>
                    <a:lnTo>
                      <a:pt x="240" y="362"/>
                    </a:lnTo>
                    <a:lnTo>
                      <a:pt x="222" y="366"/>
                    </a:lnTo>
                    <a:lnTo>
                      <a:pt x="204" y="368"/>
                    </a:lnTo>
                    <a:lnTo>
                      <a:pt x="184" y="370"/>
                    </a:lnTo>
                    <a:lnTo>
                      <a:pt x="166" y="368"/>
                    </a:lnTo>
                    <a:lnTo>
                      <a:pt x="148" y="366"/>
                    </a:lnTo>
                    <a:lnTo>
                      <a:pt x="130" y="362"/>
                    </a:lnTo>
                    <a:lnTo>
                      <a:pt x="112" y="356"/>
                    </a:lnTo>
                    <a:lnTo>
                      <a:pt x="96" y="348"/>
                    </a:lnTo>
                    <a:lnTo>
                      <a:pt x="82" y="338"/>
                    </a:lnTo>
                    <a:lnTo>
                      <a:pt x="68" y="328"/>
                    </a:lnTo>
                    <a:lnTo>
                      <a:pt x="54" y="316"/>
                    </a:lnTo>
                    <a:lnTo>
                      <a:pt x="42" y="302"/>
                    </a:lnTo>
                    <a:lnTo>
                      <a:pt x="32" y="288"/>
                    </a:lnTo>
                    <a:lnTo>
                      <a:pt x="22" y="274"/>
                    </a:lnTo>
                    <a:lnTo>
                      <a:pt x="14" y="256"/>
                    </a:lnTo>
                    <a:lnTo>
                      <a:pt x="8" y="240"/>
                    </a:lnTo>
                    <a:lnTo>
                      <a:pt x="4" y="222"/>
                    </a:lnTo>
                    <a:lnTo>
                      <a:pt x="0" y="204"/>
                    </a:lnTo>
                    <a:lnTo>
                      <a:pt x="0" y="184"/>
                    </a:lnTo>
                    <a:lnTo>
                      <a:pt x="0" y="166"/>
                    </a:lnTo>
                    <a:lnTo>
                      <a:pt x="4" y="148"/>
                    </a:lnTo>
                    <a:lnTo>
                      <a:pt x="8" y="130"/>
                    </a:lnTo>
                    <a:lnTo>
                      <a:pt x="14" y="112"/>
                    </a:lnTo>
                    <a:lnTo>
                      <a:pt x="22" y="96"/>
                    </a:lnTo>
                    <a:lnTo>
                      <a:pt x="32" y="82"/>
                    </a:lnTo>
                    <a:lnTo>
                      <a:pt x="42" y="68"/>
                    </a:lnTo>
                    <a:lnTo>
                      <a:pt x="54" y="54"/>
                    </a:lnTo>
                    <a:lnTo>
                      <a:pt x="68" y="42"/>
                    </a:lnTo>
                    <a:lnTo>
                      <a:pt x="82" y="32"/>
                    </a:lnTo>
                    <a:lnTo>
                      <a:pt x="96" y="22"/>
                    </a:lnTo>
                    <a:lnTo>
                      <a:pt x="112" y="14"/>
                    </a:lnTo>
                    <a:lnTo>
                      <a:pt x="130" y="8"/>
                    </a:lnTo>
                    <a:lnTo>
                      <a:pt x="148" y="4"/>
                    </a:lnTo>
                    <a:lnTo>
                      <a:pt x="166" y="0"/>
                    </a:lnTo>
                    <a:lnTo>
                      <a:pt x="184" y="0"/>
                    </a:lnTo>
                    <a:lnTo>
                      <a:pt x="204" y="0"/>
                    </a:lnTo>
                    <a:lnTo>
                      <a:pt x="222" y="4"/>
                    </a:lnTo>
                    <a:lnTo>
                      <a:pt x="240" y="8"/>
                    </a:lnTo>
                    <a:lnTo>
                      <a:pt x="256" y="14"/>
                    </a:lnTo>
                    <a:lnTo>
                      <a:pt x="274" y="22"/>
                    </a:lnTo>
                    <a:lnTo>
                      <a:pt x="288" y="32"/>
                    </a:lnTo>
                    <a:lnTo>
                      <a:pt x="302" y="42"/>
                    </a:lnTo>
                    <a:lnTo>
                      <a:pt x="316" y="54"/>
                    </a:lnTo>
                    <a:lnTo>
                      <a:pt x="328" y="68"/>
                    </a:lnTo>
                    <a:lnTo>
                      <a:pt x="338" y="82"/>
                    </a:lnTo>
                    <a:lnTo>
                      <a:pt x="348" y="96"/>
                    </a:lnTo>
                    <a:lnTo>
                      <a:pt x="356" y="112"/>
                    </a:lnTo>
                    <a:lnTo>
                      <a:pt x="362" y="130"/>
                    </a:lnTo>
                    <a:lnTo>
                      <a:pt x="366" y="148"/>
                    </a:lnTo>
                    <a:lnTo>
                      <a:pt x="368" y="166"/>
                    </a:lnTo>
                    <a:lnTo>
                      <a:pt x="370" y="184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800"/>
              </a:p>
            </p:txBody>
          </p:sp>
          <p:sp>
            <p:nvSpPr>
              <p:cNvPr id="39952" name="Line 42"/>
              <p:cNvSpPr>
                <a:spLocks noChangeShapeType="1"/>
              </p:cNvSpPr>
              <p:nvPr/>
            </p:nvSpPr>
            <p:spPr bwMode="auto">
              <a:xfrm flipH="1">
                <a:off x="2114550" y="1370013"/>
                <a:ext cx="15303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3" name="Rectangle 43"/>
              <p:cNvSpPr>
                <a:spLocks noChangeArrowheads="1"/>
              </p:cNvSpPr>
              <p:nvPr/>
            </p:nvSpPr>
            <p:spPr bwMode="auto">
              <a:xfrm>
                <a:off x="1108075" y="1319213"/>
                <a:ext cx="1184275" cy="101600"/>
              </a:xfrm>
              <a:prstGeom prst="rect">
                <a:avLst/>
              </a:pr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1800"/>
              </a:p>
            </p:txBody>
          </p:sp>
          <p:sp>
            <p:nvSpPr>
              <p:cNvPr id="39954" name="Rectangle 44"/>
              <p:cNvSpPr>
                <a:spLocks noChangeArrowheads="1"/>
              </p:cNvSpPr>
              <p:nvPr/>
            </p:nvSpPr>
            <p:spPr bwMode="auto">
              <a:xfrm>
                <a:off x="1108075" y="1319213"/>
                <a:ext cx="1184275" cy="1016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1800"/>
              </a:p>
            </p:txBody>
          </p:sp>
          <p:sp>
            <p:nvSpPr>
              <p:cNvPr id="39955" name="Rectangle 45"/>
              <p:cNvSpPr>
                <a:spLocks noChangeArrowheads="1"/>
              </p:cNvSpPr>
              <p:nvPr/>
            </p:nvSpPr>
            <p:spPr bwMode="auto">
              <a:xfrm>
                <a:off x="865188" y="1166950"/>
                <a:ext cx="1333500" cy="16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 dirty="0">
                    <a:solidFill>
                      <a:srgbClr val="0000FF"/>
                    </a:solidFill>
                  </a:rPr>
                  <a:t>SPL 3.5-5 GeV, 4 MW</a:t>
                </a:r>
                <a:endParaRPr lang="en-US" sz="1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9956" name="Rectangle 46"/>
              <p:cNvSpPr>
                <a:spLocks noChangeArrowheads="1"/>
              </p:cNvSpPr>
              <p:nvPr/>
            </p:nvSpPr>
            <p:spPr bwMode="auto">
              <a:xfrm>
                <a:off x="3143250" y="2236788"/>
                <a:ext cx="363538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</a:rPr>
                  <a:t>Target</a:t>
                </a:r>
                <a:endParaRPr lang="en-US" sz="1800"/>
              </a:p>
            </p:txBody>
          </p:sp>
          <p:sp>
            <p:nvSpPr>
              <p:cNvPr id="39957" name="Rectangle 47"/>
              <p:cNvSpPr>
                <a:spLocks noChangeArrowheads="1"/>
              </p:cNvSpPr>
              <p:nvPr/>
            </p:nvSpPr>
            <p:spPr bwMode="auto">
              <a:xfrm>
                <a:off x="357188" y="3240088"/>
                <a:ext cx="2052637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</a:rPr>
                  <a:t>~300 MeV </a:t>
                </a:r>
                <a:r>
                  <a:rPr lang="en-US" sz="1100">
                    <a:solidFill>
                      <a:srgbClr val="000000"/>
                    </a:solidFill>
                    <a:latin typeface="Symbol" charset="0"/>
                  </a:rPr>
                  <a:t> n</a:t>
                </a:r>
                <a:r>
                  <a:rPr lang="en-US" sz="1100" baseline="-25000">
                    <a:solidFill>
                      <a:srgbClr val="000000"/>
                    </a:solidFill>
                    <a:latin typeface="Symbol" charset="0"/>
                  </a:rPr>
                  <a:t>m</a:t>
                </a:r>
                <a:r>
                  <a:rPr lang="en-US" sz="1100">
                    <a:solidFill>
                      <a:srgbClr val="000000"/>
                    </a:solidFill>
                  </a:rPr>
                  <a:t> beam to far detector</a:t>
                </a:r>
                <a:endParaRPr lang="en-US" sz="1800"/>
              </a:p>
            </p:txBody>
          </p:sp>
          <p:sp>
            <p:nvSpPr>
              <p:cNvPr id="39958" name="Rectangle 48"/>
              <p:cNvSpPr>
                <a:spLocks noChangeArrowheads="1"/>
              </p:cNvSpPr>
              <p:nvPr/>
            </p:nvSpPr>
            <p:spPr bwMode="auto">
              <a:xfrm>
                <a:off x="1852613" y="2790825"/>
                <a:ext cx="708025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</a:rPr>
                  <a:t>decay tunnel</a:t>
                </a:r>
                <a:endParaRPr lang="en-US" sz="1800"/>
              </a:p>
            </p:txBody>
          </p:sp>
          <p:sp>
            <p:nvSpPr>
              <p:cNvPr id="32943" name="Rectangle 49"/>
              <p:cNvSpPr>
                <a:spLocks noChangeArrowheads="1"/>
              </p:cNvSpPr>
              <p:nvPr/>
            </p:nvSpPr>
            <p:spPr bwMode="auto">
              <a:xfrm>
                <a:off x="2566988" y="1391570"/>
                <a:ext cx="756617" cy="276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en-US" sz="1100" dirty="0">
                    <a:solidFill>
                      <a:srgbClr val="000000"/>
                    </a:solidFill>
                    <a:latin typeface="Times New Roman" pitchFamily="-109" charset="0"/>
                    <a:ea typeface="+mn-ea"/>
                    <a:cs typeface="+mn-cs"/>
                  </a:rPr>
                  <a:t>Accumulator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100" dirty="0" smtClean="0">
                    <a:solidFill>
                      <a:srgbClr val="000000"/>
                    </a:solidFill>
                    <a:latin typeface="Times New Roman" pitchFamily="-109" charset="0"/>
                    <a:ea typeface="+mn-ea"/>
                    <a:cs typeface="+mn-cs"/>
                  </a:rPr>
                  <a:t>ring</a:t>
                </a:r>
                <a:endParaRPr lang="en-US" sz="1100" strike="sngStrike" dirty="0">
                  <a:solidFill>
                    <a:srgbClr val="000000"/>
                  </a:solidFill>
                  <a:latin typeface="Times New Roman" pitchFamily="-109" charset="0"/>
                  <a:ea typeface="+mn-ea"/>
                  <a:cs typeface="+mn-cs"/>
                </a:endParaRPr>
              </a:p>
            </p:txBody>
          </p:sp>
          <p:sp>
            <p:nvSpPr>
              <p:cNvPr id="39960" name="Rectangle 50"/>
              <p:cNvSpPr>
                <a:spLocks noChangeArrowheads="1"/>
              </p:cNvSpPr>
              <p:nvPr/>
            </p:nvSpPr>
            <p:spPr bwMode="auto">
              <a:xfrm>
                <a:off x="2085975" y="1935163"/>
                <a:ext cx="700088" cy="452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100">
                    <a:solidFill>
                      <a:srgbClr val="000000"/>
                    </a:solidFill>
                  </a:rPr>
                  <a:t>Magnetic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100">
                    <a:solidFill>
                      <a:srgbClr val="000000"/>
                    </a:solidFill>
                  </a:rPr>
                  <a:t>horn capture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100">
                    <a:solidFill>
                      <a:srgbClr val="000000"/>
                    </a:solidFill>
                  </a:rPr>
                  <a:t>(collector)</a:t>
                </a:r>
                <a:endParaRPr lang="en-US" sz="1800"/>
              </a:p>
            </p:txBody>
          </p:sp>
          <p:sp>
            <p:nvSpPr>
              <p:cNvPr id="39961" name="Rectangle 52"/>
              <p:cNvSpPr>
                <a:spLocks noChangeArrowheads="1"/>
              </p:cNvSpPr>
              <p:nvPr/>
            </p:nvSpPr>
            <p:spPr bwMode="auto">
              <a:xfrm>
                <a:off x="1300163" y="1462088"/>
                <a:ext cx="809625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1">
                    <a:solidFill>
                      <a:srgbClr val="FF0000"/>
                    </a:solidFill>
                  </a:rPr>
                  <a:t>proton driver</a:t>
                </a:r>
                <a:endParaRPr lang="en-US" sz="1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9962" name="Rectangle 53"/>
              <p:cNvSpPr>
                <a:spLocks noChangeArrowheads="1"/>
              </p:cNvSpPr>
              <p:nvPr/>
            </p:nvSpPr>
            <p:spPr bwMode="auto">
              <a:xfrm rot="-1211666">
                <a:off x="1543050" y="2606675"/>
                <a:ext cx="701675" cy="13811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sz="1800"/>
              </a:p>
            </p:txBody>
          </p:sp>
          <p:sp>
            <p:nvSpPr>
              <p:cNvPr id="39963" name="Text Box 54"/>
              <p:cNvSpPr txBox="1">
                <a:spLocks noChangeArrowheads="1"/>
              </p:cNvSpPr>
              <p:nvPr/>
            </p:nvSpPr>
            <p:spPr bwMode="auto">
              <a:xfrm>
                <a:off x="2352675" y="2508250"/>
                <a:ext cx="93503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008000"/>
                    </a:solidFill>
                    <a:latin typeface="Comic Sans MS" charset="0"/>
                  </a:rPr>
                  <a:t>hadrons</a:t>
                </a:r>
              </a:p>
            </p:txBody>
          </p:sp>
          <p:sp>
            <p:nvSpPr>
              <p:cNvPr id="39964" name="Text Box 55"/>
              <p:cNvSpPr txBox="1">
                <a:spLocks noChangeArrowheads="1"/>
              </p:cNvSpPr>
              <p:nvPr/>
            </p:nvSpPr>
            <p:spPr bwMode="auto">
              <a:xfrm>
                <a:off x="833438" y="2541588"/>
                <a:ext cx="58896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rgbClr val="008000"/>
                    </a:solidFill>
                    <a:latin typeface="Symbol" charset="0"/>
                  </a:rPr>
                  <a:t>n, m</a:t>
                </a:r>
              </a:p>
            </p:txBody>
          </p:sp>
          <p:sp>
            <p:nvSpPr>
              <p:cNvPr id="39965" name="Text Box 57"/>
              <p:cNvSpPr txBox="1">
                <a:spLocks noChangeArrowheads="1"/>
              </p:cNvSpPr>
              <p:nvPr/>
            </p:nvSpPr>
            <p:spPr bwMode="auto">
              <a:xfrm>
                <a:off x="3436938" y="1974850"/>
                <a:ext cx="2921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008000"/>
                    </a:solidFill>
                    <a:latin typeface="Comic Sans MS" charset="0"/>
                  </a:rPr>
                  <a:t>p</a:t>
                </a:r>
              </a:p>
            </p:txBody>
          </p:sp>
        </p:grpSp>
      </p:grpSp>
      <p:grpSp>
        <p:nvGrpSpPr>
          <p:cNvPr id="39966" name="Group 181"/>
          <p:cNvGrpSpPr>
            <a:grpSpLocks/>
          </p:cNvGrpSpPr>
          <p:nvPr/>
        </p:nvGrpSpPr>
        <p:grpSpPr bwMode="auto">
          <a:xfrm>
            <a:off x="209550" y="3970338"/>
            <a:ext cx="4516438" cy="2627312"/>
            <a:chOff x="302" y="2413"/>
            <a:chExt cx="3049" cy="1774"/>
          </a:xfrm>
        </p:grpSpPr>
        <p:sp>
          <p:nvSpPr>
            <p:cNvPr id="40076" name="Rectangle 61"/>
            <p:cNvSpPr>
              <a:spLocks noChangeArrowheads="1"/>
            </p:cNvSpPr>
            <p:nvPr/>
          </p:nvSpPr>
          <p:spPr bwMode="auto">
            <a:xfrm>
              <a:off x="873" y="3503"/>
              <a:ext cx="69" cy="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077" name="Rectangle 62"/>
            <p:cNvSpPr>
              <a:spLocks noChangeArrowheads="1"/>
            </p:cNvSpPr>
            <p:nvPr/>
          </p:nvSpPr>
          <p:spPr bwMode="auto">
            <a:xfrm>
              <a:off x="883" y="3505"/>
              <a:ext cx="69" cy="10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078" name="Freeform 63"/>
            <p:cNvSpPr>
              <a:spLocks/>
            </p:cNvSpPr>
            <p:nvPr/>
          </p:nvSpPr>
          <p:spPr bwMode="auto">
            <a:xfrm>
              <a:off x="838" y="3919"/>
              <a:ext cx="109" cy="113"/>
            </a:xfrm>
            <a:custGeom>
              <a:avLst/>
              <a:gdLst>
                <a:gd name="T0" fmla="*/ 1 w 168"/>
                <a:gd name="T1" fmla="*/ 0 h 174"/>
                <a:gd name="T2" fmla="*/ 1 w 168"/>
                <a:gd name="T3" fmla="*/ 0 h 174"/>
                <a:gd name="T4" fmla="*/ 1 w 168"/>
                <a:gd name="T5" fmla="*/ 1 h 174"/>
                <a:gd name="T6" fmla="*/ 1 w 168"/>
                <a:gd name="T7" fmla="*/ 1 h 174"/>
                <a:gd name="T8" fmla="*/ 1 w 168"/>
                <a:gd name="T9" fmla="*/ 1 h 174"/>
                <a:gd name="T10" fmla="*/ 1 w 168"/>
                <a:gd name="T11" fmla="*/ 1 h 174"/>
                <a:gd name="T12" fmla="*/ 1 w 168"/>
                <a:gd name="T13" fmla="*/ 1 h 174"/>
                <a:gd name="T14" fmla="*/ 1 w 168"/>
                <a:gd name="T15" fmla="*/ 1 h 174"/>
                <a:gd name="T16" fmla="*/ 1 w 168"/>
                <a:gd name="T17" fmla="*/ 1 h 174"/>
                <a:gd name="T18" fmla="*/ 0 w 168"/>
                <a:gd name="T19" fmla="*/ 1 h 174"/>
                <a:gd name="T20" fmla="*/ 0 w 168"/>
                <a:gd name="T21" fmla="*/ 1 h 174"/>
                <a:gd name="T22" fmla="*/ 1 w 168"/>
                <a:gd name="T23" fmla="*/ 1 h 174"/>
                <a:gd name="T24" fmla="*/ 1 w 168"/>
                <a:gd name="T25" fmla="*/ 2 h 174"/>
                <a:gd name="T26" fmla="*/ 1 w 168"/>
                <a:gd name="T27" fmla="*/ 2 h 174"/>
                <a:gd name="T28" fmla="*/ 1 w 168"/>
                <a:gd name="T29" fmla="*/ 2 h 174"/>
                <a:gd name="T30" fmla="*/ 1 w 168"/>
                <a:gd name="T31" fmla="*/ 2 h 174"/>
                <a:gd name="T32" fmla="*/ 1 w 168"/>
                <a:gd name="T33" fmla="*/ 2 h 174"/>
                <a:gd name="T34" fmla="*/ 1 w 168"/>
                <a:gd name="T35" fmla="*/ 2 h 174"/>
                <a:gd name="T36" fmla="*/ 1 w 168"/>
                <a:gd name="T37" fmla="*/ 2 h 174"/>
                <a:gd name="T38" fmla="*/ 1 w 168"/>
                <a:gd name="T39" fmla="*/ 2 h 174"/>
                <a:gd name="T40" fmla="*/ 1 w 168"/>
                <a:gd name="T41" fmla="*/ 2 h 174"/>
                <a:gd name="T42" fmla="*/ 2 w 168"/>
                <a:gd name="T43" fmla="*/ 2 h 174"/>
                <a:gd name="T44" fmla="*/ 2 w 168"/>
                <a:gd name="T45" fmla="*/ 2 h 174"/>
                <a:gd name="T46" fmla="*/ 2 w 168"/>
                <a:gd name="T47" fmla="*/ 2 h 174"/>
                <a:gd name="T48" fmla="*/ 2 w 168"/>
                <a:gd name="T49" fmla="*/ 2 h 174"/>
                <a:gd name="T50" fmla="*/ 2 w 168"/>
                <a:gd name="T51" fmla="*/ 2 h 174"/>
                <a:gd name="T52" fmla="*/ 2 w 168"/>
                <a:gd name="T53" fmla="*/ 1 h 174"/>
                <a:gd name="T54" fmla="*/ 2 w 168"/>
                <a:gd name="T55" fmla="*/ 1 h 174"/>
                <a:gd name="T56" fmla="*/ 2 w 168"/>
                <a:gd name="T57" fmla="*/ 1 h 174"/>
                <a:gd name="T58" fmla="*/ 2 w 168"/>
                <a:gd name="T59" fmla="*/ 1 h 174"/>
                <a:gd name="T60" fmla="*/ 2 w 168"/>
                <a:gd name="T61" fmla="*/ 1 h 174"/>
                <a:gd name="T62" fmla="*/ 2 w 168"/>
                <a:gd name="T63" fmla="*/ 1 h 174"/>
                <a:gd name="T64" fmla="*/ 2 w 168"/>
                <a:gd name="T65" fmla="*/ 1 h 174"/>
                <a:gd name="T66" fmla="*/ 2 w 168"/>
                <a:gd name="T67" fmla="*/ 1 h 174"/>
                <a:gd name="T68" fmla="*/ 2 w 168"/>
                <a:gd name="T69" fmla="*/ 1 h 174"/>
                <a:gd name="T70" fmla="*/ 1 w 168"/>
                <a:gd name="T71" fmla="*/ 1 h 174"/>
                <a:gd name="T72" fmla="*/ 1 w 168"/>
                <a:gd name="T73" fmla="*/ 0 h 1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8"/>
                <a:gd name="T112" fmla="*/ 0 h 174"/>
                <a:gd name="T113" fmla="*/ 168 w 168"/>
                <a:gd name="T114" fmla="*/ 174 h 1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8" h="174">
                  <a:moveTo>
                    <a:pt x="84" y="0"/>
                  </a:moveTo>
                  <a:lnTo>
                    <a:pt x="84" y="0"/>
                  </a:lnTo>
                  <a:lnTo>
                    <a:pt x="68" y="2"/>
                  </a:lnTo>
                  <a:lnTo>
                    <a:pt x="52" y="6"/>
                  </a:lnTo>
                  <a:lnTo>
                    <a:pt x="38" y="14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8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2" y="104"/>
                  </a:lnTo>
                  <a:lnTo>
                    <a:pt x="8" y="120"/>
                  </a:lnTo>
                  <a:lnTo>
                    <a:pt x="16" y="136"/>
                  </a:lnTo>
                  <a:lnTo>
                    <a:pt x="26" y="148"/>
                  </a:lnTo>
                  <a:lnTo>
                    <a:pt x="38" y="160"/>
                  </a:lnTo>
                  <a:lnTo>
                    <a:pt x="52" y="168"/>
                  </a:lnTo>
                  <a:lnTo>
                    <a:pt x="68" y="172"/>
                  </a:lnTo>
                  <a:lnTo>
                    <a:pt x="84" y="174"/>
                  </a:lnTo>
                  <a:lnTo>
                    <a:pt x="102" y="172"/>
                  </a:lnTo>
                  <a:lnTo>
                    <a:pt x="116" y="168"/>
                  </a:lnTo>
                  <a:lnTo>
                    <a:pt x="130" y="160"/>
                  </a:lnTo>
                  <a:lnTo>
                    <a:pt x="144" y="148"/>
                  </a:lnTo>
                  <a:lnTo>
                    <a:pt x="154" y="136"/>
                  </a:lnTo>
                  <a:lnTo>
                    <a:pt x="160" y="120"/>
                  </a:lnTo>
                  <a:lnTo>
                    <a:pt x="166" y="104"/>
                  </a:lnTo>
                  <a:lnTo>
                    <a:pt x="168" y="88"/>
                  </a:lnTo>
                  <a:lnTo>
                    <a:pt x="166" y="70"/>
                  </a:lnTo>
                  <a:lnTo>
                    <a:pt x="160" y="54"/>
                  </a:lnTo>
                  <a:lnTo>
                    <a:pt x="154" y="38"/>
                  </a:lnTo>
                  <a:lnTo>
                    <a:pt x="144" y="26"/>
                  </a:lnTo>
                  <a:lnTo>
                    <a:pt x="130" y="14"/>
                  </a:lnTo>
                  <a:lnTo>
                    <a:pt x="116" y="6"/>
                  </a:lnTo>
                  <a:lnTo>
                    <a:pt x="102" y="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079" name="Freeform 64"/>
            <p:cNvSpPr>
              <a:spLocks/>
            </p:cNvSpPr>
            <p:nvPr/>
          </p:nvSpPr>
          <p:spPr bwMode="auto">
            <a:xfrm>
              <a:off x="838" y="3919"/>
              <a:ext cx="109" cy="113"/>
            </a:xfrm>
            <a:custGeom>
              <a:avLst/>
              <a:gdLst>
                <a:gd name="T0" fmla="*/ 1 w 168"/>
                <a:gd name="T1" fmla="*/ 0 h 174"/>
                <a:gd name="T2" fmla="*/ 1 w 168"/>
                <a:gd name="T3" fmla="*/ 0 h 174"/>
                <a:gd name="T4" fmla="*/ 1 w 168"/>
                <a:gd name="T5" fmla="*/ 1 h 174"/>
                <a:gd name="T6" fmla="*/ 1 w 168"/>
                <a:gd name="T7" fmla="*/ 1 h 174"/>
                <a:gd name="T8" fmla="*/ 1 w 168"/>
                <a:gd name="T9" fmla="*/ 1 h 174"/>
                <a:gd name="T10" fmla="*/ 1 w 168"/>
                <a:gd name="T11" fmla="*/ 1 h 174"/>
                <a:gd name="T12" fmla="*/ 1 w 168"/>
                <a:gd name="T13" fmla="*/ 1 h 174"/>
                <a:gd name="T14" fmla="*/ 1 w 168"/>
                <a:gd name="T15" fmla="*/ 1 h 174"/>
                <a:gd name="T16" fmla="*/ 1 w 168"/>
                <a:gd name="T17" fmla="*/ 1 h 174"/>
                <a:gd name="T18" fmla="*/ 0 w 168"/>
                <a:gd name="T19" fmla="*/ 1 h 174"/>
                <a:gd name="T20" fmla="*/ 0 w 168"/>
                <a:gd name="T21" fmla="*/ 1 h 174"/>
                <a:gd name="T22" fmla="*/ 1 w 168"/>
                <a:gd name="T23" fmla="*/ 1 h 174"/>
                <a:gd name="T24" fmla="*/ 1 w 168"/>
                <a:gd name="T25" fmla="*/ 2 h 174"/>
                <a:gd name="T26" fmla="*/ 1 w 168"/>
                <a:gd name="T27" fmla="*/ 2 h 174"/>
                <a:gd name="T28" fmla="*/ 1 w 168"/>
                <a:gd name="T29" fmla="*/ 2 h 174"/>
                <a:gd name="T30" fmla="*/ 1 w 168"/>
                <a:gd name="T31" fmla="*/ 2 h 174"/>
                <a:gd name="T32" fmla="*/ 1 w 168"/>
                <a:gd name="T33" fmla="*/ 2 h 174"/>
                <a:gd name="T34" fmla="*/ 1 w 168"/>
                <a:gd name="T35" fmla="*/ 2 h 174"/>
                <a:gd name="T36" fmla="*/ 1 w 168"/>
                <a:gd name="T37" fmla="*/ 2 h 174"/>
                <a:gd name="T38" fmla="*/ 1 w 168"/>
                <a:gd name="T39" fmla="*/ 2 h 174"/>
                <a:gd name="T40" fmla="*/ 1 w 168"/>
                <a:gd name="T41" fmla="*/ 2 h 174"/>
                <a:gd name="T42" fmla="*/ 2 w 168"/>
                <a:gd name="T43" fmla="*/ 2 h 174"/>
                <a:gd name="T44" fmla="*/ 2 w 168"/>
                <a:gd name="T45" fmla="*/ 2 h 174"/>
                <a:gd name="T46" fmla="*/ 2 w 168"/>
                <a:gd name="T47" fmla="*/ 2 h 174"/>
                <a:gd name="T48" fmla="*/ 2 w 168"/>
                <a:gd name="T49" fmla="*/ 2 h 174"/>
                <a:gd name="T50" fmla="*/ 2 w 168"/>
                <a:gd name="T51" fmla="*/ 2 h 174"/>
                <a:gd name="T52" fmla="*/ 2 w 168"/>
                <a:gd name="T53" fmla="*/ 1 h 174"/>
                <a:gd name="T54" fmla="*/ 2 w 168"/>
                <a:gd name="T55" fmla="*/ 1 h 174"/>
                <a:gd name="T56" fmla="*/ 2 w 168"/>
                <a:gd name="T57" fmla="*/ 1 h 174"/>
                <a:gd name="T58" fmla="*/ 2 w 168"/>
                <a:gd name="T59" fmla="*/ 1 h 174"/>
                <a:gd name="T60" fmla="*/ 2 w 168"/>
                <a:gd name="T61" fmla="*/ 1 h 174"/>
                <a:gd name="T62" fmla="*/ 2 w 168"/>
                <a:gd name="T63" fmla="*/ 1 h 174"/>
                <a:gd name="T64" fmla="*/ 2 w 168"/>
                <a:gd name="T65" fmla="*/ 1 h 174"/>
                <a:gd name="T66" fmla="*/ 2 w 168"/>
                <a:gd name="T67" fmla="*/ 1 h 174"/>
                <a:gd name="T68" fmla="*/ 2 w 168"/>
                <a:gd name="T69" fmla="*/ 1 h 174"/>
                <a:gd name="T70" fmla="*/ 1 w 168"/>
                <a:gd name="T71" fmla="*/ 1 h 174"/>
                <a:gd name="T72" fmla="*/ 1 w 168"/>
                <a:gd name="T73" fmla="*/ 0 h 1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8"/>
                <a:gd name="T112" fmla="*/ 0 h 174"/>
                <a:gd name="T113" fmla="*/ 168 w 168"/>
                <a:gd name="T114" fmla="*/ 174 h 1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8" h="174">
                  <a:moveTo>
                    <a:pt x="84" y="0"/>
                  </a:moveTo>
                  <a:lnTo>
                    <a:pt x="84" y="0"/>
                  </a:lnTo>
                  <a:lnTo>
                    <a:pt x="68" y="2"/>
                  </a:lnTo>
                  <a:lnTo>
                    <a:pt x="52" y="6"/>
                  </a:lnTo>
                  <a:lnTo>
                    <a:pt x="38" y="14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8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2" y="104"/>
                  </a:lnTo>
                  <a:lnTo>
                    <a:pt x="8" y="120"/>
                  </a:lnTo>
                  <a:lnTo>
                    <a:pt x="16" y="136"/>
                  </a:lnTo>
                  <a:lnTo>
                    <a:pt x="26" y="148"/>
                  </a:lnTo>
                  <a:lnTo>
                    <a:pt x="38" y="160"/>
                  </a:lnTo>
                  <a:lnTo>
                    <a:pt x="52" y="168"/>
                  </a:lnTo>
                  <a:lnTo>
                    <a:pt x="68" y="172"/>
                  </a:lnTo>
                  <a:lnTo>
                    <a:pt x="84" y="174"/>
                  </a:lnTo>
                  <a:lnTo>
                    <a:pt x="102" y="172"/>
                  </a:lnTo>
                  <a:lnTo>
                    <a:pt x="116" y="168"/>
                  </a:lnTo>
                  <a:lnTo>
                    <a:pt x="130" y="160"/>
                  </a:lnTo>
                  <a:lnTo>
                    <a:pt x="144" y="148"/>
                  </a:lnTo>
                  <a:lnTo>
                    <a:pt x="154" y="136"/>
                  </a:lnTo>
                  <a:lnTo>
                    <a:pt x="160" y="120"/>
                  </a:lnTo>
                  <a:lnTo>
                    <a:pt x="166" y="104"/>
                  </a:lnTo>
                  <a:lnTo>
                    <a:pt x="168" y="88"/>
                  </a:lnTo>
                  <a:lnTo>
                    <a:pt x="166" y="70"/>
                  </a:lnTo>
                  <a:lnTo>
                    <a:pt x="160" y="54"/>
                  </a:lnTo>
                  <a:lnTo>
                    <a:pt x="154" y="38"/>
                  </a:lnTo>
                  <a:lnTo>
                    <a:pt x="144" y="26"/>
                  </a:lnTo>
                  <a:lnTo>
                    <a:pt x="130" y="14"/>
                  </a:lnTo>
                  <a:lnTo>
                    <a:pt x="116" y="6"/>
                  </a:lnTo>
                  <a:lnTo>
                    <a:pt x="102" y="2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080" name="Freeform 65"/>
            <p:cNvSpPr>
              <a:spLocks/>
            </p:cNvSpPr>
            <p:nvPr/>
          </p:nvSpPr>
          <p:spPr bwMode="auto">
            <a:xfrm>
              <a:off x="838" y="3919"/>
              <a:ext cx="109" cy="113"/>
            </a:xfrm>
            <a:custGeom>
              <a:avLst/>
              <a:gdLst>
                <a:gd name="T0" fmla="*/ 1 w 168"/>
                <a:gd name="T1" fmla="*/ 0 h 174"/>
                <a:gd name="T2" fmla="*/ 1 w 168"/>
                <a:gd name="T3" fmla="*/ 0 h 174"/>
                <a:gd name="T4" fmla="*/ 1 w 168"/>
                <a:gd name="T5" fmla="*/ 1 h 174"/>
                <a:gd name="T6" fmla="*/ 1 w 168"/>
                <a:gd name="T7" fmla="*/ 1 h 174"/>
                <a:gd name="T8" fmla="*/ 1 w 168"/>
                <a:gd name="T9" fmla="*/ 1 h 174"/>
                <a:gd name="T10" fmla="*/ 1 w 168"/>
                <a:gd name="T11" fmla="*/ 1 h 174"/>
                <a:gd name="T12" fmla="*/ 1 w 168"/>
                <a:gd name="T13" fmla="*/ 1 h 174"/>
                <a:gd name="T14" fmla="*/ 1 w 168"/>
                <a:gd name="T15" fmla="*/ 1 h 174"/>
                <a:gd name="T16" fmla="*/ 1 w 168"/>
                <a:gd name="T17" fmla="*/ 1 h 174"/>
                <a:gd name="T18" fmla="*/ 0 w 168"/>
                <a:gd name="T19" fmla="*/ 1 h 174"/>
                <a:gd name="T20" fmla="*/ 0 w 168"/>
                <a:gd name="T21" fmla="*/ 1 h 174"/>
                <a:gd name="T22" fmla="*/ 1 w 168"/>
                <a:gd name="T23" fmla="*/ 1 h 174"/>
                <a:gd name="T24" fmla="*/ 1 w 168"/>
                <a:gd name="T25" fmla="*/ 2 h 174"/>
                <a:gd name="T26" fmla="*/ 1 w 168"/>
                <a:gd name="T27" fmla="*/ 2 h 174"/>
                <a:gd name="T28" fmla="*/ 1 w 168"/>
                <a:gd name="T29" fmla="*/ 2 h 174"/>
                <a:gd name="T30" fmla="*/ 1 w 168"/>
                <a:gd name="T31" fmla="*/ 2 h 174"/>
                <a:gd name="T32" fmla="*/ 1 w 168"/>
                <a:gd name="T33" fmla="*/ 2 h 174"/>
                <a:gd name="T34" fmla="*/ 1 w 168"/>
                <a:gd name="T35" fmla="*/ 2 h 174"/>
                <a:gd name="T36" fmla="*/ 1 w 168"/>
                <a:gd name="T37" fmla="*/ 2 h 174"/>
                <a:gd name="T38" fmla="*/ 1 w 168"/>
                <a:gd name="T39" fmla="*/ 2 h 174"/>
                <a:gd name="T40" fmla="*/ 1 w 168"/>
                <a:gd name="T41" fmla="*/ 2 h 174"/>
                <a:gd name="T42" fmla="*/ 2 w 168"/>
                <a:gd name="T43" fmla="*/ 2 h 174"/>
                <a:gd name="T44" fmla="*/ 2 w 168"/>
                <a:gd name="T45" fmla="*/ 2 h 174"/>
                <a:gd name="T46" fmla="*/ 2 w 168"/>
                <a:gd name="T47" fmla="*/ 2 h 174"/>
                <a:gd name="T48" fmla="*/ 2 w 168"/>
                <a:gd name="T49" fmla="*/ 2 h 174"/>
                <a:gd name="T50" fmla="*/ 2 w 168"/>
                <a:gd name="T51" fmla="*/ 2 h 174"/>
                <a:gd name="T52" fmla="*/ 2 w 168"/>
                <a:gd name="T53" fmla="*/ 1 h 174"/>
                <a:gd name="T54" fmla="*/ 2 w 168"/>
                <a:gd name="T55" fmla="*/ 1 h 174"/>
                <a:gd name="T56" fmla="*/ 2 w 168"/>
                <a:gd name="T57" fmla="*/ 1 h 174"/>
                <a:gd name="T58" fmla="*/ 2 w 168"/>
                <a:gd name="T59" fmla="*/ 1 h 174"/>
                <a:gd name="T60" fmla="*/ 2 w 168"/>
                <a:gd name="T61" fmla="*/ 1 h 174"/>
                <a:gd name="T62" fmla="*/ 2 w 168"/>
                <a:gd name="T63" fmla="*/ 1 h 174"/>
                <a:gd name="T64" fmla="*/ 2 w 168"/>
                <a:gd name="T65" fmla="*/ 1 h 174"/>
                <a:gd name="T66" fmla="*/ 2 w 168"/>
                <a:gd name="T67" fmla="*/ 1 h 174"/>
                <a:gd name="T68" fmla="*/ 2 w 168"/>
                <a:gd name="T69" fmla="*/ 1 h 174"/>
                <a:gd name="T70" fmla="*/ 1 w 168"/>
                <a:gd name="T71" fmla="*/ 1 h 174"/>
                <a:gd name="T72" fmla="*/ 1 w 168"/>
                <a:gd name="T73" fmla="*/ 0 h 1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8"/>
                <a:gd name="T112" fmla="*/ 0 h 174"/>
                <a:gd name="T113" fmla="*/ 168 w 168"/>
                <a:gd name="T114" fmla="*/ 174 h 1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8" h="174">
                  <a:moveTo>
                    <a:pt x="84" y="0"/>
                  </a:moveTo>
                  <a:lnTo>
                    <a:pt x="84" y="0"/>
                  </a:lnTo>
                  <a:lnTo>
                    <a:pt x="68" y="2"/>
                  </a:lnTo>
                  <a:lnTo>
                    <a:pt x="52" y="6"/>
                  </a:lnTo>
                  <a:lnTo>
                    <a:pt x="38" y="14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8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2" y="104"/>
                  </a:lnTo>
                  <a:lnTo>
                    <a:pt x="8" y="120"/>
                  </a:lnTo>
                  <a:lnTo>
                    <a:pt x="16" y="136"/>
                  </a:lnTo>
                  <a:lnTo>
                    <a:pt x="26" y="148"/>
                  </a:lnTo>
                  <a:lnTo>
                    <a:pt x="38" y="160"/>
                  </a:lnTo>
                  <a:lnTo>
                    <a:pt x="52" y="168"/>
                  </a:lnTo>
                  <a:lnTo>
                    <a:pt x="68" y="172"/>
                  </a:lnTo>
                  <a:lnTo>
                    <a:pt x="84" y="174"/>
                  </a:lnTo>
                  <a:lnTo>
                    <a:pt x="102" y="172"/>
                  </a:lnTo>
                  <a:lnTo>
                    <a:pt x="116" y="168"/>
                  </a:lnTo>
                  <a:lnTo>
                    <a:pt x="130" y="160"/>
                  </a:lnTo>
                  <a:lnTo>
                    <a:pt x="144" y="148"/>
                  </a:lnTo>
                  <a:lnTo>
                    <a:pt x="154" y="136"/>
                  </a:lnTo>
                  <a:lnTo>
                    <a:pt x="160" y="120"/>
                  </a:lnTo>
                  <a:lnTo>
                    <a:pt x="166" y="104"/>
                  </a:lnTo>
                  <a:lnTo>
                    <a:pt x="168" y="88"/>
                  </a:lnTo>
                  <a:lnTo>
                    <a:pt x="166" y="70"/>
                  </a:lnTo>
                  <a:lnTo>
                    <a:pt x="160" y="54"/>
                  </a:lnTo>
                  <a:lnTo>
                    <a:pt x="154" y="38"/>
                  </a:lnTo>
                  <a:lnTo>
                    <a:pt x="144" y="26"/>
                  </a:lnTo>
                  <a:lnTo>
                    <a:pt x="130" y="14"/>
                  </a:lnTo>
                  <a:lnTo>
                    <a:pt x="116" y="6"/>
                  </a:lnTo>
                  <a:lnTo>
                    <a:pt x="102" y="2"/>
                  </a:lnTo>
                  <a:lnTo>
                    <a:pt x="84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081" name="Freeform 66"/>
            <p:cNvSpPr>
              <a:spLocks/>
            </p:cNvSpPr>
            <p:nvPr/>
          </p:nvSpPr>
          <p:spPr bwMode="auto">
            <a:xfrm>
              <a:off x="838" y="3919"/>
              <a:ext cx="109" cy="113"/>
            </a:xfrm>
            <a:custGeom>
              <a:avLst/>
              <a:gdLst>
                <a:gd name="T0" fmla="*/ 1 w 168"/>
                <a:gd name="T1" fmla="*/ 0 h 174"/>
                <a:gd name="T2" fmla="*/ 1 w 168"/>
                <a:gd name="T3" fmla="*/ 0 h 174"/>
                <a:gd name="T4" fmla="*/ 1 w 168"/>
                <a:gd name="T5" fmla="*/ 1 h 174"/>
                <a:gd name="T6" fmla="*/ 1 w 168"/>
                <a:gd name="T7" fmla="*/ 1 h 174"/>
                <a:gd name="T8" fmla="*/ 1 w 168"/>
                <a:gd name="T9" fmla="*/ 1 h 174"/>
                <a:gd name="T10" fmla="*/ 1 w 168"/>
                <a:gd name="T11" fmla="*/ 1 h 174"/>
                <a:gd name="T12" fmla="*/ 1 w 168"/>
                <a:gd name="T13" fmla="*/ 1 h 174"/>
                <a:gd name="T14" fmla="*/ 1 w 168"/>
                <a:gd name="T15" fmla="*/ 1 h 174"/>
                <a:gd name="T16" fmla="*/ 1 w 168"/>
                <a:gd name="T17" fmla="*/ 1 h 174"/>
                <a:gd name="T18" fmla="*/ 0 w 168"/>
                <a:gd name="T19" fmla="*/ 1 h 174"/>
                <a:gd name="T20" fmla="*/ 0 w 168"/>
                <a:gd name="T21" fmla="*/ 1 h 174"/>
                <a:gd name="T22" fmla="*/ 1 w 168"/>
                <a:gd name="T23" fmla="*/ 1 h 174"/>
                <a:gd name="T24" fmla="*/ 1 w 168"/>
                <a:gd name="T25" fmla="*/ 2 h 174"/>
                <a:gd name="T26" fmla="*/ 1 w 168"/>
                <a:gd name="T27" fmla="*/ 2 h 174"/>
                <a:gd name="T28" fmla="*/ 1 w 168"/>
                <a:gd name="T29" fmla="*/ 2 h 174"/>
                <a:gd name="T30" fmla="*/ 1 w 168"/>
                <a:gd name="T31" fmla="*/ 2 h 174"/>
                <a:gd name="T32" fmla="*/ 1 w 168"/>
                <a:gd name="T33" fmla="*/ 2 h 174"/>
                <a:gd name="T34" fmla="*/ 1 w 168"/>
                <a:gd name="T35" fmla="*/ 2 h 174"/>
                <a:gd name="T36" fmla="*/ 1 w 168"/>
                <a:gd name="T37" fmla="*/ 2 h 174"/>
                <a:gd name="T38" fmla="*/ 1 w 168"/>
                <a:gd name="T39" fmla="*/ 2 h 174"/>
                <a:gd name="T40" fmla="*/ 1 w 168"/>
                <a:gd name="T41" fmla="*/ 2 h 174"/>
                <a:gd name="T42" fmla="*/ 2 w 168"/>
                <a:gd name="T43" fmla="*/ 2 h 174"/>
                <a:gd name="T44" fmla="*/ 2 w 168"/>
                <a:gd name="T45" fmla="*/ 2 h 174"/>
                <a:gd name="T46" fmla="*/ 2 w 168"/>
                <a:gd name="T47" fmla="*/ 2 h 174"/>
                <a:gd name="T48" fmla="*/ 2 w 168"/>
                <a:gd name="T49" fmla="*/ 2 h 174"/>
                <a:gd name="T50" fmla="*/ 2 w 168"/>
                <a:gd name="T51" fmla="*/ 2 h 174"/>
                <a:gd name="T52" fmla="*/ 2 w 168"/>
                <a:gd name="T53" fmla="*/ 1 h 174"/>
                <a:gd name="T54" fmla="*/ 2 w 168"/>
                <a:gd name="T55" fmla="*/ 1 h 174"/>
                <a:gd name="T56" fmla="*/ 2 w 168"/>
                <a:gd name="T57" fmla="*/ 1 h 174"/>
                <a:gd name="T58" fmla="*/ 2 w 168"/>
                <a:gd name="T59" fmla="*/ 1 h 174"/>
                <a:gd name="T60" fmla="*/ 2 w 168"/>
                <a:gd name="T61" fmla="*/ 1 h 174"/>
                <a:gd name="T62" fmla="*/ 2 w 168"/>
                <a:gd name="T63" fmla="*/ 1 h 174"/>
                <a:gd name="T64" fmla="*/ 2 w 168"/>
                <a:gd name="T65" fmla="*/ 1 h 174"/>
                <a:gd name="T66" fmla="*/ 2 w 168"/>
                <a:gd name="T67" fmla="*/ 1 h 174"/>
                <a:gd name="T68" fmla="*/ 2 w 168"/>
                <a:gd name="T69" fmla="*/ 1 h 174"/>
                <a:gd name="T70" fmla="*/ 1 w 168"/>
                <a:gd name="T71" fmla="*/ 1 h 174"/>
                <a:gd name="T72" fmla="*/ 1 w 168"/>
                <a:gd name="T73" fmla="*/ 0 h 1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8"/>
                <a:gd name="T112" fmla="*/ 0 h 174"/>
                <a:gd name="T113" fmla="*/ 168 w 168"/>
                <a:gd name="T114" fmla="*/ 174 h 1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8" h="174">
                  <a:moveTo>
                    <a:pt x="84" y="0"/>
                  </a:moveTo>
                  <a:lnTo>
                    <a:pt x="84" y="0"/>
                  </a:lnTo>
                  <a:lnTo>
                    <a:pt x="68" y="2"/>
                  </a:lnTo>
                  <a:lnTo>
                    <a:pt x="52" y="6"/>
                  </a:lnTo>
                  <a:lnTo>
                    <a:pt x="38" y="14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8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2" y="104"/>
                  </a:lnTo>
                  <a:lnTo>
                    <a:pt x="8" y="120"/>
                  </a:lnTo>
                  <a:lnTo>
                    <a:pt x="16" y="136"/>
                  </a:lnTo>
                  <a:lnTo>
                    <a:pt x="26" y="148"/>
                  </a:lnTo>
                  <a:lnTo>
                    <a:pt x="38" y="160"/>
                  </a:lnTo>
                  <a:lnTo>
                    <a:pt x="52" y="168"/>
                  </a:lnTo>
                  <a:lnTo>
                    <a:pt x="68" y="172"/>
                  </a:lnTo>
                  <a:lnTo>
                    <a:pt x="84" y="174"/>
                  </a:lnTo>
                  <a:lnTo>
                    <a:pt x="102" y="172"/>
                  </a:lnTo>
                  <a:lnTo>
                    <a:pt x="116" y="168"/>
                  </a:lnTo>
                  <a:lnTo>
                    <a:pt x="130" y="160"/>
                  </a:lnTo>
                  <a:lnTo>
                    <a:pt x="144" y="148"/>
                  </a:lnTo>
                  <a:lnTo>
                    <a:pt x="154" y="136"/>
                  </a:lnTo>
                  <a:lnTo>
                    <a:pt x="160" y="120"/>
                  </a:lnTo>
                  <a:lnTo>
                    <a:pt x="166" y="104"/>
                  </a:lnTo>
                  <a:lnTo>
                    <a:pt x="168" y="88"/>
                  </a:lnTo>
                  <a:lnTo>
                    <a:pt x="166" y="70"/>
                  </a:lnTo>
                  <a:lnTo>
                    <a:pt x="160" y="54"/>
                  </a:lnTo>
                  <a:lnTo>
                    <a:pt x="154" y="38"/>
                  </a:lnTo>
                  <a:lnTo>
                    <a:pt x="144" y="26"/>
                  </a:lnTo>
                  <a:lnTo>
                    <a:pt x="130" y="14"/>
                  </a:lnTo>
                  <a:lnTo>
                    <a:pt x="116" y="6"/>
                  </a:lnTo>
                  <a:lnTo>
                    <a:pt x="102" y="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082" name="Freeform 67"/>
            <p:cNvSpPr>
              <a:spLocks/>
            </p:cNvSpPr>
            <p:nvPr/>
          </p:nvSpPr>
          <p:spPr bwMode="auto">
            <a:xfrm>
              <a:off x="838" y="3919"/>
              <a:ext cx="109" cy="113"/>
            </a:xfrm>
            <a:custGeom>
              <a:avLst/>
              <a:gdLst>
                <a:gd name="T0" fmla="*/ 1 w 168"/>
                <a:gd name="T1" fmla="*/ 0 h 174"/>
                <a:gd name="T2" fmla="*/ 1 w 168"/>
                <a:gd name="T3" fmla="*/ 0 h 174"/>
                <a:gd name="T4" fmla="*/ 1 w 168"/>
                <a:gd name="T5" fmla="*/ 1 h 174"/>
                <a:gd name="T6" fmla="*/ 1 w 168"/>
                <a:gd name="T7" fmla="*/ 1 h 174"/>
                <a:gd name="T8" fmla="*/ 1 w 168"/>
                <a:gd name="T9" fmla="*/ 1 h 174"/>
                <a:gd name="T10" fmla="*/ 1 w 168"/>
                <a:gd name="T11" fmla="*/ 1 h 174"/>
                <a:gd name="T12" fmla="*/ 1 w 168"/>
                <a:gd name="T13" fmla="*/ 1 h 174"/>
                <a:gd name="T14" fmla="*/ 1 w 168"/>
                <a:gd name="T15" fmla="*/ 1 h 174"/>
                <a:gd name="T16" fmla="*/ 1 w 168"/>
                <a:gd name="T17" fmla="*/ 1 h 174"/>
                <a:gd name="T18" fmla="*/ 0 w 168"/>
                <a:gd name="T19" fmla="*/ 1 h 174"/>
                <a:gd name="T20" fmla="*/ 0 w 168"/>
                <a:gd name="T21" fmla="*/ 1 h 174"/>
                <a:gd name="T22" fmla="*/ 1 w 168"/>
                <a:gd name="T23" fmla="*/ 1 h 174"/>
                <a:gd name="T24" fmla="*/ 1 w 168"/>
                <a:gd name="T25" fmla="*/ 2 h 174"/>
                <a:gd name="T26" fmla="*/ 1 w 168"/>
                <a:gd name="T27" fmla="*/ 2 h 174"/>
                <a:gd name="T28" fmla="*/ 1 w 168"/>
                <a:gd name="T29" fmla="*/ 2 h 174"/>
                <a:gd name="T30" fmla="*/ 1 w 168"/>
                <a:gd name="T31" fmla="*/ 2 h 174"/>
                <a:gd name="T32" fmla="*/ 1 w 168"/>
                <a:gd name="T33" fmla="*/ 2 h 174"/>
                <a:gd name="T34" fmla="*/ 1 w 168"/>
                <a:gd name="T35" fmla="*/ 2 h 174"/>
                <a:gd name="T36" fmla="*/ 1 w 168"/>
                <a:gd name="T37" fmla="*/ 2 h 174"/>
                <a:gd name="T38" fmla="*/ 1 w 168"/>
                <a:gd name="T39" fmla="*/ 2 h 174"/>
                <a:gd name="T40" fmla="*/ 1 w 168"/>
                <a:gd name="T41" fmla="*/ 2 h 174"/>
                <a:gd name="T42" fmla="*/ 2 w 168"/>
                <a:gd name="T43" fmla="*/ 2 h 174"/>
                <a:gd name="T44" fmla="*/ 2 w 168"/>
                <a:gd name="T45" fmla="*/ 2 h 174"/>
                <a:gd name="T46" fmla="*/ 2 w 168"/>
                <a:gd name="T47" fmla="*/ 2 h 174"/>
                <a:gd name="T48" fmla="*/ 2 w 168"/>
                <a:gd name="T49" fmla="*/ 2 h 174"/>
                <a:gd name="T50" fmla="*/ 2 w 168"/>
                <a:gd name="T51" fmla="*/ 2 h 174"/>
                <a:gd name="T52" fmla="*/ 2 w 168"/>
                <a:gd name="T53" fmla="*/ 1 h 174"/>
                <a:gd name="T54" fmla="*/ 2 w 168"/>
                <a:gd name="T55" fmla="*/ 1 h 174"/>
                <a:gd name="T56" fmla="*/ 2 w 168"/>
                <a:gd name="T57" fmla="*/ 1 h 174"/>
                <a:gd name="T58" fmla="*/ 2 w 168"/>
                <a:gd name="T59" fmla="*/ 1 h 174"/>
                <a:gd name="T60" fmla="*/ 2 w 168"/>
                <a:gd name="T61" fmla="*/ 1 h 174"/>
                <a:gd name="T62" fmla="*/ 2 w 168"/>
                <a:gd name="T63" fmla="*/ 1 h 174"/>
                <a:gd name="T64" fmla="*/ 2 w 168"/>
                <a:gd name="T65" fmla="*/ 1 h 174"/>
                <a:gd name="T66" fmla="*/ 2 w 168"/>
                <a:gd name="T67" fmla="*/ 1 h 174"/>
                <a:gd name="T68" fmla="*/ 2 w 168"/>
                <a:gd name="T69" fmla="*/ 1 h 174"/>
                <a:gd name="T70" fmla="*/ 1 w 168"/>
                <a:gd name="T71" fmla="*/ 1 h 174"/>
                <a:gd name="T72" fmla="*/ 1 w 168"/>
                <a:gd name="T73" fmla="*/ 0 h 1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8"/>
                <a:gd name="T112" fmla="*/ 0 h 174"/>
                <a:gd name="T113" fmla="*/ 168 w 168"/>
                <a:gd name="T114" fmla="*/ 174 h 1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8" h="174">
                  <a:moveTo>
                    <a:pt x="84" y="0"/>
                  </a:moveTo>
                  <a:lnTo>
                    <a:pt x="84" y="0"/>
                  </a:lnTo>
                  <a:lnTo>
                    <a:pt x="68" y="2"/>
                  </a:lnTo>
                  <a:lnTo>
                    <a:pt x="52" y="6"/>
                  </a:lnTo>
                  <a:lnTo>
                    <a:pt x="38" y="14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8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2" y="104"/>
                  </a:lnTo>
                  <a:lnTo>
                    <a:pt x="8" y="120"/>
                  </a:lnTo>
                  <a:lnTo>
                    <a:pt x="16" y="136"/>
                  </a:lnTo>
                  <a:lnTo>
                    <a:pt x="26" y="148"/>
                  </a:lnTo>
                  <a:lnTo>
                    <a:pt x="38" y="160"/>
                  </a:lnTo>
                  <a:lnTo>
                    <a:pt x="52" y="168"/>
                  </a:lnTo>
                  <a:lnTo>
                    <a:pt x="68" y="172"/>
                  </a:lnTo>
                  <a:lnTo>
                    <a:pt x="84" y="174"/>
                  </a:lnTo>
                  <a:lnTo>
                    <a:pt x="102" y="172"/>
                  </a:lnTo>
                  <a:lnTo>
                    <a:pt x="116" y="168"/>
                  </a:lnTo>
                  <a:lnTo>
                    <a:pt x="130" y="160"/>
                  </a:lnTo>
                  <a:lnTo>
                    <a:pt x="144" y="148"/>
                  </a:lnTo>
                  <a:lnTo>
                    <a:pt x="154" y="136"/>
                  </a:lnTo>
                  <a:lnTo>
                    <a:pt x="160" y="120"/>
                  </a:lnTo>
                  <a:lnTo>
                    <a:pt x="166" y="104"/>
                  </a:lnTo>
                  <a:lnTo>
                    <a:pt x="168" y="88"/>
                  </a:lnTo>
                  <a:lnTo>
                    <a:pt x="166" y="70"/>
                  </a:lnTo>
                  <a:lnTo>
                    <a:pt x="160" y="54"/>
                  </a:lnTo>
                  <a:lnTo>
                    <a:pt x="154" y="38"/>
                  </a:lnTo>
                  <a:lnTo>
                    <a:pt x="144" y="26"/>
                  </a:lnTo>
                  <a:lnTo>
                    <a:pt x="130" y="14"/>
                  </a:lnTo>
                  <a:lnTo>
                    <a:pt x="116" y="6"/>
                  </a:lnTo>
                  <a:lnTo>
                    <a:pt x="102" y="2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083" name="Freeform 68"/>
            <p:cNvSpPr>
              <a:spLocks/>
            </p:cNvSpPr>
            <p:nvPr/>
          </p:nvSpPr>
          <p:spPr bwMode="auto">
            <a:xfrm>
              <a:off x="838" y="3919"/>
              <a:ext cx="109" cy="113"/>
            </a:xfrm>
            <a:custGeom>
              <a:avLst/>
              <a:gdLst>
                <a:gd name="T0" fmla="*/ 1 w 168"/>
                <a:gd name="T1" fmla="*/ 0 h 174"/>
                <a:gd name="T2" fmla="*/ 1 w 168"/>
                <a:gd name="T3" fmla="*/ 0 h 174"/>
                <a:gd name="T4" fmla="*/ 1 w 168"/>
                <a:gd name="T5" fmla="*/ 1 h 174"/>
                <a:gd name="T6" fmla="*/ 1 w 168"/>
                <a:gd name="T7" fmla="*/ 1 h 174"/>
                <a:gd name="T8" fmla="*/ 1 w 168"/>
                <a:gd name="T9" fmla="*/ 1 h 174"/>
                <a:gd name="T10" fmla="*/ 1 w 168"/>
                <a:gd name="T11" fmla="*/ 1 h 174"/>
                <a:gd name="T12" fmla="*/ 1 w 168"/>
                <a:gd name="T13" fmla="*/ 1 h 174"/>
                <a:gd name="T14" fmla="*/ 1 w 168"/>
                <a:gd name="T15" fmla="*/ 1 h 174"/>
                <a:gd name="T16" fmla="*/ 1 w 168"/>
                <a:gd name="T17" fmla="*/ 1 h 174"/>
                <a:gd name="T18" fmla="*/ 0 w 168"/>
                <a:gd name="T19" fmla="*/ 1 h 174"/>
                <a:gd name="T20" fmla="*/ 0 w 168"/>
                <a:gd name="T21" fmla="*/ 1 h 174"/>
                <a:gd name="T22" fmla="*/ 1 w 168"/>
                <a:gd name="T23" fmla="*/ 1 h 174"/>
                <a:gd name="T24" fmla="*/ 1 w 168"/>
                <a:gd name="T25" fmla="*/ 2 h 174"/>
                <a:gd name="T26" fmla="*/ 1 w 168"/>
                <a:gd name="T27" fmla="*/ 2 h 174"/>
                <a:gd name="T28" fmla="*/ 1 w 168"/>
                <a:gd name="T29" fmla="*/ 2 h 174"/>
                <a:gd name="T30" fmla="*/ 1 w 168"/>
                <a:gd name="T31" fmla="*/ 2 h 174"/>
                <a:gd name="T32" fmla="*/ 1 w 168"/>
                <a:gd name="T33" fmla="*/ 2 h 174"/>
                <a:gd name="T34" fmla="*/ 1 w 168"/>
                <a:gd name="T35" fmla="*/ 2 h 174"/>
                <a:gd name="T36" fmla="*/ 1 w 168"/>
                <a:gd name="T37" fmla="*/ 2 h 174"/>
                <a:gd name="T38" fmla="*/ 1 w 168"/>
                <a:gd name="T39" fmla="*/ 2 h 174"/>
                <a:gd name="T40" fmla="*/ 1 w 168"/>
                <a:gd name="T41" fmla="*/ 2 h 174"/>
                <a:gd name="T42" fmla="*/ 2 w 168"/>
                <a:gd name="T43" fmla="*/ 2 h 174"/>
                <a:gd name="T44" fmla="*/ 2 w 168"/>
                <a:gd name="T45" fmla="*/ 2 h 174"/>
                <a:gd name="T46" fmla="*/ 2 w 168"/>
                <a:gd name="T47" fmla="*/ 2 h 174"/>
                <a:gd name="T48" fmla="*/ 2 w 168"/>
                <a:gd name="T49" fmla="*/ 2 h 174"/>
                <a:gd name="T50" fmla="*/ 2 w 168"/>
                <a:gd name="T51" fmla="*/ 2 h 174"/>
                <a:gd name="T52" fmla="*/ 2 w 168"/>
                <a:gd name="T53" fmla="*/ 1 h 174"/>
                <a:gd name="T54" fmla="*/ 2 w 168"/>
                <a:gd name="T55" fmla="*/ 1 h 174"/>
                <a:gd name="T56" fmla="*/ 2 w 168"/>
                <a:gd name="T57" fmla="*/ 1 h 174"/>
                <a:gd name="T58" fmla="*/ 2 w 168"/>
                <a:gd name="T59" fmla="*/ 1 h 174"/>
                <a:gd name="T60" fmla="*/ 2 w 168"/>
                <a:gd name="T61" fmla="*/ 1 h 174"/>
                <a:gd name="T62" fmla="*/ 2 w 168"/>
                <a:gd name="T63" fmla="*/ 1 h 174"/>
                <a:gd name="T64" fmla="*/ 2 w 168"/>
                <a:gd name="T65" fmla="*/ 1 h 174"/>
                <a:gd name="T66" fmla="*/ 2 w 168"/>
                <a:gd name="T67" fmla="*/ 1 h 174"/>
                <a:gd name="T68" fmla="*/ 2 w 168"/>
                <a:gd name="T69" fmla="*/ 1 h 174"/>
                <a:gd name="T70" fmla="*/ 1 w 168"/>
                <a:gd name="T71" fmla="*/ 1 h 174"/>
                <a:gd name="T72" fmla="*/ 1 w 168"/>
                <a:gd name="T73" fmla="*/ 0 h 1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8"/>
                <a:gd name="T112" fmla="*/ 0 h 174"/>
                <a:gd name="T113" fmla="*/ 168 w 168"/>
                <a:gd name="T114" fmla="*/ 174 h 1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8" h="174">
                  <a:moveTo>
                    <a:pt x="84" y="0"/>
                  </a:moveTo>
                  <a:lnTo>
                    <a:pt x="84" y="0"/>
                  </a:lnTo>
                  <a:lnTo>
                    <a:pt x="68" y="2"/>
                  </a:lnTo>
                  <a:lnTo>
                    <a:pt x="52" y="6"/>
                  </a:lnTo>
                  <a:lnTo>
                    <a:pt x="38" y="14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8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2" y="104"/>
                  </a:lnTo>
                  <a:lnTo>
                    <a:pt x="8" y="120"/>
                  </a:lnTo>
                  <a:lnTo>
                    <a:pt x="16" y="136"/>
                  </a:lnTo>
                  <a:lnTo>
                    <a:pt x="26" y="148"/>
                  </a:lnTo>
                  <a:lnTo>
                    <a:pt x="38" y="160"/>
                  </a:lnTo>
                  <a:lnTo>
                    <a:pt x="52" y="168"/>
                  </a:lnTo>
                  <a:lnTo>
                    <a:pt x="68" y="172"/>
                  </a:lnTo>
                  <a:lnTo>
                    <a:pt x="84" y="174"/>
                  </a:lnTo>
                  <a:lnTo>
                    <a:pt x="102" y="172"/>
                  </a:lnTo>
                  <a:lnTo>
                    <a:pt x="116" y="168"/>
                  </a:lnTo>
                  <a:lnTo>
                    <a:pt x="130" y="160"/>
                  </a:lnTo>
                  <a:lnTo>
                    <a:pt x="144" y="148"/>
                  </a:lnTo>
                  <a:lnTo>
                    <a:pt x="154" y="136"/>
                  </a:lnTo>
                  <a:lnTo>
                    <a:pt x="160" y="120"/>
                  </a:lnTo>
                  <a:lnTo>
                    <a:pt x="166" y="104"/>
                  </a:lnTo>
                  <a:lnTo>
                    <a:pt x="168" y="88"/>
                  </a:lnTo>
                  <a:lnTo>
                    <a:pt x="166" y="70"/>
                  </a:lnTo>
                  <a:lnTo>
                    <a:pt x="160" y="54"/>
                  </a:lnTo>
                  <a:lnTo>
                    <a:pt x="154" y="38"/>
                  </a:lnTo>
                  <a:lnTo>
                    <a:pt x="144" y="26"/>
                  </a:lnTo>
                  <a:lnTo>
                    <a:pt x="130" y="14"/>
                  </a:lnTo>
                  <a:lnTo>
                    <a:pt x="116" y="6"/>
                  </a:lnTo>
                  <a:lnTo>
                    <a:pt x="102" y="2"/>
                  </a:lnTo>
                  <a:lnTo>
                    <a:pt x="84" y="0"/>
                  </a:lnTo>
                </a:path>
              </a:pathLst>
            </a:custGeom>
            <a:noFill/>
            <a:ln w="28575">
              <a:solidFill>
                <a:srgbClr val="F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084" name="Line 69"/>
            <p:cNvSpPr>
              <a:spLocks noChangeShapeType="1"/>
            </p:cNvSpPr>
            <p:nvPr/>
          </p:nvSpPr>
          <p:spPr bwMode="auto">
            <a:xfrm flipH="1">
              <a:off x="892" y="3860"/>
              <a:ext cx="20" cy="66"/>
            </a:xfrm>
            <a:prstGeom prst="line">
              <a:avLst/>
            </a:prstGeom>
            <a:noFill/>
            <a:ln w="12700">
              <a:solidFill>
                <a:srgbClr val="F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85" name="Rectangle 70"/>
            <p:cNvSpPr>
              <a:spLocks noChangeArrowheads="1"/>
            </p:cNvSpPr>
            <p:nvPr/>
          </p:nvSpPr>
          <p:spPr bwMode="auto">
            <a:xfrm>
              <a:off x="555" y="2739"/>
              <a:ext cx="30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FF"/>
                  </a:solidFill>
                </a:rPr>
                <a:t>Proton</a:t>
              </a:r>
            </a:p>
            <a:p>
              <a:r>
                <a:rPr lang="en-US" sz="1200" b="1">
                  <a:solidFill>
                    <a:srgbClr val="0000FF"/>
                  </a:solidFill>
                </a:rPr>
                <a:t>driver</a:t>
              </a:r>
            </a:p>
          </p:txBody>
        </p:sp>
        <p:sp>
          <p:nvSpPr>
            <p:cNvPr id="40086" name="Rectangle 71"/>
            <p:cNvSpPr>
              <a:spLocks noChangeArrowheads="1"/>
            </p:cNvSpPr>
            <p:nvPr/>
          </p:nvSpPr>
          <p:spPr bwMode="auto">
            <a:xfrm>
              <a:off x="335" y="3176"/>
              <a:ext cx="533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Isol target</a:t>
              </a:r>
            </a:p>
            <a:p>
              <a:r>
                <a:rPr lang="en-US" sz="1200">
                  <a:solidFill>
                    <a:srgbClr val="000000"/>
                  </a:solidFill>
                </a:rPr>
                <a:t>&amp; ion source</a:t>
              </a:r>
              <a:endParaRPr lang="en-US" sz="1200"/>
            </a:p>
          </p:txBody>
        </p:sp>
        <p:sp>
          <p:nvSpPr>
            <p:cNvPr id="40087" name="Rectangle 72"/>
            <p:cNvSpPr>
              <a:spLocks noChangeArrowheads="1"/>
            </p:cNvSpPr>
            <p:nvPr/>
          </p:nvSpPr>
          <p:spPr bwMode="auto">
            <a:xfrm>
              <a:off x="2859" y="2630"/>
              <a:ext cx="47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</a:rPr>
                <a:t>DECAY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RING</a:t>
              </a:r>
              <a:endParaRPr lang="en-US" sz="1600"/>
            </a:p>
          </p:txBody>
        </p:sp>
        <p:sp>
          <p:nvSpPr>
            <p:cNvPr id="40088" name="Rectangle 73"/>
            <p:cNvSpPr>
              <a:spLocks noChangeArrowheads="1"/>
            </p:cNvSpPr>
            <p:nvPr/>
          </p:nvSpPr>
          <p:spPr bwMode="auto">
            <a:xfrm>
              <a:off x="2903" y="3179"/>
              <a:ext cx="3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000000"/>
                  </a:solidFill>
                </a:rPr>
                <a:t>B = 5T</a:t>
              </a:r>
              <a:endParaRPr lang="en-US" sz="1800"/>
            </a:p>
          </p:txBody>
        </p:sp>
        <p:sp>
          <p:nvSpPr>
            <p:cNvPr id="40089" name="Rectangle 74"/>
            <p:cNvSpPr>
              <a:spLocks noChangeArrowheads="1"/>
            </p:cNvSpPr>
            <p:nvPr/>
          </p:nvSpPr>
          <p:spPr bwMode="auto">
            <a:xfrm>
              <a:off x="2847" y="3320"/>
              <a:ext cx="50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L=6880 m</a:t>
              </a:r>
              <a:endParaRPr lang="en-US" sz="1400"/>
            </a:p>
          </p:txBody>
        </p:sp>
        <p:sp>
          <p:nvSpPr>
            <p:cNvPr id="40090" name="Rectangle 75"/>
            <p:cNvSpPr>
              <a:spLocks noChangeArrowheads="1"/>
            </p:cNvSpPr>
            <p:nvPr/>
          </p:nvSpPr>
          <p:spPr bwMode="auto">
            <a:xfrm>
              <a:off x="520" y="3934"/>
              <a:ext cx="182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PSB</a:t>
              </a:r>
              <a:endParaRPr lang="en-US" sz="1200"/>
            </a:p>
          </p:txBody>
        </p:sp>
        <p:sp>
          <p:nvSpPr>
            <p:cNvPr id="40091" name="Rectangle 76"/>
            <p:cNvSpPr>
              <a:spLocks noChangeArrowheads="1"/>
            </p:cNvSpPr>
            <p:nvPr/>
          </p:nvSpPr>
          <p:spPr bwMode="auto">
            <a:xfrm>
              <a:off x="396" y="2513"/>
              <a:ext cx="50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0503"/>
                  </a:solidFill>
                </a:rPr>
                <a:t>EURISOL</a:t>
              </a:r>
              <a:endParaRPr lang="en-US" sz="1400"/>
            </a:p>
          </p:txBody>
        </p:sp>
        <p:sp>
          <p:nvSpPr>
            <p:cNvPr id="40092" name="Rectangle 77"/>
            <p:cNvSpPr>
              <a:spLocks noChangeArrowheads="1"/>
            </p:cNvSpPr>
            <p:nvPr/>
          </p:nvSpPr>
          <p:spPr bwMode="auto">
            <a:xfrm>
              <a:off x="1573" y="2413"/>
              <a:ext cx="99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Existing at CERN</a:t>
              </a:r>
              <a:endParaRPr lang="en-US" sz="1600"/>
            </a:p>
          </p:txBody>
        </p:sp>
        <p:sp>
          <p:nvSpPr>
            <p:cNvPr id="40093" name="Rectangle 78"/>
            <p:cNvSpPr>
              <a:spLocks noChangeArrowheads="1"/>
            </p:cNvSpPr>
            <p:nvPr/>
          </p:nvSpPr>
          <p:spPr bwMode="auto">
            <a:xfrm>
              <a:off x="388" y="3522"/>
              <a:ext cx="419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New RFQ</a:t>
              </a:r>
              <a:endParaRPr lang="en-US" sz="1200"/>
            </a:p>
          </p:txBody>
        </p:sp>
        <p:sp>
          <p:nvSpPr>
            <p:cNvPr id="40094" name="Freeform 79"/>
            <p:cNvSpPr>
              <a:spLocks/>
            </p:cNvSpPr>
            <p:nvPr/>
          </p:nvSpPr>
          <p:spPr bwMode="auto">
            <a:xfrm>
              <a:off x="302" y="2468"/>
              <a:ext cx="772" cy="1695"/>
            </a:xfrm>
            <a:custGeom>
              <a:avLst/>
              <a:gdLst>
                <a:gd name="T0" fmla="*/ 15 w 1194"/>
                <a:gd name="T1" fmla="*/ 30 h 2620"/>
                <a:gd name="T2" fmla="*/ 15 w 1194"/>
                <a:gd name="T3" fmla="*/ 32 h 2620"/>
                <a:gd name="T4" fmla="*/ 15 w 1194"/>
                <a:gd name="T5" fmla="*/ 32 h 2620"/>
                <a:gd name="T6" fmla="*/ 15 w 1194"/>
                <a:gd name="T7" fmla="*/ 32 h 2620"/>
                <a:gd name="T8" fmla="*/ 15 w 1194"/>
                <a:gd name="T9" fmla="*/ 32 h 2620"/>
                <a:gd name="T10" fmla="*/ 14 w 1194"/>
                <a:gd name="T11" fmla="*/ 33 h 2620"/>
                <a:gd name="T12" fmla="*/ 14 w 1194"/>
                <a:gd name="T13" fmla="*/ 34 h 2620"/>
                <a:gd name="T14" fmla="*/ 14 w 1194"/>
                <a:gd name="T15" fmla="*/ 34 h 2620"/>
                <a:gd name="T16" fmla="*/ 13 w 1194"/>
                <a:gd name="T17" fmla="*/ 34 h 2620"/>
                <a:gd name="T18" fmla="*/ 2 w 1194"/>
                <a:gd name="T19" fmla="*/ 34 h 2620"/>
                <a:gd name="T20" fmla="*/ 2 w 1194"/>
                <a:gd name="T21" fmla="*/ 34 h 2620"/>
                <a:gd name="T22" fmla="*/ 1 w 1194"/>
                <a:gd name="T23" fmla="*/ 34 h 2620"/>
                <a:gd name="T24" fmla="*/ 1 w 1194"/>
                <a:gd name="T25" fmla="*/ 33 h 2620"/>
                <a:gd name="T26" fmla="*/ 1 w 1194"/>
                <a:gd name="T27" fmla="*/ 32 h 2620"/>
                <a:gd name="T28" fmla="*/ 1 w 1194"/>
                <a:gd name="T29" fmla="*/ 32 h 2620"/>
                <a:gd name="T30" fmla="*/ 1 w 1194"/>
                <a:gd name="T31" fmla="*/ 32 h 2620"/>
                <a:gd name="T32" fmla="*/ 1 w 1194"/>
                <a:gd name="T33" fmla="*/ 32 h 2620"/>
                <a:gd name="T34" fmla="*/ 0 w 1194"/>
                <a:gd name="T35" fmla="*/ 30 h 2620"/>
                <a:gd name="T36" fmla="*/ 0 w 1194"/>
                <a:gd name="T37" fmla="*/ 3 h 2620"/>
                <a:gd name="T38" fmla="*/ 1 w 1194"/>
                <a:gd name="T39" fmla="*/ 3 h 2620"/>
                <a:gd name="T40" fmla="*/ 1 w 1194"/>
                <a:gd name="T41" fmla="*/ 2 h 2620"/>
                <a:gd name="T42" fmla="*/ 1 w 1194"/>
                <a:gd name="T43" fmla="*/ 1 h 2620"/>
                <a:gd name="T44" fmla="*/ 1 w 1194"/>
                <a:gd name="T45" fmla="*/ 1 h 2620"/>
                <a:gd name="T46" fmla="*/ 1 w 1194"/>
                <a:gd name="T47" fmla="*/ 1 h 2620"/>
                <a:gd name="T48" fmla="*/ 1 w 1194"/>
                <a:gd name="T49" fmla="*/ 1 h 2620"/>
                <a:gd name="T50" fmla="*/ 2 w 1194"/>
                <a:gd name="T51" fmla="*/ 1 h 2620"/>
                <a:gd name="T52" fmla="*/ 2 w 1194"/>
                <a:gd name="T53" fmla="*/ 0 h 2620"/>
                <a:gd name="T54" fmla="*/ 13 w 1194"/>
                <a:gd name="T55" fmla="*/ 0 h 2620"/>
                <a:gd name="T56" fmla="*/ 14 w 1194"/>
                <a:gd name="T57" fmla="*/ 1 h 2620"/>
                <a:gd name="T58" fmla="*/ 14 w 1194"/>
                <a:gd name="T59" fmla="*/ 1 h 2620"/>
                <a:gd name="T60" fmla="*/ 14 w 1194"/>
                <a:gd name="T61" fmla="*/ 1 h 2620"/>
                <a:gd name="T62" fmla="*/ 15 w 1194"/>
                <a:gd name="T63" fmla="*/ 1 h 2620"/>
                <a:gd name="T64" fmla="*/ 15 w 1194"/>
                <a:gd name="T65" fmla="*/ 1 h 2620"/>
                <a:gd name="T66" fmla="*/ 15 w 1194"/>
                <a:gd name="T67" fmla="*/ 2 h 2620"/>
                <a:gd name="T68" fmla="*/ 15 w 1194"/>
                <a:gd name="T69" fmla="*/ 3 h 2620"/>
                <a:gd name="T70" fmla="*/ 15 w 1194"/>
                <a:gd name="T71" fmla="*/ 3 h 26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94"/>
                <a:gd name="T109" fmla="*/ 0 h 2620"/>
                <a:gd name="T110" fmla="*/ 1194 w 1194"/>
                <a:gd name="T111" fmla="*/ 2620 h 26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94" h="2620">
                  <a:moveTo>
                    <a:pt x="1194" y="2382"/>
                  </a:moveTo>
                  <a:lnTo>
                    <a:pt x="1194" y="2382"/>
                  </a:lnTo>
                  <a:lnTo>
                    <a:pt x="1194" y="2406"/>
                  </a:lnTo>
                  <a:lnTo>
                    <a:pt x="1192" y="2430"/>
                  </a:lnTo>
                  <a:lnTo>
                    <a:pt x="1186" y="2452"/>
                  </a:lnTo>
                  <a:lnTo>
                    <a:pt x="1182" y="2474"/>
                  </a:lnTo>
                  <a:lnTo>
                    <a:pt x="1174" y="2496"/>
                  </a:lnTo>
                  <a:lnTo>
                    <a:pt x="1166" y="2514"/>
                  </a:lnTo>
                  <a:lnTo>
                    <a:pt x="1156" y="2534"/>
                  </a:lnTo>
                  <a:lnTo>
                    <a:pt x="1146" y="2550"/>
                  </a:lnTo>
                  <a:lnTo>
                    <a:pt x="1134" y="2566"/>
                  </a:lnTo>
                  <a:lnTo>
                    <a:pt x="1120" y="2580"/>
                  </a:lnTo>
                  <a:lnTo>
                    <a:pt x="1106" y="2592"/>
                  </a:lnTo>
                  <a:lnTo>
                    <a:pt x="1092" y="2602"/>
                  </a:lnTo>
                  <a:lnTo>
                    <a:pt x="1076" y="2610"/>
                  </a:lnTo>
                  <a:lnTo>
                    <a:pt x="1060" y="2616"/>
                  </a:lnTo>
                  <a:lnTo>
                    <a:pt x="1044" y="2620"/>
                  </a:lnTo>
                  <a:lnTo>
                    <a:pt x="1028" y="2620"/>
                  </a:lnTo>
                  <a:lnTo>
                    <a:pt x="168" y="2620"/>
                  </a:lnTo>
                  <a:lnTo>
                    <a:pt x="150" y="2620"/>
                  </a:lnTo>
                  <a:lnTo>
                    <a:pt x="134" y="2616"/>
                  </a:lnTo>
                  <a:lnTo>
                    <a:pt x="118" y="2610"/>
                  </a:lnTo>
                  <a:lnTo>
                    <a:pt x="102" y="2602"/>
                  </a:lnTo>
                  <a:lnTo>
                    <a:pt x="88" y="2592"/>
                  </a:lnTo>
                  <a:lnTo>
                    <a:pt x="74" y="2580"/>
                  </a:lnTo>
                  <a:lnTo>
                    <a:pt x="60" y="2566"/>
                  </a:lnTo>
                  <a:lnTo>
                    <a:pt x="50" y="2550"/>
                  </a:lnTo>
                  <a:lnTo>
                    <a:pt x="38" y="2534"/>
                  </a:lnTo>
                  <a:lnTo>
                    <a:pt x="28" y="2514"/>
                  </a:lnTo>
                  <a:lnTo>
                    <a:pt x="20" y="2496"/>
                  </a:lnTo>
                  <a:lnTo>
                    <a:pt x="14" y="2474"/>
                  </a:lnTo>
                  <a:lnTo>
                    <a:pt x="8" y="2452"/>
                  </a:lnTo>
                  <a:lnTo>
                    <a:pt x="4" y="2430"/>
                  </a:lnTo>
                  <a:lnTo>
                    <a:pt x="0" y="2406"/>
                  </a:lnTo>
                  <a:lnTo>
                    <a:pt x="0" y="2382"/>
                  </a:lnTo>
                  <a:lnTo>
                    <a:pt x="0" y="238"/>
                  </a:lnTo>
                  <a:lnTo>
                    <a:pt x="0" y="214"/>
                  </a:lnTo>
                  <a:lnTo>
                    <a:pt x="4" y="190"/>
                  </a:lnTo>
                  <a:lnTo>
                    <a:pt x="8" y="168"/>
                  </a:lnTo>
                  <a:lnTo>
                    <a:pt x="14" y="146"/>
                  </a:lnTo>
                  <a:lnTo>
                    <a:pt x="20" y="124"/>
                  </a:lnTo>
                  <a:lnTo>
                    <a:pt x="28" y="104"/>
                  </a:lnTo>
                  <a:lnTo>
                    <a:pt x="38" y="86"/>
                  </a:lnTo>
                  <a:lnTo>
                    <a:pt x="50" y="70"/>
                  </a:lnTo>
                  <a:lnTo>
                    <a:pt x="60" y="54"/>
                  </a:lnTo>
                  <a:lnTo>
                    <a:pt x="74" y="40"/>
                  </a:lnTo>
                  <a:lnTo>
                    <a:pt x="88" y="28"/>
                  </a:lnTo>
                  <a:lnTo>
                    <a:pt x="102" y="18"/>
                  </a:lnTo>
                  <a:lnTo>
                    <a:pt x="118" y="10"/>
                  </a:lnTo>
                  <a:lnTo>
                    <a:pt x="134" y="4"/>
                  </a:lnTo>
                  <a:lnTo>
                    <a:pt x="150" y="0"/>
                  </a:lnTo>
                  <a:lnTo>
                    <a:pt x="168" y="0"/>
                  </a:lnTo>
                  <a:lnTo>
                    <a:pt x="1028" y="0"/>
                  </a:lnTo>
                  <a:lnTo>
                    <a:pt x="1044" y="0"/>
                  </a:lnTo>
                  <a:lnTo>
                    <a:pt x="1060" y="4"/>
                  </a:lnTo>
                  <a:lnTo>
                    <a:pt x="1076" y="10"/>
                  </a:lnTo>
                  <a:lnTo>
                    <a:pt x="1092" y="18"/>
                  </a:lnTo>
                  <a:lnTo>
                    <a:pt x="1106" y="28"/>
                  </a:lnTo>
                  <a:lnTo>
                    <a:pt x="1120" y="40"/>
                  </a:lnTo>
                  <a:lnTo>
                    <a:pt x="1134" y="54"/>
                  </a:lnTo>
                  <a:lnTo>
                    <a:pt x="1146" y="70"/>
                  </a:lnTo>
                  <a:lnTo>
                    <a:pt x="1156" y="86"/>
                  </a:lnTo>
                  <a:lnTo>
                    <a:pt x="1166" y="104"/>
                  </a:lnTo>
                  <a:lnTo>
                    <a:pt x="1174" y="124"/>
                  </a:lnTo>
                  <a:lnTo>
                    <a:pt x="1182" y="146"/>
                  </a:lnTo>
                  <a:lnTo>
                    <a:pt x="1186" y="168"/>
                  </a:lnTo>
                  <a:lnTo>
                    <a:pt x="1192" y="190"/>
                  </a:lnTo>
                  <a:lnTo>
                    <a:pt x="1194" y="214"/>
                  </a:lnTo>
                  <a:lnTo>
                    <a:pt x="1194" y="238"/>
                  </a:lnTo>
                  <a:lnTo>
                    <a:pt x="1194" y="2382"/>
                  </a:lnTo>
                  <a:close/>
                </a:path>
              </a:pathLst>
            </a:custGeom>
            <a:noFill/>
            <a:ln w="25400">
              <a:solidFill>
                <a:srgbClr val="FF571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095" name="Freeform 80"/>
            <p:cNvSpPr>
              <a:spLocks/>
            </p:cNvSpPr>
            <p:nvPr/>
          </p:nvSpPr>
          <p:spPr bwMode="auto">
            <a:xfrm>
              <a:off x="913" y="2577"/>
              <a:ext cx="1" cy="649"/>
            </a:xfrm>
            <a:custGeom>
              <a:avLst/>
              <a:gdLst>
                <a:gd name="T0" fmla="*/ 0 w 1"/>
                <a:gd name="T1" fmla="*/ 0 h 1004"/>
                <a:gd name="T2" fmla="*/ 0 w 1"/>
                <a:gd name="T3" fmla="*/ 12 h 1004"/>
                <a:gd name="T4" fmla="*/ 0 w 1"/>
                <a:gd name="T5" fmla="*/ 0 h 1004"/>
                <a:gd name="T6" fmla="*/ 0 60000 65536"/>
                <a:gd name="T7" fmla="*/ 0 60000 65536"/>
                <a:gd name="T8" fmla="*/ 0 60000 65536"/>
                <a:gd name="T9" fmla="*/ 0 w 1"/>
                <a:gd name="T10" fmla="*/ 0 h 1004"/>
                <a:gd name="T11" fmla="*/ 1 w 1"/>
                <a:gd name="T12" fmla="*/ 1004 h 10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04">
                  <a:moveTo>
                    <a:pt x="0" y="0"/>
                  </a:moveTo>
                  <a:lnTo>
                    <a:pt x="0" y="1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096" name="Line 81"/>
            <p:cNvSpPr>
              <a:spLocks noChangeShapeType="1"/>
            </p:cNvSpPr>
            <p:nvPr/>
          </p:nvSpPr>
          <p:spPr bwMode="auto">
            <a:xfrm>
              <a:off x="913" y="2577"/>
              <a:ext cx="1" cy="64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7" name="Line 82"/>
            <p:cNvSpPr>
              <a:spLocks noChangeShapeType="1"/>
            </p:cNvSpPr>
            <p:nvPr/>
          </p:nvSpPr>
          <p:spPr bwMode="auto">
            <a:xfrm>
              <a:off x="913" y="2577"/>
              <a:ext cx="1" cy="649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98" name="Rectangle 83"/>
            <p:cNvSpPr>
              <a:spLocks noChangeArrowheads="1"/>
            </p:cNvSpPr>
            <p:nvPr/>
          </p:nvSpPr>
          <p:spPr bwMode="auto">
            <a:xfrm>
              <a:off x="855" y="3236"/>
              <a:ext cx="114" cy="21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099" name="Freeform 84"/>
            <p:cNvSpPr>
              <a:spLocks/>
            </p:cNvSpPr>
            <p:nvPr/>
          </p:nvSpPr>
          <p:spPr bwMode="auto">
            <a:xfrm>
              <a:off x="912" y="3453"/>
              <a:ext cx="1" cy="54"/>
            </a:xfrm>
            <a:custGeom>
              <a:avLst/>
              <a:gdLst>
                <a:gd name="T0" fmla="*/ 0 w 1"/>
                <a:gd name="T1" fmla="*/ 0 h 82"/>
                <a:gd name="T2" fmla="*/ 0 w 1"/>
                <a:gd name="T3" fmla="*/ 1 h 82"/>
                <a:gd name="T4" fmla="*/ 0 w 1"/>
                <a:gd name="T5" fmla="*/ 0 h 82"/>
                <a:gd name="T6" fmla="*/ 0 60000 65536"/>
                <a:gd name="T7" fmla="*/ 0 60000 65536"/>
                <a:gd name="T8" fmla="*/ 0 60000 65536"/>
                <a:gd name="T9" fmla="*/ 0 w 1"/>
                <a:gd name="T10" fmla="*/ 0 h 82"/>
                <a:gd name="T11" fmla="*/ 1 w 1"/>
                <a:gd name="T12" fmla="*/ 82 h 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82">
                  <a:moveTo>
                    <a:pt x="0" y="0"/>
                  </a:move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100" name="Line 85"/>
            <p:cNvSpPr>
              <a:spLocks noChangeShapeType="1"/>
            </p:cNvSpPr>
            <p:nvPr/>
          </p:nvSpPr>
          <p:spPr bwMode="auto">
            <a:xfrm>
              <a:off x="912" y="3453"/>
              <a:ext cx="1" cy="5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1" name="Line 86"/>
            <p:cNvSpPr>
              <a:spLocks noChangeShapeType="1"/>
            </p:cNvSpPr>
            <p:nvPr/>
          </p:nvSpPr>
          <p:spPr bwMode="auto">
            <a:xfrm>
              <a:off x="912" y="3453"/>
              <a:ext cx="1" cy="5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2" name="Freeform 87"/>
            <p:cNvSpPr>
              <a:spLocks/>
            </p:cNvSpPr>
            <p:nvPr/>
          </p:nvSpPr>
          <p:spPr bwMode="auto">
            <a:xfrm>
              <a:off x="916" y="3605"/>
              <a:ext cx="1" cy="59"/>
            </a:xfrm>
            <a:custGeom>
              <a:avLst/>
              <a:gdLst>
                <a:gd name="T0" fmla="*/ 0 w 1"/>
                <a:gd name="T1" fmla="*/ 0 h 92"/>
                <a:gd name="T2" fmla="*/ 0 w 1"/>
                <a:gd name="T3" fmla="*/ 1 h 92"/>
                <a:gd name="T4" fmla="*/ 0 w 1"/>
                <a:gd name="T5" fmla="*/ 0 h 92"/>
                <a:gd name="T6" fmla="*/ 0 60000 65536"/>
                <a:gd name="T7" fmla="*/ 0 60000 65536"/>
                <a:gd name="T8" fmla="*/ 0 60000 65536"/>
                <a:gd name="T9" fmla="*/ 0 w 1"/>
                <a:gd name="T10" fmla="*/ 0 h 92"/>
                <a:gd name="T11" fmla="*/ 1 w 1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2">
                  <a:moveTo>
                    <a:pt x="0" y="0"/>
                  </a:move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103" name="Line 88"/>
            <p:cNvSpPr>
              <a:spLocks noChangeShapeType="1"/>
            </p:cNvSpPr>
            <p:nvPr/>
          </p:nvSpPr>
          <p:spPr bwMode="auto">
            <a:xfrm>
              <a:off x="916" y="3605"/>
              <a:ext cx="1" cy="5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4" name="Line 89"/>
            <p:cNvSpPr>
              <a:spLocks noChangeShapeType="1"/>
            </p:cNvSpPr>
            <p:nvPr/>
          </p:nvSpPr>
          <p:spPr bwMode="auto">
            <a:xfrm>
              <a:off x="916" y="3605"/>
              <a:ext cx="1" cy="5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5" name="Rectangle 90"/>
            <p:cNvSpPr>
              <a:spLocks noChangeArrowheads="1"/>
            </p:cNvSpPr>
            <p:nvPr/>
          </p:nvSpPr>
          <p:spPr bwMode="auto">
            <a:xfrm>
              <a:off x="883" y="3666"/>
              <a:ext cx="64" cy="191"/>
            </a:xfrm>
            <a:prstGeom prst="rect">
              <a:avLst/>
            </a:prstGeom>
            <a:noFill/>
            <a:ln w="25400">
              <a:solidFill>
                <a:srgbClr val="F7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106" name="Line 91"/>
            <p:cNvSpPr>
              <a:spLocks noChangeShapeType="1"/>
            </p:cNvSpPr>
            <p:nvPr/>
          </p:nvSpPr>
          <p:spPr bwMode="auto">
            <a:xfrm>
              <a:off x="892" y="4032"/>
              <a:ext cx="600" cy="23"/>
            </a:xfrm>
            <a:prstGeom prst="line">
              <a:avLst/>
            </a:prstGeom>
            <a:noFill/>
            <a:ln w="12700">
              <a:solidFill>
                <a:srgbClr val="FA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07" name="Rectangle 92"/>
            <p:cNvSpPr>
              <a:spLocks noChangeArrowheads="1"/>
            </p:cNvSpPr>
            <p:nvPr/>
          </p:nvSpPr>
          <p:spPr bwMode="auto">
            <a:xfrm>
              <a:off x="1913" y="3209"/>
              <a:ext cx="273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>
                  <a:solidFill>
                    <a:srgbClr val="000000"/>
                  </a:solidFill>
                </a:rPr>
                <a:t>SPS</a:t>
              </a:r>
              <a:endParaRPr lang="en-US" sz="1800"/>
            </a:p>
          </p:txBody>
        </p:sp>
        <p:sp>
          <p:nvSpPr>
            <p:cNvPr id="40108" name="Freeform 93"/>
            <p:cNvSpPr>
              <a:spLocks/>
            </p:cNvSpPr>
            <p:nvPr/>
          </p:nvSpPr>
          <p:spPr bwMode="auto">
            <a:xfrm>
              <a:off x="1187" y="2591"/>
              <a:ext cx="1535" cy="1501"/>
            </a:xfrm>
            <a:custGeom>
              <a:avLst/>
              <a:gdLst>
                <a:gd name="T0" fmla="*/ 30 w 2374"/>
                <a:gd name="T1" fmla="*/ 27 h 2322"/>
                <a:gd name="T2" fmla="*/ 30 w 2374"/>
                <a:gd name="T3" fmla="*/ 28 h 2322"/>
                <a:gd name="T4" fmla="*/ 30 w 2374"/>
                <a:gd name="T5" fmla="*/ 29 h 2322"/>
                <a:gd name="T6" fmla="*/ 30 w 2374"/>
                <a:gd name="T7" fmla="*/ 29 h 2322"/>
                <a:gd name="T8" fmla="*/ 29 w 2374"/>
                <a:gd name="T9" fmla="*/ 29 h 2322"/>
                <a:gd name="T10" fmla="*/ 29 w 2374"/>
                <a:gd name="T11" fmla="*/ 29 h 2322"/>
                <a:gd name="T12" fmla="*/ 29 w 2374"/>
                <a:gd name="T13" fmla="*/ 29 h 2322"/>
                <a:gd name="T14" fmla="*/ 2 w 2374"/>
                <a:gd name="T15" fmla="*/ 29 h 2322"/>
                <a:gd name="T16" fmla="*/ 2 w 2374"/>
                <a:gd name="T17" fmla="*/ 29 h 2322"/>
                <a:gd name="T18" fmla="*/ 2 w 2374"/>
                <a:gd name="T19" fmla="*/ 29 h 2322"/>
                <a:gd name="T20" fmla="*/ 1 w 2374"/>
                <a:gd name="T21" fmla="*/ 29 h 2322"/>
                <a:gd name="T22" fmla="*/ 1 w 2374"/>
                <a:gd name="T23" fmla="*/ 29 h 2322"/>
                <a:gd name="T24" fmla="*/ 1 w 2374"/>
                <a:gd name="T25" fmla="*/ 29 h 2322"/>
                <a:gd name="T26" fmla="*/ 1 w 2374"/>
                <a:gd name="T27" fmla="*/ 28 h 2322"/>
                <a:gd name="T28" fmla="*/ 1 w 2374"/>
                <a:gd name="T29" fmla="*/ 28 h 2322"/>
                <a:gd name="T30" fmla="*/ 1 w 2374"/>
                <a:gd name="T31" fmla="*/ 27 h 2322"/>
                <a:gd name="T32" fmla="*/ 0 w 2374"/>
                <a:gd name="T33" fmla="*/ 3 h 2322"/>
                <a:gd name="T34" fmla="*/ 1 w 2374"/>
                <a:gd name="T35" fmla="*/ 2 h 2322"/>
                <a:gd name="T36" fmla="*/ 1 w 2374"/>
                <a:gd name="T37" fmla="*/ 2 h 2322"/>
                <a:gd name="T38" fmla="*/ 1 w 2374"/>
                <a:gd name="T39" fmla="*/ 1 h 2322"/>
                <a:gd name="T40" fmla="*/ 1 w 2374"/>
                <a:gd name="T41" fmla="*/ 1 h 2322"/>
                <a:gd name="T42" fmla="*/ 1 w 2374"/>
                <a:gd name="T43" fmla="*/ 1 h 2322"/>
                <a:gd name="T44" fmla="*/ 1 w 2374"/>
                <a:gd name="T45" fmla="*/ 1 h 2322"/>
                <a:gd name="T46" fmla="*/ 2 w 2374"/>
                <a:gd name="T47" fmla="*/ 1 h 2322"/>
                <a:gd name="T48" fmla="*/ 2 w 2374"/>
                <a:gd name="T49" fmla="*/ 0 h 2322"/>
                <a:gd name="T50" fmla="*/ 29 w 2374"/>
                <a:gd name="T51" fmla="*/ 0 h 2322"/>
                <a:gd name="T52" fmla="*/ 29 w 2374"/>
                <a:gd name="T53" fmla="*/ 0 h 2322"/>
                <a:gd name="T54" fmla="*/ 29 w 2374"/>
                <a:gd name="T55" fmla="*/ 1 h 2322"/>
                <a:gd name="T56" fmla="*/ 29 w 2374"/>
                <a:gd name="T57" fmla="*/ 1 h 2322"/>
                <a:gd name="T58" fmla="*/ 30 w 2374"/>
                <a:gd name="T59" fmla="*/ 1 h 2322"/>
                <a:gd name="T60" fmla="*/ 30 w 2374"/>
                <a:gd name="T61" fmla="*/ 1 h 2322"/>
                <a:gd name="T62" fmla="*/ 30 w 2374"/>
                <a:gd name="T63" fmla="*/ 1 h 2322"/>
                <a:gd name="T64" fmla="*/ 30 w 2374"/>
                <a:gd name="T65" fmla="*/ 2 h 2322"/>
                <a:gd name="T66" fmla="*/ 30 w 2374"/>
                <a:gd name="T67" fmla="*/ 27 h 23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74"/>
                <a:gd name="T103" fmla="*/ 0 h 2322"/>
                <a:gd name="T104" fmla="*/ 2374 w 2374"/>
                <a:gd name="T105" fmla="*/ 2322 h 23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74" h="2322">
                  <a:moveTo>
                    <a:pt x="2374" y="2144"/>
                  </a:moveTo>
                  <a:lnTo>
                    <a:pt x="2374" y="2144"/>
                  </a:lnTo>
                  <a:lnTo>
                    <a:pt x="2374" y="2176"/>
                  </a:lnTo>
                  <a:lnTo>
                    <a:pt x="2368" y="2208"/>
                  </a:lnTo>
                  <a:lnTo>
                    <a:pt x="2360" y="2238"/>
                  </a:lnTo>
                  <a:lnTo>
                    <a:pt x="2354" y="2252"/>
                  </a:lnTo>
                  <a:lnTo>
                    <a:pt x="2348" y="2266"/>
                  </a:lnTo>
                  <a:lnTo>
                    <a:pt x="2338" y="2278"/>
                  </a:lnTo>
                  <a:lnTo>
                    <a:pt x="2330" y="2288"/>
                  </a:lnTo>
                  <a:lnTo>
                    <a:pt x="2320" y="2298"/>
                  </a:lnTo>
                  <a:lnTo>
                    <a:pt x="2308" y="2306"/>
                  </a:lnTo>
                  <a:lnTo>
                    <a:pt x="2294" y="2312"/>
                  </a:lnTo>
                  <a:lnTo>
                    <a:pt x="2280" y="2318"/>
                  </a:lnTo>
                  <a:lnTo>
                    <a:pt x="2266" y="2320"/>
                  </a:lnTo>
                  <a:lnTo>
                    <a:pt x="2248" y="2322"/>
                  </a:lnTo>
                  <a:lnTo>
                    <a:pt x="168" y="2322"/>
                  </a:lnTo>
                  <a:lnTo>
                    <a:pt x="150" y="2320"/>
                  </a:lnTo>
                  <a:lnTo>
                    <a:pt x="134" y="2318"/>
                  </a:lnTo>
                  <a:lnTo>
                    <a:pt x="118" y="2314"/>
                  </a:lnTo>
                  <a:lnTo>
                    <a:pt x="102" y="2308"/>
                  </a:lnTo>
                  <a:lnTo>
                    <a:pt x="88" y="2300"/>
                  </a:lnTo>
                  <a:lnTo>
                    <a:pt x="74" y="2290"/>
                  </a:lnTo>
                  <a:lnTo>
                    <a:pt x="62" y="2280"/>
                  </a:lnTo>
                  <a:lnTo>
                    <a:pt x="50" y="2268"/>
                  </a:lnTo>
                  <a:lnTo>
                    <a:pt x="38" y="2254"/>
                  </a:lnTo>
                  <a:lnTo>
                    <a:pt x="30" y="2240"/>
                  </a:lnTo>
                  <a:lnTo>
                    <a:pt x="20" y="2226"/>
                  </a:lnTo>
                  <a:lnTo>
                    <a:pt x="14" y="2210"/>
                  </a:lnTo>
                  <a:lnTo>
                    <a:pt x="8" y="2192"/>
                  </a:lnTo>
                  <a:lnTo>
                    <a:pt x="4" y="2176"/>
                  </a:lnTo>
                  <a:lnTo>
                    <a:pt x="2" y="2156"/>
                  </a:lnTo>
                  <a:lnTo>
                    <a:pt x="0" y="2138"/>
                  </a:lnTo>
                  <a:lnTo>
                    <a:pt x="0" y="184"/>
                  </a:lnTo>
                  <a:lnTo>
                    <a:pt x="2" y="164"/>
                  </a:lnTo>
                  <a:lnTo>
                    <a:pt x="4" y="146"/>
                  </a:lnTo>
                  <a:lnTo>
                    <a:pt x="8" y="128"/>
                  </a:lnTo>
                  <a:lnTo>
                    <a:pt x="14" y="112"/>
                  </a:lnTo>
                  <a:lnTo>
                    <a:pt x="20" y="96"/>
                  </a:lnTo>
                  <a:lnTo>
                    <a:pt x="30" y="80"/>
                  </a:lnTo>
                  <a:lnTo>
                    <a:pt x="38" y="66"/>
                  </a:lnTo>
                  <a:lnTo>
                    <a:pt x="50" y="54"/>
                  </a:lnTo>
                  <a:lnTo>
                    <a:pt x="62" y="42"/>
                  </a:lnTo>
                  <a:lnTo>
                    <a:pt x="74" y="30"/>
                  </a:lnTo>
                  <a:lnTo>
                    <a:pt x="88" y="22"/>
                  </a:lnTo>
                  <a:lnTo>
                    <a:pt x="102" y="14"/>
                  </a:lnTo>
                  <a:lnTo>
                    <a:pt x="118" y="8"/>
                  </a:lnTo>
                  <a:lnTo>
                    <a:pt x="134" y="4"/>
                  </a:lnTo>
                  <a:lnTo>
                    <a:pt x="150" y="0"/>
                  </a:lnTo>
                  <a:lnTo>
                    <a:pt x="168" y="0"/>
                  </a:lnTo>
                  <a:lnTo>
                    <a:pt x="2248" y="0"/>
                  </a:lnTo>
                  <a:lnTo>
                    <a:pt x="2266" y="0"/>
                  </a:lnTo>
                  <a:lnTo>
                    <a:pt x="2280" y="2"/>
                  </a:lnTo>
                  <a:lnTo>
                    <a:pt x="2294" y="6"/>
                  </a:lnTo>
                  <a:lnTo>
                    <a:pt x="2308" y="12"/>
                  </a:lnTo>
                  <a:lnTo>
                    <a:pt x="2320" y="20"/>
                  </a:lnTo>
                  <a:lnTo>
                    <a:pt x="2330" y="28"/>
                  </a:lnTo>
                  <a:lnTo>
                    <a:pt x="2338" y="38"/>
                  </a:lnTo>
                  <a:lnTo>
                    <a:pt x="2348" y="50"/>
                  </a:lnTo>
                  <a:lnTo>
                    <a:pt x="2354" y="64"/>
                  </a:lnTo>
                  <a:lnTo>
                    <a:pt x="2360" y="78"/>
                  </a:lnTo>
                  <a:lnTo>
                    <a:pt x="2364" y="94"/>
                  </a:lnTo>
                  <a:lnTo>
                    <a:pt x="2368" y="110"/>
                  </a:lnTo>
                  <a:lnTo>
                    <a:pt x="2374" y="146"/>
                  </a:lnTo>
                  <a:lnTo>
                    <a:pt x="2374" y="188"/>
                  </a:lnTo>
                  <a:lnTo>
                    <a:pt x="2374" y="21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109" name="Freeform 94"/>
            <p:cNvSpPr>
              <a:spLocks/>
            </p:cNvSpPr>
            <p:nvPr/>
          </p:nvSpPr>
          <p:spPr bwMode="auto">
            <a:xfrm>
              <a:off x="1396" y="2628"/>
              <a:ext cx="1247" cy="1248"/>
            </a:xfrm>
            <a:custGeom>
              <a:avLst/>
              <a:gdLst>
                <a:gd name="T0" fmla="*/ 24 w 1930"/>
                <a:gd name="T1" fmla="*/ 12 h 1930"/>
                <a:gd name="T2" fmla="*/ 24 w 1930"/>
                <a:gd name="T3" fmla="*/ 10 h 1930"/>
                <a:gd name="T4" fmla="*/ 24 w 1930"/>
                <a:gd name="T5" fmla="*/ 8 h 1930"/>
                <a:gd name="T6" fmla="*/ 23 w 1930"/>
                <a:gd name="T7" fmla="*/ 6 h 1930"/>
                <a:gd name="T8" fmla="*/ 22 w 1930"/>
                <a:gd name="T9" fmla="*/ 5 h 1930"/>
                <a:gd name="T10" fmla="*/ 21 w 1930"/>
                <a:gd name="T11" fmla="*/ 4 h 1930"/>
                <a:gd name="T12" fmla="*/ 19 w 1930"/>
                <a:gd name="T13" fmla="*/ 3 h 1930"/>
                <a:gd name="T14" fmla="*/ 18 w 1930"/>
                <a:gd name="T15" fmla="*/ 1 h 1930"/>
                <a:gd name="T16" fmla="*/ 16 w 1930"/>
                <a:gd name="T17" fmla="*/ 1 h 1930"/>
                <a:gd name="T18" fmla="*/ 15 w 1930"/>
                <a:gd name="T19" fmla="*/ 1 h 1930"/>
                <a:gd name="T20" fmla="*/ 13 w 1930"/>
                <a:gd name="T21" fmla="*/ 1 h 1930"/>
                <a:gd name="T22" fmla="*/ 12 w 1930"/>
                <a:gd name="T23" fmla="*/ 1 h 1930"/>
                <a:gd name="T24" fmla="*/ 10 w 1930"/>
                <a:gd name="T25" fmla="*/ 1 h 1930"/>
                <a:gd name="T26" fmla="*/ 8 w 1930"/>
                <a:gd name="T27" fmla="*/ 1 h 1930"/>
                <a:gd name="T28" fmla="*/ 6 w 1930"/>
                <a:gd name="T29" fmla="*/ 1 h 1930"/>
                <a:gd name="T30" fmla="*/ 5 w 1930"/>
                <a:gd name="T31" fmla="*/ 3 h 1930"/>
                <a:gd name="T32" fmla="*/ 4 w 1930"/>
                <a:gd name="T33" fmla="*/ 4 h 1930"/>
                <a:gd name="T34" fmla="*/ 3 w 1930"/>
                <a:gd name="T35" fmla="*/ 5 h 1930"/>
                <a:gd name="T36" fmla="*/ 1 w 1930"/>
                <a:gd name="T37" fmla="*/ 6 h 1930"/>
                <a:gd name="T38" fmla="*/ 1 w 1930"/>
                <a:gd name="T39" fmla="*/ 8 h 1930"/>
                <a:gd name="T40" fmla="*/ 1 w 1930"/>
                <a:gd name="T41" fmla="*/ 10 h 1930"/>
                <a:gd name="T42" fmla="*/ 1 w 1930"/>
                <a:gd name="T43" fmla="*/ 12 h 1930"/>
                <a:gd name="T44" fmla="*/ 1 w 1930"/>
                <a:gd name="T45" fmla="*/ 13 h 1930"/>
                <a:gd name="T46" fmla="*/ 1 w 1930"/>
                <a:gd name="T47" fmla="*/ 15 h 1930"/>
                <a:gd name="T48" fmla="*/ 1 w 1930"/>
                <a:gd name="T49" fmla="*/ 16 h 1930"/>
                <a:gd name="T50" fmla="*/ 1 w 1930"/>
                <a:gd name="T51" fmla="*/ 18 h 1930"/>
                <a:gd name="T52" fmla="*/ 3 w 1930"/>
                <a:gd name="T53" fmla="*/ 19 h 1930"/>
                <a:gd name="T54" fmla="*/ 4 w 1930"/>
                <a:gd name="T55" fmla="*/ 21 h 1930"/>
                <a:gd name="T56" fmla="*/ 5 w 1930"/>
                <a:gd name="T57" fmla="*/ 22 h 1930"/>
                <a:gd name="T58" fmla="*/ 6 w 1930"/>
                <a:gd name="T59" fmla="*/ 23 h 1930"/>
                <a:gd name="T60" fmla="*/ 8 w 1930"/>
                <a:gd name="T61" fmla="*/ 24 h 1930"/>
                <a:gd name="T62" fmla="*/ 10 w 1930"/>
                <a:gd name="T63" fmla="*/ 25 h 1930"/>
                <a:gd name="T64" fmla="*/ 12 w 1930"/>
                <a:gd name="T65" fmla="*/ 25 h 1930"/>
                <a:gd name="T66" fmla="*/ 13 w 1930"/>
                <a:gd name="T67" fmla="*/ 25 h 1930"/>
                <a:gd name="T68" fmla="*/ 15 w 1930"/>
                <a:gd name="T69" fmla="*/ 25 h 1930"/>
                <a:gd name="T70" fmla="*/ 16 w 1930"/>
                <a:gd name="T71" fmla="*/ 24 h 1930"/>
                <a:gd name="T72" fmla="*/ 18 w 1930"/>
                <a:gd name="T73" fmla="*/ 23 h 1930"/>
                <a:gd name="T74" fmla="*/ 19 w 1930"/>
                <a:gd name="T75" fmla="*/ 22 h 1930"/>
                <a:gd name="T76" fmla="*/ 21 w 1930"/>
                <a:gd name="T77" fmla="*/ 21 h 1930"/>
                <a:gd name="T78" fmla="*/ 22 w 1930"/>
                <a:gd name="T79" fmla="*/ 19 h 1930"/>
                <a:gd name="T80" fmla="*/ 23 w 1930"/>
                <a:gd name="T81" fmla="*/ 18 h 1930"/>
                <a:gd name="T82" fmla="*/ 24 w 1930"/>
                <a:gd name="T83" fmla="*/ 16 h 1930"/>
                <a:gd name="T84" fmla="*/ 24 w 1930"/>
                <a:gd name="T85" fmla="*/ 15 h 1930"/>
                <a:gd name="T86" fmla="*/ 24 w 1930"/>
                <a:gd name="T87" fmla="*/ 13 h 19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30"/>
                <a:gd name="T133" fmla="*/ 0 h 1930"/>
                <a:gd name="T134" fmla="*/ 1930 w 1930"/>
                <a:gd name="T135" fmla="*/ 1930 h 19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30" h="1930">
                  <a:moveTo>
                    <a:pt x="1930" y="964"/>
                  </a:moveTo>
                  <a:lnTo>
                    <a:pt x="1930" y="964"/>
                  </a:lnTo>
                  <a:lnTo>
                    <a:pt x="1928" y="916"/>
                  </a:lnTo>
                  <a:lnTo>
                    <a:pt x="1924" y="866"/>
                  </a:lnTo>
                  <a:lnTo>
                    <a:pt x="1918" y="818"/>
                  </a:lnTo>
                  <a:lnTo>
                    <a:pt x="1910" y="770"/>
                  </a:lnTo>
                  <a:lnTo>
                    <a:pt x="1900" y="724"/>
                  </a:lnTo>
                  <a:lnTo>
                    <a:pt x="1886" y="678"/>
                  </a:lnTo>
                  <a:lnTo>
                    <a:pt x="1870" y="634"/>
                  </a:lnTo>
                  <a:lnTo>
                    <a:pt x="1854" y="590"/>
                  </a:lnTo>
                  <a:lnTo>
                    <a:pt x="1834" y="546"/>
                  </a:lnTo>
                  <a:lnTo>
                    <a:pt x="1814" y="504"/>
                  </a:lnTo>
                  <a:lnTo>
                    <a:pt x="1790" y="464"/>
                  </a:lnTo>
                  <a:lnTo>
                    <a:pt x="1764" y="426"/>
                  </a:lnTo>
                  <a:lnTo>
                    <a:pt x="1738" y="388"/>
                  </a:lnTo>
                  <a:lnTo>
                    <a:pt x="1710" y="352"/>
                  </a:lnTo>
                  <a:lnTo>
                    <a:pt x="1678" y="316"/>
                  </a:lnTo>
                  <a:lnTo>
                    <a:pt x="1646" y="282"/>
                  </a:lnTo>
                  <a:lnTo>
                    <a:pt x="1614" y="250"/>
                  </a:lnTo>
                  <a:lnTo>
                    <a:pt x="1578" y="220"/>
                  </a:lnTo>
                  <a:lnTo>
                    <a:pt x="1542" y="192"/>
                  </a:lnTo>
                  <a:lnTo>
                    <a:pt x="1504" y="164"/>
                  </a:lnTo>
                  <a:lnTo>
                    <a:pt x="1464" y="140"/>
                  </a:lnTo>
                  <a:lnTo>
                    <a:pt x="1424" y="116"/>
                  </a:lnTo>
                  <a:lnTo>
                    <a:pt x="1382" y="96"/>
                  </a:lnTo>
                  <a:lnTo>
                    <a:pt x="1340" y="76"/>
                  </a:lnTo>
                  <a:lnTo>
                    <a:pt x="1296" y="58"/>
                  </a:lnTo>
                  <a:lnTo>
                    <a:pt x="1252" y="44"/>
                  </a:lnTo>
                  <a:lnTo>
                    <a:pt x="1206" y="30"/>
                  </a:lnTo>
                  <a:lnTo>
                    <a:pt x="1160" y="20"/>
                  </a:lnTo>
                  <a:lnTo>
                    <a:pt x="1112" y="12"/>
                  </a:lnTo>
                  <a:lnTo>
                    <a:pt x="1064" y="6"/>
                  </a:lnTo>
                  <a:lnTo>
                    <a:pt x="1014" y="2"/>
                  </a:lnTo>
                  <a:lnTo>
                    <a:pt x="964" y="0"/>
                  </a:lnTo>
                  <a:lnTo>
                    <a:pt x="916" y="2"/>
                  </a:lnTo>
                  <a:lnTo>
                    <a:pt x="866" y="6"/>
                  </a:lnTo>
                  <a:lnTo>
                    <a:pt x="818" y="12"/>
                  </a:lnTo>
                  <a:lnTo>
                    <a:pt x="770" y="20"/>
                  </a:lnTo>
                  <a:lnTo>
                    <a:pt x="724" y="30"/>
                  </a:lnTo>
                  <a:lnTo>
                    <a:pt x="678" y="44"/>
                  </a:lnTo>
                  <a:lnTo>
                    <a:pt x="634" y="58"/>
                  </a:lnTo>
                  <a:lnTo>
                    <a:pt x="590" y="76"/>
                  </a:lnTo>
                  <a:lnTo>
                    <a:pt x="546" y="96"/>
                  </a:lnTo>
                  <a:lnTo>
                    <a:pt x="504" y="116"/>
                  </a:lnTo>
                  <a:lnTo>
                    <a:pt x="464" y="140"/>
                  </a:lnTo>
                  <a:lnTo>
                    <a:pt x="426" y="164"/>
                  </a:lnTo>
                  <a:lnTo>
                    <a:pt x="388" y="192"/>
                  </a:lnTo>
                  <a:lnTo>
                    <a:pt x="352" y="220"/>
                  </a:lnTo>
                  <a:lnTo>
                    <a:pt x="316" y="250"/>
                  </a:lnTo>
                  <a:lnTo>
                    <a:pt x="282" y="282"/>
                  </a:lnTo>
                  <a:lnTo>
                    <a:pt x="250" y="316"/>
                  </a:lnTo>
                  <a:lnTo>
                    <a:pt x="220" y="352"/>
                  </a:lnTo>
                  <a:lnTo>
                    <a:pt x="192" y="388"/>
                  </a:lnTo>
                  <a:lnTo>
                    <a:pt x="164" y="426"/>
                  </a:lnTo>
                  <a:lnTo>
                    <a:pt x="140" y="464"/>
                  </a:lnTo>
                  <a:lnTo>
                    <a:pt x="116" y="504"/>
                  </a:lnTo>
                  <a:lnTo>
                    <a:pt x="96" y="546"/>
                  </a:lnTo>
                  <a:lnTo>
                    <a:pt x="76" y="590"/>
                  </a:lnTo>
                  <a:lnTo>
                    <a:pt x="58" y="634"/>
                  </a:lnTo>
                  <a:lnTo>
                    <a:pt x="44" y="678"/>
                  </a:lnTo>
                  <a:lnTo>
                    <a:pt x="30" y="724"/>
                  </a:lnTo>
                  <a:lnTo>
                    <a:pt x="20" y="770"/>
                  </a:lnTo>
                  <a:lnTo>
                    <a:pt x="12" y="818"/>
                  </a:lnTo>
                  <a:lnTo>
                    <a:pt x="6" y="866"/>
                  </a:lnTo>
                  <a:lnTo>
                    <a:pt x="2" y="916"/>
                  </a:lnTo>
                  <a:lnTo>
                    <a:pt x="0" y="964"/>
                  </a:lnTo>
                  <a:lnTo>
                    <a:pt x="2" y="1014"/>
                  </a:lnTo>
                  <a:lnTo>
                    <a:pt x="6" y="1064"/>
                  </a:lnTo>
                  <a:lnTo>
                    <a:pt x="12" y="1112"/>
                  </a:lnTo>
                  <a:lnTo>
                    <a:pt x="20" y="1160"/>
                  </a:lnTo>
                  <a:lnTo>
                    <a:pt x="30" y="1206"/>
                  </a:lnTo>
                  <a:lnTo>
                    <a:pt x="44" y="1252"/>
                  </a:lnTo>
                  <a:lnTo>
                    <a:pt x="58" y="1296"/>
                  </a:lnTo>
                  <a:lnTo>
                    <a:pt x="76" y="1340"/>
                  </a:lnTo>
                  <a:lnTo>
                    <a:pt x="96" y="1384"/>
                  </a:lnTo>
                  <a:lnTo>
                    <a:pt x="116" y="1424"/>
                  </a:lnTo>
                  <a:lnTo>
                    <a:pt x="140" y="1466"/>
                  </a:lnTo>
                  <a:lnTo>
                    <a:pt x="164" y="1504"/>
                  </a:lnTo>
                  <a:lnTo>
                    <a:pt x="192" y="1542"/>
                  </a:lnTo>
                  <a:lnTo>
                    <a:pt x="220" y="1578"/>
                  </a:lnTo>
                  <a:lnTo>
                    <a:pt x="250" y="1614"/>
                  </a:lnTo>
                  <a:lnTo>
                    <a:pt x="282" y="1646"/>
                  </a:lnTo>
                  <a:lnTo>
                    <a:pt x="316" y="1678"/>
                  </a:lnTo>
                  <a:lnTo>
                    <a:pt x="352" y="1710"/>
                  </a:lnTo>
                  <a:lnTo>
                    <a:pt x="388" y="1738"/>
                  </a:lnTo>
                  <a:lnTo>
                    <a:pt x="426" y="1764"/>
                  </a:lnTo>
                  <a:lnTo>
                    <a:pt x="464" y="1790"/>
                  </a:lnTo>
                  <a:lnTo>
                    <a:pt x="504" y="1814"/>
                  </a:lnTo>
                  <a:lnTo>
                    <a:pt x="546" y="1834"/>
                  </a:lnTo>
                  <a:lnTo>
                    <a:pt x="590" y="1854"/>
                  </a:lnTo>
                  <a:lnTo>
                    <a:pt x="634" y="1870"/>
                  </a:lnTo>
                  <a:lnTo>
                    <a:pt x="678" y="1886"/>
                  </a:lnTo>
                  <a:lnTo>
                    <a:pt x="724" y="1900"/>
                  </a:lnTo>
                  <a:lnTo>
                    <a:pt x="770" y="1910"/>
                  </a:lnTo>
                  <a:lnTo>
                    <a:pt x="818" y="1918"/>
                  </a:lnTo>
                  <a:lnTo>
                    <a:pt x="866" y="1924"/>
                  </a:lnTo>
                  <a:lnTo>
                    <a:pt x="916" y="1928"/>
                  </a:lnTo>
                  <a:lnTo>
                    <a:pt x="964" y="1930"/>
                  </a:lnTo>
                  <a:lnTo>
                    <a:pt x="1014" y="1928"/>
                  </a:lnTo>
                  <a:lnTo>
                    <a:pt x="1064" y="1924"/>
                  </a:lnTo>
                  <a:lnTo>
                    <a:pt x="1112" y="1918"/>
                  </a:lnTo>
                  <a:lnTo>
                    <a:pt x="1160" y="1910"/>
                  </a:lnTo>
                  <a:lnTo>
                    <a:pt x="1206" y="1900"/>
                  </a:lnTo>
                  <a:lnTo>
                    <a:pt x="1252" y="1886"/>
                  </a:lnTo>
                  <a:lnTo>
                    <a:pt x="1296" y="1870"/>
                  </a:lnTo>
                  <a:lnTo>
                    <a:pt x="1340" y="1854"/>
                  </a:lnTo>
                  <a:lnTo>
                    <a:pt x="1382" y="1834"/>
                  </a:lnTo>
                  <a:lnTo>
                    <a:pt x="1424" y="1814"/>
                  </a:lnTo>
                  <a:lnTo>
                    <a:pt x="1464" y="1790"/>
                  </a:lnTo>
                  <a:lnTo>
                    <a:pt x="1504" y="1764"/>
                  </a:lnTo>
                  <a:lnTo>
                    <a:pt x="1542" y="1738"/>
                  </a:lnTo>
                  <a:lnTo>
                    <a:pt x="1578" y="1710"/>
                  </a:lnTo>
                  <a:lnTo>
                    <a:pt x="1614" y="1678"/>
                  </a:lnTo>
                  <a:lnTo>
                    <a:pt x="1646" y="1646"/>
                  </a:lnTo>
                  <a:lnTo>
                    <a:pt x="1678" y="1614"/>
                  </a:lnTo>
                  <a:lnTo>
                    <a:pt x="1710" y="1578"/>
                  </a:lnTo>
                  <a:lnTo>
                    <a:pt x="1738" y="1542"/>
                  </a:lnTo>
                  <a:lnTo>
                    <a:pt x="1764" y="1504"/>
                  </a:lnTo>
                  <a:lnTo>
                    <a:pt x="1790" y="1466"/>
                  </a:lnTo>
                  <a:lnTo>
                    <a:pt x="1814" y="1424"/>
                  </a:lnTo>
                  <a:lnTo>
                    <a:pt x="1834" y="1384"/>
                  </a:lnTo>
                  <a:lnTo>
                    <a:pt x="1854" y="1340"/>
                  </a:lnTo>
                  <a:lnTo>
                    <a:pt x="1870" y="1296"/>
                  </a:lnTo>
                  <a:lnTo>
                    <a:pt x="1886" y="1252"/>
                  </a:lnTo>
                  <a:lnTo>
                    <a:pt x="1900" y="1206"/>
                  </a:lnTo>
                  <a:lnTo>
                    <a:pt x="1910" y="1160"/>
                  </a:lnTo>
                  <a:lnTo>
                    <a:pt x="1918" y="1112"/>
                  </a:lnTo>
                  <a:lnTo>
                    <a:pt x="1924" y="1064"/>
                  </a:lnTo>
                  <a:lnTo>
                    <a:pt x="1928" y="1014"/>
                  </a:lnTo>
                  <a:lnTo>
                    <a:pt x="1930" y="964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110" name="Line 95"/>
            <p:cNvSpPr>
              <a:spLocks noChangeShapeType="1"/>
            </p:cNvSpPr>
            <p:nvPr/>
          </p:nvSpPr>
          <p:spPr bwMode="auto">
            <a:xfrm flipH="1" flipV="1">
              <a:off x="1457" y="3525"/>
              <a:ext cx="158" cy="3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11" name="Freeform 96"/>
            <p:cNvSpPr>
              <a:spLocks/>
            </p:cNvSpPr>
            <p:nvPr/>
          </p:nvSpPr>
          <p:spPr bwMode="auto">
            <a:xfrm>
              <a:off x="1369" y="3812"/>
              <a:ext cx="247" cy="243"/>
            </a:xfrm>
            <a:custGeom>
              <a:avLst/>
              <a:gdLst>
                <a:gd name="T0" fmla="*/ 5 w 382"/>
                <a:gd name="T1" fmla="*/ 3 h 376"/>
                <a:gd name="T2" fmla="*/ 5 w 382"/>
                <a:gd name="T3" fmla="*/ 2 h 376"/>
                <a:gd name="T4" fmla="*/ 5 w 382"/>
                <a:gd name="T5" fmla="*/ 1 h 376"/>
                <a:gd name="T6" fmla="*/ 4 w 382"/>
                <a:gd name="T7" fmla="*/ 1 h 376"/>
                <a:gd name="T8" fmla="*/ 4 w 382"/>
                <a:gd name="T9" fmla="*/ 1 h 376"/>
                <a:gd name="T10" fmla="*/ 4 w 382"/>
                <a:gd name="T11" fmla="*/ 1 h 376"/>
                <a:gd name="T12" fmla="*/ 3 w 382"/>
                <a:gd name="T13" fmla="*/ 1 h 376"/>
                <a:gd name="T14" fmla="*/ 3 w 382"/>
                <a:gd name="T15" fmla="*/ 1 h 376"/>
                <a:gd name="T16" fmla="*/ 3 w 382"/>
                <a:gd name="T17" fmla="*/ 0 h 376"/>
                <a:gd name="T18" fmla="*/ 2 w 382"/>
                <a:gd name="T19" fmla="*/ 0 h 376"/>
                <a:gd name="T20" fmla="*/ 2 w 382"/>
                <a:gd name="T21" fmla="*/ 1 h 376"/>
                <a:gd name="T22" fmla="*/ 1 w 382"/>
                <a:gd name="T23" fmla="*/ 1 h 376"/>
                <a:gd name="T24" fmla="*/ 1 w 382"/>
                <a:gd name="T25" fmla="*/ 1 h 376"/>
                <a:gd name="T26" fmla="*/ 1 w 382"/>
                <a:gd name="T27" fmla="*/ 1 h 376"/>
                <a:gd name="T28" fmla="*/ 1 w 382"/>
                <a:gd name="T29" fmla="*/ 1 h 376"/>
                <a:gd name="T30" fmla="*/ 1 w 382"/>
                <a:gd name="T31" fmla="*/ 2 h 376"/>
                <a:gd name="T32" fmla="*/ 0 w 382"/>
                <a:gd name="T33" fmla="*/ 2 h 376"/>
                <a:gd name="T34" fmla="*/ 0 w 382"/>
                <a:gd name="T35" fmla="*/ 3 h 376"/>
                <a:gd name="T36" fmla="*/ 1 w 382"/>
                <a:gd name="T37" fmla="*/ 3 h 376"/>
                <a:gd name="T38" fmla="*/ 1 w 382"/>
                <a:gd name="T39" fmla="*/ 3 h 376"/>
                <a:gd name="T40" fmla="*/ 1 w 382"/>
                <a:gd name="T41" fmla="*/ 4 h 376"/>
                <a:gd name="T42" fmla="*/ 1 w 382"/>
                <a:gd name="T43" fmla="*/ 4 h 376"/>
                <a:gd name="T44" fmla="*/ 1 w 382"/>
                <a:gd name="T45" fmla="*/ 4 h 376"/>
                <a:gd name="T46" fmla="*/ 1 w 382"/>
                <a:gd name="T47" fmla="*/ 5 h 376"/>
                <a:gd name="T48" fmla="*/ 2 w 382"/>
                <a:gd name="T49" fmla="*/ 5 h 376"/>
                <a:gd name="T50" fmla="*/ 3 w 382"/>
                <a:gd name="T51" fmla="*/ 5 h 376"/>
                <a:gd name="T52" fmla="*/ 3 w 382"/>
                <a:gd name="T53" fmla="*/ 5 h 376"/>
                <a:gd name="T54" fmla="*/ 3 w 382"/>
                <a:gd name="T55" fmla="*/ 5 h 376"/>
                <a:gd name="T56" fmla="*/ 4 w 382"/>
                <a:gd name="T57" fmla="*/ 4 h 376"/>
                <a:gd name="T58" fmla="*/ 4 w 382"/>
                <a:gd name="T59" fmla="*/ 4 h 376"/>
                <a:gd name="T60" fmla="*/ 4 w 382"/>
                <a:gd name="T61" fmla="*/ 4 h 376"/>
                <a:gd name="T62" fmla="*/ 5 w 382"/>
                <a:gd name="T63" fmla="*/ 3 h 376"/>
                <a:gd name="T64" fmla="*/ 5 w 382"/>
                <a:gd name="T65" fmla="*/ 3 h 376"/>
                <a:gd name="T66" fmla="*/ 5 w 382"/>
                <a:gd name="T67" fmla="*/ 3 h 376"/>
                <a:gd name="T68" fmla="*/ 5 w 382"/>
                <a:gd name="T69" fmla="*/ 3 h 3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2"/>
                <a:gd name="T106" fmla="*/ 0 h 376"/>
                <a:gd name="T107" fmla="*/ 382 w 382"/>
                <a:gd name="T108" fmla="*/ 376 h 3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2" h="376">
                  <a:moveTo>
                    <a:pt x="382" y="188"/>
                  </a:moveTo>
                  <a:lnTo>
                    <a:pt x="382" y="188"/>
                  </a:lnTo>
                  <a:lnTo>
                    <a:pt x="382" y="168"/>
                  </a:lnTo>
                  <a:lnTo>
                    <a:pt x="378" y="150"/>
                  </a:lnTo>
                  <a:lnTo>
                    <a:pt x="374" y="132"/>
                  </a:lnTo>
                  <a:lnTo>
                    <a:pt x="368" y="114"/>
                  </a:lnTo>
                  <a:lnTo>
                    <a:pt x="358" y="98"/>
                  </a:lnTo>
                  <a:lnTo>
                    <a:pt x="350" y="82"/>
                  </a:lnTo>
                  <a:lnTo>
                    <a:pt x="338" y="68"/>
                  </a:lnTo>
                  <a:lnTo>
                    <a:pt x="326" y="54"/>
                  </a:lnTo>
                  <a:lnTo>
                    <a:pt x="312" y="42"/>
                  </a:lnTo>
                  <a:lnTo>
                    <a:pt x="298" y="32"/>
                  </a:lnTo>
                  <a:lnTo>
                    <a:pt x="282" y="22"/>
                  </a:lnTo>
                  <a:lnTo>
                    <a:pt x="266" y="14"/>
                  </a:lnTo>
                  <a:lnTo>
                    <a:pt x="248" y="8"/>
                  </a:lnTo>
                  <a:lnTo>
                    <a:pt x="230" y="4"/>
                  </a:lnTo>
                  <a:lnTo>
                    <a:pt x="210" y="0"/>
                  </a:lnTo>
                  <a:lnTo>
                    <a:pt x="190" y="0"/>
                  </a:lnTo>
                  <a:lnTo>
                    <a:pt x="172" y="0"/>
                  </a:lnTo>
                  <a:lnTo>
                    <a:pt x="152" y="4"/>
                  </a:lnTo>
                  <a:lnTo>
                    <a:pt x="134" y="8"/>
                  </a:lnTo>
                  <a:lnTo>
                    <a:pt x="116" y="14"/>
                  </a:lnTo>
                  <a:lnTo>
                    <a:pt x="100" y="22"/>
                  </a:lnTo>
                  <a:lnTo>
                    <a:pt x="84" y="32"/>
                  </a:lnTo>
                  <a:lnTo>
                    <a:pt x="68" y="42"/>
                  </a:lnTo>
                  <a:lnTo>
                    <a:pt x="56" y="54"/>
                  </a:lnTo>
                  <a:lnTo>
                    <a:pt x="42" y="68"/>
                  </a:lnTo>
                  <a:lnTo>
                    <a:pt x="32" y="82"/>
                  </a:lnTo>
                  <a:lnTo>
                    <a:pt x="22" y="98"/>
                  </a:lnTo>
                  <a:lnTo>
                    <a:pt x="14" y="114"/>
                  </a:lnTo>
                  <a:lnTo>
                    <a:pt x="8" y="132"/>
                  </a:lnTo>
                  <a:lnTo>
                    <a:pt x="4" y="150"/>
                  </a:lnTo>
                  <a:lnTo>
                    <a:pt x="0" y="168"/>
                  </a:lnTo>
                  <a:lnTo>
                    <a:pt x="0" y="188"/>
                  </a:lnTo>
                  <a:lnTo>
                    <a:pt x="0" y="206"/>
                  </a:lnTo>
                  <a:lnTo>
                    <a:pt x="4" y="226"/>
                  </a:lnTo>
                  <a:lnTo>
                    <a:pt x="8" y="244"/>
                  </a:lnTo>
                  <a:lnTo>
                    <a:pt x="14" y="260"/>
                  </a:lnTo>
                  <a:lnTo>
                    <a:pt x="22" y="276"/>
                  </a:lnTo>
                  <a:lnTo>
                    <a:pt x="32" y="292"/>
                  </a:lnTo>
                  <a:lnTo>
                    <a:pt x="42" y="306"/>
                  </a:lnTo>
                  <a:lnTo>
                    <a:pt x="56" y="320"/>
                  </a:lnTo>
                  <a:lnTo>
                    <a:pt x="68" y="332"/>
                  </a:lnTo>
                  <a:lnTo>
                    <a:pt x="84" y="344"/>
                  </a:lnTo>
                  <a:lnTo>
                    <a:pt x="100" y="352"/>
                  </a:lnTo>
                  <a:lnTo>
                    <a:pt x="116" y="360"/>
                  </a:lnTo>
                  <a:lnTo>
                    <a:pt x="134" y="366"/>
                  </a:lnTo>
                  <a:lnTo>
                    <a:pt x="152" y="372"/>
                  </a:lnTo>
                  <a:lnTo>
                    <a:pt x="172" y="374"/>
                  </a:lnTo>
                  <a:lnTo>
                    <a:pt x="190" y="376"/>
                  </a:lnTo>
                  <a:lnTo>
                    <a:pt x="210" y="374"/>
                  </a:lnTo>
                  <a:lnTo>
                    <a:pt x="230" y="372"/>
                  </a:lnTo>
                  <a:lnTo>
                    <a:pt x="248" y="366"/>
                  </a:lnTo>
                  <a:lnTo>
                    <a:pt x="266" y="360"/>
                  </a:lnTo>
                  <a:lnTo>
                    <a:pt x="282" y="352"/>
                  </a:lnTo>
                  <a:lnTo>
                    <a:pt x="298" y="344"/>
                  </a:lnTo>
                  <a:lnTo>
                    <a:pt x="312" y="332"/>
                  </a:lnTo>
                  <a:lnTo>
                    <a:pt x="326" y="320"/>
                  </a:lnTo>
                  <a:lnTo>
                    <a:pt x="338" y="306"/>
                  </a:lnTo>
                  <a:lnTo>
                    <a:pt x="350" y="292"/>
                  </a:lnTo>
                  <a:lnTo>
                    <a:pt x="358" y="276"/>
                  </a:lnTo>
                  <a:lnTo>
                    <a:pt x="368" y="260"/>
                  </a:lnTo>
                  <a:lnTo>
                    <a:pt x="374" y="244"/>
                  </a:lnTo>
                  <a:lnTo>
                    <a:pt x="378" y="226"/>
                  </a:lnTo>
                  <a:lnTo>
                    <a:pt x="382" y="206"/>
                  </a:lnTo>
                  <a:lnTo>
                    <a:pt x="382" y="188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112" name="Rectangle 97"/>
            <p:cNvSpPr>
              <a:spLocks noChangeArrowheads="1"/>
            </p:cNvSpPr>
            <p:nvPr/>
          </p:nvSpPr>
          <p:spPr bwMode="auto">
            <a:xfrm>
              <a:off x="1441" y="3865"/>
              <a:ext cx="13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PS</a:t>
              </a:r>
              <a:endParaRPr lang="en-US" sz="1400"/>
            </a:p>
          </p:txBody>
        </p:sp>
        <p:sp>
          <p:nvSpPr>
            <p:cNvPr id="40113" name="Freeform 98"/>
            <p:cNvSpPr>
              <a:spLocks/>
            </p:cNvSpPr>
            <p:nvPr/>
          </p:nvSpPr>
          <p:spPr bwMode="auto">
            <a:xfrm>
              <a:off x="2819" y="2414"/>
              <a:ext cx="529" cy="1588"/>
            </a:xfrm>
            <a:custGeom>
              <a:avLst/>
              <a:gdLst>
                <a:gd name="T0" fmla="*/ 0 w 818"/>
                <a:gd name="T1" fmla="*/ 31 h 2456"/>
                <a:gd name="T2" fmla="*/ 0 w 818"/>
                <a:gd name="T3" fmla="*/ 4 h 2456"/>
                <a:gd name="T4" fmla="*/ 0 w 818"/>
                <a:gd name="T5" fmla="*/ 4 h 2456"/>
                <a:gd name="T6" fmla="*/ 1 w 818"/>
                <a:gd name="T7" fmla="*/ 3 h 2456"/>
                <a:gd name="T8" fmla="*/ 1 w 818"/>
                <a:gd name="T9" fmla="*/ 3 h 2456"/>
                <a:gd name="T10" fmla="*/ 1 w 818"/>
                <a:gd name="T11" fmla="*/ 3 h 2456"/>
                <a:gd name="T12" fmla="*/ 1 w 818"/>
                <a:gd name="T13" fmla="*/ 3 h 2456"/>
                <a:gd name="T14" fmla="*/ 1 w 818"/>
                <a:gd name="T15" fmla="*/ 2 h 2456"/>
                <a:gd name="T16" fmla="*/ 1 w 818"/>
                <a:gd name="T17" fmla="*/ 2 h 2456"/>
                <a:gd name="T18" fmla="*/ 1 w 818"/>
                <a:gd name="T19" fmla="*/ 2 h 2456"/>
                <a:gd name="T20" fmla="*/ 2 w 818"/>
                <a:gd name="T21" fmla="*/ 1 h 2456"/>
                <a:gd name="T22" fmla="*/ 2 w 818"/>
                <a:gd name="T23" fmla="*/ 1 h 2456"/>
                <a:gd name="T24" fmla="*/ 2 w 818"/>
                <a:gd name="T25" fmla="*/ 1 h 2456"/>
                <a:gd name="T26" fmla="*/ 3 w 818"/>
                <a:gd name="T27" fmla="*/ 1 h 2456"/>
                <a:gd name="T28" fmla="*/ 3 w 818"/>
                <a:gd name="T29" fmla="*/ 1 h 2456"/>
                <a:gd name="T30" fmla="*/ 3 w 818"/>
                <a:gd name="T31" fmla="*/ 1 h 2456"/>
                <a:gd name="T32" fmla="*/ 3 w 818"/>
                <a:gd name="T33" fmla="*/ 1 h 2456"/>
                <a:gd name="T34" fmla="*/ 4 w 818"/>
                <a:gd name="T35" fmla="*/ 1 h 2456"/>
                <a:gd name="T36" fmla="*/ 4 w 818"/>
                <a:gd name="T37" fmla="*/ 1 h 2456"/>
                <a:gd name="T38" fmla="*/ 4 w 818"/>
                <a:gd name="T39" fmla="*/ 1 h 2456"/>
                <a:gd name="T40" fmla="*/ 5 w 818"/>
                <a:gd name="T41" fmla="*/ 1 h 2456"/>
                <a:gd name="T42" fmla="*/ 5 w 818"/>
                <a:gd name="T43" fmla="*/ 0 h 2456"/>
                <a:gd name="T44" fmla="*/ 5 w 818"/>
                <a:gd name="T45" fmla="*/ 0 h 2456"/>
                <a:gd name="T46" fmla="*/ 5 w 818"/>
                <a:gd name="T47" fmla="*/ 0 h 2456"/>
                <a:gd name="T48" fmla="*/ 6 w 818"/>
                <a:gd name="T49" fmla="*/ 1 h 2456"/>
                <a:gd name="T50" fmla="*/ 6 w 818"/>
                <a:gd name="T51" fmla="*/ 1 h 2456"/>
                <a:gd name="T52" fmla="*/ 6 w 818"/>
                <a:gd name="T53" fmla="*/ 1 h 2456"/>
                <a:gd name="T54" fmla="*/ 6 w 818"/>
                <a:gd name="T55" fmla="*/ 1 h 2456"/>
                <a:gd name="T56" fmla="*/ 7 w 818"/>
                <a:gd name="T57" fmla="*/ 1 h 2456"/>
                <a:gd name="T58" fmla="*/ 7 w 818"/>
                <a:gd name="T59" fmla="*/ 1 h 2456"/>
                <a:gd name="T60" fmla="*/ 8 w 818"/>
                <a:gd name="T61" fmla="*/ 1 h 2456"/>
                <a:gd name="T62" fmla="*/ 8 w 818"/>
                <a:gd name="T63" fmla="*/ 1 h 2456"/>
                <a:gd name="T64" fmla="*/ 8 w 818"/>
                <a:gd name="T65" fmla="*/ 1 h 2456"/>
                <a:gd name="T66" fmla="*/ 9 w 818"/>
                <a:gd name="T67" fmla="*/ 1 h 2456"/>
                <a:gd name="T68" fmla="*/ 9 w 818"/>
                <a:gd name="T69" fmla="*/ 1 h 2456"/>
                <a:gd name="T70" fmla="*/ 9 w 818"/>
                <a:gd name="T71" fmla="*/ 2 h 2456"/>
                <a:gd name="T72" fmla="*/ 10 w 818"/>
                <a:gd name="T73" fmla="*/ 2 h 2456"/>
                <a:gd name="T74" fmla="*/ 10 w 818"/>
                <a:gd name="T75" fmla="*/ 3 h 2456"/>
                <a:gd name="T76" fmla="*/ 10 w 818"/>
                <a:gd name="T77" fmla="*/ 3 h 2456"/>
                <a:gd name="T78" fmla="*/ 10 w 818"/>
                <a:gd name="T79" fmla="*/ 3 h 2456"/>
                <a:gd name="T80" fmla="*/ 10 w 818"/>
                <a:gd name="T81" fmla="*/ 3 h 2456"/>
                <a:gd name="T82" fmla="*/ 10 w 818"/>
                <a:gd name="T83" fmla="*/ 4 h 2456"/>
                <a:gd name="T84" fmla="*/ 10 w 818"/>
                <a:gd name="T85" fmla="*/ 31 h 24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18"/>
                <a:gd name="T130" fmla="*/ 0 h 2456"/>
                <a:gd name="T131" fmla="*/ 818 w 818"/>
                <a:gd name="T132" fmla="*/ 2456 h 24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18" h="2456">
                  <a:moveTo>
                    <a:pt x="0" y="2456"/>
                  </a:moveTo>
                  <a:lnTo>
                    <a:pt x="0" y="292"/>
                  </a:lnTo>
                  <a:lnTo>
                    <a:pt x="4" y="278"/>
                  </a:lnTo>
                  <a:lnTo>
                    <a:pt x="16" y="246"/>
                  </a:lnTo>
                  <a:lnTo>
                    <a:pt x="26" y="224"/>
                  </a:lnTo>
                  <a:lnTo>
                    <a:pt x="38" y="200"/>
                  </a:lnTo>
                  <a:lnTo>
                    <a:pt x="54" y="174"/>
                  </a:lnTo>
                  <a:lnTo>
                    <a:pt x="74" y="148"/>
                  </a:lnTo>
                  <a:lnTo>
                    <a:pt x="98" y="120"/>
                  </a:lnTo>
                  <a:lnTo>
                    <a:pt x="126" y="94"/>
                  </a:lnTo>
                  <a:lnTo>
                    <a:pt x="158" y="70"/>
                  </a:lnTo>
                  <a:lnTo>
                    <a:pt x="176" y="58"/>
                  </a:lnTo>
                  <a:lnTo>
                    <a:pt x="194" y="48"/>
                  </a:lnTo>
                  <a:lnTo>
                    <a:pt x="214" y="38"/>
                  </a:lnTo>
                  <a:lnTo>
                    <a:pt x="236" y="30"/>
                  </a:lnTo>
                  <a:lnTo>
                    <a:pt x="258" y="22"/>
                  </a:lnTo>
                  <a:lnTo>
                    <a:pt x="282" y="14"/>
                  </a:lnTo>
                  <a:lnTo>
                    <a:pt x="308" y="8"/>
                  </a:lnTo>
                  <a:lnTo>
                    <a:pt x="336" y="4"/>
                  </a:lnTo>
                  <a:lnTo>
                    <a:pt x="364" y="2"/>
                  </a:lnTo>
                  <a:lnTo>
                    <a:pt x="394" y="0"/>
                  </a:lnTo>
                  <a:lnTo>
                    <a:pt x="424" y="0"/>
                  </a:lnTo>
                  <a:lnTo>
                    <a:pt x="452" y="2"/>
                  </a:lnTo>
                  <a:lnTo>
                    <a:pt x="480" y="6"/>
                  </a:lnTo>
                  <a:lnTo>
                    <a:pt x="506" y="12"/>
                  </a:lnTo>
                  <a:lnTo>
                    <a:pt x="530" y="18"/>
                  </a:lnTo>
                  <a:lnTo>
                    <a:pt x="554" y="26"/>
                  </a:lnTo>
                  <a:lnTo>
                    <a:pt x="576" y="34"/>
                  </a:lnTo>
                  <a:lnTo>
                    <a:pt x="598" y="44"/>
                  </a:lnTo>
                  <a:lnTo>
                    <a:pt x="618" y="54"/>
                  </a:lnTo>
                  <a:lnTo>
                    <a:pt x="636" y="66"/>
                  </a:lnTo>
                  <a:lnTo>
                    <a:pt x="672" y="90"/>
                  </a:lnTo>
                  <a:lnTo>
                    <a:pt x="702" y="116"/>
                  </a:lnTo>
                  <a:lnTo>
                    <a:pt x="728" y="144"/>
                  </a:lnTo>
                  <a:lnTo>
                    <a:pt x="750" y="172"/>
                  </a:lnTo>
                  <a:lnTo>
                    <a:pt x="770" y="198"/>
                  </a:lnTo>
                  <a:lnTo>
                    <a:pt x="784" y="222"/>
                  </a:lnTo>
                  <a:lnTo>
                    <a:pt x="796" y="246"/>
                  </a:lnTo>
                  <a:lnTo>
                    <a:pt x="812" y="278"/>
                  </a:lnTo>
                  <a:lnTo>
                    <a:pt x="818" y="292"/>
                  </a:lnTo>
                  <a:lnTo>
                    <a:pt x="818" y="2456"/>
                  </a:lnTo>
                </a:path>
              </a:pathLst>
            </a:custGeom>
            <a:noFill/>
            <a:ln w="25400">
              <a:solidFill>
                <a:srgbClr val="00AE1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114" name="Freeform 99"/>
            <p:cNvSpPr>
              <a:spLocks/>
            </p:cNvSpPr>
            <p:nvPr/>
          </p:nvSpPr>
          <p:spPr bwMode="auto">
            <a:xfrm>
              <a:off x="2819" y="3998"/>
              <a:ext cx="529" cy="189"/>
            </a:xfrm>
            <a:custGeom>
              <a:avLst/>
              <a:gdLst>
                <a:gd name="T0" fmla="*/ 0 w 818"/>
                <a:gd name="T1" fmla="*/ 0 h 292"/>
                <a:gd name="T2" fmla="*/ 0 w 818"/>
                <a:gd name="T3" fmla="*/ 0 h 292"/>
                <a:gd name="T4" fmla="*/ 1 w 818"/>
                <a:gd name="T5" fmla="*/ 1 h 292"/>
                <a:gd name="T6" fmla="*/ 1 w 818"/>
                <a:gd name="T7" fmla="*/ 1 h 292"/>
                <a:gd name="T8" fmla="*/ 1 w 818"/>
                <a:gd name="T9" fmla="*/ 1 h 292"/>
                <a:gd name="T10" fmla="*/ 1 w 818"/>
                <a:gd name="T11" fmla="*/ 1 h 292"/>
                <a:gd name="T12" fmla="*/ 1 w 818"/>
                <a:gd name="T13" fmla="*/ 2 h 292"/>
                <a:gd name="T14" fmla="*/ 1 w 818"/>
                <a:gd name="T15" fmla="*/ 2 h 292"/>
                <a:gd name="T16" fmla="*/ 1 w 818"/>
                <a:gd name="T17" fmla="*/ 2 h 292"/>
                <a:gd name="T18" fmla="*/ 2 w 818"/>
                <a:gd name="T19" fmla="*/ 3 h 292"/>
                <a:gd name="T20" fmla="*/ 2 w 818"/>
                <a:gd name="T21" fmla="*/ 3 h 292"/>
                <a:gd name="T22" fmla="*/ 2 w 818"/>
                <a:gd name="T23" fmla="*/ 3 h 292"/>
                <a:gd name="T24" fmla="*/ 3 w 818"/>
                <a:gd name="T25" fmla="*/ 3 h 292"/>
                <a:gd name="T26" fmla="*/ 3 w 818"/>
                <a:gd name="T27" fmla="*/ 3 h 292"/>
                <a:gd name="T28" fmla="*/ 3 w 818"/>
                <a:gd name="T29" fmla="*/ 3 h 292"/>
                <a:gd name="T30" fmla="*/ 3 w 818"/>
                <a:gd name="T31" fmla="*/ 3 h 292"/>
                <a:gd name="T32" fmla="*/ 4 w 818"/>
                <a:gd name="T33" fmla="*/ 4 h 292"/>
                <a:gd name="T34" fmla="*/ 4 w 818"/>
                <a:gd name="T35" fmla="*/ 4 h 292"/>
                <a:gd name="T36" fmla="*/ 4 w 818"/>
                <a:gd name="T37" fmla="*/ 4 h 292"/>
                <a:gd name="T38" fmla="*/ 5 w 818"/>
                <a:gd name="T39" fmla="*/ 4 h 292"/>
                <a:gd name="T40" fmla="*/ 5 w 818"/>
                <a:gd name="T41" fmla="*/ 4 h 292"/>
                <a:gd name="T42" fmla="*/ 5 w 818"/>
                <a:gd name="T43" fmla="*/ 4 h 292"/>
                <a:gd name="T44" fmla="*/ 5 w 818"/>
                <a:gd name="T45" fmla="*/ 4 h 292"/>
                <a:gd name="T46" fmla="*/ 6 w 818"/>
                <a:gd name="T47" fmla="*/ 4 h 292"/>
                <a:gd name="T48" fmla="*/ 6 w 818"/>
                <a:gd name="T49" fmla="*/ 4 h 292"/>
                <a:gd name="T50" fmla="*/ 6 w 818"/>
                <a:gd name="T51" fmla="*/ 4 h 292"/>
                <a:gd name="T52" fmla="*/ 6 w 818"/>
                <a:gd name="T53" fmla="*/ 3 h 292"/>
                <a:gd name="T54" fmla="*/ 7 w 818"/>
                <a:gd name="T55" fmla="*/ 3 h 292"/>
                <a:gd name="T56" fmla="*/ 7 w 818"/>
                <a:gd name="T57" fmla="*/ 3 h 292"/>
                <a:gd name="T58" fmla="*/ 8 w 818"/>
                <a:gd name="T59" fmla="*/ 3 h 292"/>
                <a:gd name="T60" fmla="*/ 8 w 818"/>
                <a:gd name="T61" fmla="*/ 3 h 292"/>
                <a:gd name="T62" fmla="*/ 8 w 818"/>
                <a:gd name="T63" fmla="*/ 3 h 292"/>
                <a:gd name="T64" fmla="*/ 9 w 818"/>
                <a:gd name="T65" fmla="*/ 3 h 292"/>
                <a:gd name="T66" fmla="*/ 9 w 818"/>
                <a:gd name="T67" fmla="*/ 2 h 292"/>
                <a:gd name="T68" fmla="*/ 9 w 818"/>
                <a:gd name="T69" fmla="*/ 2 h 292"/>
                <a:gd name="T70" fmla="*/ 10 w 818"/>
                <a:gd name="T71" fmla="*/ 2 h 292"/>
                <a:gd name="T72" fmla="*/ 10 w 818"/>
                <a:gd name="T73" fmla="*/ 1 h 292"/>
                <a:gd name="T74" fmla="*/ 10 w 818"/>
                <a:gd name="T75" fmla="*/ 1 h 292"/>
                <a:gd name="T76" fmla="*/ 10 w 818"/>
                <a:gd name="T77" fmla="*/ 1 h 292"/>
                <a:gd name="T78" fmla="*/ 10 w 818"/>
                <a:gd name="T79" fmla="*/ 1 h 292"/>
                <a:gd name="T80" fmla="*/ 10 w 818"/>
                <a:gd name="T81" fmla="*/ 0 h 2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18"/>
                <a:gd name="T124" fmla="*/ 0 h 292"/>
                <a:gd name="T125" fmla="*/ 818 w 818"/>
                <a:gd name="T126" fmla="*/ 292 h 29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18" h="292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6" y="46"/>
                  </a:lnTo>
                  <a:lnTo>
                    <a:pt x="26" y="66"/>
                  </a:lnTo>
                  <a:lnTo>
                    <a:pt x="38" y="92"/>
                  </a:lnTo>
                  <a:lnTo>
                    <a:pt x="54" y="116"/>
                  </a:lnTo>
                  <a:lnTo>
                    <a:pt x="74" y="144"/>
                  </a:lnTo>
                  <a:lnTo>
                    <a:pt x="98" y="170"/>
                  </a:lnTo>
                  <a:lnTo>
                    <a:pt x="126" y="196"/>
                  </a:lnTo>
                  <a:lnTo>
                    <a:pt x="158" y="222"/>
                  </a:lnTo>
                  <a:lnTo>
                    <a:pt x="176" y="232"/>
                  </a:lnTo>
                  <a:lnTo>
                    <a:pt x="194" y="244"/>
                  </a:lnTo>
                  <a:lnTo>
                    <a:pt x="214" y="254"/>
                  </a:lnTo>
                  <a:lnTo>
                    <a:pt x="236" y="262"/>
                  </a:lnTo>
                  <a:lnTo>
                    <a:pt x="258" y="270"/>
                  </a:lnTo>
                  <a:lnTo>
                    <a:pt x="282" y="278"/>
                  </a:lnTo>
                  <a:lnTo>
                    <a:pt x="308" y="282"/>
                  </a:lnTo>
                  <a:lnTo>
                    <a:pt x="336" y="288"/>
                  </a:lnTo>
                  <a:lnTo>
                    <a:pt x="364" y="290"/>
                  </a:lnTo>
                  <a:lnTo>
                    <a:pt x="394" y="292"/>
                  </a:lnTo>
                  <a:lnTo>
                    <a:pt x="424" y="290"/>
                  </a:lnTo>
                  <a:lnTo>
                    <a:pt x="452" y="288"/>
                  </a:lnTo>
                  <a:lnTo>
                    <a:pt x="480" y="286"/>
                  </a:lnTo>
                  <a:lnTo>
                    <a:pt x="506" y="280"/>
                  </a:lnTo>
                  <a:lnTo>
                    <a:pt x="530" y="274"/>
                  </a:lnTo>
                  <a:lnTo>
                    <a:pt x="554" y="266"/>
                  </a:lnTo>
                  <a:lnTo>
                    <a:pt x="576" y="258"/>
                  </a:lnTo>
                  <a:lnTo>
                    <a:pt x="598" y="248"/>
                  </a:lnTo>
                  <a:lnTo>
                    <a:pt x="618" y="238"/>
                  </a:lnTo>
                  <a:lnTo>
                    <a:pt x="636" y="226"/>
                  </a:lnTo>
                  <a:lnTo>
                    <a:pt x="672" y="202"/>
                  </a:lnTo>
                  <a:lnTo>
                    <a:pt x="702" y="176"/>
                  </a:lnTo>
                  <a:lnTo>
                    <a:pt x="728" y="148"/>
                  </a:lnTo>
                  <a:lnTo>
                    <a:pt x="750" y="120"/>
                  </a:lnTo>
                  <a:lnTo>
                    <a:pt x="770" y="94"/>
                  </a:lnTo>
                  <a:lnTo>
                    <a:pt x="784" y="68"/>
                  </a:lnTo>
                  <a:lnTo>
                    <a:pt x="796" y="46"/>
                  </a:lnTo>
                  <a:lnTo>
                    <a:pt x="812" y="14"/>
                  </a:lnTo>
                  <a:lnTo>
                    <a:pt x="818" y="0"/>
                  </a:lnTo>
                </a:path>
              </a:pathLst>
            </a:custGeom>
            <a:noFill/>
            <a:ln w="25400">
              <a:solidFill>
                <a:srgbClr val="00AE1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115" name="Freeform 100"/>
            <p:cNvSpPr>
              <a:spLocks/>
            </p:cNvSpPr>
            <p:nvPr/>
          </p:nvSpPr>
          <p:spPr bwMode="auto">
            <a:xfrm>
              <a:off x="2638" y="3156"/>
              <a:ext cx="182" cy="311"/>
            </a:xfrm>
            <a:custGeom>
              <a:avLst/>
              <a:gdLst>
                <a:gd name="T0" fmla="*/ 0 w 282"/>
                <a:gd name="T1" fmla="*/ 0 h 480"/>
                <a:gd name="T2" fmla="*/ 0 w 282"/>
                <a:gd name="T3" fmla="*/ 0 h 480"/>
                <a:gd name="T4" fmla="*/ 1 w 282"/>
                <a:gd name="T5" fmla="*/ 1 h 480"/>
                <a:gd name="T6" fmla="*/ 1 w 282"/>
                <a:gd name="T7" fmla="*/ 1 h 480"/>
                <a:gd name="T8" fmla="*/ 1 w 282"/>
                <a:gd name="T9" fmla="*/ 2 h 480"/>
                <a:gd name="T10" fmla="*/ 1 w 282"/>
                <a:gd name="T11" fmla="*/ 2 h 480"/>
                <a:gd name="T12" fmla="*/ 1 w 282"/>
                <a:gd name="T13" fmla="*/ 2 h 480"/>
                <a:gd name="T14" fmla="*/ 1 w 282"/>
                <a:gd name="T15" fmla="*/ 3 h 480"/>
                <a:gd name="T16" fmla="*/ 1 w 282"/>
                <a:gd name="T17" fmla="*/ 3 h 480"/>
                <a:gd name="T18" fmla="*/ 1 w 282"/>
                <a:gd name="T19" fmla="*/ 3 h 480"/>
                <a:gd name="T20" fmla="*/ 2 w 282"/>
                <a:gd name="T21" fmla="*/ 3 h 480"/>
                <a:gd name="T22" fmla="*/ 2 w 282"/>
                <a:gd name="T23" fmla="*/ 3 h 480"/>
                <a:gd name="T24" fmla="*/ 2 w 282"/>
                <a:gd name="T25" fmla="*/ 3 h 480"/>
                <a:gd name="T26" fmla="*/ 2 w 282"/>
                <a:gd name="T27" fmla="*/ 3 h 480"/>
                <a:gd name="T28" fmla="*/ 2 w 282"/>
                <a:gd name="T29" fmla="*/ 3 h 480"/>
                <a:gd name="T30" fmla="*/ 2 w 282"/>
                <a:gd name="T31" fmla="*/ 3 h 480"/>
                <a:gd name="T32" fmla="*/ 2 w 282"/>
                <a:gd name="T33" fmla="*/ 3 h 480"/>
                <a:gd name="T34" fmla="*/ 2 w 282"/>
                <a:gd name="T35" fmla="*/ 3 h 480"/>
                <a:gd name="T36" fmla="*/ 2 w 282"/>
                <a:gd name="T37" fmla="*/ 3 h 480"/>
                <a:gd name="T38" fmla="*/ 3 w 282"/>
                <a:gd name="T39" fmla="*/ 3 h 480"/>
                <a:gd name="T40" fmla="*/ 3 w 282"/>
                <a:gd name="T41" fmla="*/ 3 h 480"/>
                <a:gd name="T42" fmla="*/ 3 w 282"/>
                <a:gd name="T43" fmla="*/ 4 h 480"/>
                <a:gd name="T44" fmla="*/ 3 w 282"/>
                <a:gd name="T45" fmla="*/ 4 h 480"/>
                <a:gd name="T46" fmla="*/ 3 w 282"/>
                <a:gd name="T47" fmla="*/ 4 h 480"/>
                <a:gd name="T48" fmla="*/ 3 w 282"/>
                <a:gd name="T49" fmla="*/ 4 h 480"/>
                <a:gd name="T50" fmla="*/ 3 w 282"/>
                <a:gd name="T51" fmla="*/ 5 h 480"/>
                <a:gd name="T52" fmla="*/ 3 w 282"/>
                <a:gd name="T53" fmla="*/ 5 h 480"/>
                <a:gd name="T54" fmla="*/ 3 w 282"/>
                <a:gd name="T55" fmla="*/ 6 h 480"/>
                <a:gd name="T56" fmla="*/ 4 w 282"/>
                <a:gd name="T57" fmla="*/ 6 h 4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2"/>
                <a:gd name="T88" fmla="*/ 0 h 480"/>
                <a:gd name="T89" fmla="*/ 282 w 282"/>
                <a:gd name="T90" fmla="*/ 480 h 4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2" h="480">
                  <a:moveTo>
                    <a:pt x="0" y="0"/>
                  </a:moveTo>
                  <a:lnTo>
                    <a:pt x="0" y="0"/>
                  </a:lnTo>
                  <a:lnTo>
                    <a:pt x="14" y="42"/>
                  </a:lnTo>
                  <a:lnTo>
                    <a:pt x="30" y="82"/>
                  </a:lnTo>
                  <a:lnTo>
                    <a:pt x="50" y="130"/>
                  </a:lnTo>
                  <a:lnTo>
                    <a:pt x="62" y="152"/>
                  </a:lnTo>
                  <a:lnTo>
                    <a:pt x="74" y="174"/>
                  </a:lnTo>
                  <a:lnTo>
                    <a:pt x="88" y="196"/>
                  </a:lnTo>
                  <a:lnTo>
                    <a:pt x="100" y="214"/>
                  </a:lnTo>
                  <a:lnTo>
                    <a:pt x="114" y="228"/>
                  </a:lnTo>
                  <a:lnTo>
                    <a:pt x="130" y="240"/>
                  </a:lnTo>
                  <a:lnTo>
                    <a:pt x="136" y="244"/>
                  </a:lnTo>
                  <a:lnTo>
                    <a:pt x="144" y="246"/>
                  </a:lnTo>
                  <a:lnTo>
                    <a:pt x="150" y="246"/>
                  </a:lnTo>
                  <a:lnTo>
                    <a:pt x="158" y="246"/>
                  </a:lnTo>
                  <a:lnTo>
                    <a:pt x="166" y="246"/>
                  </a:lnTo>
                  <a:lnTo>
                    <a:pt x="172" y="246"/>
                  </a:lnTo>
                  <a:lnTo>
                    <a:pt x="178" y="248"/>
                  </a:lnTo>
                  <a:lnTo>
                    <a:pt x="186" y="252"/>
                  </a:lnTo>
                  <a:lnTo>
                    <a:pt x="198" y="262"/>
                  </a:lnTo>
                  <a:lnTo>
                    <a:pt x="210" y="276"/>
                  </a:lnTo>
                  <a:lnTo>
                    <a:pt x="220" y="294"/>
                  </a:lnTo>
                  <a:lnTo>
                    <a:pt x="232" y="314"/>
                  </a:lnTo>
                  <a:lnTo>
                    <a:pt x="240" y="334"/>
                  </a:lnTo>
                  <a:lnTo>
                    <a:pt x="248" y="358"/>
                  </a:lnTo>
                  <a:lnTo>
                    <a:pt x="264" y="402"/>
                  </a:lnTo>
                  <a:lnTo>
                    <a:pt x="274" y="442"/>
                  </a:lnTo>
                  <a:lnTo>
                    <a:pt x="282" y="480"/>
                  </a:lnTo>
                </a:path>
              </a:pathLst>
            </a:custGeom>
            <a:noFill/>
            <a:ln w="12700">
              <a:solidFill>
                <a:srgbClr val="00AE1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40116" name="Rectangle 101"/>
            <p:cNvSpPr>
              <a:spLocks noChangeArrowheads="1"/>
            </p:cNvSpPr>
            <p:nvPr/>
          </p:nvSpPr>
          <p:spPr bwMode="auto">
            <a:xfrm>
              <a:off x="488" y="3730"/>
              <a:ext cx="2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 Linac</a:t>
              </a:r>
              <a:endParaRPr lang="en-US" sz="1200"/>
            </a:p>
          </p:txBody>
        </p:sp>
      </p:grpSp>
      <p:sp>
        <p:nvSpPr>
          <p:cNvPr id="39967" name="Line 103"/>
          <p:cNvSpPr>
            <a:spLocks noChangeShapeType="1"/>
          </p:cNvSpPr>
          <p:nvPr/>
        </p:nvSpPr>
        <p:spPr bwMode="auto">
          <a:xfrm flipV="1">
            <a:off x="8285163" y="1390650"/>
            <a:ext cx="614362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8" name="Line 104"/>
          <p:cNvSpPr>
            <a:spLocks noChangeShapeType="1"/>
          </p:cNvSpPr>
          <p:nvPr/>
        </p:nvSpPr>
        <p:spPr bwMode="auto">
          <a:xfrm flipV="1">
            <a:off x="5419725" y="1679575"/>
            <a:ext cx="2865438" cy="995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9" name="Line 105"/>
          <p:cNvSpPr>
            <a:spLocks noChangeShapeType="1"/>
          </p:cNvSpPr>
          <p:nvPr/>
        </p:nvSpPr>
        <p:spPr bwMode="auto">
          <a:xfrm flipV="1">
            <a:off x="4843463" y="2665413"/>
            <a:ext cx="606425" cy="211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0" name="Line 106"/>
          <p:cNvSpPr>
            <a:spLocks noChangeShapeType="1"/>
          </p:cNvSpPr>
          <p:nvPr/>
        </p:nvSpPr>
        <p:spPr bwMode="auto">
          <a:xfrm flipH="1">
            <a:off x="3862388" y="3043238"/>
            <a:ext cx="496887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1" name="Freeform 107"/>
          <p:cNvSpPr>
            <a:spLocks/>
          </p:cNvSpPr>
          <p:nvPr/>
        </p:nvSpPr>
        <p:spPr bwMode="auto">
          <a:xfrm>
            <a:off x="6111875" y="2192338"/>
            <a:ext cx="601663" cy="276225"/>
          </a:xfrm>
          <a:custGeom>
            <a:avLst/>
            <a:gdLst>
              <a:gd name="T0" fmla="*/ 2147483647 w 474"/>
              <a:gd name="T1" fmla="*/ 2147483647 h 218"/>
              <a:gd name="T2" fmla="*/ 2147483647 w 474"/>
              <a:gd name="T3" fmla="*/ 2147483647 h 218"/>
              <a:gd name="T4" fmla="*/ 0 w 474"/>
              <a:gd name="T5" fmla="*/ 2147483647 h 218"/>
              <a:gd name="T6" fmla="*/ 2147483647 w 474"/>
              <a:gd name="T7" fmla="*/ 0 h 218"/>
              <a:gd name="T8" fmla="*/ 2147483647 w 474"/>
              <a:gd name="T9" fmla="*/ 2147483647 h 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4"/>
              <a:gd name="T16" fmla="*/ 0 h 218"/>
              <a:gd name="T17" fmla="*/ 474 w 474"/>
              <a:gd name="T18" fmla="*/ 218 h 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4" h="218">
                <a:moveTo>
                  <a:pt x="474" y="60"/>
                </a:moveTo>
                <a:lnTo>
                  <a:pt x="20" y="218"/>
                </a:lnTo>
                <a:lnTo>
                  <a:pt x="0" y="158"/>
                </a:lnTo>
                <a:lnTo>
                  <a:pt x="452" y="0"/>
                </a:lnTo>
                <a:lnTo>
                  <a:pt x="474" y="60"/>
                </a:lnTo>
                <a:close/>
              </a:path>
            </a:pathLst>
          </a:custGeom>
          <a:solidFill>
            <a:srgbClr val="0019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72" name="Freeform 108"/>
          <p:cNvSpPr>
            <a:spLocks/>
          </p:cNvSpPr>
          <p:nvPr/>
        </p:nvSpPr>
        <p:spPr bwMode="auto">
          <a:xfrm>
            <a:off x="6111875" y="2192338"/>
            <a:ext cx="601663" cy="276225"/>
          </a:xfrm>
          <a:custGeom>
            <a:avLst/>
            <a:gdLst>
              <a:gd name="T0" fmla="*/ 2147483647 w 474"/>
              <a:gd name="T1" fmla="*/ 2147483647 h 218"/>
              <a:gd name="T2" fmla="*/ 2147483647 w 474"/>
              <a:gd name="T3" fmla="*/ 2147483647 h 218"/>
              <a:gd name="T4" fmla="*/ 0 w 474"/>
              <a:gd name="T5" fmla="*/ 2147483647 h 218"/>
              <a:gd name="T6" fmla="*/ 2147483647 w 474"/>
              <a:gd name="T7" fmla="*/ 0 h 218"/>
              <a:gd name="T8" fmla="*/ 2147483647 w 474"/>
              <a:gd name="T9" fmla="*/ 2147483647 h 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4"/>
              <a:gd name="T16" fmla="*/ 0 h 218"/>
              <a:gd name="T17" fmla="*/ 474 w 474"/>
              <a:gd name="T18" fmla="*/ 218 h 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4" h="218">
                <a:moveTo>
                  <a:pt x="474" y="60"/>
                </a:moveTo>
                <a:lnTo>
                  <a:pt x="20" y="218"/>
                </a:lnTo>
                <a:lnTo>
                  <a:pt x="0" y="158"/>
                </a:lnTo>
                <a:lnTo>
                  <a:pt x="452" y="0"/>
                </a:lnTo>
                <a:lnTo>
                  <a:pt x="474" y="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73" name="Freeform 109"/>
          <p:cNvSpPr>
            <a:spLocks/>
          </p:cNvSpPr>
          <p:nvPr/>
        </p:nvSpPr>
        <p:spPr bwMode="auto">
          <a:xfrm>
            <a:off x="6111875" y="2192338"/>
            <a:ext cx="601663" cy="276225"/>
          </a:xfrm>
          <a:custGeom>
            <a:avLst/>
            <a:gdLst>
              <a:gd name="T0" fmla="*/ 2147483647 w 474"/>
              <a:gd name="T1" fmla="*/ 2147483647 h 218"/>
              <a:gd name="T2" fmla="*/ 2147483647 w 474"/>
              <a:gd name="T3" fmla="*/ 2147483647 h 218"/>
              <a:gd name="T4" fmla="*/ 0 w 474"/>
              <a:gd name="T5" fmla="*/ 2147483647 h 218"/>
              <a:gd name="T6" fmla="*/ 2147483647 w 474"/>
              <a:gd name="T7" fmla="*/ 0 h 218"/>
              <a:gd name="T8" fmla="*/ 2147483647 w 474"/>
              <a:gd name="T9" fmla="*/ 2147483647 h 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4"/>
              <a:gd name="T16" fmla="*/ 0 h 218"/>
              <a:gd name="T17" fmla="*/ 474 w 474"/>
              <a:gd name="T18" fmla="*/ 218 h 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4" h="218">
                <a:moveTo>
                  <a:pt x="474" y="60"/>
                </a:moveTo>
                <a:lnTo>
                  <a:pt x="20" y="218"/>
                </a:lnTo>
                <a:lnTo>
                  <a:pt x="0" y="158"/>
                </a:lnTo>
                <a:lnTo>
                  <a:pt x="452" y="0"/>
                </a:lnTo>
                <a:lnTo>
                  <a:pt x="474" y="6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74" name="Freeform 110"/>
          <p:cNvSpPr>
            <a:spLocks/>
          </p:cNvSpPr>
          <p:nvPr/>
        </p:nvSpPr>
        <p:spPr bwMode="auto">
          <a:xfrm>
            <a:off x="6796088" y="2044700"/>
            <a:ext cx="142875" cy="254000"/>
          </a:xfrm>
          <a:custGeom>
            <a:avLst/>
            <a:gdLst>
              <a:gd name="T0" fmla="*/ 2147483647 w 112"/>
              <a:gd name="T1" fmla="*/ 2147483647 h 200"/>
              <a:gd name="T2" fmla="*/ 2147483647 w 112"/>
              <a:gd name="T3" fmla="*/ 2147483647 h 200"/>
              <a:gd name="T4" fmla="*/ 0 w 112"/>
              <a:gd name="T5" fmla="*/ 2147483647 h 200"/>
              <a:gd name="T6" fmla="*/ 2147483647 w 112"/>
              <a:gd name="T7" fmla="*/ 0 h 200"/>
              <a:gd name="T8" fmla="*/ 2147483647 w 112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200"/>
              <a:gd name="T17" fmla="*/ 112 w 112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200">
                <a:moveTo>
                  <a:pt x="112" y="182"/>
                </a:moveTo>
                <a:lnTo>
                  <a:pt x="64" y="200"/>
                </a:lnTo>
                <a:lnTo>
                  <a:pt x="0" y="18"/>
                </a:lnTo>
                <a:lnTo>
                  <a:pt x="48" y="0"/>
                </a:lnTo>
                <a:lnTo>
                  <a:pt x="112" y="182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75" name="Freeform 111"/>
          <p:cNvSpPr>
            <a:spLocks/>
          </p:cNvSpPr>
          <p:nvPr/>
        </p:nvSpPr>
        <p:spPr bwMode="auto">
          <a:xfrm>
            <a:off x="6796088" y="2044700"/>
            <a:ext cx="142875" cy="254000"/>
          </a:xfrm>
          <a:custGeom>
            <a:avLst/>
            <a:gdLst>
              <a:gd name="T0" fmla="*/ 2147483647 w 112"/>
              <a:gd name="T1" fmla="*/ 2147483647 h 200"/>
              <a:gd name="T2" fmla="*/ 2147483647 w 112"/>
              <a:gd name="T3" fmla="*/ 2147483647 h 200"/>
              <a:gd name="T4" fmla="*/ 0 w 112"/>
              <a:gd name="T5" fmla="*/ 2147483647 h 200"/>
              <a:gd name="T6" fmla="*/ 2147483647 w 112"/>
              <a:gd name="T7" fmla="*/ 0 h 200"/>
              <a:gd name="T8" fmla="*/ 2147483647 w 112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200"/>
              <a:gd name="T17" fmla="*/ 112 w 112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200">
                <a:moveTo>
                  <a:pt x="112" y="182"/>
                </a:moveTo>
                <a:lnTo>
                  <a:pt x="64" y="200"/>
                </a:lnTo>
                <a:lnTo>
                  <a:pt x="0" y="18"/>
                </a:lnTo>
                <a:lnTo>
                  <a:pt x="48" y="0"/>
                </a:lnTo>
                <a:lnTo>
                  <a:pt x="112" y="18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76" name="Freeform 112"/>
          <p:cNvSpPr>
            <a:spLocks/>
          </p:cNvSpPr>
          <p:nvPr/>
        </p:nvSpPr>
        <p:spPr bwMode="auto">
          <a:xfrm>
            <a:off x="6796088" y="2044700"/>
            <a:ext cx="142875" cy="254000"/>
          </a:xfrm>
          <a:custGeom>
            <a:avLst/>
            <a:gdLst>
              <a:gd name="T0" fmla="*/ 2147483647 w 112"/>
              <a:gd name="T1" fmla="*/ 2147483647 h 200"/>
              <a:gd name="T2" fmla="*/ 2147483647 w 112"/>
              <a:gd name="T3" fmla="*/ 2147483647 h 200"/>
              <a:gd name="T4" fmla="*/ 0 w 112"/>
              <a:gd name="T5" fmla="*/ 2147483647 h 200"/>
              <a:gd name="T6" fmla="*/ 2147483647 w 112"/>
              <a:gd name="T7" fmla="*/ 0 h 200"/>
              <a:gd name="T8" fmla="*/ 2147483647 w 112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200"/>
              <a:gd name="T17" fmla="*/ 112 w 112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200">
                <a:moveTo>
                  <a:pt x="112" y="182"/>
                </a:moveTo>
                <a:lnTo>
                  <a:pt x="64" y="200"/>
                </a:lnTo>
                <a:lnTo>
                  <a:pt x="0" y="18"/>
                </a:lnTo>
                <a:lnTo>
                  <a:pt x="48" y="0"/>
                </a:lnTo>
                <a:lnTo>
                  <a:pt x="112" y="18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77" name="Freeform 113"/>
          <p:cNvSpPr>
            <a:spLocks/>
          </p:cNvSpPr>
          <p:nvPr/>
        </p:nvSpPr>
        <p:spPr bwMode="auto">
          <a:xfrm>
            <a:off x="6872288" y="2019300"/>
            <a:ext cx="142875" cy="250825"/>
          </a:xfrm>
          <a:custGeom>
            <a:avLst/>
            <a:gdLst>
              <a:gd name="T0" fmla="*/ 2147483647 w 112"/>
              <a:gd name="T1" fmla="*/ 2147483647 h 198"/>
              <a:gd name="T2" fmla="*/ 2147483647 w 112"/>
              <a:gd name="T3" fmla="*/ 2147483647 h 198"/>
              <a:gd name="T4" fmla="*/ 0 w 112"/>
              <a:gd name="T5" fmla="*/ 2147483647 h 198"/>
              <a:gd name="T6" fmla="*/ 2147483647 w 112"/>
              <a:gd name="T7" fmla="*/ 0 h 198"/>
              <a:gd name="T8" fmla="*/ 2147483647 w 112"/>
              <a:gd name="T9" fmla="*/ 2147483647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198"/>
              <a:gd name="T17" fmla="*/ 112 w 112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198">
                <a:moveTo>
                  <a:pt x="112" y="182"/>
                </a:moveTo>
                <a:lnTo>
                  <a:pt x="64" y="198"/>
                </a:lnTo>
                <a:lnTo>
                  <a:pt x="0" y="16"/>
                </a:lnTo>
                <a:lnTo>
                  <a:pt x="48" y="0"/>
                </a:lnTo>
                <a:lnTo>
                  <a:pt x="112" y="182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78" name="Freeform 114"/>
          <p:cNvSpPr>
            <a:spLocks/>
          </p:cNvSpPr>
          <p:nvPr/>
        </p:nvSpPr>
        <p:spPr bwMode="auto">
          <a:xfrm>
            <a:off x="6872288" y="2019300"/>
            <a:ext cx="142875" cy="250825"/>
          </a:xfrm>
          <a:custGeom>
            <a:avLst/>
            <a:gdLst>
              <a:gd name="T0" fmla="*/ 2147483647 w 112"/>
              <a:gd name="T1" fmla="*/ 2147483647 h 198"/>
              <a:gd name="T2" fmla="*/ 2147483647 w 112"/>
              <a:gd name="T3" fmla="*/ 2147483647 h 198"/>
              <a:gd name="T4" fmla="*/ 0 w 112"/>
              <a:gd name="T5" fmla="*/ 2147483647 h 198"/>
              <a:gd name="T6" fmla="*/ 2147483647 w 112"/>
              <a:gd name="T7" fmla="*/ 0 h 198"/>
              <a:gd name="T8" fmla="*/ 2147483647 w 112"/>
              <a:gd name="T9" fmla="*/ 2147483647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198"/>
              <a:gd name="T17" fmla="*/ 112 w 112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198">
                <a:moveTo>
                  <a:pt x="112" y="182"/>
                </a:moveTo>
                <a:lnTo>
                  <a:pt x="64" y="198"/>
                </a:lnTo>
                <a:lnTo>
                  <a:pt x="0" y="16"/>
                </a:lnTo>
                <a:lnTo>
                  <a:pt x="48" y="0"/>
                </a:lnTo>
                <a:lnTo>
                  <a:pt x="112" y="18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79" name="Freeform 115"/>
          <p:cNvSpPr>
            <a:spLocks/>
          </p:cNvSpPr>
          <p:nvPr/>
        </p:nvSpPr>
        <p:spPr bwMode="auto">
          <a:xfrm>
            <a:off x="6872288" y="2019300"/>
            <a:ext cx="142875" cy="250825"/>
          </a:xfrm>
          <a:custGeom>
            <a:avLst/>
            <a:gdLst>
              <a:gd name="T0" fmla="*/ 2147483647 w 112"/>
              <a:gd name="T1" fmla="*/ 2147483647 h 198"/>
              <a:gd name="T2" fmla="*/ 2147483647 w 112"/>
              <a:gd name="T3" fmla="*/ 2147483647 h 198"/>
              <a:gd name="T4" fmla="*/ 0 w 112"/>
              <a:gd name="T5" fmla="*/ 2147483647 h 198"/>
              <a:gd name="T6" fmla="*/ 2147483647 w 112"/>
              <a:gd name="T7" fmla="*/ 0 h 198"/>
              <a:gd name="T8" fmla="*/ 2147483647 w 112"/>
              <a:gd name="T9" fmla="*/ 2147483647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198"/>
              <a:gd name="T17" fmla="*/ 112 w 112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198">
                <a:moveTo>
                  <a:pt x="112" y="182"/>
                </a:moveTo>
                <a:lnTo>
                  <a:pt x="64" y="198"/>
                </a:lnTo>
                <a:lnTo>
                  <a:pt x="0" y="16"/>
                </a:lnTo>
                <a:lnTo>
                  <a:pt x="48" y="0"/>
                </a:lnTo>
                <a:lnTo>
                  <a:pt x="112" y="18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80" name="Freeform 116"/>
          <p:cNvSpPr>
            <a:spLocks/>
          </p:cNvSpPr>
          <p:nvPr/>
        </p:nvSpPr>
        <p:spPr bwMode="auto">
          <a:xfrm>
            <a:off x="6951663" y="1990725"/>
            <a:ext cx="139700" cy="254000"/>
          </a:xfrm>
          <a:custGeom>
            <a:avLst/>
            <a:gdLst>
              <a:gd name="T0" fmla="*/ 2147483647 w 110"/>
              <a:gd name="T1" fmla="*/ 2147483647 h 200"/>
              <a:gd name="T2" fmla="*/ 2147483647 w 110"/>
              <a:gd name="T3" fmla="*/ 2147483647 h 200"/>
              <a:gd name="T4" fmla="*/ 0 w 110"/>
              <a:gd name="T5" fmla="*/ 2147483647 h 200"/>
              <a:gd name="T6" fmla="*/ 2147483647 w 110"/>
              <a:gd name="T7" fmla="*/ 0 h 200"/>
              <a:gd name="T8" fmla="*/ 2147483647 w 110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200"/>
              <a:gd name="T17" fmla="*/ 110 w 110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200">
                <a:moveTo>
                  <a:pt x="110" y="182"/>
                </a:moveTo>
                <a:lnTo>
                  <a:pt x="62" y="200"/>
                </a:lnTo>
                <a:lnTo>
                  <a:pt x="0" y="18"/>
                </a:lnTo>
                <a:lnTo>
                  <a:pt x="48" y="0"/>
                </a:lnTo>
                <a:lnTo>
                  <a:pt x="110" y="182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81" name="Freeform 117"/>
          <p:cNvSpPr>
            <a:spLocks/>
          </p:cNvSpPr>
          <p:nvPr/>
        </p:nvSpPr>
        <p:spPr bwMode="auto">
          <a:xfrm>
            <a:off x="6951663" y="1990725"/>
            <a:ext cx="139700" cy="254000"/>
          </a:xfrm>
          <a:custGeom>
            <a:avLst/>
            <a:gdLst>
              <a:gd name="T0" fmla="*/ 2147483647 w 110"/>
              <a:gd name="T1" fmla="*/ 2147483647 h 200"/>
              <a:gd name="T2" fmla="*/ 2147483647 w 110"/>
              <a:gd name="T3" fmla="*/ 2147483647 h 200"/>
              <a:gd name="T4" fmla="*/ 0 w 110"/>
              <a:gd name="T5" fmla="*/ 2147483647 h 200"/>
              <a:gd name="T6" fmla="*/ 2147483647 w 110"/>
              <a:gd name="T7" fmla="*/ 0 h 200"/>
              <a:gd name="T8" fmla="*/ 2147483647 w 110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200"/>
              <a:gd name="T17" fmla="*/ 110 w 110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200">
                <a:moveTo>
                  <a:pt x="110" y="182"/>
                </a:moveTo>
                <a:lnTo>
                  <a:pt x="62" y="200"/>
                </a:lnTo>
                <a:lnTo>
                  <a:pt x="0" y="18"/>
                </a:lnTo>
                <a:lnTo>
                  <a:pt x="48" y="0"/>
                </a:lnTo>
                <a:lnTo>
                  <a:pt x="110" y="18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82" name="Freeform 118"/>
          <p:cNvSpPr>
            <a:spLocks/>
          </p:cNvSpPr>
          <p:nvPr/>
        </p:nvSpPr>
        <p:spPr bwMode="auto">
          <a:xfrm>
            <a:off x="6951663" y="1990725"/>
            <a:ext cx="139700" cy="254000"/>
          </a:xfrm>
          <a:custGeom>
            <a:avLst/>
            <a:gdLst>
              <a:gd name="T0" fmla="*/ 2147483647 w 110"/>
              <a:gd name="T1" fmla="*/ 2147483647 h 200"/>
              <a:gd name="T2" fmla="*/ 2147483647 w 110"/>
              <a:gd name="T3" fmla="*/ 2147483647 h 200"/>
              <a:gd name="T4" fmla="*/ 0 w 110"/>
              <a:gd name="T5" fmla="*/ 2147483647 h 200"/>
              <a:gd name="T6" fmla="*/ 2147483647 w 110"/>
              <a:gd name="T7" fmla="*/ 0 h 200"/>
              <a:gd name="T8" fmla="*/ 2147483647 w 110"/>
              <a:gd name="T9" fmla="*/ 2147483647 h 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200"/>
              <a:gd name="T17" fmla="*/ 110 w 110"/>
              <a:gd name="T18" fmla="*/ 200 h 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200">
                <a:moveTo>
                  <a:pt x="110" y="182"/>
                </a:moveTo>
                <a:lnTo>
                  <a:pt x="62" y="200"/>
                </a:lnTo>
                <a:lnTo>
                  <a:pt x="0" y="18"/>
                </a:lnTo>
                <a:lnTo>
                  <a:pt x="48" y="0"/>
                </a:lnTo>
                <a:lnTo>
                  <a:pt x="110" y="18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83" name="Freeform 119"/>
          <p:cNvSpPr>
            <a:spLocks/>
          </p:cNvSpPr>
          <p:nvPr/>
        </p:nvSpPr>
        <p:spPr bwMode="auto">
          <a:xfrm>
            <a:off x="7027863" y="1965325"/>
            <a:ext cx="141287" cy="250825"/>
          </a:xfrm>
          <a:custGeom>
            <a:avLst/>
            <a:gdLst>
              <a:gd name="T0" fmla="*/ 2147483647 w 112"/>
              <a:gd name="T1" fmla="*/ 2147483647 h 198"/>
              <a:gd name="T2" fmla="*/ 2147483647 w 112"/>
              <a:gd name="T3" fmla="*/ 2147483647 h 198"/>
              <a:gd name="T4" fmla="*/ 0 w 112"/>
              <a:gd name="T5" fmla="*/ 2147483647 h 198"/>
              <a:gd name="T6" fmla="*/ 2147483647 w 112"/>
              <a:gd name="T7" fmla="*/ 0 h 198"/>
              <a:gd name="T8" fmla="*/ 2147483647 w 112"/>
              <a:gd name="T9" fmla="*/ 2147483647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198"/>
              <a:gd name="T17" fmla="*/ 112 w 112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198">
                <a:moveTo>
                  <a:pt x="112" y="182"/>
                </a:moveTo>
                <a:lnTo>
                  <a:pt x="62" y="198"/>
                </a:lnTo>
                <a:lnTo>
                  <a:pt x="0" y="16"/>
                </a:lnTo>
                <a:lnTo>
                  <a:pt x="48" y="0"/>
                </a:lnTo>
                <a:lnTo>
                  <a:pt x="112" y="182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84" name="Freeform 120"/>
          <p:cNvSpPr>
            <a:spLocks/>
          </p:cNvSpPr>
          <p:nvPr/>
        </p:nvSpPr>
        <p:spPr bwMode="auto">
          <a:xfrm>
            <a:off x="7027863" y="1965325"/>
            <a:ext cx="141287" cy="250825"/>
          </a:xfrm>
          <a:custGeom>
            <a:avLst/>
            <a:gdLst>
              <a:gd name="T0" fmla="*/ 2147483647 w 112"/>
              <a:gd name="T1" fmla="*/ 2147483647 h 198"/>
              <a:gd name="T2" fmla="*/ 2147483647 w 112"/>
              <a:gd name="T3" fmla="*/ 2147483647 h 198"/>
              <a:gd name="T4" fmla="*/ 0 w 112"/>
              <a:gd name="T5" fmla="*/ 2147483647 h 198"/>
              <a:gd name="T6" fmla="*/ 2147483647 w 112"/>
              <a:gd name="T7" fmla="*/ 0 h 198"/>
              <a:gd name="T8" fmla="*/ 2147483647 w 112"/>
              <a:gd name="T9" fmla="*/ 2147483647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198"/>
              <a:gd name="T17" fmla="*/ 112 w 112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198">
                <a:moveTo>
                  <a:pt x="112" y="182"/>
                </a:moveTo>
                <a:lnTo>
                  <a:pt x="62" y="198"/>
                </a:lnTo>
                <a:lnTo>
                  <a:pt x="0" y="16"/>
                </a:lnTo>
                <a:lnTo>
                  <a:pt x="48" y="0"/>
                </a:lnTo>
                <a:lnTo>
                  <a:pt x="112" y="18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85" name="Freeform 121"/>
          <p:cNvSpPr>
            <a:spLocks/>
          </p:cNvSpPr>
          <p:nvPr/>
        </p:nvSpPr>
        <p:spPr bwMode="auto">
          <a:xfrm>
            <a:off x="7027863" y="1965325"/>
            <a:ext cx="141287" cy="250825"/>
          </a:xfrm>
          <a:custGeom>
            <a:avLst/>
            <a:gdLst>
              <a:gd name="T0" fmla="*/ 2147483647 w 112"/>
              <a:gd name="T1" fmla="*/ 2147483647 h 198"/>
              <a:gd name="T2" fmla="*/ 2147483647 w 112"/>
              <a:gd name="T3" fmla="*/ 2147483647 h 198"/>
              <a:gd name="T4" fmla="*/ 0 w 112"/>
              <a:gd name="T5" fmla="*/ 2147483647 h 198"/>
              <a:gd name="T6" fmla="*/ 2147483647 w 112"/>
              <a:gd name="T7" fmla="*/ 0 h 198"/>
              <a:gd name="T8" fmla="*/ 2147483647 w 112"/>
              <a:gd name="T9" fmla="*/ 2147483647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198"/>
              <a:gd name="T17" fmla="*/ 112 w 112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198">
                <a:moveTo>
                  <a:pt x="112" y="182"/>
                </a:moveTo>
                <a:lnTo>
                  <a:pt x="62" y="198"/>
                </a:lnTo>
                <a:lnTo>
                  <a:pt x="0" y="16"/>
                </a:lnTo>
                <a:lnTo>
                  <a:pt x="48" y="0"/>
                </a:lnTo>
                <a:lnTo>
                  <a:pt x="112" y="18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86" name="Freeform 122"/>
          <p:cNvSpPr>
            <a:spLocks/>
          </p:cNvSpPr>
          <p:nvPr/>
        </p:nvSpPr>
        <p:spPr bwMode="auto">
          <a:xfrm>
            <a:off x="6718300" y="2071688"/>
            <a:ext cx="141288" cy="252412"/>
          </a:xfrm>
          <a:custGeom>
            <a:avLst/>
            <a:gdLst>
              <a:gd name="T0" fmla="*/ 2147483647 w 112"/>
              <a:gd name="T1" fmla="*/ 2147483647 h 198"/>
              <a:gd name="T2" fmla="*/ 2147483647 w 112"/>
              <a:gd name="T3" fmla="*/ 2147483647 h 198"/>
              <a:gd name="T4" fmla="*/ 0 w 112"/>
              <a:gd name="T5" fmla="*/ 2147483647 h 198"/>
              <a:gd name="T6" fmla="*/ 2147483647 w 112"/>
              <a:gd name="T7" fmla="*/ 0 h 198"/>
              <a:gd name="T8" fmla="*/ 2147483647 w 112"/>
              <a:gd name="T9" fmla="*/ 2147483647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198"/>
              <a:gd name="T17" fmla="*/ 112 w 112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198">
                <a:moveTo>
                  <a:pt x="112" y="182"/>
                </a:moveTo>
                <a:lnTo>
                  <a:pt x="64" y="198"/>
                </a:lnTo>
                <a:lnTo>
                  <a:pt x="0" y="18"/>
                </a:lnTo>
                <a:lnTo>
                  <a:pt x="50" y="0"/>
                </a:lnTo>
                <a:lnTo>
                  <a:pt x="112" y="182"/>
                </a:lnTo>
                <a:close/>
              </a:path>
            </a:pathLst>
          </a:custGeom>
          <a:solidFill>
            <a:srgbClr val="D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87" name="Freeform 123"/>
          <p:cNvSpPr>
            <a:spLocks/>
          </p:cNvSpPr>
          <p:nvPr/>
        </p:nvSpPr>
        <p:spPr bwMode="auto">
          <a:xfrm>
            <a:off x="6718300" y="2071688"/>
            <a:ext cx="141288" cy="252412"/>
          </a:xfrm>
          <a:custGeom>
            <a:avLst/>
            <a:gdLst>
              <a:gd name="T0" fmla="*/ 2147483647 w 112"/>
              <a:gd name="T1" fmla="*/ 2147483647 h 198"/>
              <a:gd name="T2" fmla="*/ 2147483647 w 112"/>
              <a:gd name="T3" fmla="*/ 2147483647 h 198"/>
              <a:gd name="T4" fmla="*/ 0 w 112"/>
              <a:gd name="T5" fmla="*/ 2147483647 h 198"/>
              <a:gd name="T6" fmla="*/ 2147483647 w 112"/>
              <a:gd name="T7" fmla="*/ 0 h 198"/>
              <a:gd name="T8" fmla="*/ 2147483647 w 112"/>
              <a:gd name="T9" fmla="*/ 2147483647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198"/>
              <a:gd name="T17" fmla="*/ 112 w 112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198">
                <a:moveTo>
                  <a:pt x="112" y="182"/>
                </a:moveTo>
                <a:lnTo>
                  <a:pt x="64" y="198"/>
                </a:lnTo>
                <a:lnTo>
                  <a:pt x="0" y="18"/>
                </a:lnTo>
                <a:lnTo>
                  <a:pt x="50" y="0"/>
                </a:lnTo>
                <a:lnTo>
                  <a:pt x="112" y="18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88" name="Freeform 124"/>
          <p:cNvSpPr>
            <a:spLocks/>
          </p:cNvSpPr>
          <p:nvPr/>
        </p:nvSpPr>
        <p:spPr bwMode="auto">
          <a:xfrm>
            <a:off x="6718300" y="2071688"/>
            <a:ext cx="141288" cy="252412"/>
          </a:xfrm>
          <a:custGeom>
            <a:avLst/>
            <a:gdLst>
              <a:gd name="T0" fmla="*/ 2147483647 w 112"/>
              <a:gd name="T1" fmla="*/ 2147483647 h 198"/>
              <a:gd name="T2" fmla="*/ 2147483647 w 112"/>
              <a:gd name="T3" fmla="*/ 2147483647 h 198"/>
              <a:gd name="T4" fmla="*/ 0 w 112"/>
              <a:gd name="T5" fmla="*/ 2147483647 h 198"/>
              <a:gd name="T6" fmla="*/ 2147483647 w 112"/>
              <a:gd name="T7" fmla="*/ 0 h 198"/>
              <a:gd name="T8" fmla="*/ 2147483647 w 112"/>
              <a:gd name="T9" fmla="*/ 2147483647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198"/>
              <a:gd name="T17" fmla="*/ 112 w 112"/>
              <a:gd name="T18" fmla="*/ 198 h 1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198">
                <a:moveTo>
                  <a:pt x="112" y="182"/>
                </a:moveTo>
                <a:lnTo>
                  <a:pt x="64" y="198"/>
                </a:lnTo>
                <a:lnTo>
                  <a:pt x="0" y="18"/>
                </a:lnTo>
                <a:lnTo>
                  <a:pt x="50" y="0"/>
                </a:lnTo>
                <a:lnTo>
                  <a:pt x="112" y="18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89" name="Freeform 125"/>
          <p:cNvSpPr>
            <a:spLocks/>
          </p:cNvSpPr>
          <p:nvPr/>
        </p:nvSpPr>
        <p:spPr bwMode="auto">
          <a:xfrm>
            <a:off x="7165975" y="1865313"/>
            <a:ext cx="454025" cy="257175"/>
          </a:xfrm>
          <a:custGeom>
            <a:avLst/>
            <a:gdLst>
              <a:gd name="T0" fmla="*/ 2147483647 w 358"/>
              <a:gd name="T1" fmla="*/ 2147483647 h 204"/>
              <a:gd name="T2" fmla="*/ 2147483647 w 358"/>
              <a:gd name="T3" fmla="*/ 2147483647 h 204"/>
              <a:gd name="T4" fmla="*/ 0 w 358"/>
              <a:gd name="T5" fmla="*/ 2147483647 h 204"/>
              <a:gd name="T6" fmla="*/ 2147483647 w 358"/>
              <a:gd name="T7" fmla="*/ 0 h 204"/>
              <a:gd name="T8" fmla="*/ 2147483647 w 358"/>
              <a:gd name="T9" fmla="*/ 2147483647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"/>
              <a:gd name="T16" fmla="*/ 0 h 204"/>
              <a:gd name="T17" fmla="*/ 358 w 358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" h="204">
                <a:moveTo>
                  <a:pt x="358" y="92"/>
                </a:moveTo>
                <a:lnTo>
                  <a:pt x="32" y="204"/>
                </a:lnTo>
                <a:lnTo>
                  <a:pt x="0" y="114"/>
                </a:lnTo>
                <a:lnTo>
                  <a:pt x="326" y="0"/>
                </a:lnTo>
                <a:lnTo>
                  <a:pt x="358" y="92"/>
                </a:lnTo>
                <a:close/>
              </a:path>
            </a:pathLst>
          </a:custGeom>
          <a:solidFill>
            <a:srgbClr val="FF7F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90" name="Freeform 126"/>
          <p:cNvSpPr>
            <a:spLocks/>
          </p:cNvSpPr>
          <p:nvPr/>
        </p:nvSpPr>
        <p:spPr bwMode="auto">
          <a:xfrm>
            <a:off x="7165975" y="1865313"/>
            <a:ext cx="454025" cy="257175"/>
          </a:xfrm>
          <a:custGeom>
            <a:avLst/>
            <a:gdLst>
              <a:gd name="T0" fmla="*/ 2147483647 w 358"/>
              <a:gd name="T1" fmla="*/ 2147483647 h 204"/>
              <a:gd name="T2" fmla="*/ 2147483647 w 358"/>
              <a:gd name="T3" fmla="*/ 2147483647 h 204"/>
              <a:gd name="T4" fmla="*/ 0 w 358"/>
              <a:gd name="T5" fmla="*/ 2147483647 h 204"/>
              <a:gd name="T6" fmla="*/ 2147483647 w 358"/>
              <a:gd name="T7" fmla="*/ 0 h 204"/>
              <a:gd name="T8" fmla="*/ 2147483647 w 358"/>
              <a:gd name="T9" fmla="*/ 2147483647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"/>
              <a:gd name="T16" fmla="*/ 0 h 204"/>
              <a:gd name="T17" fmla="*/ 358 w 358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" h="204">
                <a:moveTo>
                  <a:pt x="358" y="92"/>
                </a:moveTo>
                <a:lnTo>
                  <a:pt x="32" y="204"/>
                </a:lnTo>
                <a:lnTo>
                  <a:pt x="0" y="114"/>
                </a:lnTo>
                <a:lnTo>
                  <a:pt x="326" y="0"/>
                </a:lnTo>
                <a:lnTo>
                  <a:pt x="358" y="9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91" name="Freeform 127"/>
          <p:cNvSpPr>
            <a:spLocks/>
          </p:cNvSpPr>
          <p:nvPr/>
        </p:nvSpPr>
        <p:spPr bwMode="auto">
          <a:xfrm>
            <a:off x="7165975" y="1865313"/>
            <a:ext cx="454025" cy="257175"/>
          </a:xfrm>
          <a:custGeom>
            <a:avLst/>
            <a:gdLst>
              <a:gd name="T0" fmla="*/ 2147483647 w 358"/>
              <a:gd name="T1" fmla="*/ 2147483647 h 204"/>
              <a:gd name="T2" fmla="*/ 2147483647 w 358"/>
              <a:gd name="T3" fmla="*/ 2147483647 h 204"/>
              <a:gd name="T4" fmla="*/ 0 w 358"/>
              <a:gd name="T5" fmla="*/ 2147483647 h 204"/>
              <a:gd name="T6" fmla="*/ 2147483647 w 358"/>
              <a:gd name="T7" fmla="*/ 0 h 204"/>
              <a:gd name="T8" fmla="*/ 2147483647 w 358"/>
              <a:gd name="T9" fmla="*/ 2147483647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8"/>
              <a:gd name="T16" fmla="*/ 0 h 204"/>
              <a:gd name="T17" fmla="*/ 358 w 358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8" h="204">
                <a:moveTo>
                  <a:pt x="358" y="92"/>
                </a:moveTo>
                <a:lnTo>
                  <a:pt x="32" y="204"/>
                </a:lnTo>
                <a:lnTo>
                  <a:pt x="0" y="114"/>
                </a:lnTo>
                <a:lnTo>
                  <a:pt x="326" y="0"/>
                </a:lnTo>
                <a:lnTo>
                  <a:pt x="358" y="92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92" name="Freeform 128"/>
          <p:cNvSpPr>
            <a:spLocks/>
          </p:cNvSpPr>
          <p:nvPr/>
        </p:nvSpPr>
        <p:spPr bwMode="auto">
          <a:xfrm>
            <a:off x="8105775" y="1563688"/>
            <a:ext cx="220663" cy="277812"/>
          </a:xfrm>
          <a:custGeom>
            <a:avLst/>
            <a:gdLst>
              <a:gd name="T0" fmla="*/ 2147483647 w 174"/>
              <a:gd name="T1" fmla="*/ 2147483647 h 220"/>
              <a:gd name="T2" fmla="*/ 2147483647 w 174"/>
              <a:gd name="T3" fmla="*/ 2147483647 h 220"/>
              <a:gd name="T4" fmla="*/ 2147483647 w 174"/>
              <a:gd name="T5" fmla="*/ 2147483647 h 220"/>
              <a:gd name="T6" fmla="*/ 2147483647 w 174"/>
              <a:gd name="T7" fmla="*/ 2147483647 h 220"/>
              <a:gd name="T8" fmla="*/ 2147483647 w 174"/>
              <a:gd name="T9" fmla="*/ 2147483647 h 220"/>
              <a:gd name="T10" fmla="*/ 2147483647 w 174"/>
              <a:gd name="T11" fmla="*/ 2147483647 h 220"/>
              <a:gd name="T12" fmla="*/ 2147483647 w 174"/>
              <a:gd name="T13" fmla="*/ 2147483647 h 220"/>
              <a:gd name="T14" fmla="*/ 2147483647 w 174"/>
              <a:gd name="T15" fmla="*/ 2147483647 h 220"/>
              <a:gd name="T16" fmla="*/ 2147483647 w 174"/>
              <a:gd name="T17" fmla="*/ 2147483647 h 220"/>
              <a:gd name="T18" fmla="*/ 2147483647 w 174"/>
              <a:gd name="T19" fmla="*/ 2147483647 h 220"/>
              <a:gd name="T20" fmla="*/ 2147483647 w 174"/>
              <a:gd name="T21" fmla="*/ 2147483647 h 220"/>
              <a:gd name="T22" fmla="*/ 2147483647 w 174"/>
              <a:gd name="T23" fmla="*/ 2147483647 h 220"/>
              <a:gd name="T24" fmla="*/ 2147483647 w 174"/>
              <a:gd name="T25" fmla="*/ 2147483647 h 220"/>
              <a:gd name="T26" fmla="*/ 2147483647 w 174"/>
              <a:gd name="T27" fmla="*/ 2147483647 h 220"/>
              <a:gd name="T28" fmla="*/ 2147483647 w 174"/>
              <a:gd name="T29" fmla="*/ 2147483647 h 220"/>
              <a:gd name="T30" fmla="*/ 2147483647 w 174"/>
              <a:gd name="T31" fmla="*/ 2147483647 h 220"/>
              <a:gd name="T32" fmla="*/ 2147483647 w 174"/>
              <a:gd name="T33" fmla="*/ 2147483647 h 220"/>
              <a:gd name="T34" fmla="*/ 2147483647 w 174"/>
              <a:gd name="T35" fmla="*/ 2147483647 h 220"/>
              <a:gd name="T36" fmla="*/ 2147483647 w 174"/>
              <a:gd name="T37" fmla="*/ 2147483647 h 220"/>
              <a:gd name="T38" fmla="*/ 2147483647 w 174"/>
              <a:gd name="T39" fmla="*/ 0 h 220"/>
              <a:gd name="T40" fmla="*/ 2147483647 w 174"/>
              <a:gd name="T41" fmla="*/ 0 h 220"/>
              <a:gd name="T42" fmla="*/ 2147483647 w 174"/>
              <a:gd name="T43" fmla="*/ 2147483647 h 220"/>
              <a:gd name="T44" fmla="*/ 2147483647 w 174"/>
              <a:gd name="T45" fmla="*/ 2147483647 h 220"/>
              <a:gd name="T46" fmla="*/ 2147483647 w 174"/>
              <a:gd name="T47" fmla="*/ 2147483647 h 220"/>
              <a:gd name="T48" fmla="*/ 2147483647 w 174"/>
              <a:gd name="T49" fmla="*/ 2147483647 h 220"/>
              <a:gd name="T50" fmla="*/ 2147483647 w 174"/>
              <a:gd name="T51" fmla="*/ 2147483647 h 220"/>
              <a:gd name="T52" fmla="*/ 2147483647 w 174"/>
              <a:gd name="T53" fmla="*/ 2147483647 h 220"/>
              <a:gd name="T54" fmla="*/ 2147483647 w 174"/>
              <a:gd name="T55" fmla="*/ 2147483647 h 220"/>
              <a:gd name="T56" fmla="*/ 2147483647 w 174"/>
              <a:gd name="T57" fmla="*/ 2147483647 h 220"/>
              <a:gd name="T58" fmla="*/ 2147483647 w 174"/>
              <a:gd name="T59" fmla="*/ 2147483647 h 220"/>
              <a:gd name="T60" fmla="*/ 2147483647 w 174"/>
              <a:gd name="T61" fmla="*/ 2147483647 h 220"/>
              <a:gd name="T62" fmla="*/ 2147483647 w 174"/>
              <a:gd name="T63" fmla="*/ 2147483647 h 220"/>
              <a:gd name="T64" fmla="*/ 2147483647 w 174"/>
              <a:gd name="T65" fmla="*/ 2147483647 h 220"/>
              <a:gd name="T66" fmla="*/ 2147483647 w 174"/>
              <a:gd name="T67" fmla="*/ 2147483647 h 220"/>
              <a:gd name="T68" fmla="*/ 2147483647 w 174"/>
              <a:gd name="T69" fmla="*/ 2147483647 h 220"/>
              <a:gd name="T70" fmla="*/ 2147483647 w 174"/>
              <a:gd name="T71" fmla="*/ 2147483647 h 220"/>
              <a:gd name="T72" fmla="*/ 2147483647 w 174"/>
              <a:gd name="T73" fmla="*/ 2147483647 h 220"/>
              <a:gd name="T74" fmla="*/ 0 w 174"/>
              <a:gd name="T75" fmla="*/ 2147483647 h 220"/>
              <a:gd name="T76" fmla="*/ 2147483647 w 174"/>
              <a:gd name="T77" fmla="*/ 2147483647 h 22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4"/>
              <a:gd name="T118" fmla="*/ 0 h 220"/>
              <a:gd name="T119" fmla="*/ 174 w 174"/>
              <a:gd name="T120" fmla="*/ 220 h 22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4" h="220">
                <a:moveTo>
                  <a:pt x="64" y="220"/>
                </a:moveTo>
                <a:lnTo>
                  <a:pt x="64" y="220"/>
                </a:lnTo>
                <a:lnTo>
                  <a:pt x="78" y="214"/>
                </a:lnTo>
                <a:lnTo>
                  <a:pt x="90" y="206"/>
                </a:lnTo>
                <a:lnTo>
                  <a:pt x="100" y="198"/>
                </a:lnTo>
                <a:lnTo>
                  <a:pt x="110" y="190"/>
                </a:lnTo>
                <a:lnTo>
                  <a:pt x="116" y="180"/>
                </a:lnTo>
                <a:lnTo>
                  <a:pt x="120" y="170"/>
                </a:lnTo>
                <a:lnTo>
                  <a:pt x="128" y="150"/>
                </a:lnTo>
                <a:lnTo>
                  <a:pt x="130" y="132"/>
                </a:lnTo>
                <a:lnTo>
                  <a:pt x="130" y="118"/>
                </a:lnTo>
                <a:lnTo>
                  <a:pt x="128" y="102"/>
                </a:lnTo>
                <a:lnTo>
                  <a:pt x="132" y="112"/>
                </a:lnTo>
                <a:lnTo>
                  <a:pt x="140" y="134"/>
                </a:lnTo>
                <a:lnTo>
                  <a:pt x="146" y="146"/>
                </a:lnTo>
                <a:lnTo>
                  <a:pt x="154" y="160"/>
                </a:lnTo>
                <a:lnTo>
                  <a:pt x="162" y="172"/>
                </a:lnTo>
                <a:lnTo>
                  <a:pt x="174" y="182"/>
                </a:lnTo>
                <a:lnTo>
                  <a:pt x="110" y="0"/>
                </a:lnTo>
                <a:lnTo>
                  <a:pt x="108" y="16"/>
                </a:lnTo>
                <a:lnTo>
                  <a:pt x="108" y="30"/>
                </a:lnTo>
                <a:lnTo>
                  <a:pt x="110" y="46"/>
                </a:lnTo>
                <a:lnTo>
                  <a:pt x="114" y="60"/>
                </a:lnTo>
                <a:lnTo>
                  <a:pt x="120" y="82"/>
                </a:lnTo>
                <a:lnTo>
                  <a:pt x="124" y="90"/>
                </a:lnTo>
                <a:lnTo>
                  <a:pt x="116" y="78"/>
                </a:lnTo>
                <a:lnTo>
                  <a:pt x="108" y="66"/>
                </a:lnTo>
                <a:lnTo>
                  <a:pt x="94" y="54"/>
                </a:lnTo>
                <a:lnTo>
                  <a:pt x="76" y="42"/>
                </a:lnTo>
                <a:lnTo>
                  <a:pt x="66" y="38"/>
                </a:lnTo>
                <a:lnTo>
                  <a:pt x="56" y="34"/>
                </a:lnTo>
                <a:lnTo>
                  <a:pt x="44" y="32"/>
                </a:lnTo>
                <a:lnTo>
                  <a:pt x="30" y="32"/>
                </a:lnTo>
                <a:lnTo>
                  <a:pt x="16" y="34"/>
                </a:lnTo>
                <a:lnTo>
                  <a:pt x="0" y="38"/>
                </a:lnTo>
                <a:lnTo>
                  <a:pt x="64" y="220"/>
                </a:lnTo>
                <a:close/>
              </a:path>
            </a:pathLst>
          </a:custGeom>
          <a:solidFill>
            <a:srgbClr val="33F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93" name="Freeform 129"/>
          <p:cNvSpPr>
            <a:spLocks/>
          </p:cNvSpPr>
          <p:nvPr/>
        </p:nvSpPr>
        <p:spPr bwMode="auto">
          <a:xfrm>
            <a:off x="8105775" y="1563688"/>
            <a:ext cx="220663" cy="277812"/>
          </a:xfrm>
          <a:custGeom>
            <a:avLst/>
            <a:gdLst>
              <a:gd name="T0" fmla="*/ 2147483647 w 174"/>
              <a:gd name="T1" fmla="*/ 2147483647 h 220"/>
              <a:gd name="T2" fmla="*/ 2147483647 w 174"/>
              <a:gd name="T3" fmla="*/ 2147483647 h 220"/>
              <a:gd name="T4" fmla="*/ 2147483647 w 174"/>
              <a:gd name="T5" fmla="*/ 2147483647 h 220"/>
              <a:gd name="T6" fmla="*/ 2147483647 w 174"/>
              <a:gd name="T7" fmla="*/ 2147483647 h 220"/>
              <a:gd name="T8" fmla="*/ 2147483647 w 174"/>
              <a:gd name="T9" fmla="*/ 2147483647 h 220"/>
              <a:gd name="T10" fmla="*/ 2147483647 w 174"/>
              <a:gd name="T11" fmla="*/ 2147483647 h 220"/>
              <a:gd name="T12" fmla="*/ 2147483647 w 174"/>
              <a:gd name="T13" fmla="*/ 2147483647 h 220"/>
              <a:gd name="T14" fmla="*/ 2147483647 w 174"/>
              <a:gd name="T15" fmla="*/ 2147483647 h 220"/>
              <a:gd name="T16" fmla="*/ 2147483647 w 174"/>
              <a:gd name="T17" fmla="*/ 2147483647 h 220"/>
              <a:gd name="T18" fmla="*/ 2147483647 w 174"/>
              <a:gd name="T19" fmla="*/ 2147483647 h 220"/>
              <a:gd name="T20" fmla="*/ 2147483647 w 174"/>
              <a:gd name="T21" fmla="*/ 2147483647 h 220"/>
              <a:gd name="T22" fmla="*/ 2147483647 w 174"/>
              <a:gd name="T23" fmla="*/ 2147483647 h 220"/>
              <a:gd name="T24" fmla="*/ 2147483647 w 174"/>
              <a:gd name="T25" fmla="*/ 2147483647 h 220"/>
              <a:gd name="T26" fmla="*/ 2147483647 w 174"/>
              <a:gd name="T27" fmla="*/ 2147483647 h 220"/>
              <a:gd name="T28" fmla="*/ 2147483647 w 174"/>
              <a:gd name="T29" fmla="*/ 2147483647 h 220"/>
              <a:gd name="T30" fmla="*/ 2147483647 w 174"/>
              <a:gd name="T31" fmla="*/ 2147483647 h 220"/>
              <a:gd name="T32" fmla="*/ 2147483647 w 174"/>
              <a:gd name="T33" fmla="*/ 2147483647 h 220"/>
              <a:gd name="T34" fmla="*/ 2147483647 w 174"/>
              <a:gd name="T35" fmla="*/ 2147483647 h 220"/>
              <a:gd name="T36" fmla="*/ 2147483647 w 174"/>
              <a:gd name="T37" fmla="*/ 2147483647 h 220"/>
              <a:gd name="T38" fmla="*/ 2147483647 w 174"/>
              <a:gd name="T39" fmla="*/ 0 h 220"/>
              <a:gd name="T40" fmla="*/ 2147483647 w 174"/>
              <a:gd name="T41" fmla="*/ 0 h 220"/>
              <a:gd name="T42" fmla="*/ 2147483647 w 174"/>
              <a:gd name="T43" fmla="*/ 2147483647 h 220"/>
              <a:gd name="T44" fmla="*/ 2147483647 w 174"/>
              <a:gd name="T45" fmla="*/ 2147483647 h 220"/>
              <a:gd name="T46" fmla="*/ 2147483647 w 174"/>
              <a:gd name="T47" fmla="*/ 2147483647 h 220"/>
              <a:gd name="T48" fmla="*/ 2147483647 w 174"/>
              <a:gd name="T49" fmla="*/ 2147483647 h 220"/>
              <a:gd name="T50" fmla="*/ 2147483647 w 174"/>
              <a:gd name="T51" fmla="*/ 2147483647 h 220"/>
              <a:gd name="T52" fmla="*/ 2147483647 w 174"/>
              <a:gd name="T53" fmla="*/ 2147483647 h 220"/>
              <a:gd name="T54" fmla="*/ 2147483647 w 174"/>
              <a:gd name="T55" fmla="*/ 2147483647 h 220"/>
              <a:gd name="T56" fmla="*/ 2147483647 w 174"/>
              <a:gd name="T57" fmla="*/ 2147483647 h 220"/>
              <a:gd name="T58" fmla="*/ 2147483647 w 174"/>
              <a:gd name="T59" fmla="*/ 2147483647 h 220"/>
              <a:gd name="T60" fmla="*/ 2147483647 w 174"/>
              <a:gd name="T61" fmla="*/ 2147483647 h 220"/>
              <a:gd name="T62" fmla="*/ 2147483647 w 174"/>
              <a:gd name="T63" fmla="*/ 2147483647 h 220"/>
              <a:gd name="T64" fmla="*/ 2147483647 w 174"/>
              <a:gd name="T65" fmla="*/ 2147483647 h 220"/>
              <a:gd name="T66" fmla="*/ 2147483647 w 174"/>
              <a:gd name="T67" fmla="*/ 2147483647 h 220"/>
              <a:gd name="T68" fmla="*/ 2147483647 w 174"/>
              <a:gd name="T69" fmla="*/ 2147483647 h 220"/>
              <a:gd name="T70" fmla="*/ 2147483647 w 174"/>
              <a:gd name="T71" fmla="*/ 2147483647 h 220"/>
              <a:gd name="T72" fmla="*/ 2147483647 w 174"/>
              <a:gd name="T73" fmla="*/ 2147483647 h 220"/>
              <a:gd name="T74" fmla="*/ 0 w 174"/>
              <a:gd name="T75" fmla="*/ 2147483647 h 220"/>
              <a:gd name="T76" fmla="*/ 2147483647 w 174"/>
              <a:gd name="T77" fmla="*/ 2147483647 h 22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4"/>
              <a:gd name="T118" fmla="*/ 0 h 220"/>
              <a:gd name="T119" fmla="*/ 174 w 174"/>
              <a:gd name="T120" fmla="*/ 220 h 22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4" h="220">
                <a:moveTo>
                  <a:pt x="64" y="220"/>
                </a:moveTo>
                <a:lnTo>
                  <a:pt x="64" y="220"/>
                </a:lnTo>
                <a:lnTo>
                  <a:pt x="78" y="214"/>
                </a:lnTo>
                <a:lnTo>
                  <a:pt x="90" y="206"/>
                </a:lnTo>
                <a:lnTo>
                  <a:pt x="100" y="198"/>
                </a:lnTo>
                <a:lnTo>
                  <a:pt x="110" y="190"/>
                </a:lnTo>
                <a:lnTo>
                  <a:pt x="116" y="180"/>
                </a:lnTo>
                <a:lnTo>
                  <a:pt x="120" y="170"/>
                </a:lnTo>
                <a:lnTo>
                  <a:pt x="128" y="150"/>
                </a:lnTo>
                <a:lnTo>
                  <a:pt x="130" y="132"/>
                </a:lnTo>
                <a:lnTo>
                  <a:pt x="130" y="118"/>
                </a:lnTo>
                <a:lnTo>
                  <a:pt x="128" y="102"/>
                </a:lnTo>
                <a:lnTo>
                  <a:pt x="132" y="112"/>
                </a:lnTo>
                <a:lnTo>
                  <a:pt x="140" y="134"/>
                </a:lnTo>
                <a:lnTo>
                  <a:pt x="146" y="146"/>
                </a:lnTo>
                <a:lnTo>
                  <a:pt x="154" y="160"/>
                </a:lnTo>
                <a:lnTo>
                  <a:pt x="162" y="172"/>
                </a:lnTo>
                <a:lnTo>
                  <a:pt x="174" y="182"/>
                </a:lnTo>
                <a:lnTo>
                  <a:pt x="110" y="0"/>
                </a:lnTo>
                <a:lnTo>
                  <a:pt x="108" y="16"/>
                </a:lnTo>
                <a:lnTo>
                  <a:pt x="108" y="30"/>
                </a:lnTo>
                <a:lnTo>
                  <a:pt x="110" y="46"/>
                </a:lnTo>
                <a:lnTo>
                  <a:pt x="114" y="60"/>
                </a:lnTo>
                <a:lnTo>
                  <a:pt x="120" y="82"/>
                </a:lnTo>
                <a:lnTo>
                  <a:pt x="124" y="90"/>
                </a:lnTo>
                <a:lnTo>
                  <a:pt x="116" y="78"/>
                </a:lnTo>
                <a:lnTo>
                  <a:pt x="108" y="66"/>
                </a:lnTo>
                <a:lnTo>
                  <a:pt x="94" y="54"/>
                </a:lnTo>
                <a:lnTo>
                  <a:pt x="76" y="42"/>
                </a:lnTo>
                <a:lnTo>
                  <a:pt x="66" y="38"/>
                </a:lnTo>
                <a:lnTo>
                  <a:pt x="56" y="34"/>
                </a:lnTo>
                <a:lnTo>
                  <a:pt x="44" y="32"/>
                </a:lnTo>
                <a:lnTo>
                  <a:pt x="30" y="32"/>
                </a:lnTo>
                <a:lnTo>
                  <a:pt x="16" y="34"/>
                </a:lnTo>
                <a:lnTo>
                  <a:pt x="0" y="38"/>
                </a:lnTo>
                <a:lnTo>
                  <a:pt x="64" y="22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94" name="Freeform 130"/>
          <p:cNvSpPr>
            <a:spLocks/>
          </p:cNvSpPr>
          <p:nvPr/>
        </p:nvSpPr>
        <p:spPr bwMode="auto">
          <a:xfrm>
            <a:off x="8105775" y="1563688"/>
            <a:ext cx="220663" cy="277812"/>
          </a:xfrm>
          <a:custGeom>
            <a:avLst/>
            <a:gdLst>
              <a:gd name="T0" fmla="*/ 2147483647 w 174"/>
              <a:gd name="T1" fmla="*/ 2147483647 h 220"/>
              <a:gd name="T2" fmla="*/ 2147483647 w 174"/>
              <a:gd name="T3" fmla="*/ 2147483647 h 220"/>
              <a:gd name="T4" fmla="*/ 2147483647 w 174"/>
              <a:gd name="T5" fmla="*/ 2147483647 h 220"/>
              <a:gd name="T6" fmla="*/ 2147483647 w 174"/>
              <a:gd name="T7" fmla="*/ 2147483647 h 220"/>
              <a:gd name="T8" fmla="*/ 2147483647 w 174"/>
              <a:gd name="T9" fmla="*/ 2147483647 h 220"/>
              <a:gd name="T10" fmla="*/ 2147483647 w 174"/>
              <a:gd name="T11" fmla="*/ 2147483647 h 220"/>
              <a:gd name="T12" fmla="*/ 2147483647 w 174"/>
              <a:gd name="T13" fmla="*/ 2147483647 h 220"/>
              <a:gd name="T14" fmla="*/ 2147483647 w 174"/>
              <a:gd name="T15" fmla="*/ 2147483647 h 220"/>
              <a:gd name="T16" fmla="*/ 2147483647 w 174"/>
              <a:gd name="T17" fmla="*/ 2147483647 h 220"/>
              <a:gd name="T18" fmla="*/ 2147483647 w 174"/>
              <a:gd name="T19" fmla="*/ 2147483647 h 220"/>
              <a:gd name="T20" fmla="*/ 2147483647 w 174"/>
              <a:gd name="T21" fmla="*/ 2147483647 h 220"/>
              <a:gd name="T22" fmla="*/ 2147483647 w 174"/>
              <a:gd name="T23" fmla="*/ 2147483647 h 220"/>
              <a:gd name="T24" fmla="*/ 2147483647 w 174"/>
              <a:gd name="T25" fmla="*/ 2147483647 h 220"/>
              <a:gd name="T26" fmla="*/ 2147483647 w 174"/>
              <a:gd name="T27" fmla="*/ 2147483647 h 220"/>
              <a:gd name="T28" fmla="*/ 2147483647 w 174"/>
              <a:gd name="T29" fmla="*/ 2147483647 h 220"/>
              <a:gd name="T30" fmla="*/ 2147483647 w 174"/>
              <a:gd name="T31" fmla="*/ 2147483647 h 220"/>
              <a:gd name="T32" fmla="*/ 2147483647 w 174"/>
              <a:gd name="T33" fmla="*/ 2147483647 h 220"/>
              <a:gd name="T34" fmla="*/ 2147483647 w 174"/>
              <a:gd name="T35" fmla="*/ 2147483647 h 220"/>
              <a:gd name="T36" fmla="*/ 2147483647 w 174"/>
              <a:gd name="T37" fmla="*/ 2147483647 h 220"/>
              <a:gd name="T38" fmla="*/ 2147483647 w 174"/>
              <a:gd name="T39" fmla="*/ 0 h 220"/>
              <a:gd name="T40" fmla="*/ 2147483647 w 174"/>
              <a:gd name="T41" fmla="*/ 0 h 220"/>
              <a:gd name="T42" fmla="*/ 2147483647 w 174"/>
              <a:gd name="T43" fmla="*/ 2147483647 h 220"/>
              <a:gd name="T44" fmla="*/ 2147483647 w 174"/>
              <a:gd name="T45" fmla="*/ 2147483647 h 220"/>
              <a:gd name="T46" fmla="*/ 2147483647 w 174"/>
              <a:gd name="T47" fmla="*/ 2147483647 h 220"/>
              <a:gd name="T48" fmla="*/ 2147483647 w 174"/>
              <a:gd name="T49" fmla="*/ 2147483647 h 220"/>
              <a:gd name="T50" fmla="*/ 2147483647 w 174"/>
              <a:gd name="T51" fmla="*/ 2147483647 h 220"/>
              <a:gd name="T52" fmla="*/ 2147483647 w 174"/>
              <a:gd name="T53" fmla="*/ 2147483647 h 220"/>
              <a:gd name="T54" fmla="*/ 2147483647 w 174"/>
              <a:gd name="T55" fmla="*/ 2147483647 h 220"/>
              <a:gd name="T56" fmla="*/ 2147483647 w 174"/>
              <a:gd name="T57" fmla="*/ 2147483647 h 220"/>
              <a:gd name="T58" fmla="*/ 2147483647 w 174"/>
              <a:gd name="T59" fmla="*/ 2147483647 h 220"/>
              <a:gd name="T60" fmla="*/ 2147483647 w 174"/>
              <a:gd name="T61" fmla="*/ 2147483647 h 220"/>
              <a:gd name="T62" fmla="*/ 2147483647 w 174"/>
              <a:gd name="T63" fmla="*/ 2147483647 h 220"/>
              <a:gd name="T64" fmla="*/ 2147483647 w 174"/>
              <a:gd name="T65" fmla="*/ 2147483647 h 220"/>
              <a:gd name="T66" fmla="*/ 2147483647 w 174"/>
              <a:gd name="T67" fmla="*/ 2147483647 h 220"/>
              <a:gd name="T68" fmla="*/ 2147483647 w 174"/>
              <a:gd name="T69" fmla="*/ 2147483647 h 220"/>
              <a:gd name="T70" fmla="*/ 2147483647 w 174"/>
              <a:gd name="T71" fmla="*/ 2147483647 h 220"/>
              <a:gd name="T72" fmla="*/ 2147483647 w 174"/>
              <a:gd name="T73" fmla="*/ 2147483647 h 220"/>
              <a:gd name="T74" fmla="*/ 0 w 174"/>
              <a:gd name="T75" fmla="*/ 2147483647 h 220"/>
              <a:gd name="T76" fmla="*/ 2147483647 w 174"/>
              <a:gd name="T77" fmla="*/ 2147483647 h 22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74"/>
              <a:gd name="T118" fmla="*/ 0 h 220"/>
              <a:gd name="T119" fmla="*/ 174 w 174"/>
              <a:gd name="T120" fmla="*/ 220 h 22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74" h="220">
                <a:moveTo>
                  <a:pt x="64" y="220"/>
                </a:moveTo>
                <a:lnTo>
                  <a:pt x="64" y="220"/>
                </a:lnTo>
                <a:lnTo>
                  <a:pt x="78" y="214"/>
                </a:lnTo>
                <a:lnTo>
                  <a:pt x="90" y="206"/>
                </a:lnTo>
                <a:lnTo>
                  <a:pt x="100" y="198"/>
                </a:lnTo>
                <a:lnTo>
                  <a:pt x="110" y="190"/>
                </a:lnTo>
                <a:lnTo>
                  <a:pt x="116" y="180"/>
                </a:lnTo>
                <a:lnTo>
                  <a:pt x="120" y="170"/>
                </a:lnTo>
                <a:lnTo>
                  <a:pt x="128" y="150"/>
                </a:lnTo>
                <a:lnTo>
                  <a:pt x="130" y="132"/>
                </a:lnTo>
                <a:lnTo>
                  <a:pt x="130" y="118"/>
                </a:lnTo>
                <a:lnTo>
                  <a:pt x="128" y="102"/>
                </a:lnTo>
                <a:lnTo>
                  <a:pt x="132" y="112"/>
                </a:lnTo>
                <a:lnTo>
                  <a:pt x="140" y="134"/>
                </a:lnTo>
                <a:lnTo>
                  <a:pt x="146" y="146"/>
                </a:lnTo>
                <a:lnTo>
                  <a:pt x="154" y="160"/>
                </a:lnTo>
                <a:lnTo>
                  <a:pt x="162" y="172"/>
                </a:lnTo>
                <a:lnTo>
                  <a:pt x="174" y="182"/>
                </a:lnTo>
                <a:lnTo>
                  <a:pt x="110" y="0"/>
                </a:lnTo>
                <a:lnTo>
                  <a:pt x="108" y="16"/>
                </a:lnTo>
                <a:lnTo>
                  <a:pt x="108" y="30"/>
                </a:lnTo>
                <a:lnTo>
                  <a:pt x="110" y="46"/>
                </a:lnTo>
                <a:lnTo>
                  <a:pt x="114" y="60"/>
                </a:lnTo>
                <a:lnTo>
                  <a:pt x="120" y="82"/>
                </a:lnTo>
                <a:lnTo>
                  <a:pt x="124" y="90"/>
                </a:lnTo>
                <a:lnTo>
                  <a:pt x="116" y="78"/>
                </a:lnTo>
                <a:lnTo>
                  <a:pt x="108" y="66"/>
                </a:lnTo>
                <a:lnTo>
                  <a:pt x="94" y="54"/>
                </a:lnTo>
                <a:lnTo>
                  <a:pt x="76" y="42"/>
                </a:lnTo>
                <a:lnTo>
                  <a:pt x="66" y="38"/>
                </a:lnTo>
                <a:lnTo>
                  <a:pt x="56" y="34"/>
                </a:lnTo>
                <a:lnTo>
                  <a:pt x="44" y="32"/>
                </a:lnTo>
                <a:lnTo>
                  <a:pt x="30" y="32"/>
                </a:lnTo>
                <a:lnTo>
                  <a:pt x="16" y="34"/>
                </a:lnTo>
                <a:lnTo>
                  <a:pt x="0" y="38"/>
                </a:lnTo>
                <a:lnTo>
                  <a:pt x="64" y="22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95" name="Freeform 131"/>
          <p:cNvSpPr>
            <a:spLocks/>
          </p:cNvSpPr>
          <p:nvPr/>
        </p:nvSpPr>
        <p:spPr bwMode="auto">
          <a:xfrm>
            <a:off x="8256588" y="1658938"/>
            <a:ext cx="57150" cy="38100"/>
          </a:xfrm>
          <a:custGeom>
            <a:avLst/>
            <a:gdLst>
              <a:gd name="T0" fmla="*/ 2147483647 w 44"/>
              <a:gd name="T1" fmla="*/ 2147483647 h 30"/>
              <a:gd name="T2" fmla="*/ 2147483647 w 44"/>
              <a:gd name="T3" fmla="*/ 2147483647 h 30"/>
              <a:gd name="T4" fmla="*/ 0 w 44"/>
              <a:gd name="T5" fmla="*/ 2147483647 h 30"/>
              <a:gd name="T6" fmla="*/ 2147483647 w 44"/>
              <a:gd name="T7" fmla="*/ 0 h 30"/>
              <a:gd name="T8" fmla="*/ 2147483647 w 44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30"/>
              <a:gd name="T17" fmla="*/ 44 w 4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30">
                <a:moveTo>
                  <a:pt x="44" y="18"/>
                </a:moveTo>
                <a:lnTo>
                  <a:pt x="8" y="30"/>
                </a:lnTo>
                <a:lnTo>
                  <a:pt x="0" y="12"/>
                </a:lnTo>
                <a:lnTo>
                  <a:pt x="38" y="0"/>
                </a:lnTo>
                <a:lnTo>
                  <a:pt x="44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96" name="Freeform 132"/>
          <p:cNvSpPr>
            <a:spLocks/>
          </p:cNvSpPr>
          <p:nvPr/>
        </p:nvSpPr>
        <p:spPr bwMode="auto">
          <a:xfrm>
            <a:off x="8256588" y="1658938"/>
            <a:ext cx="57150" cy="38100"/>
          </a:xfrm>
          <a:custGeom>
            <a:avLst/>
            <a:gdLst>
              <a:gd name="T0" fmla="*/ 2147483647 w 44"/>
              <a:gd name="T1" fmla="*/ 2147483647 h 30"/>
              <a:gd name="T2" fmla="*/ 2147483647 w 44"/>
              <a:gd name="T3" fmla="*/ 2147483647 h 30"/>
              <a:gd name="T4" fmla="*/ 0 w 44"/>
              <a:gd name="T5" fmla="*/ 2147483647 h 30"/>
              <a:gd name="T6" fmla="*/ 2147483647 w 44"/>
              <a:gd name="T7" fmla="*/ 0 h 30"/>
              <a:gd name="T8" fmla="*/ 2147483647 w 44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30"/>
              <a:gd name="T17" fmla="*/ 44 w 4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30">
                <a:moveTo>
                  <a:pt x="44" y="18"/>
                </a:moveTo>
                <a:lnTo>
                  <a:pt x="8" y="30"/>
                </a:lnTo>
                <a:lnTo>
                  <a:pt x="0" y="12"/>
                </a:lnTo>
                <a:lnTo>
                  <a:pt x="38" y="0"/>
                </a:lnTo>
                <a:lnTo>
                  <a:pt x="44" y="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97" name="Freeform 133"/>
          <p:cNvSpPr>
            <a:spLocks/>
          </p:cNvSpPr>
          <p:nvPr/>
        </p:nvSpPr>
        <p:spPr bwMode="auto">
          <a:xfrm>
            <a:off x="8256588" y="1658938"/>
            <a:ext cx="57150" cy="38100"/>
          </a:xfrm>
          <a:custGeom>
            <a:avLst/>
            <a:gdLst>
              <a:gd name="T0" fmla="*/ 2147483647 w 44"/>
              <a:gd name="T1" fmla="*/ 2147483647 h 30"/>
              <a:gd name="T2" fmla="*/ 2147483647 w 44"/>
              <a:gd name="T3" fmla="*/ 2147483647 h 30"/>
              <a:gd name="T4" fmla="*/ 0 w 44"/>
              <a:gd name="T5" fmla="*/ 2147483647 h 30"/>
              <a:gd name="T6" fmla="*/ 2147483647 w 44"/>
              <a:gd name="T7" fmla="*/ 0 h 30"/>
              <a:gd name="T8" fmla="*/ 2147483647 w 44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30"/>
              <a:gd name="T17" fmla="*/ 44 w 44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30">
                <a:moveTo>
                  <a:pt x="44" y="18"/>
                </a:moveTo>
                <a:lnTo>
                  <a:pt x="8" y="30"/>
                </a:lnTo>
                <a:lnTo>
                  <a:pt x="0" y="12"/>
                </a:lnTo>
                <a:lnTo>
                  <a:pt x="38" y="0"/>
                </a:lnTo>
                <a:lnTo>
                  <a:pt x="44" y="18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98" name="Freeform 134"/>
          <p:cNvSpPr>
            <a:spLocks/>
          </p:cNvSpPr>
          <p:nvPr/>
        </p:nvSpPr>
        <p:spPr bwMode="auto">
          <a:xfrm>
            <a:off x="8545513" y="952500"/>
            <a:ext cx="469900" cy="468313"/>
          </a:xfrm>
          <a:custGeom>
            <a:avLst/>
            <a:gdLst>
              <a:gd name="T0" fmla="*/ 2147483647 w 370"/>
              <a:gd name="T1" fmla="*/ 2147483647 h 370"/>
              <a:gd name="T2" fmla="*/ 2147483647 w 370"/>
              <a:gd name="T3" fmla="*/ 2147483647 h 370"/>
              <a:gd name="T4" fmla="*/ 2147483647 w 370"/>
              <a:gd name="T5" fmla="*/ 2147483647 h 370"/>
              <a:gd name="T6" fmla="*/ 2147483647 w 370"/>
              <a:gd name="T7" fmla="*/ 2147483647 h 370"/>
              <a:gd name="T8" fmla="*/ 2147483647 w 370"/>
              <a:gd name="T9" fmla="*/ 2147483647 h 370"/>
              <a:gd name="T10" fmla="*/ 2147483647 w 370"/>
              <a:gd name="T11" fmla="*/ 2147483647 h 370"/>
              <a:gd name="T12" fmla="*/ 2147483647 w 370"/>
              <a:gd name="T13" fmla="*/ 2147483647 h 370"/>
              <a:gd name="T14" fmla="*/ 2147483647 w 370"/>
              <a:gd name="T15" fmla="*/ 2147483647 h 370"/>
              <a:gd name="T16" fmla="*/ 2147483647 w 370"/>
              <a:gd name="T17" fmla="*/ 2147483647 h 370"/>
              <a:gd name="T18" fmla="*/ 2147483647 w 370"/>
              <a:gd name="T19" fmla="*/ 2147483647 h 370"/>
              <a:gd name="T20" fmla="*/ 2147483647 w 370"/>
              <a:gd name="T21" fmla="*/ 2147483647 h 370"/>
              <a:gd name="T22" fmla="*/ 2147483647 w 370"/>
              <a:gd name="T23" fmla="*/ 2147483647 h 370"/>
              <a:gd name="T24" fmla="*/ 2147483647 w 370"/>
              <a:gd name="T25" fmla="*/ 2147483647 h 370"/>
              <a:gd name="T26" fmla="*/ 2147483647 w 370"/>
              <a:gd name="T27" fmla="*/ 2147483647 h 370"/>
              <a:gd name="T28" fmla="*/ 2147483647 w 370"/>
              <a:gd name="T29" fmla="*/ 2147483647 h 370"/>
              <a:gd name="T30" fmla="*/ 2147483647 w 370"/>
              <a:gd name="T31" fmla="*/ 2147483647 h 370"/>
              <a:gd name="T32" fmla="*/ 0 w 370"/>
              <a:gd name="T33" fmla="*/ 2147483647 h 370"/>
              <a:gd name="T34" fmla="*/ 0 w 370"/>
              <a:gd name="T35" fmla="*/ 2147483647 h 370"/>
              <a:gd name="T36" fmla="*/ 2147483647 w 370"/>
              <a:gd name="T37" fmla="*/ 2147483647 h 370"/>
              <a:gd name="T38" fmla="*/ 2147483647 w 370"/>
              <a:gd name="T39" fmla="*/ 2147483647 h 370"/>
              <a:gd name="T40" fmla="*/ 2147483647 w 370"/>
              <a:gd name="T41" fmla="*/ 2147483647 h 370"/>
              <a:gd name="T42" fmla="*/ 2147483647 w 370"/>
              <a:gd name="T43" fmla="*/ 2147483647 h 370"/>
              <a:gd name="T44" fmla="*/ 2147483647 w 370"/>
              <a:gd name="T45" fmla="*/ 2147483647 h 370"/>
              <a:gd name="T46" fmla="*/ 2147483647 w 370"/>
              <a:gd name="T47" fmla="*/ 2147483647 h 370"/>
              <a:gd name="T48" fmla="*/ 2147483647 w 370"/>
              <a:gd name="T49" fmla="*/ 2147483647 h 370"/>
              <a:gd name="T50" fmla="*/ 2147483647 w 370"/>
              <a:gd name="T51" fmla="*/ 0 h 370"/>
              <a:gd name="T52" fmla="*/ 2147483647 w 370"/>
              <a:gd name="T53" fmla="*/ 0 h 370"/>
              <a:gd name="T54" fmla="*/ 2147483647 w 370"/>
              <a:gd name="T55" fmla="*/ 2147483647 h 370"/>
              <a:gd name="T56" fmla="*/ 2147483647 w 370"/>
              <a:gd name="T57" fmla="*/ 2147483647 h 370"/>
              <a:gd name="T58" fmla="*/ 2147483647 w 370"/>
              <a:gd name="T59" fmla="*/ 2147483647 h 370"/>
              <a:gd name="T60" fmla="*/ 2147483647 w 370"/>
              <a:gd name="T61" fmla="*/ 2147483647 h 370"/>
              <a:gd name="T62" fmla="*/ 2147483647 w 370"/>
              <a:gd name="T63" fmla="*/ 2147483647 h 370"/>
              <a:gd name="T64" fmla="*/ 2147483647 w 370"/>
              <a:gd name="T65" fmla="*/ 2147483647 h 370"/>
              <a:gd name="T66" fmla="*/ 2147483647 w 370"/>
              <a:gd name="T67" fmla="*/ 2147483647 h 370"/>
              <a:gd name="T68" fmla="*/ 2147483647 w 370"/>
              <a:gd name="T69" fmla="*/ 2147483647 h 3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0"/>
              <a:gd name="T106" fmla="*/ 0 h 370"/>
              <a:gd name="T107" fmla="*/ 370 w 370"/>
              <a:gd name="T108" fmla="*/ 370 h 37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0" h="370">
                <a:moveTo>
                  <a:pt x="370" y="184"/>
                </a:moveTo>
                <a:lnTo>
                  <a:pt x="370" y="184"/>
                </a:lnTo>
                <a:lnTo>
                  <a:pt x="368" y="204"/>
                </a:lnTo>
                <a:lnTo>
                  <a:pt x="366" y="222"/>
                </a:lnTo>
                <a:lnTo>
                  <a:pt x="362" y="240"/>
                </a:lnTo>
                <a:lnTo>
                  <a:pt x="356" y="256"/>
                </a:lnTo>
                <a:lnTo>
                  <a:pt x="348" y="274"/>
                </a:lnTo>
                <a:lnTo>
                  <a:pt x="338" y="288"/>
                </a:lnTo>
                <a:lnTo>
                  <a:pt x="328" y="302"/>
                </a:lnTo>
                <a:lnTo>
                  <a:pt x="316" y="316"/>
                </a:lnTo>
                <a:lnTo>
                  <a:pt x="302" y="328"/>
                </a:lnTo>
                <a:lnTo>
                  <a:pt x="288" y="338"/>
                </a:lnTo>
                <a:lnTo>
                  <a:pt x="274" y="348"/>
                </a:lnTo>
                <a:lnTo>
                  <a:pt x="256" y="356"/>
                </a:lnTo>
                <a:lnTo>
                  <a:pt x="240" y="362"/>
                </a:lnTo>
                <a:lnTo>
                  <a:pt x="222" y="366"/>
                </a:lnTo>
                <a:lnTo>
                  <a:pt x="204" y="368"/>
                </a:lnTo>
                <a:lnTo>
                  <a:pt x="184" y="370"/>
                </a:lnTo>
                <a:lnTo>
                  <a:pt x="166" y="368"/>
                </a:lnTo>
                <a:lnTo>
                  <a:pt x="148" y="366"/>
                </a:lnTo>
                <a:lnTo>
                  <a:pt x="130" y="362"/>
                </a:lnTo>
                <a:lnTo>
                  <a:pt x="112" y="356"/>
                </a:lnTo>
                <a:lnTo>
                  <a:pt x="96" y="348"/>
                </a:lnTo>
                <a:lnTo>
                  <a:pt x="82" y="338"/>
                </a:lnTo>
                <a:lnTo>
                  <a:pt x="68" y="328"/>
                </a:lnTo>
                <a:lnTo>
                  <a:pt x="54" y="316"/>
                </a:lnTo>
                <a:lnTo>
                  <a:pt x="42" y="302"/>
                </a:lnTo>
                <a:lnTo>
                  <a:pt x="32" y="288"/>
                </a:lnTo>
                <a:lnTo>
                  <a:pt x="22" y="274"/>
                </a:lnTo>
                <a:lnTo>
                  <a:pt x="14" y="256"/>
                </a:lnTo>
                <a:lnTo>
                  <a:pt x="8" y="240"/>
                </a:lnTo>
                <a:lnTo>
                  <a:pt x="4" y="222"/>
                </a:lnTo>
                <a:lnTo>
                  <a:pt x="0" y="204"/>
                </a:lnTo>
                <a:lnTo>
                  <a:pt x="0" y="184"/>
                </a:lnTo>
                <a:lnTo>
                  <a:pt x="0" y="166"/>
                </a:lnTo>
                <a:lnTo>
                  <a:pt x="4" y="148"/>
                </a:lnTo>
                <a:lnTo>
                  <a:pt x="8" y="130"/>
                </a:lnTo>
                <a:lnTo>
                  <a:pt x="14" y="112"/>
                </a:lnTo>
                <a:lnTo>
                  <a:pt x="22" y="96"/>
                </a:lnTo>
                <a:lnTo>
                  <a:pt x="32" y="82"/>
                </a:lnTo>
                <a:lnTo>
                  <a:pt x="42" y="68"/>
                </a:lnTo>
                <a:lnTo>
                  <a:pt x="54" y="54"/>
                </a:lnTo>
                <a:lnTo>
                  <a:pt x="68" y="42"/>
                </a:lnTo>
                <a:lnTo>
                  <a:pt x="82" y="32"/>
                </a:lnTo>
                <a:lnTo>
                  <a:pt x="96" y="22"/>
                </a:lnTo>
                <a:lnTo>
                  <a:pt x="112" y="14"/>
                </a:lnTo>
                <a:lnTo>
                  <a:pt x="130" y="8"/>
                </a:lnTo>
                <a:lnTo>
                  <a:pt x="148" y="4"/>
                </a:lnTo>
                <a:lnTo>
                  <a:pt x="166" y="0"/>
                </a:lnTo>
                <a:lnTo>
                  <a:pt x="184" y="0"/>
                </a:lnTo>
                <a:lnTo>
                  <a:pt x="204" y="0"/>
                </a:lnTo>
                <a:lnTo>
                  <a:pt x="222" y="4"/>
                </a:lnTo>
                <a:lnTo>
                  <a:pt x="240" y="8"/>
                </a:lnTo>
                <a:lnTo>
                  <a:pt x="256" y="14"/>
                </a:lnTo>
                <a:lnTo>
                  <a:pt x="274" y="22"/>
                </a:lnTo>
                <a:lnTo>
                  <a:pt x="288" y="32"/>
                </a:lnTo>
                <a:lnTo>
                  <a:pt x="302" y="42"/>
                </a:lnTo>
                <a:lnTo>
                  <a:pt x="316" y="54"/>
                </a:lnTo>
                <a:lnTo>
                  <a:pt x="328" y="68"/>
                </a:lnTo>
                <a:lnTo>
                  <a:pt x="338" y="82"/>
                </a:lnTo>
                <a:lnTo>
                  <a:pt x="348" y="96"/>
                </a:lnTo>
                <a:lnTo>
                  <a:pt x="356" y="112"/>
                </a:lnTo>
                <a:lnTo>
                  <a:pt x="362" y="130"/>
                </a:lnTo>
                <a:lnTo>
                  <a:pt x="366" y="148"/>
                </a:lnTo>
                <a:lnTo>
                  <a:pt x="368" y="166"/>
                </a:lnTo>
                <a:lnTo>
                  <a:pt x="370" y="184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39999" name="Line 135"/>
          <p:cNvSpPr>
            <a:spLocks noChangeShapeType="1"/>
          </p:cNvSpPr>
          <p:nvPr/>
        </p:nvSpPr>
        <p:spPr bwMode="auto">
          <a:xfrm flipH="1">
            <a:off x="7564438" y="949325"/>
            <a:ext cx="1222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00" name="Rectangle 136"/>
          <p:cNvSpPr>
            <a:spLocks noChangeArrowheads="1"/>
          </p:cNvSpPr>
          <p:nvPr/>
        </p:nvSpPr>
        <p:spPr bwMode="auto">
          <a:xfrm>
            <a:off x="6761163" y="909638"/>
            <a:ext cx="946150" cy="80962"/>
          </a:xfrm>
          <a:prstGeom prst="rect">
            <a:avLst/>
          </a:prstGeom>
          <a:solidFill>
            <a:srgbClr val="FFE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01" name="Rectangle 137"/>
          <p:cNvSpPr>
            <a:spLocks noChangeArrowheads="1"/>
          </p:cNvSpPr>
          <p:nvPr/>
        </p:nvSpPr>
        <p:spPr bwMode="auto">
          <a:xfrm>
            <a:off x="6761163" y="909638"/>
            <a:ext cx="946150" cy="80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02" name="Line 138"/>
          <p:cNvSpPr>
            <a:spLocks noChangeShapeType="1"/>
          </p:cNvSpPr>
          <p:nvPr/>
        </p:nvSpPr>
        <p:spPr bwMode="auto">
          <a:xfrm>
            <a:off x="5767388" y="4008438"/>
            <a:ext cx="2241550" cy="4206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03" name="Line 139"/>
          <p:cNvSpPr>
            <a:spLocks noChangeShapeType="1"/>
          </p:cNvSpPr>
          <p:nvPr/>
        </p:nvSpPr>
        <p:spPr bwMode="auto">
          <a:xfrm>
            <a:off x="3916363" y="3656013"/>
            <a:ext cx="1011237" cy="193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04" name="Line 140"/>
          <p:cNvSpPr>
            <a:spLocks noChangeShapeType="1"/>
          </p:cNvSpPr>
          <p:nvPr/>
        </p:nvSpPr>
        <p:spPr bwMode="auto">
          <a:xfrm flipH="1">
            <a:off x="4948238" y="4611688"/>
            <a:ext cx="239712" cy="2508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05" name="Freeform 141"/>
          <p:cNvSpPr>
            <a:spLocks/>
          </p:cNvSpPr>
          <p:nvPr/>
        </p:nvSpPr>
        <p:spPr bwMode="auto">
          <a:xfrm>
            <a:off x="5751513" y="4008438"/>
            <a:ext cx="42862" cy="68262"/>
          </a:xfrm>
          <a:custGeom>
            <a:avLst/>
            <a:gdLst>
              <a:gd name="T0" fmla="*/ 0 w 34"/>
              <a:gd name="T1" fmla="*/ 0 h 54"/>
              <a:gd name="T2" fmla="*/ 0 w 34"/>
              <a:gd name="T3" fmla="*/ 0 h 54"/>
              <a:gd name="T4" fmla="*/ 2147483647 w 34"/>
              <a:gd name="T5" fmla="*/ 2147483647 h 54"/>
              <a:gd name="T6" fmla="*/ 2147483647 w 34"/>
              <a:gd name="T7" fmla="*/ 2147483647 h 54"/>
              <a:gd name="T8" fmla="*/ 2147483647 w 34"/>
              <a:gd name="T9" fmla="*/ 2147483647 h 54"/>
              <a:gd name="T10" fmla="*/ 2147483647 w 34"/>
              <a:gd name="T11" fmla="*/ 2147483647 h 54"/>
              <a:gd name="T12" fmla="*/ 2147483647 w 34"/>
              <a:gd name="T13" fmla="*/ 2147483647 h 54"/>
              <a:gd name="T14" fmla="*/ 2147483647 w 34"/>
              <a:gd name="T15" fmla="*/ 2147483647 h 54"/>
              <a:gd name="T16" fmla="*/ 2147483647 w 34"/>
              <a:gd name="T17" fmla="*/ 2147483647 h 54"/>
              <a:gd name="T18" fmla="*/ 2147483647 w 34"/>
              <a:gd name="T19" fmla="*/ 2147483647 h 54"/>
              <a:gd name="T20" fmla="*/ 2147483647 w 34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54"/>
              <a:gd name="T35" fmla="*/ 34 w 34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54">
                <a:moveTo>
                  <a:pt x="0" y="0"/>
                </a:moveTo>
                <a:lnTo>
                  <a:pt x="0" y="0"/>
                </a:lnTo>
                <a:lnTo>
                  <a:pt x="8" y="2"/>
                </a:lnTo>
                <a:lnTo>
                  <a:pt x="20" y="8"/>
                </a:lnTo>
                <a:lnTo>
                  <a:pt x="26" y="14"/>
                </a:lnTo>
                <a:lnTo>
                  <a:pt x="30" y="20"/>
                </a:lnTo>
                <a:lnTo>
                  <a:pt x="34" y="28"/>
                </a:lnTo>
                <a:lnTo>
                  <a:pt x="34" y="36"/>
                </a:lnTo>
                <a:lnTo>
                  <a:pt x="34" y="46"/>
                </a:lnTo>
                <a:lnTo>
                  <a:pt x="30" y="54"/>
                </a:lnTo>
              </a:path>
            </a:pathLst>
          </a:custGeom>
          <a:noFill/>
          <a:ln w="317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06" name="Freeform 142"/>
          <p:cNvSpPr>
            <a:spLocks/>
          </p:cNvSpPr>
          <p:nvPr/>
        </p:nvSpPr>
        <p:spPr bwMode="auto">
          <a:xfrm>
            <a:off x="5072063" y="4637088"/>
            <a:ext cx="79375" cy="30162"/>
          </a:xfrm>
          <a:custGeom>
            <a:avLst/>
            <a:gdLst>
              <a:gd name="T0" fmla="*/ 0 w 62"/>
              <a:gd name="T1" fmla="*/ 0 h 24"/>
              <a:gd name="T2" fmla="*/ 0 w 62"/>
              <a:gd name="T3" fmla="*/ 0 h 24"/>
              <a:gd name="T4" fmla="*/ 2147483647 w 62"/>
              <a:gd name="T5" fmla="*/ 2147483647 h 24"/>
              <a:gd name="T6" fmla="*/ 2147483647 w 62"/>
              <a:gd name="T7" fmla="*/ 2147483647 h 24"/>
              <a:gd name="T8" fmla="*/ 2147483647 w 62"/>
              <a:gd name="T9" fmla="*/ 2147483647 h 24"/>
              <a:gd name="T10" fmla="*/ 2147483647 w 62"/>
              <a:gd name="T11" fmla="*/ 2147483647 h 24"/>
              <a:gd name="T12" fmla="*/ 2147483647 w 62"/>
              <a:gd name="T13" fmla="*/ 2147483647 h 24"/>
              <a:gd name="T14" fmla="*/ 2147483647 w 62"/>
              <a:gd name="T15" fmla="*/ 2147483647 h 24"/>
              <a:gd name="T16" fmla="*/ 2147483647 w 62"/>
              <a:gd name="T17" fmla="*/ 2147483647 h 24"/>
              <a:gd name="T18" fmla="*/ 2147483647 w 62"/>
              <a:gd name="T19" fmla="*/ 2147483647 h 24"/>
              <a:gd name="T20" fmla="*/ 2147483647 w 62"/>
              <a:gd name="T21" fmla="*/ 2147483647 h 24"/>
              <a:gd name="T22" fmla="*/ 2147483647 w 62"/>
              <a:gd name="T23" fmla="*/ 2147483647 h 24"/>
              <a:gd name="T24" fmla="*/ 2147483647 w 62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2"/>
              <a:gd name="T40" fmla="*/ 0 h 24"/>
              <a:gd name="T41" fmla="*/ 62 w 62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2" h="24">
                <a:moveTo>
                  <a:pt x="0" y="0"/>
                </a:moveTo>
                <a:lnTo>
                  <a:pt x="0" y="0"/>
                </a:lnTo>
                <a:lnTo>
                  <a:pt x="4" y="8"/>
                </a:lnTo>
                <a:lnTo>
                  <a:pt x="8" y="12"/>
                </a:lnTo>
                <a:lnTo>
                  <a:pt x="14" y="18"/>
                </a:lnTo>
                <a:lnTo>
                  <a:pt x="20" y="22"/>
                </a:lnTo>
                <a:lnTo>
                  <a:pt x="26" y="24"/>
                </a:lnTo>
                <a:lnTo>
                  <a:pt x="32" y="24"/>
                </a:lnTo>
                <a:lnTo>
                  <a:pt x="40" y="24"/>
                </a:lnTo>
                <a:lnTo>
                  <a:pt x="46" y="24"/>
                </a:lnTo>
                <a:lnTo>
                  <a:pt x="56" y="20"/>
                </a:lnTo>
                <a:lnTo>
                  <a:pt x="62" y="14"/>
                </a:lnTo>
              </a:path>
            </a:pathLst>
          </a:custGeom>
          <a:noFill/>
          <a:ln w="317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07" name="Line 143"/>
          <p:cNvSpPr>
            <a:spLocks noChangeShapeType="1"/>
          </p:cNvSpPr>
          <p:nvPr/>
        </p:nvSpPr>
        <p:spPr bwMode="auto">
          <a:xfrm flipH="1" flipV="1">
            <a:off x="4953000" y="4270375"/>
            <a:ext cx="119063" cy="366713"/>
          </a:xfrm>
          <a:prstGeom prst="line">
            <a:avLst/>
          </a:prstGeom>
          <a:noFill/>
          <a:ln w="317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08" name="Line 144"/>
          <p:cNvSpPr>
            <a:spLocks noChangeShapeType="1"/>
          </p:cNvSpPr>
          <p:nvPr/>
        </p:nvSpPr>
        <p:spPr bwMode="auto">
          <a:xfrm flipH="1">
            <a:off x="5135563" y="4075113"/>
            <a:ext cx="657225" cy="595312"/>
          </a:xfrm>
          <a:prstGeom prst="line">
            <a:avLst/>
          </a:prstGeom>
          <a:noFill/>
          <a:ln w="317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09" name="Freeform 145"/>
          <p:cNvSpPr>
            <a:spLocks/>
          </p:cNvSpPr>
          <p:nvPr/>
        </p:nvSpPr>
        <p:spPr bwMode="auto">
          <a:xfrm>
            <a:off x="4829175" y="3841750"/>
            <a:ext cx="55563" cy="60325"/>
          </a:xfrm>
          <a:custGeom>
            <a:avLst/>
            <a:gdLst>
              <a:gd name="T0" fmla="*/ 2147483647 w 44"/>
              <a:gd name="T1" fmla="*/ 2147483647 h 48"/>
              <a:gd name="T2" fmla="*/ 2147483647 w 44"/>
              <a:gd name="T3" fmla="*/ 2147483647 h 48"/>
              <a:gd name="T4" fmla="*/ 0 w 44"/>
              <a:gd name="T5" fmla="*/ 2147483647 h 48"/>
              <a:gd name="T6" fmla="*/ 0 w 44"/>
              <a:gd name="T7" fmla="*/ 2147483647 h 48"/>
              <a:gd name="T8" fmla="*/ 2147483647 w 44"/>
              <a:gd name="T9" fmla="*/ 2147483647 h 48"/>
              <a:gd name="T10" fmla="*/ 2147483647 w 44"/>
              <a:gd name="T11" fmla="*/ 2147483647 h 48"/>
              <a:gd name="T12" fmla="*/ 2147483647 w 44"/>
              <a:gd name="T13" fmla="*/ 2147483647 h 48"/>
              <a:gd name="T14" fmla="*/ 2147483647 w 44"/>
              <a:gd name="T15" fmla="*/ 2147483647 h 48"/>
              <a:gd name="T16" fmla="*/ 2147483647 w 44"/>
              <a:gd name="T17" fmla="*/ 2147483647 h 48"/>
              <a:gd name="T18" fmla="*/ 2147483647 w 44"/>
              <a:gd name="T19" fmla="*/ 2147483647 h 48"/>
              <a:gd name="T20" fmla="*/ 2147483647 w 44"/>
              <a:gd name="T21" fmla="*/ 2147483647 h 48"/>
              <a:gd name="T22" fmla="*/ 2147483647 w 44"/>
              <a:gd name="T23" fmla="*/ 0 h 48"/>
              <a:gd name="T24" fmla="*/ 2147483647 w 44"/>
              <a:gd name="T25" fmla="*/ 0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"/>
              <a:gd name="T40" fmla="*/ 0 h 48"/>
              <a:gd name="T41" fmla="*/ 44 w 44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" h="48">
                <a:moveTo>
                  <a:pt x="2" y="48"/>
                </a:moveTo>
                <a:lnTo>
                  <a:pt x="2" y="48"/>
                </a:lnTo>
                <a:lnTo>
                  <a:pt x="0" y="40"/>
                </a:lnTo>
                <a:lnTo>
                  <a:pt x="0" y="34"/>
                </a:lnTo>
                <a:lnTo>
                  <a:pt x="2" y="26"/>
                </a:lnTo>
                <a:lnTo>
                  <a:pt x="4" y="20"/>
                </a:lnTo>
                <a:lnTo>
                  <a:pt x="8" y="14"/>
                </a:lnTo>
                <a:lnTo>
                  <a:pt x="14" y="10"/>
                </a:lnTo>
                <a:lnTo>
                  <a:pt x="20" y="6"/>
                </a:lnTo>
                <a:lnTo>
                  <a:pt x="26" y="2"/>
                </a:lnTo>
                <a:lnTo>
                  <a:pt x="34" y="0"/>
                </a:lnTo>
                <a:lnTo>
                  <a:pt x="44" y="0"/>
                </a:lnTo>
              </a:path>
            </a:pathLst>
          </a:custGeom>
          <a:noFill/>
          <a:ln w="317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10" name="Line 146"/>
          <p:cNvSpPr>
            <a:spLocks noChangeShapeType="1"/>
          </p:cNvSpPr>
          <p:nvPr/>
        </p:nvSpPr>
        <p:spPr bwMode="auto">
          <a:xfrm>
            <a:off x="4830763" y="3902075"/>
            <a:ext cx="122237" cy="368300"/>
          </a:xfrm>
          <a:prstGeom prst="line">
            <a:avLst/>
          </a:prstGeom>
          <a:noFill/>
          <a:ln w="317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11" name="Line 147"/>
          <p:cNvSpPr>
            <a:spLocks noChangeShapeType="1"/>
          </p:cNvSpPr>
          <p:nvPr/>
        </p:nvSpPr>
        <p:spPr bwMode="auto">
          <a:xfrm flipH="1" flipV="1">
            <a:off x="4884738" y="3841750"/>
            <a:ext cx="871537" cy="165100"/>
          </a:xfrm>
          <a:prstGeom prst="line">
            <a:avLst/>
          </a:prstGeom>
          <a:noFill/>
          <a:ln w="317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12" name="Freeform 148"/>
          <p:cNvSpPr>
            <a:spLocks/>
          </p:cNvSpPr>
          <p:nvPr/>
        </p:nvSpPr>
        <p:spPr bwMode="auto">
          <a:xfrm>
            <a:off x="4037013" y="2830513"/>
            <a:ext cx="931862" cy="323850"/>
          </a:xfrm>
          <a:custGeom>
            <a:avLst/>
            <a:gdLst>
              <a:gd name="T0" fmla="*/ 0 w 734"/>
              <a:gd name="T1" fmla="*/ 2147483647 h 256"/>
              <a:gd name="T2" fmla="*/ 2147483647 w 734"/>
              <a:gd name="T3" fmla="*/ 0 h 256"/>
              <a:gd name="T4" fmla="*/ 0 w 734"/>
              <a:gd name="T5" fmla="*/ 2147483647 h 256"/>
              <a:gd name="T6" fmla="*/ 0 60000 65536"/>
              <a:gd name="T7" fmla="*/ 0 60000 65536"/>
              <a:gd name="T8" fmla="*/ 0 60000 65536"/>
              <a:gd name="T9" fmla="*/ 0 w 734"/>
              <a:gd name="T10" fmla="*/ 0 h 256"/>
              <a:gd name="T11" fmla="*/ 734 w 734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" h="256">
                <a:moveTo>
                  <a:pt x="0" y="256"/>
                </a:moveTo>
                <a:lnTo>
                  <a:pt x="734" y="0"/>
                </a:lnTo>
                <a:lnTo>
                  <a:pt x="0" y="256"/>
                </a:lnTo>
                <a:close/>
              </a:path>
            </a:pathLst>
          </a:custGeom>
          <a:solidFill>
            <a:srgbClr val="3F1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13" name="Line 149"/>
          <p:cNvSpPr>
            <a:spLocks noChangeShapeType="1"/>
          </p:cNvSpPr>
          <p:nvPr/>
        </p:nvSpPr>
        <p:spPr bwMode="auto">
          <a:xfrm flipV="1">
            <a:off x="4037013" y="2830513"/>
            <a:ext cx="931862" cy="3238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14" name="Line 150"/>
          <p:cNvSpPr>
            <a:spLocks noChangeShapeType="1"/>
          </p:cNvSpPr>
          <p:nvPr/>
        </p:nvSpPr>
        <p:spPr bwMode="auto">
          <a:xfrm flipV="1">
            <a:off x="4037013" y="2830513"/>
            <a:ext cx="931862" cy="323850"/>
          </a:xfrm>
          <a:prstGeom prst="line">
            <a:avLst/>
          </a:prstGeom>
          <a:noFill/>
          <a:ln w="47625">
            <a:solidFill>
              <a:srgbClr val="3F1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15" name="Freeform 151"/>
          <p:cNvSpPr>
            <a:spLocks/>
          </p:cNvSpPr>
          <p:nvPr/>
        </p:nvSpPr>
        <p:spPr bwMode="auto">
          <a:xfrm>
            <a:off x="4024313" y="2787650"/>
            <a:ext cx="962025" cy="414338"/>
          </a:xfrm>
          <a:custGeom>
            <a:avLst/>
            <a:gdLst>
              <a:gd name="T0" fmla="*/ 2147483647 w 758"/>
              <a:gd name="T1" fmla="*/ 2147483647 h 328"/>
              <a:gd name="T2" fmla="*/ 2147483647 w 758"/>
              <a:gd name="T3" fmla="*/ 2147483647 h 328"/>
              <a:gd name="T4" fmla="*/ 0 w 758"/>
              <a:gd name="T5" fmla="*/ 2147483647 h 328"/>
              <a:gd name="T6" fmla="*/ 2147483647 w 758"/>
              <a:gd name="T7" fmla="*/ 0 h 328"/>
              <a:gd name="T8" fmla="*/ 2147483647 w 758"/>
              <a:gd name="T9" fmla="*/ 2147483647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8"/>
              <a:gd name="T16" fmla="*/ 0 h 328"/>
              <a:gd name="T17" fmla="*/ 758 w 758"/>
              <a:gd name="T18" fmla="*/ 328 h 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8" h="328">
                <a:moveTo>
                  <a:pt x="758" y="72"/>
                </a:moveTo>
                <a:lnTo>
                  <a:pt x="26" y="328"/>
                </a:lnTo>
                <a:lnTo>
                  <a:pt x="0" y="254"/>
                </a:lnTo>
                <a:lnTo>
                  <a:pt x="732" y="0"/>
                </a:lnTo>
                <a:lnTo>
                  <a:pt x="758" y="72"/>
                </a:lnTo>
                <a:close/>
              </a:path>
            </a:pathLst>
          </a:custGeom>
          <a:solidFill>
            <a:srgbClr val="0019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16" name="Freeform 152"/>
          <p:cNvSpPr>
            <a:spLocks/>
          </p:cNvSpPr>
          <p:nvPr/>
        </p:nvSpPr>
        <p:spPr bwMode="auto">
          <a:xfrm>
            <a:off x="4024313" y="2787650"/>
            <a:ext cx="962025" cy="414338"/>
          </a:xfrm>
          <a:custGeom>
            <a:avLst/>
            <a:gdLst>
              <a:gd name="T0" fmla="*/ 2147483647 w 758"/>
              <a:gd name="T1" fmla="*/ 2147483647 h 328"/>
              <a:gd name="T2" fmla="*/ 2147483647 w 758"/>
              <a:gd name="T3" fmla="*/ 2147483647 h 328"/>
              <a:gd name="T4" fmla="*/ 0 w 758"/>
              <a:gd name="T5" fmla="*/ 2147483647 h 328"/>
              <a:gd name="T6" fmla="*/ 2147483647 w 758"/>
              <a:gd name="T7" fmla="*/ 0 h 328"/>
              <a:gd name="T8" fmla="*/ 2147483647 w 758"/>
              <a:gd name="T9" fmla="*/ 2147483647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8"/>
              <a:gd name="T16" fmla="*/ 0 h 328"/>
              <a:gd name="T17" fmla="*/ 758 w 758"/>
              <a:gd name="T18" fmla="*/ 328 h 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8" h="328">
                <a:moveTo>
                  <a:pt x="758" y="72"/>
                </a:moveTo>
                <a:lnTo>
                  <a:pt x="26" y="328"/>
                </a:lnTo>
                <a:lnTo>
                  <a:pt x="0" y="254"/>
                </a:lnTo>
                <a:lnTo>
                  <a:pt x="732" y="0"/>
                </a:lnTo>
                <a:lnTo>
                  <a:pt x="758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17" name="Freeform 153"/>
          <p:cNvSpPr>
            <a:spLocks/>
          </p:cNvSpPr>
          <p:nvPr/>
        </p:nvSpPr>
        <p:spPr bwMode="auto">
          <a:xfrm>
            <a:off x="4024313" y="2787650"/>
            <a:ext cx="962025" cy="414338"/>
          </a:xfrm>
          <a:custGeom>
            <a:avLst/>
            <a:gdLst>
              <a:gd name="T0" fmla="*/ 2147483647 w 758"/>
              <a:gd name="T1" fmla="*/ 2147483647 h 328"/>
              <a:gd name="T2" fmla="*/ 2147483647 w 758"/>
              <a:gd name="T3" fmla="*/ 2147483647 h 328"/>
              <a:gd name="T4" fmla="*/ 0 w 758"/>
              <a:gd name="T5" fmla="*/ 2147483647 h 328"/>
              <a:gd name="T6" fmla="*/ 2147483647 w 758"/>
              <a:gd name="T7" fmla="*/ 0 h 328"/>
              <a:gd name="T8" fmla="*/ 2147483647 w 758"/>
              <a:gd name="T9" fmla="*/ 2147483647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8"/>
              <a:gd name="T16" fmla="*/ 0 h 328"/>
              <a:gd name="T17" fmla="*/ 758 w 758"/>
              <a:gd name="T18" fmla="*/ 328 h 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8" h="328">
                <a:moveTo>
                  <a:pt x="758" y="72"/>
                </a:moveTo>
                <a:lnTo>
                  <a:pt x="26" y="328"/>
                </a:lnTo>
                <a:lnTo>
                  <a:pt x="0" y="254"/>
                </a:lnTo>
                <a:lnTo>
                  <a:pt x="732" y="0"/>
                </a:lnTo>
                <a:lnTo>
                  <a:pt x="758" y="7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18" name="Freeform 154"/>
          <p:cNvSpPr>
            <a:spLocks/>
          </p:cNvSpPr>
          <p:nvPr/>
        </p:nvSpPr>
        <p:spPr bwMode="auto">
          <a:xfrm>
            <a:off x="3721100" y="3214688"/>
            <a:ext cx="204788" cy="444500"/>
          </a:xfrm>
          <a:custGeom>
            <a:avLst/>
            <a:gdLst>
              <a:gd name="T0" fmla="*/ 2147483647 w 162"/>
              <a:gd name="T1" fmla="*/ 2147483647 h 350"/>
              <a:gd name="T2" fmla="*/ 2147483647 w 162"/>
              <a:gd name="T3" fmla="*/ 2147483647 h 350"/>
              <a:gd name="T4" fmla="*/ 2147483647 w 162"/>
              <a:gd name="T5" fmla="*/ 2147483647 h 350"/>
              <a:gd name="T6" fmla="*/ 2147483647 w 162"/>
              <a:gd name="T7" fmla="*/ 2147483647 h 350"/>
              <a:gd name="T8" fmla="*/ 2147483647 w 162"/>
              <a:gd name="T9" fmla="*/ 2147483647 h 350"/>
              <a:gd name="T10" fmla="*/ 2147483647 w 162"/>
              <a:gd name="T11" fmla="*/ 2147483647 h 350"/>
              <a:gd name="T12" fmla="*/ 2147483647 w 162"/>
              <a:gd name="T13" fmla="*/ 2147483647 h 350"/>
              <a:gd name="T14" fmla="*/ 2147483647 w 162"/>
              <a:gd name="T15" fmla="*/ 2147483647 h 350"/>
              <a:gd name="T16" fmla="*/ 2147483647 w 162"/>
              <a:gd name="T17" fmla="*/ 2147483647 h 350"/>
              <a:gd name="T18" fmla="*/ 2147483647 w 162"/>
              <a:gd name="T19" fmla="*/ 2147483647 h 350"/>
              <a:gd name="T20" fmla="*/ 2147483647 w 162"/>
              <a:gd name="T21" fmla="*/ 2147483647 h 350"/>
              <a:gd name="T22" fmla="*/ 2147483647 w 162"/>
              <a:gd name="T23" fmla="*/ 2147483647 h 350"/>
              <a:gd name="T24" fmla="*/ 2147483647 w 162"/>
              <a:gd name="T25" fmla="*/ 2147483647 h 350"/>
              <a:gd name="T26" fmla="*/ 2147483647 w 162"/>
              <a:gd name="T27" fmla="*/ 2147483647 h 350"/>
              <a:gd name="T28" fmla="*/ 2147483647 w 162"/>
              <a:gd name="T29" fmla="*/ 2147483647 h 350"/>
              <a:gd name="T30" fmla="*/ 2147483647 w 162"/>
              <a:gd name="T31" fmla="*/ 2147483647 h 350"/>
              <a:gd name="T32" fmla="*/ 2147483647 w 162"/>
              <a:gd name="T33" fmla="*/ 2147483647 h 350"/>
              <a:gd name="T34" fmla="*/ 0 w 162"/>
              <a:gd name="T35" fmla="*/ 2147483647 h 350"/>
              <a:gd name="T36" fmla="*/ 0 w 162"/>
              <a:gd name="T37" fmla="*/ 2147483647 h 350"/>
              <a:gd name="T38" fmla="*/ 2147483647 w 162"/>
              <a:gd name="T39" fmla="*/ 2147483647 h 350"/>
              <a:gd name="T40" fmla="*/ 2147483647 w 162"/>
              <a:gd name="T41" fmla="*/ 2147483647 h 350"/>
              <a:gd name="T42" fmla="*/ 2147483647 w 162"/>
              <a:gd name="T43" fmla="*/ 2147483647 h 350"/>
              <a:gd name="T44" fmla="*/ 2147483647 w 162"/>
              <a:gd name="T45" fmla="*/ 2147483647 h 350"/>
              <a:gd name="T46" fmla="*/ 2147483647 w 162"/>
              <a:gd name="T47" fmla="*/ 2147483647 h 350"/>
              <a:gd name="T48" fmla="*/ 2147483647 w 162"/>
              <a:gd name="T49" fmla="*/ 2147483647 h 350"/>
              <a:gd name="T50" fmla="*/ 2147483647 w 162"/>
              <a:gd name="T51" fmla="*/ 2147483647 h 350"/>
              <a:gd name="T52" fmla="*/ 2147483647 w 162"/>
              <a:gd name="T53" fmla="*/ 0 h 35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62"/>
              <a:gd name="T82" fmla="*/ 0 h 350"/>
              <a:gd name="T83" fmla="*/ 162 w 162"/>
              <a:gd name="T84" fmla="*/ 350 h 35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62" h="350">
                <a:moveTo>
                  <a:pt x="162" y="350"/>
                </a:moveTo>
                <a:lnTo>
                  <a:pt x="162" y="350"/>
                </a:lnTo>
                <a:lnTo>
                  <a:pt x="144" y="348"/>
                </a:lnTo>
                <a:lnTo>
                  <a:pt x="128" y="342"/>
                </a:lnTo>
                <a:lnTo>
                  <a:pt x="112" y="338"/>
                </a:lnTo>
                <a:lnTo>
                  <a:pt x="98" y="330"/>
                </a:lnTo>
                <a:lnTo>
                  <a:pt x="84" y="322"/>
                </a:lnTo>
                <a:lnTo>
                  <a:pt x="70" y="312"/>
                </a:lnTo>
                <a:lnTo>
                  <a:pt x="58" y="302"/>
                </a:lnTo>
                <a:lnTo>
                  <a:pt x="46" y="290"/>
                </a:lnTo>
                <a:lnTo>
                  <a:pt x="36" y="278"/>
                </a:lnTo>
                <a:lnTo>
                  <a:pt x="28" y="264"/>
                </a:lnTo>
                <a:lnTo>
                  <a:pt x="20" y="250"/>
                </a:lnTo>
                <a:lnTo>
                  <a:pt x="12" y="236"/>
                </a:lnTo>
                <a:lnTo>
                  <a:pt x="8" y="220"/>
                </a:lnTo>
                <a:lnTo>
                  <a:pt x="4" y="204"/>
                </a:lnTo>
                <a:lnTo>
                  <a:pt x="2" y="186"/>
                </a:lnTo>
                <a:lnTo>
                  <a:pt x="0" y="168"/>
                </a:lnTo>
                <a:lnTo>
                  <a:pt x="2" y="140"/>
                </a:lnTo>
                <a:lnTo>
                  <a:pt x="8" y="114"/>
                </a:lnTo>
                <a:lnTo>
                  <a:pt x="18" y="88"/>
                </a:lnTo>
                <a:lnTo>
                  <a:pt x="32" y="66"/>
                </a:lnTo>
                <a:lnTo>
                  <a:pt x="48" y="46"/>
                </a:lnTo>
                <a:lnTo>
                  <a:pt x="68" y="26"/>
                </a:lnTo>
                <a:lnTo>
                  <a:pt x="90" y="12"/>
                </a:lnTo>
                <a:lnTo>
                  <a:pt x="11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19" name="Freeform 155"/>
          <p:cNvSpPr>
            <a:spLocks/>
          </p:cNvSpPr>
          <p:nvPr/>
        </p:nvSpPr>
        <p:spPr bwMode="auto">
          <a:xfrm>
            <a:off x="4808538" y="2341563"/>
            <a:ext cx="336550" cy="493712"/>
          </a:xfrm>
          <a:custGeom>
            <a:avLst/>
            <a:gdLst>
              <a:gd name="T0" fmla="*/ 2147483647 w 266"/>
              <a:gd name="T1" fmla="*/ 2147483647 h 390"/>
              <a:gd name="T2" fmla="*/ 2147483647 w 266"/>
              <a:gd name="T3" fmla="*/ 2147483647 h 390"/>
              <a:gd name="T4" fmla="*/ 2147483647 w 266"/>
              <a:gd name="T5" fmla="*/ 2147483647 h 390"/>
              <a:gd name="T6" fmla="*/ 2147483647 w 266"/>
              <a:gd name="T7" fmla="*/ 2147483647 h 390"/>
              <a:gd name="T8" fmla="*/ 2147483647 w 266"/>
              <a:gd name="T9" fmla="*/ 2147483647 h 390"/>
              <a:gd name="T10" fmla="*/ 2147483647 w 266"/>
              <a:gd name="T11" fmla="*/ 2147483647 h 390"/>
              <a:gd name="T12" fmla="*/ 2147483647 w 266"/>
              <a:gd name="T13" fmla="*/ 2147483647 h 390"/>
              <a:gd name="T14" fmla="*/ 2147483647 w 266"/>
              <a:gd name="T15" fmla="*/ 2147483647 h 390"/>
              <a:gd name="T16" fmla="*/ 2147483647 w 266"/>
              <a:gd name="T17" fmla="*/ 2147483647 h 390"/>
              <a:gd name="T18" fmla="*/ 2147483647 w 266"/>
              <a:gd name="T19" fmla="*/ 2147483647 h 390"/>
              <a:gd name="T20" fmla="*/ 2147483647 w 266"/>
              <a:gd name="T21" fmla="*/ 2147483647 h 390"/>
              <a:gd name="T22" fmla="*/ 2147483647 w 266"/>
              <a:gd name="T23" fmla="*/ 2147483647 h 390"/>
              <a:gd name="T24" fmla="*/ 2147483647 w 266"/>
              <a:gd name="T25" fmla="*/ 2147483647 h 390"/>
              <a:gd name="T26" fmla="*/ 2147483647 w 266"/>
              <a:gd name="T27" fmla="*/ 2147483647 h 390"/>
              <a:gd name="T28" fmla="*/ 2147483647 w 266"/>
              <a:gd name="T29" fmla="*/ 2147483647 h 390"/>
              <a:gd name="T30" fmla="*/ 2147483647 w 266"/>
              <a:gd name="T31" fmla="*/ 2147483647 h 390"/>
              <a:gd name="T32" fmla="*/ 2147483647 w 266"/>
              <a:gd name="T33" fmla="*/ 2147483647 h 390"/>
              <a:gd name="T34" fmla="*/ 2147483647 w 266"/>
              <a:gd name="T35" fmla="*/ 2147483647 h 390"/>
              <a:gd name="T36" fmla="*/ 2147483647 w 266"/>
              <a:gd name="T37" fmla="*/ 2147483647 h 390"/>
              <a:gd name="T38" fmla="*/ 2147483647 w 266"/>
              <a:gd name="T39" fmla="*/ 2147483647 h 390"/>
              <a:gd name="T40" fmla="*/ 2147483647 w 266"/>
              <a:gd name="T41" fmla="*/ 2147483647 h 390"/>
              <a:gd name="T42" fmla="*/ 2147483647 w 266"/>
              <a:gd name="T43" fmla="*/ 2147483647 h 390"/>
              <a:gd name="T44" fmla="*/ 2147483647 w 266"/>
              <a:gd name="T45" fmla="*/ 2147483647 h 390"/>
              <a:gd name="T46" fmla="*/ 2147483647 w 266"/>
              <a:gd name="T47" fmla="*/ 2147483647 h 390"/>
              <a:gd name="T48" fmla="*/ 2147483647 w 266"/>
              <a:gd name="T49" fmla="*/ 2147483647 h 390"/>
              <a:gd name="T50" fmla="*/ 2147483647 w 266"/>
              <a:gd name="T51" fmla="*/ 2147483647 h 390"/>
              <a:gd name="T52" fmla="*/ 2147483647 w 266"/>
              <a:gd name="T53" fmla="*/ 2147483647 h 390"/>
              <a:gd name="T54" fmla="*/ 2147483647 w 266"/>
              <a:gd name="T55" fmla="*/ 2147483647 h 390"/>
              <a:gd name="T56" fmla="*/ 2147483647 w 266"/>
              <a:gd name="T57" fmla="*/ 2147483647 h 390"/>
              <a:gd name="T58" fmla="*/ 2147483647 w 266"/>
              <a:gd name="T59" fmla="*/ 2147483647 h 390"/>
              <a:gd name="T60" fmla="*/ 2147483647 w 266"/>
              <a:gd name="T61" fmla="*/ 0 h 390"/>
              <a:gd name="T62" fmla="*/ 2147483647 w 266"/>
              <a:gd name="T63" fmla="*/ 0 h 390"/>
              <a:gd name="T64" fmla="*/ 2147483647 w 266"/>
              <a:gd name="T65" fmla="*/ 0 h 390"/>
              <a:gd name="T66" fmla="*/ 2147483647 w 266"/>
              <a:gd name="T67" fmla="*/ 2147483647 h 390"/>
              <a:gd name="T68" fmla="*/ 0 w 266"/>
              <a:gd name="T69" fmla="*/ 2147483647 h 3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6"/>
              <a:gd name="T106" fmla="*/ 0 h 390"/>
              <a:gd name="T107" fmla="*/ 266 w 266"/>
              <a:gd name="T108" fmla="*/ 390 h 3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6" h="390">
                <a:moveTo>
                  <a:pt x="130" y="390"/>
                </a:moveTo>
                <a:lnTo>
                  <a:pt x="130" y="390"/>
                </a:lnTo>
                <a:lnTo>
                  <a:pt x="150" y="382"/>
                </a:lnTo>
                <a:lnTo>
                  <a:pt x="166" y="372"/>
                </a:lnTo>
                <a:lnTo>
                  <a:pt x="184" y="362"/>
                </a:lnTo>
                <a:lnTo>
                  <a:pt x="198" y="348"/>
                </a:lnTo>
                <a:lnTo>
                  <a:pt x="212" y="336"/>
                </a:lnTo>
                <a:lnTo>
                  <a:pt x="224" y="320"/>
                </a:lnTo>
                <a:lnTo>
                  <a:pt x="236" y="304"/>
                </a:lnTo>
                <a:lnTo>
                  <a:pt x="244" y="288"/>
                </a:lnTo>
                <a:lnTo>
                  <a:pt x="252" y="270"/>
                </a:lnTo>
                <a:lnTo>
                  <a:pt x="258" y="252"/>
                </a:lnTo>
                <a:lnTo>
                  <a:pt x="262" y="232"/>
                </a:lnTo>
                <a:lnTo>
                  <a:pt x="264" y="214"/>
                </a:lnTo>
                <a:lnTo>
                  <a:pt x="266" y="194"/>
                </a:lnTo>
                <a:lnTo>
                  <a:pt x="264" y="174"/>
                </a:lnTo>
                <a:lnTo>
                  <a:pt x="260" y="154"/>
                </a:lnTo>
                <a:lnTo>
                  <a:pt x="254" y="134"/>
                </a:lnTo>
                <a:lnTo>
                  <a:pt x="246" y="116"/>
                </a:lnTo>
                <a:lnTo>
                  <a:pt x="238" y="98"/>
                </a:lnTo>
                <a:lnTo>
                  <a:pt x="226" y="80"/>
                </a:lnTo>
                <a:lnTo>
                  <a:pt x="214" y="66"/>
                </a:lnTo>
                <a:lnTo>
                  <a:pt x="200" y="52"/>
                </a:lnTo>
                <a:lnTo>
                  <a:pt x="186" y="40"/>
                </a:lnTo>
                <a:lnTo>
                  <a:pt x="170" y="28"/>
                </a:lnTo>
                <a:lnTo>
                  <a:pt x="152" y="20"/>
                </a:lnTo>
                <a:lnTo>
                  <a:pt x="134" y="12"/>
                </a:lnTo>
                <a:lnTo>
                  <a:pt x="116" y="6"/>
                </a:lnTo>
                <a:lnTo>
                  <a:pt x="98" y="2"/>
                </a:lnTo>
                <a:lnTo>
                  <a:pt x="78" y="0"/>
                </a:lnTo>
                <a:lnTo>
                  <a:pt x="58" y="0"/>
                </a:lnTo>
                <a:lnTo>
                  <a:pt x="38" y="0"/>
                </a:lnTo>
                <a:lnTo>
                  <a:pt x="18" y="4"/>
                </a:lnTo>
                <a:lnTo>
                  <a:pt x="0" y="1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20" name="Freeform 156"/>
          <p:cNvSpPr>
            <a:spLocks/>
          </p:cNvSpPr>
          <p:nvPr/>
        </p:nvSpPr>
        <p:spPr bwMode="auto">
          <a:xfrm>
            <a:off x="3705225" y="2674938"/>
            <a:ext cx="336550" cy="495300"/>
          </a:xfrm>
          <a:custGeom>
            <a:avLst/>
            <a:gdLst>
              <a:gd name="T0" fmla="*/ 2147483647 w 266"/>
              <a:gd name="T1" fmla="*/ 0 h 390"/>
              <a:gd name="T2" fmla="*/ 2147483647 w 266"/>
              <a:gd name="T3" fmla="*/ 0 h 390"/>
              <a:gd name="T4" fmla="*/ 2147483647 w 266"/>
              <a:gd name="T5" fmla="*/ 2147483647 h 390"/>
              <a:gd name="T6" fmla="*/ 2147483647 w 266"/>
              <a:gd name="T7" fmla="*/ 2147483647 h 390"/>
              <a:gd name="T8" fmla="*/ 2147483647 w 266"/>
              <a:gd name="T9" fmla="*/ 2147483647 h 390"/>
              <a:gd name="T10" fmla="*/ 2147483647 w 266"/>
              <a:gd name="T11" fmla="*/ 2147483647 h 390"/>
              <a:gd name="T12" fmla="*/ 2147483647 w 266"/>
              <a:gd name="T13" fmla="*/ 2147483647 h 390"/>
              <a:gd name="T14" fmla="*/ 2147483647 w 266"/>
              <a:gd name="T15" fmla="*/ 2147483647 h 390"/>
              <a:gd name="T16" fmla="*/ 2147483647 w 266"/>
              <a:gd name="T17" fmla="*/ 2147483647 h 390"/>
              <a:gd name="T18" fmla="*/ 2147483647 w 266"/>
              <a:gd name="T19" fmla="*/ 2147483647 h 390"/>
              <a:gd name="T20" fmla="*/ 2147483647 w 266"/>
              <a:gd name="T21" fmla="*/ 2147483647 h 390"/>
              <a:gd name="T22" fmla="*/ 2147483647 w 266"/>
              <a:gd name="T23" fmla="*/ 2147483647 h 390"/>
              <a:gd name="T24" fmla="*/ 2147483647 w 266"/>
              <a:gd name="T25" fmla="*/ 2147483647 h 390"/>
              <a:gd name="T26" fmla="*/ 0 w 266"/>
              <a:gd name="T27" fmla="*/ 2147483647 h 390"/>
              <a:gd name="T28" fmla="*/ 0 w 266"/>
              <a:gd name="T29" fmla="*/ 2147483647 h 390"/>
              <a:gd name="T30" fmla="*/ 2147483647 w 266"/>
              <a:gd name="T31" fmla="*/ 2147483647 h 390"/>
              <a:gd name="T32" fmla="*/ 2147483647 w 266"/>
              <a:gd name="T33" fmla="*/ 2147483647 h 390"/>
              <a:gd name="T34" fmla="*/ 2147483647 w 266"/>
              <a:gd name="T35" fmla="*/ 2147483647 h 390"/>
              <a:gd name="T36" fmla="*/ 2147483647 w 266"/>
              <a:gd name="T37" fmla="*/ 2147483647 h 390"/>
              <a:gd name="T38" fmla="*/ 2147483647 w 266"/>
              <a:gd name="T39" fmla="*/ 2147483647 h 390"/>
              <a:gd name="T40" fmla="*/ 2147483647 w 266"/>
              <a:gd name="T41" fmla="*/ 2147483647 h 390"/>
              <a:gd name="T42" fmla="*/ 2147483647 w 266"/>
              <a:gd name="T43" fmla="*/ 2147483647 h 390"/>
              <a:gd name="T44" fmla="*/ 2147483647 w 266"/>
              <a:gd name="T45" fmla="*/ 2147483647 h 390"/>
              <a:gd name="T46" fmla="*/ 2147483647 w 266"/>
              <a:gd name="T47" fmla="*/ 2147483647 h 390"/>
              <a:gd name="T48" fmla="*/ 2147483647 w 266"/>
              <a:gd name="T49" fmla="*/ 2147483647 h 390"/>
              <a:gd name="T50" fmla="*/ 2147483647 w 266"/>
              <a:gd name="T51" fmla="*/ 2147483647 h 390"/>
              <a:gd name="T52" fmla="*/ 2147483647 w 266"/>
              <a:gd name="T53" fmla="*/ 2147483647 h 390"/>
              <a:gd name="T54" fmla="*/ 2147483647 w 266"/>
              <a:gd name="T55" fmla="*/ 2147483647 h 390"/>
              <a:gd name="T56" fmla="*/ 2147483647 w 266"/>
              <a:gd name="T57" fmla="*/ 2147483647 h 390"/>
              <a:gd name="T58" fmla="*/ 2147483647 w 266"/>
              <a:gd name="T59" fmla="*/ 2147483647 h 390"/>
              <a:gd name="T60" fmla="*/ 2147483647 w 266"/>
              <a:gd name="T61" fmla="*/ 2147483647 h 390"/>
              <a:gd name="T62" fmla="*/ 2147483647 w 266"/>
              <a:gd name="T63" fmla="*/ 2147483647 h 390"/>
              <a:gd name="T64" fmla="*/ 2147483647 w 266"/>
              <a:gd name="T65" fmla="*/ 2147483647 h 390"/>
              <a:gd name="T66" fmla="*/ 2147483647 w 266"/>
              <a:gd name="T67" fmla="*/ 2147483647 h 390"/>
              <a:gd name="T68" fmla="*/ 2147483647 w 266"/>
              <a:gd name="T69" fmla="*/ 2147483647 h 3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6"/>
              <a:gd name="T106" fmla="*/ 0 h 390"/>
              <a:gd name="T107" fmla="*/ 266 w 266"/>
              <a:gd name="T108" fmla="*/ 390 h 3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6" h="390">
                <a:moveTo>
                  <a:pt x="136" y="0"/>
                </a:moveTo>
                <a:lnTo>
                  <a:pt x="136" y="0"/>
                </a:lnTo>
                <a:lnTo>
                  <a:pt x="116" y="8"/>
                </a:lnTo>
                <a:lnTo>
                  <a:pt x="98" y="18"/>
                </a:lnTo>
                <a:lnTo>
                  <a:pt x="82" y="28"/>
                </a:lnTo>
                <a:lnTo>
                  <a:pt x="66" y="40"/>
                </a:lnTo>
                <a:lnTo>
                  <a:pt x="54" y="54"/>
                </a:lnTo>
                <a:lnTo>
                  <a:pt x="40" y="68"/>
                </a:lnTo>
                <a:lnTo>
                  <a:pt x="30" y="84"/>
                </a:lnTo>
                <a:lnTo>
                  <a:pt x="20" y="102"/>
                </a:lnTo>
                <a:lnTo>
                  <a:pt x="14" y="120"/>
                </a:lnTo>
                <a:lnTo>
                  <a:pt x="8" y="138"/>
                </a:lnTo>
                <a:lnTo>
                  <a:pt x="4" y="156"/>
                </a:lnTo>
                <a:lnTo>
                  <a:pt x="0" y="176"/>
                </a:lnTo>
                <a:lnTo>
                  <a:pt x="0" y="196"/>
                </a:lnTo>
                <a:lnTo>
                  <a:pt x="2" y="216"/>
                </a:lnTo>
                <a:lnTo>
                  <a:pt x="6" y="236"/>
                </a:lnTo>
                <a:lnTo>
                  <a:pt x="12" y="254"/>
                </a:lnTo>
                <a:lnTo>
                  <a:pt x="20" y="274"/>
                </a:lnTo>
                <a:lnTo>
                  <a:pt x="28" y="292"/>
                </a:lnTo>
                <a:lnTo>
                  <a:pt x="40" y="308"/>
                </a:lnTo>
                <a:lnTo>
                  <a:pt x="52" y="324"/>
                </a:lnTo>
                <a:lnTo>
                  <a:pt x="66" y="338"/>
                </a:lnTo>
                <a:lnTo>
                  <a:pt x="80" y="350"/>
                </a:lnTo>
                <a:lnTo>
                  <a:pt x="96" y="360"/>
                </a:lnTo>
                <a:lnTo>
                  <a:pt x="114" y="370"/>
                </a:lnTo>
                <a:lnTo>
                  <a:pt x="130" y="378"/>
                </a:lnTo>
                <a:lnTo>
                  <a:pt x="150" y="384"/>
                </a:lnTo>
                <a:lnTo>
                  <a:pt x="168" y="388"/>
                </a:lnTo>
                <a:lnTo>
                  <a:pt x="188" y="390"/>
                </a:lnTo>
                <a:lnTo>
                  <a:pt x="206" y="390"/>
                </a:lnTo>
                <a:lnTo>
                  <a:pt x="226" y="388"/>
                </a:lnTo>
                <a:lnTo>
                  <a:pt x="246" y="384"/>
                </a:lnTo>
                <a:lnTo>
                  <a:pt x="266" y="37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21" name="Freeform 157"/>
          <p:cNvSpPr>
            <a:spLocks/>
          </p:cNvSpPr>
          <p:nvPr/>
        </p:nvSpPr>
        <p:spPr bwMode="auto">
          <a:xfrm>
            <a:off x="3862388" y="2308225"/>
            <a:ext cx="960437" cy="412750"/>
          </a:xfrm>
          <a:custGeom>
            <a:avLst/>
            <a:gdLst>
              <a:gd name="T0" fmla="*/ 2147483647 w 758"/>
              <a:gd name="T1" fmla="*/ 2147483647 h 326"/>
              <a:gd name="T2" fmla="*/ 2147483647 w 758"/>
              <a:gd name="T3" fmla="*/ 2147483647 h 326"/>
              <a:gd name="T4" fmla="*/ 0 w 758"/>
              <a:gd name="T5" fmla="*/ 2147483647 h 326"/>
              <a:gd name="T6" fmla="*/ 2147483647 w 758"/>
              <a:gd name="T7" fmla="*/ 0 h 326"/>
              <a:gd name="T8" fmla="*/ 2147483647 w 758"/>
              <a:gd name="T9" fmla="*/ 2147483647 h 3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8"/>
              <a:gd name="T16" fmla="*/ 0 h 326"/>
              <a:gd name="T17" fmla="*/ 758 w 758"/>
              <a:gd name="T18" fmla="*/ 326 h 3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8" h="326">
                <a:moveTo>
                  <a:pt x="758" y="72"/>
                </a:moveTo>
                <a:lnTo>
                  <a:pt x="26" y="326"/>
                </a:lnTo>
                <a:lnTo>
                  <a:pt x="0" y="254"/>
                </a:lnTo>
                <a:lnTo>
                  <a:pt x="732" y="0"/>
                </a:lnTo>
                <a:lnTo>
                  <a:pt x="758" y="72"/>
                </a:lnTo>
                <a:close/>
              </a:path>
            </a:pathLst>
          </a:custGeom>
          <a:solidFill>
            <a:srgbClr val="0019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22" name="Freeform 158"/>
          <p:cNvSpPr>
            <a:spLocks/>
          </p:cNvSpPr>
          <p:nvPr/>
        </p:nvSpPr>
        <p:spPr bwMode="auto">
          <a:xfrm>
            <a:off x="3862388" y="2308225"/>
            <a:ext cx="960437" cy="412750"/>
          </a:xfrm>
          <a:custGeom>
            <a:avLst/>
            <a:gdLst>
              <a:gd name="T0" fmla="*/ 2147483647 w 758"/>
              <a:gd name="T1" fmla="*/ 2147483647 h 326"/>
              <a:gd name="T2" fmla="*/ 2147483647 w 758"/>
              <a:gd name="T3" fmla="*/ 2147483647 h 326"/>
              <a:gd name="T4" fmla="*/ 0 w 758"/>
              <a:gd name="T5" fmla="*/ 2147483647 h 326"/>
              <a:gd name="T6" fmla="*/ 2147483647 w 758"/>
              <a:gd name="T7" fmla="*/ 0 h 326"/>
              <a:gd name="T8" fmla="*/ 2147483647 w 758"/>
              <a:gd name="T9" fmla="*/ 2147483647 h 3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8"/>
              <a:gd name="T16" fmla="*/ 0 h 326"/>
              <a:gd name="T17" fmla="*/ 758 w 758"/>
              <a:gd name="T18" fmla="*/ 326 h 3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8" h="326">
                <a:moveTo>
                  <a:pt x="758" y="72"/>
                </a:moveTo>
                <a:lnTo>
                  <a:pt x="26" y="326"/>
                </a:lnTo>
                <a:lnTo>
                  <a:pt x="0" y="254"/>
                </a:lnTo>
                <a:lnTo>
                  <a:pt x="732" y="0"/>
                </a:lnTo>
                <a:lnTo>
                  <a:pt x="758" y="7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23" name="Freeform 159"/>
          <p:cNvSpPr>
            <a:spLocks/>
          </p:cNvSpPr>
          <p:nvPr/>
        </p:nvSpPr>
        <p:spPr bwMode="auto">
          <a:xfrm>
            <a:off x="3862388" y="2308225"/>
            <a:ext cx="960437" cy="412750"/>
          </a:xfrm>
          <a:custGeom>
            <a:avLst/>
            <a:gdLst>
              <a:gd name="T0" fmla="*/ 2147483647 w 758"/>
              <a:gd name="T1" fmla="*/ 2147483647 h 326"/>
              <a:gd name="T2" fmla="*/ 2147483647 w 758"/>
              <a:gd name="T3" fmla="*/ 2147483647 h 326"/>
              <a:gd name="T4" fmla="*/ 0 w 758"/>
              <a:gd name="T5" fmla="*/ 2147483647 h 326"/>
              <a:gd name="T6" fmla="*/ 2147483647 w 758"/>
              <a:gd name="T7" fmla="*/ 0 h 326"/>
              <a:gd name="T8" fmla="*/ 2147483647 w 758"/>
              <a:gd name="T9" fmla="*/ 2147483647 h 3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8"/>
              <a:gd name="T16" fmla="*/ 0 h 326"/>
              <a:gd name="T17" fmla="*/ 758 w 758"/>
              <a:gd name="T18" fmla="*/ 326 h 3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8" h="326">
                <a:moveTo>
                  <a:pt x="758" y="72"/>
                </a:moveTo>
                <a:lnTo>
                  <a:pt x="26" y="326"/>
                </a:lnTo>
                <a:lnTo>
                  <a:pt x="0" y="254"/>
                </a:lnTo>
                <a:lnTo>
                  <a:pt x="732" y="0"/>
                </a:lnTo>
                <a:lnTo>
                  <a:pt x="758" y="72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24" name="Freeform 160"/>
          <p:cNvSpPr>
            <a:spLocks/>
          </p:cNvSpPr>
          <p:nvPr/>
        </p:nvSpPr>
        <p:spPr bwMode="auto">
          <a:xfrm>
            <a:off x="5391150" y="2495550"/>
            <a:ext cx="482600" cy="207963"/>
          </a:xfrm>
          <a:custGeom>
            <a:avLst/>
            <a:gdLst>
              <a:gd name="T0" fmla="*/ 2147483647 w 380"/>
              <a:gd name="T1" fmla="*/ 2147483647 h 164"/>
              <a:gd name="T2" fmla="*/ 2147483647 w 380"/>
              <a:gd name="T3" fmla="*/ 2147483647 h 164"/>
              <a:gd name="T4" fmla="*/ 0 w 380"/>
              <a:gd name="T5" fmla="*/ 2147483647 h 164"/>
              <a:gd name="T6" fmla="*/ 2147483647 w 380"/>
              <a:gd name="T7" fmla="*/ 0 h 164"/>
              <a:gd name="T8" fmla="*/ 2147483647 w 380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0"/>
              <a:gd name="T16" fmla="*/ 0 h 164"/>
              <a:gd name="T17" fmla="*/ 380 w 380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0" h="164">
                <a:moveTo>
                  <a:pt x="380" y="36"/>
                </a:moveTo>
                <a:lnTo>
                  <a:pt x="14" y="164"/>
                </a:lnTo>
                <a:lnTo>
                  <a:pt x="0" y="128"/>
                </a:lnTo>
                <a:lnTo>
                  <a:pt x="366" y="0"/>
                </a:lnTo>
                <a:lnTo>
                  <a:pt x="380" y="36"/>
                </a:lnTo>
                <a:close/>
              </a:path>
            </a:pathLst>
          </a:custGeom>
          <a:solidFill>
            <a:srgbClr val="0019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25" name="Freeform 161"/>
          <p:cNvSpPr>
            <a:spLocks/>
          </p:cNvSpPr>
          <p:nvPr/>
        </p:nvSpPr>
        <p:spPr bwMode="auto">
          <a:xfrm>
            <a:off x="5391150" y="2495550"/>
            <a:ext cx="482600" cy="207963"/>
          </a:xfrm>
          <a:custGeom>
            <a:avLst/>
            <a:gdLst>
              <a:gd name="T0" fmla="*/ 2147483647 w 380"/>
              <a:gd name="T1" fmla="*/ 2147483647 h 164"/>
              <a:gd name="T2" fmla="*/ 2147483647 w 380"/>
              <a:gd name="T3" fmla="*/ 2147483647 h 164"/>
              <a:gd name="T4" fmla="*/ 0 w 380"/>
              <a:gd name="T5" fmla="*/ 2147483647 h 164"/>
              <a:gd name="T6" fmla="*/ 2147483647 w 380"/>
              <a:gd name="T7" fmla="*/ 0 h 164"/>
              <a:gd name="T8" fmla="*/ 2147483647 w 380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0"/>
              <a:gd name="T16" fmla="*/ 0 h 164"/>
              <a:gd name="T17" fmla="*/ 380 w 380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0" h="164">
                <a:moveTo>
                  <a:pt x="380" y="36"/>
                </a:moveTo>
                <a:lnTo>
                  <a:pt x="14" y="164"/>
                </a:lnTo>
                <a:lnTo>
                  <a:pt x="0" y="128"/>
                </a:lnTo>
                <a:lnTo>
                  <a:pt x="366" y="0"/>
                </a:lnTo>
                <a:lnTo>
                  <a:pt x="380" y="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26" name="Freeform 162"/>
          <p:cNvSpPr>
            <a:spLocks/>
          </p:cNvSpPr>
          <p:nvPr/>
        </p:nvSpPr>
        <p:spPr bwMode="auto">
          <a:xfrm>
            <a:off x="5391150" y="2495550"/>
            <a:ext cx="482600" cy="207963"/>
          </a:xfrm>
          <a:custGeom>
            <a:avLst/>
            <a:gdLst>
              <a:gd name="T0" fmla="*/ 2147483647 w 380"/>
              <a:gd name="T1" fmla="*/ 2147483647 h 164"/>
              <a:gd name="T2" fmla="*/ 2147483647 w 380"/>
              <a:gd name="T3" fmla="*/ 2147483647 h 164"/>
              <a:gd name="T4" fmla="*/ 0 w 380"/>
              <a:gd name="T5" fmla="*/ 2147483647 h 164"/>
              <a:gd name="T6" fmla="*/ 2147483647 w 380"/>
              <a:gd name="T7" fmla="*/ 0 h 164"/>
              <a:gd name="T8" fmla="*/ 2147483647 w 380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0"/>
              <a:gd name="T16" fmla="*/ 0 h 164"/>
              <a:gd name="T17" fmla="*/ 380 w 380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0" h="164">
                <a:moveTo>
                  <a:pt x="380" y="36"/>
                </a:moveTo>
                <a:lnTo>
                  <a:pt x="14" y="164"/>
                </a:lnTo>
                <a:lnTo>
                  <a:pt x="0" y="128"/>
                </a:lnTo>
                <a:lnTo>
                  <a:pt x="366" y="0"/>
                </a:lnTo>
                <a:lnTo>
                  <a:pt x="380" y="3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27" name="Freeform 163"/>
          <p:cNvSpPr>
            <a:spLocks/>
          </p:cNvSpPr>
          <p:nvPr/>
        </p:nvSpPr>
        <p:spPr bwMode="auto">
          <a:xfrm>
            <a:off x="5784850" y="2273300"/>
            <a:ext cx="166688" cy="244475"/>
          </a:xfrm>
          <a:custGeom>
            <a:avLst/>
            <a:gdLst>
              <a:gd name="T0" fmla="*/ 2147483647 w 132"/>
              <a:gd name="T1" fmla="*/ 2147483647 h 194"/>
              <a:gd name="T2" fmla="*/ 2147483647 w 132"/>
              <a:gd name="T3" fmla="*/ 2147483647 h 194"/>
              <a:gd name="T4" fmla="*/ 2147483647 w 132"/>
              <a:gd name="T5" fmla="*/ 2147483647 h 194"/>
              <a:gd name="T6" fmla="*/ 2147483647 w 132"/>
              <a:gd name="T7" fmla="*/ 2147483647 h 194"/>
              <a:gd name="T8" fmla="*/ 2147483647 w 132"/>
              <a:gd name="T9" fmla="*/ 2147483647 h 194"/>
              <a:gd name="T10" fmla="*/ 2147483647 w 132"/>
              <a:gd name="T11" fmla="*/ 2147483647 h 194"/>
              <a:gd name="T12" fmla="*/ 2147483647 w 132"/>
              <a:gd name="T13" fmla="*/ 2147483647 h 194"/>
              <a:gd name="T14" fmla="*/ 2147483647 w 132"/>
              <a:gd name="T15" fmla="*/ 2147483647 h 194"/>
              <a:gd name="T16" fmla="*/ 2147483647 w 132"/>
              <a:gd name="T17" fmla="*/ 2147483647 h 194"/>
              <a:gd name="T18" fmla="*/ 2147483647 w 132"/>
              <a:gd name="T19" fmla="*/ 2147483647 h 194"/>
              <a:gd name="T20" fmla="*/ 2147483647 w 132"/>
              <a:gd name="T21" fmla="*/ 2147483647 h 194"/>
              <a:gd name="T22" fmla="*/ 2147483647 w 132"/>
              <a:gd name="T23" fmla="*/ 2147483647 h 194"/>
              <a:gd name="T24" fmla="*/ 2147483647 w 132"/>
              <a:gd name="T25" fmla="*/ 2147483647 h 194"/>
              <a:gd name="T26" fmla="*/ 2147483647 w 132"/>
              <a:gd name="T27" fmla="*/ 2147483647 h 194"/>
              <a:gd name="T28" fmla="*/ 2147483647 w 132"/>
              <a:gd name="T29" fmla="*/ 2147483647 h 194"/>
              <a:gd name="T30" fmla="*/ 2147483647 w 132"/>
              <a:gd name="T31" fmla="*/ 2147483647 h 194"/>
              <a:gd name="T32" fmla="*/ 2147483647 w 132"/>
              <a:gd name="T33" fmla="*/ 0 h 194"/>
              <a:gd name="T34" fmla="*/ 2147483647 w 132"/>
              <a:gd name="T35" fmla="*/ 0 h 194"/>
              <a:gd name="T36" fmla="*/ 0 w 132"/>
              <a:gd name="T37" fmla="*/ 2147483647 h 19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2"/>
              <a:gd name="T58" fmla="*/ 0 h 194"/>
              <a:gd name="T59" fmla="*/ 132 w 132"/>
              <a:gd name="T60" fmla="*/ 194 h 19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2" h="194">
                <a:moveTo>
                  <a:pt x="64" y="194"/>
                </a:moveTo>
                <a:lnTo>
                  <a:pt x="64" y="194"/>
                </a:lnTo>
                <a:lnTo>
                  <a:pt x="84" y="186"/>
                </a:lnTo>
                <a:lnTo>
                  <a:pt x="98" y="174"/>
                </a:lnTo>
                <a:lnTo>
                  <a:pt x="112" y="160"/>
                </a:lnTo>
                <a:lnTo>
                  <a:pt x="122" y="144"/>
                </a:lnTo>
                <a:lnTo>
                  <a:pt x="128" y="126"/>
                </a:lnTo>
                <a:lnTo>
                  <a:pt x="132" y="106"/>
                </a:lnTo>
                <a:lnTo>
                  <a:pt x="132" y="88"/>
                </a:lnTo>
                <a:lnTo>
                  <a:pt x="126" y="68"/>
                </a:lnTo>
                <a:lnTo>
                  <a:pt x="118" y="48"/>
                </a:lnTo>
                <a:lnTo>
                  <a:pt x="106" y="34"/>
                </a:lnTo>
                <a:lnTo>
                  <a:pt x="92" y="20"/>
                </a:lnTo>
                <a:lnTo>
                  <a:pt x="76" y="10"/>
                </a:lnTo>
                <a:lnTo>
                  <a:pt x="58" y="4"/>
                </a:lnTo>
                <a:lnTo>
                  <a:pt x="38" y="0"/>
                </a:lnTo>
                <a:lnTo>
                  <a:pt x="18" y="0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28" name="Freeform 164"/>
          <p:cNvSpPr>
            <a:spLocks/>
          </p:cNvSpPr>
          <p:nvPr/>
        </p:nvSpPr>
        <p:spPr bwMode="auto">
          <a:xfrm>
            <a:off x="5233988" y="2439988"/>
            <a:ext cx="168275" cy="246062"/>
          </a:xfrm>
          <a:custGeom>
            <a:avLst/>
            <a:gdLst>
              <a:gd name="T0" fmla="*/ 2147483647 w 132"/>
              <a:gd name="T1" fmla="*/ 0 h 194"/>
              <a:gd name="T2" fmla="*/ 2147483647 w 132"/>
              <a:gd name="T3" fmla="*/ 0 h 194"/>
              <a:gd name="T4" fmla="*/ 2147483647 w 132"/>
              <a:gd name="T5" fmla="*/ 2147483647 h 194"/>
              <a:gd name="T6" fmla="*/ 2147483647 w 132"/>
              <a:gd name="T7" fmla="*/ 2147483647 h 194"/>
              <a:gd name="T8" fmla="*/ 2147483647 w 132"/>
              <a:gd name="T9" fmla="*/ 2147483647 h 194"/>
              <a:gd name="T10" fmla="*/ 2147483647 w 132"/>
              <a:gd name="T11" fmla="*/ 2147483647 h 194"/>
              <a:gd name="T12" fmla="*/ 2147483647 w 132"/>
              <a:gd name="T13" fmla="*/ 2147483647 h 194"/>
              <a:gd name="T14" fmla="*/ 0 w 132"/>
              <a:gd name="T15" fmla="*/ 2147483647 h 194"/>
              <a:gd name="T16" fmla="*/ 0 w 132"/>
              <a:gd name="T17" fmla="*/ 2147483647 h 194"/>
              <a:gd name="T18" fmla="*/ 2147483647 w 132"/>
              <a:gd name="T19" fmla="*/ 2147483647 h 194"/>
              <a:gd name="T20" fmla="*/ 2147483647 w 132"/>
              <a:gd name="T21" fmla="*/ 2147483647 h 194"/>
              <a:gd name="T22" fmla="*/ 2147483647 w 132"/>
              <a:gd name="T23" fmla="*/ 2147483647 h 194"/>
              <a:gd name="T24" fmla="*/ 2147483647 w 132"/>
              <a:gd name="T25" fmla="*/ 2147483647 h 194"/>
              <a:gd name="T26" fmla="*/ 2147483647 w 132"/>
              <a:gd name="T27" fmla="*/ 2147483647 h 194"/>
              <a:gd name="T28" fmla="*/ 2147483647 w 132"/>
              <a:gd name="T29" fmla="*/ 2147483647 h 194"/>
              <a:gd name="T30" fmla="*/ 2147483647 w 132"/>
              <a:gd name="T31" fmla="*/ 2147483647 h 194"/>
              <a:gd name="T32" fmla="*/ 2147483647 w 132"/>
              <a:gd name="T33" fmla="*/ 2147483647 h 194"/>
              <a:gd name="T34" fmla="*/ 2147483647 w 132"/>
              <a:gd name="T35" fmla="*/ 2147483647 h 194"/>
              <a:gd name="T36" fmla="*/ 2147483647 w 132"/>
              <a:gd name="T37" fmla="*/ 2147483647 h 19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2"/>
              <a:gd name="T58" fmla="*/ 0 h 194"/>
              <a:gd name="T59" fmla="*/ 132 w 132"/>
              <a:gd name="T60" fmla="*/ 194 h 19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2" h="194">
                <a:moveTo>
                  <a:pt x="66" y="0"/>
                </a:moveTo>
                <a:lnTo>
                  <a:pt x="66" y="0"/>
                </a:lnTo>
                <a:lnTo>
                  <a:pt x="48" y="8"/>
                </a:lnTo>
                <a:lnTo>
                  <a:pt x="32" y="20"/>
                </a:lnTo>
                <a:lnTo>
                  <a:pt x="18" y="34"/>
                </a:lnTo>
                <a:lnTo>
                  <a:pt x="8" y="52"/>
                </a:lnTo>
                <a:lnTo>
                  <a:pt x="2" y="70"/>
                </a:lnTo>
                <a:lnTo>
                  <a:pt x="0" y="88"/>
                </a:lnTo>
                <a:lnTo>
                  <a:pt x="0" y="108"/>
                </a:lnTo>
                <a:lnTo>
                  <a:pt x="4" y="128"/>
                </a:lnTo>
                <a:lnTo>
                  <a:pt x="12" y="146"/>
                </a:lnTo>
                <a:lnTo>
                  <a:pt x="24" y="162"/>
                </a:lnTo>
                <a:lnTo>
                  <a:pt x="38" y="174"/>
                </a:lnTo>
                <a:lnTo>
                  <a:pt x="56" y="186"/>
                </a:lnTo>
                <a:lnTo>
                  <a:pt x="74" y="192"/>
                </a:lnTo>
                <a:lnTo>
                  <a:pt x="92" y="194"/>
                </a:lnTo>
                <a:lnTo>
                  <a:pt x="112" y="194"/>
                </a:lnTo>
                <a:lnTo>
                  <a:pt x="132" y="19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29" name="Freeform 165"/>
          <p:cNvSpPr>
            <a:spLocks/>
          </p:cNvSpPr>
          <p:nvPr/>
        </p:nvSpPr>
        <p:spPr bwMode="auto">
          <a:xfrm>
            <a:off x="5310188" y="2254250"/>
            <a:ext cx="482600" cy="207963"/>
          </a:xfrm>
          <a:custGeom>
            <a:avLst/>
            <a:gdLst>
              <a:gd name="T0" fmla="*/ 2147483647 w 380"/>
              <a:gd name="T1" fmla="*/ 2147483647 h 164"/>
              <a:gd name="T2" fmla="*/ 2147483647 w 380"/>
              <a:gd name="T3" fmla="*/ 2147483647 h 164"/>
              <a:gd name="T4" fmla="*/ 0 w 380"/>
              <a:gd name="T5" fmla="*/ 2147483647 h 164"/>
              <a:gd name="T6" fmla="*/ 2147483647 w 380"/>
              <a:gd name="T7" fmla="*/ 0 h 164"/>
              <a:gd name="T8" fmla="*/ 2147483647 w 380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0"/>
              <a:gd name="T16" fmla="*/ 0 h 164"/>
              <a:gd name="T17" fmla="*/ 380 w 380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0" h="164">
                <a:moveTo>
                  <a:pt x="380" y="36"/>
                </a:moveTo>
                <a:lnTo>
                  <a:pt x="14" y="164"/>
                </a:lnTo>
                <a:lnTo>
                  <a:pt x="0" y="128"/>
                </a:lnTo>
                <a:lnTo>
                  <a:pt x="366" y="0"/>
                </a:lnTo>
                <a:lnTo>
                  <a:pt x="380" y="36"/>
                </a:lnTo>
                <a:close/>
              </a:path>
            </a:pathLst>
          </a:custGeom>
          <a:solidFill>
            <a:srgbClr val="0019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30" name="Freeform 166"/>
          <p:cNvSpPr>
            <a:spLocks/>
          </p:cNvSpPr>
          <p:nvPr/>
        </p:nvSpPr>
        <p:spPr bwMode="auto">
          <a:xfrm>
            <a:off x="5310188" y="2254250"/>
            <a:ext cx="482600" cy="207963"/>
          </a:xfrm>
          <a:custGeom>
            <a:avLst/>
            <a:gdLst>
              <a:gd name="T0" fmla="*/ 2147483647 w 380"/>
              <a:gd name="T1" fmla="*/ 2147483647 h 164"/>
              <a:gd name="T2" fmla="*/ 2147483647 w 380"/>
              <a:gd name="T3" fmla="*/ 2147483647 h 164"/>
              <a:gd name="T4" fmla="*/ 0 w 380"/>
              <a:gd name="T5" fmla="*/ 2147483647 h 164"/>
              <a:gd name="T6" fmla="*/ 2147483647 w 380"/>
              <a:gd name="T7" fmla="*/ 0 h 164"/>
              <a:gd name="T8" fmla="*/ 2147483647 w 380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0"/>
              <a:gd name="T16" fmla="*/ 0 h 164"/>
              <a:gd name="T17" fmla="*/ 380 w 380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0" h="164">
                <a:moveTo>
                  <a:pt x="380" y="36"/>
                </a:moveTo>
                <a:lnTo>
                  <a:pt x="14" y="164"/>
                </a:lnTo>
                <a:lnTo>
                  <a:pt x="0" y="128"/>
                </a:lnTo>
                <a:lnTo>
                  <a:pt x="366" y="0"/>
                </a:lnTo>
                <a:lnTo>
                  <a:pt x="380" y="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31" name="Freeform 167"/>
          <p:cNvSpPr>
            <a:spLocks/>
          </p:cNvSpPr>
          <p:nvPr/>
        </p:nvSpPr>
        <p:spPr bwMode="auto">
          <a:xfrm>
            <a:off x="5310188" y="2254250"/>
            <a:ext cx="482600" cy="207963"/>
          </a:xfrm>
          <a:custGeom>
            <a:avLst/>
            <a:gdLst>
              <a:gd name="T0" fmla="*/ 2147483647 w 380"/>
              <a:gd name="T1" fmla="*/ 2147483647 h 164"/>
              <a:gd name="T2" fmla="*/ 2147483647 w 380"/>
              <a:gd name="T3" fmla="*/ 2147483647 h 164"/>
              <a:gd name="T4" fmla="*/ 0 w 380"/>
              <a:gd name="T5" fmla="*/ 2147483647 h 164"/>
              <a:gd name="T6" fmla="*/ 2147483647 w 380"/>
              <a:gd name="T7" fmla="*/ 0 h 164"/>
              <a:gd name="T8" fmla="*/ 2147483647 w 380"/>
              <a:gd name="T9" fmla="*/ 2147483647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0"/>
              <a:gd name="T16" fmla="*/ 0 h 164"/>
              <a:gd name="T17" fmla="*/ 380 w 380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0" h="164">
                <a:moveTo>
                  <a:pt x="380" y="36"/>
                </a:moveTo>
                <a:lnTo>
                  <a:pt x="14" y="164"/>
                </a:lnTo>
                <a:lnTo>
                  <a:pt x="0" y="128"/>
                </a:lnTo>
                <a:lnTo>
                  <a:pt x="366" y="0"/>
                </a:lnTo>
                <a:lnTo>
                  <a:pt x="380" y="3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800"/>
          </a:p>
        </p:txBody>
      </p:sp>
      <p:sp>
        <p:nvSpPr>
          <p:cNvPr id="40032" name="Rectangle 168"/>
          <p:cNvSpPr>
            <a:spLocks noChangeArrowheads="1"/>
          </p:cNvSpPr>
          <p:nvPr/>
        </p:nvSpPr>
        <p:spPr bwMode="auto">
          <a:xfrm>
            <a:off x="6791325" y="717550"/>
            <a:ext cx="8842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5 GeV?, 4 MW</a:t>
            </a:r>
            <a:endParaRPr lang="en-US" sz="1800"/>
          </a:p>
        </p:txBody>
      </p:sp>
      <p:sp>
        <p:nvSpPr>
          <p:cNvPr id="40033" name="Rectangle 169"/>
          <p:cNvSpPr>
            <a:spLocks noChangeArrowheads="1"/>
          </p:cNvSpPr>
          <p:nvPr/>
        </p:nvSpPr>
        <p:spPr bwMode="auto">
          <a:xfrm>
            <a:off x="8386763" y="1639888"/>
            <a:ext cx="3635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Target</a:t>
            </a:r>
            <a:endParaRPr lang="en-US" sz="1800"/>
          </a:p>
        </p:txBody>
      </p:sp>
      <p:sp>
        <p:nvSpPr>
          <p:cNvPr id="40034" name="Rectangle 170"/>
          <p:cNvSpPr>
            <a:spLocks noChangeArrowheads="1"/>
          </p:cNvSpPr>
          <p:nvPr/>
        </p:nvSpPr>
        <p:spPr bwMode="auto">
          <a:xfrm>
            <a:off x="6261100" y="2430463"/>
            <a:ext cx="8953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Linac </a:t>
            </a:r>
            <a:r>
              <a:rPr lang="en-US" sz="1100">
                <a:solidFill>
                  <a:srgbClr val="000000"/>
                </a:solidFill>
                <a:sym typeface="Symbol" charset="0"/>
              </a:rPr>
              <a:t> </a:t>
            </a:r>
            <a:r>
              <a:rPr lang="en-US" sz="1100">
                <a:solidFill>
                  <a:srgbClr val="000000"/>
                </a:solidFill>
              </a:rPr>
              <a:t>2 GeV</a:t>
            </a:r>
            <a:endParaRPr lang="en-US" sz="1800"/>
          </a:p>
        </p:txBody>
      </p:sp>
      <p:sp>
        <p:nvSpPr>
          <p:cNvPr id="40035" name="Rectangle 171"/>
          <p:cNvSpPr>
            <a:spLocks noChangeArrowheads="1"/>
          </p:cNvSpPr>
          <p:nvPr/>
        </p:nvSpPr>
        <p:spPr bwMode="auto">
          <a:xfrm>
            <a:off x="5103813" y="2878138"/>
            <a:ext cx="1123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Recirculating</a:t>
            </a:r>
          </a:p>
          <a:p>
            <a:r>
              <a:rPr lang="en-US" sz="1100">
                <a:solidFill>
                  <a:srgbClr val="000000"/>
                </a:solidFill>
              </a:rPr>
              <a:t>Linacs 2 </a:t>
            </a:r>
            <a:r>
              <a:rPr lang="en-US" sz="1100">
                <a:solidFill>
                  <a:srgbClr val="000000"/>
                </a:solidFill>
                <a:sym typeface="Symbol" charset="0"/>
              </a:rPr>
              <a:t> 50 GeV</a:t>
            </a:r>
            <a:endParaRPr lang="en-US" sz="1800">
              <a:sym typeface="Symbol" charset="0"/>
            </a:endParaRPr>
          </a:p>
        </p:txBody>
      </p:sp>
      <p:sp>
        <p:nvSpPr>
          <p:cNvPr id="40036" name="Rectangle 172"/>
          <p:cNvSpPr>
            <a:spLocks noChangeArrowheads="1"/>
          </p:cNvSpPr>
          <p:nvPr/>
        </p:nvSpPr>
        <p:spPr bwMode="auto">
          <a:xfrm>
            <a:off x="4921250" y="3535363"/>
            <a:ext cx="1328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Decay ring – 50 GeV</a:t>
            </a:r>
          </a:p>
          <a:p>
            <a:r>
              <a:rPr lang="en-US" sz="1100">
                <a:solidFill>
                  <a:srgbClr val="000000"/>
                </a:solidFill>
                <a:sym typeface="Symbol" charset="0"/>
              </a:rPr>
              <a:t></a:t>
            </a:r>
            <a:r>
              <a:rPr lang="en-US" sz="1100">
                <a:solidFill>
                  <a:srgbClr val="000000"/>
                </a:solidFill>
              </a:rPr>
              <a:t>2000 m circumference</a:t>
            </a:r>
            <a:endParaRPr lang="en-US" sz="1800"/>
          </a:p>
        </p:txBody>
      </p:sp>
      <p:sp>
        <p:nvSpPr>
          <p:cNvPr id="40037" name="Rectangle 173"/>
          <p:cNvSpPr>
            <a:spLocks noChangeArrowheads="1"/>
          </p:cNvSpPr>
          <p:nvPr/>
        </p:nvSpPr>
        <p:spPr bwMode="auto">
          <a:xfrm>
            <a:off x="6532563" y="1714500"/>
            <a:ext cx="563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rgbClr val="000000"/>
                </a:solidFill>
              </a:rPr>
              <a:t>Ionization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000000"/>
                </a:solidFill>
              </a:rPr>
              <a:t>cooling</a:t>
            </a:r>
            <a:endParaRPr lang="en-US" sz="1800"/>
          </a:p>
        </p:txBody>
      </p:sp>
      <p:sp>
        <p:nvSpPr>
          <p:cNvPr id="40038" name="Rectangle 174"/>
          <p:cNvSpPr>
            <a:spLocks noChangeArrowheads="1"/>
          </p:cNvSpPr>
          <p:nvPr/>
        </p:nvSpPr>
        <p:spPr bwMode="auto">
          <a:xfrm>
            <a:off x="7350125" y="2089150"/>
            <a:ext cx="7921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Phase rotation</a:t>
            </a:r>
            <a:endParaRPr lang="en-US" sz="1800"/>
          </a:p>
        </p:txBody>
      </p:sp>
      <p:sp>
        <p:nvSpPr>
          <p:cNvPr id="40039" name="Rectangle 175"/>
          <p:cNvSpPr>
            <a:spLocks noChangeArrowheads="1"/>
          </p:cNvSpPr>
          <p:nvPr/>
        </p:nvSpPr>
        <p:spPr bwMode="auto">
          <a:xfrm>
            <a:off x="6318250" y="3921125"/>
            <a:ext cx="12239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Symbol" charset="0"/>
              </a:rPr>
              <a:t>n</a:t>
            </a:r>
            <a:r>
              <a:rPr lang="en-US" sz="1100">
                <a:solidFill>
                  <a:srgbClr val="000000"/>
                </a:solidFill>
              </a:rPr>
              <a:t> beam to far detector</a:t>
            </a:r>
            <a:endParaRPr lang="en-US" sz="1800"/>
          </a:p>
        </p:txBody>
      </p:sp>
      <p:sp>
        <p:nvSpPr>
          <p:cNvPr id="40040" name="Rectangle 176"/>
          <p:cNvSpPr>
            <a:spLocks noChangeArrowheads="1"/>
          </p:cNvSpPr>
          <p:nvPr/>
        </p:nvSpPr>
        <p:spPr bwMode="auto">
          <a:xfrm>
            <a:off x="7864475" y="1816100"/>
            <a:ext cx="2698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Drift</a:t>
            </a:r>
            <a:endParaRPr lang="en-US" sz="1800"/>
          </a:p>
        </p:txBody>
      </p:sp>
      <p:sp>
        <p:nvSpPr>
          <p:cNvPr id="40041" name="Rectangle 177"/>
          <p:cNvSpPr>
            <a:spLocks noChangeArrowheads="1"/>
          </p:cNvSpPr>
          <p:nvPr/>
        </p:nvSpPr>
        <p:spPr bwMode="auto">
          <a:xfrm>
            <a:off x="7924800" y="968375"/>
            <a:ext cx="7270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>
                <a:solidFill>
                  <a:srgbClr val="000000"/>
                </a:solidFill>
              </a:rPr>
              <a:t>Accumulator</a:t>
            </a:r>
          </a:p>
          <a:p>
            <a:pPr>
              <a:lnSpc>
                <a:spcPct val="80000"/>
              </a:lnSpc>
            </a:pPr>
            <a:r>
              <a:rPr lang="en-US" sz="1100">
                <a:solidFill>
                  <a:srgbClr val="000000"/>
                </a:solidFill>
              </a:rPr>
              <a:t>ring + bunch</a:t>
            </a:r>
          </a:p>
          <a:p>
            <a:pPr>
              <a:lnSpc>
                <a:spcPct val="80000"/>
              </a:lnSpc>
            </a:pPr>
            <a:r>
              <a:rPr lang="en-US" sz="1100">
                <a:solidFill>
                  <a:srgbClr val="000000"/>
                </a:solidFill>
              </a:rPr>
              <a:t>compressor</a:t>
            </a:r>
            <a:endParaRPr lang="en-US" sz="1800"/>
          </a:p>
        </p:txBody>
      </p:sp>
      <p:sp>
        <p:nvSpPr>
          <p:cNvPr id="40042" name="Rectangle 178"/>
          <p:cNvSpPr>
            <a:spLocks noChangeArrowheads="1"/>
          </p:cNvSpPr>
          <p:nvPr/>
        </p:nvSpPr>
        <p:spPr bwMode="auto">
          <a:xfrm>
            <a:off x="7540625" y="1401763"/>
            <a:ext cx="5254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rgbClr val="000000"/>
                </a:solidFill>
              </a:rPr>
              <a:t>Magnetic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000000"/>
                </a:solidFill>
              </a:rPr>
              <a:t>capture</a:t>
            </a:r>
            <a:endParaRPr lang="en-US" sz="1800"/>
          </a:p>
        </p:txBody>
      </p:sp>
      <p:sp>
        <p:nvSpPr>
          <p:cNvPr id="40043" name="Rectangle 179"/>
          <p:cNvSpPr>
            <a:spLocks noChangeArrowheads="1"/>
          </p:cNvSpPr>
          <p:nvPr/>
        </p:nvSpPr>
        <p:spPr bwMode="auto">
          <a:xfrm>
            <a:off x="5095875" y="4745038"/>
            <a:ext cx="13096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Symbol" charset="0"/>
              </a:rPr>
              <a:t>n</a:t>
            </a:r>
            <a:r>
              <a:rPr lang="en-US" sz="1100">
                <a:solidFill>
                  <a:srgbClr val="000000"/>
                </a:solidFill>
              </a:rPr>
              <a:t> beam to near detector</a:t>
            </a:r>
            <a:endParaRPr lang="en-US" sz="1800"/>
          </a:p>
        </p:txBody>
      </p:sp>
      <p:sp>
        <p:nvSpPr>
          <p:cNvPr id="40044" name="Text Box 183"/>
          <p:cNvSpPr txBox="1">
            <a:spLocks noChangeArrowheads="1"/>
          </p:cNvSpPr>
          <p:nvPr/>
        </p:nvSpPr>
        <p:spPr bwMode="auto">
          <a:xfrm>
            <a:off x="356973" y="991693"/>
            <a:ext cx="1951037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  <a:latin typeface="Comic Sans MS" charset="0"/>
              </a:rPr>
              <a:t>SPL Super-Beam</a:t>
            </a:r>
          </a:p>
        </p:txBody>
      </p:sp>
      <p:sp>
        <p:nvSpPr>
          <p:cNvPr id="40045" name="Text Box 184"/>
          <p:cNvSpPr txBox="1">
            <a:spLocks noChangeArrowheads="1"/>
          </p:cNvSpPr>
          <p:nvPr/>
        </p:nvSpPr>
        <p:spPr bwMode="auto">
          <a:xfrm>
            <a:off x="4948238" y="1221794"/>
            <a:ext cx="2030412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  <a:latin typeface="Comic Sans MS" charset="0"/>
              </a:rPr>
              <a:t>Neutrino Factory</a:t>
            </a:r>
          </a:p>
        </p:txBody>
      </p:sp>
      <p:sp>
        <p:nvSpPr>
          <p:cNvPr id="40046" name="Text Box 185"/>
          <p:cNvSpPr txBox="1">
            <a:spLocks noChangeArrowheads="1"/>
          </p:cNvSpPr>
          <p:nvPr/>
        </p:nvSpPr>
        <p:spPr bwMode="auto">
          <a:xfrm>
            <a:off x="4806242" y="5128670"/>
            <a:ext cx="1349375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FFFF"/>
                </a:solidFill>
                <a:latin typeface="Comic Sans MS" charset="0"/>
              </a:rPr>
              <a:t>Beta-Beam</a:t>
            </a:r>
          </a:p>
        </p:txBody>
      </p:sp>
      <p:sp>
        <p:nvSpPr>
          <p:cNvPr id="40048" name="Text Box 211"/>
          <p:cNvSpPr txBox="1">
            <a:spLocks noChangeArrowheads="1"/>
          </p:cNvSpPr>
          <p:nvPr/>
        </p:nvSpPr>
        <p:spPr bwMode="auto">
          <a:xfrm>
            <a:off x="1100138" y="6491288"/>
            <a:ext cx="2527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aseline="30000"/>
              <a:t>6</a:t>
            </a:r>
            <a:r>
              <a:rPr lang="en-US" sz="1800"/>
              <a:t>He for </a:t>
            </a:r>
            <a:r>
              <a:rPr lang="en-US" sz="1800">
                <a:latin typeface="Symbol" charset="0"/>
              </a:rPr>
              <a:t>n</a:t>
            </a:r>
            <a:r>
              <a:rPr lang="en-US" sz="1800" baseline="-25000"/>
              <a:t>e</a:t>
            </a:r>
            <a:r>
              <a:rPr lang="en-US" sz="1800"/>
              <a:t> and </a:t>
            </a:r>
            <a:r>
              <a:rPr lang="en-US" sz="1800" baseline="30000"/>
              <a:t>18</a:t>
            </a:r>
            <a:r>
              <a:rPr lang="en-US" sz="1800"/>
              <a:t>Ne for </a:t>
            </a:r>
            <a:r>
              <a:rPr lang="en-US" sz="1800">
                <a:latin typeface="Symbol" charset="0"/>
              </a:rPr>
              <a:t>n</a:t>
            </a:r>
            <a:r>
              <a:rPr lang="en-US" sz="1800" baseline="-25000"/>
              <a:t>e</a:t>
            </a:r>
          </a:p>
        </p:txBody>
      </p:sp>
      <p:sp>
        <p:nvSpPr>
          <p:cNvPr id="40049" name="Line 212"/>
          <p:cNvSpPr>
            <a:spLocks noChangeShapeType="1"/>
          </p:cNvSpPr>
          <p:nvPr/>
        </p:nvSpPr>
        <p:spPr bwMode="auto">
          <a:xfrm>
            <a:off x="3352800" y="6623050"/>
            <a:ext cx="10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50" name="Line 213"/>
          <p:cNvSpPr>
            <a:spLocks noChangeShapeType="1"/>
          </p:cNvSpPr>
          <p:nvPr/>
        </p:nvSpPr>
        <p:spPr bwMode="auto">
          <a:xfrm flipV="1">
            <a:off x="4719638" y="3916363"/>
            <a:ext cx="0" cy="38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51" name="Rectangle 52"/>
          <p:cNvSpPr>
            <a:spLocks noChangeArrowheads="1"/>
          </p:cNvSpPr>
          <p:nvPr/>
        </p:nvSpPr>
        <p:spPr bwMode="auto">
          <a:xfrm>
            <a:off x="6845300" y="1041400"/>
            <a:ext cx="8096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</a:rPr>
              <a:t>proton driver</a:t>
            </a:r>
            <a:endParaRPr lang="en-US" sz="1800" b="1">
              <a:solidFill>
                <a:srgbClr val="FF0000"/>
              </a:solidFill>
            </a:endParaRPr>
          </a:p>
        </p:txBody>
      </p:sp>
      <p:pic>
        <p:nvPicPr>
          <p:cNvPr id="2" name="Image 1" descr="euro-nu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4" y="-32532"/>
            <a:ext cx="1498990" cy="1018232"/>
          </a:xfrm>
          <a:prstGeom prst="rect">
            <a:avLst/>
          </a:prstGeom>
        </p:spPr>
      </p:pic>
      <p:pic>
        <p:nvPicPr>
          <p:cNvPr id="18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7" y="1808438"/>
            <a:ext cx="2334189" cy="8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764" y="2680061"/>
            <a:ext cx="2941636" cy="10546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149" y="5558049"/>
            <a:ext cx="3035927" cy="108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13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5283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Neutrino spectra</a:t>
            </a:r>
            <a:endParaRPr lang="en-GB" sz="1000" dirty="0">
              <a:solidFill>
                <a:srgbClr val="FF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Dracos</a:t>
            </a:r>
            <a:endParaRPr lang="en-GB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620665"/>
              </p:ext>
            </p:extLst>
          </p:nvPr>
        </p:nvGraphicFramePr>
        <p:xfrm>
          <a:off x="364436" y="1672901"/>
          <a:ext cx="80286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260"/>
                <a:gridCol w="957628"/>
                <a:gridCol w="1206893"/>
                <a:gridCol w="1086995"/>
                <a:gridCol w="1146944"/>
                <a:gridCol w="1146944"/>
                <a:gridCol w="1146944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err="1" smtClean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lang="el-GR" sz="1600" baseline="-25000" dirty="0" err="1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l-GR" sz="1600" dirty="0" smtClean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lang="en-US" sz="1600" baseline="-2500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lang="en-US" sz="16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err="1" smtClean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lang="el-GR" sz="1600" baseline="-25000" dirty="0" err="1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600" baseline="-25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(miss-ID)</a:t>
                      </a:r>
                      <a:endParaRPr lang="en-US" sz="16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lang="en-US" sz="1600" baseline="-2500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(beam)</a:t>
                      </a:r>
                      <a:endParaRPr lang="en-US" sz="16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lang="en-US" sz="1600" baseline="-2500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(beam)</a:t>
                      </a:r>
                      <a:endParaRPr lang="en-US" sz="16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lang="en-US" sz="1600" baseline="-25000" dirty="0" smtClean="0">
                          <a:latin typeface="Times New Roman"/>
                          <a:cs typeface="Times New Roman"/>
                        </a:rPr>
                        <a:t>NC</a:t>
                      </a:r>
                      <a:endParaRPr lang="en-US" sz="16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err="1" smtClean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lang="el-GR" sz="1600" baseline="-25000" dirty="0" err="1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l-GR" sz="1600" dirty="0" smtClean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lang="en-US" sz="1600" baseline="-2500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lang="en-US" sz="16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T2HK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3560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35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880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649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46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ESS 540 km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196.7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4.6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33.3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0.04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13.7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0.9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ESS 360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303.3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10.7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70.8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0.08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29.2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1.4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037579" y="1573514"/>
            <a:ext cx="261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-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489231" y="1573514"/>
            <a:ext cx="261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-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09493" y="1573514"/>
            <a:ext cx="261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-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55601" y="5433400"/>
            <a:ext cx="877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ESS: 2 years neutrinos, 8 years anti-neutrinos, 200 days/year (almost no kaon contamination)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T2HK: neutrinos: 2.25 MW x 10</a:t>
            </a:r>
            <a:r>
              <a:rPr lang="en-US" baseline="30000" dirty="0" smtClean="0">
                <a:latin typeface="Times New Roman"/>
                <a:cs typeface="Times New Roman"/>
              </a:rPr>
              <a:t>7</a:t>
            </a:r>
            <a:r>
              <a:rPr lang="en-US" dirty="0" smtClean="0">
                <a:latin typeface="Times New Roman"/>
                <a:cs typeface="Times New Roman"/>
              </a:rPr>
              <a:t> s, anti-neutrinos: 5.25 </a:t>
            </a:r>
            <a:r>
              <a:rPr lang="en-US" dirty="0">
                <a:latin typeface="Times New Roman"/>
                <a:cs typeface="Times New Roman"/>
              </a:rPr>
              <a:t>MW x 10</a:t>
            </a:r>
            <a:r>
              <a:rPr lang="en-US" baseline="30000" dirty="0">
                <a:latin typeface="Times New Roman"/>
                <a:cs typeface="Times New Roman"/>
              </a:rPr>
              <a:t>7</a:t>
            </a:r>
            <a:r>
              <a:rPr lang="en-US" dirty="0">
                <a:latin typeface="Times New Roman"/>
                <a:cs typeface="Times New Roman"/>
              </a:rPr>
              <a:t> s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079579"/>
              </p:ext>
            </p:extLst>
          </p:nvPr>
        </p:nvGraphicFramePr>
        <p:xfrm>
          <a:off x="364436" y="3713735"/>
          <a:ext cx="80286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260"/>
                <a:gridCol w="957628"/>
                <a:gridCol w="1206893"/>
                <a:gridCol w="1086995"/>
                <a:gridCol w="1146944"/>
                <a:gridCol w="1146944"/>
                <a:gridCol w="1146944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err="1" smtClean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lang="el-GR" sz="1600" baseline="-25000" dirty="0" err="1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l-GR" sz="1600" dirty="0" smtClean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lang="en-US" sz="1600" baseline="-2500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lang="en-US" sz="16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err="1" smtClean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lang="el-GR" sz="1600" baseline="-25000" dirty="0" err="1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600" baseline="-25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(miss-ID)</a:t>
                      </a:r>
                      <a:endParaRPr lang="en-US" sz="16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lang="en-US" sz="1600" baseline="-2500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(beam)</a:t>
                      </a:r>
                      <a:endParaRPr lang="en-US" sz="16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lang="en-US" sz="1600" baseline="-25000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 (beam)</a:t>
                      </a:r>
                      <a:endParaRPr lang="en-US" sz="16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lang="en-US" sz="1600" baseline="-25000" dirty="0" smtClean="0">
                          <a:latin typeface="Times New Roman"/>
                          <a:cs typeface="Times New Roman"/>
                        </a:rPr>
                        <a:t>NC</a:t>
                      </a:r>
                      <a:endParaRPr lang="en-US" sz="16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err="1" smtClean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lang="el-GR" sz="1600" baseline="-25000" dirty="0" err="1" smtClean="0"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600" baseline="0" dirty="0" smtClean="0">
                          <a:latin typeface="Times New Roman"/>
                          <a:cs typeface="Times New Roman"/>
                        </a:rPr>
                        <a:t>→</a:t>
                      </a:r>
                      <a:r>
                        <a:rPr lang="el-GR" sz="1600" dirty="0" smtClean="0">
                          <a:latin typeface="Times New Roman"/>
                          <a:cs typeface="Times New Roman"/>
                        </a:rPr>
                        <a:t>ν</a:t>
                      </a:r>
                      <a:r>
                        <a:rPr lang="en-US" sz="1600" baseline="-25000" dirty="0" smtClean="0">
                          <a:latin typeface="Times New Roman"/>
                          <a:cs typeface="Times New Roman"/>
                        </a:rPr>
                        <a:t>e</a:t>
                      </a:r>
                      <a:endParaRPr lang="en-US" sz="1600" baseline="-25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T2HK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1959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878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678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380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ESS 540 km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162.9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2.8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1.1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23.5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8.2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7.8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ESS 360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246.1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6.1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2.4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50.6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17.4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13.3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452783" y="1336296"/>
            <a:ext cx="104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neutrinos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2783" y="3344403"/>
            <a:ext cx="146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anti-neutrinos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53280" y="3603305"/>
            <a:ext cx="261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-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173542" y="3603305"/>
            <a:ext cx="261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-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659455" y="3603305"/>
            <a:ext cx="261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-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037579" y="3603305"/>
            <a:ext cx="261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265"/>
            <a:ext cx="9144000" cy="6077559"/>
          </a:xfrm>
          <a:prstGeom prst="rect">
            <a:avLst/>
          </a:prstGeom>
        </p:spPr>
      </p:pic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726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Statistics/Systematics</a:t>
            </a:r>
            <a:endParaRPr lang="en-GB" sz="1000" dirty="0">
              <a:solidFill>
                <a:srgbClr val="FF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Dracos</a:t>
            </a:r>
            <a:endParaRPr lang="en-GB"/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1454466" y="1049656"/>
            <a:ext cx="0" cy="2196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1902015" y="1049656"/>
            <a:ext cx="0" cy="219684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80648" y="240462"/>
            <a:ext cx="2195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CPV (2 GeV protons)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2040560" y="1049656"/>
            <a:ext cx="0" cy="219684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156102" y="1049656"/>
            <a:ext cx="0" cy="2196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4684466" y="1049656"/>
            <a:ext cx="0" cy="219684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4823011" y="1049656"/>
            <a:ext cx="0" cy="219684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7201367" y="1049656"/>
            <a:ext cx="0" cy="219684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7351457" y="1049656"/>
            <a:ext cx="0" cy="219684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1581461" y="4086110"/>
            <a:ext cx="0" cy="2196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2029010" y="4086110"/>
            <a:ext cx="0" cy="219684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2213735" y="4086110"/>
            <a:ext cx="0" cy="219684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4340822" y="4086110"/>
            <a:ext cx="0" cy="2196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811461" y="4086110"/>
            <a:ext cx="0" cy="219684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4973096" y="4086110"/>
            <a:ext cx="0" cy="219684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6719183" y="4086110"/>
            <a:ext cx="0" cy="2196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7397632" y="4086110"/>
            <a:ext cx="0" cy="219684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7582357" y="4086110"/>
            <a:ext cx="0" cy="219684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458590" y="689175"/>
            <a:ext cx="113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"nominal"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458590" y="3716778"/>
            <a:ext cx="113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"nominal"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531632" y="68917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x0.5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531632" y="371677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x0.5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440387" y="6891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x2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440387" y="37167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x2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168762" y="577265"/>
            <a:ext cx="2963898" cy="6077559"/>
          </a:xfrm>
          <a:prstGeom prst="roundRect">
            <a:avLst>
              <a:gd name="adj" fmla="val 474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à coins arrondis 38"/>
          <p:cNvSpPr/>
          <p:nvPr/>
        </p:nvSpPr>
        <p:spPr>
          <a:xfrm>
            <a:off x="3100235" y="577265"/>
            <a:ext cx="2963898" cy="6077559"/>
          </a:xfrm>
          <a:prstGeom prst="roundRect">
            <a:avLst>
              <a:gd name="adj" fmla="val 474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à coins arrondis 39"/>
          <p:cNvSpPr/>
          <p:nvPr/>
        </p:nvSpPr>
        <p:spPr>
          <a:xfrm>
            <a:off x="15854" y="577265"/>
            <a:ext cx="2963898" cy="6077559"/>
          </a:xfrm>
          <a:prstGeom prst="roundRect">
            <a:avLst>
              <a:gd name="adj" fmla="val 474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Physics </a:t>
            </a:r>
            <a: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Performance for Future SB projects</a:t>
            </a:r>
            <a:b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</a:br>
            <a:r>
              <a:rPr lang="en-GB" sz="2000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(Enrique </a:t>
            </a:r>
            <a:r>
              <a:rPr lang="en-GB" sz="2000" dirty="0" err="1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Fernantez</a:t>
            </a:r>
            <a:r>
              <a:rPr lang="en-GB" sz="2000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)</a:t>
            </a:r>
            <a:endParaRPr lang="en-GB" sz="1000" dirty="0">
              <a:solidFill>
                <a:srgbClr val="FF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1921799" y="708293"/>
            <a:ext cx="777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CPV</a:t>
            </a:r>
            <a:endParaRPr lang="en-US" sz="24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937407" y="708293"/>
            <a:ext cx="210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MH (unknown)</a:t>
            </a:r>
            <a:endParaRPr lang="en-US" sz="24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5998" y="5207925"/>
            <a:ext cx="76354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LBNE: 5+5 years, 0.7 MW, 10/35 </a:t>
            </a:r>
            <a:r>
              <a:rPr lang="en-US" dirty="0" err="1" smtClean="0">
                <a:latin typeface="Times New Roman"/>
                <a:cs typeface="Times New Roman"/>
              </a:rPr>
              <a:t>kt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LAr</a:t>
            </a: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T2HK: 3+</a:t>
            </a:r>
            <a:r>
              <a:rPr lang="en-US" dirty="0">
                <a:latin typeface="Times New Roman"/>
                <a:cs typeface="Times New Roman"/>
              </a:rPr>
              <a:t>7</a:t>
            </a:r>
            <a:r>
              <a:rPr lang="en-US" dirty="0" smtClean="0">
                <a:latin typeface="Times New Roman"/>
                <a:cs typeface="Times New Roman"/>
              </a:rPr>
              <a:t> years, 0.75 MW, 500 </a:t>
            </a:r>
            <a:r>
              <a:rPr lang="en-US" dirty="0" err="1" smtClean="0">
                <a:latin typeface="Times New Roman"/>
                <a:cs typeface="Times New Roman"/>
              </a:rPr>
              <a:t>kt</a:t>
            </a:r>
            <a:r>
              <a:rPr lang="en-US" dirty="0" smtClean="0">
                <a:latin typeface="Times New Roman"/>
                <a:cs typeface="Times New Roman"/>
              </a:rPr>
              <a:t> WC (5%/10% syst. errors)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SPL: 2+8 years, 4 MW, 500 </a:t>
            </a:r>
            <a:r>
              <a:rPr lang="en-US" dirty="0" err="1" smtClean="0">
                <a:latin typeface="Times New Roman"/>
                <a:cs typeface="Times New Roman"/>
              </a:rPr>
              <a:t>kt</a:t>
            </a:r>
            <a:r>
              <a:rPr lang="en-US" dirty="0" smtClean="0">
                <a:latin typeface="Times New Roman"/>
                <a:cs typeface="Times New Roman"/>
              </a:rPr>
              <a:t> WC (130 km, </a:t>
            </a:r>
            <a:r>
              <a:rPr lang="en-US" dirty="0">
                <a:latin typeface="Times New Roman"/>
                <a:cs typeface="Times New Roman"/>
              </a:rPr>
              <a:t>5%/10% syst. errors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ESS: 2+8 years, 5 MW, 500 </a:t>
            </a:r>
            <a:r>
              <a:rPr lang="en-US" dirty="0" err="1" smtClean="0">
                <a:latin typeface="Times New Roman"/>
                <a:cs typeface="Times New Roman"/>
              </a:rPr>
              <a:t>kt</a:t>
            </a:r>
            <a:r>
              <a:rPr lang="en-US" dirty="0" smtClean="0">
                <a:latin typeface="Times New Roman"/>
                <a:cs typeface="Times New Roman"/>
              </a:rPr>
              <a:t> WC (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2 GeV</a:t>
            </a:r>
            <a:r>
              <a:rPr lang="en-US" dirty="0" smtClean="0">
                <a:latin typeface="Times New Roman"/>
                <a:cs typeface="Times New Roman"/>
              </a:rPr>
              <a:t>, 360/540 km, </a:t>
            </a:r>
            <a:r>
              <a:rPr lang="en-US" dirty="0">
                <a:latin typeface="Times New Roman"/>
                <a:cs typeface="Times New Roman"/>
              </a:rPr>
              <a:t>5%/10% syst. errors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endParaRPr lang="el-GR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C2Py: 20/100 </a:t>
            </a:r>
            <a:r>
              <a:rPr lang="en-US" dirty="0" err="1" smtClean="0">
                <a:latin typeface="Times New Roman"/>
                <a:cs typeface="Times New Roman"/>
              </a:rPr>
              <a:t>kt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LAr</a:t>
            </a:r>
            <a:r>
              <a:rPr lang="en-US" dirty="0" smtClean="0">
                <a:latin typeface="Times New Roman"/>
                <a:cs typeface="Times New Roman"/>
              </a:rPr>
              <a:t>, 0.8 MW, 2300 km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Dracos</a:t>
            </a:r>
            <a:endParaRPr lang="en-GB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06" y="1080054"/>
            <a:ext cx="4321721" cy="412787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448" y="1169958"/>
            <a:ext cx="4106619" cy="40379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99087" y="411311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unknown MH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282608" y="2112747"/>
            <a:ext cx="719270" cy="3371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 rot="503549">
            <a:off x="1256437" y="2181698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360 km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503549">
            <a:off x="1233959" y="247037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5</a:t>
            </a:r>
            <a:r>
              <a:rPr lang="en-US" sz="1100" dirty="0">
                <a:solidFill>
                  <a:srgbClr val="FF0000"/>
                </a:solidFill>
              </a:rPr>
              <a:t>4</a:t>
            </a:r>
            <a:r>
              <a:rPr lang="en-US" sz="1100" dirty="0" smtClean="0">
                <a:solidFill>
                  <a:srgbClr val="FF0000"/>
                </a:solidFill>
              </a:rPr>
              <a:t>0 km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540081" y="2596911"/>
            <a:ext cx="0" cy="2075261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733646" y="2596911"/>
            <a:ext cx="0" cy="2075261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13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Physics Performance for Future SB projects</a:t>
            </a:r>
            <a: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/>
            </a:r>
            <a:b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</a:br>
            <a:r>
              <a:rPr lang="en-GB" sz="2000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(Enrique </a:t>
            </a:r>
            <a:r>
              <a:rPr lang="en-GB" sz="2000" dirty="0" err="1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Fernantez</a:t>
            </a:r>
            <a:r>
              <a:rPr lang="en-GB" sz="2000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)</a:t>
            </a:r>
            <a:endParaRPr lang="en-GB" sz="1000" dirty="0">
              <a:solidFill>
                <a:srgbClr val="FF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Dracos</a:t>
            </a:r>
            <a:endParaRPr lang="en-GB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3420"/>
            <a:ext cx="5853065" cy="587623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53065" y="1339272"/>
            <a:ext cx="294183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for 2 GeV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optimum 300-400 km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for </a:t>
            </a:r>
            <a:r>
              <a:rPr lang="en-US" dirty="0" smtClean="0">
                <a:latin typeface="Times New Roman"/>
                <a:cs typeface="Times New Roman"/>
              </a:rPr>
              <a:t>3.5 </a:t>
            </a:r>
            <a:r>
              <a:rPr lang="en-US" dirty="0">
                <a:latin typeface="Times New Roman"/>
                <a:cs typeface="Times New Roman"/>
              </a:rPr>
              <a:t>GeV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optimum </a:t>
            </a:r>
            <a:r>
              <a:rPr lang="en-US" dirty="0" smtClean="0">
                <a:latin typeface="Times New Roman"/>
                <a:cs typeface="Times New Roman"/>
              </a:rPr>
              <a:t>500-600 km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but the variation is small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056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42736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δ</a:t>
            </a:r>
            <a:r>
              <a:rPr lang="en-US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CP accuracy performance</a:t>
            </a:r>
            <a: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/>
            </a:r>
            <a:b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</a:br>
            <a:r>
              <a:rPr lang="en-GB" sz="2000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(</a:t>
            </a:r>
            <a:r>
              <a:rPr lang="en-GB" sz="2000" dirty="0" err="1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snowmass</a:t>
            </a:r>
            <a:r>
              <a:rPr lang="en-GB" sz="2000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)</a:t>
            </a:r>
            <a:endParaRPr lang="en-GB" sz="1000" dirty="0">
              <a:solidFill>
                <a:srgbClr val="FF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Dracos</a:t>
            </a:r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83" y="842736"/>
            <a:ext cx="8044055" cy="58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ss_max_vision_2011_v2_0.jp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7688"/>
            <a:ext cx="9144000" cy="520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6660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5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Conclusions</a:t>
            </a:r>
            <a:endParaRPr lang="fr-FR" sz="5400" dirty="0">
              <a:solidFill>
                <a:srgbClr val="FF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50CC0-2D5F-6D4A-9D75-2980E64365EE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21865" y="749321"/>
            <a:ext cx="871430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ESS is under construction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very intense source of protons, 5 MW, 2-3 GeV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more than </a:t>
            </a:r>
            <a:r>
              <a:rPr lang="en-US" sz="2000" dirty="0" smtClean="0">
                <a:latin typeface="Times New Roman"/>
                <a:cs typeface="Times New Roman"/>
              </a:rPr>
              <a:t>2x10</a:t>
            </a:r>
            <a:r>
              <a:rPr lang="en-US" sz="2000" baseline="30000" dirty="0" smtClean="0">
                <a:latin typeface="Times New Roman"/>
                <a:cs typeface="Times New Roman"/>
              </a:rPr>
              <a:t>23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protons/year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well defined schedule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Modifications are needed to transform ESS to neutrino facility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Double the rate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Add an accumulator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Add a target station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Underground detector (MEMPHYS), mines available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Very promising physics performance using EUROnu optimizations: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CPV: coverage up to 60%</a:t>
            </a:r>
            <a:endParaRPr lang="en-US" sz="2000" dirty="0">
              <a:latin typeface="Times New Roman"/>
              <a:cs typeface="Times New Roman"/>
            </a:endParaRP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MH: could reach 5</a:t>
            </a:r>
            <a:r>
              <a:rPr lang="el-GR" sz="2000" dirty="0" smtClean="0">
                <a:latin typeface="Times New Roman"/>
                <a:cs typeface="Times New Roman"/>
              </a:rPr>
              <a:t> σ</a:t>
            </a:r>
            <a:r>
              <a:rPr lang="en-US" sz="2000" dirty="0" smtClean="0">
                <a:latin typeface="Times New Roman"/>
                <a:cs typeface="Times New Roman"/>
              </a:rPr>
              <a:t> combining atmospheric neutrinos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latin typeface="Times New Roman"/>
                <a:cs typeface="Times New Roman"/>
              </a:rPr>
              <a:t>First ESS beam 2019, full power/energy by 2023.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August 2013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M. Dracos</a:t>
            </a:r>
            <a:endParaRPr lang="fr-FR"/>
          </a:p>
        </p:txBody>
      </p:sp>
      <p:sp>
        <p:nvSpPr>
          <p:cNvPr id="3" name="Accolade fermante 2"/>
          <p:cNvSpPr/>
          <p:nvPr/>
        </p:nvSpPr>
        <p:spPr>
          <a:xfrm>
            <a:off x="4922504" y="2928580"/>
            <a:ext cx="168579" cy="103389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5237185" y="3045425"/>
            <a:ext cx="3247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could be the first step towards the Neutrino Factory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458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engbom_aerial_from_north_09.jpg"/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7899"/>
            <a:ext cx="9144000" cy="538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1483418"/>
            <a:ext cx="9144000" cy="205655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5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Collaborators are welcome…</a:t>
            </a:r>
            <a:br>
              <a:rPr lang="en-GB" sz="5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</a:br>
            <a:r>
              <a:rPr lang="en-GB" sz="5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/>
            </a:r>
            <a:br>
              <a:rPr lang="en-GB" sz="5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</a:br>
            <a:r>
              <a:rPr lang="en-GB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(just </a:t>
            </a:r>
            <a:r>
              <a:rPr lang="en-GB" sz="2400" dirty="0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email </a:t>
            </a:r>
            <a:r>
              <a:rPr lang="en-GB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hlinkClick r:id="rId4"/>
              </a:rPr>
              <a:t>tord.ekelof</a:t>
            </a:r>
            <a:r>
              <a:rPr lang="en-GB" sz="2400" dirty="0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hlinkClick r:id="rId4"/>
              </a:rPr>
              <a:t>@</a:t>
            </a:r>
            <a:r>
              <a:rPr lang="en-GB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hlinkClick r:id="rId4"/>
              </a:rPr>
              <a:t>physics.uu.se</a:t>
            </a:r>
            <a:r>
              <a:rPr lang="en-GB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, </a:t>
            </a:r>
            <a:r>
              <a:rPr lang="en-GB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hlinkClick r:id="rId5"/>
              </a:rPr>
              <a:t>marcos.dracos@in2p3.fr</a:t>
            </a:r>
            <a:r>
              <a:rPr lang="en-GB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)</a:t>
            </a:r>
            <a:endParaRPr lang="en-GB" sz="2400" dirty="0">
              <a:solidFill>
                <a:srgbClr val="FF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50CC0-2D5F-6D4A-9D75-2980E64365EE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August 2013</a:t>
            </a:r>
            <a:endParaRPr lang="en-GB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M. Dracos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16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26919"/>
            <a:ext cx="9144000" cy="9898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defTabSz="914400" eaLnBrk="0" fontAlgn="base" hangingPunct="0"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Backup</a:t>
            </a:r>
            <a:endParaRPr lang="en-US" dirty="0" smtClean="0">
              <a:solidFill>
                <a:srgbClr val="0000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75A52C-D3C1-DA4F-91BD-350C97786792}" type="slidenum">
              <a:rPr lang="en-GB" smtClean="0">
                <a:latin typeface="Times New Roman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20 August 2013</a:t>
            </a:r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latin typeface="Times New Roman" charset="0"/>
                <a:ea typeface="ＭＳ Ｐゴシック" charset="0"/>
                <a:cs typeface="ＭＳ Ｐゴシック" charset="0"/>
              </a:rPr>
              <a:t>M. Dracos</a:t>
            </a:r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Which baseline?</a:t>
            </a:r>
            <a:endParaRPr lang="en-GB" sz="1000" dirty="0">
              <a:solidFill>
                <a:srgbClr val="FF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Dracos</a:t>
            </a:r>
            <a:endParaRPr lang="en-GB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18" y="1089232"/>
            <a:ext cx="6017281" cy="576325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934212" y="162951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known MH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ZoneTexte 8"/>
          <p:cNvSpPr txBox="1"/>
          <p:nvPr/>
        </p:nvSpPr>
        <p:spPr>
          <a:xfrm rot="503549">
            <a:off x="2459010" y="273236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360 km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503549">
            <a:off x="2436532" y="3021034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5</a:t>
            </a:r>
            <a:r>
              <a:rPr lang="en-US" sz="1100" dirty="0">
                <a:solidFill>
                  <a:srgbClr val="FF0000"/>
                </a:solidFill>
              </a:rPr>
              <a:t>4</a:t>
            </a:r>
            <a:r>
              <a:rPr lang="en-US" sz="1100" dirty="0" smtClean="0">
                <a:solidFill>
                  <a:srgbClr val="FF0000"/>
                </a:solidFill>
              </a:rPr>
              <a:t>0 km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4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Which baseline?</a:t>
            </a:r>
            <a:endParaRPr lang="en-GB" sz="1000" dirty="0">
              <a:solidFill>
                <a:srgbClr val="FF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Dracos</a:t>
            </a:r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103" y="957262"/>
            <a:ext cx="6010154" cy="590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053" y="1036338"/>
            <a:ext cx="3300075" cy="4384289"/>
          </a:xfrm>
          <a:prstGeom prst="rect">
            <a:avLst/>
          </a:prstGeom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0"/>
            <a:ext cx="8229600" cy="985838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FF7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θ</a:t>
            </a:r>
            <a:r>
              <a:rPr lang="en-US" sz="4800" baseline="-6000" dirty="0" smtClean="0">
                <a:solidFill>
                  <a:srgbClr val="FF7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13 </a:t>
            </a:r>
            <a:r>
              <a:rPr lang="en-US" sz="4800" dirty="0" smtClean="0">
                <a:solidFill>
                  <a:srgbClr val="FF7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is large!!!</a:t>
            </a:r>
            <a:endParaRPr lang="en-US" sz="48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2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</a:rPr>
              <a:t>20 August 2013</a:t>
            </a: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922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>
                <a:solidFill>
                  <a:srgbClr val="000000"/>
                </a:solidFill>
              </a:rPr>
              <a:t>M. Dracos</a:t>
            </a: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922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6D65C67-4FF1-994E-8F62-EADB3FD9BF33}" type="slidenum">
              <a:rPr lang="en-GB" sz="1200">
                <a:solidFill>
                  <a:srgbClr val="000000"/>
                </a:solidFill>
              </a:rPr>
              <a:pPr eaLnBrk="1" hangingPunct="1"/>
              <a:t>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017785" y="4692930"/>
            <a:ext cx="506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year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163510" y="676795"/>
            <a:ext cx="194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measurements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5266" y="4932055"/>
            <a:ext cx="8906014" cy="17500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latin typeface="Times New Roman"/>
                <a:ea typeface="ＭＳ Ｐゴシック" pitchFamily="-109" charset="-128"/>
                <a:cs typeface="Times New Roman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9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FF7F00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proposed facilities have to be readjusted…</a:t>
            </a:r>
          </a:p>
          <a:p>
            <a:pPr eaLnBrk="1" hangingPunct="1"/>
            <a:r>
              <a:rPr lang="en-US" sz="3600" dirty="0" smtClean="0">
                <a:solidFill>
                  <a:srgbClr val="FF7F00"/>
                </a:solidFill>
                <a:latin typeface="Times New Roman" charset="0"/>
                <a:ea typeface="ＭＳ Ｐゴシック" charset="0"/>
                <a:cs typeface="Times New Roman" charset="0"/>
                <a:sym typeface="Times New Roman" charset="0"/>
              </a:rPr>
              <a:t>now, the name of the game is CPV</a:t>
            </a:r>
            <a:endParaRPr lang="en-US" sz="36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626" y="1447882"/>
            <a:ext cx="4259189" cy="31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4047" y="1036338"/>
            <a:ext cx="494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reactor experiments discovered the 1→3 oscillation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Flèche droite rayée 6"/>
          <p:cNvSpPr/>
          <p:nvPr/>
        </p:nvSpPr>
        <p:spPr>
          <a:xfrm>
            <a:off x="4358916" y="2723177"/>
            <a:ext cx="1006784" cy="446234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5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Physics Performance for Future SB projects</a:t>
            </a:r>
            <a: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/>
            </a:r>
            <a:b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</a:br>
            <a:r>
              <a:rPr lang="en-GB" sz="2000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(Enrique </a:t>
            </a:r>
            <a:r>
              <a:rPr lang="en-GB" sz="2000" dirty="0" err="1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Fernantez</a:t>
            </a:r>
            <a:r>
              <a:rPr lang="en-GB" sz="2000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)</a:t>
            </a:r>
            <a:endParaRPr lang="en-GB" sz="1000" dirty="0">
              <a:solidFill>
                <a:srgbClr val="FF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Dracos</a:t>
            </a:r>
            <a:endParaRPr lang="en-GB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3400"/>
            <a:ext cx="9144000" cy="322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a date 1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smtClean="0">
                <a:solidFill>
                  <a:srgbClr val="000090"/>
                </a:solidFill>
                <a:cs typeface="Times New Roman" charset="0"/>
              </a:rPr>
              <a:t>20 August 2013</a:t>
            </a:r>
            <a:endParaRPr lang="en-GB" sz="1200" b="0">
              <a:solidFill>
                <a:srgbClr val="000090"/>
              </a:solidFill>
              <a:cs typeface="Times New Roman" charset="0"/>
            </a:endParaRPr>
          </a:p>
        </p:txBody>
      </p:sp>
      <p:sp>
        <p:nvSpPr>
          <p:cNvPr id="15362" name="Espace réservé du pied de page 1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0">
                <a:solidFill>
                  <a:srgbClr val="000090"/>
                </a:solidFill>
                <a:cs typeface="Times New Roman" charset="0"/>
              </a:rPr>
              <a:t>M. Dracos</a:t>
            </a:r>
            <a:endParaRPr lang="en-GB" sz="1200" b="0">
              <a:solidFill>
                <a:srgbClr val="000090"/>
              </a:solidFill>
              <a:cs typeface="Times New Roman" charset="0"/>
            </a:endParaRPr>
          </a:p>
        </p:txBody>
      </p:sp>
      <p:sp>
        <p:nvSpPr>
          <p:cNvPr id="15363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E3D7A40-B4AD-0746-9FA1-1B455FAA41DE}" type="slidenum">
              <a:rPr lang="en-GB" sz="1200" b="0">
                <a:solidFill>
                  <a:srgbClr val="000090"/>
                </a:solidFill>
                <a:cs typeface="Times New Roman" charset="0"/>
              </a:rPr>
              <a:pPr eaLnBrk="1" hangingPunct="1"/>
              <a:t>31</a:t>
            </a:fld>
            <a:endParaRPr lang="en-GB" sz="1200" b="0" dirty="0">
              <a:solidFill>
                <a:srgbClr val="000090"/>
              </a:solidFill>
              <a:cs typeface="Times New Roman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9825" y="0"/>
            <a:ext cx="7632700" cy="957263"/>
          </a:xfrm>
        </p:spPr>
        <p:txBody>
          <a:bodyPr/>
          <a:lstStyle/>
          <a:p>
            <a:r>
              <a:rPr lang="en-GB" dirty="0" smtClean="0">
                <a:latin typeface="Times New Roman" charset="0"/>
                <a:ea typeface="ＭＳ Ｐゴシック" charset="0"/>
                <a:cs typeface="Times New Roman" charset="0"/>
              </a:rPr>
              <a:t>Horn Optimization</a:t>
            </a:r>
            <a:endParaRPr lang="en-GB" sz="10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492114" y="1060450"/>
            <a:ext cx="5649913" cy="5454650"/>
            <a:chOff x="492114" y="1060450"/>
            <a:chExt cx="5649913" cy="5454650"/>
          </a:xfrm>
        </p:grpSpPr>
        <p:pic>
          <p:nvPicPr>
            <p:cNvPr id="15365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14" y="1060450"/>
              <a:ext cx="5649913" cy="545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ZoneTexte 4"/>
            <p:cNvSpPr txBox="1">
              <a:spLocks noChangeArrowheads="1"/>
            </p:cNvSpPr>
            <p:nvPr/>
          </p:nvSpPr>
          <p:spPr bwMode="auto">
            <a:xfrm>
              <a:off x="2938035" y="1381125"/>
              <a:ext cx="2278062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/>
                <a:t>perfect focusing</a:t>
              </a:r>
            </a:p>
          </p:txBody>
        </p:sp>
        <p:cxnSp>
          <p:nvCxnSpPr>
            <p:cNvPr id="15367" name="Connecteur droit avec flèche 7"/>
            <p:cNvCxnSpPr>
              <a:cxnSpLocks noChangeShapeType="1"/>
            </p:cNvCxnSpPr>
            <p:nvPr/>
          </p:nvCxnSpPr>
          <p:spPr bwMode="auto">
            <a:xfrm flipH="1">
              <a:off x="2198260" y="1855788"/>
              <a:ext cx="1312862" cy="5953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68" name="ZoneTexte 13"/>
            <p:cNvSpPr txBox="1">
              <a:spLocks noChangeArrowheads="1"/>
            </p:cNvSpPr>
            <p:nvPr/>
          </p:nvSpPr>
          <p:spPr bwMode="auto">
            <a:xfrm>
              <a:off x="3014235" y="3687763"/>
              <a:ext cx="23272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present focusing</a:t>
              </a:r>
            </a:p>
          </p:txBody>
        </p:sp>
        <p:cxnSp>
          <p:nvCxnSpPr>
            <p:cNvPr id="15369" name="Connecteur droit avec flèche 14"/>
            <p:cNvCxnSpPr>
              <a:cxnSpLocks noChangeShapeType="1"/>
            </p:cNvCxnSpPr>
            <p:nvPr/>
          </p:nvCxnSpPr>
          <p:spPr bwMode="auto">
            <a:xfrm flipH="1">
              <a:off x="2274460" y="4164013"/>
              <a:ext cx="1314450" cy="595312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70" name="ZoneTexte 15"/>
            <p:cNvSpPr txBox="1">
              <a:spLocks noChangeArrowheads="1"/>
            </p:cNvSpPr>
            <p:nvPr/>
          </p:nvSpPr>
          <p:spPr bwMode="auto">
            <a:xfrm>
              <a:off x="3225372" y="4748213"/>
              <a:ext cx="21923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no focusing</a:t>
              </a:r>
            </a:p>
          </p:txBody>
        </p:sp>
        <p:cxnSp>
          <p:nvCxnSpPr>
            <p:cNvPr id="15371" name="Connecteur droit avec flèche 17"/>
            <p:cNvCxnSpPr>
              <a:cxnSpLocks noChangeShapeType="1"/>
            </p:cNvCxnSpPr>
            <p:nvPr/>
          </p:nvCxnSpPr>
          <p:spPr bwMode="auto">
            <a:xfrm flipH="1">
              <a:off x="2064910" y="5180013"/>
              <a:ext cx="1314450" cy="595312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ZoneTexte 1"/>
          <p:cNvSpPr txBox="1"/>
          <p:nvPr/>
        </p:nvSpPr>
        <p:spPr>
          <a:xfrm rot="16200000">
            <a:off x="-726969" y="1905173"/>
            <a:ext cx="207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dirty="0" smtClean="0">
                <a:latin typeface="Times New Roman"/>
                <a:cs typeface="Times New Roman"/>
              </a:rPr>
              <a:t>proton/0.02GeV/m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endParaRPr lang="en-US" baseline="30000" dirty="0">
              <a:latin typeface="Times New Roman"/>
              <a:cs typeface="Times New Roman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236092" y="6145768"/>
            <a:ext cx="61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GeV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736522" y="1579217"/>
            <a:ext cx="128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for 2.5 GeV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03533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Physics Performance for Future SB projects</a:t>
            </a:r>
            <a: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/>
            </a:r>
            <a:b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</a:br>
            <a:r>
              <a:rPr lang="en-GB" sz="2000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(Enrique </a:t>
            </a:r>
            <a:r>
              <a:rPr lang="en-GB" sz="2000" dirty="0" err="1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Fernantez</a:t>
            </a:r>
            <a:r>
              <a:rPr lang="en-GB" sz="2000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)</a:t>
            </a:r>
            <a:endParaRPr lang="en-GB" sz="1000" dirty="0">
              <a:solidFill>
                <a:srgbClr val="FF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1841"/>
            <a:ext cx="9144000" cy="4845170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Dracos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53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eq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0" y="1828800"/>
            <a:ext cx="7930368" cy="318190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546222" y="6588670"/>
            <a:ext cx="597778" cy="280980"/>
          </a:xfr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75A52C-D3C1-DA4F-91BD-350C97786792}" type="slidenum">
              <a:rPr lang="en-GB" smtClean="0">
                <a:latin typeface="Times New Roman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20 August 2013</a:t>
            </a:r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latin typeface="Times New Roman" charset="0"/>
                <a:ea typeface="ＭＳ Ｐゴシック" charset="0"/>
                <a:cs typeface="ＭＳ Ｐゴシック" charset="0"/>
              </a:rPr>
              <a:t>M. Dracos</a:t>
            </a:r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0" y="11140"/>
            <a:ext cx="9133069" cy="15791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defTabSz="914400" eaLnBrk="0" fontAlgn="base" hangingPunct="0"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CP Violating Observables</a:t>
            </a:r>
            <a:b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(and MH)</a:t>
            </a:r>
            <a:endParaRPr lang="en-US" dirty="0" smtClean="0">
              <a:solidFill>
                <a:srgbClr val="FF9900"/>
              </a:solidFill>
              <a:effectLst/>
              <a:latin typeface="Times New Roman"/>
              <a:cs typeface="Times New Roman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7354710" y="4765363"/>
            <a:ext cx="438472" cy="377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009759" y="5179222"/>
            <a:ext cx="2028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matter effect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⇒ accessibility to mass hierarchy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⇒ long baseline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48426" y="2482211"/>
            <a:ext cx="1924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Non-CP terms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548426" y="3657336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CP violating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42362" y="5576460"/>
            <a:ext cx="3219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≠0 ⇒ CP Violation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be careful, matter effects also create asymmetry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013738" y="3580035"/>
            <a:ext cx="552174" cy="552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5091044" y="2082101"/>
            <a:ext cx="1438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atmospheric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91044" y="2855145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solar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51297" y="3327441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interference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20" name="Image 19" descr="eq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61" y="5224582"/>
            <a:ext cx="2999032" cy="120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3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315" y="3581409"/>
            <a:ext cx="3124200" cy="221395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1325" y="3607846"/>
            <a:ext cx="3124200" cy="216790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25" y="783363"/>
            <a:ext cx="4024544" cy="25058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598" y="622931"/>
            <a:ext cx="3961047" cy="2503440"/>
          </a:xfrm>
          <a:prstGeom prst="rect">
            <a:avLst/>
          </a:prstGeom>
        </p:spPr>
      </p:pic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139"/>
            <a:ext cx="9144000" cy="7704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defTabSz="914400" eaLnBrk="0" fontAlgn="base" hangingPunct="0"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Neutrino Oscillations</a:t>
            </a:r>
            <a:endParaRPr lang="en-US" sz="3200" dirty="0" smtClean="0">
              <a:solidFill>
                <a:srgbClr val="0000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B75A52C-D3C1-DA4F-91BD-350C97786792}" type="slidenum">
              <a:rPr lang="en-GB" smtClean="0">
                <a:latin typeface="Times New Roman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20 August 2013</a:t>
            </a:r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latin typeface="Times New Roman" charset="0"/>
                <a:ea typeface="ＭＳ Ｐゴシック" charset="0"/>
                <a:cs typeface="ＭＳ Ｐゴシック" charset="0"/>
              </a:rPr>
              <a:t>M. Dracos</a:t>
            </a:r>
            <a:endParaRPr lang="en-GB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-490961" y="1289682"/>
            <a:ext cx="1468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P(</a:t>
            </a:r>
            <a:r>
              <a:rPr lang="el-GR" sz="2400" i="1" dirty="0" smtClean="0">
                <a:latin typeface="Times New Roman"/>
                <a:cs typeface="Times New Roman"/>
              </a:rPr>
              <a:t>ν</a:t>
            </a:r>
            <a:r>
              <a:rPr lang="el-GR" sz="2400" i="1" baseline="-25000" dirty="0" smtClean="0">
                <a:latin typeface="Times New Roman"/>
                <a:cs typeface="Times New Roman"/>
              </a:rPr>
              <a:t>μ</a:t>
            </a:r>
            <a:r>
              <a:rPr lang="fr-CH" sz="2400" i="1" dirty="0" smtClean="0">
                <a:latin typeface="Times New Roman"/>
                <a:cs typeface="Times New Roman"/>
              </a:rPr>
              <a:t>→</a:t>
            </a:r>
            <a:r>
              <a:rPr lang="el-GR" sz="2400" i="1" dirty="0" smtClean="0">
                <a:latin typeface="Times New Roman"/>
                <a:cs typeface="Times New Roman"/>
              </a:rPr>
              <a:t>ν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e</a:t>
            </a:r>
            <a:r>
              <a:rPr lang="en-US" sz="2400" i="1" dirty="0" smtClean="0">
                <a:latin typeface="Times New Roman"/>
                <a:cs typeface="Times New Roman"/>
              </a:rPr>
              <a:t>)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369053" y="3126371"/>
            <a:ext cx="596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L/E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1960582" y="1785723"/>
            <a:ext cx="572036" cy="938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898442" y="1325952"/>
            <a:ext cx="247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1</a:t>
            </a:r>
            <a:r>
              <a:rPr lang="en-US" i="1" baseline="30000" dirty="0" smtClean="0">
                <a:latin typeface="Times New Roman"/>
                <a:cs typeface="Times New Roman"/>
              </a:rPr>
              <a:t>st</a:t>
            </a:r>
            <a:r>
              <a:rPr lang="en-US" i="1" dirty="0" smtClean="0">
                <a:latin typeface="Times New Roman"/>
                <a:cs typeface="Times New Roman"/>
              </a:rPr>
              <a:t> oscillation maximum</a:t>
            </a:r>
            <a:endParaRPr lang="en-US" i="1" dirty="0">
              <a:latin typeface="Times New Roman"/>
              <a:cs typeface="Times New Roman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7081940" y="1226165"/>
            <a:ext cx="572036" cy="938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019800" y="766394"/>
            <a:ext cx="252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2</a:t>
            </a:r>
            <a:r>
              <a:rPr lang="en-US" i="1" baseline="30000" dirty="0" smtClean="0">
                <a:latin typeface="Times New Roman"/>
                <a:cs typeface="Times New Roman"/>
              </a:rPr>
              <a:t>nd</a:t>
            </a:r>
            <a:r>
              <a:rPr lang="en-US" i="1" dirty="0" smtClean="0">
                <a:latin typeface="Times New Roman"/>
                <a:cs typeface="Times New Roman"/>
              </a:rPr>
              <a:t> oscillation maximum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6952" y="2164402"/>
            <a:ext cx="76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US" baseline="-25000" dirty="0" smtClean="0">
                <a:latin typeface="Times New Roman"/>
                <a:cs typeface="Times New Roman"/>
              </a:rPr>
              <a:t>13</a:t>
            </a:r>
            <a:r>
              <a:rPr lang="en-US" dirty="0" smtClean="0">
                <a:latin typeface="Times New Roman"/>
                <a:cs typeface="Times New Roman"/>
              </a:rPr>
              <a:t>=1º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416657" y="2164402"/>
            <a:ext cx="93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US" baseline="-25000" dirty="0" smtClean="0">
                <a:latin typeface="Times New Roman"/>
                <a:cs typeface="Times New Roman"/>
              </a:rPr>
              <a:t>13</a:t>
            </a:r>
            <a:r>
              <a:rPr lang="en-US" dirty="0" smtClean="0">
                <a:latin typeface="Times New Roman"/>
                <a:cs typeface="Times New Roman"/>
              </a:rPr>
              <a:t>=8.8º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098" y="4083178"/>
            <a:ext cx="152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for small </a:t>
            </a:r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l-GR" baseline="-25000" dirty="0" smtClean="0">
                <a:latin typeface="Times New Roman"/>
                <a:cs typeface="Times New Roman"/>
              </a:rPr>
              <a:t>13</a:t>
            </a:r>
            <a:r>
              <a:rPr lang="en-US" dirty="0" smtClean="0">
                <a:latin typeface="Times New Roman"/>
                <a:cs typeface="Times New Roman"/>
              </a:rPr>
              <a:t> 1</a:t>
            </a:r>
            <a:r>
              <a:rPr lang="en-US" baseline="30000" dirty="0" smtClean="0">
                <a:latin typeface="Times New Roman"/>
                <a:cs typeface="Times New Roman"/>
              </a:rPr>
              <a:t>st</a:t>
            </a:r>
            <a:r>
              <a:rPr lang="en-US" dirty="0" smtClean="0">
                <a:latin typeface="Times New Roman"/>
                <a:cs typeface="Times New Roman"/>
              </a:rPr>
              <a:t> oscillation maximum is better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3" name="Flèche vers la droite 22"/>
          <p:cNvSpPr/>
          <p:nvPr/>
        </p:nvSpPr>
        <p:spPr>
          <a:xfrm rot="5400000">
            <a:off x="2087963" y="4036691"/>
            <a:ext cx="433831" cy="929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èche vers la droite 24"/>
          <p:cNvSpPr/>
          <p:nvPr/>
        </p:nvSpPr>
        <p:spPr>
          <a:xfrm rot="5400000">
            <a:off x="5153255" y="4036691"/>
            <a:ext cx="433831" cy="929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èche vers la droite 25"/>
          <p:cNvSpPr/>
          <p:nvPr/>
        </p:nvSpPr>
        <p:spPr>
          <a:xfrm rot="16200000">
            <a:off x="6235187" y="5512346"/>
            <a:ext cx="433831" cy="929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/>
          <p:cNvSpPr txBox="1"/>
          <p:nvPr/>
        </p:nvSpPr>
        <p:spPr>
          <a:xfrm>
            <a:off x="7522531" y="3487139"/>
            <a:ext cx="16065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for "large" </a:t>
            </a:r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l-GR" baseline="-25000" dirty="0" smtClean="0">
                <a:latin typeface="Times New Roman"/>
                <a:cs typeface="Times New Roman"/>
              </a:rPr>
              <a:t>13</a:t>
            </a:r>
            <a:r>
              <a:rPr lang="en-US" dirty="0" smtClean="0">
                <a:latin typeface="Times New Roman"/>
                <a:cs typeface="Times New Roman"/>
              </a:rPr>
              <a:t> 1</a:t>
            </a:r>
            <a:r>
              <a:rPr lang="en-US" baseline="30000" dirty="0" smtClean="0">
                <a:latin typeface="Times New Roman"/>
                <a:cs typeface="Times New Roman"/>
              </a:rPr>
              <a:t>st</a:t>
            </a:r>
            <a:r>
              <a:rPr lang="en-US" dirty="0" smtClean="0">
                <a:latin typeface="Times New Roman"/>
                <a:cs typeface="Times New Roman"/>
              </a:rPr>
              <a:t> oscillation maximum is dominated by atmospheric term, 2</a:t>
            </a:r>
            <a:r>
              <a:rPr lang="en-US" baseline="30000" dirty="0" smtClean="0">
                <a:latin typeface="Times New Roman"/>
                <a:cs typeface="Times New Roman"/>
              </a:rPr>
              <a:t>nd</a:t>
            </a:r>
            <a:r>
              <a:rPr lang="en-US" dirty="0" smtClean="0">
                <a:latin typeface="Times New Roman"/>
                <a:cs typeface="Times New Roman"/>
              </a:rPr>
              <a:t> oscillation maximum is better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74022" y="5314064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CP interference</a:t>
            </a:r>
            <a:endParaRPr lang="en-US" sz="1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223848" y="5160175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CP interference</a:t>
            </a:r>
            <a:endParaRPr lang="en-US" sz="14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378009" y="349570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solar</a:t>
            </a:r>
            <a:endParaRPr lang="en-US" sz="14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106290" y="426874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solar</a:t>
            </a:r>
            <a:endParaRPr lang="en-US" sz="14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712281" y="4268745"/>
            <a:ext cx="1062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atmospheric</a:t>
            </a:r>
            <a:endParaRPr lang="en-US"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5825025" y="3814494"/>
            <a:ext cx="1062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atmospheric</a:t>
            </a:r>
            <a:endParaRPr lang="en-US"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707729" y="5406416"/>
            <a:ext cx="76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US" baseline="-25000" dirty="0" smtClean="0">
                <a:latin typeface="Times New Roman"/>
                <a:cs typeface="Times New Roman"/>
              </a:rPr>
              <a:t>13</a:t>
            </a:r>
            <a:r>
              <a:rPr lang="en-US" dirty="0" smtClean="0">
                <a:latin typeface="Times New Roman"/>
                <a:cs typeface="Times New Roman"/>
              </a:rPr>
              <a:t>=1º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676744" y="5437175"/>
            <a:ext cx="93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US" baseline="-25000" dirty="0" smtClean="0">
                <a:latin typeface="Times New Roman"/>
                <a:cs typeface="Times New Roman"/>
              </a:rPr>
              <a:t>13</a:t>
            </a:r>
            <a:r>
              <a:rPr lang="en-US" dirty="0" smtClean="0">
                <a:latin typeface="Times New Roman"/>
                <a:cs typeface="Times New Roman"/>
              </a:rPr>
              <a:t>=8.8º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12214" y="2072069"/>
            <a:ext cx="9242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FF0000"/>
                </a:solidFill>
                <a:latin typeface="Symbol" charset="0"/>
              </a:rPr>
              <a:t>d</a:t>
            </a:r>
            <a:r>
              <a:rPr lang="en-US" baseline="-25000" dirty="0" err="1">
                <a:solidFill>
                  <a:srgbClr val="FF0000"/>
                </a:solidFill>
              </a:rPr>
              <a:t>CP</a:t>
            </a:r>
            <a:r>
              <a:rPr lang="en-US" dirty="0" smtClean="0">
                <a:solidFill>
                  <a:srgbClr val="FF0000"/>
                </a:solidFill>
              </a:rPr>
              <a:t>=-90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8000"/>
                </a:solidFill>
                <a:latin typeface="Symbol" charset="0"/>
              </a:rPr>
              <a:t>d</a:t>
            </a:r>
            <a:r>
              <a:rPr lang="en-US" baseline="-25000" dirty="0" err="1" smtClean="0">
                <a:solidFill>
                  <a:srgbClr val="008000"/>
                </a:solidFill>
              </a:rPr>
              <a:t>CP</a:t>
            </a:r>
            <a:r>
              <a:rPr lang="en-US" dirty="0">
                <a:solidFill>
                  <a:srgbClr val="008000"/>
                </a:solidFill>
              </a:rPr>
              <a:t>=0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FF"/>
                </a:solidFill>
                <a:latin typeface="Symbol" charset="0"/>
              </a:rPr>
              <a:t>d</a:t>
            </a:r>
            <a:r>
              <a:rPr lang="en-US" baseline="-25000" dirty="0" err="1">
                <a:solidFill>
                  <a:srgbClr val="0000FF"/>
                </a:solidFill>
              </a:rPr>
              <a:t>CP</a:t>
            </a:r>
            <a:r>
              <a:rPr lang="en-US" dirty="0" smtClean="0">
                <a:solidFill>
                  <a:srgbClr val="0000FF"/>
                </a:solidFill>
              </a:rPr>
              <a:t>=+90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836" y="6318725"/>
            <a:ext cx="1512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(</a:t>
            </a:r>
            <a:r>
              <a:rPr lang="en-US" sz="1400" dirty="0" smtClean="0">
                <a:latin typeface="Times New Roman"/>
                <a:cs typeface="Times New Roman"/>
                <a:hlinkClick r:id="rId7"/>
              </a:rPr>
              <a:t>arXiv</a:t>
            </a:r>
            <a:r>
              <a:rPr lang="en-US" sz="1400" dirty="0">
                <a:latin typeface="Times New Roman"/>
                <a:cs typeface="Times New Roman"/>
                <a:hlinkClick r:id="rId7"/>
              </a:rPr>
              <a:t>:</a:t>
            </a:r>
            <a:r>
              <a:rPr lang="en-US" sz="1400" dirty="0" smtClean="0">
                <a:latin typeface="Times New Roman"/>
                <a:cs typeface="Times New Roman"/>
                <a:hlinkClick r:id="rId7"/>
              </a:rPr>
              <a:t>1110.4583</a:t>
            </a:r>
            <a:r>
              <a:rPr lang="en-US" sz="1400" dirty="0" smtClean="0">
                <a:latin typeface="Times New Roman"/>
                <a:cs typeface="Times New Roman"/>
              </a:rPr>
              <a:t>)</a:t>
            </a:r>
            <a:endParaRPr lang="en-US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834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Espace réservé de la date 1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90"/>
                </a:solidFill>
                <a:cs typeface="Times New Roman" charset="0"/>
              </a:rPr>
              <a:t>20 August 2013</a:t>
            </a:r>
            <a:endParaRPr lang="en-GB" sz="1200">
              <a:solidFill>
                <a:srgbClr val="000090"/>
              </a:solidFill>
              <a:cs typeface="Times New Roman" charset="0"/>
            </a:endParaRPr>
          </a:p>
        </p:txBody>
      </p:sp>
      <p:sp>
        <p:nvSpPr>
          <p:cNvPr id="89090" name="Espace réservé du pied de page 1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>
                <a:solidFill>
                  <a:srgbClr val="000090"/>
                </a:solidFill>
                <a:cs typeface="Times New Roman" charset="0"/>
              </a:rPr>
              <a:t>M. Dracos</a:t>
            </a:r>
            <a:endParaRPr lang="en-GB" sz="1200">
              <a:solidFill>
                <a:srgbClr val="000090"/>
              </a:solidFill>
              <a:cs typeface="Times New Roman" charset="0"/>
            </a:endParaRPr>
          </a:p>
        </p:txBody>
      </p:sp>
      <p:sp>
        <p:nvSpPr>
          <p:cNvPr id="89091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18BCDE7-1866-CF4B-B4BC-CABBCBA3F6AA}" type="slidenum">
              <a:rPr lang="en-GB" sz="1200">
                <a:solidFill>
                  <a:srgbClr val="000090"/>
                </a:solidFill>
                <a:cs typeface="Times New Roman" charset="0"/>
              </a:rPr>
              <a:pPr eaLnBrk="1" hangingPunct="1"/>
              <a:t>6</a:t>
            </a:fld>
            <a:endParaRPr lang="en-GB" sz="1200">
              <a:solidFill>
                <a:srgbClr val="000090"/>
              </a:solidFill>
              <a:cs typeface="Times New Roman" charset="0"/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2783" y="0"/>
            <a:ext cx="8319742" cy="210930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SPL not any more part of LHC upgrades</a:t>
            </a:r>
            <a:endParaRPr lang="en-GB" sz="1800" dirty="0">
              <a:solidFill>
                <a:srgbClr val="FF66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" name="Flèche droite rayée 1"/>
          <p:cNvSpPr/>
          <p:nvPr/>
        </p:nvSpPr>
        <p:spPr>
          <a:xfrm>
            <a:off x="3484714" y="2175932"/>
            <a:ext cx="2219739" cy="806174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319780" y="3420671"/>
            <a:ext cx="84527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Any other intense proton source in Europe?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(in the context of </a:t>
            </a:r>
            <a:r>
              <a:rPr lang="en-US" sz="2000" dirty="0">
                <a:latin typeface="Times New Roman"/>
                <a:cs typeface="Times New Roman"/>
              </a:rPr>
              <a:t>European Strategy for Particle </a:t>
            </a:r>
            <a:r>
              <a:rPr lang="en-US" sz="2000" dirty="0" smtClean="0">
                <a:latin typeface="Times New Roman"/>
                <a:cs typeface="Times New Roman"/>
              </a:rPr>
              <a:t>Physics)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9849" y="4544676"/>
            <a:ext cx="900415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f) Rapid progress in neutrino oscillation physics, with significant European involvement, has</a:t>
            </a:r>
          </a:p>
          <a:p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established a strong scientific case for a </a:t>
            </a:r>
            <a:r>
              <a:rPr lang="en-US" i="1" u="sng" dirty="0">
                <a:solidFill>
                  <a:srgbClr val="0000FF"/>
                </a:solidFill>
                <a:latin typeface="Times New Roman"/>
                <a:cs typeface="Times New Roman"/>
              </a:rPr>
              <a:t>long-baseline neutrino </a:t>
            </a:r>
            <a:r>
              <a:rPr lang="en-US" i="1" u="sng" dirty="0" err="1">
                <a:solidFill>
                  <a:srgbClr val="0000FF"/>
                </a:solidFill>
                <a:latin typeface="Times New Roman"/>
                <a:cs typeface="Times New Roman"/>
              </a:rPr>
              <a:t>programme</a:t>
            </a:r>
            <a:r>
              <a:rPr lang="en-US" i="1" u="sng" dirty="0">
                <a:solidFill>
                  <a:srgbClr val="0000FF"/>
                </a:solidFill>
                <a:latin typeface="Times New Roman"/>
                <a:cs typeface="Times New Roman"/>
              </a:rPr>
              <a:t> exploring CP violation </a:t>
            </a:r>
            <a:r>
              <a:rPr lang="en-US" i="1" u="sng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 the </a:t>
            </a:r>
            <a:r>
              <a:rPr lang="en-US" i="1" u="sng" dirty="0">
                <a:solidFill>
                  <a:srgbClr val="0000FF"/>
                </a:solidFill>
                <a:latin typeface="Times New Roman"/>
                <a:cs typeface="Times New Roman"/>
              </a:rPr>
              <a:t>mass hierarchy in the neutrino secto</a:t>
            </a: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r. CERN should develop a neutrino </a:t>
            </a:r>
            <a:r>
              <a:rPr lang="en-US" i="1" dirty="0" err="1">
                <a:solidFill>
                  <a:srgbClr val="0000FF"/>
                </a:solidFill>
                <a:latin typeface="Times New Roman"/>
                <a:cs typeface="Times New Roman"/>
              </a:rPr>
              <a:t>programme</a:t>
            </a: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 to pave 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way </a:t>
            </a: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for a substantial European role in future long-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baseline experiments</a:t>
            </a: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. Europe should explore 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 possibility </a:t>
            </a:r>
            <a:r>
              <a:rPr lang="en-US" i="1" dirty="0">
                <a:solidFill>
                  <a:srgbClr val="0000FF"/>
                </a:solidFill>
                <a:latin typeface="Times New Roman"/>
                <a:cs typeface="Times New Roman"/>
              </a:rPr>
              <a:t>of major participation in leading neutrino projects in the US and Japan.</a:t>
            </a:r>
          </a:p>
        </p:txBody>
      </p:sp>
    </p:spTree>
    <p:extLst>
      <p:ext uri="{BB962C8B-B14F-4D97-AF65-F5344CB8AC3E}">
        <p14:creationId xmlns:p14="http://schemas.microsoft.com/office/powerpoint/2010/main" val="152326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how_does_ess_wor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1241"/>
            <a:ext cx="9144000" cy="5622633"/>
          </a:xfrm>
          <a:prstGeom prst="rect">
            <a:avLst/>
          </a:prstGeom>
        </p:spPr>
      </p:pic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551536" y="1"/>
            <a:ext cx="8229600" cy="80592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European Spallation Source</a:t>
            </a:r>
            <a:endParaRPr lang="en-GB" sz="3600" dirty="0">
              <a:solidFill>
                <a:srgbClr val="FF66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74"/>
            <a:ext cx="2131852" cy="110625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7065615" y="5942339"/>
            <a:ext cx="205927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under construction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(~1.5 B€ facility)</a:t>
            </a:r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Dracos</a:t>
            </a:r>
            <a:endParaRPr lang="en-GB"/>
          </a:p>
        </p:txBody>
      </p:sp>
      <p:pic>
        <p:nvPicPr>
          <p:cNvPr id="10" name="Picture 3" descr="\\tsl.uu.local\DFS\Users 2\ekelof\Desktop\150 km baseline edited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333739"/>
            <a:ext cx="2522215" cy="225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avec flèche 14"/>
          <p:cNvCxnSpPr/>
          <p:nvPr/>
        </p:nvCxnSpPr>
        <p:spPr>
          <a:xfrm flipH="1">
            <a:off x="1296611" y="4207565"/>
            <a:ext cx="1917041" cy="2000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47268"/>
            <a:ext cx="1954964" cy="110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3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8" y="4019377"/>
            <a:ext cx="449544" cy="306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37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112565"/>
          </a:xfrm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ESS proton linac</a:t>
            </a:r>
            <a:endParaRPr lang="en-GB" sz="4000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1" y="2646827"/>
            <a:ext cx="4615271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The ESS will be a copious source of spallation </a:t>
            </a: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neutrons</a:t>
            </a:r>
            <a:endParaRPr lang="en-GB" sz="2000" b="1" dirty="0">
              <a:solidFill>
                <a:srgbClr val="FF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5 MW </a:t>
            </a: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average beam power</a:t>
            </a:r>
          </a:p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125 MW peak power</a:t>
            </a:r>
          </a:p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14 Hz repetition rate (2.86 </a:t>
            </a:r>
            <a:r>
              <a:rPr lang="en-GB" sz="2000" dirty="0" err="1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ms</a:t>
            </a: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pulse duration, 10</a:t>
            </a:r>
            <a:r>
              <a:rPr lang="en-GB" sz="2000" baseline="30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15</a:t>
            </a: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 protons)</a:t>
            </a:r>
            <a:endParaRPr lang="en-GB" sz="2000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2.5 GeV </a:t>
            </a: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protons 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(up to </a:t>
            </a:r>
            <a:r>
              <a:rPr lang="en-GB" sz="20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3.0 GeV with </a:t>
            </a:r>
            <a:r>
              <a:rPr lang="en-GB" sz="20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linac upgrades)</a:t>
            </a:r>
            <a:endParaRPr lang="en-GB" sz="2000" dirty="0" smtClean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b="1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&gt;2x10</a:t>
            </a:r>
            <a:r>
              <a:rPr lang="en-GB" sz="2000" b="1" baseline="30000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23</a:t>
            </a:r>
            <a:r>
              <a:rPr lang="en-GB" sz="2000" b="1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p.o.t</a:t>
            </a:r>
            <a:r>
              <a:rPr lang="en-GB" sz="2000" b="1" dirty="0" smtClean="0">
                <a:solidFill>
                  <a:srgbClr val="FF0000"/>
                </a:solidFill>
                <a:latin typeface="Times New Roman"/>
                <a:ea typeface="ＭＳ Ｐゴシック" charset="0"/>
                <a:cs typeface="Times New Roman"/>
              </a:rPr>
              <a:t>/year</a:t>
            </a:r>
            <a:endParaRPr lang="en-GB" sz="2000" b="1" dirty="0">
              <a:solidFill>
                <a:srgbClr val="FF0000"/>
              </a:solidFill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12564"/>
            <a:ext cx="9144000" cy="124817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C56F7-6BCF-6E44-9937-5AE9275C7CA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August 2013</a:t>
            </a:r>
            <a:endParaRPr lang="en-GB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M. Dracos</a:t>
            </a:r>
            <a:endParaRPr lang="en-GB"/>
          </a:p>
        </p:txBody>
      </p:sp>
      <p:pic>
        <p:nvPicPr>
          <p:cNvPr id="5" name="medium.m4v">
            <a:hlinkClick r:id="" action="ppaction://media"/>
            <a:hlinkHover r:id="" action="ppaction://ole?verb=0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15272" y="3071122"/>
            <a:ext cx="4362018" cy="24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2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9738"/>
            <a:ext cx="7070725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itre 19"/>
          <p:cNvSpPr>
            <a:spLocks noGrp="1"/>
          </p:cNvSpPr>
          <p:nvPr>
            <p:ph type="title"/>
          </p:nvPr>
        </p:nvSpPr>
        <p:spPr>
          <a:xfrm>
            <a:off x="542925" y="0"/>
            <a:ext cx="8229600" cy="752475"/>
          </a:xfrm>
        </p:spPr>
        <p:txBody>
          <a:bodyPr/>
          <a:lstStyle/>
          <a:p>
            <a:r>
              <a:rPr lang="en-GB" sz="3600" dirty="0">
                <a:solidFill>
                  <a:srgbClr val="FF6600"/>
                </a:solidFill>
                <a:latin typeface="Times New Roman" charset="0"/>
              </a:rPr>
              <a:t>ESS Schedule</a:t>
            </a:r>
            <a:endParaRPr lang="en-GB" dirty="0">
              <a:latin typeface="Times New Roman" charset="0"/>
              <a:cs typeface="Times New Roman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2AD5B-358F-844D-BB84-241D51529523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August 2013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M. Dracos</a:t>
            </a:r>
            <a:endParaRPr lang="en-GB"/>
          </a:p>
        </p:txBody>
      </p:sp>
      <p:sp>
        <p:nvSpPr>
          <p:cNvPr id="6" name="Flèche droite rayée 5"/>
          <p:cNvSpPr/>
          <p:nvPr/>
        </p:nvSpPr>
        <p:spPr>
          <a:xfrm>
            <a:off x="5165725" y="3135313"/>
            <a:ext cx="758825" cy="34607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5" name="ZoneTexte 6"/>
          <p:cNvSpPr txBox="1">
            <a:spLocks noChangeArrowheads="1"/>
          </p:cNvSpPr>
          <p:nvPr/>
        </p:nvSpPr>
        <p:spPr bwMode="auto">
          <a:xfrm>
            <a:off x="6019800" y="3024188"/>
            <a:ext cx="3030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beam before the end of the decade</a:t>
            </a:r>
          </a:p>
          <a:p>
            <a:pPr>
              <a:buFont typeface="Arial" charset="0"/>
              <a:buChar char="•"/>
            </a:pPr>
            <a:r>
              <a:rPr lang="en-US"/>
              <a:t>5 MW by 2023</a:t>
            </a:r>
          </a:p>
        </p:txBody>
      </p:sp>
      <p:pic>
        <p:nvPicPr>
          <p:cNvPr id="2056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25" y="4302125"/>
            <a:ext cx="3206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800" y="4260850"/>
            <a:ext cx="327501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èche droite rayée 9"/>
          <p:cNvSpPr/>
          <p:nvPr/>
        </p:nvSpPr>
        <p:spPr>
          <a:xfrm>
            <a:off x="4283075" y="5224463"/>
            <a:ext cx="790575" cy="4572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3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41401</TotalTime>
  <Words>1554</Words>
  <Application>Microsoft Macintosh PowerPoint</Application>
  <PresentationFormat>Présentation à l'écran (4:3)</PresentationFormat>
  <Paragraphs>433</Paragraphs>
  <Slides>32</Slides>
  <Notes>28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ESS based neutrino Super Beam for CP Violation discovery</vt:lpstr>
      <vt:lpstr>EUROnu Projects (beam facilities)</vt:lpstr>
      <vt:lpstr>θ13 is large!!!</vt:lpstr>
      <vt:lpstr>CP Violating Observables (and MH)</vt:lpstr>
      <vt:lpstr>Neutrino Oscillations</vt:lpstr>
      <vt:lpstr>SPL not any more part of LHC upgrades</vt:lpstr>
      <vt:lpstr>European Spallation Source</vt:lpstr>
      <vt:lpstr>ESS proton linac</vt:lpstr>
      <vt:lpstr>ESS Schedule</vt:lpstr>
      <vt:lpstr>How to add a neutrino facility?</vt:lpstr>
      <vt:lpstr>Neutrino Oscillations</vt:lpstr>
      <vt:lpstr>The MEMPHYS Detector (Water Cherenkov) (LAGUNA)</vt:lpstr>
      <vt:lpstr>MEMPHYS Parameters</vt:lpstr>
      <vt:lpstr>Possible Detector Locations</vt:lpstr>
      <vt:lpstr>Garpenberg Mine (Boliden)</vt:lpstr>
      <vt:lpstr>Which baseline?</vt:lpstr>
      <vt:lpstr>Physics Performance (Enrique Fernantez)</vt:lpstr>
      <vt:lpstr>Which baseline?</vt:lpstr>
      <vt:lpstr>Neutrino spectra</vt:lpstr>
      <vt:lpstr>Neutrino spectra</vt:lpstr>
      <vt:lpstr>Statistics/Systematics</vt:lpstr>
      <vt:lpstr>Physics Performance for Future SB projects (Enrique Fernantez)</vt:lpstr>
      <vt:lpstr>Physics Performance for Future SB projects (Enrique Fernantez)</vt:lpstr>
      <vt:lpstr>δCP accuracy performance (snowmass)</vt:lpstr>
      <vt:lpstr>Conclusions</vt:lpstr>
      <vt:lpstr>Collaborators are welcome…  (just email tord.ekelof@physics.uu.se, marcos.dracos@in2p3.fr )</vt:lpstr>
      <vt:lpstr>Backup</vt:lpstr>
      <vt:lpstr>Which baseline?</vt:lpstr>
      <vt:lpstr>Which baseline?</vt:lpstr>
      <vt:lpstr>Physics Performance for Future SB projects (Enrique Fernantez)</vt:lpstr>
      <vt:lpstr>Horn Optimization</vt:lpstr>
      <vt:lpstr>Physics Performance for Future SB projects (Enrique Fernantez)</vt:lpstr>
    </vt:vector>
  </TitlesOfParts>
  <Company>IN2P3/CNRS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Plans for future neutrino oscillation beams in Europe </dc:title>
  <dc:creator>Marcos Dracos</dc:creator>
  <cp:lastModifiedBy>Marcos Dracos</cp:lastModifiedBy>
  <cp:revision>602</cp:revision>
  <cp:lastPrinted>2013-03-04T17:31:58Z</cp:lastPrinted>
  <dcterms:created xsi:type="dcterms:W3CDTF">2012-07-27T00:22:31Z</dcterms:created>
  <dcterms:modified xsi:type="dcterms:W3CDTF">2013-08-20T14:34:19Z</dcterms:modified>
</cp:coreProperties>
</file>