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41"/>
  </p:notesMasterIdLst>
  <p:handoutMasterIdLst>
    <p:handoutMasterId r:id="rId42"/>
  </p:handoutMasterIdLst>
  <p:sldIdLst>
    <p:sldId id="604" r:id="rId2"/>
    <p:sldId id="444" r:id="rId3"/>
    <p:sldId id="440" r:id="rId4"/>
    <p:sldId id="399" r:id="rId5"/>
    <p:sldId id="590" r:id="rId6"/>
    <p:sldId id="541" r:id="rId7"/>
    <p:sldId id="689" r:id="rId8"/>
    <p:sldId id="710" r:id="rId9"/>
    <p:sldId id="608" r:id="rId10"/>
    <p:sldId id="687" r:id="rId11"/>
    <p:sldId id="612" r:id="rId12"/>
    <p:sldId id="637" r:id="rId13"/>
    <p:sldId id="639" r:id="rId14"/>
    <p:sldId id="656" r:id="rId15"/>
    <p:sldId id="657" r:id="rId16"/>
    <p:sldId id="658" r:id="rId17"/>
    <p:sldId id="659" r:id="rId18"/>
    <p:sldId id="707" r:id="rId19"/>
    <p:sldId id="660" r:id="rId20"/>
    <p:sldId id="690" r:id="rId21"/>
    <p:sldId id="662" r:id="rId22"/>
    <p:sldId id="691" r:id="rId23"/>
    <p:sldId id="666" r:id="rId24"/>
    <p:sldId id="669" r:id="rId25"/>
    <p:sldId id="670" r:id="rId26"/>
    <p:sldId id="672" r:id="rId27"/>
    <p:sldId id="702" r:id="rId28"/>
    <p:sldId id="703" r:id="rId29"/>
    <p:sldId id="673" r:id="rId30"/>
    <p:sldId id="598" r:id="rId31"/>
    <p:sldId id="470" r:id="rId32"/>
    <p:sldId id="568" r:id="rId33"/>
    <p:sldId id="711" r:id="rId34"/>
    <p:sldId id="694" r:id="rId35"/>
    <p:sldId id="699" r:id="rId36"/>
    <p:sldId id="580" r:id="rId37"/>
    <p:sldId id="708" r:id="rId38"/>
    <p:sldId id="559" r:id="rId39"/>
    <p:sldId id="621" r:id="rId40"/>
  </p:sldIdLst>
  <p:sldSz cx="9144000" cy="6858000" type="screen4x3"/>
  <p:notesSz cx="6400800" cy="8686800"/>
  <p:defaultTextStyle>
    <a:defPPr>
      <a:defRPr lang="en-US"/>
    </a:defPPr>
    <a:lvl1pPr algn="l" rtl="0" fontAlgn="base">
      <a:spcBef>
        <a:spcPct val="0"/>
      </a:spcBef>
      <a:spcAft>
        <a:spcPct val="0"/>
      </a:spcAft>
      <a:defRPr kern="1200">
        <a:solidFill>
          <a:schemeClr val="tx1"/>
        </a:solidFill>
        <a:latin typeface="Constantia"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Constantia"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onstantia"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onstantia"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onstantia" charset="0"/>
        <a:ea typeface="ＭＳ Ｐゴシック" charset="0"/>
        <a:cs typeface="ＭＳ Ｐゴシック" charset="0"/>
      </a:defRPr>
    </a:lvl5pPr>
    <a:lvl6pPr marL="2286000" algn="l" defTabSz="457200" rtl="0" eaLnBrk="1" latinLnBrk="0" hangingPunct="1">
      <a:defRPr kern="1200">
        <a:solidFill>
          <a:schemeClr val="tx1"/>
        </a:solidFill>
        <a:latin typeface="Constantia" charset="0"/>
        <a:ea typeface="ＭＳ Ｐゴシック" charset="0"/>
        <a:cs typeface="ＭＳ Ｐゴシック" charset="0"/>
      </a:defRPr>
    </a:lvl6pPr>
    <a:lvl7pPr marL="2743200" algn="l" defTabSz="457200" rtl="0" eaLnBrk="1" latinLnBrk="0" hangingPunct="1">
      <a:defRPr kern="1200">
        <a:solidFill>
          <a:schemeClr val="tx1"/>
        </a:solidFill>
        <a:latin typeface="Constantia" charset="0"/>
        <a:ea typeface="ＭＳ Ｐゴシック" charset="0"/>
        <a:cs typeface="ＭＳ Ｐゴシック" charset="0"/>
      </a:defRPr>
    </a:lvl7pPr>
    <a:lvl8pPr marL="3200400" algn="l" defTabSz="457200" rtl="0" eaLnBrk="1" latinLnBrk="0" hangingPunct="1">
      <a:defRPr kern="1200">
        <a:solidFill>
          <a:schemeClr val="tx1"/>
        </a:solidFill>
        <a:latin typeface="Constantia" charset="0"/>
        <a:ea typeface="ＭＳ Ｐゴシック" charset="0"/>
        <a:cs typeface="ＭＳ Ｐゴシック" charset="0"/>
      </a:defRPr>
    </a:lvl8pPr>
    <a:lvl9pPr marL="3657600" algn="l" defTabSz="457200" rtl="0" eaLnBrk="1" latinLnBrk="0" hangingPunct="1">
      <a:defRPr kern="1200">
        <a:solidFill>
          <a:schemeClr val="tx1"/>
        </a:solidFill>
        <a:latin typeface="Constanti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333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75" autoAdjust="0"/>
    <p:restoredTop sz="99084" autoAdjust="0"/>
  </p:normalViewPr>
  <p:slideViewPr>
    <p:cSldViewPr snapToGrid="0">
      <p:cViewPr varScale="1">
        <p:scale>
          <a:sx n="78" d="100"/>
          <a:sy n="78" d="100"/>
        </p:scale>
        <p:origin x="-84" y="-132"/>
      </p:cViewPr>
      <p:guideLst>
        <p:guide orient="horz" pos="2160"/>
        <p:guide pos="2880"/>
      </p:guideLst>
    </p:cSldViewPr>
  </p:slideViewPr>
  <p:notesTextViewPr>
    <p:cViewPr>
      <p:scale>
        <a:sx n="100" d="100"/>
        <a:sy n="100" d="100"/>
      </p:scale>
      <p:origin x="0" y="0"/>
    </p:cViewPr>
  </p:notesTextViewPr>
  <p:sorterViewPr>
    <p:cViewPr>
      <p:scale>
        <a:sx n="115" d="100"/>
        <a:sy n="115" d="100"/>
      </p:scale>
      <p:origin x="0" y="22352"/>
    </p:cViewPr>
  </p:sorter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wmf"/><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75.emf"/><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773439" cy="434564"/>
          </a:xfrm>
          <a:prstGeom prst="rect">
            <a:avLst/>
          </a:prstGeom>
        </p:spPr>
        <p:txBody>
          <a:bodyPr vert="horz" lIns="84916" tIns="42459" rIns="84916" bIns="42459" rtlCol="0"/>
          <a:lstStyle>
            <a:lvl1pPr algn="l">
              <a:defRPr sz="1100"/>
            </a:lvl1pPr>
          </a:lstStyle>
          <a:p>
            <a:endParaRPr lang="en-US"/>
          </a:p>
        </p:txBody>
      </p:sp>
      <p:sp>
        <p:nvSpPr>
          <p:cNvPr id="3" name="Date Placeholder 2"/>
          <p:cNvSpPr>
            <a:spLocks noGrp="1"/>
          </p:cNvSpPr>
          <p:nvPr>
            <p:ph type="dt" sz="quarter" idx="1"/>
          </p:nvPr>
        </p:nvSpPr>
        <p:spPr>
          <a:xfrm>
            <a:off x="3625912" y="2"/>
            <a:ext cx="2773438" cy="434564"/>
          </a:xfrm>
          <a:prstGeom prst="rect">
            <a:avLst/>
          </a:prstGeom>
        </p:spPr>
        <p:txBody>
          <a:bodyPr vert="horz" lIns="84916" tIns="42459" rIns="84916" bIns="42459" rtlCol="0"/>
          <a:lstStyle>
            <a:lvl1pPr algn="r">
              <a:defRPr sz="1100"/>
            </a:lvl1pPr>
          </a:lstStyle>
          <a:p>
            <a:fld id="{0B6512BE-C6FA-D847-AA40-2DBD6C82A1B0}" type="datetimeFigureOut">
              <a:rPr lang="en-US" smtClean="0"/>
              <a:t>8/20/2013</a:t>
            </a:fld>
            <a:endParaRPr lang="en-US"/>
          </a:p>
        </p:txBody>
      </p:sp>
      <p:sp>
        <p:nvSpPr>
          <p:cNvPr id="4" name="Footer Placeholder 3"/>
          <p:cNvSpPr>
            <a:spLocks noGrp="1"/>
          </p:cNvSpPr>
          <p:nvPr>
            <p:ph type="ftr" sz="quarter" idx="2"/>
          </p:nvPr>
        </p:nvSpPr>
        <p:spPr>
          <a:xfrm>
            <a:off x="1" y="8250742"/>
            <a:ext cx="2773439" cy="434564"/>
          </a:xfrm>
          <a:prstGeom prst="rect">
            <a:avLst/>
          </a:prstGeom>
        </p:spPr>
        <p:txBody>
          <a:bodyPr vert="horz" lIns="84916" tIns="42459" rIns="84916" bIns="42459" rtlCol="0" anchor="b"/>
          <a:lstStyle>
            <a:lvl1pPr algn="l">
              <a:defRPr sz="1100"/>
            </a:lvl1pPr>
          </a:lstStyle>
          <a:p>
            <a:endParaRPr lang="en-US"/>
          </a:p>
        </p:txBody>
      </p:sp>
      <p:sp>
        <p:nvSpPr>
          <p:cNvPr id="5" name="Slide Number Placeholder 4"/>
          <p:cNvSpPr>
            <a:spLocks noGrp="1"/>
          </p:cNvSpPr>
          <p:nvPr>
            <p:ph type="sldNum" sz="quarter" idx="3"/>
          </p:nvPr>
        </p:nvSpPr>
        <p:spPr>
          <a:xfrm>
            <a:off x="3625912" y="8250742"/>
            <a:ext cx="2773438" cy="434564"/>
          </a:xfrm>
          <a:prstGeom prst="rect">
            <a:avLst/>
          </a:prstGeom>
        </p:spPr>
        <p:txBody>
          <a:bodyPr vert="horz" lIns="84916" tIns="42459" rIns="84916" bIns="42459" rtlCol="0" anchor="b"/>
          <a:lstStyle>
            <a:lvl1pPr algn="r">
              <a:defRPr sz="1100"/>
            </a:lvl1pPr>
          </a:lstStyle>
          <a:p>
            <a:fld id="{890034ED-C75A-DF45-AD5E-6F3F18A3687D}" type="slidenum">
              <a:rPr lang="en-US" smtClean="0"/>
              <a:t>‹#›</a:t>
            </a:fld>
            <a:endParaRPr lang="en-US"/>
          </a:p>
        </p:txBody>
      </p:sp>
    </p:spTree>
    <p:extLst>
      <p:ext uri="{BB962C8B-B14F-4D97-AF65-F5344CB8AC3E}">
        <p14:creationId xmlns:p14="http://schemas.microsoft.com/office/powerpoint/2010/main" val="1820489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773439" cy="434564"/>
          </a:xfrm>
          <a:prstGeom prst="rect">
            <a:avLst/>
          </a:prstGeom>
        </p:spPr>
        <p:txBody>
          <a:bodyPr vert="horz" lIns="86192" tIns="43095" rIns="86192" bIns="43095" rtlCol="0"/>
          <a:lstStyle>
            <a:lvl1pPr algn="l" fontAlgn="auto">
              <a:spcBef>
                <a:spcPts val="0"/>
              </a:spcBef>
              <a:spcAft>
                <a:spcPts val="0"/>
              </a:spcAft>
              <a:defRPr sz="1100">
                <a:latin typeface="+mn-lt"/>
                <a:ea typeface="+mn-ea"/>
                <a:cs typeface="+mn-cs"/>
              </a:defRPr>
            </a:lvl1pPr>
          </a:lstStyle>
          <a:p>
            <a:pPr>
              <a:defRPr/>
            </a:pPr>
            <a:endParaRPr lang="en-US"/>
          </a:p>
        </p:txBody>
      </p:sp>
      <p:sp>
        <p:nvSpPr>
          <p:cNvPr id="3" name="Date Placeholder 2"/>
          <p:cNvSpPr>
            <a:spLocks noGrp="1"/>
          </p:cNvSpPr>
          <p:nvPr>
            <p:ph type="dt" idx="1"/>
          </p:nvPr>
        </p:nvSpPr>
        <p:spPr>
          <a:xfrm>
            <a:off x="3625912" y="2"/>
            <a:ext cx="2773438" cy="434564"/>
          </a:xfrm>
          <a:prstGeom prst="rect">
            <a:avLst/>
          </a:prstGeom>
        </p:spPr>
        <p:txBody>
          <a:bodyPr vert="horz" lIns="86192" tIns="43095" rIns="86192" bIns="43095" rtlCol="0"/>
          <a:lstStyle>
            <a:lvl1pPr algn="r" fontAlgn="auto">
              <a:spcBef>
                <a:spcPts val="0"/>
              </a:spcBef>
              <a:spcAft>
                <a:spcPts val="0"/>
              </a:spcAft>
              <a:defRPr sz="1100" smtClean="0">
                <a:latin typeface="+mn-lt"/>
                <a:ea typeface="+mn-ea"/>
                <a:cs typeface="+mn-cs"/>
              </a:defRPr>
            </a:lvl1pPr>
          </a:lstStyle>
          <a:p>
            <a:pPr>
              <a:defRPr/>
            </a:pPr>
            <a:fld id="{7D53A790-76A2-B84C-9BE0-8A05DB4DB754}" type="datetimeFigureOut">
              <a:rPr lang="en-US"/>
              <a:pPr>
                <a:defRPr/>
              </a:pPr>
              <a:t>8/20/2013</a:t>
            </a:fld>
            <a:endParaRPr lang="en-US"/>
          </a:p>
        </p:txBody>
      </p:sp>
      <p:sp>
        <p:nvSpPr>
          <p:cNvPr id="4" name="Slide Image Placeholder 3"/>
          <p:cNvSpPr>
            <a:spLocks noGrp="1" noRot="1" noChangeAspect="1"/>
          </p:cNvSpPr>
          <p:nvPr>
            <p:ph type="sldImg" idx="2"/>
          </p:nvPr>
        </p:nvSpPr>
        <p:spPr>
          <a:xfrm>
            <a:off x="1028700" y="650875"/>
            <a:ext cx="4343400" cy="3259138"/>
          </a:xfrm>
          <a:prstGeom prst="rect">
            <a:avLst/>
          </a:prstGeom>
          <a:noFill/>
          <a:ln w="12700">
            <a:solidFill>
              <a:prstClr val="black"/>
            </a:solidFill>
          </a:ln>
        </p:spPr>
        <p:txBody>
          <a:bodyPr vert="horz" lIns="86192" tIns="43095" rIns="86192" bIns="43095" rtlCol="0" anchor="ctr"/>
          <a:lstStyle/>
          <a:p>
            <a:pPr lvl="0"/>
            <a:endParaRPr lang="en-US" noProof="0"/>
          </a:p>
        </p:txBody>
      </p:sp>
      <p:sp>
        <p:nvSpPr>
          <p:cNvPr id="5" name="Notes Placeholder 4"/>
          <p:cNvSpPr>
            <a:spLocks noGrp="1"/>
          </p:cNvSpPr>
          <p:nvPr>
            <p:ph type="body" sz="quarter" idx="3"/>
          </p:nvPr>
        </p:nvSpPr>
        <p:spPr>
          <a:xfrm>
            <a:off x="640805" y="4126120"/>
            <a:ext cx="5120640" cy="3909582"/>
          </a:xfrm>
          <a:prstGeom prst="rect">
            <a:avLst/>
          </a:prstGeom>
        </p:spPr>
        <p:txBody>
          <a:bodyPr vert="horz" lIns="86192" tIns="43095" rIns="86192" bIns="4309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250742"/>
            <a:ext cx="2773439" cy="434564"/>
          </a:xfrm>
          <a:prstGeom prst="rect">
            <a:avLst/>
          </a:prstGeom>
        </p:spPr>
        <p:txBody>
          <a:bodyPr vert="horz" lIns="86192" tIns="43095" rIns="86192" bIns="43095" rtlCol="0" anchor="b"/>
          <a:lstStyle>
            <a:lvl1pPr algn="l" fontAlgn="auto">
              <a:spcBef>
                <a:spcPts val="0"/>
              </a:spcBef>
              <a:spcAft>
                <a:spcPts val="0"/>
              </a:spcAft>
              <a:defRPr sz="11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625912" y="8250742"/>
            <a:ext cx="2773438" cy="434564"/>
          </a:xfrm>
          <a:prstGeom prst="rect">
            <a:avLst/>
          </a:prstGeom>
        </p:spPr>
        <p:txBody>
          <a:bodyPr vert="horz" lIns="86192" tIns="43095" rIns="86192" bIns="43095" rtlCol="0" anchor="b"/>
          <a:lstStyle>
            <a:lvl1pPr algn="r" fontAlgn="auto">
              <a:spcBef>
                <a:spcPts val="0"/>
              </a:spcBef>
              <a:spcAft>
                <a:spcPts val="0"/>
              </a:spcAft>
              <a:defRPr sz="1100" smtClean="0">
                <a:latin typeface="+mn-lt"/>
                <a:ea typeface="+mn-ea"/>
                <a:cs typeface="+mn-cs"/>
              </a:defRPr>
            </a:lvl1pPr>
          </a:lstStyle>
          <a:p>
            <a:pPr>
              <a:defRPr/>
            </a:pPr>
            <a:fld id="{C41830DE-1F99-4D41-98B8-DB5CE362E3FF}" type="slidenum">
              <a:rPr lang="en-US"/>
              <a:pPr>
                <a:defRPr/>
              </a:pPr>
              <a:t>‹#›</a:t>
            </a:fld>
            <a:endParaRPr lang="en-US"/>
          </a:p>
        </p:txBody>
      </p:sp>
    </p:spTree>
    <p:extLst>
      <p:ext uri="{BB962C8B-B14F-4D97-AF65-F5344CB8AC3E}">
        <p14:creationId xmlns:p14="http://schemas.microsoft.com/office/powerpoint/2010/main" val="2123033848"/>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mn-lt"/>
        <a:ea typeface="ＭＳ Ｐゴシック" charset="0"/>
        <a:cs typeface="+mn-cs"/>
      </a:defRPr>
    </a:lvl2pPr>
    <a:lvl3pPr marL="914400" algn="l" rtl="0" fontAlgn="base">
      <a:spcBef>
        <a:spcPct val="30000"/>
      </a:spcBef>
      <a:spcAft>
        <a:spcPct val="0"/>
      </a:spcAft>
      <a:defRPr sz="1200" kern="1200">
        <a:solidFill>
          <a:schemeClr val="tx1"/>
        </a:solidFill>
        <a:latin typeface="+mn-lt"/>
        <a:ea typeface="ＭＳ Ｐゴシック" charset="0"/>
        <a:cs typeface="+mn-cs"/>
      </a:defRPr>
    </a:lvl3pPr>
    <a:lvl4pPr marL="1371600" algn="l" rtl="0" fontAlgn="base">
      <a:spcBef>
        <a:spcPct val="30000"/>
      </a:spcBef>
      <a:spcAft>
        <a:spcPct val="0"/>
      </a:spcAft>
      <a:defRPr sz="1200" kern="1200">
        <a:solidFill>
          <a:schemeClr val="tx1"/>
        </a:solidFill>
        <a:latin typeface="+mn-lt"/>
        <a:ea typeface="ＭＳ Ｐゴシック" charset="0"/>
        <a:cs typeface="+mn-cs"/>
      </a:defRPr>
    </a:lvl4pPr>
    <a:lvl5pPr marL="1828800" algn="l" rtl="0" fontAlgn="base">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Spectra from 2010/11 PWG report w/ sin2theta13=0.1, later slides show sensitivities from improved 80 GeV beam and latest </a:t>
            </a:r>
            <a:r>
              <a:rPr lang="en-US" i="1" dirty="0" err="1"/>
              <a:t>osc.params</a:t>
            </a:r>
            <a:r>
              <a:rPr lang="en-US" i="1" dirty="0"/>
              <a:t>. </a:t>
            </a:r>
          </a:p>
          <a:p>
            <a:endParaRPr lang="en-US" i="1" dirty="0"/>
          </a:p>
          <a:p>
            <a:endParaRPr lang="en-US" dirty="0"/>
          </a:p>
        </p:txBody>
      </p:sp>
      <p:sp>
        <p:nvSpPr>
          <p:cNvPr id="4" name="Slide Number Placeholder 3"/>
          <p:cNvSpPr>
            <a:spLocks noGrp="1"/>
          </p:cNvSpPr>
          <p:nvPr>
            <p:ph type="sldNum" sz="quarter" idx="10"/>
          </p:nvPr>
        </p:nvSpPr>
        <p:spPr/>
        <p:txBody>
          <a:bodyPr/>
          <a:lstStyle/>
          <a:p>
            <a:fld id="{78F29FC7-AB6A-F048-A83D-E5A4260958AC}" type="slidenum">
              <a:rPr lang="en-US" smtClean="0"/>
              <a:t>7</a:t>
            </a:fld>
            <a:endParaRPr lang="en-US"/>
          </a:p>
        </p:txBody>
      </p:sp>
    </p:spTree>
    <p:extLst>
      <p:ext uri="{BB962C8B-B14F-4D97-AF65-F5344CB8AC3E}">
        <p14:creationId xmlns:p14="http://schemas.microsoft.com/office/powerpoint/2010/main" val="2921179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a:t>
            </a:r>
            <a:r>
              <a:rPr lang="en-US" dirty="0" err="1" smtClean="0"/>
              <a:t>docDB</a:t>
            </a:r>
            <a:r>
              <a:rPr lang="en-US" dirty="0" smtClean="0"/>
              <a:t> 7199 (M. Bass) for description.</a:t>
            </a:r>
          </a:p>
          <a:p>
            <a:endParaRPr lang="en-US" dirty="0" smtClean="0"/>
          </a:p>
          <a:p>
            <a:r>
              <a:rPr lang="en-US" dirty="0" smtClean="0"/>
              <a:t>◮ Oscillation parameter values based on </a:t>
            </a:r>
            <a:r>
              <a:rPr lang="en-US" dirty="0" err="1" smtClean="0"/>
              <a:t>Fogli</a:t>
            </a:r>
            <a:r>
              <a:rPr lang="en-US" dirty="0" smtClean="0"/>
              <a:t> et al, arXiv:1205.5254v3</a:t>
            </a:r>
          </a:p>
          <a:p>
            <a:r>
              <a:rPr lang="en-US" dirty="0" smtClean="0"/>
              <a:t>◮ sin^2(θ_12) = 0.307</a:t>
            </a:r>
          </a:p>
          <a:p>
            <a:r>
              <a:rPr lang="en-US" dirty="0" smtClean="0"/>
              <a:t>◮ sin^2(2θ_13) = 0.094 (1σ range: 0.0845 − 0.1036)</a:t>
            </a:r>
          </a:p>
          <a:p>
            <a:r>
              <a:rPr lang="en-US" dirty="0" smtClean="0"/>
              <a:t>◮ sin^2(θ_23) = 0.386 (1σ range: 0.370 − 0.431)</a:t>
            </a:r>
          </a:p>
          <a:p>
            <a:r>
              <a:rPr lang="en-US" dirty="0" smtClean="0"/>
              <a:t>◮ ∆m^2_21 = 7.54 × 10−5 eV2</a:t>
            </a:r>
          </a:p>
          <a:p>
            <a:r>
              <a:rPr lang="en-US" dirty="0" smtClean="0"/>
              <a:t>◮ ∆m^2_31 = 2.47 × 10−3 eV2</a:t>
            </a:r>
            <a:r>
              <a:rPr lang="en-US" baseline="0" dirty="0" smtClean="0"/>
              <a:t> </a:t>
            </a:r>
            <a:r>
              <a:rPr lang="en-US" dirty="0" smtClean="0"/>
              <a:t>(1σ range: 2.37 − 2.53)</a:t>
            </a:r>
          </a:p>
          <a:p>
            <a:endParaRPr lang="en-US" dirty="0" smtClean="0"/>
          </a:p>
          <a:p>
            <a:r>
              <a:rPr lang="en-US" dirty="0" smtClean="0"/>
              <a:t>◮ Simple normalization systematics:</a:t>
            </a:r>
          </a:p>
          <a:p>
            <a:r>
              <a:rPr lang="en-US" dirty="0" smtClean="0"/>
              <a:t>◮</a:t>
            </a:r>
            <a:r>
              <a:rPr lang="en-US" baseline="0" dirty="0" smtClean="0"/>
              <a:t> </a:t>
            </a:r>
            <a:r>
              <a:rPr lang="en-US" dirty="0" smtClean="0"/>
              <a:t>T2K: 5%, 10% appearance, 5%, 10% disappearance</a:t>
            </a:r>
          </a:p>
          <a:p>
            <a:r>
              <a:rPr lang="en-US" dirty="0" smtClean="0"/>
              <a:t>◮ </a:t>
            </a:r>
            <a:r>
              <a:rPr lang="en-US" dirty="0" err="1" smtClean="0"/>
              <a:t>NOvA</a:t>
            </a:r>
            <a:r>
              <a:rPr lang="en-US" dirty="0" smtClean="0"/>
              <a:t>: 5%, 10% appearance, 5%, 10% disappearance</a:t>
            </a:r>
          </a:p>
          <a:p>
            <a:r>
              <a:rPr lang="en-US" dirty="0" smtClean="0"/>
              <a:t>◮ LBNE10: 1%, 5% appearance, 5%, 10% disappearance</a:t>
            </a:r>
          </a:p>
          <a:p>
            <a:endParaRPr lang="en-US" dirty="0"/>
          </a:p>
        </p:txBody>
      </p:sp>
      <p:sp>
        <p:nvSpPr>
          <p:cNvPr id="4" name="Slide Number Placeholder 3"/>
          <p:cNvSpPr>
            <a:spLocks noGrp="1"/>
          </p:cNvSpPr>
          <p:nvPr>
            <p:ph type="sldNum" sz="quarter" idx="10"/>
          </p:nvPr>
        </p:nvSpPr>
        <p:spPr/>
        <p:txBody>
          <a:bodyPr/>
          <a:lstStyle/>
          <a:p>
            <a:fld id="{78F29FC7-AB6A-F048-A83D-E5A4260958AC}" type="slidenum">
              <a:rPr lang="en-US" smtClean="0"/>
              <a:t>8</a:t>
            </a:fld>
            <a:endParaRPr lang="en-US"/>
          </a:p>
        </p:txBody>
      </p:sp>
    </p:spTree>
    <p:extLst>
      <p:ext uri="{BB962C8B-B14F-4D97-AF65-F5344CB8AC3E}">
        <p14:creationId xmlns:p14="http://schemas.microsoft.com/office/powerpoint/2010/main" val="3941076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CP violation sensitivity as a function of exposure (far detector mass times run time) at the indicated proton beam power (which corresponds to a Project X development scenario).  Significance of non-zero value of  </a:t>
            </a:r>
            <a:r>
              <a:rPr lang="en-US" i="1" dirty="0" err="1"/>
              <a:t>d</a:t>
            </a:r>
            <a:r>
              <a:rPr lang="en-US" i="1" baseline="-25000" dirty="0" err="1"/>
              <a:t>CP</a:t>
            </a:r>
            <a:r>
              <a:rPr lang="en-US" i="1" dirty="0"/>
              <a:t> over the full </a:t>
            </a:r>
            <a:r>
              <a:rPr lang="en-US" i="1" dirty="0" err="1"/>
              <a:t>d</a:t>
            </a:r>
            <a:r>
              <a:rPr lang="en-US" i="1" baseline="-25000" dirty="0" err="1"/>
              <a:t>CP</a:t>
            </a:r>
            <a:r>
              <a:rPr lang="en-US" i="1" dirty="0"/>
              <a:t> range (left); CP violation sensitivity for 50% coverage of the full </a:t>
            </a:r>
            <a:r>
              <a:rPr lang="en-US" i="1" dirty="0" err="1"/>
              <a:t>d</a:t>
            </a:r>
            <a:r>
              <a:rPr lang="en-US" i="1" baseline="-25000" dirty="0" err="1"/>
              <a:t>CP</a:t>
            </a:r>
            <a:r>
              <a:rPr lang="en-US" i="1" dirty="0"/>
              <a:t> range (right).</a:t>
            </a:r>
            <a:r>
              <a:rPr lang="en-US" dirty="0" smtClean="0">
                <a:effectLst/>
              </a:rPr>
              <a:t> </a:t>
            </a:r>
          </a:p>
          <a:p>
            <a:endParaRPr lang="en-US" dirty="0"/>
          </a:p>
        </p:txBody>
      </p:sp>
      <p:sp>
        <p:nvSpPr>
          <p:cNvPr id="4" name="Slide Number Placeholder 3"/>
          <p:cNvSpPr>
            <a:spLocks noGrp="1"/>
          </p:cNvSpPr>
          <p:nvPr>
            <p:ph type="sldNum" sz="quarter" idx="10"/>
          </p:nvPr>
        </p:nvSpPr>
        <p:spPr/>
        <p:txBody>
          <a:bodyPr/>
          <a:lstStyle/>
          <a:p>
            <a:fld id="{78F29FC7-AB6A-F048-A83D-E5A4260958AC}" type="slidenum">
              <a:rPr lang="en-US" smtClean="0"/>
              <a:t>9</a:t>
            </a:fld>
            <a:endParaRPr lang="en-US"/>
          </a:p>
        </p:txBody>
      </p:sp>
    </p:spTree>
    <p:extLst>
      <p:ext uri="{BB962C8B-B14F-4D97-AF65-F5344CB8AC3E}">
        <p14:creationId xmlns:p14="http://schemas.microsoft.com/office/powerpoint/2010/main" val="2921179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Resolution on </a:t>
            </a:r>
            <a:r>
              <a:rPr lang="en-US" i="1" dirty="0" err="1">
                <a:latin typeface="Symbol" charset="2"/>
                <a:cs typeface="Symbol" charset="2"/>
              </a:rPr>
              <a:t>d</a:t>
            </a:r>
            <a:r>
              <a:rPr lang="en-US" i="1" baseline="-25000" dirty="0" err="1"/>
              <a:t>CP</a:t>
            </a:r>
            <a:r>
              <a:rPr lang="en-US" i="1" dirty="0"/>
              <a:t> as a function of </a:t>
            </a:r>
            <a:r>
              <a:rPr lang="en-US" dirty="0" smtClean="0"/>
              <a:t> exposure (beam power x detector mass x time) for various potential experiments, the bands</a:t>
            </a:r>
            <a:r>
              <a:rPr lang="en-US" baseline="0" dirty="0" smtClean="0"/>
              <a:t> correspond to the best and worst case </a:t>
            </a:r>
            <a:r>
              <a:rPr lang="en-US" i="1" dirty="0" err="1">
                <a:latin typeface="Symbol" charset="2"/>
                <a:cs typeface="Symbol" charset="2"/>
              </a:rPr>
              <a:t>d</a:t>
            </a:r>
            <a:r>
              <a:rPr lang="en-US" i="1" baseline="-25000" dirty="0" err="1"/>
              <a:t>CP</a:t>
            </a:r>
            <a:r>
              <a:rPr lang="en-US" baseline="0" dirty="0" smtClean="0"/>
              <a:t> value.</a:t>
            </a:r>
            <a:endParaRPr lang="en-US" dirty="0" smtClean="0"/>
          </a:p>
          <a:p>
            <a:endParaRPr lang="en-US" dirty="0"/>
          </a:p>
        </p:txBody>
      </p:sp>
      <p:sp>
        <p:nvSpPr>
          <p:cNvPr id="4" name="Slide Number Placeholder 3"/>
          <p:cNvSpPr>
            <a:spLocks noGrp="1"/>
          </p:cNvSpPr>
          <p:nvPr>
            <p:ph type="sldNum" sz="quarter" idx="10"/>
          </p:nvPr>
        </p:nvSpPr>
        <p:spPr/>
        <p:txBody>
          <a:bodyPr/>
          <a:lstStyle/>
          <a:p>
            <a:fld id="{78F29FC7-AB6A-F048-A83D-E5A4260958AC}" type="slidenum">
              <a:rPr lang="en-US" smtClean="0"/>
              <a:t>10</a:t>
            </a:fld>
            <a:endParaRPr lang="en-US"/>
          </a:p>
        </p:txBody>
      </p:sp>
    </p:spTree>
    <p:extLst>
      <p:ext uri="{BB962C8B-B14F-4D97-AF65-F5344CB8AC3E}">
        <p14:creationId xmlns:p14="http://schemas.microsoft.com/office/powerpoint/2010/main" val="1669980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4F9AE92-7B5A-43F9-A156-FB2BD14AF665}" type="slidenum">
              <a:rPr lang="en-US" smtClean="0"/>
              <a:pPr>
                <a:defRPr/>
              </a:pPr>
              <a:t>13</a:t>
            </a:fld>
            <a:endParaRPr lang="en-US"/>
          </a:p>
        </p:txBody>
      </p:sp>
    </p:spTree>
    <p:extLst>
      <p:ext uri="{BB962C8B-B14F-4D97-AF65-F5344CB8AC3E}">
        <p14:creationId xmlns:p14="http://schemas.microsoft.com/office/powerpoint/2010/main" val="1539235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a:t>
            </a:r>
            <a:r>
              <a:rPr lang="en-US" dirty="0" err="1" smtClean="0"/>
              <a:t>docDB</a:t>
            </a:r>
            <a:r>
              <a:rPr lang="en-US" dirty="0" smtClean="0"/>
              <a:t> 7199 (M. Bass) for description.</a:t>
            </a:r>
          </a:p>
          <a:p>
            <a:endParaRPr lang="en-US" dirty="0" smtClean="0"/>
          </a:p>
          <a:p>
            <a:r>
              <a:rPr lang="en-US" dirty="0" smtClean="0"/>
              <a:t>◮ Oscillation parameter values based on </a:t>
            </a:r>
            <a:r>
              <a:rPr lang="en-US" dirty="0" err="1" smtClean="0"/>
              <a:t>Fogli</a:t>
            </a:r>
            <a:r>
              <a:rPr lang="en-US" dirty="0" smtClean="0"/>
              <a:t> et al, arXiv:1205.5254v3</a:t>
            </a:r>
          </a:p>
          <a:p>
            <a:r>
              <a:rPr lang="en-US" dirty="0" smtClean="0"/>
              <a:t>◮ sin^2(θ_12) = 0.307</a:t>
            </a:r>
          </a:p>
          <a:p>
            <a:r>
              <a:rPr lang="en-US" dirty="0" smtClean="0"/>
              <a:t>◮ sin^2(2θ_13) = 0.094 (1σ range: 0.0845 − 0.1036)</a:t>
            </a:r>
          </a:p>
          <a:p>
            <a:r>
              <a:rPr lang="en-US" dirty="0" smtClean="0"/>
              <a:t>◮ sin^2(θ_23) = 0.386 (1σ range: 0.370 − 0.431)</a:t>
            </a:r>
          </a:p>
          <a:p>
            <a:r>
              <a:rPr lang="en-US" dirty="0" smtClean="0"/>
              <a:t>◮ ∆m^2_21 = 7.54 × 10−5 eV2</a:t>
            </a:r>
          </a:p>
          <a:p>
            <a:r>
              <a:rPr lang="en-US" dirty="0" smtClean="0"/>
              <a:t>◮ ∆m^2_31 = 2.47 × 10−3 eV2</a:t>
            </a:r>
            <a:r>
              <a:rPr lang="en-US" baseline="0" dirty="0" smtClean="0"/>
              <a:t> </a:t>
            </a:r>
            <a:r>
              <a:rPr lang="en-US" dirty="0" smtClean="0"/>
              <a:t>(1σ range: 2.37 − 2.53)</a:t>
            </a:r>
          </a:p>
          <a:p>
            <a:endParaRPr lang="en-US" dirty="0" smtClean="0"/>
          </a:p>
          <a:p>
            <a:r>
              <a:rPr lang="en-US" dirty="0" smtClean="0"/>
              <a:t>◮ Simple normalization systematics:</a:t>
            </a:r>
          </a:p>
          <a:p>
            <a:r>
              <a:rPr lang="en-US" dirty="0" smtClean="0"/>
              <a:t>◮</a:t>
            </a:r>
            <a:r>
              <a:rPr lang="en-US" baseline="0" dirty="0" smtClean="0"/>
              <a:t> </a:t>
            </a:r>
            <a:r>
              <a:rPr lang="en-US" dirty="0" smtClean="0"/>
              <a:t>T2K: 5%, 10% appearance, 5%, 10% disappearance</a:t>
            </a:r>
          </a:p>
          <a:p>
            <a:r>
              <a:rPr lang="en-US" dirty="0" smtClean="0"/>
              <a:t>◮ </a:t>
            </a:r>
            <a:r>
              <a:rPr lang="en-US" dirty="0" err="1" smtClean="0"/>
              <a:t>NOvA</a:t>
            </a:r>
            <a:r>
              <a:rPr lang="en-US" dirty="0" smtClean="0"/>
              <a:t>: 5%, 10% appearance, 5%, 10% disappearance</a:t>
            </a:r>
          </a:p>
          <a:p>
            <a:r>
              <a:rPr lang="en-US" dirty="0" smtClean="0"/>
              <a:t>◮ LBNE10: 1%, 5% appearance, 5%, 10% disappearance</a:t>
            </a:r>
          </a:p>
          <a:p>
            <a:endParaRPr lang="en-US" dirty="0"/>
          </a:p>
        </p:txBody>
      </p:sp>
      <p:sp>
        <p:nvSpPr>
          <p:cNvPr id="4" name="Slide Number Placeholder 3"/>
          <p:cNvSpPr>
            <a:spLocks noGrp="1"/>
          </p:cNvSpPr>
          <p:nvPr>
            <p:ph type="sldNum" sz="quarter" idx="10"/>
          </p:nvPr>
        </p:nvSpPr>
        <p:spPr/>
        <p:txBody>
          <a:bodyPr/>
          <a:lstStyle/>
          <a:p>
            <a:fld id="{78F29FC7-AB6A-F048-A83D-E5A4260958AC}" type="slidenum">
              <a:rPr lang="en-US" smtClean="0"/>
              <a:t>33</a:t>
            </a:fld>
            <a:endParaRPr lang="en-US"/>
          </a:p>
        </p:txBody>
      </p:sp>
    </p:spTree>
    <p:extLst>
      <p:ext uri="{BB962C8B-B14F-4D97-AF65-F5344CB8AC3E}">
        <p14:creationId xmlns:p14="http://schemas.microsoft.com/office/powerpoint/2010/main" val="3941076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Resolution on </a:t>
            </a:r>
            <a:r>
              <a:rPr lang="en-US" i="1" dirty="0" err="1">
                <a:latin typeface="Symbol" charset="2"/>
                <a:cs typeface="Symbol" charset="2"/>
              </a:rPr>
              <a:t>d</a:t>
            </a:r>
            <a:r>
              <a:rPr lang="en-US" i="1" baseline="-25000" dirty="0" err="1"/>
              <a:t>CP</a:t>
            </a:r>
            <a:r>
              <a:rPr lang="en-US" i="1" dirty="0"/>
              <a:t> as a function of </a:t>
            </a:r>
            <a:r>
              <a:rPr lang="en-US" dirty="0" smtClean="0"/>
              <a:t> exposure (beam power x detector mass x time) for various potential experiments, the bands</a:t>
            </a:r>
            <a:r>
              <a:rPr lang="en-US" baseline="0" dirty="0" smtClean="0"/>
              <a:t> correspond to the best and worst case </a:t>
            </a:r>
            <a:r>
              <a:rPr lang="en-US" i="1" dirty="0" err="1">
                <a:latin typeface="Symbol" charset="2"/>
                <a:cs typeface="Symbol" charset="2"/>
              </a:rPr>
              <a:t>d</a:t>
            </a:r>
            <a:r>
              <a:rPr lang="en-US" i="1" baseline="-25000" dirty="0" err="1"/>
              <a:t>CP</a:t>
            </a:r>
            <a:r>
              <a:rPr lang="en-US" baseline="0" dirty="0" smtClean="0"/>
              <a:t> value.</a:t>
            </a:r>
            <a:endParaRPr lang="en-US" dirty="0" smtClean="0"/>
          </a:p>
          <a:p>
            <a:endParaRPr lang="en-US" dirty="0"/>
          </a:p>
        </p:txBody>
      </p:sp>
      <p:sp>
        <p:nvSpPr>
          <p:cNvPr id="4" name="Slide Number Placeholder 3"/>
          <p:cNvSpPr>
            <a:spLocks noGrp="1"/>
          </p:cNvSpPr>
          <p:nvPr>
            <p:ph type="sldNum" sz="quarter" idx="10"/>
          </p:nvPr>
        </p:nvSpPr>
        <p:spPr/>
        <p:txBody>
          <a:bodyPr/>
          <a:lstStyle/>
          <a:p>
            <a:fld id="{78F29FC7-AB6A-F048-A83D-E5A4260958AC}" type="slidenum">
              <a:rPr lang="en-US" smtClean="0"/>
              <a:t>34</a:t>
            </a:fld>
            <a:endParaRPr lang="en-US"/>
          </a:p>
        </p:txBody>
      </p:sp>
    </p:spTree>
    <p:extLst>
      <p:ext uri="{BB962C8B-B14F-4D97-AF65-F5344CB8AC3E}">
        <p14:creationId xmlns:p14="http://schemas.microsoft.com/office/powerpoint/2010/main" val="16699805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149BA429-E393-AC4A-9097-0657142AA184}" type="datetime1">
              <a:rPr lang="en-US" smtClean="0"/>
              <a:t>8/20/2013</a:t>
            </a:fld>
            <a:endParaRPr lang="en-US"/>
          </a:p>
        </p:txBody>
      </p:sp>
      <p:sp>
        <p:nvSpPr>
          <p:cNvPr id="5" name="Footer Placeholder 18"/>
          <p:cNvSpPr>
            <a:spLocks noGrp="1"/>
          </p:cNvSpPr>
          <p:nvPr>
            <p:ph type="ftr" sz="quarter" idx="11"/>
          </p:nvPr>
        </p:nvSpPr>
        <p:spPr/>
        <p:txBody>
          <a:bodyPr/>
          <a:lstStyle>
            <a:lvl1pPr>
              <a:defRPr/>
            </a:lvl1pPr>
          </a:lstStyle>
          <a:p>
            <a:pPr>
              <a:defRPr/>
            </a:pPr>
            <a:r>
              <a:rPr lang="en-US" dirty="0" smtClean="0"/>
              <a:t>J.Strait	NuFact 2013</a:t>
            </a:r>
            <a:endParaRPr lang="en-US" dirty="0"/>
          </a:p>
        </p:txBody>
      </p:sp>
      <p:sp>
        <p:nvSpPr>
          <p:cNvPr id="6" name="Slide Number Placeholder 26"/>
          <p:cNvSpPr>
            <a:spLocks noGrp="1"/>
          </p:cNvSpPr>
          <p:nvPr>
            <p:ph type="sldNum" sz="quarter" idx="12"/>
          </p:nvPr>
        </p:nvSpPr>
        <p:spPr/>
        <p:txBody>
          <a:bodyPr/>
          <a:lstStyle>
            <a:lvl1pPr>
              <a:defRPr/>
            </a:lvl1pPr>
          </a:lstStyle>
          <a:p>
            <a:pPr>
              <a:defRPr/>
            </a:pPr>
            <a:fld id="{8B150A6A-9AAC-4B4A-BDED-4D914EEE058B}" type="slidenum">
              <a:rPr lang="en-US"/>
              <a:pPr>
                <a:defRPr/>
              </a:pPr>
              <a:t>‹#›</a:t>
            </a:fld>
            <a:endParaRPr lang="en-US"/>
          </a:p>
        </p:txBody>
      </p:sp>
    </p:spTree>
    <p:extLst>
      <p:ext uri="{BB962C8B-B14F-4D97-AF65-F5344CB8AC3E}">
        <p14:creationId xmlns:p14="http://schemas.microsoft.com/office/powerpoint/2010/main" val="124009117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FE12E39-4DE2-784B-BB8A-7CA1A91B5395}" type="datetime1">
              <a:rPr lang="en-US" smtClean="0"/>
              <a:t>8/20/2013</a:t>
            </a:fld>
            <a:endParaRPr lang="en-US"/>
          </a:p>
        </p:txBody>
      </p:sp>
      <p:sp>
        <p:nvSpPr>
          <p:cNvPr id="5" name="Footer Placeholder 21"/>
          <p:cNvSpPr>
            <a:spLocks noGrp="1"/>
          </p:cNvSpPr>
          <p:nvPr>
            <p:ph type="ftr" sz="quarter" idx="11"/>
          </p:nvPr>
        </p:nvSpPr>
        <p:spPr/>
        <p:txBody>
          <a:bodyPr/>
          <a:lstStyle>
            <a:lvl1pPr>
              <a:defRPr/>
            </a:lvl1pPr>
          </a:lstStyle>
          <a:p>
            <a:pPr>
              <a:defRPr/>
            </a:pPr>
            <a:r>
              <a:rPr lang="en-US" dirty="0" smtClean="0"/>
              <a:t>J.Strait	NuFact 2013</a:t>
            </a: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825C0DAF-0993-8142-B427-0CE9AEA082E7}" type="slidenum">
              <a:rPr lang="en-US"/>
              <a:pPr>
                <a:defRPr/>
              </a:pPr>
              <a:t>‹#›</a:t>
            </a:fld>
            <a:endParaRPr lang="en-US"/>
          </a:p>
        </p:txBody>
      </p:sp>
    </p:spTree>
    <p:extLst>
      <p:ext uri="{BB962C8B-B14F-4D97-AF65-F5344CB8AC3E}">
        <p14:creationId xmlns:p14="http://schemas.microsoft.com/office/powerpoint/2010/main" val="2517540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8234CAA7-386F-CD4F-A2B4-04CE2F049B55}" type="datetime1">
              <a:rPr lang="en-US" smtClean="0"/>
              <a:t>8/20/2013</a:t>
            </a:fld>
            <a:endParaRPr lang="en-US"/>
          </a:p>
        </p:txBody>
      </p:sp>
      <p:sp>
        <p:nvSpPr>
          <p:cNvPr id="5" name="Footer Placeholder 21"/>
          <p:cNvSpPr>
            <a:spLocks noGrp="1"/>
          </p:cNvSpPr>
          <p:nvPr>
            <p:ph type="ftr" sz="quarter" idx="11"/>
          </p:nvPr>
        </p:nvSpPr>
        <p:spPr/>
        <p:txBody>
          <a:bodyPr/>
          <a:lstStyle>
            <a:lvl1pPr>
              <a:defRPr/>
            </a:lvl1pPr>
          </a:lstStyle>
          <a:p>
            <a:pPr>
              <a:defRPr/>
            </a:pPr>
            <a:r>
              <a:rPr lang="en-US" dirty="0" smtClean="0"/>
              <a:t>J.Strait	NuFact 2013</a:t>
            </a: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A3F5BD41-5836-154E-865B-38EB5024377B}" type="slidenum">
              <a:rPr lang="en-US"/>
              <a:pPr>
                <a:defRPr/>
              </a:pPr>
              <a:t>‹#›</a:t>
            </a:fld>
            <a:endParaRPr lang="en-US"/>
          </a:p>
        </p:txBody>
      </p:sp>
    </p:spTree>
    <p:extLst>
      <p:ext uri="{BB962C8B-B14F-4D97-AF65-F5344CB8AC3E}">
        <p14:creationId xmlns:p14="http://schemas.microsoft.com/office/powerpoint/2010/main" val="4069001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1DC75773-B113-C64B-AACE-B25FB0D56487}" type="datetime1">
              <a:rPr lang="en-US" smtClean="0"/>
              <a:t>8/20/2013</a:t>
            </a:fld>
            <a:endParaRPr lang="en-US"/>
          </a:p>
        </p:txBody>
      </p:sp>
      <p:sp>
        <p:nvSpPr>
          <p:cNvPr id="5" name="Footer Placeholder 21"/>
          <p:cNvSpPr>
            <a:spLocks noGrp="1"/>
          </p:cNvSpPr>
          <p:nvPr>
            <p:ph type="ftr" sz="quarter" idx="11"/>
          </p:nvPr>
        </p:nvSpPr>
        <p:spPr/>
        <p:txBody>
          <a:bodyPr/>
          <a:lstStyle>
            <a:lvl1pPr>
              <a:defRPr/>
            </a:lvl1pPr>
          </a:lstStyle>
          <a:p>
            <a:pPr>
              <a:defRPr/>
            </a:pPr>
            <a:r>
              <a:rPr lang="en-US" dirty="0" smtClean="0"/>
              <a:t>J.Strait	NuFact 2013</a:t>
            </a:r>
            <a:endParaRPr lang="en-US" dirty="0"/>
          </a:p>
        </p:txBody>
      </p:sp>
      <p:sp>
        <p:nvSpPr>
          <p:cNvPr id="6" name="Slide Number Placeholder 17"/>
          <p:cNvSpPr>
            <a:spLocks noGrp="1"/>
          </p:cNvSpPr>
          <p:nvPr>
            <p:ph type="sldNum" sz="quarter" idx="12"/>
          </p:nvPr>
        </p:nvSpPr>
        <p:spPr/>
        <p:txBody>
          <a:bodyPr/>
          <a:lstStyle>
            <a:lvl1pPr>
              <a:defRPr/>
            </a:lvl1pPr>
          </a:lstStyle>
          <a:p>
            <a:pPr>
              <a:defRPr/>
            </a:pPr>
            <a:fld id="{138D865E-C010-424A-802E-E29D6B952C66}" type="slidenum">
              <a:rPr lang="en-US"/>
              <a:pPr>
                <a:defRPr/>
              </a:pPr>
              <a:t>‹#›</a:t>
            </a:fld>
            <a:endParaRPr lang="en-US"/>
          </a:p>
        </p:txBody>
      </p:sp>
    </p:spTree>
    <p:extLst>
      <p:ext uri="{BB962C8B-B14F-4D97-AF65-F5344CB8AC3E}">
        <p14:creationId xmlns:p14="http://schemas.microsoft.com/office/powerpoint/2010/main" val="826330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9D85647-128F-BB4C-99C6-DBA1AA022577}" type="datetime1">
              <a:rPr lang="en-US" smtClean="0"/>
              <a:t>8/20/2013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smtClean="0"/>
              <a:t>J.Strait	NuFact 2013</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1A1C0EC-7B38-944A-A9FC-FA44D0B0179D}" type="slidenum">
              <a:rPr lang="en-US"/>
              <a:pPr>
                <a:defRPr/>
              </a:pPr>
              <a:t>‹#›</a:t>
            </a:fld>
            <a:endParaRPr lang="en-US"/>
          </a:p>
        </p:txBody>
      </p:sp>
    </p:spTree>
    <p:extLst>
      <p:ext uri="{BB962C8B-B14F-4D97-AF65-F5344CB8AC3E}">
        <p14:creationId xmlns:p14="http://schemas.microsoft.com/office/powerpoint/2010/main" val="33320942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8B63B9C4-A2F1-1841-AE5B-230EB4F0D715}" type="datetime1">
              <a:rPr lang="en-US" smtClean="0"/>
              <a:t>8/20/2013</a:t>
            </a:fld>
            <a:endParaRPr lang="en-US"/>
          </a:p>
        </p:txBody>
      </p:sp>
      <p:sp>
        <p:nvSpPr>
          <p:cNvPr id="6" name="Footer Placeholder 21"/>
          <p:cNvSpPr>
            <a:spLocks noGrp="1"/>
          </p:cNvSpPr>
          <p:nvPr>
            <p:ph type="ftr" sz="quarter" idx="11"/>
          </p:nvPr>
        </p:nvSpPr>
        <p:spPr/>
        <p:txBody>
          <a:bodyPr/>
          <a:lstStyle>
            <a:lvl1pPr>
              <a:defRPr/>
            </a:lvl1pPr>
          </a:lstStyle>
          <a:p>
            <a:pPr>
              <a:defRPr/>
            </a:pPr>
            <a:r>
              <a:rPr lang="en-US" dirty="0" smtClean="0"/>
              <a:t>J.Strait	NuFact 2013</a:t>
            </a: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C68FE6BE-35BC-8E46-9495-52C544CCE6CC}" type="slidenum">
              <a:rPr lang="en-US"/>
              <a:pPr>
                <a:defRPr/>
              </a:pPr>
              <a:t>‹#›</a:t>
            </a:fld>
            <a:endParaRPr lang="en-US"/>
          </a:p>
        </p:txBody>
      </p:sp>
    </p:spTree>
    <p:extLst>
      <p:ext uri="{BB962C8B-B14F-4D97-AF65-F5344CB8AC3E}">
        <p14:creationId xmlns:p14="http://schemas.microsoft.com/office/powerpoint/2010/main" val="3084541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BBD49CD6-39A5-A745-BBDF-3D3586D6A343}" type="datetime1">
              <a:rPr lang="en-US" smtClean="0"/>
              <a:t>8/20/2013</a:t>
            </a:fld>
            <a:endParaRPr lang="en-US"/>
          </a:p>
        </p:txBody>
      </p:sp>
      <p:sp>
        <p:nvSpPr>
          <p:cNvPr id="8" name="Footer Placeholder 21"/>
          <p:cNvSpPr>
            <a:spLocks noGrp="1"/>
          </p:cNvSpPr>
          <p:nvPr>
            <p:ph type="ftr" sz="quarter" idx="11"/>
          </p:nvPr>
        </p:nvSpPr>
        <p:spPr/>
        <p:txBody>
          <a:bodyPr/>
          <a:lstStyle>
            <a:lvl1pPr>
              <a:defRPr/>
            </a:lvl1pPr>
          </a:lstStyle>
          <a:p>
            <a:pPr>
              <a:defRPr/>
            </a:pPr>
            <a:r>
              <a:rPr lang="en-US" dirty="0" smtClean="0"/>
              <a:t>J.Strait	NuFact 2013</a:t>
            </a:r>
            <a:endParaRPr lang="en-US" dirty="0"/>
          </a:p>
        </p:txBody>
      </p:sp>
      <p:sp>
        <p:nvSpPr>
          <p:cNvPr id="9" name="Slide Number Placeholder 17"/>
          <p:cNvSpPr>
            <a:spLocks noGrp="1"/>
          </p:cNvSpPr>
          <p:nvPr>
            <p:ph type="sldNum" sz="quarter" idx="12"/>
          </p:nvPr>
        </p:nvSpPr>
        <p:spPr/>
        <p:txBody>
          <a:bodyPr/>
          <a:lstStyle>
            <a:lvl1pPr>
              <a:defRPr/>
            </a:lvl1pPr>
          </a:lstStyle>
          <a:p>
            <a:pPr>
              <a:defRPr/>
            </a:pPr>
            <a:fld id="{A47AB9B5-A6F7-3946-9893-4F2909EAE3EF}" type="slidenum">
              <a:rPr lang="en-US"/>
              <a:pPr>
                <a:defRPr/>
              </a:pPr>
              <a:t>‹#›</a:t>
            </a:fld>
            <a:endParaRPr lang="en-US"/>
          </a:p>
        </p:txBody>
      </p:sp>
    </p:spTree>
    <p:extLst>
      <p:ext uri="{BB962C8B-B14F-4D97-AF65-F5344CB8AC3E}">
        <p14:creationId xmlns:p14="http://schemas.microsoft.com/office/powerpoint/2010/main" val="936639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3A533C56-CAB7-5046-AD97-B645F72356A9}" type="datetime1">
              <a:rPr lang="en-US" smtClean="0"/>
              <a:t>8/20/2013</a:t>
            </a:fld>
            <a:endParaRPr lang="en-US"/>
          </a:p>
        </p:txBody>
      </p:sp>
      <p:sp>
        <p:nvSpPr>
          <p:cNvPr id="4" name="Footer Placeholder 21"/>
          <p:cNvSpPr>
            <a:spLocks noGrp="1"/>
          </p:cNvSpPr>
          <p:nvPr>
            <p:ph type="ftr" sz="quarter" idx="11"/>
          </p:nvPr>
        </p:nvSpPr>
        <p:spPr/>
        <p:txBody>
          <a:bodyPr/>
          <a:lstStyle>
            <a:lvl1pPr>
              <a:defRPr/>
            </a:lvl1pPr>
          </a:lstStyle>
          <a:p>
            <a:pPr>
              <a:defRPr/>
            </a:pPr>
            <a:r>
              <a:rPr lang="en-US" dirty="0" smtClean="0"/>
              <a:t>J.Strait	NuFact 2013</a:t>
            </a:r>
            <a:endParaRPr lang="en-US" dirty="0"/>
          </a:p>
        </p:txBody>
      </p:sp>
      <p:sp>
        <p:nvSpPr>
          <p:cNvPr id="5" name="Slide Number Placeholder 17"/>
          <p:cNvSpPr>
            <a:spLocks noGrp="1"/>
          </p:cNvSpPr>
          <p:nvPr>
            <p:ph type="sldNum" sz="quarter" idx="12"/>
          </p:nvPr>
        </p:nvSpPr>
        <p:spPr/>
        <p:txBody>
          <a:bodyPr/>
          <a:lstStyle>
            <a:lvl1pPr>
              <a:defRPr/>
            </a:lvl1pPr>
          </a:lstStyle>
          <a:p>
            <a:pPr>
              <a:defRPr/>
            </a:pPr>
            <a:fld id="{4A8A7A06-AEB3-D345-A423-F1E07858E0DD}" type="slidenum">
              <a:rPr lang="en-US"/>
              <a:pPr>
                <a:defRPr/>
              </a:pPr>
              <a:t>‹#›</a:t>
            </a:fld>
            <a:endParaRPr lang="en-US"/>
          </a:p>
        </p:txBody>
      </p:sp>
    </p:spTree>
    <p:extLst>
      <p:ext uri="{BB962C8B-B14F-4D97-AF65-F5344CB8AC3E}">
        <p14:creationId xmlns:p14="http://schemas.microsoft.com/office/powerpoint/2010/main" val="3201317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00150821-FEFB-7A4E-AA82-F42DA63BFA5C}" type="datetime1">
              <a:rPr lang="en-US" smtClean="0"/>
              <a:t>8/20/2013</a:t>
            </a:fld>
            <a:endParaRPr lang="en-US"/>
          </a:p>
        </p:txBody>
      </p:sp>
      <p:sp>
        <p:nvSpPr>
          <p:cNvPr id="3" name="Footer Placeholder 21"/>
          <p:cNvSpPr>
            <a:spLocks noGrp="1"/>
          </p:cNvSpPr>
          <p:nvPr>
            <p:ph type="ftr" sz="quarter" idx="11"/>
          </p:nvPr>
        </p:nvSpPr>
        <p:spPr/>
        <p:txBody>
          <a:bodyPr/>
          <a:lstStyle>
            <a:lvl1pPr>
              <a:defRPr/>
            </a:lvl1pPr>
          </a:lstStyle>
          <a:p>
            <a:pPr>
              <a:defRPr/>
            </a:pPr>
            <a:r>
              <a:rPr lang="en-US" dirty="0" smtClean="0"/>
              <a:t>J.Strait	NuFact 2013</a:t>
            </a:r>
            <a:endParaRPr lang="en-US" dirty="0"/>
          </a:p>
        </p:txBody>
      </p:sp>
      <p:sp>
        <p:nvSpPr>
          <p:cNvPr id="4" name="Slide Number Placeholder 17"/>
          <p:cNvSpPr>
            <a:spLocks noGrp="1"/>
          </p:cNvSpPr>
          <p:nvPr>
            <p:ph type="sldNum" sz="quarter" idx="12"/>
          </p:nvPr>
        </p:nvSpPr>
        <p:spPr/>
        <p:txBody>
          <a:bodyPr/>
          <a:lstStyle>
            <a:lvl1pPr>
              <a:defRPr/>
            </a:lvl1pPr>
          </a:lstStyle>
          <a:p>
            <a:pPr>
              <a:defRPr/>
            </a:pPr>
            <a:fld id="{2078E2B7-02D9-4044-B3B8-7D9F8DDE91F0}" type="slidenum">
              <a:rPr lang="en-US"/>
              <a:pPr>
                <a:defRPr/>
              </a:pPr>
              <a:t>‹#›</a:t>
            </a:fld>
            <a:endParaRPr lang="en-US"/>
          </a:p>
        </p:txBody>
      </p:sp>
    </p:spTree>
    <p:extLst>
      <p:ext uri="{BB962C8B-B14F-4D97-AF65-F5344CB8AC3E}">
        <p14:creationId xmlns:p14="http://schemas.microsoft.com/office/powerpoint/2010/main" val="4006597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4E95760B-2513-5F49-84AB-C2109A505BB5}" type="datetime1">
              <a:rPr lang="en-US" smtClean="0"/>
              <a:t>8/20/2013</a:t>
            </a:fld>
            <a:endParaRPr lang="en-US"/>
          </a:p>
        </p:txBody>
      </p:sp>
      <p:sp>
        <p:nvSpPr>
          <p:cNvPr id="6" name="Footer Placeholder 21"/>
          <p:cNvSpPr>
            <a:spLocks noGrp="1"/>
          </p:cNvSpPr>
          <p:nvPr>
            <p:ph type="ftr" sz="quarter" idx="11"/>
          </p:nvPr>
        </p:nvSpPr>
        <p:spPr/>
        <p:txBody>
          <a:bodyPr/>
          <a:lstStyle>
            <a:lvl1pPr>
              <a:defRPr/>
            </a:lvl1pPr>
          </a:lstStyle>
          <a:p>
            <a:pPr>
              <a:defRPr/>
            </a:pPr>
            <a:r>
              <a:rPr lang="en-US" dirty="0" smtClean="0"/>
              <a:t>J.Strait	NuFact 2013</a:t>
            </a: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620E0C82-14C0-BF4F-9C77-E61BF3748FE2}" type="slidenum">
              <a:rPr lang="en-US"/>
              <a:pPr>
                <a:defRPr/>
              </a:pPr>
              <a:t>‹#›</a:t>
            </a:fld>
            <a:endParaRPr lang="en-US"/>
          </a:p>
        </p:txBody>
      </p:sp>
    </p:spTree>
    <p:extLst>
      <p:ext uri="{BB962C8B-B14F-4D97-AF65-F5344CB8AC3E}">
        <p14:creationId xmlns:p14="http://schemas.microsoft.com/office/powerpoint/2010/main" val="3235799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142D2063-2DE0-F048-9D61-44D13779D20F}" type="datetime1">
              <a:rPr lang="en-US" smtClean="0"/>
              <a:t>8/20/2013</a:t>
            </a:fld>
            <a:endParaRPr lang="en-US"/>
          </a:p>
        </p:txBody>
      </p:sp>
      <p:sp>
        <p:nvSpPr>
          <p:cNvPr id="10" name="Footer Placeholder 5"/>
          <p:cNvSpPr>
            <a:spLocks noGrp="1"/>
          </p:cNvSpPr>
          <p:nvPr>
            <p:ph type="ftr" sz="quarter" idx="11"/>
          </p:nvPr>
        </p:nvSpPr>
        <p:spPr/>
        <p:txBody>
          <a:bodyPr/>
          <a:lstStyle>
            <a:lvl1pPr>
              <a:defRPr/>
            </a:lvl1pPr>
          </a:lstStyle>
          <a:p>
            <a:pPr>
              <a:defRPr/>
            </a:pPr>
            <a:r>
              <a:rPr lang="en-US" dirty="0" smtClean="0"/>
              <a:t>J.Strait	NuFact 2013</a:t>
            </a:r>
            <a:endParaRPr lang="en-US" dirty="0"/>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3E821158-5A8B-5A4C-AB96-BA2ED7776BF4}" type="slidenum">
              <a:rPr lang="en-US"/>
              <a:pPr>
                <a:defRPr/>
              </a:pPr>
              <a:t>‹#›</a:t>
            </a:fld>
            <a:endParaRPr lang="en-US"/>
          </a:p>
        </p:txBody>
      </p:sp>
    </p:spTree>
    <p:extLst>
      <p:ext uri="{BB962C8B-B14F-4D97-AF65-F5344CB8AC3E}">
        <p14:creationId xmlns:p14="http://schemas.microsoft.com/office/powerpoint/2010/main" val="959100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5124"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0" numCol="1" anchor="b" anchorCtr="0" compatLnSpc="1">
            <a:prstTxWarp prst="textNoShape">
              <a:avLst/>
            </a:prstTxWarp>
          </a:bodyPr>
          <a:lstStyle/>
          <a:p>
            <a:pPr lvl="0"/>
            <a:r>
              <a:rPr lang="en-US"/>
              <a:t>Click to edit Master title style</a:t>
            </a:r>
          </a:p>
        </p:txBody>
      </p:sp>
      <p:sp>
        <p:nvSpPr>
          <p:cNvPr id="5125"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ea typeface="+mn-ea"/>
                <a:cs typeface="+mn-cs"/>
              </a:defRPr>
            </a:lvl1pPr>
          </a:lstStyle>
          <a:p>
            <a:pPr>
              <a:defRPr/>
            </a:pPr>
            <a:fld id="{43D9A0C4-DDF2-F743-83F1-0C4C93697A63}" type="datetime1">
              <a:rPr lang="en-US" smtClean="0"/>
              <a:t>8/20/2013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ea typeface="+mn-ea"/>
                <a:cs typeface="+mn-cs"/>
              </a:defRPr>
            </a:lvl1pPr>
          </a:lstStyle>
          <a:p>
            <a:pPr>
              <a:defRPr/>
            </a:pPr>
            <a:r>
              <a:rPr lang="en-US" dirty="0" smtClean="0"/>
              <a:t>J.Strait	NuFact 2013</a:t>
            </a: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ea typeface="+mn-ea"/>
                <a:cs typeface="+mn-cs"/>
              </a:defRPr>
            </a:lvl1pPr>
          </a:lstStyle>
          <a:p>
            <a:pPr>
              <a:defRPr/>
            </a:pPr>
            <a:fld id="{32D3A27D-DF97-6E49-9F50-7099A42FD6E2}" type="slidenum">
              <a:rPr lang="en-US"/>
              <a:pPr>
                <a:defRPr/>
              </a:pPr>
              <a:t>‹#›</a:t>
            </a:fld>
            <a:endParaRPr lang="en-US"/>
          </a:p>
        </p:txBody>
      </p:sp>
      <p:grpSp>
        <p:nvGrpSpPr>
          <p:cNvPr id="5129"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grpSp>
    </p:spTree>
  </p:cSld>
  <p:clrMap bg1="lt1" tx1="dk1" bg2="lt2" tx2="dk2" accent1="accent1" accent2="accent2" accent3="accent3" accent4="accent4" accent5="accent5" accent6="accent6" hlink="hlink" folHlink="folHlink"/>
  <p:sldLayoutIdLst>
    <p:sldLayoutId id="2147483707" r:id="rId1"/>
    <p:sldLayoutId id="2147483699" r:id="rId2"/>
    <p:sldLayoutId id="2147483708" r:id="rId3"/>
    <p:sldLayoutId id="2147483700" r:id="rId4"/>
    <p:sldLayoutId id="2147483701" r:id="rId5"/>
    <p:sldLayoutId id="2147483702" r:id="rId6"/>
    <p:sldLayoutId id="2147483703" r:id="rId7"/>
    <p:sldLayoutId id="2147483704" r:id="rId8"/>
    <p:sldLayoutId id="2147483709" r:id="rId9"/>
    <p:sldLayoutId id="2147483705" r:id="rId10"/>
    <p:sldLayoutId id="2147483706" r:id="rId11"/>
  </p:sldLayoutIdLst>
  <p:hf hdr="0" dt="0"/>
  <p:txStyles>
    <p:titleStyle>
      <a:lvl1pPr algn="l" rtl="0" fontAlgn="base">
        <a:spcBef>
          <a:spcPct val="0"/>
        </a:spcBef>
        <a:spcAft>
          <a:spcPct val="0"/>
        </a:spcAft>
        <a:defRPr sz="5000" kern="1200">
          <a:solidFill>
            <a:schemeClr val="tx2"/>
          </a:solidFill>
          <a:latin typeface="+mj-lt"/>
          <a:ea typeface="ＭＳ Ｐゴシック" charset="0"/>
          <a:cs typeface="ＭＳ Ｐゴシック" charset="0"/>
        </a:defRPr>
      </a:lvl1pPr>
      <a:lvl2pPr algn="l" rtl="0" fontAlgn="base">
        <a:spcBef>
          <a:spcPct val="0"/>
        </a:spcBef>
        <a:spcAft>
          <a:spcPct val="0"/>
        </a:spcAft>
        <a:defRPr sz="5000">
          <a:solidFill>
            <a:schemeClr val="tx2"/>
          </a:solidFill>
          <a:latin typeface="Calibri" charset="0"/>
          <a:ea typeface="ＭＳ Ｐゴシック" charset="0"/>
          <a:cs typeface="ＭＳ Ｐゴシック" charset="0"/>
        </a:defRPr>
      </a:lvl2pPr>
      <a:lvl3pPr algn="l" rtl="0" fontAlgn="base">
        <a:spcBef>
          <a:spcPct val="0"/>
        </a:spcBef>
        <a:spcAft>
          <a:spcPct val="0"/>
        </a:spcAft>
        <a:defRPr sz="5000">
          <a:solidFill>
            <a:schemeClr val="tx2"/>
          </a:solidFill>
          <a:latin typeface="Calibri" charset="0"/>
          <a:ea typeface="ＭＳ Ｐゴシック" charset="0"/>
          <a:cs typeface="ＭＳ Ｐゴシック" charset="0"/>
        </a:defRPr>
      </a:lvl3pPr>
      <a:lvl4pPr algn="l" rtl="0" fontAlgn="base">
        <a:spcBef>
          <a:spcPct val="0"/>
        </a:spcBef>
        <a:spcAft>
          <a:spcPct val="0"/>
        </a:spcAft>
        <a:defRPr sz="5000">
          <a:solidFill>
            <a:schemeClr val="tx2"/>
          </a:solidFill>
          <a:latin typeface="Calibri" charset="0"/>
          <a:ea typeface="ＭＳ Ｐゴシック" charset="0"/>
          <a:cs typeface="ＭＳ Ｐゴシック" charset="0"/>
        </a:defRPr>
      </a:lvl4pPr>
      <a:lvl5pPr algn="l" rtl="0" fontAlgn="base">
        <a:spcBef>
          <a:spcPct val="0"/>
        </a:spcBef>
        <a:spcAft>
          <a:spcPct val="0"/>
        </a:spcAft>
        <a:defRPr sz="5000">
          <a:solidFill>
            <a:schemeClr val="tx2"/>
          </a:solidFill>
          <a:latin typeface="Calibri" charset="0"/>
          <a:ea typeface="ＭＳ Ｐゴシック" charset="0"/>
          <a:cs typeface="ＭＳ Ｐゴシック" charset="0"/>
        </a:defRPr>
      </a:lvl5pPr>
      <a:lvl6pPr marL="457200" algn="l" rtl="0" fontAlgn="base">
        <a:spcBef>
          <a:spcPct val="0"/>
        </a:spcBef>
        <a:spcAft>
          <a:spcPct val="0"/>
        </a:spcAft>
        <a:defRPr sz="5000">
          <a:solidFill>
            <a:schemeClr val="tx2"/>
          </a:solidFill>
          <a:latin typeface="Calibri" charset="0"/>
          <a:ea typeface="ＭＳ Ｐゴシック" charset="0"/>
          <a:cs typeface="ＭＳ Ｐゴシック" charset="0"/>
        </a:defRPr>
      </a:lvl6pPr>
      <a:lvl7pPr marL="914400" algn="l" rtl="0" fontAlgn="base">
        <a:spcBef>
          <a:spcPct val="0"/>
        </a:spcBef>
        <a:spcAft>
          <a:spcPct val="0"/>
        </a:spcAft>
        <a:defRPr sz="5000">
          <a:solidFill>
            <a:schemeClr val="tx2"/>
          </a:solidFill>
          <a:latin typeface="Calibri" charset="0"/>
          <a:ea typeface="ＭＳ Ｐゴシック" charset="0"/>
          <a:cs typeface="ＭＳ Ｐゴシック" charset="0"/>
        </a:defRPr>
      </a:lvl7pPr>
      <a:lvl8pPr marL="1371600" algn="l" rtl="0" fontAlgn="base">
        <a:spcBef>
          <a:spcPct val="0"/>
        </a:spcBef>
        <a:spcAft>
          <a:spcPct val="0"/>
        </a:spcAft>
        <a:defRPr sz="5000">
          <a:solidFill>
            <a:schemeClr val="tx2"/>
          </a:solidFill>
          <a:latin typeface="Calibri" charset="0"/>
          <a:ea typeface="ＭＳ Ｐゴシック" charset="0"/>
          <a:cs typeface="ＭＳ Ｐゴシック" charset="0"/>
        </a:defRPr>
      </a:lvl8pPr>
      <a:lvl9pPr marL="1828800" algn="l" rtl="0" fontAlgn="base">
        <a:spcBef>
          <a:spcPct val="0"/>
        </a:spcBef>
        <a:spcAft>
          <a:spcPct val="0"/>
        </a:spcAft>
        <a:defRPr sz="5000">
          <a:solidFill>
            <a:schemeClr val="tx2"/>
          </a:solidFill>
          <a:latin typeface="Calibri" charset="0"/>
          <a:ea typeface="ＭＳ Ｐゴシック" charset="0"/>
          <a:cs typeface="ＭＳ Ｐゴシック" charset="0"/>
        </a:defRPr>
      </a:lvl9pPr>
    </p:titleStyle>
    <p:bodyStyle>
      <a:lvl1pPr marL="273050" indent="-273050" algn="l" rtl="0" fontAlgn="base">
        <a:spcBef>
          <a:spcPct val="20000"/>
        </a:spcBef>
        <a:spcAft>
          <a:spcPct val="0"/>
        </a:spcAft>
        <a:buClr>
          <a:srgbClr val="0BD0D9"/>
        </a:buClr>
        <a:buSzPct val="95000"/>
        <a:buFont typeface="Wingdings 2" charset="0"/>
        <a:buChar char=""/>
        <a:defRPr sz="2600" kern="1200">
          <a:solidFill>
            <a:schemeClr val="tx1"/>
          </a:solidFill>
          <a:latin typeface="+mn-lt"/>
          <a:ea typeface="ＭＳ Ｐゴシック" charset="0"/>
          <a:cs typeface="ＭＳ Ｐゴシック" charset="0"/>
        </a:defRPr>
      </a:lvl1pPr>
      <a:lvl2pPr marL="639763" indent="-246063" algn="l" rtl="0" fontAlgn="base">
        <a:spcBef>
          <a:spcPct val="20000"/>
        </a:spcBef>
        <a:spcAft>
          <a:spcPct val="0"/>
        </a:spcAft>
        <a:buClr>
          <a:schemeClr val="accent1"/>
        </a:buClr>
        <a:buSzPct val="85000"/>
        <a:buFont typeface="Wingdings 2" charset="0"/>
        <a:buChar char=""/>
        <a:defRPr sz="2400" kern="1200">
          <a:solidFill>
            <a:schemeClr val="tx1"/>
          </a:solidFill>
          <a:latin typeface="+mn-lt"/>
          <a:ea typeface="ＭＳ Ｐゴシック" charset="0"/>
          <a:cs typeface="+mn-cs"/>
        </a:defRPr>
      </a:lvl2pPr>
      <a:lvl3pPr marL="914400" indent="-246063" algn="l" rtl="0" fontAlgn="base">
        <a:spcBef>
          <a:spcPct val="20000"/>
        </a:spcBef>
        <a:spcAft>
          <a:spcPct val="0"/>
        </a:spcAft>
        <a:buClr>
          <a:schemeClr val="accent2"/>
        </a:buClr>
        <a:buSzPct val="70000"/>
        <a:buFont typeface="Wingdings 2" charset="0"/>
        <a:buChar char=""/>
        <a:defRPr sz="2100" kern="1200">
          <a:solidFill>
            <a:schemeClr val="tx1"/>
          </a:solidFill>
          <a:latin typeface="+mn-lt"/>
          <a:ea typeface="ＭＳ Ｐゴシック" charset="0"/>
          <a:cs typeface="+mn-cs"/>
        </a:defRPr>
      </a:lvl3pPr>
      <a:lvl4pPr marL="1187450" indent="-209550" algn="l" rtl="0" fontAlgn="base">
        <a:spcBef>
          <a:spcPct val="20000"/>
        </a:spcBef>
        <a:spcAft>
          <a:spcPct val="0"/>
        </a:spcAft>
        <a:buClr>
          <a:srgbClr val="0BD0D9"/>
        </a:buClr>
        <a:buSzPct val="65000"/>
        <a:buFont typeface="Wingdings 2" charset="0"/>
        <a:buChar char=""/>
        <a:defRPr sz="2000" kern="1200">
          <a:solidFill>
            <a:schemeClr val="tx1"/>
          </a:solidFill>
          <a:latin typeface="+mn-lt"/>
          <a:ea typeface="ＭＳ Ｐゴシック" charset="0"/>
          <a:cs typeface="+mn-cs"/>
        </a:defRPr>
      </a:lvl4pPr>
      <a:lvl5pPr marL="1462088" indent="-209550" algn="l" rtl="0" fontAlgn="base">
        <a:spcBef>
          <a:spcPct val="20000"/>
        </a:spcBef>
        <a:spcAft>
          <a:spcPct val="0"/>
        </a:spcAft>
        <a:buClr>
          <a:srgbClr val="10CF9B"/>
        </a:buClr>
        <a:buSzPct val="65000"/>
        <a:buFont typeface="Wingdings 2" charset="0"/>
        <a:buChar char=""/>
        <a:defRPr sz="2000" kern="1200">
          <a:solidFill>
            <a:schemeClr val="tx1"/>
          </a:solidFill>
          <a:latin typeface="+mn-lt"/>
          <a:ea typeface="ＭＳ Ｐゴシック" charset="0"/>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0.jpe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6.xml"/><Relationship Id="rId7"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18.emf"/><Relationship Id="rId5" Type="http://schemas.openxmlformats.org/officeDocument/2006/relationships/image" Target="../media/image19.png"/><Relationship Id="rId10" Type="http://schemas.openxmlformats.org/officeDocument/2006/relationships/oleObject" Target="../embeddings/oleObject8.bin"/><Relationship Id="rId4" Type="http://schemas.openxmlformats.org/officeDocument/2006/relationships/image" Target="../media/image76.png"/><Relationship Id="rId9" Type="http://schemas.openxmlformats.org/officeDocument/2006/relationships/image" Target="../media/image75.emf"/></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13.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oleObject" Target="../embeddings/oleObject1.bin"/><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2.xml"/><Relationship Id="rId7" Type="http://schemas.openxmlformats.org/officeDocument/2006/relationships/image" Target="../media/image16.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8.emf"/><Relationship Id="rId5" Type="http://schemas.openxmlformats.org/officeDocument/2006/relationships/image" Target="../media/image20.png"/><Relationship Id="rId10" Type="http://schemas.openxmlformats.org/officeDocument/2006/relationships/oleObject" Target="../embeddings/oleObject5.bin"/><Relationship Id="rId4" Type="http://schemas.openxmlformats.org/officeDocument/2006/relationships/image" Target="../media/image19.png"/><Relationship Id="rId9" Type="http://schemas.openxmlformats.org/officeDocument/2006/relationships/image" Target="../media/image17.wmf"/></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6730" y="381000"/>
            <a:ext cx="8153400" cy="1524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lnSpc>
                <a:spcPct val="90000"/>
              </a:lnSpc>
              <a:spcAft>
                <a:spcPts val="0"/>
              </a:spcAft>
              <a:defRPr/>
            </a:pPr>
            <a:r>
              <a:rPr lang="en-US" sz="4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Long-Baseline Neutrino Experiment</a:t>
            </a:r>
            <a:endParaRPr lang="en-US" sz="4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5" name="Picture 1"/>
          <p:cNvPicPr>
            <a:picLocks noChangeArrowheads="1"/>
          </p:cNvPicPr>
          <p:nvPr/>
        </p:nvPicPr>
        <p:blipFill>
          <a:blip r:embed="rId2" cstate="print"/>
          <a:srcRect b="28328"/>
          <a:stretch>
            <a:fillRect/>
          </a:stretch>
        </p:blipFill>
        <p:spPr bwMode="auto">
          <a:xfrm>
            <a:off x="0" y="1968519"/>
            <a:ext cx="9144000" cy="3517881"/>
          </a:xfrm>
          <a:prstGeom prst="rect">
            <a:avLst/>
          </a:prstGeom>
          <a:noFill/>
          <a:ln w="12700">
            <a:noFill/>
            <a:miter lim="800000"/>
            <a:headEnd/>
            <a:tailEnd/>
          </a:ln>
        </p:spPr>
      </p:pic>
      <p:pic>
        <p:nvPicPr>
          <p:cNvPr id="36" name="Picture 2"/>
          <p:cNvPicPr>
            <a:picLocks noChangeAspect="1" noChangeArrowheads="1"/>
          </p:cNvPicPr>
          <p:nvPr/>
        </p:nvPicPr>
        <p:blipFill>
          <a:blip r:embed="rId3" cstate="print"/>
          <a:srcRect/>
          <a:stretch>
            <a:fillRect/>
          </a:stretch>
        </p:blipFill>
        <p:spPr bwMode="auto">
          <a:xfrm>
            <a:off x="7239000" y="4787919"/>
            <a:ext cx="1323975" cy="299333"/>
          </a:xfrm>
          <a:prstGeom prst="rect">
            <a:avLst/>
          </a:prstGeom>
          <a:noFill/>
          <a:ln w="9525">
            <a:noFill/>
            <a:miter lim="800000"/>
            <a:headEnd/>
            <a:tailEnd/>
          </a:ln>
        </p:spPr>
      </p:pic>
      <p:sp>
        <p:nvSpPr>
          <p:cNvPr id="37" name="TextBox 36"/>
          <p:cNvSpPr txBox="1"/>
          <p:nvPr/>
        </p:nvSpPr>
        <p:spPr>
          <a:xfrm>
            <a:off x="5926979" y="4225031"/>
            <a:ext cx="372218"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sym typeface="Symbol"/>
              </a:rPr>
              <a:t></a:t>
            </a:r>
            <a:endParaRPr kumimoji="0" lang="en-US" sz="2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endParaRPr>
          </a:p>
        </p:txBody>
      </p:sp>
      <p:sp>
        <p:nvSpPr>
          <p:cNvPr id="38" name="TextBox 37"/>
          <p:cNvSpPr txBox="1"/>
          <p:nvPr/>
        </p:nvSpPr>
        <p:spPr>
          <a:xfrm>
            <a:off x="2751982" y="3797319"/>
            <a:ext cx="372218"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92D050"/>
                </a:solidFill>
                <a:effectLst>
                  <a:outerShdw blurRad="38100" dist="38100" dir="2700000" algn="tl">
                    <a:srgbClr val="000000">
                      <a:alpha val="43137"/>
                    </a:srgbClr>
                  </a:outerShdw>
                </a:effectLst>
                <a:uLnTx/>
                <a:uFillTx/>
                <a:sym typeface="Symbol"/>
              </a:rPr>
              <a:t></a:t>
            </a:r>
            <a:endParaRPr kumimoji="0" lang="en-US" sz="2800" b="0" i="0" u="none" strike="noStrike" kern="0" cap="none" spc="0" normalizeH="0" baseline="0" noProof="0" dirty="0">
              <a:ln>
                <a:noFill/>
              </a:ln>
              <a:solidFill>
                <a:srgbClr val="92D050"/>
              </a:solidFill>
              <a:effectLst>
                <a:outerShdw blurRad="38100" dist="38100" dir="2700000" algn="tl">
                  <a:srgbClr val="000000">
                    <a:alpha val="43137"/>
                  </a:srgbClr>
                </a:outerShdw>
              </a:effectLst>
              <a:uLnTx/>
              <a:uFillTx/>
            </a:endParaRPr>
          </a:p>
        </p:txBody>
      </p:sp>
      <p:sp>
        <p:nvSpPr>
          <p:cNvPr id="39" name="TextBox 38"/>
          <p:cNvSpPr txBox="1"/>
          <p:nvPr/>
        </p:nvSpPr>
        <p:spPr>
          <a:xfrm>
            <a:off x="2057400" y="3721119"/>
            <a:ext cx="37221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92D050"/>
                </a:solidFill>
                <a:effectLst>
                  <a:outerShdw blurRad="38100" dist="38100" dir="2700000" algn="tl">
                    <a:srgbClr val="000000">
                      <a:alpha val="43137"/>
                    </a:srgbClr>
                  </a:outerShdw>
                </a:effectLst>
                <a:uLnTx/>
                <a:uFillTx/>
                <a:sym typeface="Symbol"/>
              </a:rPr>
              <a:t></a:t>
            </a:r>
            <a:endParaRPr kumimoji="0" lang="en-US" sz="2800" b="0" i="0" u="none" strike="noStrike" kern="0" cap="none" spc="0" normalizeH="0" baseline="0" noProof="0" dirty="0">
              <a:ln>
                <a:noFill/>
              </a:ln>
              <a:solidFill>
                <a:srgbClr val="92D050"/>
              </a:solidFill>
              <a:effectLst>
                <a:outerShdw blurRad="38100" dist="38100" dir="2700000" algn="tl">
                  <a:srgbClr val="000000">
                    <a:alpha val="43137"/>
                  </a:srgbClr>
                </a:outerShdw>
              </a:effectLst>
              <a:uLnTx/>
              <a:uFillTx/>
            </a:endParaRPr>
          </a:p>
        </p:txBody>
      </p:sp>
      <p:sp>
        <p:nvSpPr>
          <p:cNvPr id="40" name="TextBox 39"/>
          <p:cNvSpPr txBox="1"/>
          <p:nvPr/>
        </p:nvSpPr>
        <p:spPr>
          <a:xfrm>
            <a:off x="3654446" y="3904814"/>
            <a:ext cx="37221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sym typeface="Symbol"/>
              </a:rPr>
              <a:t></a:t>
            </a:r>
            <a:endParaRPr kumimoji="0" lang="en-US" sz="2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endParaRPr>
          </a:p>
        </p:txBody>
      </p:sp>
      <p:sp>
        <p:nvSpPr>
          <p:cNvPr id="41" name="TextBox 40"/>
          <p:cNvSpPr txBox="1"/>
          <p:nvPr/>
        </p:nvSpPr>
        <p:spPr>
          <a:xfrm>
            <a:off x="4656982" y="4036099"/>
            <a:ext cx="37221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sym typeface="Symbol"/>
              </a:rPr>
              <a:t></a:t>
            </a:r>
            <a:endParaRPr kumimoji="0" lang="en-US" sz="2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endParaRPr>
          </a:p>
        </p:txBody>
      </p:sp>
      <p:sp>
        <p:nvSpPr>
          <p:cNvPr id="42" name="TextBox 41"/>
          <p:cNvSpPr txBox="1"/>
          <p:nvPr/>
        </p:nvSpPr>
        <p:spPr>
          <a:xfrm>
            <a:off x="6731003" y="4370386"/>
            <a:ext cx="372218"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sym typeface="Symbol"/>
              </a:rPr>
              <a:t></a:t>
            </a:r>
            <a:endParaRPr kumimoji="0" lang="en-US" sz="2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endParaRPr>
          </a:p>
        </p:txBody>
      </p:sp>
      <p:pic>
        <p:nvPicPr>
          <p:cNvPr id="43" name="Picture 4"/>
          <p:cNvPicPr>
            <a:picLocks noChangeAspect="1" noChangeArrowheads="1"/>
          </p:cNvPicPr>
          <p:nvPr/>
        </p:nvPicPr>
        <p:blipFill>
          <a:blip r:embed="rId4" cstate="print"/>
          <a:srcRect/>
          <a:stretch>
            <a:fillRect/>
          </a:stretch>
        </p:blipFill>
        <p:spPr bwMode="auto">
          <a:xfrm rot="16840660">
            <a:off x="849014" y="3493683"/>
            <a:ext cx="1168218" cy="876164"/>
          </a:xfrm>
          <a:prstGeom prst="rect">
            <a:avLst/>
          </a:prstGeom>
          <a:noFill/>
          <a:ln w="9525">
            <a:noFill/>
            <a:miter lim="800000"/>
            <a:headEnd/>
            <a:tailEnd/>
          </a:ln>
        </p:spPr>
      </p:pic>
      <p:sp>
        <p:nvSpPr>
          <p:cNvPr id="44" name="TextBox 43"/>
          <p:cNvSpPr txBox="1"/>
          <p:nvPr/>
        </p:nvSpPr>
        <p:spPr>
          <a:xfrm>
            <a:off x="8085982" y="4569499"/>
            <a:ext cx="372218"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sym typeface="Symbol"/>
              </a:rPr>
              <a:t></a:t>
            </a:r>
            <a:endParaRPr kumimoji="0" lang="en-US" sz="2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endParaRPr>
          </a:p>
        </p:txBody>
      </p:sp>
      <p:sp>
        <p:nvSpPr>
          <p:cNvPr id="46" name="Text Box 36"/>
          <p:cNvSpPr txBox="1">
            <a:spLocks noChangeArrowheads="1"/>
          </p:cNvSpPr>
          <p:nvPr/>
        </p:nvSpPr>
        <p:spPr bwMode="auto">
          <a:xfrm>
            <a:off x="1516380" y="5766137"/>
            <a:ext cx="61198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2000" dirty="0" smtClean="0">
                <a:latin typeface="+mj-lt"/>
              </a:rPr>
              <a:t>NuFact 2013</a:t>
            </a:r>
          </a:p>
          <a:p>
            <a:pPr algn="ctr"/>
            <a:r>
              <a:rPr lang="en-US" sz="2000" dirty="0" smtClean="0">
                <a:latin typeface="+mj-lt"/>
              </a:rPr>
              <a:t>IHEP Beijing</a:t>
            </a:r>
          </a:p>
          <a:p>
            <a:pPr algn="ctr"/>
            <a:r>
              <a:rPr lang="en-US" sz="2000" dirty="0" smtClean="0">
                <a:latin typeface="+mj-lt"/>
              </a:rPr>
              <a:t>20 August 2013</a:t>
            </a:r>
            <a:endParaRPr lang="en-US" sz="1800" dirty="0">
              <a:latin typeface="+mj-lt"/>
            </a:endParaRPr>
          </a:p>
        </p:txBody>
      </p:sp>
      <p:pic>
        <p:nvPicPr>
          <p:cNvPr id="3" name="Picture 2"/>
          <p:cNvPicPr>
            <a:picLocks noChangeAspect="1"/>
          </p:cNvPicPr>
          <p:nvPr/>
        </p:nvPicPr>
        <p:blipFill rotWithShape="1">
          <a:blip r:embed="rId5">
            <a:extLst>
              <a:ext uri="{BEBA8EAE-BF5A-486C-A8C5-ECC9F3942E4B}">
                <a14:imgProps xmlns:a14="http://schemas.microsoft.com/office/drawing/2010/main">
                  <a14:imgLayer r:embed="rId6">
                    <a14:imgEffect>
                      <a14:sharpenSoften amount="61000"/>
                    </a14:imgEffect>
                  </a14:imgLayer>
                </a14:imgProps>
              </a:ext>
            </a:extLst>
          </a:blip>
          <a:srcRect l="5368" t="6949" r="15690" b="6581"/>
          <a:stretch/>
        </p:blipFill>
        <p:spPr>
          <a:xfrm>
            <a:off x="1086800" y="3565206"/>
            <a:ext cx="710184" cy="600925"/>
          </a:xfrm>
          <a:prstGeom prst="rect">
            <a:avLst/>
          </a:prstGeom>
        </p:spPr>
      </p:pic>
      <p:sp>
        <p:nvSpPr>
          <p:cNvPr id="4" name="Rectangle 3"/>
          <p:cNvSpPr/>
          <p:nvPr/>
        </p:nvSpPr>
        <p:spPr>
          <a:xfrm>
            <a:off x="1927860" y="2351544"/>
            <a:ext cx="5257800" cy="1200329"/>
          </a:xfrm>
          <a:prstGeom prst="rect">
            <a:avLst/>
          </a:prstGeom>
          <a:noFill/>
        </p:spPr>
        <p:txBody>
          <a:bodyPr wrap="square">
            <a:spAutoFit/>
          </a:bodyPr>
          <a:lstStyle/>
          <a:p>
            <a:pPr algn="ctr"/>
            <a:r>
              <a:rPr lang="en-US" sz="2400" b="1" dirty="0" smtClean="0">
                <a:latin typeface="+mj-lt"/>
              </a:rPr>
              <a:t>Jim Strait</a:t>
            </a:r>
          </a:p>
          <a:p>
            <a:pPr algn="ctr"/>
            <a:r>
              <a:rPr lang="en-US" sz="2400" b="1" dirty="0" smtClean="0">
                <a:latin typeface="+mj-lt"/>
              </a:rPr>
              <a:t>Fermilab</a:t>
            </a:r>
          </a:p>
          <a:p>
            <a:pPr algn="ctr"/>
            <a:r>
              <a:rPr lang="en-US" sz="2400" b="1" dirty="0">
                <a:latin typeface="+mj-lt"/>
              </a:rPr>
              <a:t>f</a:t>
            </a:r>
            <a:r>
              <a:rPr lang="en-US" sz="2400" b="1" dirty="0" smtClean="0">
                <a:latin typeface="+mj-lt"/>
              </a:rPr>
              <a:t>or the LBNE Collaboration</a:t>
            </a:r>
            <a:endParaRPr lang="en-US" sz="2400" b="1" dirty="0">
              <a:latin typeface="+mj-lt"/>
            </a:endParaRPr>
          </a:p>
        </p:txBody>
      </p:sp>
      <p:sp>
        <p:nvSpPr>
          <p:cNvPr id="5" name="TextBox 4"/>
          <p:cNvSpPr txBox="1"/>
          <p:nvPr/>
        </p:nvSpPr>
        <p:spPr>
          <a:xfrm>
            <a:off x="7176924" y="23147"/>
            <a:ext cx="1944547" cy="307777"/>
          </a:xfrm>
          <a:prstGeom prst="rect">
            <a:avLst/>
          </a:prstGeom>
          <a:noFill/>
        </p:spPr>
        <p:txBody>
          <a:bodyPr wrap="square" rtlCol="0">
            <a:spAutoFit/>
          </a:bodyPr>
          <a:lstStyle/>
          <a:p>
            <a:pPr algn="r"/>
            <a:r>
              <a:rPr lang="en-US" sz="1400" dirty="0">
                <a:solidFill>
                  <a:schemeClr val="tx2">
                    <a:lumMod val="50000"/>
                  </a:schemeClr>
                </a:solidFill>
                <a:latin typeface="+mj-lt"/>
              </a:rPr>
              <a:t>LBNE-doc-7688</a:t>
            </a:r>
          </a:p>
        </p:txBody>
      </p:sp>
    </p:spTree>
    <p:extLst>
      <p:ext uri="{BB962C8B-B14F-4D97-AF65-F5344CB8AC3E}">
        <p14:creationId xmlns:p14="http://schemas.microsoft.com/office/powerpoint/2010/main" val="40195644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0"/>
                                  </p:stCondLst>
                                  <p:childTnLst>
                                    <p:animMotion origin="layout" path="M 2.5E-6 -3.33333E-6 L -0.90469 -0.17291 " pathEditMode="relative" rAng="0" ptsTypes="AA">
                                      <p:cBhvr>
                                        <p:cTn id="6" dur="2000" fill="hold"/>
                                        <p:tgtEl>
                                          <p:spTgt spid="44"/>
                                        </p:tgtEl>
                                        <p:attrNameLst>
                                          <p:attrName>ppt_x</p:attrName>
                                          <p:attrName>ppt_y</p:attrName>
                                        </p:attrNameLst>
                                      </p:cBhvr>
                                      <p:rCtr x="-45243" y="-8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762249" y="719211"/>
            <a:ext cx="3714751" cy="57618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3600" dirty="0" smtClean="0">
                <a:solidFill>
                  <a:srgbClr val="04617B"/>
                </a:solidFill>
                <a:latin typeface="Calibri" charset="0"/>
              </a:rPr>
              <a:t>Global Context</a:t>
            </a:r>
            <a:endParaRPr lang="en-US" sz="3600" b="1" dirty="0">
              <a:solidFill>
                <a:srgbClr val="04617B"/>
              </a:solidFill>
            </a:endParaRPr>
          </a:p>
        </p:txBody>
      </p:sp>
      <p:sp>
        <p:nvSpPr>
          <p:cNvPr id="5" name="Slide Number Placeholder 4"/>
          <p:cNvSpPr>
            <a:spLocks noGrp="1"/>
          </p:cNvSpPr>
          <p:nvPr>
            <p:ph type="sldNum" sz="quarter" idx="12"/>
          </p:nvPr>
        </p:nvSpPr>
        <p:spPr/>
        <p:txBody>
          <a:bodyPr/>
          <a:lstStyle/>
          <a:p>
            <a:fld id="{7F5CE407-6216-4202-80E4-A30DC2F709B2}" type="slidenum">
              <a:rPr lang="en-US" smtClean="0"/>
              <a:t>10</a:t>
            </a:fld>
            <a:endParaRPr lang="en-US"/>
          </a:p>
        </p:txBody>
      </p:sp>
      <p:sp>
        <p:nvSpPr>
          <p:cNvPr id="11" name="Content Placeholder 2"/>
          <p:cNvSpPr>
            <a:spLocks noGrp="1"/>
          </p:cNvSpPr>
          <p:nvPr>
            <p:ph idx="1"/>
          </p:nvPr>
        </p:nvSpPr>
        <p:spPr>
          <a:xfrm>
            <a:off x="440858" y="5825832"/>
            <a:ext cx="8246303" cy="478430"/>
          </a:xfrm>
        </p:spPr>
        <p:txBody>
          <a:bodyPr>
            <a:normAutofit/>
          </a:bodyPr>
          <a:lstStyle/>
          <a:p>
            <a:pPr>
              <a:lnSpc>
                <a:spcPct val="50000"/>
              </a:lnSpc>
            </a:pPr>
            <a:r>
              <a:rPr lang="en-US" sz="2400" dirty="0" err="1" smtClean="0">
                <a:latin typeface="+mj-lt"/>
              </a:rPr>
              <a:t>LBNE+Project</a:t>
            </a:r>
            <a:r>
              <a:rPr lang="en-US" sz="2400" dirty="0" smtClean="0">
                <a:latin typeface="+mj-lt"/>
              </a:rPr>
              <a:t> X will ultimately approach CKM level of precision</a:t>
            </a:r>
          </a:p>
        </p:txBody>
      </p:sp>
      <p:sp>
        <p:nvSpPr>
          <p:cNvPr id="3" name="TextBox 2"/>
          <p:cNvSpPr txBox="1"/>
          <p:nvPr/>
        </p:nvSpPr>
        <p:spPr>
          <a:xfrm>
            <a:off x="2365236" y="1426650"/>
            <a:ext cx="3810170" cy="369332"/>
          </a:xfrm>
          <a:prstGeom prst="rect">
            <a:avLst/>
          </a:prstGeom>
          <a:noFill/>
        </p:spPr>
        <p:txBody>
          <a:bodyPr wrap="none" rtlCol="0">
            <a:spAutoFit/>
          </a:bodyPr>
          <a:lstStyle/>
          <a:p>
            <a:r>
              <a:rPr lang="en-US" dirty="0" smtClean="0">
                <a:latin typeface="+mj-lt"/>
              </a:rPr>
              <a:t>Bands: Range of </a:t>
            </a:r>
            <a:r>
              <a:rPr lang="en-US" dirty="0" err="1" smtClean="0">
                <a:latin typeface="Symbol" charset="2"/>
                <a:cs typeface="Symbol" charset="2"/>
              </a:rPr>
              <a:t>d</a:t>
            </a:r>
            <a:r>
              <a:rPr lang="en-US" baseline="-25000" dirty="0" err="1" smtClean="0"/>
              <a:t>CP</a:t>
            </a:r>
            <a:r>
              <a:rPr lang="en-US" dirty="0" smtClean="0"/>
              <a:t> </a:t>
            </a:r>
            <a:r>
              <a:rPr lang="en-US" dirty="0" smtClean="0">
                <a:latin typeface="+mj-lt"/>
              </a:rPr>
              <a:t>(best-worst case)</a:t>
            </a:r>
            <a:endParaRPr lang="en-US" dirty="0">
              <a:latin typeface="+mj-lt"/>
            </a:endParaRPr>
          </a:p>
        </p:txBody>
      </p:sp>
      <p:sp>
        <p:nvSpPr>
          <p:cNvPr id="6" name="TextBox 5"/>
          <p:cNvSpPr txBox="1"/>
          <p:nvPr/>
        </p:nvSpPr>
        <p:spPr>
          <a:xfrm>
            <a:off x="7315200" y="2007275"/>
            <a:ext cx="1752600" cy="1323439"/>
          </a:xfrm>
          <a:prstGeom prst="rect">
            <a:avLst/>
          </a:prstGeom>
          <a:noFill/>
        </p:spPr>
        <p:txBody>
          <a:bodyPr wrap="square" rtlCol="0">
            <a:spAutoFit/>
          </a:bodyPr>
          <a:lstStyle/>
          <a:p>
            <a:r>
              <a:rPr lang="en-US" sz="1600" dirty="0" smtClean="0">
                <a:latin typeface="+mj-lt"/>
              </a:rPr>
              <a:t>NF-IDS  entry has assumptions about conversion from muon rate to POT and beam power</a:t>
            </a:r>
            <a:endParaRPr lang="en-US" sz="1600" dirty="0">
              <a:latin typeface="+mj-lt"/>
            </a:endParaRPr>
          </a:p>
        </p:txBody>
      </p:sp>
      <p:sp>
        <p:nvSpPr>
          <p:cNvPr id="9"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grpSp>
        <p:nvGrpSpPr>
          <p:cNvPr id="14" name="Group 13"/>
          <p:cNvGrpSpPr/>
          <p:nvPr/>
        </p:nvGrpSpPr>
        <p:grpSpPr>
          <a:xfrm>
            <a:off x="1744419" y="1795982"/>
            <a:ext cx="5592633" cy="3686232"/>
            <a:chOff x="1744419" y="1795982"/>
            <a:chExt cx="5592633" cy="3686232"/>
          </a:xfrm>
        </p:grpSpPr>
        <p:grpSp>
          <p:nvGrpSpPr>
            <p:cNvPr id="7" name="Group 6"/>
            <p:cNvGrpSpPr/>
            <p:nvPr/>
          </p:nvGrpSpPr>
          <p:grpSpPr>
            <a:xfrm>
              <a:off x="1744419" y="1795982"/>
              <a:ext cx="5592633" cy="3565144"/>
              <a:chOff x="1744419" y="1795982"/>
              <a:chExt cx="5592633" cy="3565144"/>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43000"/>
                        </a14:imgEffect>
                      </a14:imgLayer>
                    </a14:imgProps>
                  </a:ext>
                </a:extLst>
              </a:blip>
              <a:stretch>
                <a:fillRect/>
              </a:stretch>
            </p:blipFill>
            <p:spPr>
              <a:xfrm>
                <a:off x="1744419" y="1795982"/>
                <a:ext cx="5592633" cy="3534169"/>
              </a:xfrm>
              <a:prstGeom prst="rect">
                <a:avLst/>
              </a:prstGeom>
            </p:spPr>
          </p:pic>
          <p:sp>
            <p:nvSpPr>
              <p:cNvPr id="4" name="Rectangle 3"/>
              <p:cNvSpPr/>
              <p:nvPr/>
            </p:nvSpPr>
            <p:spPr>
              <a:xfrm>
                <a:off x="5600220" y="5130696"/>
                <a:ext cx="1190555" cy="2304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752620" y="5164336"/>
                <a:ext cx="1190555" cy="1083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3385363" y="5112882"/>
              <a:ext cx="2878871" cy="369332"/>
            </a:xfrm>
            <a:prstGeom prst="rect">
              <a:avLst/>
            </a:prstGeom>
            <a:noFill/>
          </p:spPr>
          <p:txBody>
            <a:bodyPr wrap="square" rtlCol="0">
              <a:spAutoFit/>
            </a:bodyPr>
            <a:lstStyle/>
            <a:p>
              <a:r>
                <a:rPr lang="en-US" dirty="0" smtClean="0">
                  <a:latin typeface="+mj-lt"/>
                </a:rPr>
                <a:t>Exposure  (MW kt </a:t>
              </a:r>
              <a:r>
                <a:rPr lang="en-US" dirty="0" err="1" smtClean="0">
                  <a:latin typeface="+mj-lt"/>
                </a:rPr>
                <a:t>yrs</a:t>
              </a:r>
              <a:r>
                <a:rPr lang="en-US" dirty="0" smtClean="0">
                  <a:latin typeface="+mj-lt"/>
                </a:rPr>
                <a:t>)</a:t>
              </a:r>
              <a:endParaRPr lang="en-US" dirty="0">
                <a:latin typeface="+mj-lt"/>
              </a:endParaRPr>
            </a:p>
          </p:txBody>
        </p:sp>
        <p:sp>
          <p:nvSpPr>
            <p:cNvPr id="13" name="TextBox 12"/>
            <p:cNvSpPr txBox="1"/>
            <p:nvPr/>
          </p:nvSpPr>
          <p:spPr>
            <a:xfrm rot="16200000">
              <a:off x="1401293" y="2307824"/>
              <a:ext cx="985652" cy="276999"/>
            </a:xfrm>
            <a:prstGeom prst="rect">
              <a:avLst/>
            </a:prstGeom>
            <a:solidFill>
              <a:srgbClr val="FFFFFF"/>
            </a:solidFill>
          </p:spPr>
          <p:txBody>
            <a:bodyPr wrap="square" tIns="0" bIns="0" rtlCol="0">
              <a:spAutoFit/>
            </a:bodyPr>
            <a:lstStyle/>
            <a:p>
              <a:r>
                <a:rPr lang="en-US" dirty="0" err="1" smtClean="0">
                  <a:latin typeface="Symbol" pitchFamily="18" charset="2"/>
                </a:rPr>
                <a:t>Dd</a:t>
              </a:r>
              <a:r>
                <a:rPr lang="en-US" baseline="-25000" dirty="0" err="1" smtClean="0">
                  <a:latin typeface="+mj-lt"/>
                </a:rPr>
                <a:t>CP</a:t>
              </a:r>
              <a:r>
                <a:rPr lang="en-US" dirty="0" smtClean="0">
                  <a:latin typeface="+mj-lt"/>
                </a:rPr>
                <a:t> (</a:t>
              </a:r>
              <a:r>
                <a:rPr lang="en-US" sz="2400" baseline="36000" dirty="0" smtClean="0">
                  <a:latin typeface="Times New Roman"/>
                  <a:cs typeface="Times New Roman"/>
                </a:rPr>
                <a:t>ₒ</a:t>
              </a:r>
              <a:r>
                <a:rPr lang="en-US" dirty="0" smtClean="0">
                  <a:latin typeface="Calibri" pitchFamily="34" charset="0"/>
                  <a:cs typeface="Times New Roman"/>
                </a:rPr>
                <a:t>)</a:t>
              </a:r>
              <a:endParaRPr lang="en-US" dirty="0">
                <a:latin typeface="Calibri" pitchFamily="34" charset="0"/>
              </a:endParaRPr>
            </a:p>
          </p:txBody>
        </p:sp>
      </p:grpSp>
    </p:spTree>
    <p:extLst>
      <p:ext uri="{BB962C8B-B14F-4D97-AF65-F5344CB8AC3E}">
        <p14:creationId xmlns:p14="http://schemas.microsoft.com/office/powerpoint/2010/main" val="2805575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0" descr="combined_sensitivity_hierarchy_35kton_sinsq40"/>
          <p:cNvPicPr>
            <a:picLocks noChangeAspect="1" noChangeArrowheads="1"/>
          </p:cNvPicPr>
          <p:nvPr/>
        </p:nvPicPr>
        <p:blipFill>
          <a:blip r:embed="rId2"/>
          <a:srcRect r="7008"/>
          <a:stretch>
            <a:fillRect/>
          </a:stretch>
        </p:blipFill>
        <p:spPr bwMode="auto">
          <a:xfrm>
            <a:off x="4602480" y="1173480"/>
            <a:ext cx="3931920" cy="3262861"/>
          </a:xfrm>
          <a:prstGeom prst="rect">
            <a:avLst/>
          </a:prstGeom>
          <a:noFill/>
          <a:ln w="9525">
            <a:noFill/>
            <a:miter lim="800000"/>
            <a:headEnd/>
            <a:tailEnd/>
          </a:ln>
        </p:spPr>
      </p:pic>
      <p:sp>
        <p:nvSpPr>
          <p:cNvPr id="3" name="Content Placeholder 2"/>
          <p:cNvSpPr>
            <a:spLocks noGrp="1"/>
          </p:cNvSpPr>
          <p:nvPr>
            <p:ph idx="1"/>
          </p:nvPr>
        </p:nvSpPr>
        <p:spPr>
          <a:xfrm>
            <a:off x="549275" y="5217279"/>
            <a:ext cx="8042277" cy="1335921"/>
          </a:xfrm>
        </p:spPr>
        <p:txBody>
          <a:bodyPr>
            <a:noAutofit/>
          </a:bodyPr>
          <a:lstStyle/>
          <a:p>
            <a:pPr>
              <a:spcBef>
                <a:spcPts val="200"/>
              </a:spcBef>
              <a:spcAft>
                <a:spcPts val="0"/>
              </a:spcAft>
            </a:pPr>
            <a:r>
              <a:rPr lang="en-US" sz="2000" b="1" dirty="0" err="1">
                <a:solidFill>
                  <a:srgbClr val="595959"/>
                </a:solidFill>
                <a:latin typeface="+mj-lt"/>
              </a:rPr>
              <a:t>HyperK</a:t>
            </a:r>
            <a:r>
              <a:rPr lang="en-US" sz="2000" b="1" dirty="0">
                <a:solidFill>
                  <a:srgbClr val="595959"/>
                </a:solidFill>
                <a:latin typeface="+mj-lt"/>
              </a:rPr>
              <a:t> and LBNE have comparable sensitivity to the MH with atmospheric neutrinos!</a:t>
            </a:r>
            <a:endParaRPr lang="en-US" sz="1400" b="1" dirty="0">
              <a:solidFill>
                <a:srgbClr val="595959"/>
              </a:solidFill>
              <a:latin typeface="+mj-lt"/>
              <a:cs typeface="Symbol" charset="2"/>
            </a:endParaRPr>
          </a:p>
          <a:p>
            <a:pPr>
              <a:spcBef>
                <a:spcPts val="200"/>
              </a:spcBef>
              <a:spcAft>
                <a:spcPts val="0"/>
              </a:spcAft>
            </a:pPr>
            <a:r>
              <a:rPr lang="en-US" sz="2000" dirty="0" smtClean="0">
                <a:solidFill>
                  <a:srgbClr val="595959"/>
                </a:solidFill>
                <a:latin typeface="+mj-lt"/>
              </a:rPr>
              <a:t>LBNE’s higher </a:t>
            </a:r>
            <a:r>
              <a:rPr lang="en-US" sz="2000" dirty="0">
                <a:solidFill>
                  <a:srgbClr val="595959"/>
                </a:solidFill>
                <a:latin typeface="+mj-lt"/>
              </a:rPr>
              <a:t>resolution of event energy and direction makes up for smaller mass. </a:t>
            </a:r>
            <a:endParaRPr lang="en-US" sz="2000" dirty="0" smtClean="0">
              <a:solidFill>
                <a:srgbClr val="595959"/>
              </a:solidFill>
              <a:latin typeface="+mj-lt"/>
            </a:endParaRPr>
          </a:p>
        </p:txBody>
      </p:sp>
      <p:sp>
        <p:nvSpPr>
          <p:cNvPr id="8" name="Slide Number Placeholder 7"/>
          <p:cNvSpPr>
            <a:spLocks noGrp="1"/>
          </p:cNvSpPr>
          <p:nvPr>
            <p:ph type="sldNum" sz="quarter" idx="12"/>
          </p:nvPr>
        </p:nvSpPr>
        <p:spPr/>
        <p:txBody>
          <a:bodyPr/>
          <a:lstStyle/>
          <a:p>
            <a:fld id="{7F5CE407-6216-4202-80E4-A30DC2F709B2}" type="slidenum">
              <a:rPr lang="en-US" smtClean="0"/>
              <a:t>11</a:t>
            </a:fld>
            <a:endParaRPr lang="en-US" dirty="0"/>
          </a:p>
        </p:txBody>
      </p:sp>
      <p:pic>
        <p:nvPicPr>
          <p:cNvPr id="11" name="Picture 8" descr="atmos_sensitivity_hierarchy_exposure.gif"/>
          <p:cNvPicPr>
            <a:picLocks noChangeAspect="1"/>
          </p:cNvPicPr>
          <p:nvPr/>
        </p:nvPicPr>
        <p:blipFill>
          <a:blip r:embed="rId3"/>
          <a:srcRect/>
          <a:stretch>
            <a:fillRect/>
          </a:stretch>
        </p:blipFill>
        <p:spPr bwMode="auto">
          <a:xfrm>
            <a:off x="264458" y="1224125"/>
            <a:ext cx="3865425" cy="3262880"/>
          </a:xfrm>
          <a:prstGeom prst="rect">
            <a:avLst/>
          </a:prstGeom>
          <a:noFill/>
          <a:ln w="9525">
            <a:noFill/>
            <a:miter lim="800000"/>
            <a:headEnd/>
            <a:tailEnd/>
          </a:ln>
        </p:spPr>
      </p:pic>
      <p:sp>
        <p:nvSpPr>
          <p:cNvPr id="13" name="TextBox 12"/>
          <p:cNvSpPr txBox="1"/>
          <p:nvPr/>
        </p:nvSpPr>
        <p:spPr>
          <a:xfrm>
            <a:off x="1162001" y="4589893"/>
            <a:ext cx="2707393" cy="400110"/>
          </a:xfrm>
          <a:prstGeom prst="rect">
            <a:avLst/>
          </a:prstGeom>
          <a:noFill/>
          <a:ln>
            <a:solidFill>
              <a:srgbClr val="FF0000"/>
            </a:solidFill>
          </a:ln>
        </p:spPr>
        <p:txBody>
          <a:bodyPr wrap="square" rtlCol="0">
            <a:spAutoFit/>
          </a:bodyPr>
          <a:lstStyle/>
          <a:p>
            <a:pPr algn="ctr"/>
            <a:r>
              <a:rPr lang="en-US" sz="2000" b="1" dirty="0" smtClean="0">
                <a:solidFill>
                  <a:srgbClr val="FF0000"/>
                </a:solidFill>
                <a:latin typeface="+mj-lt"/>
              </a:rPr>
              <a:t>LBNE MH Sensitivity</a:t>
            </a:r>
            <a:endParaRPr lang="en-US" sz="2000" b="1" dirty="0">
              <a:solidFill>
                <a:srgbClr val="FF0000"/>
              </a:solidFill>
              <a:latin typeface="+mj-lt"/>
            </a:endParaRPr>
          </a:p>
        </p:txBody>
      </p:sp>
      <p:sp>
        <p:nvSpPr>
          <p:cNvPr id="15" name="TextBox 14"/>
          <p:cNvSpPr txBox="1"/>
          <p:nvPr/>
        </p:nvSpPr>
        <p:spPr>
          <a:xfrm>
            <a:off x="1262341" y="4922592"/>
            <a:ext cx="2492289" cy="338554"/>
          </a:xfrm>
          <a:prstGeom prst="rect">
            <a:avLst/>
          </a:prstGeom>
          <a:noFill/>
        </p:spPr>
        <p:txBody>
          <a:bodyPr wrap="none" rtlCol="0">
            <a:spAutoFit/>
          </a:bodyPr>
          <a:lstStyle/>
          <a:p>
            <a:r>
              <a:rPr lang="en-US" sz="1600" dirty="0" smtClean="0"/>
              <a:t>(H. Gallagher + A. Blake*)</a:t>
            </a:r>
            <a:endParaRPr lang="en-US" sz="1600" dirty="0"/>
          </a:p>
        </p:txBody>
      </p:sp>
      <p:sp>
        <p:nvSpPr>
          <p:cNvPr id="18" name="Title 1"/>
          <p:cNvSpPr txBox="1">
            <a:spLocks/>
          </p:cNvSpPr>
          <p:nvPr/>
        </p:nvSpPr>
        <p:spPr>
          <a:xfrm>
            <a:off x="-11900" y="643011"/>
            <a:ext cx="8042276" cy="57618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3600" dirty="0" smtClean="0">
                <a:solidFill>
                  <a:srgbClr val="04617B"/>
                </a:solidFill>
              </a:rPr>
              <a:t>Atmospheric Neutrinos</a:t>
            </a:r>
            <a:endParaRPr lang="en-US" sz="3600" dirty="0">
              <a:solidFill>
                <a:srgbClr val="04617B"/>
              </a:solidFill>
            </a:endParaRPr>
          </a:p>
        </p:txBody>
      </p:sp>
      <p:sp>
        <p:nvSpPr>
          <p:cNvPr id="17"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grpSp>
        <p:nvGrpSpPr>
          <p:cNvPr id="26" name="Group 25"/>
          <p:cNvGrpSpPr/>
          <p:nvPr/>
        </p:nvGrpSpPr>
        <p:grpSpPr>
          <a:xfrm>
            <a:off x="762000" y="1143000"/>
            <a:ext cx="7991389" cy="5562600"/>
            <a:chOff x="762000" y="1143000"/>
            <a:chExt cx="7991389" cy="5562600"/>
          </a:xfrm>
        </p:grpSpPr>
        <p:cxnSp>
          <p:nvCxnSpPr>
            <p:cNvPr id="5" name="Straight Connector 4"/>
            <p:cNvCxnSpPr/>
            <p:nvPr/>
          </p:nvCxnSpPr>
          <p:spPr>
            <a:xfrm>
              <a:off x="762000" y="2819400"/>
              <a:ext cx="990600" cy="0"/>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grpSp>
          <p:nvGrpSpPr>
            <p:cNvPr id="25" name="Group 24"/>
            <p:cNvGrpSpPr/>
            <p:nvPr/>
          </p:nvGrpSpPr>
          <p:grpSpPr>
            <a:xfrm>
              <a:off x="4572000" y="1143000"/>
              <a:ext cx="4181389" cy="5562600"/>
              <a:chOff x="4572000" y="1143000"/>
              <a:chExt cx="4181389" cy="5562600"/>
            </a:xfrm>
          </p:grpSpPr>
          <p:grpSp>
            <p:nvGrpSpPr>
              <p:cNvPr id="10" name="Group 9"/>
              <p:cNvGrpSpPr/>
              <p:nvPr/>
            </p:nvGrpSpPr>
            <p:grpSpPr>
              <a:xfrm>
                <a:off x="4572000" y="1143000"/>
                <a:ext cx="4181389" cy="3289300"/>
                <a:chOff x="4572000" y="1143000"/>
                <a:chExt cx="4181389" cy="3289300"/>
              </a:xfrm>
            </p:grpSpPr>
            <p:pic>
              <p:nvPicPr>
                <p:cNvPr id="12" name="Picture 11"/>
                <p:cNvPicPr>
                  <a:picLocks noChangeAspect="1"/>
                </p:cNvPicPr>
                <p:nvPr/>
              </p:nvPicPr>
              <p:blipFill>
                <a:blip r:embed="rId4"/>
                <a:stretch>
                  <a:fillRect/>
                </a:stretch>
              </p:blipFill>
              <p:spPr>
                <a:xfrm>
                  <a:off x="4580444" y="1143000"/>
                  <a:ext cx="4172945" cy="3288927"/>
                </a:xfrm>
                <a:prstGeom prst="rect">
                  <a:avLst/>
                </a:prstGeom>
              </p:spPr>
            </p:pic>
            <p:sp>
              <p:nvSpPr>
                <p:cNvPr id="9" name="Rectangle 8"/>
                <p:cNvSpPr/>
                <p:nvPr/>
              </p:nvSpPr>
              <p:spPr>
                <a:xfrm>
                  <a:off x="4572000" y="4248150"/>
                  <a:ext cx="304800" cy="184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5319059" y="4614850"/>
                <a:ext cx="2707393" cy="400110"/>
              </a:xfrm>
              <a:prstGeom prst="rect">
                <a:avLst/>
              </a:prstGeom>
              <a:noFill/>
              <a:ln>
                <a:solidFill>
                  <a:srgbClr val="C00000"/>
                </a:solidFill>
              </a:ln>
            </p:spPr>
            <p:txBody>
              <a:bodyPr wrap="square" rtlCol="0">
                <a:spAutoFit/>
              </a:bodyPr>
              <a:lstStyle/>
              <a:p>
                <a:pPr algn="ctr"/>
                <a:r>
                  <a:rPr lang="en-US" sz="2000" b="1" dirty="0" err="1" smtClean="0">
                    <a:solidFill>
                      <a:srgbClr val="FF0000"/>
                    </a:solidFill>
                    <a:latin typeface="+mj-lt"/>
                  </a:rPr>
                  <a:t>HyperK</a:t>
                </a:r>
                <a:r>
                  <a:rPr lang="en-US" sz="2000" b="1" dirty="0" smtClean="0">
                    <a:solidFill>
                      <a:srgbClr val="FF0000"/>
                    </a:solidFill>
                    <a:latin typeface="+mj-lt"/>
                  </a:rPr>
                  <a:t> MH Sensitivity</a:t>
                </a:r>
                <a:endParaRPr lang="en-US" sz="2000" b="1" dirty="0">
                  <a:solidFill>
                    <a:srgbClr val="FF0000"/>
                  </a:solidFill>
                  <a:latin typeface="+mj-lt"/>
                </a:endParaRPr>
              </a:p>
            </p:txBody>
          </p:sp>
          <p:sp>
            <p:nvSpPr>
              <p:cNvPr id="16" name="TextBox 15"/>
              <p:cNvSpPr txBox="1"/>
              <p:nvPr/>
            </p:nvSpPr>
            <p:spPr>
              <a:xfrm>
                <a:off x="6177528" y="4947549"/>
                <a:ext cx="1277112" cy="338554"/>
              </a:xfrm>
              <a:prstGeom prst="rect">
                <a:avLst/>
              </a:prstGeom>
              <a:noFill/>
            </p:spPr>
            <p:txBody>
              <a:bodyPr wrap="none" rtlCol="0">
                <a:spAutoFit/>
              </a:bodyPr>
              <a:lstStyle/>
              <a:p>
                <a:r>
                  <a:rPr lang="en-US" sz="1600" dirty="0" smtClean="0"/>
                  <a:t>(C. Walter*)</a:t>
                </a:r>
                <a:endParaRPr lang="en-US" sz="1600" dirty="0"/>
              </a:p>
            </p:txBody>
          </p:sp>
          <p:sp>
            <p:nvSpPr>
              <p:cNvPr id="4" name="TextBox 3"/>
              <p:cNvSpPr txBox="1"/>
              <p:nvPr/>
            </p:nvSpPr>
            <p:spPr>
              <a:xfrm>
                <a:off x="6781800" y="6367046"/>
                <a:ext cx="1813116" cy="338554"/>
              </a:xfrm>
              <a:prstGeom prst="rect">
                <a:avLst/>
              </a:prstGeom>
              <a:noFill/>
            </p:spPr>
            <p:txBody>
              <a:bodyPr wrap="none" rtlCol="0">
                <a:spAutoFit/>
              </a:bodyPr>
              <a:lstStyle/>
              <a:p>
                <a:r>
                  <a:rPr lang="en-US" sz="1600" dirty="0" smtClean="0">
                    <a:latin typeface="+mj-lt"/>
                  </a:rPr>
                  <a:t>*ISOUPs, May 2013</a:t>
                </a:r>
                <a:endParaRPr lang="en-US" sz="1600" dirty="0">
                  <a:latin typeface="+mj-lt"/>
                </a:endParaRPr>
              </a:p>
            </p:txBody>
          </p:sp>
          <p:cxnSp>
            <p:nvCxnSpPr>
              <p:cNvPr id="6" name="Straight Arrow Connector 5"/>
              <p:cNvCxnSpPr/>
              <p:nvPr/>
            </p:nvCxnSpPr>
            <p:spPr>
              <a:xfrm>
                <a:off x="7588332" y="3586348"/>
                <a:ext cx="0" cy="534390"/>
              </a:xfrm>
              <a:prstGeom prst="straightConnector1">
                <a:avLst/>
              </a:prstGeom>
              <a:ln w="34925">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338956" y="4227620"/>
                <a:ext cx="1151906" cy="338554"/>
              </a:xfrm>
              <a:prstGeom prst="rect">
                <a:avLst/>
              </a:prstGeom>
              <a:noFill/>
            </p:spPr>
            <p:txBody>
              <a:bodyPr wrap="square" rtlCol="0">
                <a:spAutoFit/>
              </a:bodyPr>
              <a:lstStyle/>
              <a:p>
                <a:r>
                  <a:rPr lang="en-US" sz="1600" b="1" dirty="0" smtClean="0">
                    <a:solidFill>
                      <a:srgbClr val="3333FF"/>
                    </a:solidFill>
                    <a:latin typeface="+mj-lt"/>
                  </a:rPr>
                  <a:t>4000 kt-</a:t>
                </a:r>
                <a:r>
                  <a:rPr lang="en-US" sz="1600" b="1" dirty="0" err="1" smtClean="0">
                    <a:solidFill>
                      <a:srgbClr val="3333FF"/>
                    </a:solidFill>
                    <a:latin typeface="+mj-lt"/>
                  </a:rPr>
                  <a:t>yrs</a:t>
                </a:r>
                <a:endParaRPr lang="en-US" sz="1600" b="1" dirty="0">
                  <a:solidFill>
                    <a:srgbClr val="3333FF"/>
                  </a:solidFill>
                  <a:latin typeface="+mj-lt"/>
                </a:endParaRPr>
              </a:p>
            </p:txBody>
          </p:sp>
        </p:grpSp>
        <p:cxnSp>
          <p:nvCxnSpPr>
            <p:cNvPr id="20" name="Straight Arrow Connector 19"/>
            <p:cNvCxnSpPr/>
            <p:nvPr/>
          </p:nvCxnSpPr>
          <p:spPr>
            <a:xfrm>
              <a:off x="1779318" y="2816352"/>
              <a:ext cx="0" cy="1115568"/>
            </a:xfrm>
            <a:prstGeom prst="straightConnector1">
              <a:avLst/>
            </a:prstGeom>
            <a:ln w="34925">
              <a:solidFill>
                <a:srgbClr val="3333FF"/>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12442" y="3346871"/>
              <a:ext cx="1151906" cy="469616"/>
            </a:xfrm>
            <a:prstGeom prst="rect">
              <a:avLst/>
            </a:prstGeom>
            <a:noFill/>
          </p:spPr>
          <p:txBody>
            <a:bodyPr wrap="square" rtlCol="0">
              <a:spAutoFit/>
            </a:bodyPr>
            <a:lstStyle/>
            <a:p>
              <a:pPr algn="ctr">
                <a:lnSpc>
                  <a:spcPct val="75000"/>
                </a:lnSpc>
              </a:pPr>
              <a:r>
                <a:rPr lang="en-US" sz="1600" b="1" dirty="0" smtClean="0">
                  <a:solidFill>
                    <a:srgbClr val="3333FF"/>
                  </a:solidFill>
                  <a:latin typeface="+mj-lt"/>
                </a:rPr>
                <a:t>275 </a:t>
              </a:r>
              <a:br>
                <a:rPr lang="en-US" sz="1600" b="1" dirty="0" smtClean="0">
                  <a:solidFill>
                    <a:srgbClr val="3333FF"/>
                  </a:solidFill>
                  <a:latin typeface="+mj-lt"/>
                </a:rPr>
              </a:br>
              <a:r>
                <a:rPr lang="en-US" sz="1600" b="1" dirty="0" smtClean="0">
                  <a:solidFill>
                    <a:srgbClr val="3333FF"/>
                  </a:solidFill>
                  <a:latin typeface="+mj-lt"/>
                </a:rPr>
                <a:t>kt-</a:t>
              </a:r>
              <a:r>
                <a:rPr lang="en-US" sz="1600" b="1" dirty="0" err="1" smtClean="0">
                  <a:solidFill>
                    <a:srgbClr val="3333FF"/>
                  </a:solidFill>
                  <a:latin typeface="+mj-lt"/>
                </a:rPr>
                <a:t>yrs</a:t>
              </a:r>
              <a:endParaRPr lang="en-US" sz="1600" b="1" dirty="0">
                <a:solidFill>
                  <a:srgbClr val="3333FF"/>
                </a:solidFill>
                <a:latin typeface="+mj-lt"/>
              </a:endParaRPr>
            </a:p>
          </p:txBody>
        </p:sp>
      </p:grpSp>
    </p:spTree>
    <p:extLst>
      <p:ext uri="{BB962C8B-B14F-4D97-AF65-F5344CB8AC3E}">
        <p14:creationId xmlns:p14="http://schemas.microsoft.com/office/powerpoint/2010/main" val="197470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sn1987a_hst"/>
          <p:cNvPicPr>
            <a:picLocks noChangeAspect="1" noChangeArrowheads="1"/>
          </p:cNvPicPr>
          <p:nvPr/>
        </p:nvPicPr>
        <p:blipFill rotWithShape="1">
          <a:blip r:embed="rId2" cstate="print"/>
          <a:srcRect l="1220" t="2899" r="-1220" b="-2899"/>
          <a:stretch/>
        </p:blipFill>
        <p:spPr bwMode="auto">
          <a:xfrm>
            <a:off x="5303520" y="2083443"/>
            <a:ext cx="3450231" cy="34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2"/>
          <p:cNvSpPr>
            <a:spLocks noGrp="1" noChangeArrowheads="1"/>
          </p:cNvSpPr>
          <p:nvPr>
            <p:ph type="title"/>
          </p:nvPr>
        </p:nvSpPr>
        <p:spPr>
          <a:xfrm>
            <a:off x="457200" y="228600"/>
            <a:ext cx="8229600" cy="1143000"/>
          </a:xfrm>
        </p:spPr>
        <p:txBody>
          <a:bodyPr/>
          <a:lstStyle/>
          <a:p>
            <a:pPr eaLnBrk="1" hangingPunct="1"/>
            <a:r>
              <a:rPr lang="en-US" altLang="ja-JP" sz="3600" dirty="0" smtClean="0">
                <a:solidFill>
                  <a:srgbClr val="04617B"/>
                </a:solidFill>
                <a:ea typeface="MS Mincho" pitchFamily="49" charset="-128"/>
              </a:rPr>
              <a:t>Supernova Burst Neutrinos</a:t>
            </a:r>
          </a:p>
        </p:txBody>
      </p:sp>
      <p:sp>
        <p:nvSpPr>
          <p:cNvPr id="9" name="Content Placeholder 2"/>
          <p:cNvSpPr txBox="1">
            <a:spLocks/>
          </p:cNvSpPr>
          <p:nvPr/>
        </p:nvSpPr>
        <p:spPr bwMode="auto">
          <a:xfrm>
            <a:off x="159153" y="1597306"/>
            <a:ext cx="4586467" cy="4768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a:lstStyle>
          <a:p>
            <a:pPr marL="231775" indent="-231775"/>
            <a:r>
              <a:rPr lang="en-US" sz="2400" dirty="0" smtClean="0">
                <a:latin typeface="+mj-lt"/>
              </a:rPr>
              <a:t>When a star's core collapses ~99% of the gravitational binding energy of the proto-neutron star goes into </a:t>
            </a:r>
            <a:r>
              <a:rPr lang="en-US" sz="2400" dirty="0" err="1" smtClean="0">
                <a:latin typeface="+mj-lt"/>
              </a:rPr>
              <a:t>ν’s</a:t>
            </a:r>
            <a:endParaRPr lang="en-US" sz="2400" dirty="0" smtClean="0">
              <a:solidFill>
                <a:srgbClr val="FF0000"/>
              </a:solidFill>
              <a:latin typeface="+mj-lt"/>
            </a:endParaRPr>
          </a:p>
          <a:p>
            <a:pPr marL="231775" indent="-231775"/>
            <a:r>
              <a:rPr lang="en-US" sz="2400" dirty="0" smtClean="0">
                <a:solidFill>
                  <a:schemeClr val="accent1"/>
                </a:solidFill>
                <a:latin typeface="+mj-lt"/>
              </a:rPr>
              <a:t>SN at galactic core </a:t>
            </a:r>
            <a:r>
              <a:rPr lang="en-US" sz="2400" dirty="0" smtClean="0">
                <a:solidFill>
                  <a:schemeClr val="accent1"/>
                </a:solidFill>
                <a:latin typeface="+mj-lt"/>
                <a:sym typeface="Symbol"/>
              </a:rPr>
              <a:t></a:t>
            </a:r>
            <a:r>
              <a:rPr lang="en-US" sz="2400" dirty="0" smtClean="0">
                <a:solidFill>
                  <a:schemeClr val="accent1"/>
                </a:solidFill>
                <a:latin typeface="+mj-lt"/>
              </a:rPr>
              <a:t>  1000’s interactions in 20 kt LArTPC in tens of seconds (</a:t>
            </a:r>
            <a:r>
              <a:rPr lang="en-US" sz="2400" dirty="0" smtClean="0">
                <a:solidFill>
                  <a:schemeClr val="accent1"/>
                </a:solidFill>
                <a:latin typeface="Symbol" charset="2"/>
                <a:cs typeface="Symbol" charset="2"/>
              </a:rPr>
              <a:t>n</a:t>
            </a:r>
            <a:r>
              <a:rPr lang="en-US" sz="2400" baseline="-25000" dirty="0" smtClean="0">
                <a:solidFill>
                  <a:schemeClr val="accent1"/>
                </a:solidFill>
                <a:latin typeface="+mj-lt"/>
              </a:rPr>
              <a:t>e</a:t>
            </a:r>
            <a:r>
              <a:rPr lang="en-US" sz="2400" dirty="0" smtClean="0">
                <a:solidFill>
                  <a:schemeClr val="accent1"/>
                </a:solidFill>
                <a:latin typeface="+mj-lt"/>
              </a:rPr>
              <a:t> detection complementary to WCD)</a:t>
            </a:r>
            <a:endParaRPr lang="en-US" sz="2400" dirty="0" smtClean="0">
              <a:solidFill>
                <a:srgbClr val="FF0000"/>
              </a:solidFill>
              <a:latin typeface="+mj-lt"/>
            </a:endParaRPr>
          </a:p>
        </p:txBody>
      </p:sp>
      <p:sp>
        <p:nvSpPr>
          <p:cNvPr id="10" name="Slide Number Placeholder 3"/>
          <p:cNvSpPr>
            <a:spLocks noGrp="1"/>
          </p:cNvSpPr>
          <p:nvPr>
            <p:ph type="sldNum" sz="quarter" idx="12"/>
          </p:nvPr>
        </p:nvSpPr>
        <p:spPr>
          <a:xfrm>
            <a:off x="7924800" y="6356350"/>
            <a:ext cx="762000" cy="365125"/>
          </a:xfrm>
        </p:spPr>
        <p:txBody>
          <a:bodyPr/>
          <a:lstStyle/>
          <a:p>
            <a:pPr>
              <a:defRPr/>
            </a:pPr>
            <a:fld id="{CAB777B1-C0F3-9647-BCF1-0E3B79FC89F9}" type="slidenum">
              <a:rPr lang="en-US"/>
              <a:pPr>
                <a:defRPr/>
              </a:pPr>
              <a:t>12</a:t>
            </a:fld>
            <a:endParaRPr lang="en-US"/>
          </a:p>
        </p:txBody>
      </p:sp>
      <p:sp>
        <p:nvSpPr>
          <p:cNvPr id="11"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grpSp>
        <p:nvGrpSpPr>
          <p:cNvPr id="2" name="Group 1"/>
          <p:cNvGrpSpPr/>
          <p:nvPr/>
        </p:nvGrpSpPr>
        <p:grpSpPr>
          <a:xfrm>
            <a:off x="4715445" y="1699368"/>
            <a:ext cx="4338854" cy="4917579"/>
            <a:chOff x="4715445" y="1699368"/>
            <a:chExt cx="4338854" cy="4917579"/>
          </a:xfrm>
        </p:grpSpPr>
        <p:pic>
          <p:nvPicPr>
            <p:cNvPr id="12" name="Picture 11"/>
            <p:cNvPicPr>
              <a:picLocks noChangeAspect="1"/>
            </p:cNvPicPr>
            <p:nvPr/>
          </p:nvPicPr>
          <p:blipFill>
            <a:blip r:embed="rId3"/>
            <a:stretch>
              <a:fillRect/>
            </a:stretch>
          </p:blipFill>
          <p:spPr>
            <a:xfrm>
              <a:off x="4715445" y="1990846"/>
              <a:ext cx="4338854" cy="3655080"/>
            </a:xfrm>
            <a:prstGeom prst="rect">
              <a:avLst/>
            </a:prstGeom>
          </p:spPr>
        </p:pic>
        <p:sp>
          <p:nvSpPr>
            <p:cNvPr id="13" name="TextBox 12"/>
            <p:cNvSpPr txBox="1"/>
            <p:nvPr/>
          </p:nvSpPr>
          <p:spPr>
            <a:xfrm>
              <a:off x="5273659" y="4479480"/>
              <a:ext cx="2600868" cy="329977"/>
            </a:xfrm>
            <a:prstGeom prst="rect">
              <a:avLst/>
            </a:prstGeom>
            <a:noFill/>
          </p:spPr>
          <p:txBody>
            <a:bodyPr wrap="none" lIns="82945" tIns="41473" rIns="82945" bIns="41473" rtlCol="0">
              <a:spAutoFit/>
            </a:bodyPr>
            <a:lstStyle/>
            <a:p>
              <a:r>
                <a:rPr lang="en-US" sz="1600" dirty="0">
                  <a:latin typeface="+mj-lt"/>
                </a:rPr>
                <a:t>Preliminary: work in progress</a:t>
              </a:r>
            </a:p>
          </p:txBody>
        </p:sp>
        <p:sp>
          <p:nvSpPr>
            <p:cNvPr id="14" name="TextBox 13"/>
            <p:cNvSpPr txBox="1"/>
            <p:nvPr/>
          </p:nvSpPr>
          <p:spPr>
            <a:xfrm>
              <a:off x="4884515" y="5455973"/>
              <a:ext cx="4039565" cy="1160974"/>
            </a:xfrm>
            <a:prstGeom prst="rect">
              <a:avLst/>
            </a:prstGeom>
            <a:noFill/>
          </p:spPr>
          <p:txBody>
            <a:bodyPr wrap="square" lIns="82945" tIns="41473" rIns="82945" bIns="41473" rtlCol="0">
              <a:spAutoFit/>
            </a:bodyPr>
            <a:lstStyle/>
            <a:p>
              <a:pPr marL="342900" indent="-342900">
                <a:buFont typeface="Arial"/>
                <a:buChar char="•"/>
              </a:pPr>
              <a:r>
                <a:rPr lang="en-US" sz="1400" dirty="0">
                  <a:latin typeface="+mj-lt"/>
                </a:rPr>
                <a:t>10 </a:t>
              </a:r>
              <a:r>
                <a:rPr lang="en-US" sz="1400" dirty="0" err="1">
                  <a:latin typeface="+mj-lt"/>
                </a:rPr>
                <a:t>kpc</a:t>
              </a:r>
              <a:r>
                <a:rPr lang="en-US" sz="1400" dirty="0">
                  <a:latin typeface="+mj-lt"/>
                </a:rPr>
                <a:t> spectra from A. </a:t>
              </a:r>
              <a:r>
                <a:rPr lang="en-US" sz="1400" dirty="0" err="1">
                  <a:latin typeface="+mj-lt"/>
                </a:rPr>
                <a:t>Friedland</a:t>
              </a:r>
              <a:r>
                <a:rPr lang="en-US" sz="1400" dirty="0">
                  <a:latin typeface="+mj-lt"/>
                </a:rPr>
                <a:t>/JJ Cherry/H. </a:t>
              </a:r>
              <a:r>
                <a:rPr lang="en-US" sz="1400" dirty="0" err="1">
                  <a:latin typeface="+mj-lt"/>
                </a:rPr>
                <a:t>Duan</a:t>
              </a:r>
              <a:r>
                <a:rPr lang="en-US" sz="1400" dirty="0">
                  <a:latin typeface="+mj-lt"/>
                </a:rPr>
                <a:t> smeared w/ </a:t>
              </a:r>
              <a:r>
                <a:rPr lang="en-US" sz="1400" dirty="0" err="1">
                  <a:latin typeface="+mj-lt"/>
                </a:rPr>
                <a:t>SNOwGLoBES</a:t>
              </a:r>
              <a:r>
                <a:rPr lang="en-US" sz="1400" dirty="0">
                  <a:latin typeface="+mj-lt"/>
                </a:rPr>
                <a:t> response, </a:t>
              </a:r>
              <a:r>
                <a:rPr lang="en-US" sz="1400" dirty="0" smtClean="0">
                  <a:latin typeface="+mj-lt"/>
                </a:rPr>
                <a:t>fit </a:t>
              </a:r>
              <a:r>
                <a:rPr lang="en-US" sz="1400" dirty="0">
                  <a:latin typeface="+mj-lt"/>
                </a:rPr>
                <a:t>to pinched thermal spectrum </a:t>
              </a:r>
            </a:p>
            <a:p>
              <a:pPr marL="342900" indent="-342900">
                <a:buFont typeface="Arial"/>
                <a:buChar char="•"/>
              </a:pPr>
              <a:r>
                <a:rPr lang="en-US" sz="1400" dirty="0">
                  <a:latin typeface="+mj-lt"/>
                </a:rPr>
                <a:t>Based on </a:t>
              </a:r>
              <a:r>
                <a:rPr lang="en-US" sz="1400" dirty="0" err="1">
                  <a:latin typeface="+mj-lt"/>
                </a:rPr>
                <a:t>Keil</a:t>
              </a:r>
              <a:r>
                <a:rPr lang="en-US" sz="1400" dirty="0">
                  <a:latin typeface="+mj-lt"/>
                </a:rPr>
                <a:t>, </a:t>
              </a:r>
              <a:r>
                <a:rPr lang="en-US" sz="1400" dirty="0" err="1">
                  <a:latin typeface="+mj-lt"/>
                </a:rPr>
                <a:t>Raffelt</a:t>
              </a:r>
              <a:r>
                <a:rPr lang="en-US" sz="1400" dirty="0">
                  <a:latin typeface="+mj-lt"/>
                </a:rPr>
                <a:t>, </a:t>
              </a:r>
              <a:r>
                <a:rPr lang="en-US" sz="1400" dirty="0" err="1">
                  <a:latin typeface="+mj-lt"/>
                </a:rPr>
                <a:t>Janka</a:t>
              </a:r>
              <a:r>
                <a:rPr lang="en-US" sz="1400" dirty="0">
                  <a:latin typeface="+mj-lt"/>
                </a:rPr>
                <a:t> spectra, </a:t>
              </a:r>
              <a:r>
                <a:rPr lang="en-US" sz="1400" dirty="0" err="1">
                  <a:latin typeface="+mj-lt"/>
                </a:rPr>
                <a:t>astro-ph</a:t>
              </a:r>
              <a:r>
                <a:rPr lang="en-US" sz="1400" dirty="0">
                  <a:latin typeface="+mj-lt"/>
                </a:rPr>
                <a:t>/0208035, w/ collective oscillations (NH &amp; IH</a:t>
              </a:r>
              <a:r>
                <a:rPr lang="en-US" sz="1400" dirty="0" smtClean="0">
                  <a:latin typeface="+mj-lt"/>
                </a:rPr>
                <a:t>)</a:t>
              </a:r>
              <a:endParaRPr lang="en-US" sz="1400" dirty="0">
                <a:latin typeface="+mj-lt"/>
              </a:endParaRPr>
            </a:p>
          </p:txBody>
        </p:sp>
        <p:sp>
          <p:nvSpPr>
            <p:cNvPr id="15" name="TextBox 14"/>
            <p:cNvSpPr txBox="1"/>
            <p:nvPr/>
          </p:nvSpPr>
          <p:spPr>
            <a:xfrm>
              <a:off x="5114081" y="1699368"/>
              <a:ext cx="3747464" cy="360755"/>
            </a:xfrm>
            <a:prstGeom prst="rect">
              <a:avLst/>
            </a:prstGeom>
            <a:noFill/>
          </p:spPr>
          <p:txBody>
            <a:bodyPr wrap="none" lIns="82945" tIns="41473" rIns="82945" bIns="41473" rtlCol="0">
              <a:spAutoFit/>
            </a:bodyPr>
            <a:lstStyle/>
            <a:p>
              <a:r>
                <a:rPr lang="en-US" dirty="0">
                  <a:solidFill>
                    <a:srgbClr val="04617B"/>
                  </a:solidFill>
                  <a:latin typeface="+mj-lt"/>
                </a:rPr>
                <a:t>Measuring SN </a:t>
              </a:r>
              <a:r>
                <a:rPr lang="en-US" dirty="0">
                  <a:solidFill>
                    <a:srgbClr val="04617B"/>
                  </a:solidFill>
                  <a:latin typeface="Symbol" charset="2"/>
                  <a:cs typeface="Symbol" charset="2"/>
                </a:rPr>
                <a:t>n</a:t>
              </a:r>
              <a:r>
                <a:rPr lang="en-US" baseline="-25000" dirty="0">
                  <a:solidFill>
                    <a:srgbClr val="04617B"/>
                  </a:solidFill>
                </a:rPr>
                <a:t>e</a:t>
              </a:r>
              <a:r>
                <a:rPr lang="en-US" dirty="0">
                  <a:solidFill>
                    <a:srgbClr val="04617B"/>
                  </a:solidFill>
                </a:rPr>
                <a:t> </a:t>
              </a:r>
              <a:r>
                <a:rPr lang="en-US" dirty="0">
                  <a:solidFill>
                    <a:srgbClr val="04617B"/>
                  </a:solidFill>
                  <a:latin typeface="+mj-lt"/>
                </a:rPr>
                <a:t>temperature </a:t>
              </a:r>
              <a:r>
                <a:rPr lang="en-US" dirty="0" smtClean="0">
                  <a:solidFill>
                    <a:srgbClr val="04617B"/>
                  </a:solidFill>
                  <a:latin typeface="+mj-lt"/>
                </a:rPr>
                <a:t>vs. </a:t>
              </a:r>
              <a:r>
                <a:rPr lang="en-US" dirty="0">
                  <a:solidFill>
                    <a:srgbClr val="04617B"/>
                  </a:solidFill>
                  <a:latin typeface="+mj-lt"/>
                </a:rPr>
                <a:t>time</a:t>
              </a:r>
            </a:p>
          </p:txBody>
        </p:sp>
      </p:grpSp>
      <p:sp>
        <p:nvSpPr>
          <p:cNvPr id="3" name="TextBox 2"/>
          <p:cNvSpPr txBox="1"/>
          <p:nvPr/>
        </p:nvSpPr>
        <p:spPr>
          <a:xfrm>
            <a:off x="182880" y="4709160"/>
            <a:ext cx="4602480" cy="1107996"/>
          </a:xfrm>
          <a:prstGeom prst="rect">
            <a:avLst/>
          </a:prstGeom>
          <a:noFill/>
        </p:spPr>
        <p:txBody>
          <a:bodyPr wrap="square" rtlCol="0">
            <a:spAutoFit/>
          </a:bodyPr>
          <a:lstStyle/>
          <a:p>
            <a:pPr marL="228600" indent="-228600">
              <a:buClr>
                <a:schemeClr val="tx2"/>
              </a:buClr>
              <a:buFont typeface="Arial" pitchFamily="34" charset="0"/>
              <a:buChar char="•"/>
            </a:pPr>
            <a:r>
              <a:rPr lang="en-US" sz="2400" b="1" dirty="0">
                <a:solidFill>
                  <a:srgbClr val="FF0000"/>
                </a:solidFill>
                <a:latin typeface="+mj-lt"/>
              </a:rPr>
              <a:t>SN 1987A observation of </a:t>
            </a:r>
            <a:br>
              <a:rPr lang="en-US" sz="2400" b="1" dirty="0">
                <a:solidFill>
                  <a:srgbClr val="FF0000"/>
                </a:solidFill>
                <a:latin typeface="+mj-lt"/>
              </a:rPr>
            </a:br>
            <a:r>
              <a:rPr lang="en-US" sz="2400" b="1" dirty="0">
                <a:solidFill>
                  <a:srgbClr val="FF0000"/>
                </a:solidFill>
                <a:latin typeface="+mj-lt"/>
              </a:rPr>
              <a:t>~20 events </a:t>
            </a:r>
            <a:r>
              <a:rPr lang="en-US" altLang="ja-JP" sz="2400" b="1" dirty="0">
                <a:solidFill>
                  <a:srgbClr val="FF0000"/>
                </a:solidFill>
                <a:latin typeface="+mj-lt"/>
                <a:ea typeface="ＭＳ Ｐゴシック" pitchFamily="34" charset="-128"/>
                <a:sym typeface="Symbol"/>
              </a:rPr>
              <a:t> ~800 publications!</a:t>
            </a:r>
            <a:endParaRPr lang="en-US" sz="2400" b="1" dirty="0">
              <a:solidFill>
                <a:srgbClr val="FF0000"/>
              </a:solidFill>
              <a:latin typeface="+mj-lt"/>
            </a:endParaRPr>
          </a:p>
          <a:p>
            <a:endParaRPr lang="en-US" dirty="0"/>
          </a:p>
        </p:txBody>
      </p:sp>
    </p:spTree>
    <p:extLst>
      <p:ext uri="{BB962C8B-B14F-4D97-AF65-F5344CB8AC3E}">
        <p14:creationId xmlns:p14="http://schemas.microsoft.com/office/powerpoint/2010/main" val="43933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61000"/>
                    </a14:imgEffect>
                  </a14:imgLayer>
                </a14:imgProps>
              </a:ext>
            </a:extLst>
          </a:blip>
          <a:stretch>
            <a:fillRect/>
          </a:stretch>
        </p:blipFill>
        <p:spPr>
          <a:xfrm>
            <a:off x="304800" y="1030200"/>
            <a:ext cx="5867400" cy="3692636"/>
          </a:xfrm>
          <a:prstGeom prst="rect">
            <a:avLst/>
          </a:prstGeom>
        </p:spPr>
      </p:pic>
      <p:sp>
        <p:nvSpPr>
          <p:cNvPr id="9" name="Content Placeholder 2"/>
          <p:cNvSpPr>
            <a:spLocks noGrp="1"/>
          </p:cNvSpPr>
          <p:nvPr>
            <p:ph idx="1"/>
          </p:nvPr>
        </p:nvSpPr>
        <p:spPr>
          <a:xfrm>
            <a:off x="-76200" y="5181600"/>
            <a:ext cx="4495800" cy="1143000"/>
          </a:xfrm>
        </p:spPr>
        <p:txBody>
          <a:bodyPr>
            <a:noAutofit/>
          </a:bodyPr>
          <a:lstStyle/>
          <a:p>
            <a:pPr marL="274320" indent="-274320" fontAlgn="auto">
              <a:spcAft>
                <a:spcPts val="0"/>
              </a:spcAft>
              <a:buClr>
                <a:schemeClr val="accent3"/>
              </a:buClr>
              <a:buFont typeface="Wingdings 2"/>
              <a:buChar char=""/>
              <a:defRPr/>
            </a:pPr>
            <a:r>
              <a:rPr lang="en-US" sz="2000" dirty="0" err="1" smtClean="0">
                <a:latin typeface="+mj-lt"/>
                <a:ea typeface="+mn-ea"/>
                <a:cs typeface="+mn-cs"/>
              </a:rPr>
              <a:t>LAr</a:t>
            </a:r>
            <a:r>
              <a:rPr lang="en-US" sz="2000" dirty="0" smtClean="0">
                <a:latin typeface="+mj-lt"/>
                <a:ea typeface="+mn-ea"/>
                <a:cs typeface="+mn-cs"/>
              </a:rPr>
              <a:t> TPC high efficiency for </a:t>
            </a:r>
            <a:r>
              <a:rPr lang="en-US" sz="2000" dirty="0" err="1" smtClean="0">
                <a:latin typeface="+mj-lt"/>
                <a:ea typeface="+mn-ea"/>
                <a:cs typeface="+mn-cs"/>
              </a:rPr>
              <a:t>kaon</a:t>
            </a:r>
            <a:r>
              <a:rPr lang="en-US" sz="2000" dirty="0" smtClean="0">
                <a:latin typeface="+mj-lt"/>
                <a:ea typeface="+mn-ea"/>
                <a:cs typeface="+mn-cs"/>
              </a:rPr>
              <a:t> modes</a:t>
            </a:r>
          </a:p>
          <a:p>
            <a:pPr marL="273367" indent="-246888" fontAlgn="auto">
              <a:spcAft>
                <a:spcPts val="0"/>
              </a:spcAft>
              <a:buFont typeface="Wingdings 2"/>
              <a:buChar char=""/>
              <a:defRPr/>
            </a:pPr>
            <a:r>
              <a:rPr lang="en-US" sz="2000" dirty="0">
                <a:latin typeface="+mj-lt"/>
                <a:ea typeface="+mn-ea"/>
              </a:rPr>
              <a:t>E</a:t>
            </a:r>
            <a:r>
              <a:rPr lang="en-US" sz="2000" dirty="0" smtClean="0">
                <a:latin typeface="+mj-lt"/>
                <a:ea typeface="+mn-ea"/>
              </a:rPr>
              <a:t>specially interesting if SUSY</a:t>
            </a:r>
            <a:br>
              <a:rPr lang="en-US" sz="2000" dirty="0" smtClean="0">
                <a:latin typeface="+mj-lt"/>
                <a:ea typeface="+mn-ea"/>
              </a:rPr>
            </a:br>
            <a:r>
              <a:rPr lang="en-US" sz="2000" dirty="0" smtClean="0">
                <a:latin typeface="+mj-lt"/>
                <a:ea typeface="+mn-ea"/>
              </a:rPr>
              <a:t>discovered at LHC </a:t>
            </a:r>
            <a:endParaRPr lang="en-US" sz="2000" dirty="0">
              <a:latin typeface="+mj-lt"/>
              <a:ea typeface="+mn-ea"/>
            </a:endParaRPr>
          </a:p>
        </p:txBody>
      </p:sp>
      <p:sp>
        <p:nvSpPr>
          <p:cNvPr id="11" name="Slide Number Placeholder 3"/>
          <p:cNvSpPr>
            <a:spLocks noGrp="1"/>
          </p:cNvSpPr>
          <p:nvPr>
            <p:ph type="sldNum" sz="quarter" idx="12"/>
          </p:nvPr>
        </p:nvSpPr>
        <p:spPr>
          <a:xfrm>
            <a:off x="7924800" y="6356350"/>
            <a:ext cx="762000" cy="365125"/>
          </a:xfrm>
        </p:spPr>
        <p:txBody>
          <a:bodyPr/>
          <a:lstStyle/>
          <a:p>
            <a:pPr>
              <a:defRPr/>
            </a:pPr>
            <a:fld id="{CAB777B1-C0F3-9647-BCF1-0E3B79FC89F9}" type="slidenum">
              <a:rPr lang="en-US"/>
              <a:pPr>
                <a:defRPr/>
              </a:pPr>
              <a:t>13</a:t>
            </a:fld>
            <a:endParaRPr lang="en-US"/>
          </a:p>
        </p:txBody>
      </p:sp>
      <p:sp>
        <p:nvSpPr>
          <p:cNvPr id="12"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grpSp>
        <p:nvGrpSpPr>
          <p:cNvPr id="2" name="Group 1"/>
          <p:cNvGrpSpPr/>
          <p:nvPr/>
        </p:nvGrpSpPr>
        <p:grpSpPr>
          <a:xfrm>
            <a:off x="4343400" y="3168725"/>
            <a:ext cx="4648200" cy="3514997"/>
            <a:chOff x="4343400" y="2931225"/>
            <a:chExt cx="4648200" cy="3514997"/>
          </a:xfrm>
        </p:grpSpPr>
        <p:pic>
          <p:nvPicPr>
            <p:cNvPr id="8" name="Picture 5"/>
            <p:cNvPicPr>
              <a:picLocks noChangeAspect="1" noChangeArrowheads="1"/>
            </p:cNvPicPr>
            <p:nvPr/>
          </p:nvPicPr>
          <p:blipFill>
            <a:blip r:embed="rId5" cstate="email">
              <a:extLst>
                <a:ext uri="{BEBA8EAE-BF5A-486C-A8C5-ECC9F3942E4B}">
                  <a14:imgProps xmlns:a14="http://schemas.microsoft.com/office/drawing/2010/main">
                    <a14:imgLayer r:embed="rId6">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4343400" y="2931225"/>
              <a:ext cx="4583110" cy="3207720"/>
            </a:xfrm>
            <a:prstGeom prst="rect">
              <a:avLst/>
            </a:prstGeom>
            <a:noFill/>
            <a:ln w="19050">
              <a:solidFill>
                <a:srgbClr val="00009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324600" y="2971800"/>
              <a:ext cx="668986" cy="369332"/>
            </a:xfrm>
            <a:prstGeom prst="rect">
              <a:avLst/>
            </a:prstGeom>
            <a:noFill/>
          </p:spPr>
          <p:txBody>
            <a:bodyPr wrap="none" rtlCol="0">
              <a:spAutoFit/>
            </a:bodyPr>
            <a:lstStyle/>
            <a:p>
              <a:r>
                <a:rPr lang="en-US" dirty="0" smtClean="0">
                  <a:solidFill>
                    <a:srgbClr val="000090"/>
                  </a:solidFill>
                  <a:latin typeface="+mj-lt"/>
                </a:rPr>
                <a:t>LBNE</a:t>
              </a:r>
              <a:endParaRPr lang="en-US" dirty="0">
                <a:solidFill>
                  <a:srgbClr val="000090"/>
                </a:solidFill>
                <a:latin typeface="+mj-lt"/>
              </a:endParaRPr>
            </a:p>
          </p:txBody>
        </p:sp>
        <p:sp>
          <p:nvSpPr>
            <p:cNvPr id="3" name="TextBox 2"/>
            <p:cNvSpPr txBox="1"/>
            <p:nvPr/>
          </p:nvSpPr>
          <p:spPr>
            <a:xfrm>
              <a:off x="6061792" y="6107668"/>
              <a:ext cx="2929808" cy="338554"/>
            </a:xfrm>
            <a:prstGeom prst="rect">
              <a:avLst/>
            </a:prstGeom>
            <a:noFill/>
          </p:spPr>
          <p:txBody>
            <a:bodyPr wrap="none" rtlCol="0">
              <a:spAutoFit/>
            </a:bodyPr>
            <a:lstStyle/>
            <a:p>
              <a:r>
                <a:rPr lang="en-US" sz="1600" dirty="0" smtClean="0">
                  <a:latin typeface="+mj-lt"/>
                </a:rPr>
                <a:t>Adapted from a plot by E. Kearns</a:t>
              </a:r>
              <a:endParaRPr lang="en-US" sz="1600" dirty="0">
                <a:latin typeface="+mj-lt"/>
              </a:endParaRPr>
            </a:p>
          </p:txBody>
        </p:sp>
      </p:grpSp>
      <p:sp>
        <p:nvSpPr>
          <p:cNvPr id="13" name="Rectangle 2"/>
          <p:cNvSpPr>
            <a:spLocks noGrp="1" noChangeArrowheads="1"/>
          </p:cNvSpPr>
          <p:nvPr>
            <p:ph type="title"/>
          </p:nvPr>
        </p:nvSpPr>
        <p:spPr>
          <a:xfrm>
            <a:off x="914400" y="-137550"/>
            <a:ext cx="8229600" cy="1143000"/>
          </a:xfrm>
        </p:spPr>
        <p:txBody>
          <a:bodyPr/>
          <a:lstStyle/>
          <a:p>
            <a:pPr eaLnBrk="1" hangingPunct="1"/>
            <a:r>
              <a:rPr lang="en-US" altLang="ja-JP" sz="3600" dirty="0" smtClean="0">
                <a:solidFill>
                  <a:srgbClr val="04617B"/>
                </a:solidFill>
                <a:ea typeface="MS Mincho" pitchFamily="49" charset="-128"/>
              </a:rPr>
              <a:t>Proton Decay</a:t>
            </a:r>
          </a:p>
        </p:txBody>
      </p:sp>
    </p:spTree>
    <p:extLst>
      <p:ext uri="{BB962C8B-B14F-4D97-AF65-F5344CB8AC3E}">
        <p14:creationId xmlns:p14="http://schemas.microsoft.com/office/powerpoint/2010/main" val="2578713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600" dirty="0" smtClean="0"/>
              <a:t>LBNE Design Status</a:t>
            </a:r>
            <a:endParaRPr lang="en-US" sz="3600" dirty="0"/>
          </a:p>
        </p:txBody>
      </p:sp>
      <p:sp>
        <p:nvSpPr>
          <p:cNvPr id="3" name="Content Placeholder 2"/>
          <p:cNvSpPr>
            <a:spLocks noGrp="1"/>
          </p:cNvSpPr>
          <p:nvPr>
            <p:ph idx="1"/>
          </p:nvPr>
        </p:nvSpPr>
        <p:spPr>
          <a:xfrm>
            <a:off x="457200" y="1905000"/>
            <a:ext cx="8229600" cy="4389437"/>
          </a:xfrm>
        </p:spPr>
        <p:txBody>
          <a:bodyPr/>
          <a:lstStyle/>
          <a:p>
            <a:pPr marL="0" indent="0">
              <a:buNone/>
              <a:tabLst>
                <a:tab pos="463550" algn="l"/>
              </a:tabLst>
            </a:pPr>
            <a:r>
              <a:rPr lang="en-US" dirty="0" smtClean="0">
                <a:latin typeface="+mj-lt"/>
              </a:rPr>
              <a:t>LBNE has a well-developed design for the complete project:</a:t>
            </a:r>
          </a:p>
          <a:p>
            <a:pPr lvl="1">
              <a:tabLst>
                <a:tab pos="463550" algn="l"/>
              </a:tabLst>
            </a:pPr>
            <a:r>
              <a:rPr lang="en-US" sz="2600" dirty="0" smtClean="0">
                <a:latin typeface="+mj-lt"/>
              </a:rPr>
              <a:t>Neutrino beam at Fermilab for 700 kW operation, upgradeable to 2.3 MW</a:t>
            </a:r>
            <a:endParaRPr lang="en-US" sz="2600" dirty="0">
              <a:latin typeface="+mj-lt"/>
            </a:endParaRPr>
          </a:p>
          <a:p>
            <a:pPr lvl="1">
              <a:tabLst>
                <a:tab pos="463550" algn="l"/>
              </a:tabLst>
            </a:pPr>
            <a:r>
              <a:rPr lang="en-US" sz="2600" dirty="0" smtClean="0">
                <a:latin typeface="+mj-lt"/>
              </a:rPr>
              <a:t>Highly-capable near neutrino detector on the Fermilab site</a:t>
            </a:r>
          </a:p>
          <a:p>
            <a:pPr lvl="1">
              <a:tabLst>
                <a:tab pos="463550" algn="l"/>
                <a:tab pos="682625" algn="l"/>
              </a:tabLst>
            </a:pPr>
            <a:r>
              <a:rPr lang="en-US" sz="2600" dirty="0" smtClean="0">
                <a:latin typeface="+mj-lt"/>
              </a:rPr>
              <a:t>34 kt fiducial mass LAr far detector at </a:t>
            </a:r>
            <a:br>
              <a:rPr lang="en-US" sz="2600" dirty="0" smtClean="0">
                <a:latin typeface="+mj-lt"/>
              </a:rPr>
            </a:br>
            <a:r>
              <a:rPr lang="en-US" sz="2600" dirty="0" smtClean="0">
                <a:latin typeface="+mj-lt"/>
              </a:rPr>
              <a:t>-	A baseline of 1300 km</a:t>
            </a:r>
            <a:br>
              <a:rPr lang="en-US" sz="2600" dirty="0" smtClean="0">
                <a:latin typeface="+mj-lt"/>
              </a:rPr>
            </a:br>
            <a:r>
              <a:rPr lang="en-US" sz="2600" dirty="0" smtClean="0">
                <a:latin typeface="+mj-lt"/>
              </a:rPr>
              <a:t>-	A depth of 4300 </a:t>
            </a:r>
            <a:r>
              <a:rPr lang="en-US" sz="2600" dirty="0" err="1" smtClean="0">
                <a:latin typeface="+mj-lt"/>
              </a:rPr>
              <a:t>m.w.e</a:t>
            </a:r>
            <a:r>
              <a:rPr lang="en-US" sz="2600" dirty="0" smtClean="0">
                <a:latin typeface="+mj-lt"/>
              </a:rPr>
              <a:t>. at the Sanford Underground</a:t>
            </a:r>
            <a:r>
              <a:rPr lang="en-US" sz="2600" dirty="0">
                <a:latin typeface="+mj-lt"/>
              </a:rPr>
              <a:t/>
            </a:r>
            <a:br>
              <a:rPr lang="en-US" sz="2600" dirty="0">
                <a:latin typeface="+mj-lt"/>
              </a:rPr>
            </a:br>
            <a:r>
              <a:rPr lang="en-US" sz="2600" dirty="0" smtClean="0">
                <a:latin typeface="+mj-lt"/>
              </a:rPr>
              <a:t>		Research Facility (SURF) in the former Homestake </a:t>
            </a:r>
            <a:br>
              <a:rPr lang="en-US" sz="2600" dirty="0" smtClean="0">
                <a:latin typeface="+mj-lt"/>
              </a:rPr>
            </a:br>
            <a:r>
              <a:rPr lang="en-US" sz="2600" dirty="0" smtClean="0">
                <a:latin typeface="+mj-lt"/>
              </a:rPr>
              <a:t>		Mine in Lead, South Dakota</a:t>
            </a:r>
          </a:p>
        </p:txBody>
      </p:sp>
      <p:sp>
        <p:nvSpPr>
          <p:cNvPr id="5" name="Slide Number Placeholder 4"/>
          <p:cNvSpPr>
            <a:spLocks noGrp="1"/>
          </p:cNvSpPr>
          <p:nvPr>
            <p:ph type="sldNum" sz="quarter" idx="12"/>
          </p:nvPr>
        </p:nvSpPr>
        <p:spPr/>
        <p:txBody>
          <a:bodyPr/>
          <a:lstStyle/>
          <a:p>
            <a:pPr>
              <a:defRPr/>
            </a:pPr>
            <a:fld id="{138D865E-C010-424A-802E-E29D6B952C66}" type="slidenum">
              <a:rPr lang="en-US" smtClean="0"/>
              <a:pPr>
                <a:defRPr/>
              </a:pPr>
              <a:t>14</a:t>
            </a:fld>
            <a:endParaRPr lang="en-US"/>
          </a:p>
        </p:txBody>
      </p:sp>
      <p:sp>
        <p:nvSpPr>
          <p:cNvPr id="6" name="TextBox 5"/>
          <p:cNvSpPr txBox="1"/>
          <p:nvPr/>
        </p:nvSpPr>
        <p:spPr>
          <a:xfrm>
            <a:off x="-867354" y="3206338"/>
            <a:ext cx="184666" cy="369332"/>
          </a:xfrm>
          <a:prstGeom prst="rect">
            <a:avLst/>
          </a:prstGeom>
          <a:noFill/>
        </p:spPr>
        <p:txBody>
          <a:bodyPr wrap="none" rtlCol="0">
            <a:spAutoFit/>
          </a:bodyPr>
          <a:lstStyle/>
          <a:p>
            <a:endParaRPr lang="en-US" dirty="0"/>
          </a:p>
        </p:txBody>
      </p:sp>
      <p:sp>
        <p:nvSpPr>
          <p:cNvPr id="7"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Tree>
    <p:extLst>
      <p:ext uri="{BB962C8B-B14F-4D97-AF65-F5344CB8AC3E}">
        <p14:creationId xmlns:p14="http://schemas.microsoft.com/office/powerpoint/2010/main" val="17021892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9650"/>
            <a:ext cx="8229600" cy="1143000"/>
          </a:xfrm>
        </p:spPr>
        <p:txBody>
          <a:bodyPr/>
          <a:lstStyle/>
          <a:p>
            <a:pPr lvl="1">
              <a:tabLst>
                <a:tab pos="463550" algn="l"/>
              </a:tabLst>
            </a:pPr>
            <a:r>
              <a:rPr lang="en-US" sz="2800" dirty="0" smtClean="0"/>
              <a:t>LBNE Neutrino </a:t>
            </a:r>
            <a:r>
              <a:rPr lang="en-US" sz="2800" dirty="0"/>
              <a:t>B</a:t>
            </a:r>
            <a:r>
              <a:rPr lang="en-US" sz="2800" dirty="0" smtClean="0"/>
              <a:t>eam </a:t>
            </a:r>
            <a:r>
              <a:rPr lang="en-US" sz="2800" dirty="0"/>
              <a:t>at Fermilab </a:t>
            </a:r>
            <a:r>
              <a:rPr lang="en-US" sz="2800" dirty="0" smtClean="0"/>
              <a:t/>
            </a:r>
            <a:br>
              <a:rPr lang="en-US" sz="2800" dirty="0" smtClean="0"/>
            </a:br>
            <a:r>
              <a:rPr lang="en-US" sz="2800" dirty="0" smtClean="0"/>
              <a:t>700 </a:t>
            </a:r>
            <a:r>
              <a:rPr lang="en-US" sz="2800" dirty="0"/>
              <a:t>kW operation, upgradeable to 2.3 MW</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07506" y="1675448"/>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69656" y="2004994"/>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7717" y="3945181"/>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870351" y="2325629"/>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865912" y="4288064"/>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430983" y="4603640"/>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138D865E-C010-424A-802E-E29D6B952C66}" type="slidenum">
              <a:rPr lang="en-US" smtClean="0"/>
              <a:pPr>
                <a:defRPr/>
              </a:pPr>
              <a:t>15</a:t>
            </a:fld>
            <a:endParaRPr lang="en-US"/>
          </a:p>
        </p:txBody>
      </p:sp>
      <p:sp>
        <p:nvSpPr>
          <p:cNvPr id="11"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Tree>
    <p:extLst>
      <p:ext uri="{BB962C8B-B14F-4D97-AF65-F5344CB8AC3E}">
        <p14:creationId xmlns:p14="http://schemas.microsoft.com/office/powerpoint/2010/main" val="2110603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686800" cy="533400"/>
          </a:xfrm>
        </p:spPr>
        <p:txBody>
          <a:bodyPr/>
          <a:lstStyle/>
          <a:p>
            <a:r>
              <a:rPr lang="en-US" sz="2800" dirty="0" smtClean="0"/>
              <a:t>Highly-Capable Near Detector System on the Fermilab Site</a:t>
            </a:r>
            <a:endParaRPr lang="en-US" sz="2800" dirty="0"/>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364206" y="4059555"/>
            <a:ext cx="4303395" cy="264604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9048" y="1455854"/>
            <a:ext cx="4336590" cy="2743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18043" y="1453501"/>
            <a:ext cx="3657599" cy="27432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138D865E-C010-424A-802E-E29D6B952C66}" type="slidenum">
              <a:rPr lang="en-US" smtClean="0"/>
              <a:pPr>
                <a:defRPr/>
              </a:pPr>
              <a:t>16</a:t>
            </a:fld>
            <a:endParaRPr lang="en-US"/>
          </a:p>
        </p:txBody>
      </p:sp>
      <p:sp>
        <p:nvSpPr>
          <p:cNvPr id="8"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Tree>
    <p:extLst>
      <p:ext uri="{BB962C8B-B14F-4D97-AF65-F5344CB8AC3E}">
        <p14:creationId xmlns:p14="http://schemas.microsoft.com/office/powerpoint/2010/main" val="33856805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375" y="152400"/>
            <a:ext cx="8915400" cy="1143000"/>
          </a:xfrm>
        </p:spPr>
        <p:txBody>
          <a:bodyPr/>
          <a:lstStyle/>
          <a:p>
            <a:r>
              <a:rPr lang="en-US" sz="2800" dirty="0" smtClean="0"/>
              <a:t>34 kt LAr Far Detector @ 4300 mwe Depth, 1300 km baseline </a:t>
            </a:r>
            <a:endParaRPr lang="en-US" sz="2800" dirty="0"/>
          </a:p>
        </p:txBody>
      </p:sp>
      <p:pic>
        <p:nvPicPr>
          <p:cNvPr id="4099"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66615" y="1461618"/>
            <a:ext cx="2901696"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96510" y="1786322"/>
            <a:ext cx="2926080" cy="218634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959530" y="2136329"/>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86519" y="3855945"/>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861481" y="4169843"/>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604680" y="4511040"/>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138D865E-C010-424A-802E-E29D6B952C66}" type="slidenum">
              <a:rPr lang="en-US" smtClean="0"/>
              <a:pPr>
                <a:defRPr/>
              </a:pPr>
              <a:t>17</a:t>
            </a:fld>
            <a:endParaRPr lang="en-US"/>
          </a:p>
        </p:txBody>
      </p:sp>
      <p:sp>
        <p:nvSpPr>
          <p:cNvPr id="11"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Tree>
    <p:extLst>
      <p:ext uri="{BB962C8B-B14F-4D97-AF65-F5344CB8AC3E}">
        <p14:creationId xmlns:p14="http://schemas.microsoft.com/office/powerpoint/2010/main" val="21473632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230E05A8-4C8D-7D46-A0E4-65A405EFD7AE}" type="slidenum">
              <a:rPr lang="en-US"/>
              <a:pPr>
                <a:defRPr/>
              </a:pPr>
              <a:t>18</a:t>
            </a:fld>
            <a:endParaRPr lang="en-US" dirty="0"/>
          </a:p>
        </p:txBody>
      </p:sp>
      <p:pic>
        <p:nvPicPr>
          <p:cNvPr id="2" name="Picture 1"/>
          <p:cNvPicPr>
            <a:picLocks noChangeAspect="1"/>
          </p:cNvPicPr>
          <p:nvPr/>
        </p:nvPicPr>
        <p:blipFill>
          <a:blip r:embed="rId2"/>
          <a:stretch>
            <a:fillRect/>
          </a:stretch>
        </p:blipFill>
        <p:spPr>
          <a:xfrm>
            <a:off x="76200" y="1491313"/>
            <a:ext cx="3124200" cy="2461187"/>
          </a:xfrm>
          <a:prstGeom prst="rect">
            <a:avLst/>
          </a:prstGeom>
        </p:spPr>
      </p:pic>
      <p:pic>
        <p:nvPicPr>
          <p:cNvPr id="3" name="Picture 2"/>
          <p:cNvPicPr>
            <a:picLocks noChangeAspect="1"/>
          </p:cNvPicPr>
          <p:nvPr/>
        </p:nvPicPr>
        <p:blipFill>
          <a:blip r:embed="rId3"/>
          <a:stretch>
            <a:fillRect/>
          </a:stretch>
        </p:blipFill>
        <p:spPr>
          <a:xfrm>
            <a:off x="3352800" y="1437900"/>
            <a:ext cx="2971800" cy="2431958"/>
          </a:xfrm>
          <a:prstGeom prst="rect">
            <a:avLst/>
          </a:prstGeom>
        </p:spPr>
      </p:pic>
      <p:pic>
        <p:nvPicPr>
          <p:cNvPr id="5" name="Picture 4"/>
          <p:cNvPicPr>
            <a:picLocks noChangeAspect="1"/>
          </p:cNvPicPr>
          <p:nvPr/>
        </p:nvPicPr>
        <p:blipFill>
          <a:blip r:embed="rId4"/>
          <a:stretch>
            <a:fillRect/>
          </a:stretch>
        </p:blipFill>
        <p:spPr>
          <a:xfrm>
            <a:off x="6477000" y="1437900"/>
            <a:ext cx="2590800" cy="2467606"/>
          </a:xfrm>
          <a:prstGeom prst="rect">
            <a:avLst/>
          </a:prstGeom>
        </p:spPr>
      </p:pic>
      <p:pic>
        <p:nvPicPr>
          <p:cNvPr id="7" name="Picture 6"/>
          <p:cNvPicPr>
            <a:picLocks noChangeAspect="1"/>
          </p:cNvPicPr>
          <p:nvPr/>
        </p:nvPicPr>
        <p:blipFill>
          <a:blip r:embed="rId5"/>
          <a:stretch>
            <a:fillRect/>
          </a:stretch>
        </p:blipFill>
        <p:spPr>
          <a:xfrm>
            <a:off x="0" y="4021775"/>
            <a:ext cx="3175000" cy="2521608"/>
          </a:xfrm>
          <a:prstGeom prst="rect">
            <a:avLst/>
          </a:prstGeom>
        </p:spPr>
      </p:pic>
      <p:pic>
        <p:nvPicPr>
          <p:cNvPr id="8" name="Picture 7"/>
          <p:cNvPicPr>
            <a:picLocks noChangeAspect="1"/>
          </p:cNvPicPr>
          <p:nvPr/>
        </p:nvPicPr>
        <p:blipFill>
          <a:blip r:embed="rId6"/>
          <a:stretch>
            <a:fillRect/>
          </a:stretch>
        </p:blipFill>
        <p:spPr>
          <a:xfrm>
            <a:off x="3200400" y="4021775"/>
            <a:ext cx="3363653" cy="2605647"/>
          </a:xfrm>
          <a:prstGeom prst="rect">
            <a:avLst/>
          </a:prstGeom>
        </p:spPr>
      </p:pic>
      <p:pic>
        <p:nvPicPr>
          <p:cNvPr id="9" name="Picture 8"/>
          <p:cNvPicPr>
            <a:picLocks noChangeAspect="1"/>
          </p:cNvPicPr>
          <p:nvPr/>
        </p:nvPicPr>
        <p:blipFill>
          <a:blip r:embed="rId7"/>
          <a:stretch>
            <a:fillRect/>
          </a:stretch>
        </p:blipFill>
        <p:spPr>
          <a:xfrm>
            <a:off x="6622716" y="3945575"/>
            <a:ext cx="2494547" cy="2743200"/>
          </a:xfrm>
          <a:prstGeom prst="rect">
            <a:avLst/>
          </a:prstGeom>
        </p:spPr>
      </p:pic>
      <p:sp>
        <p:nvSpPr>
          <p:cNvPr id="10" name="Title 1"/>
          <p:cNvSpPr txBox="1">
            <a:spLocks/>
          </p:cNvSpPr>
          <p:nvPr/>
        </p:nvSpPr>
        <p:spPr>
          <a:xfrm>
            <a:off x="609600" y="294900"/>
            <a:ext cx="8229600" cy="1143000"/>
          </a:xfrm>
          <a:prstGeom prst="rect">
            <a:avLst/>
          </a:prstGeom>
        </p:spPr>
        <p:txBody>
          <a:bodyPr lIns="0" rIns="0" bIns="0" anchor="b">
            <a:normAutofit/>
          </a:bodyPr>
          <a:lstStyle/>
          <a:p>
            <a:pPr fontAlgn="auto">
              <a:spcAft>
                <a:spcPts val="0"/>
              </a:spcAft>
              <a:defRPr/>
            </a:pPr>
            <a:r>
              <a:rPr lang="en-US" sz="2800" dirty="0" smtClean="0">
                <a:solidFill>
                  <a:srgbClr val="0F6FC6"/>
                </a:solidFill>
                <a:latin typeface="+mj-lt"/>
                <a:ea typeface="+mj-ea"/>
                <a:cs typeface="+mj-cs"/>
              </a:rPr>
              <a:t>Sanford Underground Research Facility (Homestake)</a:t>
            </a:r>
          </a:p>
          <a:p>
            <a:pPr fontAlgn="auto">
              <a:spcAft>
                <a:spcPts val="0"/>
              </a:spcAft>
              <a:defRPr/>
            </a:pPr>
            <a:r>
              <a:rPr lang="en-US" sz="2800" dirty="0" smtClean="0">
                <a:solidFill>
                  <a:srgbClr val="0F6FC6"/>
                </a:solidFill>
                <a:latin typeface="+mj-lt"/>
                <a:ea typeface="+mj-ea"/>
                <a:cs typeface="+mj-cs"/>
              </a:rPr>
              <a:t>Facilities at 4300 mwe depth</a:t>
            </a:r>
            <a:r>
              <a:rPr lang="en-US" sz="2800" dirty="0">
                <a:solidFill>
                  <a:srgbClr val="0F6FC6"/>
                </a:solidFill>
                <a:latin typeface="+mj-lt"/>
                <a:ea typeface="+mj-ea"/>
                <a:cs typeface="+mj-cs"/>
              </a:rPr>
              <a:t>	</a:t>
            </a:r>
          </a:p>
        </p:txBody>
      </p:sp>
      <p:sp>
        <p:nvSpPr>
          <p:cNvPr id="11" name="Slide Number Placeholder 4"/>
          <p:cNvSpPr txBox="1">
            <a:spLocks/>
          </p:cNvSpPr>
          <p:nvPr/>
        </p:nvSpPr>
        <p:spPr>
          <a:xfrm>
            <a:off x="7924800" y="6356350"/>
            <a:ext cx="762000" cy="365125"/>
          </a:xfrm>
          <a:prstGeom prst="rect">
            <a:avLst/>
          </a:prstGeom>
        </p:spPr>
        <p:txBody>
          <a:bodyPr vert="horz" lIns="0" tIns="0" rIns="0" bIns="0" anchor="b"/>
          <a:lstStyle>
            <a:defPPr>
              <a:defRPr lang="en-US"/>
            </a:defPPr>
            <a:lvl1pPr algn="r" rtl="0" eaLnBrk="1" fontAlgn="auto" latinLnBrk="0" hangingPunct="1">
              <a:spcBef>
                <a:spcPts val="0"/>
              </a:spcBef>
              <a:spcAft>
                <a:spcPts val="0"/>
              </a:spcAft>
              <a:defRPr kumimoji="0" sz="1200" kern="1200">
                <a:solidFill>
                  <a:schemeClr val="tx2">
                    <a:shade val="90000"/>
                  </a:schemeClr>
                </a:solidFill>
                <a:latin typeface="+mn-lt"/>
                <a:ea typeface="+mn-ea"/>
                <a:cs typeface="+mn-cs"/>
              </a:defRPr>
            </a:lvl1pPr>
            <a:lvl2pPr marL="457200" algn="l" rtl="0" fontAlgn="base">
              <a:spcBef>
                <a:spcPct val="0"/>
              </a:spcBef>
              <a:spcAft>
                <a:spcPct val="0"/>
              </a:spcAft>
              <a:defRPr kern="1200">
                <a:solidFill>
                  <a:schemeClr val="tx1"/>
                </a:solidFill>
                <a:latin typeface="Constantia"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Constantia"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Constantia"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Constantia" charset="0"/>
                <a:ea typeface="ＭＳ Ｐゴシック" charset="0"/>
                <a:cs typeface="ＭＳ Ｐゴシック" charset="0"/>
              </a:defRPr>
            </a:lvl5pPr>
            <a:lvl6pPr marL="2286000" algn="l" defTabSz="457200" rtl="0" eaLnBrk="1" latinLnBrk="0" hangingPunct="1">
              <a:defRPr kern="1200">
                <a:solidFill>
                  <a:schemeClr val="tx1"/>
                </a:solidFill>
                <a:latin typeface="Constantia" charset="0"/>
                <a:ea typeface="ＭＳ Ｐゴシック" charset="0"/>
                <a:cs typeface="ＭＳ Ｐゴシック" charset="0"/>
              </a:defRPr>
            </a:lvl6pPr>
            <a:lvl7pPr marL="2743200" algn="l" defTabSz="457200" rtl="0" eaLnBrk="1" latinLnBrk="0" hangingPunct="1">
              <a:defRPr kern="1200">
                <a:solidFill>
                  <a:schemeClr val="tx1"/>
                </a:solidFill>
                <a:latin typeface="Constantia" charset="0"/>
                <a:ea typeface="ＭＳ Ｐゴシック" charset="0"/>
                <a:cs typeface="ＭＳ Ｐゴシック" charset="0"/>
              </a:defRPr>
            </a:lvl7pPr>
            <a:lvl8pPr marL="3200400" algn="l" defTabSz="457200" rtl="0" eaLnBrk="1" latinLnBrk="0" hangingPunct="1">
              <a:defRPr kern="1200">
                <a:solidFill>
                  <a:schemeClr val="tx1"/>
                </a:solidFill>
                <a:latin typeface="Constantia" charset="0"/>
                <a:ea typeface="ＭＳ Ｐゴシック" charset="0"/>
                <a:cs typeface="ＭＳ Ｐゴシック" charset="0"/>
              </a:defRPr>
            </a:lvl8pPr>
            <a:lvl9pPr marL="3657600" algn="l" defTabSz="457200" rtl="0" eaLnBrk="1" latinLnBrk="0" hangingPunct="1">
              <a:defRPr kern="1200">
                <a:solidFill>
                  <a:schemeClr val="tx1"/>
                </a:solidFill>
                <a:latin typeface="Constantia" charset="0"/>
                <a:ea typeface="ＭＳ Ｐゴシック" charset="0"/>
                <a:cs typeface="ＭＳ Ｐゴシック" charset="0"/>
              </a:defRPr>
            </a:lvl9pPr>
          </a:lstStyle>
          <a:p>
            <a:pPr>
              <a:defRPr/>
            </a:pPr>
            <a:fld id="{138D865E-C010-424A-802E-E29D6B952C66}" type="slidenum">
              <a:rPr lang="en-US" smtClean="0"/>
              <a:pPr>
                <a:defRPr/>
              </a:pPr>
              <a:t>18</a:t>
            </a:fld>
            <a:endParaRPr lang="en-US"/>
          </a:p>
        </p:txBody>
      </p:sp>
      <p:sp>
        <p:nvSpPr>
          <p:cNvPr id="12"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Tree>
    <p:extLst>
      <p:ext uri="{BB962C8B-B14F-4D97-AF65-F5344CB8AC3E}">
        <p14:creationId xmlns:p14="http://schemas.microsoft.com/office/powerpoint/2010/main" val="160875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05834" y="1478194"/>
            <a:ext cx="2926080" cy="219752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400" y="509951"/>
            <a:ext cx="8610600" cy="1143000"/>
          </a:xfrm>
        </p:spPr>
        <p:txBody>
          <a:bodyPr/>
          <a:lstStyle/>
          <a:p>
            <a:pPr>
              <a:spcAft>
                <a:spcPts val="0"/>
              </a:spcAft>
              <a:tabLst>
                <a:tab pos="5826125" algn="l"/>
              </a:tabLst>
            </a:pPr>
            <a:r>
              <a:rPr lang="en-US" sz="2800" dirty="0" smtClean="0"/>
              <a:t>Civil Engineering for Beam, Near Detector and</a:t>
            </a:r>
            <a:br>
              <a:rPr lang="en-US" sz="2800" dirty="0" smtClean="0"/>
            </a:br>
            <a:r>
              <a:rPr lang="en-US" sz="2800" dirty="0" smtClean="0"/>
              <a:t>	Deep Far Detector</a:t>
            </a:r>
            <a:endParaRPr lang="en-US" sz="2800" dirty="0"/>
          </a:p>
        </p:txBody>
      </p:sp>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9026" y="3756897"/>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972513" y="4053070"/>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688418" y="4358640"/>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412241" y="1687754"/>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065520" y="2000899"/>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bwMode="auto">
          <a:xfrm>
            <a:off x="4911969" y="4536831"/>
            <a:ext cx="396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0" numCol="1" anchor="b" anchorCtr="0" compatLnSpc="1">
            <a:prstTxWarp prst="textNoShape">
              <a:avLst/>
            </a:prstTxWarp>
          </a:bodyPr>
          <a:lstStyle>
            <a:lvl1pPr algn="l" rtl="0" fontAlgn="base">
              <a:spcBef>
                <a:spcPct val="0"/>
              </a:spcBef>
              <a:spcAft>
                <a:spcPct val="0"/>
              </a:spcAft>
              <a:defRPr sz="5000" kern="1200">
                <a:solidFill>
                  <a:schemeClr val="tx2"/>
                </a:solidFill>
                <a:latin typeface="+mj-lt"/>
                <a:ea typeface="ＭＳ Ｐゴシック" charset="0"/>
                <a:cs typeface="ＭＳ Ｐゴシック" charset="0"/>
              </a:defRPr>
            </a:lvl1pPr>
            <a:lvl2pPr algn="l" rtl="0" fontAlgn="base">
              <a:spcBef>
                <a:spcPct val="0"/>
              </a:spcBef>
              <a:spcAft>
                <a:spcPct val="0"/>
              </a:spcAft>
              <a:defRPr sz="5000">
                <a:solidFill>
                  <a:schemeClr val="tx2"/>
                </a:solidFill>
                <a:latin typeface="Calibri" charset="0"/>
                <a:ea typeface="ＭＳ Ｐゴシック" charset="0"/>
                <a:cs typeface="ＭＳ Ｐゴシック" charset="0"/>
              </a:defRPr>
            </a:lvl2pPr>
            <a:lvl3pPr algn="l" rtl="0" fontAlgn="base">
              <a:spcBef>
                <a:spcPct val="0"/>
              </a:spcBef>
              <a:spcAft>
                <a:spcPct val="0"/>
              </a:spcAft>
              <a:defRPr sz="5000">
                <a:solidFill>
                  <a:schemeClr val="tx2"/>
                </a:solidFill>
                <a:latin typeface="Calibri" charset="0"/>
                <a:ea typeface="ＭＳ Ｐゴシック" charset="0"/>
                <a:cs typeface="ＭＳ Ｐゴシック" charset="0"/>
              </a:defRPr>
            </a:lvl3pPr>
            <a:lvl4pPr algn="l" rtl="0" fontAlgn="base">
              <a:spcBef>
                <a:spcPct val="0"/>
              </a:spcBef>
              <a:spcAft>
                <a:spcPct val="0"/>
              </a:spcAft>
              <a:defRPr sz="5000">
                <a:solidFill>
                  <a:schemeClr val="tx2"/>
                </a:solidFill>
                <a:latin typeface="Calibri" charset="0"/>
                <a:ea typeface="ＭＳ Ｐゴシック" charset="0"/>
                <a:cs typeface="ＭＳ Ｐゴシック" charset="0"/>
              </a:defRPr>
            </a:lvl4pPr>
            <a:lvl5pPr algn="l" rtl="0" fontAlgn="base">
              <a:spcBef>
                <a:spcPct val="0"/>
              </a:spcBef>
              <a:spcAft>
                <a:spcPct val="0"/>
              </a:spcAft>
              <a:defRPr sz="5000">
                <a:solidFill>
                  <a:schemeClr val="tx2"/>
                </a:solidFill>
                <a:latin typeface="Calibri" charset="0"/>
                <a:ea typeface="ＭＳ Ｐゴシック" charset="0"/>
                <a:cs typeface="ＭＳ Ｐゴシック" charset="0"/>
              </a:defRPr>
            </a:lvl5pPr>
            <a:lvl6pPr marL="457200" algn="l" rtl="0" fontAlgn="base">
              <a:spcBef>
                <a:spcPct val="0"/>
              </a:spcBef>
              <a:spcAft>
                <a:spcPct val="0"/>
              </a:spcAft>
              <a:defRPr sz="5000">
                <a:solidFill>
                  <a:schemeClr val="tx2"/>
                </a:solidFill>
                <a:latin typeface="Calibri" charset="0"/>
                <a:ea typeface="ＭＳ Ｐゴシック" charset="0"/>
                <a:cs typeface="ＭＳ Ｐゴシック" charset="0"/>
              </a:defRPr>
            </a:lvl6pPr>
            <a:lvl7pPr marL="914400" algn="l" rtl="0" fontAlgn="base">
              <a:spcBef>
                <a:spcPct val="0"/>
              </a:spcBef>
              <a:spcAft>
                <a:spcPct val="0"/>
              </a:spcAft>
              <a:defRPr sz="5000">
                <a:solidFill>
                  <a:schemeClr val="tx2"/>
                </a:solidFill>
                <a:latin typeface="Calibri" charset="0"/>
                <a:ea typeface="ＭＳ Ｐゴシック" charset="0"/>
                <a:cs typeface="ＭＳ Ｐゴシック" charset="0"/>
              </a:defRPr>
            </a:lvl7pPr>
            <a:lvl8pPr marL="1371600" algn="l" rtl="0" fontAlgn="base">
              <a:spcBef>
                <a:spcPct val="0"/>
              </a:spcBef>
              <a:spcAft>
                <a:spcPct val="0"/>
              </a:spcAft>
              <a:defRPr sz="5000">
                <a:solidFill>
                  <a:schemeClr val="tx2"/>
                </a:solidFill>
                <a:latin typeface="Calibri" charset="0"/>
                <a:ea typeface="ＭＳ Ｐゴシック" charset="0"/>
                <a:cs typeface="ＭＳ Ｐゴシック" charset="0"/>
              </a:defRPr>
            </a:lvl8pPr>
            <a:lvl9pPr marL="1828800" algn="l" rtl="0" fontAlgn="base">
              <a:spcBef>
                <a:spcPct val="0"/>
              </a:spcBef>
              <a:spcAft>
                <a:spcPct val="0"/>
              </a:spcAft>
              <a:defRPr sz="5000">
                <a:solidFill>
                  <a:schemeClr val="tx2"/>
                </a:solidFill>
                <a:latin typeface="Calibri" charset="0"/>
                <a:ea typeface="ＭＳ Ｐゴシック" charset="0"/>
                <a:cs typeface="ＭＳ Ｐゴシック" charset="0"/>
              </a:defRPr>
            </a:lvl9pPr>
          </a:lstStyle>
          <a:p>
            <a:pPr>
              <a:lnSpc>
                <a:spcPts val="4400"/>
              </a:lnSpc>
              <a:spcAft>
                <a:spcPts val="0"/>
              </a:spcAft>
            </a:pPr>
            <a:endParaRPr lang="en-US" sz="3600" dirty="0"/>
          </a:p>
        </p:txBody>
      </p:sp>
      <p:sp>
        <p:nvSpPr>
          <p:cNvPr id="4" name="Slide Number Placeholder 3"/>
          <p:cNvSpPr>
            <a:spLocks noGrp="1"/>
          </p:cNvSpPr>
          <p:nvPr>
            <p:ph type="sldNum" sz="quarter" idx="12"/>
          </p:nvPr>
        </p:nvSpPr>
        <p:spPr/>
        <p:txBody>
          <a:bodyPr/>
          <a:lstStyle/>
          <a:p>
            <a:pPr>
              <a:defRPr/>
            </a:pPr>
            <a:fld id="{138D865E-C010-424A-802E-E29D6B952C66}" type="slidenum">
              <a:rPr lang="en-US" smtClean="0"/>
              <a:pPr>
                <a:defRPr/>
              </a:pPr>
              <a:t>19</a:t>
            </a:fld>
            <a:endParaRPr lang="en-US"/>
          </a:p>
        </p:txBody>
      </p:sp>
      <p:sp>
        <p:nvSpPr>
          <p:cNvPr id="12"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Tree>
    <p:extLst>
      <p:ext uri="{BB962C8B-B14F-4D97-AF65-F5344CB8AC3E}">
        <p14:creationId xmlns:p14="http://schemas.microsoft.com/office/powerpoint/2010/main" val="3993097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457200" y="152400"/>
            <a:ext cx="8229600" cy="1143000"/>
          </a:xfrm>
        </p:spPr>
        <p:txBody>
          <a:bodyPr/>
          <a:lstStyle/>
          <a:p>
            <a:r>
              <a:rPr lang="en-US" sz="3600" dirty="0">
                <a:latin typeface="Calibri" charset="0"/>
              </a:rPr>
              <a:t>Overview</a:t>
            </a:r>
          </a:p>
        </p:txBody>
      </p:sp>
      <p:sp>
        <p:nvSpPr>
          <p:cNvPr id="3" name="Content Placeholder 2"/>
          <p:cNvSpPr>
            <a:spLocks noGrp="1"/>
          </p:cNvSpPr>
          <p:nvPr>
            <p:ph idx="1"/>
          </p:nvPr>
        </p:nvSpPr>
        <p:spPr>
          <a:xfrm>
            <a:off x="457200" y="1600200"/>
            <a:ext cx="8229600" cy="3810000"/>
          </a:xfrm>
        </p:spPr>
        <p:txBody>
          <a:bodyPr>
            <a:noAutofit/>
          </a:bodyPr>
          <a:lstStyle/>
          <a:p>
            <a:pPr marL="450850" indent="-450850" fontAlgn="auto">
              <a:spcAft>
                <a:spcPts val="0"/>
              </a:spcAft>
              <a:buClr>
                <a:schemeClr val="accent3"/>
              </a:buClr>
              <a:buFont typeface="Wingdings 2"/>
              <a:buChar char=""/>
              <a:defRPr/>
            </a:pPr>
            <a:r>
              <a:rPr lang="en-US" sz="2800" dirty="0" smtClean="0">
                <a:solidFill>
                  <a:schemeClr val="tx2"/>
                </a:solidFill>
                <a:latin typeface="+mj-lt"/>
                <a:ea typeface="+mn-ea"/>
                <a:cs typeface="+mn-cs"/>
              </a:rPr>
              <a:t>Scientific Motivation</a:t>
            </a:r>
          </a:p>
          <a:p>
            <a:pPr marL="450850" indent="-450850" fontAlgn="auto">
              <a:spcAft>
                <a:spcPts val="0"/>
              </a:spcAft>
              <a:buClr>
                <a:schemeClr val="accent3"/>
              </a:buClr>
              <a:buFont typeface="Wingdings 2"/>
              <a:buChar char=""/>
              <a:defRPr/>
            </a:pPr>
            <a:r>
              <a:rPr lang="en-US" sz="2800" dirty="0" smtClean="0">
                <a:solidFill>
                  <a:schemeClr val="tx2"/>
                </a:solidFill>
                <a:latin typeface="+mj-lt"/>
                <a:ea typeface="+mn-ea"/>
                <a:cs typeface="+mn-cs"/>
              </a:rPr>
              <a:t>LBNE Collaboration</a:t>
            </a:r>
            <a:endParaRPr lang="en-US" sz="2400" dirty="0" smtClean="0">
              <a:solidFill>
                <a:schemeClr val="tx2"/>
              </a:solidFill>
              <a:latin typeface="+mj-lt"/>
              <a:ea typeface="+mn-ea"/>
              <a:cs typeface="+mn-cs"/>
            </a:endParaRPr>
          </a:p>
          <a:p>
            <a:pPr marL="450850" indent="-450850" fontAlgn="auto">
              <a:spcAft>
                <a:spcPts val="0"/>
              </a:spcAft>
              <a:buClr>
                <a:schemeClr val="accent3"/>
              </a:buClr>
              <a:buFont typeface="Wingdings 2"/>
              <a:buChar char=""/>
              <a:defRPr/>
            </a:pPr>
            <a:r>
              <a:rPr lang="en-US" sz="2800" dirty="0" smtClean="0">
                <a:solidFill>
                  <a:schemeClr val="tx2"/>
                </a:solidFill>
                <a:latin typeface="+mj-lt"/>
                <a:ea typeface="+mn-ea"/>
                <a:cs typeface="+mn-cs"/>
              </a:rPr>
              <a:t>LBNE Science</a:t>
            </a:r>
          </a:p>
          <a:p>
            <a:pPr marL="450850" indent="-450850" fontAlgn="auto">
              <a:spcAft>
                <a:spcPts val="0"/>
              </a:spcAft>
              <a:buClr>
                <a:schemeClr val="accent3"/>
              </a:buClr>
              <a:buFont typeface="Wingdings 2"/>
              <a:buChar char=""/>
              <a:defRPr/>
            </a:pPr>
            <a:r>
              <a:rPr lang="en-US" sz="2800" dirty="0" smtClean="0">
                <a:solidFill>
                  <a:schemeClr val="tx2"/>
                </a:solidFill>
                <a:latin typeface="+mj-lt"/>
                <a:ea typeface="+mn-ea"/>
                <a:cs typeface="+mn-cs"/>
              </a:rPr>
              <a:t>LBNE Design Status</a:t>
            </a:r>
          </a:p>
          <a:p>
            <a:pPr marL="450850" indent="-450850" fontAlgn="auto">
              <a:spcAft>
                <a:spcPts val="0"/>
              </a:spcAft>
              <a:buClr>
                <a:schemeClr val="accent3"/>
              </a:buClr>
              <a:buFont typeface="Wingdings 2"/>
              <a:buChar char=""/>
              <a:defRPr/>
            </a:pPr>
            <a:r>
              <a:rPr lang="en-US" sz="2800" dirty="0" smtClean="0">
                <a:solidFill>
                  <a:schemeClr val="tx2"/>
                </a:solidFill>
                <a:latin typeface="+mj-lt"/>
                <a:ea typeface="+mn-ea"/>
                <a:cs typeface="+mn-cs"/>
              </a:rPr>
              <a:t>Towards a World Class Facility</a:t>
            </a:r>
          </a:p>
          <a:p>
            <a:pPr marL="450850" lvl="1" indent="-450850" fontAlgn="auto">
              <a:spcAft>
                <a:spcPts val="0"/>
              </a:spcAft>
              <a:buClr>
                <a:schemeClr val="accent3"/>
              </a:buClr>
              <a:buSzPct val="95000"/>
              <a:buFont typeface="Wingdings 2"/>
              <a:buChar char=""/>
              <a:defRPr/>
            </a:pPr>
            <a:r>
              <a:rPr lang="en-US" sz="2800" dirty="0" smtClean="0">
                <a:solidFill>
                  <a:schemeClr val="tx2"/>
                </a:solidFill>
                <a:latin typeface="+mj-lt"/>
                <a:ea typeface="+mn-ea"/>
              </a:rPr>
              <a:t>Summary</a:t>
            </a:r>
          </a:p>
        </p:txBody>
      </p:sp>
      <p:sp>
        <p:nvSpPr>
          <p:cNvPr id="4" name="Slide Number Placeholder 3"/>
          <p:cNvSpPr>
            <a:spLocks noGrp="1"/>
          </p:cNvSpPr>
          <p:nvPr>
            <p:ph type="sldNum" sz="quarter" idx="12"/>
          </p:nvPr>
        </p:nvSpPr>
        <p:spPr/>
        <p:txBody>
          <a:bodyPr/>
          <a:lstStyle/>
          <a:p>
            <a:pPr>
              <a:defRPr/>
            </a:pPr>
            <a:fld id="{1B5CE676-8796-A24F-ABF3-84BC217BF308}" type="slidenum">
              <a:rPr lang="en-US"/>
              <a:pPr>
                <a:defRPr/>
              </a:pPr>
              <a:t>2</a:t>
            </a:fld>
            <a:endParaRPr lang="en-US"/>
          </a:p>
        </p:txBody>
      </p:sp>
      <p:sp>
        <p:nvSpPr>
          <p:cNvPr id="6"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5221" y="1595908"/>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pPr algn="l">
              <a:tabLst>
                <a:tab pos="231775" algn="l"/>
              </a:tabLst>
            </a:pPr>
            <a:r>
              <a:rPr lang="en-US" dirty="0" smtClean="0"/>
              <a:t>	</a:t>
            </a:r>
            <a:endParaRPr lang="en-US" dirty="0"/>
          </a:p>
        </p:txBody>
      </p:sp>
      <p:sp>
        <p:nvSpPr>
          <p:cNvPr id="5" name="Title 1"/>
          <p:cNvSpPr txBox="1">
            <a:spLocks/>
          </p:cNvSpPr>
          <p:nvPr/>
        </p:nvSpPr>
        <p:spPr bwMode="auto">
          <a:xfrm>
            <a:off x="459472" y="667290"/>
            <a:ext cx="8229600" cy="822960"/>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000000"/>
                </a:solidFill>
                <a:latin typeface="+mj-lt"/>
                <a:ea typeface="+mj-ea"/>
                <a:cs typeface="+mj-cs"/>
              </a:defRPr>
            </a:lvl1pPr>
            <a:lvl2pPr algn="l" rtl="0" eaLnBrk="0" fontAlgn="base" hangingPunct="0">
              <a:spcBef>
                <a:spcPct val="0"/>
              </a:spcBef>
              <a:spcAft>
                <a:spcPct val="0"/>
              </a:spcAft>
              <a:defRPr sz="2800">
                <a:solidFill>
                  <a:srgbClr val="FFFFFF"/>
                </a:solidFill>
                <a:latin typeface="Arial" charset="0"/>
              </a:defRPr>
            </a:lvl2pPr>
            <a:lvl3pPr algn="l" rtl="0" eaLnBrk="0" fontAlgn="base" hangingPunct="0">
              <a:spcBef>
                <a:spcPct val="0"/>
              </a:spcBef>
              <a:spcAft>
                <a:spcPct val="0"/>
              </a:spcAft>
              <a:defRPr sz="2800">
                <a:solidFill>
                  <a:srgbClr val="FFFFFF"/>
                </a:solidFill>
                <a:latin typeface="Arial" charset="0"/>
              </a:defRPr>
            </a:lvl3pPr>
            <a:lvl4pPr algn="l" rtl="0" eaLnBrk="0" fontAlgn="base" hangingPunct="0">
              <a:spcBef>
                <a:spcPct val="0"/>
              </a:spcBef>
              <a:spcAft>
                <a:spcPct val="0"/>
              </a:spcAft>
              <a:defRPr sz="2800">
                <a:solidFill>
                  <a:srgbClr val="FFFFFF"/>
                </a:solidFill>
                <a:latin typeface="Arial" charset="0"/>
              </a:defRPr>
            </a:lvl4pPr>
            <a:lvl5pPr algn="l" rtl="0" eaLnBrk="0" fontAlgn="base" hangingPunct="0">
              <a:spcBef>
                <a:spcPct val="0"/>
              </a:spcBef>
              <a:spcAft>
                <a:spcPct val="0"/>
              </a:spcAft>
              <a:defRPr sz="2800">
                <a:solidFill>
                  <a:srgbClr val="FFFFFF"/>
                </a:solidFill>
                <a:latin typeface="Arial" charset="0"/>
              </a:defRPr>
            </a:lvl5pPr>
            <a:lvl6pPr marL="457200" algn="l" rtl="0" fontAlgn="base">
              <a:spcBef>
                <a:spcPct val="0"/>
              </a:spcBef>
              <a:spcAft>
                <a:spcPct val="0"/>
              </a:spcAft>
              <a:defRPr sz="2800">
                <a:solidFill>
                  <a:srgbClr val="FFFFFF"/>
                </a:solidFill>
                <a:latin typeface="Arial" charset="0"/>
              </a:defRPr>
            </a:lvl6pPr>
            <a:lvl7pPr marL="914400" algn="l" rtl="0" fontAlgn="base">
              <a:spcBef>
                <a:spcPct val="0"/>
              </a:spcBef>
              <a:spcAft>
                <a:spcPct val="0"/>
              </a:spcAft>
              <a:defRPr sz="2800">
                <a:solidFill>
                  <a:srgbClr val="FFFFFF"/>
                </a:solidFill>
                <a:latin typeface="Arial" charset="0"/>
              </a:defRPr>
            </a:lvl7pPr>
            <a:lvl8pPr marL="1371600" algn="l" rtl="0" fontAlgn="base">
              <a:spcBef>
                <a:spcPct val="0"/>
              </a:spcBef>
              <a:spcAft>
                <a:spcPct val="0"/>
              </a:spcAft>
              <a:defRPr sz="2800">
                <a:solidFill>
                  <a:srgbClr val="FFFFFF"/>
                </a:solidFill>
                <a:latin typeface="Arial" charset="0"/>
              </a:defRPr>
            </a:lvl8pPr>
            <a:lvl9pPr marL="1828800" algn="l" rtl="0" fontAlgn="base">
              <a:spcBef>
                <a:spcPct val="0"/>
              </a:spcBef>
              <a:spcAft>
                <a:spcPct val="0"/>
              </a:spcAft>
              <a:defRPr sz="2800">
                <a:solidFill>
                  <a:srgbClr val="FFFFFF"/>
                </a:solidFill>
                <a:latin typeface="Arial" charset="0"/>
              </a:defRPr>
            </a:lvl9pPr>
          </a:lstStyle>
          <a:p>
            <a:pPr algn="l">
              <a:tabLst>
                <a:tab pos="231775" algn="l"/>
                <a:tab pos="3998913" algn="ctr"/>
              </a:tabLst>
            </a:pPr>
            <a:r>
              <a:rPr lang="en-US" dirty="0" smtClean="0">
                <a:solidFill>
                  <a:schemeClr val="tx2"/>
                </a:solidFill>
              </a:rPr>
              <a:t>	And …. </a:t>
            </a:r>
            <a:r>
              <a:rPr lang="en-US" dirty="0">
                <a:solidFill>
                  <a:schemeClr val="tx2"/>
                </a:solidFill>
              </a:rPr>
              <a:t>w</a:t>
            </a:r>
            <a:r>
              <a:rPr lang="en-US" dirty="0" smtClean="0">
                <a:solidFill>
                  <a:schemeClr val="tx2"/>
                </a:solidFill>
              </a:rPr>
              <a:t>e </a:t>
            </a:r>
            <a:r>
              <a:rPr lang="en-US" dirty="0">
                <a:solidFill>
                  <a:schemeClr val="tx2"/>
                </a:solidFill>
              </a:rPr>
              <a:t>also </a:t>
            </a:r>
            <a:r>
              <a:rPr lang="en-US" dirty="0" smtClean="0">
                <a:solidFill>
                  <a:schemeClr val="tx2"/>
                </a:solidFill>
              </a:rPr>
              <a:t>have</a:t>
            </a:r>
            <a:r>
              <a:rPr lang="en-US" dirty="0">
                <a:solidFill>
                  <a:schemeClr val="tx2"/>
                </a:solidFill>
              </a:rPr>
              <a:t> a </a:t>
            </a:r>
            <a:r>
              <a:rPr lang="en-US" dirty="0" smtClean="0">
                <a:solidFill>
                  <a:schemeClr val="tx2"/>
                </a:solidFill>
              </a:rPr>
              <a:t>design for</a:t>
            </a:r>
            <a:br>
              <a:rPr lang="en-US" dirty="0" smtClean="0">
                <a:solidFill>
                  <a:schemeClr val="tx2"/>
                </a:solidFill>
              </a:rPr>
            </a:br>
            <a:r>
              <a:rPr lang="en-US" dirty="0" smtClean="0">
                <a:solidFill>
                  <a:schemeClr val="tx2"/>
                </a:solidFill>
              </a:rPr>
              <a:t>		a 200 kt (fiducial) Water Cherenkov Detector</a:t>
            </a:r>
            <a:endParaRPr lang="en-US" dirty="0">
              <a:solidFill>
                <a:schemeClr val="tx2"/>
              </a:solidFill>
            </a:endParaRPr>
          </a:p>
        </p:txBody>
      </p:sp>
      <p:pic>
        <p:nvPicPr>
          <p:cNvPr id="717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57789" y="1814453"/>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00989" y="2089356"/>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41465" y="3899723"/>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960914" y="4113481"/>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763491" y="4374737"/>
            <a:ext cx="2926080" cy="219456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 13"/>
          <p:cNvGrpSpPr/>
          <p:nvPr/>
        </p:nvGrpSpPr>
        <p:grpSpPr>
          <a:xfrm>
            <a:off x="3820583" y="1498925"/>
            <a:ext cx="4583883" cy="1461061"/>
            <a:chOff x="3820583" y="980704"/>
            <a:chExt cx="4583883" cy="1461061"/>
          </a:xfrm>
        </p:grpSpPr>
        <p:sp>
          <p:nvSpPr>
            <p:cNvPr id="7" name="Oval 6"/>
            <p:cNvSpPr/>
            <p:nvPr/>
          </p:nvSpPr>
          <p:spPr bwMode="auto">
            <a:xfrm rot="1744746">
              <a:off x="3820583" y="1610492"/>
              <a:ext cx="348573" cy="831273"/>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pPr>
              <a:endParaRPr kumimoji="0" lang="en-US" sz="2400" b="0" i="0" u="none" strike="noStrike" cap="none" normalizeH="0" baseline="0" smtClean="0">
                <a:ln>
                  <a:noFill/>
                </a:ln>
                <a:solidFill>
                  <a:schemeClr val="tx1"/>
                </a:solidFill>
                <a:effectLst/>
                <a:latin typeface="+mj-lt"/>
              </a:endParaRPr>
            </a:p>
          </p:txBody>
        </p:sp>
        <p:sp>
          <p:nvSpPr>
            <p:cNvPr id="8" name="TextBox 7"/>
            <p:cNvSpPr txBox="1"/>
            <p:nvPr/>
          </p:nvSpPr>
          <p:spPr>
            <a:xfrm>
              <a:off x="4628113" y="980704"/>
              <a:ext cx="3776353" cy="246221"/>
            </a:xfrm>
            <a:prstGeom prst="rect">
              <a:avLst/>
            </a:prstGeom>
            <a:noFill/>
          </p:spPr>
          <p:txBody>
            <a:bodyPr wrap="square" lIns="0" tIns="0" rIns="0" bIns="0" rtlCol="0">
              <a:spAutoFit/>
            </a:bodyPr>
            <a:lstStyle/>
            <a:p>
              <a:pPr algn="l"/>
              <a:r>
                <a:rPr lang="en-US" sz="1600" dirty="0" smtClean="0">
                  <a:solidFill>
                    <a:srgbClr val="FF0000"/>
                  </a:solidFill>
                  <a:latin typeface="+mj-lt"/>
                </a:rPr>
                <a:t>Space for several 200 kt modules </a:t>
              </a:r>
              <a:endParaRPr lang="en-US" sz="1600" dirty="0">
                <a:solidFill>
                  <a:srgbClr val="FF0000"/>
                </a:solidFill>
                <a:latin typeface="+mj-lt"/>
              </a:endParaRPr>
            </a:p>
          </p:txBody>
        </p:sp>
        <p:cxnSp>
          <p:nvCxnSpPr>
            <p:cNvPr id="10" name="Straight Arrow Connector 9"/>
            <p:cNvCxnSpPr/>
            <p:nvPr/>
          </p:nvCxnSpPr>
          <p:spPr bwMode="auto">
            <a:xfrm flipH="1">
              <a:off x="4236213" y="1194179"/>
              <a:ext cx="308491" cy="432740"/>
            </a:xfrm>
            <a:prstGeom prst="straightConnector1">
              <a:avLst/>
            </a:prstGeom>
            <a:noFill/>
            <a:ln w="28575" cap="flat" cmpd="sng" algn="ctr">
              <a:solidFill>
                <a:srgbClr val="FF0000"/>
              </a:solidFill>
              <a:prstDash val="solid"/>
              <a:round/>
              <a:headEnd type="none" w="med" len="med"/>
              <a:tailEnd type="arrow"/>
            </a:ln>
            <a:effectLst/>
          </p:spPr>
        </p:cxnSp>
      </p:grpSp>
      <p:sp>
        <p:nvSpPr>
          <p:cNvPr id="4" name="Slide Number Placeholder 3"/>
          <p:cNvSpPr>
            <a:spLocks noGrp="1"/>
          </p:cNvSpPr>
          <p:nvPr>
            <p:ph type="sldNum" sz="quarter" idx="12"/>
          </p:nvPr>
        </p:nvSpPr>
        <p:spPr/>
        <p:txBody>
          <a:bodyPr/>
          <a:lstStyle/>
          <a:p>
            <a:pPr>
              <a:defRPr/>
            </a:pPr>
            <a:fld id="{138D865E-C010-424A-802E-E29D6B952C66}" type="slidenum">
              <a:rPr lang="en-US" smtClean="0"/>
              <a:pPr>
                <a:defRPr/>
              </a:pPr>
              <a:t>20</a:t>
            </a:fld>
            <a:endParaRPr lang="en-US"/>
          </a:p>
        </p:txBody>
      </p:sp>
      <p:sp>
        <p:nvSpPr>
          <p:cNvPr id="17"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Tree>
    <p:extLst>
      <p:ext uri="{BB962C8B-B14F-4D97-AF65-F5344CB8AC3E}">
        <p14:creationId xmlns:p14="http://schemas.microsoft.com/office/powerpoint/2010/main" val="3121233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49275"/>
            <a:ext cx="8686800" cy="1143000"/>
          </a:xfrm>
          <a:noFill/>
          <a:ln>
            <a:noFill/>
          </a:ln>
        </p:spPr>
        <p:txBody>
          <a:bodyPr/>
          <a:lstStyle/>
          <a:p>
            <a:r>
              <a:rPr lang="en-US" sz="3600" dirty="0" smtClean="0"/>
              <a:t> Complete Design of LBNE was Independently  </a:t>
            </a:r>
            <a:br>
              <a:rPr lang="en-US" sz="3600" dirty="0" smtClean="0"/>
            </a:br>
            <a:r>
              <a:rPr lang="en-US" sz="3600" dirty="0" smtClean="0"/>
              <a:t> Reviewed and Found to be Sound</a:t>
            </a:r>
            <a:endParaRPr lang="en-US" sz="3600" dirty="0"/>
          </a:p>
        </p:txBody>
      </p:sp>
      <p:pic>
        <p:nvPicPr>
          <p:cNvPr id="614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8945" y="1578425"/>
            <a:ext cx="3848826" cy="521195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855" y="1924563"/>
            <a:ext cx="6800850" cy="49053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138D865E-C010-424A-802E-E29D6B952C66}" type="slidenum">
              <a:rPr lang="en-US" smtClean="0"/>
              <a:pPr>
                <a:defRPr/>
              </a:pPr>
              <a:t>21</a:t>
            </a:fld>
            <a:endParaRPr lang="en-US"/>
          </a:p>
        </p:txBody>
      </p:sp>
    </p:spTree>
    <p:extLst>
      <p:ext uri="{BB962C8B-B14F-4D97-AF65-F5344CB8AC3E}">
        <p14:creationId xmlns:p14="http://schemas.microsoft.com/office/powerpoint/2010/main" val="1755008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BD3C0E6-0D6E-4943-B0E9-75E4F42A36BA}" type="slidenum">
              <a:rPr lang="en-US"/>
              <a:pPr>
                <a:defRPr/>
              </a:pPr>
              <a:t>22</a:t>
            </a:fld>
            <a:endParaRPr lang="en-US"/>
          </a:p>
        </p:txBody>
      </p:sp>
      <p:sp>
        <p:nvSpPr>
          <p:cNvPr id="6"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
        <p:nvSpPr>
          <p:cNvPr id="58371" name="Title 2"/>
          <p:cNvSpPr>
            <a:spLocks noGrp="1"/>
          </p:cNvSpPr>
          <p:nvPr>
            <p:ph type="title"/>
          </p:nvPr>
        </p:nvSpPr>
        <p:spPr>
          <a:xfrm>
            <a:off x="457200" y="152400"/>
            <a:ext cx="8229600" cy="1143000"/>
          </a:xfrm>
        </p:spPr>
        <p:txBody>
          <a:bodyPr/>
          <a:lstStyle/>
          <a:p>
            <a:r>
              <a:rPr lang="en-US" sz="3600" dirty="0" smtClean="0">
                <a:solidFill>
                  <a:srgbClr val="0F6FC6"/>
                </a:solidFill>
                <a:latin typeface="Calibri" charset="0"/>
              </a:rPr>
              <a:t>However…</a:t>
            </a:r>
            <a:endParaRPr lang="en-US" sz="3600" dirty="0">
              <a:solidFill>
                <a:srgbClr val="0F6FC6"/>
              </a:solidFill>
              <a:latin typeface="Calibri" charset="0"/>
            </a:endParaRPr>
          </a:p>
        </p:txBody>
      </p:sp>
      <p:sp>
        <p:nvSpPr>
          <p:cNvPr id="5" name="Rectangle 3"/>
          <p:cNvSpPr txBox="1">
            <a:spLocks noChangeArrowheads="1"/>
          </p:cNvSpPr>
          <p:nvPr/>
        </p:nvSpPr>
        <p:spPr bwMode="auto">
          <a:xfrm>
            <a:off x="152400" y="1371600"/>
            <a:ext cx="8610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charset="0"/>
              <a:buChar char=""/>
              <a:defRPr sz="2600" kern="1200">
                <a:solidFill>
                  <a:schemeClr val="tx1"/>
                </a:solidFill>
                <a:latin typeface="+mn-lt"/>
                <a:ea typeface="ＭＳ Ｐゴシック" charset="0"/>
                <a:cs typeface="ＭＳ Ｐゴシック" charset="0"/>
              </a:defRPr>
            </a:lvl1pPr>
            <a:lvl2pPr marL="639763" indent="-246063" algn="l" rtl="0" fontAlgn="base">
              <a:spcBef>
                <a:spcPct val="20000"/>
              </a:spcBef>
              <a:spcAft>
                <a:spcPct val="0"/>
              </a:spcAft>
              <a:buClr>
                <a:schemeClr val="accent1"/>
              </a:buClr>
              <a:buSzPct val="85000"/>
              <a:buFont typeface="Wingdings 2" charset="0"/>
              <a:buChar char=""/>
              <a:defRPr sz="2400" kern="1200">
                <a:solidFill>
                  <a:schemeClr val="tx1"/>
                </a:solidFill>
                <a:latin typeface="+mn-lt"/>
                <a:ea typeface="ＭＳ Ｐゴシック" charset="0"/>
                <a:cs typeface="+mn-cs"/>
              </a:defRPr>
            </a:lvl2pPr>
            <a:lvl3pPr marL="914400" indent="-246063" algn="l" rtl="0" fontAlgn="base">
              <a:spcBef>
                <a:spcPct val="20000"/>
              </a:spcBef>
              <a:spcAft>
                <a:spcPct val="0"/>
              </a:spcAft>
              <a:buClr>
                <a:schemeClr val="accent2"/>
              </a:buClr>
              <a:buSzPct val="70000"/>
              <a:buFont typeface="Wingdings 2" charset="0"/>
              <a:buChar char=""/>
              <a:defRPr sz="2100" kern="1200">
                <a:solidFill>
                  <a:schemeClr val="tx1"/>
                </a:solidFill>
                <a:latin typeface="+mn-lt"/>
                <a:ea typeface="ＭＳ Ｐゴシック" charset="0"/>
                <a:cs typeface="+mn-cs"/>
              </a:defRPr>
            </a:lvl3pPr>
            <a:lvl4pPr marL="1187450" indent="-209550" algn="l" rtl="0" fontAlgn="base">
              <a:spcBef>
                <a:spcPct val="20000"/>
              </a:spcBef>
              <a:spcAft>
                <a:spcPct val="0"/>
              </a:spcAft>
              <a:buClr>
                <a:srgbClr val="0BD0D9"/>
              </a:buClr>
              <a:buSzPct val="65000"/>
              <a:buFont typeface="Wingdings 2" charset="0"/>
              <a:buChar char=""/>
              <a:defRPr sz="2000" kern="1200">
                <a:solidFill>
                  <a:schemeClr val="tx1"/>
                </a:solidFill>
                <a:latin typeface="+mn-lt"/>
                <a:ea typeface="ＭＳ Ｐゴシック" charset="0"/>
                <a:cs typeface="+mn-cs"/>
              </a:defRPr>
            </a:lvl4pPr>
            <a:lvl5pPr marL="1462088" indent="-209550" algn="l" rtl="0" fontAlgn="base">
              <a:spcBef>
                <a:spcPct val="20000"/>
              </a:spcBef>
              <a:spcAft>
                <a:spcPct val="0"/>
              </a:spcAft>
              <a:buClr>
                <a:srgbClr val="10CF9B"/>
              </a:buClr>
              <a:buSzPct val="65000"/>
              <a:buFont typeface="Wingdings 2" charset="0"/>
              <a:buChar char=""/>
              <a:defRPr sz="2000" kern="1200">
                <a:solidFill>
                  <a:schemeClr val="tx1"/>
                </a:solidFill>
                <a:latin typeface="+mn-lt"/>
                <a:ea typeface="ＭＳ Ｐゴシック" charset="0"/>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spcAft>
                <a:spcPts val="600"/>
              </a:spcAft>
            </a:pPr>
            <a:r>
              <a:rPr lang="en-US" sz="2200" dirty="0" smtClean="0">
                <a:latin typeface="+mj-lt"/>
              </a:rPr>
              <a:t>Last year US funding agency (DOE) asked us to stage LBNE construction and gave us a budget of $867M for the first phase</a:t>
            </a:r>
          </a:p>
          <a:p>
            <a:pPr lvl="1">
              <a:spcAft>
                <a:spcPts val="600"/>
              </a:spcAft>
            </a:pPr>
            <a:r>
              <a:rPr lang="en-US" sz="2000" dirty="0" smtClean="0">
                <a:latin typeface="+mj-lt"/>
              </a:rPr>
              <a:t>They also encouraged us to develop new partnerships to maximize the scope of the first stage.</a:t>
            </a:r>
          </a:p>
          <a:p>
            <a:pPr>
              <a:spcAft>
                <a:spcPts val="600"/>
              </a:spcAft>
            </a:pPr>
            <a:r>
              <a:rPr lang="en-US" sz="2200" dirty="0" smtClean="0">
                <a:latin typeface="+mj-lt"/>
              </a:rPr>
              <a:t>We chose to proceed with emphasis on the most important aspects of the experiment: 1300 km baseline and the full capability beam  </a:t>
            </a:r>
          </a:p>
          <a:p>
            <a:pPr lvl="1">
              <a:spcAft>
                <a:spcPts val="600"/>
              </a:spcAft>
            </a:pPr>
            <a:r>
              <a:rPr lang="en-US" sz="2000" dirty="0" smtClean="0">
                <a:latin typeface="+mj-lt"/>
              </a:rPr>
              <a:t>With just the DOE budget, the far detector would be 10 kt LAr TPC at the surface.</a:t>
            </a:r>
          </a:p>
          <a:p>
            <a:pPr>
              <a:spcBef>
                <a:spcPts val="528"/>
              </a:spcBef>
              <a:spcAft>
                <a:spcPts val="0"/>
              </a:spcAft>
            </a:pPr>
            <a:r>
              <a:rPr lang="en-US" sz="2200" dirty="0" smtClean="0">
                <a:latin typeface="+mj-lt"/>
              </a:rPr>
              <a:t>An external review panel recommended this phase 1 configuration.</a:t>
            </a:r>
          </a:p>
          <a:p>
            <a:pPr>
              <a:spcBef>
                <a:spcPts val="528"/>
              </a:spcBef>
              <a:spcAft>
                <a:spcPts val="0"/>
              </a:spcAft>
            </a:pPr>
            <a:r>
              <a:rPr lang="en-US" sz="2200" dirty="0">
                <a:latin typeface="+mj-lt"/>
              </a:rPr>
              <a:t>DOE approved “CD-1” in December 2012 for this </a:t>
            </a:r>
            <a:r>
              <a:rPr lang="en-US" sz="2200" dirty="0" smtClean="0">
                <a:latin typeface="+mj-lt"/>
              </a:rPr>
              <a:t>phase-1 scope.</a:t>
            </a:r>
          </a:p>
          <a:p>
            <a:pPr>
              <a:spcBef>
                <a:spcPts val="528"/>
              </a:spcBef>
              <a:spcAft>
                <a:spcPts val="0"/>
              </a:spcAft>
            </a:pPr>
            <a:r>
              <a:rPr lang="en-US" sz="2200" i="1" dirty="0" smtClean="0">
                <a:solidFill>
                  <a:srgbClr val="FF0000"/>
                </a:solidFill>
                <a:latin typeface="+mj-lt"/>
              </a:rPr>
              <a:t>Our plan continues to be to build the full scope originally planned, and are working with domestic and international partners to make the first phase as close as possible to the original goal.</a:t>
            </a:r>
          </a:p>
        </p:txBody>
      </p:sp>
    </p:spTree>
    <p:extLst>
      <p:ext uri="{BB962C8B-B14F-4D97-AF65-F5344CB8AC3E}">
        <p14:creationId xmlns:p14="http://schemas.microsoft.com/office/powerpoint/2010/main" val="95546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4864" y="829724"/>
            <a:ext cx="4480560" cy="579525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08576" y="829724"/>
            <a:ext cx="4480560" cy="5795261"/>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 y="3112008"/>
            <a:ext cx="8951913" cy="2286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121920" y="4303776"/>
            <a:ext cx="8680704" cy="102412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5013" y="6234547"/>
            <a:ext cx="7920832" cy="307777"/>
          </a:xfrm>
          <a:prstGeom prst="rect">
            <a:avLst/>
          </a:prstGeom>
          <a:solidFill>
            <a:srgbClr val="FFFFFF"/>
          </a:solidFill>
        </p:spPr>
        <p:txBody>
          <a:bodyPr wrap="square" rtlCol="0">
            <a:spAutoFit/>
          </a:bodyPr>
          <a:lstStyle/>
          <a:p>
            <a:r>
              <a:rPr lang="en-US" sz="1400" dirty="0" smtClean="0">
                <a:solidFill>
                  <a:srgbClr val="000000"/>
                </a:solidFill>
              </a:rPr>
              <a:t>http</a:t>
            </a:r>
            <a:r>
              <a:rPr lang="en-US" sz="1400" dirty="0">
                <a:solidFill>
                  <a:srgbClr val="000000"/>
                </a:solidFill>
              </a:rPr>
              <a:t>://lbne2-docdb.fnal.gov/cgi-bin/RetrieveFile?docid=6681;filename=LBNE%20CD-1%20appr.pdf</a:t>
            </a:r>
          </a:p>
        </p:txBody>
      </p:sp>
      <p:sp>
        <p:nvSpPr>
          <p:cNvPr id="5" name="Slide Number Placeholder 4"/>
          <p:cNvSpPr>
            <a:spLocks noGrp="1"/>
          </p:cNvSpPr>
          <p:nvPr>
            <p:ph type="sldNum" sz="quarter" idx="12"/>
          </p:nvPr>
        </p:nvSpPr>
        <p:spPr/>
        <p:txBody>
          <a:bodyPr/>
          <a:lstStyle/>
          <a:p>
            <a:pPr>
              <a:defRPr/>
            </a:pPr>
            <a:fld id="{138D865E-C010-424A-802E-E29D6B952C66}" type="slidenum">
              <a:rPr lang="en-US" smtClean="0"/>
              <a:pPr>
                <a:defRPr/>
              </a:pPr>
              <a:t>23</a:t>
            </a:fld>
            <a:endParaRPr lang="en-US"/>
          </a:p>
        </p:txBody>
      </p:sp>
      <p:sp>
        <p:nvSpPr>
          <p:cNvPr id="10" name="Title 1"/>
          <p:cNvSpPr>
            <a:spLocks noGrp="1"/>
          </p:cNvSpPr>
          <p:nvPr>
            <p:ph type="title"/>
          </p:nvPr>
        </p:nvSpPr>
        <p:spPr>
          <a:xfrm>
            <a:off x="457200" y="0"/>
            <a:ext cx="8229600" cy="762000"/>
          </a:xfrm>
        </p:spPr>
        <p:txBody>
          <a:bodyPr>
            <a:normAutofit fontScale="90000"/>
          </a:bodyPr>
          <a:lstStyle/>
          <a:p>
            <a:r>
              <a:rPr lang="en-US" dirty="0" smtClean="0"/>
              <a:t>DOE CD-1 Approval Document</a:t>
            </a:r>
            <a:endParaRPr lang="en-US" sz="2000" dirty="0"/>
          </a:p>
        </p:txBody>
      </p:sp>
    </p:spTree>
    <p:extLst>
      <p:ext uri="{BB962C8B-B14F-4D97-AF65-F5344CB8AC3E}">
        <p14:creationId xmlns:p14="http://schemas.microsoft.com/office/powerpoint/2010/main" val="597065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600" dirty="0" smtClean="0"/>
              <a:t>Planning for Underground Location</a:t>
            </a:r>
            <a:endParaRPr lang="en-US" sz="3600" dirty="0"/>
          </a:p>
        </p:txBody>
      </p:sp>
      <p:sp>
        <p:nvSpPr>
          <p:cNvPr id="3" name="Content Placeholder 2"/>
          <p:cNvSpPr>
            <a:spLocks noGrp="1"/>
          </p:cNvSpPr>
          <p:nvPr>
            <p:ph idx="1"/>
          </p:nvPr>
        </p:nvSpPr>
        <p:spPr>
          <a:xfrm>
            <a:off x="457200" y="1371600"/>
            <a:ext cx="8229600" cy="990600"/>
          </a:xfrm>
        </p:spPr>
        <p:txBody>
          <a:bodyPr/>
          <a:lstStyle/>
          <a:p>
            <a:r>
              <a:rPr lang="en-US" sz="2200" dirty="0" smtClean="0">
                <a:latin typeface="+mj-lt"/>
              </a:rPr>
              <a:t>We have launched geotechnical investigation of the LBNE detector site at the 4850 level, which is on critical path.</a:t>
            </a:r>
            <a:endParaRPr lang="en-US" sz="2200" dirty="0">
              <a:latin typeface="+mj-lt"/>
            </a:endParaRPr>
          </a:p>
        </p:txBody>
      </p:sp>
      <p:pic>
        <p:nvPicPr>
          <p:cNvPr id="9218" name="Picture 2" descr="C:\Users\strait\Documents\_Strait-X61\lbne\Presentations\_20130527_ISOUPS\RawMaterials\4850GeotechPlan.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143000" y="2133600"/>
            <a:ext cx="6638306" cy="451469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pPr>
              <a:defRPr/>
            </a:pPr>
            <a:fld id="{138D865E-C010-424A-802E-E29D6B952C66}" type="slidenum">
              <a:rPr lang="en-US" smtClean="0"/>
              <a:pPr>
                <a:defRPr/>
              </a:pPr>
              <a:t>24</a:t>
            </a:fld>
            <a:endParaRPr lang="en-US"/>
          </a:p>
        </p:txBody>
      </p:sp>
    </p:spTree>
    <p:extLst>
      <p:ext uri="{BB962C8B-B14F-4D97-AF65-F5344CB8AC3E}">
        <p14:creationId xmlns:p14="http://schemas.microsoft.com/office/powerpoint/2010/main" val="6932509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600" dirty="0" smtClean="0"/>
              <a:t>Goal for LBNE Phase 1</a:t>
            </a:r>
            <a:endParaRPr lang="en-US" sz="3600" dirty="0"/>
          </a:p>
        </p:txBody>
      </p:sp>
      <p:sp>
        <p:nvSpPr>
          <p:cNvPr id="3" name="Content Placeholder 2"/>
          <p:cNvSpPr>
            <a:spLocks noGrp="1"/>
          </p:cNvSpPr>
          <p:nvPr>
            <p:ph idx="1"/>
          </p:nvPr>
        </p:nvSpPr>
        <p:spPr>
          <a:xfrm>
            <a:off x="457200" y="1371600"/>
            <a:ext cx="8229600" cy="5257800"/>
          </a:xfrm>
        </p:spPr>
        <p:txBody>
          <a:bodyPr/>
          <a:lstStyle/>
          <a:p>
            <a:pPr>
              <a:tabLst>
                <a:tab pos="463550" algn="l"/>
              </a:tabLst>
            </a:pPr>
            <a:r>
              <a:rPr lang="en-US" dirty="0" smtClean="0">
                <a:latin typeface="+mj-lt"/>
              </a:rPr>
              <a:t>Together with additional partners, build:</a:t>
            </a:r>
          </a:p>
          <a:p>
            <a:pPr marL="747713" lvl="1" indent="-284163">
              <a:buSzPct val="80000"/>
              <a:buNone/>
            </a:pPr>
            <a:r>
              <a:rPr lang="en-US" sz="2400" dirty="0" smtClean="0">
                <a:latin typeface="+mj-lt"/>
              </a:rPr>
              <a:t>-	Neutrino beam for 700 kW, upgradeable to 2.3 MW</a:t>
            </a:r>
          </a:p>
          <a:p>
            <a:pPr marL="747713" lvl="1" indent="-284163">
              <a:buSzPct val="80000"/>
              <a:buNone/>
            </a:pPr>
            <a:r>
              <a:rPr lang="en-US" sz="2400" dirty="0" smtClean="0">
                <a:latin typeface="+mj-lt"/>
              </a:rPr>
              <a:t>-	Highly-capable </a:t>
            </a:r>
            <a:r>
              <a:rPr lang="en-US" sz="2400" dirty="0">
                <a:latin typeface="+mj-lt"/>
              </a:rPr>
              <a:t>near neutrino </a:t>
            </a:r>
            <a:r>
              <a:rPr lang="en-US" sz="2400" dirty="0" smtClean="0">
                <a:latin typeface="+mj-lt"/>
              </a:rPr>
              <a:t>detector </a:t>
            </a:r>
          </a:p>
          <a:p>
            <a:pPr marL="747713" lvl="1" indent="-284163">
              <a:buSzPct val="80000"/>
              <a:buNone/>
              <a:tabLst>
                <a:tab pos="1033463" algn="l"/>
              </a:tabLst>
            </a:pPr>
            <a:r>
              <a:rPr lang="en-US" sz="2400" dirty="0" smtClean="0">
                <a:latin typeface="+mj-lt"/>
              </a:rPr>
              <a:t>-	&gt;10 kt fiducial mass LAr far detector at </a:t>
            </a:r>
            <a:br>
              <a:rPr lang="en-US" sz="2400" dirty="0" smtClean="0">
                <a:latin typeface="+mj-lt"/>
              </a:rPr>
            </a:br>
            <a:r>
              <a:rPr lang="en-US" sz="2400" dirty="0" smtClean="0">
                <a:latin typeface="+mj-lt"/>
              </a:rPr>
              <a:t>	A baseline of 1300 km</a:t>
            </a:r>
            <a:br>
              <a:rPr lang="en-US" sz="2400" dirty="0" smtClean="0">
                <a:latin typeface="+mj-lt"/>
              </a:rPr>
            </a:br>
            <a:r>
              <a:rPr lang="en-US" sz="2400" dirty="0" smtClean="0">
                <a:latin typeface="+mj-lt"/>
              </a:rPr>
              <a:t>	A depth of 4300 </a:t>
            </a:r>
            <a:r>
              <a:rPr lang="en-US" sz="2400" dirty="0" err="1" smtClean="0">
                <a:latin typeface="+mj-lt"/>
              </a:rPr>
              <a:t>m.w.e</a:t>
            </a:r>
            <a:r>
              <a:rPr lang="en-US" sz="2400" dirty="0" smtClean="0">
                <a:latin typeface="+mj-lt"/>
              </a:rPr>
              <a:t>.  </a:t>
            </a:r>
          </a:p>
          <a:p>
            <a:r>
              <a:rPr lang="en-US" dirty="0" smtClean="0">
                <a:latin typeface="+mj-lt"/>
              </a:rPr>
              <a:t>The world-wide community can build upon the substantial investment planned by the US to make LBNE a world facility for neutrino physics, astrophysics, and searches for non-conservation of baryon number.</a:t>
            </a:r>
            <a:br>
              <a:rPr lang="en-US" dirty="0" smtClean="0">
                <a:latin typeface="+mj-lt"/>
              </a:rPr>
            </a:br>
            <a:endParaRPr lang="en-US" dirty="0" smtClean="0">
              <a:latin typeface="+mj-lt"/>
            </a:endParaRPr>
          </a:p>
          <a:p>
            <a:pPr marL="0" indent="0" algn="ctr">
              <a:buNone/>
            </a:pPr>
            <a:r>
              <a:rPr lang="en-US" i="1" dirty="0">
                <a:latin typeface="+mj-lt"/>
              </a:rPr>
              <a:t>Together we </a:t>
            </a:r>
            <a:r>
              <a:rPr lang="en-US" i="1" dirty="0" smtClean="0">
                <a:latin typeface="+mj-lt"/>
              </a:rPr>
              <a:t>can do </a:t>
            </a:r>
            <a:r>
              <a:rPr lang="en-US" i="1" dirty="0">
                <a:latin typeface="+mj-lt"/>
              </a:rPr>
              <a:t>more </a:t>
            </a:r>
            <a:r>
              <a:rPr lang="en-US" i="1" dirty="0" smtClean="0">
                <a:latin typeface="+mj-lt"/>
              </a:rPr>
              <a:t>than </a:t>
            </a:r>
            <a:r>
              <a:rPr lang="en-US" i="1" dirty="0">
                <a:latin typeface="+mj-lt"/>
              </a:rPr>
              <a:t>we can do separately.</a:t>
            </a:r>
          </a:p>
          <a:p>
            <a:endParaRPr lang="en-US" dirty="0" smtClean="0">
              <a:latin typeface="+mj-lt"/>
            </a:endParaRPr>
          </a:p>
          <a:p>
            <a:endParaRPr lang="en-US" dirty="0" smtClean="0">
              <a:latin typeface="+mj-lt"/>
            </a:endParaRPr>
          </a:p>
          <a:p>
            <a:endParaRPr lang="en-US" dirty="0">
              <a:latin typeface="+mj-lt"/>
            </a:endParaRPr>
          </a:p>
        </p:txBody>
      </p:sp>
      <p:sp>
        <p:nvSpPr>
          <p:cNvPr id="5" name="Slide Number Placeholder 4"/>
          <p:cNvSpPr>
            <a:spLocks noGrp="1"/>
          </p:cNvSpPr>
          <p:nvPr>
            <p:ph type="sldNum" sz="quarter" idx="12"/>
          </p:nvPr>
        </p:nvSpPr>
        <p:spPr/>
        <p:txBody>
          <a:bodyPr/>
          <a:lstStyle/>
          <a:p>
            <a:pPr>
              <a:defRPr/>
            </a:pPr>
            <a:fld id="{138D865E-C010-424A-802E-E29D6B952C66}" type="slidenum">
              <a:rPr lang="en-US" smtClean="0"/>
              <a:pPr>
                <a:defRPr/>
              </a:pPr>
              <a:t>25</a:t>
            </a:fld>
            <a:endParaRPr lang="en-US"/>
          </a:p>
        </p:txBody>
      </p:sp>
      <p:sp>
        <p:nvSpPr>
          <p:cNvPr id="6"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Tree>
    <p:extLst>
      <p:ext uri="{BB962C8B-B14F-4D97-AF65-F5344CB8AC3E}">
        <p14:creationId xmlns:p14="http://schemas.microsoft.com/office/powerpoint/2010/main" val="352037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600" dirty="0" smtClean="0"/>
              <a:t>International Discussions</a:t>
            </a:r>
            <a:endParaRPr lang="en-US" sz="3600" dirty="0"/>
          </a:p>
        </p:txBody>
      </p:sp>
      <p:sp>
        <p:nvSpPr>
          <p:cNvPr id="3" name="Content Placeholder 2"/>
          <p:cNvSpPr>
            <a:spLocks noGrp="1"/>
          </p:cNvSpPr>
          <p:nvPr>
            <p:ph idx="1"/>
          </p:nvPr>
        </p:nvSpPr>
        <p:spPr>
          <a:xfrm>
            <a:off x="457200" y="1371600"/>
            <a:ext cx="8229600" cy="5456237"/>
          </a:xfrm>
        </p:spPr>
        <p:txBody>
          <a:bodyPr rIns="0"/>
          <a:lstStyle/>
          <a:p>
            <a:pPr>
              <a:lnSpc>
                <a:spcPct val="90000"/>
              </a:lnSpc>
              <a:tabLst>
                <a:tab pos="463550" algn="l"/>
                <a:tab pos="4002088" algn="l"/>
                <a:tab pos="4227513" algn="l"/>
              </a:tabLst>
            </a:pPr>
            <a:r>
              <a:rPr lang="en-US" sz="2500" dirty="0" smtClean="0">
                <a:latin typeface="+mj-lt"/>
              </a:rPr>
              <a:t>We are in discussion with a number of potential non-US partners, both physics groups and funding agencies, in: </a:t>
            </a:r>
            <a:r>
              <a:rPr lang="en-US" dirty="0" smtClean="0">
                <a:latin typeface="+mj-lt"/>
              </a:rPr>
              <a:t/>
            </a:r>
            <a:br>
              <a:rPr lang="en-US" dirty="0" smtClean="0">
                <a:latin typeface="+mj-lt"/>
              </a:rPr>
            </a:br>
            <a:r>
              <a:rPr lang="en-US" sz="2300" dirty="0" smtClean="0">
                <a:latin typeface="+mj-lt"/>
              </a:rPr>
              <a:t>-	Brazil	-	India</a:t>
            </a:r>
            <a:br>
              <a:rPr lang="en-US" sz="2300" dirty="0" smtClean="0">
                <a:latin typeface="+mj-lt"/>
              </a:rPr>
            </a:br>
            <a:r>
              <a:rPr lang="en-US" sz="2300" dirty="0" smtClean="0">
                <a:latin typeface="+mj-lt"/>
              </a:rPr>
              <a:t>-	Italy	-	UK</a:t>
            </a:r>
          </a:p>
          <a:p>
            <a:pPr>
              <a:lnSpc>
                <a:spcPct val="90000"/>
              </a:lnSpc>
              <a:spcBef>
                <a:spcPts val="600"/>
              </a:spcBef>
              <a:tabLst>
                <a:tab pos="463550" algn="l"/>
                <a:tab pos="4002088" algn="l"/>
                <a:tab pos="4227513" algn="l"/>
              </a:tabLst>
            </a:pPr>
            <a:r>
              <a:rPr lang="en-US" sz="2500" dirty="0" smtClean="0">
                <a:latin typeface="+mj-lt"/>
              </a:rPr>
              <a:t>LBNE and LAGUNA-LBNO have established a working group to explore joining forces</a:t>
            </a:r>
          </a:p>
          <a:p>
            <a:pPr>
              <a:lnSpc>
                <a:spcPct val="90000"/>
              </a:lnSpc>
              <a:spcBef>
                <a:spcPts val="600"/>
              </a:spcBef>
              <a:tabLst>
                <a:tab pos="463550" algn="l"/>
                <a:tab pos="4002088" algn="l"/>
                <a:tab pos="4227513" algn="l"/>
              </a:tabLst>
            </a:pPr>
            <a:r>
              <a:rPr lang="en-US" sz="2500" dirty="0" smtClean="0">
                <a:latin typeface="+mj-lt"/>
              </a:rPr>
              <a:t>Italian ICARUS groups in the process of joining LBNE</a:t>
            </a:r>
          </a:p>
          <a:p>
            <a:pPr>
              <a:lnSpc>
                <a:spcPct val="90000"/>
              </a:lnSpc>
              <a:spcBef>
                <a:spcPts val="600"/>
              </a:spcBef>
              <a:tabLst>
                <a:tab pos="463550" algn="l"/>
                <a:tab pos="4002088" algn="l"/>
                <a:tab pos="4227513" algn="l"/>
              </a:tabLst>
            </a:pPr>
            <a:r>
              <a:rPr lang="en-US" sz="2500" dirty="0" smtClean="0">
                <a:latin typeface="+mj-lt"/>
              </a:rPr>
              <a:t>We have initiated preliminary discussions with:</a:t>
            </a:r>
            <a:r>
              <a:rPr lang="en-US" dirty="0" smtClean="0">
                <a:latin typeface="+mj-lt"/>
              </a:rPr>
              <a:t/>
            </a:r>
            <a:br>
              <a:rPr lang="en-US" dirty="0" smtClean="0">
                <a:latin typeface="+mj-lt"/>
              </a:rPr>
            </a:br>
            <a:r>
              <a:rPr lang="en-US" sz="2300" dirty="0" smtClean="0">
                <a:latin typeface="+mj-lt"/>
              </a:rPr>
              <a:t>-	CERN	-	Dubna</a:t>
            </a:r>
            <a:r>
              <a:rPr lang="en-US" dirty="0" smtClean="0">
                <a:latin typeface="+mj-lt"/>
              </a:rPr>
              <a:t>	</a:t>
            </a:r>
          </a:p>
          <a:p>
            <a:pPr>
              <a:lnSpc>
                <a:spcPct val="90000"/>
              </a:lnSpc>
              <a:spcBef>
                <a:spcPts val="600"/>
              </a:spcBef>
              <a:tabLst>
                <a:tab pos="463550" algn="l"/>
                <a:tab pos="4002088" algn="l"/>
                <a:tab pos="4227513" algn="l"/>
              </a:tabLst>
            </a:pPr>
            <a:r>
              <a:rPr lang="en-US" sz="2500" dirty="0" smtClean="0">
                <a:latin typeface="+mj-lt"/>
              </a:rPr>
              <a:t>We are hoping to engage others potential partners:</a:t>
            </a:r>
            <a:br>
              <a:rPr lang="en-US" sz="2500" dirty="0" smtClean="0">
                <a:latin typeface="+mj-lt"/>
              </a:rPr>
            </a:br>
            <a:r>
              <a:rPr lang="en-US" sz="2300" dirty="0" smtClean="0">
                <a:latin typeface="+mj-lt"/>
              </a:rPr>
              <a:t>-	Japan	-	China</a:t>
            </a:r>
            <a:br>
              <a:rPr lang="en-US" sz="2300" dirty="0" smtClean="0">
                <a:latin typeface="+mj-lt"/>
              </a:rPr>
            </a:br>
            <a:r>
              <a:rPr lang="en-US" sz="2300" dirty="0" smtClean="0">
                <a:latin typeface="+mj-lt"/>
              </a:rPr>
              <a:t>-	Additional countries in</a:t>
            </a:r>
            <a:r>
              <a:rPr lang="en-US" sz="2300" dirty="0">
                <a:latin typeface="+mj-lt"/>
              </a:rPr>
              <a:t> </a:t>
            </a:r>
            <a:r>
              <a:rPr lang="en-US" sz="2300" dirty="0" smtClean="0">
                <a:latin typeface="+mj-lt"/>
              </a:rPr>
              <a:t>the </a:t>
            </a:r>
            <a:r>
              <a:rPr lang="en-US" sz="2300" dirty="0">
                <a:latin typeface="+mj-lt"/>
              </a:rPr>
              <a:t>Americas</a:t>
            </a:r>
            <a:r>
              <a:rPr lang="en-US" sz="2300" dirty="0" smtClean="0">
                <a:latin typeface="+mj-lt"/>
              </a:rPr>
              <a:t>, Asia and Europe</a:t>
            </a:r>
          </a:p>
          <a:p>
            <a:pPr>
              <a:lnSpc>
                <a:spcPct val="90000"/>
              </a:lnSpc>
              <a:spcBef>
                <a:spcPts val="600"/>
              </a:spcBef>
            </a:pPr>
            <a:r>
              <a:rPr lang="en-US" sz="2500" dirty="0" smtClean="0">
                <a:latin typeface="+mj-lt"/>
              </a:rPr>
              <a:t>Also exploring how to engage domestic US funding agencies beyond the DOE</a:t>
            </a:r>
            <a:endParaRPr lang="en-US" sz="2500" dirty="0">
              <a:latin typeface="+mj-lt"/>
            </a:endParaRPr>
          </a:p>
        </p:txBody>
      </p:sp>
      <p:sp>
        <p:nvSpPr>
          <p:cNvPr id="5" name="Slide Number Placeholder 4"/>
          <p:cNvSpPr>
            <a:spLocks noGrp="1"/>
          </p:cNvSpPr>
          <p:nvPr>
            <p:ph type="sldNum" sz="quarter" idx="12"/>
          </p:nvPr>
        </p:nvSpPr>
        <p:spPr/>
        <p:txBody>
          <a:bodyPr/>
          <a:lstStyle/>
          <a:p>
            <a:pPr>
              <a:defRPr/>
            </a:pPr>
            <a:fld id="{138D865E-C010-424A-802E-E29D6B952C66}" type="slidenum">
              <a:rPr lang="en-US" smtClean="0"/>
              <a:pPr>
                <a:defRPr/>
              </a:pPr>
              <a:t>26</a:t>
            </a:fld>
            <a:endParaRPr lang="en-US"/>
          </a:p>
        </p:txBody>
      </p:sp>
      <p:sp>
        <p:nvSpPr>
          <p:cNvPr id="6"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Tree>
    <p:extLst>
      <p:ext uri="{BB962C8B-B14F-4D97-AF65-F5344CB8AC3E}">
        <p14:creationId xmlns:p14="http://schemas.microsoft.com/office/powerpoint/2010/main" val="35692081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J.Strait	NuFact 2013</a:t>
            </a:r>
            <a:endParaRPr lang="en-US" dirty="0"/>
          </a:p>
        </p:txBody>
      </p:sp>
      <p:sp>
        <p:nvSpPr>
          <p:cNvPr id="5" name="Slide Number Placeholder 4"/>
          <p:cNvSpPr>
            <a:spLocks noGrp="1"/>
          </p:cNvSpPr>
          <p:nvPr>
            <p:ph type="sldNum" sz="quarter" idx="12"/>
          </p:nvPr>
        </p:nvSpPr>
        <p:spPr/>
        <p:txBody>
          <a:bodyPr/>
          <a:lstStyle/>
          <a:p>
            <a:pPr>
              <a:defRPr/>
            </a:pPr>
            <a:fld id="{138D865E-C010-424A-802E-E29D6B952C66}" type="slidenum">
              <a:rPr lang="en-US" smtClean="0"/>
              <a:pPr>
                <a:defRPr/>
              </a:pPr>
              <a:t>27</a:t>
            </a:fld>
            <a:endParaRPr lang="en-US"/>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91702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pPr>
              <a:defRPr/>
            </a:pPr>
            <a:r>
              <a:rPr lang="en-US" smtClean="0"/>
              <a:t>J.Strait	NuFact 2013</a:t>
            </a:r>
            <a:endParaRPr lang="en-US" dirty="0"/>
          </a:p>
        </p:txBody>
      </p:sp>
      <p:sp>
        <p:nvSpPr>
          <p:cNvPr id="5" name="Slide Number Placeholder 4"/>
          <p:cNvSpPr>
            <a:spLocks noGrp="1"/>
          </p:cNvSpPr>
          <p:nvPr>
            <p:ph type="sldNum" sz="quarter" idx="12"/>
          </p:nvPr>
        </p:nvSpPr>
        <p:spPr/>
        <p:txBody>
          <a:bodyPr/>
          <a:lstStyle/>
          <a:p>
            <a:pPr>
              <a:defRPr/>
            </a:pPr>
            <a:fld id="{138D865E-C010-424A-802E-E29D6B952C66}" type="slidenum">
              <a:rPr lang="en-US" smtClean="0"/>
              <a:pPr>
                <a:defRPr/>
              </a:pPr>
              <a:t>28</a:t>
            </a:fld>
            <a:endParaRPr lang="en-US"/>
          </a:p>
        </p:txBody>
      </p:sp>
      <p:pic>
        <p:nvPicPr>
          <p:cNvPr id="1126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92616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600" dirty="0" smtClean="0"/>
              <a:t>European Strategy and CERN</a:t>
            </a:r>
            <a:endParaRPr lang="en-US" sz="3600" dirty="0"/>
          </a:p>
        </p:txBody>
      </p:sp>
      <p:sp>
        <p:nvSpPr>
          <p:cNvPr id="3" name="Content Placeholder 2"/>
          <p:cNvSpPr>
            <a:spLocks noGrp="1"/>
          </p:cNvSpPr>
          <p:nvPr>
            <p:ph idx="1"/>
          </p:nvPr>
        </p:nvSpPr>
        <p:spPr>
          <a:xfrm>
            <a:off x="457200" y="1524000"/>
            <a:ext cx="8229600" cy="4876800"/>
          </a:xfrm>
        </p:spPr>
        <p:txBody>
          <a:bodyPr/>
          <a:lstStyle/>
          <a:p>
            <a:pPr marL="0" indent="0">
              <a:buNone/>
            </a:pPr>
            <a:r>
              <a:rPr lang="en-US" dirty="0">
                <a:latin typeface="+mj-lt"/>
              </a:rPr>
              <a:t>European Strategy </a:t>
            </a:r>
            <a:r>
              <a:rPr lang="en-US" dirty="0" smtClean="0">
                <a:latin typeface="+mj-lt"/>
              </a:rPr>
              <a:t>for </a:t>
            </a:r>
            <a:r>
              <a:rPr lang="en-US" dirty="0">
                <a:latin typeface="+mj-lt"/>
              </a:rPr>
              <a:t>Particle </a:t>
            </a:r>
            <a:r>
              <a:rPr lang="en-US" dirty="0" smtClean="0">
                <a:latin typeface="+mj-lt"/>
              </a:rPr>
              <a:t>Physics:</a:t>
            </a:r>
          </a:p>
          <a:p>
            <a:pPr marL="225425" indent="0">
              <a:buNone/>
            </a:pPr>
            <a:r>
              <a:rPr lang="en-US" sz="2000" dirty="0" smtClean="0">
                <a:latin typeface="+mj-lt"/>
              </a:rPr>
              <a:t>Rapid </a:t>
            </a:r>
            <a:r>
              <a:rPr lang="en-US" sz="2000" dirty="0">
                <a:latin typeface="+mj-lt"/>
              </a:rPr>
              <a:t>progress in neutrino oscillation physics, </a:t>
            </a:r>
            <a:r>
              <a:rPr lang="en-US" sz="2000" dirty="0" smtClean="0">
                <a:latin typeface="+mj-lt"/>
              </a:rPr>
              <a:t>with significant </a:t>
            </a:r>
            <a:r>
              <a:rPr lang="en-US" sz="2000" dirty="0">
                <a:latin typeface="+mj-lt"/>
              </a:rPr>
              <a:t>European involvement, has established a </a:t>
            </a:r>
            <a:r>
              <a:rPr lang="en-US" sz="2000" dirty="0" smtClean="0">
                <a:latin typeface="+mj-lt"/>
              </a:rPr>
              <a:t>strong scientific </a:t>
            </a:r>
            <a:r>
              <a:rPr lang="en-US" sz="2000" dirty="0">
                <a:latin typeface="+mj-lt"/>
              </a:rPr>
              <a:t>case for a long-baseline neutrino </a:t>
            </a:r>
            <a:r>
              <a:rPr lang="en-US" sz="2000" dirty="0" err="1" smtClean="0">
                <a:latin typeface="+mj-lt"/>
              </a:rPr>
              <a:t>programme</a:t>
            </a:r>
            <a:r>
              <a:rPr lang="en-US" sz="2000" dirty="0" smtClean="0">
                <a:latin typeface="+mj-lt"/>
              </a:rPr>
              <a:t> exploring </a:t>
            </a:r>
            <a:r>
              <a:rPr lang="en-US" sz="2000" dirty="0">
                <a:latin typeface="+mj-lt"/>
              </a:rPr>
              <a:t>CP violation and the mass hierarchy in </a:t>
            </a:r>
            <a:r>
              <a:rPr lang="en-US" sz="2000" dirty="0" smtClean="0">
                <a:latin typeface="+mj-lt"/>
              </a:rPr>
              <a:t>the neutrino </a:t>
            </a:r>
            <a:r>
              <a:rPr lang="en-US" sz="2000" dirty="0">
                <a:latin typeface="+mj-lt"/>
              </a:rPr>
              <a:t>sector. </a:t>
            </a:r>
            <a:r>
              <a:rPr lang="en-US" sz="2000" dirty="0" smtClean="0">
                <a:latin typeface="+mj-lt"/>
              </a:rPr>
              <a:t/>
            </a:r>
            <a:br>
              <a:rPr lang="en-US" sz="2000" dirty="0" smtClean="0">
                <a:latin typeface="+mj-lt"/>
              </a:rPr>
            </a:br>
            <a:r>
              <a:rPr lang="en-US" sz="2000" i="1" dirty="0" smtClean="0">
                <a:solidFill>
                  <a:srgbClr val="0000FF"/>
                </a:solidFill>
                <a:latin typeface="+mj-lt"/>
              </a:rPr>
              <a:t>CERN </a:t>
            </a:r>
            <a:r>
              <a:rPr lang="en-US" sz="2000" i="1" dirty="0">
                <a:solidFill>
                  <a:srgbClr val="0000FF"/>
                </a:solidFill>
                <a:latin typeface="+mj-lt"/>
              </a:rPr>
              <a:t>should develop a </a:t>
            </a:r>
            <a:r>
              <a:rPr lang="en-US" sz="2000" i="1" dirty="0" smtClean="0">
                <a:solidFill>
                  <a:srgbClr val="0000FF"/>
                </a:solidFill>
                <a:latin typeface="+mj-lt"/>
              </a:rPr>
              <a:t>neutrino </a:t>
            </a:r>
            <a:r>
              <a:rPr lang="en-US" sz="2000" i="1" dirty="0" err="1" smtClean="0">
                <a:solidFill>
                  <a:srgbClr val="0000FF"/>
                </a:solidFill>
                <a:latin typeface="+mj-lt"/>
              </a:rPr>
              <a:t>programme</a:t>
            </a:r>
            <a:r>
              <a:rPr lang="en-US" sz="2000" i="1" dirty="0" smtClean="0">
                <a:solidFill>
                  <a:srgbClr val="0000FF"/>
                </a:solidFill>
                <a:latin typeface="+mj-lt"/>
              </a:rPr>
              <a:t> </a:t>
            </a:r>
            <a:r>
              <a:rPr lang="en-US" sz="2000" i="1" dirty="0">
                <a:solidFill>
                  <a:srgbClr val="0000FF"/>
                </a:solidFill>
                <a:latin typeface="+mj-lt"/>
              </a:rPr>
              <a:t>to pave the way for a substantial </a:t>
            </a:r>
            <a:r>
              <a:rPr lang="en-US" sz="2000" i="1" dirty="0" smtClean="0">
                <a:solidFill>
                  <a:srgbClr val="0000FF"/>
                </a:solidFill>
                <a:latin typeface="+mj-lt"/>
              </a:rPr>
              <a:t>European role </a:t>
            </a:r>
            <a:r>
              <a:rPr lang="en-US" sz="2000" i="1" dirty="0">
                <a:solidFill>
                  <a:srgbClr val="0000FF"/>
                </a:solidFill>
                <a:latin typeface="+mj-lt"/>
              </a:rPr>
              <a:t>in future long-baseline experiments. Europe </a:t>
            </a:r>
            <a:r>
              <a:rPr lang="en-US" sz="2000" i="1" dirty="0" smtClean="0">
                <a:solidFill>
                  <a:srgbClr val="0000FF"/>
                </a:solidFill>
                <a:latin typeface="+mj-lt"/>
              </a:rPr>
              <a:t>should explore </a:t>
            </a:r>
            <a:r>
              <a:rPr lang="en-US" sz="2000" i="1" dirty="0">
                <a:solidFill>
                  <a:srgbClr val="0000FF"/>
                </a:solidFill>
                <a:latin typeface="+mj-lt"/>
              </a:rPr>
              <a:t>the possibility of major participation in </a:t>
            </a:r>
            <a:r>
              <a:rPr lang="en-US" sz="2000" i="1" dirty="0" smtClean="0">
                <a:solidFill>
                  <a:srgbClr val="0000FF"/>
                </a:solidFill>
                <a:latin typeface="+mj-lt"/>
              </a:rPr>
              <a:t>leading long-baseline </a:t>
            </a:r>
            <a:r>
              <a:rPr lang="en-US" sz="2000" i="1" dirty="0">
                <a:solidFill>
                  <a:srgbClr val="0000FF"/>
                </a:solidFill>
                <a:latin typeface="+mj-lt"/>
              </a:rPr>
              <a:t>neutrino projects in the US and Japan</a:t>
            </a:r>
            <a:r>
              <a:rPr lang="en-US" sz="2000" i="1" dirty="0" smtClean="0">
                <a:solidFill>
                  <a:srgbClr val="0000FF"/>
                </a:solidFill>
                <a:latin typeface="+mj-lt"/>
              </a:rPr>
              <a:t>.</a:t>
            </a:r>
          </a:p>
          <a:p>
            <a:pPr>
              <a:buFont typeface="Arial" pitchFamily="34" charset="0"/>
              <a:buChar char="•"/>
            </a:pPr>
            <a:r>
              <a:rPr lang="en-US" sz="2000" dirty="0">
                <a:latin typeface="+mj-lt"/>
              </a:rPr>
              <a:t>F</a:t>
            </a:r>
            <a:r>
              <a:rPr lang="en-US" sz="2000" dirty="0" smtClean="0">
                <a:latin typeface="+mj-lt"/>
              </a:rPr>
              <a:t>ormally adopted at the special </a:t>
            </a:r>
            <a:r>
              <a:rPr lang="en-US" sz="2000" dirty="0">
                <a:latin typeface="+mj-lt"/>
              </a:rPr>
              <a:t>European Strategy Session of the Council in Brussels on 30 May 2013. </a:t>
            </a:r>
            <a:endParaRPr lang="en-US" sz="2000" dirty="0" smtClean="0">
              <a:latin typeface="+mj-lt"/>
            </a:endParaRPr>
          </a:p>
          <a:p>
            <a:pPr>
              <a:buFont typeface="Arial" pitchFamily="34" charset="0"/>
              <a:buChar char="•"/>
            </a:pPr>
            <a:r>
              <a:rPr lang="en-US" sz="2000" dirty="0" smtClean="0">
                <a:latin typeface="+mj-lt"/>
              </a:rPr>
              <a:t>The role of CERN will be key. The next step is for CERN to establish a platform from which European groups can participate in long-baseline physics.  .</a:t>
            </a:r>
            <a:r>
              <a:rPr lang="en-US" sz="2000" dirty="0" smtClean="0">
                <a:solidFill>
                  <a:srgbClr val="000000"/>
                </a:solidFill>
                <a:latin typeface="+mj-lt"/>
              </a:rPr>
              <a:t>..  hopefully </a:t>
            </a:r>
            <a:r>
              <a:rPr lang="en-US" sz="2000" dirty="0">
                <a:solidFill>
                  <a:srgbClr val="000000"/>
                </a:solidFill>
                <a:latin typeface="+mj-lt"/>
              </a:rPr>
              <a:t>in the US!</a:t>
            </a:r>
          </a:p>
          <a:p>
            <a:pPr>
              <a:buFont typeface="Arial" pitchFamily="34" charset="0"/>
              <a:buChar char="•"/>
            </a:pPr>
            <a:endParaRPr lang="en-US" sz="2000" dirty="0" smtClean="0">
              <a:latin typeface="+mj-lt"/>
            </a:endParaRPr>
          </a:p>
        </p:txBody>
      </p:sp>
      <p:sp>
        <p:nvSpPr>
          <p:cNvPr id="6" name="Slide Number Placeholder 5"/>
          <p:cNvSpPr>
            <a:spLocks noGrp="1"/>
          </p:cNvSpPr>
          <p:nvPr>
            <p:ph type="sldNum" sz="quarter" idx="12"/>
          </p:nvPr>
        </p:nvSpPr>
        <p:spPr/>
        <p:txBody>
          <a:bodyPr/>
          <a:lstStyle/>
          <a:p>
            <a:pPr>
              <a:defRPr/>
            </a:pPr>
            <a:fld id="{138D865E-C010-424A-802E-E29D6B952C66}" type="slidenum">
              <a:rPr lang="en-US" smtClean="0"/>
              <a:pPr>
                <a:defRPr/>
              </a:pPr>
              <a:t>29</a:t>
            </a:fld>
            <a:endParaRPr lang="en-US"/>
          </a:p>
        </p:txBody>
      </p:sp>
      <p:sp>
        <p:nvSpPr>
          <p:cNvPr id="7"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pic>
        <p:nvPicPr>
          <p:cNvPr id="13317" name="Picture 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44980" y="5802631"/>
            <a:ext cx="2499048" cy="373333"/>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600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317"/>
                                        </p:tgtEl>
                                      </p:cBhvr>
                                    </p:animEffect>
                                    <p:set>
                                      <p:cBhvr>
                                        <p:cTn id="7" dur="1" fill="hold">
                                          <p:stCondLst>
                                            <p:cond delay="499"/>
                                          </p:stCondLst>
                                        </p:cTn>
                                        <p:tgtEl>
                                          <p:spTgt spid="133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457200" y="152400"/>
            <a:ext cx="8229600" cy="1143000"/>
          </a:xfrm>
        </p:spPr>
        <p:txBody>
          <a:bodyPr/>
          <a:lstStyle/>
          <a:p>
            <a:r>
              <a:rPr lang="en-US" sz="3600" dirty="0" smtClean="0">
                <a:latin typeface="Calibri" charset="0"/>
              </a:rPr>
              <a:t>Scientific Motivation</a:t>
            </a:r>
            <a:endParaRPr lang="en-US" sz="3600" dirty="0">
              <a:latin typeface="Calibri" charset="0"/>
            </a:endParaRPr>
          </a:p>
        </p:txBody>
      </p:sp>
      <p:sp>
        <p:nvSpPr>
          <p:cNvPr id="3" name="Content Placeholder 2"/>
          <p:cNvSpPr>
            <a:spLocks noGrp="1"/>
          </p:cNvSpPr>
          <p:nvPr>
            <p:ph idx="1"/>
          </p:nvPr>
        </p:nvSpPr>
        <p:spPr>
          <a:xfrm>
            <a:off x="457200" y="1752600"/>
            <a:ext cx="8077200" cy="4419600"/>
          </a:xfrm>
        </p:spPr>
        <p:txBody>
          <a:bodyPr>
            <a:normAutofit lnSpcReduction="10000"/>
          </a:bodyPr>
          <a:lstStyle/>
          <a:p>
            <a:pPr marL="274320" lvl="1" indent="-274320" fontAlgn="auto">
              <a:spcAft>
                <a:spcPts val="0"/>
              </a:spcAft>
              <a:buClr>
                <a:schemeClr val="accent3"/>
              </a:buClr>
              <a:buSzPct val="95000"/>
              <a:buFont typeface="Wingdings 2"/>
              <a:buChar char=""/>
              <a:defRPr/>
            </a:pPr>
            <a:r>
              <a:rPr lang="en-US" dirty="0" smtClean="0">
                <a:solidFill>
                  <a:srgbClr val="000090"/>
                </a:solidFill>
                <a:latin typeface="+mj-lt"/>
                <a:ea typeface="+mn-ea"/>
              </a:rPr>
              <a:t>CP Violation in neutrino sector?</a:t>
            </a:r>
          </a:p>
          <a:p>
            <a:pPr marL="274320" lvl="1" indent="-274320" fontAlgn="auto">
              <a:spcAft>
                <a:spcPts val="0"/>
              </a:spcAft>
              <a:buClr>
                <a:schemeClr val="accent3"/>
              </a:buClr>
              <a:buSzPct val="95000"/>
              <a:buFont typeface="Wingdings 2"/>
              <a:buChar char=""/>
              <a:defRPr/>
            </a:pPr>
            <a:r>
              <a:rPr lang="en-US" dirty="0" smtClean="0">
                <a:solidFill>
                  <a:srgbClr val="000090"/>
                </a:solidFill>
                <a:latin typeface="+mj-lt"/>
                <a:ea typeface="+mn-ea"/>
              </a:rPr>
              <a:t>Neutrino Mass Hierarchy</a:t>
            </a:r>
          </a:p>
          <a:p>
            <a:pPr marL="274320" indent="-274320" fontAlgn="auto">
              <a:spcAft>
                <a:spcPts val="0"/>
              </a:spcAft>
              <a:buClr>
                <a:schemeClr val="accent3"/>
              </a:buClr>
              <a:buFont typeface="Wingdings 2"/>
              <a:buChar char=""/>
              <a:defRPr/>
            </a:pPr>
            <a:r>
              <a:rPr lang="en-US" sz="2400" dirty="0" smtClean="0">
                <a:solidFill>
                  <a:srgbClr val="000090"/>
                </a:solidFill>
                <a:latin typeface="+mj-lt"/>
                <a:ea typeface="+mn-ea"/>
                <a:cs typeface="+mn-cs"/>
              </a:rPr>
              <a:t>Testing the Three-Flavor Paradigm</a:t>
            </a:r>
          </a:p>
          <a:p>
            <a:pPr marL="640080" lvl="1" indent="-246888" fontAlgn="auto">
              <a:spcAft>
                <a:spcPts val="0"/>
              </a:spcAft>
              <a:buFont typeface="Wingdings 2"/>
              <a:buChar char=""/>
              <a:defRPr/>
            </a:pPr>
            <a:r>
              <a:rPr lang="en-US" sz="2200" dirty="0" smtClean="0">
                <a:latin typeface="+mj-lt"/>
                <a:ea typeface="+mn-ea"/>
              </a:rPr>
              <a:t>Precision measurements of known </a:t>
            </a:r>
            <a:br>
              <a:rPr lang="en-US" sz="2200" dirty="0" smtClean="0">
                <a:latin typeface="+mj-lt"/>
                <a:ea typeface="+mn-ea"/>
              </a:rPr>
            </a:br>
            <a:r>
              <a:rPr lang="en-US" sz="2200" dirty="0" smtClean="0">
                <a:latin typeface="+mj-lt"/>
                <a:ea typeface="+mn-ea"/>
              </a:rPr>
              <a:t>fundamental mixing parameters</a:t>
            </a:r>
          </a:p>
          <a:p>
            <a:pPr marL="640080" lvl="1" indent="-246888" fontAlgn="auto">
              <a:spcAft>
                <a:spcPts val="0"/>
              </a:spcAft>
              <a:buFont typeface="Wingdings 2"/>
              <a:buChar char=""/>
              <a:defRPr/>
            </a:pPr>
            <a:r>
              <a:rPr lang="en-US" sz="2200" dirty="0">
                <a:latin typeface="+mj-lt"/>
              </a:rPr>
              <a:t>New physics -&gt; non-standard interactions</a:t>
            </a:r>
            <a:r>
              <a:rPr lang="en-US" sz="2200" dirty="0" smtClean="0">
                <a:latin typeface="+mj-lt"/>
              </a:rPr>
              <a:t>,</a:t>
            </a:r>
            <a:br>
              <a:rPr lang="en-US" sz="2200" dirty="0" smtClean="0">
                <a:latin typeface="+mj-lt"/>
              </a:rPr>
            </a:br>
            <a:r>
              <a:rPr lang="en-US" sz="2200" dirty="0" smtClean="0">
                <a:latin typeface="+mj-lt"/>
              </a:rPr>
              <a:t>sterile </a:t>
            </a:r>
            <a:r>
              <a:rPr lang="en-US" sz="2200" dirty="0">
                <a:latin typeface="+mj-lt"/>
              </a:rPr>
              <a:t>neutrinos… </a:t>
            </a:r>
            <a:r>
              <a:rPr lang="en-US" sz="2200" dirty="0" smtClean="0">
                <a:latin typeface="+mj-lt"/>
              </a:rPr>
              <a:t>(with beam + atmospheric </a:t>
            </a:r>
            <a:r>
              <a:rPr lang="en-US" sz="2200" dirty="0" smtClean="0">
                <a:latin typeface="Symbol" pitchFamily="18" charset="2"/>
                <a:cs typeface="Symbol" charset="2"/>
              </a:rPr>
              <a:t>n</a:t>
            </a:r>
            <a:r>
              <a:rPr lang="en-US" sz="2200" dirty="0" smtClean="0">
                <a:latin typeface="+mj-lt"/>
              </a:rPr>
              <a:t> sources) </a:t>
            </a:r>
            <a:endParaRPr lang="en-US" sz="2200" dirty="0">
              <a:latin typeface="+mj-lt"/>
            </a:endParaRPr>
          </a:p>
          <a:p>
            <a:pPr marL="640080" lvl="1" indent="-246888" fontAlgn="auto">
              <a:spcAft>
                <a:spcPts val="0"/>
              </a:spcAft>
              <a:buFont typeface="Wingdings 2"/>
              <a:buChar char=""/>
              <a:defRPr/>
            </a:pPr>
            <a:r>
              <a:rPr lang="en-US" sz="2200" dirty="0">
                <a:latin typeface="+mj-lt"/>
              </a:rPr>
              <a:t>Precision neutrino interactions studies (near detector</a:t>
            </a:r>
            <a:r>
              <a:rPr lang="en-US" sz="2200" dirty="0" smtClean="0">
                <a:latin typeface="+mj-lt"/>
              </a:rPr>
              <a:t>)</a:t>
            </a:r>
          </a:p>
          <a:p>
            <a:pPr marL="274320" indent="-274320" fontAlgn="auto">
              <a:spcAft>
                <a:spcPts val="0"/>
              </a:spcAft>
              <a:buClr>
                <a:schemeClr val="accent3"/>
              </a:buClr>
              <a:buFont typeface="Wingdings 2"/>
              <a:buChar char=""/>
              <a:defRPr/>
            </a:pPr>
            <a:r>
              <a:rPr lang="en-US" sz="2400" dirty="0">
                <a:latin typeface="+mj-lt"/>
              </a:rPr>
              <a:t>Other fundamental physics enabled by massive detectors</a:t>
            </a:r>
          </a:p>
          <a:p>
            <a:pPr marL="640080" lvl="1" indent="-246888" fontAlgn="auto">
              <a:spcAft>
                <a:spcPts val="0"/>
              </a:spcAft>
              <a:buFont typeface="Wingdings 2"/>
              <a:buChar char=""/>
              <a:defRPr/>
            </a:pPr>
            <a:r>
              <a:rPr lang="en-US" sz="2200" dirty="0" smtClean="0">
                <a:solidFill>
                  <a:srgbClr val="000090"/>
                </a:solidFill>
                <a:latin typeface="+mj-lt"/>
              </a:rPr>
              <a:t>Baryon-Number Violation </a:t>
            </a:r>
            <a:endParaRPr lang="en-US" sz="2200" dirty="0">
              <a:solidFill>
                <a:srgbClr val="000090"/>
              </a:solidFill>
              <a:latin typeface="+mj-lt"/>
            </a:endParaRPr>
          </a:p>
          <a:p>
            <a:pPr marL="640080" lvl="1" indent="-246888" fontAlgn="auto">
              <a:spcAft>
                <a:spcPts val="0"/>
              </a:spcAft>
              <a:buFont typeface="Wingdings 2"/>
              <a:buChar char=""/>
              <a:defRPr/>
            </a:pPr>
            <a:r>
              <a:rPr lang="en-US" sz="2200" dirty="0" smtClean="0">
                <a:solidFill>
                  <a:srgbClr val="000090"/>
                </a:solidFill>
                <a:latin typeface="+mj-lt"/>
              </a:rPr>
              <a:t>Astrophysics: Supernova </a:t>
            </a:r>
            <a:r>
              <a:rPr lang="en-US" sz="2200" dirty="0" smtClean="0">
                <a:solidFill>
                  <a:srgbClr val="000090"/>
                </a:solidFill>
                <a:latin typeface="Symbol" pitchFamily="18" charset="2"/>
              </a:rPr>
              <a:t>n</a:t>
            </a:r>
            <a:r>
              <a:rPr lang="en-US" sz="2200" dirty="0" smtClean="0">
                <a:solidFill>
                  <a:srgbClr val="000090"/>
                </a:solidFill>
                <a:latin typeface="+mj-lt"/>
              </a:rPr>
              <a:t> burst flux</a:t>
            </a:r>
            <a:endParaRPr lang="en-US" sz="2200" dirty="0">
              <a:solidFill>
                <a:schemeClr val="accent1"/>
              </a:solidFill>
              <a:latin typeface="+mj-lt"/>
            </a:endParaRPr>
          </a:p>
        </p:txBody>
      </p:sp>
      <p:sp>
        <p:nvSpPr>
          <p:cNvPr id="5" name="Slide Number Placeholder 4"/>
          <p:cNvSpPr>
            <a:spLocks noGrp="1"/>
          </p:cNvSpPr>
          <p:nvPr>
            <p:ph type="sldNum" sz="quarter" idx="12"/>
          </p:nvPr>
        </p:nvSpPr>
        <p:spPr/>
        <p:txBody>
          <a:bodyPr/>
          <a:lstStyle/>
          <a:p>
            <a:pPr>
              <a:defRPr/>
            </a:pPr>
            <a:fld id="{7719CC50-2797-5D4C-8057-96BD0D59269B}" type="slidenum">
              <a:rPr lang="en-US"/>
              <a:pPr>
                <a:defRPr/>
              </a:pPr>
              <a:t>3</a:t>
            </a:fld>
            <a:endParaRPr lang="en-US"/>
          </a:p>
        </p:txBody>
      </p:sp>
      <p:sp>
        <p:nvSpPr>
          <p:cNvPr id="6"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grpSp>
        <p:nvGrpSpPr>
          <p:cNvPr id="8" name="Group 7"/>
          <p:cNvGrpSpPr/>
          <p:nvPr/>
        </p:nvGrpSpPr>
        <p:grpSpPr>
          <a:xfrm>
            <a:off x="457200" y="30485"/>
            <a:ext cx="8643707" cy="6389352"/>
            <a:chOff x="457200" y="30485"/>
            <a:chExt cx="8643707" cy="6389352"/>
          </a:xfrm>
        </p:grpSpPr>
        <p:sp>
          <p:nvSpPr>
            <p:cNvPr id="7" name="Rectangle 6"/>
            <p:cNvSpPr/>
            <p:nvPr/>
          </p:nvSpPr>
          <p:spPr>
            <a:xfrm>
              <a:off x="457200" y="5988950"/>
              <a:ext cx="8024149" cy="430887"/>
            </a:xfrm>
            <a:prstGeom prst="rect">
              <a:avLst/>
            </a:prstGeom>
          </p:spPr>
          <p:txBody>
            <a:bodyPr wrap="square">
              <a:spAutoFit/>
            </a:bodyPr>
            <a:lstStyle/>
            <a:p>
              <a:pPr marL="114300" indent="0">
                <a:buNone/>
              </a:pPr>
              <a:r>
                <a:rPr lang="en-US" sz="2200" dirty="0" smtClean="0">
                  <a:latin typeface="+mj-lt"/>
                </a:rPr>
                <a:t>Further details: “</a:t>
              </a:r>
              <a:r>
                <a:rPr lang="en-US" sz="2200" dirty="0">
                  <a:latin typeface="+mj-lt"/>
                </a:rPr>
                <a:t>Science Opportunities w/ </a:t>
              </a:r>
              <a:r>
                <a:rPr lang="en-US" sz="2200" dirty="0" smtClean="0">
                  <a:latin typeface="+mj-lt"/>
                </a:rPr>
                <a:t>LBNE,” arXiv:1307.7335.</a:t>
              </a:r>
              <a:endParaRPr lang="en-US" sz="2200" dirty="0">
                <a:latin typeface="+mj-lt"/>
              </a:endParaRPr>
            </a:p>
          </p:txBody>
        </p:sp>
        <p:grpSp>
          <p:nvGrpSpPr>
            <p:cNvPr id="2" name="Group 1"/>
            <p:cNvGrpSpPr>
              <a:grpSpLocks noChangeAspect="1"/>
            </p:cNvGrpSpPr>
            <p:nvPr/>
          </p:nvGrpSpPr>
          <p:grpSpPr>
            <a:xfrm>
              <a:off x="6054102" y="30485"/>
              <a:ext cx="3046805" cy="3913629"/>
              <a:chOff x="4511040" y="121920"/>
              <a:chExt cx="4486275" cy="5762625"/>
            </a:xfrm>
          </p:grpSpPr>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11040" y="121920"/>
                <a:ext cx="4486275" cy="5762625"/>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03070" y="1748789"/>
                <a:ext cx="3382698" cy="402336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457200" y="152400"/>
            <a:ext cx="8229600" cy="1143000"/>
          </a:xfrm>
        </p:spPr>
        <p:txBody>
          <a:bodyPr/>
          <a:lstStyle/>
          <a:p>
            <a:r>
              <a:rPr lang="en-US" sz="3600" dirty="0">
                <a:latin typeface="Calibri" charset="0"/>
              </a:rPr>
              <a:t>Summary</a:t>
            </a:r>
          </a:p>
        </p:txBody>
      </p:sp>
      <p:sp>
        <p:nvSpPr>
          <p:cNvPr id="4" name="Slide Number Placeholder 3"/>
          <p:cNvSpPr>
            <a:spLocks noGrp="1"/>
          </p:cNvSpPr>
          <p:nvPr>
            <p:ph type="sldNum" sz="quarter" idx="12"/>
          </p:nvPr>
        </p:nvSpPr>
        <p:spPr/>
        <p:txBody>
          <a:bodyPr/>
          <a:lstStyle/>
          <a:p>
            <a:pPr>
              <a:defRPr/>
            </a:pPr>
            <a:fld id="{7991A8A3-F080-AA44-998C-4F6A66ED7DAD}" type="slidenum">
              <a:rPr lang="en-US"/>
              <a:pPr>
                <a:defRPr/>
              </a:pPr>
              <a:t>30</a:t>
            </a:fld>
            <a:endParaRPr lang="en-US"/>
          </a:p>
        </p:txBody>
      </p:sp>
      <p:sp>
        <p:nvSpPr>
          <p:cNvPr id="8" name="Rectangle 3"/>
          <p:cNvSpPr txBox="1">
            <a:spLocks noChangeArrowheads="1"/>
          </p:cNvSpPr>
          <p:nvPr/>
        </p:nvSpPr>
        <p:spPr bwMode="auto">
          <a:xfrm>
            <a:off x="457200" y="1219200"/>
            <a:ext cx="8534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273050" indent="-273050" algn="l" rtl="0" fontAlgn="base">
              <a:spcBef>
                <a:spcPct val="20000"/>
              </a:spcBef>
              <a:spcAft>
                <a:spcPct val="0"/>
              </a:spcAft>
              <a:buClr>
                <a:srgbClr val="0BD0D9"/>
              </a:buClr>
              <a:buSzPct val="95000"/>
              <a:buFont typeface="Wingdings 2" charset="0"/>
              <a:buChar char=""/>
              <a:defRPr sz="2600" kern="1200">
                <a:solidFill>
                  <a:schemeClr val="tx1"/>
                </a:solidFill>
                <a:latin typeface="+mn-lt"/>
                <a:ea typeface="ＭＳ Ｐゴシック" charset="0"/>
                <a:cs typeface="ＭＳ Ｐゴシック" charset="0"/>
              </a:defRPr>
            </a:lvl1pPr>
            <a:lvl2pPr marL="639763" indent="-246063" algn="l" rtl="0" fontAlgn="base">
              <a:spcBef>
                <a:spcPct val="20000"/>
              </a:spcBef>
              <a:spcAft>
                <a:spcPct val="0"/>
              </a:spcAft>
              <a:buClr>
                <a:schemeClr val="accent1"/>
              </a:buClr>
              <a:buSzPct val="85000"/>
              <a:buFont typeface="Wingdings 2" charset="0"/>
              <a:buChar char=""/>
              <a:defRPr sz="2400" kern="1200">
                <a:solidFill>
                  <a:schemeClr val="tx1"/>
                </a:solidFill>
                <a:latin typeface="+mn-lt"/>
                <a:ea typeface="ＭＳ Ｐゴシック" charset="0"/>
                <a:cs typeface="+mn-cs"/>
              </a:defRPr>
            </a:lvl2pPr>
            <a:lvl3pPr marL="914400" indent="-246063" algn="l" rtl="0" fontAlgn="base">
              <a:spcBef>
                <a:spcPct val="20000"/>
              </a:spcBef>
              <a:spcAft>
                <a:spcPct val="0"/>
              </a:spcAft>
              <a:buClr>
                <a:schemeClr val="accent2"/>
              </a:buClr>
              <a:buSzPct val="70000"/>
              <a:buFont typeface="Wingdings 2" charset="0"/>
              <a:buChar char=""/>
              <a:defRPr sz="2100" kern="1200">
                <a:solidFill>
                  <a:schemeClr val="tx1"/>
                </a:solidFill>
                <a:latin typeface="+mn-lt"/>
                <a:ea typeface="ＭＳ Ｐゴシック" charset="0"/>
                <a:cs typeface="+mn-cs"/>
              </a:defRPr>
            </a:lvl3pPr>
            <a:lvl4pPr marL="1187450" indent="-209550" algn="l" rtl="0" fontAlgn="base">
              <a:spcBef>
                <a:spcPct val="20000"/>
              </a:spcBef>
              <a:spcAft>
                <a:spcPct val="0"/>
              </a:spcAft>
              <a:buClr>
                <a:srgbClr val="0BD0D9"/>
              </a:buClr>
              <a:buSzPct val="65000"/>
              <a:buFont typeface="Wingdings 2" charset="0"/>
              <a:buChar char=""/>
              <a:defRPr sz="2000" kern="1200">
                <a:solidFill>
                  <a:schemeClr val="tx1"/>
                </a:solidFill>
                <a:latin typeface="+mn-lt"/>
                <a:ea typeface="ＭＳ Ｐゴシック" charset="0"/>
                <a:cs typeface="+mn-cs"/>
              </a:defRPr>
            </a:lvl4pPr>
            <a:lvl5pPr marL="1462088" indent="-209550" algn="l" rtl="0" fontAlgn="base">
              <a:spcBef>
                <a:spcPct val="20000"/>
              </a:spcBef>
              <a:spcAft>
                <a:spcPct val="0"/>
              </a:spcAft>
              <a:buClr>
                <a:srgbClr val="10CF9B"/>
              </a:buClr>
              <a:buSzPct val="65000"/>
              <a:buFont typeface="Wingdings 2" charset="0"/>
              <a:buChar char=""/>
              <a:defRPr sz="2000" kern="1200">
                <a:solidFill>
                  <a:schemeClr val="tx1"/>
                </a:solidFill>
                <a:latin typeface="+mn-lt"/>
                <a:ea typeface="ＭＳ Ｐゴシック" charset="0"/>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2400" dirty="0" smtClean="0">
                <a:solidFill>
                  <a:srgbClr val="800000"/>
                </a:solidFill>
                <a:latin typeface="+mj-lt"/>
              </a:rPr>
              <a:t>CP violation parameter, mass hierarchy, non-standard interactions likely inaccessible to current generation experiments</a:t>
            </a:r>
          </a:p>
          <a:p>
            <a:pPr lvl="1"/>
            <a:r>
              <a:rPr lang="en-US" sz="2000" b="1" dirty="0" smtClean="0">
                <a:solidFill>
                  <a:srgbClr val="800000"/>
                </a:solidFill>
                <a:latin typeface="+mj-lt"/>
              </a:rPr>
              <a:t>Need longer baseline and very large instrumented targets for a comprehensive program</a:t>
            </a:r>
          </a:p>
          <a:p>
            <a:r>
              <a:rPr lang="en-US" sz="2400" dirty="0" smtClean="0">
                <a:solidFill>
                  <a:srgbClr val="800000"/>
                </a:solidFill>
                <a:latin typeface="+mj-lt"/>
              </a:rPr>
              <a:t>Large detectors also probe physics not accessible any other way</a:t>
            </a:r>
          </a:p>
          <a:p>
            <a:pPr lvl="1"/>
            <a:r>
              <a:rPr lang="en-US" sz="2200" dirty="0" smtClean="0">
                <a:solidFill>
                  <a:srgbClr val="800000"/>
                </a:solidFill>
                <a:latin typeface="+mj-lt"/>
              </a:rPr>
              <a:t>Proton decay (Grand Unified Theories)</a:t>
            </a:r>
          </a:p>
          <a:p>
            <a:pPr lvl="1"/>
            <a:r>
              <a:rPr lang="en-US" sz="2200" dirty="0" smtClean="0">
                <a:solidFill>
                  <a:srgbClr val="800000"/>
                </a:solidFill>
                <a:latin typeface="+mj-lt"/>
              </a:rPr>
              <a:t>Supernova burst neutrinos from intra-galactic distances</a:t>
            </a:r>
          </a:p>
          <a:p>
            <a:r>
              <a:rPr lang="en-US" sz="2400" dirty="0" smtClean="0">
                <a:solidFill>
                  <a:srgbClr val="FF0000"/>
                </a:solidFill>
                <a:latin typeface="+mj-lt"/>
              </a:rPr>
              <a:t>LBNE has received approval to begin this program</a:t>
            </a:r>
            <a:endParaRPr lang="en-US" sz="2400" dirty="0">
              <a:solidFill>
                <a:srgbClr val="FF0000"/>
              </a:solidFill>
              <a:latin typeface="+mj-lt"/>
            </a:endParaRPr>
          </a:p>
          <a:p>
            <a:pPr lvl="1"/>
            <a:r>
              <a:rPr lang="en-US" sz="2200" dirty="0" smtClean="0">
                <a:solidFill>
                  <a:srgbClr val="FF0000"/>
                </a:solidFill>
                <a:latin typeface="+mj-lt"/>
              </a:rPr>
              <a:t>It will be a major US HEP facility for the 2020’s</a:t>
            </a:r>
          </a:p>
          <a:p>
            <a:pPr lvl="1"/>
            <a:r>
              <a:rPr lang="en-US" sz="2200" dirty="0" smtClean="0">
                <a:solidFill>
                  <a:srgbClr val="FF0000"/>
                </a:solidFill>
                <a:latin typeface="+mj-lt"/>
              </a:rPr>
              <a:t>With a budget of $867M we </a:t>
            </a:r>
            <a:r>
              <a:rPr lang="en-US" sz="2200" dirty="0">
                <a:solidFill>
                  <a:srgbClr val="FF0000"/>
                </a:solidFill>
                <a:latin typeface="+mj-lt"/>
              </a:rPr>
              <a:t>are proceeding with the most important aspects in the first </a:t>
            </a:r>
            <a:r>
              <a:rPr lang="en-US" sz="2200" dirty="0" smtClean="0">
                <a:solidFill>
                  <a:srgbClr val="FF0000"/>
                </a:solidFill>
                <a:latin typeface="+mj-lt"/>
              </a:rPr>
              <a:t>phase and actively working with partners to expand the scope</a:t>
            </a:r>
          </a:p>
          <a:p>
            <a:r>
              <a:rPr lang="en-US" sz="2400" dirty="0" smtClean="0">
                <a:latin typeface="+mj-lt"/>
              </a:rPr>
              <a:t>LBNE will develop into a world center for neutrino physics to complement those for hadron/lepton colliders</a:t>
            </a:r>
          </a:p>
        </p:txBody>
      </p:sp>
    </p:spTree>
    <p:extLst>
      <p:ext uri="{BB962C8B-B14F-4D97-AF65-F5344CB8AC3E}">
        <p14:creationId xmlns:p14="http://schemas.microsoft.com/office/powerpoint/2010/main" val="54183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9"/>
          <p:cNvSpPr>
            <a:spLocks noGrp="1"/>
          </p:cNvSpPr>
          <p:nvPr>
            <p:ph type="title"/>
          </p:nvPr>
        </p:nvSpPr>
        <p:spPr>
          <a:xfrm>
            <a:off x="457200" y="2438400"/>
            <a:ext cx="8229600" cy="1143000"/>
          </a:xfrm>
        </p:spPr>
        <p:txBody>
          <a:bodyPr/>
          <a:lstStyle/>
          <a:p>
            <a:pPr algn="ctr"/>
            <a:r>
              <a:rPr lang="en-US" sz="4400" dirty="0" smtClean="0">
                <a:latin typeface="Calibri" charset="0"/>
              </a:rPr>
              <a:t>Back Up</a:t>
            </a:r>
            <a:endParaRPr lang="en-US" sz="4400" dirty="0">
              <a:latin typeface="Calibri" charset="0"/>
            </a:endParaRPr>
          </a:p>
        </p:txBody>
      </p:sp>
      <p:sp>
        <p:nvSpPr>
          <p:cNvPr id="2" name="Footer Placeholder 1"/>
          <p:cNvSpPr>
            <a:spLocks noGrp="1"/>
          </p:cNvSpPr>
          <p:nvPr>
            <p:ph type="ftr" sz="quarter" idx="11"/>
          </p:nvPr>
        </p:nvSpPr>
        <p:spPr/>
        <p:txBody>
          <a:bodyPr/>
          <a:lstStyle/>
          <a:p>
            <a:pPr>
              <a:defRPr/>
            </a:pPr>
            <a:r>
              <a:rPr lang="en-US" dirty="0" smtClean="0"/>
              <a:t>J.Strait	NuFact 2013</a:t>
            </a:r>
            <a:endParaRPr lang="en-US" dirty="0"/>
          </a:p>
        </p:txBody>
      </p:sp>
      <p:sp>
        <p:nvSpPr>
          <p:cNvPr id="3" name="Slide Number Placeholder 2"/>
          <p:cNvSpPr>
            <a:spLocks noGrp="1"/>
          </p:cNvSpPr>
          <p:nvPr>
            <p:ph type="sldNum" sz="quarter" idx="12"/>
          </p:nvPr>
        </p:nvSpPr>
        <p:spPr/>
        <p:txBody>
          <a:bodyPr/>
          <a:lstStyle/>
          <a:p>
            <a:pPr>
              <a:defRPr/>
            </a:pPr>
            <a:fld id="{138D865E-C010-424A-802E-E29D6B952C66}" type="slidenum">
              <a:rPr lang="en-US" smtClean="0"/>
              <a:pPr>
                <a:defRPr/>
              </a:pPr>
              <a:t>31</a:t>
            </a:fld>
            <a:endParaRPr lang="en-US"/>
          </a:p>
        </p:txBody>
      </p:sp>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p:cNvSpPr>
            <a:spLocks noGrp="1"/>
          </p:cNvSpPr>
          <p:nvPr>
            <p:ph type="title"/>
          </p:nvPr>
        </p:nvSpPr>
        <p:spPr/>
        <p:txBody>
          <a:bodyPr/>
          <a:lstStyle/>
          <a:p>
            <a:r>
              <a:rPr lang="en-US">
                <a:latin typeface="Calibri" charset="0"/>
              </a:rPr>
              <a:t>	</a:t>
            </a:r>
          </a:p>
        </p:txBody>
      </p:sp>
      <p:sp>
        <p:nvSpPr>
          <p:cNvPr id="5" name="Slide Number Placeholder 4"/>
          <p:cNvSpPr>
            <a:spLocks noGrp="1"/>
          </p:cNvSpPr>
          <p:nvPr>
            <p:ph type="sldNum" sz="quarter" idx="12"/>
          </p:nvPr>
        </p:nvSpPr>
        <p:spPr/>
        <p:txBody>
          <a:bodyPr/>
          <a:lstStyle/>
          <a:p>
            <a:pPr>
              <a:defRPr/>
            </a:pPr>
            <a:fld id="{71821B65-E3B6-D346-A1B3-971C37449252}" type="slidenum">
              <a:rPr lang="en-US"/>
              <a:pPr>
                <a:defRPr/>
              </a:pPr>
              <a:t>32</a:t>
            </a:fld>
            <a:endParaRPr lang="en-US"/>
          </a:p>
        </p:txBody>
      </p:sp>
      <p:sp>
        <p:nvSpPr>
          <p:cNvPr id="6"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
        <p:nvSpPr>
          <p:cNvPr id="7" name="Content Placeholder 2"/>
          <p:cNvSpPr txBox="1">
            <a:spLocks/>
          </p:cNvSpPr>
          <p:nvPr/>
        </p:nvSpPr>
        <p:spPr>
          <a:xfrm>
            <a:off x="4572000" y="1905000"/>
            <a:ext cx="3962400" cy="4389438"/>
          </a:xfrm>
          <a:prstGeom prst="rect">
            <a:avLst/>
          </a:prstGeom>
        </p:spPr>
        <p:txBody>
          <a:bodyPr>
            <a:normAutofit/>
          </a:bodyPr>
          <a:lstStyle/>
          <a:p>
            <a:pPr marL="274320" indent="-274320" fontAlgn="auto">
              <a:spcBef>
                <a:spcPct val="20000"/>
              </a:spcBef>
              <a:spcAft>
                <a:spcPts val="0"/>
              </a:spcAft>
              <a:buClr>
                <a:schemeClr val="accent3"/>
              </a:buClr>
              <a:buSzPct val="95000"/>
              <a:buFont typeface="Wingdings 2"/>
              <a:buChar char=""/>
              <a:defRPr/>
            </a:pPr>
            <a:endParaRPr lang="en-US" sz="2600" dirty="0">
              <a:latin typeface="+mn-lt"/>
              <a:ea typeface="+mn-ea"/>
              <a:cs typeface="+mn-cs"/>
            </a:endParaRPr>
          </a:p>
        </p:txBody>
      </p:sp>
      <p:sp>
        <p:nvSpPr>
          <p:cNvPr id="8" name="Content Placeholder 2"/>
          <p:cNvSpPr txBox="1">
            <a:spLocks/>
          </p:cNvSpPr>
          <p:nvPr/>
        </p:nvSpPr>
        <p:spPr>
          <a:xfrm>
            <a:off x="4572000" y="1981200"/>
            <a:ext cx="3962400" cy="4389438"/>
          </a:xfrm>
          <a:prstGeom prst="rect">
            <a:avLst/>
          </a:prstGeom>
        </p:spPr>
        <p:txBody>
          <a:bodyPr>
            <a:normAutofit/>
          </a:bodyPr>
          <a:lstStyle/>
          <a:p>
            <a:pPr marL="274320" indent="-274320" fontAlgn="auto">
              <a:spcBef>
                <a:spcPct val="20000"/>
              </a:spcBef>
              <a:spcAft>
                <a:spcPts val="0"/>
              </a:spcAft>
              <a:buClr>
                <a:schemeClr val="accent3"/>
              </a:buClr>
              <a:buSzPct val="95000"/>
              <a:buFont typeface="Wingdings 2"/>
              <a:buChar char=""/>
              <a:defRPr/>
            </a:pPr>
            <a:endParaRPr lang="en-US" sz="2600" dirty="0">
              <a:latin typeface="+mn-lt"/>
              <a:ea typeface="+mn-ea"/>
              <a:cs typeface="+mn-cs"/>
            </a:endParaRPr>
          </a:p>
        </p:txBody>
      </p:sp>
      <p:sp>
        <p:nvSpPr>
          <p:cNvPr id="10" name="Title 1"/>
          <p:cNvSpPr txBox="1">
            <a:spLocks/>
          </p:cNvSpPr>
          <p:nvPr/>
        </p:nvSpPr>
        <p:spPr>
          <a:xfrm>
            <a:off x="609600" y="152400"/>
            <a:ext cx="8229600" cy="1143000"/>
          </a:xfrm>
          <a:prstGeom prst="rect">
            <a:avLst/>
          </a:prstGeom>
        </p:spPr>
        <p:txBody>
          <a:bodyPr lIns="0" rIns="0" bIns="0" anchor="b">
            <a:normAutofit/>
          </a:bodyPr>
          <a:lstStyle/>
          <a:p>
            <a:pPr fontAlgn="auto">
              <a:spcAft>
                <a:spcPts val="0"/>
              </a:spcAft>
              <a:defRPr/>
            </a:pPr>
            <a:r>
              <a:rPr lang="en-US" sz="4000" dirty="0" smtClean="0">
                <a:solidFill>
                  <a:srgbClr val="0F6FC6"/>
                </a:solidFill>
                <a:latin typeface="+mj-lt"/>
                <a:ea typeface="+mj-ea"/>
                <a:cs typeface="+mj-cs"/>
              </a:rPr>
              <a:t>Why 1300 km: Baseline Optimization</a:t>
            </a:r>
            <a:r>
              <a:rPr lang="en-US" sz="4000" dirty="0">
                <a:solidFill>
                  <a:srgbClr val="0F6FC6"/>
                </a:solidFill>
                <a:latin typeface="+mj-lt"/>
                <a:ea typeface="+mj-ea"/>
                <a:cs typeface="+mj-cs"/>
              </a:rPr>
              <a:t>	</a:t>
            </a:r>
          </a:p>
        </p:txBody>
      </p:sp>
      <p:pic>
        <p:nvPicPr>
          <p:cNvPr id="3" name="Picture 2"/>
          <p:cNvPicPr>
            <a:picLocks noChangeAspect="1"/>
          </p:cNvPicPr>
          <p:nvPr/>
        </p:nvPicPr>
        <p:blipFill>
          <a:blip r:embed="rId2"/>
          <a:stretch>
            <a:fillRect/>
          </a:stretch>
        </p:blipFill>
        <p:spPr>
          <a:xfrm>
            <a:off x="304800" y="1484199"/>
            <a:ext cx="4343206" cy="3556000"/>
          </a:xfrm>
          <a:prstGeom prst="rect">
            <a:avLst/>
          </a:prstGeom>
        </p:spPr>
      </p:pic>
      <p:pic>
        <p:nvPicPr>
          <p:cNvPr id="4" name="Picture 3"/>
          <p:cNvPicPr>
            <a:picLocks noChangeAspect="1"/>
          </p:cNvPicPr>
          <p:nvPr/>
        </p:nvPicPr>
        <p:blipFill>
          <a:blip r:embed="rId3"/>
          <a:stretch>
            <a:fillRect/>
          </a:stretch>
        </p:blipFill>
        <p:spPr>
          <a:xfrm>
            <a:off x="4329746" y="1447800"/>
            <a:ext cx="4585654" cy="3541599"/>
          </a:xfrm>
          <a:prstGeom prst="rect">
            <a:avLst/>
          </a:prstGeom>
        </p:spPr>
      </p:pic>
      <p:sp>
        <p:nvSpPr>
          <p:cNvPr id="9" name="Rectangle 8"/>
          <p:cNvSpPr/>
          <p:nvPr/>
        </p:nvSpPr>
        <p:spPr>
          <a:xfrm>
            <a:off x="3426262" y="1600200"/>
            <a:ext cx="917138" cy="276999"/>
          </a:xfrm>
          <a:prstGeom prst="rect">
            <a:avLst/>
          </a:prstGeom>
        </p:spPr>
        <p:txBody>
          <a:bodyPr wrap="none">
            <a:spAutoFit/>
          </a:bodyPr>
          <a:lstStyle/>
          <a:p>
            <a:r>
              <a:rPr lang="en-US" sz="1200" dirty="0">
                <a:latin typeface="+mj-lt"/>
              </a:rPr>
              <a:t>Mary </a:t>
            </a:r>
            <a:r>
              <a:rPr lang="en-US" sz="1200" dirty="0" err="1">
                <a:latin typeface="+mj-lt"/>
              </a:rPr>
              <a:t>Bishai</a:t>
            </a:r>
            <a:endParaRPr lang="en-US" sz="1200" dirty="0">
              <a:latin typeface="+mj-lt"/>
            </a:endParaRPr>
          </a:p>
        </p:txBody>
      </p:sp>
      <p:sp>
        <p:nvSpPr>
          <p:cNvPr id="11" name="Rectangle 10"/>
          <p:cNvSpPr/>
          <p:nvPr/>
        </p:nvSpPr>
        <p:spPr>
          <a:xfrm>
            <a:off x="304800" y="5334000"/>
            <a:ext cx="8458200" cy="1015663"/>
          </a:xfrm>
          <a:prstGeom prst="rect">
            <a:avLst/>
          </a:prstGeom>
        </p:spPr>
        <p:txBody>
          <a:bodyPr wrap="square">
            <a:spAutoFit/>
          </a:bodyPr>
          <a:lstStyle/>
          <a:p>
            <a:pPr marL="342900" indent="-342900">
              <a:buFont typeface="Wingdings" charset="2"/>
              <a:buChar char="²"/>
            </a:pPr>
            <a:r>
              <a:rPr lang="en-US" sz="2000" dirty="0">
                <a:latin typeface="+mj-lt"/>
              </a:rPr>
              <a:t>Optimum is achieved when the asymmetry due to the matter effect is larger than the largest CP effect, but does not saturate the total asymmetry.  </a:t>
            </a:r>
          </a:p>
          <a:p>
            <a:pPr marL="342900" indent="-342900">
              <a:buFont typeface="Wingdings" charset="2"/>
              <a:buChar char="²"/>
            </a:pPr>
            <a:r>
              <a:rPr lang="en-US" sz="2000" dirty="0">
                <a:latin typeface="+mj-lt"/>
              </a:rPr>
              <a:t>At the first maximum at </a:t>
            </a:r>
            <a:r>
              <a:rPr lang="en-US" sz="2000" dirty="0" smtClean="0">
                <a:latin typeface="+mj-lt"/>
              </a:rPr>
              <a:t>the optimum </a:t>
            </a:r>
            <a:r>
              <a:rPr lang="en-US" sz="2000" dirty="0">
                <a:latin typeface="+mj-lt"/>
              </a:rPr>
              <a:t>baseline there is no degeneracy. </a:t>
            </a:r>
          </a:p>
        </p:txBody>
      </p:sp>
      <p:cxnSp>
        <p:nvCxnSpPr>
          <p:cNvPr id="12" name="Straight Connector 11"/>
          <p:cNvCxnSpPr/>
          <p:nvPr/>
        </p:nvCxnSpPr>
        <p:spPr>
          <a:xfrm flipV="1">
            <a:off x="3200400" y="3215168"/>
            <a:ext cx="0" cy="1447800"/>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sp>
        <p:nvSpPr>
          <p:cNvPr id="2" name="Right Brace 1"/>
          <p:cNvSpPr/>
          <p:nvPr/>
        </p:nvSpPr>
        <p:spPr>
          <a:xfrm>
            <a:off x="3214511" y="3810000"/>
            <a:ext cx="152400" cy="7620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3298780" y="3821668"/>
            <a:ext cx="1120820" cy="830997"/>
          </a:xfrm>
          <a:prstGeom prst="rect">
            <a:avLst/>
          </a:prstGeom>
          <a:noFill/>
        </p:spPr>
        <p:txBody>
          <a:bodyPr wrap="none" rtlCol="0">
            <a:spAutoFit/>
          </a:bodyPr>
          <a:lstStyle/>
          <a:p>
            <a:r>
              <a:rPr lang="en-US" sz="1600" dirty="0" smtClean="0">
                <a:latin typeface="+mj-lt"/>
              </a:rPr>
              <a:t>CP</a:t>
            </a:r>
            <a:br>
              <a:rPr lang="en-US" sz="1600" dirty="0" smtClean="0">
                <a:latin typeface="+mj-lt"/>
              </a:rPr>
            </a:br>
            <a:r>
              <a:rPr lang="en-US" sz="1600" dirty="0" smtClean="0">
                <a:latin typeface="+mj-lt"/>
              </a:rPr>
              <a:t>asymmetry</a:t>
            </a:r>
            <a:br>
              <a:rPr lang="en-US" sz="1600" dirty="0" smtClean="0">
                <a:latin typeface="+mj-lt"/>
              </a:rPr>
            </a:br>
            <a:r>
              <a:rPr lang="en-US" sz="1600" dirty="0" smtClean="0">
                <a:latin typeface="+mj-lt"/>
              </a:rPr>
              <a:t>in vacuum</a:t>
            </a:r>
            <a:endParaRPr lang="en-US" sz="1600" dirty="0">
              <a:latin typeface="+mj-lt"/>
            </a:endParaRPr>
          </a:p>
        </p:txBody>
      </p:sp>
      <p:sp>
        <p:nvSpPr>
          <p:cNvPr id="15" name="TextBox 14"/>
          <p:cNvSpPr txBox="1"/>
          <p:nvPr/>
        </p:nvSpPr>
        <p:spPr>
          <a:xfrm>
            <a:off x="3505052" y="2667000"/>
            <a:ext cx="762148" cy="830997"/>
          </a:xfrm>
          <a:prstGeom prst="rect">
            <a:avLst/>
          </a:prstGeom>
          <a:noFill/>
        </p:spPr>
        <p:txBody>
          <a:bodyPr wrap="none" rtlCol="0">
            <a:spAutoFit/>
          </a:bodyPr>
          <a:lstStyle/>
          <a:p>
            <a:r>
              <a:rPr lang="en-US" sz="1600" dirty="0" smtClean="0">
                <a:latin typeface="+mj-lt"/>
              </a:rPr>
              <a:t>Matter</a:t>
            </a:r>
            <a:br>
              <a:rPr lang="en-US" sz="1600" dirty="0" smtClean="0">
                <a:latin typeface="+mj-lt"/>
              </a:rPr>
            </a:br>
            <a:r>
              <a:rPr lang="en-US" sz="1600" dirty="0" smtClean="0">
                <a:latin typeface="+mj-lt"/>
              </a:rPr>
              <a:t>effect</a:t>
            </a:r>
            <a:br>
              <a:rPr lang="en-US" sz="1600" dirty="0" smtClean="0">
                <a:latin typeface="+mj-lt"/>
              </a:rPr>
            </a:br>
            <a:r>
              <a:rPr lang="en-US" sz="1600" dirty="0" smtClean="0">
                <a:latin typeface="+mj-lt"/>
              </a:rPr>
              <a:t>only</a:t>
            </a:r>
            <a:endParaRPr lang="en-US" sz="1600" dirty="0">
              <a:latin typeface="+mj-lt"/>
            </a:endParaRPr>
          </a:p>
        </p:txBody>
      </p:sp>
    </p:spTree>
    <p:extLst>
      <p:ext uri="{BB962C8B-B14F-4D97-AF65-F5344CB8AC3E}">
        <p14:creationId xmlns:p14="http://schemas.microsoft.com/office/powerpoint/2010/main" val="101156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dissolve">
                                      <p:cBhvr>
                                        <p:cTn id="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F5CE407-6216-4202-80E4-A30DC2F709B2}" type="slidenum">
              <a:rPr lang="en-US" smtClean="0"/>
              <a:t>33</a:t>
            </a:fld>
            <a:endParaRPr lang="en-US"/>
          </a:p>
        </p:txBody>
      </p:sp>
      <p:pic>
        <p:nvPicPr>
          <p:cNvPr id="9" name="Picture 8"/>
          <p:cNvPicPr>
            <a:picLocks noChangeAspect="1"/>
          </p:cNvPicPr>
          <p:nvPr/>
        </p:nvPicPr>
        <p:blipFill>
          <a:blip r:embed="rId4"/>
          <a:stretch>
            <a:fillRect/>
          </a:stretch>
        </p:blipFill>
        <p:spPr>
          <a:xfrm>
            <a:off x="4495800" y="1299786"/>
            <a:ext cx="4343400" cy="4218363"/>
          </a:xfrm>
          <a:prstGeom prst="rect">
            <a:avLst/>
          </a:prstGeom>
        </p:spPr>
      </p:pic>
      <p:pic>
        <p:nvPicPr>
          <p:cNvPr id="11" name="Picture 10"/>
          <p:cNvPicPr>
            <a:picLocks noChangeAspect="1"/>
          </p:cNvPicPr>
          <p:nvPr/>
        </p:nvPicPr>
        <p:blipFill>
          <a:blip r:embed="rId5"/>
          <a:stretch>
            <a:fillRect/>
          </a:stretch>
        </p:blipFill>
        <p:spPr>
          <a:xfrm>
            <a:off x="-7746" y="1219200"/>
            <a:ext cx="4503546" cy="4503546"/>
          </a:xfrm>
          <a:prstGeom prst="rect">
            <a:avLst/>
          </a:prstGeom>
        </p:spPr>
      </p:pic>
      <p:sp>
        <p:nvSpPr>
          <p:cNvPr id="12" name="TextBox 11"/>
          <p:cNvSpPr txBox="1"/>
          <p:nvPr/>
        </p:nvSpPr>
        <p:spPr>
          <a:xfrm>
            <a:off x="5638800" y="1828800"/>
            <a:ext cx="2852063" cy="276999"/>
          </a:xfrm>
          <a:prstGeom prst="rect">
            <a:avLst/>
          </a:prstGeom>
          <a:noFill/>
        </p:spPr>
        <p:txBody>
          <a:bodyPr wrap="none" rtlCol="0">
            <a:spAutoFit/>
          </a:bodyPr>
          <a:lstStyle/>
          <a:p>
            <a:r>
              <a:rPr lang="en-US" sz="1200" b="1" dirty="0" smtClean="0">
                <a:solidFill>
                  <a:srgbClr val="FF0000"/>
                </a:solidFill>
                <a:latin typeface="+mj-lt"/>
              </a:rPr>
              <a:t>Assumes known (Normal) Mass Hierarchy</a:t>
            </a:r>
            <a:endParaRPr lang="en-US" sz="1200" b="1" dirty="0">
              <a:solidFill>
                <a:srgbClr val="FF0000"/>
              </a:solidFill>
              <a:latin typeface="+mj-lt"/>
            </a:endParaRPr>
          </a:p>
        </p:txBody>
      </p:sp>
      <p:sp>
        <p:nvSpPr>
          <p:cNvPr id="18" name="TextBox 17"/>
          <p:cNvSpPr txBox="1"/>
          <p:nvPr/>
        </p:nvSpPr>
        <p:spPr>
          <a:xfrm>
            <a:off x="5105400" y="5867400"/>
            <a:ext cx="3124200" cy="523220"/>
          </a:xfrm>
          <a:prstGeom prst="rect">
            <a:avLst/>
          </a:prstGeom>
          <a:noFill/>
        </p:spPr>
        <p:txBody>
          <a:bodyPr wrap="square" rtlCol="0">
            <a:spAutoFit/>
          </a:bodyPr>
          <a:lstStyle/>
          <a:p>
            <a:r>
              <a:rPr lang="en-US" sz="1400" b="1" dirty="0" smtClean="0">
                <a:latin typeface="+mj-lt"/>
              </a:rPr>
              <a:t>Bands: 1</a:t>
            </a:r>
            <a:r>
              <a:rPr lang="en-US" sz="1400" b="1" dirty="0" smtClean="0">
                <a:latin typeface="Symbol" charset="2"/>
                <a:cs typeface="Symbol" charset="2"/>
              </a:rPr>
              <a:t>s</a:t>
            </a:r>
            <a:r>
              <a:rPr lang="en-US" sz="1400" b="1" dirty="0" smtClean="0">
                <a:latin typeface="+mj-lt"/>
              </a:rPr>
              <a:t> variations of </a:t>
            </a:r>
            <a:r>
              <a:rPr lang="en-US" sz="1400" b="1" dirty="0" smtClean="0">
                <a:latin typeface="Symbol" charset="2"/>
                <a:cs typeface="Symbol" charset="2"/>
              </a:rPr>
              <a:t>q</a:t>
            </a:r>
            <a:r>
              <a:rPr lang="en-US" sz="1400" b="1" baseline="-25000" dirty="0" smtClean="0">
                <a:latin typeface="+mj-lt"/>
              </a:rPr>
              <a:t>13</a:t>
            </a:r>
            <a:r>
              <a:rPr lang="en-US" sz="1400" b="1" dirty="0" smtClean="0">
                <a:latin typeface="+mj-lt"/>
              </a:rPr>
              <a:t>, </a:t>
            </a:r>
            <a:r>
              <a:rPr lang="en-US" sz="1400" b="1" dirty="0" smtClean="0">
                <a:latin typeface="Symbol" charset="2"/>
                <a:cs typeface="Symbol" charset="2"/>
              </a:rPr>
              <a:t>q</a:t>
            </a:r>
            <a:r>
              <a:rPr lang="en-US" sz="1400" b="1" baseline="-25000" dirty="0" smtClean="0">
                <a:latin typeface="+mj-lt"/>
              </a:rPr>
              <a:t>23</a:t>
            </a:r>
            <a:r>
              <a:rPr lang="en-US" sz="1400" b="1" dirty="0" smtClean="0">
                <a:latin typeface="+mj-lt"/>
              </a:rPr>
              <a:t>, </a:t>
            </a:r>
            <a:r>
              <a:rPr lang="en-US" sz="1400" b="1" dirty="0" smtClean="0">
                <a:latin typeface="Symbol" charset="2"/>
                <a:cs typeface="Symbol" charset="2"/>
              </a:rPr>
              <a:t>D</a:t>
            </a:r>
            <a:r>
              <a:rPr lang="en-US" sz="1400" b="1" dirty="0" smtClean="0">
                <a:latin typeface="+mj-lt"/>
              </a:rPr>
              <a:t>m</a:t>
            </a:r>
            <a:r>
              <a:rPr lang="en-US" sz="1400" b="1" baseline="-25000" dirty="0" smtClean="0">
                <a:latin typeface="+mj-lt"/>
              </a:rPr>
              <a:t>31</a:t>
            </a:r>
            <a:r>
              <a:rPr lang="en-US" sz="1400" b="1" baseline="30000" dirty="0" smtClean="0">
                <a:latin typeface="+mj-lt"/>
              </a:rPr>
              <a:t>2</a:t>
            </a:r>
            <a:r>
              <a:rPr lang="en-US" sz="1400" b="1" dirty="0" smtClean="0">
                <a:latin typeface="+mj-lt"/>
              </a:rPr>
              <a:t>  </a:t>
            </a:r>
            <a:br>
              <a:rPr lang="en-US" sz="1400" b="1" dirty="0" smtClean="0">
                <a:latin typeface="+mj-lt"/>
              </a:rPr>
            </a:br>
            <a:r>
              <a:rPr lang="en-US" sz="1400" b="1" dirty="0" smtClean="0">
                <a:latin typeface="+mj-lt"/>
              </a:rPr>
              <a:t>(</a:t>
            </a:r>
            <a:r>
              <a:rPr lang="en-US" sz="1400" b="1" dirty="0" err="1" smtClean="0">
                <a:latin typeface="+mj-lt"/>
              </a:rPr>
              <a:t>Fogli</a:t>
            </a:r>
            <a:r>
              <a:rPr lang="en-US" sz="1400" b="1" dirty="0" smtClean="0">
                <a:latin typeface="+mj-lt"/>
              </a:rPr>
              <a:t> et al. arXiv</a:t>
            </a:r>
            <a:r>
              <a:rPr lang="en-US" sz="1400" b="1" dirty="0">
                <a:latin typeface="+mj-lt"/>
              </a:rPr>
              <a:t>:1205.5254v3) </a:t>
            </a:r>
          </a:p>
        </p:txBody>
      </p:sp>
      <p:graphicFrame>
        <p:nvGraphicFramePr>
          <p:cNvPr id="19" name="Object 18"/>
          <p:cNvGraphicFramePr>
            <a:graphicFrameLocks noChangeAspect="1"/>
          </p:cNvGraphicFramePr>
          <p:nvPr>
            <p:extLst>
              <p:ext uri="{D42A27DB-BD31-4B8C-83A1-F6EECF244321}">
                <p14:modId xmlns:p14="http://schemas.microsoft.com/office/powerpoint/2010/main" val="1963127714"/>
              </p:ext>
            </p:extLst>
          </p:nvPr>
        </p:nvGraphicFramePr>
        <p:xfrm>
          <a:off x="4038600" y="5562600"/>
          <a:ext cx="4054475" cy="320675"/>
        </p:xfrm>
        <a:graphic>
          <a:graphicData uri="http://schemas.openxmlformats.org/presentationml/2006/ole">
            <mc:AlternateContent xmlns:mc="http://schemas.openxmlformats.org/markup-compatibility/2006">
              <mc:Choice xmlns:v="urn:schemas-microsoft-com:vml" Requires="v">
                <p:oleObj spid="_x0000_s12308" name="Equation" r:id="rId6" imgW="3048000" imgH="241300" progId="Equation.3">
                  <p:embed/>
                </p:oleObj>
              </mc:Choice>
              <mc:Fallback>
                <p:oleObj name="Equation" r:id="rId6" imgW="3048000" imgH="241300" progId="Equation.3">
                  <p:embed/>
                  <p:pic>
                    <p:nvPicPr>
                      <p:cNvPr id="0" name=""/>
                      <p:cNvPicPr/>
                      <p:nvPr/>
                    </p:nvPicPr>
                    <p:blipFill>
                      <a:blip r:embed="rId7"/>
                      <a:stretch>
                        <a:fillRect/>
                      </a:stretch>
                    </p:blipFill>
                    <p:spPr>
                      <a:xfrm>
                        <a:off x="4038600" y="5562600"/>
                        <a:ext cx="4054475" cy="32067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801049564"/>
              </p:ext>
            </p:extLst>
          </p:nvPr>
        </p:nvGraphicFramePr>
        <p:xfrm>
          <a:off x="769575" y="5582158"/>
          <a:ext cx="3143250" cy="315912"/>
        </p:xfrm>
        <a:graphic>
          <a:graphicData uri="http://schemas.openxmlformats.org/presentationml/2006/ole">
            <mc:AlternateContent xmlns:mc="http://schemas.openxmlformats.org/markup-compatibility/2006">
              <mc:Choice xmlns:v="urn:schemas-microsoft-com:vml" Requires="v">
                <p:oleObj spid="_x0000_s12309" name="Equation" r:id="rId8" imgW="2273300" imgH="228600" progId="Equation.3">
                  <p:embed/>
                </p:oleObj>
              </mc:Choice>
              <mc:Fallback>
                <p:oleObj name="Equation" r:id="rId8" imgW="2273300" imgH="228600" progId="Equation.3">
                  <p:embed/>
                  <p:pic>
                    <p:nvPicPr>
                      <p:cNvPr id="0" name=""/>
                      <p:cNvPicPr/>
                      <p:nvPr/>
                    </p:nvPicPr>
                    <p:blipFill>
                      <a:blip r:embed="rId9"/>
                      <a:stretch>
                        <a:fillRect/>
                      </a:stretch>
                    </p:blipFill>
                    <p:spPr>
                      <a:xfrm>
                        <a:off x="769575" y="5582158"/>
                        <a:ext cx="3143250" cy="315912"/>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164413747"/>
              </p:ext>
            </p:extLst>
          </p:nvPr>
        </p:nvGraphicFramePr>
        <p:xfrm>
          <a:off x="767290" y="5925058"/>
          <a:ext cx="3752850" cy="304800"/>
        </p:xfrm>
        <a:graphic>
          <a:graphicData uri="http://schemas.openxmlformats.org/presentationml/2006/ole">
            <mc:AlternateContent xmlns:mc="http://schemas.openxmlformats.org/markup-compatibility/2006">
              <mc:Choice xmlns:v="urn:schemas-microsoft-com:vml" Requires="v">
                <p:oleObj spid="_x0000_s12310" name="Equation" r:id="rId10" imgW="2971800" imgH="241300" progId="Equation.3">
                  <p:embed/>
                </p:oleObj>
              </mc:Choice>
              <mc:Fallback>
                <p:oleObj name="Equation" r:id="rId10" imgW="2971800" imgH="241300" progId="Equation.3">
                  <p:embed/>
                  <p:pic>
                    <p:nvPicPr>
                      <p:cNvPr id="0" name=""/>
                      <p:cNvPicPr/>
                      <p:nvPr/>
                    </p:nvPicPr>
                    <p:blipFill>
                      <a:blip r:embed="rId11"/>
                      <a:stretch>
                        <a:fillRect/>
                      </a:stretch>
                    </p:blipFill>
                    <p:spPr>
                      <a:xfrm>
                        <a:off x="767290" y="5925058"/>
                        <a:ext cx="3752850" cy="304800"/>
                      </a:xfrm>
                      <a:prstGeom prst="rect">
                        <a:avLst/>
                      </a:prstGeom>
                    </p:spPr>
                  </p:pic>
                </p:oleObj>
              </mc:Fallback>
            </mc:AlternateContent>
          </a:graphicData>
        </a:graphic>
      </p:graphicFrame>
      <p:sp>
        <p:nvSpPr>
          <p:cNvPr id="22" name="TextBox 21"/>
          <p:cNvSpPr txBox="1"/>
          <p:nvPr/>
        </p:nvSpPr>
        <p:spPr>
          <a:xfrm>
            <a:off x="685800" y="6153323"/>
            <a:ext cx="4584264" cy="307777"/>
          </a:xfrm>
          <a:prstGeom prst="rect">
            <a:avLst/>
          </a:prstGeom>
          <a:noFill/>
        </p:spPr>
        <p:txBody>
          <a:bodyPr wrap="square" rtlCol="0">
            <a:spAutoFit/>
          </a:bodyPr>
          <a:lstStyle/>
          <a:p>
            <a:r>
              <a:rPr lang="en-US" sz="1400" dirty="0" smtClean="0">
                <a:latin typeface="+mj-lt"/>
              </a:rPr>
              <a:t>*Improved over CDR 2012 120 </a:t>
            </a:r>
            <a:r>
              <a:rPr lang="en-US" sz="1400" dirty="0" err="1" smtClean="0">
                <a:latin typeface="+mj-lt"/>
              </a:rPr>
              <a:t>GeV</a:t>
            </a:r>
            <a:r>
              <a:rPr lang="en-US" sz="1400" dirty="0" smtClean="0">
                <a:latin typeface="+mj-lt"/>
              </a:rPr>
              <a:t> MI proton beam </a:t>
            </a:r>
            <a:endParaRPr lang="en-US" sz="1400" dirty="0">
              <a:latin typeface="+mj-lt"/>
            </a:endParaRPr>
          </a:p>
        </p:txBody>
      </p:sp>
      <p:sp>
        <p:nvSpPr>
          <p:cNvPr id="3" name="TextBox 2"/>
          <p:cNvSpPr txBox="1"/>
          <p:nvPr/>
        </p:nvSpPr>
        <p:spPr>
          <a:xfrm>
            <a:off x="1447800" y="1600200"/>
            <a:ext cx="2020956" cy="369332"/>
          </a:xfrm>
          <a:prstGeom prst="rect">
            <a:avLst/>
          </a:prstGeom>
          <a:noFill/>
        </p:spPr>
        <p:txBody>
          <a:bodyPr wrap="none" rtlCol="0">
            <a:spAutoFit/>
          </a:bodyPr>
          <a:lstStyle/>
          <a:p>
            <a:r>
              <a:rPr lang="en-US" dirty="0" smtClean="0">
                <a:latin typeface="+mj-lt"/>
              </a:rPr>
              <a:t>Significance for </a:t>
            </a:r>
            <a:r>
              <a:rPr lang="en-US" dirty="0" smtClean="0">
                <a:latin typeface="Symbol" charset="2"/>
                <a:cs typeface="Symbol" charset="2"/>
              </a:rPr>
              <a:t>d</a:t>
            </a:r>
            <a:r>
              <a:rPr lang="en-US" dirty="0" smtClean="0">
                <a:latin typeface="+mj-lt"/>
              </a:rPr>
              <a:t>≠0</a:t>
            </a:r>
            <a:endParaRPr lang="en-US" dirty="0">
              <a:latin typeface="+mj-lt"/>
            </a:endParaRPr>
          </a:p>
        </p:txBody>
      </p:sp>
      <p:sp>
        <p:nvSpPr>
          <p:cNvPr id="8" name="Title 1"/>
          <p:cNvSpPr txBox="1">
            <a:spLocks/>
          </p:cNvSpPr>
          <p:nvPr/>
        </p:nvSpPr>
        <p:spPr>
          <a:xfrm>
            <a:off x="152400" y="795411"/>
            <a:ext cx="8762999" cy="57618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3600" dirty="0" smtClean="0">
                <a:solidFill>
                  <a:srgbClr val="04617B"/>
                </a:solidFill>
                <a:latin typeface="Calibri" charset="0"/>
              </a:rPr>
              <a:t>Just 10 </a:t>
            </a:r>
            <a:r>
              <a:rPr lang="en-US" sz="3600" dirty="0" err="1" smtClean="0">
                <a:solidFill>
                  <a:srgbClr val="04617B"/>
                </a:solidFill>
                <a:latin typeface="Calibri" charset="0"/>
              </a:rPr>
              <a:t>kt</a:t>
            </a:r>
            <a:r>
              <a:rPr lang="en-US" sz="3600" dirty="0" smtClean="0">
                <a:solidFill>
                  <a:srgbClr val="04617B"/>
                </a:solidFill>
                <a:latin typeface="Calibri" charset="0"/>
              </a:rPr>
              <a:t> </a:t>
            </a:r>
            <a:r>
              <a:rPr lang="en-US" sz="3600" dirty="0" err="1" smtClean="0">
                <a:solidFill>
                  <a:srgbClr val="04617B"/>
                </a:solidFill>
                <a:latin typeface="Calibri" charset="0"/>
              </a:rPr>
              <a:t>LArTPC</a:t>
            </a:r>
            <a:r>
              <a:rPr lang="en-US" sz="3600" dirty="0" smtClean="0">
                <a:solidFill>
                  <a:srgbClr val="04617B"/>
                </a:solidFill>
                <a:latin typeface="Calibri" charset="0"/>
              </a:rPr>
              <a:t> </a:t>
            </a:r>
            <a:r>
              <a:rPr lang="en-US" sz="3600" dirty="0">
                <a:solidFill>
                  <a:srgbClr val="04617B"/>
                </a:solidFill>
                <a:latin typeface="Calibri" charset="0"/>
              </a:rPr>
              <a:t>Would be a Major </a:t>
            </a:r>
            <a:r>
              <a:rPr lang="en-US" sz="3600" dirty="0" smtClean="0">
                <a:solidFill>
                  <a:srgbClr val="04617B"/>
                </a:solidFill>
                <a:latin typeface="Calibri" charset="0"/>
              </a:rPr>
              <a:t>Advance</a:t>
            </a:r>
            <a:endParaRPr lang="en-US" sz="3600" b="1" dirty="0">
              <a:solidFill>
                <a:srgbClr val="04617B"/>
              </a:solidFill>
            </a:endParaRPr>
          </a:p>
        </p:txBody>
      </p:sp>
      <p:sp>
        <p:nvSpPr>
          <p:cNvPr id="14"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
        <p:nvSpPr>
          <p:cNvPr id="15" name="TextBox 14"/>
          <p:cNvSpPr txBox="1"/>
          <p:nvPr/>
        </p:nvSpPr>
        <p:spPr>
          <a:xfrm>
            <a:off x="838200" y="1905000"/>
            <a:ext cx="1056700" cy="646331"/>
          </a:xfrm>
          <a:prstGeom prst="rect">
            <a:avLst/>
          </a:prstGeom>
          <a:noFill/>
        </p:spPr>
        <p:txBody>
          <a:bodyPr wrap="none" rtlCol="0">
            <a:spAutoFit/>
          </a:bodyPr>
          <a:lstStyle/>
          <a:p>
            <a:r>
              <a:rPr lang="en-US" sz="1200" b="1" dirty="0" smtClean="0">
                <a:solidFill>
                  <a:srgbClr val="FF0000"/>
                </a:solidFill>
                <a:latin typeface="+mj-lt"/>
              </a:rPr>
              <a:t>True Normal </a:t>
            </a:r>
            <a:br>
              <a:rPr lang="en-US" sz="1200" b="1" dirty="0" smtClean="0">
                <a:solidFill>
                  <a:srgbClr val="FF0000"/>
                </a:solidFill>
                <a:latin typeface="+mj-lt"/>
              </a:rPr>
            </a:br>
            <a:r>
              <a:rPr lang="en-US" sz="1200" b="1" dirty="0" smtClean="0">
                <a:solidFill>
                  <a:srgbClr val="FF0000"/>
                </a:solidFill>
                <a:latin typeface="+mj-lt"/>
              </a:rPr>
              <a:t>Hierarchy not</a:t>
            </a:r>
          </a:p>
          <a:p>
            <a:r>
              <a:rPr lang="en-US" sz="1200" b="1" dirty="0" smtClean="0">
                <a:solidFill>
                  <a:srgbClr val="FF0000"/>
                </a:solidFill>
                <a:latin typeface="+mj-lt"/>
              </a:rPr>
              <a:t> known</a:t>
            </a:r>
            <a:endParaRPr lang="en-US" sz="1200" b="1" dirty="0">
              <a:solidFill>
                <a:srgbClr val="FF0000"/>
              </a:solidFill>
              <a:latin typeface="+mj-lt"/>
            </a:endParaRPr>
          </a:p>
        </p:txBody>
      </p:sp>
    </p:spTree>
    <p:extLst>
      <p:ext uri="{BB962C8B-B14F-4D97-AF65-F5344CB8AC3E}">
        <p14:creationId xmlns:p14="http://schemas.microsoft.com/office/powerpoint/2010/main" val="13932669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F5CE407-6216-4202-80E4-A30DC2F709B2}" type="slidenum">
              <a:rPr lang="en-US" smtClean="0"/>
              <a:t>34</a:t>
            </a:fld>
            <a:endParaRPr lang="en-US"/>
          </a:p>
        </p:txBody>
      </p:sp>
      <p:sp>
        <p:nvSpPr>
          <p:cNvPr id="9"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pic>
        <p:nvPicPr>
          <p:cNvPr id="1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905000"/>
            <a:ext cx="4326246" cy="4273550"/>
          </a:xfrm>
          <a:prstGeom prst="rect">
            <a:avLst/>
          </a:prstGeom>
          <a:noFill/>
          <a:ln w="12700" cap="flat">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pic>
      <p:sp>
        <p:nvSpPr>
          <p:cNvPr id="13" name="Rectangle 11"/>
          <p:cNvSpPr>
            <a:spLocks/>
          </p:cNvSpPr>
          <p:nvPr/>
        </p:nvSpPr>
        <p:spPr bwMode="auto">
          <a:xfrm>
            <a:off x="3603416" y="2469594"/>
            <a:ext cx="934704" cy="3139475"/>
          </a:xfrm>
          <a:prstGeom prst="rect">
            <a:avLst/>
          </a:prstGeom>
          <a:solidFill>
            <a:schemeClr val="accent1">
              <a:lumMod val="75000"/>
              <a:alpha val="10000"/>
            </a:schemeClr>
          </a:solidFill>
          <a:ln w="25400" cap="flat">
            <a:solidFill>
              <a:schemeClr val="tx1">
                <a:alpha val="23999"/>
              </a:schemeClr>
            </a:solidFill>
            <a:prstDash val="solid"/>
            <a:miter lim="800000"/>
            <a:headEnd type="none" w="med" len="med"/>
            <a:tailEnd type="none" w="med" len="med"/>
          </a:ln>
        </p:spPr>
        <p:txBody>
          <a:bodyPr lIns="0" tIns="0" rIns="0" bIns="0"/>
          <a:lstStyle/>
          <a:p>
            <a:endParaRPr lang="en-US"/>
          </a:p>
        </p:txBody>
      </p:sp>
      <p:sp>
        <p:nvSpPr>
          <p:cNvPr id="14" name="Rectangle 14"/>
          <p:cNvSpPr>
            <a:spLocks/>
          </p:cNvSpPr>
          <p:nvPr/>
        </p:nvSpPr>
        <p:spPr bwMode="auto">
          <a:xfrm>
            <a:off x="3870569" y="2469380"/>
            <a:ext cx="435224" cy="3124200"/>
          </a:xfrm>
          <a:prstGeom prst="rect">
            <a:avLst/>
          </a:prstGeom>
          <a:solidFill>
            <a:srgbClr val="FFCC66">
              <a:alpha val="20000"/>
            </a:srgbClr>
          </a:solidFill>
          <a:ln w="25400" cap="flat">
            <a:solidFill>
              <a:schemeClr val="tx1">
                <a:alpha val="18999"/>
              </a:schemeClr>
            </a:solidFill>
            <a:prstDash val="solid"/>
            <a:miter lim="800000"/>
            <a:headEnd type="none" w="med" len="med"/>
            <a:tailEnd type="none" w="med" len="med"/>
          </a:ln>
        </p:spPr>
        <p:txBody>
          <a:bodyPr lIns="0" tIns="0" rIns="0" bIns="0"/>
          <a:lstStyle/>
          <a:p>
            <a:endParaRPr lang="en-US"/>
          </a:p>
        </p:txBody>
      </p:sp>
      <p:sp>
        <p:nvSpPr>
          <p:cNvPr id="15" name="Freeform 12"/>
          <p:cNvSpPr>
            <a:spLocks/>
          </p:cNvSpPr>
          <p:nvPr/>
        </p:nvSpPr>
        <p:spPr bwMode="auto">
          <a:xfrm rot="10800000" flipH="1">
            <a:off x="1701800" y="4993890"/>
            <a:ext cx="1879600" cy="279400"/>
          </a:xfrm>
          <a:custGeom>
            <a:avLst/>
            <a:gdLst>
              <a:gd name="T0" fmla="*/ 0 w 21600"/>
              <a:gd name="T1" fmla="*/ 21600 h 21600"/>
              <a:gd name="T2" fmla="*/ 8221 w 21600"/>
              <a:gd name="T3" fmla="*/ 9243 h 21600"/>
              <a:gd name="T4" fmla="*/ 16162 w 21600"/>
              <a:gd name="T5" fmla="*/ 13003 h 21600"/>
              <a:gd name="T6" fmla="*/ 19930 w 21600"/>
              <a:gd name="T7" fmla="*/ 4672 h 21600"/>
              <a:gd name="T8" fmla="*/ 21600 w 21600"/>
              <a:gd name="T9" fmla="*/ 0 h 21600"/>
            </a:gdLst>
            <a:ahLst/>
            <a:cxnLst>
              <a:cxn ang="0">
                <a:pos x="T0" y="T1"/>
              </a:cxn>
              <a:cxn ang="0">
                <a:pos x="T2" y="T3"/>
              </a:cxn>
              <a:cxn ang="0">
                <a:pos x="T4" y="T5"/>
              </a:cxn>
              <a:cxn ang="0">
                <a:pos x="T6" y="T7"/>
              </a:cxn>
              <a:cxn ang="0">
                <a:pos x="T8" y="T9"/>
              </a:cxn>
            </a:cxnLst>
            <a:rect l="0" t="0" r="r" b="b"/>
            <a:pathLst>
              <a:path w="21600" h="21600">
                <a:moveTo>
                  <a:pt x="0" y="21600"/>
                </a:moveTo>
                <a:cubicBezTo>
                  <a:pt x="5556" y="2418"/>
                  <a:pt x="8221" y="9243"/>
                  <a:pt x="8221" y="9243"/>
                </a:cubicBezTo>
                <a:lnTo>
                  <a:pt x="16162" y="13003"/>
                </a:lnTo>
                <a:lnTo>
                  <a:pt x="19930" y="4672"/>
                </a:lnTo>
                <a:lnTo>
                  <a:pt x="21600" y="0"/>
                </a:lnTo>
              </a:path>
            </a:pathLst>
          </a:custGeom>
          <a:noFill/>
          <a:ln w="38100" cap="flat">
            <a:solidFill>
              <a:schemeClr val="tx1"/>
            </a:solidFill>
            <a:prstDash val="solid"/>
            <a:miter lim="800000"/>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mj-lt"/>
            </a:endParaRPr>
          </a:p>
        </p:txBody>
      </p:sp>
      <p:sp>
        <p:nvSpPr>
          <p:cNvPr id="16" name="Rectangle 13"/>
          <p:cNvSpPr>
            <a:spLocks/>
          </p:cNvSpPr>
          <p:nvPr/>
        </p:nvSpPr>
        <p:spPr bwMode="auto">
          <a:xfrm>
            <a:off x="228600" y="4663690"/>
            <a:ext cx="198120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l"/>
            <a:r>
              <a:rPr lang="en-US" sz="1800" dirty="0">
                <a:solidFill>
                  <a:schemeClr val="tx1"/>
                </a:solidFill>
                <a:latin typeface="+mj-lt"/>
                <a:ea typeface="ＭＳ Ｐゴシック" charset="0"/>
                <a:cs typeface="Constantia" charset="0"/>
                <a:sym typeface="Constantia" charset="0"/>
              </a:rPr>
              <a:t>Current reactor error</a:t>
            </a:r>
          </a:p>
        </p:txBody>
      </p:sp>
      <p:sp>
        <p:nvSpPr>
          <p:cNvPr id="17" name="Freeform 15"/>
          <p:cNvSpPr>
            <a:spLocks/>
          </p:cNvSpPr>
          <p:nvPr/>
        </p:nvSpPr>
        <p:spPr bwMode="auto">
          <a:xfrm>
            <a:off x="4267200" y="4130290"/>
            <a:ext cx="1360488" cy="168275"/>
          </a:xfrm>
          <a:custGeom>
            <a:avLst/>
            <a:gdLst>
              <a:gd name="T0" fmla="*/ 0 w 21600"/>
              <a:gd name="T1" fmla="*/ 21600 h 21600"/>
              <a:gd name="T2" fmla="*/ 10080 w 21600"/>
              <a:gd name="T3" fmla="*/ 4136 h 21600"/>
              <a:gd name="T4" fmla="*/ 17134 w 21600"/>
              <a:gd name="T5" fmla="*/ 15397 h 21600"/>
              <a:gd name="T6" fmla="*/ 21600 w 21600"/>
              <a:gd name="T7" fmla="*/ 0 h 21600"/>
            </a:gdLst>
            <a:ahLst/>
            <a:cxnLst>
              <a:cxn ang="0">
                <a:pos x="T0" y="T1"/>
              </a:cxn>
              <a:cxn ang="0">
                <a:pos x="T2" y="T3"/>
              </a:cxn>
              <a:cxn ang="0">
                <a:pos x="T4" y="T5"/>
              </a:cxn>
              <a:cxn ang="0">
                <a:pos x="T6" y="T7"/>
              </a:cxn>
            </a:cxnLst>
            <a:rect l="0" t="0" r="r" b="b"/>
            <a:pathLst>
              <a:path w="21600" h="21600">
                <a:moveTo>
                  <a:pt x="0" y="21600"/>
                </a:moveTo>
                <a:lnTo>
                  <a:pt x="10080" y="4136"/>
                </a:lnTo>
                <a:lnTo>
                  <a:pt x="17134" y="15397"/>
                </a:lnTo>
                <a:lnTo>
                  <a:pt x="21600" y="0"/>
                </a:lnTo>
              </a:path>
            </a:pathLst>
          </a:custGeom>
          <a:noFill/>
          <a:ln w="38100" cap="flat">
            <a:solidFill>
              <a:schemeClr val="tx1"/>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mj-lt"/>
            </a:endParaRPr>
          </a:p>
        </p:txBody>
      </p:sp>
      <p:sp>
        <p:nvSpPr>
          <p:cNvPr id="18" name="Rectangle 16"/>
          <p:cNvSpPr>
            <a:spLocks/>
          </p:cNvSpPr>
          <p:nvPr/>
        </p:nvSpPr>
        <p:spPr bwMode="auto">
          <a:xfrm>
            <a:off x="5016500" y="3444490"/>
            <a:ext cx="1765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l"/>
            <a:r>
              <a:rPr lang="en-US" sz="1800" dirty="0">
                <a:solidFill>
                  <a:schemeClr val="tx1"/>
                </a:solidFill>
                <a:latin typeface="+mj-lt"/>
                <a:ea typeface="ＭＳ Ｐゴシック" charset="0"/>
                <a:cs typeface="Constantia" charset="0"/>
                <a:sym typeface="Constantia" charset="0"/>
              </a:rPr>
              <a:t>Final reactor error expectation</a:t>
            </a:r>
          </a:p>
        </p:txBody>
      </p:sp>
      <p:sp>
        <p:nvSpPr>
          <p:cNvPr id="19" name="Title 1"/>
          <p:cNvSpPr txBox="1">
            <a:spLocks/>
          </p:cNvSpPr>
          <p:nvPr/>
        </p:nvSpPr>
        <p:spPr>
          <a:xfrm>
            <a:off x="498474" y="609600"/>
            <a:ext cx="8315325" cy="108882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3600" dirty="0">
                <a:solidFill>
                  <a:srgbClr val="04617B"/>
                </a:solidFill>
                <a:latin typeface="Calibri" charset="0"/>
              </a:rPr>
              <a:t>LBNE + Project </a:t>
            </a:r>
            <a:r>
              <a:rPr lang="en-US" sz="3600" dirty="0" smtClean="0">
                <a:solidFill>
                  <a:srgbClr val="04617B"/>
                </a:solidFill>
                <a:latin typeface="Calibri" charset="0"/>
              </a:rPr>
              <a:t>X (1.1-2.3 MW) = </a:t>
            </a:r>
            <a:br>
              <a:rPr lang="en-US" sz="3600" dirty="0" smtClean="0">
                <a:solidFill>
                  <a:srgbClr val="04617B"/>
                </a:solidFill>
                <a:latin typeface="Calibri" charset="0"/>
              </a:rPr>
            </a:br>
            <a:r>
              <a:rPr lang="en-US" sz="3600" dirty="0" smtClean="0">
                <a:solidFill>
                  <a:srgbClr val="04617B"/>
                </a:solidFill>
                <a:latin typeface="Calibri" charset="0"/>
              </a:rPr>
              <a:t>Comprehensive Global Science Program</a:t>
            </a:r>
            <a:endParaRPr lang="en-US" sz="3600" b="1" dirty="0">
              <a:solidFill>
                <a:srgbClr val="04617B"/>
              </a:solidFill>
            </a:endParaRPr>
          </a:p>
        </p:txBody>
      </p:sp>
    </p:spTree>
    <p:extLst>
      <p:ext uri="{BB962C8B-B14F-4D97-AF65-F5344CB8AC3E}">
        <p14:creationId xmlns:p14="http://schemas.microsoft.com/office/powerpoint/2010/main" val="16422870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3600" dirty="0" smtClean="0"/>
              <a:t>DOE Critical Decisions</a:t>
            </a:r>
            <a:endParaRPr lang="en-US" sz="3600" dirty="0"/>
          </a:p>
        </p:txBody>
      </p:sp>
      <p:sp>
        <p:nvSpPr>
          <p:cNvPr id="3" name="Content Placeholder 2"/>
          <p:cNvSpPr>
            <a:spLocks noGrp="1"/>
          </p:cNvSpPr>
          <p:nvPr>
            <p:ph idx="1"/>
          </p:nvPr>
        </p:nvSpPr>
        <p:spPr>
          <a:xfrm>
            <a:off x="457200" y="1493520"/>
            <a:ext cx="6898943" cy="4983480"/>
          </a:xfrm>
        </p:spPr>
        <p:txBody>
          <a:bodyPr/>
          <a:lstStyle/>
          <a:p>
            <a:pPr>
              <a:spcBef>
                <a:spcPts val="1200"/>
              </a:spcBef>
            </a:pPr>
            <a:r>
              <a:rPr lang="en-US" sz="2200" dirty="0" smtClean="0">
                <a:latin typeface="+mj-lt"/>
              </a:rPr>
              <a:t>CD-0 (“Mission Need”) approves the need for the project.</a:t>
            </a:r>
          </a:p>
          <a:p>
            <a:pPr>
              <a:spcBef>
                <a:spcPts val="1200"/>
              </a:spcBef>
            </a:pPr>
            <a:r>
              <a:rPr lang="en-US" sz="2200" dirty="0">
                <a:latin typeface="+mj-lt"/>
              </a:rPr>
              <a:t>CD-1 (“</a:t>
            </a:r>
            <a:r>
              <a:rPr lang="en-US" sz="2200" dirty="0" smtClean="0">
                <a:latin typeface="+mj-lt"/>
              </a:rPr>
              <a:t>Alternative Selection </a:t>
            </a:r>
            <a:r>
              <a:rPr lang="en-US" sz="2200" dirty="0">
                <a:latin typeface="+mj-lt"/>
              </a:rPr>
              <a:t>and Cost Range</a:t>
            </a:r>
            <a:r>
              <a:rPr lang="en-US" sz="2200" dirty="0" smtClean="0">
                <a:latin typeface="+mj-lt"/>
              </a:rPr>
              <a:t>”) approves overall design, cost and schedule.</a:t>
            </a:r>
          </a:p>
          <a:p>
            <a:pPr>
              <a:spcBef>
                <a:spcPts val="1200"/>
              </a:spcBef>
            </a:pPr>
            <a:r>
              <a:rPr lang="en-US" sz="2200" dirty="0">
                <a:latin typeface="+mj-lt"/>
              </a:rPr>
              <a:t>CD-2 </a:t>
            </a:r>
            <a:r>
              <a:rPr lang="en-US" sz="2200" dirty="0" smtClean="0">
                <a:latin typeface="+mj-lt"/>
              </a:rPr>
              <a:t>(“Performance </a:t>
            </a:r>
            <a:r>
              <a:rPr lang="en-US" sz="2200" dirty="0">
                <a:latin typeface="+mj-lt"/>
              </a:rPr>
              <a:t>Baseline</a:t>
            </a:r>
            <a:r>
              <a:rPr lang="en-US" sz="2200" dirty="0" smtClean="0">
                <a:latin typeface="+mj-lt"/>
              </a:rPr>
              <a:t>”) approves the precise technical design, cost and schedule.</a:t>
            </a:r>
          </a:p>
          <a:p>
            <a:pPr>
              <a:spcBef>
                <a:spcPts val="1200"/>
              </a:spcBef>
            </a:pPr>
            <a:r>
              <a:rPr lang="en-US" sz="2200" dirty="0">
                <a:latin typeface="+mj-lt"/>
              </a:rPr>
              <a:t>CD-3A (“Approve </a:t>
            </a:r>
            <a:r>
              <a:rPr lang="en-US" sz="2200" dirty="0" smtClean="0">
                <a:latin typeface="+mj-lt"/>
              </a:rPr>
              <a:t>Long-Lead </a:t>
            </a:r>
            <a:r>
              <a:rPr lang="en-US" sz="2200" dirty="0">
                <a:latin typeface="+mj-lt"/>
              </a:rPr>
              <a:t>Item Procurements</a:t>
            </a:r>
            <a:r>
              <a:rPr lang="en-US" sz="2200" dirty="0" smtClean="0">
                <a:latin typeface="+mj-lt"/>
              </a:rPr>
              <a:t>”) approves early start of selected parts of the project.</a:t>
            </a:r>
          </a:p>
          <a:p>
            <a:pPr>
              <a:spcBef>
                <a:spcPts val="1200"/>
              </a:spcBef>
            </a:pPr>
            <a:r>
              <a:rPr lang="en-US" sz="2200" dirty="0" smtClean="0">
                <a:latin typeface="+mj-lt"/>
              </a:rPr>
              <a:t>CD-3 (“Start of Construction”) approves the start of construction.</a:t>
            </a:r>
          </a:p>
          <a:p>
            <a:pPr>
              <a:spcBef>
                <a:spcPts val="1200"/>
              </a:spcBef>
            </a:pPr>
            <a:r>
              <a:rPr lang="en-US" sz="2200" dirty="0">
                <a:latin typeface="+mj-lt"/>
              </a:rPr>
              <a:t>CD-4 (“Project </a:t>
            </a:r>
            <a:r>
              <a:rPr lang="en-US" sz="2200" dirty="0" smtClean="0">
                <a:latin typeface="+mj-lt"/>
              </a:rPr>
              <a:t>Completion”) approves transition to operations.</a:t>
            </a:r>
            <a:endParaRPr lang="en-US" sz="2200" dirty="0">
              <a:latin typeface="+mj-lt"/>
            </a:endParaRPr>
          </a:p>
        </p:txBody>
      </p:sp>
      <p:sp>
        <p:nvSpPr>
          <p:cNvPr id="5" name="TextBox 4"/>
          <p:cNvSpPr txBox="1"/>
          <p:nvPr/>
        </p:nvSpPr>
        <p:spPr>
          <a:xfrm>
            <a:off x="7184570" y="1447800"/>
            <a:ext cx="1959429" cy="5016758"/>
          </a:xfrm>
          <a:prstGeom prst="rect">
            <a:avLst/>
          </a:prstGeom>
          <a:noFill/>
        </p:spPr>
        <p:txBody>
          <a:bodyPr wrap="square" rtlCol="0">
            <a:spAutoFit/>
          </a:bodyPr>
          <a:lstStyle/>
          <a:p>
            <a:pPr algn="ctr">
              <a:spcBef>
                <a:spcPts val="1200"/>
              </a:spcBef>
            </a:pPr>
            <a:r>
              <a:rPr lang="en-US" sz="2200" dirty="0" smtClean="0">
                <a:solidFill>
                  <a:srgbClr val="000000"/>
                </a:solidFill>
                <a:latin typeface="+mj-lt"/>
              </a:rPr>
              <a:t>Jan 2010</a:t>
            </a:r>
            <a:br>
              <a:rPr lang="en-US" sz="2200" dirty="0" smtClean="0">
                <a:solidFill>
                  <a:srgbClr val="000000"/>
                </a:solidFill>
                <a:latin typeface="+mj-lt"/>
              </a:rPr>
            </a:br>
            <a:endParaRPr lang="en-US" sz="2200" dirty="0" smtClean="0">
              <a:solidFill>
                <a:srgbClr val="000000"/>
              </a:solidFill>
              <a:latin typeface="+mj-lt"/>
            </a:endParaRPr>
          </a:p>
          <a:p>
            <a:pPr algn="ctr">
              <a:spcBef>
                <a:spcPts val="1200"/>
              </a:spcBef>
            </a:pPr>
            <a:r>
              <a:rPr lang="en-US" sz="2200" dirty="0" smtClean="0">
                <a:solidFill>
                  <a:srgbClr val="000000"/>
                </a:solidFill>
                <a:latin typeface="+mj-lt"/>
              </a:rPr>
              <a:t>Dec 2012</a:t>
            </a:r>
            <a:br>
              <a:rPr lang="en-US" sz="2200" dirty="0" smtClean="0">
                <a:solidFill>
                  <a:srgbClr val="000000"/>
                </a:solidFill>
                <a:latin typeface="+mj-lt"/>
              </a:rPr>
            </a:br>
            <a:r>
              <a:rPr lang="en-US" dirty="0" smtClean="0">
                <a:solidFill>
                  <a:srgbClr val="000000"/>
                </a:solidFill>
                <a:latin typeface="+mj-lt"/>
              </a:rPr>
              <a:t>(</a:t>
            </a:r>
            <a:r>
              <a:rPr lang="en-US" i="1" dirty="0" smtClean="0">
                <a:solidFill>
                  <a:srgbClr val="000000"/>
                </a:solidFill>
                <a:latin typeface="+mj-lt"/>
              </a:rPr>
              <a:t>for phase 1</a:t>
            </a:r>
            <a:r>
              <a:rPr lang="en-US" dirty="0" smtClean="0">
                <a:solidFill>
                  <a:srgbClr val="000000"/>
                </a:solidFill>
                <a:latin typeface="+mj-lt"/>
              </a:rPr>
              <a:t>)</a:t>
            </a:r>
          </a:p>
          <a:p>
            <a:pPr algn="ctr">
              <a:spcBef>
                <a:spcPts val="1400"/>
              </a:spcBef>
            </a:pPr>
            <a:r>
              <a:rPr lang="en-US" sz="2200" i="1" dirty="0" smtClean="0">
                <a:solidFill>
                  <a:srgbClr val="000000"/>
                </a:solidFill>
                <a:latin typeface="+mj-lt"/>
              </a:rPr>
              <a:t>Early 2017</a:t>
            </a:r>
            <a:br>
              <a:rPr lang="en-US" sz="2200" i="1" dirty="0" smtClean="0">
                <a:solidFill>
                  <a:srgbClr val="000000"/>
                </a:solidFill>
                <a:latin typeface="+mj-lt"/>
              </a:rPr>
            </a:br>
            <a:endParaRPr lang="en-US" sz="2200" i="1" dirty="0" smtClean="0">
              <a:solidFill>
                <a:srgbClr val="000000"/>
              </a:solidFill>
              <a:latin typeface="+mj-lt"/>
            </a:endParaRPr>
          </a:p>
          <a:p>
            <a:pPr algn="ctr">
              <a:spcBef>
                <a:spcPts val="1200"/>
              </a:spcBef>
            </a:pPr>
            <a:r>
              <a:rPr lang="en-US" sz="2200" i="1" dirty="0" smtClean="0">
                <a:solidFill>
                  <a:srgbClr val="000000"/>
                </a:solidFill>
                <a:latin typeface="+mj-lt"/>
              </a:rPr>
              <a:t>Early 2016</a:t>
            </a:r>
            <a:br>
              <a:rPr lang="en-US" sz="2200" i="1" dirty="0" smtClean="0">
                <a:solidFill>
                  <a:srgbClr val="000000"/>
                </a:solidFill>
                <a:latin typeface="+mj-lt"/>
              </a:rPr>
            </a:br>
            <a:endParaRPr lang="en-US" sz="2200" i="1" dirty="0" smtClean="0">
              <a:solidFill>
                <a:srgbClr val="000000"/>
              </a:solidFill>
              <a:latin typeface="+mj-lt"/>
            </a:endParaRPr>
          </a:p>
          <a:p>
            <a:pPr algn="ctr">
              <a:spcBef>
                <a:spcPts val="1200"/>
              </a:spcBef>
            </a:pPr>
            <a:r>
              <a:rPr lang="en-US" sz="2200" i="1" dirty="0" smtClean="0">
                <a:solidFill>
                  <a:srgbClr val="000000"/>
                </a:solidFill>
                <a:latin typeface="+mj-lt"/>
              </a:rPr>
              <a:t>Late 2017</a:t>
            </a:r>
            <a:br>
              <a:rPr lang="en-US" sz="2200" i="1" dirty="0" smtClean="0">
                <a:solidFill>
                  <a:srgbClr val="000000"/>
                </a:solidFill>
                <a:latin typeface="+mj-lt"/>
              </a:rPr>
            </a:br>
            <a:endParaRPr lang="en-US" sz="2200" i="1" dirty="0" smtClean="0">
              <a:solidFill>
                <a:srgbClr val="000000"/>
              </a:solidFill>
              <a:latin typeface="+mj-lt"/>
            </a:endParaRPr>
          </a:p>
          <a:p>
            <a:pPr algn="ctr">
              <a:spcBef>
                <a:spcPts val="1200"/>
              </a:spcBef>
            </a:pPr>
            <a:r>
              <a:rPr lang="en-US" sz="2200" i="1" dirty="0" smtClean="0">
                <a:solidFill>
                  <a:srgbClr val="000000"/>
                </a:solidFill>
                <a:latin typeface="+mj-lt"/>
              </a:rPr>
              <a:t>2023</a:t>
            </a:r>
          </a:p>
          <a:p>
            <a:pPr algn="ctr">
              <a:spcBef>
                <a:spcPts val="1200"/>
              </a:spcBef>
            </a:pPr>
            <a:endParaRPr lang="en-US" sz="2200" dirty="0">
              <a:solidFill>
                <a:srgbClr val="000000"/>
              </a:solidFill>
              <a:latin typeface="+mj-lt"/>
            </a:endParaRPr>
          </a:p>
        </p:txBody>
      </p:sp>
      <p:sp>
        <p:nvSpPr>
          <p:cNvPr id="6" name="Slide Number Placeholder 5"/>
          <p:cNvSpPr>
            <a:spLocks noGrp="1"/>
          </p:cNvSpPr>
          <p:nvPr>
            <p:ph type="sldNum" sz="quarter" idx="12"/>
          </p:nvPr>
        </p:nvSpPr>
        <p:spPr/>
        <p:txBody>
          <a:bodyPr/>
          <a:lstStyle/>
          <a:p>
            <a:pPr>
              <a:defRPr/>
            </a:pPr>
            <a:fld id="{138D865E-C010-424A-802E-E29D6B952C66}" type="slidenum">
              <a:rPr lang="en-US" smtClean="0"/>
              <a:pPr>
                <a:defRPr/>
              </a:pPr>
              <a:t>35</a:t>
            </a:fld>
            <a:endParaRPr lang="en-US"/>
          </a:p>
        </p:txBody>
      </p:sp>
      <p:sp>
        <p:nvSpPr>
          <p:cNvPr id="7"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Tree>
    <p:extLst>
      <p:ext uri="{BB962C8B-B14F-4D97-AF65-F5344CB8AC3E}">
        <p14:creationId xmlns:p14="http://schemas.microsoft.com/office/powerpoint/2010/main" val="26552019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9"/>
          <p:cNvSpPr>
            <a:spLocks noGrp="1"/>
          </p:cNvSpPr>
          <p:nvPr>
            <p:ph type="title"/>
          </p:nvPr>
        </p:nvSpPr>
        <p:spPr>
          <a:xfrm>
            <a:off x="457200" y="228600"/>
            <a:ext cx="8229600" cy="1143000"/>
          </a:xfrm>
        </p:spPr>
        <p:txBody>
          <a:bodyPr/>
          <a:lstStyle/>
          <a:p>
            <a:r>
              <a:rPr lang="en-US" sz="4000" dirty="0" smtClean="0">
                <a:latin typeface="Calibri" charset="0"/>
              </a:rPr>
              <a:t>LBNE DOE Schedule (CD-1 Review)</a:t>
            </a:r>
            <a:endParaRPr lang="en-US" sz="4000" dirty="0">
              <a:latin typeface="Calibri" charset="0"/>
            </a:endParaRPr>
          </a:p>
        </p:txBody>
      </p:sp>
      <p:grpSp>
        <p:nvGrpSpPr>
          <p:cNvPr id="3" name="Group 2"/>
          <p:cNvGrpSpPr/>
          <p:nvPr/>
        </p:nvGrpSpPr>
        <p:grpSpPr>
          <a:xfrm>
            <a:off x="304800" y="1611524"/>
            <a:ext cx="8646300" cy="5094076"/>
            <a:chOff x="271845" y="768596"/>
            <a:chExt cx="8646300" cy="5094076"/>
          </a:xfrm>
        </p:grpSpPr>
        <p:pic>
          <p:nvPicPr>
            <p:cNvPr id="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71845" y="768596"/>
              <a:ext cx="8646300" cy="5094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673390" y="833278"/>
              <a:ext cx="258992" cy="153888"/>
            </a:xfrm>
            <a:prstGeom prst="rect">
              <a:avLst/>
            </a:prstGeom>
            <a:solidFill>
              <a:srgbClr val="FFFFFF"/>
            </a:solidFill>
          </p:spPr>
          <p:txBody>
            <a:bodyPr wrap="square" lIns="0" tIns="0" rIns="0" bIns="0" rtlCol="0">
              <a:spAutoFit/>
            </a:bodyPr>
            <a:lstStyle/>
            <a:p>
              <a:pPr algn="l"/>
              <a:r>
                <a:rPr lang="en-US" sz="1000" b="1" dirty="0" smtClean="0">
                  <a:solidFill>
                    <a:schemeClr val="tx1">
                      <a:lumMod val="65000"/>
                      <a:lumOff val="35000"/>
                    </a:schemeClr>
                  </a:solidFill>
                  <a:latin typeface="+mj-lt"/>
                </a:rPr>
                <a:t>12</a:t>
              </a:r>
              <a:endParaRPr lang="en-US" sz="1000" b="1" dirty="0">
                <a:solidFill>
                  <a:schemeClr val="tx1">
                    <a:lumMod val="65000"/>
                    <a:lumOff val="35000"/>
                  </a:schemeClr>
                </a:solidFill>
                <a:latin typeface="+mj-lt"/>
              </a:endParaRPr>
            </a:p>
          </p:txBody>
        </p:sp>
      </p:grpSp>
      <p:sp>
        <p:nvSpPr>
          <p:cNvPr id="2" name="TextBox 1"/>
          <p:cNvSpPr txBox="1"/>
          <p:nvPr/>
        </p:nvSpPr>
        <p:spPr>
          <a:xfrm>
            <a:off x="304800" y="6400800"/>
            <a:ext cx="1043876" cy="369332"/>
          </a:xfrm>
          <a:prstGeom prst="rect">
            <a:avLst/>
          </a:prstGeom>
          <a:noFill/>
        </p:spPr>
        <p:txBody>
          <a:bodyPr wrap="none" rtlCol="0">
            <a:spAutoFit/>
          </a:bodyPr>
          <a:lstStyle/>
          <a:p>
            <a:r>
              <a:rPr lang="en-US" dirty="0" smtClean="0"/>
              <a:t>Affected </a:t>
            </a:r>
            <a:endParaRPr lang="en-US" dirty="0"/>
          </a:p>
        </p:txBody>
      </p:sp>
      <p:sp>
        <p:nvSpPr>
          <p:cNvPr id="6" name="Footer Placeholder 5"/>
          <p:cNvSpPr>
            <a:spLocks noGrp="1"/>
          </p:cNvSpPr>
          <p:nvPr>
            <p:ph type="ftr" sz="quarter" idx="11"/>
          </p:nvPr>
        </p:nvSpPr>
        <p:spPr/>
        <p:txBody>
          <a:bodyPr/>
          <a:lstStyle/>
          <a:p>
            <a:pPr>
              <a:defRPr/>
            </a:pPr>
            <a:r>
              <a:rPr lang="en-US" dirty="0" smtClean="0"/>
              <a:t>J.Strait	NuFact 2013</a:t>
            </a:r>
            <a:endParaRPr lang="en-US" dirty="0"/>
          </a:p>
        </p:txBody>
      </p:sp>
      <p:sp>
        <p:nvSpPr>
          <p:cNvPr id="7" name="Slide Number Placeholder 6"/>
          <p:cNvSpPr>
            <a:spLocks noGrp="1"/>
          </p:cNvSpPr>
          <p:nvPr>
            <p:ph type="sldNum" sz="quarter" idx="12"/>
          </p:nvPr>
        </p:nvSpPr>
        <p:spPr/>
        <p:txBody>
          <a:bodyPr/>
          <a:lstStyle/>
          <a:p>
            <a:pPr>
              <a:defRPr/>
            </a:pPr>
            <a:fld id="{138D865E-C010-424A-802E-E29D6B952C66}" type="slidenum">
              <a:rPr lang="en-US" smtClean="0"/>
              <a:pPr>
                <a:defRPr/>
              </a:pPr>
              <a:t>36</a:t>
            </a:fld>
            <a:endParaRPr lang="en-US"/>
          </a:p>
        </p:txBody>
      </p:sp>
    </p:spTree>
    <p:extLst>
      <p:ext uri="{BB962C8B-B14F-4D97-AF65-F5344CB8AC3E}">
        <p14:creationId xmlns:p14="http://schemas.microsoft.com/office/powerpoint/2010/main" val="32679425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9448800" cy="1143000"/>
          </a:xfrm>
        </p:spPr>
        <p:txBody>
          <a:bodyPr/>
          <a:lstStyle/>
          <a:p>
            <a:r>
              <a:rPr lang="en-US" sz="3600" dirty="0" smtClean="0"/>
              <a:t>Flexibility in DOE Project Management System</a:t>
            </a:r>
            <a:endParaRPr lang="en-US" sz="3600" dirty="0"/>
          </a:p>
        </p:txBody>
      </p:sp>
      <p:sp>
        <p:nvSpPr>
          <p:cNvPr id="3" name="Content Placeholder 2"/>
          <p:cNvSpPr>
            <a:spLocks noGrp="1"/>
          </p:cNvSpPr>
          <p:nvPr>
            <p:ph idx="1"/>
          </p:nvPr>
        </p:nvSpPr>
        <p:spPr>
          <a:xfrm>
            <a:off x="304800" y="1447800"/>
            <a:ext cx="8839200" cy="5181600"/>
          </a:xfrm>
        </p:spPr>
        <p:txBody>
          <a:bodyPr/>
          <a:lstStyle/>
          <a:p>
            <a:r>
              <a:rPr lang="en-US" dirty="0" smtClean="0">
                <a:latin typeface="+mj-lt"/>
              </a:rPr>
              <a:t>The DOE Project Management System (“CD process”) has more flexibility than is generally understood or used.</a:t>
            </a:r>
          </a:p>
          <a:p>
            <a:pPr>
              <a:tabLst>
                <a:tab pos="463550" algn="l"/>
              </a:tabLst>
            </a:pPr>
            <a:r>
              <a:rPr lang="en-US" dirty="0" smtClean="0">
                <a:latin typeface="+mj-lt"/>
              </a:rPr>
              <a:t>DOE management has encouraged us to </a:t>
            </a:r>
            <a:br>
              <a:rPr lang="en-US" dirty="0" smtClean="0">
                <a:latin typeface="+mj-lt"/>
              </a:rPr>
            </a:br>
            <a:r>
              <a:rPr lang="en-US" dirty="0" smtClean="0">
                <a:latin typeface="+mj-lt"/>
              </a:rPr>
              <a:t>-	</a:t>
            </a:r>
            <a:r>
              <a:rPr lang="en-US" i="1" dirty="0" smtClean="0">
                <a:latin typeface="+mj-lt"/>
              </a:rPr>
              <a:t>first </a:t>
            </a:r>
            <a:r>
              <a:rPr lang="en-US" dirty="0" smtClean="0">
                <a:latin typeface="+mj-lt"/>
              </a:rPr>
              <a:t>make a plan with international partners that makes </a:t>
            </a:r>
            <a:br>
              <a:rPr lang="en-US" dirty="0" smtClean="0">
                <a:latin typeface="+mj-lt"/>
              </a:rPr>
            </a:br>
            <a:r>
              <a:rPr lang="en-US" dirty="0" smtClean="0">
                <a:latin typeface="+mj-lt"/>
              </a:rPr>
              <a:t>	sense for LBNE, and</a:t>
            </a:r>
            <a:r>
              <a:rPr lang="en-US" i="1" dirty="0" smtClean="0">
                <a:latin typeface="+mj-lt"/>
              </a:rPr>
              <a:t> </a:t>
            </a:r>
            <a:br>
              <a:rPr lang="en-US" i="1" dirty="0" smtClean="0">
                <a:latin typeface="+mj-lt"/>
              </a:rPr>
            </a:br>
            <a:r>
              <a:rPr lang="en-US" i="1" dirty="0" smtClean="0">
                <a:latin typeface="+mj-lt"/>
              </a:rPr>
              <a:t>-	then </a:t>
            </a:r>
            <a:r>
              <a:rPr lang="en-US" dirty="0" smtClean="0">
                <a:latin typeface="+mj-lt"/>
              </a:rPr>
              <a:t>to work with them to make the DOE system work </a:t>
            </a:r>
            <a:br>
              <a:rPr lang="en-US" dirty="0" smtClean="0">
                <a:latin typeface="+mj-lt"/>
              </a:rPr>
            </a:br>
            <a:r>
              <a:rPr lang="en-US" dirty="0" smtClean="0">
                <a:latin typeface="+mj-lt"/>
              </a:rPr>
              <a:t>	to support the plan.</a:t>
            </a:r>
          </a:p>
          <a:p>
            <a:pPr>
              <a:tabLst>
                <a:tab pos="463550" algn="l"/>
              </a:tabLst>
            </a:pPr>
            <a:r>
              <a:rPr lang="en-US" dirty="0" smtClean="0">
                <a:latin typeface="+mj-lt"/>
              </a:rPr>
              <a:t>Examples of potential flexibility include the ability to:</a:t>
            </a:r>
            <a:br>
              <a:rPr lang="en-US" dirty="0" smtClean="0">
                <a:latin typeface="+mj-lt"/>
              </a:rPr>
            </a:br>
            <a:r>
              <a:rPr lang="en-US" dirty="0" smtClean="0">
                <a:latin typeface="+mj-lt"/>
              </a:rPr>
              <a:t>-	Change detailed scope between CD-1 and CD-2</a:t>
            </a:r>
            <a:br>
              <a:rPr lang="en-US" dirty="0" smtClean="0">
                <a:latin typeface="+mj-lt"/>
              </a:rPr>
            </a:br>
            <a:r>
              <a:rPr lang="en-US" dirty="0" smtClean="0">
                <a:latin typeface="+mj-lt"/>
              </a:rPr>
              <a:t>-	Delay CD-2 until ready</a:t>
            </a:r>
            <a:br>
              <a:rPr lang="en-US" dirty="0" smtClean="0">
                <a:latin typeface="+mj-lt"/>
              </a:rPr>
            </a:br>
            <a:r>
              <a:rPr lang="en-US" dirty="0" smtClean="0">
                <a:latin typeface="+mj-lt"/>
              </a:rPr>
              <a:t>-	Stagger CD-2/3/4 for different parts of the project, </a:t>
            </a:r>
            <a:br>
              <a:rPr lang="en-US" dirty="0" smtClean="0">
                <a:latin typeface="+mj-lt"/>
              </a:rPr>
            </a:br>
            <a:r>
              <a:rPr lang="en-US" dirty="0" smtClean="0">
                <a:latin typeface="+mj-lt"/>
              </a:rPr>
              <a:t>	e.g. beam vs. far detector</a:t>
            </a:r>
            <a:endParaRPr lang="en-US" dirty="0">
              <a:latin typeface="+mj-lt"/>
            </a:endParaRPr>
          </a:p>
        </p:txBody>
      </p:sp>
      <p:sp>
        <p:nvSpPr>
          <p:cNvPr id="5" name="Slide Number Placeholder 4"/>
          <p:cNvSpPr>
            <a:spLocks noGrp="1"/>
          </p:cNvSpPr>
          <p:nvPr>
            <p:ph type="sldNum" sz="quarter" idx="12"/>
          </p:nvPr>
        </p:nvSpPr>
        <p:spPr/>
        <p:txBody>
          <a:bodyPr/>
          <a:lstStyle/>
          <a:p>
            <a:pPr>
              <a:defRPr/>
            </a:pPr>
            <a:fld id="{138D865E-C010-424A-802E-E29D6B952C66}" type="slidenum">
              <a:rPr lang="en-US" smtClean="0"/>
              <a:pPr>
                <a:defRPr/>
              </a:pPr>
              <a:t>37</a:t>
            </a:fld>
            <a:endParaRPr lang="en-US"/>
          </a:p>
        </p:txBody>
      </p:sp>
      <p:sp>
        <p:nvSpPr>
          <p:cNvPr id="6"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Tree>
    <p:extLst>
      <p:ext uri="{BB962C8B-B14F-4D97-AF65-F5344CB8AC3E}">
        <p14:creationId xmlns:p14="http://schemas.microsoft.com/office/powerpoint/2010/main" val="15643669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a:xfrm>
            <a:off x="457200" y="228600"/>
            <a:ext cx="8229600" cy="1143000"/>
          </a:xfrm>
        </p:spPr>
        <p:txBody>
          <a:bodyPr/>
          <a:lstStyle/>
          <a:p>
            <a:r>
              <a:rPr lang="en-US" sz="4000" dirty="0" smtClean="0">
                <a:latin typeface="Calibri" charset="0"/>
              </a:rPr>
              <a:t>LBNE Reference </a:t>
            </a:r>
            <a:r>
              <a:rPr lang="en-US" sz="4000" dirty="0">
                <a:latin typeface="Calibri" charset="0"/>
              </a:rPr>
              <a:t>Beam Design</a:t>
            </a:r>
          </a:p>
        </p:txBody>
      </p:sp>
      <p:sp>
        <p:nvSpPr>
          <p:cNvPr id="5" name="Slide Number Placeholder 4"/>
          <p:cNvSpPr>
            <a:spLocks noGrp="1"/>
          </p:cNvSpPr>
          <p:nvPr>
            <p:ph type="sldNum" sz="quarter" idx="12"/>
          </p:nvPr>
        </p:nvSpPr>
        <p:spPr/>
        <p:txBody>
          <a:bodyPr/>
          <a:lstStyle/>
          <a:p>
            <a:pPr>
              <a:defRPr/>
            </a:pPr>
            <a:fld id="{28A81BFA-F93F-0945-8995-404EB2ACBB10}" type="slidenum">
              <a:rPr lang="en-US"/>
              <a:pPr>
                <a:defRPr/>
              </a:pPr>
              <a:t>38</a:t>
            </a:fld>
            <a:endParaRPr lang="en-US"/>
          </a:p>
        </p:txBody>
      </p:sp>
      <p:pic>
        <p:nvPicPr>
          <p:cNvPr id="788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463" y="1847850"/>
            <a:ext cx="631507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dirty="0" smtClean="0"/>
              <a:t>J.Strait	NuFact 2013</a:t>
            </a:r>
            <a:endParaRPr lang="en-US" dirty="0"/>
          </a:p>
        </p:txBody>
      </p:sp>
      <p:sp>
        <p:nvSpPr>
          <p:cNvPr id="9" name="Slide Number Placeholder 8"/>
          <p:cNvSpPr>
            <a:spLocks noGrp="1"/>
          </p:cNvSpPr>
          <p:nvPr>
            <p:ph type="sldNum" sz="quarter" idx="12"/>
          </p:nvPr>
        </p:nvSpPr>
        <p:spPr/>
        <p:txBody>
          <a:bodyPr/>
          <a:lstStyle/>
          <a:p>
            <a:fld id="{7F5CE407-6216-4202-80E4-A30DC2F709B2}" type="slidenum">
              <a:rPr lang="en-US" smtClean="0"/>
              <a:t>39</a:t>
            </a:fld>
            <a:endParaRPr lang="en-US"/>
          </a:p>
        </p:txBody>
      </p:sp>
      <p:pic>
        <p:nvPicPr>
          <p:cNvPr id="6" name="Picture 5"/>
          <p:cNvPicPr>
            <a:picLocks noChangeAspect="1"/>
          </p:cNvPicPr>
          <p:nvPr/>
        </p:nvPicPr>
        <p:blipFill>
          <a:blip r:embed="rId2"/>
          <a:stretch>
            <a:fillRect/>
          </a:stretch>
        </p:blipFill>
        <p:spPr>
          <a:xfrm>
            <a:off x="0" y="88900"/>
            <a:ext cx="9144000" cy="6658955"/>
          </a:xfrm>
          <a:prstGeom prst="rect">
            <a:avLst/>
          </a:prstGeom>
        </p:spPr>
      </p:pic>
      <p:sp>
        <p:nvSpPr>
          <p:cNvPr id="3" name="TextBox 2"/>
          <p:cNvSpPr txBox="1"/>
          <p:nvPr/>
        </p:nvSpPr>
        <p:spPr>
          <a:xfrm>
            <a:off x="6102206" y="5258209"/>
            <a:ext cx="2661449" cy="646331"/>
          </a:xfrm>
          <a:prstGeom prst="rect">
            <a:avLst/>
          </a:prstGeom>
          <a:noFill/>
          <a:ln>
            <a:solidFill>
              <a:srgbClr val="000090"/>
            </a:solidFill>
          </a:ln>
        </p:spPr>
        <p:txBody>
          <a:bodyPr wrap="square" rtlCol="0">
            <a:spAutoFit/>
          </a:bodyPr>
          <a:lstStyle/>
          <a:p>
            <a:r>
              <a:rPr lang="en-US" dirty="0" smtClean="0"/>
              <a:t>Costs for the options have been developed</a:t>
            </a:r>
            <a:endParaRPr lang="en-US" dirty="0"/>
          </a:p>
        </p:txBody>
      </p:sp>
    </p:spTree>
    <p:extLst>
      <p:ext uri="{BB962C8B-B14F-4D97-AF65-F5344CB8AC3E}">
        <p14:creationId xmlns:p14="http://schemas.microsoft.com/office/powerpoint/2010/main" val="10594576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4646A146-AB01-6849-9853-DBFEA3083DE8}" type="slidenum">
              <a:rPr lang="en-US"/>
              <a:pPr>
                <a:defRPr/>
              </a:pPr>
              <a:t>4</a:t>
            </a:fld>
            <a:endParaRPr lang="en-US"/>
          </a:p>
        </p:txBody>
      </p:sp>
      <p:sp>
        <p:nvSpPr>
          <p:cNvPr id="6"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
        <p:nvSpPr>
          <p:cNvPr id="40963" name="TextBox 14"/>
          <p:cNvSpPr txBox="1">
            <a:spLocks noChangeArrowheads="1"/>
          </p:cNvSpPr>
          <p:nvPr/>
        </p:nvSpPr>
        <p:spPr bwMode="auto">
          <a:xfrm>
            <a:off x="2701925" y="5345113"/>
            <a:ext cx="331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charset="0"/>
                <a:ea typeface="ＭＳ Ｐゴシック" charset="0"/>
                <a:cs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r>
              <a:rPr lang="en-US">
                <a:solidFill>
                  <a:schemeClr val="bg1"/>
                </a:solidFill>
              </a:rPr>
              <a:t>Deadwood, SD 25-28 May 2010</a:t>
            </a:r>
          </a:p>
        </p:txBody>
      </p:sp>
      <p:sp>
        <p:nvSpPr>
          <p:cNvPr id="40964" name="Title 12"/>
          <p:cNvSpPr>
            <a:spLocks noGrp="1"/>
          </p:cNvSpPr>
          <p:nvPr>
            <p:ph type="title"/>
          </p:nvPr>
        </p:nvSpPr>
        <p:spPr>
          <a:xfrm>
            <a:off x="457200" y="152400"/>
            <a:ext cx="8229600" cy="1143000"/>
          </a:xfrm>
        </p:spPr>
        <p:txBody>
          <a:bodyPr/>
          <a:lstStyle/>
          <a:p>
            <a:r>
              <a:rPr lang="en-US" sz="3600" dirty="0">
                <a:solidFill>
                  <a:srgbClr val="04617B"/>
                </a:solidFill>
                <a:latin typeface="Calibri" charset="0"/>
              </a:rPr>
              <a:t>LBNE </a:t>
            </a:r>
            <a:r>
              <a:rPr lang="en-US" sz="3600" dirty="0" smtClean="0">
                <a:solidFill>
                  <a:srgbClr val="04617B"/>
                </a:solidFill>
                <a:latin typeface="Calibri" charset="0"/>
              </a:rPr>
              <a:t>Collaboration</a:t>
            </a:r>
            <a:endParaRPr lang="en-US" sz="3600" dirty="0">
              <a:solidFill>
                <a:srgbClr val="04617B"/>
              </a:solidFill>
              <a:latin typeface="Calibri" charset="0"/>
            </a:endParaRPr>
          </a:p>
        </p:txBody>
      </p:sp>
      <p:pic>
        <p:nvPicPr>
          <p:cNvPr id="40965" name="Picture 12"/>
          <p:cNvPicPr>
            <a:picLocks noChangeAspect="1"/>
          </p:cNvPicPr>
          <p:nvPr/>
        </p:nvPicPr>
        <p:blipFill>
          <a:blip r:embed="rId2">
            <a:extLst>
              <a:ext uri="{28A0092B-C50C-407E-A947-70E740481C1C}">
                <a14:useLocalDpi xmlns:a14="http://schemas.microsoft.com/office/drawing/2010/main" val="0"/>
              </a:ext>
            </a:extLst>
          </a:blip>
          <a:srcRect l="6996" t="15086" r="2003" b="1453"/>
          <a:stretch>
            <a:fillRect/>
          </a:stretch>
        </p:blipFill>
        <p:spPr bwMode="auto">
          <a:xfrm>
            <a:off x="762000" y="1498600"/>
            <a:ext cx="7788275"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2"/>
          <p:cNvSpPr>
            <a:spLocks noGrp="1"/>
          </p:cNvSpPr>
          <p:nvPr>
            <p:ph idx="1"/>
          </p:nvPr>
        </p:nvSpPr>
        <p:spPr>
          <a:xfrm>
            <a:off x="1295400" y="4876800"/>
            <a:ext cx="6705600" cy="1168400"/>
          </a:xfrm>
        </p:spPr>
        <p:txBody>
          <a:bodyPr>
            <a:normAutofit fontScale="92500" lnSpcReduction="20000"/>
          </a:bodyPr>
          <a:lstStyle/>
          <a:p>
            <a:pPr marL="274320" indent="-274320" fontAlgn="auto">
              <a:spcAft>
                <a:spcPts val="0"/>
              </a:spcAft>
              <a:buClr>
                <a:schemeClr val="accent3"/>
              </a:buClr>
              <a:buFont typeface="Wingdings 2"/>
              <a:buChar char=""/>
              <a:defRPr/>
            </a:pPr>
            <a:r>
              <a:rPr lang="en-US" sz="2000" dirty="0" smtClean="0">
                <a:solidFill>
                  <a:srgbClr val="CCFFCC"/>
                </a:solidFill>
                <a:ea typeface="+mn-ea"/>
                <a:cs typeface="+mn-cs"/>
              </a:rPr>
              <a:t>372 members, 61 institutions, 5 countries (April 2013)</a:t>
            </a:r>
          </a:p>
          <a:p>
            <a:pPr marL="274320" indent="-274320" fontAlgn="auto">
              <a:spcAft>
                <a:spcPts val="0"/>
              </a:spcAft>
              <a:buClr>
                <a:schemeClr val="accent3"/>
              </a:buClr>
              <a:buFont typeface="Wingdings 2"/>
              <a:buChar char=""/>
              <a:defRPr/>
            </a:pPr>
            <a:r>
              <a:rPr lang="en-US" sz="2000" dirty="0" smtClean="0">
                <a:solidFill>
                  <a:srgbClr val="CCFFCC"/>
                </a:solidFill>
                <a:ea typeface="+mn-ea"/>
                <a:cs typeface="+mn-cs"/>
              </a:rPr>
              <a:t>Applications from 16 institutions and &gt;50 members </a:t>
            </a:r>
            <a:r>
              <a:rPr lang="en-US" sz="2000" dirty="0" smtClean="0">
                <a:solidFill>
                  <a:srgbClr val="CCFFCC"/>
                </a:solidFill>
                <a:ea typeface="+mn-ea"/>
                <a:cs typeface="+mn-cs"/>
              </a:rPr>
              <a:t>(and one </a:t>
            </a:r>
            <a:r>
              <a:rPr lang="en-US" sz="2000" smtClean="0">
                <a:solidFill>
                  <a:srgbClr val="CCFFCC"/>
                </a:solidFill>
                <a:ea typeface="+mn-ea"/>
                <a:cs typeface="+mn-cs"/>
              </a:rPr>
              <a:t>new country) being </a:t>
            </a:r>
            <a:r>
              <a:rPr lang="en-US" sz="2000" dirty="0" smtClean="0">
                <a:solidFill>
                  <a:srgbClr val="CCFFCC"/>
                </a:solidFill>
                <a:ea typeface="+mn-ea"/>
                <a:cs typeface="+mn-cs"/>
              </a:rPr>
              <a:t>prepared or submitted</a:t>
            </a:r>
          </a:p>
          <a:p>
            <a:pPr marL="274320" indent="-274320" fontAlgn="auto">
              <a:spcAft>
                <a:spcPts val="0"/>
              </a:spcAft>
              <a:buClr>
                <a:schemeClr val="accent3"/>
              </a:buClr>
              <a:buFont typeface="Wingdings 2"/>
              <a:buChar char=""/>
              <a:defRPr/>
            </a:pPr>
            <a:r>
              <a:rPr lang="en-US" sz="2000" dirty="0" smtClean="0">
                <a:solidFill>
                  <a:srgbClr val="CCFFCC"/>
                </a:solidFill>
                <a:ea typeface="+mn-ea"/>
                <a:cs typeface="+mn-cs"/>
              </a:rPr>
              <a:t>Co-spokespersons </a:t>
            </a:r>
            <a:r>
              <a:rPr lang="en-US" sz="2000" dirty="0" err="1" smtClean="0">
                <a:solidFill>
                  <a:srgbClr val="CCFFCC"/>
                </a:solidFill>
                <a:ea typeface="+mn-ea"/>
                <a:cs typeface="+mn-cs"/>
              </a:rPr>
              <a:t>Milind</a:t>
            </a:r>
            <a:r>
              <a:rPr lang="en-US" sz="2000" dirty="0" smtClean="0">
                <a:solidFill>
                  <a:srgbClr val="CCFFCC"/>
                </a:solidFill>
                <a:ea typeface="+mn-ea"/>
                <a:cs typeface="+mn-cs"/>
              </a:rPr>
              <a:t> Diwan (BNL), Bob Wilson (CSU)</a:t>
            </a:r>
          </a:p>
        </p:txBody>
      </p:sp>
      <p:sp>
        <p:nvSpPr>
          <p:cNvPr id="20" name="Rectangle 3"/>
          <p:cNvSpPr txBox="1">
            <a:spLocks noChangeArrowheads="1"/>
          </p:cNvSpPr>
          <p:nvPr/>
        </p:nvSpPr>
        <p:spPr>
          <a:xfrm>
            <a:off x="0" y="1676400"/>
            <a:ext cx="4038600" cy="4419600"/>
          </a:xfrm>
          <a:prstGeom prst="rect">
            <a:avLst/>
          </a:prstGeom>
        </p:spPr>
        <p:txBody>
          <a:bodyPr>
            <a:normAutofit lnSpcReduction="10000"/>
          </a:bodyPr>
          <a:lstStyle/>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Alabama</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Argonne</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Boston</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Brookhaven</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Cambridge</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Catania</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Columbia</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Chicago</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Colorado </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Colorado State</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Columbia</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Dakota State</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Davis</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Drexel</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Duke</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Duluth</a:t>
            </a:r>
          </a:p>
          <a:p>
            <a:pPr marL="274320" indent="-274320" fontAlgn="auto">
              <a:lnSpc>
                <a:spcPct val="80000"/>
              </a:lnSpc>
              <a:spcBef>
                <a:spcPts val="0"/>
              </a:spcBef>
              <a:spcAft>
                <a:spcPts val="0"/>
              </a:spcAft>
              <a:buClr>
                <a:schemeClr val="accent3"/>
              </a:buClr>
              <a:buSzPct val="95000"/>
              <a:defRPr/>
            </a:pPr>
            <a:r>
              <a:rPr lang="en-US" altLang="ko-KR" sz="1200" dirty="0" err="1">
                <a:solidFill>
                  <a:srgbClr val="0070C0"/>
                </a:solidFill>
                <a:effectLst>
                  <a:outerShdw blurRad="38100" dist="38100" dir="2700000" algn="tl">
                    <a:srgbClr val="000000">
                      <a:alpha val="43137"/>
                    </a:srgbClr>
                  </a:outerShdw>
                </a:effectLst>
                <a:latin typeface="+mn-lt"/>
                <a:ea typeface="굴림" charset="-127"/>
                <a:cs typeface="+mn-cs"/>
              </a:rPr>
              <a:t>Fermilab</a:t>
            </a:r>
            <a:endParaRPr lang="en-US" altLang="ko-KR" sz="1200" dirty="0">
              <a:solidFill>
                <a:srgbClr val="0070C0"/>
              </a:solidFill>
              <a:effectLst>
                <a:outerShdw blurRad="38100" dist="38100" dir="2700000" algn="tl">
                  <a:srgbClr val="000000">
                    <a:alpha val="43137"/>
                  </a:srgbClr>
                </a:outerShdw>
              </a:effectLst>
              <a:latin typeface="+mn-lt"/>
              <a:ea typeface="굴림" charset="-127"/>
              <a:cs typeface="+mn-cs"/>
            </a:endParaRP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Hawaii</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Indian Group</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Indiana </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Iowa State</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Irvine</a:t>
            </a:r>
          </a:p>
          <a:p>
            <a:pPr marL="274320" indent="-274320" fontAlgn="auto">
              <a:lnSpc>
                <a:spcPct val="80000"/>
              </a:lnSpc>
              <a:spcBef>
                <a:spcPts val="0"/>
              </a:spcBef>
              <a:spcAft>
                <a:spcPts val="0"/>
              </a:spcAft>
              <a:buClr>
                <a:schemeClr val="accent3"/>
              </a:buClr>
              <a:buSzPct val="95000"/>
              <a:defRPr/>
            </a:pPr>
            <a:r>
              <a:rPr lang="pt-BR" altLang="ko-KR" sz="1200" dirty="0">
                <a:solidFill>
                  <a:srgbClr val="0070C0"/>
                </a:solidFill>
                <a:effectLst>
                  <a:outerShdw blurRad="38100" dist="38100" dir="2700000" algn="tl">
                    <a:srgbClr val="000000">
                      <a:alpha val="43137"/>
                    </a:srgbClr>
                  </a:outerShdw>
                </a:effectLst>
                <a:latin typeface="+mn-lt"/>
                <a:ea typeface="굴림" charset="-127"/>
                <a:cs typeface="+mn-cs"/>
              </a:rPr>
              <a:t>Kansas State</a:t>
            </a:r>
          </a:p>
          <a:p>
            <a:pPr marL="274320" indent="-274320" fontAlgn="auto">
              <a:lnSpc>
                <a:spcPct val="80000"/>
              </a:lnSpc>
              <a:spcBef>
                <a:spcPts val="0"/>
              </a:spcBef>
              <a:spcAft>
                <a:spcPts val="0"/>
              </a:spcAft>
              <a:buClr>
                <a:schemeClr val="accent3"/>
              </a:buClr>
              <a:buSzPct val="95000"/>
              <a:defRPr/>
            </a:pPr>
            <a:r>
              <a:rPr lang="en-US" altLang="ko-KR" sz="1200" dirty="0" err="1">
                <a:solidFill>
                  <a:srgbClr val="0070C0"/>
                </a:solidFill>
                <a:effectLst>
                  <a:outerShdw blurRad="38100" dist="38100" dir="2700000" algn="tl">
                    <a:srgbClr val="000000">
                      <a:alpha val="43137"/>
                    </a:srgbClr>
                  </a:outerShdw>
                </a:effectLst>
                <a:latin typeface="+mn-lt"/>
                <a:ea typeface="굴림" charset="-127"/>
                <a:cs typeface="+mn-cs"/>
              </a:rPr>
              <a:t>Kavli</a:t>
            </a: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/IPMU-Tokyo</a:t>
            </a:r>
          </a:p>
          <a:p>
            <a:pPr marL="274320" indent="-274320" fontAlgn="auto">
              <a:lnSpc>
                <a:spcPct val="80000"/>
              </a:lnSpc>
              <a:spcBef>
                <a:spcPts val="0"/>
              </a:spcBef>
              <a:spcAft>
                <a:spcPts val="0"/>
              </a:spcAft>
              <a:buClr>
                <a:schemeClr val="accent3"/>
              </a:buClr>
              <a:buSzPct val="95000"/>
              <a:defRPr/>
            </a:pPr>
            <a:r>
              <a:rPr lang="pt-BR" altLang="ko-KR" sz="1200" dirty="0">
                <a:solidFill>
                  <a:srgbClr val="0070C0"/>
                </a:solidFill>
                <a:effectLst>
                  <a:outerShdw blurRad="38100" dist="38100" dir="2700000" algn="tl">
                    <a:srgbClr val="000000">
                      <a:alpha val="43137"/>
                    </a:srgbClr>
                  </a:outerShdw>
                </a:effectLst>
                <a:latin typeface="+mn-lt"/>
                <a:ea typeface="굴림" charset="-127"/>
                <a:cs typeface="+mn-cs"/>
              </a:rPr>
              <a:t>Lawrence Berkeley  NL</a:t>
            </a:r>
          </a:p>
          <a:p>
            <a:pPr marL="274320" indent="-274320" fontAlgn="auto">
              <a:lnSpc>
                <a:spcPct val="80000"/>
              </a:lnSpc>
              <a:spcBef>
                <a:spcPts val="0"/>
              </a:spcBef>
              <a:spcAft>
                <a:spcPts val="0"/>
              </a:spcAft>
              <a:buClr>
                <a:schemeClr val="accent3"/>
              </a:buClr>
              <a:buSzPct val="95000"/>
              <a:defRPr/>
            </a:pPr>
            <a:r>
              <a:rPr lang="pt-BR" altLang="ko-KR" sz="1200" dirty="0" err="1">
                <a:solidFill>
                  <a:srgbClr val="0070C0"/>
                </a:solidFill>
                <a:effectLst>
                  <a:outerShdw blurRad="38100" dist="38100" dir="2700000" algn="tl">
                    <a:srgbClr val="000000">
                      <a:alpha val="43137"/>
                    </a:srgbClr>
                  </a:outerShdw>
                </a:effectLst>
                <a:latin typeface="+mn-lt"/>
                <a:ea typeface="굴림" charset="-127"/>
                <a:cs typeface="+mn-cs"/>
              </a:rPr>
              <a:t>Livermore</a:t>
            </a:r>
            <a:r>
              <a:rPr lang="pt-BR" altLang="ko-KR" sz="1200" dirty="0">
                <a:solidFill>
                  <a:srgbClr val="0070C0"/>
                </a:solidFill>
                <a:effectLst>
                  <a:outerShdw blurRad="38100" dist="38100" dir="2700000" algn="tl">
                    <a:srgbClr val="000000">
                      <a:alpha val="43137"/>
                    </a:srgbClr>
                  </a:outerShdw>
                </a:effectLst>
                <a:latin typeface="+mn-lt"/>
                <a:ea typeface="굴림" charset="-127"/>
                <a:cs typeface="+mn-cs"/>
              </a:rPr>
              <a:t> NL</a:t>
            </a:r>
          </a:p>
          <a:p>
            <a:pPr marL="274320" indent="-274320" fontAlgn="auto">
              <a:lnSpc>
                <a:spcPct val="80000"/>
              </a:lnSpc>
              <a:spcBef>
                <a:spcPts val="0"/>
              </a:spcBef>
              <a:spcAft>
                <a:spcPts val="0"/>
              </a:spcAft>
              <a:buClr>
                <a:schemeClr val="accent3"/>
              </a:buClr>
              <a:buSzPct val="95000"/>
              <a:defRPr/>
            </a:pPr>
            <a:r>
              <a:rPr lang="pt-BR" altLang="ko-KR" sz="1200" dirty="0">
                <a:solidFill>
                  <a:srgbClr val="0070C0"/>
                </a:solidFill>
                <a:effectLst>
                  <a:outerShdw blurRad="38100" dist="38100" dir="2700000" algn="tl">
                    <a:srgbClr val="000000">
                      <a:alpha val="43137"/>
                    </a:srgbClr>
                  </a:outerShdw>
                </a:effectLst>
                <a:latin typeface="+mn-lt"/>
                <a:ea typeface="굴림" charset="-127"/>
                <a:cs typeface="+mn-cs"/>
              </a:rPr>
              <a:t>London UCL</a:t>
            </a:r>
          </a:p>
          <a:p>
            <a:pPr marL="274320" indent="-274320" fontAlgn="auto">
              <a:lnSpc>
                <a:spcPct val="80000"/>
              </a:lnSpc>
              <a:spcBef>
                <a:spcPts val="0"/>
              </a:spcBef>
              <a:spcAft>
                <a:spcPts val="0"/>
              </a:spcAft>
              <a:buClr>
                <a:schemeClr val="accent3"/>
              </a:buClr>
              <a:buSzPct val="95000"/>
              <a:defRPr/>
            </a:pPr>
            <a:r>
              <a:rPr lang="pt-BR" altLang="ko-KR" sz="1200" dirty="0">
                <a:solidFill>
                  <a:srgbClr val="0070C0"/>
                </a:solidFill>
                <a:effectLst>
                  <a:outerShdw blurRad="38100" dist="38100" dir="2700000" algn="tl">
                    <a:srgbClr val="000000">
                      <a:alpha val="43137"/>
                    </a:srgbClr>
                  </a:outerShdw>
                </a:effectLst>
                <a:latin typeface="+mn-lt"/>
                <a:ea typeface="굴림" charset="-127"/>
                <a:cs typeface="+mn-cs"/>
              </a:rPr>
              <a:t>Los Alamos NL</a:t>
            </a:r>
          </a:p>
          <a:p>
            <a:pPr marL="274320" indent="-274320" fontAlgn="auto">
              <a:lnSpc>
                <a:spcPct val="80000"/>
              </a:lnSpc>
              <a:spcBef>
                <a:spcPts val="0"/>
              </a:spcBef>
              <a:spcAft>
                <a:spcPts val="0"/>
              </a:spcAft>
              <a:buClr>
                <a:schemeClr val="accent3"/>
              </a:buClr>
              <a:buSzPct val="95000"/>
              <a:defRPr/>
            </a:pPr>
            <a:r>
              <a:rPr lang="pt-BR" altLang="ko-KR" sz="1200" dirty="0">
                <a:solidFill>
                  <a:srgbClr val="0070C0"/>
                </a:solidFill>
                <a:effectLst>
                  <a:outerShdw blurRad="38100" dist="38100" dir="2700000" algn="tl">
                    <a:srgbClr val="000000">
                      <a:alpha val="43137"/>
                    </a:srgbClr>
                  </a:outerShdw>
                </a:effectLst>
                <a:latin typeface="+mn-lt"/>
                <a:ea typeface="굴림" charset="-127"/>
                <a:cs typeface="+mn-cs"/>
              </a:rPr>
              <a:t>Louisiana </a:t>
            </a:r>
            <a:r>
              <a:rPr lang="pt-BR" altLang="ko-KR" sz="1200" dirty="0" err="1">
                <a:solidFill>
                  <a:srgbClr val="0070C0"/>
                </a:solidFill>
                <a:effectLst>
                  <a:outerShdw blurRad="38100" dist="38100" dir="2700000" algn="tl">
                    <a:srgbClr val="000000">
                      <a:alpha val="43137"/>
                    </a:srgbClr>
                  </a:outerShdw>
                </a:effectLst>
                <a:latin typeface="+mn-lt"/>
                <a:ea typeface="굴림" charset="-127"/>
                <a:cs typeface="+mn-cs"/>
              </a:rPr>
              <a:t>State</a:t>
            </a:r>
            <a:endParaRPr lang="en-US" altLang="ko-KR" sz="1200" dirty="0">
              <a:solidFill>
                <a:srgbClr val="0070C0"/>
              </a:solidFill>
              <a:effectLst>
                <a:outerShdw blurRad="38100" dist="38100" dir="2700000" algn="tl">
                  <a:srgbClr val="000000">
                    <a:alpha val="43137"/>
                  </a:srgbClr>
                </a:outerShdw>
              </a:effectLst>
              <a:latin typeface="+mn-lt"/>
              <a:ea typeface="굴림" charset="-127"/>
              <a:cs typeface="+mn-cs"/>
            </a:endParaRP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Maryland</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Michigan State</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Minnesota</a:t>
            </a:r>
          </a:p>
          <a:p>
            <a:pPr marL="274320" indent="-274320"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MIT</a:t>
            </a:r>
          </a:p>
          <a:p>
            <a:pPr marL="274320" indent="-274320" fontAlgn="auto">
              <a:lnSpc>
                <a:spcPct val="80000"/>
              </a:lnSpc>
              <a:spcBef>
                <a:spcPts val="0"/>
              </a:spcBef>
              <a:spcAft>
                <a:spcPts val="0"/>
              </a:spcAft>
              <a:buClr>
                <a:schemeClr val="accent3"/>
              </a:buClr>
              <a:buSzPct val="95000"/>
              <a:defRPr/>
            </a:pPr>
            <a:endParaRPr lang="pt-BR" altLang="ko-KR" sz="1200" dirty="0">
              <a:solidFill>
                <a:srgbClr val="0070C0"/>
              </a:solidFill>
              <a:effectLst>
                <a:outerShdw blurRad="38100" dist="38100" dir="2700000" algn="tl">
                  <a:srgbClr val="000000">
                    <a:alpha val="43137"/>
                  </a:srgbClr>
                </a:outerShdw>
              </a:effectLst>
              <a:latin typeface="+mn-lt"/>
              <a:ea typeface="굴림" charset="-127"/>
              <a:cs typeface="+mn-cs"/>
            </a:endParaRPr>
          </a:p>
        </p:txBody>
      </p:sp>
      <p:sp>
        <p:nvSpPr>
          <p:cNvPr id="21" name="Rectangle 4"/>
          <p:cNvSpPr txBox="1">
            <a:spLocks noChangeArrowheads="1"/>
          </p:cNvSpPr>
          <p:nvPr/>
        </p:nvSpPr>
        <p:spPr>
          <a:xfrm>
            <a:off x="5105400" y="1531937"/>
            <a:ext cx="4038600" cy="4767263"/>
          </a:xfrm>
          <a:prstGeom prst="rect">
            <a:avLst/>
          </a:prstGeom>
        </p:spPr>
        <p:txBody>
          <a:bodyPr/>
          <a:lstStyle/>
          <a:p>
            <a:pPr marL="274320" indent="-274320" algn="r"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NGA</a:t>
            </a:r>
          </a:p>
          <a:p>
            <a:pPr marL="274320" indent="-274320" algn="r"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New Mexico</a:t>
            </a:r>
          </a:p>
          <a:p>
            <a:pPr marL="274320" indent="-274320" algn="r"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Northwestern</a:t>
            </a:r>
          </a:p>
          <a:p>
            <a:pPr marL="274320" indent="-274320" algn="r"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Notre Dame</a:t>
            </a:r>
          </a:p>
          <a:p>
            <a:pPr marL="274320" indent="-274320" algn="r"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Oxford</a:t>
            </a:r>
            <a:endParaRPr lang="it-IT" altLang="ko-KR" sz="1200" dirty="0">
              <a:solidFill>
                <a:srgbClr val="0070C0"/>
              </a:solidFill>
              <a:effectLst>
                <a:outerShdw blurRad="38100" dist="38100" dir="2700000" algn="tl">
                  <a:srgbClr val="000000">
                    <a:alpha val="43137"/>
                  </a:srgbClr>
                </a:outerShdw>
              </a:effectLst>
              <a:latin typeface="+mn-lt"/>
              <a:ea typeface="굴림" charset="-127"/>
              <a:cs typeface="+mn-cs"/>
            </a:endParaRPr>
          </a:p>
          <a:p>
            <a:pPr marL="274320" indent="-274320" algn="r" fontAlgn="auto">
              <a:lnSpc>
                <a:spcPct val="80000"/>
              </a:lnSpc>
              <a:spcBef>
                <a:spcPts val="0"/>
              </a:spcBef>
              <a:spcAft>
                <a:spcPts val="0"/>
              </a:spcAft>
              <a:buClr>
                <a:schemeClr val="accent3"/>
              </a:buClr>
              <a:buSzPct val="95000"/>
              <a:defRPr/>
            </a:pPr>
            <a:r>
              <a:rPr lang="it-IT" altLang="ko-KR" sz="1200" dirty="0">
                <a:solidFill>
                  <a:srgbClr val="0070C0"/>
                </a:solidFill>
                <a:effectLst>
                  <a:outerShdw blurRad="38100" dist="38100" dir="2700000" algn="tl">
                    <a:srgbClr val="000000">
                      <a:alpha val="43137"/>
                    </a:srgbClr>
                  </a:outerShdw>
                </a:effectLst>
                <a:latin typeface="+mn-lt"/>
                <a:ea typeface="굴림" charset="-127"/>
                <a:cs typeface="+mn-cs"/>
              </a:rPr>
              <a:t>Pennsylvania</a:t>
            </a:r>
          </a:p>
          <a:p>
            <a:pPr marL="274320" indent="-274320" algn="r" fontAlgn="auto">
              <a:lnSpc>
                <a:spcPct val="80000"/>
              </a:lnSpc>
              <a:spcBef>
                <a:spcPts val="0"/>
              </a:spcBef>
              <a:spcAft>
                <a:spcPts val="0"/>
              </a:spcAft>
              <a:buClr>
                <a:schemeClr val="accent3"/>
              </a:buClr>
              <a:buSzPct val="95000"/>
              <a:defRPr/>
            </a:pPr>
            <a:r>
              <a:rPr lang="it-IT" altLang="ko-KR" sz="1200" dirty="0">
                <a:solidFill>
                  <a:srgbClr val="0070C0"/>
                </a:solidFill>
                <a:effectLst>
                  <a:outerShdw blurRad="38100" dist="38100" dir="2700000" algn="tl">
                    <a:srgbClr val="000000">
                      <a:alpha val="43137"/>
                    </a:srgbClr>
                  </a:outerShdw>
                </a:effectLst>
                <a:latin typeface="+mn-lt"/>
                <a:ea typeface="굴림" charset="-127"/>
                <a:cs typeface="+mn-cs"/>
              </a:rPr>
              <a:t>Pittsburgh</a:t>
            </a:r>
          </a:p>
          <a:p>
            <a:pPr marL="274320" indent="-274320" algn="r" fontAlgn="auto">
              <a:lnSpc>
                <a:spcPct val="80000"/>
              </a:lnSpc>
              <a:spcBef>
                <a:spcPts val="0"/>
              </a:spcBef>
              <a:spcAft>
                <a:spcPts val="0"/>
              </a:spcAft>
              <a:buClr>
                <a:schemeClr val="accent3"/>
              </a:buClr>
              <a:buSzPct val="95000"/>
              <a:defRPr/>
            </a:pPr>
            <a:r>
              <a:rPr lang="it-IT" altLang="ko-KR" sz="1200" dirty="0">
                <a:solidFill>
                  <a:srgbClr val="0070C0"/>
                </a:solidFill>
                <a:effectLst>
                  <a:outerShdw blurRad="38100" dist="38100" dir="2700000" algn="tl">
                    <a:srgbClr val="000000">
                      <a:alpha val="43137"/>
                    </a:srgbClr>
                  </a:outerShdw>
                </a:effectLst>
                <a:latin typeface="+mn-lt"/>
                <a:ea typeface="굴림" charset="-127"/>
                <a:cs typeface="+mn-cs"/>
              </a:rPr>
              <a:t>Princeton</a:t>
            </a:r>
          </a:p>
          <a:p>
            <a:pPr marL="274320" indent="-274320" algn="r" fontAlgn="auto">
              <a:lnSpc>
                <a:spcPct val="80000"/>
              </a:lnSpc>
              <a:spcBef>
                <a:spcPts val="0"/>
              </a:spcBef>
              <a:spcAft>
                <a:spcPts val="0"/>
              </a:spcAft>
              <a:buClr>
                <a:schemeClr val="accent3"/>
              </a:buClr>
              <a:buSzPct val="95000"/>
              <a:defRPr/>
            </a:pPr>
            <a:r>
              <a:rPr lang="it-IT" altLang="ko-KR" sz="1200" dirty="0">
                <a:solidFill>
                  <a:srgbClr val="0070C0"/>
                </a:solidFill>
                <a:effectLst>
                  <a:outerShdw blurRad="38100" dist="38100" dir="2700000" algn="tl">
                    <a:srgbClr val="000000">
                      <a:alpha val="43137"/>
                    </a:srgbClr>
                  </a:outerShdw>
                </a:effectLst>
                <a:latin typeface="+mn-lt"/>
                <a:ea typeface="굴림" charset="-127"/>
                <a:cs typeface="+mn-cs"/>
              </a:rPr>
              <a:t>Rensselaer</a:t>
            </a:r>
          </a:p>
          <a:p>
            <a:pPr marL="274320" indent="-274320" algn="r" fontAlgn="auto">
              <a:lnSpc>
                <a:spcPct val="80000"/>
              </a:lnSpc>
              <a:spcBef>
                <a:spcPts val="0"/>
              </a:spcBef>
              <a:spcAft>
                <a:spcPts val="0"/>
              </a:spcAft>
              <a:buClr>
                <a:schemeClr val="accent3"/>
              </a:buClr>
              <a:buSzPct val="95000"/>
              <a:defRPr/>
            </a:pPr>
            <a:r>
              <a:rPr lang="it-IT" altLang="ko-KR" sz="1200" dirty="0">
                <a:solidFill>
                  <a:srgbClr val="0070C0"/>
                </a:solidFill>
                <a:effectLst>
                  <a:outerShdw blurRad="38100" dist="38100" dir="2700000" algn="tl">
                    <a:srgbClr val="000000">
                      <a:alpha val="43137"/>
                    </a:srgbClr>
                  </a:outerShdw>
                </a:effectLst>
                <a:latin typeface="+mn-lt"/>
                <a:ea typeface="굴림" charset="-127"/>
                <a:cs typeface="+mn-cs"/>
              </a:rPr>
              <a:t>Rochester</a:t>
            </a:r>
          </a:p>
          <a:p>
            <a:pPr marL="274320" indent="-274320" algn="r" fontAlgn="auto">
              <a:lnSpc>
                <a:spcPct val="80000"/>
              </a:lnSpc>
              <a:spcBef>
                <a:spcPts val="0"/>
              </a:spcBef>
              <a:spcAft>
                <a:spcPts val="0"/>
              </a:spcAft>
              <a:buClr>
                <a:schemeClr val="accent3"/>
              </a:buClr>
              <a:buSzPct val="95000"/>
              <a:defRPr/>
            </a:pPr>
            <a:r>
              <a:rPr lang="it-IT" altLang="ko-KR" sz="1200" dirty="0" err="1">
                <a:solidFill>
                  <a:srgbClr val="0070C0"/>
                </a:solidFill>
                <a:effectLst>
                  <a:outerShdw blurRad="38100" dist="38100" dir="2700000" algn="tl">
                    <a:srgbClr val="000000">
                      <a:alpha val="43137"/>
                    </a:srgbClr>
                  </a:outerShdw>
                </a:effectLst>
                <a:latin typeface="+mn-lt"/>
                <a:ea typeface="굴림" charset="-127"/>
                <a:cs typeface="+mn-cs"/>
              </a:rPr>
              <a:t>Sanford</a:t>
            </a:r>
            <a:r>
              <a:rPr lang="it-IT" altLang="ko-KR" sz="1200" dirty="0">
                <a:solidFill>
                  <a:srgbClr val="0070C0"/>
                </a:solidFill>
                <a:effectLst>
                  <a:outerShdw blurRad="38100" dist="38100" dir="2700000" algn="tl">
                    <a:srgbClr val="000000">
                      <a:alpha val="43137"/>
                    </a:srgbClr>
                  </a:outerShdw>
                </a:effectLst>
                <a:latin typeface="+mn-lt"/>
                <a:ea typeface="굴림" charset="-127"/>
                <a:cs typeface="+mn-cs"/>
              </a:rPr>
              <a:t> Lab</a:t>
            </a:r>
          </a:p>
          <a:p>
            <a:pPr marL="274320" indent="-274320" algn="r" fontAlgn="auto">
              <a:lnSpc>
                <a:spcPct val="80000"/>
              </a:lnSpc>
              <a:spcBef>
                <a:spcPts val="0"/>
              </a:spcBef>
              <a:spcAft>
                <a:spcPts val="0"/>
              </a:spcAft>
              <a:buClr>
                <a:schemeClr val="accent3"/>
              </a:buClr>
              <a:buSzPct val="95000"/>
              <a:defRPr/>
            </a:pPr>
            <a:r>
              <a:rPr lang="it-IT" altLang="ko-KR" sz="1200" dirty="0">
                <a:solidFill>
                  <a:srgbClr val="0070C0"/>
                </a:solidFill>
                <a:effectLst>
                  <a:outerShdw blurRad="38100" dist="38100" dir="2700000" algn="tl">
                    <a:srgbClr val="000000">
                      <a:alpha val="43137"/>
                    </a:srgbClr>
                  </a:outerShdw>
                </a:effectLst>
                <a:latin typeface="+mn-lt"/>
                <a:ea typeface="굴림" charset="-127"/>
                <a:cs typeface="+mn-cs"/>
              </a:rPr>
              <a:t>Sheffield</a:t>
            </a:r>
          </a:p>
          <a:p>
            <a:pPr marL="274320" indent="-274320" algn="r" fontAlgn="auto">
              <a:lnSpc>
                <a:spcPct val="80000"/>
              </a:lnSpc>
              <a:spcBef>
                <a:spcPts val="0"/>
              </a:spcBef>
              <a:spcAft>
                <a:spcPts val="0"/>
              </a:spcAft>
              <a:buClr>
                <a:schemeClr val="accent3"/>
              </a:buClr>
              <a:buSzPct val="95000"/>
              <a:defRPr/>
            </a:pPr>
            <a:r>
              <a:rPr lang="it-IT" altLang="ko-KR" sz="1200" dirty="0">
                <a:solidFill>
                  <a:srgbClr val="0070C0"/>
                </a:solidFill>
                <a:effectLst>
                  <a:outerShdw blurRad="38100" dist="38100" dir="2700000" algn="tl">
                    <a:srgbClr val="000000">
                      <a:alpha val="43137"/>
                    </a:srgbClr>
                  </a:outerShdw>
                </a:effectLst>
                <a:latin typeface="+mn-lt"/>
                <a:ea typeface="굴림" charset="-127"/>
                <a:cs typeface="+mn-cs"/>
              </a:rPr>
              <a:t>SLAC</a:t>
            </a:r>
            <a:endParaRPr lang="en-US" altLang="ko-KR" sz="1200" dirty="0">
              <a:solidFill>
                <a:srgbClr val="0070C0"/>
              </a:solidFill>
              <a:effectLst>
                <a:outerShdw blurRad="38100" dist="38100" dir="2700000" algn="tl">
                  <a:srgbClr val="000000">
                    <a:alpha val="43137"/>
                  </a:srgbClr>
                </a:outerShdw>
              </a:effectLst>
              <a:latin typeface="+mn-lt"/>
              <a:ea typeface="굴림" charset="-127"/>
              <a:cs typeface="+mn-cs"/>
            </a:endParaRPr>
          </a:p>
          <a:p>
            <a:pPr marL="274320" indent="-274320" algn="r"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South Carolina</a:t>
            </a:r>
          </a:p>
          <a:p>
            <a:pPr marL="274320" indent="-274320" algn="r"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South Dakota</a:t>
            </a:r>
          </a:p>
          <a:p>
            <a:pPr marL="274320" indent="-274320" algn="r"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South Dakota State</a:t>
            </a:r>
          </a:p>
          <a:p>
            <a:pPr marL="274320" indent="-274320" algn="r"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SDSMT</a:t>
            </a:r>
          </a:p>
          <a:p>
            <a:pPr marL="274320" indent="-274320" algn="r"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Southern Methodist</a:t>
            </a:r>
          </a:p>
          <a:p>
            <a:pPr marL="274320" indent="-274320" algn="r"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Sussex</a:t>
            </a:r>
          </a:p>
          <a:p>
            <a:pPr marL="274320" indent="-274320" algn="r"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Syracuse</a:t>
            </a:r>
          </a:p>
          <a:p>
            <a:pPr marL="274320" indent="-274320" algn="r"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Tennessee</a:t>
            </a:r>
          </a:p>
          <a:p>
            <a:pPr marL="274320" indent="-274320" algn="r"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Texas, </a:t>
            </a:r>
            <a:r>
              <a:rPr lang="en-US" altLang="ko-KR" sz="1200" dirty="0" err="1">
                <a:solidFill>
                  <a:srgbClr val="0070C0"/>
                </a:solidFill>
                <a:effectLst>
                  <a:outerShdw blurRad="38100" dist="38100" dir="2700000" algn="tl">
                    <a:srgbClr val="000000">
                      <a:alpha val="43137"/>
                    </a:srgbClr>
                  </a:outerShdw>
                </a:effectLst>
                <a:latin typeface="+mn-lt"/>
                <a:ea typeface="굴림" charset="-127"/>
                <a:cs typeface="+mn-cs"/>
              </a:rPr>
              <a:t>Arllington</a:t>
            </a:r>
            <a:endParaRPr lang="en-US" altLang="ko-KR" sz="1200" dirty="0">
              <a:solidFill>
                <a:srgbClr val="0070C0"/>
              </a:solidFill>
              <a:effectLst>
                <a:outerShdw blurRad="38100" dist="38100" dir="2700000" algn="tl">
                  <a:srgbClr val="000000">
                    <a:alpha val="43137"/>
                  </a:srgbClr>
                </a:outerShdw>
              </a:effectLst>
              <a:latin typeface="+mn-lt"/>
              <a:ea typeface="굴림" charset="-127"/>
              <a:cs typeface="+mn-cs"/>
            </a:endParaRPr>
          </a:p>
          <a:p>
            <a:pPr marL="274320" indent="-274320" algn="r" fontAlgn="auto">
              <a:lnSpc>
                <a:spcPct val="80000"/>
              </a:lnSpc>
              <a:spcBef>
                <a:spcPts val="0"/>
              </a:spcBef>
              <a:spcAft>
                <a:spcPts val="0"/>
              </a:spcAft>
              <a:buClr>
                <a:schemeClr val="accent3"/>
              </a:buClr>
              <a:buSzPct val="95000"/>
              <a:defRPr/>
            </a:pPr>
            <a:r>
              <a:rPr lang="en-US" altLang="ko-KR" sz="1200" dirty="0">
                <a:solidFill>
                  <a:srgbClr val="0070C0"/>
                </a:solidFill>
                <a:effectLst>
                  <a:outerShdw blurRad="38100" dist="38100" dir="2700000" algn="tl">
                    <a:srgbClr val="000000">
                      <a:alpha val="43137"/>
                    </a:srgbClr>
                  </a:outerShdw>
                </a:effectLst>
                <a:latin typeface="+mn-lt"/>
                <a:ea typeface="굴림" charset="-127"/>
                <a:cs typeface="+mn-cs"/>
              </a:rPr>
              <a:t>Texas, Austin</a:t>
            </a:r>
            <a:endParaRPr lang="de-DE" altLang="ko-KR" sz="1200" dirty="0">
              <a:solidFill>
                <a:srgbClr val="0070C0"/>
              </a:solidFill>
              <a:effectLst>
                <a:outerShdw blurRad="38100" dist="38100" dir="2700000" algn="tl">
                  <a:srgbClr val="000000">
                    <a:alpha val="43137"/>
                  </a:srgbClr>
                </a:outerShdw>
              </a:effectLst>
              <a:latin typeface="+mn-lt"/>
              <a:ea typeface="굴림" charset="-127"/>
              <a:cs typeface="+mn-cs"/>
            </a:endParaRPr>
          </a:p>
          <a:p>
            <a:pPr marL="274320" indent="-274320" algn="r" fontAlgn="auto">
              <a:lnSpc>
                <a:spcPct val="80000"/>
              </a:lnSpc>
              <a:spcBef>
                <a:spcPts val="0"/>
              </a:spcBef>
              <a:spcAft>
                <a:spcPts val="0"/>
              </a:spcAft>
              <a:buClr>
                <a:schemeClr val="accent3"/>
              </a:buClr>
              <a:buSzPct val="95000"/>
              <a:defRPr/>
            </a:pPr>
            <a:r>
              <a:rPr lang="de-DE" altLang="ko-KR" sz="1200" dirty="0">
                <a:solidFill>
                  <a:srgbClr val="0070C0"/>
                </a:solidFill>
                <a:effectLst>
                  <a:outerShdw blurRad="38100" dist="38100" dir="2700000" algn="tl">
                    <a:srgbClr val="000000">
                      <a:alpha val="43137"/>
                    </a:srgbClr>
                  </a:outerShdw>
                </a:effectLst>
                <a:latin typeface="+mn-lt"/>
                <a:ea typeface="굴림" charset="-127"/>
                <a:cs typeface="+mn-cs"/>
              </a:rPr>
              <a:t>Tufts</a:t>
            </a:r>
          </a:p>
          <a:p>
            <a:pPr marL="274320" indent="-274320" algn="r" fontAlgn="auto">
              <a:lnSpc>
                <a:spcPct val="80000"/>
              </a:lnSpc>
              <a:spcBef>
                <a:spcPts val="0"/>
              </a:spcBef>
              <a:spcAft>
                <a:spcPts val="0"/>
              </a:spcAft>
              <a:buClr>
                <a:schemeClr val="accent3"/>
              </a:buClr>
              <a:buSzPct val="95000"/>
              <a:defRPr/>
            </a:pPr>
            <a:r>
              <a:rPr lang="de-DE" altLang="ko-KR" sz="1200" dirty="0">
                <a:solidFill>
                  <a:srgbClr val="0070C0"/>
                </a:solidFill>
                <a:effectLst>
                  <a:outerShdw blurRad="38100" dist="38100" dir="2700000" algn="tl">
                    <a:srgbClr val="000000">
                      <a:alpha val="43137"/>
                    </a:srgbClr>
                  </a:outerShdw>
                </a:effectLst>
                <a:latin typeface="+mn-lt"/>
                <a:ea typeface="굴림" charset="-127"/>
                <a:cs typeface="+mn-cs"/>
              </a:rPr>
              <a:t>UCLA</a:t>
            </a:r>
          </a:p>
          <a:p>
            <a:pPr marL="274320" indent="-274320" algn="r" fontAlgn="auto">
              <a:lnSpc>
                <a:spcPct val="80000"/>
              </a:lnSpc>
              <a:spcBef>
                <a:spcPts val="0"/>
              </a:spcBef>
              <a:spcAft>
                <a:spcPts val="0"/>
              </a:spcAft>
              <a:buClr>
                <a:schemeClr val="accent3"/>
              </a:buClr>
              <a:buSzPct val="95000"/>
              <a:defRPr/>
            </a:pPr>
            <a:r>
              <a:rPr lang="de-DE" altLang="ko-KR" sz="1200" dirty="0">
                <a:solidFill>
                  <a:srgbClr val="0070C0"/>
                </a:solidFill>
                <a:effectLst>
                  <a:outerShdw blurRad="38100" dist="38100" dir="2700000" algn="tl">
                    <a:srgbClr val="000000">
                      <a:alpha val="43137"/>
                    </a:srgbClr>
                  </a:outerShdw>
                </a:effectLst>
                <a:latin typeface="+mn-lt"/>
                <a:ea typeface="굴림" charset="-127"/>
                <a:cs typeface="+mn-cs"/>
              </a:rPr>
              <a:t>Virginia Tech</a:t>
            </a:r>
          </a:p>
          <a:p>
            <a:pPr marL="274320" indent="-274320" algn="r" fontAlgn="auto">
              <a:lnSpc>
                <a:spcPct val="80000"/>
              </a:lnSpc>
              <a:spcBef>
                <a:spcPts val="0"/>
              </a:spcBef>
              <a:spcAft>
                <a:spcPts val="0"/>
              </a:spcAft>
              <a:buClr>
                <a:schemeClr val="accent3"/>
              </a:buClr>
              <a:buSzPct val="95000"/>
              <a:defRPr/>
            </a:pPr>
            <a:r>
              <a:rPr lang="de-DE" altLang="ko-KR" sz="1200" dirty="0">
                <a:solidFill>
                  <a:srgbClr val="0070C0"/>
                </a:solidFill>
                <a:effectLst>
                  <a:outerShdw blurRad="38100" dist="38100" dir="2700000" algn="tl">
                    <a:srgbClr val="000000">
                      <a:alpha val="43137"/>
                    </a:srgbClr>
                  </a:outerShdw>
                </a:effectLst>
                <a:latin typeface="+mn-lt"/>
                <a:ea typeface="굴림" charset="-127"/>
                <a:cs typeface="+mn-cs"/>
              </a:rPr>
              <a:t>Washington</a:t>
            </a:r>
          </a:p>
          <a:p>
            <a:pPr marL="274320" indent="-274320" algn="r" fontAlgn="auto">
              <a:lnSpc>
                <a:spcPct val="80000"/>
              </a:lnSpc>
              <a:spcBef>
                <a:spcPts val="0"/>
              </a:spcBef>
              <a:spcAft>
                <a:spcPts val="0"/>
              </a:spcAft>
              <a:buClr>
                <a:schemeClr val="accent3"/>
              </a:buClr>
              <a:buSzPct val="95000"/>
              <a:defRPr/>
            </a:pPr>
            <a:r>
              <a:rPr lang="de-DE" altLang="ko-KR" sz="1200" dirty="0">
                <a:solidFill>
                  <a:srgbClr val="0070C0"/>
                </a:solidFill>
                <a:effectLst>
                  <a:outerShdw blurRad="38100" dist="38100" dir="2700000" algn="tl">
                    <a:srgbClr val="000000">
                      <a:alpha val="43137"/>
                    </a:srgbClr>
                  </a:outerShdw>
                </a:effectLst>
                <a:latin typeface="+mn-lt"/>
                <a:ea typeface="굴림" charset="-127"/>
                <a:cs typeface="+mn-cs"/>
              </a:rPr>
              <a:t>William </a:t>
            </a:r>
            <a:r>
              <a:rPr lang="de-DE" altLang="ko-KR" sz="1200" dirty="0" err="1">
                <a:solidFill>
                  <a:srgbClr val="0070C0"/>
                </a:solidFill>
                <a:effectLst>
                  <a:outerShdw blurRad="38100" dist="38100" dir="2700000" algn="tl">
                    <a:srgbClr val="000000">
                      <a:alpha val="43137"/>
                    </a:srgbClr>
                  </a:outerShdw>
                </a:effectLst>
                <a:latin typeface="+mn-lt"/>
                <a:ea typeface="굴림" charset="-127"/>
                <a:cs typeface="+mn-cs"/>
              </a:rPr>
              <a:t>and</a:t>
            </a:r>
            <a:r>
              <a:rPr lang="de-DE" altLang="ko-KR" sz="1200" dirty="0">
                <a:solidFill>
                  <a:srgbClr val="0070C0"/>
                </a:solidFill>
                <a:effectLst>
                  <a:outerShdw blurRad="38100" dist="38100" dir="2700000" algn="tl">
                    <a:srgbClr val="000000">
                      <a:alpha val="43137"/>
                    </a:srgbClr>
                  </a:outerShdw>
                </a:effectLst>
                <a:latin typeface="+mn-lt"/>
                <a:ea typeface="굴림" charset="-127"/>
                <a:cs typeface="+mn-cs"/>
              </a:rPr>
              <a:t> Mary</a:t>
            </a:r>
          </a:p>
          <a:p>
            <a:pPr marL="274320" indent="-274320" algn="r" fontAlgn="auto">
              <a:lnSpc>
                <a:spcPct val="80000"/>
              </a:lnSpc>
              <a:spcBef>
                <a:spcPts val="0"/>
              </a:spcBef>
              <a:spcAft>
                <a:spcPts val="0"/>
              </a:spcAft>
              <a:buClr>
                <a:schemeClr val="accent3"/>
              </a:buClr>
              <a:buSzPct val="95000"/>
              <a:defRPr/>
            </a:pPr>
            <a:r>
              <a:rPr lang="de-DE" altLang="ko-KR" sz="1200" dirty="0">
                <a:solidFill>
                  <a:srgbClr val="0070C0"/>
                </a:solidFill>
                <a:effectLst>
                  <a:outerShdw blurRad="38100" dist="38100" dir="2700000" algn="tl">
                    <a:srgbClr val="000000">
                      <a:alpha val="43137"/>
                    </a:srgbClr>
                  </a:outerShdw>
                </a:effectLst>
                <a:latin typeface="+mn-lt"/>
                <a:ea typeface="굴림" charset="-127"/>
                <a:cs typeface="+mn-cs"/>
              </a:rPr>
              <a:t>Wisconsin</a:t>
            </a:r>
          </a:p>
          <a:p>
            <a:pPr marL="274320" indent="-274320" algn="r" fontAlgn="auto">
              <a:lnSpc>
                <a:spcPct val="80000"/>
              </a:lnSpc>
              <a:spcBef>
                <a:spcPts val="0"/>
              </a:spcBef>
              <a:spcAft>
                <a:spcPts val="0"/>
              </a:spcAft>
              <a:buClr>
                <a:schemeClr val="accent3"/>
              </a:buClr>
              <a:buSzPct val="95000"/>
              <a:defRPr/>
            </a:pPr>
            <a:r>
              <a:rPr lang="de-DE" altLang="ko-KR" sz="1200" dirty="0">
                <a:solidFill>
                  <a:srgbClr val="0070C0"/>
                </a:solidFill>
                <a:effectLst>
                  <a:outerShdw blurRad="38100" dist="38100" dir="2700000" algn="tl">
                    <a:srgbClr val="000000">
                      <a:alpha val="43137"/>
                    </a:srgbClr>
                  </a:outerShdw>
                </a:effectLst>
                <a:latin typeface="+mn-lt"/>
                <a:ea typeface="굴림" charset="-127"/>
                <a:cs typeface="+mn-cs"/>
              </a:rPr>
              <a:t>Yale</a:t>
            </a:r>
            <a:endParaRPr lang="en-US" sz="1200" dirty="0">
              <a:solidFill>
                <a:srgbClr val="0070C0"/>
              </a:solidFill>
              <a:effectLst>
                <a:outerShdw blurRad="38100" dist="38100" dir="2700000" algn="tl">
                  <a:srgbClr val="000000">
                    <a:alpha val="43137"/>
                  </a:srgbClr>
                </a:outerShdw>
              </a:effectLst>
              <a:latin typeface="+mn-lt"/>
              <a:ea typeface="+mn-ea"/>
              <a:cs typeface="+mn-cs"/>
            </a:endParaRPr>
          </a:p>
          <a:p>
            <a:pPr marL="274320" indent="-274320" algn="r" fontAlgn="auto">
              <a:lnSpc>
                <a:spcPct val="80000"/>
              </a:lnSpc>
              <a:spcBef>
                <a:spcPts val="0"/>
              </a:spcBef>
              <a:spcAft>
                <a:spcPts val="0"/>
              </a:spcAft>
              <a:buClr>
                <a:schemeClr val="accent3"/>
              </a:buClr>
              <a:buSzPct val="95000"/>
              <a:buFont typeface="Wingdings 2"/>
              <a:buChar char=""/>
              <a:defRPr/>
            </a:pPr>
            <a:endParaRPr lang="en-US" sz="1200" dirty="0">
              <a:solidFill>
                <a:srgbClr val="0070C0"/>
              </a:solidFill>
              <a:effectLst>
                <a:outerShdw blurRad="38100" dist="38100" dir="2700000" algn="tl">
                  <a:srgbClr val="000000">
                    <a:alpha val="43137"/>
                  </a:srgbClr>
                </a:outerShdw>
              </a:effectLst>
              <a:latin typeface="+mn-lt"/>
              <a:ea typeface="+mn-ea"/>
              <a:cs typeface="+mn-cs"/>
            </a:endParaRPr>
          </a:p>
        </p:txBody>
      </p:sp>
      <p:sp>
        <p:nvSpPr>
          <p:cNvPr id="40969" name="TextBox 21"/>
          <p:cNvSpPr txBox="1">
            <a:spLocks noChangeArrowheads="1"/>
          </p:cNvSpPr>
          <p:nvPr/>
        </p:nvSpPr>
        <p:spPr bwMode="auto">
          <a:xfrm>
            <a:off x="685800" y="6002135"/>
            <a:ext cx="18217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onstantia" charset="0"/>
                <a:ea typeface="ＭＳ Ｐゴシック" charset="0"/>
                <a:cs typeface="ＭＳ Ｐゴシック" charset="0"/>
              </a:defRPr>
            </a:lvl1pPr>
            <a:lvl2pPr marL="742950" indent="-285750">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r>
              <a:rPr lang="en-US" sz="1400" dirty="0">
                <a:solidFill>
                  <a:srgbClr val="FFFF00"/>
                </a:solidFill>
              </a:rPr>
              <a:t>Fermilab, March 2013</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p:cNvSpPr>
            <a:spLocks noGrp="1"/>
          </p:cNvSpPr>
          <p:nvPr>
            <p:ph type="title"/>
          </p:nvPr>
        </p:nvSpPr>
        <p:spPr/>
        <p:txBody>
          <a:bodyPr/>
          <a:lstStyle/>
          <a:p>
            <a:r>
              <a:rPr lang="en-US">
                <a:latin typeface="Calibri" charset="0"/>
              </a:rPr>
              <a:t>	</a:t>
            </a:r>
          </a:p>
        </p:txBody>
      </p:sp>
      <p:sp>
        <p:nvSpPr>
          <p:cNvPr id="5" name="Slide Number Placeholder 4"/>
          <p:cNvSpPr>
            <a:spLocks noGrp="1"/>
          </p:cNvSpPr>
          <p:nvPr>
            <p:ph type="sldNum" sz="quarter" idx="12"/>
          </p:nvPr>
        </p:nvSpPr>
        <p:spPr/>
        <p:txBody>
          <a:bodyPr/>
          <a:lstStyle/>
          <a:p>
            <a:pPr>
              <a:defRPr/>
            </a:pPr>
            <a:fld id="{71821B65-E3B6-D346-A1B3-971C37449252}" type="slidenum">
              <a:rPr lang="en-US"/>
              <a:pPr>
                <a:defRPr/>
              </a:pPr>
              <a:t>5</a:t>
            </a:fld>
            <a:endParaRPr lang="en-US"/>
          </a:p>
        </p:txBody>
      </p:sp>
      <p:sp>
        <p:nvSpPr>
          <p:cNvPr id="6"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
        <p:nvSpPr>
          <p:cNvPr id="7" name="Content Placeholder 2"/>
          <p:cNvSpPr txBox="1">
            <a:spLocks/>
          </p:cNvSpPr>
          <p:nvPr/>
        </p:nvSpPr>
        <p:spPr>
          <a:xfrm>
            <a:off x="4572000" y="1905000"/>
            <a:ext cx="3962400" cy="4389438"/>
          </a:xfrm>
          <a:prstGeom prst="rect">
            <a:avLst/>
          </a:prstGeom>
        </p:spPr>
        <p:txBody>
          <a:bodyPr>
            <a:normAutofit/>
          </a:bodyPr>
          <a:lstStyle/>
          <a:p>
            <a:pPr marL="274320" indent="-274320" fontAlgn="auto">
              <a:spcBef>
                <a:spcPct val="20000"/>
              </a:spcBef>
              <a:spcAft>
                <a:spcPts val="0"/>
              </a:spcAft>
              <a:buClr>
                <a:schemeClr val="accent3"/>
              </a:buClr>
              <a:buSzPct val="95000"/>
              <a:buFont typeface="Wingdings 2"/>
              <a:buChar char=""/>
              <a:defRPr/>
            </a:pPr>
            <a:endParaRPr lang="en-US" sz="2600" dirty="0">
              <a:latin typeface="+mn-lt"/>
              <a:ea typeface="+mn-ea"/>
              <a:cs typeface="+mn-cs"/>
            </a:endParaRPr>
          </a:p>
        </p:txBody>
      </p:sp>
      <p:sp>
        <p:nvSpPr>
          <p:cNvPr id="8" name="Content Placeholder 2"/>
          <p:cNvSpPr txBox="1">
            <a:spLocks/>
          </p:cNvSpPr>
          <p:nvPr/>
        </p:nvSpPr>
        <p:spPr>
          <a:xfrm>
            <a:off x="4572000" y="1981200"/>
            <a:ext cx="3962400" cy="4389438"/>
          </a:xfrm>
          <a:prstGeom prst="rect">
            <a:avLst/>
          </a:prstGeom>
        </p:spPr>
        <p:txBody>
          <a:bodyPr>
            <a:normAutofit/>
          </a:bodyPr>
          <a:lstStyle/>
          <a:p>
            <a:pPr marL="274320" indent="-274320" fontAlgn="auto">
              <a:spcBef>
                <a:spcPct val="20000"/>
              </a:spcBef>
              <a:spcAft>
                <a:spcPts val="0"/>
              </a:spcAft>
              <a:buClr>
                <a:schemeClr val="accent3"/>
              </a:buClr>
              <a:buSzPct val="95000"/>
              <a:buFont typeface="Wingdings 2"/>
              <a:buChar char=""/>
              <a:defRPr/>
            </a:pPr>
            <a:endParaRPr lang="en-US" sz="2600" dirty="0">
              <a:latin typeface="+mn-lt"/>
              <a:ea typeface="+mn-ea"/>
              <a:cs typeface="+mn-cs"/>
            </a:endParaRPr>
          </a:p>
        </p:txBody>
      </p:sp>
      <p:sp>
        <p:nvSpPr>
          <p:cNvPr id="10" name="Title 1"/>
          <p:cNvSpPr txBox="1">
            <a:spLocks/>
          </p:cNvSpPr>
          <p:nvPr/>
        </p:nvSpPr>
        <p:spPr>
          <a:xfrm>
            <a:off x="609600" y="152400"/>
            <a:ext cx="8229600" cy="1143000"/>
          </a:xfrm>
          <a:prstGeom prst="rect">
            <a:avLst/>
          </a:prstGeom>
        </p:spPr>
        <p:txBody>
          <a:bodyPr lIns="0" rIns="0" bIns="0" anchor="b">
            <a:normAutofit/>
          </a:bodyPr>
          <a:lstStyle/>
          <a:p>
            <a:pPr fontAlgn="auto">
              <a:spcAft>
                <a:spcPts val="0"/>
              </a:spcAft>
              <a:defRPr/>
            </a:pPr>
            <a:r>
              <a:rPr lang="en-US" sz="3600" dirty="0" smtClean="0">
                <a:solidFill>
                  <a:srgbClr val="04617B"/>
                </a:solidFill>
                <a:latin typeface="+mj-lt"/>
                <a:ea typeface="+mj-ea"/>
                <a:cs typeface="+mj-cs"/>
              </a:rPr>
              <a:t>Baseline Optimization</a:t>
            </a:r>
            <a:r>
              <a:rPr lang="en-US" sz="3600" dirty="0">
                <a:solidFill>
                  <a:srgbClr val="04617B"/>
                </a:solidFill>
                <a:latin typeface="+mj-lt"/>
                <a:ea typeface="+mj-ea"/>
                <a:cs typeface="+mj-cs"/>
              </a:rPr>
              <a:t>	</a:t>
            </a:r>
          </a:p>
        </p:txBody>
      </p:sp>
      <p:pic>
        <p:nvPicPr>
          <p:cNvPr id="2" name="Picture 1"/>
          <p:cNvPicPr>
            <a:picLocks noChangeAspect="1"/>
          </p:cNvPicPr>
          <p:nvPr/>
        </p:nvPicPr>
        <p:blipFill>
          <a:blip r:embed="rId2"/>
          <a:stretch>
            <a:fillRect/>
          </a:stretch>
        </p:blipFill>
        <p:spPr>
          <a:xfrm>
            <a:off x="304800" y="1979225"/>
            <a:ext cx="4229100" cy="2865169"/>
          </a:xfrm>
          <a:prstGeom prst="rect">
            <a:avLst/>
          </a:prstGeom>
        </p:spPr>
      </p:pic>
      <p:sp>
        <p:nvSpPr>
          <p:cNvPr id="16" name="Rectangle 15"/>
          <p:cNvSpPr/>
          <p:nvPr/>
        </p:nvSpPr>
        <p:spPr>
          <a:xfrm>
            <a:off x="304800" y="1289098"/>
            <a:ext cx="8229600" cy="646331"/>
          </a:xfrm>
          <a:prstGeom prst="rect">
            <a:avLst/>
          </a:prstGeom>
        </p:spPr>
        <p:txBody>
          <a:bodyPr wrap="square">
            <a:spAutoFit/>
          </a:bodyPr>
          <a:lstStyle/>
          <a:p>
            <a:r>
              <a:rPr lang="en-US" i="1" dirty="0"/>
              <a:t>Detailed calculation with horn based realistic beam optimization at each baseline and assumption of liquid argon TPC of 35 kt.  Assume 120 </a:t>
            </a:r>
            <a:r>
              <a:rPr lang="en-US" i="1" dirty="0" err="1"/>
              <a:t>GeV</a:t>
            </a:r>
            <a:r>
              <a:rPr lang="en-US" i="1" dirty="0"/>
              <a:t> </a:t>
            </a:r>
            <a:r>
              <a:rPr lang="en-US" i="1" dirty="0" smtClean="0"/>
              <a:t>protons </a:t>
            </a:r>
            <a:r>
              <a:rPr lang="en-US" i="1" dirty="0"/>
              <a:t>at 700kW. </a:t>
            </a:r>
            <a:endParaRPr lang="en-US" dirty="0"/>
          </a:p>
        </p:txBody>
      </p:sp>
      <p:sp>
        <p:nvSpPr>
          <p:cNvPr id="3" name="TextBox 2"/>
          <p:cNvSpPr txBox="1"/>
          <p:nvPr/>
        </p:nvSpPr>
        <p:spPr>
          <a:xfrm>
            <a:off x="1604347" y="1938650"/>
            <a:ext cx="1672253" cy="369332"/>
          </a:xfrm>
          <a:prstGeom prst="rect">
            <a:avLst/>
          </a:prstGeom>
          <a:noFill/>
        </p:spPr>
        <p:txBody>
          <a:bodyPr wrap="none" rtlCol="0">
            <a:spAutoFit/>
          </a:bodyPr>
          <a:lstStyle/>
          <a:p>
            <a:r>
              <a:rPr lang="en-US" b="1" dirty="0" smtClean="0">
                <a:latin typeface="+mj-lt"/>
              </a:rPr>
              <a:t>Mass Hierarchy</a:t>
            </a:r>
            <a:endParaRPr lang="en-US" b="1" dirty="0">
              <a:latin typeface="+mj-lt"/>
            </a:endParaRPr>
          </a:p>
        </p:txBody>
      </p:sp>
      <p:sp>
        <p:nvSpPr>
          <p:cNvPr id="17" name="Rectangle 9"/>
          <p:cNvSpPr txBox="1">
            <a:spLocks noChangeArrowheads="1"/>
          </p:cNvSpPr>
          <p:nvPr/>
        </p:nvSpPr>
        <p:spPr bwMode="auto">
          <a:xfrm>
            <a:off x="152400" y="4979724"/>
            <a:ext cx="9220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a:solidFill>
                  <a:schemeClr val="tx1"/>
                </a:solidFill>
                <a:latin typeface="Constantia" charset="0"/>
                <a:ea typeface="ＭＳ Ｐゴシック" charset="0"/>
                <a:cs typeface="ＭＳ Ｐゴシック" charset="0"/>
              </a:defRPr>
            </a:lvl1pPr>
            <a:lvl2pPr marL="639763" indent="-246063">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Aft>
                <a:spcPts val="400"/>
              </a:spcAft>
              <a:buClr>
                <a:srgbClr val="0BD0D9"/>
              </a:buClr>
              <a:buSzPct val="95000"/>
              <a:buFont typeface="Wingdings 2" charset="0"/>
              <a:buChar char=""/>
            </a:pPr>
            <a:r>
              <a:rPr lang="en-US" sz="2200" dirty="0">
                <a:latin typeface="+mj-lt"/>
              </a:rPr>
              <a:t>The LBNE design with a 1300 km, 120 GeV proton beam, </a:t>
            </a:r>
            <a:r>
              <a:rPr lang="en-US" sz="2200" dirty="0" smtClean="0">
                <a:latin typeface="+mj-lt"/>
              </a:rPr>
              <a:t>on-axis LArTPC </a:t>
            </a:r>
            <a:r>
              <a:rPr lang="en-US" sz="2200" dirty="0">
                <a:latin typeface="+mj-lt"/>
              </a:rPr>
              <a:t/>
            </a:r>
            <a:br>
              <a:rPr lang="en-US" sz="2200" dirty="0">
                <a:latin typeface="+mj-lt"/>
              </a:rPr>
            </a:br>
            <a:r>
              <a:rPr lang="en-US" sz="2200" dirty="0" smtClean="0">
                <a:latin typeface="+mj-lt"/>
              </a:rPr>
              <a:t>far detector </a:t>
            </a:r>
            <a:r>
              <a:rPr lang="en-US" sz="2200" dirty="0">
                <a:latin typeface="+mj-lt"/>
              </a:rPr>
              <a:t>is </a:t>
            </a:r>
            <a:r>
              <a:rPr lang="en-US" sz="2200" dirty="0" smtClean="0">
                <a:latin typeface="+mj-lt"/>
              </a:rPr>
              <a:t>economical </a:t>
            </a:r>
            <a:r>
              <a:rPr lang="en-US" sz="2200" dirty="0">
                <a:latin typeface="+mj-lt"/>
              </a:rPr>
              <a:t>for a comprehensive oscillation </a:t>
            </a:r>
            <a:r>
              <a:rPr lang="en-US" sz="2200" dirty="0" smtClean="0">
                <a:latin typeface="+mj-lt"/>
              </a:rPr>
              <a:t>program</a:t>
            </a:r>
            <a:endParaRPr lang="en-US" sz="1050" dirty="0">
              <a:latin typeface="+mj-lt"/>
            </a:endParaRPr>
          </a:p>
          <a:p>
            <a:pPr>
              <a:spcBef>
                <a:spcPts val="0"/>
              </a:spcBef>
              <a:spcAft>
                <a:spcPts val="400"/>
              </a:spcAft>
              <a:buClr>
                <a:srgbClr val="0BD0D9"/>
              </a:buClr>
              <a:buSzPct val="95000"/>
              <a:buFont typeface="Wingdings 2" charset="0"/>
              <a:buChar char=""/>
            </a:pPr>
            <a:r>
              <a:rPr lang="en-US" altLang="ja-JP" sz="2200" dirty="0" smtClean="0">
                <a:solidFill>
                  <a:srgbClr val="000090"/>
                </a:solidFill>
                <a:latin typeface="+mj-lt"/>
                <a:ea typeface="HGP明朝E" charset="0"/>
                <a:cs typeface="HGP明朝E" charset="0"/>
              </a:rPr>
              <a:t>Any other choice will necessitate larger detector or higher beam intensity</a:t>
            </a:r>
          </a:p>
          <a:p>
            <a:pPr>
              <a:spcBef>
                <a:spcPts val="0"/>
              </a:spcBef>
              <a:spcAft>
                <a:spcPts val="400"/>
              </a:spcAft>
              <a:buClr>
                <a:srgbClr val="0BD0D9"/>
              </a:buClr>
              <a:buSzPct val="95000"/>
              <a:buFont typeface="Wingdings 2" charset="0"/>
              <a:buChar char=""/>
            </a:pPr>
            <a:r>
              <a:rPr lang="en-US" altLang="ja-JP" sz="2200" dirty="0">
                <a:latin typeface="+mj-lt"/>
                <a:ea typeface="HGP明朝E" charset="0"/>
                <a:cs typeface="HGP明朝E" charset="0"/>
              </a:rPr>
              <a:t>Full scientific paper in preparation.</a:t>
            </a:r>
          </a:p>
          <a:p>
            <a:pPr marL="0" indent="0">
              <a:spcBef>
                <a:spcPts val="600"/>
              </a:spcBef>
              <a:spcAft>
                <a:spcPts val="0"/>
              </a:spcAft>
              <a:buClr>
                <a:srgbClr val="0BD0D9"/>
              </a:buClr>
              <a:buSzPct val="95000"/>
            </a:pPr>
            <a:endParaRPr lang="en-US" altLang="ja-JP" sz="2200" dirty="0" smtClean="0">
              <a:solidFill>
                <a:srgbClr val="000090"/>
              </a:solidFill>
              <a:latin typeface="+mj-lt"/>
              <a:ea typeface="HGP明朝E" charset="0"/>
              <a:cs typeface="HGP明朝E" charset="0"/>
            </a:endParaRPr>
          </a:p>
        </p:txBody>
      </p:sp>
      <p:pic>
        <p:nvPicPr>
          <p:cNvPr id="12290"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51431" y="2163535"/>
            <a:ext cx="3880485" cy="270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038483" y="1895297"/>
            <a:ext cx="1352917" cy="369332"/>
          </a:xfrm>
          <a:prstGeom prst="rect">
            <a:avLst/>
          </a:prstGeom>
          <a:noFill/>
        </p:spPr>
        <p:txBody>
          <a:bodyPr wrap="none" rtlCol="0">
            <a:spAutoFit/>
          </a:bodyPr>
          <a:lstStyle/>
          <a:p>
            <a:r>
              <a:rPr lang="en-US" b="1" dirty="0" smtClean="0">
                <a:latin typeface="+mj-lt"/>
              </a:rPr>
              <a:t>CP Violation</a:t>
            </a:r>
            <a:endParaRPr lang="en-US" b="1" dirty="0">
              <a:latin typeface="+mj-lt"/>
            </a:endParaRPr>
          </a:p>
        </p:txBody>
      </p:sp>
    </p:spTree>
    <p:extLst>
      <p:ext uri="{BB962C8B-B14F-4D97-AF65-F5344CB8AC3E}">
        <p14:creationId xmlns:p14="http://schemas.microsoft.com/office/powerpoint/2010/main" val="136340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Effect transition="in" filter="fade">
                                      <p:cBhvr>
                                        <p:cTn id="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905000" y="1752600"/>
            <a:ext cx="5321300" cy="2530760"/>
          </a:xfrm>
          <a:prstGeom prst="rect">
            <a:avLst/>
          </a:prstGeom>
        </p:spPr>
      </p:pic>
      <p:pic>
        <p:nvPicPr>
          <p:cNvPr id="13" name="Picture 12"/>
          <p:cNvPicPr>
            <a:picLocks noChangeAspect="1"/>
          </p:cNvPicPr>
          <p:nvPr/>
        </p:nvPicPr>
        <p:blipFill>
          <a:blip r:embed="rId4"/>
          <a:stretch>
            <a:fillRect/>
          </a:stretch>
        </p:blipFill>
        <p:spPr>
          <a:xfrm>
            <a:off x="1676400" y="4139132"/>
            <a:ext cx="5562600" cy="2642668"/>
          </a:xfrm>
          <a:prstGeom prst="rect">
            <a:avLst/>
          </a:prstGeom>
        </p:spPr>
      </p:pic>
      <p:sp>
        <p:nvSpPr>
          <p:cNvPr id="4" name="Slide Number Placeholder 3"/>
          <p:cNvSpPr>
            <a:spLocks noGrp="1"/>
          </p:cNvSpPr>
          <p:nvPr>
            <p:ph type="sldNum" sz="quarter" idx="12"/>
          </p:nvPr>
        </p:nvSpPr>
        <p:spPr/>
        <p:txBody>
          <a:bodyPr/>
          <a:lstStyle/>
          <a:p>
            <a:pPr>
              <a:defRPr/>
            </a:pPr>
            <a:fld id="{D556C896-2B22-CD43-8F91-67A4BB1AF210}" type="slidenum">
              <a:rPr lang="en-US"/>
              <a:pPr>
                <a:defRPr/>
              </a:pPr>
              <a:t>6</a:t>
            </a:fld>
            <a:endParaRPr lang="en-US"/>
          </a:p>
        </p:txBody>
      </p:sp>
      <p:sp>
        <p:nvSpPr>
          <p:cNvPr id="57347" name="Title 2"/>
          <p:cNvSpPr>
            <a:spLocks noGrp="1"/>
          </p:cNvSpPr>
          <p:nvPr>
            <p:ph type="title"/>
          </p:nvPr>
        </p:nvSpPr>
        <p:spPr>
          <a:xfrm>
            <a:off x="2667000" y="76200"/>
            <a:ext cx="4267200" cy="1143000"/>
          </a:xfrm>
        </p:spPr>
        <p:txBody>
          <a:bodyPr/>
          <a:lstStyle/>
          <a:p>
            <a:r>
              <a:rPr lang="en-US" sz="4000" dirty="0" smtClean="0">
                <a:solidFill>
                  <a:srgbClr val="04617B"/>
                </a:solidFill>
                <a:latin typeface="Calibri" charset="0"/>
              </a:rPr>
              <a:t>LBNE 34 </a:t>
            </a:r>
            <a:r>
              <a:rPr lang="en-US" sz="4000" dirty="0" err="1" smtClean="0">
                <a:solidFill>
                  <a:srgbClr val="04617B"/>
                </a:solidFill>
                <a:latin typeface="Calibri" charset="0"/>
              </a:rPr>
              <a:t>kt</a:t>
            </a:r>
            <a:r>
              <a:rPr lang="en-US" sz="4000" dirty="0" smtClean="0">
                <a:solidFill>
                  <a:srgbClr val="04617B"/>
                </a:solidFill>
                <a:latin typeface="Calibri" charset="0"/>
              </a:rPr>
              <a:t> Spectra</a:t>
            </a:r>
            <a:endParaRPr lang="en-US" sz="4000" dirty="0">
              <a:solidFill>
                <a:srgbClr val="04617B"/>
              </a:solidFill>
              <a:latin typeface="Calibri" charset="0"/>
            </a:endParaRPr>
          </a:p>
        </p:txBody>
      </p:sp>
      <p:sp>
        <p:nvSpPr>
          <p:cNvPr id="7" name="Rectangle 6"/>
          <p:cNvSpPr/>
          <p:nvPr/>
        </p:nvSpPr>
        <p:spPr>
          <a:xfrm>
            <a:off x="3568702" y="5141893"/>
            <a:ext cx="850898" cy="954107"/>
          </a:xfrm>
          <a:prstGeom prst="rect">
            <a:avLst/>
          </a:prstGeom>
        </p:spPr>
        <p:txBody>
          <a:bodyPr wrap="square">
            <a:spAutoFit/>
          </a:bodyPr>
          <a:lstStyle/>
          <a:p>
            <a:r>
              <a:rPr lang="en-US" sz="1400" dirty="0" smtClean="0">
                <a:latin typeface="+mj-lt"/>
              </a:rPr>
              <a:t>w/o </a:t>
            </a:r>
            <a:r>
              <a:rPr lang="en-US" sz="1400" dirty="0" err="1" smtClean="0">
                <a:latin typeface="+mj-lt"/>
              </a:rPr>
              <a:t>osc</a:t>
            </a:r>
            <a:r>
              <a:rPr lang="en-US" sz="1400" dirty="0" smtClean="0">
                <a:latin typeface="+mj-lt"/>
              </a:rPr>
              <a:t>: 20,000</a:t>
            </a:r>
            <a:endParaRPr lang="en-US" sz="1400" dirty="0">
              <a:latin typeface="+mj-lt"/>
            </a:endParaRPr>
          </a:p>
          <a:p>
            <a:r>
              <a:rPr lang="fi-FI" sz="1400" dirty="0" smtClean="0">
                <a:latin typeface="+mj-lt"/>
              </a:rPr>
              <a:t>w/ </a:t>
            </a:r>
            <a:r>
              <a:rPr lang="fi-FI" sz="1400" dirty="0" err="1" smtClean="0">
                <a:latin typeface="+mj-lt"/>
              </a:rPr>
              <a:t>osc</a:t>
            </a:r>
            <a:r>
              <a:rPr lang="fi-FI" sz="1400" dirty="0" smtClean="0">
                <a:latin typeface="+mj-lt"/>
              </a:rPr>
              <a:t>:</a:t>
            </a:r>
            <a:br>
              <a:rPr lang="fi-FI" sz="1400" dirty="0" smtClean="0">
                <a:latin typeface="+mj-lt"/>
              </a:rPr>
            </a:br>
            <a:r>
              <a:rPr lang="fi-FI" sz="1400" dirty="0" smtClean="0">
                <a:latin typeface="+mj-lt"/>
              </a:rPr>
              <a:t> 7,000</a:t>
            </a:r>
            <a:endParaRPr lang="en-US" sz="1400" dirty="0">
              <a:latin typeface="+mj-lt"/>
            </a:endParaRPr>
          </a:p>
        </p:txBody>
      </p:sp>
      <p:sp>
        <p:nvSpPr>
          <p:cNvPr id="8" name="Rectangle 7"/>
          <p:cNvSpPr/>
          <p:nvPr/>
        </p:nvSpPr>
        <p:spPr>
          <a:xfrm>
            <a:off x="7010400" y="5257800"/>
            <a:ext cx="1447800" cy="523220"/>
          </a:xfrm>
          <a:prstGeom prst="rect">
            <a:avLst/>
          </a:prstGeom>
        </p:spPr>
        <p:txBody>
          <a:bodyPr wrap="square">
            <a:spAutoFit/>
          </a:bodyPr>
          <a:lstStyle/>
          <a:p>
            <a:r>
              <a:rPr lang="en-US" sz="1400" dirty="0" smtClean="0">
                <a:latin typeface="+mj-lt"/>
              </a:rPr>
              <a:t>w/o </a:t>
            </a:r>
            <a:r>
              <a:rPr lang="en-US" sz="1400" dirty="0" err="1" smtClean="0">
                <a:latin typeface="+mj-lt"/>
              </a:rPr>
              <a:t>osc</a:t>
            </a:r>
            <a:r>
              <a:rPr lang="en-US" sz="1400" dirty="0" smtClean="0">
                <a:latin typeface="+mj-lt"/>
              </a:rPr>
              <a:t>: 6,700</a:t>
            </a:r>
            <a:endParaRPr lang="en-US" sz="1400" dirty="0">
              <a:latin typeface="+mj-lt"/>
            </a:endParaRPr>
          </a:p>
          <a:p>
            <a:r>
              <a:rPr lang="fi-FI" sz="1400" dirty="0" smtClean="0">
                <a:latin typeface="+mj-lt"/>
              </a:rPr>
              <a:t>w/ </a:t>
            </a:r>
            <a:r>
              <a:rPr lang="fi-FI" sz="1400" dirty="0" err="1" smtClean="0">
                <a:latin typeface="+mj-lt"/>
              </a:rPr>
              <a:t>osc</a:t>
            </a:r>
            <a:r>
              <a:rPr lang="fi-FI" sz="1400" dirty="0" smtClean="0">
                <a:latin typeface="+mj-lt"/>
              </a:rPr>
              <a:t>: 2,200</a:t>
            </a:r>
            <a:endParaRPr lang="en-US" sz="1400" dirty="0">
              <a:latin typeface="+mj-lt"/>
            </a:endParaRPr>
          </a:p>
        </p:txBody>
      </p:sp>
      <p:sp>
        <p:nvSpPr>
          <p:cNvPr id="9" name="TextBox 8"/>
          <p:cNvSpPr txBox="1"/>
          <p:nvPr/>
        </p:nvSpPr>
        <p:spPr>
          <a:xfrm>
            <a:off x="2578102" y="1290935"/>
            <a:ext cx="1217250" cy="461665"/>
          </a:xfrm>
          <a:prstGeom prst="rect">
            <a:avLst/>
          </a:prstGeom>
          <a:noFill/>
        </p:spPr>
        <p:txBody>
          <a:bodyPr wrap="none" rtlCol="0">
            <a:spAutoFit/>
          </a:bodyPr>
          <a:lstStyle/>
          <a:p>
            <a:r>
              <a:rPr lang="en-US" sz="2400" b="1" dirty="0" smtClean="0">
                <a:latin typeface="Symbol" charset="2"/>
                <a:cs typeface="Symbol" charset="2"/>
              </a:rPr>
              <a:t>n </a:t>
            </a:r>
            <a:r>
              <a:rPr lang="en-US" sz="2400" dirty="0" smtClean="0">
                <a:latin typeface="+mj-lt"/>
                <a:cs typeface="Symbol" charset="2"/>
              </a:rPr>
              <a:t>(5 </a:t>
            </a:r>
            <a:r>
              <a:rPr lang="en-US" sz="2400" dirty="0" err="1" smtClean="0">
                <a:latin typeface="+mj-lt"/>
                <a:cs typeface="Symbol" charset="2"/>
              </a:rPr>
              <a:t>yrs</a:t>
            </a:r>
            <a:r>
              <a:rPr lang="en-US" sz="2400" dirty="0" smtClean="0">
                <a:latin typeface="+mj-lt"/>
                <a:cs typeface="Symbol" charset="2"/>
              </a:rPr>
              <a:t>)</a:t>
            </a:r>
            <a:endParaRPr lang="en-US" sz="2400" dirty="0">
              <a:latin typeface="+mj-lt"/>
              <a:cs typeface="Symbol" charset="2"/>
            </a:endParaRPr>
          </a:p>
        </p:txBody>
      </p:sp>
      <p:sp>
        <p:nvSpPr>
          <p:cNvPr id="11" name="TextBox 10"/>
          <p:cNvSpPr txBox="1"/>
          <p:nvPr/>
        </p:nvSpPr>
        <p:spPr>
          <a:xfrm>
            <a:off x="5334000" y="1295400"/>
            <a:ext cx="1418178" cy="830997"/>
          </a:xfrm>
          <a:prstGeom prst="rect">
            <a:avLst/>
          </a:prstGeom>
          <a:noFill/>
        </p:spPr>
        <p:txBody>
          <a:bodyPr wrap="square" rtlCol="0">
            <a:spAutoFit/>
          </a:bodyPr>
          <a:lstStyle/>
          <a:p>
            <a:r>
              <a:rPr lang="en-US" sz="2400" b="1" dirty="0" smtClean="0">
                <a:latin typeface="Symbol" charset="2"/>
                <a:cs typeface="Symbol" charset="2"/>
              </a:rPr>
              <a:t>n </a:t>
            </a:r>
            <a:r>
              <a:rPr lang="en-US" sz="2400" dirty="0" smtClean="0">
                <a:latin typeface="+mj-lt"/>
                <a:cs typeface="Symbol" charset="2"/>
              </a:rPr>
              <a:t>(</a:t>
            </a:r>
            <a:r>
              <a:rPr lang="en-US" sz="2400" dirty="0">
                <a:latin typeface="+mj-lt"/>
                <a:cs typeface="Symbol" charset="2"/>
              </a:rPr>
              <a:t>5 </a:t>
            </a:r>
            <a:r>
              <a:rPr lang="en-US" sz="2400" dirty="0" err="1">
                <a:latin typeface="+mj-lt"/>
                <a:cs typeface="Symbol" charset="2"/>
              </a:rPr>
              <a:t>yrs</a:t>
            </a:r>
            <a:r>
              <a:rPr lang="en-US" sz="2400" dirty="0">
                <a:latin typeface="+mj-lt"/>
                <a:cs typeface="Symbol" charset="2"/>
              </a:rPr>
              <a:t>)</a:t>
            </a:r>
          </a:p>
          <a:p>
            <a:endParaRPr lang="en-US" sz="2400" b="1" dirty="0">
              <a:latin typeface="Symbol" charset="2"/>
              <a:cs typeface="Symbol" charset="2"/>
            </a:endParaRPr>
          </a:p>
        </p:txBody>
      </p:sp>
      <p:cxnSp>
        <p:nvCxnSpPr>
          <p:cNvPr id="12" name="Straight Connector 11"/>
          <p:cNvCxnSpPr/>
          <p:nvPr/>
        </p:nvCxnSpPr>
        <p:spPr>
          <a:xfrm>
            <a:off x="5393064" y="1447800"/>
            <a:ext cx="228600" cy="0"/>
          </a:xfrm>
          <a:prstGeom prst="line">
            <a:avLst/>
          </a:prstGeom>
          <a:ln w="31750">
            <a:solidFill>
              <a:schemeClr val="tx1"/>
            </a:solidFill>
            <a:round/>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76200" y="2438400"/>
            <a:ext cx="1524000" cy="369332"/>
          </a:xfrm>
          <a:prstGeom prst="rect">
            <a:avLst/>
          </a:prstGeom>
        </p:spPr>
        <p:txBody>
          <a:bodyPr wrap="square">
            <a:spAutoFit/>
          </a:bodyPr>
          <a:lstStyle/>
          <a:p>
            <a:r>
              <a:rPr lang="en-US" b="1" dirty="0" smtClean="0">
                <a:latin typeface="+mj-lt"/>
              </a:rPr>
              <a:t>Appearance</a:t>
            </a:r>
            <a:endParaRPr lang="en-US" sz="1600" b="1" dirty="0">
              <a:latin typeface="+mj-lt"/>
            </a:endParaRPr>
          </a:p>
        </p:txBody>
      </p:sp>
      <p:sp>
        <p:nvSpPr>
          <p:cNvPr id="15" name="Rectangle 14"/>
          <p:cNvSpPr/>
          <p:nvPr/>
        </p:nvSpPr>
        <p:spPr>
          <a:xfrm>
            <a:off x="76200" y="4876800"/>
            <a:ext cx="1600200" cy="369332"/>
          </a:xfrm>
          <a:prstGeom prst="rect">
            <a:avLst/>
          </a:prstGeom>
        </p:spPr>
        <p:txBody>
          <a:bodyPr wrap="square">
            <a:spAutoFit/>
          </a:bodyPr>
          <a:lstStyle/>
          <a:p>
            <a:r>
              <a:rPr lang="en-US" b="1" dirty="0" smtClean="0">
                <a:latin typeface="+mj-lt"/>
              </a:rPr>
              <a:t>Disappearance</a:t>
            </a:r>
            <a:endParaRPr lang="en-US" b="1" dirty="0">
              <a:latin typeface="+mj-lt"/>
            </a:endParaRPr>
          </a:p>
        </p:txBody>
      </p:sp>
      <p:sp>
        <p:nvSpPr>
          <p:cNvPr id="16" name="Rectangle 15"/>
          <p:cNvSpPr/>
          <p:nvPr/>
        </p:nvSpPr>
        <p:spPr>
          <a:xfrm>
            <a:off x="2590800" y="3124200"/>
            <a:ext cx="990600" cy="523220"/>
          </a:xfrm>
          <a:prstGeom prst="rect">
            <a:avLst/>
          </a:prstGeom>
        </p:spPr>
        <p:txBody>
          <a:bodyPr wrap="square">
            <a:spAutoFit/>
          </a:bodyPr>
          <a:lstStyle/>
          <a:p>
            <a:r>
              <a:rPr lang="en-US" sz="1400" dirty="0" smtClean="0">
                <a:latin typeface="+mj-lt"/>
              </a:rPr>
              <a:t>750evts</a:t>
            </a:r>
            <a:br>
              <a:rPr lang="en-US" sz="1400" dirty="0" smtClean="0">
                <a:latin typeface="+mj-lt"/>
              </a:rPr>
            </a:br>
            <a:r>
              <a:rPr lang="en-US" sz="1400" dirty="0" smtClean="0">
                <a:latin typeface="+mj-lt"/>
              </a:rPr>
              <a:t>(330 IH)</a:t>
            </a:r>
            <a:endParaRPr lang="en-US" sz="1400" dirty="0">
              <a:latin typeface="+mj-lt"/>
            </a:endParaRPr>
          </a:p>
        </p:txBody>
      </p:sp>
      <p:sp>
        <p:nvSpPr>
          <p:cNvPr id="17" name="Rectangle 16"/>
          <p:cNvSpPr/>
          <p:nvPr/>
        </p:nvSpPr>
        <p:spPr>
          <a:xfrm>
            <a:off x="6172200" y="2819400"/>
            <a:ext cx="990600" cy="523220"/>
          </a:xfrm>
          <a:prstGeom prst="rect">
            <a:avLst/>
          </a:prstGeom>
        </p:spPr>
        <p:txBody>
          <a:bodyPr wrap="square">
            <a:spAutoFit/>
          </a:bodyPr>
          <a:lstStyle/>
          <a:p>
            <a:r>
              <a:rPr lang="en-US" sz="1400" dirty="0" smtClean="0">
                <a:latin typeface="+mj-lt"/>
              </a:rPr>
              <a:t>180 </a:t>
            </a:r>
            <a:r>
              <a:rPr lang="en-US" sz="1400" dirty="0" err="1" smtClean="0">
                <a:latin typeface="+mj-lt"/>
              </a:rPr>
              <a:t>evts</a:t>
            </a:r>
            <a:r>
              <a:rPr lang="en-US" sz="1400" dirty="0" smtClean="0">
                <a:latin typeface="+mj-lt"/>
              </a:rPr>
              <a:t/>
            </a:r>
            <a:br>
              <a:rPr lang="en-US" sz="1400" dirty="0" smtClean="0">
                <a:latin typeface="+mj-lt"/>
              </a:rPr>
            </a:br>
            <a:r>
              <a:rPr lang="en-US" sz="1400" dirty="0" smtClean="0">
                <a:latin typeface="+mj-lt"/>
              </a:rPr>
              <a:t>(272 IH)</a:t>
            </a:r>
            <a:endParaRPr lang="en-US" sz="1400" dirty="0">
              <a:latin typeface="+mj-lt"/>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739700831"/>
              </p:ext>
            </p:extLst>
          </p:nvPr>
        </p:nvGraphicFramePr>
        <p:xfrm>
          <a:off x="355600" y="5410200"/>
          <a:ext cx="711200" cy="292100"/>
        </p:xfrm>
        <a:graphic>
          <a:graphicData uri="http://schemas.openxmlformats.org/presentationml/2006/ole">
            <mc:AlternateContent xmlns:mc="http://schemas.openxmlformats.org/markup-compatibility/2006">
              <mc:Choice xmlns:v="urn:schemas-microsoft-com:vml" Requires="v">
                <p:oleObj spid="_x0000_s9441" name="Equation" r:id="rId5" imgW="711200" imgH="292100" progId="Equation.3">
                  <p:embed/>
                </p:oleObj>
              </mc:Choice>
              <mc:Fallback>
                <p:oleObj name="Equation" r:id="rId5" imgW="711200" imgH="292100" progId="Equation.3">
                  <p:embed/>
                  <p:pic>
                    <p:nvPicPr>
                      <p:cNvPr id="0" name=""/>
                      <p:cNvPicPr/>
                      <p:nvPr/>
                    </p:nvPicPr>
                    <p:blipFill>
                      <a:blip r:embed="rId6"/>
                      <a:stretch>
                        <a:fillRect/>
                      </a:stretch>
                    </p:blipFill>
                    <p:spPr>
                      <a:xfrm>
                        <a:off x="355600" y="5410200"/>
                        <a:ext cx="711200" cy="2921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16897087"/>
              </p:ext>
            </p:extLst>
          </p:nvPr>
        </p:nvGraphicFramePr>
        <p:xfrm>
          <a:off x="454025" y="2895600"/>
          <a:ext cx="685800" cy="292100"/>
        </p:xfrm>
        <a:graphic>
          <a:graphicData uri="http://schemas.openxmlformats.org/presentationml/2006/ole">
            <mc:AlternateContent xmlns:mc="http://schemas.openxmlformats.org/markup-compatibility/2006">
              <mc:Choice xmlns:v="urn:schemas-microsoft-com:vml" Requires="v">
                <p:oleObj spid="_x0000_s9442" name="Equation" r:id="rId7" imgW="685800" imgH="292100" progId="Equation.3">
                  <p:embed/>
                </p:oleObj>
              </mc:Choice>
              <mc:Fallback>
                <p:oleObj name="Equation" r:id="rId7" imgW="685800" imgH="292100" progId="Equation.3">
                  <p:embed/>
                  <p:pic>
                    <p:nvPicPr>
                      <p:cNvPr id="0" name=""/>
                      <p:cNvPicPr/>
                      <p:nvPr/>
                    </p:nvPicPr>
                    <p:blipFill>
                      <a:blip r:embed="rId8"/>
                      <a:stretch>
                        <a:fillRect/>
                      </a:stretch>
                    </p:blipFill>
                    <p:spPr>
                      <a:xfrm>
                        <a:off x="454025" y="2895600"/>
                        <a:ext cx="685800" cy="292100"/>
                      </a:xfrm>
                      <a:prstGeom prst="rect">
                        <a:avLst/>
                      </a:prstGeom>
                    </p:spPr>
                  </p:pic>
                </p:oleObj>
              </mc:Fallback>
            </mc:AlternateContent>
          </a:graphicData>
        </a:graphic>
      </p:graphicFrame>
      <p:sp>
        <p:nvSpPr>
          <p:cNvPr id="20"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2057400" y="1279240"/>
            <a:ext cx="5321300" cy="2530760"/>
          </a:xfrm>
          <a:prstGeom prst="rect">
            <a:avLst/>
          </a:prstGeom>
        </p:spPr>
      </p:pic>
      <p:pic>
        <p:nvPicPr>
          <p:cNvPr id="2" name="Picture 1"/>
          <p:cNvPicPr>
            <a:picLocks noChangeAspect="1"/>
          </p:cNvPicPr>
          <p:nvPr/>
        </p:nvPicPr>
        <p:blipFill>
          <a:blip r:embed="rId4"/>
          <a:stretch>
            <a:fillRect/>
          </a:stretch>
        </p:blipFill>
        <p:spPr>
          <a:xfrm>
            <a:off x="2057400" y="4180712"/>
            <a:ext cx="5486400" cy="2601088"/>
          </a:xfrm>
          <a:prstGeom prst="rect">
            <a:avLst/>
          </a:prstGeom>
        </p:spPr>
      </p:pic>
      <p:sp>
        <p:nvSpPr>
          <p:cNvPr id="5" name="Slide Number Placeholder 4"/>
          <p:cNvSpPr>
            <a:spLocks noGrp="1"/>
          </p:cNvSpPr>
          <p:nvPr>
            <p:ph type="sldNum" sz="quarter" idx="12"/>
          </p:nvPr>
        </p:nvSpPr>
        <p:spPr/>
        <p:txBody>
          <a:bodyPr/>
          <a:lstStyle/>
          <a:p>
            <a:fld id="{7F5CE407-6216-4202-80E4-A30DC2F709B2}" type="slidenum">
              <a:rPr lang="en-US" smtClean="0"/>
              <a:t>7</a:t>
            </a:fld>
            <a:endParaRPr lang="en-US" dirty="0"/>
          </a:p>
        </p:txBody>
      </p:sp>
      <p:sp>
        <p:nvSpPr>
          <p:cNvPr id="8" name="Title 1"/>
          <p:cNvSpPr txBox="1">
            <a:spLocks/>
          </p:cNvSpPr>
          <p:nvPr/>
        </p:nvSpPr>
        <p:spPr>
          <a:xfrm>
            <a:off x="549275" y="490611"/>
            <a:ext cx="8042276" cy="57618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3600" dirty="0" smtClean="0">
                <a:solidFill>
                  <a:srgbClr val="04617B"/>
                </a:solidFill>
                <a:latin typeface="Calibri" charset="0"/>
              </a:rPr>
              <a:t>LBNE Spectra-Mass Hierarchy</a:t>
            </a:r>
            <a:endParaRPr lang="en-US" sz="3600" b="1" dirty="0">
              <a:solidFill>
                <a:srgbClr val="04617B"/>
              </a:solidFill>
            </a:endParaRPr>
          </a:p>
        </p:txBody>
      </p:sp>
      <p:sp>
        <p:nvSpPr>
          <p:cNvPr id="11" name="TextBox 10"/>
          <p:cNvSpPr txBox="1"/>
          <p:nvPr/>
        </p:nvSpPr>
        <p:spPr>
          <a:xfrm>
            <a:off x="3718906" y="2769486"/>
            <a:ext cx="886781" cy="338554"/>
          </a:xfrm>
          <a:prstGeom prst="rect">
            <a:avLst/>
          </a:prstGeom>
          <a:noFill/>
        </p:spPr>
        <p:txBody>
          <a:bodyPr wrap="none" rtlCol="0">
            <a:spAutoFit/>
          </a:bodyPr>
          <a:lstStyle/>
          <a:p>
            <a:r>
              <a:rPr lang="en-US" sz="1600" dirty="0" smtClean="0">
                <a:latin typeface="+mj-lt"/>
              </a:rPr>
              <a:t>750 </a:t>
            </a:r>
            <a:r>
              <a:rPr lang="en-US" sz="1600" dirty="0" err="1" smtClean="0">
                <a:latin typeface="+mj-lt"/>
              </a:rPr>
              <a:t>evts</a:t>
            </a:r>
            <a:endParaRPr lang="en-US" sz="1600" dirty="0">
              <a:latin typeface="+mj-lt"/>
            </a:endParaRPr>
          </a:p>
        </p:txBody>
      </p:sp>
      <p:sp>
        <p:nvSpPr>
          <p:cNvPr id="12" name="TextBox 11"/>
          <p:cNvSpPr txBox="1"/>
          <p:nvPr/>
        </p:nvSpPr>
        <p:spPr>
          <a:xfrm>
            <a:off x="6415719" y="2574640"/>
            <a:ext cx="886781" cy="338554"/>
          </a:xfrm>
          <a:prstGeom prst="rect">
            <a:avLst/>
          </a:prstGeom>
          <a:noFill/>
        </p:spPr>
        <p:txBody>
          <a:bodyPr wrap="none" rtlCol="0">
            <a:spAutoFit/>
          </a:bodyPr>
          <a:lstStyle/>
          <a:p>
            <a:r>
              <a:rPr lang="en-US" sz="1600" dirty="0" smtClean="0">
                <a:latin typeface="+mj-lt"/>
              </a:rPr>
              <a:t>180 </a:t>
            </a:r>
            <a:r>
              <a:rPr lang="en-US" sz="1600" dirty="0" err="1" smtClean="0">
                <a:latin typeface="+mj-lt"/>
              </a:rPr>
              <a:t>evts</a:t>
            </a:r>
            <a:endParaRPr lang="en-US" sz="1600" dirty="0">
              <a:latin typeface="+mj-lt"/>
            </a:endParaRPr>
          </a:p>
        </p:txBody>
      </p:sp>
      <p:sp>
        <p:nvSpPr>
          <p:cNvPr id="13" name="TextBox 12"/>
          <p:cNvSpPr txBox="1"/>
          <p:nvPr/>
        </p:nvSpPr>
        <p:spPr>
          <a:xfrm>
            <a:off x="6388100" y="5399912"/>
            <a:ext cx="886781" cy="338554"/>
          </a:xfrm>
          <a:prstGeom prst="rect">
            <a:avLst/>
          </a:prstGeom>
          <a:noFill/>
        </p:spPr>
        <p:txBody>
          <a:bodyPr wrap="none" rtlCol="0">
            <a:spAutoFit/>
          </a:bodyPr>
          <a:lstStyle/>
          <a:p>
            <a:r>
              <a:rPr lang="en-US" sz="1600" dirty="0" smtClean="0">
                <a:latin typeface="+mj-lt"/>
              </a:rPr>
              <a:t>272 </a:t>
            </a:r>
            <a:r>
              <a:rPr lang="en-US" sz="1600" dirty="0" err="1" smtClean="0">
                <a:latin typeface="+mj-lt"/>
              </a:rPr>
              <a:t>evts</a:t>
            </a:r>
            <a:endParaRPr lang="en-US" sz="1600" dirty="0">
              <a:latin typeface="+mj-lt"/>
            </a:endParaRPr>
          </a:p>
        </p:txBody>
      </p:sp>
      <p:sp>
        <p:nvSpPr>
          <p:cNvPr id="14" name="TextBox 13"/>
          <p:cNvSpPr txBox="1"/>
          <p:nvPr/>
        </p:nvSpPr>
        <p:spPr>
          <a:xfrm>
            <a:off x="3644900" y="5704712"/>
            <a:ext cx="886781" cy="338554"/>
          </a:xfrm>
          <a:prstGeom prst="rect">
            <a:avLst/>
          </a:prstGeom>
          <a:noFill/>
        </p:spPr>
        <p:txBody>
          <a:bodyPr wrap="none" rtlCol="0">
            <a:spAutoFit/>
          </a:bodyPr>
          <a:lstStyle/>
          <a:p>
            <a:r>
              <a:rPr lang="en-US" sz="1600" dirty="0" smtClean="0">
                <a:latin typeface="+mj-lt"/>
              </a:rPr>
              <a:t>330 </a:t>
            </a:r>
            <a:r>
              <a:rPr lang="en-US" sz="1600" dirty="0" err="1" smtClean="0">
                <a:latin typeface="+mj-lt"/>
              </a:rPr>
              <a:t>evts</a:t>
            </a:r>
            <a:endParaRPr lang="en-US" sz="1600" dirty="0">
              <a:latin typeface="+mj-lt"/>
            </a:endParaRPr>
          </a:p>
        </p:txBody>
      </p:sp>
      <p:sp>
        <p:nvSpPr>
          <p:cNvPr id="15" name="TextBox 14"/>
          <p:cNvSpPr txBox="1"/>
          <p:nvPr/>
        </p:nvSpPr>
        <p:spPr>
          <a:xfrm>
            <a:off x="2806700" y="3714690"/>
            <a:ext cx="3599062" cy="400110"/>
          </a:xfrm>
          <a:prstGeom prst="rect">
            <a:avLst/>
          </a:prstGeom>
          <a:noFill/>
        </p:spPr>
        <p:txBody>
          <a:bodyPr wrap="none" rtlCol="0">
            <a:spAutoFit/>
          </a:bodyPr>
          <a:lstStyle/>
          <a:p>
            <a:r>
              <a:rPr lang="en-US" sz="2000" b="1" dirty="0" smtClean="0">
                <a:latin typeface="+mj-lt"/>
              </a:rPr>
              <a:t>Difference due to mass ordering</a:t>
            </a:r>
            <a:endParaRPr lang="en-US" sz="2000" b="1" dirty="0">
              <a:latin typeface="+mj-lt"/>
            </a:endParaRPr>
          </a:p>
        </p:txBody>
      </p:sp>
      <p:cxnSp>
        <p:nvCxnSpPr>
          <p:cNvPr id="17" name="Straight Arrow Connector 16"/>
          <p:cNvCxnSpPr/>
          <p:nvPr/>
        </p:nvCxnSpPr>
        <p:spPr>
          <a:xfrm>
            <a:off x="2604795" y="3659136"/>
            <a:ext cx="0" cy="500280"/>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6644432" y="3657600"/>
            <a:ext cx="0" cy="500280"/>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191000" y="1002268"/>
            <a:ext cx="1007006" cy="369332"/>
          </a:xfrm>
          <a:prstGeom prst="rect">
            <a:avLst/>
          </a:prstGeom>
          <a:noFill/>
        </p:spPr>
        <p:txBody>
          <a:bodyPr wrap="none" rtlCol="0">
            <a:spAutoFit/>
          </a:bodyPr>
          <a:lstStyle/>
          <a:p>
            <a:r>
              <a:rPr lang="en-US" dirty="0" smtClean="0">
                <a:latin typeface="+mj-lt"/>
              </a:rPr>
              <a:t>34 </a:t>
            </a:r>
            <a:r>
              <a:rPr lang="en-US" dirty="0" err="1" smtClean="0">
                <a:latin typeface="+mj-lt"/>
              </a:rPr>
              <a:t>kt</a:t>
            </a:r>
            <a:r>
              <a:rPr lang="en-US" dirty="0" smtClean="0">
                <a:latin typeface="+mj-lt"/>
              </a:rPr>
              <a:t> fid.</a:t>
            </a:r>
            <a:endParaRPr lang="en-US" dirty="0">
              <a:latin typeface="+mj-lt"/>
            </a:endParaRPr>
          </a:p>
        </p:txBody>
      </p:sp>
      <p:sp>
        <p:nvSpPr>
          <p:cNvPr id="3" name="TextBox 2"/>
          <p:cNvSpPr txBox="1"/>
          <p:nvPr/>
        </p:nvSpPr>
        <p:spPr>
          <a:xfrm>
            <a:off x="594773" y="2308983"/>
            <a:ext cx="980908" cy="400110"/>
          </a:xfrm>
          <a:prstGeom prst="rect">
            <a:avLst/>
          </a:prstGeom>
          <a:noFill/>
        </p:spPr>
        <p:txBody>
          <a:bodyPr wrap="none" rtlCol="0">
            <a:spAutoFit/>
          </a:bodyPr>
          <a:lstStyle/>
          <a:p>
            <a:r>
              <a:rPr lang="en-US" sz="2000" b="1" dirty="0" smtClean="0">
                <a:latin typeface="+mj-lt"/>
              </a:rPr>
              <a:t>Normal</a:t>
            </a:r>
            <a:endParaRPr lang="en-US" sz="2000" b="1" dirty="0">
              <a:latin typeface="+mj-lt"/>
            </a:endParaRPr>
          </a:p>
        </p:txBody>
      </p:sp>
      <p:sp>
        <p:nvSpPr>
          <p:cNvPr id="16" name="TextBox 15"/>
          <p:cNvSpPr txBox="1"/>
          <p:nvPr/>
        </p:nvSpPr>
        <p:spPr>
          <a:xfrm>
            <a:off x="588417" y="5135592"/>
            <a:ext cx="1087983" cy="400110"/>
          </a:xfrm>
          <a:prstGeom prst="rect">
            <a:avLst/>
          </a:prstGeom>
          <a:noFill/>
        </p:spPr>
        <p:txBody>
          <a:bodyPr wrap="none" rtlCol="0">
            <a:spAutoFit/>
          </a:bodyPr>
          <a:lstStyle/>
          <a:p>
            <a:r>
              <a:rPr lang="en-US" sz="2000" b="1" dirty="0" smtClean="0">
                <a:latin typeface="+mj-lt"/>
              </a:rPr>
              <a:t>Inverted</a:t>
            </a:r>
            <a:endParaRPr lang="en-US" sz="2000" b="1" dirty="0">
              <a:latin typeface="+mj-lt"/>
            </a:endParaRPr>
          </a:p>
        </p:txBody>
      </p:sp>
      <p:sp>
        <p:nvSpPr>
          <p:cNvPr id="18"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Tree>
    <p:extLst>
      <p:ext uri="{BB962C8B-B14F-4D97-AF65-F5344CB8AC3E}">
        <p14:creationId xmlns:p14="http://schemas.microsoft.com/office/powerpoint/2010/main" val="15222222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23504" y="1100450"/>
            <a:ext cx="4503546" cy="4503546"/>
            <a:chOff x="4623504" y="1219200"/>
            <a:chExt cx="4503546" cy="4503546"/>
          </a:xfrm>
        </p:grpSpPr>
        <p:pic>
          <p:nvPicPr>
            <p:cNvPr id="11" name="Picture 10"/>
            <p:cNvPicPr>
              <a:picLocks noChangeAspect="1"/>
            </p:cNvPicPr>
            <p:nvPr/>
          </p:nvPicPr>
          <p:blipFill>
            <a:blip r:embed="rId4"/>
            <a:stretch>
              <a:fillRect/>
            </a:stretch>
          </p:blipFill>
          <p:spPr>
            <a:xfrm>
              <a:off x="4623504" y="1219200"/>
              <a:ext cx="4503546" cy="4503546"/>
            </a:xfrm>
            <a:prstGeom prst="rect">
              <a:avLst/>
            </a:prstGeom>
          </p:spPr>
        </p:pic>
        <p:sp>
          <p:nvSpPr>
            <p:cNvPr id="15" name="TextBox 14"/>
            <p:cNvSpPr txBox="1"/>
            <p:nvPr/>
          </p:nvSpPr>
          <p:spPr>
            <a:xfrm>
              <a:off x="5504775" y="1905000"/>
              <a:ext cx="1056700" cy="646331"/>
            </a:xfrm>
            <a:prstGeom prst="rect">
              <a:avLst/>
            </a:prstGeom>
            <a:noFill/>
          </p:spPr>
          <p:txBody>
            <a:bodyPr wrap="none" rtlCol="0">
              <a:spAutoFit/>
            </a:bodyPr>
            <a:lstStyle/>
            <a:p>
              <a:r>
                <a:rPr lang="en-US" sz="1200" b="1" dirty="0" smtClean="0">
                  <a:solidFill>
                    <a:srgbClr val="FF0000"/>
                  </a:solidFill>
                  <a:latin typeface="+mj-lt"/>
                </a:rPr>
                <a:t>True Normal </a:t>
              </a:r>
              <a:br>
                <a:rPr lang="en-US" sz="1200" b="1" dirty="0" smtClean="0">
                  <a:solidFill>
                    <a:srgbClr val="FF0000"/>
                  </a:solidFill>
                  <a:latin typeface="+mj-lt"/>
                </a:rPr>
              </a:br>
              <a:r>
                <a:rPr lang="en-US" sz="1200" b="1" dirty="0" smtClean="0">
                  <a:solidFill>
                    <a:srgbClr val="FF0000"/>
                  </a:solidFill>
                  <a:latin typeface="+mj-lt"/>
                </a:rPr>
                <a:t>Hierarchy not</a:t>
              </a:r>
            </a:p>
            <a:p>
              <a:r>
                <a:rPr lang="en-US" sz="1200" b="1" dirty="0" smtClean="0">
                  <a:solidFill>
                    <a:srgbClr val="FF0000"/>
                  </a:solidFill>
                  <a:latin typeface="+mj-lt"/>
                </a:rPr>
                <a:t> known</a:t>
              </a:r>
              <a:endParaRPr lang="en-US" sz="1200" b="1" dirty="0">
                <a:solidFill>
                  <a:srgbClr val="FF0000"/>
                </a:solidFill>
                <a:latin typeface="+mj-lt"/>
              </a:endParaRPr>
            </a:p>
          </p:txBody>
        </p:sp>
      </p:grpSp>
      <p:pic>
        <p:nvPicPr>
          <p:cNvPr id="16" name="Picture 15"/>
          <p:cNvPicPr>
            <a:picLocks noChangeAspect="1"/>
          </p:cNvPicPr>
          <p:nvPr/>
        </p:nvPicPr>
        <p:blipFill rotWithShape="1">
          <a:blip r:embed="rId5"/>
          <a:srcRect l="-82" t="1189" r="2966" b="4485"/>
          <a:stretch/>
        </p:blipFill>
        <p:spPr>
          <a:xfrm>
            <a:off x="-1280" y="1142891"/>
            <a:ext cx="4329891" cy="4205469"/>
          </a:xfrm>
          <a:prstGeom prst="rect">
            <a:avLst/>
          </a:prstGeom>
        </p:spPr>
      </p:pic>
      <p:sp>
        <p:nvSpPr>
          <p:cNvPr id="5" name="Slide Number Placeholder 4"/>
          <p:cNvSpPr>
            <a:spLocks noGrp="1"/>
          </p:cNvSpPr>
          <p:nvPr>
            <p:ph type="sldNum" sz="quarter" idx="12"/>
          </p:nvPr>
        </p:nvSpPr>
        <p:spPr/>
        <p:txBody>
          <a:bodyPr/>
          <a:lstStyle/>
          <a:p>
            <a:fld id="{7F5CE407-6216-4202-80E4-A30DC2F709B2}" type="slidenum">
              <a:rPr lang="en-US" smtClean="0"/>
              <a:t>8</a:t>
            </a:fld>
            <a:endParaRPr lang="en-US"/>
          </a:p>
        </p:txBody>
      </p:sp>
      <p:sp>
        <p:nvSpPr>
          <p:cNvPr id="18" name="TextBox 17"/>
          <p:cNvSpPr txBox="1"/>
          <p:nvPr/>
        </p:nvSpPr>
        <p:spPr>
          <a:xfrm>
            <a:off x="3788229" y="5594275"/>
            <a:ext cx="5355772" cy="292388"/>
          </a:xfrm>
          <a:prstGeom prst="rect">
            <a:avLst/>
          </a:prstGeom>
          <a:noFill/>
          <a:ln>
            <a:noFill/>
          </a:ln>
        </p:spPr>
        <p:txBody>
          <a:bodyPr wrap="square" rtlCol="0">
            <a:spAutoFit/>
          </a:bodyPr>
          <a:lstStyle/>
          <a:p>
            <a:pPr algn="r"/>
            <a:r>
              <a:rPr lang="en-US" sz="1300" dirty="0" smtClean="0">
                <a:latin typeface="+mj-lt"/>
              </a:rPr>
              <a:t>Bands: 1</a:t>
            </a:r>
            <a:r>
              <a:rPr lang="en-US" sz="1300" dirty="0" smtClean="0">
                <a:latin typeface="Symbol" charset="2"/>
                <a:cs typeface="Symbol" charset="2"/>
              </a:rPr>
              <a:t>s</a:t>
            </a:r>
            <a:r>
              <a:rPr lang="en-US" sz="1300" dirty="0" smtClean="0">
                <a:latin typeface="+mj-lt"/>
              </a:rPr>
              <a:t> variations of </a:t>
            </a:r>
            <a:r>
              <a:rPr lang="en-US" sz="1300" dirty="0" smtClean="0">
                <a:latin typeface="Symbol" charset="2"/>
                <a:cs typeface="Symbol" charset="2"/>
              </a:rPr>
              <a:t>q</a:t>
            </a:r>
            <a:r>
              <a:rPr lang="en-US" sz="1300" baseline="-25000" dirty="0" smtClean="0">
                <a:latin typeface="+mj-lt"/>
              </a:rPr>
              <a:t>13</a:t>
            </a:r>
            <a:r>
              <a:rPr lang="en-US" sz="1300" dirty="0" smtClean="0">
                <a:latin typeface="+mj-lt"/>
              </a:rPr>
              <a:t>, </a:t>
            </a:r>
            <a:r>
              <a:rPr lang="en-US" sz="1300" dirty="0" smtClean="0">
                <a:latin typeface="Symbol" charset="2"/>
                <a:cs typeface="Symbol" charset="2"/>
              </a:rPr>
              <a:t>q</a:t>
            </a:r>
            <a:r>
              <a:rPr lang="en-US" sz="1300" baseline="-25000" dirty="0" smtClean="0">
                <a:latin typeface="+mj-lt"/>
              </a:rPr>
              <a:t>23</a:t>
            </a:r>
            <a:r>
              <a:rPr lang="en-US" sz="1300" dirty="0" smtClean="0">
                <a:latin typeface="+mj-lt"/>
              </a:rPr>
              <a:t>, </a:t>
            </a:r>
            <a:r>
              <a:rPr lang="en-US" sz="1300" dirty="0" smtClean="0">
                <a:latin typeface="Symbol" charset="2"/>
                <a:cs typeface="Symbol" charset="2"/>
              </a:rPr>
              <a:t>D</a:t>
            </a:r>
            <a:r>
              <a:rPr lang="en-US" sz="1300" dirty="0" smtClean="0">
                <a:latin typeface="+mj-lt"/>
              </a:rPr>
              <a:t>m</a:t>
            </a:r>
            <a:r>
              <a:rPr lang="en-US" sz="1300" baseline="-25000" dirty="0" smtClean="0">
                <a:latin typeface="+mj-lt"/>
              </a:rPr>
              <a:t>31</a:t>
            </a:r>
            <a:r>
              <a:rPr lang="en-US" sz="1300" baseline="30000" dirty="0" smtClean="0">
                <a:latin typeface="+mj-lt"/>
              </a:rPr>
              <a:t>2</a:t>
            </a:r>
            <a:r>
              <a:rPr lang="en-US" sz="1300" dirty="0" smtClean="0">
                <a:latin typeface="+mj-lt"/>
              </a:rPr>
              <a:t>  (</a:t>
            </a:r>
            <a:r>
              <a:rPr lang="en-US" sz="1300" dirty="0" err="1" smtClean="0">
                <a:latin typeface="+mj-lt"/>
              </a:rPr>
              <a:t>Fogli</a:t>
            </a:r>
            <a:r>
              <a:rPr lang="en-US" sz="1300" dirty="0" smtClean="0">
                <a:latin typeface="+mj-lt"/>
              </a:rPr>
              <a:t> et al. arXiv</a:t>
            </a:r>
            <a:r>
              <a:rPr lang="en-US" sz="1300" dirty="0">
                <a:latin typeface="+mj-lt"/>
              </a:rPr>
              <a:t>:1205.5254v3) </a:t>
            </a:r>
          </a:p>
        </p:txBody>
      </p:sp>
      <p:graphicFrame>
        <p:nvGraphicFramePr>
          <p:cNvPr id="19" name="Object 18"/>
          <p:cNvGraphicFramePr>
            <a:graphicFrameLocks noChangeAspect="1"/>
          </p:cNvGraphicFramePr>
          <p:nvPr>
            <p:extLst>
              <p:ext uri="{D42A27DB-BD31-4B8C-83A1-F6EECF244321}">
                <p14:modId xmlns:p14="http://schemas.microsoft.com/office/powerpoint/2010/main" val="1931549565"/>
              </p:ext>
            </p:extLst>
          </p:nvPr>
        </p:nvGraphicFramePr>
        <p:xfrm>
          <a:off x="6057350" y="5396360"/>
          <a:ext cx="3048000" cy="241300"/>
        </p:xfrm>
        <a:graphic>
          <a:graphicData uri="http://schemas.openxmlformats.org/presentationml/2006/ole">
            <mc:AlternateContent xmlns:mc="http://schemas.openxmlformats.org/markup-compatibility/2006">
              <mc:Choice xmlns:v="urn:schemas-microsoft-com:vml" Requires="v">
                <p:oleObj spid="_x0000_s11296" name="Equation" r:id="rId6" imgW="3048000" imgH="241300" progId="Equation.3">
                  <p:embed/>
                </p:oleObj>
              </mc:Choice>
              <mc:Fallback>
                <p:oleObj name="Equation" r:id="rId6" imgW="3048000" imgH="241300" progId="Equation.3">
                  <p:embed/>
                  <p:pic>
                    <p:nvPicPr>
                      <p:cNvPr id="0" name=""/>
                      <p:cNvPicPr/>
                      <p:nvPr/>
                    </p:nvPicPr>
                    <p:blipFill>
                      <a:blip r:embed="rId7"/>
                      <a:stretch>
                        <a:fillRect/>
                      </a:stretch>
                    </p:blipFill>
                    <p:spPr>
                      <a:xfrm>
                        <a:off x="6057350" y="5396360"/>
                        <a:ext cx="3048000" cy="2413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006817558"/>
              </p:ext>
            </p:extLst>
          </p:nvPr>
        </p:nvGraphicFramePr>
        <p:xfrm>
          <a:off x="3397305" y="5405525"/>
          <a:ext cx="2386454" cy="246888"/>
        </p:xfrm>
        <a:graphic>
          <a:graphicData uri="http://schemas.openxmlformats.org/presentationml/2006/ole">
            <mc:AlternateContent xmlns:mc="http://schemas.openxmlformats.org/markup-compatibility/2006">
              <mc:Choice xmlns:v="urn:schemas-microsoft-com:vml" Requires="v">
                <p:oleObj spid="_x0000_s11297" name="Equation" r:id="rId8" imgW="2209680" imgH="228600" progId="Equation.3">
                  <p:embed/>
                </p:oleObj>
              </mc:Choice>
              <mc:Fallback>
                <p:oleObj name="Equation" r:id="rId8" imgW="2209680" imgH="228600" progId="Equation.3">
                  <p:embed/>
                  <p:pic>
                    <p:nvPicPr>
                      <p:cNvPr id="0" name=""/>
                      <p:cNvPicPr/>
                      <p:nvPr/>
                    </p:nvPicPr>
                    <p:blipFill>
                      <a:blip r:embed="rId9"/>
                      <a:stretch>
                        <a:fillRect/>
                      </a:stretch>
                    </p:blipFill>
                    <p:spPr>
                      <a:xfrm>
                        <a:off x="3397305" y="5405525"/>
                        <a:ext cx="2386454" cy="246888"/>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870216963"/>
              </p:ext>
            </p:extLst>
          </p:nvPr>
        </p:nvGraphicFramePr>
        <p:xfrm>
          <a:off x="66665" y="5414446"/>
          <a:ext cx="3001518" cy="243713"/>
        </p:xfrm>
        <a:graphic>
          <a:graphicData uri="http://schemas.openxmlformats.org/presentationml/2006/ole">
            <mc:AlternateContent xmlns:mc="http://schemas.openxmlformats.org/markup-compatibility/2006">
              <mc:Choice xmlns:v="urn:schemas-microsoft-com:vml" Requires="v">
                <p:oleObj spid="_x0000_s11298" name="Equation" r:id="rId10" imgW="2971800" imgH="241300" progId="Equation.3">
                  <p:embed/>
                </p:oleObj>
              </mc:Choice>
              <mc:Fallback>
                <p:oleObj name="Equation" r:id="rId10" imgW="2971800" imgH="241300" progId="Equation.3">
                  <p:embed/>
                  <p:pic>
                    <p:nvPicPr>
                      <p:cNvPr id="0" name=""/>
                      <p:cNvPicPr/>
                      <p:nvPr/>
                    </p:nvPicPr>
                    <p:blipFill>
                      <a:blip r:embed="rId11"/>
                      <a:stretch>
                        <a:fillRect/>
                      </a:stretch>
                    </p:blipFill>
                    <p:spPr>
                      <a:xfrm>
                        <a:off x="66665" y="5414446"/>
                        <a:ext cx="3001518" cy="243713"/>
                      </a:xfrm>
                      <a:prstGeom prst="rect">
                        <a:avLst/>
                      </a:prstGeom>
                    </p:spPr>
                  </p:pic>
                </p:oleObj>
              </mc:Fallback>
            </mc:AlternateContent>
          </a:graphicData>
        </a:graphic>
      </p:graphicFrame>
      <p:sp>
        <p:nvSpPr>
          <p:cNvPr id="22" name="TextBox 21"/>
          <p:cNvSpPr txBox="1"/>
          <p:nvPr/>
        </p:nvSpPr>
        <p:spPr>
          <a:xfrm>
            <a:off x="-14825" y="5595198"/>
            <a:ext cx="4584264" cy="292388"/>
          </a:xfrm>
          <a:prstGeom prst="rect">
            <a:avLst/>
          </a:prstGeom>
          <a:noFill/>
          <a:ln>
            <a:noFill/>
          </a:ln>
        </p:spPr>
        <p:txBody>
          <a:bodyPr wrap="square" rtlCol="0">
            <a:spAutoFit/>
          </a:bodyPr>
          <a:lstStyle/>
          <a:p>
            <a:r>
              <a:rPr lang="en-US" sz="1300" dirty="0" smtClean="0">
                <a:latin typeface="+mj-lt"/>
              </a:rPr>
              <a:t>*Improved over CDR 2012 120 </a:t>
            </a:r>
            <a:r>
              <a:rPr lang="en-US" sz="1300" dirty="0" err="1" smtClean="0">
                <a:latin typeface="+mj-lt"/>
              </a:rPr>
              <a:t>GeV</a:t>
            </a:r>
            <a:r>
              <a:rPr lang="en-US" sz="1300" dirty="0" smtClean="0">
                <a:latin typeface="+mj-lt"/>
              </a:rPr>
              <a:t> MI proton beam </a:t>
            </a:r>
            <a:endParaRPr lang="en-US" sz="1300" dirty="0">
              <a:latin typeface="+mj-lt"/>
            </a:endParaRPr>
          </a:p>
        </p:txBody>
      </p:sp>
      <p:sp>
        <p:nvSpPr>
          <p:cNvPr id="3" name="TextBox 2"/>
          <p:cNvSpPr txBox="1"/>
          <p:nvPr/>
        </p:nvSpPr>
        <p:spPr>
          <a:xfrm>
            <a:off x="5995925" y="1517075"/>
            <a:ext cx="2293052" cy="369332"/>
          </a:xfrm>
          <a:prstGeom prst="rect">
            <a:avLst/>
          </a:prstGeom>
          <a:noFill/>
        </p:spPr>
        <p:txBody>
          <a:bodyPr wrap="square" rtlCol="0">
            <a:spAutoFit/>
          </a:bodyPr>
          <a:lstStyle/>
          <a:p>
            <a:pPr algn="ctr"/>
            <a:r>
              <a:rPr lang="en-US" dirty="0" smtClean="0">
                <a:latin typeface="+mj-lt"/>
              </a:rPr>
              <a:t>Significance for </a:t>
            </a:r>
            <a:r>
              <a:rPr lang="en-US" dirty="0" smtClean="0">
                <a:latin typeface="Symbol" charset="2"/>
                <a:cs typeface="Symbol" charset="2"/>
              </a:rPr>
              <a:t>d</a:t>
            </a:r>
            <a:r>
              <a:rPr lang="en-US" dirty="0" smtClean="0">
                <a:latin typeface="+mj-lt"/>
              </a:rPr>
              <a:t>≠0, </a:t>
            </a:r>
            <a:r>
              <a:rPr lang="en-US" dirty="0" smtClean="0">
                <a:latin typeface="Symbol" pitchFamily="18" charset="2"/>
              </a:rPr>
              <a:t>p</a:t>
            </a:r>
            <a:endParaRPr lang="en-US" dirty="0">
              <a:latin typeface="Symbol" pitchFamily="18" charset="2"/>
            </a:endParaRPr>
          </a:p>
        </p:txBody>
      </p:sp>
      <p:sp>
        <p:nvSpPr>
          <p:cNvPr id="8" name="Title 1"/>
          <p:cNvSpPr txBox="1">
            <a:spLocks/>
          </p:cNvSpPr>
          <p:nvPr/>
        </p:nvSpPr>
        <p:spPr>
          <a:xfrm>
            <a:off x="152400" y="676661"/>
            <a:ext cx="8762999" cy="576189"/>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3600" dirty="0" smtClean="0">
                <a:solidFill>
                  <a:srgbClr val="04617B"/>
                </a:solidFill>
                <a:latin typeface="Calibri" charset="0"/>
              </a:rPr>
              <a:t>Just 10 </a:t>
            </a:r>
            <a:r>
              <a:rPr lang="en-US" sz="3600" dirty="0" err="1" smtClean="0">
                <a:solidFill>
                  <a:srgbClr val="04617B"/>
                </a:solidFill>
                <a:latin typeface="Calibri" charset="0"/>
              </a:rPr>
              <a:t>kt</a:t>
            </a:r>
            <a:r>
              <a:rPr lang="en-US" sz="3600" dirty="0" smtClean="0">
                <a:solidFill>
                  <a:srgbClr val="04617B"/>
                </a:solidFill>
                <a:latin typeface="Calibri" charset="0"/>
              </a:rPr>
              <a:t> </a:t>
            </a:r>
            <a:r>
              <a:rPr lang="en-US" sz="3600" dirty="0" err="1" smtClean="0">
                <a:solidFill>
                  <a:srgbClr val="04617B"/>
                </a:solidFill>
                <a:latin typeface="Calibri" charset="0"/>
              </a:rPr>
              <a:t>LArTPC</a:t>
            </a:r>
            <a:r>
              <a:rPr lang="en-US" sz="3600" dirty="0" smtClean="0">
                <a:solidFill>
                  <a:srgbClr val="04617B"/>
                </a:solidFill>
                <a:latin typeface="Calibri" charset="0"/>
              </a:rPr>
              <a:t> </a:t>
            </a:r>
            <a:r>
              <a:rPr lang="en-US" sz="3600" dirty="0">
                <a:solidFill>
                  <a:srgbClr val="04617B"/>
                </a:solidFill>
                <a:latin typeface="Calibri" charset="0"/>
              </a:rPr>
              <a:t>Would be a Major </a:t>
            </a:r>
            <a:r>
              <a:rPr lang="en-US" sz="3600" dirty="0" smtClean="0">
                <a:solidFill>
                  <a:srgbClr val="04617B"/>
                </a:solidFill>
                <a:latin typeface="Calibri" charset="0"/>
              </a:rPr>
              <a:t>Advance</a:t>
            </a:r>
            <a:endParaRPr lang="en-US" sz="3600" b="1" dirty="0">
              <a:solidFill>
                <a:srgbClr val="04617B"/>
              </a:solidFill>
            </a:endParaRPr>
          </a:p>
        </p:txBody>
      </p:sp>
      <p:sp>
        <p:nvSpPr>
          <p:cNvPr id="14"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
        <p:nvSpPr>
          <p:cNvPr id="17" name="Rectangle 9"/>
          <p:cNvSpPr txBox="1">
            <a:spLocks noChangeArrowheads="1"/>
          </p:cNvSpPr>
          <p:nvPr/>
        </p:nvSpPr>
        <p:spPr bwMode="auto">
          <a:xfrm>
            <a:off x="457200" y="5909950"/>
            <a:ext cx="845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a:solidFill>
                  <a:schemeClr val="tx1"/>
                </a:solidFill>
                <a:latin typeface="Constantia" charset="0"/>
                <a:ea typeface="ＭＳ Ｐゴシック" charset="0"/>
                <a:cs typeface="ＭＳ Ｐゴシック" charset="0"/>
              </a:defRPr>
            </a:lvl1pPr>
            <a:lvl2pPr marL="639763" indent="-246063">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marL="0" indent="0" algn="ctr">
              <a:spcAft>
                <a:spcPts val="0"/>
              </a:spcAft>
              <a:buClr>
                <a:srgbClr val="0BD0D9"/>
              </a:buClr>
              <a:buSzPct val="95000"/>
            </a:pPr>
            <a:r>
              <a:rPr lang="en-US" altLang="ja-JP" sz="2200" dirty="0" smtClean="0">
                <a:solidFill>
                  <a:srgbClr val="000090"/>
                </a:solidFill>
                <a:latin typeface="+mj-lt"/>
                <a:ea typeface="HGP明朝E" charset="0"/>
                <a:cs typeface="HGP明朝E" charset="0"/>
              </a:rPr>
              <a:t>LBNE10 does much better than full program for existing experiments</a:t>
            </a:r>
          </a:p>
        </p:txBody>
      </p:sp>
    </p:spTree>
    <p:extLst>
      <p:ext uri="{BB962C8B-B14F-4D97-AF65-F5344CB8AC3E}">
        <p14:creationId xmlns:p14="http://schemas.microsoft.com/office/powerpoint/2010/main" val="30953276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98474" y="609600"/>
            <a:ext cx="8315325" cy="108882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3600" dirty="0">
                <a:solidFill>
                  <a:srgbClr val="04617B"/>
                </a:solidFill>
                <a:latin typeface="Calibri" charset="0"/>
              </a:rPr>
              <a:t>LBNE + Project </a:t>
            </a:r>
            <a:r>
              <a:rPr lang="en-US" sz="3600" dirty="0" smtClean="0">
                <a:solidFill>
                  <a:srgbClr val="04617B"/>
                </a:solidFill>
                <a:latin typeface="Calibri" charset="0"/>
              </a:rPr>
              <a:t>X (1.1-2.3 MW) = </a:t>
            </a:r>
            <a:br>
              <a:rPr lang="en-US" sz="3600" dirty="0" smtClean="0">
                <a:solidFill>
                  <a:srgbClr val="04617B"/>
                </a:solidFill>
                <a:latin typeface="Calibri" charset="0"/>
              </a:rPr>
            </a:br>
            <a:r>
              <a:rPr lang="en-US" sz="3600" dirty="0" smtClean="0">
                <a:solidFill>
                  <a:srgbClr val="04617B"/>
                </a:solidFill>
                <a:latin typeface="Calibri" charset="0"/>
              </a:rPr>
              <a:t>Comprehensive Global Science Program</a:t>
            </a:r>
            <a:endParaRPr lang="en-US" sz="3600" b="1" dirty="0">
              <a:solidFill>
                <a:srgbClr val="04617B"/>
              </a:solidFill>
            </a:endParaRPr>
          </a:p>
        </p:txBody>
      </p:sp>
      <p:sp>
        <p:nvSpPr>
          <p:cNvPr id="5" name="Slide Number Placeholder 4"/>
          <p:cNvSpPr>
            <a:spLocks noGrp="1"/>
          </p:cNvSpPr>
          <p:nvPr>
            <p:ph type="sldNum" sz="quarter" idx="12"/>
          </p:nvPr>
        </p:nvSpPr>
        <p:spPr/>
        <p:txBody>
          <a:bodyPr/>
          <a:lstStyle/>
          <a:p>
            <a:fld id="{7F5CE407-6216-4202-80E4-A30DC2F709B2}" type="slidenum">
              <a:rPr lang="en-US" smtClean="0"/>
              <a:t>9</a:t>
            </a:fld>
            <a:endParaRPr lang="en-US"/>
          </a:p>
        </p:txBody>
      </p:sp>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sharpenSoften amount="41000"/>
                    </a14:imgEffect>
                  </a14:imgLayer>
                </a14:imgProps>
              </a:ext>
            </a:extLst>
          </a:blip>
          <a:stretch>
            <a:fillRect/>
          </a:stretch>
        </p:blipFill>
        <p:spPr>
          <a:xfrm>
            <a:off x="4333329" y="1676400"/>
            <a:ext cx="4258222" cy="3951760"/>
          </a:xfrm>
          <a:prstGeom prst="rect">
            <a:avLst/>
          </a:prstGeom>
        </p:spPr>
      </p:pic>
      <p:pic>
        <p:nvPicPr>
          <p:cNvPr id="20" name="Picture 19"/>
          <p:cNvPicPr>
            <a:picLocks noChangeAspect="1"/>
          </p:cNvPicPr>
          <p:nvPr/>
        </p:nvPicPr>
        <p:blipFill>
          <a:blip r:embed="rId5"/>
          <a:stretch>
            <a:fillRect/>
          </a:stretch>
        </p:blipFill>
        <p:spPr>
          <a:xfrm>
            <a:off x="317373" y="1767319"/>
            <a:ext cx="3972128" cy="3847610"/>
          </a:xfrm>
          <a:prstGeom prst="rect">
            <a:avLst/>
          </a:prstGeom>
        </p:spPr>
      </p:pic>
      <p:sp>
        <p:nvSpPr>
          <p:cNvPr id="9" name="TextBox 8"/>
          <p:cNvSpPr txBox="1"/>
          <p:nvPr/>
        </p:nvSpPr>
        <p:spPr>
          <a:xfrm>
            <a:off x="3352800" y="5486400"/>
            <a:ext cx="3124200" cy="338554"/>
          </a:xfrm>
          <a:prstGeom prst="rect">
            <a:avLst/>
          </a:prstGeom>
          <a:noFill/>
        </p:spPr>
        <p:txBody>
          <a:bodyPr wrap="square" rtlCol="0">
            <a:spAutoFit/>
          </a:bodyPr>
          <a:lstStyle/>
          <a:p>
            <a:r>
              <a:rPr lang="en-US" sz="1600" dirty="0" smtClean="0">
                <a:latin typeface="+mj-lt"/>
              </a:rPr>
              <a:t>With 80 GeV MI protons source</a:t>
            </a:r>
            <a:endParaRPr lang="en-US" sz="1600" dirty="0">
              <a:latin typeface="+mj-lt"/>
            </a:endParaRPr>
          </a:p>
        </p:txBody>
      </p:sp>
      <p:sp>
        <p:nvSpPr>
          <p:cNvPr id="10" name="TextBox 9"/>
          <p:cNvSpPr txBox="1"/>
          <p:nvPr/>
        </p:nvSpPr>
        <p:spPr>
          <a:xfrm>
            <a:off x="2285994" y="3039153"/>
            <a:ext cx="990600" cy="646331"/>
          </a:xfrm>
          <a:prstGeom prst="rect">
            <a:avLst/>
          </a:prstGeom>
          <a:noFill/>
        </p:spPr>
        <p:txBody>
          <a:bodyPr wrap="square" rtlCol="0">
            <a:spAutoFit/>
          </a:bodyPr>
          <a:lstStyle/>
          <a:p>
            <a:r>
              <a:rPr lang="en-US" sz="1200" b="1" dirty="0" smtClean="0">
                <a:latin typeface="+mj-lt"/>
              </a:rPr>
              <a:t>Bands: Beam design range</a:t>
            </a:r>
            <a:endParaRPr lang="en-US" sz="1200" b="1" dirty="0">
              <a:latin typeface="+mj-lt"/>
            </a:endParaRPr>
          </a:p>
        </p:txBody>
      </p:sp>
      <p:sp>
        <p:nvSpPr>
          <p:cNvPr id="11" name="Rectangle 9"/>
          <p:cNvSpPr txBox="1">
            <a:spLocks noChangeArrowheads="1"/>
          </p:cNvSpPr>
          <p:nvPr/>
        </p:nvSpPr>
        <p:spPr bwMode="auto">
          <a:xfrm>
            <a:off x="457200" y="5791200"/>
            <a:ext cx="845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defRPr>
                <a:solidFill>
                  <a:schemeClr val="tx1"/>
                </a:solidFill>
                <a:latin typeface="Constantia" charset="0"/>
                <a:ea typeface="ＭＳ Ｐゴシック" charset="0"/>
                <a:cs typeface="ＭＳ Ｐゴシック" charset="0"/>
              </a:defRPr>
            </a:lvl1pPr>
            <a:lvl2pPr marL="639763" indent="-246063">
              <a:defRPr>
                <a:solidFill>
                  <a:schemeClr val="tx1"/>
                </a:solidFill>
                <a:latin typeface="Constantia" charset="0"/>
                <a:ea typeface="ＭＳ Ｐゴシック" charset="0"/>
              </a:defRPr>
            </a:lvl2pPr>
            <a:lvl3pPr marL="1143000" indent="-228600">
              <a:defRPr>
                <a:solidFill>
                  <a:schemeClr val="tx1"/>
                </a:solidFill>
                <a:latin typeface="Constantia" charset="0"/>
                <a:ea typeface="ＭＳ Ｐゴシック" charset="0"/>
              </a:defRPr>
            </a:lvl3pPr>
            <a:lvl4pPr marL="1600200" indent="-228600">
              <a:defRPr>
                <a:solidFill>
                  <a:schemeClr val="tx1"/>
                </a:solidFill>
                <a:latin typeface="Constantia" charset="0"/>
                <a:ea typeface="ＭＳ Ｐゴシック" charset="0"/>
              </a:defRPr>
            </a:lvl4pPr>
            <a:lvl5pPr marL="2057400" indent="-228600">
              <a:defRPr>
                <a:solidFill>
                  <a:schemeClr val="tx1"/>
                </a:solidFill>
                <a:latin typeface="Constantia" charset="0"/>
                <a:ea typeface="ＭＳ Ｐゴシック" charset="0"/>
              </a:defRPr>
            </a:lvl5pPr>
            <a:lvl6pPr marL="2514600" indent="-228600" fontAlgn="base">
              <a:spcBef>
                <a:spcPct val="0"/>
              </a:spcBef>
              <a:spcAft>
                <a:spcPct val="0"/>
              </a:spcAft>
              <a:defRPr>
                <a:solidFill>
                  <a:schemeClr val="tx1"/>
                </a:solidFill>
                <a:latin typeface="Constantia" charset="0"/>
                <a:ea typeface="ＭＳ Ｐゴシック" charset="0"/>
              </a:defRPr>
            </a:lvl6pPr>
            <a:lvl7pPr marL="2971800" indent="-228600" fontAlgn="base">
              <a:spcBef>
                <a:spcPct val="0"/>
              </a:spcBef>
              <a:spcAft>
                <a:spcPct val="0"/>
              </a:spcAft>
              <a:defRPr>
                <a:solidFill>
                  <a:schemeClr val="tx1"/>
                </a:solidFill>
                <a:latin typeface="Constantia" charset="0"/>
                <a:ea typeface="ＭＳ Ｐゴシック" charset="0"/>
              </a:defRPr>
            </a:lvl7pPr>
            <a:lvl8pPr marL="3429000" indent="-228600" fontAlgn="base">
              <a:spcBef>
                <a:spcPct val="0"/>
              </a:spcBef>
              <a:spcAft>
                <a:spcPct val="0"/>
              </a:spcAft>
              <a:defRPr>
                <a:solidFill>
                  <a:schemeClr val="tx1"/>
                </a:solidFill>
                <a:latin typeface="Constantia" charset="0"/>
                <a:ea typeface="ＭＳ Ｐゴシック" charset="0"/>
              </a:defRPr>
            </a:lvl8pPr>
            <a:lvl9pPr marL="3886200" indent="-228600" fontAlgn="base">
              <a:spcBef>
                <a:spcPct val="0"/>
              </a:spcBef>
              <a:spcAft>
                <a:spcPct val="0"/>
              </a:spcAft>
              <a:defRPr>
                <a:solidFill>
                  <a:schemeClr val="tx1"/>
                </a:solidFill>
                <a:latin typeface="Constantia" charset="0"/>
                <a:ea typeface="ＭＳ Ｐゴシック" charset="0"/>
              </a:defRPr>
            </a:lvl9pPr>
          </a:lstStyle>
          <a:p>
            <a:pPr>
              <a:spcAft>
                <a:spcPts val="0"/>
              </a:spcAft>
              <a:buClr>
                <a:srgbClr val="0BD0D9"/>
              </a:buClr>
              <a:buSzPct val="95000"/>
              <a:buFont typeface="Wingdings 2" charset="0"/>
              <a:buChar char=""/>
            </a:pPr>
            <a:r>
              <a:rPr lang="en-US" altLang="ja-JP" sz="2200" dirty="0" smtClean="0">
                <a:solidFill>
                  <a:srgbClr val="000090"/>
                </a:solidFill>
                <a:latin typeface="+mj-lt"/>
                <a:ea typeface="HGP明朝E" charset="0"/>
                <a:cs typeface="HGP明朝E" charset="0"/>
              </a:rPr>
              <a:t>Long-range program in tandem with near detector neutrino interactions and non-accelerator physics</a:t>
            </a:r>
          </a:p>
        </p:txBody>
      </p:sp>
      <p:sp>
        <p:nvSpPr>
          <p:cNvPr id="12" name="Footer Placeholder 5"/>
          <p:cNvSpPr>
            <a:spLocks noGrp="1"/>
          </p:cNvSpPr>
          <p:nvPr>
            <p:ph type="ftr" sz="quarter" idx="11"/>
          </p:nvPr>
        </p:nvSpPr>
        <p:spPr>
          <a:xfrm>
            <a:off x="533400" y="6356350"/>
            <a:ext cx="3352800" cy="365125"/>
          </a:xfrm>
        </p:spPr>
        <p:txBody>
          <a:bodyPr/>
          <a:lstStyle/>
          <a:p>
            <a:pPr>
              <a:defRPr/>
            </a:pPr>
            <a:r>
              <a:rPr lang="en-US" dirty="0" smtClean="0"/>
              <a:t>J.Strait	NuFact 2013</a:t>
            </a:r>
            <a:endParaRPr lang="en-US" dirty="0"/>
          </a:p>
        </p:txBody>
      </p:sp>
    </p:spTree>
    <p:extLst>
      <p:ext uri="{BB962C8B-B14F-4D97-AF65-F5344CB8AC3E}">
        <p14:creationId xmlns:p14="http://schemas.microsoft.com/office/powerpoint/2010/main" val="107010141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Paper</Template>
  <TotalTime>44853</TotalTime>
  <Words>1843</Words>
  <Application>Microsoft Office PowerPoint</Application>
  <PresentationFormat>On-screen Show (4:3)</PresentationFormat>
  <Paragraphs>377</Paragraphs>
  <Slides>39</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Flow</vt:lpstr>
      <vt:lpstr>Equation</vt:lpstr>
      <vt:lpstr>Long-Baseline Neutrino Experiment</vt:lpstr>
      <vt:lpstr>Overview</vt:lpstr>
      <vt:lpstr>Scientific Motivation</vt:lpstr>
      <vt:lpstr>LBNE Collaboration</vt:lpstr>
      <vt:lpstr> </vt:lpstr>
      <vt:lpstr>LBNE 34 kt Spectra</vt:lpstr>
      <vt:lpstr>PowerPoint Presentation</vt:lpstr>
      <vt:lpstr>PowerPoint Presentation</vt:lpstr>
      <vt:lpstr>PowerPoint Presentation</vt:lpstr>
      <vt:lpstr>PowerPoint Presentation</vt:lpstr>
      <vt:lpstr>PowerPoint Presentation</vt:lpstr>
      <vt:lpstr>Supernova Burst Neutrinos</vt:lpstr>
      <vt:lpstr>Proton Decay</vt:lpstr>
      <vt:lpstr>LBNE Design Status</vt:lpstr>
      <vt:lpstr>LBNE Neutrino Beam at Fermilab  700 kW operation, upgradeable to 2.3 MW</vt:lpstr>
      <vt:lpstr>Highly-Capable Near Detector System on the Fermilab Site</vt:lpstr>
      <vt:lpstr>34 kt LAr Far Detector @ 4300 mwe Depth, 1300 km baseline </vt:lpstr>
      <vt:lpstr>PowerPoint Presentation</vt:lpstr>
      <vt:lpstr>Civil Engineering for Beam, Near Detector and  Deep Far Detector</vt:lpstr>
      <vt:lpstr> </vt:lpstr>
      <vt:lpstr> Complete Design of LBNE was Independently    Reviewed and Found to be Sound</vt:lpstr>
      <vt:lpstr>However…</vt:lpstr>
      <vt:lpstr>DOE CD-1 Approval Document</vt:lpstr>
      <vt:lpstr>Planning for Underground Location</vt:lpstr>
      <vt:lpstr>Goal for LBNE Phase 1</vt:lpstr>
      <vt:lpstr>International Discussions</vt:lpstr>
      <vt:lpstr>PowerPoint Presentation</vt:lpstr>
      <vt:lpstr>PowerPoint Presentation</vt:lpstr>
      <vt:lpstr>European Strategy and CERN</vt:lpstr>
      <vt:lpstr>Summary</vt:lpstr>
      <vt:lpstr>Back Up</vt:lpstr>
      <vt:lpstr> </vt:lpstr>
      <vt:lpstr>PowerPoint Presentation</vt:lpstr>
      <vt:lpstr>PowerPoint Presentation</vt:lpstr>
      <vt:lpstr>DOE Critical Decisions</vt:lpstr>
      <vt:lpstr>LBNE DOE Schedule (CD-1 Review)</vt:lpstr>
      <vt:lpstr>Flexibility in DOE Project Management System</vt:lpstr>
      <vt:lpstr>LBNE Reference Beam Design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B. Strait x2826 07076N</dc:creator>
  <cp:lastModifiedBy>JBS</cp:lastModifiedBy>
  <cp:revision>1015</cp:revision>
  <cp:lastPrinted>2013-08-19T14:15:04Z</cp:lastPrinted>
  <dcterms:created xsi:type="dcterms:W3CDTF">2006-08-16T00:00:00Z</dcterms:created>
  <dcterms:modified xsi:type="dcterms:W3CDTF">2013-08-20T03:29:32Z</dcterms:modified>
</cp:coreProperties>
</file>