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  <p:sldId id="271" r:id="rId4"/>
    <p:sldId id="272" r:id="rId5"/>
    <p:sldId id="326" r:id="rId6"/>
    <p:sldId id="266" r:id="rId7"/>
    <p:sldId id="338" r:id="rId8"/>
    <p:sldId id="310" r:id="rId9"/>
    <p:sldId id="275" r:id="rId10"/>
    <p:sldId id="276" r:id="rId11"/>
    <p:sldId id="277" r:id="rId12"/>
    <p:sldId id="278" r:id="rId13"/>
    <p:sldId id="279" r:id="rId14"/>
    <p:sldId id="283" r:id="rId15"/>
    <p:sldId id="284" r:id="rId16"/>
    <p:sldId id="299" r:id="rId17"/>
    <p:sldId id="285" r:id="rId18"/>
    <p:sldId id="286" r:id="rId19"/>
    <p:sldId id="301" r:id="rId20"/>
    <p:sldId id="287" r:id="rId21"/>
    <p:sldId id="333" r:id="rId22"/>
    <p:sldId id="288" r:id="rId23"/>
    <p:sldId id="289" r:id="rId24"/>
    <p:sldId id="305" r:id="rId25"/>
    <p:sldId id="307" r:id="rId26"/>
    <p:sldId id="308" r:id="rId27"/>
    <p:sldId id="293" r:id="rId28"/>
    <p:sldId id="339" r:id="rId29"/>
    <p:sldId id="340" r:id="rId30"/>
    <p:sldId id="341" r:id="rId31"/>
    <p:sldId id="303" r:id="rId32"/>
    <p:sldId id="320" r:id="rId33"/>
    <p:sldId id="291" r:id="rId34"/>
    <p:sldId id="297" r:id="rId35"/>
    <p:sldId id="292" r:id="rId36"/>
    <p:sldId id="294" r:id="rId37"/>
    <p:sldId id="322" r:id="rId38"/>
    <p:sldId id="295" r:id="rId39"/>
    <p:sldId id="324" r:id="rId40"/>
    <p:sldId id="30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CFF"/>
    <a:srgbClr val="FFFF00"/>
    <a:srgbClr val="FF99FF"/>
    <a:srgbClr val="00FFFF"/>
    <a:srgbClr val="9999FF"/>
    <a:srgbClr val="00FF00"/>
    <a:srgbClr val="3333FF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8" autoAdjust="0"/>
    <p:restoredTop sz="98610" autoAdjust="0"/>
  </p:normalViewPr>
  <p:slideViewPr>
    <p:cSldViewPr>
      <p:cViewPr varScale="1">
        <p:scale>
          <a:sx n="78" d="100"/>
          <a:sy n="78" d="100"/>
        </p:scale>
        <p:origin x="-8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00800"/>
            <a:ext cx="2133600" cy="400050"/>
          </a:xfrm>
          <a:prstGeom prst="rect">
            <a:avLst/>
          </a:prstGeo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NuFact</a:t>
            </a:r>
            <a:r>
              <a:rPr lang="en-US" dirty="0" smtClean="0">
                <a:solidFill>
                  <a:srgbClr val="000000"/>
                </a:solidFill>
              </a:rPr>
              <a:t>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90800" y="6400800"/>
            <a:ext cx="4191000" cy="400050"/>
          </a:xfrm>
          <a:prstGeom prst="rect">
            <a:avLst/>
          </a:prstGeom>
        </p:spPr>
        <p:txBody>
          <a:bodyPr/>
          <a:lstStyle>
            <a:lvl1pPr algn="ctr">
              <a:defRPr sz="1400" dirty="0" smtClean="0"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80238" y="6400800"/>
            <a:ext cx="1935162" cy="4000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7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010400" cy="6858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90" y="1371600"/>
            <a:ext cx="8229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522275"/>
            <a:ext cx="2133600" cy="323850"/>
          </a:xfrm>
          <a:prstGeom prst="rect">
            <a:avLst/>
          </a:prstGeo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NuFact</a:t>
            </a:r>
            <a:r>
              <a:rPr lang="en-US" dirty="0" smtClean="0">
                <a:solidFill>
                  <a:srgbClr val="000000"/>
                </a:solidFill>
              </a:rPr>
              <a:t>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90800" y="6522275"/>
            <a:ext cx="4191000" cy="323850"/>
          </a:xfrm>
          <a:prstGeom prst="rect">
            <a:avLst/>
          </a:prstGeom>
        </p:spPr>
        <p:txBody>
          <a:bodyPr/>
          <a:lstStyle>
            <a:lvl1pPr algn="ctr">
              <a:defRPr sz="1400" dirty="0" smtClean="0"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80238" y="6522275"/>
            <a:ext cx="1935162" cy="3238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0" y="1071562"/>
            <a:ext cx="9144000" cy="71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37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121920"/>
            <a:ext cx="9144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uci_logo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7" y="76200"/>
            <a:ext cx="727823" cy="762000"/>
          </a:xfrm>
          <a:prstGeom prst="rect">
            <a:avLst/>
          </a:prstGeom>
        </p:spPr>
      </p:pic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00800"/>
            <a:ext cx="2133600" cy="400050"/>
          </a:xfrm>
          <a:prstGeom prst="rect">
            <a:avLst/>
          </a:prstGeo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NuFact</a:t>
            </a:r>
            <a:r>
              <a:rPr lang="en-US" dirty="0" smtClean="0">
                <a:solidFill>
                  <a:srgbClr val="000000"/>
                </a:solidFill>
              </a:rPr>
              <a:t>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90800" y="6400800"/>
            <a:ext cx="4191000" cy="400050"/>
          </a:xfrm>
          <a:prstGeom prst="rect">
            <a:avLst/>
          </a:prstGeom>
        </p:spPr>
        <p:txBody>
          <a:bodyPr/>
          <a:lstStyle>
            <a:lvl1pPr algn="ctr">
              <a:defRPr sz="1400" dirty="0" smtClean="0"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80238" y="6400800"/>
            <a:ext cx="1935162" cy="4000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4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1306.5024" TargetMode="External"/><Relationship Id="rId3" Type="http://schemas.openxmlformats.org/officeDocument/2006/relationships/hyperlink" Target="http://arxiv.org/abs/1211.7019" TargetMode="External"/><Relationship Id="rId7" Type="http://schemas.openxmlformats.org/officeDocument/2006/relationships/hyperlink" Target="http://arxiv.org/abs/1306.5009" TargetMode="External"/><Relationship Id="rId2" Type="http://schemas.openxmlformats.org/officeDocument/2006/relationships/hyperlink" Target="http://mu2e.fnal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xiv.org/abs/1306.5022" TargetMode="External"/><Relationship Id="rId5" Type="http://schemas.openxmlformats.org/officeDocument/2006/relationships/hyperlink" Target="http://mu2e-docdb.fnal.gov/cgi-bin/ListBy?eventgroupid=10" TargetMode="External"/><Relationship Id="rId4" Type="http://schemas.openxmlformats.org/officeDocument/2006/relationships/hyperlink" Target="http://mu2e-docdb.fnal.gov/cgi-bin/DocumentDatabas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2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0775"/>
            <a:ext cx="7772400" cy="1470025"/>
          </a:xfrm>
        </p:spPr>
        <p:txBody>
          <a:bodyPr/>
          <a:lstStyle/>
          <a:p>
            <a:r>
              <a:rPr lang="en-US" dirty="0" smtClean="0"/>
              <a:t>The Mu2e experiment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800600"/>
            <a:ext cx="5486400" cy="1676400"/>
          </a:xfrm>
        </p:spPr>
        <p:txBody>
          <a:bodyPr/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Zhengyun You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University of California, Irvine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(for the Mu2e Collaboration)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08/21/2013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29" r="5129"/>
          <a:stretch/>
        </p:blipFill>
        <p:spPr bwMode="auto">
          <a:xfrm>
            <a:off x="304800" y="2590800"/>
            <a:ext cx="8133807" cy="164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8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Process and Beam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664414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>
                <a:solidFill>
                  <a:srgbClr val="3333FF"/>
                </a:solidFill>
              </a:rPr>
              <a:t>μ</a:t>
            </a:r>
            <a:r>
              <a:rPr lang="el-GR" sz="2000" dirty="0">
                <a:solidFill>
                  <a:srgbClr val="3333FF"/>
                </a:solidFill>
              </a:rPr>
              <a:t>→</a:t>
            </a:r>
            <a:r>
              <a:rPr lang="en-US" sz="2000" dirty="0">
                <a:solidFill>
                  <a:srgbClr val="3333FF"/>
                </a:solidFill>
              </a:rPr>
              <a:t>e</a:t>
            </a:r>
            <a:r>
              <a:rPr lang="el-GR" sz="2000" dirty="0" smtClean="0">
                <a:solidFill>
                  <a:srgbClr val="3333FF"/>
                </a:solidFill>
              </a:rPr>
              <a:t>γ</a:t>
            </a:r>
            <a:endParaRPr lang="en-US" sz="2000" dirty="0">
              <a:solidFill>
                <a:srgbClr val="3333FF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Signal </a:t>
            </a:r>
            <a:r>
              <a:rPr lang="en-US" sz="2000" dirty="0"/>
              <a:t>particles </a:t>
            </a:r>
            <a:r>
              <a:rPr lang="en-US" sz="2000" dirty="0" smtClean="0">
                <a:latin typeface="Arial"/>
                <a:cs typeface="Arial"/>
              </a:rPr>
              <a:t>≤</a:t>
            </a:r>
            <a:r>
              <a:rPr lang="en-US" sz="2000" dirty="0" smtClean="0"/>
              <a:t> </a:t>
            </a:r>
            <a:r>
              <a:rPr lang="en-US" sz="2000" dirty="0"/>
              <a:t>53 </a:t>
            </a:r>
            <a:r>
              <a:rPr lang="en-US" sz="2000" dirty="0" smtClean="0"/>
              <a:t>MeV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high </a:t>
            </a:r>
            <a:r>
              <a:rPr lang="en-US" sz="1800" dirty="0"/>
              <a:t>background region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Signal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FF0000"/>
                </a:solidFill>
              </a:rPr>
              <a:t>combination</a:t>
            </a:r>
            <a:r>
              <a:rPr lang="en-US" sz="2000" dirty="0"/>
              <a:t> of </a:t>
            </a:r>
            <a:r>
              <a:rPr lang="en-US" sz="2000" dirty="0" smtClean="0"/>
              <a:t>particles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err="1" smtClean="0"/>
              <a:t>Bkg</a:t>
            </a:r>
            <a:r>
              <a:rPr lang="en-US" sz="1800" dirty="0" smtClean="0"/>
              <a:t> rejection: cuts on combination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Accidental coincidences limit </a:t>
            </a:r>
            <a:r>
              <a:rPr lang="en-US" sz="1800" dirty="0"/>
              <a:t>usable muon </a:t>
            </a:r>
            <a:r>
              <a:rPr lang="en-US" sz="1800" dirty="0" smtClean="0"/>
              <a:t>rate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Continuous </a:t>
            </a:r>
            <a:r>
              <a:rPr lang="en-US" sz="2000" dirty="0" smtClean="0">
                <a:solidFill>
                  <a:schemeClr val="tx1"/>
                </a:solidFill>
              </a:rPr>
              <a:t>beam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μ</a:t>
            </a:r>
            <a:r>
              <a:rPr lang="en-US" sz="2000" dirty="0" smtClean="0">
                <a:solidFill>
                  <a:srgbClr val="FF0000"/>
                </a:solidFill>
              </a:rPr>
              <a:t>+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Capture rates: </a:t>
            </a:r>
            <a:r>
              <a:rPr lang="el-GR" sz="1800" dirty="0"/>
              <a:t>Γ</a:t>
            </a:r>
            <a:r>
              <a:rPr lang="el-GR" sz="1800" baseline="-25000" dirty="0"/>
              <a:t>μ</a:t>
            </a:r>
            <a:r>
              <a:rPr lang="en-US" sz="1800" baseline="-25000" dirty="0"/>
              <a:t>+</a:t>
            </a:r>
            <a:r>
              <a:rPr lang="en-US" sz="1800" dirty="0"/>
              <a:t> = </a:t>
            </a:r>
            <a:r>
              <a:rPr lang="en-US" sz="1800" dirty="0" smtClean="0"/>
              <a:t>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NuFact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219200"/>
            <a:ext cx="445994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srgbClr val="3333FF"/>
                </a:solidFill>
              </a:rPr>
              <a:t>μ</a:t>
            </a:r>
            <a:r>
              <a:rPr lang="en-US" sz="2000" dirty="0" smtClean="0">
                <a:solidFill>
                  <a:srgbClr val="3333FF"/>
                </a:solidFill>
              </a:rPr>
              <a:t>N</a:t>
            </a:r>
            <a:r>
              <a:rPr lang="el-GR" sz="2000" dirty="0" smtClean="0">
                <a:solidFill>
                  <a:srgbClr val="3333FF"/>
                </a:solidFill>
              </a:rPr>
              <a:t>→</a:t>
            </a:r>
            <a:r>
              <a:rPr lang="en-US" sz="2000" dirty="0" err="1" smtClean="0">
                <a:solidFill>
                  <a:srgbClr val="3333FF"/>
                </a:solidFill>
              </a:rPr>
              <a:t>eN</a:t>
            </a:r>
            <a:endParaRPr lang="en-US" sz="2000" dirty="0" smtClean="0">
              <a:solidFill>
                <a:srgbClr val="3333FF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Signal </a:t>
            </a:r>
            <a:r>
              <a:rPr lang="en-US" sz="2000" dirty="0"/>
              <a:t>particle at 105 </a:t>
            </a:r>
            <a:r>
              <a:rPr lang="en-US" sz="2000" dirty="0" smtClean="0"/>
              <a:t>MeV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Away </a:t>
            </a:r>
            <a:r>
              <a:rPr lang="en-US" dirty="0"/>
              <a:t>from Michel </a:t>
            </a:r>
            <a:r>
              <a:rPr lang="en-US" dirty="0" smtClean="0"/>
              <a:t>peak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Signal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FF0000"/>
                </a:solidFill>
              </a:rPr>
              <a:t>single</a:t>
            </a:r>
            <a:r>
              <a:rPr lang="en-US" sz="2000" dirty="0"/>
              <a:t> </a:t>
            </a:r>
            <a:r>
              <a:rPr lang="en-US" sz="2000" dirty="0" smtClean="0"/>
              <a:t>track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Fewer </a:t>
            </a:r>
            <a:r>
              <a:rPr lang="en-US" dirty="0"/>
              <a:t>handles to </a:t>
            </a:r>
            <a:r>
              <a:rPr lang="en-US" dirty="0" smtClean="0"/>
              <a:t>reject background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Coincidences </a:t>
            </a:r>
            <a:r>
              <a:rPr lang="en-US" dirty="0"/>
              <a:t>not a </a:t>
            </a:r>
            <a:r>
              <a:rPr lang="en-US" dirty="0" smtClean="0"/>
              <a:t>problem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Use </a:t>
            </a:r>
            <a:r>
              <a:rPr lang="en-US" sz="2000" dirty="0">
                <a:solidFill>
                  <a:srgbClr val="FF0000"/>
                </a:solidFill>
              </a:rPr>
              <a:t>pulsed </a:t>
            </a:r>
            <a:r>
              <a:rPr lang="en-US" sz="2000" dirty="0" smtClean="0"/>
              <a:t>beam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suppress background </a:t>
            </a:r>
            <a:r>
              <a:rPr lang="en-US" dirty="0"/>
              <a:t>between </a:t>
            </a:r>
            <a:r>
              <a:rPr lang="en-US" dirty="0" smtClean="0"/>
              <a:t>pulses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Need </a:t>
            </a:r>
            <a:r>
              <a:rPr lang="en-US" sz="2000" dirty="0">
                <a:solidFill>
                  <a:srgbClr val="FF0000"/>
                </a:solidFill>
              </a:rPr>
              <a:t>cosmic ray </a:t>
            </a:r>
            <a:r>
              <a:rPr lang="en-US" sz="2000" dirty="0" smtClean="0">
                <a:solidFill>
                  <a:srgbClr val="FF0000"/>
                </a:solidFill>
              </a:rPr>
              <a:t>veto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μ</a:t>
            </a:r>
            <a:r>
              <a:rPr lang="en-US" sz="2000" dirty="0" smtClean="0">
                <a:solidFill>
                  <a:srgbClr val="FF0000"/>
                </a:solidFill>
              </a:rPr>
              <a:t>-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Capture </a:t>
            </a:r>
            <a:r>
              <a:rPr lang="en-US" dirty="0"/>
              <a:t>rates: </a:t>
            </a:r>
            <a:r>
              <a:rPr lang="el-GR" dirty="0" smtClean="0"/>
              <a:t>Γ</a:t>
            </a:r>
            <a:r>
              <a:rPr lang="el-GR" baseline="-25000" dirty="0" smtClean="0"/>
              <a:t>μ</a:t>
            </a:r>
            <a:r>
              <a:rPr lang="en-US" baseline="-25000" dirty="0" smtClean="0"/>
              <a:t>-</a:t>
            </a:r>
            <a:r>
              <a:rPr lang="en-US" dirty="0" smtClean="0"/>
              <a:t> ~ Z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Potential background</a:t>
            </a:r>
            <a:endParaRPr lang="en-US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The Mu2e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572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Goal: To search for the conversion of </a:t>
            </a:r>
            <a:r>
              <a:rPr lang="el-GR" sz="2000" i="1" dirty="0">
                <a:solidFill>
                  <a:schemeClr val="tx1"/>
                </a:solidFill>
              </a:rPr>
              <a:t>μ</a:t>
            </a:r>
            <a:r>
              <a:rPr lang="en-US" sz="2000" i="1" dirty="0">
                <a:solidFill>
                  <a:schemeClr val="tx1"/>
                </a:solidFill>
              </a:rPr>
              <a:t>N</a:t>
            </a:r>
            <a:r>
              <a:rPr lang="el-GR" sz="2000" i="1" dirty="0">
                <a:solidFill>
                  <a:schemeClr val="tx1"/>
                </a:solidFill>
              </a:rPr>
              <a:t>→</a:t>
            </a:r>
            <a:r>
              <a:rPr lang="en-US" sz="2000" i="1" dirty="0" err="1" smtClean="0">
                <a:solidFill>
                  <a:schemeClr val="tx1"/>
                </a:solidFill>
              </a:rPr>
              <a:t>eN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in the field of Aluminum nucleus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Sensitivity of Branching Fraction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Single event sensitivity: </a:t>
            </a:r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l-GR" sz="2000" baseline="-25000" dirty="0" smtClean="0">
                <a:solidFill>
                  <a:srgbClr val="FF0000"/>
                </a:solidFill>
              </a:rPr>
              <a:t>μ</a:t>
            </a:r>
            <a:r>
              <a:rPr lang="en-US" sz="2000" baseline="-25000" dirty="0" smtClean="0">
                <a:solidFill>
                  <a:srgbClr val="FF0000"/>
                </a:solidFill>
              </a:rPr>
              <a:t>e </a:t>
            </a:r>
            <a:r>
              <a:rPr lang="en-US" sz="2000" dirty="0" smtClean="0">
                <a:solidFill>
                  <a:srgbClr val="FF0000"/>
                </a:solidFill>
              </a:rPr>
              <a:t>=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2.5 x 10</a:t>
            </a:r>
            <a:r>
              <a:rPr lang="en-US" sz="2000" baseline="30000" dirty="0" smtClean="0">
                <a:solidFill>
                  <a:srgbClr val="FF0000"/>
                </a:solidFill>
              </a:rPr>
              <a:t>-17 </a:t>
            </a:r>
            <a:r>
              <a:rPr lang="en-US" sz="2000" dirty="0" smtClean="0"/>
              <a:t>(6 </a:t>
            </a:r>
            <a:r>
              <a:rPr lang="en-US" sz="2000" dirty="0"/>
              <a:t>x 10</a:t>
            </a:r>
            <a:r>
              <a:rPr lang="en-US" sz="2000" baseline="30000" dirty="0"/>
              <a:t>-17 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@ 90% C.L.)</a:t>
            </a:r>
            <a:r>
              <a:rPr lang="en-US" sz="2000" baseline="-25000" dirty="0" smtClean="0"/>
              <a:t>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Statistics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Requires ~10</a:t>
            </a:r>
            <a:r>
              <a:rPr lang="en-US" sz="2000" baseline="30000" dirty="0" smtClean="0"/>
              <a:t>18 </a:t>
            </a:r>
            <a:r>
              <a:rPr lang="en-US" sz="2000" dirty="0" smtClean="0"/>
              <a:t>stopped muons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Requires </a:t>
            </a:r>
            <a:r>
              <a:rPr lang="en-US" sz="2000" dirty="0" smtClean="0">
                <a:solidFill>
                  <a:srgbClr val="FF0000"/>
                </a:solidFill>
              </a:rPr>
              <a:t>~3.6 x10</a:t>
            </a:r>
            <a:r>
              <a:rPr lang="en-US" sz="2000" baseline="30000" dirty="0" smtClean="0">
                <a:solidFill>
                  <a:srgbClr val="FF0000"/>
                </a:solidFill>
              </a:rPr>
              <a:t>20 </a:t>
            </a:r>
            <a:r>
              <a:rPr lang="en-US" sz="2000" dirty="0" smtClean="0"/>
              <a:t>protons on target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3 years </a:t>
            </a:r>
            <a:r>
              <a:rPr lang="en-US" sz="2000" dirty="0" smtClean="0"/>
              <a:t>data taking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Requires background events to be negligible (&lt;1)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Location: Fermi National Acceleratory Laboratory (FNAL)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Schedule: expect to start commissioning &amp; data taking in 2020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NuFact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Mu2e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17776"/>
            <a:ext cx="30480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Boston University</a:t>
            </a:r>
          </a:p>
          <a:p>
            <a:pPr marL="0" indent="0">
              <a:buNone/>
            </a:pPr>
            <a:r>
              <a:rPr lang="en-US" sz="1200" dirty="0"/>
              <a:t>Brookhaven </a:t>
            </a:r>
            <a:r>
              <a:rPr lang="en-US" sz="1200" dirty="0" smtClean="0"/>
              <a:t>National Laboratory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Lawrence Berkeley National </a:t>
            </a:r>
            <a:r>
              <a:rPr lang="en-US" sz="1200" dirty="0" smtClean="0"/>
              <a:t>Laboratory &amp;</a:t>
            </a: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University of California, Berkeley</a:t>
            </a: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University </a:t>
            </a:r>
            <a:r>
              <a:rPr lang="en-US" sz="1200" dirty="0"/>
              <a:t>of California</a:t>
            </a:r>
            <a:r>
              <a:rPr lang="en-US" sz="1200" dirty="0" smtClean="0"/>
              <a:t>, Irvine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California Institute </a:t>
            </a:r>
            <a:r>
              <a:rPr lang="en-US" sz="1200" dirty="0" smtClean="0"/>
              <a:t>of Technology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City University of New York</a:t>
            </a:r>
          </a:p>
          <a:p>
            <a:pPr marL="0" indent="0">
              <a:buNone/>
            </a:pPr>
            <a:r>
              <a:rPr lang="en-US" sz="1200" dirty="0"/>
              <a:t>Duke University</a:t>
            </a:r>
          </a:p>
          <a:p>
            <a:pPr marL="0" indent="0">
              <a:buNone/>
            </a:pPr>
            <a:r>
              <a:rPr lang="en-US" sz="1200" dirty="0"/>
              <a:t>Fermi National </a:t>
            </a:r>
            <a:r>
              <a:rPr lang="en-US" sz="1200" dirty="0" smtClean="0"/>
              <a:t>Accelerator Laboratory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University of Houston</a:t>
            </a:r>
          </a:p>
          <a:p>
            <a:pPr marL="0" indent="0">
              <a:buNone/>
            </a:pPr>
            <a:r>
              <a:rPr lang="en-US" sz="1200" dirty="0"/>
              <a:t>University of </a:t>
            </a:r>
            <a:r>
              <a:rPr lang="en-US" sz="1200" dirty="0" smtClean="0"/>
              <a:t>Illinois, Urbana-Champaign</a:t>
            </a:r>
          </a:p>
          <a:p>
            <a:pPr marL="0" indent="0">
              <a:buNone/>
            </a:pPr>
            <a:r>
              <a:rPr lang="en-US" sz="1200" dirty="0" smtClean="0"/>
              <a:t>Lewis </a:t>
            </a:r>
            <a:r>
              <a:rPr lang="en-US" sz="1200" dirty="0"/>
              <a:t>University</a:t>
            </a:r>
          </a:p>
          <a:p>
            <a:pPr marL="0" indent="0">
              <a:buNone/>
            </a:pPr>
            <a:r>
              <a:rPr lang="en-US" sz="1200" dirty="0"/>
              <a:t>University </a:t>
            </a:r>
            <a:r>
              <a:rPr lang="en-US" sz="1200" dirty="0" smtClean="0"/>
              <a:t>of Massachusetts, Amherst</a:t>
            </a:r>
          </a:p>
          <a:p>
            <a:pPr marL="0" lvl="0" indent="0">
              <a:buNone/>
            </a:pPr>
            <a:r>
              <a:rPr lang="en-US" sz="1200" dirty="0"/>
              <a:t>Muons, Inc.</a:t>
            </a:r>
          </a:p>
          <a:p>
            <a:pPr marL="0" lvl="0" indent="0">
              <a:buNone/>
            </a:pPr>
            <a:r>
              <a:rPr lang="en-US" sz="1200" dirty="0"/>
              <a:t>Northern Illinois University</a:t>
            </a:r>
          </a:p>
          <a:p>
            <a:pPr marL="0" lvl="0" indent="0">
              <a:buNone/>
            </a:pPr>
            <a:r>
              <a:rPr lang="en-US" sz="1200" dirty="0" smtClean="0"/>
              <a:t>Northwestern University</a:t>
            </a:r>
          </a:p>
          <a:p>
            <a:pPr marL="0" lvl="0" indent="0">
              <a:buNone/>
            </a:pPr>
            <a:r>
              <a:rPr lang="en-US" sz="1200" dirty="0"/>
              <a:t>Pacific Northwest National Laboratory</a:t>
            </a:r>
          </a:p>
          <a:p>
            <a:pPr marL="0" lvl="0" indent="0">
              <a:buNone/>
            </a:pPr>
            <a:r>
              <a:rPr lang="en-US" sz="1200" dirty="0"/>
              <a:t>Rice University</a:t>
            </a:r>
          </a:p>
          <a:p>
            <a:pPr marL="0" lvl="0" indent="0">
              <a:buNone/>
            </a:pPr>
            <a:r>
              <a:rPr lang="en-US" sz="1200" dirty="0"/>
              <a:t>University of Virginia</a:t>
            </a:r>
          </a:p>
          <a:p>
            <a:pPr marL="0" lvl="0" indent="0">
              <a:buNone/>
            </a:pPr>
            <a:r>
              <a:rPr lang="en-US" sz="1200" dirty="0"/>
              <a:t>University of Washington</a:t>
            </a:r>
          </a:p>
          <a:p>
            <a:pPr marL="0" lv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NuFact</a:t>
            </a:r>
            <a:r>
              <a:rPr lang="en-US" dirty="0" smtClean="0">
                <a:solidFill>
                  <a:srgbClr val="000000"/>
                </a:solidFill>
              </a:rPr>
              <a:t>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flag_usa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194816"/>
            <a:ext cx="1463040" cy="838199"/>
          </a:xfrm>
          <a:prstGeom prst="rect">
            <a:avLst/>
          </a:prstGeom>
        </p:spPr>
      </p:pic>
      <p:pic>
        <p:nvPicPr>
          <p:cNvPr id="10" name="Picture 9" descr="flag_italy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60" y="4187952"/>
            <a:ext cx="1463040" cy="841248"/>
          </a:xfrm>
          <a:prstGeom prst="rect">
            <a:avLst/>
          </a:prstGeom>
        </p:spPr>
      </p:pic>
      <p:pic>
        <p:nvPicPr>
          <p:cNvPr id="11" name="Picture 10" descr="flag_russia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60" y="4187952"/>
            <a:ext cx="1463040" cy="8412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9000" y="5105400"/>
            <a:ext cx="2819400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200" kern="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INFN Lecce/</a:t>
            </a:r>
            <a:r>
              <a:rPr lang="en-US" sz="1200" kern="0" dirty="0" err="1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Università</a:t>
            </a:r>
            <a:r>
              <a:rPr lang="en-US" sz="1200" kern="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 del </a:t>
            </a:r>
            <a:r>
              <a:rPr lang="en-US" sz="1200" kern="0" dirty="0" err="1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Salento</a:t>
            </a:r>
            <a:endParaRPr lang="en-US" sz="1200" kern="0" dirty="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200" kern="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INFN Lecce/</a:t>
            </a:r>
            <a:r>
              <a:rPr lang="en-US" sz="1200" kern="0" dirty="0" err="1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Università</a:t>
            </a:r>
            <a:r>
              <a:rPr lang="en-US" sz="1200" kern="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 Marconi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200" kern="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INFN Pisa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200" kern="0" dirty="0" err="1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Universita</a:t>
            </a:r>
            <a:r>
              <a:rPr lang="en-US" sz="1200" kern="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 di </a:t>
            </a:r>
            <a:r>
              <a:rPr lang="en-US" sz="1200" kern="0" dirty="0" smtClean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Udine, Udine</a:t>
            </a:r>
            <a:endParaRPr lang="en-US" sz="1200" kern="0" dirty="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200" kern="0" dirty="0" err="1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Laboratori</a:t>
            </a:r>
            <a:r>
              <a:rPr lang="en-US" sz="1200" kern="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Nazionali</a:t>
            </a:r>
            <a:r>
              <a:rPr lang="en-US" sz="1200" kern="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 di </a:t>
            </a:r>
            <a:r>
              <a:rPr lang="en-US" sz="1200" kern="0" dirty="0" err="1" smtClean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Frascati</a:t>
            </a:r>
            <a:endParaRPr lang="en-US" sz="1200" kern="0" dirty="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800" y="5105400"/>
            <a:ext cx="31242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200" kern="0" dirty="0" smtClean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Institute </a:t>
            </a:r>
            <a:r>
              <a:rPr lang="en-US" sz="1200" kern="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for Nuclear Research</a:t>
            </a:r>
            <a:r>
              <a:rPr lang="en-US" sz="1200" kern="0" dirty="0" smtClean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, Moscow</a:t>
            </a:r>
            <a:endParaRPr lang="en-US" sz="1200" kern="0" dirty="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200" kern="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Joint Institute for Nuclear Research</a:t>
            </a:r>
            <a:r>
              <a:rPr lang="en-US" sz="1200" kern="0" dirty="0" smtClean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US" sz="1200" kern="0" dirty="0" err="1" smtClean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Dubna</a:t>
            </a:r>
            <a:endParaRPr lang="en-US" sz="1200" kern="0" dirty="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3752" y="5687097"/>
            <a:ext cx="2300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    26 institutions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~140 collaborators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19200"/>
            <a:ext cx="4181326" cy="278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2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Proton Delivery &amp; Muon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295400"/>
            <a:ext cx="3505200" cy="234304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8 GeV proton beams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3x10</a:t>
            </a:r>
            <a:r>
              <a:rPr lang="en-US" sz="2000" baseline="30000" dirty="0" smtClean="0">
                <a:solidFill>
                  <a:schemeClr val="tx1"/>
                </a:solidFill>
              </a:rPr>
              <a:t>7</a:t>
            </a:r>
            <a:r>
              <a:rPr lang="en-US" sz="2000" dirty="0" smtClean="0">
                <a:solidFill>
                  <a:schemeClr val="tx1"/>
                </a:solidFill>
              </a:rPr>
              <a:t> protons per bunch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Bunch spacing 1.7 </a:t>
            </a:r>
            <a:r>
              <a:rPr lang="el-GR" sz="2000" dirty="0" smtClean="0">
                <a:solidFill>
                  <a:schemeClr val="tx1"/>
                </a:solidFill>
              </a:rPr>
              <a:t>μ</a:t>
            </a:r>
            <a:r>
              <a:rPr lang="en-US" sz="2000" dirty="0" smtClean="0">
                <a:solidFill>
                  <a:schemeClr val="tx1"/>
                </a:solidFill>
              </a:rPr>
              <a:t>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30% duty factor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Run after g-2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Shared with NOVA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NuFact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14640"/>
            <a:ext cx="4053148" cy="260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7162800" y="4964668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  <a:latin typeface="Comic Sans MS" pitchFamily="66" charset="0"/>
              </a:rPr>
              <a:t>g-2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57900" y="5207000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Mu2e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199"/>
            <a:ext cx="4578980" cy="515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8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Overview of Mu2e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585504" cy="2743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Production Solenoid / Target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Protons hitting target and produce pions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Solenoid reflect slow forward μ/π and contains </a:t>
            </a:r>
            <a:r>
              <a:rPr lang="en-US" sz="1600" dirty="0">
                <a:solidFill>
                  <a:schemeClr val="tx1"/>
                </a:solidFill>
              </a:rPr>
              <a:t>backward μ/π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Transport Solenoid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Filter low momentum μ</a:t>
            </a:r>
            <a:r>
              <a:rPr lang="en-US" sz="1600" baseline="30000" dirty="0" smtClean="0">
                <a:solidFill>
                  <a:schemeClr val="tx1"/>
                </a:solidFill>
              </a:rPr>
              <a:t>-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Stopping Target, Detector Solenoid and Detectors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Stop </a:t>
            </a:r>
            <a:r>
              <a:rPr lang="en-US" sz="1600" dirty="0">
                <a:solidFill>
                  <a:schemeClr val="tx1"/>
                </a:solidFill>
              </a:rPr>
              <a:t>μ</a:t>
            </a:r>
            <a:r>
              <a:rPr lang="en-US" sz="1600" baseline="30000" dirty="0" smtClean="0">
                <a:solidFill>
                  <a:schemeClr val="tx1"/>
                </a:solidFill>
              </a:rPr>
              <a:t>-</a:t>
            </a:r>
            <a:r>
              <a:rPr lang="en-US" sz="1600" dirty="0" smtClean="0">
                <a:solidFill>
                  <a:schemeClr val="tx1"/>
                </a:solidFill>
              </a:rPr>
              <a:t> on Al foils and wait for them to decay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Events reconstructed by tracker and calorimeter, optimized for 105MeV.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NuFact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0" y="1154668"/>
            <a:ext cx="7946136" cy="2198132"/>
            <a:chOff x="533400" y="2362200"/>
            <a:chExt cx="7946136" cy="219813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620951"/>
              <a:ext cx="7717536" cy="1561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192498" y="2438400"/>
              <a:ext cx="15319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Proton Beam</a:t>
              </a:r>
              <a:endParaRPr lang="en-US" dirty="0"/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 rot="10800000" flipH="1">
              <a:off x="2438400" y="2743200"/>
              <a:ext cx="762000" cy="30480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lg" len="lg"/>
              <a:tailEnd type="none" w="med" len="med"/>
            </a:ln>
            <a:effectLst>
              <a:outerShdw blurRad="25400" dist="253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800" y="2438400"/>
              <a:ext cx="22507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Production Solenoid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3400" y="3962400"/>
              <a:ext cx="19897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Production Target</a:t>
              </a:r>
              <a:endParaRPr lang="en-US" dirty="0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rot="10800000" flipV="1">
              <a:off x="1524000" y="3429000"/>
              <a:ext cx="76200" cy="53340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lg" len="lg"/>
              <a:tailEnd type="none" w="med" len="med"/>
            </a:ln>
            <a:effectLst>
              <a:outerShdw blurRad="25400" dist="253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71800" y="4191000"/>
              <a:ext cx="21905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Transport Solenoid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10200" y="2526268"/>
              <a:ext cx="9584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Tracker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77000" y="2362200"/>
              <a:ext cx="13776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Calorimeter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638800" y="3886200"/>
              <a:ext cx="2019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Detector Solenoid</a:t>
              </a:r>
              <a:endParaRPr lang="en-US" dirty="0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rot="10800000">
              <a:off x="5943600" y="2895600"/>
              <a:ext cx="381000" cy="45720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lg" len="lg"/>
              <a:tailEnd type="none" w="med" len="med"/>
            </a:ln>
            <a:effectLst>
              <a:outerShdw blurRad="25400" dist="253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rot="10800000">
              <a:off x="7162800" y="2743200"/>
              <a:ext cx="0" cy="45720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lg" len="lg"/>
              <a:tailEnd type="none" w="med" len="med"/>
            </a:ln>
            <a:effectLst>
              <a:outerShdw blurRad="25400" dist="253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62000" y="157960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4.6 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89316" y="2438400"/>
            <a:ext cx="706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2.5 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8200" y="1752600"/>
            <a:ext cx="706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2.0 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04633" y="2438400"/>
            <a:ext cx="706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1.0 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54" y="3962400"/>
            <a:ext cx="3242846" cy="24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Production Solenoid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NuFact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99" y="1447800"/>
            <a:ext cx="37251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95799"/>
            <a:ext cx="4267200" cy="196109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To maximize muon yield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he axially graded magnetic field reflects slow pions/muons towards the TS direction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3 coils with 2 or 3 layers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7467600" y="6290846"/>
            <a:ext cx="6519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/>
              <a:t>Z [m]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 rot="16200000">
            <a:off x="4377500" y="4572346"/>
            <a:ext cx="133715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600" dirty="0" smtClean="0"/>
              <a:t>Field [ T ]</a:t>
            </a:r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040981" cy="276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0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12" b="8975"/>
          <a:stretch/>
        </p:blipFill>
        <p:spPr bwMode="auto">
          <a:xfrm>
            <a:off x="4343400" y="1006522"/>
            <a:ext cx="3440430" cy="287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Target and Heat Radiation Shield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96" y="3733800"/>
            <a:ext cx="8585504" cy="2743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Production Target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Protons striking target produce pions, which decay into muons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High A and high density material </a:t>
            </a:r>
            <a:r>
              <a:rPr lang="en-US" sz="1600" dirty="0" smtClean="0">
                <a:solidFill>
                  <a:schemeClr val="tx1"/>
                </a:solidFill>
              </a:rPr>
              <a:t>Tungsten to maximize muons production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High </a:t>
            </a:r>
            <a:r>
              <a:rPr lang="en-US" sz="1600" dirty="0">
                <a:solidFill>
                  <a:schemeClr val="tx1"/>
                </a:solidFill>
              </a:rPr>
              <a:t>melting </a:t>
            </a:r>
            <a:r>
              <a:rPr lang="en-US" sz="1600" dirty="0" smtClean="0">
                <a:solidFill>
                  <a:schemeClr val="tx1"/>
                </a:solidFill>
              </a:rPr>
              <a:t>temp, radiative cooling (~1600ºC), </a:t>
            </a:r>
            <a:r>
              <a:rPr lang="en-US" sz="1600" dirty="0">
                <a:solidFill>
                  <a:schemeClr val="tx1"/>
                </a:solidFill>
              </a:rPr>
              <a:t>with 8kW beam (700w in target)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Heat Radiation Shield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o protect superconductor of PS and upstream TS</a:t>
            </a:r>
            <a:endParaRPr lang="en-US" sz="1600" baseline="300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To limit heat load and radiation damage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~25 tons of Bronze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NuFact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1" name="Picture 20" descr="Screen shot 2013-08-05 at 5.16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1972685" cy="223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Transport Solenoid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334000" cy="2590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Gradient magnetic field from 2.5 T to 2.0 T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S-shaped magnetic channel to transmit low-momentum negatively charged particles in helical trajectories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D-shaped collimators to remove positively charged and high-momentum particles</a:t>
            </a:r>
            <a:endParaRPr lang="en-US" sz="1600" baseline="30000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NuFact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29" y="1219200"/>
            <a:ext cx="3082071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r="10891" b="17828"/>
          <a:stretch/>
        </p:blipFill>
        <p:spPr bwMode="auto">
          <a:xfrm>
            <a:off x="762000" y="3581400"/>
            <a:ext cx="4254790" cy="254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30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Detector Solenoid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86200"/>
            <a:ext cx="8686800" cy="2590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Stopping target to stop muons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Graded magnetic field from 2 T to 1 T, captures conversion electrons with bigger acceptance, shifts the pitch of beam particles to reduce background 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Tracker and Calorimeter in a uniform field to reconstruct and identify electrons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Vacuum in DS to limit background from muons stopped on gas atoms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NuFact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8150" y="1295400"/>
            <a:ext cx="8267700" cy="2426732"/>
            <a:chOff x="438150" y="1447800"/>
            <a:chExt cx="8267700" cy="242673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" y="2065550"/>
              <a:ext cx="8267700" cy="163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990600" y="3450788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μ </a:t>
              </a:r>
              <a:r>
                <a:rPr lang="en-US" dirty="0"/>
                <a:t>S</a:t>
              </a:r>
              <a:r>
                <a:rPr lang="en-US" dirty="0" smtClean="0"/>
                <a:t>topping </a:t>
              </a:r>
              <a:r>
                <a:rPr lang="en-US" dirty="0"/>
                <a:t>t</a:t>
              </a:r>
              <a:r>
                <a:rPr lang="en-US" dirty="0" smtClean="0"/>
                <a:t>arget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14" idx="0"/>
            </p:cNvCxnSpPr>
            <p:nvPr/>
          </p:nvCxnSpPr>
          <p:spPr>
            <a:xfrm flipV="1">
              <a:off x="2057400" y="2743202"/>
              <a:ext cx="914400" cy="7075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590800" y="1447800"/>
              <a:ext cx="2095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cs typeface="Symbol" charset="2"/>
                </a:rPr>
                <a:t>Proton Absorber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16" idx="2"/>
            </p:cNvCxnSpPr>
            <p:nvPr/>
          </p:nvCxnSpPr>
          <p:spPr>
            <a:xfrm flipH="1">
              <a:off x="3638550" y="1817132"/>
              <a:ext cx="209" cy="7925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810000" y="3505200"/>
              <a:ext cx="13440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cs typeface="Symbol" charset="2"/>
                </a:rPr>
                <a:t>Tracker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stCxn id="18" idx="0"/>
            </p:cNvCxnSpPr>
            <p:nvPr/>
          </p:nvCxnSpPr>
          <p:spPr>
            <a:xfrm flipV="1">
              <a:off x="4482042" y="2895600"/>
              <a:ext cx="13758" cy="609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562600" y="3505200"/>
              <a:ext cx="1930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cs typeface="Symbol" charset="2"/>
                </a:rPr>
                <a:t>EM Calorimeter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stCxn id="20" idx="0"/>
            </p:cNvCxnSpPr>
            <p:nvPr/>
          </p:nvCxnSpPr>
          <p:spPr>
            <a:xfrm flipH="1" flipV="1">
              <a:off x="6003510" y="2890624"/>
              <a:ext cx="524499" cy="6145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172200" y="1447800"/>
              <a:ext cx="2022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μ</a:t>
              </a:r>
              <a:r>
                <a:rPr lang="en-US" dirty="0" smtClean="0">
                  <a:cs typeface="Symbol" charset="2"/>
                </a:rPr>
                <a:t> </a:t>
              </a:r>
              <a:r>
                <a:rPr lang="en-US" dirty="0">
                  <a:cs typeface="Symbol" charset="2"/>
                </a:rPr>
                <a:t>a</a:t>
              </a:r>
              <a:r>
                <a:rPr lang="en-US" dirty="0" smtClean="0">
                  <a:cs typeface="Symbol" charset="2"/>
                </a:rPr>
                <a:t>bsorber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2" idx="2"/>
            </p:cNvCxnSpPr>
            <p:nvPr/>
          </p:nvCxnSpPr>
          <p:spPr>
            <a:xfrm flipH="1">
              <a:off x="7182491" y="1817132"/>
              <a:ext cx="777" cy="7925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51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1000" y="1371600"/>
            <a:ext cx="2935224" cy="2864412"/>
            <a:chOff x="381000" y="1371600"/>
            <a:chExt cx="2935224" cy="2864412"/>
          </a:xfrm>
        </p:grpSpPr>
        <p:pic>
          <p:nvPicPr>
            <p:cNvPr id="24" name="Picture 4" descr="mu2e_beam_thru_tgt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35800"/>
            <a:stretch/>
          </p:blipFill>
          <p:spPr bwMode="auto">
            <a:xfrm>
              <a:off x="381000" y="1371600"/>
              <a:ext cx="2935224" cy="286441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381000" y="1371600"/>
              <a:ext cx="569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/>
                <a:t>      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" y="2895600"/>
              <a:ext cx="685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/>
                <a:t>      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Stopping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4648200"/>
            <a:ext cx="4114800" cy="1752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17 circular aluminum foils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200 </a:t>
            </a:r>
            <a:r>
              <a:rPr lang="el-GR" sz="2000" dirty="0"/>
              <a:t>μ</a:t>
            </a:r>
            <a:r>
              <a:rPr lang="en-US" sz="2000" dirty="0" smtClean="0">
                <a:solidFill>
                  <a:schemeClr val="tx1"/>
                </a:solidFill>
              </a:rPr>
              <a:t>m thick, spaced 50 mm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Currently stop ~</a:t>
            </a:r>
            <a:r>
              <a:rPr lang="en-US" sz="2000" dirty="0" smtClean="0">
                <a:solidFill>
                  <a:srgbClr val="FF0000"/>
                </a:solidFill>
              </a:rPr>
              <a:t>49%</a:t>
            </a:r>
            <a:r>
              <a:rPr lang="en-US" sz="2000" dirty="0" smtClean="0">
                <a:solidFill>
                  <a:schemeClr val="tx1"/>
                </a:solidFill>
              </a:rPr>
              <a:t> muons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Geometry under optimization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NuFact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501502"/>
            <a:ext cx="2743200" cy="2557717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533400" y="4648200"/>
            <a:ext cx="434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000" dirty="0"/>
              <a:t>μ</a:t>
            </a:r>
            <a:r>
              <a:rPr lang="en-US" sz="2000" baseline="30000" dirty="0"/>
              <a:t>-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stopped in thin foils and form muonic atoms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000" dirty="0"/>
              <a:t>μ</a:t>
            </a:r>
            <a:r>
              <a:rPr lang="en-US" sz="2000" baseline="30000" dirty="0"/>
              <a:t>-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in Al, life time = </a:t>
            </a:r>
            <a:r>
              <a:rPr lang="en-US" sz="2000" dirty="0" smtClean="0">
                <a:solidFill>
                  <a:srgbClr val="FF0000"/>
                </a:solidFill>
              </a:rPr>
              <a:t>864 ns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Conversion electrons signal energy ~</a:t>
            </a:r>
            <a:r>
              <a:rPr lang="en-US" sz="2000" dirty="0" smtClean="0">
                <a:solidFill>
                  <a:srgbClr val="FF0000"/>
                </a:solidFill>
              </a:rPr>
              <a:t>105 MeV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62173" y="1305428"/>
            <a:ext cx="2647431" cy="30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1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7545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Physics</a:t>
            </a:r>
          </a:p>
          <a:p>
            <a:pPr lvl="1">
              <a:spcBef>
                <a:spcPts val="1200"/>
              </a:spcBef>
              <a:buFont typeface="Arial"/>
              <a:buChar char="•"/>
            </a:pPr>
            <a:r>
              <a:rPr lang="en-US" sz="2000" dirty="0" smtClean="0"/>
              <a:t>CLFV</a:t>
            </a:r>
          </a:p>
          <a:p>
            <a:pPr lvl="1">
              <a:spcBef>
                <a:spcPts val="1200"/>
              </a:spcBef>
              <a:buFont typeface="Arial"/>
              <a:buChar char="•"/>
            </a:pPr>
            <a:r>
              <a:rPr lang="en-US" sz="2000" dirty="0" smtClean="0"/>
              <a:t>Muon-to-electron conversion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Mu2e experiment at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marL="742950" lvl="2" indent="-342900">
              <a:spcBef>
                <a:spcPts val="1200"/>
              </a:spcBef>
            </a:pPr>
            <a:r>
              <a:rPr lang="en-US" dirty="0"/>
              <a:t>Detector setup</a:t>
            </a:r>
          </a:p>
          <a:p>
            <a:pPr marL="742950" lvl="2" indent="-342900">
              <a:spcBef>
                <a:spcPts val="1200"/>
              </a:spcBef>
            </a:pPr>
            <a:r>
              <a:rPr lang="en-US" dirty="0" smtClean="0"/>
              <a:t>Signal </a:t>
            </a:r>
            <a:r>
              <a:rPr lang="en-US" dirty="0"/>
              <a:t>&amp; </a:t>
            </a:r>
            <a:r>
              <a:rPr lang="en-US" dirty="0" smtClean="0"/>
              <a:t>background</a:t>
            </a:r>
          </a:p>
          <a:p>
            <a:pPr marL="742950" lvl="2" indent="-342900">
              <a:spcBef>
                <a:spcPts val="1200"/>
              </a:spcBef>
            </a:pPr>
            <a:r>
              <a:rPr lang="en-US" dirty="0" smtClean="0"/>
              <a:t>Sensitivity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Schedule and Future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NuFact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674" y="4114800"/>
            <a:ext cx="8106325" cy="2438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</a:t>
            </a:r>
            <a:r>
              <a:rPr lang="en-US" sz="2000" dirty="0" smtClean="0">
                <a:solidFill>
                  <a:schemeClr val="tx1"/>
                </a:solidFill>
              </a:rPr>
              <a:t>rom two designs: T tracker / I tracker, T tracker is selected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3 </a:t>
            </a:r>
            <a:r>
              <a:rPr lang="en-US" sz="2000" dirty="0">
                <a:solidFill>
                  <a:schemeClr val="tx1"/>
                </a:solidFill>
              </a:rPr>
              <a:t>m long, 1.4 m diameter, in a uniform 1 T magnetic field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Made of 21,600 straw drift tubes, 18 stations, 2 planes/station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Each straw 5 mm diameter, 25 </a:t>
            </a:r>
            <a:r>
              <a:rPr lang="en-US" sz="2000" kern="1200" dirty="0" err="1"/>
              <a:t>μm</a:t>
            </a:r>
            <a:r>
              <a:rPr lang="en-US" sz="2000" kern="1200" dirty="0"/>
              <a:t> </a:t>
            </a:r>
            <a:r>
              <a:rPr lang="en-US" sz="2000" kern="1200" dirty="0" smtClean="0"/>
              <a:t>sense wire, </a:t>
            </a:r>
            <a:r>
              <a:rPr lang="en-US" sz="2000" dirty="0" smtClean="0">
                <a:solidFill>
                  <a:schemeClr val="tx1"/>
                </a:solidFill>
              </a:rPr>
              <a:t>15 </a:t>
            </a:r>
            <a:r>
              <a:rPr lang="en-US" sz="2000" kern="1200" dirty="0" err="1" smtClean="0">
                <a:ea typeface="+mn-ea"/>
                <a:cs typeface="+mn-cs"/>
              </a:rPr>
              <a:t>μm</a:t>
            </a:r>
            <a:r>
              <a:rPr lang="en-US" sz="2000" kern="1200" dirty="0" smtClean="0">
                <a:ea typeface="+mn-ea"/>
                <a:cs typeface="+mn-cs"/>
              </a:rPr>
              <a:t> </a:t>
            </a:r>
            <a:r>
              <a:rPr lang="en-US" sz="2000" kern="1200" dirty="0" err="1" smtClean="0">
                <a:ea typeface="+mn-ea"/>
                <a:cs typeface="+mn-cs"/>
              </a:rPr>
              <a:t>mylar</a:t>
            </a:r>
            <a:r>
              <a:rPr lang="en-US" sz="2000" kern="1200" dirty="0" smtClean="0">
                <a:ea typeface="+mn-ea"/>
                <a:cs typeface="+mn-cs"/>
              </a:rPr>
              <a:t> walls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Custom ASIC for Time Division Readout, Δt resolution &lt; 50 </a:t>
            </a:r>
            <a:r>
              <a:rPr lang="en-US" sz="2000" dirty="0" err="1" smtClean="0">
                <a:solidFill>
                  <a:schemeClr val="tx1"/>
                </a:solidFill>
              </a:rPr>
              <a:t>ps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/>
              <a:t>ADC for </a:t>
            </a:r>
            <a:r>
              <a:rPr lang="en-US" sz="2000" dirty="0" err="1"/>
              <a:t>dE</a:t>
            </a:r>
            <a:r>
              <a:rPr lang="en-US" sz="2000" dirty="0"/>
              <a:t>/dx capability to </a:t>
            </a:r>
            <a:r>
              <a:rPr lang="en-US" sz="2000" dirty="0" smtClean="0"/>
              <a:t>separate highly </a:t>
            </a:r>
            <a:r>
              <a:rPr lang="en-US" sz="2000" dirty="0"/>
              <a:t>ionizing protons.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NuFact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128192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Tracker Structure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52400" y="1600200"/>
            <a:ext cx="4419600" cy="2247900"/>
            <a:chOff x="241300" y="762000"/>
            <a:chExt cx="5168900" cy="30099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300" y="762000"/>
              <a:ext cx="5168900" cy="3009900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 bwMode="auto">
            <a:xfrm>
              <a:off x="1295400" y="1371600"/>
              <a:ext cx="0" cy="205740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2209800" y="1905000"/>
              <a:ext cx="297180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57199" y="2209800"/>
              <a:ext cx="762000" cy="453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1.4m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71800" y="1524001"/>
              <a:ext cx="762000" cy="453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3 m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2124075"/>
            <a:ext cx="2857499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96905"/>
            <a:ext cx="1219200" cy="21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686301" y="1281920"/>
            <a:ext cx="156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station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34200" y="1281920"/>
            <a:ext cx="156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Straw tubes on a 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Tracks in one pulse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334000"/>
            <a:ext cx="8153400" cy="990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Quite challenging to find the conversion electron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Good tracker performance and pattern recognition algorithm critical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NuFact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0" y="1281152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Symbol" charset="2"/>
              </a:rPr>
              <a:t>all tracks in search window of a proton pulse</a:t>
            </a:r>
            <a:endParaRPr lang="en-US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738352"/>
            <a:ext cx="6281423" cy="158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75" y="3733800"/>
            <a:ext cx="6573525" cy="147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743200" y="3352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Symbol" charset="2"/>
              </a:rPr>
              <a:t>±50 ns around conversion electron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Track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724400"/>
            <a:ext cx="8153400" cy="15240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Measure trajectories of conversion electrons, </a:t>
            </a:r>
            <a:r>
              <a:rPr lang="en-US" sz="2000" dirty="0" smtClean="0">
                <a:solidFill>
                  <a:schemeClr val="tx1"/>
                </a:solidFill>
              </a:rPr>
              <a:t>most low-momentum </a:t>
            </a:r>
            <a:r>
              <a:rPr lang="en-US" sz="2000" dirty="0">
                <a:solidFill>
                  <a:schemeClr val="tx1"/>
                </a:solidFill>
              </a:rPr>
              <a:t>DIO </a:t>
            </a:r>
            <a:r>
              <a:rPr lang="en-US" sz="2000" dirty="0" smtClean="0">
                <a:solidFill>
                  <a:schemeClr val="tx1"/>
                </a:solidFill>
              </a:rPr>
              <a:t>electrons curl in the field and pass through the hole in DS</a:t>
            </a:r>
            <a:endParaRPr lang="en-US" sz="2000" dirty="0" smtClean="0"/>
          </a:p>
          <a:p>
            <a:r>
              <a:rPr lang="en-US" sz="2000" dirty="0" smtClean="0"/>
              <a:t>Find tracks using time clustering plus pattern recognition algorithm</a:t>
            </a:r>
          </a:p>
          <a:p>
            <a:r>
              <a:rPr lang="en-US" sz="2000" dirty="0" smtClean="0"/>
              <a:t>Fit </a:t>
            </a:r>
            <a:r>
              <a:rPr lang="en-US" sz="2000" dirty="0"/>
              <a:t>Track using </a:t>
            </a:r>
            <a:r>
              <a:rPr lang="en-US" sz="2000" dirty="0" err="1"/>
              <a:t>Kalman</a:t>
            </a:r>
            <a:r>
              <a:rPr lang="en-US" sz="2000" dirty="0"/>
              <a:t> </a:t>
            </a:r>
            <a:r>
              <a:rPr lang="en-US" sz="2000" dirty="0" smtClean="0"/>
              <a:t>filter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NuFact</a:t>
            </a:r>
            <a:r>
              <a:rPr lang="en-US" dirty="0" smtClean="0">
                <a:solidFill>
                  <a:srgbClr val="000000"/>
                </a:solidFill>
              </a:rPr>
              <a:t>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224883"/>
            <a:ext cx="3352800" cy="325171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95437"/>
            <a:ext cx="265968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89517" y="3500437"/>
            <a:ext cx="134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Symbol" charset="2"/>
              </a:rPr>
              <a:t>DIO electrons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05000" y="3119437"/>
            <a:ext cx="6096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11013" y="1366837"/>
            <a:ext cx="1344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Symbol" charset="2"/>
              </a:rPr>
              <a:t>105 MeV Conversion electrons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5" idx="1"/>
          </p:cNvCxnSpPr>
          <p:nvPr/>
        </p:nvCxnSpPr>
        <p:spPr>
          <a:xfrm flipH="1">
            <a:off x="3200400" y="1828502"/>
            <a:ext cx="310613" cy="3003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8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91000"/>
            <a:ext cx="7848600" cy="1981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Provides independent energy</a:t>
            </a:r>
            <a:r>
              <a:rPr lang="en-US" sz="2000" dirty="0"/>
              <a:t>, time and </a:t>
            </a:r>
            <a:r>
              <a:rPr lang="en-US" sz="2000" dirty="0" smtClean="0"/>
              <a:t>position measurements</a:t>
            </a:r>
          </a:p>
          <a:p>
            <a:pPr lvl="0"/>
            <a:r>
              <a:rPr lang="en-US" sz="2000" dirty="0"/>
              <a:t>H</a:t>
            </a:r>
            <a:r>
              <a:rPr lang="en-US" sz="2000" dirty="0" smtClean="0"/>
              <a:t>elps </a:t>
            </a:r>
            <a:r>
              <a:rPr lang="en-US" sz="2000" dirty="0"/>
              <a:t>to eliminate backgrounds and </a:t>
            </a:r>
            <a:r>
              <a:rPr lang="en-US" sz="2000" dirty="0" smtClean="0"/>
              <a:t>provides </a:t>
            </a:r>
            <a:r>
              <a:rPr lang="en-US" sz="2000" dirty="0"/>
              <a:t>a cross check to verify the validity of signal events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smtClean="0"/>
              <a:t>Disk structure is selected from two designs: Vane / Disk</a:t>
            </a:r>
          </a:p>
          <a:p>
            <a:r>
              <a:rPr lang="en-US" sz="2000" dirty="0" smtClean="0"/>
              <a:t>Two disks composed of hexagonal LYSO crystals</a:t>
            </a:r>
          </a:p>
          <a:p>
            <a:r>
              <a:rPr lang="en-US" sz="2000" dirty="0" smtClean="0"/>
              <a:t>Charge symmetric, can measure </a:t>
            </a:r>
            <a:r>
              <a:rPr lang="el-GR" sz="2000" i="1" kern="1200" dirty="0" smtClean="0">
                <a:latin typeface="Arial"/>
                <a:cs typeface="Arial"/>
              </a:rPr>
              <a:t>μ</a:t>
            </a:r>
            <a:r>
              <a:rPr lang="en-US" sz="2000" b="1" i="1" kern="12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i="1" kern="12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kern="1200" dirty="0">
                <a:latin typeface="Arial" pitchFamily="34" charset="0"/>
                <a:cs typeface="Arial" pitchFamily="34" charset="0"/>
              </a:rPr>
              <a:t>N </a:t>
            </a:r>
            <a:r>
              <a:rPr lang="en-US" sz="2000" i="1" kern="1200" dirty="0">
                <a:cs typeface="Arial"/>
              </a:rPr>
              <a:t>→</a:t>
            </a:r>
            <a:r>
              <a:rPr lang="en-US" sz="2000" i="1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kern="1200" dirty="0" smtClean="0">
                <a:cs typeface="Arial"/>
              </a:rPr>
              <a:t>e</a:t>
            </a:r>
            <a:r>
              <a:rPr lang="en-US" sz="2000" b="1" i="1" kern="12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i="1" kern="1200" dirty="0" smtClean="0">
                <a:latin typeface="Symbol" pitchFamily="18" charset="2"/>
                <a:cs typeface="Arial" pitchFamily="34" charset="0"/>
              </a:rPr>
              <a:t> </a:t>
            </a:r>
            <a:r>
              <a:rPr lang="en-US" sz="2000" i="1" kern="12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i="1" kern="1200" dirty="0" smtClean="0">
                <a:latin typeface="Arial" pitchFamily="34" charset="0"/>
                <a:cs typeface="Arial" pitchFamily="34" charset="0"/>
              </a:rPr>
              <a:t>’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NuFact</a:t>
            </a:r>
            <a:r>
              <a:rPr lang="en-US" dirty="0" smtClean="0">
                <a:solidFill>
                  <a:srgbClr val="000000"/>
                </a:solidFill>
              </a:rPr>
              <a:t>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6591"/>
            <a:ext cx="3657600" cy="236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2192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711" y="1455552"/>
            <a:ext cx="5168690" cy="4640448"/>
          </a:xfrm>
        </p:spPr>
        <p:txBody>
          <a:bodyPr>
            <a:noAutofit/>
          </a:bodyPr>
          <a:lstStyle/>
          <a:p>
            <a:r>
              <a:rPr lang="en-US" sz="2000" dirty="0" smtClean="0"/>
              <a:t>Particle Identification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Geometrical </a:t>
            </a:r>
            <a:r>
              <a:rPr lang="en-US" sz="1800" dirty="0"/>
              <a:t>acceptance for events </a:t>
            </a:r>
            <a:r>
              <a:rPr lang="en-US" sz="1800" dirty="0" smtClean="0"/>
              <a:t>passing </a:t>
            </a:r>
            <a:r>
              <a:rPr lang="en-US" sz="1800" dirty="0"/>
              <a:t>t</a:t>
            </a:r>
            <a:r>
              <a:rPr lang="en-US" sz="1800" dirty="0" smtClean="0"/>
              <a:t>racker cuts </a:t>
            </a:r>
            <a:r>
              <a:rPr lang="en-US" sz="1800" dirty="0">
                <a:solidFill>
                  <a:srgbClr val="FF0000"/>
                </a:solidFill>
              </a:rPr>
              <a:t>&gt;95</a:t>
            </a:r>
            <a:r>
              <a:rPr lang="en-US" sz="1800" dirty="0" smtClean="0">
                <a:solidFill>
                  <a:srgbClr val="FF0000"/>
                </a:solidFill>
              </a:rPr>
              <a:t>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Combine distribution in ΔT and E/P to build a particle ID likelihood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Calorimeter + Tracker PID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Electron efficiency </a:t>
            </a:r>
            <a:r>
              <a:rPr lang="en-US" sz="1800" dirty="0" smtClean="0">
                <a:solidFill>
                  <a:srgbClr val="FF0000"/>
                </a:solidFill>
              </a:rPr>
              <a:t>&gt;99%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Muon rejection in the range </a:t>
            </a:r>
            <a:r>
              <a:rPr lang="en-US" sz="1800" dirty="0" smtClean="0">
                <a:solidFill>
                  <a:srgbClr val="FF0000"/>
                </a:solidFill>
              </a:rPr>
              <a:t>10</a:t>
            </a:r>
            <a:r>
              <a:rPr lang="en-US" sz="1800" baseline="30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 – 10</a:t>
            </a:r>
            <a:r>
              <a:rPr lang="en-US" sz="1800" baseline="30000" dirty="0" smtClean="0">
                <a:solidFill>
                  <a:srgbClr val="FF0000"/>
                </a:solidFill>
              </a:rPr>
              <a:t>3</a:t>
            </a:r>
          </a:p>
          <a:p>
            <a:r>
              <a:rPr lang="en-US" sz="2000" dirty="0" smtClean="0"/>
              <a:t>To reject cosmic background</a:t>
            </a:r>
            <a:endParaRPr lang="en-US" sz="2000" dirty="0"/>
          </a:p>
          <a:p>
            <a:r>
              <a:rPr lang="en-US" sz="2000" dirty="0" smtClean="0"/>
              <a:t>Provides </a:t>
            </a:r>
            <a:r>
              <a:rPr lang="en-US" sz="2000" dirty="0"/>
              <a:t>alternative seed for track finding algorithm</a:t>
            </a:r>
          </a:p>
          <a:p>
            <a:r>
              <a:rPr lang="en-US" sz="2000" dirty="0" smtClean="0"/>
              <a:t>Provide </a:t>
            </a:r>
            <a:r>
              <a:rPr lang="en-US" sz="2000" dirty="0"/>
              <a:t>independent </a:t>
            </a:r>
            <a:r>
              <a:rPr lang="en-US" sz="2000" dirty="0" smtClean="0"/>
              <a:t>trigger, reducing requirements on DAQ</a:t>
            </a: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1800" baseline="30000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NuFact</a:t>
            </a:r>
            <a:r>
              <a:rPr lang="en-US" dirty="0" smtClean="0">
                <a:solidFill>
                  <a:srgbClr val="000000"/>
                </a:solidFill>
              </a:rPr>
              <a:t>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Screen shot 2013-08-07 at 4.18.4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1" b="-7551"/>
          <a:stretch/>
        </p:blipFill>
        <p:spPr>
          <a:xfrm>
            <a:off x="5579793" y="1219200"/>
            <a:ext cx="2722323" cy="1828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44001" y="2807208"/>
            <a:ext cx="131121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200" dirty="0" smtClean="0"/>
              <a:t>Track Δt [ns]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6551430" y="2184600"/>
            <a:ext cx="239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μ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56193" y="1898800"/>
            <a:ext cx="239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e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9" name="Picture 8" descr="Screen shot 2013-08-07 at 4.18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63240"/>
            <a:ext cx="2649786" cy="1737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934200" y="4684776"/>
            <a:ext cx="16002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200" dirty="0" smtClean="0"/>
              <a:t>E </a:t>
            </a:r>
            <a:r>
              <a:rPr lang="en-US" sz="1200" baseline="-25000" dirty="0" smtClean="0"/>
              <a:t>cluster</a:t>
            </a:r>
            <a:r>
              <a:rPr lang="en-US" sz="1200" dirty="0" smtClean="0"/>
              <a:t> / P </a:t>
            </a:r>
            <a:r>
              <a:rPr lang="en-US" sz="1200" baseline="-25000" dirty="0" smtClean="0"/>
              <a:t>track</a:t>
            </a:r>
            <a:endParaRPr lang="en-US" sz="1200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6116530" y="3822962"/>
            <a:ext cx="317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μ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88130" y="3841250"/>
            <a:ext cx="317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e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884" y="4998760"/>
            <a:ext cx="2358516" cy="14020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40747" y="6400800"/>
            <a:ext cx="2269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Symbol" charset="2"/>
              </a:rPr>
              <a:t>A cosmic event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34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/>
              <a:t>Cosmic Ray Veto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43400"/>
            <a:ext cx="8610600" cy="2209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Cosmic rays is a major sources of background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Muons hitting stopping target or DS materials, generating delta rays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Muons decay into electrons</a:t>
            </a:r>
          </a:p>
          <a:p>
            <a:r>
              <a:rPr lang="en-US" sz="2000" dirty="0" smtClean="0"/>
              <a:t>CRV are composed of 3 layers overlapping scintillators, placed around DS and part of TS area</a:t>
            </a:r>
          </a:p>
          <a:p>
            <a:r>
              <a:rPr lang="en-US" sz="2000" dirty="0"/>
              <a:t>Requires 0.9999 efficiency to achieve proposed background rejection</a:t>
            </a:r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NuFact</a:t>
            </a:r>
            <a:r>
              <a:rPr lang="en-US" dirty="0" smtClean="0">
                <a:solidFill>
                  <a:srgbClr val="000000"/>
                </a:solidFill>
              </a:rPr>
              <a:t>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1211202"/>
            <a:ext cx="6172200" cy="3132198"/>
            <a:chOff x="381000" y="1219200"/>
            <a:chExt cx="6172200" cy="313219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219200"/>
              <a:ext cx="6172200" cy="313219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2438400" y="2142691"/>
              <a:ext cx="552651" cy="21951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rPr>
                <a:t>DS-T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536257" y="2959720"/>
              <a:ext cx="454794" cy="27234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rPr>
                <a:t>DS-L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84597" y="3232064"/>
              <a:ext cx="505934" cy="27234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rPr>
                <a:t>DS-D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204360" y="1900607"/>
              <a:ext cx="536168" cy="27234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rPr>
                <a:t>DS-R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561699" y="2233471"/>
              <a:ext cx="97456" cy="151302"/>
            </a:xfrm>
            <a:prstGeom prst="straightConnector1">
              <a:avLst/>
            </a:prstGeom>
            <a:ln>
              <a:solidFill>
                <a:srgbClr val="66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 bwMode="auto">
            <a:xfrm>
              <a:off x="3803182" y="2589156"/>
              <a:ext cx="454794" cy="27234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rPr>
                <a:t>TS-L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172574" y="1900607"/>
              <a:ext cx="454794" cy="27234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rPr>
                <a:t>TS-T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541966" y="1325660"/>
              <a:ext cx="563434" cy="27234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rPr>
                <a:t>TS-R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4257976" y="1492092"/>
              <a:ext cx="283990" cy="105911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236" y="1648214"/>
            <a:ext cx="2459229" cy="21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Neutron and Photon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114800"/>
            <a:ext cx="8610600" cy="2209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Neutrons can be produced in production target, HRS, collimators…</a:t>
            </a:r>
          </a:p>
          <a:p>
            <a:r>
              <a:rPr lang="en-US" sz="2000" dirty="0" smtClean="0"/>
              <a:t>Neutrons have radiation damages to SIPMs and make fake hits on detectors</a:t>
            </a:r>
          </a:p>
          <a:p>
            <a:r>
              <a:rPr lang="en-US" sz="2000" dirty="0" smtClean="0"/>
              <a:t>Neutrons get thermalized, captured and produce gammas</a:t>
            </a:r>
          </a:p>
          <a:p>
            <a:r>
              <a:rPr lang="en-US" sz="2000" dirty="0" smtClean="0"/>
              <a:t>Shielding with Barite loaded concrete, polyethylene in TS and DS area</a:t>
            </a:r>
          </a:p>
          <a:p>
            <a:r>
              <a:rPr lang="en-US" sz="2000" dirty="0" smtClean="0"/>
              <a:t>Geometry under optimization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NuFact</a:t>
            </a:r>
            <a:r>
              <a:rPr lang="en-US" dirty="0" smtClean="0">
                <a:solidFill>
                  <a:srgbClr val="000000"/>
                </a:solidFill>
              </a:rPr>
              <a:t>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71600" y="1447800"/>
            <a:ext cx="6400800" cy="2550240"/>
            <a:chOff x="1371600" y="1447800"/>
            <a:chExt cx="6400800" cy="2550240"/>
          </a:xfrm>
        </p:grpSpPr>
        <p:pic>
          <p:nvPicPr>
            <p:cNvPr id="8" name="Picture 7" descr="Screen shot 2013-08-07 at 5.07.41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1447800"/>
              <a:ext cx="6400800" cy="255024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145767" y="3135868"/>
              <a:ext cx="17884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FFFF"/>
                  </a:solidFill>
                </a:rPr>
                <a:t>Barite Concrete</a:t>
              </a:r>
              <a:endParaRPr lang="en-US" dirty="0">
                <a:solidFill>
                  <a:srgbClr val="00FFFF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3348037"/>
              <a:ext cx="594360" cy="30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3657599"/>
              <a:ext cx="640080" cy="330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68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47900"/>
            <a:ext cx="4419599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Tracker Calibration</a:t>
            </a:r>
          </a:p>
          <a:p>
            <a:r>
              <a:rPr lang="en-US" sz="1800" dirty="0" smtClean="0"/>
              <a:t>Requires absolute momentum (</a:t>
            </a:r>
            <a:r>
              <a:rPr lang="en-US" sz="1800" dirty="0" err="1" smtClean="0"/>
              <a:t>Δ</a:t>
            </a:r>
            <a:r>
              <a:rPr lang="en-US" sz="1800" dirty="0" smtClean="0"/>
              <a:t>&lt;100KeV/c) to separate DIO background from conversion electrons</a:t>
            </a:r>
          </a:p>
          <a:p>
            <a:r>
              <a:rPr lang="en-US" sz="1800" dirty="0" smtClean="0"/>
              <a:t>Calibrate with </a:t>
            </a:r>
            <a:r>
              <a:rPr lang="en-US" sz="1800" dirty="0"/>
              <a:t>π</a:t>
            </a:r>
            <a:r>
              <a:rPr lang="en-US" sz="1800" baseline="30000" dirty="0" smtClean="0"/>
              <a:t>+</a:t>
            </a:r>
            <a:r>
              <a:rPr lang="en-US" sz="1800" i="1" kern="1200" dirty="0" smtClean="0">
                <a:cs typeface="Arial"/>
              </a:rPr>
              <a:t>→</a:t>
            </a:r>
            <a:r>
              <a:rPr lang="en-US" sz="1800" dirty="0" err="1" smtClean="0"/>
              <a:t>e</a:t>
            </a:r>
            <a:r>
              <a:rPr lang="en-US" sz="1800" baseline="30000" dirty="0" err="1"/>
              <a:t>+</a:t>
            </a:r>
            <a:r>
              <a:rPr lang="en-US" sz="1800" dirty="0" err="1"/>
              <a:t>ν</a:t>
            </a:r>
            <a:r>
              <a:rPr lang="en-US" sz="1800" baseline="-25000" dirty="0" err="1"/>
              <a:t>e</a:t>
            </a:r>
            <a:r>
              <a:rPr lang="en-US" sz="1800" dirty="0"/>
              <a:t> </a:t>
            </a:r>
            <a:r>
              <a:rPr lang="en-US" sz="1800" dirty="0" smtClean="0"/>
              <a:t>events at ~70 MeV/c </a:t>
            </a:r>
          </a:p>
          <a:p>
            <a:r>
              <a:rPr lang="en-US" sz="1800" dirty="0" smtClean="0"/>
              <a:t>Calibrate by fitting the Michel edge with </a:t>
            </a:r>
            <a:r>
              <a:rPr lang="en-US" sz="1800" dirty="0"/>
              <a:t>μ</a:t>
            </a:r>
            <a:r>
              <a:rPr lang="en-US" sz="1800" baseline="30000" dirty="0" smtClean="0"/>
              <a:t>+</a:t>
            </a:r>
            <a:r>
              <a:rPr lang="en-US" sz="1800" i="1" kern="1200" dirty="0" smtClean="0">
                <a:cs typeface="Arial"/>
              </a:rPr>
              <a:t>→</a:t>
            </a:r>
            <a:r>
              <a:rPr lang="en-US" sz="1800" dirty="0" err="1" smtClean="0"/>
              <a:t>e</a:t>
            </a:r>
            <a:r>
              <a:rPr lang="en-US" sz="1800" baseline="30000" dirty="0" err="1" smtClean="0"/>
              <a:t>+</a:t>
            </a:r>
            <a:r>
              <a:rPr lang="en-US" sz="1800" dirty="0" err="1" smtClean="0"/>
              <a:t>ν</a:t>
            </a:r>
            <a:r>
              <a:rPr lang="en-US" sz="1800" baseline="-25000" dirty="0" err="1" smtClean="0"/>
              <a:t>e</a:t>
            </a:r>
            <a:r>
              <a:rPr lang="en-US" sz="1800" dirty="0" err="1" smtClean="0"/>
              <a:t>ν</a:t>
            </a:r>
            <a:r>
              <a:rPr lang="en-US" sz="1800" baseline="-25000" dirty="0" err="1" smtClean="0"/>
              <a:t>μ</a:t>
            </a:r>
            <a:r>
              <a:rPr lang="en-US" sz="1800" dirty="0" smtClean="0"/>
              <a:t> </a:t>
            </a:r>
            <a:r>
              <a:rPr lang="en-US" sz="1800" dirty="0" smtClean="0"/>
              <a:t>events at ~53 MeV/c</a:t>
            </a:r>
          </a:p>
          <a:p>
            <a:r>
              <a:rPr lang="en-US" sz="1800" dirty="0" smtClean="0"/>
              <a:t>Both requires special beam, detector and magnetic field configuration</a:t>
            </a:r>
          </a:p>
          <a:p>
            <a:r>
              <a:rPr lang="en-US" sz="1800" dirty="0" smtClean="0"/>
              <a:t>Calibrate by fitting DIO spectrum and cosmic electron resolution study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NuFact</a:t>
            </a:r>
            <a:r>
              <a:rPr lang="en-US" dirty="0" smtClean="0">
                <a:solidFill>
                  <a:srgbClr val="000000"/>
                </a:solidFill>
              </a:rPr>
              <a:t>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24400" y="2209800"/>
            <a:ext cx="434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1800" dirty="0" smtClean="0"/>
              <a:t>Calorimeter Calibration</a:t>
            </a:r>
          </a:p>
          <a:p>
            <a:r>
              <a:rPr lang="en-US" sz="1800" dirty="0" smtClean="0"/>
              <a:t>Requires energy precision  </a:t>
            </a:r>
            <a:r>
              <a:rPr lang="en-US" sz="1800" dirty="0" err="1" smtClean="0"/>
              <a:t>δ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&lt;2% at 100 MeV</a:t>
            </a:r>
          </a:p>
          <a:p>
            <a:r>
              <a:rPr lang="en-US" sz="1800" dirty="0" smtClean="0"/>
              <a:t>Source calibration system with 6.13 MeV photons</a:t>
            </a:r>
          </a:p>
          <a:p>
            <a:r>
              <a:rPr lang="en-US" sz="1800" dirty="0" smtClean="0"/>
              <a:t>Calibration with cosmic ray muons</a:t>
            </a:r>
          </a:p>
          <a:p>
            <a:r>
              <a:rPr lang="en-US" sz="1800" dirty="0" smtClean="0"/>
              <a:t>DIO events give a very precise calibration and can be compared with tracker, if enough data has been taken.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371600"/>
            <a:ext cx="838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Calibration tools provide cross check and corrections for detector description (magnetic field, material, geometry, alignment, …)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920240" y="41148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Timing in Mu2e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255008"/>
            <a:ext cx="7750975" cy="1981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 proton beam bunch hits on production target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Generate pulsed beam of low momentum </a:t>
            </a:r>
            <a:r>
              <a:rPr lang="el-GR" sz="2000" dirty="0" smtClean="0">
                <a:solidFill>
                  <a:schemeClr val="tx1"/>
                </a:solidFill>
              </a:rPr>
              <a:t>μ</a:t>
            </a:r>
            <a:r>
              <a:rPr lang="en-US" sz="2000" baseline="30000" dirty="0" smtClean="0">
                <a:solidFill>
                  <a:schemeClr val="tx1"/>
                </a:solidFill>
              </a:rPr>
              <a:t>-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μ</a:t>
            </a:r>
            <a:r>
              <a:rPr lang="en-US" sz="2000" baseline="30000" dirty="0" smtClean="0">
                <a:solidFill>
                  <a:schemeClr val="tx1"/>
                </a:solidFill>
              </a:rPr>
              <a:t>-</a:t>
            </a:r>
            <a:r>
              <a:rPr lang="el-GR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captured on stopping target to form </a:t>
            </a:r>
            <a:r>
              <a:rPr lang="en-US" sz="2000" dirty="0" err="1" smtClean="0">
                <a:solidFill>
                  <a:schemeClr val="tx1"/>
                </a:solidFill>
              </a:rPr>
              <a:t>muonic</a:t>
            </a:r>
            <a:r>
              <a:rPr lang="en-US" sz="2000" dirty="0" smtClean="0">
                <a:solidFill>
                  <a:schemeClr val="tx1"/>
                </a:solidFill>
              </a:rPr>
              <a:t> atoms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Wait for prompt backgrounds to decay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Select tracks in search </a:t>
            </a:r>
            <a:r>
              <a:rPr lang="en-US" sz="2000" dirty="0">
                <a:solidFill>
                  <a:schemeClr val="tx1"/>
                </a:solidFill>
              </a:rPr>
              <a:t>window, when </a:t>
            </a:r>
            <a:r>
              <a:rPr lang="el-GR" sz="2000" dirty="0">
                <a:solidFill>
                  <a:schemeClr val="tx1"/>
                </a:solidFill>
              </a:rPr>
              <a:t>π</a:t>
            </a:r>
            <a:r>
              <a:rPr lang="en-US" sz="2000" baseline="30000" dirty="0">
                <a:solidFill>
                  <a:schemeClr val="tx1"/>
                </a:solidFill>
              </a:rPr>
              <a:t>-</a:t>
            </a:r>
            <a:r>
              <a:rPr lang="en-US" sz="2000" dirty="0">
                <a:solidFill>
                  <a:schemeClr val="tx1"/>
                </a:solidFill>
              </a:rPr>
              <a:t> disappear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NuFact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200" y="1180056"/>
            <a:ext cx="8055775" cy="3087144"/>
            <a:chOff x="457200" y="1180056"/>
            <a:chExt cx="8055775" cy="30871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4644" t="5857" r="8155" b="-595"/>
            <a:stretch/>
          </p:blipFill>
          <p:spPr>
            <a:xfrm>
              <a:off x="457200" y="1180056"/>
              <a:ext cx="8055775" cy="30871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4184248" y="3083380"/>
              <a:ext cx="3328416" cy="7620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53000" y="3091544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Selection Window</a:t>
              </a:r>
            </a:p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at the detector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6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Proton beam 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029200"/>
            <a:ext cx="8610600" cy="1295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Beam extinction = (# protons between pulses ) / (# protons in pulses)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Protons produced </a:t>
            </a:r>
            <a:r>
              <a:rPr lang="en-US" sz="2000" dirty="0">
                <a:solidFill>
                  <a:schemeClr val="tx1"/>
                </a:solidFill>
              </a:rPr>
              <a:t>between two </a:t>
            </a:r>
            <a:r>
              <a:rPr lang="en-US" sz="2000" dirty="0" smtClean="0">
                <a:solidFill>
                  <a:schemeClr val="tx1"/>
                </a:solidFill>
              </a:rPr>
              <a:t>pulses </a:t>
            </a:r>
            <a:r>
              <a:rPr lang="en-US" sz="2000" dirty="0">
                <a:solidFill>
                  <a:schemeClr val="tx1"/>
                </a:solidFill>
              </a:rPr>
              <a:t>generate additional </a:t>
            </a:r>
            <a:r>
              <a:rPr lang="en-US" sz="2000" dirty="0" smtClean="0">
                <a:solidFill>
                  <a:schemeClr val="tx1"/>
                </a:solidFill>
              </a:rPr>
              <a:t>background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Important for beam related background rejection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NuFact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57873" y="1865856"/>
            <a:ext cx="8055775" cy="3087144"/>
            <a:chOff x="457200" y="1180056"/>
            <a:chExt cx="8055775" cy="308714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l="4644" t="5857" r="8155" b="-595"/>
            <a:stretch/>
          </p:blipFill>
          <p:spPr>
            <a:xfrm>
              <a:off x="457200" y="1180056"/>
              <a:ext cx="8055775" cy="3087144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auto">
            <a:xfrm>
              <a:off x="4184248" y="3083380"/>
              <a:ext cx="3328416" cy="7620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53000" y="3091544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Selection Window</a:t>
              </a:r>
            </a:p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at the detector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90600" y="1126123"/>
            <a:ext cx="7469579" cy="863515"/>
            <a:chOff x="990600" y="1202323"/>
            <a:chExt cx="7469579" cy="863515"/>
          </a:xfrm>
        </p:grpSpPr>
        <p:sp>
          <p:nvSpPr>
            <p:cNvPr id="9" name="Rectangle 8"/>
            <p:cNvSpPr/>
            <p:nvPr/>
          </p:nvSpPr>
          <p:spPr>
            <a:xfrm>
              <a:off x="3918209" y="1295400"/>
              <a:ext cx="17876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between pulses</a:t>
              </a:r>
              <a:endParaRPr lang="en-US" dirty="0"/>
            </a:p>
          </p:txBody>
        </p:sp>
        <p:grpSp>
          <p:nvGrpSpPr>
            <p:cNvPr id="6151" name="Group 6150"/>
            <p:cNvGrpSpPr/>
            <p:nvPr/>
          </p:nvGrpSpPr>
          <p:grpSpPr>
            <a:xfrm>
              <a:off x="990600" y="1202323"/>
              <a:ext cx="992579" cy="626477"/>
              <a:chOff x="990600" y="4250323"/>
              <a:chExt cx="992579" cy="626477"/>
            </a:xfrm>
          </p:grpSpPr>
          <p:cxnSp>
            <p:nvCxnSpPr>
              <p:cNvPr id="24" name="Straight Arrow Connector 23"/>
              <p:cNvCxnSpPr/>
              <p:nvPr/>
            </p:nvCxnSpPr>
            <p:spPr bwMode="auto">
              <a:xfrm flipV="1">
                <a:off x="1114439" y="4758154"/>
                <a:ext cx="790561" cy="2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  <p:sp>
            <p:nvSpPr>
              <p:cNvPr id="25" name="Rectangle 24"/>
              <p:cNvSpPr/>
              <p:nvPr/>
            </p:nvSpPr>
            <p:spPr>
              <a:xfrm>
                <a:off x="990600" y="4250323"/>
                <a:ext cx="992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In pulse</a:t>
                </a:r>
                <a:endParaRPr lang="en-US" dirty="0"/>
              </a:p>
            </p:txBody>
          </p:sp>
          <p:cxnSp>
            <p:nvCxnSpPr>
              <p:cNvPr id="26" name="Straight Connector 25"/>
              <p:cNvCxnSpPr/>
              <p:nvPr/>
            </p:nvCxnSpPr>
            <p:spPr bwMode="auto">
              <a:xfrm>
                <a:off x="1127139" y="4588877"/>
                <a:ext cx="0" cy="28792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1905000" y="4588877"/>
                <a:ext cx="0" cy="28792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6" name="Group 45"/>
            <p:cNvGrpSpPr/>
            <p:nvPr/>
          </p:nvGrpSpPr>
          <p:grpSpPr>
            <a:xfrm>
              <a:off x="7467600" y="1219200"/>
              <a:ext cx="992579" cy="626477"/>
              <a:chOff x="990600" y="4250323"/>
              <a:chExt cx="992579" cy="626477"/>
            </a:xfrm>
          </p:grpSpPr>
          <p:cxnSp>
            <p:nvCxnSpPr>
              <p:cNvPr id="47" name="Straight Arrow Connector 46"/>
              <p:cNvCxnSpPr/>
              <p:nvPr/>
            </p:nvCxnSpPr>
            <p:spPr bwMode="auto">
              <a:xfrm flipV="1">
                <a:off x="1114439" y="4758154"/>
                <a:ext cx="790561" cy="2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  <p:sp>
            <p:nvSpPr>
              <p:cNvPr id="48" name="Rectangle 47"/>
              <p:cNvSpPr/>
              <p:nvPr/>
            </p:nvSpPr>
            <p:spPr>
              <a:xfrm>
                <a:off x="990600" y="4250323"/>
                <a:ext cx="992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In pulse</a:t>
                </a:r>
                <a:endParaRPr lang="en-US" dirty="0"/>
              </a:p>
            </p:txBody>
          </p:sp>
          <p:cxnSp>
            <p:nvCxnSpPr>
              <p:cNvPr id="49" name="Straight Connector 48"/>
              <p:cNvCxnSpPr/>
              <p:nvPr/>
            </p:nvCxnSpPr>
            <p:spPr bwMode="auto">
              <a:xfrm>
                <a:off x="1127139" y="4588877"/>
                <a:ext cx="0" cy="28792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1905000" y="4588877"/>
                <a:ext cx="0" cy="28792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4" name="Straight Arrow Connector 33"/>
            <p:cNvCxnSpPr/>
            <p:nvPr/>
          </p:nvCxnSpPr>
          <p:spPr bwMode="auto">
            <a:xfrm flipV="1">
              <a:off x="1905000" y="1828800"/>
              <a:ext cx="5698672" cy="521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05000" y="1769477"/>
              <a:ext cx="0" cy="28792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7603672" y="1777915"/>
              <a:ext cx="0" cy="28792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285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15200" cy="685800"/>
          </a:xfrm>
        </p:spPr>
        <p:txBody>
          <a:bodyPr/>
          <a:lstStyle/>
          <a:p>
            <a:r>
              <a:rPr lang="en-US" dirty="0" smtClean="0"/>
              <a:t>Charge Lepton Flavor Violation (CLFV)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NuFact</a:t>
            </a:r>
            <a:r>
              <a:rPr lang="en-US" dirty="0" smtClean="0">
                <a:solidFill>
                  <a:srgbClr val="000000"/>
                </a:solidFill>
              </a:rPr>
              <a:t>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447800"/>
            <a:ext cx="4815510" cy="4754563"/>
          </a:xfrm>
        </p:spPr>
        <p:txBody>
          <a:bodyPr/>
          <a:lstStyle/>
          <a:p>
            <a:r>
              <a:rPr lang="en-US" sz="2400" dirty="0" smtClean="0"/>
              <a:t>Lepton flavor is violated in neutrino mixings</a:t>
            </a:r>
          </a:p>
          <a:p>
            <a:endParaRPr lang="en-US" sz="2400" dirty="0" smtClean="0"/>
          </a:p>
          <a:p>
            <a:r>
              <a:rPr lang="en-US" sz="2400" dirty="0"/>
              <a:t>Charged lepton mixing is strongly suppressed in the Standard Model, </a:t>
            </a:r>
            <a:r>
              <a:rPr lang="en-US" sz="2400" dirty="0" smtClean="0"/>
              <a:t>un-observably small</a:t>
            </a:r>
          </a:p>
          <a:p>
            <a:endParaRPr lang="en-US" sz="2400" dirty="0" smtClean="0"/>
          </a:p>
          <a:p>
            <a:r>
              <a:rPr lang="en-US" sz="2400" dirty="0" smtClean="0"/>
              <a:t>Any observation of CLFV would be new physics Beyond Standard Model (BSM)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403" y="1828800"/>
            <a:ext cx="3886200" cy="155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ormula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57" y="3429000"/>
            <a:ext cx="4090143" cy="131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Extinction Monitor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4066032" cy="2362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4 layers scintillator counters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Detect particles ~ 1GeV/c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Measure time of flight for different particles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Track reconstruction from time of flight between layers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NuFact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9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295400"/>
            <a:ext cx="3728130" cy="199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538360" cy="141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10328" y="3429000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Silicon pixel detector based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09600" y="3429000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Scintillator based</a:t>
            </a:r>
            <a:endParaRPr lang="en-US" dirty="0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4707849" y="3886200"/>
            <a:ext cx="406603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8</a:t>
            </a:r>
            <a:r>
              <a:rPr lang="en-US" sz="2000" kern="0" dirty="0" smtClean="0">
                <a:solidFill>
                  <a:schemeClr val="tx1"/>
                </a:solidFill>
              </a:rPr>
              <a:t> planes pixel detectors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Detect particles 3~4 GeV/c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Measure track hits position </a:t>
            </a:r>
            <a:r>
              <a:rPr lang="en-US" sz="2000" kern="0" smtClean="0">
                <a:solidFill>
                  <a:schemeClr val="tx1"/>
                </a:solidFill>
              </a:rPr>
              <a:t>and reconstruct</a:t>
            </a:r>
            <a:endParaRPr lang="en-US" sz="2000" kern="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Selected for Mu2e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More details in next talk</a:t>
            </a:r>
          </a:p>
        </p:txBody>
      </p:sp>
    </p:spTree>
    <p:extLst>
      <p:ext uri="{BB962C8B-B14F-4D97-AF65-F5344CB8AC3E}">
        <p14:creationId xmlns:p14="http://schemas.microsoft.com/office/powerpoint/2010/main" val="39321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000" y="3200400"/>
            <a:ext cx="8201025" cy="2999232"/>
            <a:chOff x="381000" y="3401568"/>
            <a:chExt cx="8201025" cy="299923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/>
            <a:srcRect l="8554" t="10104" r="5715" b="8324"/>
            <a:stretch>
              <a:fillRect/>
            </a:stretch>
          </p:blipFill>
          <p:spPr>
            <a:xfrm>
              <a:off x="4724400" y="3617811"/>
              <a:ext cx="3857625" cy="2743200"/>
            </a:xfrm>
            <a:prstGeom prst="rect">
              <a:avLst/>
            </a:prstGeom>
          </p:spPr>
        </p:pic>
        <p:pic>
          <p:nvPicPr>
            <p:cNvPr id="40" name="Picture 39" descr="diocartoon_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3401568"/>
              <a:ext cx="4323569" cy="2999232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 bwMode="auto">
            <a:xfrm>
              <a:off x="3810000" y="5675211"/>
              <a:ext cx="685800" cy="685800"/>
            </a:xfrm>
            <a:prstGeom prst="ellipse">
              <a:avLst/>
            </a:prstGeom>
            <a:noFill/>
            <a:ln w="19050" cap="flat" cmpd="sng" algn="ctr">
              <a:solidFill>
                <a:srgbClr val="03D3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cxnSp>
          <p:nvCxnSpPr>
            <p:cNvPr id="42" name="Straight Connector 41"/>
            <p:cNvCxnSpPr>
              <a:stCxn id="41" idx="1"/>
            </p:cNvCxnSpPr>
            <p:nvPr/>
          </p:nvCxnSpPr>
          <p:spPr bwMode="auto">
            <a:xfrm rot="5400000" flipH="1" flipV="1">
              <a:off x="3314700" y="4289745"/>
              <a:ext cx="2081633" cy="890167"/>
            </a:xfrm>
            <a:prstGeom prst="line">
              <a:avLst/>
            </a:prstGeom>
            <a:noFill/>
            <a:ln w="19050" cap="flat" cmpd="sng" algn="ctr">
              <a:solidFill>
                <a:srgbClr val="03D3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41" idx="4"/>
            </p:cNvCxnSpPr>
            <p:nvPr/>
          </p:nvCxnSpPr>
          <p:spPr bwMode="auto">
            <a:xfrm rot="5400000" flipH="1" flipV="1">
              <a:off x="4781550" y="5579961"/>
              <a:ext cx="152400" cy="1409700"/>
            </a:xfrm>
            <a:prstGeom prst="line">
              <a:avLst/>
            </a:prstGeom>
            <a:noFill/>
            <a:ln w="19050" cap="flat" cmpd="sng" algn="ctr">
              <a:solidFill>
                <a:srgbClr val="03D3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2514600" y="4146746"/>
              <a:ext cx="9144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M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μ</a:t>
              </a:r>
              <a:r>
                <a:rPr lang="en-US" sz="2400" dirty="0" smtClean="0">
                  <a:solidFill>
                    <a:srgbClr val="FF0000"/>
                  </a:solidFill>
                </a:rPr>
                <a:t>/2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89968" y="4680146"/>
              <a:ext cx="67243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M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μ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rot="5400000">
              <a:off x="1347797" y="4856543"/>
              <a:ext cx="2331720" cy="1885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873683" y="4858929"/>
              <a:ext cx="2331720" cy="1885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5867400" y="5065611"/>
              <a:ext cx="24384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Signal with energy loss and resolution.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57800" y="4599051"/>
              <a:ext cx="1371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/>
                <a:t>DIO tail</a:t>
              </a:r>
              <a:endParaRPr lang="en-US" dirty="0"/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 rot="5400000">
              <a:off x="7516269" y="5267475"/>
              <a:ext cx="1676400" cy="1588"/>
            </a:xfrm>
            <a:prstGeom prst="line">
              <a:avLst/>
            </a:prstGeom>
            <a:noFill/>
            <a:ln w="63500" cap="flat" cmpd="sng" algn="ctr">
              <a:solidFill>
                <a:srgbClr val="03D315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6477000" y="4303611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3D315"/>
                  </a:solidFill>
                </a:rPr>
                <a:t>“Perfect” Signal</a:t>
              </a:r>
              <a:endParaRPr lang="en-US" dirty="0">
                <a:solidFill>
                  <a:srgbClr val="03D315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Dominant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399"/>
            <a:ext cx="6096000" cy="2399733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Muon Decay-in-orbit (DIO)</a:t>
            </a:r>
            <a:endParaRPr lang="en-US" sz="1800" dirty="0" smtClean="0"/>
          </a:p>
          <a:p>
            <a:pPr marL="444500" lvl="1" indent="-180975">
              <a:buFontTx/>
              <a:buChar char="•"/>
              <a:defRPr/>
            </a:pPr>
            <a:r>
              <a:rPr lang="en-US" sz="1800" dirty="0" smtClean="0"/>
              <a:t>Electron energy E</a:t>
            </a:r>
            <a:r>
              <a:rPr lang="el-GR" sz="1800" baseline="-25000" dirty="0" smtClean="0">
                <a:latin typeface="Arial"/>
                <a:cs typeface="Arial"/>
              </a:rPr>
              <a:t>μ</a:t>
            </a:r>
            <a:r>
              <a:rPr lang="en-US" sz="1800" baseline="-25000" dirty="0" smtClean="0">
                <a:latin typeface="Arial"/>
                <a:cs typeface="Arial"/>
              </a:rPr>
              <a:t>e</a:t>
            </a:r>
            <a:r>
              <a:rPr lang="en-US" sz="1800" dirty="0" smtClean="0">
                <a:latin typeface="Arial"/>
                <a:cs typeface="Arial"/>
              </a:rPr>
              <a:t> = m</a:t>
            </a:r>
            <a:r>
              <a:rPr lang="el-GR" sz="1800" baseline="-25000" dirty="0" smtClean="0">
                <a:cs typeface="Arial"/>
              </a:rPr>
              <a:t>μ</a:t>
            </a:r>
            <a:r>
              <a:rPr lang="en-US" sz="1800" baseline="-25000" dirty="0" smtClean="0">
                <a:cs typeface="Arial"/>
              </a:rPr>
              <a:t> </a:t>
            </a:r>
            <a:r>
              <a:rPr lang="en-US" sz="1800" dirty="0" smtClean="0">
                <a:cs typeface="Arial"/>
              </a:rPr>
              <a:t>- </a:t>
            </a:r>
            <a:r>
              <a:rPr lang="en-US" sz="1800" dirty="0" err="1" smtClean="0">
                <a:cs typeface="Arial"/>
              </a:rPr>
              <a:t>E</a:t>
            </a:r>
            <a:r>
              <a:rPr lang="en-US" sz="1800" baseline="-25000" dirty="0" err="1" smtClean="0">
                <a:cs typeface="Arial"/>
              </a:rPr>
              <a:t>b</a:t>
            </a:r>
            <a:r>
              <a:rPr lang="en-US" sz="1800" baseline="-25000" dirty="0" smtClean="0">
                <a:cs typeface="Arial"/>
              </a:rPr>
              <a:t> </a:t>
            </a:r>
            <a:r>
              <a:rPr lang="en-US" sz="1800" dirty="0" smtClean="0">
                <a:cs typeface="Arial"/>
              </a:rPr>
              <a:t>- </a:t>
            </a:r>
            <a:r>
              <a:rPr lang="en-US" sz="1800" dirty="0" err="1" smtClean="0">
                <a:cs typeface="Arial"/>
              </a:rPr>
              <a:t>E</a:t>
            </a:r>
            <a:r>
              <a:rPr lang="en-US" sz="1800" baseline="-25000" dirty="0" err="1" smtClean="0">
                <a:cs typeface="Arial"/>
              </a:rPr>
              <a:t>rec</a:t>
            </a:r>
            <a:endParaRPr lang="en-US" sz="1800" baseline="-25000" dirty="0" smtClean="0">
              <a:cs typeface="Arial"/>
            </a:endParaRPr>
          </a:p>
          <a:p>
            <a:pPr marL="663575" lvl="2" indent="0">
              <a:buNone/>
              <a:defRPr/>
            </a:pPr>
            <a:r>
              <a:rPr lang="en-US" sz="1600" dirty="0" smtClean="0">
                <a:cs typeface="Arial"/>
              </a:rPr>
              <a:t>Binding energy </a:t>
            </a:r>
            <a:r>
              <a:rPr lang="en-US" sz="1600" dirty="0" err="1">
                <a:cs typeface="Arial"/>
              </a:rPr>
              <a:t>E</a:t>
            </a:r>
            <a:r>
              <a:rPr lang="en-US" sz="1600" baseline="-25000" dirty="0" err="1">
                <a:cs typeface="Arial"/>
              </a:rPr>
              <a:t>b</a:t>
            </a:r>
            <a:r>
              <a:rPr lang="en-US" sz="1600" baseline="-25000" dirty="0">
                <a:cs typeface="Arial"/>
              </a:rPr>
              <a:t> </a:t>
            </a:r>
            <a:r>
              <a:rPr lang="en-US" sz="1600" dirty="0">
                <a:cs typeface="Arial"/>
              </a:rPr>
              <a:t>~ Z</a:t>
            </a:r>
            <a:r>
              <a:rPr lang="en-US" sz="1600" baseline="30000" dirty="0">
                <a:cs typeface="Arial"/>
              </a:rPr>
              <a:t>2</a:t>
            </a:r>
            <a:r>
              <a:rPr lang="el-GR" sz="1600" dirty="0">
                <a:cs typeface="Arial"/>
              </a:rPr>
              <a:t>α</a:t>
            </a:r>
            <a:r>
              <a:rPr lang="en-US" sz="1600" baseline="30000" dirty="0">
                <a:cs typeface="Arial"/>
              </a:rPr>
              <a:t>2</a:t>
            </a:r>
            <a:r>
              <a:rPr lang="en-US" sz="1600" dirty="0">
                <a:cs typeface="Arial"/>
              </a:rPr>
              <a:t>m</a:t>
            </a:r>
            <a:r>
              <a:rPr lang="el-GR" sz="1600" baseline="-25000" dirty="0">
                <a:cs typeface="Arial"/>
              </a:rPr>
              <a:t>μ</a:t>
            </a:r>
            <a:r>
              <a:rPr lang="en-US" sz="1600" dirty="0">
                <a:cs typeface="Arial"/>
              </a:rPr>
              <a:t>/2 </a:t>
            </a:r>
            <a:endParaRPr lang="en-US" sz="1600" dirty="0" smtClean="0">
              <a:cs typeface="Arial"/>
            </a:endParaRPr>
          </a:p>
          <a:p>
            <a:pPr marL="663575" lvl="2" indent="0">
              <a:buNone/>
              <a:defRPr/>
            </a:pPr>
            <a:r>
              <a:rPr lang="en-US" sz="1600" dirty="0" smtClean="0">
                <a:cs typeface="Arial"/>
              </a:rPr>
              <a:t>Nuclear Recoil energy </a:t>
            </a:r>
            <a:r>
              <a:rPr lang="en-US" sz="1600" dirty="0" err="1" smtClean="0">
                <a:cs typeface="Arial"/>
              </a:rPr>
              <a:t>E</a:t>
            </a:r>
            <a:r>
              <a:rPr lang="en-US" sz="1600" baseline="-25000" dirty="0" err="1" smtClean="0">
                <a:cs typeface="Arial"/>
              </a:rPr>
              <a:t>rec</a:t>
            </a:r>
            <a:r>
              <a:rPr lang="en-US" sz="1600" baseline="-25000" dirty="0" smtClean="0">
                <a:cs typeface="Arial"/>
              </a:rPr>
              <a:t> </a:t>
            </a:r>
            <a:r>
              <a:rPr lang="en-US" sz="1600" dirty="0">
                <a:cs typeface="Arial"/>
              </a:rPr>
              <a:t>~ m</a:t>
            </a:r>
            <a:r>
              <a:rPr lang="en-US" sz="1600" baseline="30000" dirty="0">
                <a:cs typeface="Arial"/>
              </a:rPr>
              <a:t>2</a:t>
            </a:r>
            <a:r>
              <a:rPr lang="el-GR" sz="1600" baseline="-25000" dirty="0">
                <a:cs typeface="Arial"/>
              </a:rPr>
              <a:t>μ</a:t>
            </a:r>
            <a:r>
              <a:rPr lang="en-US" sz="1600" dirty="0">
                <a:cs typeface="Arial"/>
              </a:rPr>
              <a:t>/(2m</a:t>
            </a:r>
            <a:r>
              <a:rPr lang="en-US" sz="1600" baseline="-25000" dirty="0">
                <a:cs typeface="Arial"/>
              </a:rPr>
              <a:t>N</a:t>
            </a:r>
            <a:r>
              <a:rPr lang="en-US" sz="1600" dirty="0">
                <a:cs typeface="Arial"/>
              </a:rPr>
              <a:t>) </a:t>
            </a:r>
            <a:endParaRPr lang="en-US" sz="1600" dirty="0" smtClean="0"/>
          </a:p>
          <a:p>
            <a:pPr marL="444500" lvl="1" indent="-180975">
              <a:buFontTx/>
              <a:buChar char="•"/>
              <a:defRPr/>
            </a:pPr>
            <a:r>
              <a:rPr lang="en-US" sz="1800" dirty="0" smtClean="0"/>
              <a:t>DIO Rate </a:t>
            </a:r>
            <a:r>
              <a:rPr lang="en-US" sz="1800" dirty="0" smtClean="0">
                <a:sym typeface="Symbol" pitchFamily="18" charset="2"/>
              </a:rPr>
              <a:t> (E</a:t>
            </a:r>
            <a:r>
              <a:rPr lang="en-US" sz="1800" baseline="-25000" dirty="0" smtClean="0">
                <a:sym typeface="Symbol" pitchFamily="18" charset="2"/>
              </a:rPr>
              <a:t>MAX</a:t>
            </a:r>
            <a:r>
              <a:rPr lang="en-US" sz="1800" dirty="0" smtClean="0">
                <a:sym typeface="Symbol" pitchFamily="18" charset="2"/>
              </a:rPr>
              <a:t> - E</a:t>
            </a:r>
            <a:r>
              <a:rPr lang="en-US" sz="1800" baseline="-25000" dirty="0" smtClean="0">
                <a:sym typeface="Symbol" pitchFamily="18" charset="2"/>
              </a:rPr>
              <a:t>e</a:t>
            </a:r>
            <a:r>
              <a:rPr lang="en-US" sz="1800" dirty="0" smtClean="0">
                <a:sym typeface="Symbol" pitchFamily="18" charset="2"/>
              </a:rPr>
              <a:t>)</a:t>
            </a:r>
            <a:r>
              <a:rPr lang="en-US" sz="1800" baseline="30000" dirty="0" smtClean="0">
                <a:sym typeface="Symbol" pitchFamily="18" charset="2"/>
              </a:rPr>
              <a:t>5</a:t>
            </a:r>
            <a:r>
              <a:rPr lang="en-US" sz="1800" dirty="0" smtClean="0">
                <a:sym typeface="Symbol" pitchFamily="18" charset="2"/>
              </a:rPr>
              <a:t>, E</a:t>
            </a:r>
            <a:r>
              <a:rPr lang="en-US" sz="1800" baseline="-25000" dirty="0" smtClean="0">
                <a:sym typeface="Symbol" pitchFamily="18" charset="2"/>
              </a:rPr>
              <a:t>MAX</a:t>
            </a:r>
            <a:r>
              <a:rPr lang="en-US" sz="1800" dirty="0" smtClean="0">
                <a:sym typeface="Symbol" pitchFamily="18" charset="2"/>
              </a:rPr>
              <a:t> ~105 MeV</a:t>
            </a:r>
            <a:endParaRPr lang="en-US" sz="1800" dirty="0">
              <a:sym typeface="Symbol" pitchFamily="18" charset="2"/>
            </a:endParaRPr>
          </a:p>
          <a:p>
            <a:pPr marL="444500" lvl="1" indent="-180975">
              <a:buFontTx/>
              <a:buChar char="•"/>
              <a:defRPr/>
            </a:pP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Requires good energy resolution</a:t>
            </a:r>
            <a:endParaRPr lang="en-US" sz="1800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NuFact</a:t>
            </a:r>
            <a:r>
              <a:rPr lang="en-US" dirty="0" smtClean="0">
                <a:solidFill>
                  <a:srgbClr val="000000"/>
                </a:solidFill>
              </a:rPr>
              <a:t>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5" descr="muon_dk_enunu_cohe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905000"/>
            <a:ext cx="274161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08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Other Backgrounds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399"/>
            <a:ext cx="5410200" cy="198120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 smtClean="0"/>
              <a:t>Beam Related Background</a:t>
            </a:r>
            <a:endParaRPr lang="en-US" sz="1800" dirty="0" smtClean="0"/>
          </a:p>
          <a:p>
            <a:pPr marL="444500" lvl="1" indent="-180975">
              <a:buFontTx/>
              <a:buChar char="•"/>
              <a:defRPr/>
            </a:pPr>
            <a:r>
              <a:rPr lang="en-US" sz="1800" dirty="0" smtClean="0"/>
              <a:t>μ/π free decay in flight</a:t>
            </a:r>
            <a:endParaRPr lang="en-US" sz="1800" dirty="0"/>
          </a:p>
          <a:p>
            <a:pPr marL="444500" lvl="1" indent="-180975">
              <a:buFontTx/>
              <a:buChar char="•"/>
              <a:defRPr/>
            </a:pPr>
            <a:r>
              <a:rPr lang="en-US" sz="1800" dirty="0" smtClean="0"/>
              <a:t>Radiative π- capture</a:t>
            </a:r>
          </a:p>
          <a:p>
            <a:pPr marL="444500" lvl="1" indent="-180975">
              <a:buFontTx/>
              <a:buChar char="•"/>
              <a:defRPr/>
            </a:pPr>
            <a:r>
              <a:rPr lang="en-US" sz="1800" dirty="0" smtClean="0"/>
              <a:t>Beam electrons</a:t>
            </a:r>
          </a:p>
          <a:p>
            <a:pPr marL="444500" lvl="1" indent="-180975">
              <a:buFontTx/>
              <a:buChar char="•"/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Beam extinction monitor to suppress protons between pulses &lt; 10</a:t>
            </a:r>
            <a:r>
              <a:rPr lang="en-US" sz="1800" baseline="30000" dirty="0" smtClean="0">
                <a:solidFill>
                  <a:srgbClr val="0000FF"/>
                </a:solidFill>
              </a:rPr>
              <a:t>-10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NuFact</a:t>
            </a:r>
            <a:r>
              <a:rPr lang="en-US" dirty="0" smtClean="0">
                <a:solidFill>
                  <a:srgbClr val="000000"/>
                </a:solidFill>
              </a:rPr>
              <a:t>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1" name="Picture 6" descr="muon_dk_enu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295400"/>
            <a:ext cx="2741612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152400" y="4419600"/>
            <a:ext cx="571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US" sz="2000" dirty="0" smtClean="0"/>
              <a:t>Background from cosmic rays</a:t>
            </a:r>
            <a:endParaRPr lang="en-US" sz="1800" dirty="0" smtClean="0"/>
          </a:p>
          <a:p>
            <a:pPr marL="444500" lvl="1" indent="-180975">
              <a:buFontTx/>
              <a:buChar char="•"/>
              <a:defRPr/>
            </a:pPr>
            <a:r>
              <a:rPr lang="en-US" sz="1800" dirty="0"/>
              <a:t>E</a:t>
            </a:r>
            <a:r>
              <a:rPr lang="en-US" sz="1800" dirty="0" smtClean="0"/>
              <a:t>lectrons generated by cosmic μ interaction</a:t>
            </a:r>
          </a:p>
          <a:p>
            <a:pPr marL="444500" lvl="1" indent="-180975">
              <a:buFontTx/>
              <a:buChar char="•"/>
              <a:defRPr/>
            </a:pP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Time window and shielding from overburden &amp; side</a:t>
            </a:r>
          </a:p>
          <a:p>
            <a:pPr marL="444500" lvl="1" indent="-180975">
              <a:buFontTx/>
              <a:buChar char="•"/>
              <a:defRPr/>
            </a:pP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Cosmic ray veto with inefficiency </a:t>
            </a:r>
            <a:r>
              <a:rPr lang="en-US" sz="1800" dirty="0">
                <a:solidFill>
                  <a:srgbClr val="0000FF"/>
                </a:solidFill>
              </a:rPr>
              <a:t>&lt; 10</a:t>
            </a:r>
            <a:r>
              <a:rPr lang="en-US" sz="1800" baseline="30000" dirty="0" smtClean="0">
                <a:solidFill>
                  <a:srgbClr val="0000FF"/>
                </a:solidFill>
              </a:rPr>
              <a:t>-4 </a:t>
            </a:r>
            <a:endParaRPr lang="en-US" sz="1800" baseline="30000" dirty="0">
              <a:solidFill>
                <a:srgbClr val="0000FF"/>
              </a:solidFill>
            </a:endParaRPr>
          </a:p>
        </p:txBody>
      </p:sp>
      <p:pic>
        <p:nvPicPr>
          <p:cNvPr id="2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2209800"/>
            <a:ext cx="199309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reen shot 2013-08-08 at 4.18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48000"/>
            <a:ext cx="2028825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2286000" cy="1828800"/>
          </a:xfrm>
          <a:prstGeom prst="rect">
            <a:avLst/>
          </a:prstGeom>
          <a:noFill/>
          <a:ln>
            <a:noFill/>
          </a:ln>
          <a:effectLst>
            <a:outerShdw blurRad="63500" dist="126999" dir="27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15200" y="2296180"/>
            <a:ext cx="1048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70CFF"/>
                </a:solidFill>
              </a:rPr>
              <a:t>Extinction</a:t>
            </a:r>
          </a:p>
          <a:p>
            <a:r>
              <a:rPr lang="en-US" sz="1400" b="1" dirty="0" smtClean="0">
                <a:solidFill>
                  <a:srgbClr val="070CFF"/>
                </a:solidFill>
              </a:rPr>
              <a:t>Monitor</a:t>
            </a:r>
            <a:endParaRPr lang="en-US" sz="1400" b="1" dirty="0">
              <a:solidFill>
                <a:srgbClr val="070C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585" y="5879068"/>
            <a:ext cx="667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70CFF"/>
                </a:solidFill>
              </a:rPr>
              <a:t>CRV</a:t>
            </a:r>
            <a:endParaRPr lang="en-US" dirty="0">
              <a:solidFill>
                <a:srgbClr val="070C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3340894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 smtClean="0"/>
              <a:t>Anti-protons annihilation</a:t>
            </a:r>
            <a:endParaRPr lang="en-US" dirty="0" smtClean="0"/>
          </a:p>
          <a:p>
            <a:pPr marL="444500" lvl="1" indent="-180975">
              <a:buFontTx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Thin Be-window placed at TS center to stop anti-protons</a:t>
            </a:r>
          </a:p>
          <a:p>
            <a:pPr marL="444500" lvl="1" indent="-180975">
              <a:buFontTx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2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Reconstructed Signal and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019800"/>
            <a:ext cx="7467600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Full Geant4 simulation, background overlay and reconstruction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NuFact</a:t>
            </a:r>
            <a:r>
              <a:rPr lang="en-US" dirty="0" smtClean="0">
                <a:solidFill>
                  <a:srgbClr val="000000"/>
                </a:solidFill>
              </a:rPr>
              <a:t>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715" t="9804" r="7244" b="2912"/>
          <a:stretch/>
        </p:blipFill>
        <p:spPr>
          <a:xfrm>
            <a:off x="685800" y="1219200"/>
            <a:ext cx="7511206" cy="4648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76600" y="5638800"/>
            <a:ext cx="3161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Reconstructed e</a:t>
            </a:r>
            <a:r>
              <a:rPr lang="en-US" baseline="30000" dirty="0" smtClean="0"/>
              <a:t>-</a:t>
            </a:r>
            <a:r>
              <a:rPr lang="en-US" dirty="0" smtClean="0"/>
              <a:t> Momentum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53200" y="2209800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Assuming </a:t>
            </a:r>
            <a:r>
              <a:rPr lang="en-US" sz="1600" b="1" dirty="0" smtClean="0">
                <a:solidFill>
                  <a:srgbClr val="FF0000"/>
                </a:solidFill>
              </a:rPr>
              <a:t>R</a:t>
            </a:r>
            <a:r>
              <a:rPr lang="el-GR" sz="1600" b="1" i="1" baseline="-25000" dirty="0">
                <a:solidFill>
                  <a:srgbClr val="FF0000"/>
                </a:solidFill>
              </a:rPr>
              <a:t>μ</a:t>
            </a:r>
            <a:r>
              <a:rPr lang="en-US" sz="1600" b="1" i="1" baseline="-25000" dirty="0" smtClean="0">
                <a:solidFill>
                  <a:srgbClr val="FF0000"/>
                </a:solidFill>
              </a:rPr>
              <a:t>e</a:t>
            </a:r>
            <a:r>
              <a:rPr lang="en-US" sz="1600" b="1" dirty="0" smtClean="0">
                <a:solidFill>
                  <a:srgbClr val="FF0000"/>
                </a:solidFill>
              </a:rPr>
              <a:t>=1 x 10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-16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/>
              <a:t>e</a:t>
            </a:r>
            <a:r>
              <a:rPr lang="en-US" sz="1600" b="1" dirty="0" smtClean="0"/>
              <a:t>xpect </a:t>
            </a:r>
            <a:r>
              <a:rPr lang="en-US" sz="1600" b="1" dirty="0" smtClean="0">
                <a:solidFill>
                  <a:srgbClr val="FF0000"/>
                </a:solidFill>
              </a:rPr>
              <a:t>4 </a:t>
            </a:r>
            <a:r>
              <a:rPr lang="en-US" sz="1600" b="1" dirty="0" smtClean="0"/>
              <a:t>events in signal window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614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Background &amp;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724400"/>
            <a:ext cx="75438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Backgrounds for </a:t>
            </a:r>
            <a:r>
              <a:rPr lang="en-US" sz="2000" dirty="0" smtClean="0">
                <a:solidFill>
                  <a:srgbClr val="FF0000"/>
                </a:solidFill>
              </a:rPr>
              <a:t>3 years</a:t>
            </a:r>
            <a:r>
              <a:rPr lang="en-US" sz="2000" dirty="0" smtClean="0">
                <a:solidFill>
                  <a:schemeClr val="tx1"/>
                </a:solidFill>
              </a:rPr>
              <a:t> run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NuFact</a:t>
            </a:r>
            <a:r>
              <a:rPr lang="en-US" dirty="0" smtClean="0">
                <a:solidFill>
                  <a:srgbClr val="000000"/>
                </a:solidFill>
              </a:rPr>
              <a:t>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730657"/>
              </p:ext>
            </p:extLst>
          </p:nvPr>
        </p:nvGraphicFramePr>
        <p:xfrm>
          <a:off x="685800" y="1447800"/>
          <a:ext cx="78486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819400"/>
                <a:gridCol w="1676400"/>
                <a:gridCol w="1143000"/>
              </a:tblGrid>
              <a:tr h="3232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Source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Events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Error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Muon-Induced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 smtClean="0"/>
                        <a:t>μ</a:t>
                      </a:r>
                      <a:r>
                        <a:rPr lang="en-US" sz="1600" dirty="0" smtClean="0"/>
                        <a:t> decay in orbit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0.20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±0.06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radiative </a:t>
                      </a:r>
                      <a:r>
                        <a:rPr lang="en-US" sz="1600" i="1" dirty="0" smtClean="0"/>
                        <a:t>π</a:t>
                      </a:r>
                      <a:r>
                        <a:rPr lang="en-US" sz="1600" dirty="0" smtClean="0"/>
                        <a:t> capture</a:t>
                      </a:r>
                      <a:endParaRPr lang="en-US" sz="1600" dirty="0" smtClean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±0.02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Prompt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Beam</a:t>
                      </a:r>
                      <a:r>
                        <a:rPr lang="en-US" sz="1600" baseline="0" dirty="0" smtClean="0"/>
                        <a:t> electrons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0.001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±</a:t>
                      </a:r>
                      <a:r>
                        <a:rPr lang="en-US" sz="1600" dirty="0" smtClean="0"/>
                        <a:t>0.001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 smtClean="0"/>
                        <a:t>μ</a:t>
                      </a:r>
                      <a:r>
                        <a:rPr lang="en-US" sz="1600" dirty="0" smtClean="0"/>
                        <a:t> decay in flight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0.01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±</a:t>
                      </a:r>
                      <a:r>
                        <a:rPr lang="en-US" sz="1600" dirty="0" smtClean="0"/>
                        <a:t>0.005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Miscellaneous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Anti-proton induced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0.10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±</a:t>
                      </a:r>
                      <a:r>
                        <a:rPr lang="en-US" sz="1600" dirty="0" smtClean="0"/>
                        <a:t>0.05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Cosmic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ray induced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0.05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±</a:t>
                      </a:r>
                      <a:r>
                        <a:rPr lang="en-US" sz="1600" dirty="0" smtClean="0"/>
                        <a:t>0.013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90600" y="54102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smtClean="0">
                <a:solidFill>
                  <a:schemeClr val="tx1"/>
                </a:solidFill>
              </a:rPr>
              <a:t>Single event sensitivity  </a:t>
            </a:r>
            <a:r>
              <a:rPr lang="en-US" sz="2000" kern="0" dirty="0" smtClean="0">
                <a:solidFill>
                  <a:srgbClr val="FF0000"/>
                </a:solidFill>
              </a:rPr>
              <a:t>R</a:t>
            </a:r>
            <a:r>
              <a:rPr lang="el-GR" sz="2000" i="1" kern="0" baseline="-25000" dirty="0" smtClean="0">
                <a:solidFill>
                  <a:srgbClr val="FF0000"/>
                </a:solidFill>
              </a:rPr>
              <a:t>μ</a:t>
            </a:r>
            <a:r>
              <a:rPr lang="en-US" sz="2000" i="1" kern="0" baseline="-25000" dirty="0" smtClean="0">
                <a:solidFill>
                  <a:srgbClr val="FF0000"/>
                </a:solidFill>
              </a:rPr>
              <a:t>e</a:t>
            </a:r>
            <a:r>
              <a:rPr lang="en-US" sz="2000" kern="0" dirty="0" smtClean="0">
                <a:solidFill>
                  <a:srgbClr val="FF0000"/>
                </a:solidFill>
              </a:rPr>
              <a:t> = 2.5 x 10</a:t>
            </a:r>
            <a:r>
              <a:rPr lang="en-US" sz="2000" kern="0" baseline="30000" dirty="0" smtClean="0">
                <a:solidFill>
                  <a:srgbClr val="FF0000"/>
                </a:solidFill>
              </a:rPr>
              <a:t>-17</a:t>
            </a:r>
            <a:endParaRPr lang="en-US" sz="2000" kern="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US" sz="2000" kern="0" dirty="0" smtClean="0"/>
              <a:t>90% C.L. (if no signal)	</a:t>
            </a:r>
            <a:r>
              <a:rPr lang="en-US" sz="2000" kern="0" dirty="0" smtClean="0">
                <a:solidFill>
                  <a:schemeClr val="tx1"/>
                </a:solidFill>
              </a:rPr>
              <a:t>R</a:t>
            </a:r>
            <a:r>
              <a:rPr lang="el-GR" sz="2000" i="1" kern="0" baseline="-25000" dirty="0" smtClean="0">
                <a:solidFill>
                  <a:schemeClr val="tx1"/>
                </a:solidFill>
              </a:rPr>
              <a:t>μ</a:t>
            </a:r>
            <a:r>
              <a:rPr lang="en-US" sz="2000" i="1" kern="0" baseline="-25000" dirty="0" smtClean="0">
                <a:solidFill>
                  <a:schemeClr val="tx1"/>
                </a:solidFill>
              </a:rPr>
              <a:t>e</a:t>
            </a:r>
            <a:r>
              <a:rPr lang="en-US" sz="2000" kern="0" dirty="0" smtClean="0">
                <a:solidFill>
                  <a:schemeClr val="tx1"/>
                </a:solidFill>
              </a:rPr>
              <a:t> &lt; 6 x 10</a:t>
            </a:r>
            <a:r>
              <a:rPr lang="en-US" sz="2000" kern="0" baseline="30000" dirty="0" smtClean="0">
                <a:solidFill>
                  <a:schemeClr val="tx1"/>
                </a:solidFill>
              </a:rPr>
              <a:t>-17</a:t>
            </a:r>
            <a:endParaRPr lang="en-US" sz="2000" kern="0" dirty="0"/>
          </a:p>
        </p:txBody>
      </p:sp>
      <p:sp>
        <p:nvSpPr>
          <p:cNvPr id="7" name="Rectangle 6"/>
          <p:cNvSpPr/>
          <p:nvPr/>
        </p:nvSpPr>
        <p:spPr>
          <a:xfrm>
            <a:off x="637022" y="4142096"/>
            <a:ext cx="2334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Preliminary Values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Mu2e 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NuFact</a:t>
            </a:r>
            <a:r>
              <a:rPr lang="en-US" dirty="0" smtClean="0">
                <a:solidFill>
                  <a:srgbClr val="000000"/>
                </a:solidFill>
              </a:rPr>
              <a:t>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3000" y="5791200"/>
            <a:ext cx="7101510" cy="8382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 smtClean="0">
                <a:solidFill>
                  <a:srgbClr val="808080">
                    <a:lumMod val="10000"/>
                  </a:srgbClr>
                </a:solidFill>
                <a:ea typeface="+mn-ea"/>
                <a:cs typeface="+mn-cs"/>
              </a:rPr>
              <a:t>Start </a:t>
            </a:r>
            <a:r>
              <a:rPr lang="en-US" sz="2000" kern="1200" dirty="0">
                <a:solidFill>
                  <a:srgbClr val="808080">
                    <a:lumMod val="10000"/>
                  </a:srgbClr>
                </a:solidFill>
                <a:ea typeface="+mn-ea"/>
                <a:cs typeface="+mn-cs"/>
              </a:rPr>
              <a:t>construction in </a:t>
            </a:r>
            <a:r>
              <a:rPr lang="en-US" sz="2000" kern="1200" dirty="0" smtClean="0">
                <a:solidFill>
                  <a:srgbClr val="808080">
                    <a:lumMod val="10000"/>
                  </a:srgbClr>
                </a:solidFill>
                <a:ea typeface="+mn-ea"/>
                <a:cs typeface="+mn-cs"/>
              </a:rPr>
              <a:t>2015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 smtClean="0">
                <a:solidFill>
                  <a:srgbClr val="808080">
                    <a:lumMod val="10000"/>
                  </a:srgbClr>
                </a:solidFill>
                <a:ea typeface="+mn-ea"/>
                <a:cs typeface="+mn-cs"/>
              </a:rPr>
              <a:t>Start running in 2020 </a:t>
            </a:r>
            <a:endParaRPr lang="en-US" sz="2000" kern="1200" dirty="0">
              <a:solidFill>
                <a:srgbClr val="808080">
                  <a:lumMod val="10000"/>
                </a:srgbClr>
              </a:solidFill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4814"/>
          <a:stretch/>
        </p:blipFill>
        <p:spPr>
          <a:xfrm>
            <a:off x="228600" y="1282700"/>
            <a:ext cx="8703733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Project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974344"/>
            <a:ext cx="7467600" cy="1600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 proposed new high intensity proton </a:t>
            </a:r>
            <a:r>
              <a:rPr lang="en-US" sz="2000" dirty="0" err="1" smtClean="0"/>
              <a:t>linac</a:t>
            </a:r>
            <a:r>
              <a:rPr lang="en-US" sz="2000" dirty="0" smtClean="0"/>
              <a:t> at Fermilab</a:t>
            </a:r>
          </a:p>
          <a:p>
            <a:r>
              <a:rPr lang="en-US" sz="2000" dirty="0" smtClean="0"/>
              <a:t>3 phases, compelling physics opportunities at each stage: 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Neutrinos, </a:t>
            </a:r>
            <a:r>
              <a:rPr lang="en-US" sz="1800" dirty="0" err="1" smtClean="0"/>
              <a:t>Kaons</a:t>
            </a:r>
            <a:r>
              <a:rPr lang="en-US" sz="1800" dirty="0" smtClean="0"/>
              <a:t>, Muons, nucleons, and atomic probes</a:t>
            </a:r>
          </a:p>
          <a:p>
            <a:r>
              <a:rPr lang="en-US" sz="2000" dirty="0" smtClean="0"/>
              <a:t>Programmable pulse structure for many experiments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NuFact</a:t>
            </a:r>
            <a:r>
              <a:rPr lang="en-US" dirty="0" smtClean="0">
                <a:solidFill>
                  <a:srgbClr val="000000"/>
                </a:solidFill>
              </a:rPr>
              <a:t>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2" descr="U:\mydocs\holmes\Project X\CD-0\Siting\Project X Staging Exhibit 0306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" r="2941"/>
          <a:stretch/>
        </p:blipFill>
        <p:spPr bwMode="auto">
          <a:xfrm>
            <a:off x="1676400" y="1197655"/>
            <a:ext cx="5791200" cy="383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08-06 at 3.58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28" y="1175674"/>
            <a:ext cx="6137672" cy="23295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7286" y="6215389"/>
            <a:ext cx="2813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itchFamily="34" charset="0"/>
                <a:cs typeface="Arial" pitchFamily="34" charset="0"/>
                <a:sym typeface="Arial Bold" charset="0"/>
              </a:rPr>
              <a:t>V. </a:t>
            </a:r>
            <a:r>
              <a:rPr lang="en-US" sz="1100" dirty="0" err="1">
                <a:latin typeface="Arial" pitchFamily="34" charset="0"/>
                <a:cs typeface="Arial" pitchFamily="34" charset="0"/>
                <a:sym typeface="Arial Bold" charset="0"/>
              </a:rPr>
              <a:t>Cirigliano</a:t>
            </a:r>
            <a:r>
              <a:rPr lang="en-US" sz="1100" dirty="0">
                <a:latin typeface="Arial" pitchFamily="34" charset="0"/>
                <a:cs typeface="Arial" pitchFamily="34" charset="0"/>
                <a:sym typeface="Arial Bold" charset="0"/>
              </a:rPr>
              <a:t> et al</a:t>
            </a:r>
            <a:r>
              <a:rPr lang="en-US" sz="1100" dirty="0" smtClean="0">
                <a:latin typeface="Arial" pitchFamily="34" charset="0"/>
                <a:cs typeface="Arial" pitchFamily="34" charset="0"/>
                <a:sym typeface="Arial Bold" charset="0"/>
              </a:rPr>
              <a:t>., PRD 80 </a:t>
            </a:r>
            <a:r>
              <a:rPr lang="en-US" sz="1100" dirty="0">
                <a:latin typeface="Arial" pitchFamily="34" charset="0"/>
                <a:cs typeface="Arial" pitchFamily="34" charset="0"/>
                <a:sym typeface="Arial Bold" charset="0"/>
              </a:rPr>
              <a:t>(2009) 013002</a:t>
            </a:r>
            <a:r>
              <a:rPr lang="en-US" sz="1100" dirty="0">
                <a:latin typeface="Arial" pitchFamily="34" charset="0"/>
                <a:cs typeface="Arial" pitchFamily="34" charset="0"/>
                <a:sym typeface="Arial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200" y="3352800"/>
            <a:ext cx="3352800" cy="2905912"/>
            <a:chOff x="5801505" y="954344"/>
            <a:chExt cx="3342494" cy="3063360"/>
          </a:xfrm>
        </p:grpSpPr>
        <p:pic>
          <p:nvPicPr>
            <p:cNvPr id="16" name="Picture 1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25" t="3913" r="15580" b="19765"/>
            <a:stretch/>
          </p:blipFill>
          <p:spPr bwMode="auto">
            <a:xfrm>
              <a:off x="6107590" y="954344"/>
              <a:ext cx="3036409" cy="306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 rot="16200000">
              <a:off x="5029819" y="2088110"/>
              <a:ext cx="1912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err="1" smtClean="0">
                  <a:ln>
                    <a:solidFill>
                      <a:schemeClr val="bg1"/>
                    </a:solidFill>
                  </a:ln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b="1" dirty="0" err="1" smtClean="0">
                  <a:ln>
                    <a:solidFill>
                      <a:schemeClr val="bg1"/>
                    </a:solidFill>
                  </a:ln>
                  <a:latin typeface="Symbol" pitchFamily="18" charset="2"/>
                  <a:cs typeface="Arial" pitchFamily="34" charset="0"/>
                </a:rPr>
                <a:t>m</a:t>
              </a:r>
              <a:r>
                <a:rPr lang="en-US" b="1" dirty="0" err="1" smtClean="0">
                  <a:ln>
                    <a:solidFill>
                      <a:schemeClr val="bg1"/>
                    </a:solidFill>
                  </a:ln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b="1" dirty="0" smtClean="0">
                  <a:ln>
                    <a:solidFill>
                      <a:schemeClr val="bg1"/>
                    </a:solidFill>
                  </a:ln>
                  <a:latin typeface="Arial" pitchFamily="34" charset="0"/>
                  <a:cs typeface="Arial" pitchFamily="34" charset="0"/>
                </a:rPr>
                <a:t>(Z) / </a:t>
              </a:r>
              <a:r>
                <a:rPr lang="en-US" b="1" dirty="0" err="1" smtClean="0">
                  <a:ln>
                    <a:solidFill>
                      <a:schemeClr val="bg1"/>
                    </a:solidFill>
                  </a:ln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b="1" dirty="0" err="1" smtClean="0">
                  <a:ln>
                    <a:solidFill>
                      <a:schemeClr val="bg1"/>
                    </a:solidFill>
                  </a:ln>
                  <a:latin typeface="Symbol" pitchFamily="18" charset="2"/>
                  <a:cs typeface="Arial" pitchFamily="34" charset="0"/>
                </a:rPr>
                <a:t>m</a:t>
              </a:r>
              <a:r>
                <a:rPr lang="en-US" b="1" dirty="0" err="1" smtClean="0">
                  <a:ln>
                    <a:solidFill>
                      <a:schemeClr val="bg1"/>
                    </a:solidFill>
                  </a:ln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b="1" dirty="0" smtClean="0">
                  <a:ln>
                    <a:solidFill>
                      <a:schemeClr val="bg1"/>
                    </a:solidFill>
                  </a:ln>
                  <a:latin typeface="Arial" pitchFamily="34" charset="0"/>
                  <a:cs typeface="Arial" pitchFamily="34" charset="0"/>
                </a:rPr>
                <a:t>(Al)</a:t>
              </a:r>
              <a:endParaRPr lang="en-US" b="1" dirty="0">
                <a:ln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12239" y="3297328"/>
              <a:ext cx="257817" cy="27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621226" y="2865539"/>
              <a:ext cx="280860" cy="2992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624547" y="2566250"/>
              <a:ext cx="318814" cy="2992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33CC"/>
                  </a:solidFill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600" baseline="30000" dirty="0" smtClean="0">
                  <a:solidFill>
                    <a:srgbClr val="FF33CC"/>
                  </a:solidFill>
                  <a:latin typeface="Symbol" pitchFamily="18" charset="2"/>
                  <a:cs typeface="Arial" pitchFamily="34" charset="0"/>
                </a:rPr>
                <a:t>g</a:t>
              </a:r>
              <a:endParaRPr lang="en-US" baseline="30000" dirty="0">
                <a:solidFill>
                  <a:srgbClr val="FF33CC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668538" y="1503462"/>
              <a:ext cx="341858" cy="2992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600" baseline="30000" dirty="0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Z</a:t>
              </a:r>
              <a:endParaRPr lang="en-US" baseline="300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00200" y="5964911"/>
            <a:ext cx="225757" cy="2834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639" y="3572279"/>
            <a:ext cx="43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61088" y="3581399"/>
            <a:ext cx="270363" cy="283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2514600" y="3548725"/>
            <a:ext cx="51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Pb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Mu2e at Project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1694" y="3962400"/>
            <a:ext cx="5736106" cy="251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Project X beams will provide 10x muons (10</a:t>
            </a:r>
            <a:r>
              <a:rPr lang="en-US" sz="2000" baseline="30000" dirty="0" smtClean="0"/>
              <a:t>11</a:t>
            </a:r>
            <a:r>
              <a:rPr lang="en-US" sz="2000" dirty="0" smtClean="0"/>
              <a:t>μ/s)</a:t>
            </a:r>
          </a:p>
          <a:p>
            <a:pPr marL="457200" lvl="1" indent="0">
              <a:buNone/>
            </a:pPr>
            <a:r>
              <a:rPr lang="en-US" sz="2000" dirty="0" smtClean="0"/>
              <a:t>Higher intensity, narrower pulse…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70CFF"/>
                </a:solidFill>
              </a:rPr>
              <a:t>If no signal: </a:t>
            </a:r>
          </a:p>
          <a:p>
            <a:pPr marL="457200" lvl="1" indent="0">
              <a:buNone/>
            </a:pPr>
            <a:r>
              <a:rPr lang="en-US" sz="1800" dirty="0" smtClean="0"/>
              <a:t>Increase sensitivity by another 100x to </a:t>
            </a:r>
            <a:r>
              <a:rPr lang="en-US" sz="1800" dirty="0" err="1" smtClean="0"/>
              <a:t>R</a:t>
            </a:r>
            <a:r>
              <a:rPr lang="en-US" sz="1800" baseline="-25000" dirty="0" err="1" smtClean="0"/>
              <a:t>μe</a:t>
            </a:r>
            <a:r>
              <a:rPr lang="en-US" sz="1800" dirty="0" smtClean="0"/>
              <a:t> &lt; 10</a:t>
            </a:r>
            <a:r>
              <a:rPr lang="en-US" sz="1800" baseline="30000" dirty="0" smtClean="0"/>
              <a:t>-18</a:t>
            </a:r>
          </a:p>
          <a:p>
            <a:pPr marL="457200" lvl="1" indent="0">
              <a:buNone/>
            </a:pPr>
            <a:r>
              <a:rPr lang="en-US" sz="1800" dirty="0" smtClean="0"/>
              <a:t>Reuse most of Mu2e apparatus to achieve the first factor of 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NuFact</a:t>
            </a:r>
            <a:r>
              <a:rPr lang="en-US" dirty="0" smtClean="0">
                <a:solidFill>
                  <a:srgbClr val="000000"/>
                </a:solidFill>
              </a:rPr>
              <a:t>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399" y="1981200"/>
            <a:ext cx="28194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70CFF"/>
                </a:solidFill>
              </a:rPr>
              <a:t>If </a:t>
            </a:r>
            <a:r>
              <a:rPr lang="en-US" sz="2000" dirty="0" smtClean="0">
                <a:solidFill>
                  <a:srgbClr val="070CFF"/>
                </a:solidFill>
              </a:rPr>
              <a:t>signal:</a:t>
            </a:r>
          </a:p>
          <a:p>
            <a:r>
              <a:rPr lang="en-US" dirty="0" smtClean="0"/>
              <a:t>Change </a:t>
            </a:r>
            <a:r>
              <a:rPr lang="en-US" dirty="0"/>
              <a:t>target to study Z dependence of nucleus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909888" y="4267200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600" baseline="30000" dirty="0" smtClean="0">
                <a:solidFill>
                  <a:srgbClr val="00B050"/>
                </a:solidFill>
                <a:latin typeface="Symbol" pitchFamily="18" charset="2"/>
                <a:cs typeface="Arial" pitchFamily="34" charset="0"/>
              </a:rPr>
              <a:t>2</a:t>
            </a:r>
            <a:endParaRPr lang="en-US" baseline="30000" dirty="0"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17659" y="3429000"/>
            <a:ext cx="38102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  <a:sym typeface="Arial Bold" charset="0"/>
              </a:rPr>
              <a:t>K. </a:t>
            </a:r>
            <a:r>
              <a:rPr lang="en-US" sz="1200" dirty="0" err="1" smtClean="0">
                <a:latin typeface="Arial" pitchFamily="34" charset="0"/>
                <a:cs typeface="Arial" pitchFamily="34" charset="0"/>
                <a:sym typeface="Arial Bold" charset="0"/>
              </a:rPr>
              <a:t>Konepfel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Arial Bold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Lucida Grande" charset="0"/>
              </a:rPr>
              <a:t>et. al. </a:t>
            </a:r>
            <a:r>
              <a:rPr lang="en-US" sz="1200" dirty="0" smtClean="0"/>
              <a:t>arXiv:1307.1168</a:t>
            </a:r>
            <a:endParaRPr lang="en-US" sz="1200" dirty="0">
              <a:latin typeface="Arial" pitchFamily="34" charset="0"/>
              <a:cs typeface="Arial" pitchFamily="34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4191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CLFV is a good window to probe new physics beyond Standard Model with energy scale up to thousands of </a:t>
            </a:r>
            <a:r>
              <a:rPr lang="en-US" sz="2000" dirty="0" err="1" smtClean="0"/>
              <a:t>TeV</a:t>
            </a:r>
            <a:endParaRPr lang="en-US" sz="2000" dirty="0" smtClean="0"/>
          </a:p>
          <a:p>
            <a:r>
              <a:rPr lang="en-US" sz="2000" dirty="0" smtClean="0"/>
              <a:t>Mu2e will search for CLFV in the process of </a:t>
            </a:r>
            <a:r>
              <a:rPr lang="el-GR" sz="2000" i="1" dirty="0">
                <a:solidFill>
                  <a:schemeClr val="tx1"/>
                </a:solidFill>
              </a:rPr>
              <a:t>μ</a:t>
            </a:r>
            <a:r>
              <a:rPr lang="en-US" sz="2000" i="1" dirty="0">
                <a:solidFill>
                  <a:schemeClr val="tx1"/>
                </a:solidFill>
              </a:rPr>
              <a:t>N</a:t>
            </a:r>
            <a:r>
              <a:rPr lang="el-GR" sz="2000" i="1" dirty="0">
                <a:solidFill>
                  <a:schemeClr val="tx1"/>
                </a:solidFill>
              </a:rPr>
              <a:t>→</a:t>
            </a:r>
            <a:r>
              <a:rPr lang="en-US" sz="2000" i="1" dirty="0" err="1" smtClean="0">
                <a:solidFill>
                  <a:schemeClr val="tx1"/>
                </a:solidFill>
              </a:rPr>
              <a:t>eN</a:t>
            </a:r>
            <a:endParaRPr lang="en-US" sz="2000" i="1" dirty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goal is to achieve SES </a:t>
            </a:r>
            <a:r>
              <a:rPr lang="en-US" sz="2000" dirty="0">
                <a:solidFill>
                  <a:schemeClr val="tx1"/>
                </a:solidFill>
              </a:rPr>
              <a:t>R</a:t>
            </a:r>
            <a:r>
              <a:rPr lang="el-GR" sz="2000" i="1" baseline="-25000" dirty="0">
                <a:solidFill>
                  <a:schemeClr val="tx1"/>
                </a:solidFill>
              </a:rPr>
              <a:t>μ</a:t>
            </a:r>
            <a:r>
              <a:rPr lang="en-US" sz="2000" i="1" baseline="-25000" dirty="0">
                <a:solidFill>
                  <a:schemeClr val="tx1"/>
                </a:solidFill>
              </a:rPr>
              <a:t>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= 2.5 </a:t>
            </a:r>
            <a:r>
              <a:rPr lang="en-US" sz="2000" dirty="0">
                <a:solidFill>
                  <a:schemeClr val="tx1"/>
                </a:solidFill>
              </a:rPr>
              <a:t>x 10</a:t>
            </a:r>
            <a:r>
              <a:rPr lang="en-US" sz="2000" baseline="30000" dirty="0">
                <a:solidFill>
                  <a:schemeClr val="tx1"/>
                </a:solidFill>
              </a:rPr>
              <a:t>-17</a:t>
            </a:r>
            <a:endParaRPr lang="en-US" sz="2000" dirty="0"/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4 orders of magnitude improvement to current limit</a:t>
            </a:r>
          </a:p>
          <a:p>
            <a:r>
              <a:rPr lang="en-US" sz="2000" dirty="0" smtClean="0"/>
              <a:t>The Mu2e project is well on-going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Conceptual design completed (DOE CD-1 in 7/2012)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Technical design to be completed in 2014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Start construction in 2015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Expect to start running in 2020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Project X could further improve the study in CLFV.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NuFact</a:t>
            </a:r>
            <a:r>
              <a:rPr lang="en-US" dirty="0" smtClean="0">
                <a:solidFill>
                  <a:srgbClr val="000000"/>
                </a:solidFill>
              </a:rPr>
              <a:t>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Further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754563"/>
          </a:xfrm>
        </p:spPr>
        <p:txBody>
          <a:bodyPr/>
          <a:lstStyle/>
          <a:p>
            <a:r>
              <a:rPr lang="en-US" sz="2400" dirty="0"/>
              <a:t>Home page: </a:t>
            </a:r>
            <a:r>
              <a:rPr lang="en-US" sz="2400" dirty="0">
                <a:hlinkClick r:id="rId2"/>
              </a:rPr>
              <a:t>http://mu2e.fnal.gov</a:t>
            </a:r>
            <a:endParaRPr lang="en-US" sz="2400" dirty="0"/>
          </a:p>
          <a:p>
            <a:r>
              <a:rPr lang="en-US" sz="2400" dirty="0"/>
              <a:t>CDR: </a:t>
            </a:r>
            <a:r>
              <a:rPr lang="en-US" sz="2400" dirty="0">
                <a:hlinkClick r:id="rId3"/>
              </a:rPr>
              <a:t>http://arxiv.org/abs/1211.7019</a:t>
            </a:r>
            <a:endParaRPr lang="en-US" sz="2400" dirty="0"/>
          </a:p>
          <a:p>
            <a:r>
              <a:rPr lang="en-US" sz="2400" dirty="0"/>
              <a:t>Document Database:</a:t>
            </a:r>
          </a:p>
          <a:p>
            <a:pPr lvl="1"/>
            <a:r>
              <a:rPr lang="en-US" sz="2000" dirty="0">
                <a:hlinkClick r:id="rId4"/>
              </a:rPr>
              <a:t>http://mu2e-docdb.fnal.gov/cgi-bin/DocumentDatabase</a:t>
            </a:r>
            <a:endParaRPr lang="en-US" sz="2000" dirty="0"/>
          </a:p>
          <a:p>
            <a:pPr lvl="1"/>
            <a:r>
              <a:rPr lang="en-US" sz="2000" dirty="0">
                <a:hlinkClick r:id="rId5"/>
              </a:rPr>
              <a:t>Conference presentations</a:t>
            </a:r>
            <a:endParaRPr lang="en-US" sz="2000" dirty="0"/>
          </a:p>
          <a:p>
            <a:r>
              <a:rPr lang="en-US" sz="2400" dirty="0"/>
              <a:t>Project X:</a:t>
            </a:r>
          </a:p>
          <a:p>
            <a:pPr lvl="1"/>
            <a:r>
              <a:rPr lang="en-US" sz="2000" dirty="0"/>
              <a:t>Accelerator Reference Design: </a:t>
            </a:r>
            <a:r>
              <a:rPr lang="en-US" sz="2000" dirty="0">
                <a:hlinkClick r:id="rId6"/>
              </a:rPr>
              <a:t>physics.acc-ph:1306.5022</a:t>
            </a:r>
            <a:endParaRPr lang="en-US" sz="2000" dirty="0"/>
          </a:p>
          <a:p>
            <a:pPr lvl="1"/>
            <a:r>
              <a:rPr lang="en-US" sz="2000" dirty="0"/>
              <a:t>Physics Opportunities: </a:t>
            </a:r>
            <a:r>
              <a:rPr lang="en-US" sz="2000" dirty="0">
                <a:hlinkClick r:id="rId7"/>
              </a:rPr>
              <a:t>hep-ex:1306.5009</a:t>
            </a:r>
            <a:endParaRPr lang="en-US" sz="2000" dirty="0"/>
          </a:p>
          <a:p>
            <a:pPr lvl="1"/>
            <a:r>
              <a:rPr lang="en-US" sz="2000" dirty="0"/>
              <a:t>Broader Impacts: </a:t>
            </a:r>
            <a:r>
              <a:rPr lang="en-US" sz="2000" dirty="0">
                <a:hlinkClick r:id="rId8"/>
              </a:rPr>
              <a:t>physics.acc-ph:1306.5024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NuFact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5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799"/>
            <a:ext cx="6131353" cy="419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38200" y="5486400"/>
            <a:ext cx="38102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  <a:sym typeface="Arial Bold" charset="0"/>
              </a:rPr>
              <a:t>R. H. Bernstein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Lucida Grande" charset="0"/>
              </a:rPr>
              <a:t>et. al. </a:t>
            </a:r>
            <a:r>
              <a:rPr lang="en-US" sz="1400" dirty="0" smtClean="0"/>
              <a:t>arXiv:1307.5787</a:t>
            </a:r>
            <a:endParaRPr lang="en-US" sz="1400" dirty="0">
              <a:latin typeface="Arial" pitchFamily="34" charset="0"/>
              <a:cs typeface="Arial" pitchFamily="34" charset="0"/>
              <a:sym typeface="Arial Bold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797807"/>
            <a:ext cx="157558" cy="14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15200" cy="685800"/>
          </a:xfrm>
        </p:spPr>
        <p:txBody>
          <a:bodyPr/>
          <a:lstStyle/>
          <a:p>
            <a:r>
              <a:rPr lang="en-US" dirty="0" smtClean="0"/>
              <a:t>CLFV history in muon to electron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NuFact</a:t>
            </a:r>
            <a:r>
              <a:rPr lang="en-US" dirty="0" smtClean="0">
                <a:solidFill>
                  <a:srgbClr val="000000"/>
                </a:solidFill>
              </a:rPr>
              <a:t>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48400" y="1524000"/>
            <a:ext cx="2819400" cy="309879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Current best limits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BR(</a:t>
            </a:r>
            <a:r>
              <a:rPr lang="el-GR" sz="2000" dirty="0" smtClean="0">
                <a:solidFill>
                  <a:schemeClr val="tx1"/>
                </a:solidFill>
              </a:rPr>
              <a:t>μ→</a:t>
            </a:r>
            <a:r>
              <a:rPr lang="en-US" sz="2000" dirty="0" smtClean="0">
                <a:solidFill>
                  <a:schemeClr val="tx1"/>
                </a:solidFill>
              </a:rPr>
              <a:t>e</a:t>
            </a:r>
            <a:r>
              <a:rPr lang="el-GR" sz="2000" dirty="0" smtClean="0">
                <a:solidFill>
                  <a:schemeClr val="tx1"/>
                </a:solidFill>
              </a:rPr>
              <a:t>γ</a:t>
            </a:r>
            <a:r>
              <a:rPr lang="en-US" sz="2000" dirty="0" smtClean="0">
                <a:solidFill>
                  <a:schemeClr val="tx1"/>
                </a:solidFill>
              </a:rPr>
              <a:t>) &lt; 5.7 x 10</a:t>
            </a:r>
            <a:r>
              <a:rPr lang="en-US" sz="2000" baseline="30000" dirty="0" smtClean="0">
                <a:solidFill>
                  <a:schemeClr val="tx1"/>
                </a:solidFill>
              </a:rPr>
              <a:t>-13 </a:t>
            </a:r>
            <a:r>
              <a:rPr lang="en-US" sz="2000" dirty="0" smtClean="0">
                <a:solidFill>
                  <a:srgbClr val="FF0000"/>
                </a:solidFill>
              </a:rPr>
              <a:t>MEG 2013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BR(</a:t>
            </a:r>
            <a:r>
              <a:rPr lang="el-GR" sz="2000" dirty="0">
                <a:solidFill>
                  <a:schemeClr val="tx1"/>
                </a:solidFill>
              </a:rPr>
              <a:t>μ</a:t>
            </a:r>
            <a:r>
              <a:rPr lang="el-GR" sz="2000" dirty="0" smtClean="0">
                <a:solidFill>
                  <a:schemeClr val="tx1"/>
                </a:solidFill>
              </a:rPr>
              <a:t>→</a:t>
            </a:r>
            <a:r>
              <a:rPr lang="en-US" sz="2000" dirty="0" smtClean="0">
                <a:solidFill>
                  <a:schemeClr val="tx1"/>
                </a:solidFill>
              </a:rPr>
              <a:t>3e) </a:t>
            </a:r>
            <a:r>
              <a:rPr lang="en-US" sz="2000" dirty="0">
                <a:solidFill>
                  <a:schemeClr val="tx1"/>
                </a:solidFill>
              </a:rPr>
              <a:t>&lt; </a:t>
            </a:r>
            <a:r>
              <a:rPr lang="en-US" sz="2000" dirty="0" smtClean="0">
                <a:solidFill>
                  <a:schemeClr val="tx1"/>
                </a:solidFill>
              </a:rPr>
              <a:t>1 </a:t>
            </a:r>
            <a:r>
              <a:rPr lang="en-US" sz="2000" dirty="0">
                <a:solidFill>
                  <a:schemeClr val="tx1"/>
                </a:solidFill>
              </a:rPr>
              <a:t>x </a:t>
            </a:r>
            <a:r>
              <a:rPr lang="en-US" sz="2000" dirty="0" smtClean="0">
                <a:solidFill>
                  <a:schemeClr val="tx1"/>
                </a:solidFill>
              </a:rPr>
              <a:t>10</a:t>
            </a:r>
            <a:r>
              <a:rPr lang="en-US" sz="2000" baseline="30000" dirty="0" smtClean="0">
                <a:solidFill>
                  <a:schemeClr val="tx1"/>
                </a:solidFill>
              </a:rPr>
              <a:t>-12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SINDRUM-I 1988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R</a:t>
            </a:r>
            <a:r>
              <a:rPr lang="el-GR" sz="2000" i="1" baseline="-25000" dirty="0" smtClean="0">
                <a:solidFill>
                  <a:schemeClr val="tx1"/>
                </a:solidFill>
              </a:rPr>
              <a:t>μ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&lt; </a:t>
            </a:r>
            <a:r>
              <a:rPr lang="en-US" sz="2000" dirty="0">
                <a:solidFill>
                  <a:schemeClr val="tx1"/>
                </a:solidFill>
              </a:rPr>
              <a:t>7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x </a:t>
            </a:r>
            <a:r>
              <a:rPr lang="en-US" sz="2000" dirty="0" smtClean="0">
                <a:solidFill>
                  <a:schemeClr val="tx1"/>
                </a:solidFill>
              </a:rPr>
              <a:t>10</a:t>
            </a:r>
            <a:r>
              <a:rPr lang="en-US" sz="2000" baseline="30000" dirty="0" smtClean="0">
                <a:solidFill>
                  <a:schemeClr val="tx1"/>
                </a:solidFill>
              </a:rPr>
              <a:t>-13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SINDRUM-II 2006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5" name="Content Placeholder 13"/>
          <p:cNvSpPr txBox="1">
            <a:spLocks/>
          </p:cNvSpPr>
          <p:nvPr/>
        </p:nvSpPr>
        <p:spPr bwMode="auto">
          <a:xfrm>
            <a:off x="6705600" y="4917595"/>
            <a:ext cx="2057400" cy="72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R</a:t>
            </a:r>
            <a:r>
              <a:rPr lang="el-GR" sz="2000" i="1" baseline="-25000" dirty="0">
                <a:solidFill>
                  <a:schemeClr val="tx1"/>
                </a:solidFill>
              </a:rPr>
              <a:t>μ</a:t>
            </a:r>
            <a:r>
              <a:rPr lang="en-US" sz="2000" i="1" baseline="-25000" dirty="0">
                <a:solidFill>
                  <a:schemeClr val="tx1"/>
                </a:solidFill>
              </a:rPr>
              <a:t>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= few </a:t>
            </a:r>
            <a:r>
              <a:rPr lang="en-US" sz="2000" dirty="0">
                <a:solidFill>
                  <a:schemeClr val="tx1"/>
                </a:solidFill>
              </a:rPr>
              <a:t>x </a:t>
            </a:r>
            <a:r>
              <a:rPr lang="en-US" sz="2000" dirty="0" smtClean="0">
                <a:solidFill>
                  <a:schemeClr val="tx1"/>
                </a:solidFill>
              </a:rPr>
              <a:t>10</a:t>
            </a:r>
            <a:r>
              <a:rPr lang="en-US" sz="2000" baseline="30000" dirty="0" smtClean="0">
                <a:solidFill>
                  <a:schemeClr val="tx1"/>
                </a:solidFill>
              </a:rPr>
              <a:t>-17</a:t>
            </a:r>
            <a:endParaRPr lang="en-US" sz="2000" baseline="30000" dirty="0">
              <a:solidFill>
                <a:schemeClr val="tx1"/>
              </a:solidFill>
            </a:endParaRPr>
          </a:p>
          <a:p>
            <a:pPr marL="0" indent="0" algn="ctr">
              <a:buFontTx/>
              <a:buNone/>
            </a:pPr>
            <a:r>
              <a:rPr lang="en-US" sz="2000" kern="0" dirty="0" smtClean="0">
                <a:solidFill>
                  <a:srgbClr val="00B050"/>
                </a:solidFill>
              </a:rPr>
              <a:t>Mu2e goal</a:t>
            </a: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 bwMode="auto">
          <a:xfrm flipH="1" flipV="1">
            <a:off x="5410200" y="4673600"/>
            <a:ext cx="1295400" cy="607294"/>
          </a:xfrm>
          <a:prstGeom prst="straightConnector1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216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19400"/>
            <a:ext cx="7391400" cy="685800"/>
          </a:xfrm>
        </p:spPr>
        <p:txBody>
          <a:bodyPr/>
          <a:lstStyle/>
          <a:p>
            <a:r>
              <a:rPr lang="en-US" sz="4800" dirty="0" smtClean="0"/>
              <a:t>Thank you !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NuFact</a:t>
            </a:r>
            <a:r>
              <a:rPr lang="en-US" dirty="0" smtClean="0">
                <a:solidFill>
                  <a:srgbClr val="000000"/>
                </a:solidFill>
              </a:rPr>
              <a:t>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15200" cy="685800"/>
          </a:xfrm>
        </p:spPr>
        <p:txBody>
          <a:bodyPr/>
          <a:lstStyle/>
          <a:p>
            <a:r>
              <a:rPr lang="en-US" dirty="0" smtClean="0"/>
              <a:t>New Physics </a:t>
            </a:r>
            <a:r>
              <a:rPr lang="en-US" dirty="0"/>
              <a:t>in </a:t>
            </a:r>
            <a:r>
              <a:rPr lang="en-US" i="1" dirty="0" err="1" smtClean="0"/>
              <a:t>μ→e</a:t>
            </a:r>
            <a:r>
              <a:rPr lang="en-US" dirty="0" smtClean="0"/>
              <a:t> Conversion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NuFact</a:t>
            </a:r>
            <a:r>
              <a:rPr lang="en-US" dirty="0" smtClean="0">
                <a:solidFill>
                  <a:srgbClr val="000000"/>
                </a:solidFill>
              </a:rPr>
              <a:t>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24128" y="5791200"/>
            <a:ext cx="7162800" cy="457200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200" dirty="0">
                <a:solidFill>
                  <a:srgbClr val="0000FF"/>
                </a:solidFill>
              </a:rPr>
              <a:t>F</a:t>
            </a:r>
            <a:r>
              <a:rPr lang="en-US" sz="1800" kern="1200" dirty="0" smtClean="0">
                <a:solidFill>
                  <a:srgbClr val="0000FF"/>
                </a:solidFill>
              </a:rPr>
              <a:t>lavor </a:t>
            </a:r>
            <a:r>
              <a:rPr lang="en-US" sz="1800" kern="1200" dirty="0">
                <a:solidFill>
                  <a:srgbClr val="0000FF"/>
                </a:solidFill>
              </a:rPr>
              <a:t>physics of leptons and dipole moments, </a:t>
            </a:r>
            <a:r>
              <a:rPr lang="en-US" sz="1800" u="sng" kern="1200" dirty="0">
                <a:solidFill>
                  <a:srgbClr val="0000FF"/>
                </a:solidFill>
              </a:rPr>
              <a:t>arXiv:0801.1826</a:t>
            </a:r>
            <a:endParaRPr lang="en-US" sz="1800" kern="12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7391400" cy="438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7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Probing new physics with CLFV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NuFact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Content Placeholder 13"/>
          <p:cNvSpPr>
            <a:spLocks noGrp="1"/>
          </p:cNvSpPr>
          <p:nvPr>
            <p:ph idx="1"/>
          </p:nvPr>
        </p:nvSpPr>
        <p:spPr>
          <a:xfrm>
            <a:off x="4572000" y="2057400"/>
            <a:ext cx="4419600" cy="4089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Effective Lagrangian</a:t>
            </a: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Contact 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</a:t>
            </a:r>
            <a:r>
              <a:rPr lang="en-US" sz="2000" dirty="0" smtClean="0">
                <a:solidFill>
                  <a:schemeClr val="tx1"/>
                </a:solidFill>
              </a:rPr>
              <a:t>, mass scale 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</a:t>
            </a: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tx1"/>
                </a:solidFill>
                <a:sym typeface="Symbol"/>
              </a:rPr>
              <a:t>‘Loops’, charged Higgs model,   &lt;&lt;1, can be probed by </a:t>
            </a:r>
            <a:r>
              <a:rPr lang="el-GR" sz="2000" i="1" dirty="0">
                <a:solidFill>
                  <a:schemeClr val="tx1"/>
                </a:solidFill>
              </a:rPr>
              <a:t>μ→</a:t>
            </a:r>
            <a:r>
              <a:rPr lang="en-US" sz="2000" i="1" dirty="0">
                <a:solidFill>
                  <a:schemeClr val="tx1"/>
                </a:solidFill>
              </a:rPr>
              <a:t>e</a:t>
            </a:r>
            <a:r>
              <a:rPr lang="el-GR" sz="2000" i="1" dirty="0" smtClean="0">
                <a:solidFill>
                  <a:schemeClr val="tx1"/>
                </a:solidFill>
              </a:rPr>
              <a:t>γ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tx1"/>
                </a:solidFill>
                <a:sym typeface="Symbol"/>
              </a:rPr>
              <a:t>‘Contact terms’, direct coupling between quarks and leptons,    &gt;&gt;1</a:t>
            </a:r>
            <a:r>
              <a:rPr lang="en-US" sz="2000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only accessible by </a:t>
            </a:r>
            <a:r>
              <a:rPr lang="el-GR" sz="2000" i="1" dirty="0" smtClean="0">
                <a:solidFill>
                  <a:schemeClr val="tx1"/>
                </a:solidFill>
              </a:rPr>
              <a:t>μ</a:t>
            </a:r>
            <a:r>
              <a:rPr lang="en-US" sz="2000" i="1" dirty="0" smtClean="0">
                <a:solidFill>
                  <a:schemeClr val="tx1"/>
                </a:solidFill>
              </a:rPr>
              <a:t>N</a:t>
            </a:r>
            <a:r>
              <a:rPr lang="el-GR" sz="2000" i="1" dirty="0" smtClean="0">
                <a:solidFill>
                  <a:schemeClr val="tx1"/>
                </a:solidFill>
              </a:rPr>
              <a:t>→</a:t>
            </a:r>
            <a:r>
              <a:rPr lang="en-US" sz="2000" i="1" dirty="0" err="1" smtClean="0">
                <a:solidFill>
                  <a:schemeClr val="tx1"/>
                </a:solidFill>
              </a:rPr>
              <a:t>eN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Probe mass scales </a:t>
            </a:r>
            <a:r>
              <a:rPr lang="en-US" sz="2000" dirty="0">
                <a:solidFill>
                  <a:schemeClr val="tx1"/>
                </a:solidFill>
                <a:sym typeface="Symbol"/>
              </a:rPr>
              <a:t> </a:t>
            </a:r>
            <a:r>
              <a:rPr lang="en-US" sz="2000" dirty="0" smtClean="0">
                <a:solidFill>
                  <a:schemeClr val="tx1"/>
                </a:solidFill>
              </a:rPr>
              <a:t>2000~10000 TeV, significantly above the direct reach of LHC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47583"/>
            <a:ext cx="4827278" cy="57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76200" y="1143000"/>
            <a:ext cx="4218432" cy="5387409"/>
            <a:chOff x="76200" y="1143000"/>
            <a:chExt cx="4218432" cy="5387409"/>
          </a:xfrm>
        </p:grpSpPr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66" y="1447800"/>
              <a:ext cx="4026066" cy="4782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2567714" y="6019800"/>
              <a:ext cx="404086" cy="510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Symbol" pitchFamily="18" charset="2"/>
                </a:rPr>
                <a:t>k</a:t>
              </a:r>
              <a:endParaRPr lang="en-US" b="1" dirty="0">
                <a:latin typeface="Symbol" pitchFamily="18" charset="2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-219126" y="1843170"/>
              <a:ext cx="1119156" cy="528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Symbol" pitchFamily="18" charset="2"/>
                  <a:cs typeface="Arial" pitchFamily="34" charset="0"/>
                </a:rPr>
                <a:t>L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(TeV)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57200" y="6172200"/>
              <a:ext cx="16674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Andre De Gouvea</a:t>
              </a:r>
              <a:endParaRPr lang="en-US" dirty="0"/>
            </a:p>
          </p:txBody>
        </p:sp>
        <p:pic>
          <p:nvPicPr>
            <p:cNvPr id="54" name="Picture 53" descr="mu2e_magnetic_moment_pengui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" y="1642033"/>
              <a:ext cx="1705927" cy="720167"/>
            </a:xfrm>
            <a:prstGeom prst="rect">
              <a:avLst/>
            </a:prstGeom>
            <a:noFill/>
          </p:spPr>
        </p:pic>
        <p:pic>
          <p:nvPicPr>
            <p:cNvPr id="55" name="Picture 6" descr="mu2e_four_fermio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20164" y="1642033"/>
              <a:ext cx="1518436" cy="720167"/>
            </a:xfrm>
            <a:prstGeom prst="rect">
              <a:avLst/>
            </a:prstGeom>
            <a:noFill/>
          </p:spPr>
        </p:pic>
        <p:sp>
          <p:nvSpPr>
            <p:cNvPr id="56" name="TextBox 55"/>
            <p:cNvSpPr txBox="1"/>
            <p:nvPr/>
          </p:nvSpPr>
          <p:spPr>
            <a:xfrm>
              <a:off x="838200" y="1154668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Loops</a:t>
              </a:r>
              <a:endParaRPr lang="en-US" sz="2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570043" y="1143000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Contact terms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58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μN→eN</a:t>
            </a:r>
            <a:r>
              <a:rPr lang="en-US" i="1" dirty="0" smtClean="0"/>
              <a:t> </a:t>
            </a:r>
            <a:r>
              <a:rPr lang="en-US" dirty="0" smtClean="0"/>
              <a:t>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86" y="1295400"/>
            <a:ext cx="8779214" cy="43558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What we measure</a:t>
            </a:r>
          </a:p>
          <a:p>
            <a:r>
              <a:rPr lang="en-US" sz="2000" dirty="0" smtClean="0"/>
              <a:t>The ratio of muon to electron conversions to conventional muon captures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Signal: Neutrinoless conversion of a muon to electron in the field of a nucleus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Experimental signature</a:t>
            </a:r>
          </a:p>
          <a:p>
            <a:pPr lvl="1"/>
            <a:r>
              <a:rPr lang="en-US" sz="1800" dirty="0" smtClean="0"/>
              <a:t>Mono-energetic electron</a:t>
            </a:r>
          </a:p>
          <a:p>
            <a:pPr lvl="1"/>
            <a:r>
              <a:rPr lang="en-US" sz="1800" dirty="0" smtClean="0"/>
              <a:t>E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 = m</a:t>
            </a:r>
            <a:r>
              <a:rPr lang="el-GR" sz="1800" baseline="-25000" dirty="0" smtClean="0"/>
              <a:t>μ</a:t>
            </a:r>
            <a:r>
              <a:rPr lang="en-US" sz="1800" baseline="-25000" dirty="0" smtClean="0"/>
              <a:t>  </a:t>
            </a:r>
            <a:r>
              <a:rPr lang="en-US" sz="1800" dirty="0" smtClean="0"/>
              <a:t>– E</a:t>
            </a:r>
            <a:r>
              <a:rPr lang="en-US" sz="1800" baseline="-25000" dirty="0" smtClean="0"/>
              <a:t>bind </a:t>
            </a:r>
            <a:r>
              <a:rPr lang="en-US" sz="1800" dirty="0"/>
              <a:t>– 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recoil</a:t>
            </a:r>
            <a:endParaRPr lang="en-US" sz="1800" baseline="-25000" dirty="0" smtClean="0"/>
          </a:p>
          <a:p>
            <a:pPr lvl="1"/>
            <a:r>
              <a:rPr lang="en-US" sz="1800" dirty="0" smtClean="0"/>
              <a:t>For Al, </a:t>
            </a:r>
            <a:r>
              <a:rPr lang="en-US" sz="1800" dirty="0"/>
              <a:t>E</a:t>
            </a:r>
            <a:r>
              <a:rPr lang="en-US" sz="1800" baseline="-25000" dirty="0"/>
              <a:t>e</a:t>
            </a:r>
            <a:r>
              <a:rPr lang="en-US" sz="1800" dirty="0"/>
              <a:t> </a:t>
            </a:r>
            <a:r>
              <a:rPr lang="en-US" sz="1800" dirty="0" smtClean="0"/>
              <a:t>= 104.97 MeV</a:t>
            </a:r>
            <a:endParaRPr lang="en-US" sz="1800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NuFact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747788" y="4114800"/>
            <a:ext cx="2948412" cy="1828800"/>
            <a:chOff x="4640094" y="3971862"/>
            <a:chExt cx="2948412" cy="1828800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H="1">
              <a:off x="4953000" y="4971778"/>
              <a:ext cx="45720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pic>
          <p:nvPicPr>
            <p:cNvPr id="8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46500">
              <a:off x="5683797" y="4586005"/>
              <a:ext cx="636471" cy="70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5596014" y="3971862"/>
              <a:ext cx="1992492" cy="182880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3301" y="4439640"/>
              <a:ext cx="714375" cy="784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5354139" y="4724400"/>
              <a:ext cx="360861" cy="423456"/>
              <a:chOff x="6653168" y="778090"/>
              <a:chExt cx="360861" cy="423456"/>
            </a:xfrm>
          </p:grpSpPr>
          <p:pic>
            <p:nvPicPr>
              <p:cNvPr id="13" name="Picture 12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168" y="849390"/>
                <a:ext cx="360861" cy="352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674740" y="778090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Symbol" pitchFamily="18" charset="2"/>
                  </a:rPr>
                  <a:t>m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640094" y="4749800"/>
              <a:ext cx="312906" cy="369332"/>
              <a:chOff x="6918627" y="1392759"/>
              <a:chExt cx="312906" cy="369332"/>
            </a:xfrm>
          </p:grpSpPr>
          <p:pic>
            <p:nvPicPr>
              <p:cNvPr id="16" name="Picture 15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9691" y="1477611"/>
                <a:ext cx="290779" cy="273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6918627" y="1392759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 bwMode="auto">
            <a:xfrm>
              <a:off x="5638800" y="4953000"/>
              <a:ext cx="611641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Rectangle 26"/>
            <p:cNvSpPr/>
            <p:nvPr/>
          </p:nvSpPr>
          <p:spPr>
            <a:xfrm>
              <a:off x="6384511" y="4114800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Al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0" y="2292360"/>
            <a:ext cx="5577840" cy="83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1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572000" y="1295400"/>
            <a:ext cx="4210202" cy="3760258"/>
            <a:chOff x="4571999" y="1234439"/>
            <a:chExt cx="4572001" cy="4065229"/>
          </a:xfrm>
        </p:grpSpPr>
        <p:pic>
          <p:nvPicPr>
            <p:cNvPr id="22" name="Picture 21" descr=":Screen shot 2011-04-07 at 1.47.40 PM   Apr 7.png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1999" y="1234439"/>
              <a:ext cx="4572001" cy="358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6645793" y="4325710"/>
              <a:ext cx="105189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sz="1600" baseline="-25000" dirty="0" smtClean="0"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(MeV)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56638" y="1920669"/>
              <a:ext cx="1644303" cy="429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(E</a:t>
              </a:r>
              <a:r>
                <a:rPr lang="en-US" baseline="-25000" dirty="0" smtClean="0"/>
                <a:t>conv</a:t>
              </a:r>
              <a:r>
                <a:rPr lang="en-US" dirty="0" smtClean="0"/>
                <a:t> - E</a:t>
              </a:r>
              <a:r>
                <a:rPr lang="en-US" baseline="-25000" dirty="0" smtClean="0"/>
                <a:t>e</a:t>
              </a:r>
              <a:r>
                <a:rPr lang="en-US" dirty="0" smtClean="0"/>
                <a:t>)</a:t>
              </a:r>
              <a:r>
                <a:rPr lang="en-US" baseline="30000" dirty="0" smtClean="0"/>
                <a:t>5</a:t>
              </a:r>
              <a:endParaRPr lang="en-US" baseline="30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72790" y="4734013"/>
              <a:ext cx="4137636" cy="565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Arial" pitchFamily="34" charset="0"/>
                  <a:cs typeface="Arial" pitchFamily="34" charset="0"/>
                  <a:sym typeface="Arial Bold" charset="0"/>
                </a:rPr>
                <a:t>Czarnecki et al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  <a:sym typeface="Arial Bold" charset="0"/>
                </a:rPr>
                <a:t>., Phys</a:t>
              </a:r>
              <a:r>
                <a:rPr lang="en-US" sz="1400" dirty="0">
                  <a:latin typeface="Arial" pitchFamily="34" charset="0"/>
                  <a:cs typeface="Arial" pitchFamily="34" charset="0"/>
                  <a:sym typeface="Arial Bold" charset="0"/>
                </a:rPr>
                <a:t>. Rev. D 84, 013006 (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  <a:sym typeface="Arial Bold" charset="0"/>
                </a:rPr>
                <a:t>2011) </a:t>
              </a:r>
              <a:r>
                <a:rPr lang="en-US" sz="1400" dirty="0" smtClean="0">
                  <a:latin typeface="Arial" pitchFamily="34" charset="0"/>
                  <a:ea typeface="Lucida Grande" charset="0"/>
                  <a:cs typeface="Arial" pitchFamily="34" charset="0"/>
                  <a:sym typeface="Lucida Grande" charset="0"/>
                </a:rPr>
                <a:t>arXiv:1106.4756v2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  <a:sym typeface="Arial Bold" charset="0"/>
                </a:rPr>
                <a:t> </a:t>
              </a:r>
              <a:endParaRPr lang="en-US" sz="1400" dirty="0">
                <a:latin typeface="Arial" pitchFamily="34" charset="0"/>
                <a:cs typeface="Arial" pitchFamily="34" charset="0"/>
                <a:sym typeface="Arial Bold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 bwMode="auto">
          <a:xfrm>
            <a:off x="8171810" y="3213100"/>
            <a:ext cx="0" cy="304800"/>
          </a:xfrm>
          <a:prstGeom prst="line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2" name="Rectangle 31"/>
          <p:cNvSpPr/>
          <p:nvPr/>
        </p:nvSpPr>
        <p:spPr>
          <a:xfrm>
            <a:off x="7734558" y="2477869"/>
            <a:ext cx="1351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Conversion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 signals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Measurement : Electron energy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893014" cy="5029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Signal</a:t>
            </a:r>
          </a:p>
          <a:p>
            <a:pPr marL="400050" lvl="1" indent="0">
              <a:buNone/>
            </a:pPr>
            <a:r>
              <a:rPr lang="en-US" sz="1800" dirty="0" smtClean="0"/>
              <a:t>Conversion electrons with energy at Decay in Orbit (DIO) endpoint </a:t>
            </a:r>
          </a:p>
          <a:p>
            <a:pPr marL="400050" lvl="1" indent="0">
              <a:buNone/>
            </a:pPr>
            <a:r>
              <a:rPr lang="en-US" sz="1800" dirty="0" smtClean="0">
                <a:solidFill>
                  <a:srgbClr val="7030A0"/>
                </a:solidFill>
              </a:rPr>
              <a:t>104.97 MeV</a:t>
            </a:r>
            <a:endParaRPr lang="en-US" sz="2000" dirty="0" smtClean="0">
              <a:solidFill>
                <a:srgbClr val="7030A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dirty="0" smtClean="0"/>
              <a:t>Background</a:t>
            </a:r>
          </a:p>
          <a:p>
            <a:pPr lvl="1"/>
            <a:r>
              <a:rPr lang="en-US" sz="1800" dirty="0" smtClean="0"/>
              <a:t>Muon decay in orbit</a:t>
            </a:r>
          </a:p>
          <a:p>
            <a:pPr marL="457200" lvl="1" indent="0">
              <a:buNone/>
            </a:pPr>
            <a:r>
              <a:rPr lang="en-US" sz="1800" dirty="0" smtClean="0"/>
              <a:t>	</a:t>
            </a:r>
          </a:p>
          <a:p>
            <a:pPr lvl="1"/>
            <a:r>
              <a:rPr lang="en-US" sz="1800" dirty="0" smtClean="0"/>
              <a:t>Radiative muon capture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Radiative pion capture </a:t>
            </a:r>
          </a:p>
          <a:p>
            <a:pPr marL="457200" lvl="1" indent="0">
              <a:buNone/>
            </a:pPr>
            <a:r>
              <a:rPr lang="en-US" sz="1600" kern="1200" dirty="0" smtClean="0">
                <a:latin typeface="Comic Sans MS" pitchFamily="66" charset="0"/>
              </a:rPr>
              <a:t>                                          </a:t>
            </a:r>
          </a:p>
          <a:p>
            <a:pPr marL="457200" lvl="1" indent="0">
              <a:buNone/>
            </a:pPr>
            <a:r>
              <a:rPr lang="en-US" sz="1600" kern="1200" dirty="0">
                <a:latin typeface="Comic Sans MS" pitchFamily="66" charset="0"/>
              </a:rPr>
              <a:t> </a:t>
            </a:r>
            <a:r>
              <a:rPr lang="en-US" sz="1600" kern="1200" dirty="0" smtClean="0">
                <a:latin typeface="Comic Sans MS" pitchFamily="66" charset="0"/>
              </a:rPr>
              <a:t>     </a:t>
            </a:r>
            <a:endParaRPr lang="en-US" sz="1800" baseline="-25000" dirty="0" smtClean="0"/>
          </a:p>
          <a:p>
            <a:pPr lvl="1"/>
            <a:r>
              <a:rPr lang="en-US" sz="1800" dirty="0" smtClean="0"/>
              <a:t>Antiprotons annihilation gamma</a:t>
            </a:r>
          </a:p>
          <a:p>
            <a:pPr lvl="1"/>
            <a:r>
              <a:rPr lang="en-US" sz="1800" dirty="0" smtClean="0"/>
              <a:t>Pion/muon decay in flight</a:t>
            </a:r>
          </a:p>
          <a:p>
            <a:pPr lvl="1"/>
            <a:r>
              <a:rPr lang="en-US" sz="1800" dirty="0" smtClean="0"/>
              <a:t>Electrons from beam</a:t>
            </a:r>
          </a:p>
          <a:p>
            <a:pPr lvl="1"/>
            <a:r>
              <a:rPr lang="en-US" sz="1800" dirty="0" smtClean="0"/>
              <a:t>Electrons from Cosmic rays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NuFact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856557"/>
              </p:ext>
            </p:extLst>
          </p:nvPr>
        </p:nvGraphicFramePr>
        <p:xfrm>
          <a:off x="893055" y="3167329"/>
          <a:ext cx="2527661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" name="Equation" r:id="rId4" imgW="1638300" imgH="266700" progId="Equation.3">
                  <p:embed/>
                </p:oleObj>
              </mc:Choice>
              <mc:Fallback>
                <p:oleObj name="Equation" r:id="rId4" imgW="16383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3055" y="3167329"/>
                        <a:ext cx="2527661" cy="41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048398"/>
              </p:ext>
            </p:extLst>
          </p:nvPr>
        </p:nvGraphicFramePr>
        <p:xfrm>
          <a:off x="914400" y="3897313"/>
          <a:ext cx="2221992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" name="Equation" r:id="rId6" imgW="1371600" imgH="254000" progId="Equation.3">
                  <p:embed/>
                </p:oleObj>
              </mc:Choice>
              <mc:Fallback>
                <p:oleObj name="Equation" r:id="rId6" imgW="13716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3897313"/>
                        <a:ext cx="2221992" cy="41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653106"/>
              </p:ext>
            </p:extLst>
          </p:nvPr>
        </p:nvGraphicFramePr>
        <p:xfrm>
          <a:off x="942975" y="4506913"/>
          <a:ext cx="218122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" name="Equation" r:id="rId8" imgW="1346200" imgH="228600" progId="Equation.3">
                  <p:embed/>
                </p:oleObj>
              </mc:Choice>
              <mc:Fallback>
                <p:oleObj name="Equation" r:id="rId8" imgW="1346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2975" y="4506913"/>
                        <a:ext cx="2181225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35142"/>
              </p:ext>
            </p:extLst>
          </p:nvPr>
        </p:nvGraphicFramePr>
        <p:xfrm>
          <a:off x="914400" y="4814248"/>
          <a:ext cx="15430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" name="Equation" r:id="rId10" imgW="952500" imgH="203200" progId="Equation.3">
                  <p:embed/>
                </p:oleObj>
              </mc:Choice>
              <mc:Fallback>
                <p:oleObj name="Equation" r:id="rId10" imgW="952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4400" y="4814248"/>
                        <a:ext cx="1543050" cy="32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3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6816"/>
            <a:ext cx="7391400" cy="685800"/>
          </a:xfrm>
        </p:spPr>
        <p:txBody>
          <a:bodyPr/>
          <a:lstStyle/>
          <a:p>
            <a:r>
              <a:rPr lang="en-US" dirty="0" smtClean="0"/>
              <a:t>Current Best Measurement in </a:t>
            </a:r>
            <a:r>
              <a:rPr lang="en-US" i="1" dirty="0" err="1"/>
              <a:t>μN→eN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779797" cy="3829599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Current best limits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R</a:t>
            </a:r>
            <a:r>
              <a:rPr lang="el-GR" sz="2000" i="1" baseline="-25000" dirty="0">
                <a:solidFill>
                  <a:schemeClr val="tx1"/>
                </a:solidFill>
              </a:rPr>
              <a:t>μ</a:t>
            </a:r>
            <a:r>
              <a:rPr lang="en-US" sz="2000" i="1" baseline="-25000" dirty="0">
                <a:solidFill>
                  <a:schemeClr val="tx1"/>
                </a:solidFill>
              </a:rPr>
              <a:t>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(Ti)  &lt; 4.3 </a:t>
            </a:r>
            <a:r>
              <a:rPr lang="en-US" sz="2000" dirty="0">
                <a:solidFill>
                  <a:schemeClr val="tx1"/>
                </a:solidFill>
              </a:rPr>
              <a:t>x </a:t>
            </a:r>
            <a:r>
              <a:rPr lang="en-US" sz="2000" dirty="0" smtClean="0">
                <a:solidFill>
                  <a:schemeClr val="tx1"/>
                </a:solidFill>
              </a:rPr>
              <a:t>10</a:t>
            </a:r>
            <a:r>
              <a:rPr lang="en-US" sz="2000" baseline="30000" dirty="0" smtClean="0">
                <a:solidFill>
                  <a:schemeClr val="tx1"/>
                </a:solidFill>
              </a:rPr>
              <a:t>-12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</a:t>
            </a:r>
            <a:r>
              <a:rPr lang="el-GR" sz="2000" i="1" baseline="-25000" dirty="0">
                <a:solidFill>
                  <a:schemeClr val="tx1"/>
                </a:solidFill>
              </a:rPr>
              <a:t>μ</a:t>
            </a:r>
            <a:r>
              <a:rPr lang="en-US" sz="2000" i="1" baseline="-25000" dirty="0">
                <a:solidFill>
                  <a:schemeClr val="tx1"/>
                </a:solidFill>
              </a:rPr>
              <a:t>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(Au) </a:t>
            </a:r>
            <a:r>
              <a:rPr lang="en-US" sz="2000" dirty="0">
                <a:solidFill>
                  <a:schemeClr val="tx1"/>
                </a:solidFill>
              </a:rPr>
              <a:t>&lt; </a:t>
            </a:r>
            <a:r>
              <a:rPr lang="en-US" sz="2000" dirty="0">
                <a:solidFill>
                  <a:schemeClr val="tx1"/>
                </a:solidFill>
              </a:rPr>
              <a:t>7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x </a:t>
            </a:r>
            <a:r>
              <a:rPr lang="en-US" sz="2000" dirty="0" smtClean="0">
                <a:solidFill>
                  <a:schemeClr val="tx1"/>
                </a:solidFill>
              </a:rPr>
              <a:t>10</a:t>
            </a:r>
            <a:r>
              <a:rPr lang="en-US" sz="2000" baseline="30000" dirty="0" smtClean="0">
                <a:solidFill>
                  <a:schemeClr val="tx1"/>
                </a:solidFill>
              </a:rPr>
              <a:t>-13</a:t>
            </a:r>
            <a:endParaRPr lang="en-US" sz="2000" dirty="0" smtClean="0"/>
          </a:p>
          <a:p>
            <a:pPr>
              <a:spcBef>
                <a:spcPts val="1200"/>
              </a:spcBef>
            </a:pP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000" dirty="0"/>
              <a:t>Simulated signal at DIO tails</a:t>
            </a:r>
          </a:p>
          <a:p>
            <a:pPr>
              <a:spcBef>
                <a:spcPts val="1200"/>
              </a:spcBef>
            </a:pP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000" dirty="0" smtClean="0"/>
              <a:t>Au target: different electron energy endpoint than Al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NuFact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Zhengyun You, University of California, Irvine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6FF004-E3B3-4E4B-A62F-7B8FE11A57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6963" y="4126468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Simulated signal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l="14783" t="23478" r="33043" b="9275"/>
          <a:stretch>
            <a:fillRect/>
          </a:stretch>
        </p:blipFill>
        <p:spPr>
          <a:xfrm>
            <a:off x="3962400" y="1231392"/>
            <a:ext cx="5090160" cy="49204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0" y="6021288"/>
            <a:ext cx="41148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W. </a:t>
            </a:r>
            <a:r>
              <a:rPr lang="en-US" sz="1400" dirty="0" err="1" smtClean="0"/>
              <a:t>Bertl</a:t>
            </a:r>
            <a:r>
              <a:rPr lang="en-US" sz="1400" dirty="0" smtClean="0"/>
              <a:t> et al, Eur. Phys. J. C 47, 337-346 (2006)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63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I mu2e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9373</TotalTime>
  <Words>2692</Words>
  <Application>Microsoft Office PowerPoint</Application>
  <PresentationFormat>On-screen Show (4:3)</PresentationFormat>
  <Paragraphs>560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UCI mu2e Design</vt:lpstr>
      <vt:lpstr>Equation</vt:lpstr>
      <vt:lpstr>The Mu2e experiment</vt:lpstr>
      <vt:lpstr>Outline</vt:lpstr>
      <vt:lpstr>Charge Lepton Flavor Violation (CLFV)</vt:lpstr>
      <vt:lpstr>CLFV history in muon to electron</vt:lpstr>
      <vt:lpstr>New Physics in μ→e Conversion</vt:lpstr>
      <vt:lpstr>Probing new physics with CLFV</vt:lpstr>
      <vt:lpstr>μN→eN Conversion</vt:lpstr>
      <vt:lpstr>Measurement : Electron energy spectra</vt:lpstr>
      <vt:lpstr>Current Best Measurement in μN→eN  </vt:lpstr>
      <vt:lpstr>Process and Beam Selection</vt:lpstr>
      <vt:lpstr>The Mu2e Experiment</vt:lpstr>
      <vt:lpstr>The Mu2e Collaboration</vt:lpstr>
      <vt:lpstr>Proton Delivery &amp; Muon Campus</vt:lpstr>
      <vt:lpstr>Overview of Mu2e Design</vt:lpstr>
      <vt:lpstr>Production Solenoid</vt:lpstr>
      <vt:lpstr>Target and Heat Radiation Shield</vt:lpstr>
      <vt:lpstr>Transport Solenoid</vt:lpstr>
      <vt:lpstr>Detector Solenoid</vt:lpstr>
      <vt:lpstr>Stopping Target</vt:lpstr>
      <vt:lpstr>Tracker</vt:lpstr>
      <vt:lpstr>Tracks in one pulse</vt:lpstr>
      <vt:lpstr>Track Reconstruction</vt:lpstr>
      <vt:lpstr>Calorimeter</vt:lpstr>
      <vt:lpstr>Calorimeter</vt:lpstr>
      <vt:lpstr>Cosmic Ray Veto</vt:lpstr>
      <vt:lpstr>Neutron and Photon Background</vt:lpstr>
      <vt:lpstr>Calibration</vt:lpstr>
      <vt:lpstr>Timing in Mu2e measurement</vt:lpstr>
      <vt:lpstr>Proton beam extinction</vt:lpstr>
      <vt:lpstr>Extinction Monitor Design</vt:lpstr>
      <vt:lpstr>Dominant Background</vt:lpstr>
      <vt:lpstr>Other Backgrounds</vt:lpstr>
      <vt:lpstr>Reconstructed Signal and Background</vt:lpstr>
      <vt:lpstr>Background &amp; Sensitivity</vt:lpstr>
      <vt:lpstr>Mu2e Schedule</vt:lpstr>
      <vt:lpstr>Project X</vt:lpstr>
      <vt:lpstr>Mu2e at Project X</vt:lpstr>
      <vt:lpstr>Summary</vt:lpstr>
      <vt:lpstr>For Further Information</vt:lpstr>
      <vt:lpstr>Thank you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Cartoon of Mu2e</dc:title>
  <dc:creator>Zhengyun You</dc:creator>
  <cp:lastModifiedBy>Zhengyun You</cp:lastModifiedBy>
  <cp:revision>371</cp:revision>
  <cp:lastPrinted>2013-08-17T07:26:38Z</cp:lastPrinted>
  <dcterms:created xsi:type="dcterms:W3CDTF">2013-07-28T21:30:30Z</dcterms:created>
  <dcterms:modified xsi:type="dcterms:W3CDTF">2013-08-20T15:37:19Z</dcterms:modified>
</cp:coreProperties>
</file>