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4" r:id="rId4"/>
    <p:sldId id="305" r:id="rId5"/>
    <p:sldId id="306" r:id="rId6"/>
    <p:sldId id="307" r:id="rId7"/>
    <p:sldId id="294" r:id="rId8"/>
    <p:sldId id="308" r:id="rId9"/>
    <p:sldId id="295" r:id="rId10"/>
    <p:sldId id="326" r:id="rId11"/>
    <p:sldId id="296" r:id="rId12"/>
    <p:sldId id="309" r:id="rId13"/>
    <p:sldId id="297" r:id="rId14"/>
    <p:sldId id="301" r:id="rId15"/>
    <p:sldId id="310" r:id="rId16"/>
    <p:sldId id="311" r:id="rId17"/>
    <p:sldId id="328" r:id="rId18"/>
    <p:sldId id="312" r:id="rId19"/>
    <p:sldId id="313" r:id="rId20"/>
    <p:sldId id="317" r:id="rId21"/>
    <p:sldId id="324" r:id="rId22"/>
    <p:sldId id="318" r:id="rId23"/>
    <p:sldId id="314" r:id="rId24"/>
    <p:sldId id="315" r:id="rId25"/>
    <p:sldId id="316" r:id="rId26"/>
    <p:sldId id="319" r:id="rId27"/>
    <p:sldId id="320" r:id="rId28"/>
    <p:sldId id="322" r:id="rId29"/>
    <p:sldId id="321" r:id="rId30"/>
    <p:sldId id="329" r:id="rId31"/>
    <p:sldId id="327" r:id="rId32"/>
    <p:sldId id="325" r:id="rId33"/>
    <p:sldId id="29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0" autoAdjust="0"/>
  </p:normalViewPr>
  <p:slideViewPr>
    <p:cSldViewPr>
      <p:cViewPr varScale="1">
        <p:scale>
          <a:sx n="70" d="100"/>
          <a:sy n="70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35F3-6699-44E1-8D52-F2A24898F849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1677-54C9-45D4-9004-026EC49BDE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6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r" eaLnBrk="1" hangingPunct="1"/>
            <a:fld id="{09279865-9CC4-4BA1-9A78-3CE27F3043F7}" type="slidenum">
              <a:rPr lang="zh-CN" altLang="en-US" sz="1200"/>
              <a:pPr algn="r" eaLnBrk="1" hangingPunct="1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8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3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D29E-057D-4B8D-B4D8-18AF78C085C0}" type="datetimeFigureOut">
              <a:rPr lang="zh-CN" altLang="en-US" smtClean="0"/>
              <a:t>2013/8/19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5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medium baseline </a:t>
            </a:r>
            <a:r>
              <a:rPr lang="en-US" altLang="zh-CN" dirty="0" err="1" smtClean="0"/>
              <a:t>superbeam</a:t>
            </a:r>
            <a:r>
              <a:rPr lang="en-US" altLang="zh-CN" dirty="0" smtClean="0"/>
              <a:t> facility in China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04856" cy="17526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Jingyu Tang for the group </a:t>
            </a:r>
          </a:p>
          <a:p>
            <a:r>
              <a:rPr lang="en-US" altLang="zh-CN" sz="2800" dirty="0" smtClean="0"/>
              <a:t>Institute of High Energy Physics, CAS</a:t>
            </a:r>
          </a:p>
          <a:p>
            <a:r>
              <a:rPr lang="en-US" altLang="zh-CN" sz="2800" dirty="0" smtClean="0"/>
              <a:t>NuFact2013, August 19-24, 2013, Beijing, China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5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Lattice of the linac</a:t>
            </a:r>
            <a:endParaRPr lang="en-US" alt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3499-B867-401D-93B3-4C89136C090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4053" name="Picture 3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2"/>
          <a:stretch/>
        </p:blipFill>
        <p:spPr bwMode="auto">
          <a:xfrm>
            <a:off x="68200" y="3556992"/>
            <a:ext cx="9004300" cy="25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97443"/>
              </p:ext>
            </p:extLst>
          </p:nvPr>
        </p:nvGraphicFramePr>
        <p:xfrm>
          <a:off x="798586" y="1766069"/>
          <a:ext cx="75898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4" imgW="12381120" imgH="1880019" progId="Visio.Drawing.11">
                  <p:embed/>
                </p:oleObj>
              </mc:Choice>
              <mc:Fallback>
                <p:oleObj name="Visio" r:id="rId4" imgW="12381120" imgH="1880019" progId="Visio.Drawing.11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86" y="1766069"/>
                        <a:ext cx="75898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6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577564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Envelope along the linac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303039"/>
            <a:ext cx="7704856" cy="54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proton energy?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Study shows that neutrino yield per proton is slightly more than proportional to beam energy</a:t>
            </a:r>
          </a:p>
          <a:p>
            <a:r>
              <a:rPr lang="en-US" altLang="zh-CN" dirty="0" smtClean="0"/>
              <a:t>If beam power keeps unchanged, neutrino flux will increase slightly with increasing proton energy</a:t>
            </a:r>
          </a:p>
          <a:p>
            <a:pPr lvl="1"/>
            <a:r>
              <a:rPr lang="en-US" altLang="zh-CN" dirty="0" smtClean="0"/>
              <a:t>More benefit in the pion beam core</a:t>
            </a:r>
          </a:p>
          <a:p>
            <a:pPr lvl="1"/>
            <a:r>
              <a:rPr lang="en-US" altLang="zh-CN" dirty="0" smtClean="0"/>
              <a:t>Pion energy spectrum shifts towards higher</a:t>
            </a:r>
          </a:p>
          <a:p>
            <a:r>
              <a:rPr lang="en-US" altLang="zh-CN" dirty="0" smtClean="0"/>
              <a:t>Anyway, alternative proton driver schemes with higher energy have also been studied.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4896544" cy="998984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Alternative schemes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3212976"/>
            <a:ext cx="8229600" cy="35283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Design goal</a:t>
            </a:r>
          </a:p>
          <a:p>
            <a:pPr lvl="1"/>
            <a:r>
              <a:rPr lang="en-US" altLang="zh-CN" dirty="0" smtClean="0"/>
              <a:t>Beam energy/current: 2.0 GeV /7.5 mA, 2.5 GeV / 6 mA</a:t>
            </a:r>
          </a:p>
          <a:p>
            <a:pPr lvl="1"/>
            <a:r>
              <a:rPr lang="en-US" altLang="zh-CN" dirty="0" smtClean="0"/>
              <a:t>Lower current is relatively easier for the beam dynamics</a:t>
            </a:r>
          </a:p>
          <a:p>
            <a:r>
              <a:rPr lang="en-US" altLang="zh-CN" dirty="0" smtClean="0"/>
              <a:t>Two options</a:t>
            </a:r>
          </a:p>
          <a:p>
            <a:pPr lvl="1"/>
            <a:r>
              <a:rPr lang="en-US" altLang="zh-CN" dirty="0" smtClean="0"/>
              <a:t>Using more Ellip082 cavities to cover up to 2.0, 2.5 GeV</a:t>
            </a:r>
          </a:p>
          <a:p>
            <a:pPr lvl="1"/>
            <a:r>
              <a:rPr lang="en-US" altLang="zh-CN" dirty="0" smtClean="0"/>
              <a:t>Using a new type Ellip093 cavities to cover 1.0-2.5 GeV only with 2.5 GeV (beta=0.96)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36011"/>
              </p:ext>
            </p:extLst>
          </p:nvPr>
        </p:nvGraphicFramePr>
        <p:xfrm>
          <a:off x="3864993" y="-171400"/>
          <a:ext cx="5963591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3" imgW="4131869" imgH="2901696" progId="Origin50.Graph">
                  <p:embed/>
                </p:oleObj>
              </mc:Choice>
              <mc:Fallback>
                <p:oleObj r:id="rId3" imgW="4131869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993" y="-171400"/>
                        <a:ext cx="5963591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7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About HEBT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00575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Beam transport line from the linac to the target is relatively adaptable, according to the general layout</a:t>
            </a:r>
          </a:p>
          <a:p>
            <a:r>
              <a:rPr lang="en-US" altLang="zh-CN" dirty="0" smtClean="0"/>
              <a:t>Proton beam impinges into the target horizontally, with a small angle with respect to the target length</a:t>
            </a:r>
          </a:p>
          <a:p>
            <a:r>
              <a:rPr lang="en-US" altLang="zh-CN" dirty="0" smtClean="0"/>
              <a:t>Strong focusing before the target to form a small spot</a:t>
            </a:r>
          </a:p>
          <a:p>
            <a:r>
              <a:rPr lang="en-US" altLang="zh-CN" dirty="0" smtClean="0"/>
              <a:t>Horizontal bending to avoid back-streaming neutrons to harm the linac and most part of the beam line</a:t>
            </a:r>
          </a:p>
          <a:p>
            <a:r>
              <a:rPr lang="en-US" altLang="zh-CN" dirty="0" smtClean="0"/>
              <a:t>It is very difficult but very interesting to guide the used proton beam (much worse beam quality) to an external beam dump instead of dumping it inside the target region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41168"/>
            <a:ext cx="3816276" cy="174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Target and pion/muon collection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- Target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Mercury jet target (similar to NF design, MERIT)</a:t>
            </a:r>
          </a:p>
          <a:p>
            <a:pPr lvl="1"/>
            <a:r>
              <a:rPr lang="en-US" altLang="zh-CN" dirty="0" smtClean="0"/>
              <a:t>Higher beam power: heat load, radioactivity</a:t>
            </a:r>
          </a:p>
          <a:p>
            <a:pPr lvl="1"/>
            <a:r>
              <a:rPr lang="en-US" altLang="zh-CN" dirty="0" smtClean="0"/>
              <a:t>On the other hand, easier to some extent due to CW proton beam </a:t>
            </a:r>
          </a:p>
          <a:p>
            <a:endParaRPr lang="zh-CN" alt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91980"/>
            <a:ext cx="5540697" cy="318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08920"/>
          </a:xfrm>
        </p:spPr>
        <p:txBody>
          <a:bodyPr/>
          <a:lstStyle/>
          <a:p>
            <a:r>
              <a:rPr lang="en-US" altLang="zh-CN" dirty="0" smtClean="0"/>
              <a:t>Magnetic field of main SC solenoid: 7 T</a:t>
            </a:r>
          </a:p>
          <a:p>
            <a:r>
              <a:rPr lang="en-US" altLang="zh-CN" dirty="0" smtClean="0"/>
              <a:t>Target: radius - 4 mm, effective length – 30 cm</a:t>
            </a:r>
          </a:p>
          <a:p>
            <a:r>
              <a:rPr lang="en-US" altLang="zh-CN" dirty="0" smtClean="0"/>
              <a:t>Pion production ratio: 0.077 </a:t>
            </a:r>
            <a:r>
              <a:rPr lang="en-US" altLang="zh-CN" dirty="0" smtClean="0">
                <a:sym typeface="Symbol"/>
              </a:rPr>
              <a:t>/p @1.5 GeV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6450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Similar field configuration as at COMET</a:t>
            </a:r>
            <a:endParaRPr lang="zh-CN" altLang="en-US" sz="2400" dirty="0"/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4392488" cy="20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0"/>
          <a:stretch/>
        </p:blipFill>
        <p:spPr bwMode="auto">
          <a:xfrm>
            <a:off x="899592" y="1983251"/>
            <a:ext cx="5343525" cy="208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464496" cy="1152128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Large heat deposit and irradiation in SC solenoids</a:t>
            </a:r>
            <a:endParaRPr lang="zh-CN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" b="3881"/>
          <a:stretch/>
        </p:blipFill>
        <p:spPr bwMode="auto">
          <a:xfrm>
            <a:off x="5199792" y="1124744"/>
            <a:ext cx="38133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4088" y="3326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Pion energy spectrum at exit (4 m from target center)</a:t>
            </a:r>
            <a:endParaRPr lang="zh-CN" alt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00" y="3913977"/>
            <a:ext cx="3510150" cy="27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107504" y="1268760"/>
            <a:ext cx="5040560" cy="2085151"/>
            <a:chOff x="642938" y="1785938"/>
            <a:chExt cx="7696200" cy="300513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1785938"/>
              <a:ext cx="7696200" cy="300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643063" y="2034281"/>
              <a:ext cx="119979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0.8kW</a:t>
              </a:r>
              <a:endParaRPr lang="zh-CN" altLang="en-US" dirty="0"/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3214689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0.15kW</a:t>
              </a:r>
              <a:endParaRPr lang="zh-CN" altLang="en-US" dirty="0"/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4600984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0.06kW</a:t>
              </a:r>
              <a:endParaRPr lang="zh-CN" altLang="en-US" dirty="0"/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5810387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0.05kW</a:t>
              </a:r>
              <a:endParaRPr lang="zh-CN" altLang="en-US" dirty="0"/>
            </a:p>
          </p:txBody>
        </p:sp>
      </p:grpSp>
      <p:pic>
        <p:nvPicPr>
          <p:cNvPr id="21" name="Picture 6" descr="http://mail.ihep.ac.cn/coremail/s?func=mbox:getComposeData&amp;sid=BAABBGvvMkMzBtWIBlvvkpMQtjflYhjU&amp;composeId=1376729719868&amp;attachId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2" y="3284984"/>
            <a:ext cx="4222409" cy="28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527" y="6237312"/>
            <a:ext cx="318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 coils: 3.1 </a:t>
            </a:r>
            <a:r>
              <a:rPr lang="en-US" altLang="zh-CN" sz="2000" dirty="0"/>
              <a:t>X 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15 </a:t>
            </a:r>
            <a:r>
              <a:rPr lang="en-US" altLang="zh-CN" sz="2000" dirty="0" smtClean="0"/>
              <a:t>n/m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/s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8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7868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46982"/>
            <a:ext cx="2808450" cy="21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1587"/>
            <a:ext cx="3384376" cy="25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85" y="3171587"/>
            <a:ext cx="3461583" cy="2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71600" y="5766355"/>
            <a:ext cx="7652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Distribution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in (X-X’). (</a:t>
            </a:r>
            <a:r>
              <a:rPr lang="en-US" altLang="zh-CN" sz="2400" dirty="0"/>
              <a:t>Left: 5T; Right 7 </a:t>
            </a:r>
            <a:r>
              <a:rPr lang="en-US" altLang="zh-CN" sz="2400" dirty="0" smtClean="0"/>
              <a:t>T)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Higher field increases the core density significantly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Higher main solenoid field helps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346" y="1340768"/>
            <a:ext cx="24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Distribution in pion spot</a:t>
            </a:r>
          </a:p>
          <a:p>
            <a:r>
              <a:rPr lang="en-US" altLang="zh-CN" sz="2400" dirty="0" smtClean="0"/>
              <a:t>(Left: 5T; Right 7 T)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08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Target and pion/muon </a:t>
            </a:r>
            <a:r>
              <a:rPr lang="en-US" altLang="zh-CN" dirty="0" smtClean="0">
                <a:solidFill>
                  <a:srgbClr val="FF0000"/>
                </a:solidFill>
              </a:rPr>
              <a:t>collection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altLang="zh-CN" dirty="0" smtClean="0"/>
              <a:t>A straight section in SC solenoids of about 25 m to match the SC solenoids at the target, and for the pions to decay into muons</a:t>
            </a:r>
          </a:p>
          <a:p>
            <a:pPr lvl="1"/>
            <a:r>
              <a:rPr lang="en-US" altLang="zh-CN" dirty="0" smtClean="0"/>
              <a:t>Very large emittance and momentum spread</a:t>
            </a:r>
          </a:p>
          <a:p>
            <a:pPr lvl="1"/>
            <a:r>
              <a:rPr lang="en-US" altLang="zh-CN" dirty="0" smtClean="0"/>
              <a:t>Pions with lower energy decay faster</a:t>
            </a:r>
          </a:p>
          <a:p>
            <a:r>
              <a:rPr lang="en-US" altLang="zh-CN" dirty="0" smtClean="0"/>
              <a:t>Similar beam rigidity assures that pions and muons can be transported in the same focusing channel</a:t>
            </a:r>
          </a:p>
          <a:p>
            <a:pPr lvl="1"/>
            <a:r>
              <a:rPr lang="en-US" altLang="zh-CN" dirty="0" smtClean="0"/>
              <a:t>Momentum and emittance of pions most preserved in muons  </a:t>
            </a:r>
          </a:p>
        </p:txBody>
      </p:sp>
    </p:spTree>
    <p:extLst>
      <p:ext uri="{BB962C8B-B14F-4D97-AF65-F5344CB8AC3E}">
        <p14:creationId xmlns:p14="http://schemas.microsoft.com/office/powerpoint/2010/main" val="31014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</a:t>
            </a:r>
          </a:p>
          <a:p>
            <a:pPr lvl="1"/>
            <a:r>
              <a:rPr lang="en-US" altLang="zh-CN" dirty="0" smtClean="0"/>
              <a:t>World-wide need for neutrino facilities for CP measurements</a:t>
            </a:r>
          </a:p>
          <a:p>
            <a:pPr lvl="1"/>
            <a:r>
              <a:rPr lang="en-US" altLang="zh-CN" dirty="0" smtClean="0"/>
              <a:t>China’s proposal – a medium baseline facility</a:t>
            </a:r>
          </a:p>
          <a:p>
            <a:r>
              <a:rPr lang="en-US" altLang="zh-CN" dirty="0" smtClean="0"/>
              <a:t>Proton driver: CW superconducting proton linac</a:t>
            </a:r>
          </a:p>
          <a:p>
            <a:r>
              <a:rPr lang="en-US" altLang="zh-CN" dirty="0" smtClean="0"/>
              <a:t>Target and pion/muon collection</a:t>
            </a:r>
          </a:p>
          <a:p>
            <a:r>
              <a:rPr lang="en-US" altLang="zh-CN" dirty="0" smtClean="0"/>
              <a:t>Muon transport and decay channel</a:t>
            </a:r>
          </a:p>
          <a:p>
            <a:r>
              <a:rPr lang="en-US" altLang="zh-CN" dirty="0" smtClean="0"/>
              <a:t>Neutrino flux and possible detector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5195"/>
              </p:ext>
            </p:extLst>
          </p:nvPr>
        </p:nvGraphicFramePr>
        <p:xfrm>
          <a:off x="467544" y="3305512"/>
          <a:ext cx="822960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9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Aperture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/mm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Acceptance</a:t>
                      </a:r>
                      <a:r>
                        <a:rPr lang="en-US" sz="2400" kern="100" dirty="0" smtClean="0">
                          <a:effectLst/>
                        </a:rPr>
                        <a:t>  (</a:t>
                      </a:r>
                      <a:r>
                        <a:rPr lang="en-US" sz="2400" kern="100" dirty="0" smtClean="0">
                          <a:effectLst/>
                          <a:sym typeface="Symbol"/>
                        </a:rPr>
                        <a:t></a:t>
                      </a:r>
                      <a:r>
                        <a:rPr lang="en-US" sz="2400" kern="100" dirty="0" smtClean="0">
                          <a:effectLst/>
                        </a:rPr>
                        <a:t>mm-rad)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X: in mm; X’: in </a:t>
                      </a:r>
                      <a:r>
                        <a:rPr lang="en-US" altLang="zh-CN" sz="2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B</a:t>
                      </a:r>
                      <a:r>
                        <a:rPr lang="en-US" sz="2400" kern="100" baseline="0" dirty="0" smtClean="0">
                          <a:effectLst/>
                        </a:rPr>
                        <a:t> – </a:t>
                      </a:r>
                      <a:r>
                        <a:rPr lang="en-US" sz="2400" kern="100" dirty="0" smtClean="0">
                          <a:effectLst/>
                        </a:rPr>
                        <a:t>1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B – </a:t>
                      </a:r>
                      <a:r>
                        <a:rPr lang="en-US" sz="2400" kern="100" dirty="0" smtClean="0">
                          <a:effectLst/>
                        </a:rPr>
                        <a:t>2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B – </a:t>
                      </a:r>
                      <a:r>
                        <a:rPr lang="en-US" sz="2400" kern="100" dirty="0" smtClean="0">
                          <a:effectLst/>
                        </a:rPr>
                        <a:t>3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400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14.8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190, x’: 78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27.7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175, x’: 158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40.0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170, x’: 235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500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22.8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235, x’: 97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43.9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225, x’: 195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62.4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215, x’: 290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600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33.0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280, x’: 118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63.5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270, x’: 235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91.0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260, x’: 350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内容占位符 2"/>
          <p:cNvSpPr txBox="1">
            <a:spLocks/>
          </p:cNvSpPr>
          <p:nvPr/>
        </p:nvSpPr>
        <p:spPr>
          <a:xfrm>
            <a:off x="179512" y="404665"/>
            <a:ext cx="59150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Modest acceptance for channels</a:t>
            </a:r>
          </a:p>
          <a:p>
            <a:pPr lvl="1"/>
            <a:r>
              <a:rPr lang="en-US" altLang="zh-CN" dirty="0" smtClean="0"/>
              <a:t>40-60 </a:t>
            </a:r>
            <a:r>
              <a:rPr lang="en-US" altLang="zh-CN" kern="100" dirty="0">
                <a:sym typeface="Symbol"/>
              </a:rPr>
              <a:t></a:t>
            </a:r>
            <a:r>
              <a:rPr lang="en-US" altLang="zh-CN" kern="100" dirty="0" smtClean="0"/>
              <a:t>mm-rad</a:t>
            </a:r>
          </a:p>
          <a:p>
            <a:pPr lvl="1"/>
            <a:r>
              <a:rPr lang="en-US" altLang="zh-CN" dirty="0" smtClean="0">
                <a:sym typeface="Symbol"/>
              </a:rPr>
              <a:t>Higher field for  decay and  transport channel, lower field for  decay channel 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38" y="1013219"/>
            <a:ext cx="3161557" cy="205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90569"/>
              </p:ext>
            </p:extLst>
          </p:nvPr>
        </p:nvGraphicFramePr>
        <p:xfrm>
          <a:off x="4788024" y="538914"/>
          <a:ext cx="4608512" cy="325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33413551" imgH="23612440" progId="Origin50.Graph">
                  <p:embed/>
                </p:oleObj>
              </mc:Choice>
              <mc:Fallback>
                <p:oleObj r:id="rId3" imgW="33413551" imgH="2361244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38914"/>
                        <a:ext cx="4608512" cy="3250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Collection and transport efficiency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1944217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sym typeface="Symbol"/>
              </a:rPr>
              <a:t>About 0.0052 +/proton for 50 mm-rad  at entrance of muon decay channel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 smtClean="0">
                <a:sym typeface="Symbol"/>
              </a:rPr>
              <a:t>Emittance limitation is acceptable</a:t>
            </a:r>
            <a:endParaRPr lang="en-US" altLang="zh-CN" dirty="0">
              <a:sym typeface="Symbol"/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48421"/>
              </p:ext>
            </p:extLst>
          </p:nvPr>
        </p:nvGraphicFramePr>
        <p:xfrm>
          <a:off x="971600" y="3721595"/>
          <a:ext cx="7416824" cy="2227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2304256"/>
                <a:gridCol w="2016224"/>
              </a:tblGrid>
              <a:tr h="602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muon/proton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Portion</a:t>
                      </a:r>
                      <a:r>
                        <a:rPr lang="zh-CN" sz="2000" kern="100" dirty="0" smtClean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%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No limit on emittance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9.48E-03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100 </a:t>
                      </a:r>
                      <a:r>
                        <a:rPr lang="zh-CN" sz="2000" kern="100" dirty="0" smtClean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8.04E-03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80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7.31E-03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77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50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5.22E-03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609329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Emittance limit in both (X-X’) and (Y-Y’) </a:t>
            </a:r>
            <a:endParaRPr lang="zh-CN" alt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26"/>
          <p:cNvSpPr txBox="1"/>
          <p:nvPr/>
        </p:nvSpPr>
        <p:spPr>
          <a:xfrm>
            <a:off x="5508104" y="2800350"/>
            <a:ext cx="523875" cy="4191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smtClean="0">
                <a:solidFill>
                  <a:srgbClr val="FFFFFF"/>
                </a:solidFill>
                <a:effectLst/>
                <a:latin typeface="Calibri"/>
                <a:ea typeface="宋体"/>
                <a:cs typeface="Times New Roman"/>
              </a:rPr>
              <a:t>7 T</a:t>
            </a:r>
            <a:endParaRPr lang="zh-CN" sz="2000" kern="100" dirty="0">
              <a:solidFill>
                <a:srgbClr val="FFFFFF"/>
              </a:solidFill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8832"/>
            <a:ext cx="5486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57200" y="404665"/>
            <a:ext cx="8219256" cy="14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Try to transport large momentum range </a:t>
            </a:r>
            <a:r>
              <a:rPr lang="en-US" altLang="zh-CN" dirty="0" smtClean="0">
                <a:sym typeface="Symbol"/>
              </a:rPr>
              <a:t>/</a:t>
            </a:r>
          </a:p>
          <a:p>
            <a:r>
              <a:rPr lang="en-US" altLang="zh-CN" dirty="0" smtClean="0">
                <a:sym typeface="Symbol"/>
              </a:rPr>
              <a:t>Expected: </a:t>
            </a:r>
            <a:r>
              <a:rPr lang="en-US" altLang="zh-CN" dirty="0"/>
              <a:t>±50</a:t>
            </a:r>
            <a:r>
              <a:rPr lang="en-US" altLang="zh-CN" dirty="0" smtClean="0"/>
              <a:t>% centered at 291MeV/c</a:t>
            </a:r>
            <a:endParaRPr lang="en-US" altLang="zh-CN" dirty="0" smtClean="0"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172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Muon momentum spectrum at the entrance of the bending section (Red: 5 T for main solenoid; Black: 7 T)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56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630885"/>
            <a:ext cx="64198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 selection section of about 2 m (length) to select </a:t>
            </a:r>
            <a:r>
              <a:rPr lang="en-US" altLang="zh-CN" dirty="0" smtClean="0">
                <a:sym typeface="Symbol"/>
              </a:rPr>
              <a:t>+/+ from -/-, as either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beam or - beam is used for producing the required neutrinos   </a:t>
            </a:r>
          </a:p>
          <a:p>
            <a:pPr lvl="1"/>
            <a:r>
              <a:rPr lang="en-US" altLang="zh-CN" dirty="0" smtClean="0">
                <a:sym typeface="Symbol"/>
              </a:rPr>
              <a:t>For very large emittance, a group of three SC dipoles with strong gradient (similar as an DFD FFAG focusing) is used for bending (e.g., 40</a:t>
            </a:r>
            <a:r>
              <a:rPr lang="en-US" altLang="zh-CN" dirty="0">
                <a:sym typeface="Symbol"/>
              </a:rPr>
              <a:t>  </a:t>
            </a:r>
            <a:r>
              <a:rPr lang="en-US" altLang="zh-CN" dirty="0" smtClean="0">
                <a:sym typeface="Symbol"/>
              </a:rPr>
              <a:t>/-80</a:t>
            </a:r>
            <a:r>
              <a:rPr lang="en-US" altLang="zh-CN" dirty="0">
                <a:sym typeface="Symbol"/>
              </a:rPr>
              <a:t>  </a:t>
            </a:r>
            <a:r>
              <a:rPr lang="en-US" altLang="zh-CN" dirty="0" smtClean="0">
                <a:sym typeface="Symbol"/>
              </a:rPr>
              <a:t>/40</a:t>
            </a:r>
            <a:r>
              <a:rPr lang="en-US" altLang="zh-CN" dirty="0">
                <a:sym typeface="Symbol"/>
              </a:rPr>
              <a:t> </a:t>
            </a:r>
            <a:r>
              <a:rPr lang="en-US" altLang="zh-CN" dirty="0" smtClean="0">
                <a:sym typeface="Symbol"/>
              </a:rPr>
              <a:t>) and focusing</a:t>
            </a:r>
          </a:p>
          <a:p>
            <a:pPr lvl="1"/>
            <a:r>
              <a:rPr lang="en-US" altLang="zh-CN" dirty="0" smtClean="0">
                <a:sym typeface="Symbol"/>
              </a:rPr>
              <a:t>Reverse the fields when changing from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to -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 transport and decay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3600" dirty="0"/>
              <a:t>- </a:t>
            </a:r>
            <a:r>
              <a:rPr lang="en-US" altLang="zh-CN" sz="3600" dirty="0" smtClean="0"/>
              <a:t>Muon bending section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 bending section is required before the muon decay channel, to suppress the background of pion-decayed neutrinos at the detector</a:t>
            </a:r>
          </a:p>
          <a:p>
            <a:pPr lvl="1"/>
            <a:r>
              <a:rPr lang="en-US" altLang="zh-CN" dirty="0" smtClean="0"/>
              <a:t>Bending angle is adaptable according to the general layout</a:t>
            </a:r>
          </a:p>
          <a:p>
            <a:pPr lvl="1"/>
            <a:r>
              <a:rPr lang="en-US" altLang="zh-CN" dirty="0" smtClean="0"/>
              <a:t>More energetic pions continue to decay in the section</a:t>
            </a:r>
          </a:p>
          <a:p>
            <a:r>
              <a:rPr lang="en-US" altLang="zh-CN" dirty="0" smtClean="0"/>
              <a:t>Many short SC solenoids aligned with increased angle displacement to bend and focus the beam simultaneously</a:t>
            </a:r>
          </a:p>
          <a:p>
            <a:pPr lvl="1"/>
            <a:r>
              <a:rPr lang="en-US" altLang="zh-CN" dirty="0" smtClean="0"/>
              <a:t>Short solenoids helps reduce beam centroid excursion (aperture, beam loss) 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Alternate</a:t>
            </a:r>
            <a:r>
              <a:rPr lang="en-US" altLang="zh-CN" dirty="0" smtClean="0"/>
              <a:t> reverse SC field also helps reduce the excursion, and emittance coupling</a:t>
            </a:r>
          </a:p>
          <a:p>
            <a:pPr lvl="1"/>
            <a:r>
              <a:rPr lang="en-US" altLang="zh-CN" dirty="0" smtClean="0"/>
              <a:t>A small vertical field component is also helpful to reduce the excursion and for momentum selection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00867"/>
              </p:ext>
            </p:extLst>
          </p:nvPr>
        </p:nvGraphicFramePr>
        <p:xfrm>
          <a:off x="5724128" y="2924944"/>
          <a:ext cx="3241576" cy="226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aph" r:id="rId3" imgW="32461020" imgH="22669410" progId="Origin50.Graph">
                  <p:embed/>
                </p:oleObj>
              </mc:Choice>
              <mc:Fallback>
                <p:oleObj name="Graph" r:id="rId3" imgW="32461020" imgH="22669410" progId="Origin50.Graph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3241576" cy="226675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25" y="3848459"/>
            <a:ext cx="4603963" cy="253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572508" cy="25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Beam tracking simulated by G4beamline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57" y="1052736"/>
            <a:ext cx="432048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Θ</a:t>
            </a:r>
            <a:r>
              <a:rPr lang="en-US" altLang="zh-CN" dirty="0" smtClean="0"/>
              <a:t>=2°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56519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Θ</a:t>
            </a:r>
            <a:r>
              <a:rPr lang="en-US" altLang="zh-CN" dirty="0" smtClean="0"/>
              <a:t>=5°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024" y="630932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Beam centroid along solenoid units for different slanted angle for each solenoid</a:t>
            </a:r>
            <a:endParaRPr lang="zh-CN" altLang="en-US" sz="20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51520" y="1340768"/>
            <a:ext cx="424847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Bending section by slanted solenoids (39*2</a:t>
            </a:r>
            <a:r>
              <a:rPr lang="en-US" altLang="zh-CN" dirty="0" smtClean="0">
                <a:sym typeface="Symbol"/>
              </a:rPr>
              <a:t>=78) </a:t>
            </a:r>
            <a:r>
              <a:rPr lang="en-US" altLang="zh-CN" dirty="0" smtClean="0"/>
              <a:t>has very good momentum acceptance, e.g. </a:t>
            </a:r>
            <a:r>
              <a:rPr lang="en-US" altLang="zh-CN" dirty="0" smtClean="0">
                <a:sym typeface="Symbol"/>
              </a:rPr>
              <a:t>p/p=50%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7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 transport and decay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3600" dirty="0"/>
              <a:t>- </a:t>
            </a:r>
            <a:r>
              <a:rPr lang="en-US" altLang="zh-CN" sz="3600" dirty="0" smtClean="0"/>
              <a:t>Muon decay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long decay channel of about 300 m is designed for production of neutrinos</a:t>
            </a:r>
          </a:p>
          <a:p>
            <a:pPr lvl="1"/>
            <a:r>
              <a:rPr lang="en-US" altLang="zh-CN" dirty="0" smtClean="0"/>
              <a:t>About 16% for 291 MeV/c</a:t>
            </a:r>
          </a:p>
          <a:p>
            <a:r>
              <a:rPr lang="en-US" altLang="zh-CN" dirty="0" smtClean="0"/>
              <a:t>Important to have smaller divergent angle </a:t>
            </a:r>
          </a:p>
          <a:p>
            <a:pPr lvl="1"/>
            <a:r>
              <a:rPr lang="en-US" altLang="zh-CN" dirty="0" smtClean="0"/>
              <a:t>Neutrino energy spectrum at detector related to the angle</a:t>
            </a:r>
          </a:p>
          <a:p>
            <a:pPr lvl="1"/>
            <a:r>
              <a:rPr lang="en-US" altLang="zh-CN" dirty="0" smtClean="0"/>
              <a:t>Modest beam emittance and large aperture</a:t>
            </a:r>
          </a:p>
          <a:p>
            <a:r>
              <a:rPr lang="en-US" altLang="zh-CN" dirty="0" smtClean="0"/>
              <a:t>Minimize remained pions (those quite energetic) in the section: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Modest acceptance of the bending section and with </a:t>
            </a:r>
            <a:r>
              <a:rPr lang="en-US" altLang="zh-CN" i="1" dirty="0" smtClean="0"/>
              <a:t>B</a:t>
            </a:r>
            <a:r>
              <a:rPr lang="en-US" altLang="zh-CN" i="1" baseline="-25000" dirty="0" smtClean="0"/>
              <a:t>y</a:t>
            </a:r>
          </a:p>
          <a:p>
            <a:pPr lvl="1"/>
            <a:r>
              <a:rPr lang="en-US" altLang="zh-CN" dirty="0" smtClean="0"/>
              <a:t>Longer pion decay section before the bending </a:t>
            </a:r>
          </a:p>
        </p:txBody>
      </p:sp>
    </p:spTree>
    <p:extLst>
      <p:ext uri="{BB962C8B-B14F-4D97-AF65-F5344CB8AC3E}">
        <p14:creationId xmlns:p14="http://schemas.microsoft.com/office/powerpoint/2010/main" val="25249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47092"/>
            <a:ext cx="4474840" cy="994122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Neutrino energy spectra</a:t>
            </a:r>
            <a:br>
              <a:rPr lang="en-US" altLang="zh-CN" sz="2400" dirty="0" smtClean="0"/>
            </a:br>
            <a:r>
              <a:rPr lang="en-US" altLang="zh-CN" sz="2400" dirty="0" smtClean="0"/>
              <a:t>dependent on muon momentum and divergent angle</a:t>
            </a:r>
            <a:endParaRPr lang="zh-CN" alt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4077072"/>
            <a:ext cx="4016241" cy="265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54" y="4043656"/>
            <a:ext cx="4003936" cy="265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66" y="116632"/>
            <a:ext cx="3124274" cy="10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562"/>
            <a:ext cx="4049018" cy="27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268760"/>
            <a:ext cx="42037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64045"/>
              </p:ext>
            </p:extLst>
          </p:nvPr>
        </p:nvGraphicFramePr>
        <p:xfrm>
          <a:off x="467544" y="3305512"/>
          <a:ext cx="822960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9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Aperture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/mm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Acceptance</a:t>
                      </a:r>
                      <a:r>
                        <a:rPr lang="en-US" sz="2400" kern="100" dirty="0" smtClean="0">
                          <a:effectLst/>
                        </a:rPr>
                        <a:t>  (</a:t>
                      </a:r>
                      <a:r>
                        <a:rPr lang="en-US" sz="2400" kern="100" dirty="0" smtClean="0">
                          <a:effectLst/>
                          <a:sym typeface="Symbol"/>
                        </a:rPr>
                        <a:t></a:t>
                      </a:r>
                      <a:r>
                        <a:rPr lang="en-US" sz="2400" kern="100" dirty="0" smtClean="0">
                          <a:effectLst/>
                        </a:rPr>
                        <a:t>mm-rad)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X: in mm; X’: in </a:t>
                      </a:r>
                      <a:r>
                        <a:rPr lang="en-US" altLang="zh-CN" sz="2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B</a:t>
                      </a:r>
                      <a:r>
                        <a:rPr lang="en-US" sz="2400" kern="100" baseline="0" dirty="0" smtClean="0">
                          <a:effectLst/>
                        </a:rPr>
                        <a:t> – </a:t>
                      </a:r>
                      <a:r>
                        <a:rPr lang="en-US" sz="2400" kern="100" dirty="0" smtClean="0">
                          <a:effectLst/>
                        </a:rPr>
                        <a:t>1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B – </a:t>
                      </a:r>
                      <a:r>
                        <a:rPr lang="en-US" sz="2400" kern="100" dirty="0" smtClean="0">
                          <a:effectLst/>
                        </a:rPr>
                        <a:t>2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B – </a:t>
                      </a:r>
                      <a:r>
                        <a:rPr lang="en-US" sz="2400" kern="100" dirty="0" smtClean="0">
                          <a:effectLst/>
                        </a:rPr>
                        <a:t>3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400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14.8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190, x’: 78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27.7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175, x’: 158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40.0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170, x’: 235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500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22.8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235, x’: 97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43.9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225, x’: 195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62.4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215, x’: 290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600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33.0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280, x’: </a:t>
                      </a: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63.5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270, x’: 235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91.0</a:t>
                      </a:r>
                      <a:endParaRPr lang="zh-CN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(x</a:t>
                      </a:r>
                      <a:r>
                        <a:rPr lang="en-US" sz="2400" kern="100" dirty="0" smtClean="0">
                          <a:effectLst/>
                        </a:rPr>
                        <a:t>: 260, x’: 350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内容占位符 2"/>
          <p:cNvSpPr txBox="1">
            <a:spLocks/>
          </p:cNvSpPr>
          <p:nvPr/>
        </p:nvSpPr>
        <p:spPr>
          <a:xfrm>
            <a:off x="179512" y="404665"/>
            <a:ext cx="59150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Modest acceptance for channels</a:t>
            </a:r>
          </a:p>
          <a:p>
            <a:pPr lvl="1"/>
            <a:r>
              <a:rPr lang="en-US" altLang="zh-CN" dirty="0" smtClean="0"/>
              <a:t>40-60 </a:t>
            </a:r>
            <a:r>
              <a:rPr lang="en-US" altLang="zh-CN" kern="100" dirty="0">
                <a:sym typeface="Symbol"/>
              </a:rPr>
              <a:t></a:t>
            </a:r>
            <a:r>
              <a:rPr lang="en-US" altLang="zh-CN" kern="100" dirty="0" smtClean="0"/>
              <a:t>mm-rad</a:t>
            </a:r>
          </a:p>
          <a:p>
            <a:pPr lvl="1"/>
            <a:r>
              <a:rPr lang="en-US" altLang="zh-CN" dirty="0" smtClean="0">
                <a:sym typeface="Symbol"/>
              </a:rPr>
              <a:t>Higher field for  decay and  transport channel, </a:t>
            </a:r>
            <a:r>
              <a:rPr lang="en-US" altLang="zh-CN" b="1" dirty="0" smtClean="0">
                <a:solidFill>
                  <a:srgbClr val="0070C0"/>
                </a:solidFill>
                <a:sym typeface="Symbol"/>
              </a:rPr>
              <a:t>lower field for  decay channel</a:t>
            </a:r>
            <a:r>
              <a:rPr lang="en-US" altLang="zh-CN" dirty="0" smtClean="0">
                <a:sym typeface="Symbol"/>
              </a:rPr>
              <a:t>   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38" y="1013219"/>
            <a:ext cx="3161557" cy="205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3137012" y="5949280"/>
            <a:ext cx="3235188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Neutrino flux and possible detector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3"/>
            <a:ext cx="5112568" cy="50968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possible detector is JUNO detector</a:t>
            </a:r>
          </a:p>
          <a:p>
            <a:pPr lvl="1"/>
            <a:r>
              <a:rPr lang="en-US" altLang="zh-CN" dirty="0" smtClean="0"/>
              <a:t>150 km from the target/source</a:t>
            </a:r>
          </a:p>
          <a:p>
            <a:pPr lvl="1"/>
            <a:r>
              <a:rPr lang="en-US" altLang="zh-CN" dirty="0" smtClean="0"/>
              <a:t>35 m in diameter</a:t>
            </a:r>
          </a:p>
          <a:p>
            <a:pPr lvl="1"/>
            <a:r>
              <a:rPr lang="en-US" altLang="zh-CN" dirty="0" smtClean="0"/>
              <a:t>20 </a:t>
            </a:r>
            <a:r>
              <a:rPr lang="en-US" altLang="zh-CN" dirty="0" err="1" smtClean="0"/>
              <a:t>kt</a:t>
            </a:r>
            <a:r>
              <a:rPr lang="en-US" altLang="zh-CN" dirty="0" smtClean="0"/>
              <a:t> Liquid Scintillator or 23 </a:t>
            </a:r>
            <a:r>
              <a:rPr lang="en-US" altLang="zh-CN" dirty="0" err="1" smtClean="0"/>
              <a:t>kt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Gd</a:t>
            </a:r>
            <a:r>
              <a:rPr lang="en-US" altLang="zh-CN" dirty="0" smtClean="0"/>
              <a:t>-doped water</a:t>
            </a:r>
          </a:p>
          <a:p>
            <a:r>
              <a:rPr lang="en-US" altLang="zh-CN" dirty="0" smtClean="0"/>
              <a:t>Other </a:t>
            </a:r>
            <a:r>
              <a:rPr lang="en-US" altLang="zh-CN" dirty="0"/>
              <a:t>detector solution is also under consideration</a:t>
            </a:r>
          </a:p>
          <a:p>
            <a:pPr lvl="1"/>
            <a:endParaRPr lang="en-US" altLang="zh-CN" dirty="0" smtClean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08" y="3501008"/>
            <a:ext cx="3562871" cy="3080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12160" y="4581128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20-kt LS</a:t>
            </a:r>
          </a:p>
          <a:p>
            <a:pPr algn="ctr"/>
            <a:r>
              <a:rPr lang="en-US" altLang="zh-CN" dirty="0" smtClean="0"/>
              <a:t>or</a:t>
            </a:r>
          </a:p>
          <a:p>
            <a:pPr algn="ctr"/>
            <a:r>
              <a:rPr lang="en-US" altLang="zh-CN" dirty="0" smtClean="0"/>
              <a:t>23-kt </a:t>
            </a:r>
            <a:r>
              <a:rPr lang="en-US" altLang="zh-CN" dirty="0" err="1" smtClean="0"/>
              <a:t>Gd</a:t>
            </a:r>
            <a:r>
              <a:rPr lang="en-US" altLang="zh-CN" dirty="0" smtClean="0"/>
              <a:t>-doped water</a:t>
            </a:r>
            <a:endParaRPr lang="de-DE" altLang="zh-CN" dirty="0">
              <a:solidFill>
                <a:srgbClr val="007A37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6096" y="3635732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Water buffer</a:t>
            </a:r>
            <a:endParaRPr lang="de-DE" altLang="zh-CN" dirty="0">
              <a:solidFill>
                <a:srgbClr val="007A37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Introduction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- </a:t>
            </a:r>
            <a:r>
              <a:rPr lang="en-US" altLang="zh-CN" sz="3600" dirty="0"/>
              <a:t>World-wide need for neutrino facilities for CP measurements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-400050"/>
            <a:r>
              <a:rPr lang="en-US" altLang="zh-CN" dirty="0"/>
              <a:t>N</a:t>
            </a:r>
            <a:r>
              <a:rPr lang="en-US" altLang="zh-CN" dirty="0" smtClean="0"/>
              <a:t>eutrino </a:t>
            </a:r>
            <a:r>
              <a:rPr lang="en-US" altLang="zh-CN" dirty="0"/>
              <a:t>physics experiments at </a:t>
            </a:r>
            <a:r>
              <a:rPr lang="en-US" altLang="zh-CN" dirty="0" err="1"/>
              <a:t>Daya</a:t>
            </a:r>
            <a:r>
              <a:rPr lang="en-US" altLang="zh-CN" dirty="0"/>
              <a:t> Bay</a:t>
            </a:r>
          </a:p>
          <a:p>
            <a:pPr marL="432000" lvl="1" indent="0"/>
            <a:r>
              <a:rPr lang="en-US" altLang="zh-CN" dirty="0">
                <a:sym typeface="Symbol"/>
              </a:rPr>
              <a:t>  Measurements in 13</a:t>
            </a:r>
            <a:endParaRPr lang="en-US" altLang="zh-CN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err="1"/>
              <a:t>Jiangmen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(JUNO, or </a:t>
            </a:r>
            <a:r>
              <a:rPr lang="en-US" altLang="zh-CN" sz="2800" dirty="0"/>
              <a:t>DYB-II) </a:t>
            </a:r>
            <a:r>
              <a:rPr lang="en-US" altLang="zh-CN" sz="2800" dirty="0" smtClean="0"/>
              <a:t>and other experiments</a:t>
            </a:r>
            <a:endParaRPr lang="en-US" altLang="zh-CN" sz="2800" dirty="0"/>
          </a:p>
          <a:p>
            <a:pPr lvl="1"/>
            <a:r>
              <a:rPr lang="en-US" altLang="zh-CN" dirty="0" smtClean="0"/>
              <a:t>Measurements in Mass Hierarchy and other mixed parameters</a:t>
            </a:r>
          </a:p>
          <a:p>
            <a:r>
              <a:rPr lang="en-US" altLang="zh-CN" dirty="0" smtClean="0"/>
              <a:t>A good superbeam machine to measure CP phase, before NF becomes possible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Decayed muons and neutrinos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3816424" cy="2744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517524"/>
            <a:ext cx="320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Momentum spectrum of decayed muons</a:t>
            </a:r>
            <a:endParaRPr lang="zh-CN" altLang="en-US" sz="2000" dirty="0"/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65891" y="1772816"/>
            <a:ext cx="408051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468416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Momentum spectra of neutrinos at JUNO detector</a:t>
            </a:r>
          </a:p>
        </p:txBody>
      </p:sp>
    </p:spTree>
    <p:extLst>
      <p:ext uri="{BB962C8B-B14F-4D97-AF65-F5344CB8AC3E}">
        <p14:creationId xmlns:p14="http://schemas.microsoft.com/office/powerpoint/2010/main" val="5455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Estimate of neutrino flux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39342"/>
                <a:ext cx="8352928" cy="452596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Proton on target ( operation 5000 h): 1.125 </a:t>
                </a:r>
                <a:r>
                  <a:rPr lang="en-US" altLang="zh-CN" sz="2800" dirty="0" smtClean="0">
                    <a:sym typeface="Symbol"/>
                  </a:rPr>
                  <a:t></a:t>
                </a:r>
                <a:r>
                  <a:rPr lang="en-US" altLang="zh-CN" sz="2800" dirty="0" smtClean="0"/>
                  <a:t> 10</a:t>
                </a:r>
                <a:r>
                  <a:rPr lang="en-US" altLang="zh-CN" sz="2800" baseline="30000" dirty="0" smtClean="0"/>
                  <a:t>24</a:t>
                </a:r>
                <a:r>
                  <a:rPr lang="en-US" altLang="zh-CN" sz="2800" dirty="0" smtClean="0"/>
                  <a:t> proton/year</a:t>
                </a:r>
              </a:p>
              <a:p>
                <a:r>
                  <a:rPr lang="en-US" altLang="zh-CN" sz="2800" dirty="0" smtClean="0"/>
                  <a:t>Muon yield: 5.9</a:t>
                </a:r>
                <a:r>
                  <a:rPr lang="en-US" altLang="zh-CN" dirty="0">
                    <a:sym typeface="Symbol"/>
                  </a:rPr>
                  <a:t> 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-3 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en-US" altLang="zh-CN" sz="2800" dirty="0" smtClean="0"/>
                  <a:t>/proton</a:t>
                </a:r>
              </a:p>
              <a:p>
                <a:r>
                  <a:rPr lang="en-US" altLang="zh-CN" sz="2800" dirty="0" smtClean="0"/>
                  <a:t>Muon decay probability:  0.16</a:t>
                </a:r>
              </a:p>
              <a:p>
                <a:r>
                  <a:rPr lang="en-US" altLang="zh-CN" sz="2800" dirty="0" smtClean="0"/>
                  <a:t>Total neutrino yield: 9</a:t>
                </a:r>
                <a:r>
                  <a:rPr lang="en-US" altLang="zh-CN" dirty="0" smtClean="0"/>
                  <a:t>.4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-4 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ym typeface="Symbol"/>
                  </a:rPr>
                  <a:t></a:t>
                </a:r>
                <a:r>
                  <a:rPr lang="en-US" altLang="zh-CN" dirty="0" smtClean="0"/>
                  <a:t>/proton (in pair)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</a:t>
                </a:r>
                <a:r>
                  <a:rPr lang="en-US" altLang="zh-CN" sz="2800" dirty="0" smtClean="0"/>
                  <a:t> </a:t>
                </a:r>
                <a:r>
                  <a:rPr lang="en-US" altLang="zh-CN" dirty="0" smtClean="0"/>
                  <a:t>1.1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21 </a:t>
                </a:r>
                <a:r>
                  <a:rPr lang="en-US" altLang="zh-CN" dirty="0" smtClean="0"/>
                  <a:t> </a:t>
                </a:r>
                <a:r>
                  <a:rPr lang="en-US" altLang="zh-CN" dirty="0">
                    <a:sym typeface="Symbol"/>
                  </a:rPr>
                  <a:t></a:t>
                </a:r>
                <a:r>
                  <a:rPr lang="en-US" altLang="zh-CN" dirty="0" smtClean="0"/>
                  <a:t>/year (in pair)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(comparable to NF)</a:t>
                </a:r>
                <a:endParaRPr lang="en-US" altLang="zh-CN" dirty="0"/>
              </a:p>
              <a:p>
                <a:r>
                  <a:rPr lang="en-US" altLang="zh-CN" sz="2800" dirty="0" smtClean="0"/>
                  <a:t>Neutrino flux at detector: dependent on the detector and the distance</a:t>
                </a:r>
              </a:p>
              <a:p>
                <a:endParaRPr lang="zh-CN" altLang="en-US" dirty="0" smtClean="0"/>
              </a:p>
            </p:txBody>
          </p:sp>
        </mc:Choice>
        <mc:Fallback xmlns="">
          <p:sp>
            <p:nvSpPr>
              <p:cNvPr id="2253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39342"/>
                <a:ext cx="8352928" cy="4525962"/>
              </a:xfrm>
              <a:blipFill rotWithShape="1">
                <a:blip r:embed="rId2"/>
                <a:stretch>
                  <a:fillRect l="-1314" t="-1617" r="-511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Preliminary study of the superbeam facility looks competitive</a:t>
            </a:r>
          </a:p>
          <a:p>
            <a:pPr lvl="1"/>
            <a:r>
              <a:rPr lang="en-US" altLang="zh-CN" dirty="0" smtClean="0"/>
              <a:t>Muon-decayed neutrinos (CW protons</a:t>
            </a:r>
            <a:r>
              <a:rPr lang="en-US" altLang="zh-CN" dirty="0" smtClean="0">
                <a:sym typeface="Wingdings" pitchFamily="2" charset="2"/>
              </a:rPr>
              <a:t> DC neutrinos) 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High neutrino flux with neutrino energy: 100-300 MeV</a:t>
            </a:r>
          </a:p>
          <a:p>
            <a:r>
              <a:rPr lang="en-US" altLang="zh-CN" dirty="0" smtClean="0"/>
              <a:t>Following studies will focus on</a:t>
            </a:r>
          </a:p>
          <a:p>
            <a:pPr lvl="1"/>
            <a:r>
              <a:rPr lang="en-US" altLang="zh-CN" dirty="0" smtClean="0"/>
              <a:t>Detector and baseline distance </a:t>
            </a:r>
          </a:p>
          <a:p>
            <a:pPr lvl="1"/>
            <a:r>
              <a:rPr lang="en-US" altLang="zh-CN" dirty="0" smtClean="0"/>
              <a:t>Try higher field for the main solenoid</a:t>
            </a:r>
          </a:p>
          <a:p>
            <a:pPr lvl="1"/>
            <a:r>
              <a:rPr lang="en-US" altLang="zh-CN" dirty="0" smtClean="0"/>
              <a:t>Transport/decay channel: shift up neutrino energy spectrum </a:t>
            </a:r>
          </a:p>
          <a:p>
            <a:r>
              <a:rPr lang="en-US" altLang="zh-CN" dirty="0" smtClean="0"/>
              <a:t>Technical difficulties</a:t>
            </a:r>
          </a:p>
          <a:p>
            <a:pPr lvl="1"/>
            <a:r>
              <a:rPr lang="en-US" altLang="zh-CN" dirty="0" smtClean="0"/>
              <a:t>Proton driver: to be solved by China-ADS</a:t>
            </a:r>
          </a:p>
          <a:p>
            <a:pPr lvl="1"/>
            <a:r>
              <a:rPr lang="en-US" altLang="zh-CN" dirty="0" smtClean="0"/>
              <a:t>Target: collaboration and R&amp;D</a:t>
            </a:r>
          </a:p>
          <a:p>
            <a:pPr lvl="1"/>
            <a:r>
              <a:rPr lang="en-US" altLang="zh-CN" dirty="0" smtClean="0"/>
              <a:t>Pion/muon transport: looks technically feasible</a:t>
            </a:r>
          </a:p>
          <a:p>
            <a:pPr lvl="1"/>
            <a:r>
              <a:rPr lang="en-US" altLang="zh-CN" dirty="0" smtClean="0"/>
              <a:t>Detector: to be identified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25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attention!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82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What is the best neutrino energy for CP ?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/>
              <a:t>At IPAC13, </a:t>
            </a:r>
            <a:r>
              <a:rPr lang="en-US" altLang="zh-CN" sz="2400" dirty="0" err="1"/>
              <a:t>Yifang</a:t>
            </a:r>
            <a:r>
              <a:rPr lang="en-US" altLang="zh-CN" sz="2400" dirty="0"/>
              <a:t> Wang </a:t>
            </a:r>
            <a:r>
              <a:rPr lang="en-US" altLang="zh-CN" sz="2400" dirty="0" smtClean="0"/>
              <a:t>proposed: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~ 300 MeV </a:t>
            </a:r>
            <a:r>
              <a:rPr lang="en-US" altLang="zh-CN" sz="2400" b="1" dirty="0" smtClean="0">
                <a:solidFill>
                  <a:srgbClr val="C00000"/>
                </a:solidFill>
                <a:sym typeface="Wingdings" pitchFamily="2" charset="2"/>
              </a:rPr>
              <a:t> baseline = 150 km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2400" b="1" dirty="0" smtClean="0"/>
              <a:t>Although we loose some statistics due to the lower cross section, but we gain by being background free from </a:t>
            </a:r>
            <a:r>
              <a:rPr lang="en-US" altLang="zh-CN" sz="2400" b="1" dirty="0" smtClean="0">
                <a:latin typeface="Symbol" pitchFamily="18" charset="2"/>
              </a:rPr>
              <a:t>p</a:t>
            </a:r>
            <a:r>
              <a:rPr lang="en-US" altLang="zh-CN" sz="2400" b="1" baseline="30000" dirty="0" smtClean="0"/>
              <a:t>0</a:t>
            </a:r>
            <a:endParaRPr lang="zh-CN" altLang="en-US" sz="2400" b="1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6455"/>
            <a:ext cx="7272808" cy="39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箭头 4"/>
          <p:cNvSpPr/>
          <p:nvPr/>
        </p:nvSpPr>
        <p:spPr>
          <a:xfrm>
            <a:off x="2564944" y="4797152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Introduction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600" dirty="0" smtClean="0"/>
              <a:t>- China’s proposal: A medium baseline superbeam facility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-400050"/>
            <a:r>
              <a:rPr lang="en-US" altLang="zh-CN" dirty="0" smtClean="0"/>
              <a:t>Using a CW proton linac as the proton driver</a:t>
            </a:r>
          </a:p>
          <a:p>
            <a:pPr marL="432000" lvl="1" indent="0"/>
            <a:r>
              <a:rPr lang="en-US" altLang="zh-CN" dirty="0" smtClean="0">
                <a:sym typeface="Symbol"/>
              </a:rPr>
              <a:t>  Simplified design from the China-ADS linac</a:t>
            </a:r>
          </a:p>
          <a:p>
            <a:pPr marL="432000" lvl="1" indent="0"/>
            <a:r>
              <a:rPr lang="en-US" altLang="zh-CN" dirty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 1.5 GeV, 10 mA </a:t>
            </a:r>
            <a:r>
              <a:rPr lang="en-US" altLang="zh-CN" dirty="0" smtClean="0">
                <a:sym typeface="Wingdings" pitchFamily="2" charset="2"/>
              </a:rPr>
              <a:t> 15 MW in beam power</a:t>
            </a: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/>
              <a:t>Mercury jet target in high-field SC solenoid</a:t>
            </a:r>
          </a:p>
          <a:p>
            <a:pPr lvl="1"/>
            <a:r>
              <a:rPr lang="en-US" altLang="zh-CN" dirty="0" smtClean="0"/>
              <a:t>Collection of pions and muons</a:t>
            </a:r>
          </a:p>
          <a:p>
            <a:r>
              <a:rPr lang="en-US" altLang="zh-CN" dirty="0" smtClean="0"/>
              <a:t>Muon transport and decay channel</a:t>
            </a:r>
          </a:p>
          <a:p>
            <a:pPr lvl="1"/>
            <a:r>
              <a:rPr lang="en-US" altLang="zh-CN" dirty="0" smtClean="0"/>
              <a:t>Pure </a:t>
            </a:r>
            <a:r>
              <a:rPr lang="en-US" altLang="zh-CN" dirty="0" smtClean="0">
                <a:sym typeface="Symbol"/>
              </a:rPr>
              <a:t></a:t>
            </a:r>
            <a:r>
              <a:rPr lang="en-US" altLang="zh-CN" dirty="0" smtClean="0"/>
              <a:t>+ or </a:t>
            </a:r>
            <a:r>
              <a:rPr lang="en-US" altLang="zh-CN" dirty="0" smtClean="0">
                <a:sym typeface="Symbol"/>
              </a:rPr>
              <a:t></a:t>
            </a:r>
            <a:r>
              <a:rPr lang="en-US" altLang="zh-CN" dirty="0" smtClean="0"/>
              <a:t>- decay</a:t>
            </a:r>
          </a:p>
          <a:p>
            <a:r>
              <a:rPr lang="en-US" altLang="zh-CN" dirty="0" smtClean="0"/>
              <a:t>High neutrino flux at a detector of &gt;50 km 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25198"/>
              </p:ext>
            </p:extLst>
          </p:nvPr>
        </p:nvGraphicFramePr>
        <p:xfrm>
          <a:off x="6372200" y="3933056"/>
          <a:ext cx="2228725" cy="50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1143000" imgH="254000" progId="Equation.DSMT4">
                  <p:embed/>
                </p:oleObj>
              </mc:Choice>
              <mc:Fallback>
                <p:oleObj name="Equation" r:id="rId3" imgW="1143000" imgH="2540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933056"/>
                        <a:ext cx="2228725" cy="50172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228725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9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China Superbeam Facility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1717146"/>
            <a:ext cx="8229600" cy="3774546"/>
          </a:xfrm>
        </p:spPr>
      </p:pic>
      <p:sp>
        <p:nvSpPr>
          <p:cNvPr id="4" name="TextBox 4"/>
          <p:cNvSpPr txBox="1"/>
          <p:nvPr/>
        </p:nvSpPr>
        <p:spPr>
          <a:xfrm>
            <a:off x="2255704" y="558908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A possible detector:  JUNO detector</a:t>
            </a: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(distance between CSNS and JUNO: ~150 km) </a:t>
            </a:r>
            <a:endParaRPr lang="zh-CN" altLang="en-US" sz="2400" dirty="0"/>
          </a:p>
        </p:txBody>
      </p:sp>
      <p:sp>
        <p:nvSpPr>
          <p:cNvPr id="5" name="TextBox 2"/>
          <p:cNvSpPr txBox="1"/>
          <p:nvPr/>
        </p:nvSpPr>
        <p:spPr>
          <a:xfrm>
            <a:off x="323528" y="3964994"/>
            <a:ext cx="17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4614FE"/>
                </a:solidFill>
              </a:rPr>
              <a:t>JUNO detector</a:t>
            </a:r>
            <a:endParaRPr lang="zh-CN" altLang="en-US" sz="2000" dirty="0">
              <a:solidFill>
                <a:srgbClr val="4614F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" y="4447617"/>
            <a:ext cx="2005013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roton Driver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China-ADS project has been launched in beginning 2011, with a long-term goal to drive a subcritical reactor with 12-15 MW proton beam   </a:t>
            </a:r>
          </a:p>
          <a:p>
            <a:r>
              <a:rPr lang="en-US" altLang="zh-CN" dirty="0" smtClean="0"/>
              <a:t>One of the main goals in the China-ADS R&amp;D phase is to solve the technical problems with the SC proton linac working in CW mode</a:t>
            </a:r>
            <a:endParaRPr lang="en-US" altLang="zh-CN" dirty="0"/>
          </a:p>
          <a:p>
            <a:r>
              <a:rPr lang="en-US" altLang="zh-CN" dirty="0"/>
              <a:t>If R&amp;D successful in </a:t>
            </a:r>
            <a:r>
              <a:rPr lang="en-US" altLang="zh-CN" dirty="0" smtClean="0"/>
              <a:t>CW linac</a:t>
            </a:r>
            <a:r>
              <a:rPr lang="en-US" altLang="zh-CN" dirty="0"/>
              <a:t>, e.g. 250 MeV in </a:t>
            </a:r>
            <a:r>
              <a:rPr lang="en-US" altLang="zh-CN" dirty="0" smtClean="0"/>
              <a:t>2020, the accumulated experience will allow us to build a proton </a:t>
            </a:r>
            <a:r>
              <a:rPr lang="en-US" altLang="zh-CN" dirty="0"/>
              <a:t>driver based on the similar CW linac </a:t>
            </a:r>
            <a:r>
              <a:rPr lang="en-US" altLang="zh-CN" dirty="0" smtClean="0"/>
              <a:t>in GeV but with much lower requirement on reliability</a:t>
            </a:r>
          </a:p>
        </p:txBody>
      </p:sp>
    </p:spTree>
    <p:extLst>
      <p:ext uri="{BB962C8B-B14F-4D97-AF65-F5344CB8AC3E}">
        <p14:creationId xmlns:p14="http://schemas.microsoft.com/office/powerpoint/2010/main" val="3005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37" name="标题 1"/>
          <p:cNvSpPr>
            <a:spLocks/>
          </p:cNvSpPr>
          <p:nvPr/>
        </p:nvSpPr>
        <p:spPr bwMode="auto">
          <a:xfrm>
            <a:off x="395288" y="631032"/>
            <a:ext cx="76819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China-ADS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Roadmap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6182" y="1412776"/>
            <a:ext cx="8352282" cy="4365625"/>
            <a:chOff x="684213" y="1273175"/>
            <a:chExt cx="8447087" cy="4964113"/>
          </a:xfrm>
        </p:grpSpPr>
        <p:cxnSp>
          <p:nvCxnSpPr>
            <p:cNvPr id="4" name="直接箭头连接符 3"/>
            <p:cNvCxnSpPr/>
            <p:nvPr/>
          </p:nvCxnSpPr>
          <p:spPr>
            <a:xfrm rot="16200000" flipV="1">
              <a:off x="830263" y="4464050"/>
              <a:ext cx="1079500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 rot="16200000" flipV="1">
              <a:off x="1943100" y="4194175"/>
              <a:ext cx="1619250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rot="16200000" flipV="1">
              <a:off x="3907632" y="4769644"/>
              <a:ext cx="468312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16200000" flipV="1">
              <a:off x="5803900" y="4816476"/>
              <a:ext cx="358775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rot="16200000" flipV="1">
              <a:off x="7864475" y="4870451"/>
              <a:ext cx="250825" cy="0"/>
            </a:xfrm>
            <a:prstGeom prst="straightConnector1">
              <a:avLst/>
            </a:prstGeom>
            <a:ln w="3175">
              <a:solidFill>
                <a:srgbClr val="0000CC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684213" y="2744788"/>
              <a:ext cx="903287" cy="28733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18000" bIns="18000" anchor="ctr"/>
            <a:lstStyle/>
            <a:p>
              <a:pPr>
                <a:defRPr/>
              </a:pPr>
              <a:r>
                <a:rPr lang="en-US" altLang="zh-CN" sz="1200" b="1">
                  <a:solidFill>
                    <a:schemeClr val="tx1"/>
                  </a:solidFill>
                  <a:cs typeface="宋体" charset="0"/>
                </a:rPr>
                <a:t>Injector 1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84213" y="3470275"/>
              <a:ext cx="903287" cy="2889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8000" rIns="18000" bIns="18000" anchor="ctr"/>
            <a:lstStyle/>
            <a:p>
              <a:pPr>
                <a:defRPr/>
              </a:pPr>
              <a:r>
                <a:rPr lang="en-US" altLang="zh-CN" sz="1200" b="1">
                  <a:solidFill>
                    <a:schemeClr val="tx1"/>
                  </a:solidFill>
                  <a:cs typeface="宋体" charset="0"/>
                </a:rPr>
                <a:t>Injector 2</a:t>
              </a:r>
            </a:p>
          </p:txBody>
        </p:sp>
        <p:sp>
          <p:nvSpPr>
            <p:cNvPr id="8202" name="圆角矩形 10"/>
            <p:cNvSpPr>
              <a:spLocks noChangeArrowheads="1"/>
            </p:cNvSpPr>
            <p:nvPr/>
          </p:nvSpPr>
          <p:spPr bwMode="auto">
            <a:xfrm rot="-5400000">
              <a:off x="2044701" y="2867025"/>
              <a:ext cx="323850" cy="7207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5400">
              <a:solidFill>
                <a:srgbClr val="A3171E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8"/>
            <p:cNvCxnSpPr>
              <a:stCxn id="9" idx="3"/>
              <a:endCxn id="8202" idx="0"/>
            </p:cNvCxnSpPr>
            <p:nvPr/>
          </p:nvCxnSpPr>
          <p:spPr>
            <a:xfrm>
              <a:off x="1587500" y="2887663"/>
              <a:ext cx="258763" cy="339725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8"/>
            <p:cNvCxnSpPr>
              <a:stCxn id="10" idx="3"/>
              <a:endCxn id="8202" idx="0"/>
            </p:cNvCxnSpPr>
            <p:nvPr/>
          </p:nvCxnSpPr>
          <p:spPr>
            <a:xfrm flipV="1">
              <a:off x="1587500" y="3227388"/>
              <a:ext cx="258763" cy="38735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8"/>
            <p:cNvCxnSpPr>
              <a:stCxn id="8202" idx="2"/>
              <a:endCxn id="8206" idx="2"/>
            </p:cNvCxnSpPr>
            <p:nvPr/>
          </p:nvCxnSpPr>
          <p:spPr>
            <a:xfrm>
              <a:off x="2566988" y="3227388"/>
              <a:ext cx="1235075" cy="1587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圆角矩形 14"/>
            <p:cNvSpPr>
              <a:spLocks noChangeArrowheads="1"/>
            </p:cNvSpPr>
            <p:nvPr/>
          </p:nvSpPr>
          <p:spPr bwMode="auto">
            <a:xfrm rot="-5400000">
              <a:off x="3172619" y="2759869"/>
              <a:ext cx="323850" cy="93503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 w="25400">
              <a:solidFill>
                <a:srgbClr val="EC767C"/>
              </a:solidFill>
              <a:prstDash val="sysDash"/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圆柱形 15"/>
            <p:cNvSpPr>
              <a:spLocks noChangeArrowheads="1"/>
            </p:cNvSpPr>
            <p:nvPr/>
          </p:nvSpPr>
          <p:spPr bwMode="auto">
            <a:xfrm>
              <a:off x="3925888" y="3959225"/>
              <a:ext cx="431800" cy="4318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D417E"/>
                </a:gs>
                <a:gs pos="80000">
                  <a:srgbClr val="7B58A6"/>
                </a:gs>
                <a:gs pos="100000">
                  <a:srgbClr val="7B57A8"/>
                </a:gs>
              </a:gsLst>
              <a:lin ang="16200000"/>
            </a:gradFill>
            <a:ln w="9525">
              <a:solidFill>
                <a:srgbClr val="7D60A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17" name="直接连接符 8"/>
            <p:cNvCxnSpPr>
              <a:stCxn id="8206" idx="2"/>
              <a:endCxn id="16" idx="1"/>
            </p:cNvCxnSpPr>
            <p:nvPr/>
          </p:nvCxnSpPr>
          <p:spPr>
            <a:xfrm>
              <a:off x="3802063" y="3227388"/>
              <a:ext cx="339725" cy="731837"/>
            </a:xfrm>
            <a:prstGeom prst="curvedConnector2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9" name="圆角矩形 68"/>
            <p:cNvGrpSpPr>
              <a:grpSpLocks/>
            </p:cNvGrpSpPr>
            <p:nvPr/>
          </p:nvGrpSpPr>
          <p:grpSpPr bwMode="auto">
            <a:xfrm>
              <a:off x="4418013" y="3046413"/>
              <a:ext cx="1152525" cy="358775"/>
              <a:chOff x="3214" y="1974"/>
              <a:chExt cx="726" cy="226"/>
            </a:xfrm>
          </p:grpSpPr>
          <p:pic>
            <p:nvPicPr>
              <p:cNvPr id="8249" name="圆角矩形 6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4" y="1974"/>
                <a:ext cx="7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50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3484" y="1746"/>
                <a:ext cx="185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210" name="圆角矩形 69"/>
            <p:cNvGrpSpPr>
              <a:grpSpLocks/>
            </p:cNvGrpSpPr>
            <p:nvPr/>
          </p:nvGrpSpPr>
          <p:grpSpPr bwMode="auto">
            <a:xfrm>
              <a:off x="6253163" y="3046413"/>
              <a:ext cx="1401762" cy="358775"/>
              <a:chOff x="4370" y="1974"/>
              <a:chExt cx="883" cy="226"/>
            </a:xfrm>
          </p:grpSpPr>
          <p:pic>
            <p:nvPicPr>
              <p:cNvPr id="8247" name="圆角矩形 6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" y="1974"/>
                <a:ext cx="883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8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4719" y="1667"/>
                <a:ext cx="184" cy="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" name="圆柱形 23"/>
            <p:cNvSpPr>
              <a:spLocks noChangeArrowheads="1"/>
            </p:cNvSpPr>
            <p:nvPr/>
          </p:nvSpPr>
          <p:spPr bwMode="auto">
            <a:xfrm>
              <a:off x="5713413" y="3959225"/>
              <a:ext cx="539750" cy="539750"/>
            </a:xfrm>
            <a:prstGeom prst="can">
              <a:avLst>
                <a:gd name="adj" fmla="val 25000"/>
              </a:avLst>
            </a:prstGeom>
            <a:solidFill>
              <a:srgbClr val="595959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25" name="直接连接符 8"/>
            <p:cNvCxnSpPr>
              <a:endCxn id="24" idx="1"/>
            </p:cNvCxnSpPr>
            <p:nvPr/>
          </p:nvCxnSpPr>
          <p:spPr>
            <a:xfrm>
              <a:off x="5551488" y="3227388"/>
              <a:ext cx="431800" cy="731837"/>
            </a:xfrm>
            <a:prstGeom prst="curved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柱形 25"/>
            <p:cNvSpPr>
              <a:spLocks noChangeArrowheads="1"/>
            </p:cNvSpPr>
            <p:nvPr/>
          </p:nvSpPr>
          <p:spPr bwMode="auto">
            <a:xfrm>
              <a:off x="7664450" y="3959225"/>
              <a:ext cx="649288" cy="647700"/>
            </a:xfrm>
            <a:prstGeom prst="can">
              <a:avLst>
                <a:gd name="adj" fmla="val 25000"/>
              </a:avLst>
            </a:prstGeom>
            <a:solidFill>
              <a:srgbClr val="595959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cxnSp>
          <p:nvCxnSpPr>
            <p:cNvPr id="27" name="直接连接符 8"/>
            <p:cNvCxnSpPr>
              <a:endCxn id="26" idx="1"/>
            </p:cNvCxnSpPr>
            <p:nvPr/>
          </p:nvCxnSpPr>
          <p:spPr>
            <a:xfrm>
              <a:off x="7637463" y="3227388"/>
              <a:ext cx="352425" cy="731837"/>
            </a:xfrm>
            <a:prstGeom prst="curved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8"/>
            <p:cNvCxnSpPr/>
            <p:nvPr/>
          </p:nvCxnSpPr>
          <p:spPr>
            <a:xfrm>
              <a:off x="5551488" y="3227388"/>
              <a:ext cx="717550" cy="1587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8"/>
            <p:cNvCxnSpPr>
              <a:stCxn id="8206" idx="2"/>
            </p:cNvCxnSpPr>
            <p:nvPr/>
          </p:nvCxnSpPr>
          <p:spPr>
            <a:xfrm>
              <a:off x="3814763" y="3228975"/>
              <a:ext cx="633412" cy="1588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7" name="TextBox 102"/>
            <p:cNvSpPr txBox="1">
              <a:spLocks noChangeArrowheads="1"/>
            </p:cNvSpPr>
            <p:nvPr/>
          </p:nvSpPr>
          <p:spPr bwMode="auto">
            <a:xfrm>
              <a:off x="1036638" y="5003800"/>
              <a:ext cx="674687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2013</a:t>
              </a:r>
            </a:p>
            <a:p>
              <a:pPr algn="ctr" eaLnBrk="1" hangingPunct="1"/>
              <a:r>
                <a:rPr lang="en-US" altLang="zh-CN" sz="1400" b="1">
                  <a:latin typeface="Times New Roman" pitchFamily="18" charset="0"/>
                  <a:ea typeface="华文仿宋" pitchFamily="2" charset="-122"/>
                </a:rPr>
                <a:t>~5 MeV</a:t>
              </a:r>
            </a:p>
          </p:txBody>
        </p:sp>
        <p:sp>
          <p:nvSpPr>
            <p:cNvPr id="8218" name="TextBox 103"/>
            <p:cNvSpPr txBox="1">
              <a:spLocks noChangeArrowheads="1"/>
            </p:cNvSpPr>
            <p:nvPr/>
          </p:nvSpPr>
          <p:spPr bwMode="auto">
            <a:xfrm>
              <a:off x="2016125" y="5003800"/>
              <a:ext cx="1511300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2015</a:t>
              </a:r>
            </a:p>
            <a:p>
              <a:pPr algn="ctr" eaLnBrk="1" hangingPunct="1"/>
              <a:r>
                <a:rPr lang="en-US" altLang="zh-CN" sz="1400" b="1">
                  <a:latin typeface="Times New Roman" pitchFamily="18" charset="0"/>
                  <a:ea typeface="华文仿宋" pitchFamily="2" charset="-122"/>
                </a:rPr>
                <a:t>25~50 MeV</a:t>
              </a:r>
            </a:p>
          </p:txBody>
        </p:sp>
        <p:sp>
          <p:nvSpPr>
            <p:cNvPr id="8219" name="TextBox 104"/>
            <p:cNvSpPr txBox="1">
              <a:spLocks noChangeArrowheads="1"/>
            </p:cNvSpPr>
            <p:nvPr/>
          </p:nvSpPr>
          <p:spPr bwMode="auto">
            <a:xfrm>
              <a:off x="3717925" y="5003800"/>
              <a:ext cx="852488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201X</a:t>
              </a:r>
            </a:p>
            <a:p>
              <a:pPr algn="ctr" eaLnBrk="1" hangingPunct="1"/>
              <a:r>
                <a:rPr lang="en-US" altLang="zh-CN" sz="1400" b="1">
                  <a:latin typeface="Times New Roman" pitchFamily="18" charset="0"/>
                  <a:ea typeface="华文仿宋" pitchFamily="2" charset="-122"/>
                </a:rPr>
                <a:t>~250 MeV</a:t>
              </a:r>
            </a:p>
          </p:txBody>
        </p:sp>
        <p:sp>
          <p:nvSpPr>
            <p:cNvPr id="8220" name="TextBox 105"/>
            <p:cNvSpPr txBox="1">
              <a:spLocks noChangeArrowheads="1"/>
            </p:cNvSpPr>
            <p:nvPr/>
          </p:nvSpPr>
          <p:spPr bwMode="auto">
            <a:xfrm>
              <a:off x="5561013" y="5003800"/>
              <a:ext cx="8667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~2022</a:t>
              </a:r>
            </a:p>
            <a:p>
              <a:pPr algn="ctr" eaLnBrk="1" hangingPunct="1"/>
              <a:r>
                <a:rPr lang="en-US" altLang="zh-CN" sz="1400" b="1">
                  <a:latin typeface="Times New Roman" pitchFamily="18" charset="0"/>
                  <a:ea typeface="华文仿宋" pitchFamily="2" charset="-122"/>
                </a:rPr>
                <a:t>0.6~1 GeV</a:t>
              </a:r>
            </a:p>
          </p:txBody>
        </p:sp>
        <p:sp>
          <p:nvSpPr>
            <p:cNvPr id="8221" name="TextBox 106"/>
            <p:cNvSpPr txBox="1">
              <a:spLocks noChangeArrowheads="1"/>
            </p:cNvSpPr>
            <p:nvPr/>
          </p:nvSpPr>
          <p:spPr bwMode="auto">
            <a:xfrm>
              <a:off x="7373938" y="5003800"/>
              <a:ext cx="100012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000CC"/>
                  </a:solidFill>
                  <a:latin typeface="Times New Roman" pitchFamily="18" charset="0"/>
                  <a:ea typeface="华文仿宋" pitchFamily="2" charset="-122"/>
                </a:rPr>
                <a:t>~2032</a:t>
              </a:r>
            </a:p>
            <a:p>
              <a:pPr algn="ctr" eaLnBrk="1" hangingPunct="1"/>
              <a:r>
                <a:rPr lang="en-US" altLang="zh-CN" sz="1400" b="1">
                  <a:latin typeface="Times New Roman" pitchFamily="18" charset="0"/>
                  <a:ea typeface="华文仿宋" pitchFamily="2" charset="-122"/>
                </a:rPr>
                <a:t>1.2~1.5 GeV</a:t>
              </a:r>
            </a:p>
          </p:txBody>
        </p:sp>
        <p:sp>
          <p:nvSpPr>
            <p:cNvPr id="8222" name="TextBox 107"/>
            <p:cNvSpPr txBox="1">
              <a:spLocks noChangeArrowheads="1"/>
            </p:cNvSpPr>
            <p:nvPr/>
          </p:nvSpPr>
          <p:spPr bwMode="auto">
            <a:xfrm>
              <a:off x="3033713" y="4194175"/>
              <a:ext cx="860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014DA2"/>
                  </a:solidFill>
                  <a:latin typeface="Times New Roman" pitchFamily="18" charset="0"/>
                  <a:ea typeface="华文仿宋" pitchFamily="2" charset="-122"/>
                </a:rPr>
                <a:t>5~10 MW</a:t>
              </a:r>
              <a:r>
                <a:rPr lang="en-US" altLang="zh-CN" sz="1400" b="1" baseline="-25000">
                  <a:solidFill>
                    <a:srgbClr val="014DA2"/>
                  </a:solidFill>
                  <a:latin typeface="Times New Roman" pitchFamily="18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8223" name="TextBox 35"/>
            <p:cNvSpPr txBox="1">
              <a:spLocks noChangeArrowheads="1"/>
            </p:cNvSpPr>
            <p:nvPr/>
          </p:nvSpPr>
          <p:spPr bwMode="auto">
            <a:xfrm>
              <a:off x="4864100" y="4179888"/>
              <a:ext cx="768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404040"/>
                  </a:solidFill>
                  <a:latin typeface="Times New Roman" pitchFamily="18" charset="0"/>
                  <a:ea typeface="华文仿宋" pitchFamily="2" charset="-122"/>
                </a:rPr>
                <a:t>100 MW</a:t>
              </a:r>
              <a:r>
                <a:rPr lang="en-US" altLang="zh-CN" sz="1400" b="1" baseline="-25000">
                  <a:solidFill>
                    <a:srgbClr val="404040"/>
                  </a:solidFill>
                  <a:latin typeface="Times New Roman" pitchFamily="18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8224" name="TextBox 36"/>
            <p:cNvSpPr txBox="1">
              <a:spLocks noChangeArrowheads="1"/>
            </p:cNvSpPr>
            <p:nvPr/>
          </p:nvSpPr>
          <p:spPr bwMode="auto">
            <a:xfrm>
              <a:off x="6845300" y="4225925"/>
              <a:ext cx="7381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rgbClr val="404040"/>
                  </a:solidFill>
                  <a:latin typeface="Times New Roman" pitchFamily="18" charset="0"/>
                  <a:ea typeface="华文仿宋" pitchFamily="2" charset="-122"/>
                </a:rPr>
                <a:t>≥</a:t>
              </a:r>
              <a:r>
                <a:rPr lang="en-US" altLang="zh-CN" sz="1400" b="1">
                  <a:solidFill>
                    <a:srgbClr val="404040"/>
                  </a:solidFill>
                  <a:latin typeface="Times New Roman" pitchFamily="18" charset="0"/>
                  <a:ea typeface="华文仿宋" pitchFamily="2" charset="-122"/>
                </a:rPr>
                <a:t>1 GW</a:t>
              </a:r>
              <a:r>
                <a:rPr lang="en-US" altLang="zh-CN" sz="1400" b="1" baseline="-25000">
                  <a:solidFill>
                    <a:srgbClr val="404040"/>
                  </a:solidFill>
                  <a:latin typeface="Times New Roman" pitchFamily="18" charset="0"/>
                  <a:ea typeface="华文仿宋" pitchFamily="2" charset="-122"/>
                </a:rPr>
                <a:t>t</a:t>
              </a:r>
            </a:p>
          </p:txBody>
        </p:sp>
        <p:sp>
          <p:nvSpPr>
            <p:cNvPr id="8225" name="TextBox 118"/>
            <p:cNvSpPr txBox="1">
              <a:spLocks noChangeArrowheads="1"/>
            </p:cNvSpPr>
            <p:nvPr/>
          </p:nvSpPr>
          <p:spPr bwMode="auto">
            <a:xfrm>
              <a:off x="792163" y="5670550"/>
              <a:ext cx="2735262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1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>
                  <a:ea typeface="楷体_GB2312" pitchFamily="49" charset="-122"/>
                </a:rPr>
                <a:t>key tech. R&amp;D</a:t>
              </a:r>
            </a:p>
            <a:p>
              <a:pPr algn="ctr" eaLnBrk="1" hangingPunct="1"/>
              <a:r>
                <a:rPr lang="en-US" altLang="zh-CN" sz="1400" b="1" dirty="0">
                  <a:ea typeface="楷体_GB2312" pitchFamily="49" charset="-122"/>
                </a:rPr>
                <a:t>Acc. &amp; target &amp; reactor prototype</a:t>
              </a:r>
            </a:p>
          </p:txBody>
        </p:sp>
        <p:sp>
          <p:nvSpPr>
            <p:cNvPr id="8226" name="TextBox 120"/>
            <p:cNvSpPr txBox="1">
              <a:spLocks noChangeArrowheads="1"/>
            </p:cNvSpPr>
            <p:nvPr/>
          </p:nvSpPr>
          <p:spPr bwMode="auto">
            <a:xfrm>
              <a:off x="3798888" y="5883275"/>
              <a:ext cx="13493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1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ea typeface="楷体_GB2312" pitchFamily="49" charset="-122"/>
                </a:rPr>
                <a:t>Research Facility</a:t>
              </a:r>
            </a:p>
          </p:txBody>
        </p:sp>
        <p:sp>
          <p:nvSpPr>
            <p:cNvPr id="8227" name="TextBox 121"/>
            <p:cNvSpPr txBox="1">
              <a:spLocks noChangeArrowheads="1"/>
            </p:cNvSpPr>
            <p:nvPr/>
          </p:nvSpPr>
          <p:spPr bwMode="auto">
            <a:xfrm>
              <a:off x="5743575" y="5881688"/>
              <a:ext cx="1241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1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ea typeface="楷体_GB2312" pitchFamily="49" charset="-122"/>
                </a:rPr>
                <a:t>Exp. Facility</a:t>
              </a:r>
            </a:p>
          </p:txBody>
        </p:sp>
        <p:sp>
          <p:nvSpPr>
            <p:cNvPr id="8228" name="TextBox 122"/>
            <p:cNvSpPr txBox="1">
              <a:spLocks noChangeArrowheads="1"/>
            </p:cNvSpPr>
            <p:nvPr/>
          </p:nvSpPr>
          <p:spPr bwMode="auto">
            <a:xfrm>
              <a:off x="7715250" y="5883275"/>
              <a:ext cx="13208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1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1400" b="1">
                  <a:ea typeface="楷体_GB2312" pitchFamily="49" charset="-122"/>
                </a:rPr>
                <a:t>Demo Facility</a:t>
              </a:r>
            </a:p>
          </p:txBody>
        </p:sp>
        <p:cxnSp>
          <p:nvCxnSpPr>
            <p:cNvPr id="8229" name="直接箭头连接符 89"/>
            <p:cNvCxnSpPr>
              <a:cxnSpLocks noChangeShapeType="1"/>
            </p:cNvCxnSpPr>
            <p:nvPr/>
          </p:nvCxnSpPr>
          <p:spPr bwMode="auto">
            <a:xfrm flipV="1">
              <a:off x="1801813" y="3416300"/>
              <a:ext cx="1587" cy="755650"/>
            </a:xfrm>
            <a:prstGeom prst="straightConnector1">
              <a:avLst/>
            </a:prstGeom>
            <a:noFill/>
            <a:ln w="3175">
              <a:solidFill>
                <a:srgbClr val="0000CC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0" name="TextBox 102"/>
            <p:cNvSpPr txBox="1">
              <a:spLocks noChangeArrowheads="1"/>
            </p:cNvSpPr>
            <p:nvPr/>
          </p:nvSpPr>
          <p:spPr bwMode="auto">
            <a:xfrm>
              <a:off x="1477963" y="4171950"/>
              <a:ext cx="67151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5F5F5F"/>
                  </a:solidFill>
                  <a:latin typeface="Times New Roman" pitchFamily="18" charset="0"/>
                  <a:ea typeface="华文仿宋" pitchFamily="2" charset="-122"/>
                </a:rPr>
                <a:t>10 MeV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3802063" y="2312988"/>
              <a:ext cx="1525587" cy="391160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2230438" y="2312988"/>
              <a:ext cx="1574800" cy="1587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10800000">
              <a:off x="4213225" y="6235700"/>
              <a:ext cx="1114425" cy="158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16200000" flipH="1">
              <a:off x="4396581" y="3431382"/>
              <a:ext cx="4090987" cy="151765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0800000">
              <a:off x="3849688" y="2144713"/>
              <a:ext cx="1833562" cy="1587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5983288" y="6224588"/>
              <a:ext cx="1217612" cy="1270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6200000" flipH="1">
              <a:off x="6477000" y="3116263"/>
              <a:ext cx="3900488" cy="1408112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10800000">
              <a:off x="5889625" y="1870075"/>
              <a:ext cx="1833563" cy="1588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rot="10800000">
              <a:off x="8077200" y="6224588"/>
              <a:ext cx="1054100" cy="1270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792163" y="2481263"/>
              <a:ext cx="1330325" cy="15875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252663" y="2465388"/>
              <a:ext cx="1455737" cy="3757612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 flipV="1">
              <a:off x="993775" y="6237288"/>
              <a:ext cx="2714625" cy="0"/>
            </a:xfrm>
            <a:prstGeom prst="line">
              <a:avLst/>
            </a:prstGeom>
            <a:ln w="25400">
              <a:solidFill>
                <a:srgbClr val="FF9900"/>
              </a:solidFill>
              <a:prstDash val="lgDash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694" name="Text Box 118"/>
            <p:cNvSpPr txBox="1">
              <a:spLocks noChangeArrowheads="1"/>
            </p:cNvSpPr>
            <p:nvPr/>
          </p:nvSpPr>
          <p:spPr bwMode="auto">
            <a:xfrm>
              <a:off x="769938" y="1849438"/>
              <a:ext cx="13319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>
                  <a:latin typeface="Calibri" charset="0"/>
                  <a:ea typeface="宋体" charset="0"/>
                  <a:cs typeface="宋体" charset="0"/>
                </a:rPr>
                <a:t>Phase I </a:t>
              </a:r>
              <a:r>
                <a:rPr lang="en-US" altLang="zh-CN" sz="1400">
                  <a:latin typeface="Calibri" charset="0"/>
                  <a:ea typeface="宋体" charset="0"/>
                  <a:cs typeface="宋体" charset="0"/>
                </a:rPr>
                <a:t>(2011-2015)</a:t>
              </a:r>
            </a:p>
          </p:txBody>
        </p:sp>
        <p:sp>
          <p:nvSpPr>
            <p:cNvPr id="408695" name="Text Box 119"/>
            <p:cNvSpPr txBox="1">
              <a:spLocks noChangeArrowheads="1"/>
            </p:cNvSpPr>
            <p:nvPr/>
          </p:nvSpPr>
          <p:spPr bwMode="auto">
            <a:xfrm>
              <a:off x="2281238" y="1704975"/>
              <a:ext cx="13319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 dirty="0">
                  <a:latin typeface="Calibri" charset="0"/>
                  <a:ea typeface="宋体" charset="0"/>
                  <a:cs typeface="宋体" charset="0"/>
                </a:rPr>
                <a:t>Phase II </a:t>
              </a:r>
              <a:r>
                <a:rPr lang="en-US" altLang="zh-CN" sz="1400" dirty="0">
                  <a:latin typeface="Calibri" charset="0"/>
                  <a:ea typeface="宋体" charset="0"/>
                  <a:cs typeface="宋体" charset="0"/>
                </a:rPr>
                <a:t>(2016-201X)</a:t>
              </a:r>
            </a:p>
          </p:txBody>
        </p:sp>
        <p:sp>
          <p:nvSpPr>
            <p:cNvPr id="408696" name="Text Box 120"/>
            <p:cNvSpPr txBox="1">
              <a:spLocks noChangeArrowheads="1"/>
            </p:cNvSpPr>
            <p:nvPr/>
          </p:nvSpPr>
          <p:spPr bwMode="auto">
            <a:xfrm>
              <a:off x="4032250" y="1525588"/>
              <a:ext cx="13319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>
                  <a:latin typeface="Calibri" charset="0"/>
                  <a:ea typeface="宋体" charset="0"/>
                  <a:cs typeface="宋体" charset="0"/>
                </a:rPr>
                <a:t>Phase III  </a:t>
              </a:r>
              <a:r>
                <a:rPr lang="en-US" altLang="zh-CN" sz="1400">
                  <a:latin typeface="Calibri" charset="0"/>
                  <a:ea typeface="宋体" charset="0"/>
                  <a:cs typeface="宋体" charset="0"/>
                </a:rPr>
                <a:t>(201X-2022)</a:t>
              </a:r>
            </a:p>
          </p:txBody>
        </p:sp>
        <p:sp>
          <p:nvSpPr>
            <p:cNvPr id="408697" name="Text Box 121"/>
            <p:cNvSpPr txBox="1">
              <a:spLocks noChangeArrowheads="1"/>
            </p:cNvSpPr>
            <p:nvPr/>
          </p:nvSpPr>
          <p:spPr bwMode="auto">
            <a:xfrm>
              <a:off x="6057900" y="1273175"/>
              <a:ext cx="15017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b="1">
                  <a:latin typeface="Calibri" charset="0"/>
                  <a:ea typeface="宋体" charset="0"/>
                  <a:cs typeface="宋体" charset="0"/>
                </a:rPr>
                <a:t>Phase IV </a:t>
              </a:r>
              <a:r>
                <a:rPr lang="en-US" altLang="zh-CN" sz="1400">
                  <a:latin typeface="Calibri" charset="0"/>
                  <a:ea typeface="宋体" charset="0"/>
                  <a:cs typeface="宋体" charset="0"/>
                </a:rPr>
                <a:t>(2023-2032)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9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Design scheme for the proton driver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196752"/>
            <a:ext cx="8445624" cy="3629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Design goal:</a:t>
            </a:r>
          </a:p>
          <a:p>
            <a:pPr lvl="1"/>
            <a:r>
              <a:rPr lang="en-US" altLang="zh-CN" dirty="0" smtClean="0"/>
              <a:t>Beam energy: 1.5 GeV</a:t>
            </a:r>
          </a:p>
          <a:p>
            <a:pPr lvl="1"/>
            <a:r>
              <a:rPr lang="en-US" altLang="zh-CN" dirty="0" smtClean="0"/>
              <a:t>Beam current: 10 mA</a:t>
            </a:r>
          </a:p>
          <a:p>
            <a:r>
              <a:rPr lang="en-US" altLang="zh-CN" dirty="0" smtClean="0"/>
              <a:t>Simplified design scheme from the China-ADS design</a:t>
            </a:r>
          </a:p>
          <a:p>
            <a:pPr lvl="1"/>
            <a:r>
              <a:rPr lang="en-US" altLang="zh-CN" dirty="0" smtClean="0"/>
              <a:t>Much less redundancy </a:t>
            </a:r>
            <a:r>
              <a:rPr lang="en-US" altLang="zh-CN" dirty="0" err="1" smtClean="0"/>
              <a:t>wrt</a:t>
            </a:r>
            <a:r>
              <a:rPr lang="en-US" altLang="zh-CN" dirty="0" smtClean="0"/>
              <a:t> China-ADS</a:t>
            </a:r>
          </a:p>
          <a:p>
            <a:pPr lvl="1"/>
            <a:r>
              <a:rPr lang="en-US" altLang="zh-CN" dirty="0" smtClean="0"/>
              <a:t>3.2-MeV RFQ (room-temperature)</a:t>
            </a:r>
          </a:p>
          <a:p>
            <a:pPr lvl="1"/>
            <a:r>
              <a:rPr lang="en-US" altLang="zh-CN" dirty="0" smtClean="0"/>
              <a:t>Three sections SC spoke cavities (160 MeV)</a:t>
            </a:r>
          </a:p>
          <a:p>
            <a:pPr lvl="1"/>
            <a:r>
              <a:rPr lang="en-US" altLang="zh-CN" dirty="0" smtClean="0"/>
              <a:t>Two sections SC elliptical cavities (1.5 GeV)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In total, 195 SC cavities in 52 cryostats, linac length: ~ 300 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65634"/>
              </p:ext>
            </p:extLst>
          </p:nvPr>
        </p:nvGraphicFramePr>
        <p:xfrm>
          <a:off x="439738" y="4869011"/>
          <a:ext cx="8264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9916560" imgH="1906438" progId="Visio.Drawing.11">
                  <p:embed/>
                </p:oleObj>
              </mc:Choice>
              <mc:Fallback>
                <p:oleObj r:id="rId3" imgW="9916560" imgH="19064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869011"/>
                        <a:ext cx="82645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1196752"/>
            <a:ext cx="16561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Details: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Z.H. Li’s talk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17150</TotalTime>
  <Words>1846</Words>
  <Application>Microsoft Office PowerPoint</Application>
  <PresentationFormat>全屏显示(4:3)</PresentationFormat>
  <Paragraphs>274</Paragraphs>
  <Slides>33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Office 主题​​</vt:lpstr>
      <vt:lpstr>Equation</vt:lpstr>
      <vt:lpstr>Visio.Drawing.11</vt:lpstr>
      <vt:lpstr>Visio</vt:lpstr>
      <vt:lpstr>Origin50.Graph</vt:lpstr>
      <vt:lpstr>Graph</vt:lpstr>
      <vt:lpstr>A medium baseline superbeam facility in China</vt:lpstr>
      <vt:lpstr>Outline</vt:lpstr>
      <vt:lpstr>Introduction - World-wide need for neutrino facilities for CP measurements</vt:lpstr>
      <vt:lpstr>What is the best neutrino energy for CP ?</vt:lpstr>
      <vt:lpstr>Introduction - China’s proposal: A medium baseline superbeam facility</vt:lpstr>
      <vt:lpstr>China Superbeam Facility</vt:lpstr>
      <vt:lpstr>Proton Driver</vt:lpstr>
      <vt:lpstr>PowerPoint 演示文稿</vt:lpstr>
      <vt:lpstr>Design scheme for the proton driver</vt:lpstr>
      <vt:lpstr>Lattice of the linac</vt:lpstr>
      <vt:lpstr>PowerPoint 演示文稿</vt:lpstr>
      <vt:lpstr>Higher proton energy?</vt:lpstr>
      <vt:lpstr>Alternative schemes</vt:lpstr>
      <vt:lpstr>About HEBT</vt:lpstr>
      <vt:lpstr>Target and pion/muon collection - Target</vt:lpstr>
      <vt:lpstr>PowerPoint 演示文稿</vt:lpstr>
      <vt:lpstr>Large heat deposit and irradiation in SC solenoids</vt:lpstr>
      <vt:lpstr>Higher main solenoid field helps </vt:lpstr>
      <vt:lpstr>Target and pion/muon collection</vt:lpstr>
      <vt:lpstr>PowerPoint 演示文稿</vt:lpstr>
      <vt:lpstr>Collection and transport efficiency</vt:lpstr>
      <vt:lpstr>PowerPoint 演示文稿</vt:lpstr>
      <vt:lpstr>PowerPoint 演示文稿</vt:lpstr>
      <vt:lpstr>Muon transport and decay - Muon bending section</vt:lpstr>
      <vt:lpstr>PowerPoint 演示文稿</vt:lpstr>
      <vt:lpstr>Muon transport and decay - Muon decay channel</vt:lpstr>
      <vt:lpstr>Neutrino energy spectra dependent on muon momentum and divergent angle</vt:lpstr>
      <vt:lpstr>PowerPoint 演示文稿</vt:lpstr>
      <vt:lpstr>Neutrino flux and possible detector</vt:lpstr>
      <vt:lpstr>Decayed muons and neutrinos</vt:lpstr>
      <vt:lpstr>Estimate of neutrino flux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Large-scale Accelerator Projects in China</dc:title>
  <dc:creator>J.Y. Tang</dc:creator>
  <cp:lastModifiedBy>J.Y.Tang</cp:lastModifiedBy>
  <cp:revision>136</cp:revision>
  <dcterms:created xsi:type="dcterms:W3CDTF">2013-07-14T00:44:14Z</dcterms:created>
  <dcterms:modified xsi:type="dcterms:W3CDTF">2013-08-19T03:59:01Z</dcterms:modified>
</cp:coreProperties>
</file>