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42"/>
  </p:notesMasterIdLst>
  <p:handoutMasterIdLst>
    <p:handoutMasterId r:id="rId43"/>
  </p:handoutMasterIdLst>
  <p:sldIdLst>
    <p:sldId id="258" r:id="rId2"/>
    <p:sldId id="352" r:id="rId3"/>
    <p:sldId id="287" r:id="rId4"/>
    <p:sldId id="454" r:id="rId5"/>
    <p:sldId id="453" r:id="rId6"/>
    <p:sldId id="391" r:id="rId7"/>
    <p:sldId id="449" r:id="rId8"/>
    <p:sldId id="393" r:id="rId9"/>
    <p:sldId id="395" r:id="rId10"/>
    <p:sldId id="400" r:id="rId11"/>
    <p:sldId id="443" r:id="rId12"/>
    <p:sldId id="448" r:id="rId13"/>
    <p:sldId id="447" r:id="rId14"/>
    <p:sldId id="383" r:id="rId15"/>
    <p:sldId id="377" r:id="rId16"/>
    <p:sldId id="442" r:id="rId17"/>
    <p:sldId id="288" r:id="rId18"/>
    <p:sldId id="444" r:id="rId19"/>
    <p:sldId id="396" r:id="rId20"/>
    <p:sldId id="402" r:id="rId21"/>
    <p:sldId id="416" r:id="rId22"/>
    <p:sldId id="456" r:id="rId23"/>
    <p:sldId id="457" r:id="rId24"/>
    <p:sldId id="458" r:id="rId25"/>
    <p:sldId id="459" r:id="rId26"/>
    <p:sldId id="441" r:id="rId27"/>
    <p:sldId id="399" r:id="rId28"/>
    <p:sldId id="462" r:id="rId29"/>
    <p:sldId id="404" r:id="rId30"/>
    <p:sldId id="403" r:id="rId31"/>
    <p:sldId id="331" r:id="rId32"/>
    <p:sldId id="276" r:id="rId33"/>
    <p:sldId id="413" r:id="rId34"/>
    <p:sldId id="420" r:id="rId35"/>
    <p:sldId id="423" r:id="rId36"/>
    <p:sldId id="445" r:id="rId37"/>
    <p:sldId id="450" r:id="rId38"/>
    <p:sldId id="451" r:id="rId39"/>
    <p:sldId id="452" r:id="rId40"/>
    <p:sldId id="463" r:id="rId4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66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26" autoAdjust="0"/>
    <p:restoredTop sz="98361" autoAdjust="0"/>
  </p:normalViewPr>
  <p:slideViewPr>
    <p:cSldViewPr snapToGrid="0" snapToObjects="1">
      <p:cViewPr varScale="1">
        <p:scale>
          <a:sx n="115" d="100"/>
          <a:sy n="115" d="100"/>
        </p:scale>
        <p:origin x="-76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6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-274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16/aoû/13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16/aoû/13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17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18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19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20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9A808C-3CCD-814E-9730-70EAB9D87D82}" type="slidenum">
              <a:rPr lang="en-GB" sz="1200">
                <a:latin typeface="Arial" charset="0"/>
              </a:rPr>
              <a:pPr eaLnBrk="1" hangingPunct="1"/>
              <a:t>2</a:t>
            </a:fld>
            <a:endParaRPr lang="en-GB" sz="1200">
              <a:latin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96913"/>
            <a:ext cx="4549775" cy="341312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21175"/>
            <a:ext cx="5018087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30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32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33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37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38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39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6368541-5143-9F46-8EDE-CF837EFE48E0}" type="slidenum">
              <a:rPr lang="en-GB" sz="1200">
                <a:solidFill>
                  <a:srgbClr val="000000"/>
                </a:solidFill>
                <a:latin typeface="Arial" charset="0"/>
              </a:rPr>
              <a:pPr eaLnBrk="1" hangingPunct="1"/>
              <a:t>40</a:t>
            </a:fld>
            <a:endParaRPr lang="en-GB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76CD1AC-A381-F14B-84E0-2252B826310E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1078D9A-DD45-2345-A56B-1FAD0ABE52BF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AE971F7-63BA-0243-8270-0D0785675800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AE971F7-63BA-0243-8270-0D0785675800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9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 August 2013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M. Dracos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360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26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 August 2013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243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588670"/>
            <a:ext cx="2133600" cy="2638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ea typeface="ＭＳ Ｐゴシック" charset="0"/>
              </a:rPr>
              <a:t>20 August 2013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588670"/>
            <a:ext cx="2895600" cy="2638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ea typeface="ＭＳ Ｐゴシック" charset="0"/>
              </a:rPr>
              <a:t>M. Dracos</a:t>
            </a:r>
            <a:endParaRPr lang="en-GB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588670"/>
            <a:ext cx="2133600" cy="2809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0" r:id="rId2"/>
    <p:sldLayoutId id="2147483671" r:id="rId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uropeanspallationsource.se/documentation/tdr.pdf" TargetMode="External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gif"/><Relationship Id="rId7" Type="http://schemas.openxmlformats.org/officeDocument/2006/relationships/image" Target="../media/image29.png"/><Relationship Id="rId8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lanl.arxiv.org/abs/1212.5048" TargetMode="External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jpe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hyperlink" Target="mailto:tord.ekelof@physics.uu.se" TargetMode="External"/><Relationship Id="rId5" Type="http://schemas.openxmlformats.org/officeDocument/2006/relationships/hyperlink" Target="mailto:marcos.dracos@in2p3.fr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5500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995638" y="1114366"/>
            <a:ext cx="7177227" cy="2172803"/>
          </a:xfrm>
        </p:spPr>
        <p:txBody>
          <a:bodyPr>
            <a:normAutofit/>
          </a:bodyPr>
          <a:lstStyle/>
          <a:p>
            <a:r>
              <a:rPr lang="en-GB" sz="4800" dirty="0" smtClean="0">
                <a:latin typeface="Times New Roman"/>
                <a:cs typeface="Times New Roman"/>
              </a:rPr>
              <a:t>Modifications on ESS for neutrino Super Beam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5127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259679" y="5092803"/>
            <a:ext cx="64008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800" dirty="0">
                <a:latin typeface="Times New Roman" charset="0"/>
                <a:ea typeface="ＭＳ Ｐゴシック" charset="0"/>
                <a:cs typeface="ＭＳ Ｐゴシック" charset="0"/>
              </a:rPr>
              <a:t>Marcos DRACOS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000" dirty="0">
                <a:latin typeface="Times New Roman" charset="0"/>
                <a:ea typeface="ＭＳ Ｐゴシック" charset="0"/>
                <a:cs typeface="ＭＳ Ｐゴシック" charset="0"/>
              </a:rPr>
              <a:t>IPHC-IN2P3/CNRS </a:t>
            </a:r>
            <a:r>
              <a:rPr lang="en-GB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Strasbourg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(E. </a:t>
            </a:r>
            <a:r>
              <a:rPr lang="en-GB" sz="20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Wildner</a:t>
            </a:r>
            <a:r>
              <a:rPr lang="en-GB" sz="2000" dirty="0" smtClean="0">
                <a:latin typeface="Times New Roman" charset="0"/>
                <a:ea typeface="ＭＳ Ｐゴシック" charset="0"/>
                <a:cs typeface="ＭＳ Ｐゴシック" charset="0"/>
              </a:rPr>
              <a:t>, T. Ekelof)</a:t>
            </a:r>
            <a:endParaRPr lang="en-GB" sz="20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M. Dracos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112565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ESS proton linac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1" y="2646827"/>
            <a:ext cx="4615271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ESS will be a copious source of spallation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neutrons</a:t>
            </a:r>
            <a:endParaRPr lang="en-GB" sz="2000" b="1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5 MW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average proton beam power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125 MW peak power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14 Hz repetition rate (2.86 </a:t>
            </a:r>
            <a:r>
              <a:rPr lang="en-GB" sz="2000" dirty="0" err="1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pulse duration, 10</a:t>
            </a:r>
            <a:r>
              <a:rPr lang="en-GB" sz="2000" baseline="30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15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protons)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4% duty factor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mostly (&gt;97%) superconducting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2.5 GeV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protons 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(up to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3.0 GeV with 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upgrades)</a:t>
            </a:r>
            <a:endParaRPr lang="en-GB" sz="2000" dirty="0" smtClean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&gt;2x10</a:t>
            </a:r>
            <a:r>
              <a:rPr lang="en-GB" sz="2000" b="1" baseline="300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sz="2000" b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sz="2000" b="1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</a:t>
            </a:r>
            <a:endParaRPr lang="en-GB" sz="2000" b="1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12564"/>
            <a:ext cx="9144000" cy="124817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pic>
        <p:nvPicPr>
          <p:cNvPr id="5" name="medium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15272" y="2360734"/>
            <a:ext cx="4362018" cy="2453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227" y="4907314"/>
            <a:ext cx="3709565" cy="190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22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71218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ESS parameters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41724" y="5432181"/>
            <a:ext cx="63227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ESS </a:t>
            </a:r>
            <a:r>
              <a:rPr lang="en-US" dirty="0">
                <a:latin typeface="Times New Roman"/>
                <a:cs typeface="Times New Roman"/>
              </a:rPr>
              <a:t>Technical Design Report</a:t>
            </a:r>
          </a:p>
          <a:p>
            <a:r>
              <a:rPr lang="en-US" dirty="0">
                <a:latin typeface="Times New Roman"/>
                <a:cs typeface="Times New Roman"/>
              </a:rPr>
              <a:t>April 23, 2013</a:t>
            </a:r>
          </a:p>
          <a:p>
            <a:r>
              <a:rPr lang="en-US" dirty="0">
                <a:latin typeface="Times New Roman"/>
                <a:cs typeface="Times New Roman"/>
              </a:rPr>
              <a:t>ESS-doc-274</a:t>
            </a:r>
          </a:p>
          <a:p>
            <a:r>
              <a:rPr lang="en-US" dirty="0">
                <a:latin typeface="Times New Roman"/>
                <a:cs typeface="Times New Roman"/>
                <a:hlinkClick r:id="rId3"/>
              </a:rPr>
              <a:t>http://</a:t>
            </a:r>
            <a:r>
              <a:rPr lang="en-US" dirty="0" err="1">
                <a:latin typeface="Times New Roman"/>
                <a:cs typeface="Times New Roman"/>
                <a:hlinkClick r:id="rId3"/>
              </a:rPr>
              <a:t>europeanspallationsource.se</a:t>
            </a:r>
            <a:r>
              <a:rPr lang="en-US" dirty="0">
                <a:latin typeface="Times New Roman"/>
                <a:cs typeface="Times New Roman"/>
                <a:hlinkClick r:id="rId3"/>
              </a:rPr>
              <a:t>/documentation/</a:t>
            </a:r>
            <a:r>
              <a:rPr lang="en-US" dirty="0" err="1">
                <a:latin typeface="Times New Roman"/>
                <a:cs typeface="Times New Roman"/>
                <a:hlinkClick r:id="rId3"/>
              </a:rPr>
              <a:t>tdr.pdf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9" y="971217"/>
            <a:ext cx="7772892" cy="4460964"/>
          </a:xfrm>
          <a:prstGeom prst="rect">
            <a:avLst/>
          </a:prstGeom>
        </p:spPr>
      </p:pic>
      <p:sp>
        <p:nvSpPr>
          <p:cNvPr id="10" name="Rectangle à coins arrondis 9"/>
          <p:cNvSpPr/>
          <p:nvPr/>
        </p:nvSpPr>
        <p:spPr>
          <a:xfrm>
            <a:off x="5945207" y="1449704"/>
            <a:ext cx="1798528" cy="30342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à coins arrondis 13"/>
          <p:cNvSpPr/>
          <p:nvPr/>
        </p:nvSpPr>
        <p:spPr>
          <a:xfrm>
            <a:off x="5945207" y="3101692"/>
            <a:ext cx="1798528" cy="11238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à coins arrondis 17"/>
          <p:cNvSpPr/>
          <p:nvPr/>
        </p:nvSpPr>
        <p:spPr>
          <a:xfrm>
            <a:off x="5945207" y="4506445"/>
            <a:ext cx="1798528" cy="831613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7631004" y="4641301"/>
            <a:ext cx="30344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7934446" y="4345977"/>
            <a:ext cx="1213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enough to go up to 3 GeV</a:t>
            </a:r>
            <a:endParaRPr lang="en-US" sz="1400" dirty="0">
              <a:latin typeface="Times New Roman"/>
              <a:cs typeface="Times New Roman"/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7631004" y="5175759"/>
            <a:ext cx="30344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7934446" y="5004053"/>
            <a:ext cx="1213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198 days</a:t>
            </a:r>
            <a:endParaRPr lang="en-US" sz="1400" dirty="0">
              <a:latin typeface="Times New Roman"/>
              <a:cs typeface="Times New Roman"/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7631004" y="3266497"/>
            <a:ext cx="30344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7934446" y="2924569"/>
            <a:ext cx="1213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 GeV at the beginning</a:t>
            </a:r>
            <a:endParaRPr lang="en-US" sz="1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7631004" y="3528107"/>
            <a:ext cx="30344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7934446" y="3384246"/>
            <a:ext cx="723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62.5</a:t>
            </a:r>
            <a:endParaRPr lang="en-US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725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6045"/>
            <a:ext cx="9144000" cy="1248170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76045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Linac Sharing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sp>
        <p:nvSpPr>
          <p:cNvPr id="15" name="Content Placeholder 7"/>
          <p:cNvSpPr txBox="1">
            <a:spLocks/>
          </p:cNvSpPr>
          <p:nvPr/>
        </p:nvSpPr>
        <p:spPr>
          <a:xfrm>
            <a:off x="223419" y="2082278"/>
            <a:ext cx="6786981" cy="4525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latin typeface="Times New Roman"/>
                <a:cs typeface="Times New Roman"/>
              </a:rPr>
              <a:t>Ion source </a:t>
            </a:r>
            <a:r>
              <a:rPr lang="en-US" sz="2000" dirty="0" smtClean="0">
                <a:latin typeface="Times New Roman"/>
                <a:cs typeface="Times New Roman"/>
              </a:rPr>
              <a:t>: </a:t>
            </a:r>
            <a:r>
              <a:rPr lang="it-IT" sz="2000" dirty="0" smtClean="0">
                <a:latin typeface="Times New Roman"/>
                <a:cs typeface="Times New Roman"/>
              </a:rPr>
              <a:t>Istituto Nazionale di Fisica Nucleare (</a:t>
            </a:r>
            <a:r>
              <a:rPr lang="en-US" sz="2000" dirty="0" smtClean="0">
                <a:latin typeface="Times New Roman"/>
                <a:cs typeface="Times New Roman"/>
              </a:rPr>
              <a:t>INFN) – Catania,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Italy</a:t>
            </a:r>
          </a:p>
          <a:p>
            <a:r>
              <a:rPr lang="en-US" sz="2000" b="1" dirty="0" smtClean="0">
                <a:latin typeface="Times New Roman"/>
                <a:cs typeface="Times New Roman"/>
              </a:rPr>
              <a:t>Radio Frequency </a:t>
            </a:r>
            <a:r>
              <a:rPr lang="en-US" sz="2000" b="1" dirty="0" err="1" smtClean="0">
                <a:latin typeface="Times New Roman"/>
                <a:cs typeface="Times New Roman"/>
              </a:rPr>
              <a:t>Quadrupole</a:t>
            </a:r>
            <a:r>
              <a:rPr lang="en-US" sz="2000" b="1" dirty="0" smtClean="0">
                <a:latin typeface="Times New Roman"/>
                <a:cs typeface="Times New Roman"/>
              </a:rPr>
              <a:t> (RFQ)</a:t>
            </a:r>
            <a:r>
              <a:rPr lang="en-US" sz="2000" dirty="0" smtClean="0">
                <a:latin typeface="Times New Roman"/>
                <a:cs typeface="Times New Roman"/>
              </a:rPr>
              <a:t>: Commissariat </a:t>
            </a:r>
            <a:r>
              <a:rPr lang="en-US" sz="2000" dirty="0" err="1" smtClean="0">
                <a:latin typeface="Times New Roman"/>
                <a:cs typeface="Times New Roman"/>
              </a:rPr>
              <a:t>à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l'énergie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atomique</a:t>
            </a:r>
            <a:r>
              <a:rPr lang="en-US" sz="2000" dirty="0" smtClean="0">
                <a:latin typeface="Times New Roman"/>
                <a:cs typeface="Times New Roman"/>
              </a:rPr>
              <a:t> (CEA) – </a:t>
            </a:r>
            <a:r>
              <a:rPr lang="en-US" sz="2000" dirty="0" err="1" smtClean="0">
                <a:latin typeface="Times New Roman"/>
                <a:cs typeface="Times New Roman"/>
              </a:rPr>
              <a:t>Saclay</a:t>
            </a:r>
            <a:r>
              <a:rPr lang="en-US" sz="2000" dirty="0" smtClean="0">
                <a:latin typeface="Times New Roman"/>
                <a:cs typeface="Times New Roman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France</a:t>
            </a:r>
          </a:p>
          <a:p>
            <a:r>
              <a:rPr lang="en-US" sz="2000" b="1" dirty="0" smtClean="0">
                <a:latin typeface="Times New Roman"/>
                <a:cs typeface="Times New Roman"/>
              </a:rPr>
              <a:t>Medium Energy Beam Transport (MEBT)</a:t>
            </a:r>
            <a:r>
              <a:rPr lang="en-US" sz="2000" dirty="0" smtClean="0">
                <a:latin typeface="Times New Roman"/>
                <a:cs typeface="Times New Roman"/>
              </a:rPr>
              <a:t>: ESS-Bilbao,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Spain</a:t>
            </a:r>
          </a:p>
          <a:p>
            <a:r>
              <a:rPr lang="en-US" sz="2000" b="1" dirty="0" smtClean="0">
                <a:latin typeface="Times New Roman"/>
                <a:cs typeface="Times New Roman"/>
              </a:rPr>
              <a:t>Drift tube Linac (DTL)</a:t>
            </a:r>
            <a:r>
              <a:rPr lang="en-US" sz="2000" dirty="0" smtClean="0">
                <a:latin typeface="Times New Roman"/>
                <a:cs typeface="Times New Roman"/>
              </a:rPr>
              <a:t>: </a:t>
            </a:r>
            <a:r>
              <a:rPr lang="it-IT" sz="2000" dirty="0" smtClean="0">
                <a:latin typeface="Times New Roman"/>
                <a:cs typeface="Times New Roman"/>
              </a:rPr>
              <a:t>Istituto Nazionale di Fisica Nucleare (</a:t>
            </a:r>
            <a:r>
              <a:rPr lang="en-US" sz="2000" dirty="0" smtClean="0">
                <a:latin typeface="Times New Roman"/>
                <a:cs typeface="Times New Roman"/>
              </a:rPr>
              <a:t>INFN) – </a:t>
            </a:r>
            <a:r>
              <a:rPr lang="en-US" sz="2000" dirty="0" err="1" smtClean="0">
                <a:latin typeface="Times New Roman"/>
                <a:cs typeface="Times New Roman"/>
              </a:rPr>
              <a:t>Legnaro</a:t>
            </a:r>
            <a:r>
              <a:rPr lang="en-US" sz="2000" dirty="0" smtClean="0">
                <a:latin typeface="Times New Roman"/>
                <a:cs typeface="Times New Roman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Italy</a:t>
            </a:r>
          </a:p>
          <a:p>
            <a:r>
              <a:rPr lang="en-US" sz="2000" b="1" dirty="0" smtClean="0">
                <a:latin typeface="Times New Roman"/>
                <a:cs typeface="Times New Roman"/>
              </a:rPr>
              <a:t>Spoke cavities</a:t>
            </a:r>
            <a:r>
              <a:rPr lang="en-US" sz="2000" dirty="0" smtClean="0">
                <a:latin typeface="Times New Roman"/>
                <a:cs typeface="Times New Roman"/>
              </a:rPr>
              <a:t>: </a:t>
            </a:r>
            <a:r>
              <a:rPr lang="en-US" sz="2000" dirty="0" err="1" smtClean="0">
                <a:latin typeface="Times New Roman"/>
                <a:cs typeface="Times New Roman"/>
              </a:rPr>
              <a:t>Institut</a:t>
            </a:r>
            <a:r>
              <a:rPr lang="en-US" sz="2000" dirty="0" smtClean="0">
                <a:latin typeface="Times New Roman"/>
                <a:cs typeface="Times New Roman"/>
              </a:rPr>
              <a:t> de Physique </a:t>
            </a:r>
            <a:r>
              <a:rPr lang="en-US" sz="2000" dirty="0" err="1" smtClean="0">
                <a:latin typeface="Times New Roman"/>
                <a:cs typeface="Times New Roman"/>
              </a:rPr>
              <a:t>Nucléaire</a:t>
            </a:r>
            <a:r>
              <a:rPr lang="en-US" sz="2000" dirty="0" smtClean="0">
                <a:latin typeface="Times New Roman"/>
                <a:cs typeface="Times New Roman"/>
              </a:rPr>
              <a:t>  (CNRS) – </a:t>
            </a:r>
            <a:r>
              <a:rPr lang="en-US" sz="2000" dirty="0" err="1" smtClean="0">
                <a:latin typeface="Times New Roman"/>
                <a:cs typeface="Times New Roman"/>
              </a:rPr>
              <a:t>Orsay</a:t>
            </a:r>
            <a:r>
              <a:rPr lang="en-US" sz="2000" dirty="0" smtClean="0">
                <a:latin typeface="Times New Roman"/>
                <a:cs typeface="Times New Roman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France</a:t>
            </a:r>
          </a:p>
          <a:p>
            <a:r>
              <a:rPr lang="en-US" sz="2000" b="1" dirty="0" smtClean="0">
                <a:latin typeface="Times New Roman"/>
                <a:cs typeface="Times New Roman"/>
              </a:rPr>
              <a:t>Elliptical cavities</a:t>
            </a:r>
            <a:r>
              <a:rPr lang="en-US" sz="2000" dirty="0" smtClean="0">
                <a:latin typeface="Times New Roman"/>
                <a:cs typeface="Times New Roman"/>
              </a:rPr>
              <a:t>: Commissariat </a:t>
            </a:r>
            <a:r>
              <a:rPr lang="en-US" sz="2000" dirty="0" err="1" smtClean="0">
                <a:latin typeface="Times New Roman"/>
                <a:cs typeface="Times New Roman"/>
              </a:rPr>
              <a:t>à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l'énergie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atomique</a:t>
            </a:r>
            <a:r>
              <a:rPr lang="en-US" sz="2000" dirty="0" smtClean="0">
                <a:latin typeface="Times New Roman"/>
                <a:cs typeface="Times New Roman"/>
              </a:rPr>
              <a:t> (CEA) – </a:t>
            </a:r>
            <a:r>
              <a:rPr lang="en-US" sz="2000" dirty="0" err="1" smtClean="0">
                <a:latin typeface="Times New Roman"/>
                <a:cs typeface="Times New Roman"/>
              </a:rPr>
              <a:t>Saclay</a:t>
            </a:r>
            <a:r>
              <a:rPr lang="en-US" sz="2000" dirty="0" smtClean="0">
                <a:latin typeface="Times New Roman"/>
                <a:cs typeface="Times New Roman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France</a:t>
            </a:r>
          </a:p>
          <a:p>
            <a:r>
              <a:rPr lang="en-US" sz="2000" b="1" dirty="0" smtClean="0">
                <a:latin typeface="Times New Roman"/>
                <a:cs typeface="Times New Roman"/>
              </a:rPr>
              <a:t>High Energy Beam Transport</a:t>
            </a:r>
            <a:r>
              <a:rPr lang="en-US" sz="2000" dirty="0" smtClean="0">
                <a:latin typeface="Times New Roman"/>
                <a:cs typeface="Times New Roman"/>
              </a:rPr>
              <a:t>: Aarhus University,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Denmark</a:t>
            </a:r>
          </a:p>
          <a:p>
            <a:r>
              <a:rPr lang="en-US" sz="2000" b="1" dirty="0" smtClean="0">
                <a:latin typeface="Times New Roman"/>
                <a:cs typeface="Times New Roman"/>
              </a:rPr>
              <a:t>Spoke RF sources</a:t>
            </a:r>
            <a:r>
              <a:rPr lang="en-US" sz="2000" dirty="0" smtClean="0">
                <a:latin typeface="Times New Roman"/>
                <a:cs typeface="Times New Roman"/>
              </a:rPr>
              <a:t>: Uppsala University,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Sweden</a:t>
            </a:r>
          </a:p>
          <a:p>
            <a:r>
              <a:rPr lang="en-US" sz="2000" b="1" dirty="0" smtClean="0">
                <a:latin typeface="Times New Roman"/>
                <a:cs typeface="Times New Roman"/>
              </a:rPr>
              <a:t>RF regulation</a:t>
            </a:r>
            <a:r>
              <a:rPr lang="en-US" sz="2000" dirty="0" smtClean="0">
                <a:latin typeface="Times New Roman"/>
                <a:cs typeface="Times New Roman"/>
              </a:rPr>
              <a:t>:  Lund University,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Sweden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6" name="Picture 6" descr="https://encrypted-tbn1.gstatic.com/images?q=tbn:ANd9GcSgf1PHLvCMs7ci51rBUoK88RcoQBBIV5qIzyBq4395I04EcbaU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00272" y="2765057"/>
            <a:ext cx="1148322" cy="94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encrypted-tbn2.gstatic.com/images?q=tbn:ANd9GcQDf7i0sXfIAhb1FYskeq_EQMtwVk1emejwZmgaJxirHafC1rK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0272" y="1824510"/>
            <a:ext cx="1148321" cy="9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://1.bp.blogspot.com/-lx6l05NdgeA/T3LQcoYihwI/AAAAAAAAAZg/8psHQV7AsDE/s1600/Spanish_flag_flying.g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0271" y="3871386"/>
            <a:ext cx="1213459" cy="97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http://thecpl.com/wp-content/uploads/2012/08/danish-flag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14" b="12953"/>
          <a:stretch/>
        </p:blipFill>
        <p:spPr bwMode="auto">
          <a:xfrm>
            <a:off x="7300271" y="4846991"/>
            <a:ext cx="1416698" cy="95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http://www.kcl.ac.uk/ImportedImages/Study/MLC/swedish-flag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91949" y="5800906"/>
            <a:ext cx="1164966" cy="99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4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71218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What is different from SNS?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09951" y="1303862"/>
            <a:ext cx="4191000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imes New Roman"/>
                <a:cs typeface="Times New Roman"/>
              </a:rPr>
              <a:t>The average proton beam power will be 5 MW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Average neutron flux is proportional to average beam power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5 MW is five times greater than SNS beam power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The total proton energy per pulse will be 360 kJ 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Beam brightness (neutrons per pulse) is proportional to total proton energy per pulse 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360 kJ is over 20 times greater than SNS total proton energy per pulse </a:t>
            </a:r>
          </a:p>
        </p:txBody>
      </p:sp>
      <p:pic>
        <p:nvPicPr>
          <p:cNvPr id="17" name="Picture 2" descr="ess_pulse_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177" y="2472114"/>
            <a:ext cx="4387758" cy="251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250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9738"/>
            <a:ext cx="7070725" cy="382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Titre 19"/>
          <p:cNvSpPr>
            <a:spLocks noGrp="1"/>
          </p:cNvSpPr>
          <p:nvPr>
            <p:ph type="title"/>
          </p:nvPr>
        </p:nvSpPr>
        <p:spPr>
          <a:xfrm>
            <a:off x="542925" y="0"/>
            <a:ext cx="8229600" cy="752475"/>
          </a:xfrm>
        </p:spPr>
        <p:txBody>
          <a:bodyPr/>
          <a:lstStyle/>
          <a:p>
            <a:r>
              <a:rPr lang="en-GB" sz="3600" dirty="0" smtClean="0">
                <a:solidFill>
                  <a:srgbClr val="FF6600"/>
                </a:solidFill>
                <a:latin typeface="Times New Roman" charset="0"/>
              </a:rPr>
              <a:t>Well defined ESS </a:t>
            </a:r>
            <a:r>
              <a:rPr lang="en-GB" sz="3600" dirty="0">
                <a:solidFill>
                  <a:srgbClr val="FF6600"/>
                </a:solidFill>
                <a:latin typeface="Times New Roman" charset="0"/>
              </a:rPr>
              <a:t>Schedule</a:t>
            </a:r>
            <a:endParaRPr lang="en-GB" dirty="0">
              <a:latin typeface="Times New Roman" charset="0"/>
              <a:cs typeface="Times New Roman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42AD5B-358F-844D-BB84-241D51529523}" type="slidenum">
              <a:rPr lang="en-GB"/>
              <a:pPr>
                <a:defRPr/>
              </a:pPr>
              <a:t>14</a:t>
            </a:fld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 August 2013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</a:t>
            </a:r>
            <a:endParaRPr lang="en-GB"/>
          </a:p>
        </p:txBody>
      </p:sp>
      <p:sp>
        <p:nvSpPr>
          <p:cNvPr id="6" name="Flèche droite rayée 5"/>
          <p:cNvSpPr/>
          <p:nvPr/>
        </p:nvSpPr>
        <p:spPr>
          <a:xfrm>
            <a:off x="5165725" y="3135313"/>
            <a:ext cx="758825" cy="346075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55" name="ZoneTexte 6"/>
          <p:cNvSpPr txBox="1">
            <a:spLocks noChangeArrowheads="1"/>
          </p:cNvSpPr>
          <p:nvPr/>
        </p:nvSpPr>
        <p:spPr bwMode="auto">
          <a:xfrm>
            <a:off x="6019800" y="3024188"/>
            <a:ext cx="3030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beam before the end of the decade</a:t>
            </a:r>
          </a:p>
          <a:p>
            <a:pPr>
              <a:buFont typeface="Arial" charset="0"/>
              <a:buChar char="•"/>
            </a:pPr>
            <a:r>
              <a:rPr lang="en-US"/>
              <a:t>5 MW by 2023</a:t>
            </a:r>
          </a:p>
        </p:txBody>
      </p:sp>
      <p:pic>
        <p:nvPicPr>
          <p:cNvPr id="2056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225" y="4302125"/>
            <a:ext cx="32067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Imag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800" y="4260850"/>
            <a:ext cx="3275013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lèche droite rayée 9"/>
          <p:cNvSpPr/>
          <p:nvPr/>
        </p:nvSpPr>
        <p:spPr>
          <a:xfrm>
            <a:off x="4283075" y="5224463"/>
            <a:ext cx="790575" cy="45720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35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2333830" y="0"/>
            <a:ext cx="6810170" cy="1309189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ESS Schedule</a:t>
            </a:r>
            <a:endParaRPr lang="en-GB" sz="48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09" y="202931"/>
            <a:ext cx="2131852" cy="1106258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4367"/>
            <a:ext cx="9144000" cy="4833756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0" y="4590447"/>
            <a:ext cx="9144000" cy="8738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1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32756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Requirements for adding a neutrino facility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0" y="1449134"/>
            <a:ext cx="3817180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We must not affect the neutron program.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Follow their schedule.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Use as much as possible neutron facilities.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For anything added, be synergetic when possible.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Moderate cost.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Kindly ask them to keep their choices compatible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with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neutrino needs (if this doesn't increase the neutron budget).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pic>
        <p:nvPicPr>
          <p:cNvPr id="6" name="Image 5" descr="hl_aerial_overview_01x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180" y="932756"/>
            <a:ext cx="5326820" cy="532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62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760" y="1155418"/>
            <a:ext cx="3413554" cy="3593214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30295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How to add a neutrino facility?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0" y="1286786"/>
            <a:ext cx="4933742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with 2.5 GeV proton: ~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300 MeV neutrinos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modifications: double the rate (14 Hz → 28 Hz)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one pulse for neutrinos and one pulse for neutrinos (5 MW each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)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additional RF power to drive the two beams (neutron production and neutrinos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upgradable power sources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or double the power sources (free space has to be foreseen since now)</a:t>
            </a:r>
            <a:endParaRPr lang="en-US" sz="2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010400" y="2469717"/>
            <a:ext cx="1712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2.5 GeV protons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flux </a:t>
            </a: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at 100 km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40500"/>
            <a:ext cx="9144000" cy="124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17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30295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How to add a neutrino facility?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0" y="662867"/>
            <a:ext cx="4933742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Accumulator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(</a:t>
            </a:r>
            <a:r>
              <a:rPr lang="en-GB" sz="2000" dirty="0" err="1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ø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143 m) needed to compress to few </a:t>
            </a:r>
            <a:r>
              <a:rPr lang="el-GR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 the 2.86 </a:t>
            </a:r>
            <a:r>
              <a:rPr lang="en-US" sz="2000" dirty="0" err="1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 smtClean="0">
                <a:latin typeface="Times New Roman"/>
                <a:cs typeface="Times New Roman"/>
              </a:rPr>
              <a:t>350 kA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</a:t>
            </a:r>
            <a:endParaRPr lang="en-GB" sz="2000" dirty="0" smtClean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GB" sz="2000" baseline="30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source (instead of protons)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space charge problems to be solved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Neutron users have also expressed an interest for the accumulator (increase of neutron brightness).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Other neutrino users using pions (from neutron target) decaying at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rest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need short pulses.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Target station (studied in EUROnu)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Underground detector (studied in LAGUNA)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and accumulator could be the first step towards the Neutrino Factory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sp>
        <p:nvSpPr>
          <p:cNvPr id="4" name="ZoneTexte 3"/>
          <p:cNvSpPr txBox="1"/>
          <p:nvPr/>
        </p:nvSpPr>
        <p:spPr>
          <a:xfrm>
            <a:off x="854145" y="6389574"/>
            <a:ext cx="3275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</a:t>
            </a:r>
            <a:r>
              <a:rPr lang="en-US" sz="1600" dirty="0" smtClean="0">
                <a:hlinkClick r:id="rId3"/>
              </a:rPr>
              <a:t>http</a:t>
            </a:r>
            <a:r>
              <a:rPr lang="en-US" sz="1600" dirty="0">
                <a:hlinkClick r:id="rId3"/>
              </a:rPr>
              <a:t>://</a:t>
            </a:r>
            <a:r>
              <a:rPr lang="en-US" sz="1600" dirty="0" err="1">
                <a:hlinkClick r:id="rId3"/>
              </a:rPr>
              <a:t>lanl.arxiv.org</a:t>
            </a:r>
            <a:r>
              <a:rPr lang="en-US" sz="1600" dirty="0">
                <a:hlinkClick r:id="rId3"/>
              </a:rPr>
              <a:t>/abs/</a:t>
            </a:r>
            <a:r>
              <a:rPr lang="en-US" sz="1600" dirty="0" smtClean="0">
                <a:hlinkClick r:id="rId3"/>
              </a:rPr>
              <a:t>1212.5048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grpSp>
        <p:nvGrpSpPr>
          <p:cNvPr id="6" name="Grouper 5"/>
          <p:cNvGrpSpPr/>
          <p:nvPr/>
        </p:nvGrpSpPr>
        <p:grpSpPr>
          <a:xfrm>
            <a:off x="5019437" y="3488304"/>
            <a:ext cx="4124563" cy="3364181"/>
            <a:chOff x="4933742" y="853913"/>
            <a:chExt cx="4124563" cy="3364181"/>
          </a:xfrm>
        </p:grpSpPr>
        <p:pic>
          <p:nvPicPr>
            <p:cNvPr id="5" name="Image 4" descr="hl_site_layout_05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33742" y="853913"/>
              <a:ext cx="4124563" cy="3364181"/>
            </a:xfrm>
            <a:prstGeom prst="rect">
              <a:avLst/>
            </a:prstGeom>
          </p:spPr>
        </p:pic>
        <p:sp>
          <p:nvSpPr>
            <p:cNvPr id="10" name="Ellipse 9"/>
            <p:cNvSpPr/>
            <p:nvPr/>
          </p:nvSpPr>
          <p:spPr>
            <a:xfrm>
              <a:off x="6942966" y="2831981"/>
              <a:ext cx="519457" cy="5194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Connecteur en arc 15"/>
            <p:cNvCxnSpPr>
              <a:stCxn id="10" idx="2"/>
            </p:cNvCxnSpPr>
            <p:nvPr/>
          </p:nvCxnSpPr>
          <p:spPr>
            <a:xfrm rot="10800000" flipH="1">
              <a:off x="6942965" y="2650068"/>
              <a:ext cx="266401" cy="441642"/>
            </a:xfrm>
            <a:prstGeom prst="curvedConnector4">
              <a:avLst>
                <a:gd name="adj1" fmla="val 3179"/>
                <a:gd name="adj2" fmla="val 100493"/>
              </a:avLst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>
              <a:stCxn id="10" idx="4"/>
            </p:cNvCxnSpPr>
            <p:nvPr/>
          </p:nvCxnSpPr>
          <p:spPr>
            <a:xfrm flipV="1">
              <a:off x="7202695" y="3268133"/>
              <a:ext cx="527372" cy="83305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à coins arrondis 23"/>
            <p:cNvSpPr/>
            <p:nvPr/>
          </p:nvSpPr>
          <p:spPr>
            <a:xfrm rot="20992632">
              <a:off x="7730067" y="3098809"/>
              <a:ext cx="1121833" cy="14257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6879167" y="2966529"/>
              <a:ext cx="6916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Times New Roman"/>
                  <a:cs typeface="Times New Roman"/>
                </a:rPr>
                <a:t>accumulator</a:t>
              </a:r>
              <a:endParaRPr lang="en-US" sz="800" dirty="0">
                <a:latin typeface="Times New Roman"/>
                <a:cs typeface="Times New Roman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 rot="21008480">
              <a:off x="7835896" y="3047219"/>
              <a:ext cx="93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Times New Roman"/>
                  <a:cs typeface="Times New Roman"/>
                </a:rPr>
                <a:t>target/horn station</a:t>
              </a:r>
              <a:endParaRPr lang="en-US" sz="800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17" name="Grouper 16"/>
          <p:cNvGrpSpPr/>
          <p:nvPr/>
        </p:nvGrpSpPr>
        <p:grpSpPr>
          <a:xfrm>
            <a:off x="5346574" y="703274"/>
            <a:ext cx="3713374" cy="2785030"/>
            <a:chOff x="4681653" y="2898142"/>
            <a:chExt cx="4292600" cy="3219450"/>
          </a:xfrm>
        </p:grpSpPr>
        <p:pic>
          <p:nvPicPr>
            <p:cNvPr id="18" name="Picture 4" descr="Spallation Neutron Sourc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653" y="2898142"/>
              <a:ext cx="4292600" cy="3219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5"/>
            <p:cNvSpPr txBox="1"/>
            <p:nvPr/>
          </p:nvSpPr>
          <p:spPr>
            <a:xfrm>
              <a:off x="6172200" y="3352800"/>
              <a:ext cx="800100" cy="39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Linac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6"/>
            <p:cNvSpPr txBox="1"/>
            <p:nvPr/>
          </p:nvSpPr>
          <p:spPr>
            <a:xfrm>
              <a:off x="5029200" y="4419600"/>
              <a:ext cx="990599" cy="67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Storage Ring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7"/>
            <p:cNvSpPr txBox="1"/>
            <p:nvPr/>
          </p:nvSpPr>
          <p:spPr>
            <a:xfrm>
              <a:off x="7602653" y="4330390"/>
              <a:ext cx="1371600" cy="67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Target and Instruments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0869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ster_aerial_overview_night_0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8200"/>
            <a:ext cx="9144000" cy="5169008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394147" y="1000184"/>
            <a:ext cx="8229600" cy="1060174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Existing expertise</a:t>
            </a:r>
            <a:endParaRPr lang="en-GB" sz="60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196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ChangeArrowheads="1"/>
          </p:cNvSpPr>
          <p:nvPr>
            <p:ph type="title"/>
          </p:nvPr>
        </p:nvSpPr>
        <p:spPr>
          <a:xfrm>
            <a:off x="542925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</a:rPr>
              <a:t>EUROnu Projects</a:t>
            </a:r>
            <a:r>
              <a:rPr lang="en-US" sz="4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</a:rPr>
              <a:t/>
            </a:r>
            <a:br>
              <a:rPr lang="en-US" sz="4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</a:rPr>
            </a:br>
            <a:r>
              <a:rPr lang="en-US" sz="3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</a:rPr>
              <a:t>(beam facilities)</a:t>
            </a:r>
            <a:endParaRPr lang="en-US" sz="40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9939" name="Espace réservé de la dat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/>
              <a:t>20 August 2013</a:t>
            </a:r>
            <a:endParaRPr lang="en-GB" sz="1200"/>
          </a:p>
        </p:txBody>
      </p:sp>
      <p:sp>
        <p:nvSpPr>
          <p:cNvPr id="39940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/>
              <a:t>M. Dracos</a:t>
            </a:r>
            <a:endParaRPr lang="en-GB" sz="1200"/>
          </a:p>
        </p:txBody>
      </p:sp>
      <p:sp>
        <p:nvSpPr>
          <p:cNvPr id="3994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BF02B46-4A6C-7849-B301-3BD0717FAD45}" type="slidenum">
              <a:rPr lang="en-GB" sz="1200"/>
              <a:pPr eaLnBrk="1" hangingPunct="1"/>
              <a:t>2</a:t>
            </a:fld>
            <a:endParaRPr lang="en-GB" sz="1200"/>
          </a:p>
        </p:txBody>
      </p:sp>
      <p:grpSp>
        <p:nvGrpSpPr>
          <p:cNvPr id="5" name="Grouper 4"/>
          <p:cNvGrpSpPr/>
          <p:nvPr/>
        </p:nvGrpSpPr>
        <p:grpSpPr>
          <a:xfrm>
            <a:off x="421315" y="1195800"/>
            <a:ext cx="3754437" cy="2379663"/>
            <a:chOff x="421315" y="1028700"/>
            <a:chExt cx="3754437" cy="2379663"/>
          </a:xfrm>
        </p:grpSpPr>
        <p:sp>
          <p:nvSpPr>
            <p:cNvPr id="39942" name="Text Box 56"/>
            <p:cNvSpPr txBox="1">
              <a:spLocks noChangeArrowheads="1"/>
            </p:cNvSpPr>
            <p:nvPr/>
          </p:nvSpPr>
          <p:spPr bwMode="auto">
            <a:xfrm rot="10800000" flipV="1">
              <a:off x="2743200" y="1028700"/>
              <a:ext cx="29210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008000"/>
                  </a:solidFill>
                  <a:latin typeface="Comic Sans MS" charset="0"/>
                </a:rPr>
                <a:t>p</a:t>
              </a:r>
            </a:p>
          </p:txBody>
        </p:sp>
        <p:grpSp>
          <p:nvGrpSpPr>
            <p:cNvPr id="4" name="Grouper 3"/>
            <p:cNvGrpSpPr/>
            <p:nvPr/>
          </p:nvGrpSpPr>
          <p:grpSpPr>
            <a:xfrm>
              <a:off x="421315" y="1166950"/>
              <a:ext cx="3754437" cy="2241413"/>
              <a:chOff x="176213" y="1166950"/>
              <a:chExt cx="3754437" cy="2241413"/>
            </a:xfrm>
          </p:grpSpPr>
          <p:sp>
            <p:nvSpPr>
              <p:cNvPr id="39943" name="Line 33"/>
              <p:cNvSpPr>
                <a:spLocks noChangeShapeType="1"/>
              </p:cNvSpPr>
              <p:nvPr/>
            </p:nvSpPr>
            <p:spPr bwMode="auto">
              <a:xfrm flipV="1">
                <a:off x="3016250" y="1922463"/>
                <a:ext cx="768350" cy="3619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44" name="Line 34"/>
              <p:cNvSpPr>
                <a:spLocks noChangeShapeType="1"/>
              </p:cNvSpPr>
              <p:nvPr/>
            </p:nvSpPr>
            <p:spPr bwMode="auto">
              <a:xfrm flipV="1">
                <a:off x="176213" y="2284413"/>
                <a:ext cx="2840037" cy="9890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45" name="Freeform 35"/>
              <p:cNvSpPr>
                <a:spLocks/>
              </p:cNvSpPr>
              <p:nvPr/>
            </p:nvSpPr>
            <p:spPr bwMode="auto">
              <a:xfrm>
                <a:off x="2790825" y="2138363"/>
                <a:ext cx="276225" cy="349250"/>
              </a:xfrm>
              <a:custGeom>
                <a:avLst/>
                <a:gdLst>
                  <a:gd name="T0" fmla="*/ 2147483647 w 174"/>
                  <a:gd name="T1" fmla="*/ 2147483647 h 220"/>
                  <a:gd name="T2" fmla="*/ 2147483647 w 174"/>
                  <a:gd name="T3" fmla="*/ 2147483647 h 220"/>
                  <a:gd name="T4" fmla="*/ 2147483647 w 174"/>
                  <a:gd name="T5" fmla="*/ 2147483647 h 220"/>
                  <a:gd name="T6" fmla="*/ 2147483647 w 174"/>
                  <a:gd name="T7" fmla="*/ 2147483647 h 220"/>
                  <a:gd name="T8" fmla="*/ 2147483647 w 174"/>
                  <a:gd name="T9" fmla="*/ 2147483647 h 220"/>
                  <a:gd name="T10" fmla="*/ 2147483647 w 174"/>
                  <a:gd name="T11" fmla="*/ 2147483647 h 220"/>
                  <a:gd name="T12" fmla="*/ 2147483647 w 174"/>
                  <a:gd name="T13" fmla="*/ 2147483647 h 220"/>
                  <a:gd name="T14" fmla="*/ 2147483647 w 174"/>
                  <a:gd name="T15" fmla="*/ 2147483647 h 220"/>
                  <a:gd name="T16" fmla="*/ 2147483647 w 174"/>
                  <a:gd name="T17" fmla="*/ 2147483647 h 220"/>
                  <a:gd name="T18" fmla="*/ 2147483647 w 174"/>
                  <a:gd name="T19" fmla="*/ 2147483647 h 220"/>
                  <a:gd name="T20" fmla="*/ 2147483647 w 174"/>
                  <a:gd name="T21" fmla="*/ 2147483647 h 220"/>
                  <a:gd name="T22" fmla="*/ 2147483647 w 174"/>
                  <a:gd name="T23" fmla="*/ 2147483647 h 220"/>
                  <a:gd name="T24" fmla="*/ 2147483647 w 174"/>
                  <a:gd name="T25" fmla="*/ 2147483647 h 220"/>
                  <a:gd name="T26" fmla="*/ 2147483647 w 174"/>
                  <a:gd name="T27" fmla="*/ 2147483647 h 220"/>
                  <a:gd name="T28" fmla="*/ 2147483647 w 174"/>
                  <a:gd name="T29" fmla="*/ 2147483647 h 220"/>
                  <a:gd name="T30" fmla="*/ 2147483647 w 174"/>
                  <a:gd name="T31" fmla="*/ 2147483647 h 220"/>
                  <a:gd name="T32" fmla="*/ 2147483647 w 174"/>
                  <a:gd name="T33" fmla="*/ 2147483647 h 220"/>
                  <a:gd name="T34" fmla="*/ 2147483647 w 174"/>
                  <a:gd name="T35" fmla="*/ 2147483647 h 220"/>
                  <a:gd name="T36" fmla="*/ 2147483647 w 174"/>
                  <a:gd name="T37" fmla="*/ 2147483647 h 220"/>
                  <a:gd name="T38" fmla="*/ 2147483647 w 174"/>
                  <a:gd name="T39" fmla="*/ 0 h 220"/>
                  <a:gd name="T40" fmla="*/ 2147483647 w 174"/>
                  <a:gd name="T41" fmla="*/ 0 h 220"/>
                  <a:gd name="T42" fmla="*/ 2147483647 w 174"/>
                  <a:gd name="T43" fmla="*/ 2147483647 h 220"/>
                  <a:gd name="T44" fmla="*/ 2147483647 w 174"/>
                  <a:gd name="T45" fmla="*/ 2147483647 h 220"/>
                  <a:gd name="T46" fmla="*/ 2147483647 w 174"/>
                  <a:gd name="T47" fmla="*/ 2147483647 h 220"/>
                  <a:gd name="T48" fmla="*/ 2147483647 w 174"/>
                  <a:gd name="T49" fmla="*/ 2147483647 h 220"/>
                  <a:gd name="T50" fmla="*/ 2147483647 w 174"/>
                  <a:gd name="T51" fmla="*/ 2147483647 h 220"/>
                  <a:gd name="T52" fmla="*/ 2147483647 w 174"/>
                  <a:gd name="T53" fmla="*/ 2147483647 h 220"/>
                  <a:gd name="T54" fmla="*/ 2147483647 w 174"/>
                  <a:gd name="T55" fmla="*/ 2147483647 h 220"/>
                  <a:gd name="T56" fmla="*/ 2147483647 w 174"/>
                  <a:gd name="T57" fmla="*/ 2147483647 h 220"/>
                  <a:gd name="T58" fmla="*/ 2147483647 w 174"/>
                  <a:gd name="T59" fmla="*/ 2147483647 h 220"/>
                  <a:gd name="T60" fmla="*/ 2147483647 w 174"/>
                  <a:gd name="T61" fmla="*/ 2147483647 h 220"/>
                  <a:gd name="T62" fmla="*/ 2147483647 w 174"/>
                  <a:gd name="T63" fmla="*/ 2147483647 h 220"/>
                  <a:gd name="T64" fmla="*/ 2147483647 w 174"/>
                  <a:gd name="T65" fmla="*/ 2147483647 h 220"/>
                  <a:gd name="T66" fmla="*/ 2147483647 w 174"/>
                  <a:gd name="T67" fmla="*/ 2147483647 h 220"/>
                  <a:gd name="T68" fmla="*/ 2147483647 w 174"/>
                  <a:gd name="T69" fmla="*/ 2147483647 h 220"/>
                  <a:gd name="T70" fmla="*/ 2147483647 w 174"/>
                  <a:gd name="T71" fmla="*/ 2147483647 h 220"/>
                  <a:gd name="T72" fmla="*/ 2147483647 w 174"/>
                  <a:gd name="T73" fmla="*/ 2147483647 h 220"/>
                  <a:gd name="T74" fmla="*/ 0 w 174"/>
                  <a:gd name="T75" fmla="*/ 2147483647 h 220"/>
                  <a:gd name="T76" fmla="*/ 2147483647 w 174"/>
                  <a:gd name="T77" fmla="*/ 2147483647 h 22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4"/>
                  <a:gd name="T118" fmla="*/ 0 h 220"/>
                  <a:gd name="T119" fmla="*/ 174 w 174"/>
                  <a:gd name="T120" fmla="*/ 220 h 22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4" h="220">
                    <a:moveTo>
                      <a:pt x="64" y="220"/>
                    </a:moveTo>
                    <a:lnTo>
                      <a:pt x="64" y="220"/>
                    </a:lnTo>
                    <a:lnTo>
                      <a:pt x="78" y="214"/>
                    </a:lnTo>
                    <a:lnTo>
                      <a:pt x="90" y="206"/>
                    </a:lnTo>
                    <a:lnTo>
                      <a:pt x="100" y="198"/>
                    </a:lnTo>
                    <a:lnTo>
                      <a:pt x="110" y="190"/>
                    </a:lnTo>
                    <a:lnTo>
                      <a:pt x="116" y="180"/>
                    </a:lnTo>
                    <a:lnTo>
                      <a:pt x="120" y="170"/>
                    </a:lnTo>
                    <a:lnTo>
                      <a:pt x="128" y="150"/>
                    </a:lnTo>
                    <a:lnTo>
                      <a:pt x="130" y="132"/>
                    </a:lnTo>
                    <a:lnTo>
                      <a:pt x="130" y="118"/>
                    </a:lnTo>
                    <a:lnTo>
                      <a:pt x="128" y="102"/>
                    </a:lnTo>
                    <a:lnTo>
                      <a:pt x="132" y="112"/>
                    </a:lnTo>
                    <a:lnTo>
                      <a:pt x="140" y="134"/>
                    </a:lnTo>
                    <a:lnTo>
                      <a:pt x="146" y="146"/>
                    </a:lnTo>
                    <a:lnTo>
                      <a:pt x="154" y="160"/>
                    </a:lnTo>
                    <a:lnTo>
                      <a:pt x="162" y="172"/>
                    </a:lnTo>
                    <a:lnTo>
                      <a:pt x="174" y="182"/>
                    </a:lnTo>
                    <a:lnTo>
                      <a:pt x="110" y="0"/>
                    </a:lnTo>
                    <a:lnTo>
                      <a:pt x="108" y="16"/>
                    </a:lnTo>
                    <a:lnTo>
                      <a:pt x="108" y="30"/>
                    </a:lnTo>
                    <a:lnTo>
                      <a:pt x="110" y="46"/>
                    </a:lnTo>
                    <a:lnTo>
                      <a:pt x="114" y="60"/>
                    </a:lnTo>
                    <a:lnTo>
                      <a:pt x="120" y="82"/>
                    </a:lnTo>
                    <a:lnTo>
                      <a:pt x="124" y="90"/>
                    </a:lnTo>
                    <a:lnTo>
                      <a:pt x="116" y="78"/>
                    </a:lnTo>
                    <a:lnTo>
                      <a:pt x="108" y="66"/>
                    </a:lnTo>
                    <a:lnTo>
                      <a:pt x="94" y="54"/>
                    </a:lnTo>
                    <a:lnTo>
                      <a:pt x="76" y="42"/>
                    </a:lnTo>
                    <a:lnTo>
                      <a:pt x="66" y="38"/>
                    </a:lnTo>
                    <a:lnTo>
                      <a:pt x="56" y="34"/>
                    </a:lnTo>
                    <a:lnTo>
                      <a:pt x="44" y="32"/>
                    </a:lnTo>
                    <a:lnTo>
                      <a:pt x="30" y="32"/>
                    </a:lnTo>
                    <a:lnTo>
                      <a:pt x="16" y="34"/>
                    </a:lnTo>
                    <a:lnTo>
                      <a:pt x="0" y="38"/>
                    </a:lnTo>
                    <a:lnTo>
                      <a:pt x="64" y="220"/>
                    </a:lnTo>
                    <a:close/>
                  </a:path>
                </a:pathLst>
              </a:custGeom>
              <a:solidFill>
                <a:srgbClr val="33F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sz="1800"/>
              </a:p>
            </p:txBody>
          </p:sp>
          <p:sp>
            <p:nvSpPr>
              <p:cNvPr id="39946" name="Freeform 36"/>
              <p:cNvSpPr>
                <a:spLocks/>
              </p:cNvSpPr>
              <p:nvPr/>
            </p:nvSpPr>
            <p:spPr bwMode="auto">
              <a:xfrm>
                <a:off x="2790825" y="2138363"/>
                <a:ext cx="276225" cy="349250"/>
              </a:xfrm>
              <a:custGeom>
                <a:avLst/>
                <a:gdLst>
                  <a:gd name="T0" fmla="*/ 2147483647 w 174"/>
                  <a:gd name="T1" fmla="*/ 2147483647 h 220"/>
                  <a:gd name="T2" fmla="*/ 2147483647 w 174"/>
                  <a:gd name="T3" fmla="*/ 2147483647 h 220"/>
                  <a:gd name="T4" fmla="*/ 2147483647 w 174"/>
                  <a:gd name="T5" fmla="*/ 2147483647 h 220"/>
                  <a:gd name="T6" fmla="*/ 2147483647 w 174"/>
                  <a:gd name="T7" fmla="*/ 2147483647 h 220"/>
                  <a:gd name="T8" fmla="*/ 2147483647 w 174"/>
                  <a:gd name="T9" fmla="*/ 2147483647 h 220"/>
                  <a:gd name="T10" fmla="*/ 2147483647 w 174"/>
                  <a:gd name="T11" fmla="*/ 2147483647 h 220"/>
                  <a:gd name="T12" fmla="*/ 2147483647 w 174"/>
                  <a:gd name="T13" fmla="*/ 2147483647 h 220"/>
                  <a:gd name="T14" fmla="*/ 2147483647 w 174"/>
                  <a:gd name="T15" fmla="*/ 2147483647 h 220"/>
                  <a:gd name="T16" fmla="*/ 2147483647 w 174"/>
                  <a:gd name="T17" fmla="*/ 2147483647 h 220"/>
                  <a:gd name="T18" fmla="*/ 2147483647 w 174"/>
                  <a:gd name="T19" fmla="*/ 2147483647 h 220"/>
                  <a:gd name="T20" fmla="*/ 2147483647 w 174"/>
                  <a:gd name="T21" fmla="*/ 2147483647 h 220"/>
                  <a:gd name="T22" fmla="*/ 2147483647 w 174"/>
                  <a:gd name="T23" fmla="*/ 2147483647 h 220"/>
                  <a:gd name="T24" fmla="*/ 2147483647 w 174"/>
                  <a:gd name="T25" fmla="*/ 2147483647 h 220"/>
                  <a:gd name="T26" fmla="*/ 2147483647 w 174"/>
                  <a:gd name="T27" fmla="*/ 2147483647 h 220"/>
                  <a:gd name="T28" fmla="*/ 2147483647 w 174"/>
                  <a:gd name="T29" fmla="*/ 2147483647 h 220"/>
                  <a:gd name="T30" fmla="*/ 2147483647 w 174"/>
                  <a:gd name="T31" fmla="*/ 2147483647 h 220"/>
                  <a:gd name="T32" fmla="*/ 2147483647 w 174"/>
                  <a:gd name="T33" fmla="*/ 2147483647 h 220"/>
                  <a:gd name="T34" fmla="*/ 2147483647 w 174"/>
                  <a:gd name="T35" fmla="*/ 2147483647 h 220"/>
                  <a:gd name="T36" fmla="*/ 2147483647 w 174"/>
                  <a:gd name="T37" fmla="*/ 2147483647 h 220"/>
                  <a:gd name="T38" fmla="*/ 2147483647 w 174"/>
                  <a:gd name="T39" fmla="*/ 0 h 220"/>
                  <a:gd name="T40" fmla="*/ 2147483647 w 174"/>
                  <a:gd name="T41" fmla="*/ 0 h 220"/>
                  <a:gd name="T42" fmla="*/ 2147483647 w 174"/>
                  <a:gd name="T43" fmla="*/ 2147483647 h 220"/>
                  <a:gd name="T44" fmla="*/ 2147483647 w 174"/>
                  <a:gd name="T45" fmla="*/ 2147483647 h 220"/>
                  <a:gd name="T46" fmla="*/ 2147483647 w 174"/>
                  <a:gd name="T47" fmla="*/ 2147483647 h 220"/>
                  <a:gd name="T48" fmla="*/ 2147483647 w 174"/>
                  <a:gd name="T49" fmla="*/ 2147483647 h 220"/>
                  <a:gd name="T50" fmla="*/ 2147483647 w 174"/>
                  <a:gd name="T51" fmla="*/ 2147483647 h 220"/>
                  <a:gd name="T52" fmla="*/ 2147483647 w 174"/>
                  <a:gd name="T53" fmla="*/ 2147483647 h 220"/>
                  <a:gd name="T54" fmla="*/ 2147483647 w 174"/>
                  <a:gd name="T55" fmla="*/ 2147483647 h 220"/>
                  <a:gd name="T56" fmla="*/ 2147483647 w 174"/>
                  <a:gd name="T57" fmla="*/ 2147483647 h 220"/>
                  <a:gd name="T58" fmla="*/ 2147483647 w 174"/>
                  <a:gd name="T59" fmla="*/ 2147483647 h 220"/>
                  <a:gd name="T60" fmla="*/ 2147483647 w 174"/>
                  <a:gd name="T61" fmla="*/ 2147483647 h 220"/>
                  <a:gd name="T62" fmla="*/ 2147483647 w 174"/>
                  <a:gd name="T63" fmla="*/ 2147483647 h 220"/>
                  <a:gd name="T64" fmla="*/ 2147483647 w 174"/>
                  <a:gd name="T65" fmla="*/ 2147483647 h 220"/>
                  <a:gd name="T66" fmla="*/ 2147483647 w 174"/>
                  <a:gd name="T67" fmla="*/ 2147483647 h 220"/>
                  <a:gd name="T68" fmla="*/ 2147483647 w 174"/>
                  <a:gd name="T69" fmla="*/ 2147483647 h 220"/>
                  <a:gd name="T70" fmla="*/ 2147483647 w 174"/>
                  <a:gd name="T71" fmla="*/ 2147483647 h 220"/>
                  <a:gd name="T72" fmla="*/ 2147483647 w 174"/>
                  <a:gd name="T73" fmla="*/ 2147483647 h 220"/>
                  <a:gd name="T74" fmla="*/ 0 w 174"/>
                  <a:gd name="T75" fmla="*/ 2147483647 h 220"/>
                  <a:gd name="T76" fmla="*/ 2147483647 w 174"/>
                  <a:gd name="T77" fmla="*/ 2147483647 h 22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4"/>
                  <a:gd name="T118" fmla="*/ 0 h 220"/>
                  <a:gd name="T119" fmla="*/ 174 w 174"/>
                  <a:gd name="T120" fmla="*/ 220 h 22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4" h="220">
                    <a:moveTo>
                      <a:pt x="64" y="220"/>
                    </a:moveTo>
                    <a:lnTo>
                      <a:pt x="64" y="220"/>
                    </a:lnTo>
                    <a:lnTo>
                      <a:pt x="78" y="214"/>
                    </a:lnTo>
                    <a:lnTo>
                      <a:pt x="90" y="206"/>
                    </a:lnTo>
                    <a:lnTo>
                      <a:pt x="100" y="198"/>
                    </a:lnTo>
                    <a:lnTo>
                      <a:pt x="110" y="190"/>
                    </a:lnTo>
                    <a:lnTo>
                      <a:pt x="116" y="180"/>
                    </a:lnTo>
                    <a:lnTo>
                      <a:pt x="120" y="170"/>
                    </a:lnTo>
                    <a:lnTo>
                      <a:pt x="128" y="150"/>
                    </a:lnTo>
                    <a:lnTo>
                      <a:pt x="130" y="132"/>
                    </a:lnTo>
                    <a:lnTo>
                      <a:pt x="130" y="118"/>
                    </a:lnTo>
                    <a:lnTo>
                      <a:pt x="128" y="102"/>
                    </a:lnTo>
                    <a:lnTo>
                      <a:pt x="132" y="112"/>
                    </a:lnTo>
                    <a:lnTo>
                      <a:pt x="140" y="134"/>
                    </a:lnTo>
                    <a:lnTo>
                      <a:pt x="146" y="146"/>
                    </a:lnTo>
                    <a:lnTo>
                      <a:pt x="154" y="160"/>
                    </a:lnTo>
                    <a:lnTo>
                      <a:pt x="162" y="172"/>
                    </a:lnTo>
                    <a:lnTo>
                      <a:pt x="174" y="182"/>
                    </a:lnTo>
                    <a:lnTo>
                      <a:pt x="110" y="0"/>
                    </a:lnTo>
                    <a:lnTo>
                      <a:pt x="108" y="16"/>
                    </a:lnTo>
                    <a:lnTo>
                      <a:pt x="108" y="30"/>
                    </a:lnTo>
                    <a:lnTo>
                      <a:pt x="110" y="46"/>
                    </a:lnTo>
                    <a:lnTo>
                      <a:pt x="114" y="60"/>
                    </a:lnTo>
                    <a:lnTo>
                      <a:pt x="120" y="82"/>
                    </a:lnTo>
                    <a:lnTo>
                      <a:pt x="124" y="90"/>
                    </a:lnTo>
                    <a:lnTo>
                      <a:pt x="116" y="78"/>
                    </a:lnTo>
                    <a:lnTo>
                      <a:pt x="108" y="66"/>
                    </a:lnTo>
                    <a:lnTo>
                      <a:pt x="94" y="54"/>
                    </a:lnTo>
                    <a:lnTo>
                      <a:pt x="76" y="42"/>
                    </a:lnTo>
                    <a:lnTo>
                      <a:pt x="66" y="38"/>
                    </a:lnTo>
                    <a:lnTo>
                      <a:pt x="56" y="34"/>
                    </a:lnTo>
                    <a:lnTo>
                      <a:pt x="44" y="32"/>
                    </a:lnTo>
                    <a:lnTo>
                      <a:pt x="30" y="32"/>
                    </a:lnTo>
                    <a:lnTo>
                      <a:pt x="16" y="34"/>
                    </a:lnTo>
                    <a:lnTo>
                      <a:pt x="0" y="38"/>
                    </a:lnTo>
                    <a:lnTo>
                      <a:pt x="64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sz="1800"/>
              </a:p>
            </p:txBody>
          </p:sp>
          <p:sp>
            <p:nvSpPr>
              <p:cNvPr id="39947" name="Freeform 37"/>
              <p:cNvSpPr>
                <a:spLocks/>
              </p:cNvSpPr>
              <p:nvPr/>
            </p:nvSpPr>
            <p:spPr bwMode="auto">
              <a:xfrm>
                <a:off x="2790825" y="2138363"/>
                <a:ext cx="276225" cy="349250"/>
              </a:xfrm>
              <a:custGeom>
                <a:avLst/>
                <a:gdLst>
                  <a:gd name="T0" fmla="*/ 2147483647 w 174"/>
                  <a:gd name="T1" fmla="*/ 2147483647 h 220"/>
                  <a:gd name="T2" fmla="*/ 2147483647 w 174"/>
                  <a:gd name="T3" fmla="*/ 2147483647 h 220"/>
                  <a:gd name="T4" fmla="*/ 2147483647 w 174"/>
                  <a:gd name="T5" fmla="*/ 2147483647 h 220"/>
                  <a:gd name="T6" fmla="*/ 2147483647 w 174"/>
                  <a:gd name="T7" fmla="*/ 2147483647 h 220"/>
                  <a:gd name="T8" fmla="*/ 2147483647 w 174"/>
                  <a:gd name="T9" fmla="*/ 2147483647 h 220"/>
                  <a:gd name="T10" fmla="*/ 2147483647 w 174"/>
                  <a:gd name="T11" fmla="*/ 2147483647 h 220"/>
                  <a:gd name="T12" fmla="*/ 2147483647 w 174"/>
                  <a:gd name="T13" fmla="*/ 2147483647 h 220"/>
                  <a:gd name="T14" fmla="*/ 2147483647 w 174"/>
                  <a:gd name="T15" fmla="*/ 2147483647 h 220"/>
                  <a:gd name="T16" fmla="*/ 2147483647 w 174"/>
                  <a:gd name="T17" fmla="*/ 2147483647 h 220"/>
                  <a:gd name="T18" fmla="*/ 2147483647 w 174"/>
                  <a:gd name="T19" fmla="*/ 2147483647 h 220"/>
                  <a:gd name="T20" fmla="*/ 2147483647 w 174"/>
                  <a:gd name="T21" fmla="*/ 2147483647 h 220"/>
                  <a:gd name="T22" fmla="*/ 2147483647 w 174"/>
                  <a:gd name="T23" fmla="*/ 2147483647 h 220"/>
                  <a:gd name="T24" fmla="*/ 2147483647 w 174"/>
                  <a:gd name="T25" fmla="*/ 2147483647 h 220"/>
                  <a:gd name="T26" fmla="*/ 2147483647 w 174"/>
                  <a:gd name="T27" fmla="*/ 2147483647 h 220"/>
                  <a:gd name="T28" fmla="*/ 2147483647 w 174"/>
                  <a:gd name="T29" fmla="*/ 2147483647 h 220"/>
                  <a:gd name="T30" fmla="*/ 2147483647 w 174"/>
                  <a:gd name="T31" fmla="*/ 2147483647 h 220"/>
                  <a:gd name="T32" fmla="*/ 2147483647 w 174"/>
                  <a:gd name="T33" fmla="*/ 2147483647 h 220"/>
                  <a:gd name="T34" fmla="*/ 2147483647 w 174"/>
                  <a:gd name="T35" fmla="*/ 2147483647 h 220"/>
                  <a:gd name="T36" fmla="*/ 2147483647 w 174"/>
                  <a:gd name="T37" fmla="*/ 2147483647 h 220"/>
                  <a:gd name="T38" fmla="*/ 2147483647 w 174"/>
                  <a:gd name="T39" fmla="*/ 0 h 220"/>
                  <a:gd name="T40" fmla="*/ 2147483647 w 174"/>
                  <a:gd name="T41" fmla="*/ 0 h 220"/>
                  <a:gd name="T42" fmla="*/ 2147483647 w 174"/>
                  <a:gd name="T43" fmla="*/ 2147483647 h 220"/>
                  <a:gd name="T44" fmla="*/ 2147483647 w 174"/>
                  <a:gd name="T45" fmla="*/ 2147483647 h 220"/>
                  <a:gd name="T46" fmla="*/ 2147483647 w 174"/>
                  <a:gd name="T47" fmla="*/ 2147483647 h 220"/>
                  <a:gd name="T48" fmla="*/ 2147483647 w 174"/>
                  <a:gd name="T49" fmla="*/ 2147483647 h 220"/>
                  <a:gd name="T50" fmla="*/ 2147483647 w 174"/>
                  <a:gd name="T51" fmla="*/ 2147483647 h 220"/>
                  <a:gd name="T52" fmla="*/ 2147483647 w 174"/>
                  <a:gd name="T53" fmla="*/ 2147483647 h 220"/>
                  <a:gd name="T54" fmla="*/ 2147483647 w 174"/>
                  <a:gd name="T55" fmla="*/ 2147483647 h 220"/>
                  <a:gd name="T56" fmla="*/ 2147483647 w 174"/>
                  <a:gd name="T57" fmla="*/ 2147483647 h 220"/>
                  <a:gd name="T58" fmla="*/ 2147483647 w 174"/>
                  <a:gd name="T59" fmla="*/ 2147483647 h 220"/>
                  <a:gd name="T60" fmla="*/ 2147483647 w 174"/>
                  <a:gd name="T61" fmla="*/ 2147483647 h 220"/>
                  <a:gd name="T62" fmla="*/ 2147483647 w 174"/>
                  <a:gd name="T63" fmla="*/ 2147483647 h 220"/>
                  <a:gd name="T64" fmla="*/ 2147483647 w 174"/>
                  <a:gd name="T65" fmla="*/ 2147483647 h 220"/>
                  <a:gd name="T66" fmla="*/ 2147483647 w 174"/>
                  <a:gd name="T67" fmla="*/ 2147483647 h 220"/>
                  <a:gd name="T68" fmla="*/ 2147483647 w 174"/>
                  <a:gd name="T69" fmla="*/ 2147483647 h 220"/>
                  <a:gd name="T70" fmla="*/ 2147483647 w 174"/>
                  <a:gd name="T71" fmla="*/ 2147483647 h 220"/>
                  <a:gd name="T72" fmla="*/ 2147483647 w 174"/>
                  <a:gd name="T73" fmla="*/ 2147483647 h 220"/>
                  <a:gd name="T74" fmla="*/ 0 w 174"/>
                  <a:gd name="T75" fmla="*/ 2147483647 h 220"/>
                  <a:gd name="T76" fmla="*/ 2147483647 w 174"/>
                  <a:gd name="T77" fmla="*/ 2147483647 h 22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4"/>
                  <a:gd name="T118" fmla="*/ 0 h 220"/>
                  <a:gd name="T119" fmla="*/ 174 w 174"/>
                  <a:gd name="T120" fmla="*/ 220 h 22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4" h="220">
                    <a:moveTo>
                      <a:pt x="64" y="220"/>
                    </a:moveTo>
                    <a:lnTo>
                      <a:pt x="64" y="220"/>
                    </a:lnTo>
                    <a:lnTo>
                      <a:pt x="78" y="214"/>
                    </a:lnTo>
                    <a:lnTo>
                      <a:pt x="90" y="206"/>
                    </a:lnTo>
                    <a:lnTo>
                      <a:pt x="100" y="198"/>
                    </a:lnTo>
                    <a:lnTo>
                      <a:pt x="110" y="190"/>
                    </a:lnTo>
                    <a:lnTo>
                      <a:pt x="116" y="180"/>
                    </a:lnTo>
                    <a:lnTo>
                      <a:pt x="120" y="170"/>
                    </a:lnTo>
                    <a:lnTo>
                      <a:pt x="128" y="150"/>
                    </a:lnTo>
                    <a:lnTo>
                      <a:pt x="130" y="132"/>
                    </a:lnTo>
                    <a:lnTo>
                      <a:pt x="130" y="118"/>
                    </a:lnTo>
                    <a:lnTo>
                      <a:pt x="128" y="102"/>
                    </a:lnTo>
                    <a:lnTo>
                      <a:pt x="132" y="112"/>
                    </a:lnTo>
                    <a:lnTo>
                      <a:pt x="140" y="134"/>
                    </a:lnTo>
                    <a:lnTo>
                      <a:pt x="146" y="146"/>
                    </a:lnTo>
                    <a:lnTo>
                      <a:pt x="154" y="160"/>
                    </a:lnTo>
                    <a:lnTo>
                      <a:pt x="162" y="172"/>
                    </a:lnTo>
                    <a:lnTo>
                      <a:pt x="174" y="182"/>
                    </a:lnTo>
                    <a:lnTo>
                      <a:pt x="110" y="0"/>
                    </a:lnTo>
                    <a:lnTo>
                      <a:pt x="108" y="16"/>
                    </a:lnTo>
                    <a:lnTo>
                      <a:pt x="108" y="30"/>
                    </a:lnTo>
                    <a:lnTo>
                      <a:pt x="110" y="46"/>
                    </a:lnTo>
                    <a:lnTo>
                      <a:pt x="114" y="60"/>
                    </a:lnTo>
                    <a:lnTo>
                      <a:pt x="120" y="82"/>
                    </a:lnTo>
                    <a:lnTo>
                      <a:pt x="124" y="90"/>
                    </a:lnTo>
                    <a:lnTo>
                      <a:pt x="116" y="78"/>
                    </a:lnTo>
                    <a:lnTo>
                      <a:pt x="108" y="66"/>
                    </a:lnTo>
                    <a:lnTo>
                      <a:pt x="94" y="54"/>
                    </a:lnTo>
                    <a:lnTo>
                      <a:pt x="76" y="42"/>
                    </a:lnTo>
                    <a:lnTo>
                      <a:pt x="66" y="38"/>
                    </a:lnTo>
                    <a:lnTo>
                      <a:pt x="56" y="34"/>
                    </a:lnTo>
                    <a:lnTo>
                      <a:pt x="44" y="32"/>
                    </a:lnTo>
                    <a:lnTo>
                      <a:pt x="30" y="32"/>
                    </a:lnTo>
                    <a:lnTo>
                      <a:pt x="16" y="34"/>
                    </a:lnTo>
                    <a:lnTo>
                      <a:pt x="0" y="38"/>
                    </a:lnTo>
                    <a:lnTo>
                      <a:pt x="64" y="22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/>
              </a:p>
            </p:txBody>
          </p:sp>
          <p:sp>
            <p:nvSpPr>
              <p:cNvPr id="39948" name="Freeform 38"/>
              <p:cNvSpPr>
                <a:spLocks/>
              </p:cNvSpPr>
              <p:nvPr/>
            </p:nvSpPr>
            <p:spPr bwMode="auto">
              <a:xfrm>
                <a:off x="2981325" y="2259013"/>
                <a:ext cx="69850" cy="47625"/>
              </a:xfrm>
              <a:custGeom>
                <a:avLst/>
                <a:gdLst>
                  <a:gd name="T0" fmla="*/ 2147483647 w 44"/>
                  <a:gd name="T1" fmla="*/ 2147483647 h 30"/>
                  <a:gd name="T2" fmla="*/ 2147483647 w 44"/>
                  <a:gd name="T3" fmla="*/ 2147483647 h 30"/>
                  <a:gd name="T4" fmla="*/ 0 w 44"/>
                  <a:gd name="T5" fmla="*/ 2147483647 h 30"/>
                  <a:gd name="T6" fmla="*/ 2147483647 w 44"/>
                  <a:gd name="T7" fmla="*/ 0 h 30"/>
                  <a:gd name="T8" fmla="*/ 2147483647 w 44"/>
                  <a:gd name="T9" fmla="*/ 2147483647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0"/>
                  <a:gd name="T17" fmla="*/ 44 w 44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0">
                    <a:moveTo>
                      <a:pt x="44" y="18"/>
                    </a:moveTo>
                    <a:lnTo>
                      <a:pt x="8" y="30"/>
                    </a:lnTo>
                    <a:lnTo>
                      <a:pt x="0" y="12"/>
                    </a:lnTo>
                    <a:lnTo>
                      <a:pt x="38" y="0"/>
                    </a:lnTo>
                    <a:lnTo>
                      <a:pt x="44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sz="1800"/>
              </a:p>
            </p:txBody>
          </p:sp>
          <p:sp>
            <p:nvSpPr>
              <p:cNvPr id="39949" name="Freeform 39"/>
              <p:cNvSpPr>
                <a:spLocks/>
              </p:cNvSpPr>
              <p:nvPr/>
            </p:nvSpPr>
            <p:spPr bwMode="auto">
              <a:xfrm>
                <a:off x="2981325" y="2259013"/>
                <a:ext cx="69850" cy="47625"/>
              </a:xfrm>
              <a:custGeom>
                <a:avLst/>
                <a:gdLst>
                  <a:gd name="T0" fmla="*/ 2147483647 w 44"/>
                  <a:gd name="T1" fmla="*/ 2147483647 h 30"/>
                  <a:gd name="T2" fmla="*/ 2147483647 w 44"/>
                  <a:gd name="T3" fmla="*/ 2147483647 h 30"/>
                  <a:gd name="T4" fmla="*/ 0 w 44"/>
                  <a:gd name="T5" fmla="*/ 2147483647 h 30"/>
                  <a:gd name="T6" fmla="*/ 2147483647 w 44"/>
                  <a:gd name="T7" fmla="*/ 0 h 30"/>
                  <a:gd name="T8" fmla="*/ 2147483647 w 44"/>
                  <a:gd name="T9" fmla="*/ 2147483647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0"/>
                  <a:gd name="T17" fmla="*/ 44 w 44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0">
                    <a:moveTo>
                      <a:pt x="44" y="18"/>
                    </a:moveTo>
                    <a:lnTo>
                      <a:pt x="8" y="30"/>
                    </a:lnTo>
                    <a:lnTo>
                      <a:pt x="0" y="12"/>
                    </a:lnTo>
                    <a:lnTo>
                      <a:pt x="38" y="0"/>
                    </a:lnTo>
                    <a:lnTo>
                      <a:pt x="44" y="1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sz="1800"/>
              </a:p>
            </p:txBody>
          </p:sp>
          <p:sp>
            <p:nvSpPr>
              <p:cNvPr id="39950" name="Freeform 40"/>
              <p:cNvSpPr>
                <a:spLocks/>
              </p:cNvSpPr>
              <p:nvPr/>
            </p:nvSpPr>
            <p:spPr bwMode="auto">
              <a:xfrm>
                <a:off x="2981325" y="2259013"/>
                <a:ext cx="69850" cy="47625"/>
              </a:xfrm>
              <a:custGeom>
                <a:avLst/>
                <a:gdLst>
                  <a:gd name="T0" fmla="*/ 2147483647 w 44"/>
                  <a:gd name="T1" fmla="*/ 2147483647 h 30"/>
                  <a:gd name="T2" fmla="*/ 2147483647 w 44"/>
                  <a:gd name="T3" fmla="*/ 2147483647 h 30"/>
                  <a:gd name="T4" fmla="*/ 0 w 44"/>
                  <a:gd name="T5" fmla="*/ 2147483647 h 30"/>
                  <a:gd name="T6" fmla="*/ 2147483647 w 44"/>
                  <a:gd name="T7" fmla="*/ 0 h 30"/>
                  <a:gd name="T8" fmla="*/ 2147483647 w 44"/>
                  <a:gd name="T9" fmla="*/ 2147483647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0"/>
                  <a:gd name="T17" fmla="*/ 44 w 44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0">
                    <a:moveTo>
                      <a:pt x="44" y="18"/>
                    </a:moveTo>
                    <a:lnTo>
                      <a:pt x="8" y="30"/>
                    </a:lnTo>
                    <a:lnTo>
                      <a:pt x="0" y="12"/>
                    </a:lnTo>
                    <a:lnTo>
                      <a:pt x="38" y="0"/>
                    </a:lnTo>
                    <a:lnTo>
                      <a:pt x="44" y="18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/>
              </a:p>
            </p:txBody>
          </p:sp>
          <p:sp>
            <p:nvSpPr>
              <p:cNvPr id="39951" name="Freeform 41"/>
              <p:cNvSpPr>
                <a:spLocks/>
              </p:cNvSpPr>
              <p:nvPr/>
            </p:nvSpPr>
            <p:spPr bwMode="auto">
              <a:xfrm>
                <a:off x="3343275" y="1373188"/>
                <a:ext cx="587375" cy="587375"/>
              </a:xfrm>
              <a:custGeom>
                <a:avLst/>
                <a:gdLst>
                  <a:gd name="T0" fmla="*/ 2147483647 w 370"/>
                  <a:gd name="T1" fmla="*/ 2147483647 h 370"/>
                  <a:gd name="T2" fmla="*/ 2147483647 w 370"/>
                  <a:gd name="T3" fmla="*/ 2147483647 h 370"/>
                  <a:gd name="T4" fmla="*/ 2147483647 w 370"/>
                  <a:gd name="T5" fmla="*/ 2147483647 h 370"/>
                  <a:gd name="T6" fmla="*/ 2147483647 w 370"/>
                  <a:gd name="T7" fmla="*/ 2147483647 h 370"/>
                  <a:gd name="T8" fmla="*/ 2147483647 w 370"/>
                  <a:gd name="T9" fmla="*/ 2147483647 h 370"/>
                  <a:gd name="T10" fmla="*/ 2147483647 w 370"/>
                  <a:gd name="T11" fmla="*/ 2147483647 h 370"/>
                  <a:gd name="T12" fmla="*/ 2147483647 w 370"/>
                  <a:gd name="T13" fmla="*/ 2147483647 h 370"/>
                  <a:gd name="T14" fmla="*/ 2147483647 w 370"/>
                  <a:gd name="T15" fmla="*/ 2147483647 h 370"/>
                  <a:gd name="T16" fmla="*/ 2147483647 w 370"/>
                  <a:gd name="T17" fmla="*/ 2147483647 h 370"/>
                  <a:gd name="T18" fmla="*/ 2147483647 w 370"/>
                  <a:gd name="T19" fmla="*/ 2147483647 h 370"/>
                  <a:gd name="T20" fmla="*/ 2147483647 w 370"/>
                  <a:gd name="T21" fmla="*/ 2147483647 h 370"/>
                  <a:gd name="T22" fmla="*/ 2147483647 w 370"/>
                  <a:gd name="T23" fmla="*/ 2147483647 h 370"/>
                  <a:gd name="T24" fmla="*/ 2147483647 w 370"/>
                  <a:gd name="T25" fmla="*/ 2147483647 h 370"/>
                  <a:gd name="T26" fmla="*/ 2147483647 w 370"/>
                  <a:gd name="T27" fmla="*/ 2147483647 h 370"/>
                  <a:gd name="T28" fmla="*/ 2147483647 w 370"/>
                  <a:gd name="T29" fmla="*/ 2147483647 h 370"/>
                  <a:gd name="T30" fmla="*/ 2147483647 w 370"/>
                  <a:gd name="T31" fmla="*/ 2147483647 h 370"/>
                  <a:gd name="T32" fmla="*/ 0 w 370"/>
                  <a:gd name="T33" fmla="*/ 2147483647 h 370"/>
                  <a:gd name="T34" fmla="*/ 0 w 370"/>
                  <a:gd name="T35" fmla="*/ 2147483647 h 370"/>
                  <a:gd name="T36" fmla="*/ 2147483647 w 370"/>
                  <a:gd name="T37" fmla="*/ 2147483647 h 370"/>
                  <a:gd name="T38" fmla="*/ 2147483647 w 370"/>
                  <a:gd name="T39" fmla="*/ 2147483647 h 370"/>
                  <a:gd name="T40" fmla="*/ 2147483647 w 370"/>
                  <a:gd name="T41" fmla="*/ 2147483647 h 370"/>
                  <a:gd name="T42" fmla="*/ 2147483647 w 370"/>
                  <a:gd name="T43" fmla="*/ 2147483647 h 370"/>
                  <a:gd name="T44" fmla="*/ 2147483647 w 370"/>
                  <a:gd name="T45" fmla="*/ 2147483647 h 370"/>
                  <a:gd name="T46" fmla="*/ 2147483647 w 370"/>
                  <a:gd name="T47" fmla="*/ 2147483647 h 370"/>
                  <a:gd name="T48" fmla="*/ 2147483647 w 370"/>
                  <a:gd name="T49" fmla="*/ 2147483647 h 370"/>
                  <a:gd name="T50" fmla="*/ 2147483647 w 370"/>
                  <a:gd name="T51" fmla="*/ 0 h 370"/>
                  <a:gd name="T52" fmla="*/ 2147483647 w 370"/>
                  <a:gd name="T53" fmla="*/ 0 h 370"/>
                  <a:gd name="T54" fmla="*/ 2147483647 w 370"/>
                  <a:gd name="T55" fmla="*/ 2147483647 h 370"/>
                  <a:gd name="T56" fmla="*/ 2147483647 w 370"/>
                  <a:gd name="T57" fmla="*/ 2147483647 h 370"/>
                  <a:gd name="T58" fmla="*/ 2147483647 w 370"/>
                  <a:gd name="T59" fmla="*/ 2147483647 h 370"/>
                  <a:gd name="T60" fmla="*/ 2147483647 w 370"/>
                  <a:gd name="T61" fmla="*/ 2147483647 h 370"/>
                  <a:gd name="T62" fmla="*/ 2147483647 w 370"/>
                  <a:gd name="T63" fmla="*/ 2147483647 h 370"/>
                  <a:gd name="T64" fmla="*/ 2147483647 w 370"/>
                  <a:gd name="T65" fmla="*/ 2147483647 h 370"/>
                  <a:gd name="T66" fmla="*/ 2147483647 w 370"/>
                  <a:gd name="T67" fmla="*/ 2147483647 h 370"/>
                  <a:gd name="T68" fmla="*/ 2147483647 w 370"/>
                  <a:gd name="T69" fmla="*/ 2147483647 h 37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70"/>
                  <a:gd name="T106" fmla="*/ 0 h 370"/>
                  <a:gd name="T107" fmla="*/ 370 w 370"/>
                  <a:gd name="T108" fmla="*/ 370 h 37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70" h="370">
                    <a:moveTo>
                      <a:pt x="370" y="184"/>
                    </a:moveTo>
                    <a:lnTo>
                      <a:pt x="370" y="184"/>
                    </a:lnTo>
                    <a:lnTo>
                      <a:pt x="368" y="204"/>
                    </a:lnTo>
                    <a:lnTo>
                      <a:pt x="366" y="222"/>
                    </a:lnTo>
                    <a:lnTo>
                      <a:pt x="362" y="240"/>
                    </a:lnTo>
                    <a:lnTo>
                      <a:pt x="356" y="256"/>
                    </a:lnTo>
                    <a:lnTo>
                      <a:pt x="348" y="274"/>
                    </a:lnTo>
                    <a:lnTo>
                      <a:pt x="338" y="288"/>
                    </a:lnTo>
                    <a:lnTo>
                      <a:pt x="328" y="302"/>
                    </a:lnTo>
                    <a:lnTo>
                      <a:pt x="316" y="316"/>
                    </a:lnTo>
                    <a:lnTo>
                      <a:pt x="302" y="328"/>
                    </a:lnTo>
                    <a:lnTo>
                      <a:pt x="288" y="338"/>
                    </a:lnTo>
                    <a:lnTo>
                      <a:pt x="274" y="348"/>
                    </a:lnTo>
                    <a:lnTo>
                      <a:pt x="256" y="356"/>
                    </a:lnTo>
                    <a:lnTo>
                      <a:pt x="240" y="362"/>
                    </a:lnTo>
                    <a:lnTo>
                      <a:pt x="222" y="366"/>
                    </a:lnTo>
                    <a:lnTo>
                      <a:pt x="204" y="368"/>
                    </a:lnTo>
                    <a:lnTo>
                      <a:pt x="184" y="370"/>
                    </a:lnTo>
                    <a:lnTo>
                      <a:pt x="166" y="368"/>
                    </a:lnTo>
                    <a:lnTo>
                      <a:pt x="148" y="366"/>
                    </a:lnTo>
                    <a:lnTo>
                      <a:pt x="130" y="362"/>
                    </a:lnTo>
                    <a:lnTo>
                      <a:pt x="112" y="356"/>
                    </a:lnTo>
                    <a:lnTo>
                      <a:pt x="96" y="348"/>
                    </a:lnTo>
                    <a:lnTo>
                      <a:pt x="82" y="338"/>
                    </a:lnTo>
                    <a:lnTo>
                      <a:pt x="68" y="328"/>
                    </a:lnTo>
                    <a:lnTo>
                      <a:pt x="54" y="316"/>
                    </a:lnTo>
                    <a:lnTo>
                      <a:pt x="42" y="302"/>
                    </a:lnTo>
                    <a:lnTo>
                      <a:pt x="32" y="288"/>
                    </a:lnTo>
                    <a:lnTo>
                      <a:pt x="22" y="274"/>
                    </a:lnTo>
                    <a:lnTo>
                      <a:pt x="14" y="256"/>
                    </a:lnTo>
                    <a:lnTo>
                      <a:pt x="8" y="240"/>
                    </a:lnTo>
                    <a:lnTo>
                      <a:pt x="4" y="222"/>
                    </a:lnTo>
                    <a:lnTo>
                      <a:pt x="0" y="204"/>
                    </a:lnTo>
                    <a:lnTo>
                      <a:pt x="0" y="184"/>
                    </a:lnTo>
                    <a:lnTo>
                      <a:pt x="0" y="166"/>
                    </a:lnTo>
                    <a:lnTo>
                      <a:pt x="4" y="148"/>
                    </a:lnTo>
                    <a:lnTo>
                      <a:pt x="8" y="130"/>
                    </a:lnTo>
                    <a:lnTo>
                      <a:pt x="14" y="112"/>
                    </a:lnTo>
                    <a:lnTo>
                      <a:pt x="22" y="96"/>
                    </a:lnTo>
                    <a:lnTo>
                      <a:pt x="32" y="82"/>
                    </a:lnTo>
                    <a:lnTo>
                      <a:pt x="42" y="68"/>
                    </a:lnTo>
                    <a:lnTo>
                      <a:pt x="54" y="54"/>
                    </a:lnTo>
                    <a:lnTo>
                      <a:pt x="68" y="42"/>
                    </a:lnTo>
                    <a:lnTo>
                      <a:pt x="82" y="32"/>
                    </a:lnTo>
                    <a:lnTo>
                      <a:pt x="96" y="22"/>
                    </a:lnTo>
                    <a:lnTo>
                      <a:pt x="112" y="14"/>
                    </a:lnTo>
                    <a:lnTo>
                      <a:pt x="130" y="8"/>
                    </a:lnTo>
                    <a:lnTo>
                      <a:pt x="148" y="4"/>
                    </a:lnTo>
                    <a:lnTo>
                      <a:pt x="166" y="0"/>
                    </a:lnTo>
                    <a:lnTo>
                      <a:pt x="184" y="0"/>
                    </a:lnTo>
                    <a:lnTo>
                      <a:pt x="204" y="0"/>
                    </a:lnTo>
                    <a:lnTo>
                      <a:pt x="222" y="4"/>
                    </a:lnTo>
                    <a:lnTo>
                      <a:pt x="240" y="8"/>
                    </a:lnTo>
                    <a:lnTo>
                      <a:pt x="256" y="14"/>
                    </a:lnTo>
                    <a:lnTo>
                      <a:pt x="274" y="22"/>
                    </a:lnTo>
                    <a:lnTo>
                      <a:pt x="288" y="32"/>
                    </a:lnTo>
                    <a:lnTo>
                      <a:pt x="302" y="42"/>
                    </a:lnTo>
                    <a:lnTo>
                      <a:pt x="316" y="54"/>
                    </a:lnTo>
                    <a:lnTo>
                      <a:pt x="328" y="68"/>
                    </a:lnTo>
                    <a:lnTo>
                      <a:pt x="338" y="82"/>
                    </a:lnTo>
                    <a:lnTo>
                      <a:pt x="348" y="96"/>
                    </a:lnTo>
                    <a:lnTo>
                      <a:pt x="356" y="112"/>
                    </a:lnTo>
                    <a:lnTo>
                      <a:pt x="362" y="130"/>
                    </a:lnTo>
                    <a:lnTo>
                      <a:pt x="366" y="148"/>
                    </a:lnTo>
                    <a:lnTo>
                      <a:pt x="368" y="166"/>
                    </a:lnTo>
                    <a:lnTo>
                      <a:pt x="370" y="184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/>
              </a:p>
            </p:txBody>
          </p:sp>
          <p:sp>
            <p:nvSpPr>
              <p:cNvPr id="39952" name="Line 42"/>
              <p:cNvSpPr>
                <a:spLocks noChangeShapeType="1"/>
              </p:cNvSpPr>
              <p:nvPr/>
            </p:nvSpPr>
            <p:spPr bwMode="auto">
              <a:xfrm flipH="1">
                <a:off x="2114550" y="1370013"/>
                <a:ext cx="153035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3" name="Rectangle 43"/>
              <p:cNvSpPr>
                <a:spLocks noChangeArrowheads="1"/>
              </p:cNvSpPr>
              <p:nvPr/>
            </p:nvSpPr>
            <p:spPr bwMode="auto">
              <a:xfrm>
                <a:off x="1108075" y="1319213"/>
                <a:ext cx="1184275" cy="101600"/>
              </a:xfrm>
              <a:prstGeom prst="rect">
                <a:avLst/>
              </a:prstGeom>
              <a:solidFill>
                <a:srgbClr val="FFE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sz="1800"/>
              </a:p>
            </p:txBody>
          </p:sp>
          <p:sp>
            <p:nvSpPr>
              <p:cNvPr id="39954" name="Rectangle 44"/>
              <p:cNvSpPr>
                <a:spLocks noChangeArrowheads="1"/>
              </p:cNvSpPr>
              <p:nvPr/>
            </p:nvSpPr>
            <p:spPr bwMode="auto">
              <a:xfrm>
                <a:off x="1108075" y="1319213"/>
                <a:ext cx="1184275" cy="10160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sz="1800"/>
              </a:p>
            </p:txBody>
          </p:sp>
          <p:sp>
            <p:nvSpPr>
              <p:cNvPr id="39955" name="Rectangle 45"/>
              <p:cNvSpPr>
                <a:spLocks noChangeArrowheads="1"/>
              </p:cNvSpPr>
              <p:nvPr/>
            </p:nvSpPr>
            <p:spPr bwMode="auto">
              <a:xfrm>
                <a:off x="865188" y="1166950"/>
                <a:ext cx="1333500" cy="169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1" dirty="0">
                    <a:solidFill>
                      <a:srgbClr val="0000FF"/>
                    </a:solidFill>
                  </a:rPr>
                  <a:t>SPL 3.5-5 GeV, 4 MW</a:t>
                </a:r>
                <a:endParaRPr lang="en-US" sz="18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9956" name="Rectangle 46"/>
              <p:cNvSpPr>
                <a:spLocks noChangeArrowheads="1"/>
              </p:cNvSpPr>
              <p:nvPr/>
            </p:nvSpPr>
            <p:spPr bwMode="auto">
              <a:xfrm>
                <a:off x="3143250" y="2236788"/>
                <a:ext cx="363538" cy="168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>
                    <a:solidFill>
                      <a:srgbClr val="000000"/>
                    </a:solidFill>
                  </a:rPr>
                  <a:t>Target</a:t>
                </a:r>
                <a:endParaRPr lang="en-US" sz="1800"/>
              </a:p>
            </p:txBody>
          </p:sp>
          <p:sp>
            <p:nvSpPr>
              <p:cNvPr id="39957" name="Rectangle 47"/>
              <p:cNvSpPr>
                <a:spLocks noChangeArrowheads="1"/>
              </p:cNvSpPr>
              <p:nvPr/>
            </p:nvSpPr>
            <p:spPr bwMode="auto">
              <a:xfrm>
                <a:off x="357188" y="3240088"/>
                <a:ext cx="2052637" cy="168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>
                    <a:solidFill>
                      <a:srgbClr val="000000"/>
                    </a:solidFill>
                  </a:rPr>
                  <a:t>~300 MeV </a:t>
                </a:r>
                <a:r>
                  <a:rPr lang="en-US" sz="1100">
                    <a:solidFill>
                      <a:srgbClr val="000000"/>
                    </a:solidFill>
                    <a:latin typeface="Symbol" charset="0"/>
                  </a:rPr>
                  <a:t> n</a:t>
                </a:r>
                <a:r>
                  <a:rPr lang="en-US" sz="1100" baseline="-25000">
                    <a:solidFill>
                      <a:srgbClr val="000000"/>
                    </a:solidFill>
                    <a:latin typeface="Symbol" charset="0"/>
                  </a:rPr>
                  <a:t>m</a:t>
                </a:r>
                <a:r>
                  <a:rPr lang="en-US" sz="1100">
                    <a:solidFill>
                      <a:srgbClr val="000000"/>
                    </a:solidFill>
                  </a:rPr>
                  <a:t> beam to far detector</a:t>
                </a:r>
                <a:endParaRPr lang="en-US" sz="1800"/>
              </a:p>
            </p:txBody>
          </p:sp>
          <p:sp>
            <p:nvSpPr>
              <p:cNvPr id="39958" name="Rectangle 48"/>
              <p:cNvSpPr>
                <a:spLocks noChangeArrowheads="1"/>
              </p:cNvSpPr>
              <p:nvPr/>
            </p:nvSpPr>
            <p:spPr bwMode="auto">
              <a:xfrm>
                <a:off x="1852613" y="2790825"/>
                <a:ext cx="708025" cy="168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>
                    <a:solidFill>
                      <a:srgbClr val="000000"/>
                    </a:solidFill>
                  </a:rPr>
                  <a:t>decay tunnel</a:t>
                </a:r>
                <a:endParaRPr lang="en-US" sz="1800"/>
              </a:p>
            </p:txBody>
          </p:sp>
          <p:sp>
            <p:nvSpPr>
              <p:cNvPr id="32943" name="Rectangle 49"/>
              <p:cNvSpPr>
                <a:spLocks noChangeArrowheads="1"/>
              </p:cNvSpPr>
              <p:nvPr/>
            </p:nvSpPr>
            <p:spPr bwMode="auto">
              <a:xfrm>
                <a:off x="2566988" y="1391570"/>
                <a:ext cx="756617" cy="2764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sz="1100" dirty="0">
                    <a:solidFill>
                      <a:srgbClr val="000000"/>
                    </a:solidFill>
                    <a:latin typeface="Times New Roman" pitchFamily="-109" charset="0"/>
                    <a:ea typeface="+mn-ea"/>
                    <a:cs typeface="+mn-cs"/>
                  </a:rPr>
                  <a:t>Accumulator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1100" dirty="0" smtClean="0">
                    <a:solidFill>
                      <a:srgbClr val="000000"/>
                    </a:solidFill>
                    <a:latin typeface="Times New Roman" pitchFamily="-109" charset="0"/>
                    <a:ea typeface="+mn-ea"/>
                    <a:cs typeface="+mn-cs"/>
                  </a:rPr>
                  <a:t>ring</a:t>
                </a:r>
                <a:endParaRPr lang="en-US" sz="1100" strike="sngStrike" dirty="0">
                  <a:solidFill>
                    <a:srgbClr val="000000"/>
                  </a:solidFill>
                  <a:latin typeface="Times New Roman" pitchFamily="-109" charset="0"/>
                  <a:ea typeface="+mn-ea"/>
                  <a:cs typeface="+mn-cs"/>
                </a:endParaRPr>
              </a:p>
            </p:txBody>
          </p:sp>
          <p:sp>
            <p:nvSpPr>
              <p:cNvPr id="39960" name="Rectangle 50"/>
              <p:cNvSpPr>
                <a:spLocks noChangeArrowheads="1"/>
              </p:cNvSpPr>
              <p:nvPr/>
            </p:nvSpPr>
            <p:spPr bwMode="auto">
              <a:xfrm>
                <a:off x="2085975" y="1935163"/>
                <a:ext cx="700088" cy="452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100">
                    <a:solidFill>
                      <a:srgbClr val="000000"/>
                    </a:solidFill>
                  </a:rPr>
                  <a:t>Magnetic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100">
                    <a:solidFill>
                      <a:srgbClr val="000000"/>
                    </a:solidFill>
                  </a:rPr>
                  <a:t>horn capture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100">
                    <a:solidFill>
                      <a:srgbClr val="000000"/>
                    </a:solidFill>
                  </a:rPr>
                  <a:t>(collector)</a:t>
                </a:r>
                <a:endParaRPr lang="en-US" sz="1800"/>
              </a:p>
            </p:txBody>
          </p:sp>
          <p:sp>
            <p:nvSpPr>
              <p:cNvPr id="39961" name="Rectangle 52"/>
              <p:cNvSpPr>
                <a:spLocks noChangeArrowheads="1"/>
              </p:cNvSpPr>
              <p:nvPr/>
            </p:nvSpPr>
            <p:spPr bwMode="auto">
              <a:xfrm>
                <a:off x="1300163" y="1462088"/>
                <a:ext cx="809625" cy="168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100" b="1">
                    <a:solidFill>
                      <a:srgbClr val="FF0000"/>
                    </a:solidFill>
                  </a:rPr>
                  <a:t>proton driver</a:t>
                </a:r>
                <a:endParaRPr lang="en-US" sz="1800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39962" name="Rectangle 53"/>
              <p:cNvSpPr>
                <a:spLocks noChangeArrowheads="1"/>
              </p:cNvSpPr>
              <p:nvPr/>
            </p:nvSpPr>
            <p:spPr bwMode="auto">
              <a:xfrm rot="-1211666">
                <a:off x="1543050" y="2606675"/>
                <a:ext cx="701675" cy="138113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sz="1800"/>
              </a:p>
            </p:txBody>
          </p:sp>
          <p:sp>
            <p:nvSpPr>
              <p:cNvPr id="39963" name="Text Box 54"/>
              <p:cNvSpPr txBox="1">
                <a:spLocks noChangeArrowheads="1"/>
              </p:cNvSpPr>
              <p:nvPr/>
            </p:nvSpPr>
            <p:spPr bwMode="auto">
              <a:xfrm>
                <a:off x="2352675" y="2508250"/>
                <a:ext cx="935038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rgbClr val="008000"/>
                    </a:solidFill>
                    <a:latin typeface="Comic Sans MS" charset="0"/>
                  </a:rPr>
                  <a:t>hadrons</a:t>
                </a:r>
              </a:p>
            </p:txBody>
          </p:sp>
          <p:sp>
            <p:nvSpPr>
              <p:cNvPr id="39964" name="Text Box 55"/>
              <p:cNvSpPr txBox="1">
                <a:spLocks noChangeArrowheads="1"/>
              </p:cNvSpPr>
              <p:nvPr/>
            </p:nvSpPr>
            <p:spPr bwMode="auto">
              <a:xfrm>
                <a:off x="833438" y="2541588"/>
                <a:ext cx="588962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2000">
                    <a:solidFill>
                      <a:srgbClr val="008000"/>
                    </a:solidFill>
                    <a:latin typeface="Symbol" charset="0"/>
                  </a:rPr>
                  <a:t>n, m</a:t>
                </a:r>
              </a:p>
            </p:txBody>
          </p:sp>
          <p:sp>
            <p:nvSpPr>
              <p:cNvPr id="39965" name="Text Box 57"/>
              <p:cNvSpPr txBox="1">
                <a:spLocks noChangeArrowheads="1"/>
              </p:cNvSpPr>
              <p:nvPr/>
            </p:nvSpPr>
            <p:spPr bwMode="auto">
              <a:xfrm>
                <a:off x="3436938" y="1974850"/>
                <a:ext cx="292100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rgbClr val="008000"/>
                    </a:solidFill>
                    <a:latin typeface="Comic Sans MS" charset="0"/>
                  </a:rPr>
                  <a:t>p</a:t>
                </a:r>
              </a:p>
            </p:txBody>
          </p:sp>
        </p:grpSp>
      </p:grpSp>
      <p:grpSp>
        <p:nvGrpSpPr>
          <p:cNvPr id="39966" name="Group 181"/>
          <p:cNvGrpSpPr>
            <a:grpSpLocks/>
          </p:cNvGrpSpPr>
          <p:nvPr/>
        </p:nvGrpSpPr>
        <p:grpSpPr bwMode="auto">
          <a:xfrm>
            <a:off x="209550" y="3970338"/>
            <a:ext cx="4516438" cy="2627312"/>
            <a:chOff x="302" y="2413"/>
            <a:chExt cx="3049" cy="1774"/>
          </a:xfrm>
        </p:grpSpPr>
        <p:sp>
          <p:nvSpPr>
            <p:cNvPr id="40076" name="Rectangle 61"/>
            <p:cNvSpPr>
              <a:spLocks noChangeArrowheads="1"/>
            </p:cNvSpPr>
            <p:nvPr/>
          </p:nvSpPr>
          <p:spPr bwMode="auto">
            <a:xfrm>
              <a:off x="873" y="3503"/>
              <a:ext cx="69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40077" name="Rectangle 62"/>
            <p:cNvSpPr>
              <a:spLocks noChangeArrowheads="1"/>
            </p:cNvSpPr>
            <p:nvPr/>
          </p:nvSpPr>
          <p:spPr bwMode="auto">
            <a:xfrm>
              <a:off x="883" y="3505"/>
              <a:ext cx="69" cy="101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40078" name="Freeform 63"/>
            <p:cNvSpPr>
              <a:spLocks/>
            </p:cNvSpPr>
            <p:nvPr/>
          </p:nvSpPr>
          <p:spPr bwMode="auto">
            <a:xfrm>
              <a:off x="838" y="3919"/>
              <a:ext cx="109" cy="113"/>
            </a:xfrm>
            <a:custGeom>
              <a:avLst/>
              <a:gdLst>
                <a:gd name="T0" fmla="*/ 1 w 168"/>
                <a:gd name="T1" fmla="*/ 0 h 174"/>
                <a:gd name="T2" fmla="*/ 1 w 168"/>
                <a:gd name="T3" fmla="*/ 0 h 174"/>
                <a:gd name="T4" fmla="*/ 1 w 168"/>
                <a:gd name="T5" fmla="*/ 1 h 174"/>
                <a:gd name="T6" fmla="*/ 1 w 168"/>
                <a:gd name="T7" fmla="*/ 1 h 174"/>
                <a:gd name="T8" fmla="*/ 1 w 168"/>
                <a:gd name="T9" fmla="*/ 1 h 174"/>
                <a:gd name="T10" fmla="*/ 1 w 168"/>
                <a:gd name="T11" fmla="*/ 1 h 174"/>
                <a:gd name="T12" fmla="*/ 1 w 168"/>
                <a:gd name="T13" fmla="*/ 1 h 174"/>
                <a:gd name="T14" fmla="*/ 1 w 168"/>
                <a:gd name="T15" fmla="*/ 1 h 174"/>
                <a:gd name="T16" fmla="*/ 1 w 168"/>
                <a:gd name="T17" fmla="*/ 1 h 174"/>
                <a:gd name="T18" fmla="*/ 0 w 168"/>
                <a:gd name="T19" fmla="*/ 1 h 174"/>
                <a:gd name="T20" fmla="*/ 0 w 168"/>
                <a:gd name="T21" fmla="*/ 1 h 174"/>
                <a:gd name="T22" fmla="*/ 1 w 168"/>
                <a:gd name="T23" fmla="*/ 1 h 174"/>
                <a:gd name="T24" fmla="*/ 1 w 168"/>
                <a:gd name="T25" fmla="*/ 2 h 174"/>
                <a:gd name="T26" fmla="*/ 1 w 168"/>
                <a:gd name="T27" fmla="*/ 2 h 174"/>
                <a:gd name="T28" fmla="*/ 1 w 168"/>
                <a:gd name="T29" fmla="*/ 2 h 174"/>
                <a:gd name="T30" fmla="*/ 1 w 168"/>
                <a:gd name="T31" fmla="*/ 2 h 174"/>
                <a:gd name="T32" fmla="*/ 1 w 168"/>
                <a:gd name="T33" fmla="*/ 2 h 174"/>
                <a:gd name="T34" fmla="*/ 1 w 168"/>
                <a:gd name="T35" fmla="*/ 2 h 174"/>
                <a:gd name="T36" fmla="*/ 1 w 168"/>
                <a:gd name="T37" fmla="*/ 2 h 174"/>
                <a:gd name="T38" fmla="*/ 1 w 168"/>
                <a:gd name="T39" fmla="*/ 2 h 174"/>
                <a:gd name="T40" fmla="*/ 1 w 168"/>
                <a:gd name="T41" fmla="*/ 2 h 174"/>
                <a:gd name="T42" fmla="*/ 2 w 168"/>
                <a:gd name="T43" fmla="*/ 2 h 174"/>
                <a:gd name="T44" fmla="*/ 2 w 168"/>
                <a:gd name="T45" fmla="*/ 2 h 174"/>
                <a:gd name="T46" fmla="*/ 2 w 168"/>
                <a:gd name="T47" fmla="*/ 2 h 174"/>
                <a:gd name="T48" fmla="*/ 2 w 168"/>
                <a:gd name="T49" fmla="*/ 2 h 174"/>
                <a:gd name="T50" fmla="*/ 2 w 168"/>
                <a:gd name="T51" fmla="*/ 2 h 174"/>
                <a:gd name="T52" fmla="*/ 2 w 168"/>
                <a:gd name="T53" fmla="*/ 1 h 174"/>
                <a:gd name="T54" fmla="*/ 2 w 168"/>
                <a:gd name="T55" fmla="*/ 1 h 174"/>
                <a:gd name="T56" fmla="*/ 2 w 168"/>
                <a:gd name="T57" fmla="*/ 1 h 174"/>
                <a:gd name="T58" fmla="*/ 2 w 168"/>
                <a:gd name="T59" fmla="*/ 1 h 174"/>
                <a:gd name="T60" fmla="*/ 2 w 168"/>
                <a:gd name="T61" fmla="*/ 1 h 174"/>
                <a:gd name="T62" fmla="*/ 2 w 168"/>
                <a:gd name="T63" fmla="*/ 1 h 174"/>
                <a:gd name="T64" fmla="*/ 2 w 168"/>
                <a:gd name="T65" fmla="*/ 1 h 174"/>
                <a:gd name="T66" fmla="*/ 2 w 168"/>
                <a:gd name="T67" fmla="*/ 1 h 174"/>
                <a:gd name="T68" fmla="*/ 2 w 168"/>
                <a:gd name="T69" fmla="*/ 1 h 174"/>
                <a:gd name="T70" fmla="*/ 1 w 168"/>
                <a:gd name="T71" fmla="*/ 1 h 174"/>
                <a:gd name="T72" fmla="*/ 1 w 168"/>
                <a:gd name="T73" fmla="*/ 0 h 1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8"/>
                <a:gd name="T112" fmla="*/ 0 h 174"/>
                <a:gd name="T113" fmla="*/ 168 w 168"/>
                <a:gd name="T114" fmla="*/ 174 h 17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8" h="174">
                  <a:moveTo>
                    <a:pt x="84" y="0"/>
                  </a:moveTo>
                  <a:lnTo>
                    <a:pt x="84" y="0"/>
                  </a:lnTo>
                  <a:lnTo>
                    <a:pt x="68" y="2"/>
                  </a:lnTo>
                  <a:lnTo>
                    <a:pt x="52" y="6"/>
                  </a:lnTo>
                  <a:lnTo>
                    <a:pt x="38" y="14"/>
                  </a:lnTo>
                  <a:lnTo>
                    <a:pt x="26" y="26"/>
                  </a:lnTo>
                  <a:lnTo>
                    <a:pt x="16" y="38"/>
                  </a:lnTo>
                  <a:lnTo>
                    <a:pt x="8" y="54"/>
                  </a:lnTo>
                  <a:lnTo>
                    <a:pt x="2" y="70"/>
                  </a:lnTo>
                  <a:lnTo>
                    <a:pt x="0" y="88"/>
                  </a:lnTo>
                  <a:lnTo>
                    <a:pt x="2" y="104"/>
                  </a:lnTo>
                  <a:lnTo>
                    <a:pt x="8" y="120"/>
                  </a:lnTo>
                  <a:lnTo>
                    <a:pt x="16" y="136"/>
                  </a:lnTo>
                  <a:lnTo>
                    <a:pt x="26" y="148"/>
                  </a:lnTo>
                  <a:lnTo>
                    <a:pt x="38" y="160"/>
                  </a:lnTo>
                  <a:lnTo>
                    <a:pt x="52" y="168"/>
                  </a:lnTo>
                  <a:lnTo>
                    <a:pt x="68" y="172"/>
                  </a:lnTo>
                  <a:lnTo>
                    <a:pt x="84" y="174"/>
                  </a:lnTo>
                  <a:lnTo>
                    <a:pt x="102" y="172"/>
                  </a:lnTo>
                  <a:lnTo>
                    <a:pt x="116" y="168"/>
                  </a:lnTo>
                  <a:lnTo>
                    <a:pt x="130" y="160"/>
                  </a:lnTo>
                  <a:lnTo>
                    <a:pt x="144" y="148"/>
                  </a:lnTo>
                  <a:lnTo>
                    <a:pt x="154" y="136"/>
                  </a:lnTo>
                  <a:lnTo>
                    <a:pt x="160" y="120"/>
                  </a:lnTo>
                  <a:lnTo>
                    <a:pt x="166" y="104"/>
                  </a:lnTo>
                  <a:lnTo>
                    <a:pt x="168" y="88"/>
                  </a:lnTo>
                  <a:lnTo>
                    <a:pt x="166" y="70"/>
                  </a:lnTo>
                  <a:lnTo>
                    <a:pt x="160" y="54"/>
                  </a:lnTo>
                  <a:lnTo>
                    <a:pt x="154" y="38"/>
                  </a:lnTo>
                  <a:lnTo>
                    <a:pt x="144" y="26"/>
                  </a:lnTo>
                  <a:lnTo>
                    <a:pt x="130" y="14"/>
                  </a:lnTo>
                  <a:lnTo>
                    <a:pt x="116" y="6"/>
                  </a:lnTo>
                  <a:lnTo>
                    <a:pt x="102" y="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40079" name="Freeform 64"/>
            <p:cNvSpPr>
              <a:spLocks/>
            </p:cNvSpPr>
            <p:nvPr/>
          </p:nvSpPr>
          <p:spPr bwMode="auto">
            <a:xfrm>
              <a:off x="838" y="3919"/>
              <a:ext cx="109" cy="113"/>
            </a:xfrm>
            <a:custGeom>
              <a:avLst/>
              <a:gdLst>
                <a:gd name="T0" fmla="*/ 1 w 168"/>
                <a:gd name="T1" fmla="*/ 0 h 174"/>
                <a:gd name="T2" fmla="*/ 1 w 168"/>
                <a:gd name="T3" fmla="*/ 0 h 174"/>
                <a:gd name="T4" fmla="*/ 1 w 168"/>
                <a:gd name="T5" fmla="*/ 1 h 174"/>
                <a:gd name="T6" fmla="*/ 1 w 168"/>
                <a:gd name="T7" fmla="*/ 1 h 174"/>
                <a:gd name="T8" fmla="*/ 1 w 168"/>
                <a:gd name="T9" fmla="*/ 1 h 174"/>
                <a:gd name="T10" fmla="*/ 1 w 168"/>
                <a:gd name="T11" fmla="*/ 1 h 174"/>
                <a:gd name="T12" fmla="*/ 1 w 168"/>
                <a:gd name="T13" fmla="*/ 1 h 174"/>
                <a:gd name="T14" fmla="*/ 1 w 168"/>
                <a:gd name="T15" fmla="*/ 1 h 174"/>
                <a:gd name="T16" fmla="*/ 1 w 168"/>
                <a:gd name="T17" fmla="*/ 1 h 174"/>
                <a:gd name="T18" fmla="*/ 0 w 168"/>
                <a:gd name="T19" fmla="*/ 1 h 174"/>
                <a:gd name="T20" fmla="*/ 0 w 168"/>
                <a:gd name="T21" fmla="*/ 1 h 174"/>
                <a:gd name="T22" fmla="*/ 1 w 168"/>
                <a:gd name="T23" fmla="*/ 1 h 174"/>
                <a:gd name="T24" fmla="*/ 1 w 168"/>
                <a:gd name="T25" fmla="*/ 2 h 174"/>
                <a:gd name="T26" fmla="*/ 1 w 168"/>
                <a:gd name="T27" fmla="*/ 2 h 174"/>
                <a:gd name="T28" fmla="*/ 1 w 168"/>
                <a:gd name="T29" fmla="*/ 2 h 174"/>
                <a:gd name="T30" fmla="*/ 1 w 168"/>
                <a:gd name="T31" fmla="*/ 2 h 174"/>
                <a:gd name="T32" fmla="*/ 1 w 168"/>
                <a:gd name="T33" fmla="*/ 2 h 174"/>
                <a:gd name="T34" fmla="*/ 1 w 168"/>
                <a:gd name="T35" fmla="*/ 2 h 174"/>
                <a:gd name="T36" fmla="*/ 1 w 168"/>
                <a:gd name="T37" fmla="*/ 2 h 174"/>
                <a:gd name="T38" fmla="*/ 1 w 168"/>
                <a:gd name="T39" fmla="*/ 2 h 174"/>
                <a:gd name="T40" fmla="*/ 1 w 168"/>
                <a:gd name="T41" fmla="*/ 2 h 174"/>
                <a:gd name="T42" fmla="*/ 2 w 168"/>
                <a:gd name="T43" fmla="*/ 2 h 174"/>
                <a:gd name="T44" fmla="*/ 2 w 168"/>
                <a:gd name="T45" fmla="*/ 2 h 174"/>
                <a:gd name="T46" fmla="*/ 2 w 168"/>
                <a:gd name="T47" fmla="*/ 2 h 174"/>
                <a:gd name="T48" fmla="*/ 2 w 168"/>
                <a:gd name="T49" fmla="*/ 2 h 174"/>
                <a:gd name="T50" fmla="*/ 2 w 168"/>
                <a:gd name="T51" fmla="*/ 2 h 174"/>
                <a:gd name="T52" fmla="*/ 2 w 168"/>
                <a:gd name="T53" fmla="*/ 1 h 174"/>
                <a:gd name="T54" fmla="*/ 2 w 168"/>
                <a:gd name="T55" fmla="*/ 1 h 174"/>
                <a:gd name="T56" fmla="*/ 2 w 168"/>
                <a:gd name="T57" fmla="*/ 1 h 174"/>
                <a:gd name="T58" fmla="*/ 2 w 168"/>
                <a:gd name="T59" fmla="*/ 1 h 174"/>
                <a:gd name="T60" fmla="*/ 2 w 168"/>
                <a:gd name="T61" fmla="*/ 1 h 174"/>
                <a:gd name="T62" fmla="*/ 2 w 168"/>
                <a:gd name="T63" fmla="*/ 1 h 174"/>
                <a:gd name="T64" fmla="*/ 2 w 168"/>
                <a:gd name="T65" fmla="*/ 1 h 174"/>
                <a:gd name="T66" fmla="*/ 2 w 168"/>
                <a:gd name="T67" fmla="*/ 1 h 174"/>
                <a:gd name="T68" fmla="*/ 2 w 168"/>
                <a:gd name="T69" fmla="*/ 1 h 174"/>
                <a:gd name="T70" fmla="*/ 1 w 168"/>
                <a:gd name="T71" fmla="*/ 1 h 174"/>
                <a:gd name="T72" fmla="*/ 1 w 168"/>
                <a:gd name="T73" fmla="*/ 0 h 1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8"/>
                <a:gd name="T112" fmla="*/ 0 h 174"/>
                <a:gd name="T113" fmla="*/ 168 w 168"/>
                <a:gd name="T114" fmla="*/ 174 h 17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8" h="174">
                  <a:moveTo>
                    <a:pt x="84" y="0"/>
                  </a:moveTo>
                  <a:lnTo>
                    <a:pt x="84" y="0"/>
                  </a:lnTo>
                  <a:lnTo>
                    <a:pt x="68" y="2"/>
                  </a:lnTo>
                  <a:lnTo>
                    <a:pt x="52" y="6"/>
                  </a:lnTo>
                  <a:lnTo>
                    <a:pt x="38" y="14"/>
                  </a:lnTo>
                  <a:lnTo>
                    <a:pt x="26" y="26"/>
                  </a:lnTo>
                  <a:lnTo>
                    <a:pt x="16" y="38"/>
                  </a:lnTo>
                  <a:lnTo>
                    <a:pt x="8" y="54"/>
                  </a:lnTo>
                  <a:lnTo>
                    <a:pt x="2" y="70"/>
                  </a:lnTo>
                  <a:lnTo>
                    <a:pt x="0" y="88"/>
                  </a:lnTo>
                  <a:lnTo>
                    <a:pt x="2" y="104"/>
                  </a:lnTo>
                  <a:lnTo>
                    <a:pt x="8" y="120"/>
                  </a:lnTo>
                  <a:lnTo>
                    <a:pt x="16" y="136"/>
                  </a:lnTo>
                  <a:lnTo>
                    <a:pt x="26" y="148"/>
                  </a:lnTo>
                  <a:lnTo>
                    <a:pt x="38" y="160"/>
                  </a:lnTo>
                  <a:lnTo>
                    <a:pt x="52" y="168"/>
                  </a:lnTo>
                  <a:lnTo>
                    <a:pt x="68" y="172"/>
                  </a:lnTo>
                  <a:lnTo>
                    <a:pt x="84" y="174"/>
                  </a:lnTo>
                  <a:lnTo>
                    <a:pt x="102" y="172"/>
                  </a:lnTo>
                  <a:lnTo>
                    <a:pt x="116" y="168"/>
                  </a:lnTo>
                  <a:lnTo>
                    <a:pt x="130" y="160"/>
                  </a:lnTo>
                  <a:lnTo>
                    <a:pt x="144" y="148"/>
                  </a:lnTo>
                  <a:lnTo>
                    <a:pt x="154" y="136"/>
                  </a:lnTo>
                  <a:lnTo>
                    <a:pt x="160" y="120"/>
                  </a:lnTo>
                  <a:lnTo>
                    <a:pt x="166" y="104"/>
                  </a:lnTo>
                  <a:lnTo>
                    <a:pt x="168" y="88"/>
                  </a:lnTo>
                  <a:lnTo>
                    <a:pt x="166" y="70"/>
                  </a:lnTo>
                  <a:lnTo>
                    <a:pt x="160" y="54"/>
                  </a:lnTo>
                  <a:lnTo>
                    <a:pt x="154" y="38"/>
                  </a:lnTo>
                  <a:lnTo>
                    <a:pt x="144" y="26"/>
                  </a:lnTo>
                  <a:lnTo>
                    <a:pt x="130" y="14"/>
                  </a:lnTo>
                  <a:lnTo>
                    <a:pt x="116" y="6"/>
                  </a:lnTo>
                  <a:lnTo>
                    <a:pt x="102" y="2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40080" name="Freeform 65"/>
            <p:cNvSpPr>
              <a:spLocks/>
            </p:cNvSpPr>
            <p:nvPr/>
          </p:nvSpPr>
          <p:spPr bwMode="auto">
            <a:xfrm>
              <a:off x="838" y="3919"/>
              <a:ext cx="109" cy="113"/>
            </a:xfrm>
            <a:custGeom>
              <a:avLst/>
              <a:gdLst>
                <a:gd name="T0" fmla="*/ 1 w 168"/>
                <a:gd name="T1" fmla="*/ 0 h 174"/>
                <a:gd name="T2" fmla="*/ 1 w 168"/>
                <a:gd name="T3" fmla="*/ 0 h 174"/>
                <a:gd name="T4" fmla="*/ 1 w 168"/>
                <a:gd name="T5" fmla="*/ 1 h 174"/>
                <a:gd name="T6" fmla="*/ 1 w 168"/>
                <a:gd name="T7" fmla="*/ 1 h 174"/>
                <a:gd name="T8" fmla="*/ 1 w 168"/>
                <a:gd name="T9" fmla="*/ 1 h 174"/>
                <a:gd name="T10" fmla="*/ 1 w 168"/>
                <a:gd name="T11" fmla="*/ 1 h 174"/>
                <a:gd name="T12" fmla="*/ 1 w 168"/>
                <a:gd name="T13" fmla="*/ 1 h 174"/>
                <a:gd name="T14" fmla="*/ 1 w 168"/>
                <a:gd name="T15" fmla="*/ 1 h 174"/>
                <a:gd name="T16" fmla="*/ 1 w 168"/>
                <a:gd name="T17" fmla="*/ 1 h 174"/>
                <a:gd name="T18" fmla="*/ 0 w 168"/>
                <a:gd name="T19" fmla="*/ 1 h 174"/>
                <a:gd name="T20" fmla="*/ 0 w 168"/>
                <a:gd name="T21" fmla="*/ 1 h 174"/>
                <a:gd name="T22" fmla="*/ 1 w 168"/>
                <a:gd name="T23" fmla="*/ 1 h 174"/>
                <a:gd name="T24" fmla="*/ 1 w 168"/>
                <a:gd name="T25" fmla="*/ 2 h 174"/>
                <a:gd name="T26" fmla="*/ 1 w 168"/>
                <a:gd name="T27" fmla="*/ 2 h 174"/>
                <a:gd name="T28" fmla="*/ 1 w 168"/>
                <a:gd name="T29" fmla="*/ 2 h 174"/>
                <a:gd name="T30" fmla="*/ 1 w 168"/>
                <a:gd name="T31" fmla="*/ 2 h 174"/>
                <a:gd name="T32" fmla="*/ 1 w 168"/>
                <a:gd name="T33" fmla="*/ 2 h 174"/>
                <a:gd name="T34" fmla="*/ 1 w 168"/>
                <a:gd name="T35" fmla="*/ 2 h 174"/>
                <a:gd name="T36" fmla="*/ 1 w 168"/>
                <a:gd name="T37" fmla="*/ 2 h 174"/>
                <a:gd name="T38" fmla="*/ 1 w 168"/>
                <a:gd name="T39" fmla="*/ 2 h 174"/>
                <a:gd name="T40" fmla="*/ 1 w 168"/>
                <a:gd name="T41" fmla="*/ 2 h 174"/>
                <a:gd name="T42" fmla="*/ 2 w 168"/>
                <a:gd name="T43" fmla="*/ 2 h 174"/>
                <a:gd name="T44" fmla="*/ 2 w 168"/>
                <a:gd name="T45" fmla="*/ 2 h 174"/>
                <a:gd name="T46" fmla="*/ 2 w 168"/>
                <a:gd name="T47" fmla="*/ 2 h 174"/>
                <a:gd name="T48" fmla="*/ 2 w 168"/>
                <a:gd name="T49" fmla="*/ 2 h 174"/>
                <a:gd name="T50" fmla="*/ 2 w 168"/>
                <a:gd name="T51" fmla="*/ 2 h 174"/>
                <a:gd name="T52" fmla="*/ 2 w 168"/>
                <a:gd name="T53" fmla="*/ 1 h 174"/>
                <a:gd name="T54" fmla="*/ 2 w 168"/>
                <a:gd name="T55" fmla="*/ 1 h 174"/>
                <a:gd name="T56" fmla="*/ 2 w 168"/>
                <a:gd name="T57" fmla="*/ 1 h 174"/>
                <a:gd name="T58" fmla="*/ 2 w 168"/>
                <a:gd name="T59" fmla="*/ 1 h 174"/>
                <a:gd name="T60" fmla="*/ 2 w 168"/>
                <a:gd name="T61" fmla="*/ 1 h 174"/>
                <a:gd name="T62" fmla="*/ 2 w 168"/>
                <a:gd name="T63" fmla="*/ 1 h 174"/>
                <a:gd name="T64" fmla="*/ 2 w 168"/>
                <a:gd name="T65" fmla="*/ 1 h 174"/>
                <a:gd name="T66" fmla="*/ 2 w 168"/>
                <a:gd name="T67" fmla="*/ 1 h 174"/>
                <a:gd name="T68" fmla="*/ 2 w 168"/>
                <a:gd name="T69" fmla="*/ 1 h 174"/>
                <a:gd name="T70" fmla="*/ 1 w 168"/>
                <a:gd name="T71" fmla="*/ 1 h 174"/>
                <a:gd name="T72" fmla="*/ 1 w 168"/>
                <a:gd name="T73" fmla="*/ 0 h 1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8"/>
                <a:gd name="T112" fmla="*/ 0 h 174"/>
                <a:gd name="T113" fmla="*/ 168 w 168"/>
                <a:gd name="T114" fmla="*/ 174 h 17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8" h="174">
                  <a:moveTo>
                    <a:pt x="84" y="0"/>
                  </a:moveTo>
                  <a:lnTo>
                    <a:pt x="84" y="0"/>
                  </a:lnTo>
                  <a:lnTo>
                    <a:pt x="68" y="2"/>
                  </a:lnTo>
                  <a:lnTo>
                    <a:pt x="52" y="6"/>
                  </a:lnTo>
                  <a:lnTo>
                    <a:pt x="38" y="14"/>
                  </a:lnTo>
                  <a:lnTo>
                    <a:pt x="26" y="26"/>
                  </a:lnTo>
                  <a:lnTo>
                    <a:pt x="16" y="38"/>
                  </a:lnTo>
                  <a:lnTo>
                    <a:pt x="8" y="54"/>
                  </a:lnTo>
                  <a:lnTo>
                    <a:pt x="2" y="70"/>
                  </a:lnTo>
                  <a:lnTo>
                    <a:pt x="0" y="88"/>
                  </a:lnTo>
                  <a:lnTo>
                    <a:pt x="2" y="104"/>
                  </a:lnTo>
                  <a:lnTo>
                    <a:pt x="8" y="120"/>
                  </a:lnTo>
                  <a:lnTo>
                    <a:pt x="16" y="136"/>
                  </a:lnTo>
                  <a:lnTo>
                    <a:pt x="26" y="148"/>
                  </a:lnTo>
                  <a:lnTo>
                    <a:pt x="38" y="160"/>
                  </a:lnTo>
                  <a:lnTo>
                    <a:pt x="52" y="168"/>
                  </a:lnTo>
                  <a:lnTo>
                    <a:pt x="68" y="172"/>
                  </a:lnTo>
                  <a:lnTo>
                    <a:pt x="84" y="174"/>
                  </a:lnTo>
                  <a:lnTo>
                    <a:pt x="102" y="172"/>
                  </a:lnTo>
                  <a:lnTo>
                    <a:pt x="116" y="168"/>
                  </a:lnTo>
                  <a:lnTo>
                    <a:pt x="130" y="160"/>
                  </a:lnTo>
                  <a:lnTo>
                    <a:pt x="144" y="148"/>
                  </a:lnTo>
                  <a:lnTo>
                    <a:pt x="154" y="136"/>
                  </a:lnTo>
                  <a:lnTo>
                    <a:pt x="160" y="120"/>
                  </a:lnTo>
                  <a:lnTo>
                    <a:pt x="166" y="104"/>
                  </a:lnTo>
                  <a:lnTo>
                    <a:pt x="168" y="88"/>
                  </a:lnTo>
                  <a:lnTo>
                    <a:pt x="166" y="70"/>
                  </a:lnTo>
                  <a:lnTo>
                    <a:pt x="160" y="54"/>
                  </a:lnTo>
                  <a:lnTo>
                    <a:pt x="154" y="38"/>
                  </a:lnTo>
                  <a:lnTo>
                    <a:pt x="144" y="26"/>
                  </a:lnTo>
                  <a:lnTo>
                    <a:pt x="130" y="14"/>
                  </a:lnTo>
                  <a:lnTo>
                    <a:pt x="116" y="6"/>
                  </a:lnTo>
                  <a:lnTo>
                    <a:pt x="102" y="2"/>
                  </a:lnTo>
                  <a:lnTo>
                    <a:pt x="84" y="0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40081" name="Freeform 66"/>
            <p:cNvSpPr>
              <a:spLocks/>
            </p:cNvSpPr>
            <p:nvPr/>
          </p:nvSpPr>
          <p:spPr bwMode="auto">
            <a:xfrm>
              <a:off x="838" y="3919"/>
              <a:ext cx="109" cy="113"/>
            </a:xfrm>
            <a:custGeom>
              <a:avLst/>
              <a:gdLst>
                <a:gd name="T0" fmla="*/ 1 w 168"/>
                <a:gd name="T1" fmla="*/ 0 h 174"/>
                <a:gd name="T2" fmla="*/ 1 w 168"/>
                <a:gd name="T3" fmla="*/ 0 h 174"/>
                <a:gd name="T4" fmla="*/ 1 w 168"/>
                <a:gd name="T5" fmla="*/ 1 h 174"/>
                <a:gd name="T6" fmla="*/ 1 w 168"/>
                <a:gd name="T7" fmla="*/ 1 h 174"/>
                <a:gd name="T8" fmla="*/ 1 w 168"/>
                <a:gd name="T9" fmla="*/ 1 h 174"/>
                <a:gd name="T10" fmla="*/ 1 w 168"/>
                <a:gd name="T11" fmla="*/ 1 h 174"/>
                <a:gd name="T12" fmla="*/ 1 w 168"/>
                <a:gd name="T13" fmla="*/ 1 h 174"/>
                <a:gd name="T14" fmla="*/ 1 w 168"/>
                <a:gd name="T15" fmla="*/ 1 h 174"/>
                <a:gd name="T16" fmla="*/ 1 w 168"/>
                <a:gd name="T17" fmla="*/ 1 h 174"/>
                <a:gd name="T18" fmla="*/ 0 w 168"/>
                <a:gd name="T19" fmla="*/ 1 h 174"/>
                <a:gd name="T20" fmla="*/ 0 w 168"/>
                <a:gd name="T21" fmla="*/ 1 h 174"/>
                <a:gd name="T22" fmla="*/ 1 w 168"/>
                <a:gd name="T23" fmla="*/ 1 h 174"/>
                <a:gd name="T24" fmla="*/ 1 w 168"/>
                <a:gd name="T25" fmla="*/ 2 h 174"/>
                <a:gd name="T26" fmla="*/ 1 w 168"/>
                <a:gd name="T27" fmla="*/ 2 h 174"/>
                <a:gd name="T28" fmla="*/ 1 w 168"/>
                <a:gd name="T29" fmla="*/ 2 h 174"/>
                <a:gd name="T30" fmla="*/ 1 w 168"/>
                <a:gd name="T31" fmla="*/ 2 h 174"/>
                <a:gd name="T32" fmla="*/ 1 w 168"/>
                <a:gd name="T33" fmla="*/ 2 h 174"/>
                <a:gd name="T34" fmla="*/ 1 w 168"/>
                <a:gd name="T35" fmla="*/ 2 h 174"/>
                <a:gd name="T36" fmla="*/ 1 w 168"/>
                <a:gd name="T37" fmla="*/ 2 h 174"/>
                <a:gd name="T38" fmla="*/ 1 w 168"/>
                <a:gd name="T39" fmla="*/ 2 h 174"/>
                <a:gd name="T40" fmla="*/ 1 w 168"/>
                <a:gd name="T41" fmla="*/ 2 h 174"/>
                <a:gd name="T42" fmla="*/ 2 w 168"/>
                <a:gd name="T43" fmla="*/ 2 h 174"/>
                <a:gd name="T44" fmla="*/ 2 w 168"/>
                <a:gd name="T45" fmla="*/ 2 h 174"/>
                <a:gd name="T46" fmla="*/ 2 w 168"/>
                <a:gd name="T47" fmla="*/ 2 h 174"/>
                <a:gd name="T48" fmla="*/ 2 w 168"/>
                <a:gd name="T49" fmla="*/ 2 h 174"/>
                <a:gd name="T50" fmla="*/ 2 w 168"/>
                <a:gd name="T51" fmla="*/ 2 h 174"/>
                <a:gd name="T52" fmla="*/ 2 w 168"/>
                <a:gd name="T53" fmla="*/ 1 h 174"/>
                <a:gd name="T54" fmla="*/ 2 w 168"/>
                <a:gd name="T55" fmla="*/ 1 h 174"/>
                <a:gd name="T56" fmla="*/ 2 w 168"/>
                <a:gd name="T57" fmla="*/ 1 h 174"/>
                <a:gd name="T58" fmla="*/ 2 w 168"/>
                <a:gd name="T59" fmla="*/ 1 h 174"/>
                <a:gd name="T60" fmla="*/ 2 w 168"/>
                <a:gd name="T61" fmla="*/ 1 h 174"/>
                <a:gd name="T62" fmla="*/ 2 w 168"/>
                <a:gd name="T63" fmla="*/ 1 h 174"/>
                <a:gd name="T64" fmla="*/ 2 w 168"/>
                <a:gd name="T65" fmla="*/ 1 h 174"/>
                <a:gd name="T66" fmla="*/ 2 w 168"/>
                <a:gd name="T67" fmla="*/ 1 h 174"/>
                <a:gd name="T68" fmla="*/ 2 w 168"/>
                <a:gd name="T69" fmla="*/ 1 h 174"/>
                <a:gd name="T70" fmla="*/ 1 w 168"/>
                <a:gd name="T71" fmla="*/ 1 h 174"/>
                <a:gd name="T72" fmla="*/ 1 w 168"/>
                <a:gd name="T73" fmla="*/ 0 h 1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8"/>
                <a:gd name="T112" fmla="*/ 0 h 174"/>
                <a:gd name="T113" fmla="*/ 168 w 168"/>
                <a:gd name="T114" fmla="*/ 174 h 17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8" h="174">
                  <a:moveTo>
                    <a:pt x="84" y="0"/>
                  </a:moveTo>
                  <a:lnTo>
                    <a:pt x="84" y="0"/>
                  </a:lnTo>
                  <a:lnTo>
                    <a:pt x="68" y="2"/>
                  </a:lnTo>
                  <a:lnTo>
                    <a:pt x="52" y="6"/>
                  </a:lnTo>
                  <a:lnTo>
                    <a:pt x="38" y="14"/>
                  </a:lnTo>
                  <a:lnTo>
                    <a:pt x="26" y="26"/>
                  </a:lnTo>
                  <a:lnTo>
                    <a:pt x="16" y="38"/>
                  </a:lnTo>
                  <a:lnTo>
                    <a:pt x="8" y="54"/>
                  </a:lnTo>
                  <a:lnTo>
                    <a:pt x="2" y="70"/>
                  </a:lnTo>
                  <a:lnTo>
                    <a:pt x="0" y="88"/>
                  </a:lnTo>
                  <a:lnTo>
                    <a:pt x="2" y="104"/>
                  </a:lnTo>
                  <a:lnTo>
                    <a:pt x="8" y="120"/>
                  </a:lnTo>
                  <a:lnTo>
                    <a:pt x="16" y="136"/>
                  </a:lnTo>
                  <a:lnTo>
                    <a:pt x="26" y="148"/>
                  </a:lnTo>
                  <a:lnTo>
                    <a:pt x="38" y="160"/>
                  </a:lnTo>
                  <a:lnTo>
                    <a:pt x="52" y="168"/>
                  </a:lnTo>
                  <a:lnTo>
                    <a:pt x="68" y="172"/>
                  </a:lnTo>
                  <a:lnTo>
                    <a:pt x="84" y="174"/>
                  </a:lnTo>
                  <a:lnTo>
                    <a:pt x="102" y="172"/>
                  </a:lnTo>
                  <a:lnTo>
                    <a:pt x="116" y="168"/>
                  </a:lnTo>
                  <a:lnTo>
                    <a:pt x="130" y="160"/>
                  </a:lnTo>
                  <a:lnTo>
                    <a:pt x="144" y="148"/>
                  </a:lnTo>
                  <a:lnTo>
                    <a:pt x="154" y="136"/>
                  </a:lnTo>
                  <a:lnTo>
                    <a:pt x="160" y="120"/>
                  </a:lnTo>
                  <a:lnTo>
                    <a:pt x="166" y="104"/>
                  </a:lnTo>
                  <a:lnTo>
                    <a:pt x="168" y="88"/>
                  </a:lnTo>
                  <a:lnTo>
                    <a:pt x="166" y="70"/>
                  </a:lnTo>
                  <a:lnTo>
                    <a:pt x="160" y="54"/>
                  </a:lnTo>
                  <a:lnTo>
                    <a:pt x="154" y="38"/>
                  </a:lnTo>
                  <a:lnTo>
                    <a:pt x="144" y="26"/>
                  </a:lnTo>
                  <a:lnTo>
                    <a:pt x="130" y="14"/>
                  </a:lnTo>
                  <a:lnTo>
                    <a:pt x="116" y="6"/>
                  </a:lnTo>
                  <a:lnTo>
                    <a:pt x="102" y="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40082" name="Freeform 67"/>
            <p:cNvSpPr>
              <a:spLocks/>
            </p:cNvSpPr>
            <p:nvPr/>
          </p:nvSpPr>
          <p:spPr bwMode="auto">
            <a:xfrm>
              <a:off x="838" y="3919"/>
              <a:ext cx="109" cy="113"/>
            </a:xfrm>
            <a:custGeom>
              <a:avLst/>
              <a:gdLst>
                <a:gd name="T0" fmla="*/ 1 w 168"/>
                <a:gd name="T1" fmla="*/ 0 h 174"/>
                <a:gd name="T2" fmla="*/ 1 w 168"/>
                <a:gd name="T3" fmla="*/ 0 h 174"/>
                <a:gd name="T4" fmla="*/ 1 w 168"/>
                <a:gd name="T5" fmla="*/ 1 h 174"/>
                <a:gd name="T6" fmla="*/ 1 w 168"/>
                <a:gd name="T7" fmla="*/ 1 h 174"/>
                <a:gd name="T8" fmla="*/ 1 w 168"/>
                <a:gd name="T9" fmla="*/ 1 h 174"/>
                <a:gd name="T10" fmla="*/ 1 w 168"/>
                <a:gd name="T11" fmla="*/ 1 h 174"/>
                <a:gd name="T12" fmla="*/ 1 w 168"/>
                <a:gd name="T13" fmla="*/ 1 h 174"/>
                <a:gd name="T14" fmla="*/ 1 w 168"/>
                <a:gd name="T15" fmla="*/ 1 h 174"/>
                <a:gd name="T16" fmla="*/ 1 w 168"/>
                <a:gd name="T17" fmla="*/ 1 h 174"/>
                <a:gd name="T18" fmla="*/ 0 w 168"/>
                <a:gd name="T19" fmla="*/ 1 h 174"/>
                <a:gd name="T20" fmla="*/ 0 w 168"/>
                <a:gd name="T21" fmla="*/ 1 h 174"/>
                <a:gd name="T22" fmla="*/ 1 w 168"/>
                <a:gd name="T23" fmla="*/ 1 h 174"/>
                <a:gd name="T24" fmla="*/ 1 w 168"/>
                <a:gd name="T25" fmla="*/ 2 h 174"/>
                <a:gd name="T26" fmla="*/ 1 w 168"/>
                <a:gd name="T27" fmla="*/ 2 h 174"/>
                <a:gd name="T28" fmla="*/ 1 w 168"/>
                <a:gd name="T29" fmla="*/ 2 h 174"/>
                <a:gd name="T30" fmla="*/ 1 w 168"/>
                <a:gd name="T31" fmla="*/ 2 h 174"/>
                <a:gd name="T32" fmla="*/ 1 w 168"/>
                <a:gd name="T33" fmla="*/ 2 h 174"/>
                <a:gd name="T34" fmla="*/ 1 w 168"/>
                <a:gd name="T35" fmla="*/ 2 h 174"/>
                <a:gd name="T36" fmla="*/ 1 w 168"/>
                <a:gd name="T37" fmla="*/ 2 h 174"/>
                <a:gd name="T38" fmla="*/ 1 w 168"/>
                <a:gd name="T39" fmla="*/ 2 h 174"/>
                <a:gd name="T40" fmla="*/ 1 w 168"/>
                <a:gd name="T41" fmla="*/ 2 h 174"/>
                <a:gd name="T42" fmla="*/ 2 w 168"/>
                <a:gd name="T43" fmla="*/ 2 h 174"/>
                <a:gd name="T44" fmla="*/ 2 w 168"/>
                <a:gd name="T45" fmla="*/ 2 h 174"/>
                <a:gd name="T46" fmla="*/ 2 w 168"/>
                <a:gd name="T47" fmla="*/ 2 h 174"/>
                <a:gd name="T48" fmla="*/ 2 w 168"/>
                <a:gd name="T49" fmla="*/ 2 h 174"/>
                <a:gd name="T50" fmla="*/ 2 w 168"/>
                <a:gd name="T51" fmla="*/ 2 h 174"/>
                <a:gd name="T52" fmla="*/ 2 w 168"/>
                <a:gd name="T53" fmla="*/ 1 h 174"/>
                <a:gd name="T54" fmla="*/ 2 w 168"/>
                <a:gd name="T55" fmla="*/ 1 h 174"/>
                <a:gd name="T56" fmla="*/ 2 w 168"/>
                <a:gd name="T57" fmla="*/ 1 h 174"/>
                <a:gd name="T58" fmla="*/ 2 w 168"/>
                <a:gd name="T59" fmla="*/ 1 h 174"/>
                <a:gd name="T60" fmla="*/ 2 w 168"/>
                <a:gd name="T61" fmla="*/ 1 h 174"/>
                <a:gd name="T62" fmla="*/ 2 w 168"/>
                <a:gd name="T63" fmla="*/ 1 h 174"/>
                <a:gd name="T64" fmla="*/ 2 w 168"/>
                <a:gd name="T65" fmla="*/ 1 h 174"/>
                <a:gd name="T66" fmla="*/ 2 w 168"/>
                <a:gd name="T67" fmla="*/ 1 h 174"/>
                <a:gd name="T68" fmla="*/ 2 w 168"/>
                <a:gd name="T69" fmla="*/ 1 h 174"/>
                <a:gd name="T70" fmla="*/ 1 w 168"/>
                <a:gd name="T71" fmla="*/ 1 h 174"/>
                <a:gd name="T72" fmla="*/ 1 w 168"/>
                <a:gd name="T73" fmla="*/ 0 h 1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8"/>
                <a:gd name="T112" fmla="*/ 0 h 174"/>
                <a:gd name="T113" fmla="*/ 168 w 168"/>
                <a:gd name="T114" fmla="*/ 174 h 17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8" h="174">
                  <a:moveTo>
                    <a:pt x="84" y="0"/>
                  </a:moveTo>
                  <a:lnTo>
                    <a:pt x="84" y="0"/>
                  </a:lnTo>
                  <a:lnTo>
                    <a:pt x="68" y="2"/>
                  </a:lnTo>
                  <a:lnTo>
                    <a:pt x="52" y="6"/>
                  </a:lnTo>
                  <a:lnTo>
                    <a:pt x="38" y="14"/>
                  </a:lnTo>
                  <a:lnTo>
                    <a:pt x="26" y="26"/>
                  </a:lnTo>
                  <a:lnTo>
                    <a:pt x="16" y="38"/>
                  </a:lnTo>
                  <a:lnTo>
                    <a:pt x="8" y="54"/>
                  </a:lnTo>
                  <a:lnTo>
                    <a:pt x="2" y="70"/>
                  </a:lnTo>
                  <a:lnTo>
                    <a:pt x="0" y="88"/>
                  </a:lnTo>
                  <a:lnTo>
                    <a:pt x="2" y="104"/>
                  </a:lnTo>
                  <a:lnTo>
                    <a:pt x="8" y="120"/>
                  </a:lnTo>
                  <a:lnTo>
                    <a:pt x="16" y="136"/>
                  </a:lnTo>
                  <a:lnTo>
                    <a:pt x="26" y="148"/>
                  </a:lnTo>
                  <a:lnTo>
                    <a:pt x="38" y="160"/>
                  </a:lnTo>
                  <a:lnTo>
                    <a:pt x="52" y="168"/>
                  </a:lnTo>
                  <a:lnTo>
                    <a:pt x="68" y="172"/>
                  </a:lnTo>
                  <a:lnTo>
                    <a:pt x="84" y="174"/>
                  </a:lnTo>
                  <a:lnTo>
                    <a:pt x="102" y="172"/>
                  </a:lnTo>
                  <a:lnTo>
                    <a:pt x="116" y="168"/>
                  </a:lnTo>
                  <a:lnTo>
                    <a:pt x="130" y="160"/>
                  </a:lnTo>
                  <a:lnTo>
                    <a:pt x="144" y="148"/>
                  </a:lnTo>
                  <a:lnTo>
                    <a:pt x="154" y="136"/>
                  </a:lnTo>
                  <a:lnTo>
                    <a:pt x="160" y="120"/>
                  </a:lnTo>
                  <a:lnTo>
                    <a:pt x="166" y="104"/>
                  </a:lnTo>
                  <a:lnTo>
                    <a:pt x="168" y="88"/>
                  </a:lnTo>
                  <a:lnTo>
                    <a:pt x="166" y="70"/>
                  </a:lnTo>
                  <a:lnTo>
                    <a:pt x="160" y="54"/>
                  </a:lnTo>
                  <a:lnTo>
                    <a:pt x="154" y="38"/>
                  </a:lnTo>
                  <a:lnTo>
                    <a:pt x="144" y="26"/>
                  </a:lnTo>
                  <a:lnTo>
                    <a:pt x="130" y="14"/>
                  </a:lnTo>
                  <a:lnTo>
                    <a:pt x="116" y="6"/>
                  </a:lnTo>
                  <a:lnTo>
                    <a:pt x="102" y="2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40083" name="Freeform 68"/>
            <p:cNvSpPr>
              <a:spLocks/>
            </p:cNvSpPr>
            <p:nvPr/>
          </p:nvSpPr>
          <p:spPr bwMode="auto">
            <a:xfrm>
              <a:off x="838" y="3919"/>
              <a:ext cx="109" cy="113"/>
            </a:xfrm>
            <a:custGeom>
              <a:avLst/>
              <a:gdLst>
                <a:gd name="T0" fmla="*/ 1 w 168"/>
                <a:gd name="T1" fmla="*/ 0 h 174"/>
                <a:gd name="T2" fmla="*/ 1 w 168"/>
                <a:gd name="T3" fmla="*/ 0 h 174"/>
                <a:gd name="T4" fmla="*/ 1 w 168"/>
                <a:gd name="T5" fmla="*/ 1 h 174"/>
                <a:gd name="T6" fmla="*/ 1 w 168"/>
                <a:gd name="T7" fmla="*/ 1 h 174"/>
                <a:gd name="T8" fmla="*/ 1 w 168"/>
                <a:gd name="T9" fmla="*/ 1 h 174"/>
                <a:gd name="T10" fmla="*/ 1 w 168"/>
                <a:gd name="T11" fmla="*/ 1 h 174"/>
                <a:gd name="T12" fmla="*/ 1 w 168"/>
                <a:gd name="T13" fmla="*/ 1 h 174"/>
                <a:gd name="T14" fmla="*/ 1 w 168"/>
                <a:gd name="T15" fmla="*/ 1 h 174"/>
                <a:gd name="T16" fmla="*/ 1 w 168"/>
                <a:gd name="T17" fmla="*/ 1 h 174"/>
                <a:gd name="T18" fmla="*/ 0 w 168"/>
                <a:gd name="T19" fmla="*/ 1 h 174"/>
                <a:gd name="T20" fmla="*/ 0 w 168"/>
                <a:gd name="T21" fmla="*/ 1 h 174"/>
                <a:gd name="T22" fmla="*/ 1 w 168"/>
                <a:gd name="T23" fmla="*/ 1 h 174"/>
                <a:gd name="T24" fmla="*/ 1 w 168"/>
                <a:gd name="T25" fmla="*/ 2 h 174"/>
                <a:gd name="T26" fmla="*/ 1 w 168"/>
                <a:gd name="T27" fmla="*/ 2 h 174"/>
                <a:gd name="T28" fmla="*/ 1 w 168"/>
                <a:gd name="T29" fmla="*/ 2 h 174"/>
                <a:gd name="T30" fmla="*/ 1 w 168"/>
                <a:gd name="T31" fmla="*/ 2 h 174"/>
                <a:gd name="T32" fmla="*/ 1 w 168"/>
                <a:gd name="T33" fmla="*/ 2 h 174"/>
                <a:gd name="T34" fmla="*/ 1 w 168"/>
                <a:gd name="T35" fmla="*/ 2 h 174"/>
                <a:gd name="T36" fmla="*/ 1 w 168"/>
                <a:gd name="T37" fmla="*/ 2 h 174"/>
                <a:gd name="T38" fmla="*/ 1 w 168"/>
                <a:gd name="T39" fmla="*/ 2 h 174"/>
                <a:gd name="T40" fmla="*/ 1 w 168"/>
                <a:gd name="T41" fmla="*/ 2 h 174"/>
                <a:gd name="T42" fmla="*/ 2 w 168"/>
                <a:gd name="T43" fmla="*/ 2 h 174"/>
                <a:gd name="T44" fmla="*/ 2 w 168"/>
                <a:gd name="T45" fmla="*/ 2 h 174"/>
                <a:gd name="T46" fmla="*/ 2 w 168"/>
                <a:gd name="T47" fmla="*/ 2 h 174"/>
                <a:gd name="T48" fmla="*/ 2 w 168"/>
                <a:gd name="T49" fmla="*/ 2 h 174"/>
                <a:gd name="T50" fmla="*/ 2 w 168"/>
                <a:gd name="T51" fmla="*/ 2 h 174"/>
                <a:gd name="T52" fmla="*/ 2 w 168"/>
                <a:gd name="T53" fmla="*/ 1 h 174"/>
                <a:gd name="T54" fmla="*/ 2 w 168"/>
                <a:gd name="T55" fmla="*/ 1 h 174"/>
                <a:gd name="T56" fmla="*/ 2 w 168"/>
                <a:gd name="T57" fmla="*/ 1 h 174"/>
                <a:gd name="T58" fmla="*/ 2 w 168"/>
                <a:gd name="T59" fmla="*/ 1 h 174"/>
                <a:gd name="T60" fmla="*/ 2 w 168"/>
                <a:gd name="T61" fmla="*/ 1 h 174"/>
                <a:gd name="T62" fmla="*/ 2 w 168"/>
                <a:gd name="T63" fmla="*/ 1 h 174"/>
                <a:gd name="T64" fmla="*/ 2 w 168"/>
                <a:gd name="T65" fmla="*/ 1 h 174"/>
                <a:gd name="T66" fmla="*/ 2 w 168"/>
                <a:gd name="T67" fmla="*/ 1 h 174"/>
                <a:gd name="T68" fmla="*/ 2 w 168"/>
                <a:gd name="T69" fmla="*/ 1 h 174"/>
                <a:gd name="T70" fmla="*/ 1 w 168"/>
                <a:gd name="T71" fmla="*/ 1 h 174"/>
                <a:gd name="T72" fmla="*/ 1 w 168"/>
                <a:gd name="T73" fmla="*/ 0 h 1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8"/>
                <a:gd name="T112" fmla="*/ 0 h 174"/>
                <a:gd name="T113" fmla="*/ 168 w 168"/>
                <a:gd name="T114" fmla="*/ 174 h 17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8" h="174">
                  <a:moveTo>
                    <a:pt x="84" y="0"/>
                  </a:moveTo>
                  <a:lnTo>
                    <a:pt x="84" y="0"/>
                  </a:lnTo>
                  <a:lnTo>
                    <a:pt x="68" y="2"/>
                  </a:lnTo>
                  <a:lnTo>
                    <a:pt x="52" y="6"/>
                  </a:lnTo>
                  <a:lnTo>
                    <a:pt x="38" y="14"/>
                  </a:lnTo>
                  <a:lnTo>
                    <a:pt x="26" y="26"/>
                  </a:lnTo>
                  <a:lnTo>
                    <a:pt x="16" y="38"/>
                  </a:lnTo>
                  <a:lnTo>
                    <a:pt x="8" y="54"/>
                  </a:lnTo>
                  <a:lnTo>
                    <a:pt x="2" y="70"/>
                  </a:lnTo>
                  <a:lnTo>
                    <a:pt x="0" y="88"/>
                  </a:lnTo>
                  <a:lnTo>
                    <a:pt x="2" y="104"/>
                  </a:lnTo>
                  <a:lnTo>
                    <a:pt x="8" y="120"/>
                  </a:lnTo>
                  <a:lnTo>
                    <a:pt x="16" y="136"/>
                  </a:lnTo>
                  <a:lnTo>
                    <a:pt x="26" y="148"/>
                  </a:lnTo>
                  <a:lnTo>
                    <a:pt x="38" y="160"/>
                  </a:lnTo>
                  <a:lnTo>
                    <a:pt x="52" y="168"/>
                  </a:lnTo>
                  <a:lnTo>
                    <a:pt x="68" y="172"/>
                  </a:lnTo>
                  <a:lnTo>
                    <a:pt x="84" y="174"/>
                  </a:lnTo>
                  <a:lnTo>
                    <a:pt x="102" y="172"/>
                  </a:lnTo>
                  <a:lnTo>
                    <a:pt x="116" y="168"/>
                  </a:lnTo>
                  <a:lnTo>
                    <a:pt x="130" y="160"/>
                  </a:lnTo>
                  <a:lnTo>
                    <a:pt x="144" y="148"/>
                  </a:lnTo>
                  <a:lnTo>
                    <a:pt x="154" y="136"/>
                  </a:lnTo>
                  <a:lnTo>
                    <a:pt x="160" y="120"/>
                  </a:lnTo>
                  <a:lnTo>
                    <a:pt x="166" y="104"/>
                  </a:lnTo>
                  <a:lnTo>
                    <a:pt x="168" y="88"/>
                  </a:lnTo>
                  <a:lnTo>
                    <a:pt x="166" y="70"/>
                  </a:lnTo>
                  <a:lnTo>
                    <a:pt x="160" y="54"/>
                  </a:lnTo>
                  <a:lnTo>
                    <a:pt x="154" y="38"/>
                  </a:lnTo>
                  <a:lnTo>
                    <a:pt x="144" y="26"/>
                  </a:lnTo>
                  <a:lnTo>
                    <a:pt x="130" y="14"/>
                  </a:lnTo>
                  <a:lnTo>
                    <a:pt x="116" y="6"/>
                  </a:lnTo>
                  <a:lnTo>
                    <a:pt x="102" y="2"/>
                  </a:lnTo>
                  <a:lnTo>
                    <a:pt x="84" y="0"/>
                  </a:lnTo>
                </a:path>
              </a:pathLst>
            </a:custGeom>
            <a:noFill/>
            <a:ln w="28575">
              <a:solidFill>
                <a:srgbClr val="FA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40084" name="Line 69"/>
            <p:cNvSpPr>
              <a:spLocks noChangeShapeType="1"/>
            </p:cNvSpPr>
            <p:nvPr/>
          </p:nvSpPr>
          <p:spPr bwMode="auto">
            <a:xfrm flipH="1">
              <a:off x="892" y="3860"/>
              <a:ext cx="20" cy="66"/>
            </a:xfrm>
            <a:prstGeom prst="line">
              <a:avLst/>
            </a:prstGeom>
            <a:noFill/>
            <a:ln w="12700">
              <a:solidFill>
                <a:srgbClr val="FA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85" name="Rectangle 70"/>
            <p:cNvSpPr>
              <a:spLocks noChangeArrowheads="1"/>
            </p:cNvSpPr>
            <p:nvPr/>
          </p:nvSpPr>
          <p:spPr bwMode="auto">
            <a:xfrm>
              <a:off x="555" y="2739"/>
              <a:ext cx="303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FF"/>
                  </a:solidFill>
                </a:rPr>
                <a:t>Proton</a:t>
              </a:r>
            </a:p>
            <a:p>
              <a:r>
                <a:rPr lang="en-US" sz="1200" b="1">
                  <a:solidFill>
                    <a:srgbClr val="0000FF"/>
                  </a:solidFill>
                </a:rPr>
                <a:t>driver</a:t>
              </a:r>
            </a:p>
          </p:txBody>
        </p:sp>
        <p:sp>
          <p:nvSpPr>
            <p:cNvPr id="40086" name="Rectangle 71"/>
            <p:cNvSpPr>
              <a:spLocks noChangeArrowheads="1"/>
            </p:cNvSpPr>
            <p:nvPr/>
          </p:nvSpPr>
          <p:spPr bwMode="auto">
            <a:xfrm>
              <a:off x="335" y="3176"/>
              <a:ext cx="533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Isol target</a:t>
              </a:r>
            </a:p>
            <a:p>
              <a:r>
                <a:rPr lang="en-US" sz="1200">
                  <a:solidFill>
                    <a:srgbClr val="000000"/>
                  </a:solidFill>
                </a:rPr>
                <a:t>&amp; ion source</a:t>
              </a:r>
              <a:endParaRPr lang="en-US" sz="1200"/>
            </a:p>
          </p:txBody>
        </p:sp>
        <p:sp>
          <p:nvSpPr>
            <p:cNvPr id="40087" name="Rectangle 72"/>
            <p:cNvSpPr>
              <a:spLocks noChangeArrowheads="1"/>
            </p:cNvSpPr>
            <p:nvPr/>
          </p:nvSpPr>
          <p:spPr bwMode="auto">
            <a:xfrm>
              <a:off x="2859" y="2630"/>
              <a:ext cx="47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DECAY</a:t>
              </a:r>
            </a:p>
            <a:p>
              <a:pPr algn="ctr"/>
              <a:r>
                <a:rPr lang="en-US" sz="1600">
                  <a:solidFill>
                    <a:srgbClr val="000000"/>
                  </a:solidFill>
                </a:rPr>
                <a:t>RING</a:t>
              </a:r>
              <a:endParaRPr lang="en-US" sz="1600"/>
            </a:p>
          </p:txBody>
        </p:sp>
        <p:sp>
          <p:nvSpPr>
            <p:cNvPr id="40088" name="Rectangle 73"/>
            <p:cNvSpPr>
              <a:spLocks noChangeArrowheads="1"/>
            </p:cNvSpPr>
            <p:nvPr/>
          </p:nvSpPr>
          <p:spPr bwMode="auto">
            <a:xfrm>
              <a:off x="2903" y="3179"/>
              <a:ext cx="36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</a:rPr>
                <a:t>B = 5T</a:t>
              </a:r>
              <a:endParaRPr lang="en-US" sz="1800"/>
            </a:p>
          </p:txBody>
        </p:sp>
        <p:sp>
          <p:nvSpPr>
            <p:cNvPr id="40089" name="Rectangle 74"/>
            <p:cNvSpPr>
              <a:spLocks noChangeArrowheads="1"/>
            </p:cNvSpPr>
            <p:nvPr/>
          </p:nvSpPr>
          <p:spPr bwMode="auto">
            <a:xfrm>
              <a:off x="2847" y="3320"/>
              <a:ext cx="504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L=6880 m</a:t>
              </a:r>
              <a:endParaRPr lang="en-US" sz="1400"/>
            </a:p>
          </p:txBody>
        </p:sp>
        <p:sp>
          <p:nvSpPr>
            <p:cNvPr id="40090" name="Rectangle 75"/>
            <p:cNvSpPr>
              <a:spLocks noChangeArrowheads="1"/>
            </p:cNvSpPr>
            <p:nvPr/>
          </p:nvSpPr>
          <p:spPr bwMode="auto">
            <a:xfrm>
              <a:off x="520" y="3934"/>
              <a:ext cx="182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PSB</a:t>
              </a:r>
              <a:endParaRPr lang="en-US" sz="1200"/>
            </a:p>
          </p:txBody>
        </p:sp>
        <p:sp>
          <p:nvSpPr>
            <p:cNvPr id="40091" name="Rectangle 76"/>
            <p:cNvSpPr>
              <a:spLocks noChangeArrowheads="1"/>
            </p:cNvSpPr>
            <p:nvPr/>
          </p:nvSpPr>
          <p:spPr bwMode="auto">
            <a:xfrm>
              <a:off x="396" y="2513"/>
              <a:ext cx="50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FF0503"/>
                  </a:solidFill>
                </a:rPr>
                <a:t>EURISOL</a:t>
              </a:r>
              <a:endParaRPr lang="en-US" sz="1400"/>
            </a:p>
          </p:txBody>
        </p:sp>
        <p:sp>
          <p:nvSpPr>
            <p:cNvPr id="40092" name="Rectangle 77"/>
            <p:cNvSpPr>
              <a:spLocks noChangeArrowheads="1"/>
            </p:cNvSpPr>
            <p:nvPr/>
          </p:nvSpPr>
          <p:spPr bwMode="auto">
            <a:xfrm>
              <a:off x="1573" y="2413"/>
              <a:ext cx="992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</a:rPr>
                <a:t>Existing at CERN</a:t>
              </a:r>
              <a:endParaRPr lang="en-US" sz="1600"/>
            </a:p>
          </p:txBody>
        </p:sp>
        <p:sp>
          <p:nvSpPr>
            <p:cNvPr id="40093" name="Rectangle 78"/>
            <p:cNvSpPr>
              <a:spLocks noChangeArrowheads="1"/>
            </p:cNvSpPr>
            <p:nvPr/>
          </p:nvSpPr>
          <p:spPr bwMode="auto">
            <a:xfrm>
              <a:off x="388" y="3522"/>
              <a:ext cx="419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New RFQ</a:t>
              </a:r>
              <a:endParaRPr lang="en-US" sz="1200"/>
            </a:p>
          </p:txBody>
        </p:sp>
        <p:sp>
          <p:nvSpPr>
            <p:cNvPr id="40094" name="Freeform 79"/>
            <p:cNvSpPr>
              <a:spLocks/>
            </p:cNvSpPr>
            <p:nvPr/>
          </p:nvSpPr>
          <p:spPr bwMode="auto">
            <a:xfrm>
              <a:off x="302" y="2468"/>
              <a:ext cx="772" cy="1695"/>
            </a:xfrm>
            <a:custGeom>
              <a:avLst/>
              <a:gdLst>
                <a:gd name="T0" fmla="*/ 15 w 1194"/>
                <a:gd name="T1" fmla="*/ 30 h 2620"/>
                <a:gd name="T2" fmla="*/ 15 w 1194"/>
                <a:gd name="T3" fmla="*/ 32 h 2620"/>
                <a:gd name="T4" fmla="*/ 15 w 1194"/>
                <a:gd name="T5" fmla="*/ 32 h 2620"/>
                <a:gd name="T6" fmla="*/ 15 w 1194"/>
                <a:gd name="T7" fmla="*/ 32 h 2620"/>
                <a:gd name="T8" fmla="*/ 15 w 1194"/>
                <a:gd name="T9" fmla="*/ 32 h 2620"/>
                <a:gd name="T10" fmla="*/ 14 w 1194"/>
                <a:gd name="T11" fmla="*/ 33 h 2620"/>
                <a:gd name="T12" fmla="*/ 14 w 1194"/>
                <a:gd name="T13" fmla="*/ 34 h 2620"/>
                <a:gd name="T14" fmla="*/ 14 w 1194"/>
                <a:gd name="T15" fmla="*/ 34 h 2620"/>
                <a:gd name="T16" fmla="*/ 13 w 1194"/>
                <a:gd name="T17" fmla="*/ 34 h 2620"/>
                <a:gd name="T18" fmla="*/ 2 w 1194"/>
                <a:gd name="T19" fmla="*/ 34 h 2620"/>
                <a:gd name="T20" fmla="*/ 2 w 1194"/>
                <a:gd name="T21" fmla="*/ 34 h 2620"/>
                <a:gd name="T22" fmla="*/ 1 w 1194"/>
                <a:gd name="T23" fmla="*/ 34 h 2620"/>
                <a:gd name="T24" fmla="*/ 1 w 1194"/>
                <a:gd name="T25" fmla="*/ 33 h 2620"/>
                <a:gd name="T26" fmla="*/ 1 w 1194"/>
                <a:gd name="T27" fmla="*/ 32 h 2620"/>
                <a:gd name="T28" fmla="*/ 1 w 1194"/>
                <a:gd name="T29" fmla="*/ 32 h 2620"/>
                <a:gd name="T30" fmla="*/ 1 w 1194"/>
                <a:gd name="T31" fmla="*/ 32 h 2620"/>
                <a:gd name="T32" fmla="*/ 1 w 1194"/>
                <a:gd name="T33" fmla="*/ 32 h 2620"/>
                <a:gd name="T34" fmla="*/ 0 w 1194"/>
                <a:gd name="T35" fmla="*/ 30 h 2620"/>
                <a:gd name="T36" fmla="*/ 0 w 1194"/>
                <a:gd name="T37" fmla="*/ 3 h 2620"/>
                <a:gd name="T38" fmla="*/ 1 w 1194"/>
                <a:gd name="T39" fmla="*/ 3 h 2620"/>
                <a:gd name="T40" fmla="*/ 1 w 1194"/>
                <a:gd name="T41" fmla="*/ 2 h 2620"/>
                <a:gd name="T42" fmla="*/ 1 w 1194"/>
                <a:gd name="T43" fmla="*/ 1 h 2620"/>
                <a:gd name="T44" fmla="*/ 1 w 1194"/>
                <a:gd name="T45" fmla="*/ 1 h 2620"/>
                <a:gd name="T46" fmla="*/ 1 w 1194"/>
                <a:gd name="T47" fmla="*/ 1 h 2620"/>
                <a:gd name="T48" fmla="*/ 1 w 1194"/>
                <a:gd name="T49" fmla="*/ 1 h 2620"/>
                <a:gd name="T50" fmla="*/ 2 w 1194"/>
                <a:gd name="T51" fmla="*/ 1 h 2620"/>
                <a:gd name="T52" fmla="*/ 2 w 1194"/>
                <a:gd name="T53" fmla="*/ 0 h 2620"/>
                <a:gd name="T54" fmla="*/ 13 w 1194"/>
                <a:gd name="T55" fmla="*/ 0 h 2620"/>
                <a:gd name="T56" fmla="*/ 14 w 1194"/>
                <a:gd name="T57" fmla="*/ 1 h 2620"/>
                <a:gd name="T58" fmla="*/ 14 w 1194"/>
                <a:gd name="T59" fmla="*/ 1 h 2620"/>
                <a:gd name="T60" fmla="*/ 14 w 1194"/>
                <a:gd name="T61" fmla="*/ 1 h 2620"/>
                <a:gd name="T62" fmla="*/ 15 w 1194"/>
                <a:gd name="T63" fmla="*/ 1 h 2620"/>
                <a:gd name="T64" fmla="*/ 15 w 1194"/>
                <a:gd name="T65" fmla="*/ 1 h 2620"/>
                <a:gd name="T66" fmla="*/ 15 w 1194"/>
                <a:gd name="T67" fmla="*/ 2 h 2620"/>
                <a:gd name="T68" fmla="*/ 15 w 1194"/>
                <a:gd name="T69" fmla="*/ 3 h 2620"/>
                <a:gd name="T70" fmla="*/ 15 w 1194"/>
                <a:gd name="T71" fmla="*/ 3 h 26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94"/>
                <a:gd name="T109" fmla="*/ 0 h 2620"/>
                <a:gd name="T110" fmla="*/ 1194 w 1194"/>
                <a:gd name="T111" fmla="*/ 2620 h 262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94" h="2620">
                  <a:moveTo>
                    <a:pt x="1194" y="2382"/>
                  </a:moveTo>
                  <a:lnTo>
                    <a:pt x="1194" y="2382"/>
                  </a:lnTo>
                  <a:lnTo>
                    <a:pt x="1194" y="2406"/>
                  </a:lnTo>
                  <a:lnTo>
                    <a:pt x="1192" y="2430"/>
                  </a:lnTo>
                  <a:lnTo>
                    <a:pt x="1186" y="2452"/>
                  </a:lnTo>
                  <a:lnTo>
                    <a:pt x="1182" y="2474"/>
                  </a:lnTo>
                  <a:lnTo>
                    <a:pt x="1174" y="2496"/>
                  </a:lnTo>
                  <a:lnTo>
                    <a:pt x="1166" y="2514"/>
                  </a:lnTo>
                  <a:lnTo>
                    <a:pt x="1156" y="2534"/>
                  </a:lnTo>
                  <a:lnTo>
                    <a:pt x="1146" y="2550"/>
                  </a:lnTo>
                  <a:lnTo>
                    <a:pt x="1134" y="2566"/>
                  </a:lnTo>
                  <a:lnTo>
                    <a:pt x="1120" y="2580"/>
                  </a:lnTo>
                  <a:lnTo>
                    <a:pt x="1106" y="2592"/>
                  </a:lnTo>
                  <a:lnTo>
                    <a:pt x="1092" y="2602"/>
                  </a:lnTo>
                  <a:lnTo>
                    <a:pt x="1076" y="2610"/>
                  </a:lnTo>
                  <a:lnTo>
                    <a:pt x="1060" y="2616"/>
                  </a:lnTo>
                  <a:lnTo>
                    <a:pt x="1044" y="2620"/>
                  </a:lnTo>
                  <a:lnTo>
                    <a:pt x="1028" y="2620"/>
                  </a:lnTo>
                  <a:lnTo>
                    <a:pt x="168" y="2620"/>
                  </a:lnTo>
                  <a:lnTo>
                    <a:pt x="150" y="2620"/>
                  </a:lnTo>
                  <a:lnTo>
                    <a:pt x="134" y="2616"/>
                  </a:lnTo>
                  <a:lnTo>
                    <a:pt x="118" y="2610"/>
                  </a:lnTo>
                  <a:lnTo>
                    <a:pt x="102" y="2602"/>
                  </a:lnTo>
                  <a:lnTo>
                    <a:pt x="88" y="2592"/>
                  </a:lnTo>
                  <a:lnTo>
                    <a:pt x="74" y="2580"/>
                  </a:lnTo>
                  <a:lnTo>
                    <a:pt x="60" y="2566"/>
                  </a:lnTo>
                  <a:lnTo>
                    <a:pt x="50" y="2550"/>
                  </a:lnTo>
                  <a:lnTo>
                    <a:pt x="38" y="2534"/>
                  </a:lnTo>
                  <a:lnTo>
                    <a:pt x="28" y="2514"/>
                  </a:lnTo>
                  <a:lnTo>
                    <a:pt x="20" y="2496"/>
                  </a:lnTo>
                  <a:lnTo>
                    <a:pt x="14" y="2474"/>
                  </a:lnTo>
                  <a:lnTo>
                    <a:pt x="8" y="2452"/>
                  </a:lnTo>
                  <a:lnTo>
                    <a:pt x="4" y="2430"/>
                  </a:lnTo>
                  <a:lnTo>
                    <a:pt x="0" y="2406"/>
                  </a:lnTo>
                  <a:lnTo>
                    <a:pt x="0" y="2382"/>
                  </a:lnTo>
                  <a:lnTo>
                    <a:pt x="0" y="238"/>
                  </a:lnTo>
                  <a:lnTo>
                    <a:pt x="0" y="214"/>
                  </a:lnTo>
                  <a:lnTo>
                    <a:pt x="4" y="190"/>
                  </a:lnTo>
                  <a:lnTo>
                    <a:pt x="8" y="168"/>
                  </a:lnTo>
                  <a:lnTo>
                    <a:pt x="14" y="146"/>
                  </a:lnTo>
                  <a:lnTo>
                    <a:pt x="20" y="124"/>
                  </a:lnTo>
                  <a:lnTo>
                    <a:pt x="28" y="104"/>
                  </a:lnTo>
                  <a:lnTo>
                    <a:pt x="38" y="86"/>
                  </a:lnTo>
                  <a:lnTo>
                    <a:pt x="50" y="70"/>
                  </a:lnTo>
                  <a:lnTo>
                    <a:pt x="60" y="54"/>
                  </a:lnTo>
                  <a:lnTo>
                    <a:pt x="74" y="40"/>
                  </a:lnTo>
                  <a:lnTo>
                    <a:pt x="88" y="28"/>
                  </a:lnTo>
                  <a:lnTo>
                    <a:pt x="102" y="18"/>
                  </a:lnTo>
                  <a:lnTo>
                    <a:pt x="118" y="10"/>
                  </a:lnTo>
                  <a:lnTo>
                    <a:pt x="134" y="4"/>
                  </a:lnTo>
                  <a:lnTo>
                    <a:pt x="150" y="0"/>
                  </a:lnTo>
                  <a:lnTo>
                    <a:pt x="168" y="0"/>
                  </a:lnTo>
                  <a:lnTo>
                    <a:pt x="1028" y="0"/>
                  </a:lnTo>
                  <a:lnTo>
                    <a:pt x="1044" y="0"/>
                  </a:lnTo>
                  <a:lnTo>
                    <a:pt x="1060" y="4"/>
                  </a:lnTo>
                  <a:lnTo>
                    <a:pt x="1076" y="10"/>
                  </a:lnTo>
                  <a:lnTo>
                    <a:pt x="1092" y="18"/>
                  </a:lnTo>
                  <a:lnTo>
                    <a:pt x="1106" y="28"/>
                  </a:lnTo>
                  <a:lnTo>
                    <a:pt x="1120" y="40"/>
                  </a:lnTo>
                  <a:lnTo>
                    <a:pt x="1134" y="54"/>
                  </a:lnTo>
                  <a:lnTo>
                    <a:pt x="1146" y="70"/>
                  </a:lnTo>
                  <a:lnTo>
                    <a:pt x="1156" y="86"/>
                  </a:lnTo>
                  <a:lnTo>
                    <a:pt x="1166" y="104"/>
                  </a:lnTo>
                  <a:lnTo>
                    <a:pt x="1174" y="124"/>
                  </a:lnTo>
                  <a:lnTo>
                    <a:pt x="1182" y="146"/>
                  </a:lnTo>
                  <a:lnTo>
                    <a:pt x="1186" y="168"/>
                  </a:lnTo>
                  <a:lnTo>
                    <a:pt x="1192" y="190"/>
                  </a:lnTo>
                  <a:lnTo>
                    <a:pt x="1194" y="214"/>
                  </a:lnTo>
                  <a:lnTo>
                    <a:pt x="1194" y="238"/>
                  </a:lnTo>
                  <a:lnTo>
                    <a:pt x="1194" y="2382"/>
                  </a:lnTo>
                  <a:close/>
                </a:path>
              </a:pathLst>
            </a:custGeom>
            <a:noFill/>
            <a:ln w="25400">
              <a:solidFill>
                <a:srgbClr val="FF571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40095" name="Freeform 80"/>
            <p:cNvSpPr>
              <a:spLocks/>
            </p:cNvSpPr>
            <p:nvPr/>
          </p:nvSpPr>
          <p:spPr bwMode="auto">
            <a:xfrm>
              <a:off x="913" y="2577"/>
              <a:ext cx="1" cy="649"/>
            </a:xfrm>
            <a:custGeom>
              <a:avLst/>
              <a:gdLst>
                <a:gd name="T0" fmla="*/ 0 w 1"/>
                <a:gd name="T1" fmla="*/ 0 h 1004"/>
                <a:gd name="T2" fmla="*/ 0 w 1"/>
                <a:gd name="T3" fmla="*/ 12 h 1004"/>
                <a:gd name="T4" fmla="*/ 0 w 1"/>
                <a:gd name="T5" fmla="*/ 0 h 1004"/>
                <a:gd name="T6" fmla="*/ 0 60000 65536"/>
                <a:gd name="T7" fmla="*/ 0 60000 65536"/>
                <a:gd name="T8" fmla="*/ 0 60000 65536"/>
                <a:gd name="T9" fmla="*/ 0 w 1"/>
                <a:gd name="T10" fmla="*/ 0 h 1004"/>
                <a:gd name="T11" fmla="*/ 1 w 1"/>
                <a:gd name="T12" fmla="*/ 1004 h 10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004">
                  <a:moveTo>
                    <a:pt x="0" y="0"/>
                  </a:moveTo>
                  <a:lnTo>
                    <a:pt x="0" y="10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40096" name="Line 81"/>
            <p:cNvSpPr>
              <a:spLocks noChangeShapeType="1"/>
            </p:cNvSpPr>
            <p:nvPr/>
          </p:nvSpPr>
          <p:spPr bwMode="auto">
            <a:xfrm>
              <a:off x="913" y="2577"/>
              <a:ext cx="1" cy="64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97" name="Line 82"/>
            <p:cNvSpPr>
              <a:spLocks noChangeShapeType="1"/>
            </p:cNvSpPr>
            <p:nvPr/>
          </p:nvSpPr>
          <p:spPr bwMode="auto">
            <a:xfrm>
              <a:off x="913" y="2577"/>
              <a:ext cx="1" cy="649"/>
            </a:xfrm>
            <a:prstGeom prst="line">
              <a:avLst/>
            </a:prstGeom>
            <a:noFill/>
            <a:ln w="349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98" name="Rectangle 83"/>
            <p:cNvSpPr>
              <a:spLocks noChangeArrowheads="1"/>
            </p:cNvSpPr>
            <p:nvPr/>
          </p:nvSpPr>
          <p:spPr bwMode="auto">
            <a:xfrm>
              <a:off x="855" y="3236"/>
              <a:ext cx="114" cy="21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40099" name="Freeform 84"/>
            <p:cNvSpPr>
              <a:spLocks/>
            </p:cNvSpPr>
            <p:nvPr/>
          </p:nvSpPr>
          <p:spPr bwMode="auto">
            <a:xfrm>
              <a:off x="912" y="3453"/>
              <a:ext cx="1" cy="54"/>
            </a:xfrm>
            <a:custGeom>
              <a:avLst/>
              <a:gdLst>
                <a:gd name="T0" fmla="*/ 0 w 1"/>
                <a:gd name="T1" fmla="*/ 0 h 82"/>
                <a:gd name="T2" fmla="*/ 0 w 1"/>
                <a:gd name="T3" fmla="*/ 1 h 82"/>
                <a:gd name="T4" fmla="*/ 0 w 1"/>
                <a:gd name="T5" fmla="*/ 0 h 82"/>
                <a:gd name="T6" fmla="*/ 0 60000 65536"/>
                <a:gd name="T7" fmla="*/ 0 60000 65536"/>
                <a:gd name="T8" fmla="*/ 0 60000 65536"/>
                <a:gd name="T9" fmla="*/ 0 w 1"/>
                <a:gd name="T10" fmla="*/ 0 h 82"/>
                <a:gd name="T11" fmla="*/ 1 w 1"/>
                <a:gd name="T12" fmla="*/ 82 h 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2">
                  <a:moveTo>
                    <a:pt x="0" y="0"/>
                  </a:moveTo>
                  <a:lnTo>
                    <a:pt x="0" y="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40100" name="Line 85"/>
            <p:cNvSpPr>
              <a:spLocks noChangeShapeType="1"/>
            </p:cNvSpPr>
            <p:nvPr/>
          </p:nvSpPr>
          <p:spPr bwMode="auto">
            <a:xfrm>
              <a:off x="912" y="3453"/>
              <a:ext cx="1" cy="54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01" name="Line 86"/>
            <p:cNvSpPr>
              <a:spLocks noChangeShapeType="1"/>
            </p:cNvSpPr>
            <p:nvPr/>
          </p:nvSpPr>
          <p:spPr bwMode="auto">
            <a:xfrm>
              <a:off x="912" y="3453"/>
              <a:ext cx="1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02" name="Freeform 87"/>
            <p:cNvSpPr>
              <a:spLocks/>
            </p:cNvSpPr>
            <p:nvPr/>
          </p:nvSpPr>
          <p:spPr bwMode="auto">
            <a:xfrm>
              <a:off x="916" y="3605"/>
              <a:ext cx="1" cy="59"/>
            </a:xfrm>
            <a:custGeom>
              <a:avLst/>
              <a:gdLst>
                <a:gd name="T0" fmla="*/ 0 w 1"/>
                <a:gd name="T1" fmla="*/ 0 h 92"/>
                <a:gd name="T2" fmla="*/ 0 w 1"/>
                <a:gd name="T3" fmla="*/ 1 h 92"/>
                <a:gd name="T4" fmla="*/ 0 w 1"/>
                <a:gd name="T5" fmla="*/ 0 h 92"/>
                <a:gd name="T6" fmla="*/ 0 60000 65536"/>
                <a:gd name="T7" fmla="*/ 0 60000 65536"/>
                <a:gd name="T8" fmla="*/ 0 60000 65536"/>
                <a:gd name="T9" fmla="*/ 0 w 1"/>
                <a:gd name="T10" fmla="*/ 0 h 92"/>
                <a:gd name="T11" fmla="*/ 1 w 1"/>
                <a:gd name="T12" fmla="*/ 92 h 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92">
                  <a:moveTo>
                    <a:pt x="0" y="0"/>
                  </a:move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40103" name="Line 88"/>
            <p:cNvSpPr>
              <a:spLocks noChangeShapeType="1"/>
            </p:cNvSpPr>
            <p:nvPr/>
          </p:nvSpPr>
          <p:spPr bwMode="auto">
            <a:xfrm>
              <a:off x="916" y="3605"/>
              <a:ext cx="1" cy="59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04" name="Line 89"/>
            <p:cNvSpPr>
              <a:spLocks noChangeShapeType="1"/>
            </p:cNvSpPr>
            <p:nvPr/>
          </p:nvSpPr>
          <p:spPr bwMode="auto">
            <a:xfrm>
              <a:off x="916" y="3605"/>
              <a:ext cx="1" cy="5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05" name="Rectangle 90"/>
            <p:cNvSpPr>
              <a:spLocks noChangeArrowheads="1"/>
            </p:cNvSpPr>
            <p:nvPr/>
          </p:nvSpPr>
          <p:spPr bwMode="auto">
            <a:xfrm>
              <a:off x="883" y="3666"/>
              <a:ext cx="64" cy="191"/>
            </a:xfrm>
            <a:prstGeom prst="rect">
              <a:avLst/>
            </a:prstGeom>
            <a:noFill/>
            <a:ln w="25400">
              <a:solidFill>
                <a:srgbClr val="F7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40106" name="Line 91"/>
            <p:cNvSpPr>
              <a:spLocks noChangeShapeType="1"/>
            </p:cNvSpPr>
            <p:nvPr/>
          </p:nvSpPr>
          <p:spPr bwMode="auto">
            <a:xfrm>
              <a:off x="892" y="4032"/>
              <a:ext cx="600" cy="23"/>
            </a:xfrm>
            <a:prstGeom prst="line">
              <a:avLst/>
            </a:prstGeom>
            <a:noFill/>
            <a:ln w="12700">
              <a:solidFill>
                <a:srgbClr val="FA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07" name="Rectangle 92"/>
            <p:cNvSpPr>
              <a:spLocks noChangeArrowheads="1"/>
            </p:cNvSpPr>
            <p:nvPr/>
          </p:nvSpPr>
          <p:spPr bwMode="auto">
            <a:xfrm>
              <a:off x="1913" y="3209"/>
              <a:ext cx="273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000000"/>
                  </a:solidFill>
                </a:rPr>
                <a:t>SPS</a:t>
              </a:r>
              <a:endParaRPr lang="en-US" sz="1800"/>
            </a:p>
          </p:txBody>
        </p:sp>
        <p:sp>
          <p:nvSpPr>
            <p:cNvPr id="40108" name="Freeform 93"/>
            <p:cNvSpPr>
              <a:spLocks/>
            </p:cNvSpPr>
            <p:nvPr/>
          </p:nvSpPr>
          <p:spPr bwMode="auto">
            <a:xfrm>
              <a:off x="1187" y="2591"/>
              <a:ext cx="1535" cy="1501"/>
            </a:xfrm>
            <a:custGeom>
              <a:avLst/>
              <a:gdLst>
                <a:gd name="T0" fmla="*/ 30 w 2374"/>
                <a:gd name="T1" fmla="*/ 27 h 2322"/>
                <a:gd name="T2" fmla="*/ 30 w 2374"/>
                <a:gd name="T3" fmla="*/ 28 h 2322"/>
                <a:gd name="T4" fmla="*/ 30 w 2374"/>
                <a:gd name="T5" fmla="*/ 29 h 2322"/>
                <a:gd name="T6" fmla="*/ 30 w 2374"/>
                <a:gd name="T7" fmla="*/ 29 h 2322"/>
                <a:gd name="T8" fmla="*/ 29 w 2374"/>
                <a:gd name="T9" fmla="*/ 29 h 2322"/>
                <a:gd name="T10" fmla="*/ 29 w 2374"/>
                <a:gd name="T11" fmla="*/ 29 h 2322"/>
                <a:gd name="T12" fmla="*/ 29 w 2374"/>
                <a:gd name="T13" fmla="*/ 29 h 2322"/>
                <a:gd name="T14" fmla="*/ 2 w 2374"/>
                <a:gd name="T15" fmla="*/ 29 h 2322"/>
                <a:gd name="T16" fmla="*/ 2 w 2374"/>
                <a:gd name="T17" fmla="*/ 29 h 2322"/>
                <a:gd name="T18" fmla="*/ 2 w 2374"/>
                <a:gd name="T19" fmla="*/ 29 h 2322"/>
                <a:gd name="T20" fmla="*/ 1 w 2374"/>
                <a:gd name="T21" fmla="*/ 29 h 2322"/>
                <a:gd name="T22" fmla="*/ 1 w 2374"/>
                <a:gd name="T23" fmla="*/ 29 h 2322"/>
                <a:gd name="T24" fmla="*/ 1 w 2374"/>
                <a:gd name="T25" fmla="*/ 29 h 2322"/>
                <a:gd name="T26" fmla="*/ 1 w 2374"/>
                <a:gd name="T27" fmla="*/ 28 h 2322"/>
                <a:gd name="T28" fmla="*/ 1 w 2374"/>
                <a:gd name="T29" fmla="*/ 28 h 2322"/>
                <a:gd name="T30" fmla="*/ 1 w 2374"/>
                <a:gd name="T31" fmla="*/ 27 h 2322"/>
                <a:gd name="T32" fmla="*/ 0 w 2374"/>
                <a:gd name="T33" fmla="*/ 3 h 2322"/>
                <a:gd name="T34" fmla="*/ 1 w 2374"/>
                <a:gd name="T35" fmla="*/ 2 h 2322"/>
                <a:gd name="T36" fmla="*/ 1 w 2374"/>
                <a:gd name="T37" fmla="*/ 2 h 2322"/>
                <a:gd name="T38" fmla="*/ 1 w 2374"/>
                <a:gd name="T39" fmla="*/ 1 h 2322"/>
                <a:gd name="T40" fmla="*/ 1 w 2374"/>
                <a:gd name="T41" fmla="*/ 1 h 2322"/>
                <a:gd name="T42" fmla="*/ 1 w 2374"/>
                <a:gd name="T43" fmla="*/ 1 h 2322"/>
                <a:gd name="T44" fmla="*/ 1 w 2374"/>
                <a:gd name="T45" fmla="*/ 1 h 2322"/>
                <a:gd name="T46" fmla="*/ 2 w 2374"/>
                <a:gd name="T47" fmla="*/ 1 h 2322"/>
                <a:gd name="T48" fmla="*/ 2 w 2374"/>
                <a:gd name="T49" fmla="*/ 0 h 2322"/>
                <a:gd name="T50" fmla="*/ 29 w 2374"/>
                <a:gd name="T51" fmla="*/ 0 h 2322"/>
                <a:gd name="T52" fmla="*/ 29 w 2374"/>
                <a:gd name="T53" fmla="*/ 0 h 2322"/>
                <a:gd name="T54" fmla="*/ 29 w 2374"/>
                <a:gd name="T55" fmla="*/ 1 h 2322"/>
                <a:gd name="T56" fmla="*/ 29 w 2374"/>
                <a:gd name="T57" fmla="*/ 1 h 2322"/>
                <a:gd name="T58" fmla="*/ 30 w 2374"/>
                <a:gd name="T59" fmla="*/ 1 h 2322"/>
                <a:gd name="T60" fmla="*/ 30 w 2374"/>
                <a:gd name="T61" fmla="*/ 1 h 2322"/>
                <a:gd name="T62" fmla="*/ 30 w 2374"/>
                <a:gd name="T63" fmla="*/ 1 h 2322"/>
                <a:gd name="T64" fmla="*/ 30 w 2374"/>
                <a:gd name="T65" fmla="*/ 2 h 2322"/>
                <a:gd name="T66" fmla="*/ 30 w 2374"/>
                <a:gd name="T67" fmla="*/ 27 h 232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74"/>
                <a:gd name="T103" fmla="*/ 0 h 2322"/>
                <a:gd name="T104" fmla="*/ 2374 w 2374"/>
                <a:gd name="T105" fmla="*/ 2322 h 232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74" h="2322">
                  <a:moveTo>
                    <a:pt x="2374" y="2144"/>
                  </a:moveTo>
                  <a:lnTo>
                    <a:pt x="2374" y="2144"/>
                  </a:lnTo>
                  <a:lnTo>
                    <a:pt x="2374" y="2176"/>
                  </a:lnTo>
                  <a:lnTo>
                    <a:pt x="2368" y="2208"/>
                  </a:lnTo>
                  <a:lnTo>
                    <a:pt x="2360" y="2238"/>
                  </a:lnTo>
                  <a:lnTo>
                    <a:pt x="2354" y="2252"/>
                  </a:lnTo>
                  <a:lnTo>
                    <a:pt x="2348" y="2266"/>
                  </a:lnTo>
                  <a:lnTo>
                    <a:pt x="2338" y="2278"/>
                  </a:lnTo>
                  <a:lnTo>
                    <a:pt x="2330" y="2288"/>
                  </a:lnTo>
                  <a:lnTo>
                    <a:pt x="2320" y="2298"/>
                  </a:lnTo>
                  <a:lnTo>
                    <a:pt x="2308" y="2306"/>
                  </a:lnTo>
                  <a:lnTo>
                    <a:pt x="2294" y="2312"/>
                  </a:lnTo>
                  <a:lnTo>
                    <a:pt x="2280" y="2318"/>
                  </a:lnTo>
                  <a:lnTo>
                    <a:pt x="2266" y="2320"/>
                  </a:lnTo>
                  <a:lnTo>
                    <a:pt x="2248" y="2322"/>
                  </a:lnTo>
                  <a:lnTo>
                    <a:pt x="168" y="2322"/>
                  </a:lnTo>
                  <a:lnTo>
                    <a:pt x="150" y="2320"/>
                  </a:lnTo>
                  <a:lnTo>
                    <a:pt x="134" y="2318"/>
                  </a:lnTo>
                  <a:lnTo>
                    <a:pt x="118" y="2314"/>
                  </a:lnTo>
                  <a:lnTo>
                    <a:pt x="102" y="2308"/>
                  </a:lnTo>
                  <a:lnTo>
                    <a:pt x="88" y="2300"/>
                  </a:lnTo>
                  <a:lnTo>
                    <a:pt x="74" y="2290"/>
                  </a:lnTo>
                  <a:lnTo>
                    <a:pt x="62" y="2280"/>
                  </a:lnTo>
                  <a:lnTo>
                    <a:pt x="50" y="2268"/>
                  </a:lnTo>
                  <a:lnTo>
                    <a:pt x="38" y="2254"/>
                  </a:lnTo>
                  <a:lnTo>
                    <a:pt x="30" y="2240"/>
                  </a:lnTo>
                  <a:lnTo>
                    <a:pt x="20" y="2226"/>
                  </a:lnTo>
                  <a:lnTo>
                    <a:pt x="14" y="2210"/>
                  </a:lnTo>
                  <a:lnTo>
                    <a:pt x="8" y="2192"/>
                  </a:lnTo>
                  <a:lnTo>
                    <a:pt x="4" y="2176"/>
                  </a:lnTo>
                  <a:lnTo>
                    <a:pt x="2" y="2156"/>
                  </a:lnTo>
                  <a:lnTo>
                    <a:pt x="0" y="2138"/>
                  </a:lnTo>
                  <a:lnTo>
                    <a:pt x="0" y="184"/>
                  </a:lnTo>
                  <a:lnTo>
                    <a:pt x="2" y="164"/>
                  </a:lnTo>
                  <a:lnTo>
                    <a:pt x="4" y="146"/>
                  </a:lnTo>
                  <a:lnTo>
                    <a:pt x="8" y="128"/>
                  </a:lnTo>
                  <a:lnTo>
                    <a:pt x="14" y="112"/>
                  </a:lnTo>
                  <a:lnTo>
                    <a:pt x="20" y="96"/>
                  </a:lnTo>
                  <a:lnTo>
                    <a:pt x="30" y="80"/>
                  </a:lnTo>
                  <a:lnTo>
                    <a:pt x="38" y="66"/>
                  </a:lnTo>
                  <a:lnTo>
                    <a:pt x="50" y="54"/>
                  </a:lnTo>
                  <a:lnTo>
                    <a:pt x="62" y="42"/>
                  </a:lnTo>
                  <a:lnTo>
                    <a:pt x="74" y="30"/>
                  </a:lnTo>
                  <a:lnTo>
                    <a:pt x="88" y="22"/>
                  </a:lnTo>
                  <a:lnTo>
                    <a:pt x="102" y="14"/>
                  </a:lnTo>
                  <a:lnTo>
                    <a:pt x="118" y="8"/>
                  </a:lnTo>
                  <a:lnTo>
                    <a:pt x="134" y="4"/>
                  </a:lnTo>
                  <a:lnTo>
                    <a:pt x="150" y="0"/>
                  </a:lnTo>
                  <a:lnTo>
                    <a:pt x="168" y="0"/>
                  </a:lnTo>
                  <a:lnTo>
                    <a:pt x="2248" y="0"/>
                  </a:lnTo>
                  <a:lnTo>
                    <a:pt x="2266" y="0"/>
                  </a:lnTo>
                  <a:lnTo>
                    <a:pt x="2280" y="2"/>
                  </a:lnTo>
                  <a:lnTo>
                    <a:pt x="2294" y="6"/>
                  </a:lnTo>
                  <a:lnTo>
                    <a:pt x="2308" y="12"/>
                  </a:lnTo>
                  <a:lnTo>
                    <a:pt x="2320" y="20"/>
                  </a:lnTo>
                  <a:lnTo>
                    <a:pt x="2330" y="28"/>
                  </a:lnTo>
                  <a:lnTo>
                    <a:pt x="2338" y="38"/>
                  </a:lnTo>
                  <a:lnTo>
                    <a:pt x="2348" y="50"/>
                  </a:lnTo>
                  <a:lnTo>
                    <a:pt x="2354" y="64"/>
                  </a:lnTo>
                  <a:lnTo>
                    <a:pt x="2360" y="78"/>
                  </a:lnTo>
                  <a:lnTo>
                    <a:pt x="2364" y="94"/>
                  </a:lnTo>
                  <a:lnTo>
                    <a:pt x="2368" y="110"/>
                  </a:lnTo>
                  <a:lnTo>
                    <a:pt x="2374" y="146"/>
                  </a:lnTo>
                  <a:lnTo>
                    <a:pt x="2374" y="188"/>
                  </a:lnTo>
                  <a:lnTo>
                    <a:pt x="2374" y="2144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40109" name="Freeform 94"/>
            <p:cNvSpPr>
              <a:spLocks/>
            </p:cNvSpPr>
            <p:nvPr/>
          </p:nvSpPr>
          <p:spPr bwMode="auto">
            <a:xfrm>
              <a:off x="1396" y="2628"/>
              <a:ext cx="1247" cy="1248"/>
            </a:xfrm>
            <a:custGeom>
              <a:avLst/>
              <a:gdLst>
                <a:gd name="T0" fmla="*/ 24 w 1930"/>
                <a:gd name="T1" fmla="*/ 12 h 1930"/>
                <a:gd name="T2" fmla="*/ 24 w 1930"/>
                <a:gd name="T3" fmla="*/ 10 h 1930"/>
                <a:gd name="T4" fmla="*/ 24 w 1930"/>
                <a:gd name="T5" fmla="*/ 8 h 1930"/>
                <a:gd name="T6" fmla="*/ 23 w 1930"/>
                <a:gd name="T7" fmla="*/ 6 h 1930"/>
                <a:gd name="T8" fmla="*/ 22 w 1930"/>
                <a:gd name="T9" fmla="*/ 5 h 1930"/>
                <a:gd name="T10" fmla="*/ 21 w 1930"/>
                <a:gd name="T11" fmla="*/ 4 h 1930"/>
                <a:gd name="T12" fmla="*/ 19 w 1930"/>
                <a:gd name="T13" fmla="*/ 3 h 1930"/>
                <a:gd name="T14" fmla="*/ 18 w 1930"/>
                <a:gd name="T15" fmla="*/ 1 h 1930"/>
                <a:gd name="T16" fmla="*/ 16 w 1930"/>
                <a:gd name="T17" fmla="*/ 1 h 1930"/>
                <a:gd name="T18" fmla="*/ 15 w 1930"/>
                <a:gd name="T19" fmla="*/ 1 h 1930"/>
                <a:gd name="T20" fmla="*/ 13 w 1930"/>
                <a:gd name="T21" fmla="*/ 1 h 1930"/>
                <a:gd name="T22" fmla="*/ 12 w 1930"/>
                <a:gd name="T23" fmla="*/ 1 h 1930"/>
                <a:gd name="T24" fmla="*/ 10 w 1930"/>
                <a:gd name="T25" fmla="*/ 1 h 1930"/>
                <a:gd name="T26" fmla="*/ 8 w 1930"/>
                <a:gd name="T27" fmla="*/ 1 h 1930"/>
                <a:gd name="T28" fmla="*/ 6 w 1930"/>
                <a:gd name="T29" fmla="*/ 1 h 1930"/>
                <a:gd name="T30" fmla="*/ 5 w 1930"/>
                <a:gd name="T31" fmla="*/ 3 h 1930"/>
                <a:gd name="T32" fmla="*/ 4 w 1930"/>
                <a:gd name="T33" fmla="*/ 4 h 1930"/>
                <a:gd name="T34" fmla="*/ 3 w 1930"/>
                <a:gd name="T35" fmla="*/ 5 h 1930"/>
                <a:gd name="T36" fmla="*/ 1 w 1930"/>
                <a:gd name="T37" fmla="*/ 6 h 1930"/>
                <a:gd name="T38" fmla="*/ 1 w 1930"/>
                <a:gd name="T39" fmla="*/ 8 h 1930"/>
                <a:gd name="T40" fmla="*/ 1 w 1930"/>
                <a:gd name="T41" fmla="*/ 10 h 1930"/>
                <a:gd name="T42" fmla="*/ 1 w 1930"/>
                <a:gd name="T43" fmla="*/ 12 h 1930"/>
                <a:gd name="T44" fmla="*/ 1 w 1930"/>
                <a:gd name="T45" fmla="*/ 13 h 1930"/>
                <a:gd name="T46" fmla="*/ 1 w 1930"/>
                <a:gd name="T47" fmla="*/ 15 h 1930"/>
                <a:gd name="T48" fmla="*/ 1 w 1930"/>
                <a:gd name="T49" fmla="*/ 16 h 1930"/>
                <a:gd name="T50" fmla="*/ 1 w 1930"/>
                <a:gd name="T51" fmla="*/ 18 h 1930"/>
                <a:gd name="T52" fmla="*/ 3 w 1930"/>
                <a:gd name="T53" fmla="*/ 19 h 1930"/>
                <a:gd name="T54" fmla="*/ 4 w 1930"/>
                <a:gd name="T55" fmla="*/ 21 h 1930"/>
                <a:gd name="T56" fmla="*/ 5 w 1930"/>
                <a:gd name="T57" fmla="*/ 22 h 1930"/>
                <a:gd name="T58" fmla="*/ 6 w 1930"/>
                <a:gd name="T59" fmla="*/ 23 h 1930"/>
                <a:gd name="T60" fmla="*/ 8 w 1930"/>
                <a:gd name="T61" fmla="*/ 24 h 1930"/>
                <a:gd name="T62" fmla="*/ 10 w 1930"/>
                <a:gd name="T63" fmla="*/ 25 h 1930"/>
                <a:gd name="T64" fmla="*/ 12 w 1930"/>
                <a:gd name="T65" fmla="*/ 25 h 1930"/>
                <a:gd name="T66" fmla="*/ 13 w 1930"/>
                <a:gd name="T67" fmla="*/ 25 h 1930"/>
                <a:gd name="T68" fmla="*/ 15 w 1930"/>
                <a:gd name="T69" fmla="*/ 25 h 1930"/>
                <a:gd name="T70" fmla="*/ 16 w 1930"/>
                <a:gd name="T71" fmla="*/ 24 h 1930"/>
                <a:gd name="T72" fmla="*/ 18 w 1930"/>
                <a:gd name="T73" fmla="*/ 23 h 1930"/>
                <a:gd name="T74" fmla="*/ 19 w 1930"/>
                <a:gd name="T75" fmla="*/ 22 h 1930"/>
                <a:gd name="T76" fmla="*/ 21 w 1930"/>
                <a:gd name="T77" fmla="*/ 21 h 1930"/>
                <a:gd name="T78" fmla="*/ 22 w 1930"/>
                <a:gd name="T79" fmla="*/ 19 h 1930"/>
                <a:gd name="T80" fmla="*/ 23 w 1930"/>
                <a:gd name="T81" fmla="*/ 18 h 1930"/>
                <a:gd name="T82" fmla="*/ 24 w 1930"/>
                <a:gd name="T83" fmla="*/ 16 h 1930"/>
                <a:gd name="T84" fmla="*/ 24 w 1930"/>
                <a:gd name="T85" fmla="*/ 15 h 1930"/>
                <a:gd name="T86" fmla="*/ 24 w 1930"/>
                <a:gd name="T87" fmla="*/ 13 h 193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930"/>
                <a:gd name="T133" fmla="*/ 0 h 1930"/>
                <a:gd name="T134" fmla="*/ 1930 w 1930"/>
                <a:gd name="T135" fmla="*/ 1930 h 193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930" h="1930">
                  <a:moveTo>
                    <a:pt x="1930" y="964"/>
                  </a:moveTo>
                  <a:lnTo>
                    <a:pt x="1930" y="964"/>
                  </a:lnTo>
                  <a:lnTo>
                    <a:pt x="1928" y="916"/>
                  </a:lnTo>
                  <a:lnTo>
                    <a:pt x="1924" y="866"/>
                  </a:lnTo>
                  <a:lnTo>
                    <a:pt x="1918" y="818"/>
                  </a:lnTo>
                  <a:lnTo>
                    <a:pt x="1910" y="770"/>
                  </a:lnTo>
                  <a:lnTo>
                    <a:pt x="1900" y="724"/>
                  </a:lnTo>
                  <a:lnTo>
                    <a:pt x="1886" y="678"/>
                  </a:lnTo>
                  <a:lnTo>
                    <a:pt x="1870" y="634"/>
                  </a:lnTo>
                  <a:lnTo>
                    <a:pt x="1854" y="590"/>
                  </a:lnTo>
                  <a:lnTo>
                    <a:pt x="1834" y="546"/>
                  </a:lnTo>
                  <a:lnTo>
                    <a:pt x="1814" y="504"/>
                  </a:lnTo>
                  <a:lnTo>
                    <a:pt x="1790" y="464"/>
                  </a:lnTo>
                  <a:lnTo>
                    <a:pt x="1764" y="426"/>
                  </a:lnTo>
                  <a:lnTo>
                    <a:pt x="1738" y="388"/>
                  </a:lnTo>
                  <a:lnTo>
                    <a:pt x="1710" y="352"/>
                  </a:lnTo>
                  <a:lnTo>
                    <a:pt x="1678" y="316"/>
                  </a:lnTo>
                  <a:lnTo>
                    <a:pt x="1646" y="282"/>
                  </a:lnTo>
                  <a:lnTo>
                    <a:pt x="1614" y="250"/>
                  </a:lnTo>
                  <a:lnTo>
                    <a:pt x="1578" y="220"/>
                  </a:lnTo>
                  <a:lnTo>
                    <a:pt x="1542" y="192"/>
                  </a:lnTo>
                  <a:lnTo>
                    <a:pt x="1504" y="164"/>
                  </a:lnTo>
                  <a:lnTo>
                    <a:pt x="1464" y="140"/>
                  </a:lnTo>
                  <a:lnTo>
                    <a:pt x="1424" y="116"/>
                  </a:lnTo>
                  <a:lnTo>
                    <a:pt x="1382" y="96"/>
                  </a:lnTo>
                  <a:lnTo>
                    <a:pt x="1340" y="76"/>
                  </a:lnTo>
                  <a:lnTo>
                    <a:pt x="1296" y="58"/>
                  </a:lnTo>
                  <a:lnTo>
                    <a:pt x="1252" y="44"/>
                  </a:lnTo>
                  <a:lnTo>
                    <a:pt x="1206" y="30"/>
                  </a:lnTo>
                  <a:lnTo>
                    <a:pt x="1160" y="20"/>
                  </a:lnTo>
                  <a:lnTo>
                    <a:pt x="1112" y="12"/>
                  </a:lnTo>
                  <a:lnTo>
                    <a:pt x="1064" y="6"/>
                  </a:lnTo>
                  <a:lnTo>
                    <a:pt x="1014" y="2"/>
                  </a:lnTo>
                  <a:lnTo>
                    <a:pt x="964" y="0"/>
                  </a:lnTo>
                  <a:lnTo>
                    <a:pt x="916" y="2"/>
                  </a:lnTo>
                  <a:lnTo>
                    <a:pt x="866" y="6"/>
                  </a:lnTo>
                  <a:lnTo>
                    <a:pt x="818" y="12"/>
                  </a:lnTo>
                  <a:lnTo>
                    <a:pt x="770" y="20"/>
                  </a:lnTo>
                  <a:lnTo>
                    <a:pt x="724" y="30"/>
                  </a:lnTo>
                  <a:lnTo>
                    <a:pt x="678" y="44"/>
                  </a:lnTo>
                  <a:lnTo>
                    <a:pt x="634" y="58"/>
                  </a:lnTo>
                  <a:lnTo>
                    <a:pt x="590" y="76"/>
                  </a:lnTo>
                  <a:lnTo>
                    <a:pt x="546" y="96"/>
                  </a:lnTo>
                  <a:lnTo>
                    <a:pt x="504" y="116"/>
                  </a:lnTo>
                  <a:lnTo>
                    <a:pt x="464" y="140"/>
                  </a:lnTo>
                  <a:lnTo>
                    <a:pt x="426" y="164"/>
                  </a:lnTo>
                  <a:lnTo>
                    <a:pt x="388" y="192"/>
                  </a:lnTo>
                  <a:lnTo>
                    <a:pt x="352" y="220"/>
                  </a:lnTo>
                  <a:lnTo>
                    <a:pt x="316" y="250"/>
                  </a:lnTo>
                  <a:lnTo>
                    <a:pt x="282" y="282"/>
                  </a:lnTo>
                  <a:lnTo>
                    <a:pt x="250" y="316"/>
                  </a:lnTo>
                  <a:lnTo>
                    <a:pt x="220" y="352"/>
                  </a:lnTo>
                  <a:lnTo>
                    <a:pt x="192" y="388"/>
                  </a:lnTo>
                  <a:lnTo>
                    <a:pt x="164" y="426"/>
                  </a:lnTo>
                  <a:lnTo>
                    <a:pt x="140" y="464"/>
                  </a:lnTo>
                  <a:lnTo>
                    <a:pt x="116" y="504"/>
                  </a:lnTo>
                  <a:lnTo>
                    <a:pt x="96" y="546"/>
                  </a:lnTo>
                  <a:lnTo>
                    <a:pt x="76" y="590"/>
                  </a:lnTo>
                  <a:lnTo>
                    <a:pt x="58" y="634"/>
                  </a:lnTo>
                  <a:lnTo>
                    <a:pt x="44" y="678"/>
                  </a:lnTo>
                  <a:lnTo>
                    <a:pt x="30" y="724"/>
                  </a:lnTo>
                  <a:lnTo>
                    <a:pt x="20" y="770"/>
                  </a:lnTo>
                  <a:lnTo>
                    <a:pt x="12" y="818"/>
                  </a:lnTo>
                  <a:lnTo>
                    <a:pt x="6" y="866"/>
                  </a:lnTo>
                  <a:lnTo>
                    <a:pt x="2" y="916"/>
                  </a:lnTo>
                  <a:lnTo>
                    <a:pt x="0" y="964"/>
                  </a:lnTo>
                  <a:lnTo>
                    <a:pt x="2" y="1014"/>
                  </a:lnTo>
                  <a:lnTo>
                    <a:pt x="6" y="1064"/>
                  </a:lnTo>
                  <a:lnTo>
                    <a:pt x="12" y="1112"/>
                  </a:lnTo>
                  <a:lnTo>
                    <a:pt x="20" y="1160"/>
                  </a:lnTo>
                  <a:lnTo>
                    <a:pt x="30" y="1206"/>
                  </a:lnTo>
                  <a:lnTo>
                    <a:pt x="44" y="1252"/>
                  </a:lnTo>
                  <a:lnTo>
                    <a:pt x="58" y="1296"/>
                  </a:lnTo>
                  <a:lnTo>
                    <a:pt x="76" y="1340"/>
                  </a:lnTo>
                  <a:lnTo>
                    <a:pt x="96" y="1384"/>
                  </a:lnTo>
                  <a:lnTo>
                    <a:pt x="116" y="1424"/>
                  </a:lnTo>
                  <a:lnTo>
                    <a:pt x="140" y="1466"/>
                  </a:lnTo>
                  <a:lnTo>
                    <a:pt x="164" y="1504"/>
                  </a:lnTo>
                  <a:lnTo>
                    <a:pt x="192" y="1542"/>
                  </a:lnTo>
                  <a:lnTo>
                    <a:pt x="220" y="1578"/>
                  </a:lnTo>
                  <a:lnTo>
                    <a:pt x="250" y="1614"/>
                  </a:lnTo>
                  <a:lnTo>
                    <a:pt x="282" y="1646"/>
                  </a:lnTo>
                  <a:lnTo>
                    <a:pt x="316" y="1678"/>
                  </a:lnTo>
                  <a:lnTo>
                    <a:pt x="352" y="1710"/>
                  </a:lnTo>
                  <a:lnTo>
                    <a:pt x="388" y="1738"/>
                  </a:lnTo>
                  <a:lnTo>
                    <a:pt x="426" y="1764"/>
                  </a:lnTo>
                  <a:lnTo>
                    <a:pt x="464" y="1790"/>
                  </a:lnTo>
                  <a:lnTo>
                    <a:pt x="504" y="1814"/>
                  </a:lnTo>
                  <a:lnTo>
                    <a:pt x="546" y="1834"/>
                  </a:lnTo>
                  <a:lnTo>
                    <a:pt x="590" y="1854"/>
                  </a:lnTo>
                  <a:lnTo>
                    <a:pt x="634" y="1870"/>
                  </a:lnTo>
                  <a:lnTo>
                    <a:pt x="678" y="1886"/>
                  </a:lnTo>
                  <a:lnTo>
                    <a:pt x="724" y="1900"/>
                  </a:lnTo>
                  <a:lnTo>
                    <a:pt x="770" y="1910"/>
                  </a:lnTo>
                  <a:lnTo>
                    <a:pt x="818" y="1918"/>
                  </a:lnTo>
                  <a:lnTo>
                    <a:pt x="866" y="1924"/>
                  </a:lnTo>
                  <a:lnTo>
                    <a:pt x="916" y="1928"/>
                  </a:lnTo>
                  <a:lnTo>
                    <a:pt x="964" y="1930"/>
                  </a:lnTo>
                  <a:lnTo>
                    <a:pt x="1014" y="1928"/>
                  </a:lnTo>
                  <a:lnTo>
                    <a:pt x="1064" y="1924"/>
                  </a:lnTo>
                  <a:lnTo>
                    <a:pt x="1112" y="1918"/>
                  </a:lnTo>
                  <a:lnTo>
                    <a:pt x="1160" y="1910"/>
                  </a:lnTo>
                  <a:lnTo>
                    <a:pt x="1206" y="1900"/>
                  </a:lnTo>
                  <a:lnTo>
                    <a:pt x="1252" y="1886"/>
                  </a:lnTo>
                  <a:lnTo>
                    <a:pt x="1296" y="1870"/>
                  </a:lnTo>
                  <a:lnTo>
                    <a:pt x="1340" y="1854"/>
                  </a:lnTo>
                  <a:lnTo>
                    <a:pt x="1382" y="1834"/>
                  </a:lnTo>
                  <a:lnTo>
                    <a:pt x="1424" y="1814"/>
                  </a:lnTo>
                  <a:lnTo>
                    <a:pt x="1464" y="1790"/>
                  </a:lnTo>
                  <a:lnTo>
                    <a:pt x="1504" y="1764"/>
                  </a:lnTo>
                  <a:lnTo>
                    <a:pt x="1542" y="1738"/>
                  </a:lnTo>
                  <a:lnTo>
                    <a:pt x="1578" y="1710"/>
                  </a:lnTo>
                  <a:lnTo>
                    <a:pt x="1614" y="1678"/>
                  </a:lnTo>
                  <a:lnTo>
                    <a:pt x="1646" y="1646"/>
                  </a:lnTo>
                  <a:lnTo>
                    <a:pt x="1678" y="1614"/>
                  </a:lnTo>
                  <a:lnTo>
                    <a:pt x="1710" y="1578"/>
                  </a:lnTo>
                  <a:lnTo>
                    <a:pt x="1738" y="1542"/>
                  </a:lnTo>
                  <a:lnTo>
                    <a:pt x="1764" y="1504"/>
                  </a:lnTo>
                  <a:lnTo>
                    <a:pt x="1790" y="1466"/>
                  </a:lnTo>
                  <a:lnTo>
                    <a:pt x="1814" y="1424"/>
                  </a:lnTo>
                  <a:lnTo>
                    <a:pt x="1834" y="1384"/>
                  </a:lnTo>
                  <a:lnTo>
                    <a:pt x="1854" y="1340"/>
                  </a:lnTo>
                  <a:lnTo>
                    <a:pt x="1870" y="1296"/>
                  </a:lnTo>
                  <a:lnTo>
                    <a:pt x="1886" y="1252"/>
                  </a:lnTo>
                  <a:lnTo>
                    <a:pt x="1900" y="1206"/>
                  </a:lnTo>
                  <a:lnTo>
                    <a:pt x="1910" y="1160"/>
                  </a:lnTo>
                  <a:lnTo>
                    <a:pt x="1918" y="1112"/>
                  </a:lnTo>
                  <a:lnTo>
                    <a:pt x="1924" y="1064"/>
                  </a:lnTo>
                  <a:lnTo>
                    <a:pt x="1928" y="1014"/>
                  </a:lnTo>
                  <a:lnTo>
                    <a:pt x="1930" y="964"/>
                  </a:lnTo>
                  <a:close/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40110" name="Line 95"/>
            <p:cNvSpPr>
              <a:spLocks noChangeShapeType="1"/>
            </p:cNvSpPr>
            <p:nvPr/>
          </p:nvSpPr>
          <p:spPr bwMode="auto">
            <a:xfrm flipH="1" flipV="1">
              <a:off x="1457" y="3525"/>
              <a:ext cx="158" cy="3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11" name="Freeform 96"/>
            <p:cNvSpPr>
              <a:spLocks/>
            </p:cNvSpPr>
            <p:nvPr/>
          </p:nvSpPr>
          <p:spPr bwMode="auto">
            <a:xfrm>
              <a:off x="1369" y="3812"/>
              <a:ext cx="247" cy="243"/>
            </a:xfrm>
            <a:custGeom>
              <a:avLst/>
              <a:gdLst>
                <a:gd name="T0" fmla="*/ 5 w 382"/>
                <a:gd name="T1" fmla="*/ 3 h 376"/>
                <a:gd name="T2" fmla="*/ 5 w 382"/>
                <a:gd name="T3" fmla="*/ 2 h 376"/>
                <a:gd name="T4" fmla="*/ 5 w 382"/>
                <a:gd name="T5" fmla="*/ 1 h 376"/>
                <a:gd name="T6" fmla="*/ 4 w 382"/>
                <a:gd name="T7" fmla="*/ 1 h 376"/>
                <a:gd name="T8" fmla="*/ 4 w 382"/>
                <a:gd name="T9" fmla="*/ 1 h 376"/>
                <a:gd name="T10" fmla="*/ 4 w 382"/>
                <a:gd name="T11" fmla="*/ 1 h 376"/>
                <a:gd name="T12" fmla="*/ 3 w 382"/>
                <a:gd name="T13" fmla="*/ 1 h 376"/>
                <a:gd name="T14" fmla="*/ 3 w 382"/>
                <a:gd name="T15" fmla="*/ 1 h 376"/>
                <a:gd name="T16" fmla="*/ 3 w 382"/>
                <a:gd name="T17" fmla="*/ 0 h 376"/>
                <a:gd name="T18" fmla="*/ 2 w 382"/>
                <a:gd name="T19" fmla="*/ 0 h 376"/>
                <a:gd name="T20" fmla="*/ 2 w 382"/>
                <a:gd name="T21" fmla="*/ 1 h 376"/>
                <a:gd name="T22" fmla="*/ 1 w 382"/>
                <a:gd name="T23" fmla="*/ 1 h 376"/>
                <a:gd name="T24" fmla="*/ 1 w 382"/>
                <a:gd name="T25" fmla="*/ 1 h 376"/>
                <a:gd name="T26" fmla="*/ 1 w 382"/>
                <a:gd name="T27" fmla="*/ 1 h 376"/>
                <a:gd name="T28" fmla="*/ 1 w 382"/>
                <a:gd name="T29" fmla="*/ 1 h 376"/>
                <a:gd name="T30" fmla="*/ 1 w 382"/>
                <a:gd name="T31" fmla="*/ 2 h 376"/>
                <a:gd name="T32" fmla="*/ 0 w 382"/>
                <a:gd name="T33" fmla="*/ 2 h 376"/>
                <a:gd name="T34" fmla="*/ 0 w 382"/>
                <a:gd name="T35" fmla="*/ 3 h 376"/>
                <a:gd name="T36" fmla="*/ 1 w 382"/>
                <a:gd name="T37" fmla="*/ 3 h 376"/>
                <a:gd name="T38" fmla="*/ 1 w 382"/>
                <a:gd name="T39" fmla="*/ 3 h 376"/>
                <a:gd name="T40" fmla="*/ 1 w 382"/>
                <a:gd name="T41" fmla="*/ 4 h 376"/>
                <a:gd name="T42" fmla="*/ 1 w 382"/>
                <a:gd name="T43" fmla="*/ 4 h 376"/>
                <a:gd name="T44" fmla="*/ 1 w 382"/>
                <a:gd name="T45" fmla="*/ 4 h 376"/>
                <a:gd name="T46" fmla="*/ 1 w 382"/>
                <a:gd name="T47" fmla="*/ 5 h 376"/>
                <a:gd name="T48" fmla="*/ 2 w 382"/>
                <a:gd name="T49" fmla="*/ 5 h 376"/>
                <a:gd name="T50" fmla="*/ 3 w 382"/>
                <a:gd name="T51" fmla="*/ 5 h 376"/>
                <a:gd name="T52" fmla="*/ 3 w 382"/>
                <a:gd name="T53" fmla="*/ 5 h 376"/>
                <a:gd name="T54" fmla="*/ 3 w 382"/>
                <a:gd name="T55" fmla="*/ 5 h 376"/>
                <a:gd name="T56" fmla="*/ 4 w 382"/>
                <a:gd name="T57" fmla="*/ 4 h 376"/>
                <a:gd name="T58" fmla="*/ 4 w 382"/>
                <a:gd name="T59" fmla="*/ 4 h 376"/>
                <a:gd name="T60" fmla="*/ 4 w 382"/>
                <a:gd name="T61" fmla="*/ 4 h 376"/>
                <a:gd name="T62" fmla="*/ 5 w 382"/>
                <a:gd name="T63" fmla="*/ 3 h 376"/>
                <a:gd name="T64" fmla="*/ 5 w 382"/>
                <a:gd name="T65" fmla="*/ 3 h 376"/>
                <a:gd name="T66" fmla="*/ 5 w 382"/>
                <a:gd name="T67" fmla="*/ 3 h 376"/>
                <a:gd name="T68" fmla="*/ 5 w 382"/>
                <a:gd name="T69" fmla="*/ 3 h 37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82"/>
                <a:gd name="T106" fmla="*/ 0 h 376"/>
                <a:gd name="T107" fmla="*/ 382 w 382"/>
                <a:gd name="T108" fmla="*/ 376 h 37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82" h="376">
                  <a:moveTo>
                    <a:pt x="382" y="188"/>
                  </a:moveTo>
                  <a:lnTo>
                    <a:pt x="382" y="188"/>
                  </a:lnTo>
                  <a:lnTo>
                    <a:pt x="382" y="168"/>
                  </a:lnTo>
                  <a:lnTo>
                    <a:pt x="378" y="150"/>
                  </a:lnTo>
                  <a:lnTo>
                    <a:pt x="374" y="132"/>
                  </a:lnTo>
                  <a:lnTo>
                    <a:pt x="368" y="114"/>
                  </a:lnTo>
                  <a:lnTo>
                    <a:pt x="358" y="98"/>
                  </a:lnTo>
                  <a:lnTo>
                    <a:pt x="350" y="82"/>
                  </a:lnTo>
                  <a:lnTo>
                    <a:pt x="338" y="68"/>
                  </a:lnTo>
                  <a:lnTo>
                    <a:pt x="326" y="54"/>
                  </a:lnTo>
                  <a:lnTo>
                    <a:pt x="312" y="42"/>
                  </a:lnTo>
                  <a:lnTo>
                    <a:pt x="298" y="32"/>
                  </a:lnTo>
                  <a:lnTo>
                    <a:pt x="282" y="22"/>
                  </a:lnTo>
                  <a:lnTo>
                    <a:pt x="266" y="14"/>
                  </a:lnTo>
                  <a:lnTo>
                    <a:pt x="248" y="8"/>
                  </a:lnTo>
                  <a:lnTo>
                    <a:pt x="230" y="4"/>
                  </a:lnTo>
                  <a:lnTo>
                    <a:pt x="210" y="0"/>
                  </a:lnTo>
                  <a:lnTo>
                    <a:pt x="190" y="0"/>
                  </a:lnTo>
                  <a:lnTo>
                    <a:pt x="172" y="0"/>
                  </a:lnTo>
                  <a:lnTo>
                    <a:pt x="152" y="4"/>
                  </a:lnTo>
                  <a:lnTo>
                    <a:pt x="134" y="8"/>
                  </a:lnTo>
                  <a:lnTo>
                    <a:pt x="116" y="14"/>
                  </a:lnTo>
                  <a:lnTo>
                    <a:pt x="100" y="22"/>
                  </a:lnTo>
                  <a:lnTo>
                    <a:pt x="84" y="32"/>
                  </a:lnTo>
                  <a:lnTo>
                    <a:pt x="68" y="42"/>
                  </a:lnTo>
                  <a:lnTo>
                    <a:pt x="56" y="54"/>
                  </a:lnTo>
                  <a:lnTo>
                    <a:pt x="42" y="68"/>
                  </a:lnTo>
                  <a:lnTo>
                    <a:pt x="32" y="82"/>
                  </a:lnTo>
                  <a:lnTo>
                    <a:pt x="22" y="98"/>
                  </a:lnTo>
                  <a:lnTo>
                    <a:pt x="14" y="114"/>
                  </a:lnTo>
                  <a:lnTo>
                    <a:pt x="8" y="132"/>
                  </a:lnTo>
                  <a:lnTo>
                    <a:pt x="4" y="150"/>
                  </a:lnTo>
                  <a:lnTo>
                    <a:pt x="0" y="168"/>
                  </a:lnTo>
                  <a:lnTo>
                    <a:pt x="0" y="188"/>
                  </a:lnTo>
                  <a:lnTo>
                    <a:pt x="0" y="206"/>
                  </a:lnTo>
                  <a:lnTo>
                    <a:pt x="4" y="226"/>
                  </a:lnTo>
                  <a:lnTo>
                    <a:pt x="8" y="244"/>
                  </a:lnTo>
                  <a:lnTo>
                    <a:pt x="14" y="260"/>
                  </a:lnTo>
                  <a:lnTo>
                    <a:pt x="22" y="276"/>
                  </a:lnTo>
                  <a:lnTo>
                    <a:pt x="32" y="292"/>
                  </a:lnTo>
                  <a:lnTo>
                    <a:pt x="42" y="306"/>
                  </a:lnTo>
                  <a:lnTo>
                    <a:pt x="56" y="320"/>
                  </a:lnTo>
                  <a:lnTo>
                    <a:pt x="68" y="332"/>
                  </a:lnTo>
                  <a:lnTo>
                    <a:pt x="84" y="344"/>
                  </a:lnTo>
                  <a:lnTo>
                    <a:pt x="100" y="352"/>
                  </a:lnTo>
                  <a:lnTo>
                    <a:pt x="116" y="360"/>
                  </a:lnTo>
                  <a:lnTo>
                    <a:pt x="134" y="366"/>
                  </a:lnTo>
                  <a:lnTo>
                    <a:pt x="152" y="372"/>
                  </a:lnTo>
                  <a:lnTo>
                    <a:pt x="172" y="374"/>
                  </a:lnTo>
                  <a:lnTo>
                    <a:pt x="190" y="376"/>
                  </a:lnTo>
                  <a:lnTo>
                    <a:pt x="210" y="374"/>
                  </a:lnTo>
                  <a:lnTo>
                    <a:pt x="230" y="372"/>
                  </a:lnTo>
                  <a:lnTo>
                    <a:pt x="248" y="366"/>
                  </a:lnTo>
                  <a:lnTo>
                    <a:pt x="266" y="360"/>
                  </a:lnTo>
                  <a:lnTo>
                    <a:pt x="282" y="352"/>
                  </a:lnTo>
                  <a:lnTo>
                    <a:pt x="298" y="344"/>
                  </a:lnTo>
                  <a:lnTo>
                    <a:pt x="312" y="332"/>
                  </a:lnTo>
                  <a:lnTo>
                    <a:pt x="326" y="320"/>
                  </a:lnTo>
                  <a:lnTo>
                    <a:pt x="338" y="306"/>
                  </a:lnTo>
                  <a:lnTo>
                    <a:pt x="350" y="292"/>
                  </a:lnTo>
                  <a:lnTo>
                    <a:pt x="358" y="276"/>
                  </a:lnTo>
                  <a:lnTo>
                    <a:pt x="368" y="260"/>
                  </a:lnTo>
                  <a:lnTo>
                    <a:pt x="374" y="244"/>
                  </a:lnTo>
                  <a:lnTo>
                    <a:pt x="378" y="226"/>
                  </a:lnTo>
                  <a:lnTo>
                    <a:pt x="382" y="206"/>
                  </a:lnTo>
                  <a:lnTo>
                    <a:pt x="382" y="188"/>
                  </a:lnTo>
                  <a:close/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40112" name="Rectangle 97"/>
            <p:cNvSpPr>
              <a:spLocks noChangeArrowheads="1"/>
            </p:cNvSpPr>
            <p:nvPr/>
          </p:nvSpPr>
          <p:spPr bwMode="auto">
            <a:xfrm>
              <a:off x="1441" y="3865"/>
              <a:ext cx="13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PS</a:t>
              </a:r>
              <a:endParaRPr lang="en-US" sz="1400"/>
            </a:p>
          </p:txBody>
        </p:sp>
        <p:sp>
          <p:nvSpPr>
            <p:cNvPr id="40113" name="Freeform 98"/>
            <p:cNvSpPr>
              <a:spLocks/>
            </p:cNvSpPr>
            <p:nvPr/>
          </p:nvSpPr>
          <p:spPr bwMode="auto">
            <a:xfrm>
              <a:off x="2819" y="2414"/>
              <a:ext cx="529" cy="1588"/>
            </a:xfrm>
            <a:custGeom>
              <a:avLst/>
              <a:gdLst>
                <a:gd name="T0" fmla="*/ 0 w 818"/>
                <a:gd name="T1" fmla="*/ 31 h 2456"/>
                <a:gd name="T2" fmla="*/ 0 w 818"/>
                <a:gd name="T3" fmla="*/ 4 h 2456"/>
                <a:gd name="T4" fmla="*/ 0 w 818"/>
                <a:gd name="T5" fmla="*/ 4 h 2456"/>
                <a:gd name="T6" fmla="*/ 1 w 818"/>
                <a:gd name="T7" fmla="*/ 3 h 2456"/>
                <a:gd name="T8" fmla="*/ 1 w 818"/>
                <a:gd name="T9" fmla="*/ 3 h 2456"/>
                <a:gd name="T10" fmla="*/ 1 w 818"/>
                <a:gd name="T11" fmla="*/ 3 h 2456"/>
                <a:gd name="T12" fmla="*/ 1 w 818"/>
                <a:gd name="T13" fmla="*/ 3 h 2456"/>
                <a:gd name="T14" fmla="*/ 1 w 818"/>
                <a:gd name="T15" fmla="*/ 2 h 2456"/>
                <a:gd name="T16" fmla="*/ 1 w 818"/>
                <a:gd name="T17" fmla="*/ 2 h 2456"/>
                <a:gd name="T18" fmla="*/ 1 w 818"/>
                <a:gd name="T19" fmla="*/ 2 h 2456"/>
                <a:gd name="T20" fmla="*/ 2 w 818"/>
                <a:gd name="T21" fmla="*/ 1 h 2456"/>
                <a:gd name="T22" fmla="*/ 2 w 818"/>
                <a:gd name="T23" fmla="*/ 1 h 2456"/>
                <a:gd name="T24" fmla="*/ 2 w 818"/>
                <a:gd name="T25" fmla="*/ 1 h 2456"/>
                <a:gd name="T26" fmla="*/ 3 w 818"/>
                <a:gd name="T27" fmla="*/ 1 h 2456"/>
                <a:gd name="T28" fmla="*/ 3 w 818"/>
                <a:gd name="T29" fmla="*/ 1 h 2456"/>
                <a:gd name="T30" fmla="*/ 3 w 818"/>
                <a:gd name="T31" fmla="*/ 1 h 2456"/>
                <a:gd name="T32" fmla="*/ 3 w 818"/>
                <a:gd name="T33" fmla="*/ 1 h 2456"/>
                <a:gd name="T34" fmla="*/ 4 w 818"/>
                <a:gd name="T35" fmla="*/ 1 h 2456"/>
                <a:gd name="T36" fmla="*/ 4 w 818"/>
                <a:gd name="T37" fmla="*/ 1 h 2456"/>
                <a:gd name="T38" fmla="*/ 4 w 818"/>
                <a:gd name="T39" fmla="*/ 1 h 2456"/>
                <a:gd name="T40" fmla="*/ 5 w 818"/>
                <a:gd name="T41" fmla="*/ 1 h 2456"/>
                <a:gd name="T42" fmla="*/ 5 w 818"/>
                <a:gd name="T43" fmla="*/ 0 h 2456"/>
                <a:gd name="T44" fmla="*/ 5 w 818"/>
                <a:gd name="T45" fmla="*/ 0 h 2456"/>
                <a:gd name="T46" fmla="*/ 5 w 818"/>
                <a:gd name="T47" fmla="*/ 0 h 2456"/>
                <a:gd name="T48" fmla="*/ 6 w 818"/>
                <a:gd name="T49" fmla="*/ 1 h 2456"/>
                <a:gd name="T50" fmla="*/ 6 w 818"/>
                <a:gd name="T51" fmla="*/ 1 h 2456"/>
                <a:gd name="T52" fmla="*/ 6 w 818"/>
                <a:gd name="T53" fmla="*/ 1 h 2456"/>
                <a:gd name="T54" fmla="*/ 6 w 818"/>
                <a:gd name="T55" fmla="*/ 1 h 2456"/>
                <a:gd name="T56" fmla="*/ 7 w 818"/>
                <a:gd name="T57" fmla="*/ 1 h 2456"/>
                <a:gd name="T58" fmla="*/ 7 w 818"/>
                <a:gd name="T59" fmla="*/ 1 h 2456"/>
                <a:gd name="T60" fmla="*/ 8 w 818"/>
                <a:gd name="T61" fmla="*/ 1 h 2456"/>
                <a:gd name="T62" fmla="*/ 8 w 818"/>
                <a:gd name="T63" fmla="*/ 1 h 2456"/>
                <a:gd name="T64" fmla="*/ 8 w 818"/>
                <a:gd name="T65" fmla="*/ 1 h 2456"/>
                <a:gd name="T66" fmla="*/ 9 w 818"/>
                <a:gd name="T67" fmla="*/ 1 h 2456"/>
                <a:gd name="T68" fmla="*/ 9 w 818"/>
                <a:gd name="T69" fmla="*/ 1 h 2456"/>
                <a:gd name="T70" fmla="*/ 9 w 818"/>
                <a:gd name="T71" fmla="*/ 2 h 2456"/>
                <a:gd name="T72" fmla="*/ 10 w 818"/>
                <a:gd name="T73" fmla="*/ 2 h 2456"/>
                <a:gd name="T74" fmla="*/ 10 w 818"/>
                <a:gd name="T75" fmla="*/ 3 h 2456"/>
                <a:gd name="T76" fmla="*/ 10 w 818"/>
                <a:gd name="T77" fmla="*/ 3 h 2456"/>
                <a:gd name="T78" fmla="*/ 10 w 818"/>
                <a:gd name="T79" fmla="*/ 3 h 2456"/>
                <a:gd name="T80" fmla="*/ 10 w 818"/>
                <a:gd name="T81" fmla="*/ 3 h 2456"/>
                <a:gd name="T82" fmla="*/ 10 w 818"/>
                <a:gd name="T83" fmla="*/ 4 h 2456"/>
                <a:gd name="T84" fmla="*/ 10 w 818"/>
                <a:gd name="T85" fmla="*/ 31 h 24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18"/>
                <a:gd name="T130" fmla="*/ 0 h 2456"/>
                <a:gd name="T131" fmla="*/ 818 w 818"/>
                <a:gd name="T132" fmla="*/ 2456 h 245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18" h="2456">
                  <a:moveTo>
                    <a:pt x="0" y="2456"/>
                  </a:moveTo>
                  <a:lnTo>
                    <a:pt x="0" y="292"/>
                  </a:lnTo>
                  <a:lnTo>
                    <a:pt x="4" y="278"/>
                  </a:lnTo>
                  <a:lnTo>
                    <a:pt x="16" y="246"/>
                  </a:lnTo>
                  <a:lnTo>
                    <a:pt x="26" y="224"/>
                  </a:lnTo>
                  <a:lnTo>
                    <a:pt x="38" y="200"/>
                  </a:lnTo>
                  <a:lnTo>
                    <a:pt x="54" y="174"/>
                  </a:lnTo>
                  <a:lnTo>
                    <a:pt x="74" y="148"/>
                  </a:lnTo>
                  <a:lnTo>
                    <a:pt x="98" y="120"/>
                  </a:lnTo>
                  <a:lnTo>
                    <a:pt x="126" y="94"/>
                  </a:lnTo>
                  <a:lnTo>
                    <a:pt x="158" y="70"/>
                  </a:lnTo>
                  <a:lnTo>
                    <a:pt x="176" y="58"/>
                  </a:lnTo>
                  <a:lnTo>
                    <a:pt x="194" y="48"/>
                  </a:lnTo>
                  <a:lnTo>
                    <a:pt x="214" y="38"/>
                  </a:lnTo>
                  <a:lnTo>
                    <a:pt x="236" y="30"/>
                  </a:lnTo>
                  <a:lnTo>
                    <a:pt x="258" y="22"/>
                  </a:lnTo>
                  <a:lnTo>
                    <a:pt x="282" y="14"/>
                  </a:lnTo>
                  <a:lnTo>
                    <a:pt x="308" y="8"/>
                  </a:lnTo>
                  <a:lnTo>
                    <a:pt x="336" y="4"/>
                  </a:lnTo>
                  <a:lnTo>
                    <a:pt x="364" y="2"/>
                  </a:lnTo>
                  <a:lnTo>
                    <a:pt x="394" y="0"/>
                  </a:lnTo>
                  <a:lnTo>
                    <a:pt x="424" y="0"/>
                  </a:lnTo>
                  <a:lnTo>
                    <a:pt x="452" y="2"/>
                  </a:lnTo>
                  <a:lnTo>
                    <a:pt x="480" y="6"/>
                  </a:lnTo>
                  <a:lnTo>
                    <a:pt x="506" y="12"/>
                  </a:lnTo>
                  <a:lnTo>
                    <a:pt x="530" y="18"/>
                  </a:lnTo>
                  <a:lnTo>
                    <a:pt x="554" y="26"/>
                  </a:lnTo>
                  <a:lnTo>
                    <a:pt x="576" y="34"/>
                  </a:lnTo>
                  <a:lnTo>
                    <a:pt x="598" y="44"/>
                  </a:lnTo>
                  <a:lnTo>
                    <a:pt x="618" y="54"/>
                  </a:lnTo>
                  <a:lnTo>
                    <a:pt x="636" y="66"/>
                  </a:lnTo>
                  <a:lnTo>
                    <a:pt x="672" y="90"/>
                  </a:lnTo>
                  <a:lnTo>
                    <a:pt x="702" y="116"/>
                  </a:lnTo>
                  <a:lnTo>
                    <a:pt x="728" y="144"/>
                  </a:lnTo>
                  <a:lnTo>
                    <a:pt x="750" y="172"/>
                  </a:lnTo>
                  <a:lnTo>
                    <a:pt x="770" y="198"/>
                  </a:lnTo>
                  <a:lnTo>
                    <a:pt x="784" y="222"/>
                  </a:lnTo>
                  <a:lnTo>
                    <a:pt x="796" y="246"/>
                  </a:lnTo>
                  <a:lnTo>
                    <a:pt x="812" y="278"/>
                  </a:lnTo>
                  <a:lnTo>
                    <a:pt x="818" y="292"/>
                  </a:lnTo>
                  <a:lnTo>
                    <a:pt x="818" y="2456"/>
                  </a:lnTo>
                </a:path>
              </a:pathLst>
            </a:custGeom>
            <a:noFill/>
            <a:ln w="25400">
              <a:solidFill>
                <a:srgbClr val="00AE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40114" name="Freeform 99"/>
            <p:cNvSpPr>
              <a:spLocks/>
            </p:cNvSpPr>
            <p:nvPr/>
          </p:nvSpPr>
          <p:spPr bwMode="auto">
            <a:xfrm>
              <a:off x="2819" y="3998"/>
              <a:ext cx="529" cy="189"/>
            </a:xfrm>
            <a:custGeom>
              <a:avLst/>
              <a:gdLst>
                <a:gd name="T0" fmla="*/ 0 w 818"/>
                <a:gd name="T1" fmla="*/ 0 h 292"/>
                <a:gd name="T2" fmla="*/ 0 w 818"/>
                <a:gd name="T3" fmla="*/ 0 h 292"/>
                <a:gd name="T4" fmla="*/ 1 w 818"/>
                <a:gd name="T5" fmla="*/ 1 h 292"/>
                <a:gd name="T6" fmla="*/ 1 w 818"/>
                <a:gd name="T7" fmla="*/ 1 h 292"/>
                <a:gd name="T8" fmla="*/ 1 w 818"/>
                <a:gd name="T9" fmla="*/ 1 h 292"/>
                <a:gd name="T10" fmla="*/ 1 w 818"/>
                <a:gd name="T11" fmla="*/ 1 h 292"/>
                <a:gd name="T12" fmla="*/ 1 w 818"/>
                <a:gd name="T13" fmla="*/ 2 h 292"/>
                <a:gd name="T14" fmla="*/ 1 w 818"/>
                <a:gd name="T15" fmla="*/ 2 h 292"/>
                <a:gd name="T16" fmla="*/ 1 w 818"/>
                <a:gd name="T17" fmla="*/ 2 h 292"/>
                <a:gd name="T18" fmla="*/ 2 w 818"/>
                <a:gd name="T19" fmla="*/ 3 h 292"/>
                <a:gd name="T20" fmla="*/ 2 w 818"/>
                <a:gd name="T21" fmla="*/ 3 h 292"/>
                <a:gd name="T22" fmla="*/ 2 w 818"/>
                <a:gd name="T23" fmla="*/ 3 h 292"/>
                <a:gd name="T24" fmla="*/ 3 w 818"/>
                <a:gd name="T25" fmla="*/ 3 h 292"/>
                <a:gd name="T26" fmla="*/ 3 w 818"/>
                <a:gd name="T27" fmla="*/ 3 h 292"/>
                <a:gd name="T28" fmla="*/ 3 w 818"/>
                <a:gd name="T29" fmla="*/ 3 h 292"/>
                <a:gd name="T30" fmla="*/ 3 w 818"/>
                <a:gd name="T31" fmla="*/ 3 h 292"/>
                <a:gd name="T32" fmla="*/ 4 w 818"/>
                <a:gd name="T33" fmla="*/ 4 h 292"/>
                <a:gd name="T34" fmla="*/ 4 w 818"/>
                <a:gd name="T35" fmla="*/ 4 h 292"/>
                <a:gd name="T36" fmla="*/ 4 w 818"/>
                <a:gd name="T37" fmla="*/ 4 h 292"/>
                <a:gd name="T38" fmla="*/ 5 w 818"/>
                <a:gd name="T39" fmla="*/ 4 h 292"/>
                <a:gd name="T40" fmla="*/ 5 w 818"/>
                <a:gd name="T41" fmla="*/ 4 h 292"/>
                <a:gd name="T42" fmla="*/ 5 w 818"/>
                <a:gd name="T43" fmla="*/ 4 h 292"/>
                <a:gd name="T44" fmla="*/ 5 w 818"/>
                <a:gd name="T45" fmla="*/ 4 h 292"/>
                <a:gd name="T46" fmla="*/ 6 w 818"/>
                <a:gd name="T47" fmla="*/ 4 h 292"/>
                <a:gd name="T48" fmla="*/ 6 w 818"/>
                <a:gd name="T49" fmla="*/ 4 h 292"/>
                <a:gd name="T50" fmla="*/ 6 w 818"/>
                <a:gd name="T51" fmla="*/ 4 h 292"/>
                <a:gd name="T52" fmla="*/ 6 w 818"/>
                <a:gd name="T53" fmla="*/ 3 h 292"/>
                <a:gd name="T54" fmla="*/ 7 w 818"/>
                <a:gd name="T55" fmla="*/ 3 h 292"/>
                <a:gd name="T56" fmla="*/ 7 w 818"/>
                <a:gd name="T57" fmla="*/ 3 h 292"/>
                <a:gd name="T58" fmla="*/ 8 w 818"/>
                <a:gd name="T59" fmla="*/ 3 h 292"/>
                <a:gd name="T60" fmla="*/ 8 w 818"/>
                <a:gd name="T61" fmla="*/ 3 h 292"/>
                <a:gd name="T62" fmla="*/ 8 w 818"/>
                <a:gd name="T63" fmla="*/ 3 h 292"/>
                <a:gd name="T64" fmla="*/ 9 w 818"/>
                <a:gd name="T65" fmla="*/ 3 h 292"/>
                <a:gd name="T66" fmla="*/ 9 w 818"/>
                <a:gd name="T67" fmla="*/ 2 h 292"/>
                <a:gd name="T68" fmla="*/ 9 w 818"/>
                <a:gd name="T69" fmla="*/ 2 h 292"/>
                <a:gd name="T70" fmla="*/ 10 w 818"/>
                <a:gd name="T71" fmla="*/ 2 h 292"/>
                <a:gd name="T72" fmla="*/ 10 w 818"/>
                <a:gd name="T73" fmla="*/ 1 h 292"/>
                <a:gd name="T74" fmla="*/ 10 w 818"/>
                <a:gd name="T75" fmla="*/ 1 h 292"/>
                <a:gd name="T76" fmla="*/ 10 w 818"/>
                <a:gd name="T77" fmla="*/ 1 h 292"/>
                <a:gd name="T78" fmla="*/ 10 w 818"/>
                <a:gd name="T79" fmla="*/ 1 h 292"/>
                <a:gd name="T80" fmla="*/ 10 w 818"/>
                <a:gd name="T81" fmla="*/ 0 h 2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818"/>
                <a:gd name="T124" fmla="*/ 0 h 292"/>
                <a:gd name="T125" fmla="*/ 818 w 818"/>
                <a:gd name="T126" fmla="*/ 292 h 2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818" h="292">
                  <a:moveTo>
                    <a:pt x="0" y="0"/>
                  </a:moveTo>
                  <a:lnTo>
                    <a:pt x="0" y="0"/>
                  </a:lnTo>
                  <a:lnTo>
                    <a:pt x="4" y="12"/>
                  </a:lnTo>
                  <a:lnTo>
                    <a:pt x="16" y="46"/>
                  </a:lnTo>
                  <a:lnTo>
                    <a:pt x="26" y="66"/>
                  </a:lnTo>
                  <a:lnTo>
                    <a:pt x="38" y="92"/>
                  </a:lnTo>
                  <a:lnTo>
                    <a:pt x="54" y="116"/>
                  </a:lnTo>
                  <a:lnTo>
                    <a:pt x="74" y="144"/>
                  </a:lnTo>
                  <a:lnTo>
                    <a:pt x="98" y="170"/>
                  </a:lnTo>
                  <a:lnTo>
                    <a:pt x="126" y="196"/>
                  </a:lnTo>
                  <a:lnTo>
                    <a:pt x="158" y="222"/>
                  </a:lnTo>
                  <a:lnTo>
                    <a:pt x="176" y="232"/>
                  </a:lnTo>
                  <a:lnTo>
                    <a:pt x="194" y="244"/>
                  </a:lnTo>
                  <a:lnTo>
                    <a:pt x="214" y="254"/>
                  </a:lnTo>
                  <a:lnTo>
                    <a:pt x="236" y="262"/>
                  </a:lnTo>
                  <a:lnTo>
                    <a:pt x="258" y="270"/>
                  </a:lnTo>
                  <a:lnTo>
                    <a:pt x="282" y="278"/>
                  </a:lnTo>
                  <a:lnTo>
                    <a:pt x="308" y="282"/>
                  </a:lnTo>
                  <a:lnTo>
                    <a:pt x="336" y="288"/>
                  </a:lnTo>
                  <a:lnTo>
                    <a:pt x="364" y="290"/>
                  </a:lnTo>
                  <a:lnTo>
                    <a:pt x="394" y="292"/>
                  </a:lnTo>
                  <a:lnTo>
                    <a:pt x="424" y="290"/>
                  </a:lnTo>
                  <a:lnTo>
                    <a:pt x="452" y="288"/>
                  </a:lnTo>
                  <a:lnTo>
                    <a:pt x="480" y="286"/>
                  </a:lnTo>
                  <a:lnTo>
                    <a:pt x="506" y="280"/>
                  </a:lnTo>
                  <a:lnTo>
                    <a:pt x="530" y="274"/>
                  </a:lnTo>
                  <a:lnTo>
                    <a:pt x="554" y="266"/>
                  </a:lnTo>
                  <a:lnTo>
                    <a:pt x="576" y="258"/>
                  </a:lnTo>
                  <a:lnTo>
                    <a:pt x="598" y="248"/>
                  </a:lnTo>
                  <a:lnTo>
                    <a:pt x="618" y="238"/>
                  </a:lnTo>
                  <a:lnTo>
                    <a:pt x="636" y="226"/>
                  </a:lnTo>
                  <a:lnTo>
                    <a:pt x="672" y="202"/>
                  </a:lnTo>
                  <a:lnTo>
                    <a:pt x="702" y="176"/>
                  </a:lnTo>
                  <a:lnTo>
                    <a:pt x="728" y="148"/>
                  </a:lnTo>
                  <a:lnTo>
                    <a:pt x="750" y="120"/>
                  </a:lnTo>
                  <a:lnTo>
                    <a:pt x="770" y="94"/>
                  </a:lnTo>
                  <a:lnTo>
                    <a:pt x="784" y="68"/>
                  </a:lnTo>
                  <a:lnTo>
                    <a:pt x="796" y="46"/>
                  </a:lnTo>
                  <a:lnTo>
                    <a:pt x="812" y="14"/>
                  </a:lnTo>
                  <a:lnTo>
                    <a:pt x="818" y="0"/>
                  </a:lnTo>
                </a:path>
              </a:pathLst>
            </a:custGeom>
            <a:noFill/>
            <a:ln w="25400">
              <a:solidFill>
                <a:srgbClr val="00AE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40115" name="Freeform 100"/>
            <p:cNvSpPr>
              <a:spLocks/>
            </p:cNvSpPr>
            <p:nvPr/>
          </p:nvSpPr>
          <p:spPr bwMode="auto">
            <a:xfrm>
              <a:off x="2638" y="3156"/>
              <a:ext cx="182" cy="311"/>
            </a:xfrm>
            <a:custGeom>
              <a:avLst/>
              <a:gdLst>
                <a:gd name="T0" fmla="*/ 0 w 282"/>
                <a:gd name="T1" fmla="*/ 0 h 480"/>
                <a:gd name="T2" fmla="*/ 0 w 282"/>
                <a:gd name="T3" fmla="*/ 0 h 480"/>
                <a:gd name="T4" fmla="*/ 1 w 282"/>
                <a:gd name="T5" fmla="*/ 1 h 480"/>
                <a:gd name="T6" fmla="*/ 1 w 282"/>
                <a:gd name="T7" fmla="*/ 1 h 480"/>
                <a:gd name="T8" fmla="*/ 1 w 282"/>
                <a:gd name="T9" fmla="*/ 2 h 480"/>
                <a:gd name="T10" fmla="*/ 1 w 282"/>
                <a:gd name="T11" fmla="*/ 2 h 480"/>
                <a:gd name="T12" fmla="*/ 1 w 282"/>
                <a:gd name="T13" fmla="*/ 2 h 480"/>
                <a:gd name="T14" fmla="*/ 1 w 282"/>
                <a:gd name="T15" fmla="*/ 3 h 480"/>
                <a:gd name="T16" fmla="*/ 1 w 282"/>
                <a:gd name="T17" fmla="*/ 3 h 480"/>
                <a:gd name="T18" fmla="*/ 1 w 282"/>
                <a:gd name="T19" fmla="*/ 3 h 480"/>
                <a:gd name="T20" fmla="*/ 2 w 282"/>
                <a:gd name="T21" fmla="*/ 3 h 480"/>
                <a:gd name="T22" fmla="*/ 2 w 282"/>
                <a:gd name="T23" fmla="*/ 3 h 480"/>
                <a:gd name="T24" fmla="*/ 2 w 282"/>
                <a:gd name="T25" fmla="*/ 3 h 480"/>
                <a:gd name="T26" fmla="*/ 2 w 282"/>
                <a:gd name="T27" fmla="*/ 3 h 480"/>
                <a:gd name="T28" fmla="*/ 2 w 282"/>
                <a:gd name="T29" fmla="*/ 3 h 480"/>
                <a:gd name="T30" fmla="*/ 2 w 282"/>
                <a:gd name="T31" fmla="*/ 3 h 480"/>
                <a:gd name="T32" fmla="*/ 2 w 282"/>
                <a:gd name="T33" fmla="*/ 3 h 480"/>
                <a:gd name="T34" fmla="*/ 2 w 282"/>
                <a:gd name="T35" fmla="*/ 3 h 480"/>
                <a:gd name="T36" fmla="*/ 2 w 282"/>
                <a:gd name="T37" fmla="*/ 3 h 480"/>
                <a:gd name="T38" fmla="*/ 3 w 282"/>
                <a:gd name="T39" fmla="*/ 3 h 480"/>
                <a:gd name="T40" fmla="*/ 3 w 282"/>
                <a:gd name="T41" fmla="*/ 3 h 480"/>
                <a:gd name="T42" fmla="*/ 3 w 282"/>
                <a:gd name="T43" fmla="*/ 4 h 480"/>
                <a:gd name="T44" fmla="*/ 3 w 282"/>
                <a:gd name="T45" fmla="*/ 4 h 480"/>
                <a:gd name="T46" fmla="*/ 3 w 282"/>
                <a:gd name="T47" fmla="*/ 4 h 480"/>
                <a:gd name="T48" fmla="*/ 3 w 282"/>
                <a:gd name="T49" fmla="*/ 4 h 480"/>
                <a:gd name="T50" fmla="*/ 3 w 282"/>
                <a:gd name="T51" fmla="*/ 5 h 480"/>
                <a:gd name="T52" fmla="*/ 3 w 282"/>
                <a:gd name="T53" fmla="*/ 5 h 480"/>
                <a:gd name="T54" fmla="*/ 3 w 282"/>
                <a:gd name="T55" fmla="*/ 6 h 480"/>
                <a:gd name="T56" fmla="*/ 4 w 282"/>
                <a:gd name="T57" fmla="*/ 6 h 4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82"/>
                <a:gd name="T88" fmla="*/ 0 h 480"/>
                <a:gd name="T89" fmla="*/ 282 w 282"/>
                <a:gd name="T90" fmla="*/ 480 h 48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82" h="480">
                  <a:moveTo>
                    <a:pt x="0" y="0"/>
                  </a:moveTo>
                  <a:lnTo>
                    <a:pt x="0" y="0"/>
                  </a:lnTo>
                  <a:lnTo>
                    <a:pt x="14" y="42"/>
                  </a:lnTo>
                  <a:lnTo>
                    <a:pt x="30" y="82"/>
                  </a:lnTo>
                  <a:lnTo>
                    <a:pt x="50" y="130"/>
                  </a:lnTo>
                  <a:lnTo>
                    <a:pt x="62" y="152"/>
                  </a:lnTo>
                  <a:lnTo>
                    <a:pt x="74" y="174"/>
                  </a:lnTo>
                  <a:lnTo>
                    <a:pt x="88" y="196"/>
                  </a:lnTo>
                  <a:lnTo>
                    <a:pt x="100" y="214"/>
                  </a:lnTo>
                  <a:lnTo>
                    <a:pt x="114" y="228"/>
                  </a:lnTo>
                  <a:lnTo>
                    <a:pt x="130" y="240"/>
                  </a:lnTo>
                  <a:lnTo>
                    <a:pt x="136" y="244"/>
                  </a:lnTo>
                  <a:lnTo>
                    <a:pt x="144" y="246"/>
                  </a:lnTo>
                  <a:lnTo>
                    <a:pt x="150" y="246"/>
                  </a:lnTo>
                  <a:lnTo>
                    <a:pt x="158" y="246"/>
                  </a:lnTo>
                  <a:lnTo>
                    <a:pt x="166" y="246"/>
                  </a:lnTo>
                  <a:lnTo>
                    <a:pt x="172" y="246"/>
                  </a:lnTo>
                  <a:lnTo>
                    <a:pt x="178" y="248"/>
                  </a:lnTo>
                  <a:lnTo>
                    <a:pt x="186" y="252"/>
                  </a:lnTo>
                  <a:lnTo>
                    <a:pt x="198" y="262"/>
                  </a:lnTo>
                  <a:lnTo>
                    <a:pt x="210" y="276"/>
                  </a:lnTo>
                  <a:lnTo>
                    <a:pt x="220" y="294"/>
                  </a:lnTo>
                  <a:lnTo>
                    <a:pt x="232" y="314"/>
                  </a:lnTo>
                  <a:lnTo>
                    <a:pt x="240" y="334"/>
                  </a:lnTo>
                  <a:lnTo>
                    <a:pt x="248" y="358"/>
                  </a:lnTo>
                  <a:lnTo>
                    <a:pt x="264" y="402"/>
                  </a:lnTo>
                  <a:lnTo>
                    <a:pt x="274" y="442"/>
                  </a:lnTo>
                  <a:lnTo>
                    <a:pt x="282" y="480"/>
                  </a:lnTo>
                </a:path>
              </a:pathLst>
            </a:custGeom>
            <a:noFill/>
            <a:ln w="12700">
              <a:solidFill>
                <a:srgbClr val="00AE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40116" name="Rectangle 101"/>
            <p:cNvSpPr>
              <a:spLocks noChangeArrowheads="1"/>
            </p:cNvSpPr>
            <p:nvPr/>
          </p:nvSpPr>
          <p:spPr bwMode="auto">
            <a:xfrm>
              <a:off x="488" y="3730"/>
              <a:ext cx="262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 Linac</a:t>
              </a:r>
              <a:endParaRPr lang="en-US" sz="1200"/>
            </a:p>
          </p:txBody>
        </p:sp>
      </p:grpSp>
      <p:sp>
        <p:nvSpPr>
          <p:cNvPr id="39967" name="Line 103"/>
          <p:cNvSpPr>
            <a:spLocks noChangeShapeType="1"/>
          </p:cNvSpPr>
          <p:nvPr/>
        </p:nvSpPr>
        <p:spPr bwMode="auto">
          <a:xfrm flipV="1">
            <a:off x="8285163" y="1390650"/>
            <a:ext cx="614362" cy="288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8" name="Line 104"/>
          <p:cNvSpPr>
            <a:spLocks noChangeShapeType="1"/>
          </p:cNvSpPr>
          <p:nvPr/>
        </p:nvSpPr>
        <p:spPr bwMode="auto">
          <a:xfrm flipV="1">
            <a:off x="5419725" y="1679575"/>
            <a:ext cx="2865438" cy="9953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9" name="Line 105"/>
          <p:cNvSpPr>
            <a:spLocks noChangeShapeType="1"/>
          </p:cNvSpPr>
          <p:nvPr/>
        </p:nvSpPr>
        <p:spPr bwMode="auto">
          <a:xfrm flipV="1">
            <a:off x="4843463" y="2665413"/>
            <a:ext cx="606425" cy="2111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0" name="Line 106"/>
          <p:cNvSpPr>
            <a:spLocks noChangeShapeType="1"/>
          </p:cNvSpPr>
          <p:nvPr/>
        </p:nvSpPr>
        <p:spPr bwMode="auto">
          <a:xfrm flipH="1">
            <a:off x="3862388" y="3043238"/>
            <a:ext cx="496887" cy="1714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1" name="Freeform 107"/>
          <p:cNvSpPr>
            <a:spLocks/>
          </p:cNvSpPr>
          <p:nvPr/>
        </p:nvSpPr>
        <p:spPr bwMode="auto">
          <a:xfrm>
            <a:off x="6111875" y="2192338"/>
            <a:ext cx="601663" cy="276225"/>
          </a:xfrm>
          <a:custGeom>
            <a:avLst/>
            <a:gdLst>
              <a:gd name="T0" fmla="*/ 2147483647 w 474"/>
              <a:gd name="T1" fmla="*/ 2147483647 h 218"/>
              <a:gd name="T2" fmla="*/ 2147483647 w 474"/>
              <a:gd name="T3" fmla="*/ 2147483647 h 218"/>
              <a:gd name="T4" fmla="*/ 0 w 474"/>
              <a:gd name="T5" fmla="*/ 2147483647 h 218"/>
              <a:gd name="T6" fmla="*/ 2147483647 w 474"/>
              <a:gd name="T7" fmla="*/ 0 h 218"/>
              <a:gd name="T8" fmla="*/ 2147483647 w 474"/>
              <a:gd name="T9" fmla="*/ 2147483647 h 2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4"/>
              <a:gd name="T16" fmla="*/ 0 h 218"/>
              <a:gd name="T17" fmla="*/ 474 w 474"/>
              <a:gd name="T18" fmla="*/ 218 h 2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4" h="218">
                <a:moveTo>
                  <a:pt x="474" y="60"/>
                </a:moveTo>
                <a:lnTo>
                  <a:pt x="20" y="218"/>
                </a:lnTo>
                <a:lnTo>
                  <a:pt x="0" y="158"/>
                </a:lnTo>
                <a:lnTo>
                  <a:pt x="452" y="0"/>
                </a:lnTo>
                <a:lnTo>
                  <a:pt x="474" y="60"/>
                </a:lnTo>
                <a:close/>
              </a:path>
            </a:pathLst>
          </a:custGeom>
          <a:solidFill>
            <a:srgbClr val="0019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72" name="Freeform 108"/>
          <p:cNvSpPr>
            <a:spLocks/>
          </p:cNvSpPr>
          <p:nvPr/>
        </p:nvSpPr>
        <p:spPr bwMode="auto">
          <a:xfrm>
            <a:off x="6111875" y="2192338"/>
            <a:ext cx="601663" cy="276225"/>
          </a:xfrm>
          <a:custGeom>
            <a:avLst/>
            <a:gdLst>
              <a:gd name="T0" fmla="*/ 2147483647 w 474"/>
              <a:gd name="T1" fmla="*/ 2147483647 h 218"/>
              <a:gd name="T2" fmla="*/ 2147483647 w 474"/>
              <a:gd name="T3" fmla="*/ 2147483647 h 218"/>
              <a:gd name="T4" fmla="*/ 0 w 474"/>
              <a:gd name="T5" fmla="*/ 2147483647 h 218"/>
              <a:gd name="T6" fmla="*/ 2147483647 w 474"/>
              <a:gd name="T7" fmla="*/ 0 h 218"/>
              <a:gd name="T8" fmla="*/ 2147483647 w 474"/>
              <a:gd name="T9" fmla="*/ 2147483647 h 2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4"/>
              <a:gd name="T16" fmla="*/ 0 h 218"/>
              <a:gd name="T17" fmla="*/ 474 w 474"/>
              <a:gd name="T18" fmla="*/ 218 h 2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4" h="218">
                <a:moveTo>
                  <a:pt x="474" y="60"/>
                </a:moveTo>
                <a:lnTo>
                  <a:pt x="20" y="218"/>
                </a:lnTo>
                <a:lnTo>
                  <a:pt x="0" y="158"/>
                </a:lnTo>
                <a:lnTo>
                  <a:pt x="452" y="0"/>
                </a:lnTo>
                <a:lnTo>
                  <a:pt x="474" y="6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73" name="Freeform 109"/>
          <p:cNvSpPr>
            <a:spLocks/>
          </p:cNvSpPr>
          <p:nvPr/>
        </p:nvSpPr>
        <p:spPr bwMode="auto">
          <a:xfrm>
            <a:off x="6111875" y="2192338"/>
            <a:ext cx="601663" cy="276225"/>
          </a:xfrm>
          <a:custGeom>
            <a:avLst/>
            <a:gdLst>
              <a:gd name="T0" fmla="*/ 2147483647 w 474"/>
              <a:gd name="T1" fmla="*/ 2147483647 h 218"/>
              <a:gd name="T2" fmla="*/ 2147483647 w 474"/>
              <a:gd name="T3" fmla="*/ 2147483647 h 218"/>
              <a:gd name="T4" fmla="*/ 0 w 474"/>
              <a:gd name="T5" fmla="*/ 2147483647 h 218"/>
              <a:gd name="T6" fmla="*/ 2147483647 w 474"/>
              <a:gd name="T7" fmla="*/ 0 h 218"/>
              <a:gd name="T8" fmla="*/ 2147483647 w 474"/>
              <a:gd name="T9" fmla="*/ 2147483647 h 2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4"/>
              <a:gd name="T16" fmla="*/ 0 h 218"/>
              <a:gd name="T17" fmla="*/ 474 w 474"/>
              <a:gd name="T18" fmla="*/ 218 h 2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4" h="218">
                <a:moveTo>
                  <a:pt x="474" y="60"/>
                </a:moveTo>
                <a:lnTo>
                  <a:pt x="20" y="218"/>
                </a:lnTo>
                <a:lnTo>
                  <a:pt x="0" y="158"/>
                </a:lnTo>
                <a:lnTo>
                  <a:pt x="452" y="0"/>
                </a:lnTo>
                <a:lnTo>
                  <a:pt x="474" y="60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74" name="Freeform 110"/>
          <p:cNvSpPr>
            <a:spLocks/>
          </p:cNvSpPr>
          <p:nvPr/>
        </p:nvSpPr>
        <p:spPr bwMode="auto">
          <a:xfrm>
            <a:off x="6796088" y="2044700"/>
            <a:ext cx="142875" cy="254000"/>
          </a:xfrm>
          <a:custGeom>
            <a:avLst/>
            <a:gdLst>
              <a:gd name="T0" fmla="*/ 2147483647 w 112"/>
              <a:gd name="T1" fmla="*/ 2147483647 h 200"/>
              <a:gd name="T2" fmla="*/ 2147483647 w 112"/>
              <a:gd name="T3" fmla="*/ 2147483647 h 200"/>
              <a:gd name="T4" fmla="*/ 0 w 112"/>
              <a:gd name="T5" fmla="*/ 2147483647 h 200"/>
              <a:gd name="T6" fmla="*/ 2147483647 w 112"/>
              <a:gd name="T7" fmla="*/ 0 h 200"/>
              <a:gd name="T8" fmla="*/ 2147483647 w 112"/>
              <a:gd name="T9" fmla="*/ 2147483647 h 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"/>
              <a:gd name="T16" fmla="*/ 0 h 200"/>
              <a:gd name="T17" fmla="*/ 112 w 112"/>
              <a:gd name="T18" fmla="*/ 200 h 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2" h="200">
                <a:moveTo>
                  <a:pt x="112" y="182"/>
                </a:moveTo>
                <a:lnTo>
                  <a:pt x="64" y="200"/>
                </a:lnTo>
                <a:lnTo>
                  <a:pt x="0" y="18"/>
                </a:lnTo>
                <a:lnTo>
                  <a:pt x="48" y="0"/>
                </a:lnTo>
                <a:lnTo>
                  <a:pt x="112" y="182"/>
                </a:lnTo>
                <a:close/>
              </a:path>
            </a:pathLst>
          </a:custGeom>
          <a:solidFill>
            <a:srgbClr val="D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75" name="Freeform 111"/>
          <p:cNvSpPr>
            <a:spLocks/>
          </p:cNvSpPr>
          <p:nvPr/>
        </p:nvSpPr>
        <p:spPr bwMode="auto">
          <a:xfrm>
            <a:off x="6796088" y="2044700"/>
            <a:ext cx="142875" cy="254000"/>
          </a:xfrm>
          <a:custGeom>
            <a:avLst/>
            <a:gdLst>
              <a:gd name="T0" fmla="*/ 2147483647 w 112"/>
              <a:gd name="T1" fmla="*/ 2147483647 h 200"/>
              <a:gd name="T2" fmla="*/ 2147483647 w 112"/>
              <a:gd name="T3" fmla="*/ 2147483647 h 200"/>
              <a:gd name="T4" fmla="*/ 0 w 112"/>
              <a:gd name="T5" fmla="*/ 2147483647 h 200"/>
              <a:gd name="T6" fmla="*/ 2147483647 w 112"/>
              <a:gd name="T7" fmla="*/ 0 h 200"/>
              <a:gd name="T8" fmla="*/ 2147483647 w 112"/>
              <a:gd name="T9" fmla="*/ 2147483647 h 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"/>
              <a:gd name="T16" fmla="*/ 0 h 200"/>
              <a:gd name="T17" fmla="*/ 112 w 112"/>
              <a:gd name="T18" fmla="*/ 200 h 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2" h="200">
                <a:moveTo>
                  <a:pt x="112" y="182"/>
                </a:moveTo>
                <a:lnTo>
                  <a:pt x="64" y="200"/>
                </a:lnTo>
                <a:lnTo>
                  <a:pt x="0" y="18"/>
                </a:lnTo>
                <a:lnTo>
                  <a:pt x="48" y="0"/>
                </a:lnTo>
                <a:lnTo>
                  <a:pt x="112" y="18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76" name="Freeform 112"/>
          <p:cNvSpPr>
            <a:spLocks/>
          </p:cNvSpPr>
          <p:nvPr/>
        </p:nvSpPr>
        <p:spPr bwMode="auto">
          <a:xfrm>
            <a:off x="6796088" y="2044700"/>
            <a:ext cx="142875" cy="254000"/>
          </a:xfrm>
          <a:custGeom>
            <a:avLst/>
            <a:gdLst>
              <a:gd name="T0" fmla="*/ 2147483647 w 112"/>
              <a:gd name="T1" fmla="*/ 2147483647 h 200"/>
              <a:gd name="T2" fmla="*/ 2147483647 w 112"/>
              <a:gd name="T3" fmla="*/ 2147483647 h 200"/>
              <a:gd name="T4" fmla="*/ 0 w 112"/>
              <a:gd name="T5" fmla="*/ 2147483647 h 200"/>
              <a:gd name="T6" fmla="*/ 2147483647 w 112"/>
              <a:gd name="T7" fmla="*/ 0 h 200"/>
              <a:gd name="T8" fmla="*/ 2147483647 w 112"/>
              <a:gd name="T9" fmla="*/ 2147483647 h 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"/>
              <a:gd name="T16" fmla="*/ 0 h 200"/>
              <a:gd name="T17" fmla="*/ 112 w 112"/>
              <a:gd name="T18" fmla="*/ 200 h 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2" h="200">
                <a:moveTo>
                  <a:pt x="112" y="182"/>
                </a:moveTo>
                <a:lnTo>
                  <a:pt x="64" y="200"/>
                </a:lnTo>
                <a:lnTo>
                  <a:pt x="0" y="18"/>
                </a:lnTo>
                <a:lnTo>
                  <a:pt x="48" y="0"/>
                </a:lnTo>
                <a:lnTo>
                  <a:pt x="112" y="182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77" name="Freeform 113"/>
          <p:cNvSpPr>
            <a:spLocks/>
          </p:cNvSpPr>
          <p:nvPr/>
        </p:nvSpPr>
        <p:spPr bwMode="auto">
          <a:xfrm>
            <a:off x="6872288" y="2019300"/>
            <a:ext cx="142875" cy="250825"/>
          </a:xfrm>
          <a:custGeom>
            <a:avLst/>
            <a:gdLst>
              <a:gd name="T0" fmla="*/ 2147483647 w 112"/>
              <a:gd name="T1" fmla="*/ 2147483647 h 198"/>
              <a:gd name="T2" fmla="*/ 2147483647 w 112"/>
              <a:gd name="T3" fmla="*/ 2147483647 h 198"/>
              <a:gd name="T4" fmla="*/ 0 w 112"/>
              <a:gd name="T5" fmla="*/ 2147483647 h 198"/>
              <a:gd name="T6" fmla="*/ 2147483647 w 112"/>
              <a:gd name="T7" fmla="*/ 0 h 198"/>
              <a:gd name="T8" fmla="*/ 2147483647 w 112"/>
              <a:gd name="T9" fmla="*/ 2147483647 h 1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"/>
              <a:gd name="T16" fmla="*/ 0 h 198"/>
              <a:gd name="T17" fmla="*/ 112 w 112"/>
              <a:gd name="T18" fmla="*/ 198 h 1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2" h="198">
                <a:moveTo>
                  <a:pt x="112" y="182"/>
                </a:moveTo>
                <a:lnTo>
                  <a:pt x="64" y="198"/>
                </a:lnTo>
                <a:lnTo>
                  <a:pt x="0" y="16"/>
                </a:lnTo>
                <a:lnTo>
                  <a:pt x="48" y="0"/>
                </a:lnTo>
                <a:lnTo>
                  <a:pt x="112" y="182"/>
                </a:lnTo>
                <a:close/>
              </a:path>
            </a:pathLst>
          </a:custGeom>
          <a:solidFill>
            <a:srgbClr val="D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78" name="Freeform 114"/>
          <p:cNvSpPr>
            <a:spLocks/>
          </p:cNvSpPr>
          <p:nvPr/>
        </p:nvSpPr>
        <p:spPr bwMode="auto">
          <a:xfrm>
            <a:off x="6872288" y="2019300"/>
            <a:ext cx="142875" cy="250825"/>
          </a:xfrm>
          <a:custGeom>
            <a:avLst/>
            <a:gdLst>
              <a:gd name="T0" fmla="*/ 2147483647 w 112"/>
              <a:gd name="T1" fmla="*/ 2147483647 h 198"/>
              <a:gd name="T2" fmla="*/ 2147483647 w 112"/>
              <a:gd name="T3" fmla="*/ 2147483647 h 198"/>
              <a:gd name="T4" fmla="*/ 0 w 112"/>
              <a:gd name="T5" fmla="*/ 2147483647 h 198"/>
              <a:gd name="T6" fmla="*/ 2147483647 w 112"/>
              <a:gd name="T7" fmla="*/ 0 h 198"/>
              <a:gd name="T8" fmla="*/ 2147483647 w 112"/>
              <a:gd name="T9" fmla="*/ 2147483647 h 1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"/>
              <a:gd name="T16" fmla="*/ 0 h 198"/>
              <a:gd name="T17" fmla="*/ 112 w 112"/>
              <a:gd name="T18" fmla="*/ 198 h 1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2" h="198">
                <a:moveTo>
                  <a:pt x="112" y="182"/>
                </a:moveTo>
                <a:lnTo>
                  <a:pt x="64" y="198"/>
                </a:lnTo>
                <a:lnTo>
                  <a:pt x="0" y="16"/>
                </a:lnTo>
                <a:lnTo>
                  <a:pt x="48" y="0"/>
                </a:lnTo>
                <a:lnTo>
                  <a:pt x="112" y="18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79" name="Freeform 115"/>
          <p:cNvSpPr>
            <a:spLocks/>
          </p:cNvSpPr>
          <p:nvPr/>
        </p:nvSpPr>
        <p:spPr bwMode="auto">
          <a:xfrm>
            <a:off x="6872288" y="2019300"/>
            <a:ext cx="142875" cy="250825"/>
          </a:xfrm>
          <a:custGeom>
            <a:avLst/>
            <a:gdLst>
              <a:gd name="T0" fmla="*/ 2147483647 w 112"/>
              <a:gd name="T1" fmla="*/ 2147483647 h 198"/>
              <a:gd name="T2" fmla="*/ 2147483647 w 112"/>
              <a:gd name="T3" fmla="*/ 2147483647 h 198"/>
              <a:gd name="T4" fmla="*/ 0 w 112"/>
              <a:gd name="T5" fmla="*/ 2147483647 h 198"/>
              <a:gd name="T6" fmla="*/ 2147483647 w 112"/>
              <a:gd name="T7" fmla="*/ 0 h 198"/>
              <a:gd name="T8" fmla="*/ 2147483647 w 112"/>
              <a:gd name="T9" fmla="*/ 2147483647 h 1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"/>
              <a:gd name="T16" fmla="*/ 0 h 198"/>
              <a:gd name="T17" fmla="*/ 112 w 112"/>
              <a:gd name="T18" fmla="*/ 198 h 1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2" h="198">
                <a:moveTo>
                  <a:pt x="112" y="182"/>
                </a:moveTo>
                <a:lnTo>
                  <a:pt x="64" y="198"/>
                </a:lnTo>
                <a:lnTo>
                  <a:pt x="0" y="16"/>
                </a:lnTo>
                <a:lnTo>
                  <a:pt x="48" y="0"/>
                </a:lnTo>
                <a:lnTo>
                  <a:pt x="112" y="182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80" name="Freeform 116"/>
          <p:cNvSpPr>
            <a:spLocks/>
          </p:cNvSpPr>
          <p:nvPr/>
        </p:nvSpPr>
        <p:spPr bwMode="auto">
          <a:xfrm>
            <a:off x="6951663" y="1990725"/>
            <a:ext cx="139700" cy="254000"/>
          </a:xfrm>
          <a:custGeom>
            <a:avLst/>
            <a:gdLst>
              <a:gd name="T0" fmla="*/ 2147483647 w 110"/>
              <a:gd name="T1" fmla="*/ 2147483647 h 200"/>
              <a:gd name="T2" fmla="*/ 2147483647 w 110"/>
              <a:gd name="T3" fmla="*/ 2147483647 h 200"/>
              <a:gd name="T4" fmla="*/ 0 w 110"/>
              <a:gd name="T5" fmla="*/ 2147483647 h 200"/>
              <a:gd name="T6" fmla="*/ 2147483647 w 110"/>
              <a:gd name="T7" fmla="*/ 0 h 200"/>
              <a:gd name="T8" fmla="*/ 2147483647 w 110"/>
              <a:gd name="T9" fmla="*/ 2147483647 h 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"/>
              <a:gd name="T16" fmla="*/ 0 h 200"/>
              <a:gd name="T17" fmla="*/ 110 w 110"/>
              <a:gd name="T18" fmla="*/ 200 h 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" h="200">
                <a:moveTo>
                  <a:pt x="110" y="182"/>
                </a:moveTo>
                <a:lnTo>
                  <a:pt x="62" y="200"/>
                </a:lnTo>
                <a:lnTo>
                  <a:pt x="0" y="18"/>
                </a:lnTo>
                <a:lnTo>
                  <a:pt x="48" y="0"/>
                </a:lnTo>
                <a:lnTo>
                  <a:pt x="110" y="182"/>
                </a:lnTo>
                <a:close/>
              </a:path>
            </a:pathLst>
          </a:custGeom>
          <a:solidFill>
            <a:srgbClr val="D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81" name="Freeform 117"/>
          <p:cNvSpPr>
            <a:spLocks/>
          </p:cNvSpPr>
          <p:nvPr/>
        </p:nvSpPr>
        <p:spPr bwMode="auto">
          <a:xfrm>
            <a:off x="6951663" y="1990725"/>
            <a:ext cx="139700" cy="254000"/>
          </a:xfrm>
          <a:custGeom>
            <a:avLst/>
            <a:gdLst>
              <a:gd name="T0" fmla="*/ 2147483647 w 110"/>
              <a:gd name="T1" fmla="*/ 2147483647 h 200"/>
              <a:gd name="T2" fmla="*/ 2147483647 w 110"/>
              <a:gd name="T3" fmla="*/ 2147483647 h 200"/>
              <a:gd name="T4" fmla="*/ 0 w 110"/>
              <a:gd name="T5" fmla="*/ 2147483647 h 200"/>
              <a:gd name="T6" fmla="*/ 2147483647 w 110"/>
              <a:gd name="T7" fmla="*/ 0 h 200"/>
              <a:gd name="T8" fmla="*/ 2147483647 w 110"/>
              <a:gd name="T9" fmla="*/ 2147483647 h 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"/>
              <a:gd name="T16" fmla="*/ 0 h 200"/>
              <a:gd name="T17" fmla="*/ 110 w 110"/>
              <a:gd name="T18" fmla="*/ 200 h 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" h="200">
                <a:moveTo>
                  <a:pt x="110" y="182"/>
                </a:moveTo>
                <a:lnTo>
                  <a:pt x="62" y="200"/>
                </a:lnTo>
                <a:lnTo>
                  <a:pt x="0" y="18"/>
                </a:lnTo>
                <a:lnTo>
                  <a:pt x="48" y="0"/>
                </a:lnTo>
                <a:lnTo>
                  <a:pt x="110" y="18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82" name="Freeform 118"/>
          <p:cNvSpPr>
            <a:spLocks/>
          </p:cNvSpPr>
          <p:nvPr/>
        </p:nvSpPr>
        <p:spPr bwMode="auto">
          <a:xfrm>
            <a:off x="6951663" y="1990725"/>
            <a:ext cx="139700" cy="254000"/>
          </a:xfrm>
          <a:custGeom>
            <a:avLst/>
            <a:gdLst>
              <a:gd name="T0" fmla="*/ 2147483647 w 110"/>
              <a:gd name="T1" fmla="*/ 2147483647 h 200"/>
              <a:gd name="T2" fmla="*/ 2147483647 w 110"/>
              <a:gd name="T3" fmla="*/ 2147483647 h 200"/>
              <a:gd name="T4" fmla="*/ 0 w 110"/>
              <a:gd name="T5" fmla="*/ 2147483647 h 200"/>
              <a:gd name="T6" fmla="*/ 2147483647 w 110"/>
              <a:gd name="T7" fmla="*/ 0 h 200"/>
              <a:gd name="T8" fmla="*/ 2147483647 w 110"/>
              <a:gd name="T9" fmla="*/ 2147483647 h 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"/>
              <a:gd name="T16" fmla="*/ 0 h 200"/>
              <a:gd name="T17" fmla="*/ 110 w 110"/>
              <a:gd name="T18" fmla="*/ 200 h 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" h="200">
                <a:moveTo>
                  <a:pt x="110" y="182"/>
                </a:moveTo>
                <a:lnTo>
                  <a:pt x="62" y="200"/>
                </a:lnTo>
                <a:lnTo>
                  <a:pt x="0" y="18"/>
                </a:lnTo>
                <a:lnTo>
                  <a:pt x="48" y="0"/>
                </a:lnTo>
                <a:lnTo>
                  <a:pt x="110" y="182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83" name="Freeform 119"/>
          <p:cNvSpPr>
            <a:spLocks/>
          </p:cNvSpPr>
          <p:nvPr/>
        </p:nvSpPr>
        <p:spPr bwMode="auto">
          <a:xfrm>
            <a:off x="7027863" y="1965325"/>
            <a:ext cx="141287" cy="250825"/>
          </a:xfrm>
          <a:custGeom>
            <a:avLst/>
            <a:gdLst>
              <a:gd name="T0" fmla="*/ 2147483647 w 112"/>
              <a:gd name="T1" fmla="*/ 2147483647 h 198"/>
              <a:gd name="T2" fmla="*/ 2147483647 w 112"/>
              <a:gd name="T3" fmla="*/ 2147483647 h 198"/>
              <a:gd name="T4" fmla="*/ 0 w 112"/>
              <a:gd name="T5" fmla="*/ 2147483647 h 198"/>
              <a:gd name="T6" fmla="*/ 2147483647 w 112"/>
              <a:gd name="T7" fmla="*/ 0 h 198"/>
              <a:gd name="T8" fmla="*/ 2147483647 w 112"/>
              <a:gd name="T9" fmla="*/ 2147483647 h 1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"/>
              <a:gd name="T16" fmla="*/ 0 h 198"/>
              <a:gd name="T17" fmla="*/ 112 w 112"/>
              <a:gd name="T18" fmla="*/ 198 h 1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2" h="198">
                <a:moveTo>
                  <a:pt x="112" y="182"/>
                </a:moveTo>
                <a:lnTo>
                  <a:pt x="62" y="198"/>
                </a:lnTo>
                <a:lnTo>
                  <a:pt x="0" y="16"/>
                </a:lnTo>
                <a:lnTo>
                  <a:pt x="48" y="0"/>
                </a:lnTo>
                <a:lnTo>
                  <a:pt x="112" y="182"/>
                </a:lnTo>
                <a:close/>
              </a:path>
            </a:pathLst>
          </a:custGeom>
          <a:solidFill>
            <a:srgbClr val="D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84" name="Freeform 120"/>
          <p:cNvSpPr>
            <a:spLocks/>
          </p:cNvSpPr>
          <p:nvPr/>
        </p:nvSpPr>
        <p:spPr bwMode="auto">
          <a:xfrm>
            <a:off x="7027863" y="1965325"/>
            <a:ext cx="141287" cy="250825"/>
          </a:xfrm>
          <a:custGeom>
            <a:avLst/>
            <a:gdLst>
              <a:gd name="T0" fmla="*/ 2147483647 w 112"/>
              <a:gd name="T1" fmla="*/ 2147483647 h 198"/>
              <a:gd name="T2" fmla="*/ 2147483647 w 112"/>
              <a:gd name="T3" fmla="*/ 2147483647 h 198"/>
              <a:gd name="T4" fmla="*/ 0 w 112"/>
              <a:gd name="T5" fmla="*/ 2147483647 h 198"/>
              <a:gd name="T6" fmla="*/ 2147483647 w 112"/>
              <a:gd name="T7" fmla="*/ 0 h 198"/>
              <a:gd name="T8" fmla="*/ 2147483647 w 112"/>
              <a:gd name="T9" fmla="*/ 2147483647 h 1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"/>
              <a:gd name="T16" fmla="*/ 0 h 198"/>
              <a:gd name="T17" fmla="*/ 112 w 112"/>
              <a:gd name="T18" fmla="*/ 198 h 1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2" h="198">
                <a:moveTo>
                  <a:pt x="112" y="182"/>
                </a:moveTo>
                <a:lnTo>
                  <a:pt x="62" y="198"/>
                </a:lnTo>
                <a:lnTo>
                  <a:pt x="0" y="16"/>
                </a:lnTo>
                <a:lnTo>
                  <a:pt x="48" y="0"/>
                </a:lnTo>
                <a:lnTo>
                  <a:pt x="112" y="18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85" name="Freeform 121"/>
          <p:cNvSpPr>
            <a:spLocks/>
          </p:cNvSpPr>
          <p:nvPr/>
        </p:nvSpPr>
        <p:spPr bwMode="auto">
          <a:xfrm>
            <a:off x="7027863" y="1965325"/>
            <a:ext cx="141287" cy="250825"/>
          </a:xfrm>
          <a:custGeom>
            <a:avLst/>
            <a:gdLst>
              <a:gd name="T0" fmla="*/ 2147483647 w 112"/>
              <a:gd name="T1" fmla="*/ 2147483647 h 198"/>
              <a:gd name="T2" fmla="*/ 2147483647 w 112"/>
              <a:gd name="T3" fmla="*/ 2147483647 h 198"/>
              <a:gd name="T4" fmla="*/ 0 w 112"/>
              <a:gd name="T5" fmla="*/ 2147483647 h 198"/>
              <a:gd name="T6" fmla="*/ 2147483647 w 112"/>
              <a:gd name="T7" fmla="*/ 0 h 198"/>
              <a:gd name="T8" fmla="*/ 2147483647 w 112"/>
              <a:gd name="T9" fmla="*/ 2147483647 h 1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"/>
              <a:gd name="T16" fmla="*/ 0 h 198"/>
              <a:gd name="T17" fmla="*/ 112 w 112"/>
              <a:gd name="T18" fmla="*/ 198 h 1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2" h="198">
                <a:moveTo>
                  <a:pt x="112" y="182"/>
                </a:moveTo>
                <a:lnTo>
                  <a:pt x="62" y="198"/>
                </a:lnTo>
                <a:lnTo>
                  <a:pt x="0" y="16"/>
                </a:lnTo>
                <a:lnTo>
                  <a:pt x="48" y="0"/>
                </a:lnTo>
                <a:lnTo>
                  <a:pt x="112" y="182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86" name="Freeform 122"/>
          <p:cNvSpPr>
            <a:spLocks/>
          </p:cNvSpPr>
          <p:nvPr/>
        </p:nvSpPr>
        <p:spPr bwMode="auto">
          <a:xfrm>
            <a:off x="6718300" y="2071688"/>
            <a:ext cx="141288" cy="252412"/>
          </a:xfrm>
          <a:custGeom>
            <a:avLst/>
            <a:gdLst>
              <a:gd name="T0" fmla="*/ 2147483647 w 112"/>
              <a:gd name="T1" fmla="*/ 2147483647 h 198"/>
              <a:gd name="T2" fmla="*/ 2147483647 w 112"/>
              <a:gd name="T3" fmla="*/ 2147483647 h 198"/>
              <a:gd name="T4" fmla="*/ 0 w 112"/>
              <a:gd name="T5" fmla="*/ 2147483647 h 198"/>
              <a:gd name="T6" fmla="*/ 2147483647 w 112"/>
              <a:gd name="T7" fmla="*/ 0 h 198"/>
              <a:gd name="T8" fmla="*/ 2147483647 w 112"/>
              <a:gd name="T9" fmla="*/ 2147483647 h 1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"/>
              <a:gd name="T16" fmla="*/ 0 h 198"/>
              <a:gd name="T17" fmla="*/ 112 w 112"/>
              <a:gd name="T18" fmla="*/ 198 h 1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2" h="198">
                <a:moveTo>
                  <a:pt x="112" y="182"/>
                </a:moveTo>
                <a:lnTo>
                  <a:pt x="64" y="198"/>
                </a:lnTo>
                <a:lnTo>
                  <a:pt x="0" y="18"/>
                </a:lnTo>
                <a:lnTo>
                  <a:pt x="50" y="0"/>
                </a:lnTo>
                <a:lnTo>
                  <a:pt x="112" y="182"/>
                </a:lnTo>
                <a:close/>
              </a:path>
            </a:pathLst>
          </a:custGeom>
          <a:solidFill>
            <a:srgbClr val="D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87" name="Freeform 123"/>
          <p:cNvSpPr>
            <a:spLocks/>
          </p:cNvSpPr>
          <p:nvPr/>
        </p:nvSpPr>
        <p:spPr bwMode="auto">
          <a:xfrm>
            <a:off x="6718300" y="2071688"/>
            <a:ext cx="141288" cy="252412"/>
          </a:xfrm>
          <a:custGeom>
            <a:avLst/>
            <a:gdLst>
              <a:gd name="T0" fmla="*/ 2147483647 w 112"/>
              <a:gd name="T1" fmla="*/ 2147483647 h 198"/>
              <a:gd name="T2" fmla="*/ 2147483647 w 112"/>
              <a:gd name="T3" fmla="*/ 2147483647 h 198"/>
              <a:gd name="T4" fmla="*/ 0 w 112"/>
              <a:gd name="T5" fmla="*/ 2147483647 h 198"/>
              <a:gd name="T6" fmla="*/ 2147483647 w 112"/>
              <a:gd name="T7" fmla="*/ 0 h 198"/>
              <a:gd name="T8" fmla="*/ 2147483647 w 112"/>
              <a:gd name="T9" fmla="*/ 2147483647 h 1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"/>
              <a:gd name="T16" fmla="*/ 0 h 198"/>
              <a:gd name="T17" fmla="*/ 112 w 112"/>
              <a:gd name="T18" fmla="*/ 198 h 1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2" h="198">
                <a:moveTo>
                  <a:pt x="112" y="182"/>
                </a:moveTo>
                <a:lnTo>
                  <a:pt x="64" y="198"/>
                </a:lnTo>
                <a:lnTo>
                  <a:pt x="0" y="18"/>
                </a:lnTo>
                <a:lnTo>
                  <a:pt x="50" y="0"/>
                </a:lnTo>
                <a:lnTo>
                  <a:pt x="112" y="18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88" name="Freeform 124"/>
          <p:cNvSpPr>
            <a:spLocks/>
          </p:cNvSpPr>
          <p:nvPr/>
        </p:nvSpPr>
        <p:spPr bwMode="auto">
          <a:xfrm>
            <a:off x="6718300" y="2071688"/>
            <a:ext cx="141288" cy="252412"/>
          </a:xfrm>
          <a:custGeom>
            <a:avLst/>
            <a:gdLst>
              <a:gd name="T0" fmla="*/ 2147483647 w 112"/>
              <a:gd name="T1" fmla="*/ 2147483647 h 198"/>
              <a:gd name="T2" fmla="*/ 2147483647 w 112"/>
              <a:gd name="T3" fmla="*/ 2147483647 h 198"/>
              <a:gd name="T4" fmla="*/ 0 w 112"/>
              <a:gd name="T5" fmla="*/ 2147483647 h 198"/>
              <a:gd name="T6" fmla="*/ 2147483647 w 112"/>
              <a:gd name="T7" fmla="*/ 0 h 198"/>
              <a:gd name="T8" fmla="*/ 2147483647 w 112"/>
              <a:gd name="T9" fmla="*/ 2147483647 h 1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2"/>
              <a:gd name="T16" fmla="*/ 0 h 198"/>
              <a:gd name="T17" fmla="*/ 112 w 112"/>
              <a:gd name="T18" fmla="*/ 198 h 1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2" h="198">
                <a:moveTo>
                  <a:pt x="112" y="182"/>
                </a:moveTo>
                <a:lnTo>
                  <a:pt x="64" y="198"/>
                </a:lnTo>
                <a:lnTo>
                  <a:pt x="0" y="18"/>
                </a:lnTo>
                <a:lnTo>
                  <a:pt x="50" y="0"/>
                </a:lnTo>
                <a:lnTo>
                  <a:pt x="112" y="182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89" name="Freeform 125"/>
          <p:cNvSpPr>
            <a:spLocks/>
          </p:cNvSpPr>
          <p:nvPr/>
        </p:nvSpPr>
        <p:spPr bwMode="auto">
          <a:xfrm>
            <a:off x="7165975" y="1865313"/>
            <a:ext cx="454025" cy="257175"/>
          </a:xfrm>
          <a:custGeom>
            <a:avLst/>
            <a:gdLst>
              <a:gd name="T0" fmla="*/ 2147483647 w 358"/>
              <a:gd name="T1" fmla="*/ 2147483647 h 204"/>
              <a:gd name="T2" fmla="*/ 2147483647 w 358"/>
              <a:gd name="T3" fmla="*/ 2147483647 h 204"/>
              <a:gd name="T4" fmla="*/ 0 w 358"/>
              <a:gd name="T5" fmla="*/ 2147483647 h 204"/>
              <a:gd name="T6" fmla="*/ 2147483647 w 358"/>
              <a:gd name="T7" fmla="*/ 0 h 204"/>
              <a:gd name="T8" fmla="*/ 2147483647 w 358"/>
              <a:gd name="T9" fmla="*/ 2147483647 h 2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8"/>
              <a:gd name="T16" fmla="*/ 0 h 204"/>
              <a:gd name="T17" fmla="*/ 358 w 358"/>
              <a:gd name="T18" fmla="*/ 204 h 2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8" h="204">
                <a:moveTo>
                  <a:pt x="358" y="92"/>
                </a:moveTo>
                <a:lnTo>
                  <a:pt x="32" y="204"/>
                </a:lnTo>
                <a:lnTo>
                  <a:pt x="0" y="114"/>
                </a:lnTo>
                <a:lnTo>
                  <a:pt x="326" y="0"/>
                </a:lnTo>
                <a:lnTo>
                  <a:pt x="358" y="92"/>
                </a:lnTo>
                <a:close/>
              </a:path>
            </a:pathLst>
          </a:custGeom>
          <a:solidFill>
            <a:srgbClr val="FF7F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90" name="Freeform 126"/>
          <p:cNvSpPr>
            <a:spLocks/>
          </p:cNvSpPr>
          <p:nvPr/>
        </p:nvSpPr>
        <p:spPr bwMode="auto">
          <a:xfrm>
            <a:off x="7165975" y="1865313"/>
            <a:ext cx="454025" cy="257175"/>
          </a:xfrm>
          <a:custGeom>
            <a:avLst/>
            <a:gdLst>
              <a:gd name="T0" fmla="*/ 2147483647 w 358"/>
              <a:gd name="T1" fmla="*/ 2147483647 h 204"/>
              <a:gd name="T2" fmla="*/ 2147483647 w 358"/>
              <a:gd name="T3" fmla="*/ 2147483647 h 204"/>
              <a:gd name="T4" fmla="*/ 0 w 358"/>
              <a:gd name="T5" fmla="*/ 2147483647 h 204"/>
              <a:gd name="T6" fmla="*/ 2147483647 w 358"/>
              <a:gd name="T7" fmla="*/ 0 h 204"/>
              <a:gd name="T8" fmla="*/ 2147483647 w 358"/>
              <a:gd name="T9" fmla="*/ 2147483647 h 2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8"/>
              <a:gd name="T16" fmla="*/ 0 h 204"/>
              <a:gd name="T17" fmla="*/ 358 w 358"/>
              <a:gd name="T18" fmla="*/ 204 h 2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8" h="204">
                <a:moveTo>
                  <a:pt x="358" y="92"/>
                </a:moveTo>
                <a:lnTo>
                  <a:pt x="32" y="204"/>
                </a:lnTo>
                <a:lnTo>
                  <a:pt x="0" y="114"/>
                </a:lnTo>
                <a:lnTo>
                  <a:pt x="326" y="0"/>
                </a:lnTo>
                <a:lnTo>
                  <a:pt x="358" y="9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91" name="Freeform 127"/>
          <p:cNvSpPr>
            <a:spLocks/>
          </p:cNvSpPr>
          <p:nvPr/>
        </p:nvSpPr>
        <p:spPr bwMode="auto">
          <a:xfrm>
            <a:off x="7165975" y="1865313"/>
            <a:ext cx="454025" cy="257175"/>
          </a:xfrm>
          <a:custGeom>
            <a:avLst/>
            <a:gdLst>
              <a:gd name="T0" fmla="*/ 2147483647 w 358"/>
              <a:gd name="T1" fmla="*/ 2147483647 h 204"/>
              <a:gd name="T2" fmla="*/ 2147483647 w 358"/>
              <a:gd name="T3" fmla="*/ 2147483647 h 204"/>
              <a:gd name="T4" fmla="*/ 0 w 358"/>
              <a:gd name="T5" fmla="*/ 2147483647 h 204"/>
              <a:gd name="T6" fmla="*/ 2147483647 w 358"/>
              <a:gd name="T7" fmla="*/ 0 h 204"/>
              <a:gd name="T8" fmla="*/ 2147483647 w 358"/>
              <a:gd name="T9" fmla="*/ 2147483647 h 2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8"/>
              <a:gd name="T16" fmla="*/ 0 h 204"/>
              <a:gd name="T17" fmla="*/ 358 w 358"/>
              <a:gd name="T18" fmla="*/ 204 h 2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8" h="204">
                <a:moveTo>
                  <a:pt x="358" y="92"/>
                </a:moveTo>
                <a:lnTo>
                  <a:pt x="32" y="204"/>
                </a:lnTo>
                <a:lnTo>
                  <a:pt x="0" y="114"/>
                </a:lnTo>
                <a:lnTo>
                  <a:pt x="326" y="0"/>
                </a:lnTo>
                <a:lnTo>
                  <a:pt x="358" y="92"/>
                </a:lnTo>
                <a:close/>
              </a:path>
            </a:pathLst>
          </a:cu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92" name="Freeform 128"/>
          <p:cNvSpPr>
            <a:spLocks/>
          </p:cNvSpPr>
          <p:nvPr/>
        </p:nvSpPr>
        <p:spPr bwMode="auto">
          <a:xfrm>
            <a:off x="8105775" y="1563688"/>
            <a:ext cx="220663" cy="277812"/>
          </a:xfrm>
          <a:custGeom>
            <a:avLst/>
            <a:gdLst>
              <a:gd name="T0" fmla="*/ 2147483647 w 174"/>
              <a:gd name="T1" fmla="*/ 2147483647 h 220"/>
              <a:gd name="T2" fmla="*/ 2147483647 w 174"/>
              <a:gd name="T3" fmla="*/ 2147483647 h 220"/>
              <a:gd name="T4" fmla="*/ 2147483647 w 174"/>
              <a:gd name="T5" fmla="*/ 2147483647 h 220"/>
              <a:gd name="T6" fmla="*/ 2147483647 w 174"/>
              <a:gd name="T7" fmla="*/ 2147483647 h 220"/>
              <a:gd name="T8" fmla="*/ 2147483647 w 174"/>
              <a:gd name="T9" fmla="*/ 2147483647 h 220"/>
              <a:gd name="T10" fmla="*/ 2147483647 w 174"/>
              <a:gd name="T11" fmla="*/ 2147483647 h 220"/>
              <a:gd name="T12" fmla="*/ 2147483647 w 174"/>
              <a:gd name="T13" fmla="*/ 2147483647 h 220"/>
              <a:gd name="T14" fmla="*/ 2147483647 w 174"/>
              <a:gd name="T15" fmla="*/ 2147483647 h 220"/>
              <a:gd name="T16" fmla="*/ 2147483647 w 174"/>
              <a:gd name="T17" fmla="*/ 2147483647 h 220"/>
              <a:gd name="T18" fmla="*/ 2147483647 w 174"/>
              <a:gd name="T19" fmla="*/ 2147483647 h 220"/>
              <a:gd name="T20" fmla="*/ 2147483647 w 174"/>
              <a:gd name="T21" fmla="*/ 2147483647 h 220"/>
              <a:gd name="T22" fmla="*/ 2147483647 w 174"/>
              <a:gd name="T23" fmla="*/ 2147483647 h 220"/>
              <a:gd name="T24" fmla="*/ 2147483647 w 174"/>
              <a:gd name="T25" fmla="*/ 2147483647 h 220"/>
              <a:gd name="T26" fmla="*/ 2147483647 w 174"/>
              <a:gd name="T27" fmla="*/ 2147483647 h 220"/>
              <a:gd name="T28" fmla="*/ 2147483647 w 174"/>
              <a:gd name="T29" fmla="*/ 2147483647 h 220"/>
              <a:gd name="T30" fmla="*/ 2147483647 w 174"/>
              <a:gd name="T31" fmla="*/ 2147483647 h 220"/>
              <a:gd name="T32" fmla="*/ 2147483647 w 174"/>
              <a:gd name="T33" fmla="*/ 2147483647 h 220"/>
              <a:gd name="T34" fmla="*/ 2147483647 w 174"/>
              <a:gd name="T35" fmla="*/ 2147483647 h 220"/>
              <a:gd name="T36" fmla="*/ 2147483647 w 174"/>
              <a:gd name="T37" fmla="*/ 2147483647 h 220"/>
              <a:gd name="T38" fmla="*/ 2147483647 w 174"/>
              <a:gd name="T39" fmla="*/ 0 h 220"/>
              <a:gd name="T40" fmla="*/ 2147483647 w 174"/>
              <a:gd name="T41" fmla="*/ 0 h 220"/>
              <a:gd name="T42" fmla="*/ 2147483647 w 174"/>
              <a:gd name="T43" fmla="*/ 2147483647 h 220"/>
              <a:gd name="T44" fmla="*/ 2147483647 w 174"/>
              <a:gd name="T45" fmla="*/ 2147483647 h 220"/>
              <a:gd name="T46" fmla="*/ 2147483647 w 174"/>
              <a:gd name="T47" fmla="*/ 2147483647 h 220"/>
              <a:gd name="T48" fmla="*/ 2147483647 w 174"/>
              <a:gd name="T49" fmla="*/ 2147483647 h 220"/>
              <a:gd name="T50" fmla="*/ 2147483647 w 174"/>
              <a:gd name="T51" fmla="*/ 2147483647 h 220"/>
              <a:gd name="T52" fmla="*/ 2147483647 w 174"/>
              <a:gd name="T53" fmla="*/ 2147483647 h 220"/>
              <a:gd name="T54" fmla="*/ 2147483647 w 174"/>
              <a:gd name="T55" fmla="*/ 2147483647 h 220"/>
              <a:gd name="T56" fmla="*/ 2147483647 w 174"/>
              <a:gd name="T57" fmla="*/ 2147483647 h 220"/>
              <a:gd name="T58" fmla="*/ 2147483647 w 174"/>
              <a:gd name="T59" fmla="*/ 2147483647 h 220"/>
              <a:gd name="T60" fmla="*/ 2147483647 w 174"/>
              <a:gd name="T61" fmla="*/ 2147483647 h 220"/>
              <a:gd name="T62" fmla="*/ 2147483647 w 174"/>
              <a:gd name="T63" fmla="*/ 2147483647 h 220"/>
              <a:gd name="T64" fmla="*/ 2147483647 w 174"/>
              <a:gd name="T65" fmla="*/ 2147483647 h 220"/>
              <a:gd name="T66" fmla="*/ 2147483647 w 174"/>
              <a:gd name="T67" fmla="*/ 2147483647 h 220"/>
              <a:gd name="T68" fmla="*/ 2147483647 w 174"/>
              <a:gd name="T69" fmla="*/ 2147483647 h 220"/>
              <a:gd name="T70" fmla="*/ 2147483647 w 174"/>
              <a:gd name="T71" fmla="*/ 2147483647 h 220"/>
              <a:gd name="T72" fmla="*/ 2147483647 w 174"/>
              <a:gd name="T73" fmla="*/ 2147483647 h 220"/>
              <a:gd name="T74" fmla="*/ 0 w 174"/>
              <a:gd name="T75" fmla="*/ 2147483647 h 220"/>
              <a:gd name="T76" fmla="*/ 2147483647 w 174"/>
              <a:gd name="T77" fmla="*/ 2147483647 h 22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74"/>
              <a:gd name="T118" fmla="*/ 0 h 220"/>
              <a:gd name="T119" fmla="*/ 174 w 174"/>
              <a:gd name="T120" fmla="*/ 220 h 22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74" h="220">
                <a:moveTo>
                  <a:pt x="64" y="220"/>
                </a:moveTo>
                <a:lnTo>
                  <a:pt x="64" y="220"/>
                </a:lnTo>
                <a:lnTo>
                  <a:pt x="78" y="214"/>
                </a:lnTo>
                <a:lnTo>
                  <a:pt x="90" y="206"/>
                </a:lnTo>
                <a:lnTo>
                  <a:pt x="100" y="198"/>
                </a:lnTo>
                <a:lnTo>
                  <a:pt x="110" y="190"/>
                </a:lnTo>
                <a:lnTo>
                  <a:pt x="116" y="180"/>
                </a:lnTo>
                <a:lnTo>
                  <a:pt x="120" y="170"/>
                </a:lnTo>
                <a:lnTo>
                  <a:pt x="128" y="150"/>
                </a:lnTo>
                <a:lnTo>
                  <a:pt x="130" y="132"/>
                </a:lnTo>
                <a:lnTo>
                  <a:pt x="130" y="118"/>
                </a:lnTo>
                <a:lnTo>
                  <a:pt x="128" y="102"/>
                </a:lnTo>
                <a:lnTo>
                  <a:pt x="132" y="112"/>
                </a:lnTo>
                <a:lnTo>
                  <a:pt x="140" y="134"/>
                </a:lnTo>
                <a:lnTo>
                  <a:pt x="146" y="146"/>
                </a:lnTo>
                <a:lnTo>
                  <a:pt x="154" y="160"/>
                </a:lnTo>
                <a:lnTo>
                  <a:pt x="162" y="172"/>
                </a:lnTo>
                <a:lnTo>
                  <a:pt x="174" y="182"/>
                </a:lnTo>
                <a:lnTo>
                  <a:pt x="110" y="0"/>
                </a:lnTo>
                <a:lnTo>
                  <a:pt x="108" y="16"/>
                </a:lnTo>
                <a:lnTo>
                  <a:pt x="108" y="30"/>
                </a:lnTo>
                <a:lnTo>
                  <a:pt x="110" y="46"/>
                </a:lnTo>
                <a:lnTo>
                  <a:pt x="114" y="60"/>
                </a:lnTo>
                <a:lnTo>
                  <a:pt x="120" y="82"/>
                </a:lnTo>
                <a:lnTo>
                  <a:pt x="124" y="90"/>
                </a:lnTo>
                <a:lnTo>
                  <a:pt x="116" y="78"/>
                </a:lnTo>
                <a:lnTo>
                  <a:pt x="108" y="66"/>
                </a:lnTo>
                <a:lnTo>
                  <a:pt x="94" y="54"/>
                </a:lnTo>
                <a:lnTo>
                  <a:pt x="76" y="42"/>
                </a:lnTo>
                <a:lnTo>
                  <a:pt x="66" y="38"/>
                </a:lnTo>
                <a:lnTo>
                  <a:pt x="56" y="34"/>
                </a:lnTo>
                <a:lnTo>
                  <a:pt x="44" y="32"/>
                </a:lnTo>
                <a:lnTo>
                  <a:pt x="30" y="32"/>
                </a:lnTo>
                <a:lnTo>
                  <a:pt x="16" y="34"/>
                </a:lnTo>
                <a:lnTo>
                  <a:pt x="0" y="38"/>
                </a:lnTo>
                <a:lnTo>
                  <a:pt x="64" y="220"/>
                </a:lnTo>
                <a:close/>
              </a:path>
            </a:pathLst>
          </a:custGeom>
          <a:solidFill>
            <a:srgbClr val="33F3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93" name="Freeform 129"/>
          <p:cNvSpPr>
            <a:spLocks/>
          </p:cNvSpPr>
          <p:nvPr/>
        </p:nvSpPr>
        <p:spPr bwMode="auto">
          <a:xfrm>
            <a:off x="8105775" y="1563688"/>
            <a:ext cx="220663" cy="277812"/>
          </a:xfrm>
          <a:custGeom>
            <a:avLst/>
            <a:gdLst>
              <a:gd name="T0" fmla="*/ 2147483647 w 174"/>
              <a:gd name="T1" fmla="*/ 2147483647 h 220"/>
              <a:gd name="T2" fmla="*/ 2147483647 w 174"/>
              <a:gd name="T3" fmla="*/ 2147483647 h 220"/>
              <a:gd name="T4" fmla="*/ 2147483647 w 174"/>
              <a:gd name="T5" fmla="*/ 2147483647 h 220"/>
              <a:gd name="T6" fmla="*/ 2147483647 w 174"/>
              <a:gd name="T7" fmla="*/ 2147483647 h 220"/>
              <a:gd name="T8" fmla="*/ 2147483647 w 174"/>
              <a:gd name="T9" fmla="*/ 2147483647 h 220"/>
              <a:gd name="T10" fmla="*/ 2147483647 w 174"/>
              <a:gd name="T11" fmla="*/ 2147483647 h 220"/>
              <a:gd name="T12" fmla="*/ 2147483647 w 174"/>
              <a:gd name="T13" fmla="*/ 2147483647 h 220"/>
              <a:gd name="T14" fmla="*/ 2147483647 w 174"/>
              <a:gd name="T15" fmla="*/ 2147483647 h 220"/>
              <a:gd name="T16" fmla="*/ 2147483647 w 174"/>
              <a:gd name="T17" fmla="*/ 2147483647 h 220"/>
              <a:gd name="T18" fmla="*/ 2147483647 w 174"/>
              <a:gd name="T19" fmla="*/ 2147483647 h 220"/>
              <a:gd name="T20" fmla="*/ 2147483647 w 174"/>
              <a:gd name="T21" fmla="*/ 2147483647 h 220"/>
              <a:gd name="T22" fmla="*/ 2147483647 w 174"/>
              <a:gd name="T23" fmla="*/ 2147483647 h 220"/>
              <a:gd name="T24" fmla="*/ 2147483647 w 174"/>
              <a:gd name="T25" fmla="*/ 2147483647 h 220"/>
              <a:gd name="T26" fmla="*/ 2147483647 w 174"/>
              <a:gd name="T27" fmla="*/ 2147483647 h 220"/>
              <a:gd name="T28" fmla="*/ 2147483647 w 174"/>
              <a:gd name="T29" fmla="*/ 2147483647 h 220"/>
              <a:gd name="T30" fmla="*/ 2147483647 w 174"/>
              <a:gd name="T31" fmla="*/ 2147483647 h 220"/>
              <a:gd name="T32" fmla="*/ 2147483647 w 174"/>
              <a:gd name="T33" fmla="*/ 2147483647 h 220"/>
              <a:gd name="T34" fmla="*/ 2147483647 w 174"/>
              <a:gd name="T35" fmla="*/ 2147483647 h 220"/>
              <a:gd name="T36" fmla="*/ 2147483647 w 174"/>
              <a:gd name="T37" fmla="*/ 2147483647 h 220"/>
              <a:gd name="T38" fmla="*/ 2147483647 w 174"/>
              <a:gd name="T39" fmla="*/ 0 h 220"/>
              <a:gd name="T40" fmla="*/ 2147483647 w 174"/>
              <a:gd name="T41" fmla="*/ 0 h 220"/>
              <a:gd name="T42" fmla="*/ 2147483647 w 174"/>
              <a:gd name="T43" fmla="*/ 2147483647 h 220"/>
              <a:gd name="T44" fmla="*/ 2147483647 w 174"/>
              <a:gd name="T45" fmla="*/ 2147483647 h 220"/>
              <a:gd name="T46" fmla="*/ 2147483647 w 174"/>
              <a:gd name="T47" fmla="*/ 2147483647 h 220"/>
              <a:gd name="T48" fmla="*/ 2147483647 w 174"/>
              <a:gd name="T49" fmla="*/ 2147483647 h 220"/>
              <a:gd name="T50" fmla="*/ 2147483647 w 174"/>
              <a:gd name="T51" fmla="*/ 2147483647 h 220"/>
              <a:gd name="T52" fmla="*/ 2147483647 w 174"/>
              <a:gd name="T53" fmla="*/ 2147483647 h 220"/>
              <a:gd name="T54" fmla="*/ 2147483647 w 174"/>
              <a:gd name="T55" fmla="*/ 2147483647 h 220"/>
              <a:gd name="T56" fmla="*/ 2147483647 w 174"/>
              <a:gd name="T57" fmla="*/ 2147483647 h 220"/>
              <a:gd name="T58" fmla="*/ 2147483647 w 174"/>
              <a:gd name="T59" fmla="*/ 2147483647 h 220"/>
              <a:gd name="T60" fmla="*/ 2147483647 w 174"/>
              <a:gd name="T61" fmla="*/ 2147483647 h 220"/>
              <a:gd name="T62" fmla="*/ 2147483647 w 174"/>
              <a:gd name="T63" fmla="*/ 2147483647 h 220"/>
              <a:gd name="T64" fmla="*/ 2147483647 w 174"/>
              <a:gd name="T65" fmla="*/ 2147483647 h 220"/>
              <a:gd name="T66" fmla="*/ 2147483647 w 174"/>
              <a:gd name="T67" fmla="*/ 2147483647 h 220"/>
              <a:gd name="T68" fmla="*/ 2147483647 w 174"/>
              <a:gd name="T69" fmla="*/ 2147483647 h 220"/>
              <a:gd name="T70" fmla="*/ 2147483647 w 174"/>
              <a:gd name="T71" fmla="*/ 2147483647 h 220"/>
              <a:gd name="T72" fmla="*/ 2147483647 w 174"/>
              <a:gd name="T73" fmla="*/ 2147483647 h 220"/>
              <a:gd name="T74" fmla="*/ 0 w 174"/>
              <a:gd name="T75" fmla="*/ 2147483647 h 220"/>
              <a:gd name="T76" fmla="*/ 2147483647 w 174"/>
              <a:gd name="T77" fmla="*/ 2147483647 h 22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74"/>
              <a:gd name="T118" fmla="*/ 0 h 220"/>
              <a:gd name="T119" fmla="*/ 174 w 174"/>
              <a:gd name="T120" fmla="*/ 220 h 22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74" h="220">
                <a:moveTo>
                  <a:pt x="64" y="220"/>
                </a:moveTo>
                <a:lnTo>
                  <a:pt x="64" y="220"/>
                </a:lnTo>
                <a:lnTo>
                  <a:pt x="78" y="214"/>
                </a:lnTo>
                <a:lnTo>
                  <a:pt x="90" y="206"/>
                </a:lnTo>
                <a:lnTo>
                  <a:pt x="100" y="198"/>
                </a:lnTo>
                <a:lnTo>
                  <a:pt x="110" y="190"/>
                </a:lnTo>
                <a:lnTo>
                  <a:pt x="116" y="180"/>
                </a:lnTo>
                <a:lnTo>
                  <a:pt x="120" y="170"/>
                </a:lnTo>
                <a:lnTo>
                  <a:pt x="128" y="150"/>
                </a:lnTo>
                <a:lnTo>
                  <a:pt x="130" y="132"/>
                </a:lnTo>
                <a:lnTo>
                  <a:pt x="130" y="118"/>
                </a:lnTo>
                <a:lnTo>
                  <a:pt x="128" y="102"/>
                </a:lnTo>
                <a:lnTo>
                  <a:pt x="132" y="112"/>
                </a:lnTo>
                <a:lnTo>
                  <a:pt x="140" y="134"/>
                </a:lnTo>
                <a:lnTo>
                  <a:pt x="146" y="146"/>
                </a:lnTo>
                <a:lnTo>
                  <a:pt x="154" y="160"/>
                </a:lnTo>
                <a:lnTo>
                  <a:pt x="162" y="172"/>
                </a:lnTo>
                <a:lnTo>
                  <a:pt x="174" y="182"/>
                </a:lnTo>
                <a:lnTo>
                  <a:pt x="110" y="0"/>
                </a:lnTo>
                <a:lnTo>
                  <a:pt x="108" y="16"/>
                </a:lnTo>
                <a:lnTo>
                  <a:pt x="108" y="30"/>
                </a:lnTo>
                <a:lnTo>
                  <a:pt x="110" y="46"/>
                </a:lnTo>
                <a:lnTo>
                  <a:pt x="114" y="60"/>
                </a:lnTo>
                <a:lnTo>
                  <a:pt x="120" y="82"/>
                </a:lnTo>
                <a:lnTo>
                  <a:pt x="124" y="90"/>
                </a:lnTo>
                <a:lnTo>
                  <a:pt x="116" y="78"/>
                </a:lnTo>
                <a:lnTo>
                  <a:pt x="108" y="66"/>
                </a:lnTo>
                <a:lnTo>
                  <a:pt x="94" y="54"/>
                </a:lnTo>
                <a:lnTo>
                  <a:pt x="76" y="42"/>
                </a:lnTo>
                <a:lnTo>
                  <a:pt x="66" y="38"/>
                </a:lnTo>
                <a:lnTo>
                  <a:pt x="56" y="34"/>
                </a:lnTo>
                <a:lnTo>
                  <a:pt x="44" y="32"/>
                </a:lnTo>
                <a:lnTo>
                  <a:pt x="30" y="32"/>
                </a:lnTo>
                <a:lnTo>
                  <a:pt x="16" y="34"/>
                </a:lnTo>
                <a:lnTo>
                  <a:pt x="0" y="38"/>
                </a:lnTo>
                <a:lnTo>
                  <a:pt x="64" y="22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94" name="Freeform 130"/>
          <p:cNvSpPr>
            <a:spLocks/>
          </p:cNvSpPr>
          <p:nvPr/>
        </p:nvSpPr>
        <p:spPr bwMode="auto">
          <a:xfrm>
            <a:off x="8105775" y="1563688"/>
            <a:ext cx="220663" cy="277812"/>
          </a:xfrm>
          <a:custGeom>
            <a:avLst/>
            <a:gdLst>
              <a:gd name="T0" fmla="*/ 2147483647 w 174"/>
              <a:gd name="T1" fmla="*/ 2147483647 h 220"/>
              <a:gd name="T2" fmla="*/ 2147483647 w 174"/>
              <a:gd name="T3" fmla="*/ 2147483647 h 220"/>
              <a:gd name="T4" fmla="*/ 2147483647 w 174"/>
              <a:gd name="T5" fmla="*/ 2147483647 h 220"/>
              <a:gd name="T6" fmla="*/ 2147483647 w 174"/>
              <a:gd name="T7" fmla="*/ 2147483647 h 220"/>
              <a:gd name="T8" fmla="*/ 2147483647 w 174"/>
              <a:gd name="T9" fmla="*/ 2147483647 h 220"/>
              <a:gd name="T10" fmla="*/ 2147483647 w 174"/>
              <a:gd name="T11" fmla="*/ 2147483647 h 220"/>
              <a:gd name="T12" fmla="*/ 2147483647 w 174"/>
              <a:gd name="T13" fmla="*/ 2147483647 h 220"/>
              <a:gd name="T14" fmla="*/ 2147483647 w 174"/>
              <a:gd name="T15" fmla="*/ 2147483647 h 220"/>
              <a:gd name="T16" fmla="*/ 2147483647 w 174"/>
              <a:gd name="T17" fmla="*/ 2147483647 h 220"/>
              <a:gd name="T18" fmla="*/ 2147483647 w 174"/>
              <a:gd name="T19" fmla="*/ 2147483647 h 220"/>
              <a:gd name="T20" fmla="*/ 2147483647 w 174"/>
              <a:gd name="T21" fmla="*/ 2147483647 h 220"/>
              <a:gd name="T22" fmla="*/ 2147483647 w 174"/>
              <a:gd name="T23" fmla="*/ 2147483647 h 220"/>
              <a:gd name="T24" fmla="*/ 2147483647 w 174"/>
              <a:gd name="T25" fmla="*/ 2147483647 h 220"/>
              <a:gd name="T26" fmla="*/ 2147483647 w 174"/>
              <a:gd name="T27" fmla="*/ 2147483647 h 220"/>
              <a:gd name="T28" fmla="*/ 2147483647 w 174"/>
              <a:gd name="T29" fmla="*/ 2147483647 h 220"/>
              <a:gd name="T30" fmla="*/ 2147483647 w 174"/>
              <a:gd name="T31" fmla="*/ 2147483647 h 220"/>
              <a:gd name="T32" fmla="*/ 2147483647 w 174"/>
              <a:gd name="T33" fmla="*/ 2147483647 h 220"/>
              <a:gd name="T34" fmla="*/ 2147483647 w 174"/>
              <a:gd name="T35" fmla="*/ 2147483647 h 220"/>
              <a:gd name="T36" fmla="*/ 2147483647 w 174"/>
              <a:gd name="T37" fmla="*/ 2147483647 h 220"/>
              <a:gd name="T38" fmla="*/ 2147483647 w 174"/>
              <a:gd name="T39" fmla="*/ 0 h 220"/>
              <a:gd name="T40" fmla="*/ 2147483647 w 174"/>
              <a:gd name="T41" fmla="*/ 0 h 220"/>
              <a:gd name="T42" fmla="*/ 2147483647 w 174"/>
              <a:gd name="T43" fmla="*/ 2147483647 h 220"/>
              <a:gd name="T44" fmla="*/ 2147483647 w 174"/>
              <a:gd name="T45" fmla="*/ 2147483647 h 220"/>
              <a:gd name="T46" fmla="*/ 2147483647 w 174"/>
              <a:gd name="T47" fmla="*/ 2147483647 h 220"/>
              <a:gd name="T48" fmla="*/ 2147483647 w 174"/>
              <a:gd name="T49" fmla="*/ 2147483647 h 220"/>
              <a:gd name="T50" fmla="*/ 2147483647 w 174"/>
              <a:gd name="T51" fmla="*/ 2147483647 h 220"/>
              <a:gd name="T52" fmla="*/ 2147483647 w 174"/>
              <a:gd name="T53" fmla="*/ 2147483647 h 220"/>
              <a:gd name="T54" fmla="*/ 2147483647 w 174"/>
              <a:gd name="T55" fmla="*/ 2147483647 h 220"/>
              <a:gd name="T56" fmla="*/ 2147483647 w 174"/>
              <a:gd name="T57" fmla="*/ 2147483647 h 220"/>
              <a:gd name="T58" fmla="*/ 2147483647 w 174"/>
              <a:gd name="T59" fmla="*/ 2147483647 h 220"/>
              <a:gd name="T60" fmla="*/ 2147483647 w 174"/>
              <a:gd name="T61" fmla="*/ 2147483647 h 220"/>
              <a:gd name="T62" fmla="*/ 2147483647 w 174"/>
              <a:gd name="T63" fmla="*/ 2147483647 h 220"/>
              <a:gd name="T64" fmla="*/ 2147483647 w 174"/>
              <a:gd name="T65" fmla="*/ 2147483647 h 220"/>
              <a:gd name="T66" fmla="*/ 2147483647 w 174"/>
              <a:gd name="T67" fmla="*/ 2147483647 h 220"/>
              <a:gd name="T68" fmla="*/ 2147483647 w 174"/>
              <a:gd name="T69" fmla="*/ 2147483647 h 220"/>
              <a:gd name="T70" fmla="*/ 2147483647 w 174"/>
              <a:gd name="T71" fmla="*/ 2147483647 h 220"/>
              <a:gd name="T72" fmla="*/ 2147483647 w 174"/>
              <a:gd name="T73" fmla="*/ 2147483647 h 220"/>
              <a:gd name="T74" fmla="*/ 0 w 174"/>
              <a:gd name="T75" fmla="*/ 2147483647 h 220"/>
              <a:gd name="T76" fmla="*/ 2147483647 w 174"/>
              <a:gd name="T77" fmla="*/ 2147483647 h 22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74"/>
              <a:gd name="T118" fmla="*/ 0 h 220"/>
              <a:gd name="T119" fmla="*/ 174 w 174"/>
              <a:gd name="T120" fmla="*/ 220 h 22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74" h="220">
                <a:moveTo>
                  <a:pt x="64" y="220"/>
                </a:moveTo>
                <a:lnTo>
                  <a:pt x="64" y="220"/>
                </a:lnTo>
                <a:lnTo>
                  <a:pt x="78" y="214"/>
                </a:lnTo>
                <a:lnTo>
                  <a:pt x="90" y="206"/>
                </a:lnTo>
                <a:lnTo>
                  <a:pt x="100" y="198"/>
                </a:lnTo>
                <a:lnTo>
                  <a:pt x="110" y="190"/>
                </a:lnTo>
                <a:lnTo>
                  <a:pt x="116" y="180"/>
                </a:lnTo>
                <a:lnTo>
                  <a:pt x="120" y="170"/>
                </a:lnTo>
                <a:lnTo>
                  <a:pt x="128" y="150"/>
                </a:lnTo>
                <a:lnTo>
                  <a:pt x="130" y="132"/>
                </a:lnTo>
                <a:lnTo>
                  <a:pt x="130" y="118"/>
                </a:lnTo>
                <a:lnTo>
                  <a:pt x="128" y="102"/>
                </a:lnTo>
                <a:lnTo>
                  <a:pt x="132" y="112"/>
                </a:lnTo>
                <a:lnTo>
                  <a:pt x="140" y="134"/>
                </a:lnTo>
                <a:lnTo>
                  <a:pt x="146" y="146"/>
                </a:lnTo>
                <a:lnTo>
                  <a:pt x="154" y="160"/>
                </a:lnTo>
                <a:lnTo>
                  <a:pt x="162" y="172"/>
                </a:lnTo>
                <a:lnTo>
                  <a:pt x="174" y="182"/>
                </a:lnTo>
                <a:lnTo>
                  <a:pt x="110" y="0"/>
                </a:lnTo>
                <a:lnTo>
                  <a:pt x="108" y="16"/>
                </a:lnTo>
                <a:lnTo>
                  <a:pt x="108" y="30"/>
                </a:lnTo>
                <a:lnTo>
                  <a:pt x="110" y="46"/>
                </a:lnTo>
                <a:lnTo>
                  <a:pt x="114" y="60"/>
                </a:lnTo>
                <a:lnTo>
                  <a:pt x="120" y="82"/>
                </a:lnTo>
                <a:lnTo>
                  <a:pt x="124" y="90"/>
                </a:lnTo>
                <a:lnTo>
                  <a:pt x="116" y="78"/>
                </a:lnTo>
                <a:lnTo>
                  <a:pt x="108" y="66"/>
                </a:lnTo>
                <a:lnTo>
                  <a:pt x="94" y="54"/>
                </a:lnTo>
                <a:lnTo>
                  <a:pt x="76" y="42"/>
                </a:lnTo>
                <a:lnTo>
                  <a:pt x="66" y="38"/>
                </a:lnTo>
                <a:lnTo>
                  <a:pt x="56" y="34"/>
                </a:lnTo>
                <a:lnTo>
                  <a:pt x="44" y="32"/>
                </a:lnTo>
                <a:lnTo>
                  <a:pt x="30" y="32"/>
                </a:lnTo>
                <a:lnTo>
                  <a:pt x="16" y="34"/>
                </a:lnTo>
                <a:lnTo>
                  <a:pt x="0" y="38"/>
                </a:lnTo>
                <a:lnTo>
                  <a:pt x="64" y="22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95" name="Freeform 131"/>
          <p:cNvSpPr>
            <a:spLocks/>
          </p:cNvSpPr>
          <p:nvPr/>
        </p:nvSpPr>
        <p:spPr bwMode="auto">
          <a:xfrm>
            <a:off x="8256588" y="1658938"/>
            <a:ext cx="57150" cy="38100"/>
          </a:xfrm>
          <a:custGeom>
            <a:avLst/>
            <a:gdLst>
              <a:gd name="T0" fmla="*/ 2147483647 w 44"/>
              <a:gd name="T1" fmla="*/ 2147483647 h 30"/>
              <a:gd name="T2" fmla="*/ 2147483647 w 44"/>
              <a:gd name="T3" fmla="*/ 2147483647 h 30"/>
              <a:gd name="T4" fmla="*/ 0 w 44"/>
              <a:gd name="T5" fmla="*/ 2147483647 h 30"/>
              <a:gd name="T6" fmla="*/ 2147483647 w 44"/>
              <a:gd name="T7" fmla="*/ 0 h 30"/>
              <a:gd name="T8" fmla="*/ 2147483647 w 44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30"/>
              <a:gd name="T17" fmla="*/ 44 w 44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30">
                <a:moveTo>
                  <a:pt x="44" y="18"/>
                </a:moveTo>
                <a:lnTo>
                  <a:pt x="8" y="30"/>
                </a:lnTo>
                <a:lnTo>
                  <a:pt x="0" y="12"/>
                </a:lnTo>
                <a:lnTo>
                  <a:pt x="38" y="0"/>
                </a:lnTo>
                <a:lnTo>
                  <a:pt x="44" y="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96" name="Freeform 132"/>
          <p:cNvSpPr>
            <a:spLocks/>
          </p:cNvSpPr>
          <p:nvPr/>
        </p:nvSpPr>
        <p:spPr bwMode="auto">
          <a:xfrm>
            <a:off x="8256588" y="1658938"/>
            <a:ext cx="57150" cy="38100"/>
          </a:xfrm>
          <a:custGeom>
            <a:avLst/>
            <a:gdLst>
              <a:gd name="T0" fmla="*/ 2147483647 w 44"/>
              <a:gd name="T1" fmla="*/ 2147483647 h 30"/>
              <a:gd name="T2" fmla="*/ 2147483647 w 44"/>
              <a:gd name="T3" fmla="*/ 2147483647 h 30"/>
              <a:gd name="T4" fmla="*/ 0 w 44"/>
              <a:gd name="T5" fmla="*/ 2147483647 h 30"/>
              <a:gd name="T6" fmla="*/ 2147483647 w 44"/>
              <a:gd name="T7" fmla="*/ 0 h 30"/>
              <a:gd name="T8" fmla="*/ 2147483647 w 44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30"/>
              <a:gd name="T17" fmla="*/ 44 w 44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30">
                <a:moveTo>
                  <a:pt x="44" y="18"/>
                </a:moveTo>
                <a:lnTo>
                  <a:pt x="8" y="30"/>
                </a:lnTo>
                <a:lnTo>
                  <a:pt x="0" y="12"/>
                </a:lnTo>
                <a:lnTo>
                  <a:pt x="38" y="0"/>
                </a:lnTo>
                <a:lnTo>
                  <a:pt x="44" y="1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97" name="Freeform 133"/>
          <p:cNvSpPr>
            <a:spLocks/>
          </p:cNvSpPr>
          <p:nvPr/>
        </p:nvSpPr>
        <p:spPr bwMode="auto">
          <a:xfrm>
            <a:off x="8256588" y="1658938"/>
            <a:ext cx="57150" cy="38100"/>
          </a:xfrm>
          <a:custGeom>
            <a:avLst/>
            <a:gdLst>
              <a:gd name="T0" fmla="*/ 2147483647 w 44"/>
              <a:gd name="T1" fmla="*/ 2147483647 h 30"/>
              <a:gd name="T2" fmla="*/ 2147483647 w 44"/>
              <a:gd name="T3" fmla="*/ 2147483647 h 30"/>
              <a:gd name="T4" fmla="*/ 0 w 44"/>
              <a:gd name="T5" fmla="*/ 2147483647 h 30"/>
              <a:gd name="T6" fmla="*/ 2147483647 w 44"/>
              <a:gd name="T7" fmla="*/ 0 h 30"/>
              <a:gd name="T8" fmla="*/ 2147483647 w 44"/>
              <a:gd name="T9" fmla="*/ 214748364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30"/>
              <a:gd name="T17" fmla="*/ 44 w 44"/>
              <a:gd name="T18" fmla="*/ 30 h 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30">
                <a:moveTo>
                  <a:pt x="44" y="18"/>
                </a:moveTo>
                <a:lnTo>
                  <a:pt x="8" y="30"/>
                </a:lnTo>
                <a:lnTo>
                  <a:pt x="0" y="12"/>
                </a:lnTo>
                <a:lnTo>
                  <a:pt x="38" y="0"/>
                </a:lnTo>
                <a:lnTo>
                  <a:pt x="44" y="18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98" name="Freeform 134"/>
          <p:cNvSpPr>
            <a:spLocks/>
          </p:cNvSpPr>
          <p:nvPr/>
        </p:nvSpPr>
        <p:spPr bwMode="auto">
          <a:xfrm>
            <a:off x="8545513" y="952500"/>
            <a:ext cx="469900" cy="468313"/>
          </a:xfrm>
          <a:custGeom>
            <a:avLst/>
            <a:gdLst>
              <a:gd name="T0" fmla="*/ 2147483647 w 370"/>
              <a:gd name="T1" fmla="*/ 2147483647 h 370"/>
              <a:gd name="T2" fmla="*/ 2147483647 w 370"/>
              <a:gd name="T3" fmla="*/ 2147483647 h 370"/>
              <a:gd name="T4" fmla="*/ 2147483647 w 370"/>
              <a:gd name="T5" fmla="*/ 2147483647 h 370"/>
              <a:gd name="T6" fmla="*/ 2147483647 w 370"/>
              <a:gd name="T7" fmla="*/ 2147483647 h 370"/>
              <a:gd name="T8" fmla="*/ 2147483647 w 370"/>
              <a:gd name="T9" fmla="*/ 2147483647 h 370"/>
              <a:gd name="T10" fmla="*/ 2147483647 w 370"/>
              <a:gd name="T11" fmla="*/ 2147483647 h 370"/>
              <a:gd name="T12" fmla="*/ 2147483647 w 370"/>
              <a:gd name="T13" fmla="*/ 2147483647 h 370"/>
              <a:gd name="T14" fmla="*/ 2147483647 w 370"/>
              <a:gd name="T15" fmla="*/ 2147483647 h 370"/>
              <a:gd name="T16" fmla="*/ 2147483647 w 370"/>
              <a:gd name="T17" fmla="*/ 2147483647 h 370"/>
              <a:gd name="T18" fmla="*/ 2147483647 w 370"/>
              <a:gd name="T19" fmla="*/ 2147483647 h 370"/>
              <a:gd name="T20" fmla="*/ 2147483647 w 370"/>
              <a:gd name="T21" fmla="*/ 2147483647 h 370"/>
              <a:gd name="T22" fmla="*/ 2147483647 w 370"/>
              <a:gd name="T23" fmla="*/ 2147483647 h 370"/>
              <a:gd name="T24" fmla="*/ 2147483647 w 370"/>
              <a:gd name="T25" fmla="*/ 2147483647 h 370"/>
              <a:gd name="T26" fmla="*/ 2147483647 w 370"/>
              <a:gd name="T27" fmla="*/ 2147483647 h 370"/>
              <a:gd name="T28" fmla="*/ 2147483647 w 370"/>
              <a:gd name="T29" fmla="*/ 2147483647 h 370"/>
              <a:gd name="T30" fmla="*/ 2147483647 w 370"/>
              <a:gd name="T31" fmla="*/ 2147483647 h 370"/>
              <a:gd name="T32" fmla="*/ 0 w 370"/>
              <a:gd name="T33" fmla="*/ 2147483647 h 370"/>
              <a:gd name="T34" fmla="*/ 0 w 370"/>
              <a:gd name="T35" fmla="*/ 2147483647 h 370"/>
              <a:gd name="T36" fmla="*/ 2147483647 w 370"/>
              <a:gd name="T37" fmla="*/ 2147483647 h 370"/>
              <a:gd name="T38" fmla="*/ 2147483647 w 370"/>
              <a:gd name="T39" fmla="*/ 2147483647 h 370"/>
              <a:gd name="T40" fmla="*/ 2147483647 w 370"/>
              <a:gd name="T41" fmla="*/ 2147483647 h 370"/>
              <a:gd name="T42" fmla="*/ 2147483647 w 370"/>
              <a:gd name="T43" fmla="*/ 2147483647 h 370"/>
              <a:gd name="T44" fmla="*/ 2147483647 w 370"/>
              <a:gd name="T45" fmla="*/ 2147483647 h 370"/>
              <a:gd name="T46" fmla="*/ 2147483647 w 370"/>
              <a:gd name="T47" fmla="*/ 2147483647 h 370"/>
              <a:gd name="T48" fmla="*/ 2147483647 w 370"/>
              <a:gd name="T49" fmla="*/ 2147483647 h 370"/>
              <a:gd name="T50" fmla="*/ 2147483647 w 370"/>
              <a:gd name="T51" fmla="*/ 0 h 370"/>
              <a:gd name="T52" fmla="*/ 2147483647 w 370"/>
              <a:gd name="T53" fmla="*/ 0 h 370"/>
              <a:gd name="T54" fmla="*/ 2147483647 w 370"/>
              <a:gd name="T55" fmla="*/ 2147483647 h 370"/>
              <a:gd name="T56" fmla="*/ 2147483647 w 370"/>
              <a:gd name="T57" fmla="*/ 2147483647 h 370"/>
              <a:gd name="T58" fmla="*/ 2147483647 w 370"/>
              <a:gd name="T59" fmla="*/ 2147483647 h 370"/>
              <a:gd name="T60" fmla="*/ 2147483647 w 370"/>
              <a:gd name="T61" fmla="*/ 2147483647 h 370"/>
              <a:gd name="T62" fmla="*/ 2147483647 w 370"/>
              <a:gd name="T63" fmla="*/ 2147483647 h 370"/>
              <a:gd name="T64" fmla="*/ 2147483647 w 370"/>
              <a:gd name="T65" fmla="*/ 2147483647 h 370"/>
              <a:gd name="T66" fmla="*/ 2147483647 w 370"/>
              <a:gd name="T67" fmla="*/ 2147483647 h 370"/>
              <a:gd name="T68" fmla="*/ 2147483647 w 370"/>
              <a:gd name="T69" fmla="*/ 2147483647 h 37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70"/>
              <a:gd name="T106" fmla="*/ 0 h 370"/>
              <a:gd name="T107" fmla="*/ 370 w 370"/>
              <a:gd name="T108" fmla="*/ 370 h 37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70" h="370">
                <a:moveTo>
                  <a:pt x="370" y="184"/>
                </a:moveTo>
                <a:lnTo>
                  <a:pt x="370" y="184"/>
                </a:lnTo>
                <a:lnTo>
                  <a:pt x="368" y="204"/>
                </a:lnTo>
                <a:lnTo>
                  <a:pt x="366" y="222"/>
                </a:lnTo>
                <a:lnTo>
                  <a:pt x="362" y="240"/>
                </a:lnTo>
                <a:lnTo>
                  <a:pt x="356" y="256"/>
                </a:lnTo>
                <a:lnTo>
                  <a:pt x="348" y="274"/>
                </a:lnTo>
                <a:lnTo>
                  <a:pt x="338" y="288"/>
                </a:lnTo>
                <a:lnTo>
                  <a:pt x="328" y="302"/>
                </a:lnTo>
                <a:lnTo>
                  <a:pt x="316" y="316"/>
                </a:lnTo>
                <a:lnTo>
                  <a:pt x="302" y="328"/>
                </a:lnTo>
                <a:lnTo>
                  <a:pt x="288" y="338"/>
                </a:lnTo>
                <a:lnTo>
                  <a:pt x="274" y="348"/>
                </a:lnTo>
                <a:lnTo>
                  <a:pt x="256" y="356"/>
                </a:lnTo>
                <a:lnTo>
                  <a:pt x="240" y="362"/>
                </a:lnTo>
                <a:lnTo>
                  <a:pt x="222" y="366"/>
                </a:lnTo>
                <a:lnTo>
                  <a:pt x="204" y="368"/>
                </a:lnTo>
                <a:lnTo>
                  <a:pt x="184" y="370"/>
                </a:lnTo>
                <a:lnTo>
                  <a:pt x="166" y="368"/>
                </a:lnTo>
                <a:lnTo>
                  <a:pt x="148" y="366"/>
                </a:lnTo>
                <a:lnTo>
                  <a:pt x="130" y="362"/>
                </a:lnTo>
                <a:lnTo>
                  <a:pt x="112" y="356"/>
                </a:lnTo>
                <a:lnTo>
                  <a:pt x="96" y="348"/>
                </a:lnTo>
                <a:lnTo>
                  <a:pt x="82" y="338"/>
                </a:lnTo>
                <a:lnTo>
                  <a:pt x="68" y="328"/>
                </a:lnTo>
                <a:lnTo>
                  <a:pt x="54" y="316"/>
                </a:lnTo>
                <a:lnTo>
                  <a:pt x="42" y="302"/>
                </a:lnTo>
                <a:lnTo>
                  <a:pt x="32" y="288"/>
                </a:lnTo>
                <a:lnTo>
                  <a:pt x="22" y="274"/>
                </a:lnTo>
                <a:lnTo>
                  <a:pt x="14" y="256"/>
                </a:lnTo>
                <a:lnTo>
                  <a:pt x="8" y="240"/>
                </a:lnTo>
                <a:lnTo>
                  <a:pt x="4" y="222"/>
                </a:lnTo>
                <a:lnTo>
                  <a:pt x="0" y="204"/>
                </a:lnTo>
                <a:lnTo>
                  <a:pt x="0" y="184"/>
                </a:lnTo>
                <a:lnTo>
                  <a:pt x="0" y="166"/>
                </a:lnTo>
                <a:lnTo>
                  <a:pt x="4" y="148"/>
                </a:lnTo>
                <a:lnTo>
                  <a:pt x="8" y="130"/>
                </a:lnTo>
                <a:lnTo>
                  <a:pt x="14" y="112"/>
                </a:lnTo>
                <a:lnTo>
                  <a:pt x="22" y="96"/>
                </a:lnTo>
                <a:lnTo>
                  <a:pt x="32" y="82"/>
                </a:lnTo>
                <a:lnTo>
                  <a:pt x="42" y="68"/>
                </a:lnTo>
                <a:lnTo>
                  <a:pt x="54" y="54"/>
                </a:lnTo>
                <a:lnTo>
                  <a:pt x="68" y="42"/>
                </a:lnTo>
                <a:lnTo>
                  <a:pt x="82" y="32"/>
                </a:lnTo>
                <a:lnTo>
                  <a:pt x="96" y="22"/>
                </a:lnTo>
                <a:lnTo>
                  <a:pt x="112" y="14"/>
                </a:lnTo>
                <a:lnTo>
                  <a:pt x="130" y="8"/>
                </a:lnTo>
                <a:lnTo>
                  <a:pt x="148" y="4"/>
                </a:lnTo>
                <a:lnTo>
                  <a:pt x="166" y="0"/>
                </a:lnTo>
                <a:lnTo>
                  <a:pt x="184" y="0"/>
                </a:lnTo>
                <a:lnTo>
                  <a:pt x="204" y="0"/>
                </a:lnTo>
                <a:lnTo>
                  <a:pt x="222" y="4"/>
                </a:lnTo>
                <a:lnTo>
                  <a:pt x="240" y="8"/>
                </a:lnTo>
                <a:lnTo>
                  <a:pt x="256" y="14"/>
                </a:lnTo>
                <a:lnTo>
                  <a:pt x="274" y="22"/>
                </a:lnTo>
                <a:lnTo>
                  <a:pt x="288" y="32"/>
                </a:lnTo>
                <a:lnTo>
                  <a:pt x="302" y="42"/>
                </a:lnTo>
                <a:lnTo>
                  <a:pt x="316" y="54"/>
                </a:lnTo>
                <a:lnTo>
                  <a:pt x="328" y="68"/>
                </a:lnTo>
                <a:lnTo>
                  <a:pt x="338" y="82"/>
                </a:lnTo>
                <a:lnTo>
                  <a:pt x="348" y="96"/>
                </a:lnTo>
                <a:lnTo>
                  <a:pt x="356" y="112"/>
                </a:lnTo>
                <a:lnTo>
                  <a:pt x="362" y="130"/>
                </a:lnTo>
                <a:lnTo>
                  <a:pt x="366" y="148"/>
                </a:lnTo>
                <a:lnTo>
                  <a:pt x="368" y="166"/>
                </a:lnTo>
                <a:lnTo>
                  <a:pt x="370" y="184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39999" name="Line 135"/>
          <p:cNvSpPr>
            <a:spLocks noChangeShapeType="1"/>
          </p:cNvSpPr>
          <p:nvPr/>
        </p:nvSpPr>
        <p:spPr bwMode="auto">
          <a:xfrm flipH="1">
            <a:off x="7564438" y="949325"/>
            <a:ext cx="12223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00" name="Rectangle 136"/>
          <p:cNvSpPr>
            <a:spLocks noChangeArrowheads="1"/>
          </p:cNvSpPr>
          <p:nvPr/>
        </p:nvSpPr>
        <p:spPr bwMode="auto">
          <a:xfrm>
            <a:off x="6761163" y="909638"/>
            <a:ext cx="946150" cy="80962"/>
          </a:xfrm>
          <a:prstGeom prst="rect">
            <a:avLst/>
          </a:prstGeom>
          <a:solidFill>
            <a:srgbClr val="FFE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01" name="Rectangle 137"/>
          <p:cNvSpPr>
            <a:spLocks noChangeArrowheads="1"/>
          </p:cNvSpPr>
          <p:nvPr/>
        </p:nvSpPr>
        <p:spPr bwMode="auto">
          <a:xfrm>
            <a:off x="6761163" y="909638"/>
            <a:ext cx="946150" cy="80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02" name="Line 138"/>
          <p:cNvSpPr>
            <a:spLocks noChangeShapeType="1"/>
          </p:cNvSpPr>
          <p:nvPr/>
        </p:nvSpPr>
        <p:spPr bwMode="auto">
          <a:xfrm>
            <a:off x="5767388" y="4008438"/>
            <a:ext cx="2241550" cy="42068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03" name="Line 139"/>
          <p:cNvSpPr>
            <a:spLocks noChangeShapeType="1"/>
          </p:cNvSpPr>
          <p:nvPr/>
        </p:nvSpPr>
        <p:spPr bwMode="auto">
          <a:xfrm>
            <a:off x="3916363" y="3656013"/>
            <a:ext cx="1011237" cy="193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04" name="Line 140"/>
          <p:cNvSpPr>
            <a:spLocks noChangeShapeType="1"/>
          </p:cNvSpPr>
          <p:nvPr/>
        </p:nvSpPr>
        <p:spPr bwMode="auto">
          <a:xfrm flipH="1">
            <a:off x="4948238" y="4611688"/>
            <a:ext cx="239712" cy="25082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05" name="Freeform 141"/>
          <p:cNvSpPr>
            <a:spLocks/>
          </p:cNvSpPr>
          <p:nvPr/>
        </p:nvSpPr>
        <p:spPr bwMode="auto">
          <a:xfrm>
            <a:off x="5751513" y="4008438"/>
            <a:ext cx="42862" cy="68262"/>
          </a:xfrm>
          <a:custGeom>
            <a:avLst/>
            <a:gdLst>
              <a:gd name="T0" fmla="*/ 0 w 34"/>
              <a:gd name="T1" fmla="*/ 0 h 54"/>
              <a:gd name="T2" fmla="*/ 0 w 34"/>
              <a:gd name="T3" fmla="*/ 0 h 54"/>
              <a:gd name="T4" fmla="*/ 2147483647 w 34"/>
              <a:gd name="T5" fmla="*/ 2147483647 h 54"/>
              <a:gd name="T6" fmla="*/ 2147483647 w 34"/>
              <a:gd name="T7" fmla="*/ 2147483647 h 54"/>
              <a:gd name="T8" fmla="*/ 2147483647 w 34"/>
              <a:gd name="T9" fmla="*/ 2147483647 h 54"/>
              <a:gd name="T10" fmla="*/ 2147483647 w 34"/>
              <a:gd name="T11" fmla="*/ 2147483647 h 54"/>
              <a:gd name="T12" fmla="*/ 2147483647 w 34"/>
              <a:gd name="T13" fmla="*/ 2147483647 h 54"/>
              <a:gd name="T14" fmla="*/ 2147483647 w 34"/>
              <a:gd name="T15" fmla="*/ 2147483647 h 54"/>
              <a:gd name="T16" fmla="*/ 2147483647 w 34"/>
              <a:gd name="T17" fmla="*/ 2147483647 h 54"/>
              <a:gd name="T18" fmla="*/ 2147483647 w 34"/>
              <a:gd name="T19" fmla="*/ 2147483647 h 54"/>
              <a:gd name="T20" fmla="*/ 2147483647 w 34"/>
              <a:gd name="T21" fmla="*/ 2147483647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4"/>
              <a:gd name="T34" fmla="*/ 0 h 54"/>
              <a:gd name="T35" fmla="*/ 34 w 34"/>
              <a:gd name="T36" fmla="*/ 54 h 5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4" h="54">
                <a:moveTo>
                  <a:pt x="0" y="0"/>
                </a:moveTo>
                <a:lnTo>
                  <a:pt x="0" y="0"/>
                </a:lnTo>
                <a:lnTo>
                  <a:pt x="8" y="2"/>
                </a:lnTo>
                <a:lnTo>
                  <a:pt x="20" y="8"/>
                </a:lnTo>
                <a:lnTo>
                  <a:pt x="26" y="14"/>
                </a:lnTo>
                <a:lnTo>
                  <a:pt x="30" y="20"/>
                </a:lnTo>
                <a:lnTo>
                  <a:pt x="34" y="28"/>
                </a:lnTo>
                <a:lnTo>
                  <a:pt x="34" y="36"/>
                </a:lnTo>
                <a:lnTo>
                  <a:pt x="34" y="46"/>
                </a:lnTo>
                <a:lnTo>
                  <a:pt x="30" y="54"/>
                </a:lnTo>
              </a:path>
            </a:pathLst>
          </a:custGeom>
          <a:noFill/>
          <a:ln w="317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06" name="Freeform 142"/>
          <p:cNvSpPr>
            <a:spLocks/>
          </p:cNvSpPr>
          <p:nvPr/>
        </p:nvSpPr>
        <p:spPr bwMode="auto">
          <a:xfrm>
            <a:off x="5072063" y="4637088"/>
            <a:ext cx="79375" cy="30162"/>
          </a:xfrm>
          <a:custGeom>
            <a:avLst/>
            <a:gdLst>
              <a:gd name="T0" fmla="*/ 0 w 62"/>
              <a:gd name="T1" fmla="*/ 0 h 24"/>
              <a:gd name="T2" fmla="*/ 0 w 62"/>
              <a:gd name="T3" fmla="*/ 0 h 24"/>
              <a:gd name="T4" fmla="*/ 2147483647 w 62"/>
              <a:gd name="T5" fmla="*/ 2147483647 h 24"/>
              <a:gd name="T6" fmla="*/ 2147483647 w 62"/>
              <a:gd name="T7" fmla="*/ 2147483647 h 24"/>
              <a:gd name="T8" fmla="*/ 2147483647 w 62"/>
              <a:gd name="T9" fmla="*/ 2147483647 h 24"/>
              <a:gd name="T10" fmla="*/ 2147483647 w 62"/>
              <a:gd name="T11" fmla="*/ 2147483647 h 24"/>
              <a:gd name="T12" fmla="*/ 2147483647 w 62"/>
              <a:gd name="T13" fmla="*/ 2147483647 h 24"/>
              <a:gd name="T14" fmla="*/ 2147483647 w 62"/>
              <a:gd name="T15" fmla="*/ 2147483647 h 24"/>
              <a:gd name="T16" fmla="*/ 2147483647 w 62"/>
              <a:gd name="T17" fmla="*/ 2147483647 h 24"/>
              <a:gd name="T18" fmla="*/ 2147483647 w 62"/>
              <a:gd name="T19" fmla="*/ 2147483647 h 24"/>
              <a:gd name="T20" fmla="*/ 2147483647 w 62"/>
              <a:gd name="T21" fmla="*/ 2147483647 h 24"/>
              <a:gd name="T22" fmla="*/ 2147483647 w 62"/>
              <a:gd name="T23" fmla="*/ 2147483647 h 24"/>
              <a:gd name="T24" fmla="*/ 2147483647 w 62"/>
              <a:gd name="T25" fmla="*/ 2147483647 h 2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2"/>
              <a:gd name="T40" fmla="*/ 0 h 24"/>
              <a:gd name="T41" fmla="*/ 62 w 62"/>
              <a:gd name="T42" fmla="*/ 24 h 2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2" h="24">
                <a:moveTo>
                  <a:pt x="0" y="0"/>
                </a:moveTo>
                <a:lnTo>
                  <a:pt x="0" y="0"/>
                </a:lnTo>
                <a:lnTo>
                  <a:pt x="4" y="8"/>
                </a:lnTo>
                <a:lnTo>
                  <a:pt x="8" y="12"/>
                </a:lnTo>
                <a:lnTo>
                  <a:pt x="14" y="18"/>
                </a:lnTo>
                <a:lnTo>
                  <a:pt x="20" y="22"/>
                </a:lnTo>
                <a:lnTo>
                  <a:pt x="26" y="24"/>
                </a:lnTo>
                <a:lnTo>
                  <a:pt x="32" y="24"/>
                </a:lnTo>
                <a:lnTo>
                  <a:pt x="40" y="24"/>
                </a:lnTo>
                <a:lnTo>
                  <a:pt x="46" y="24"/>
                </a:lnTo>
                <a:lnTo>
                  <a:pt x="56" y="20"/>
                </a:lnTo>
                <a:lnTo>
                  <a:pt x="62" y="14"/>
                </a:lnTo>
              </a:path>
            </a:pathLst>
          </a:custGeom>
          <a:noFill/>
          <a:ln w="317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07" name="Line 143"/>
          <p:cNvSpPr>
            <a:spLocks noChangeShapeType="1"/>
          </p:cNvSpPr>
          <p:nvPr/>
        </p:nvSpPr>
        <p:spPr bwMode="auto">
          <a:xfrm flipH="1" flipV="1">
            <a:off x="4953000" y="4270375"/>
            <a:ext cx="119063" cy="366713"/>
          </a:xfrm>
          <a:prstGeom prst="line">
            <a:avLst/>
          </a:prstGeom>
          <a:noFill/>
          <a:ln w="317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08" name="Line 144"/>
          <p:cNvSpPr>
            <a:spLocks noChangeShapeType="1"/>
          </p:cNvSpPr>
          <p:nvPr/>
        </p:nvSpPr>
        <p:spPr bwMode="auto">
          <a:xfrm flipH="1">
            <a:off x="5135563" y="4075113"/>
            <a:ext cx="657225" cy="595312"/>
          </a:xfrm>
          <a:prstGeom prst="line">
            <a:avLst/>
          </a:prstGeom>
          <a:noFill/>
          <a:ln w="317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09" name="Freeform 145"/>
          <p:cNvSpPr>
            <a:spLocks/>
          </p:cNvSpPr>
          <p:nvPr/>
        </p:nvSpPr>
        <p:spPr bwMode="auto">
          <a:xfrm>
            <a:off x="4829175" y="3841750"/>
            <a:ext cx="55563" cy="60325"/>
          </a:xfrm>
          <a:custGeom>
            <a:avLst/>
            <a:gdLst>
              <a:gd name="T0" fmla="*/ 2147483647 w 44"/>
              <a:gd name="T1" fmla="*/ 2147483647 h 48"/>
              <a:gd name="T2" fmla="*/ 2147483647 w 44"/>
              <a:gd name="T3" fmla="*/ 2147483647 h 48"/>
              <a:gd name="T4" fmla="*/ 0 w 44"/>
              <a:gd name="T5" fmla="*/ 2147483647 h 48"/>
              <a:gd name="T6" fmla="*/ 0 w 44"/>
              <a:gd name="T7" fmla="*/ 2147483647 h 48"/>
              <a:gd name="T8" fmla="*/ 2147483647 w 44"/>
              <a:gd name="T9" fmla="*/ 2147483647 h 48"/>
              <a:gd name="T10" fmla="*/ 2147483647 w 44"/>
              <a:gd name="T11" fmla="*/ 2147483647 h 48"/>
              <a:gd name="T12" fmla="*/ 2147483647 w 44"/>
              <a:gd name="T13" fmla="*/ 2147483647 h 48"/>
              <a:gd name="T14" fmla="*/ 2147483647 w 44"/>
              <a:gd name="T15" fmla="*/ 2147483647 h 48"/>
              <a:gd name="T16" fmla="*/ 2147483647 w 44"/>
              <a:gd name="T17" fmla="*/ 2147483647 h 48"/>
              <a:gd name="T18" fmla="*/ 2147483647 w 44"/>
              <a:gd name="T19" fmla="*/ 2147483647 h 48"/>
              <a:gd name="T20" fmla="*/ 2147483647 w 44"/>
              <a:gd name="T21" fmla="*/ 2147483647 h 48"/>
              <a:gd name="T22" fmla="*/ 2147483647 w 44"/>
              <a:gd name="T23" fmla="*/ 0 h 48"/>
              <a:gd name="T24" fmla="*/ 2147483647 w 44"/>
              <a:gd name="T25" fmla="*/ 0 h 4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48"/>
              <a:gd name="T41" fmla="*/ 44 w 44"/>
              <a:gd name="T42" fmla="*/ 48 h 4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48">
                <a:moveTo>
                  <a:pt x="2" y="48"/>
                </a:moveTo>
                <a:lnTo>
                  <a:pt x="2" y="48"/>
                </a:lnTo>
                <a:lnTo>
                  <a:pt x="0" y="40"/>
                </a:lnTo>
                <a:lnTo>
                  <a:pt x="0" y="34"/>
                </a:lnTo>
                <a:lnTo>
                  <a:pt x="2" y="26"/>
                </a:lnTo>
                <a:lnTo>
                  <a:pt x="4" y="20"/>
                </a:lnTo>
                <a:lnTo>
                  <a:pt x="8" y="14"/>
                </a:lnTo>
                <a:lnTo>
                  <a:pt x="14" y="10"/>
                </a:lnTo>
                <a:lnTo>
                  <a:pt x="20" y="6"/>
                </a:lnTo>
                <a:lnTo>
                  <a:pt x="26" y="2"/>
                </a:lnTo>
                <a:lnTo>
                  <a:pt x="34" y="0"/>
                </a:lnTo>
                <a:lnTo>
                  <a:pt x="44" y="0"/>
                </a:lnTo>
              </a:path>
            </a:pathLst>
          </a:custGeom>
          <a:noFill/>
          <a:ln w="317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10" name="Line 146"/>
          <p:cNvSpPr>
            <a:spLocks noChangeShapeType="1"/>
          </p:cNvSpPr>
          <p:nvPr/>
        </p:nvSpPr>
        <p:spPr bwMode="auto">
          <a:xfrm>
            <a:off x="4830763" y="3902075"/>
            <a:ext cx="122237" cy="368300"/>
          </a:xfrm>
          <a:prstGeom prst="line">
            <a:avLst/>
          </a:prstGeom>
          <a:noFill/>
          <a:ln w="317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11" name="Line 147"/>
          <p:cNvSpPr>
            <a:spLocks noChangeShapeType="1"/>
          </p:cNvSpPr>
          <p:nvPr/>
        </p:nvSpPr>
        <p:spPr bwMode="auto">
          <a:xfrm flipH="1" flipV="1">
            <a:off x="4884738" y="3841750"/>
            <a:ext cx="871537" cy="165100"/>
          </a:xfrm>
          <a:prstGeom prst="line">
            <a:avLst/>
          </a:prstGeom>
          <a:noFill/>
          <a:ln w="3175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12" name="Freeform 148"/>
          <p:cNvSpPr>
            <a:spLocks/>
          </p:cNvSpPr>
          <p:nvPr/>
        </p:nvSpPr>
        <p:spPr bwMode="auto">
          <a:xfrm>
            <a:off x="4037013" y="2830513"/>
            <a:ext cx="931862" cy="323850"/>
          </a:xfrm>
          <a:custGeom>
            <a:avLst/>
            <a:gdLst>
              <a:gd name="T0" fmla="*/ 0 w 734"/>
              <a:gd name="T1" fmla="*/ 2147483647 h 256"/>
              <a:gd name="T2" fmla="*/ 2147483647 w 734"/>
              <a:gd name="T3" fmla="*/ 0 h 256"/>
              <a:gd name="T4" fmla="*/ 0 w 734"/>
              <a:gd name="T5" fmla="*/ 2147483647 h 256"/>
              <a:gd name="T6" fmla="*/ 0 60000 65536"/>
              <a:gd name="T7" fmla="*/ 0 60000 65536"/>
              <a:gd name="T8" fmla="*/ 0 60000 65536"/>
              <a:gd name="T9" fmla="*/ 0 w 734"/>
              <a:gd name="T10" fmla="*/ 0 h 256"/>
              <a:gd name="T11" fmla="*/ 734 w 734"/>
              <a:gd name="T12" fmla="*/ 256 h 2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34" h="256">
                <a:moveTo>
                  <a:pt x="0" y="256"/>
                </a:moveTo>
                <a:lnTo>
                  <a:pt x="734" y="0"/>
                </a:lnTo>
                <a:lnTo>
                  <a:pt x="0" y="256"/>
                </a:lnTo>
                <a:close/>
              </a:path>
            </a:pathLst>
          </a:custGeom>
          <a:solidFill>
            <a:srgbClr val="3F1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13" name="Line 149"/>
          <p:cNvSpPr>
            <a:spLocks noChangeShapeType="1"/>
          </p:cNvSpPr>
          <p:nvPr/>
        </p:nvSpPr>
        <p:spPr bwMode="auto">
          <a:xfrm flipV="1">
            <a:off x="4037013" y="2830513"/>
            <a:ext cx="931862" cy="3238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14" name="Line 150"/>
          <p:cNvSpPr>
            <a:spLocks noChangeShapeType="1"/>
          </p:cNvSpPr>
          <p:nvPr/>
        </p:nvSpPr>
        <p:spPr bwMode="auto">
          <a:xfrm flipV="1">
            <a:off x="4037013" y="2830513"/>
            <a:ext cx="931862" cy="323850"/>
          </a:xfrm>
          <a:prstGeom prst="line">
            <a:avLst/>
          </a:prstGeom>
          <a:noFill/>
          <a:ln w="47625">
            <a:solidFill>
              <a:srgbClr val="3F1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15" name="Freeform 151"/>
          <p:cNvSpPr>
            <a:spLocks/>
          </p:cNvSpPr>
          <p:nvPr/>
        </p:nvSpPr>
        <p:spPr bwMode="auto">
          <a:xfrm>
            <a:off x="4024313" y="2787650"/>
            <a:ext cx="962025" cy="414338"/>
          </a:xfrm>
          <a:custGeom>
            <a:avLst/>
            <a:gdLst>
              <a:gd name="T0" fmla="*/ 2147483647 w 758"/>
              <a:gd name="T1" fmla="*/ 2147483647 h 328"/>
              <a:gd name="T2" fmla="*/ 2147483647 w 758"/>
              <a:gd name="T3" fmla="*/ 2147483647 h 328"/>
              <a:gd name="T4" fmla="*/ 0 w 758"/>
              <a:gd name="T5" fmla="*/ 2147483647 h 328"/>
              <a:gd name="T6" fmla="*/ 2147483647 w 758"/>
              <a:gd name="T7" fmla="*/ 0 h 328"/>
              <a:gd name="T8" fmla="*/ 2147483647 w 758"/>
              <a:gd name="T9" fmla="*/ 2147483647 h 3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8"/>
              <a:gd name="T16" fmla="*/ 0 h 328"/>
              <a:gd name="T17" fmla="*/ 758 w 758"/>
              <a:gd name="T18" fmla="*/ 328 h 3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8" h="328">
                <a:moveTo>
                  <a:pt x="758" y="72"/>
                </a:moveTo>
                <a:lnTo>
                  <a:pt x="26" y="328"/>
                </a:lnTo>
                <a:lnTo>
                  <a:pt x="0" y="254"/>
                </a:lnTo>
                <a:lnTo>
                  <a:pt x="732" y="0"/>
                </a:lnTo>
                <a:lnTo>
                  <a:pt x="758" y="72"/>
                </a:lnTo>
                <a:close/>
              </a:path>
            </a:pathLst>
          </a:custGeom>
          <a:solidFill>
            <a:srgbClr val="0019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16" name="Freeform 152"/>
          <p:cNvSpPr>
            <a:spLocks/>
          </p:cNvSpPr>
          <p:nvPr/>
        </p:nvSpPr>
        <p:spPr bwMode="auto">
          <a:xfrm>
            <a:off x="4024313" y="2787650"/>
            <a:ext cx="962025" cy="414338"/>
          </a:xfrm>
          <a:custGeom>
            <a:avLst/>
            <a:gdLst>
              <a:gd name="T0" fmla="*/ 2147483647 w 758"/>
              <a:gd name="T1" fmla="*/ 2147483647 h 328"/>
              <a:gd name="T2" fmla="*/ 2147483647 w 758"/>
              <a:gd name="T3" fmla="*/ 2147483647 h 328"/>
              <a:gd name="T4" fmla="*/ 0 w 758"/>
              <a:gd name="T5" fmla="*/ 2147483647 h 328"/>
              <a:gd name="T6" fmla="*/ 2147483647 w 758"/>
              <a:gd name="T7" fmla="*/ 0 h 328"/>
              <a:gd name="T8" fmla="*/ 2147483647 w 758"/>
              <a:gd name="T9" fmla="*/ 2147483647 h 3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8"/>
              <a:gd name="T16" fmla="*/ 0 h 328"/>
              <a:gd name="T17" fmla="*/ 758 w 758"/>
              <a:gd name="T18" fmla="*/ 328 h 3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8" h="328">
                <a:moveTo>
                  <a:pt x="758" y="72"/>
                </a:moveTo>
                <a:lnTo>
                  <a:pt x="26" y="328"/>
                </a:lnTo>
                <a:lnTo>
                  <a:pt x="0" y="254"/>
                </a:lnTo>
                <a:lnTo>
                  <a:pt x="732" y="0"/>
                </a:lnTo>
                <a:lnTo>
                  <a:pt x="758" y="7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17" name="Freeform 153"/>
          <p:cNvSpPr>
            <a:spLocks/>
          </p:cNvSpPr>
          <p:nvPr/>
        </p:nvSpPr>
        <p:spPr bwMode="auto">
          <a:xfrm>
            <a:off x="4024313" y="2787650"/>
            <a:ext cx="962025" cy="414338"/>
          </a:xfrm>
          <a:custGeom>
            <a:avLst/>
            <a:gdLst>
              <a:gd name="T0" fmla="*/ 2147483647 w 758"/>
              <a:gd name="T1" fmla="*/ 2147483647 h 328"/>
              <a:gd name="T2" fmla="*/ 2147483647 w 758"/>
              <a:gd name="T3" fmla="*/ 2147483647 h 328"/>
              <a:gd name="T4" fmla="*/ 0 w 758"/>
              <a:gd name="T5" fmla="*/ 2147483647 h 328"/>
              <a:gd name="T6" fmla="*/ 2147483647 w 758"/>
              <a:gd name="T7" fmla="*/ 0 h 328"/>
              <a:gd name="T8" fmla="*/ 2147483647 w 758"/>
              <a:gd name="T9" fmla="*/ 2147483647 h 3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8"/>
              <a:gd name="T16" fmla="*/ 0 h 328"/>
              <a:gd name="T17" fmla="*/ 758 w 758"/>
              <a:gd name="T18" fmla="*/ 328 h 3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8" h="328">
                <a:moveTo>
                  <a:pt x="758" y="72"/>
                </a:moveTo>
                <a:lnTo>
                  <a:pt x="26" y="328"/>
                </a:lnTo>
                <a:lnTo>
                  <a:pt x="0" y="254"/>
                </a:lnTo>
                <a:lnTo>
                  <a:pt x="732" y="0"/>
                </a:lnTo>
                <a:lnTo>
                  <a:pt x="758" y="72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18" name="Freeform 154"/>
          <p:cNvSpPr>
            <a:spLocks/>
          </p:cNvSpPr>
          <p:nvPr/>
        </p:nvSpPr>
        <p:spPr bwMode="auto">
          <a:xfrm>
            <a:off x="3721100" y="3214688"/>
            <a:ext cx="204788" cy="444500"/>
          </a:xfrm>
          <a:custGeom>
            <a:avLst/>
            <a:gdLst>
              <a:gd name="T0" fmla="*/ 2147483647 w 162"/>
              <a:gd name="T1" fmla="*/ 2147483647 h 350"/>
              <a:gd name="T2" fmla="*/ 2147483647 w 162"/>
              <a:gd name="T3" fmla="*/ 2147483647 h 350"/>
              <a:gd name="T4" fmla="*/ 2147483647 w 162"/>
              <a:gd name="T5" fmla="*/ 2147483647 h 350"/>
              <a:gd name="T6" fmla="*/ 2147483647 w 162"/>
              <a:gd name="T7" fmla="*/ 2147483647 h 350"/>
              <a:gd name="T8" fmla="*/ 2147483647 w 162"/>
              <a:gd name="T9" fmla="*/ 2147483647 h 350"/>
              <a:gd name="T10" fmla="*/ 2147483647 w 162"/>
              <a:gd name="T11" fmla="*/ 2147483647 h 350"/>
              <a:gd name="T12" fmla="*/ 2147483647 w 162"/>
              <a:gd name="T13" fmla="*/ 2147483647 h 350"/>
              <a:gd name="T14" fmla="*/ 2147483647 w 162"/>
              <a:gd name="T15" fmla="*/ 2147483647 h 350"/>
              <a:gd name="T16" fmla="*/ 2147483647 w 162"/>
              <a:gd name="T17" fmla="*/ 2147483647 h 350"/>
              <a:gd name="T18" fmla="*/ 2147483647 w 162"/>
              <a:gd name="T19" fmla="*/ 2147483647 h 350"/>
              <a:gd name="T20" fmla="*/ 2147483647 w 162"/>
              <a:gd name="T21" fmla="*/ 2147483647 h 350"/>
              <a:gd name="T22" fmla="*/ 2147483647 w 162"/>
              <a:gd name="T23" fmla="*/ 2147483647 h 350"/>
              <a:gd name="T24" fmla="*/ 2147483647 w 162"/>
              <a:gd name="T25" fmla="*/ 2147483647 h 350"/>
              <a:gd name="T26" fmla="*/ 2147483647 w 162"/>
              <a:gd name="T27" fmla="*/ 2147483647 h 350"/>
              <a:gd name="T28" fmla="*/ 2147483647 w 162"/>
              <a:gd name="T29" fmla="*/ 2147483647 h 350"/>
              <a:gd name="T30" fmla="*/ 2147483647 w 162"/>
              <a:gd name="T31" fmla="*/ 2147483647 h 350"/>
              <a:gd name="T32" fmla="*/ 2147483647 w 162"/>
              <a:gd name="T33" fmla="*/ 2147483647 h 350"/>
              <a:gd name="T34" fmla="*/ 0 w 162"/>
              <a:gd name="T35" fmla="*/ 2147483647 h 350"/>
              <a:gd name="T36" fmla="*/ 0 w 162"/>
              <a:gd name="T37" fmla="*/ 2147483647 h 350"/>
              <a:gd name="T38" fmla="*/ 2147483647 w 162"/>
              <a:gd name="T39" fmla="*/ 2147483647 h 350"/>
              <a:gd name="T40" fmla="*/ 2147483647 w 162"/>
              <a:gd name="T41" fmla="*/ 2147483647 h 350"/>
              <a:gd name="T42" fmla="*/ 2147483647 w 162"/>
              <a:gd name="T43" fmla="*/ 2147483647 h 350"/>
              <a:gd name="T44" fmla="*/ 2147483647 w 162"/>
              <a:gd name="T45" fmla="*/ 2147483647 h 350"/>
              <a:gd name="T46" fmla="*/ 2147483647 w 162"/>
              <a:gd name="T47" fmla="*/ 2147483647 h 350"/>
              <a:gd name="T48" fmla="*/ 2147483647 w 162"/>
              <a:gd name="T49" fmla="*/ 2147483647 h 350"/>
              <a:gd name="T50" fmla="*/ 2147483647 w 162"/>
              <a:gd name="T51" fmla="*/ 2147483647 h 350"/>
              <a:gd name="T52" fmla="*/ 2147483647 w 162"/>
              <a:gd name="T53" fmla="*/ 0 h 35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62"/>
              <a:gd name="T82" fmla="*/ 0 h 350"/>
              <a:gd name="T83" fmla="*/ 162 w 162"/>
              <a:gd name="T84" fmla="*/ 350 h 35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62" h="350">
                <a:moveTo>
                  <a:pt x="162" y="350"/>
                </a:moveTo>
                <a:lnTo>
                  <a:pt x="162" y="350"/>
                </a:lnTo>
                <a:lnTo>
                  <a:pt x="144" y="348"/>
                </a:lnTo>
                <a:lnTo>
                  <a:pt x="128" y="342"/>
                </a:lnTo>
                <a:lnTo>
                  <a:pt x="112" y="338"/>
                </a:lnTo>
                <a:lnTo>
                  <a:pt x="98" y="330"/>
                </a:lnTo>
                <a:lnTo>
                  <a:pt x="84" y="322"/>
                </a:lnTo>
                <a:lnTo>
                  <a:pt x="70" y="312"/>
                </a:lnTo>
                <a:lnTo>
                  <a:pt x="58" y="302"/>
                </a:lnTo>
                <a:lnTo>
                  <a:pt x="46" y="290"/>
                </a:lnTo>
                <a:lnTo>
                  <a:pt x="36" y="278"/>
                </a:lnTo>
                <a:lnTo>
                  <a:pt x="28" y="264"/>
                </a:lnTo>
                <a:lnTo>
                  <a:pt x="20" y="250"/>
                </a:lnTo>
                <a:lnTo>
                  <a:pt x="12" y="236"/>
                </a:lnTo>
                <a:lnTo>
                  <a:pt x="8" y="220"/>
                </a:lnTo>
                <a:lnTo>
                  <a:pt x="4" y="204"/>
                </a:lnTo>
                <a:lnTo>
                  <a:pt x="2" y="186"/>
                </a:lnTo>
                <a:lnTo>
                  <a:pt x="0" y="168"/>
                </a:lnTo>
                <a:lnTo>
                  <a:pt x="2" y="140"/>
                </a:lnTo>
                <a:lnTo>
                  <a:pt x="8" y="114"/>
                </a:lnTo>
                <a:lnTo>
                  <a:pt x="18" y="88"/>
                </a:lnTo>
                <a:lnTo>
                  <a:pt x="32" y="66"/>
                </a:lnTo>
                <a:lnTo>
                  <a:pt x="48" y="46"/>
                </a:lnTo>
                <a:lnTo>
                  <a:pt x="68" y="26"/>
                </a:lnTo>
                <a:lnTo>
                  <a:pt x="90" y="12"/>
                </a:lnTo>
                <a:lnTo>
                  <a:pt x="114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19" name="Freeform 155"/>
          <p:cNvSpPr>
            <a:spLocks/>
          </p:cNvSpPr>
          <p:nvPr/>
        </p:nvSpPr>
        <p:spPr bwMode="auto">
          <a:xfrm>
            <a:off x="4808538" y="2341563"/>
            <a:ext cx="336550" cy="493712"/>
          </a:xfrm>
          <a:custGeom>
            <a:avLst/>
            <a:gdLst>
              <a:gd name="T0" fmla="*/ 2147483647 w 266"/>
              <a:gd name="T1" fmla="*/ 2147483647 h 390"/>
              <a:gd name="T2" fmla="*/ 2147483647 w 266"/>
              <a:gd name="T3" fmla="*/ 2147483647 h 390"/>
              <a:gd name="T4" fmla="*/ 2147483647 w 266"/>
              <a:gd name="T5" fmla="*/ 2147483647 h 390"/>
              <a:gd name="T6" fmla="*/ 2147483647 w 266"/>
              <a:gd name="T7" fmla="*/ 2147483647 h 390"/>
              <a:gd name="T8" fmla="*/ 2147483647 w 266"/>
              <a:gd name="T9" fmla="*/ 2147483647 h 390"/>
              <a:gd name="T10" fmla="*/ 2147483647 w 266"/>
              <a:gd name="T11" fmla="*/ 2147483647 h 390"/>
              <a:gd name="T12" fmla="*/ 2147483647 w 266"/>
              <a:gd name="T13" fmla="*/ 2147483647 h 390"/>
              <a:gd name="T14" fmla="*/ 2147483647 w 266"/>
              <a:gd name="T15" fmla="*/ 2147483647 h 390"/>
              <a:gd name="T16" fmla="*/ 2147483647 w 266"/>
              <a:gd name="T17" fmla="*/ 2147483647 h 390"/>
              <a:gd name="T18" fmla="*/ 2147483647 w 266"/>
              <a:gd name="T19" fmla="*/ 2147483647 h 390"/>
              <a:gd name="T20" fmla="*/ 2147483647 w 266"/>
              <a:gd name="T21" fmla="*/ 2147483647 h 390"/>
              <a:gd name="T22" fmla="*/ 2147483647 w 266"/>
              <a:gd name="T23" fmla="*/ 2147483647 h 390"/>
              <a:gd name="T24" fmla="*/ 2147483647 w 266"/>
              <a:gd name="T25" fmla="*/ 2147483647 h 390"/>
              <a:gd name="T26" fmla="*/ 2147483647 w 266"/>
              <a:gd name="T27" fmla="*/ 2147483647 h 390"/>
              <a:gd name="T28" fmla="*/ 2147483647 w 266"/>
              <a:gd name="T29" fmla="*/ 2147483647 h 390"/>
              <a:gd name="T30" fmla="*/ 2147483647 w 266"/>
              <a:gd name="T31" fmla="*/ 2147483647 h 390"/>
              <a:gd name="T32" fmla="*/ 2147483647 w 266"/>
              <a:gd name="T33" fmla="*/ 2147483647 h 390"/>
              <a:gd name="T34" fmla="*/ 2147483647 w 266"/>
              <a:gd name="T35" fmla="*/ 2147483647 h 390"/>
              <a:gd name="T36" fmla="*/ 2147483647 w 266"/>
              <a:gd name="T37" fmla="*/ 2147483647 h 390"/>
              <a:gd name="T38" fmla="*/ 2147483647 w 266"/>
              <a:gd name="T39" fmla="*/ 2147483647 h 390"/>
              <a:gd name="T40" fmla="*/ 2147483647 w 266"/>
              <a:gd name="T41" fmla="*/ 2147483647 h 390"/>
              <a:gd name="T42" fmla="*/ 2147483647 w 266"/>
              <a:gd name="T43" fmla="*/ 2147483647 h 390"/>
              <a:gd name="T44" fmla="*/ 2147483647 w 266"/>
              <a:gd name="T45" fmla="*/ 2147483647 h 390"/>
              <a:gd name="T46" fmla="*/ 2147483647 w 266"/>
              <a:gd name="T47" fmla="*/ 2147483647 h 390"/>
              <a:gd name="T48" fmla="*/ 2147483647 w 266"/>
              <a:gd name="T49" fmla="*/ 2147483647 h 390"/>
              <a:gd name="T50" fmla="*/ 2147483647 w 266"/>
              <a:gd name="T51" fmla="*/ 2147483647 h 390"/>
              <a:gd name="T52" fmla="*/ 2147483647 w 266"/>
              <a:gd name="T53" fmla="*/ 2147483647 h 390"/>
              <a:gd name="T54" fmla="*/ 2147483647 w 266"/>
              <a:gd name="T55" fmla="*/ 2147483647 h 390"/>
              <a:gd name="T56" fmla="*/ 2147483647 w 266"/>
              <a:gd name="T57" fmla="*/ 2147483647 h 390"/>
              <a:gd name="T58" fmla="*/ 2147483647 w 266"/>
              <a:gd name="T59" fmla="*/ 2147483647 h 390"/>
              <a:gd name="T60" fmla="*/ 2147483647 w 266"/>
              <a:gd name="T61" fmla="*/ 0 h 390"/>
              <a:gd name="T62" fmla="*/ 2147483647 w 266"/>
              <a:gd name="T63" fmla="*/ 0 h 390"/>
              <a:gd name="T64" fmla="*/ 2147483647 w 266"/>
              <a:gd name="T65" fmla="*/ 0 h 390"/>
              <a:gd name="T66" fmla="*/ 2147483647 w 266"/>
              <a:gd name="T67" fmla="*/ 2147483647 h 390"/>
              <a:gd name="T68" fmla="*/ 0 w 266"/>
              <a:gd name="T69" fmla="*/ 2147483647 h 39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66"/>
              <a:gd name="T106" fmla="*/ 0 h 390"/>
              <a:gd name="T107" fmla="*/ 266 w 266"/>
              <a:gd name="T108" fmla="*/ 390 h 39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66" h="390">
                <a:moveTo>
                  <a:pt x="130" y="390"/>
                </a:moveTo>
                <a:lnTo>
                  <a:pt x="130" y="390"/>
                </a:lnTo>
                <a:lnTo>
                  <a:pt x="150" y="382"/>
                </a:lnTo>
                <a:lnTo>
                  <a:pt x="166" y="372"/>
                </a:lnTo>
                <a:lnTo>
                  <a:pt x="184" y="362"/>
                </a:lnTo>
                <a:lnTo>
                  <a:pt x="198" y="348"/>
                </a:lnTo>
                <a:lnTo>
                  <a:pt x="212" y="336"/>
                </a:lnTo>
                <a:lnTo>
                  <a:pt x="224" y="320"/>
                </a:lnTo>
                <a:lnTo>
                  <a:pt x="236" y="304"/>
                </a:lnTo>
                <a:lnTo>
                  <a:pt x="244" y="288"/>
                </a:lnTo>
                <a:lnTo>
                  <a:pt x="252" y="270"/>
                </a:lnTo>
                <a:lnTo>
                  <a:pt x="258" y="252"/>
                </a:lnTo>
                <a:lnTo>
                  <a:pt x="262" y="232"/>
                </a:lnTo>
                <a:lnTo>
                  <a:pt x="264" y="214"/>
                </a:lnTo>
                <a:lnTo>
                  <a:pt x="266" y="194"/>
                </a:lnTo>
                <a:lnTo>
                  <a:pt x="264" y="174"/>
                </a:lnTo>
                <a:lnTo>
                  <a:pt x="260" y="154"/>
                </a:lnTo>
                <a:lnTo>
                  <a:pt x="254" y="134"/>
                </a:lnTo>
                <a:lnTo>
                  <a:pt x="246" y="116"/>
                </a:lnTo>
                <a:lnTo>
                  <a:pt x="238" y="98"/>
                </a:lnTo>
                <a:lnTo>
                  <a:pt x="226" y="80"/>
                </a:lnTo>
                <a:lnTo>
                  <a:pt x="214" y="66"/>
                </a:lnTo>
                <a:lnTo>
                  <a:pt x="200" y="52"/>
                </a:lnTo>
                <a:lnTo>
                  <a:pt x="186" y="40"/>
                </a:lnTo>
                <a:lnTo>
                  <a:pt x="170" y="28"/>
                </a:lnTo>
                <a:lnTo>
                  <a:pt x="152" y="20"/>
                </a:lnTo>
                <a:lnTo>
                  <a:pt x="134" y="12"/>
                </a:lnTo>
                <a:lnTo>
                  <a:pt x="116" y="6"/>
                </a:lnTo>
                <a:lnTo>
                  <a:pt x="98" y="2"/>
                </a:lnTo>
                <a:lnTo>
                  <a:pt x="78" y="0"/>
                </a:lnTo>
                <a:lnTo>
                  <a:pt x="58" y="0"/>
                </a:lnTo>
                <a:lnTo>
                  <a:pt x="38" y="0"/>
                </a:lnTo>
                <a:lnTo>
                  <a:pt x="18" y="4"/>
                </a:lnTo>
                <a:lnTo>
                  <a:pt x="0" y="1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20" name="Freeform 156"/>
          <p:cNvSpPr>
            <a:spLocks/>
          </p:cNvSpPr>
          <p:nvPr/>
        </p:nvSpPr>
        <p:spPr bwMode="auto">
          <a:xfrm>
            <a:off x="3705225" y="2674938"/>
            <a:ext cx="336550" cy="495300"/>
          </a:xfrm>
          <a:custGeom>
            <a:avLst/>
            <a:gdLst>
              <a:gd name="T0" fmla="*/ 2147483647 w 266"/>
              <a:gd name="T1" fmla="*/ 0 h 390"/>
              <a:gd name="T2" fmla="*/ 2147483647 w 266"/>
              <a:gd name="T3" fmla="*/ 0 h 390"/>
              <a:gd name="T4" fmla="*/ 2147483647 w 266"/>
              <a:gd name="T5" fmla="*/ 2147483647 h 390"/>
              <a:gd name="T6" fmla="*/ 2147483647 w 266"/>
              <a:gd name="T7" fmla="*/ 2147483647 h 390"/>
              <a:gd name="T8" fmla="*/ 2147483647 w 266"/>
              <a:gd name="T9" fmla="*/ 2147483647 h 390"/>
              <a:gd name="T10" fmla="*/ 2147483647 w 266"/>
              <a:gd name="T11" fmla="*/ 2147483647 h 390"/>
              <a:gd name="T12" fmla="*/ 2147483647 w 266"/>
              <a:gd name="T13" fmla="*/ 2147483647 h 390"/>
              <a:gd name="T14" fmla="*/ 2147483647 w 266"/>
              <a:gd name="T15" fmla="*/ 2147483647 h 390"/>
              <a:gd name="T16" fmla="*/ 2147483647 w 266"/>
              <a:gd name="T17" fmla="*/ 2147483647 h 390"/>
              <a:gd name="T18" fmla="*/ 2147483647 w 266"/>
              <a:gd name="T19" fmla="*/ 2147483647 h 390"/>
              <a:gd name="T20" fmla="*/ 2147483647 w 266"/>
              <a:gd name="T21" fmla="*/ 2147483647 h 390"/>
              <a:gd name="T22" fmla="*/ 2147483647 w 266"/>
              <a:gd name="T23" fmla="*/ 2147483647 h 390"/>
              <a:gd name="T24" fmla="*/ 2147483647 w 266"/>
              <a:gd name="T25" fmla="*/ 2147483647 h 390"/>
              <a:gd name="T26" fmla="*/ 0 w 266"/>
              <a:gd name="T27" fmla="*/ 2147483647 h 390"/>
              <a:gd name="T28" fmla="*/ 0 w 266"/>
              <a:gd name="T29" fmla="*/ 2147483647 h 390"/>
              <a:gd name="T30" fmla="*/ 2147483647 w 266"/>
              <a:gd name="T31" fmla="*/ 2147483647 h 390"/>
              <a:gd name="T32" fmla="*/ 2147483647 w 266"/>
              <a:gd name="T33" fmla="*/ 2147483647 h 390"/>
              <a:gd name="T34" fmla="*/ 2147483647 w 266"/>
              <a:gd name="T35" fmla="*/ 2147483647 h 390"/>
              <a:gd name="T36" fmla="*/ 2147483647 w 266"/>
              <a:gd name="T37" fmla="*/ 2147483647 h 390"/>
              <a:gd name="T38" fmla="*/ 2147483647 w 266"/>
              <a:gd name="T39" fmla="*/ 2147483647 h 390"/>
              <a:gd name="T40" fmla="*/ 2147483647 w 266"/>
              <a:gd name="T41" fmla="*/ 2147483647 h 390"/>
              <a:gd name="T42" fmla="*/ 2147483647 w 266"/>
              <a:gd name="T43" fmla="*/ 2147483647 h 390"/>
              <a:gd name="T44" fmla="*/ 2147483647 w 266"/>
              <a:gd name="T45" fmla="*/ 2147483647 h 390"/>
              <a:gd name="T46" fmla="*/ 2147483647 w 266"/>
              <a:gd name="T47" fmla="*/ 2147483647 h 390"/>
              <a:gd name="T48" fmla="*/ 2147483647 w 266"/>
              <a:gd name="T49" fmla="*/ 2147483647 h 390"/>
              <a:gd name="T50" fmla="*/ 2147483647 w 266"/>
              <a:gd name="T51" fmla="*/ 2147483647 h 390"/>
              <a:gd name="T52" fmla="*/ 2147483647 w 266"/>
              <a:gd name="T53" fmla="*/ 2147483647 h 390"/>
              <a:gd name="T54" fmla="*/ 2147483647 w 266"/>
              <a:gd name="T55" fmla="*/ 2147483647 h 390"/>
              <a:gd name="T56" fmla="*/ 2147483647 w 266"/>
              <a:gd name="T57" fmla="*/ 2147483647 h 390"/>
              <a:gd name="T58" fmla="*/ 2147483647 w 266"/>
              <a:gd name="T59" fmla="*/ 2147483647 h 390"/>
              <a:gd name="T60" fmla="*/ 2147483647 w 266"/>
              <a:gd name="T61" fmla="*/ 2147483647 h 390"/>
              <a:gd name="T62" fmla="*/ 2147483647 w 266"/>
              <a:gd name="T63" fmla="*/ 2147483647 h 390"/>
              <a:gd name="T64" fmla="*/ 2147483647 w 266"/>
              <a:gd name="T65" fmla="*/ 2147483647 h 390"/>
              <a:gd name="T66" fmla="*/ 2147483647 w 266"/>
              <a:gd name="T67" fmla="*/ 2147483647 h 390"/>
              <a:gd name="T68" fmla="*/ 2147483647 w 266"/>
              <a:gd name="T69" fmla="*/ 2147483647 h 39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66"/>
              <a:gd name="T106" fmla="*/ 0 h 390"/>
              <a:gd name="T107" fmla="*/ 266 w 266"/>
              <a:gd name="T108" fmla="*/ 390 h 39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66" h="390">
                <a:moveTo>
                  <a:pt x="136" y="0"/>
                </a:moveTo>
                <a:lnTo>
                  <a:pt x="136" y="0"/>
                </a:lnTo>
                <a:lnTo>
                  <a:pt x="116" y="8"/>
                </a:lnTo>
                <a:lnTo>
                  <a:pt x="98" y="18"/>
                </a:lnTo>
                <a:lnTo>
                  <a:pt x="82" y="28"/>
                </a:lnTo>
                <a:lnTo>
                  <a:pt x="66" y="40"/>
                </a:lnTo>
                <a:lnTo>
                  <a:pt x="54" y="54"/>
                </a:lnTo>
                <a:lnTo>
                  <a:pt x="40" y="68"/>
                </a:lnTo>
                <a:lnTo>
                  <a:pt x="30" y="84"/>
                </a:lnTo>
                <a:lnTo>
                  <a:pt x="20" y="102"/>
                </a:lnTo>
                <a:lnTo>
                  <a:pt x="14" y="120"/>
                </a:lnTo>
                <a:lnTo>
                  <a:pt x="8" y="138"/>
                </a:lnTo>
                <a:lnTo>
                  <a:pt x="4" y="156"/>
                </a:lnTo>
                <a:lnTo>
                  <a:pt x="0" y="176"/>
                </a:lnTo>
                <a:lnTo>
                  <a:pt x="0" y="196"/>
                </a:lnTo>
                <a:lnTo>
                  <a:pt x="2" y="216"/>
                </a:lnTo>
                <a:lnTo>
                  <a:pt x="6" y="236"/>
                </a:lnTo>
                <a:lnTo>
                  <a:pt x="12" y="254"/>
                </a:lnTo>
                <a:lnTo>
                  <a:pt x="20" y="274"/>
                </a:lnTo>
                <a:lnTo>
                  <a:pt x="28" y="292"/>
                </a:lnTo>
                <a:lnTo>
                  <a:pt x="40" y="308"/>
                </a:lnTo>
                <a:lnTo>
                  <a:pt x="52" y="324"/>
                </a:lnTo>
                <a:lnTo>
                  <a:pt x="66" y="338"/>
                </a:lnTo>
                <a:lnTo>
                  <a:pt x="80" y="350"/>
                </a:lnTo>
                <a:lnTo>
                  <a:pt x="96" y="360"/>
                </a:lnTo>
                <a:lnTo>
                  <a:pt x="114" y="370"/>
                </a:lnTo>
                <a:lnTo>
                  <a:pt x="130" y="378"/>
                </a:lnTo>
                <a:lnTo>
                  <a:pt x="150" y="384"/>
                </a:lnTo>
                <a:lnTo>
                  <a:pt x="168" y="388"/>
                </a:lnTo>
                <a:lnTo>
                  <a:pt x="188" y="390"/>
                </a:lnTo>
                <a:lnTo>
                  <a:pt x="206" y="390"/>
                </a:lnTo>
                <a:lnTo>
                  <a:pt x="226" y="388"/>
                </a:lnTo>
                <a:lnTo>
                  <a:pt x="246" y="384"/>
                </a:lnTo>
                <a:lnTo>
                  <a:pt x="266" y="37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21" name="Freeform 157"/>
          <p:cNvSpPr>
            <a:spLocks/>
          </p:cNvSpPr>
          <p:nvPr/>
        </p:nvSpPr>
        <p:spPr bwMode="auto">
          <a:xfrm>
            <a:off x="3862388" y="2308225"/>
            <a:ext cx="960437" cy="412750"/>
          </a:xfrm>
          <a:custGeom>
            <a:avLst/>
            <a:gdLst>
              <a:gd name="T0" fmla="*/ 2147483647 w 758"/>
              <a:gd name="T1" fmla="*/ 2147483647 h 326"/>
              <a:gd name="T2" fmla="*/ 2147483647 w 758"/>
              <a:gd name="T3" fmla="*/ 2147483647 h 326"/>
              <a:gd name="T4" fmla="*/ 0 w 758"/>
              <a:gd name="T5" fmla="*/ 2147483647 h 326"/>
              <a:gd name="T6" fmla="*/ 2147483647 w 758"/>
              <a:gd name="T7" fmla="*/ 0 h 326"/>
              <a:gd name="T8" fmla="*/ 2147483647 w 758"/>
              <a:gd name="T9" fmla="*/ 2147483647 h 3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8"/>
              <a:gd name="T16" fmla="*/ 0 h 326"/>
              <a:gd name="T17" fmla="*/ 758 w 758"/>
              <a:gd name="T18" fmla="*/ 326 h 3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8" h="326">
                <a:moveTo>
                  <a:pt x="758" y="72"/>
                </a:moveTo>
                <a:lnTo>
                  <a:pt x="26" y="326"/>
                </a:lnTo>
                <a:lnTo>
                  <a:pt x="0" y="254"/>
                </a:lnTo>
                <a:lnTo>
                  <a:pt x="732" y="0"/>
                </a:lnTo>
                <a:lnTo>
                  <a:pt x="758" y="72"/>
                </a:lnTo>
                <a:close/>
              </a:path>
            </a:pathLst>
          </a:custGeom>
          <a:solidFill>
            <a:srgbClr val="0019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22" name="Freeform 158"/>
          <p:cNvSpPr>
            <a:spLocks/>
          </p:cNvSpPr>
          <p:nvPr/>
        </p:nvSpPr>
        <p:spPr bwMode="auto">
          <a:xfrm>
            <a:off x="3862388" y="2308225"/>
            <a:ext cx="960437" cy="412750"/>
          </a:xfrm>
          <a:custGeom>
            <a:avLst/>
            <a:gdLst>
              <a:gd name="T0" fmla="*/ 2147483647 w 758"/>
              <a:gd name="T1" fmla="*/ 2147483647 h 326"/>
              <a:gd name="T2" fmla="*/ 2147483647 w 758"/>
              <a:gd name="T3" fmla="*/ 2147483647 h 326"/>
              <a:gd name="T4" fmla="*/ 0 w 758"/>
              <a:gd name="T5" fmla="*/ 2147483647 h 326"/>
              <a:gd name="T6" fmla="*/ 2147483647 w 758"/>
              <a:gd name="T7" fmla="*/ 0 h 326"/>
              <a:gd name="T8" fmla="*/ 2147483647 w 758"/>
              <a:gd name="T9" fmla="*/ 2147483647 h 3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8"/>
              <a:gd name="T16" fmla="*/ 0 h 326"/>
              <a:gd name="T17" fmla="*/ 758 w 758"/>
              <a:gd name="T18" fmla="*/ 326 h 3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8" h="326">
                <a:moveTo>
                  <a:pt x="758" y="72"/>
                </a:moveTo>
                <a:lnTo>
                  <a:pt x="26" y="326"/>
                </a:lnTo>
                <a:lnTo>
                  <a:pt x="0" y="254"/>
                </a:lnTo>
                <a:lnTo>
                  <a:pt x="732" y="0"/>
                </a:lnTo>
                <a:lnTo>
                  <a:pt x="758" y="7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23" name="Freeform 159"/>
          <p:cNvSpPr>
            <a:spLocks/>
          </p:cNvSpPr>
          <p:nvPr/>
        </p:nvSpPr>
        <p:spPr bwMode="auto">
          <a:xfrm>
            <a:off x="3862388" y="2308225"/>
            <a:ext cx="960437" cy="412750"/>
          </a:xfrm>
          <a:custGeom>
            <a:avLst/>
            <a:gdLst>
              <a:gd name="T0" fmla="*/ 2147483647 w 758"/>
              <a:gd name="T1" fmla="*/ 2147483647 h 326"/>
              <a:gd name="T2" fmla="*/ 2147483647 w 758"/>
              <a:gd name="T3" fmla="*/ 2147483647 h 326"/>
              <a:gd name="T4" fmla="*/ 0 w 758"/>
              <a:gd name="T5" fmla="*/ 2147483647 h 326"/>
              <a:gd name="T6" fmla="*/ 2147483647 w 758"/>
              <a:gd name="T7" fmla="*/ 0 h 326"/>
              <a:gd name="T8" fmla="*/ 2147483647 w 758"/>
              <a:gd name="T9" fmla="*/ 2147483647 h 3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58"/>
              <a:gd name="T16" fmla="*/ 0 h 326"/>
              <a:gd name="T17" fmla="*/ 758 w 758"/>
              <a:gd name="T18" fmla="*/ 326 h 3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58" h="326">
                <a:moveTo>
                  <a:pt x="758" y="72"/>
                </a:moveTo>
                <a:lnTo>
                  <a:pt x="26" y="326"/>
                </a:lnTo>
                <a:lnTo>
                  <a:pt x="0" y="254"/>
                </a:lnTo>
                <a:lnTo>
                  <a:pt x="732" y="0"/>
                </a:lnTo>
                <a:lnTo>
                  <a:pt x="758" y="72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24" name="Freeform 160"/>
          <p:cNvSpPr>
            <a:spLocks/>
          </p:cNvSpPr>
          <p:nvPr/>
        </p:nvSpPr>
        <p:spPr bwMode="auto">
          <a:xfrm>
            <a:off x="5391150" y="2495550"/>
            <a:ext cx="482600" cy="207963"/>
          </a:xfrm>
          <a:custGeom>
            <a:avLst/>
            <a:gdLst>
              <a:gd name="T0" fmla="*/ 2147483647 w 380"/>
              <a:gd name="T1" fmla="*/ 2147483647 h 164"/>
              <a:gd name="T2" fmla="*/ 2147483647 w 380"/>
              <a:gd name="T3" fmla="*/ 2147483647 h 164"/>
              <a:gd name="T4" fmla="*/ 0 w 380"/>
              <a:gd name="T5" fmla="*/ 2147483647 h 164"/>
              <a:gd name="T6" fmla="*/ 2147483647 w 380"/>
              <a:gd name="T7" fmla="*/ 0 h 164"/>
              <a:gd name="T8" fmla="*/ 2147483647 w 380"/>
              <a:gd name="T9" fmla="*/ 2147483647 h 1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0"/>
              <a:gd name="T16" fmla="*/ 0 h 164"/>
              <a:gd name="T17" fmla="*/ 380 w 380"/>
              <a:gd name="T18" fmla="*/ 164 h 1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0" h="164">
                <a:moveTo>
                  <a:pt x="380" y="36"/>
                </a:moveTo>
                <a:lnTo>
                  <a:pt x="14" y="164"/>
                </a:lnTo>
                <a:lnTo>
                  <a:pt x="0" y="128"/>
                </a:lnTo>
                <a:lnTo>
                  <a:pt x="366" y="0"/>
                </a:lnTo>
                <a:lnTo>
                  <a:pt x="380" y="36"/>
                </a:lnTo>
                <a:close/>
              </a:path>
            </a:pathLst>
          </a:custGeom>
          <a:solidFill>
            <a:srgbClr val="0019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25" name="Freeform 161"/>
          <p:cNvSpPr>
            <a:spLocks/>
          </p:cNvSpPr>
          <p:nvPr/>
        </p:nvSpPr>
        <p:spPr bwMode="auto">
          <a:xfrm>
            <a:off x="5391150" y="2495550"/>
            <a:ext cx="482600" cy="207963"/>
          </a:xfrm>
          <a:custGeom>
            <a:avLst/>
            <a:gdLst>
              <a:gd name="T0" fmla="*/ 2147483647 w 380"/>
              <a:gd name="T1" fmla="*/ 2147483647 h 164"/>
              <a:gd name="T2" fmla="*/ 2147483647 w 380"/>
              <a:gd name="T3" fmla="*/ 2147483647 h 164"/>
              <a:gd name="T4" fmla="*/ 0 w 380"/>
              <a:gd name="T5" fmla="*/ 2147483647 h 164"/>
              <a:gd name="T6" fmla="*/ 2147483647 w 380"/>
              <a:gd name="T7" fmla="*/ 0 h 164"/>
              <a:gd name="T8" fmla="*/ 2147483647 w 380"/>
              <a:gd name="T9" fmla="*/ 2147483647 h 1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0"/>
              <a:gd name="T16" fmla="*/ 0 h 164"/>
              <a:gd name="T17" fmla="*/ 380 w 380"/>
              <a:gd name="T18" fmla="*/ 164 h 1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0" h="164">
                <a:moveTo>
                  <a:pt x="380" y="36"/>
                </a:moveTo>
                <a:lnTo>
                  <a:pt x="14" y="164"/>
                </a:lnTo>
                <a:lnTo>
                  <a:pt x="0" y="128"/>
                </a:lnTo>
                <a:lnTo>
                  <a:pt x="366" y="0"/>
                </a:lnTo>
                <a:lnTo>
                  <a:pt x="380" y="3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26" name="Freeform 162"/>
          <p:cNvSpPr>
            <a:spLocks/>
          </p:cNvSpPr>
          <p:nvPr/>
        </p:nvSpPr>
        <p:spPr bwMode="auto">
          <a:xfrm>
            <a:off x="5391150" y="2495550"/>
            <a:ext cx="482600" cy="207963"/>
          </a:xfrm>
          <a:custGeom>
            <a:avLst/>
            <a:gdLst>
              <a:gd name="T0" fmla="*/ 2147483647 w 380"/>
              <a:gd name="T1" fmla="*/ 2147483647 h 164"/>
              <a:gd name="T2" fmla="*/ 2147483647 w 380"/>
              <a:gd name="T3" fmla="*/ 2147483647 h 164"/>
              <a:gd name="T4" fmla="*/ 0 w 380"/>
              <a:gd name="T5" fmla="*/ 2147483647 h 164"/>
              <a:gd name="T6" fmla="*/ 2147483647 w 380"/>
              <a:gd name="T7" fmla="*/ 0 h 164"/>
              <a:gd name="T8" fmla="*/ 2147483647 w 380"/>
              <a:gd name="T9" fmla="*/ 2147483647 h 1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0"/>
              <a:gd name="T16" fmla="*/ 0 h 164"/>
              <a:gd name="T17" fmla="*/ 380 w 380"/>
              <a:gd name="T18" fmla="*/ 164 h 1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0" h="164">
                <a:moveTo>
                  <a:pt x="380" y="36"/>
                </a:moveTo>
                <a:lnTo>
                  <a:pt x="14" y="164"/>
                </a:lnTo>
                <a:lnTo>
                  <a:pt x="0" y="128"/>
                </a:lnTo>
                <a:lnTo>
                  <a:pt x="366" y="0"/>
                </a:lnTo>
                <a:lnTo>
                  <a:pt x="380" y="36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27" name="Freeform 163"/>
          <p:cNvSpPr>
            <a:spLocks/>
          </p:cNvSpPr>
          <p:nvPr/>
        </p:nvSpPr>
        <p:spPr bwMode="auto">
          <a:xfrm>
            <a:off x="5784850" y="2273300"/>
            <a:ext cx="166688" cy="244475"/>
          </a:xfrm>
          <a:custGeom>
            <a:avLst/>
            <a:gdLst>
              <a:gd name="T0" fmla="*/ 2147483647 w 132"/>
              <a:gd name="T1" fmla="*/ 2147483647 h 194"/>
              <a:gd name="T2" fmla="*/ 2147483647 w 132"/>
              <a:gd name="T3" fmla="*/ 2147483647 h 194"/>
              <a:gd name="T4" fmla="*/ 2147483647 w 132"/>
              <a:gd name="T5" fmla="*/ 2147483647 h 194"/>
              <a:gd name="T6" fmla="*/ 2147483647 w 132"/>
              <a:gd name="T7" fmla="*/ 2147483647 h 194"/>
              <a:gd name="T8" fmla="*/ 2147483647 w 132"/>
              <a:gd name="T9" fmla="*/ 2147483647 h 194"/>
              <a:gd name="T10" fmla="*/ 2147483647 w 132"/>
              <a:gd name="T11" fmla="*/ 2147483647 h 194"/>
              <a:gd name="T12" fmla="*/ 2147483647 w 132"/>
              <a:gd name="T13" fmla="*/ 2147483647 h 194"/>
              <a:gd name="T14" fmla="*/ 2147483647 w 132"/>
              <a:gd name="T15" fmla="*/ 2147483647 h 194"/>
              <a:gd name="T16" fmla="*/ 2147483647 w 132"/>
              <a:gd name="T17" fmla="*/ 2147483647 h 194"/>
              <a:gd name="T18" fmla="*/ 2147483647 w 132"/>
              <a:gd name="T19" fmla="*/ 2147483647 h 194"/>
              <a:gd name="T20" fmla="*/ 2147483647 w 132"/>
              <a:gd name="T21" fmla="*/ 2147483647 h 194"/>
              <a:gd name="T22" fmla="*/ 2147483647 w 132"/>
              <a:gd name="T23" fmla="*/ 2147483647 h 194"/>
              <a:gd name="T24" fmla="*/ 2147483647 w 132"/>
              <a:gd name="T25" fmla="*/ 2147483647 h 194"/>
              <a:gd name="T26" fmla="*/ 2147483647 w 132"/>
              <a:gd name="T27" fmla="*/ 2147483647 h 194"/>
              <a:gd name="T28" fmla="*/ 2147483647 w 132"/>
              <a:gd name="T29" fmla="*/ 2147483647 h 194"/>
              <a:gd name="T30" fmla="*/ 2147483647 w 132"/>
              <a:gd name="T31" fmla="*/ 2147483647 h 194"/>
              <a:gd name="T32" fmla="*/ 2147483647 w 132"/>
              <a:gd name="T33" fmla="*/ 0 h 194"/>
              <a:gd name="T34" fmla="*/ 2147483647 w 132"/>
              <a:gd name="T35" fmla="*/ 0 h 194"/>
              <a:gd name="T36" fmla="*/ 0 w 132"/>
              <a:gd name="T37" fmla="*/ 2147483647 h 19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32"/>
              <a:gd name="T58" fmla="*/ 0 h 194"/>
              <a:gd name="T59" fmla="*/ 132 w 132"/>
              <a:gd name="T60" fmla="*/ 194 h 19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32" h="194">
                <a:moveTo>
                  <a:pt x="64" y="194"/>
                </a:moveTo>
                <a:lnTo>
                  <a:pt x="64" y="194"/>
                </a:lnTo>
                <a:lnTo>
                  <a:pt x="84" y="186"/>
                </a:lnTo>
                <a:lnTo>
                  <a:pt x="98" y="174"/>
                </a:lnTo>
                <a:lnTo>
                  <a:pt x="112" y="160"/>
                </a:lnTo>
                <a:lnTo>
                  <a:pt x="122" y="144"/>
                </a:lnTo>
                <a:lnTo>
                  <a:pt x="128" y="126"/>
                </a:lnTo>
                <a:lnTo>
                  <a:pt x="132" y="106"/>
                </a:lnTo>
                <a:lnTo>
                  <a:pt x="132" y="88"/>
                </a:lnTo>
                <a:lnTo>
                  <a:pt x="126" y="68"/>
                </a:lnTo>
                <a:lnTo>
                  <a:pt x="118" y="48"/>
                </a:lnTo>
                <a:lnTo>
                  <a:pt x="106" y="34"/>
                </a:lnTo>
                <a:lnTo>
                  <a:pt x="92" y="20"/>
                </a:lnTo>
                <a:lnTo>
                  <a:pt x="76" y="10"/>
                </a:lnTo>
                <a:lnTo>
                  <a:pt x="58" y="4"/>
                </a:lnTo>
                <a:lnTo>
                  <a:pt x="38" y="0"/>
                </a:lnTo>
                <a:lnTo>
                  <a:pt x="18" y="0"/>
                </a:lnTo>
                <a:lnTo>
                  <a:pt x="0" y="6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28" name="Freeform 164"/>
          <p:cNvSpPr>
            <a:spLocks/>
          </p:cNvSpPr>
          <p:nvPr/>
        </p:nvSpPr>
        <p:spPr bwMode="auto">
          <a:xfrm>
            <a:off x="5233988" y="2439988"/>
            <a:ext cx="168275" cy="246062"/>
          </a:xfrm>
          <a:custGeom>
            <a:avLst/>
            <a:gdLst>
              <a:gd name="T0" fmla="*/ 2147483647 w 132"/>
              <a:gd name="T1" fmla="*/ 0 h 194"/>
              <a:gd name="T2" fmla="*/ 2147483647 w 132"/>
              <a:gd name="T3" fmla="*/ 0 h 194"/>
              <a:gd name="T4" fmla="*/ 2147483647 w 132"/>
              <a:gd name="T5" fmla="*/ 2147483647 h 194"/>
              <a:gd name="T6" fmla="*/ 2147483647 w 132"/>
              <a:gd name="T7" fmla="*/ 2147483647 h 194"/>
              <a:gd name="T8" fmla="*/ 2147483647 w 132"/>
              <a:gd name="T9" fmla="*/ 2147483647 h 194"/>
              <a:gd name="T10" fmla="*/ 2147483647 w 132"/>
              <a:gd name="T11" fmla="*/ 2147483647 h 194"/>
              <a:gd name="T12" fmla="*/ 2147483647 w 132"/>
              <a:gd name="T13" fmla="*/ 2147483647 h 194"/>
              <a:gd name="T14" fmla="*/ 0 w 132"/>
              <a:gd name="T15" fmla="*/ 2147483647 h 194"/>
              <a:gd name="T16" fmla="*/ 0 w 132"/>
              <a:gd name="T17" fmla="*/ 2147483647 h 194"/>
              <a:gd name="T18" fmla="*/ 2147483647 w 132"/>
              <a:gd name="T19" fmla="*/ 2147483647 h 194"/>
              <a:gd name="T20" fmla="*/ 2147483647 w 132"/>
              <a:gd name="T21" fmla="*/ 2147483647 h 194"/>
              <a:gd name="T22" fmla="*/ 2147483647 w 132"/>
              <a:gd name="T23" fmla="*/ 2147483647 h 194"/>
              <a:gd name="T24" fmla="*/ 2147483647 w 132"/>
              <a:gd name="T25" fmla="*/ 2147483647 h 194"/>
              <a:gd name="T26" fmla="*/ 2147483647 w 132"/>
              <a:gd name="T27" fmla="*/ 2147483647 h 194"/>
              <a:gd name="T28" fmla="*/ 2147483647 w 132"/>
              <a:gd name="T29" fmla="*/ 2147483647 h 194"/>
              <a:gd name="T30" fmla="*/ 2147483647 w 132"/>
              <a:gd name="T31" fmla="*/ 2147483647 h 194"/>
              <a:gd name="T32" fmla="*/ 2147483647 w 132"/>
              <a:gd name="T33" fmla="*/ 2147483647 h 194"/>
              <a:gd name="T34" fmla="*/ 2147483647 w 132"/>
              <a:gd name="T35" fmla="*/ 2147483647 h 194"/>
              <a:gd name="T36" fmla="*/ 2147483647 w 132"/>
              <a:gd name="T37" fmla="*/ 2147483647 h 19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32"/>
              <a:gd name="T58" fmla="*/ 0 h 194"/>
              <a:gd name="T59" fmla="*/ 132 w 132"/>
              <a:gd name="T60" fmla="*/ 194 h 19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32" h="194">
                <a:moveTo>
                  <a:pt x="66" y="0"/>
                </a:moveTo>
                <a:lnTo>
                  <a:pt x="66" y="0"/>
                </a:lnTo>
                <a:lnTo>
                  <a:pt x="48" y="8"/>
                </a:lnTo>
                <a:lnTo>
                  <a:pt x="32" y="20"/>
                </a:lnTo>
                <a:lnTo>
                  <a:pt x="18" y="34"/>
                </a:lnTo>
                <a:lnTo>
                  <a:pt x="8" y="52"/>
                </a:lnTo>
                <a:lnTo>
                  <a:pt x="2" y="70"/>
                </a:lnTo>
                <a:lnTo>
                  <a:pt x="0" y="88"/>
                </a:lnTo>
                <a:lnTo>
                  <a:pt x="0" y="108"/>
                </a:lnTo>
                <a:lnTo>
                  <a:pt x="4" y="128"/>
                </a:lnTo>
                <a:lnTo>
                  <a:pt x="12" y="146"/>
                </a:lnTo>
                <a:lnTo>
                  <a:pt x="24" y="162"/>
                </a:lnTo>
                <a:lnTo>
                  <a:pt x="38" y="174"/>
                </a:lnTo>
                <a:lnTo>
                  <a:pt x="56" y="186"/>
                </a:lnTo>
                <a:lnTo>
                  <a:pt x="74" y="192"/>
                </a:lnTo>
                <a:lnTo>
                  <a:pt x="92" y="194"/>
                </a:lnTo>
                <a:lnTo>
                  <a:pt x="112" y="194"/>
                </a:lnTo>
                <a:lnTo>
                  <a:pt x="132" y="19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29" name="Freeform 165"/>
          <p:cNvSpPr>
            <a:spLocks/>
          </p:cNvSpPr>
          <p:nvPr/>
        </p:nvSpPr>
        <p:spPr bwMode="auto">
          <a:xfrm>
            <a:off x="5310188" y="2254250"/>
            <a:ext cx="482600" cy="207963"/>
          </a:xfrm>
          <a:custGeom>
            <a:avLst/>
            <a:gdLst>
              <a:gd name="T0" fmla="*/ 2147483647 w 380"/>
              <a:gd name="T1" fmla="*/ 2147483647 h 164"/>
              <a:gd name="T2" fmla="*/ 2147483647 w 380"/>
              <a:gd name="T3" fmla="*/ 2147483647 h 164"/>
              <a:gd name="T4" fmla="*/ 0 w 380"/>
              <a:gd name="T5" fmla="*/ 2147483647 h 164"/>
              <a:gd name="T6" fmla="*/ 2147483647 w 380"/>
              <a:gd name="T7" fmla="*/ 0 h 164"/>
              <a:gd name="T8" fmla="*/ 2147483647 w 380"/>
              <a:gd name="T9" fmla="*/ 2147483647 h 1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0"/>
              <a:gd name="T16" fmla="*/ 0 h 164"/>
              <a:gd name="T17" fmla="*/ 380 w 380"/>
              <a:gd name="T18" fmla="*/ 164 h 1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0" h="164">
                <a:moveTo>
                  <a:pt x="380" y="36"/>
                </a:moveTo>
                <a:lnTo>
                  <a:pt x="14" y="164"/>
                </a:lnTo>
                <a:lnTo>
                  <a:pt x="0" y="128"/>
                </a:lnTo>
                <a:lnTo>
                  <a:pt x="366" y="0"/>
                </a:lnTo>
                <a:lnTo>
                  <a:pt x="380" y="36"/>
                </a:lnTo>
                <a:close/>
              </a:path>
            </a:pathLst>
          </a:custGeom>
          <a:solidFill>
            <a:srgbClr val="0019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30" name="Freeform 166"/>
          <p:cNvSpPr>
            <a:spLocks/>
          </p:cNvSpPr>
          <p:nvPr/>
        </p:nvSpPr>
        <p:spPr bwMode="auto">
          <a:xfrm>
            <a:off x="5310188" y="2254250"/>
            <a:ext cx="482600" cy="207963"/>
          </a:xfrm>
          <a:custGeom>
            <a:avLst/>
            <a:gdLst>
              <a:gd name="T0" fmla="*/ 2147483647 w 380"/>
              <a:gd name="T1" fmla="*/ 2147483647 h 164"/>
              <a:gd name="T2" fmla="*/ 2147483647 w 380"/>
              <a:gd name="T3" fmla="*/ 2147483647 h 164"/>
              <a:gd name="T4" fmla="*/ 0 w 380"/>
              <a:gd name="T5" fmla="*/ 2147483647 h 164"/>
              <a:gd name="T6" fmla="*/ 2147483647 w 380"/>
              <a:gd name="T7" fmla="*/ 0 h 164"/>
              <a:gd name="T8" fmla="*/ 2147483647 w 380"/>
              <a:gd name="T9" fmla="*/ 2147483647 h 1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0"/>
              <a:gd name="T16" fmla="*/ 0 h 164"/>
              <a:gd name="T17" fmla="*/ 380 w 380"/>
              <a:gd name="T18" fmla="*/ 164 h 1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0" h="164">
                <a:moveTo>
                  <a:pt x="380" y="36"/>
                </a:moveTo>
                <a:lnTo>
                  <a:pt x="14" y="164"/>
                </a:lnTo>
                <a:lnTo>
                  <a:pt x="0" y="128"/>
                </a:lnTo>
                <a:lnTo>
                  <a:pt x="366" y="0"/>
                </a:lnTo>
                <a:lnTo>
                  <a:pt x="380" y="3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31" name="Freeform 167"/>
          <p:cNvSpPr>
            <a:spLocks/>
          </p:cNvSpPr>
          <p:nvPr/>
        </p:nvSpPr>
        <p:spPr bwMode="auto">
          <a:xfrm>
            <a:off x="5310188" y="2254250"/>
            <a:ext cx="482600" cy="207963"/>
          </a:xfrm>
          <a:custGeom>
            <a:avLst/>
            <a:gdLst>
              <a:gd name="T0" fmla="*/ 2147483647 w 380"/>
              <a:gd name="T1" fmla="*/ 2147483647 h 164"/>
              <a:gd name="T2" fmla="*/ 2147483647 w 380"/>
              <a:gd name="T3" fmla="*/ 2147483647 h 164"/>
              <a:gd name="T4" fmla="*/ 0 w 380"/>
              <a:gd name="T5" fmla="*/ 2147483647 h 164"/>
              <a:gd name="T6" fmla="*/ 2147483647 w 380"/>
              <a:gd name="T7" fmla="*/ 0 h 164"/>
              <a:gd name="T8" fmla="*/ 2147483647 w 380"/>
              <a:gd name="T9" fmla="*/ 2147483647 h 1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0"/>
              <a:gd name="T16" fmla="*/ 0 h 164"/>
              <a:gd name="T17" fmla="*/ 380 w 380"/>
              <a:gd name="T18" fmla="*/ 164 h 1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0" h="164">
                <a:moveTo>
                  <a:pt x="380" y="36"/>
                </a:moveTo>
                <a:lnTo>
                  <a:pt x="14" y="164"/>
                </a:lnTo>
                <a:lnTo>
                  <a:pt x="0" y="128"/>
                </a:lnTo>
                <a:lnTo>
                  <a:pt x="366" y="0"/>
                </a:lnTo>
                <a:lnTo>
                  <a:pt x="380" y="36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40032" name="Rectangle 168"/>
          <p:cNvSpPr>
            <a:spLocks noChangeArrowheads="1"/>
          </p:cNvSpPr>
          <p:nvPr/>
        </p:nvSpPr>
        <p:spPr bwMode="auto">
          <a:xfrm>
            <a:off x="6791325" y="717550"/>
            <a:ext cx="8842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5 GeV?, 4 MW</a:t>
            </a:r>
            <a:endParaRPr lang="en-US" sz="1800"/>
          </a:p>
        </p:txBody>
      </p:sp>
      <p:sp>
        <p:nvSpPr>
          <p:cNvPr id="40033" name="Rectangle 169"/>
          <p:cNvSpPr>
            <a:spLocks noChangeArrowheads="1"/>
          </p:cNvSpPr>
          <p:nvPr/>
        </p:nvSpPr>
        <p:spPr bwMode="auto">
          <a:xfrm>
            <a:off x="8386763" y="1639888"/>
            <a:ext cx="363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Target</a:t>
            </a:r>
            <a:endParaRPr lang="en-US" sz="1800"/>
          </a:p>
        </p:txBody>
      </p:sp>
      <p:sp>
        <p:nvSpPr>
          <p:cNvPr id="40034" name="Rectangle 170"/>
          <p:cNvSpPr>
            <a:spLocks noChangeArrowheads="1"/>
          </p:cNvSpPr>
          <p:nvPr/>
        </p:nvSpPr>
        <p:spPr bwMode="auto">
          <a:xfrm>
            <a:off x="6261100" y="2430463"/>
            <a:ext cx="8953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Linac </a:t>
            </a:r>
            <a:r>
              <a:rPr lang="en-US" sz="1100">
                <a:solidFill>
                  <a:srgbClr val="000000"/>
                </a:solidFill>
                <a:sym typeface="Symbol" charset="0"/>
              </a:rPr>
              <a:t> </a:t>
            </a:r>
            <a:r>
              <a:rPr lang="en-US" sz="1100">
                <a:solidFill>
                  <a:srgbClr val="000000"/>
                </a:solidFill>
              </a:rPr>
              <a:t>2 GeV</a:t>
            </a:r>
            <a:endParaRPr lang="en-US" sz="1800"/>
          </a:p>
        </p:txBody>
      </p:sp>
      <p:sp>
        <p:nvSpPr>
          <p:cNvPr id="40035" name="Rectangle 171"/>
          <p:cNvSpPr>
            <a:spLocks noChangeArrowheads="1"/>
          </p:cNvSpPr>
          <p:nvPr/>
        </p:nvSpPr>
        <p:spPr bwMode="auto">
          <a:xfrm>
            <a:off x="5103813" y="2878138"/>
            <a:ext cx="1123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Recirculating</a:t>
            </a:r>
          </a:p>
          <a:p>
            <a:r>
              <a:rPr lang="en-US" sz="1100">
                <a:solidFill>
                  <a:srgbClr val="000000"/>
                </a:solidFill>
              </a:rPr>
              <a:t>Linacs 2 </a:t>
            </a:r>
            <a:r>
              <a:rPr lang="en-US" sz="1100">
                <a:solidFill>
                  <a:srgbClr val="000000"/>
                </a:solidFill>
                <a:sym typeface="Symbol" charset="0"/>
              </a:rPr>
              <a:t> 50 GeV</a:t>
            </a:r>
            <a:endParaRPr lang="en-US" sz="1800">
              <a:sym typeface="Symbol" charset="0"/>
            </a:endParaRPr>
          </a:p>
        </p:txBody>
      </p:sp>
      <p:sp>
        <p:nvSpPr>
          <p:cNvPr id="40036" name="Rectangle 172"/>
          <p:cNvSpPr>
            <a:spLocks noChangeArrowheads="1"/>
          </p:cNvSpPr>
          <p:nvPr/>
        </p:nvSpPr>
        <p:spPr bwMode="auto">
          <a:xfrm>
            <a:off x="4921250" y="3535363"/>
            <a:ext cx="1328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Decay ring – 50 GeV</a:t>
            </a:r>
          </a:p>
          <a:p>
            <a:r>
              <a:rPr lang="en-US" sz="1100">
                <a:solidFill>
                  <a:srgbClr val="000000"/>
                </a:solidFill>
                <a:sym typeface="Symbol" charset="0"/>
              </a:rPr>
              <a:t></a:t>
            </a:r>
            <a:r>
              <a:rPr lang="en-US" sz="1100">
                <a:solidFill>
                  <a:srgbClr val="000000"/>
                </a:solidFill>
              </a:rPr>
              <a:t>2000 m circumference</a:t>
            </a:r>
            <a:endParaRPr lang="en-US" sz="1800"/>
          </a:p>
        </p:txBody>
      </p:sp>
      <p:sp>
        <p:nvSpPr>
          <p:cNvPr id="40037" name="Rectangle 173"/>
          <p:cNvSpPr>
            <a:spLocks noChangeArrowheads="1"/>
          </p:cNvSpPr>
          <p:nvPr/>
        </p:nvSpPr>
        <p:spPr bwMode="auto">
          <a:xfrm>
            <a:off x="6532563" y="1714500"/>
            <a:ext cx="5635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rgbClr val="000000"/>
                </a:solidFill>
              </a:rPr>
              <a:t>Ionization</a:t>
            </a:r>
          </a:p>
          <a:p>
            <a:pPr>
              <a:lnSpc>
                <a:spcPct val="90000"/>
              </a:lnSpc>
            </a:pPr>
            <a:r>
              <a:rPr lang="en-US" sz="1100">
                <a:solidFill>
                  <a:srgbClr val="000000"/>
                </a:solidFill>
              </a:rPr>
              <a:t>cooling</a:t>
            </a:r>
            <a:endParaRPr lang="en-US" sz="1800"/>
          </a:p>
        </p:txBody>
      </p:sp>
      <p:sp>
        <p:nvSpPr>
          <p:cNvPr id="40038" name="Rectangle 174"/>
          <p:cNvSpPr>
            <a:spLocks noChangeArrowheads="1"/>
          </p:cNvSpPr>
          <p:nvPr/>
        </p:nvSpPr>
        <p:spPr bwMode="auto">
          <a:xfrm>
            <a:off x="7350125" y="2089150"/>
            <a:ext cx="7921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Phase rotation</a:t>
            </a:r>
            <a:endParaRPr lang="en-US" sz="1800"/>
          </a:p>
        </p:txBody>
      </p:sp>
      <p:sp>
        <p:nvSpPr>
          <p:cNvPr id="40039" name="Rectangle 175"/>
          <p:cNvSpPr>
            <a:spLocks noChangeArrowheads="1"/>
          </p:cNvSpPr>
          <p:nvPr/>
        </p:nvSpPr>
        <p:spPr bwMode="auto">
          <a:xfrm>
            <a:off x="6318250" y="3921125"/>
            <a:ext cx="12239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Symbol" charset="0"/>
              </a:rPr>
              <a:t>n</a:t>
            </a:r>
            <a:r>
              <a:rPr lang="en-US" sz="1100">
                <a:solidFill>
                  <a:srgbClr val="000000"/>
                </a:solidFill>
              </a:rPr>
              <a:t> beam to far detector</a:t>
            </a:r>
            <a:endParaRPr lang="en-US" sz="1800"/>
          </a:p>
        </p:txBody>
      </p:sp>
      <p:sp>
        <p:nvSpPr>
          <p:cNvPr id="40040" name="Rectangle 176"/>
          <p:cNvSpPr>
            <a:spLocks noChangeArrowheads="1"/>
          </p:cNvSpPr>
          <p:nvPr/>
        </p:nvSpPr>
        <p:spPr bwMode="auto">
          <a:xfrm>
            <a:off x="7864475" y="1816100"/>
            <a:ext cx="2698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Drift</a:t>
            </a:r>
            <a:endParaRPr lang="en-US" sz="1800"/>
          </a:p>
        </p:txBody>
      </p:sp>
      <p:sp>
        <p:nvSpPr>
          <p:cNvPr id="40041" name="Rectangle 177"/>
          <p:cNvSpPr>
            <a:spLocks noChangeArrowheads="1"/>
          </p:cNvSpPr>
          <p:nvPr/>
        </p:nvSpPr>
        <p:spPr bwMode="auto">
          <a:xfrm>
            <a:off x="7924800" y="968375"/>
            <a:ext cx="727075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>
                <a:solidFill>
                  <a:srgbClr val="000000"/>
                </a:solidFill>
              </a:rPr>
              <a:t>Accumulator</a:t>
            </a:r>
          </a:p>
          <a:p>
            <a:pPr>
              <a:lnSpc>
                <a:spcPct val="80000"/>
              </a:lnSpc>
            </a:pPr>
            <a:r>
              <a:rPr lang="en-US" sz="1100">
                <a:solidFill>
                  <a:srgbClr val="000000"/>
                </a:solidFill>
              </a:rPr>
              <a:t>ring + bunch</a:t>
            </a:r>
          </a:p>
          <a:p>
            <a:pPr>
              <a:lnSpc>
                <a:spcPct val="80000"/>
              </a:lnSpc>
            </a:pPr>
            <a:r>
              <a:rPr lang="en-US" sz="1100">
                <a:solidFill>
                  <a:srgbClr val="000000"/>
                </a:solidFill>
              </a:rPr>
              <a:t>compressor</a:t>
            </a:r>
            <a:endParaRPr lang="en-US" sz="1800"/>
          </a:p>
        </p:txBody>
      </p:sp>
      <p:sp>
        <p:nvSpPr>
          <p:cNvPr id="40042" name="Rectangle 178"/>
          <p:cNvSpPr>
            <a:spLocks noChangeArrowheads="1"/>
          </p:cNvSpPr>
          <p:nvPr/>
        </p:nvSpPr>
        <p:spPr bwMode="auto">
          <a:xfrm>
            <a:off x="7540625" y="1401763"/>
            <a:ext cx="5254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>
                <a:solidFill>
                  <a:srgbClr val="000000"/>
                </a:solidFill>
              </a:rPr>
              <a:t>Magnetic</a:t>
            </a:r>
          </a:p>
          <a:p>
            <a:pPr>
              <a:lnSpc>
                <a:spcPct val="90000"/>
              </a:lnSpc>
            </a:pPr>
            <a:r>
              <a:rPr lang="en-US" sz="1100">
                <a:solidFill>
                  <a:srgbClr val="000000"/>
                </a:solidFill>
              </a:rPr>
              <a:t>capture</a:t>
            </a:r>
            <a:endParaRPr lang="en-US" sz="1800"/>
          </a:p>
        </p:txBody>
      </p:sp>
      <p:sp>
        <p:nvSpPr>
          <p:cNvPr id="40043" name="Rectangle 179"/>
          <p:cNvSpPr>
            <a:spLocks noChangeArrowheads="1"/>
          </p:cNvSpPr>
          <p:nvPr/>
        </p:nvSpPr>
        <p:spPr bwMode="auto">
          <a:xfrm>
            <a:off x="5095875" y="4745038"/>
            <a:ext cx="13096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  <a:latin typeface="Symbol" charset="0"/>
              </a:rPr>
              <a:t>n</a:t>
            </a:r>
            <a:r>
              <a:rPr lang="en-US" sz="1100">
                <a:solidFill>
                  <a:srgbClr val="000000"/>
                </a:solidFill>
              </a:rPr>
              <a:t> beam to near detector</a:t>
            </a:r>
            <a:endParaRPr lang="en-US" sz="1800"/>
          </a:p>
        </p:txBody>
      </p:sp>
      <p:sp>
        <p:nvSpPr>
          <p:cNvPr id="40044" name="Text Box 183"/>
          <p:cNvSpPr txBox="1">
            <a:spLocks noChangeArrowheads="1"/>
          </p:cNvSpPr>
          <p:nvPr/>
        </p:nvSpPr>
        <p:spPr bwMode="auto">
          <a:xfrm>
            <a:off x="356973" y="991693"/>
            <a:ext cx="1951037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  <a:latin typeface="Comic Sans MS" charset="0"/>
              </a:rPr>
              <a:t>SPL Super-Beam</a:t>
            </a:r>
          </a:p>
        </p:txBody>
      </p:sp>
      <p:sp>
        <p:nvSpPr>
          <p:cNvPr id="40045" name="Text Box 184"/>
          <p:cNvSpPr txBox="1">
            <a:spLocks noChangeArrowheads="1"/>
          </p:cNvSpPr>
          <p:nvPr/>
        </p:nvSpPr>
        <p:spPr bwMode="auto">
          <a:xfrm>
            <a:off x="4948238" y="1221794"/>
            <a:ext cx="2030412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  <a:latin typeface="Comic Sans MS" charset="0"/>
              </a:rPr>
              <a:t>Neutrino Factory</a:t>
            </a:r>
          </a:p>
        </p:txBody>
      </p:sp>
      <p:sp>
        <p:nvSpPr>
          <p:cNvPr id="40046" name="Text Box 185"/>
          <p:cNvSpPr txBox="1">
            <a:spLocks noChangeArrowheads="1"/>
          </p:cNvSpPr>
          <p:nvPr/>
        </p:nvSpPr>
        <p:spPr bwMode="auto">
          <a:xfrm>
            <a:off x="4806242" y="5128670"/>
            <a:ext cx="1349375" cy="3698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FF"/>
                </a:solidFill>
                <a:latin typeface="Comic Sans MS" charset="0"/>
              </a:rPr>
              <a:t>Beta-Beam</a:t>
            </a:r>
          </a:p>
        </p:txBody>
      </p:sp>
      <p:sp>
        <p:nvSpPr>
          <p:cNvPr id="40048" name="Text Box 211"/>
          <p:cNvSpPr txBox="1">
            <a:spLocks noChangeArrowheads="1"/>
          </p:cNvSpPr>
          <p:nvPr/>
        </p:nvSpPr>
        <p:spPr bwMode="auto">
          <a:xfrm>
            <a:off x="1100138" y="6491288"/>
            <a:ext cx="2527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aseline="30000"/>
              <a:t>6</a:t>
            </a:r>
            <a:r>
              <a:rPr lang="en-US" sz="1800"/>
              <a:t>He for </a:t>
            </a:r>
            <a:r>
              <a:rPr lang="en-US" sz="1800">
                <a:latin typeface="Symbol" charset="0"/>
              </a:rPr>
              <a:t>n</a:t>
            </a:r>
            <a:r>
              <a:rPr lang="en-US" sz="1800" baseline="-25000"/>
              <a:t>e</a:t>
            </a:r>
            <a:r>
              <a:rPr lang="en-US" sz="1800"/>
              <a:t> and </a:t>
            </a:r>
            <a:r>
              <a:rPr lang="en-US" sz="1800" baseline="30000"/>
              <a:t>18</a:t>
            </a:r>
            <a:r>
              <a:rPr lang="en-US" sz="1800"/>
              <a:t>Ne for </a:t>
            </a:r>
            <a:r>
              <a:rPr lang="en-US" sz="1800">
                <a:latin typeface="Symbol" charset="0"/>
              </a:rPr>
              <a:t>n</a:t>
            </a:r>
            <a:r>
              <a:rPr lang="en-US" sz="1800" baseline="-25000"/>
              <a:t>e</a:t>
            </a:r>
          </a:p>
        </p:txBody>
      </p:sp>
      <p:sp>
        <p:nvSpPr>
          <p:cNvPr id="40049" name="Line 212"/>
          <p:cNvSpPr>
            <a:spLocks noChangeShapeType="1"/>
          </p:cNvSpPr>
          <p:nvPr/>
        </p:nvSpPr>
        <p:spPr bwMode="auto">
          <a:xfrm>
            <a:off x="3352800" y="6623050"/>
            <a:ext cx="10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50" name="Line 213"/>
          <p:cNvSpPr>
            <a:spLocks noChangeShapeType="1"/>
          </p:cNvSpPr>
          <p:nvPr/>
        </p:nvSpPr>
        <p:spPr bwMode="auto">
          <a:xfrm flipV="1">
            <a:off x="4719638" y="3916363"/>
            <a:ext cx="0" cy="3873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051" name="Rectangle 52"/>
          <p:cNvSpPr>
            <a:spLocks noChangeArrowheads="1"/>
          </p:cNvSpPr>
          <p:nvPr/>
        </p:nvSpPr>
        <p:spPr bwMode="auto">
          <a:xfrm>
            <a:off x="6845300" y="1041400"/>
            <a:ext cx="8096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1">
                <a:solidFill>
                  <a:srgbClr val="FF0000"/>
                </a:solidFill>
              </a:rPr>
              <a:t>proton driver</a:t>
            </a:r>
            <a:endParaRPr lang="en-US" sz="1800" b="1">
              <a:solidFill>
                <a:srgbClr val="FF0000"/>
              </a:solidFill>
            </a:endParaRPr>
          </a:p>
        </p:txBody>
      </p:sp>
      <p:pic>
        <p:nvPicPr>
          <p:cNvPr id="2" name="Image 1" descr="euro-nu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4" y="-32532"/>
            <a:ext cx="1498990" cy="1018232"/>
          </a:xfrm>
          <a:prstGeom prst="rect">
            <a:avLst/>
          </a:prstGeom>
        </p:spPr>
      </p:pic>
      <p:pic>
        <p:nvPicPr>
          <p:cNvPr id="182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7" y="1808438"/>
            <a:ext cx="2334189" cy="8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764" y="2680061"/>
            <a:ext cx="2941636" cy="105468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149" y="5558049"/>
            <a:ext cx="3035927" cy="108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8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394147" y="11239"/>
            <a:ext cx="8229600" cy="1303609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Linac and </a:t>
            </a:r>
            <a:r>
              <a:rPr lang="en-GB" sz="4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RF </a:t>
            </a:r>
            <a:r>
              <a:rPr lang="en-GB" sz="4800" dirty="0">
                <a:solidFill>
                  <a:srgbClr val="0000FF"/>
                </a:solidFill>
                <a:latin typeface="Times New Roman"/>
                <a:cs typeface="Times New Roman"/>
              </a:rPr>
              <a:t>power source </a:t>
            </a:r>
            <a:r>
              <a:rPr lang="en-GB" sz="4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tests</a:t>
            </a:r>
            <a:endParaRPr lang="en-GB" sz="4800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58137" y="1314848"/>
            <a:ext cx="5067809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A prototype 352 MHz spoke cavity for the ESS linac will be tested in the </a:t>
            </a:r>
            <a:r>
              <a:rPr lang="en-GB" sz="2000" b="1" dirty="0">
                <a:latin typeface="Times New Roman"/>
                <a:cs typeface="Times New Roman"/>
              </a:rPr>
              <a:t>FREIA Laboratory at Uppsala University </a:t>
            </a:r>
            <a:r>
              <a:rPr lang="en-GB" sz="2000" dirty="0">
                <a:latin typeface="Times New Roman"/>
                <a:cs typeface="Times New Roman"/>
              </a:rPr>
              <a:t>already as from July 2014 in a cryostat at 14 Hz pulse frequency and at the full instantaneous power required for ESS proton </a:t>
            </a:r>
            <a:r>
              <a:rPr lang="en-GB" sz="2000" dirty="0" smtClean="0">
                <a:latin typeface="Times New Roman"/>
                <a:cs typeface="Times New Roman"/>
              </a:rPr>
              <a:t>acceleration.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GB" sz="2000" dirty="0" smtClean="0">
                <a:latin typeface="Times New Roman"/>
                <a:cs typeface="Times New Roman"/>
              </a:rPr>
              <a:t>As </a:t>
            </a:r>
            <a:r>
              <a:rPr lang="en-GB" sz="2000" dirty="0">
                <a:latin typeface="Times New Roman"/>
                <a:cs typeface="Times New Roman"/>
              </a:rPr>
              <a:t>part of </a:t>
            </a:r>
            <a:r>
              <a:rPr lang="en-GB" sz="2000" dirty="0" smtClean="0">
                <a:latin typeface="Times New Roman"/>
                <a:cs typeface="Times New Roman"/>
              </a:rPr>
              <a:t>this neutrino </a:t>
            </a:r>
            <a:r>
              <a:rPr lang="en-GB" sz="2000" dirty="0">
                <a:latin typeface="Times New Roman"/>
                <a:cs typeface="Times New Roman"/>
              </a:rPr>
              <a:t>project, the power supplied to the 352 MHz power source</a:t>
            </a:r>
            <a:r>
              <a:rPr lang="en-GB" sz="2000" dirty="0" smtClean="0">
                <a:latin typeface="Times New Roman"/>
                <a:cs typeface="Times New Roman"/>
              </a:rPr>
              <a:t> </a:t>
            </a:r>
            <a:r>
              <a:rPr lang="en-GB" sz="2000" dirty="0">
                <a:latin typeface="Times New Roman"/>
                <a:cs typeface="Times New Roman"/>
              </a:rPr>
              <a:t>would be doubled and the pulse frequency raised to 28 Hz, thus doubling the average power to the </a:t>
            </a:r>
            <a:r>
              <a:rPr lang="en-GB" sz="2000" dirty="0" smtClean="0">
                <a:latin typeface="Times New Roman"/>
                <a:cs typeface="Times New Roman"/>
              </a:rPr>
              <a:t>cavity.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GB" sz="2000" dirty="0" smtClean="0">
                <a:latin typeface="Times New Roman"/>
                <a:cs typeface="Times New Roman"/>
              </a:rPr>
              <a:t>The </a:t>
            </a:r>
            <a:r>
              <a:rPr lang="en-GB" sz="2000" dirty="0">
                <a:latin typeface="Times New Roman"/>
                <a:cs typeface="Times New Roman"/>
              </a:rPr>
              <a:t>influence of this higher power on the operation of the cavity and on the capacity to cool the cavity itself and, in particular, its RF coupler will be studied. 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3547" y="1314848"/>
            <a:ext cx="2870200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5790060" y="3184923"/>
            <a:ext cx="25828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/>
              <a:t>Layout </a:t>
            </a:r>
            <a:r>
              <a:rPr lang="en-US" sz="1600" dirty="0"/>
              <a:t>of the 352 MHz RF </a:t>
            </a:r>
          </a:p>
          <a:p>
            <a:pPr eaLnBrk="1" hangingPunct="1"/>
            <a:r>
              <a:rPr lang="en-US" sz="1600" dirty="0"/>
              <a:t>source, wave guides and test </a:t>
            </a:r>
          </a:p>
          <a:p>
            <a:pPr eaLnBrk="1" hangingPunct="1"/>
            <a:r>
              <a:rPr lang="en-US" sz="1600" dirty="0"/>
              <a:t>cryostat in the FREIA hall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1107" y="4131220"/>
            <a:ext cx="2074862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6419057" y="6002883"/>
            <a:ext cx="19843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ESS Spoke 352 MHz </a:t>
            </a:r>
          </a:p>
          <a:p>
            <a:pPr eaLnBrk="1" hangingPunct="1"/>
            <a:r>
              <a:rPr lang="en-US" sz="1600"/>
              <a:t>Accelerating Cavity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7383755" y="2056557"/>
            <a:ext cx="483260" cy="25959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62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394147" y="11239"/>
            <a:ext cx="8229600" cy="1060174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Accumulator</a:t>
            </a:r>
            <a:endParaRPr lang="en-GB" sz="60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670" y="1052513"/>
            <a:ext cx="4780668" cy="5536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ts val="1200"/>
              </a:spcBef>
              <a:buFont typeface="Arial"/>
              <a:buChar char="•"/>
            </a:pPr>
            <a:r>
              <a:rPr lang="en-US" sz="1800" dirty="0" smtClean="0">
                <a:latin typeface="Times New Roman"/>
                <a:cs typeface="Times New Roman"/>
              </a:rPr>
              <a:t>A problem with the enormous amount of protons stored at comparatively low energy in the accumulation ring is </a:t>
            </a:r>
            <a:r>
              <a:rPr lang="en-US" sz="1800" b="1" dirty="0" smtClean="0">
                <a:latin typeface="Times New Roman"/>
                <a:cs typeface="Times New Roman"/>
              </a:rPr>
              <a:t>the space charge which leads to a defocusing of the stored beam</a:t>
            </a:r>
            <a:r>
              <a:rPr lang="en-US" sz="1800" dirty="0" smtClean="0">
                <a:latin typeface="Times New Roman"/>
                <a:cs typeface="Times New Roman"/>
              </a:rPr>
              <a:t>.</a:t>
            </a:r>
          </a:p>
          <a:p>
            <a:pPr marL="342900" indent="-342900" algn="l">
              <a:spcBef>
                <a:spcPts val="1200"/>
              </a:spcBef>
              <a:buFont typeface="Arial"/>
              <a:buChar char="•"/>
            </a:pPr>
            <a:r>
              <a:rPr lang="en-US" sz="1800" dirty="0" smtClean="0">
                <a:latin typeface="Times New Roman"/>
                <a:cs typeface="Times New Roman"/>
              </a:rPr>
              <a:t>For a charge of 10</a:t>
            </a:r>
            <a:r>
              <a:rPr lang="en-US" sz="1800" baseline="30000" dirty="0" smtClean="0">
                <a:latin typeface="Times New Roman"/>
                <a:cs typeface="Times New Roman"/>
              </a:rPr>
              <a:t>15 </a:t>
            </a:r>
            <a:r>
              <a:rPr lang="en-US" sz="1800" dirty="0" smtClean="0">
                <a:latin typeface="Times New Roman"/>
                <a:cs typeface="Times New Roman"/>
              </a:rPr>
              <a:t>protons stored for 2.86 </a:t>
            </a:r>
            <a:r>
              <a:rPr lang="en-US" sz="1800" dirty="0" err="1" smtClean="0">
                <a:latin typeface="Times New Roman"/>
                <a:cs typeface="Times New Roman"/>
              </a:rPr>
              <a:t>ms</a:t>
            </a:r>
            <a:r>
              <a:rPr lang="en-US" sz="1800" dirty="0" smtClean="0">
                <a:latin typeface="Times New Roman"/>
                <a:cs typeface="Times New Roman"/>
              </a:rPr>
              <a:t> in 450 m circumference storage ring, this defocusing effect is critical.</a:t>
            </a:r>
          </a:p>
          <a:p>
            <a:pPr marL="342900" indent="-342900" algn="l">
              <a:spcBef>
                <a:spcPts val="1200"/>
              </a:spcBef>
              <a:buFont typeface="Arial"/>
              <a:buChar char="•"/>
            </a:pPr>
            <a:r>
              <a:rPr lang="en-US" sz="1800" dirty="0" smtClean="0">
                <a:latin typeface="Times New Roman"/>
                <a:cs typeface="Times New Roman"/>
              </a:rPr>
              <a:t>A way to alleviate this problem is to divide the stored charge on </a:t>
            </a:r>
            <a:r>
              <a:rPr lang="en-US" sz="1800" b="1" dirty="0" smtClean="0">
                <a:latin typeface="Times New Roman"/>
                <a:cs typeface="Times New Roman"/>
              </a:rPr>
              <a:t>four accumulation rings</a:t>
            </a:r>
            <a:r>
              <a:rPr lang="en-US" sz="1800" dirty="0" smtClean="0">
                <a:latin typeface="Times New Roman"/>
                <a:cs typeface="Times New Roman"/>
              </a:rPr>
              <a:t>, thereby reducing the defocusing effect by a factor 4.</a:t>
            </a:r>
          </a:p>
          <a:p>
            <a:pPr marL="342900" indent="-342900" algn="l">
              <a:spcBef>
                <a:spcPts val="1200"/>
              </a:spcBef>
              <a:buFont typeface="Arial"/>
              <a:buChar char="•"/>
            </a:pPr>
            <a:r>
              <a:rPr lang="en-US" sz="1800" b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Neutron community very interested about this new device.</a:t>
            </a:r>
          </a:p>
          <a:p>
            <a:pPr marL="342900" indent="-342900" algn="l">
              <a:spcBef>
                <a:spcPts val="1200"/>
              </a:spcBef>
              <a:buFont typeface="Arial"/>
              <a:buChar char="•"/>
            </a:pPr>
            <a:r>
              <a:rPr lang="en-US" sz="1800" dirty="0" smtClean="0">
                <a:latin typeface="Times New Roman"/>
                <a:cs typeface="Times New Roman"/>
              </a:rPr>
              <a:t>This trick is already used for the CERN PS Booster ring.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154347" y="5860592"/>
            <a:ext cx="37278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00FF"/>
                </a:solidFill>
                <a:latin typeface="Times New Roman"/>
                <a:ea typeface="+mn-ea"/>
                <a:cs typeface="Times New Roman"/>
              </a:rPr>
              <a:t>The 4 rings of the  CERN PS </a:t>
            </a:r>
            <a:r>
              <a:rPr lang="en-US" sz="1400" dirty="0" smtClean="0">
                <a:solidFill>
                  <a:srgbClr val="0000FF"/>
                </a:solidFill>
                <a:latin typeface="Times New Roman"/>
                <a:ea typeface="+mn-ea"/>
                <a:cs typeface="Times New Roman"/>
              </a:rPr>
              <a:t>Booster (1972)</a:t>
            </a:r>
            <a:endParaRPr lang="en-US" sz="1400" dirty="0">
              <a:solidFill>
                <a:srgbClr val="0000FF"/>
              </a:solidFill>
              <a:latin typeface="Times New Roman"/>
              <a:ea typeface="+mn-ea"/>
              <a:cs typeface="Times New Roman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901" y="1168754"/>
            <a:ext cx="3787211" cy="473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2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3309202" y="11239"/>
            <a:ext cx="5834798" cy="1060174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lang="en-US" sz="6000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-</a:t>
            </a:r>
            <a:r>
              <a:rPr lang="en-US" sz="6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Source</a:t>
            </a:r>
            <a:endParaRPr lang="en-GB" sz="60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graphicFrame>
        <p:nvGraphicFramePr>
          <p:cNvPr id="11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35286"/>
              </p:ext>
            </p:extLst>
          </p:nvPr>
        </p:nvGraphicFramePr>
        <p:xfrm>
          <a:off x="317376" y="2904705"/>
          <a:ext cx="8629539" cy="304582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670520"/>
                <a:gridCol w="862271"/>
                <a:gridCol w="1003371"/>
                <a:gridCol w="564396"/>
                <a:gridCol w="642785"/>
                <a:gridCol w="972015"/>
                <a:gridCol w="1066081"/>
                <a:gridCol w="848100"/>
              </a:tblGrid>
              <a:tr h="2130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Parameter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Unit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ISIS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SNS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BNL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CERN, L4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ESS </a:t>
                      </a:r>
                      <a:r>
                        <a:rPr lang="el-G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ν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SPL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 Energy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keV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16-35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35,40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Pulse duration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Repetition Rate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Hz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6.6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  <a:r>
                        <a:rPr lang="en-US" sz="16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current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62.5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8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</a:t>
                      </a:r>
                      <a:r>
                        <a:rPr lang="en-US" sz="1600" b="1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production mode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Cs-Arc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Cs-Surf.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Cs-Surf.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Cs-Surf.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Cs-Surf.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Cs-Surf.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Plasma Heating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Emmittance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 RFQ Norm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RMS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mmmrad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Cs-consumption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mg/day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7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Operation MTBM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weeks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</a:t>
                      </a: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079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0886" marR="10886" marT="10886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Curved Down Arrow 4"/>
          <p:cNvSpPr/>
          <p:nvPr/>
        </p:nvSpPr>
        <p:spPr>
          <a:xfrm>
            <a:off x="5206261" y="2443559"/>
            <a:ext cx="2272025" cy="366216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846594" y="5993217"/>
            <a:ext cx="708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D10D5"/>
                </a:solidFill>
                <a:latin typeface="Times New Roman"/>
                <a:cs typeface="Times New Roman"/>
              </a:rPr>
              <a:t>There exist sources that could give the required performance for EUROSB</a:t>
            </a:r>
            <a:endParaRPr lang="en-US" dirty="0">
              <a:solidFill>
                <a:srgbClr val="0D10D5"/>
              </a:solidFill>
              <a:latin typeface="Times New Roman"/>
              <a:cs typeface="Times New Roman"/>
            </a:endParaRP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47" y="95151"/>
            <a:ext cx="2750343" cy="2714624"/>
          </a:xfrm>
          <a:prstGeom prst="rect">
            <a:avLst/>
          </a:prstGeom>
        </p:spPr>
      </p:pic>
      <p:sp>
        <p:nvSpPr>
          <p:cNvPr id="17" name="TextBox 7"/>
          <p:cNvSpPr txBox="1"/>
          <p:nvPr/>
        </p:nvSpPr>
        <p:spPr>
          <a:xfrm>
            <a:off x="5640482" y="6362549"/>
            <a:ext cx="1915909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Courtesy: J. </a:t>
            </a:r>
            <a:r>
              <a:rPr lang="en-US" dirty="0" err="1" smtClean="0">
                <a:latin typeface="Times New Roman"/>
                <a:cs typeface="Times New Roman"/>
              </a:rPr>
              <a:t>Lettry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691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3309202" y="11239"/>
            <a:ext cx="5834798" cy="1060174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The LEBT</a:t>
            </a:r>
            <a:endParaRPr lang="en-GB" sz="60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1" y="1322159"/>
            <a:ext cx="9144000" cy="1866528"/>
          </a:xfrm>
          <a:prstGeom prst="rect">
            <a:avLst/>
          </a:prstGeom>
        </p:spPr>
      </p:pic>
      <p:sp>
        <p:nvSpPr>
          <p:cNvPr id="19" name="TextBox 7"/>
          <p:cNvSpPr txBox="1"/>
          <p:nvPr/>
        </p:nvSpPr>
        <p:spPr>
          <a:xfrm>
            <a:off x="4081458" y="3082971"/>
            <a:ext cx="886155" cy="523220"/>
          </a:xfrm>
          <a:prstGeom prst="rect">
            <a:avLst/>
          </a:prstGeom>
          <a:solidFill>
            <a:srgbClr val="FFB335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Or ?</a:t>
            </a:r>
            <a:endParaRPr lang="en-US" sz="28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975" y="1290443"/>
            <a:ext cx="2131128" cy="56625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1" name="TextBox 12"/>
          <p:cNvSpPr txBox="1"/>
          <p:nvPr/>
        </p:nvSpPr>
        <p:spPr>
          <a:xfrm>
            <a:off x="527444" y="1035257"/>
            <a:ext cx="1356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/>
                <a:cs typeface="Times New Roman"/>
              </a:rPr>
              <a:t>EUROSB Specific</a:t>
            </a:r>
            <a:endParaRPr lang="en-US" sz="1200" dirty="0">
              <a:latin typeface="Times New Roman"/>
              <a:cs typeface="Times New Roman"/>
            </a:endParaRPr>
          </a:p>
        </p:txBody>
      </p:sp>
      <p:cxnSp>
        <p:nvCxnSpPr>
          <p:cNvPr id="22" name="Straight Arrow Connector 15"/>
          <p:cNvCxnSpPr/>
          <p:nvPr/>
        </p:nvCxnSpPr>
        <p:spPr>
          <a:xfrm>
            <a:off x="2332103" y="1508382"/>
            <a:ext cx="112673" cy="8846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047604"/>
            <a:ext cx="5148475" cy="1564786"/>
          </a:xfrm>
          <a:prstGeom prst="rect">
            <a:avLst/>
          </a:prstGeom>
        </p:spPr>
      </p:pic>
      <p:sp>
        <p:nvSpPr>
          <p:cNvPr id="24" name="TextBox 18"/>
          <p:cNvSpPr txBox="1"/>
          <p:nvPr/>
        </p:nvSpPr>
        <p:spPr>
          <a:xfrm>
            <a:off x="5939267" y="4076681"/>
            <a:ext cx="3203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t SNS: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two sources one RFQ !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Could we use the same RFQ for ESS and EUROSB ?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Constraints on RFQ phase?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5" name="TextBox 19"/>
          <p:cNvSpPr txBox="1"/>
          <p:nvPr/>
        </p:nvSpPr>
        <p:spPr>
          <a:xfrm>
            <a:off x="143257" y="5887528"/>
            <a:ext cx="639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ESS: 0.2 </a:t>
            </a:r>
            <a:r>
              <a:rPr lang="en-US" dirty="0" err="1" smtClean="0">
                <a:latin typeface="Times New Roman"/>
                <a:cs typeface="Times New Roman"/>
              </a:rPr>
              <a:t>mmmrad</a:t>
            </a:r>
            <a:r>
              <a:rPr lang="en-US" dirty="0" smtClean="0">
                <a:latin typeface="Times New Roman"/>
                <a:cs typeface="Times New Roman"/>
              </a:rPr>
              <a:t> 4D norm </a:t>
            </a:r>
            <a:r>
              <a:rPr lang="en-US" dirty="0" err="1" smtClean="0">
                <a:latin typeface="Times New Roman"/>
                <a:cs typeface="Times New Roman"/>
              </a:rPr>
              <a:t>Waterbag</a:t>
            </a:r>
            <a:r>
              <a:rPr lang="en-US" dirty="0" smtClean="0">
                <a:latin typeface="Times New Roman"/>
                <a:cs typeface="Times New Roman"/>
              </a:rPr>
              <a:t> distribution at entrance RFQ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6" name="Circular Arrow 2"/>
          <p:cNvSpPr/>
          <p:nvPr/>
        </p:nvSpPr>
        <p:spPr>
          <a:xfrm>
            <a:off x="5116470" y="3559337"/>
            <a:ext cx="1488821" cy="978408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9100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239"/>
            <a:ext cx="9144000" cy="1060174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Source</a:t>
            </a:r>
            <a:r>
              <a:rPr lang="en-GB" sz="6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6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LEBT</a:t>
            </a:r>
            <a:endParaRPr lang="en-GB" sz="60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00853" y="1437088"/>
            <a:ext cx="8526104" cy="49592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The Source is feasible (</a:t>
            </a:r>
            <a:r>
              <a:rPr lang="en-US" sz="18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cmp</a:t>
            </a:r>
            <a:r>
              <a:rPr 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existing developments)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Times New Roman"/>
                <a:cs typeface="Times New Roman"/>
              </a:rPr>
              <a:t>Estimate price by scaling from existing source developments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Times New Roman"/>
                <a:cs typeface="Times New Roman"/>
              </a:rPr>
              <a:t>SNS source is close to EUROSB requirements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Times New Roman"/>
                <a:cs typeface="Times New Roman"/>
              </a:rPr>
              <a:t>Get measurements from existing sources for simulations (SNS, CERN … 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Simulations of LEBT including RFQ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Times New Roman"/>
                <a:cs typeface="Times New Roman"/>
              </a:rPr>
              <a:t>Can the RFQ work for interleaved H- and H+ pulses (i.e. use of same RFQ)?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Times New Roman"/>
                <a:cs typeface="Times New Roman"/>
              </a:rPr>
              <a:t>If so, simulation of separate RFQ and common RFQ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Times New Roman"/>
                <a:cs typeface="Times New Roman"/>
              </a:rPr>
              <a:t>Must not influence neutron performance (Powered dipole only for H-)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sz="1600" dirty="0" smtClean="0">
                <a:latin typeface="Times New Roman"/>
                <a:cs typeface="Times New Roman"/>
              </a:rPr>
              <a:t>Measurement of the Linac 4 source and of the SPL cavities, exploiting the tools developed in the context of the SLHC-PP project to take into account RF imperfections should be included in the simulations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LEBT Chopper requirements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Times New Roman"/>
                <a:cs typeface="Times New Roman"/>
              </a:rPr>
              <a:t>Chop unstable part of source pulse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Times New Roman"/>
                <a:cs typeface="Times New Roman"/>
              </a:rPr>
              <a:t>Ion source rise/fall time 50 </a:t>
            </a:r>
            <a:r>
              <a:rPr lang="en-US" sz="1600" dirty="0" err="1" smtClean="0">
                <a:latin typeface="Times New Roman"/>
                <a:cs typeface="Times New Roman"/>
              </a:rPr>
              <a:t>ms</a:t>
            </a:r>
            <a:r>
              <a:rPr lang="en-US" sz="1600" dirty="0" smtClean="0">
                <a:latin typeface="Times New Roman"/>
                <a:cs typeface="Times New Roman"/>
              </a:rPr>
              <a:t> and  RFQ 100 ns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Times New Roman"/>
                <a:cs typeface="Times New Roman"/>
              </a:rPr>
              <a:t>Gives time for RFQ stabilization</a:t>
            </a:r>
            <a:endParaRPr lang="en-US" sz="16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3917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239"/>
            <a:ext cx="9144000" cy="1060174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MEBT</a:t>
            </a:r>
            <a:endParaRPr lang="en-GB" sz="60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57200" y="941643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Chopper in MEBT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Prepare structure of beam for later (ejection of beam from accumulator)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Advantageous to chop beam at lower energy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Fast: 2 ns rise-time for 352 MHz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MEBT functions 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Optics of MEBT may cause </a:t>
            </a:r>
            <a:r>
              <a:rPr lang="en-US" sz="2000" dirty="0" err="1" smtClean="0">
                <a:latin typeface="Times New Roman"/>
                <a:cs typeface="Times New Roman"/>
              </a:rPr>
              <a:t>emittance</a:t>
            </a:r>
            <a:r>
              <a:rPr lang="en-US" sz="2000" dirty="0" smtClean="0">
                <a:latin typeface="Times New Roman"/>
                <a:cs typeface="Times New Roman"/>
              </a:rPr>
              <a:t> growth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However useful for instrumentation, steering, optics tuning…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Collimation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Matching of RFQ and DTL in all three planes (10 </a:t>
            </a:r>
            <a:r>
              <a:rPr lang="en-US" sz="2000" dirty="0" err="1" smtClean="0">
                <a:latin typeface="Times New Roman"/>
                <a:cs typeface="Times New Roman"/>
              </a:rPr>
              <a:t>quadrupoles</a:t>
            </a:r>
            <a:r>
              <a:rPr lang="en-US" sz="2000" dirty="0" smtClean="0">
                <a:latin typeface="Times New Roman"/>
                <a:cs typeface="Times New Roman"/>
              </a:rPr>
              <a:t> and three 352.21 MHz  </a:t>
            </a:r>
            <a:r>
              <a:rPr lang="en-US" sz="2000" dirty="0" err="1" smtClean="0">
                <a:latin typeface="Times New Roman"/>
                <a:cs typeface="Times New Roman"/>
              </a:rPr>
              <a:t>buncher</a:t>
            </a:r>
            <a:r>
              <a:rPr lang="en-US" sz="2000" dirty="0" smtClean="0">
                <a:latin typeface="Times New Roman"/>
                <a:cs typeface="Times New Roman"/>
              </a:rPr>
              <a:t> cavities)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MEBT contains a dump for tests i.e. for upgrade work</a:t>
            </a:r>
            <a:endParaRPr lang="en-US" sz="2000" dirty="0" smtClean="0">
              <a:latin typeface="Times New Roman"/>
              <a:cs typeface="Times New Roman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98755"/>
            <a:ext cx="9144000" cy="124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9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141"/>
            <a:ext cx="3472725" cy="825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Stripping</a:t>
            </a:r>
            <a:endParaRPr lang="en-US" sz="3600" dirty="0" smtClean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 August 2013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6" descr="Picture000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062" y="390002"/>
            <a:ext cx="4761938" cy="3584771"/>
          </a:xfrm>
          <a:prstGeom prst="rect">
            <a:avLst/>
          </a:prstGeom>
        </p:spPr>
      </p:pic>
      <p:pic>
        <p:nvPicPr>
          <p:cNvPr id="8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74773"/>
            <a:ext cx="6006140" cy="287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88920" y="1594652"/>
            <a:ext cx="429314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foil stripping not possible due to the high beam intensity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Laser stripping necessary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Promising tests at SNS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275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373457" y="83091"/>
            <a:ext cx="6938184" cy="1208658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Target Station</a:t>
            </a:r>
            <a:br>
              <a:rPr lang="en-GB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70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General Layout</a:t>
            </a:r>
            <a:endParaRPr lang="en-GB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0"/>
                </a:solidFill>
                <a:cs typeface="Times New Roman" charset="0"/>
              </a:rPr>
              <a:t>20 August 2013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27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grpSp>
        <p:nvGrpSpPr>
          <p:cNvPr id="44037" name="Group 34"/>
          <p:cNvGrpSpPr>
            <a:grpSpLocks/>
          </p:cNvGrpSpPr>
          <p:nvPr/>
        </p:nvGrpSpPr>
        <p:grpSpPr bwMode="auto">
          <a:xfrm>
            <a:off x="157455" y="1291749"/>
            <a:ext cx="8891588" cy="3805238"/>
            <a:chOff x="251520" y="2060848"/>
            <a:chExt cx="8892480" cy="3804617"/>
          </a:xfrm>
        </p:grpSpPr>
        <p:pic>
          <p:nvPicPr>
            <p:cNvPr id="44052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060848"/>
              <a:ext cx="8496944" cy="3414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Arrow Connector 4"/>
            <p:cNvCxnSpPr/>
            <p:nvPr/>
          </p:nvCxnSpPr>
          <p:spPr bwMode="auto">
            <a:xfrm>
              <a:off x="1043762" y="3644914"/>
              <a:ext cx="576320" cy="7142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4" name="TextBox 28"/>
            <p:cNvSpPr txBox="1">
              <a:spLocks noChangeArrowheads="1"/>
            </p:cNvSpPr>
            <p:nvPr/>
          </p:nvSpPr>
          <p:spPr bwMode="auto">
            <a:xfrm>
              <a:off x="251520" y="3501008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Split Proton Beam</a:t>
              </a:r>
            </a:p>
          </p:txBody>
        </p:sp>
        <p:cxnSp>
          <p:nvCxnSpPr>
            <p:cNvPr id="47" name="Straight Arrow Connector 7"/>
            <p:cNvCxnSpPr/>
            <p:nvPr/>
          </p:nvCxnSpPr>
          <p:spPr bwMode="auto">
            <a:xfrm>
              <a:off x="1043762" y="4005219"/>
              <a:ext cx="576320" cy="71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14"/>
            <p:cNvCxnSpPr/>
            <p:nvPr/>
          </p:nvCxnSpPr>
          <p:spPr bwMode="auto">
            <a:xfrm>
              <a:off x="3347456" y="4148070"/>
              <a:ext cx="5545694" cy="86504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7" name="TextBox 28"/>
            <p:cNvSpPr txBox="1">
              <a:spLocks noChangeArrowheads="1"/>
            </p:cNvSpPr>
            <p:nvPr/>
          </p:nvSpPr>
          <p:spPr bwMode="auto">
            <a:xfrm>
              <a:off x="8135938" y="5157192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Neutrino Beam Direction</a:t>
              </a:r>
            </a:p>
          </p:txBody>
        </p:sp>
        <p:cxnSp>
          <p:nvCxnSpPr>
            <p:cNvPr id="50" name="Straight Arrow Connector 18"/>
            <p:cNvCxnSpPr>
              <a:stCxn id="44059" idx="0"/>
            </p:cNvCxnSpPr>
            <p:nvPr/>
          </p:nvCxnSpPr>
          <p:spPr bwMode="auto">
            <a:xfrm flipV="1">
              <a:off x="1893160" y="4148070"/>
              <a:ext cx="301655" cy="863459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9" name="TextBox 28"/>
            <p:cNvSpPr txBox="1">
              <a:spLocks noChangeArrowheads="1"/>
            </p:cNvSpPr>
            <p:nvPr/>
          </p:nvSpPr>
          <p:spPr bwMode="auto">
            <a:xfrm>
              <a:off x="1258888" y="5011738"/>
              <a:ext cx="12700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Collimators</a:t>
              </a:r>
            </a:p>
          </p:txBody>
        </p:sp>
        <p:cxnSp>
          <p:nvCxnSpPr>
            <p:cNvPr id="52" name="Straight Arrow Connector 21"/>
            <p:cNvCxnSpPr>
              <a:stCxn id="44061" idx="0"/>
            </p:cNvCxnSpPr>
            <p:nvPr/>
          </p:nvCxnSpPr>
          <p:spPr bwMode="auto">
            <a:xfrm flipH="1" flipV="1">
              <a:off x="2771136" y="4219496"/>
              <a:ext cx="274665" cy="649182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1" name="TextBox 28"/>
            <p:cNvSpPr txBox="1">
              <a:spLocks noChangeArrowheads="1"/>
            </p:cNvSpPr>
            <p:nvPr/>
          </p:nvSpPr>
          <p:spPr bwMode="auto">
            <a:xfrm>
              <a:off x="2411413" y="4868863"/>
              <a:ext cx="1270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Horns and Targets</a:t>
              </a:r>
            </a:p>
          </p:txBody>
        </p:sp>
        <p:sp>
          <p:nvSpPr>
            <p:cNvPr id="44062" name="TextBox 28"/>
            <p:cNvSpPr txBox="1">
              <a:spLocks noChangeArrowheads="1"/>
            </p:cNvSpPr>
            <p:nvPr/>
          </p:nvSpPr>
          <p:spPr bwMode="auto">
            <a:xfrm>
              <a:off x="3635895" y="5157192"/>
              <a:ext cx="1931897" cy="276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Decay Volume (</a:t>
              </a:r>
              <a:r>
                <a:rPr lang="en-GB" sz="1200" dirty="0" smtClean="0">
                  <a:solidFill>
                    <a:srgbClr val="333399"/>
                  </a:solidFill>
                  <a:latin typeface="Arial" charset="0"/>
                </a:rPr>
                <a:t>He, 25 m)</a:t>
              </a:r>
              <a:endParaRPr lang="en-GB" sz="1200" dirty="0">
                <a:solidFill>
                  <a:srgbClr val="333399"/>
                </a:solidFill>
                <a:latin typeface="Arial" charset="0"/>
              </a:endParaRPr>
            </a:p>
          </p:txBody>
        </p:sp>
        <p:cxnSp>
          <p:nvCxnSpPr>
            <p:cNvPr id="55" name="Straight Arrow Connector 24"/>
            <p:cNvCxnSpPr/>
            <p:nvPr/>
          </p:nvCxnSpPr>
          <p:spPr bwMode="auto">
            <a:xfrm flipV="1">
              <a:off x="4355620" y="4724238"/>
              <a:ext cx="287366" cy="43173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26"/>
            <p:cNvCxnSpPr>
              <a:stCxn id="44065" idx="0"/>
            </p:cNvCxnSpPr>
            <p:nvPr/>
          </p:nvCxnSpPr>
          <p:spPr bwMode="auto">
            <a:xfrm flipV="1">
              <a:off x="6984783" y="5084542"/>
              <a:ext cx="325470" cy="504743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5" name="TextBox 28"/>
            <p:cNvSpPr txBox="1">
              <a:spLocks noChangeArrowheads="1"/>
            </p:cNvSpPr>
            <p:nvPr/>
          </p:nvSpPr>
          <p:spPr bwMode="auto">
            <a:xfrm>
              <a:off x="6444208" y="5589240"/>
              <a:ext cx="107982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Beam Dump</a:t>
              </a:r>
            </a:p>
          </p:txBody>
        </p:sp>
      </p:grpSp>
      <p:grpSp>
        <p:nvGrpSpPr>
          <p:cNvPr id="44038" name="Group 25"/>
          <p:cNvGrpSpPr>
            <a:grpSpLocks/>
          </p:cNvGrpSpPr>
          <p:nvPr/>
        </p:nvGrpSpPr>
        <p:grpSpPr bwMode="auto">
          <a:xfrm>
            <a:off x="7311641" y="0"/>
            <a:ext cx="1614258" cy="3216820"/>
            <a:chOff x="6732240" y="2204864"/>
            <a:chExt cx="2165281" cy="4104456"/>
          </a:xfrm>
        </p:grpSpPr>
        <p:pic>
          <p:nvPicPr>
            <p:cNvPr id="44049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204864"/>
              <a:ext cx="2093273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28"/>
            <p:cNvSpPr txBox="1">
              <a:spLocks noChangeArrowheads="1"/>
            </p:cNvSpPr>
            <p:nvPr/>
          </p:nvSpPr>
          <p:spPr bwMode="auto">
            <a:xfrm>
              <a:off x="6732240" y="3428999"/>
              <a:ext cx="978434" cy="824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Times New Roman"/>
                  <a:cs typeface="Times New Roman"/>
                </a:rPr>
                <a:t>Horn Support Module</a:t>
              </a:r>
            </a:p>
          </p:txBody>
        </p:sp>
        <p:sp>
          <p:nvSpPr>
            <p:cNvPr id="44051" name="TextBox 28"/>
            <p:cNvSpPr txBox="1">
              <a:spLocks noChangeArrowheads="1"/>
            </p:cNvSpPr>
            <p:nvPr/>
          </p:nvSpPr>
          <p:spPr bwMode="auto">
            <a:xfrm>
              <a:off x="6732240" y="2420888"/>
              <a:ext cx="864096" cy="589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Times New Roman"/>
                  <a:cs typeface="Times New Roman"/>
                </a:rPr>
                <a:t>Shield Blocks</a:t>
              </a:r>
            </a:p>
          </p:txBody>
        </p:sp>
      </p:grpSp>
      <p:pic>
        <p:nvPicPr>
          <p:cNvPr id="35" name="Imag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660" y="4760148"/>
            <a:ext cx="3962483" cy="20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8286" y="5494375"/>
            <a:ext cx="1255981" cy="9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5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534" y="5348493"/>
            <a:ext cx="1185446" cy="118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76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141"/>
            <a:ext cx="9144000" cy="825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Possible Operation Timing</a:t>
            </a:r>
            <a:endParaRPr lang="en-US" sz="3600" dirty="0" smtClean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 August 2013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0" name="Straight Connector 4"/>
          <p:cNvCxnSpPr/>
          <p:nvPr/>
        </p:nvCxnSpPr>
        <p:spPr>
          <a:xfrm>
            <a:off x="655373" y="4837419"/>
            <a:ext cx="7501838" cy="0"/>
          </a:xfrm>
          <a:prstGeom prst="line">
            <a:avLst/>
          </a:prstGeom>
          <a:ln>
            <a:solidFill>
              <a:srgbClr val="0000FF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351307" y="4612332"/>
            <a:ext cx="52879" cy="225088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40"/>
          <p:cNvCxnSpPr/>
          <p:nvPr/>
        </p:nvCxnSpPr>
        <p:spPr>
          <a:xfrm>
            <a:off x="2116853" y="2747621"/>
            <a:ext cx="59332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2116853" y="2409990"/>
            <a:ext cx="136397" cy="337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4572000" y="2409990"/>
            <a:ext cx="136397" cy="337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027147" y="2409990"/>
            <a:ext cx="136397" cy="337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61"/>
          <p:cNvCxnSpPr/>
          <p:nvPr/>
        </p:nvCxnSpPr>
        <p:spPr>
          <a:xfrm rot="5400000">
            <a:off x="1978161" y="2156767"/>
            <a:ext cx="3939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63"/>
          <p:cNvCxnSpPr/>
          <p:nvPr/>
        </p:nvCxnSpPr>
        <p:spPr>
          <a:xfrm rot="5400000" flipH="1" flipV="1">
            <a:off x="4405172" y="2128631"/>
            <a:ext cx="450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65"/>
          <p:cNvCxnSpPr/>
          <p:nvPr/>
        </p:nvCxnSpPr>
        <p:spPr>
          <a:xfrm>
            <a:off x="1844058" y="2466262"/>
            <a:ext cx="272794" cy="117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67"/>
          <p:cNvCxnSpPr/>
          <p:nvPr/>
        </p:nvCxnSpPr>
        <p:spPr>
          <a:xfrm rot="10800000">
            <a:off x="2253250" y="2466262"/>
            <a:ext cx="340993" cy="1173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71"/>
          <p:cNvCxnSpPr/>
          <p:nvPr/>
        </p:nvCxnSpPr>
        <p:spPr>
          <a:xfrm>
            <a:off x="2175113" y="2072359"/>
            <a:ext cx="2455147" cy="1173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72"/>
          <p:cNvSpPr txBox="1"/>
          <p:nvPr/>
        </p:nvSpPr>
        <p:spPr>
          <a:xfrm>
            <a:off x="3071632" y="2072359"/>
            <a:ext cx="757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35.7 </a:t>
            </a:r>
            <a:r>
              <a:rPr lang="en-US" sz="1400" dirty="0" smtClean="0"/>
              <a:t>ms</a:t>
            </a:r>
            <a:endParaRPr lang="en-US" sz="1400" dirty="0"/>
          </a:p>
        </p:txBody>
      </p:sp>
      <p:sp>
        <p:nvSpPr>
          <p:cNvPr id="47" name="TextBox 73"/>
          <p:cNvSpPr txBox="1"/>
          <p:nvPr/>
        </p:nvSpPr>
        <p:spPr>
          <a:xfrm>
            <a:off x="2457845" y="2466262"/>
            <a:ext cx="757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2.86 </a:t>
            </a:r>
            <a:r>
              <a:rPr lang="en-US" sz="1400" dirty="0" err="1" smtClean="0"/>
              <a:t>ms</a:t>
            </a:r>
            <a:endParaRPr lang="en-US" sz="1400" dirty="0"/>
          </a:p>
        </p:txBody>
      </p:sp>
      <p:cxnSp>
        <p:nvCxnSpPr>
          <p:cNvPr id="51" name="Straight Connector 86"/>
          <p:cNvCxnSpPr/>
          <p:nvPr/>
        </p:nvCxnSpPr>
        <p:spPr>
          <a:xfrm rot="5400000">
            <a:off x="491356" y="5062507"/>
            <a:ext cx="3376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88"/>
          <p:cNvCxnSpPr/>
          <p:nvPr/>
        </p:nvCxnSpPr>
        <p:spPr>
          <a:xfrm rot="5400000">
            <a:off x="1279715" y="4499788"/>
            <a:ext cx="1125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91"/>
          <p:cNvCxnSpPr/>
          <p:nvPr/>
        </p:nvCxnSpPr>
        <p:spPr>
          <a:xfrm rot="5400000">
            <a:off x="1173683" y="5062507"/>
            <a:ext cx="3376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96"/>
          <p:cNvCxnSpPr/>
          <p:nvPr/>
        </p:nvCxnSpPr>
        <p:spPr>
          <a:xfrm rot="5400000">
            <a:off x="1347914" y="4499788"/>
            <a:ext cx="1125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98"/>
          <p:cNvCxnSpPr/>
          <p:nvPr/>
        </p:nvCxnSpPr>
        <p:spPr>
          <a:xfrm>
            <a:off x="660172" y="5007408"/>
            <a:ext cx="67581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100"/>
          <p:cNvCxnSpPr/>
          <p:nvPr/>
        </p:nvCxnSpPr>
        <p:spPr>
          <a:xfrm flipH="1">
            <a:off x="1342499" y="5006235"/>
            <a:ext cx="1524775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102"/>
          <p:cNvCxnSpPr/>
          <p:nvPr/>
        </p:nvCxnSpPr>
        <p:spPr>
          <a:xfrm>
            <a:off x="1063193" y="4499788"/>
            <a:ext cx="272794" cy="11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104"/>
          <p:cNvCxnSpPr/>
          <p:nvPr/>
        </p:nvCxnSpPr>
        <p:spPr>
          <a:xfrm rot="10800000">
            <a:off x="1404186" y="4499788"/>
            <a:ext cx="272794" cy="11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106"/>
          <p:cNvSpPr txBox="1"/>
          <p:nvPr/>
        </p:nvSpPr>
        <p:spPr>
          <a:xfrm>
            <a:off x="579863" y="5124826"/>
            <a:ext cx="917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2.86/4 </a:t>
            </a:r>
            <a:r>
              <a:rPr lang="en-US" sz="1400" dirty="0" err="1" smtClean="0"/>
              <a:t>ms</a:t>
            </a:r>
            <a:endParaRPr lang="en-US" sz="1400" dirty="0"/>
          </a:p>
        </p:txBody>
      </p:sp>
      <p:cxnSp>
        <p:nvCxnSpPr>
          <p:cNvPr id="62" name="Straight Connector 109"/>
          <p:cNvCxnSpPr/>
          <p:nvPr/>
        </p:nvCxnSpPr>
        <p:spPr>
          <a:xfrm flipH="1">
            <a:off x="815648" y="2774039"/>
            <a:ext cx="1291583" cy="16132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112"/>
          <p:cNvCxnSpPr>
            <a:stCxn id="86" idx="2"/>
          </p:cNvCxnSpPr>
          <p:nvPr/>
        </p:nvCxnSpPr>
        <p:spPr>
          <a:xfrm>
            <a:off x="7095346" y="2747621"/>
            <a:ext cx="484406" cy="1695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63"/>
          <p:cNvCxnSpPr/>
          <p:nvPr/>
        </p:nvCxnSpPr>
        <p:spPr>
          <a:xfrm rot="5400000" flipH="1" flipV="1">
            <a:off x="6855224" y="2128631"/>
            <a:ext cx="4501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71"/>
          <p:cNvCxnSpPr/>
          <p:nvPr/>
        </p:nvCxnSpPr>
        <p:spPr>
          <a:xfrm>
            <a:off x="4625165" y="2072359"/>
            <a:ext cx="2455147" cy="1173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72"/>
          <p:cNvSpPr txBox="1"/>
          <p:nvPr/>
        </p:nvSpPr>
        <p:spPr>
          <a:xfrm>
            <a:off x="5509773" y="1749654"/>
            <a:ext cx="590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28 Hz</a:t>
            </a:r>
            <a:endParaRPr lang="en-US" sz="1400" dirty="0"/>
          </a:p>
        </p:txBody>
      </p:sp>
      <p:cxnSp>
        <p:nvCxnSpPr>
          <p:cNvPr id="90" name="Straight Arrow Connector 102"/>
          <p:cNvCxnSpPr/>
          <p:nvPr/>
        </p:nvCxnSpPr>
        <p:spPr>
          <a:xfrm flipV="1">
            <a:off x="655373" y="3448090"/>
            <a:ext cx="0" cy="138932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73"/>
          <p:cNvSpPr txBox="1"/>
          <p:nvPr/>
        </p:nvSpPr>
        <p:spPr>
          <a:xfrm>
            <a:off x="1135834" y="4198586"/>
            <a:ext cx="621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1.5 </a:t>
            </a:r>
            <a:r>
              <a:rPr lang="el-GR" sz="1400" dirty="0" err="1"/>
              <a:t>μ</a:t>
            </a:r>
            <a:r>
              <a:rPr lang="en-US" sz="1400" dirty="0" smtClean="0"/>
              <a:t>s</a:t>
            </a:r>
            <a:endParaRPr lang="en-US" sz="1400" dirty="0"/>
          </a:p>
        </p:txBody>
      </p:sp>
      <p:sp>
        <p:nvSpPr>
          <p:cNvPr id="93" name="Rectangle 92"/>
          <p:cNvSpPr/>
          <p:nvPr/>
        </p:nvSpPr>
        <p:spPr>
          <a:xfrm>
            <a:off x="2867275" y="4612332"/>
            <a:ext cx="52879" cy="225088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4392049" y="4612332"/>
            <a:ext cx="52879" cy="225088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7253272" y="4612332"/>
            <a:ext cx="52879" cy="225088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5993360" y="4612332"/>
            <a:ext cx="52879" cy="225088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Connector 91"/>
          <p:cNvCxnSpPr/>
          <p:nvPr/>
        </p:nvCxnSpPr>
        <p:spPr>
          <a:xfrm rot="5400000">
            <a:off x="2698459" y="5062508"/>
            <a:ext cx="3376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106"/>
          <p:cNvSpPr txBox="1"/>
          <p:nvPr/>
        </p:nvSpPr>
        <p:spPr>
          <a:xfrm>
            <a:off x="1676980" y="5124826"/>
            <a:ext cx="1026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17.85 </a:t>
            </a:r>
            <a:r>
              <a:rPr lang="en-US" sz="1400" dirty="0" err="1" smtClean="0"/>
              <a:t>ms</a:t>
            </a:r>
            <a:endParaRPr lang="en-US" sz="1400" dirty="0" smtClean="0"/>
          </a:p>
          <a:p>
            <a:pPr algn="ctr"/>
            <a:r>
              <a:rPr lang="en-US" sz="1400" dirty="0" smtClean="0"/>
              <a:t>(71.4</a:t>
            </a:r>
            <a:r>
              <a:rPr lang="en-US" sz="1400" dirty="0" smtClean="0"/>
              <a:t>/4 </a:t>
            </a:r>
            <a:r>
              <a:rPr lang="en-US" sz="1400" dirty="0" err="1" smtClean="0"/>
              <a:t>ms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cxnSp>
        <p:nvCxnSpPr>
          <p:cNvPr id="101" name="Straight Arrow Connector 100"/>
          <p:cNvCxnSpPr/>
          <p:nvPr/>
        </p:nvCxnSpPr>
        <p:spPr>
          <a:xfrm flipH="1">
            <a:off x="6019801" y="5006236"/>
            <a:ext cx="123347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91"/>
          <p:cNvCxnSpPr/>
          <p:nvPr/>
        </p:nvCxnSpPr>
        <p:spPr>
          <a:xfrm rot="5400000">
            <a:off x="5857834" y="5062508"/>
            <a:ext cx="3376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91"/>
          <p:cNvCxnSpPr/>
          <p:nvPr/>
        </p:nvCxnSpPr>
        <p:spPr>
          <a:xfrm rot="5400000">
            <a:off x="7079658" y="5062509"/>
            <a:ext cx="3376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6"/>
          <p:cNvSpPr txBox="1"/>
          <p:nvPr/>
        </p:nvSpPr>
        <p:spPr>
          <a:xfrm>
            <a:off x="6162773" y="5124826"/>
            <a:ext cx="939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17.135</a:t>
            </a:r>
            <a:r>
              <a:rPr lang="en-US" sz="1400" dirty="0" smtClean="0"/>
              <a:t> </a:t>
            </a:r>
            <a:r>
              <a:rPr lang="en-US" sz="1400" dirty="0" err="1" smtClean="0"/>
              <a:t>ms</a:t>
            </a:r>
            <a:endParaRPr lang="en-US" sz="1400" dirty="0"/>
          </a:p>
        </p:txBody>
      </p:sp>
      <p:sp>
        <p:nvSpPr>
          <p:cNvPr id="20482" name="Flèche droite rayée 20481"/>
          <p:cNvSpPr/>
          <p:nvPr/>
        </p:nvSpPr>
        <p:spPr>
          <a:xfrm>
            <a:off x="3355810" y="5648046"/>
            <a:ext cx="897213" cy="36381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591972" y="1058488"/>
            <a:ext cx="136397" cy="33763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72"/>
          <p:cNvSpPr txBox="1"/>
          <p:nvPr/>
        </p:nvSpPr>
        <p:spPr>
          <a:xfrm>
            <a:off x="907377" y="1595765"/>
            <a:ext cx="774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neutron</a:t>
            </a:r>
            <a:endParaRPr lang="en-US" sz="1400" dirty="0"/>
          </a:p>
        </p:txBody>
      </p:sp>
      <p:sp>
        <p:nvSpPr>
          <p:cNvPr id="109" name="Rectangle 108"/>
          <p:cNvSpPr/>
          <p:nvPr/>
        </p:nvSpPr>
        <p:spPr>
          <a:xfrm>
            <a:off x="579863" y="1580838"/>
            <a:ext cx="136397" cy="337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72"/>
          <p:cNvSpPr txBox="1"/>
          <p:nvPr/>
        </p:nvSpPr>
        <p:spPr>
          <a:xfrm>
            <a:off x="907377" y="1096311"/>
            <a:ext cx="8155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neutrino</a:t>
            </a:r>
            <a:endParaRPr lang="en-US" sz="1400" dirty="0"/>
          </a:p>
        </p:txBody>
      </p:sp>
      <p:sp>
        <p:nvSpPr>
          <p:cNvPr id="111" name="TextBox 72"/>
          <p:cNvSpPr txBox="1"/>
          <p:nvPr/>
        </p:nvSpPr>
        <p:spPr>
          <a:xfrm>
            <a:off x="4253269" y="5620782"/>
            <a:ext cx="3937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56 Hz neutrino beam (1.25 MW/target)</a:t>
            </a:r>
          </a:p>
          <a:p>
            <a:pPr algn="ctr"/>
            <a:r>
              <a:rPr lang="en-US" dirty="0" smtClean="0"/>
              <a:t>(50 Hz for SPL, 1 MW/target)</a:t>
            </a:r>
            <a:endParaRPr lang="en-US" dirty="0"/>
          </a:p>
        </p:txBody>
      </p:sp>
      <p:sp>
        <p:nvSpPr>
          <p:cNvPr id="112" name="TextBox 72"/>
          <p:cNvSpPr txBox="1"/>
          <p:nvPr/>
        </p:nvSpPr>
        <p:spPr>
          <a:xfrm>
            <a:off x="6170351" y="1057565"/>
            <a:ext cx="2818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if only users of the accumulator</a:t>
            </a:r>
            <a:endParaRPr lang="en-US" sz="1600" dirty="0"/>
          </a:p>
        </p:txBody>
      </p:sp>
      <p:sp>
        <p:nvSpPr>
          <p:cNvPr id="113" name="Rectangle 112"/>
          <p:cNvSpPr/>
          <p:nvPr/>
        </p:nvSpPr>
        <p:spPr>
          <a:xfrm>
            <a:off x="1444523" y="4612332"/>
            <a:ext cx="52879" cy="225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1532358" y="4612332"/>
            <a:ext cx="52879" cy="225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1624101" y="4612332"/>
            <a:ext cx="52879" cy="2250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72"/>
          <p:cNvSpPr txBox="1"/>
          <p:nvPr/>
        </p:nvSpPr>
        <p:spPr>
          <a:xfrm rot="16200000">
            <a:off x="738561" y="5882937"/>
            <a:ext cx="1194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empty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ring</a:t>
            </a:r>
            <a:endParaRPr lang="en-US" sz="1400" dirty="0"/>
          </a:p>
        </p:txBody>
      </p:sp>
      <p:sp>
        <p:nvSpPr>
          <p:cNvPr id="117" name="TextBox 72"/>
          <p:cNvSpPr txBox="1"/>
          <p:nvPr/>
        </p:nvSpPr>
        <p:spPr>
          <a:xfrm rot="16200000">
            <a:off x="2264334" y="3861019"/>
            <a:ext cx="1233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empty 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ring</a:t>
            </a:r>
            <a:endParaRPr lang="en-US" sz="1400" dirty="0"/>
          </a:p>
        </p:txBody>
      </p:sp>
      <p:sp>
        <p:nvSpPr>
          <p:cNvPr id="118" name="TextBox 72"/>
          <p:cNvSpPr txBox="1"/>
          <p:nvPr/>
        </p:nvSpPr>
        <p:spPr>
          <a:xfrm rot="16200000">
            <a:off x="3800633" y="3861019"/>
            <a:ext cx="1212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empty 3</a:t>
            </a:r>
            <a:r>
              <a:rPr lang="en-US" sz="1400" baseline="30000" dirty="0" smtClean="0"/>
              <a:t>rd</a:t>
            </a:r>
            <a:r>
              <a:rPr lang="en-US" sz="1400" dirty="0" smtClean="0"/>
              <a:t> ring</a:t>
            </a:r>
            <a:endParaRPr lang="en-US" sz="1400" dirty="0"/>
          </a:p>
        </p:txBody>
      </p:sp>
      <p:sp>
        <p:nvSpPr>
          <p:cNvPr id="119" name="TextBox 72"/>
          <p:cNvSpPr txBox="1"/>
          <p:nvPr/>
        </p:nvSpPr>
        <p:spPr>
          <a:xfrm rot="16200000">
            <a:off x="5387900" y="3861019"/>
            <a:ext cx="121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empty 4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ring</a:t>
            </a:r>
            <a:endParaRPr lang="en-US" sz="1400" dirty="0"/>
          </a:p>
        </p:txBody>
      </p:sp>
      <p:sp>
        <p:nvSpPr>
          <p:cNvPr id="120" name="TextBox 72"/>
          <p:cNvSpPr txBox="1"/>
          <p:nvPr/>
        </p:nvSpPr>
        <p:spPr>
          <a:xfrm rot="16200000">
            <a:off x="6894951" y="4105690"/>
            <a:ext cx="734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refilling</a:t>
            </a:r>
            <a:endParaRPr lang="en-US" sz="1400" dirty="0"/>
          </a:p>
        </p:txBody>
      </p:sp>
      <p:sp>
        <p:nvSpPr>
          <p:cNvPr id="61" name="TextBox 73"/>
          <p:cNvSpPr txBox="1"/>
          <p:nvPr/>
        </p:nvSpPr>
        <p:spPr>
          <a:xfrm>
            <a:off x="1187949" y="3806716"/>
            <a:ext cx="905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ring filling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" name="Accolade fermante 1"/>
          <p:cNvSpPr/>
          <p:nvPr/>
        </p:nvSpPr>
        <p:spPr>
          <a:xfrm rot="16200000">
            <a:off x="1411602" y="3934406"/>
            <a:ext cx="199891" cy="491571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43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Espace réservé de la date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20 August 2013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6868" name="Espace réservé du pied de page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686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2C38963-132F-7F4C-9EA7-70764AB2FD7D}" type="slidenum">
              <a:rPr lang="en-GB" sz="1200">
                <a:solidFill>
                  <a:srgbClr val="000000"/>
                </a:solidFill>
              </a:rPr>
              <a:pPr eaLnBrk="1" hangingPunct="1"/>
              <a:t>29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16038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GB" sz="36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The MEMPHYS </a:t>
            </a:r>
            <a:r>
              <a:rPr lang="en-GB" sz="3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Detector (Water Cherenkov)</a:t>
            </a:r>
            <a:r>
              <a:rPr lang="en-GB" sz="36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GB" sz="36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GB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(LAGUNA)</a:t>
            </a:r>
            <a:endParaRPr lang="en-GB" sz="2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5" name="ZoneTexte 244"/>
          <p:cNvSpPr txBox="1"/>
          <p:nvPr/>
        </p:nvSpPr>
        <p:spPr>
          <a:xfrm>
            <a:off x="147638" y="1565275"/>
            <a:ext cx="6365875" cy="34782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623888" indent="-1666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ts val="600"/>
              </a:spcAft>
            </a:pPr>
            <a:r>
              <a:rPr lang="en-GB" sz="2000" b="1">
                <a:solidFill>
                  <a:srgbClr val="000000"/>
                </a:solidFill>
              </a:rPr>
              <a:t>Mainly to study:</a:t>
            </a:r>
          </a:p>
          <a:p>
            <a:pPr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 b="1">
                <a:solidFill>
                  <a:srgbClr val="FF0000"/>
                </a:solidFill>
              </a:rPr>
              <a:t>Proton Decay (GUT)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cs typeface="ＭＳ Ｐゴシック" charset="0"/>
              </a:rPr>
              <a:t>up to ~10</a:t>
            </a:r>
            <a:r>
              <a:rPr lang="en-GB" sz="2000" baseline="30000">
                <a:solidFill>
                  <a:srgbClr val="000000"/>
                </a:solidFill>
                <a:cs typeface="ＭＳ Ｐゴシック" charset="0"/>
              </a:rPr>
              <a:t>35</a:t>
            </a:r>
            <a:r>
              <a:rPr lang="en-GB" sz="2000">
                <a:solidFill>
                  <a:srgbClr val="000000"/>
                </a:solidFill>
                <a:cs typeface="ＭＳ Ｐゴシック" charset="0"/>
              </a:rPr>
              <a:t> years lifetime</a:t>
            </a:r>
          </a:p>
          <a:p>
            <a:pPr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 b="1">
                <a:solidFill>
                  <a:srgbClr val="FF0000"/>
                </a:solidFill>
              </a:rPr>
              <a:t>Neutrino properties and Astrophysics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cs typeface="ＭＳ Ｐゴシック" charset="0"/>
              </a:rPr>
              <a:t>Supernovae (burst + "relics")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cs typeface="ＭＳ Ｐゴシック" charset="0"/>
              </a:rPr>
              <a:t>Solar neutrinos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cs typeface="ＭＳ Ｐゴシック" charset="0"/>
              </a:rPr>
              <a:t>Atmospheric neutrinos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cs typeface="ＭＳ Ｐゴシック" charset="0"/>
              </a:rPr>
              <a:t>Geoneutrinos</a:t>
            </a:r>
          </a:p>
          <a:p>
            <a:pPr lvl="1" defTabSz="914400" eaLnBrk="1" fontAlgn="base" hangingPunct="1">
              <a:spcBef>
                <a:spcPct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sz="2000">
                <a:solidFill>
                  <a:srgbClr val="000000"/>
                </a:solidFill>
                <a:cs typeface="ＭＳ Ｐゴシック" charset="0"/>
              </a:rPr>
              <a:t>neutrinos from accelerators (Super Beam, Beta Beam)</a:t>
            </a:r>
          </a:p>
        </p:txBody>
      </p:sp>
      <p:sp>
        <p:nvSpPr>
          <p:cNvPr id="246" name="Rectangle 245"/>
          <p:cNvSpPr/>
          <p:nvPr/>
        </p:nvSpPr>
        <p:spPr>
          <a:xfrm>
            <a:off x="418343" y="5230523"/>
            <a:ext cx="6081712" cy="1015663"/>
          </a:xfrm>
          <a:prstGeom prst="rect">
            <a:avLst/>
          </a:prstGeom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Water Cerenkov Detector with total </a:t>
            </a:r>
            <a:r>
              <a:rPr lang="en-GB" sz="2000" dirty="0" err="1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fiducial</a:t>
            </a: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 mass: 500 </a:t>
            </a:r>
            <a:r>
              <a:rPr lang="en-GB" sz="2000" dirty="0" err="1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kt</a:t>
            </a: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180975" indent="-180975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2 Cylindrical modules 100x65 m</a:t>
            </a:r>
          </a:p>
          <a:p>
            <a:pPr marL="180975" indent="-180975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22.2k 8” PMTs, 30% geom. cover.</a:t>
            </a:r>
          </a:p>
        </p:txBody>
      </p:sp>
      <p:sp>
        <p:nvSpPr>
          <p:cNvPr id="36873" name="Rectangle 246"/>
          <p:cNvSpPr>
            <a:spLocks noChangeArrowheads="1"/>
          </p:cNvSpPr>
          <p:nvPr/>
        </p:nvSpPr>
        <p:spPr bwMode="auto">
          <a:xfrm>
            <a:off x="6637338" y="5526088"/>
            <a:ext cx="25066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(arXiv: hep-ex/0607026)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823" y="1086436"/>
            <a:ext cx="4548178" cy="355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6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394147" y="0"/>
            <a:ext cx="8229600" cy="1309189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European Long Baseline</a:t>
            </a:r>
            <a:b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Super Beam Projects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pic>
        <p:nvPicPr>
          <p:cNvPr id="7" name="Image 29" descr="Katsaneva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1490" y="1976677"/>
            <a:ext cx="4076841" cy="443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802783" y="2043043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Studied by LAGUNA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1897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394147" y="1"/>
            <a:ext cx="8229600" cy="1060174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Detector location (LAGUNA)</a:t>
            </a:r>
            <a:endParaRPr lang="en-GB" sz="40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0" y="1157622"/>
            <a:ext cx="7012057" cy="5700378"/>
          </a:xfrm>
          <a:prstGeom prst="rect">
            <a:avLst/>
          </a:prstGeom>
        </p:spPr>
      </p:pic>
      <p:pic>
        <p:nvPicPr>
          <p:cNvPr id="9" name="Image 8" descr="mines_tabl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008" y="1137476"/>
            <a:ext cx="4511905" cy="3257827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 flipV="1">
            <a:off x="2893396" y="3554895"/>
            <a:ext cx="72000" cy="720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2573149" y="3245691"/>
            <a:ext cx="720000" cy="72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>
            <a:spLocks noChangeAspect="1"/>
          </p:cNvSpPr>
          <p:nvPr/>
        </p:nvSpPr>
        <p:spPr>
          <a:xfrm>
            <a:off x="2358031" y="3032737"/>
            <a:ext cx="1151999" cy="115199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>
            <a:spLocks noChangeAspect="1"/>
          </p:cNvSpPr>
          <p:nvPr/>
        </p:nvSpPr>
        <p:spPr>
          <a:xfrm>
            <a:off x="1493482" y="2154981"/>
            <a:ext cx="2843999" cy="284399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1493482" y="4903304"/>
            <a:ext cx="6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</a:t>
            </a:r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2617997" y="3522595"/>
            <a:ext cx="50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ESS</a:t>
            </a:r>
            <a:endParaRPr lang="en-US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8039487" y="1876749"/>
            <a:ext cx="948804" cy="382092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à coins arrondis 16"/>
          <p:cNvSpPr/>
          <p:nvPr/>
        </p:nvSpPr>
        <p:spPr>
          <a:xfrm>
            <a:off x="4619061" y="1876749"/>
            <a:ext cx="1056274" cy="382092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7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572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</a:t>
            </a:r>
            <a:r>
              <a:rPr lang="en-GB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Performance for Future SB projects</a:t>
            </a:r>
            <a:br>
              <a:rPr lang="en-GB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(Enrique </a:t>
            </a:r>
            <a:r>
              <a:rPr lang="en-GB" sz="2000" dirty="0" err="1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Fernantez</a:t>
            </a:r>
            <a:r>
              <a:rPr lang="en-GB" sz="200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)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1921799" y="708293"/>
            <a:ext cx="777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CPV</a:t>
            </a:r>
            <a:endParaRPr lang="en-US" sz="24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10587" y="708293"/>
            <a:ext cx="680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MH</a:t>
            </a:r>
            <a:endParaRPr lang="en-US" sz="24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35998" y="5207925"/>
            <a:ext cx="76354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LBNE: 5+5 years, 0.7 MW, 10/35 </a:t>
            </a:r>
            <a:r>
              <a:rPr lang="en-US" dirty="0" err="1" smtClean="0">
                <a:latin typeface="Times New Roman"/>
                <a:cs typeface="Times New Roman"/>
              </a:rPr>
              <a:t>kt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LAr</a:t>
            </a:r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T2HK: 3+</a:t>
            </a:r>
            <a:r>
              <a:rPr lang="en-US" dirty="0">
                <a:latin typeface="Times New Roman"/>
                <a:cs typeface="Times New Roman"/>
              </a:rPr>
              <a:t>7</a:t>
            </a:r>
            <a:r>
              <a:rPr lang="en-US" dirty="0" smtClean="0">
                <a:latin typeface="Times New Roman"/>
                <a:cs typeface="Times New Roman"/>
              </a:rPr>
              <a:t> years, 0.75 MW, 500 </a:t>
            </a:r>
            <a:r>
              <a:rPr lang="en-US" dirty="0" err="1" smtClean="0">
                <a:latin typeface="Times New Roman"/>
                <a:cs typeface="Times New Roman"/>
              </a:rPr>
              <a:t>kt</a:t>
            </a:r>
            <a:r>
              <a:rPr lang="en-US" dirty="0" smtClean="0">
                <a:latin typeface="Times New Roman"/>
                <a:cs typeface="Times New Roman"/>
              </a:rPr>
              <a:t> WC (5%/10% syst. errors)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SPL: 2+8 years, 4 MW, 500 </a:t>
            </a:r>
            <a:r>
              <a:rPr lang="en-US" dirty="0" err="1" smtClean="0">
                <a:latin typeface="Times New Roman"/>
                <a:cs typeface="Times New Roman"/>
              </a:rPr>
              <a:t>kt</a:t>
            </a:r>
            <a:r>
              <a:rPr lang="en-US" dirty="0" smtClean="0">
                <a:latin typeface="Times New Roman"/>
                <a:cs typeface="Times New Roman"/>
              </a:rPr>
              <a:t> WC (130 km, </a:t>
            </a:r>
            <a:r>
              <a:rPr lang="en-US" dirty="0">
                <a:latin typeface="Times New Roman"/>
                <a:cs typeface="Times New Roman"/>
              </a:rPr>
              <a:t>5%/10% syst. errors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ESS: 2+8 years, 5 MW, 500 </a:t>
            </a:r>
            <a:r>
              <a:rPr lang="en-US" dirty="0" err="1" smtClean="0">
                <a:latin typeface="Times New Roman"/>
                <a:cs typeface="Times New Roman"/>
              </a:rPr>
              <a:t>kt</a:t>
            </a:r>
            <a:r>
              <a:rPr lang="en-US" dirty="0" smtClean="0">
                <a:latin typeface="Times New Roman"/>
                <a:cs typeface="Times New Roman"/>
              </a:rPr>
              <a:t> WC (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2 GeV</a:t>
            </a:r>
            <a:r>
              <a:rPr lang="en-US" dirty="0" smtClean="0">
                <a:latin typeface="Times New Roman"/>
                <a:cs typeface="Times New Roman"/>
              </a:rPr>
              <a:t>, 360/540 km, </a:t>
            </a:r>
            <a:r>
              <a:rPr lang="en-US" dirty="0">
                <a:latin typeface="Times New Roman"/>
                <a:cs typeface="Times New Roman"/>
              </a:rPr>
              <a:t>5%/10% syst. errors</a:t>
            </a:r>
            <a:r>
              <a:rPr lang="en-US" dirty="0" smtClean="0">
                <a:latin typeface="Times New Roman"/>
                <a:cs typeface="Times New Roman"/>
              </a:rPr>
              <a:t>) </a:t>
            </a:r>
            <a:endParaRPr lang="el-GR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Times New Roman"/>
                <a:cs typeface="Times New Roman"/>
              </a:rPr>
              <a:t>C2Py: 20/100 </a:t>
            </a:r>
            <a:r>
              <a:rPr lang="en-US" dirty="0" err="1" smtClean="0">
                <a:latin typeface="Times New Roman"/>
                <a:cs typeface="Times New Roman"/>
              </a:rPr>
              <a:t>kt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LAr</a:t>
            </a:r>
            <a:r>
              <a:rPr lang="en-US" dirty="0" smtClean="0">
                <a:latin typeface="Times New Roman"/>
                <a:cs typeface="Times New Roman"/>
              </a:rPr>
              <a:t>, 0.8 MW, 2300 km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06" y="1080054"/>
            <a:ext cx="4321721" cy="412787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448" y="1169958"/>
            <a:ext cx="4106619" cy="403796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99087" y="411311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unknown MH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7282608" y="2112747"/>
            <a:ext cx="719270" cy="33714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 rot="503549">
            <a:off x="1256437" y="2181698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360 km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 rot="503549">
            <a:off x="1233959" y="2470372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5</a:t>
            </a:r>
            <a:r>
              <a:rPr lang="en-US" sz="1100" dirty="0">
                <a:solidFill>
                  <a:srgbClr val="FF0000"/>
                </a:solidFill>
              </a:rPr>
              <a:t>4</a:t>
            </a:r>
            <a:r>
              <a:rPr lang="en-US" sz="1100" dirty="0" smtClean="0">
                <a:solidFill>
                  <a:srgbClr val="FF0000"/>
                </a:solidFill>
              </a:rPr>
              <a:t>0 km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13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4000" cy="76660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sz="5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Conclusions</a:t>
            </a:r>
            <a:endParaRPr lang="fr-FR" sz="5400" dirty="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21865" y="749321"/>
            <a:ext cx="871430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ESS is under construction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very intense source of protons, 5 MW, 2-3 GeV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more than 10</a:t>
            </a:r>
            <a:r>
              <a:rPr lang="en-US" sz="2000" baseline="30000" dirty="0" smtClean="0">
                <a:latin typeface="Times New Roman"/>
                <a:cs typeface="Times New Roman"/>
              </a:rPr>
              <a:t>23</a:t>
            </a:r>
            <a:r>
              <a:rPr lang="en-US" sz="2000" dirty="0" smtClean="0">
                <a:latin typeface="Times New Roman"/>
                <a:cs typeface="Times New Roman"/>
              </a:rPr>
              <a:t> protons/year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well defined schedule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Modifications are needed to transform ESS to neutrino facility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Double the rate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Add an accumulator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Add a target station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Underground detector (MEMPHYS), mines available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Very promising physics performance using EUROnu optimizations: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CPV: coverage up to </a:t>
            </a:r>
            <a:r>
              <a:rPr lang="en-US" sz="2000" dirty="0" smtClean="0">
                <a:latin typeface="Times New Roman"/>
                <a:cs typeface="Times New Roman"/>
              </a:rPr>
              <a:t>~60</a:t>
            </a:r>
            <a:r>
              <a:rPr lang="en-US" sz="2000" dirty="0" smtClean="0">
                <a:latin typeface="Times New Roman"/>
                <a:cs typeface="Times New Roman"/>
              </a:rPr>
              <a:t>%</a:t>
            </a:r>
            <a:endParaRPr lang="en-US" sz="2000" dirty="0">
              <a:latin typeface="Times New Roman"/>
              <a:cs typeface="Times New Roman"/>
            </a:endParaRP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MH: could reach 5</a:t>
            </a:r>
            <a:r>
              <a:rPr lang="el-GR" sz="2000" dirty="0" smtClean="0">
                <a:latin typeface="Times New Roman"/>
                <a:cs typeface="Times New Roman"/>
              </a:rPr>
              <a:t> σ</a:t>
            </a:r>
            <a:r>
              <a:rPr lang="en-US" sz="2000" dirty="0" smtClean="0">
                <a:latin typeface="Times New Roman"/>
                <a:cs typeface="Times New Roman"/>
              </a:rPr>
              <a:t> combining atmospheric neutrinos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2000" dirty="0" smtClean="0">
                <a:latin typeface="Times New Roman"/>
                <a:cs typeface="Times New Roman"/>
              </a:rPr>
              <a:t>First ESS beam 2019, full power/energy by 2023.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 August 2013</a:t>
            </a:r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M. Dracos</a:t>
            </a:r>
            <a:endParaRPr lang="fr-FR"/>
          </a:p>
        </p:txBody>
      </p:sp>
      <p:sp>
        <p:nvSpPr>
          <p:cNvPr id="3" name="Accolade fermante 2"/>
          <p:cNvSpPr/>
          <p:nvPr/>
        </p:nvSpPr>
        <p:spPr>
          <a:xfrm>
            <a:off x="4922504" y="2928580"/>
            <a:ext cx="168579" cy="103389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5237185" y="3045425"/>
            <a:ext cx="3247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could be the first step towards the Neutrino Factory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458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engbom_aerial_from_north_09.jpg"/>
          <p:cNvPicPr>
            <a:picLocks noChangeAspect="1"/>
          </p:cNvPicPr>
          <p:nvPr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7899"/>
            <a:ext cx="9144000" cy="5383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1483418"/>
            <a:ext cx="9144000" cy="205655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5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Collaborators are welcome…</a:t>
            </a:r>
            <a:br>
              <a:rPr lang="en-GB" sz="5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</a:br>
            <a:r>
              <a:rPr lang="en-GB" sz="5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/>
            </a:r>
            <a:br>
              <a:rPr lang="en-GB" sz="5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</a:br>
            <a:r>
              <a:rPr lang="en-GB" sz="2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(just </a:t>
            </a:r>
            <a:r>
              <a:rPr lang="en-GB" sz="24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email </a:t>
            </a:r>
            <a:r>
              <a:rPr lang="en-GB" sz="2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hlinkClick r:id="rId4"/>
              </a:rPr>
              <a:t>tord.ekelof</a:t>
            </a:r>
            <a:r>
              <a:rPr lang="en-GB" sz="24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hlinkClick r:id="rId4"/>
              </a:rPr>
              <a:t>@</a:t>
            </a:r>
            <a:r>
              <a:rPr lang="en-GB" sz="2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hlinkClick r:id="rId4"/>
              </a:rPr>
              <a:t>physics.uu.se</a:t>
            </a:r>
            <a:r>
              <a:rPr lang="en-GB" sz="2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, </a:t>
            </a:r>
            <a:r>
              <a:rPr lang="en-GB" sz="2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hlinkClick r:id="rId5"/>
              </a:rPr>
              <a:t>marcos.dracos@in2p3.fr</a:t>
            </a:r>
            <a:r>
              <a:rPr lang="en-GB" sz="2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 )</a:t>
            </a:r>
            <a:endParaRPr lang="en-GB" sz="2400" dirty="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 August 2013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M. Dracos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16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26919"/>
            <a:ext cx="9144000" cy="9898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Backup</a:t>
            </a:r>
            <a:endParaRPr lang="en-US" dirty="0" smtClean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20 August 2013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latin typeface="Times New Roman" charset="0"/>
                <a:ea typeface="ＭＳ Ｐゴシック" charset="0"/>
                <a:cs typeface="ＭＳ Ｐゴシック" charset="0"/>
              </a:rPr>
              <a:t>M. Dracos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74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289" y="3852739"/>
            <a:ext cx="3896823" cy="2455679"/>
          </a:xfrm>
          <a:prstGeom prst="rect">
            <a:avLst/>
          </a:prstGeom>
        </p:spPr>
      </p:pic>
      <p:sp>
        <p:nvSpPr>
          <p:cNvPr id="20" name="Titre 19"/>
          <p:cNvSpPr>
            <a:spLocks noGrp="1"/>
          </p:cNvSpPr>
          <p:nvPr>
            <p:ph type="title"/>
          </p:nvPr>
        </p:nvSpPr>
        <p:spPr>
          <a:xfrm>
            <a:off x="542925" y="0"/>
            <a:ext cx="8229600" cy="998538"/>
          </a:xfrm>
        </p:spPr>
        <p:txBody>
          <a:bodyPr/>
          <a:lstStyle/>
          <a:p>
            <a:r>
              <a:rPr lang="en-GB" sz="3600" dirty="0" smtClean="0">
                <a:solidFill>
                  <a:srgbClr val="FF66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Possible Detector Locations</a:t>
            </a:r>
            <a:endParaRPr lang="en-GB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pic>
        <p:nvPicPr>
          <p:cNvPr id="13" name="Imag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06" y="932357"/>
            <a:ext cx="4800673" cy="53177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4823980" y="994368"/>
            <a:ext cx="43200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Many mines (active or not) are available in Sweden</a:t>
            </a:r>
          </a:p>
          <a:p>
            <a:pPr marL="176213" indent="-176213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What is the optimal position for </a:t>
            </a:r>
            <a:r>
              <a:rPr lang="en-GB" sz="20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CPV?</a:t>
            </a:r>
            <a:endParaRPr lang="en-GB" sz="20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176213" indent="-176213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How this project could help for MH?</a:t>
            </a: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 rot="16200000">
            <a:off x="4489310" y="4093798"/>
            <a:ext cx="901732" cy="28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p(</a:t>
            </a:r>
            <a:r>
              <a:rPr lang="en-US" dirty="0" err="1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n-US" baseline="-25000" dirty="0" err="1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m</a:t>
            </a:r>
            <a:r>
              <a:rPr lang="en-US" dirty="0" err="1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</a:t>
            </a:r>
            <a:r>
              <a:rPr lang="en-US" dirty="0" err="1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n</a:t>
            </a:r>
            <a:r>
              <a:rPr lang="en-US" baseline="-25000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  <a:endParaRPr lang="en-US" sz="16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ZoneTexte 125"/>
          <p:cNvSpPr txBox="1">
            <a:spLocks noChangeArrowheads="1"/>
          </p:cNvSpPr>
          <p:nvPr/>
        </p:nvSpPr>
        <p:spPr bwMode="auto">
          <a:xfrm>
            <a:off x="7773649" y="6185613"/>
            <a:ext cx="13869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000000"/>
                </a:solidFill>
              </a:rPr>
              <a:t>L/E </a:t>
            </a:r>
            <a:r>
              <a:rPr lang="en-GB" sz="1600" dirty="0">
                <a:solidFill>
                  <a:srgbClr val="000000"/>
                </a:solidFill>
              </a:rPr>
              <a:t>(</a:t>
            </a:r>
            <a:r>
              <a:rPr lang="en-GB" sz="1600" dirty="0" smtClean="0">
                <a:solidFill>
                  <a:srgbClr val="000000"/>
                </a:solidFill>
              </a:rPr>
              <a:t>km/GeV)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18" name="Text Box 109"/>
          <p:cNvSpPr txBox="1">
            <a:spLocks noChangeArrowheads="1"/>
          </p:cNvSpPr>
          <p:nvPr/>
        </p:nvSpPr>
        <p:spPr bwMode="auto">
          <a:xfrm>
            <a:off x="5560848" y="2467430"/>
            <a:ext cx="211011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FF"/>
                </a:solidFill>
                <a:latin typeface="Symbol" charset="0"/>
              </a:rPr>
              <a:t>D</a:t>
            </a:r>
            <a:r>
              <a:rPr lang="en-US" sz="1800" dirty="0">
                <a:solidFill>
                  <a:srgbClr val="0000FF"/>
                </a:solidFill>
              </a:rPr>
              <a:t>m</a:t>
            </a:r>
            <a:r>
              <a:rPr lang="en-US" sz="1800" baseline="30000" dirty="0">
                <a:solidFill>
                  <a:srgbClr val="0000FF"/>
                </a:solidFill>
              </a:rPr>
              <a:t>2</a:t>
            </a:r>
            <a:r>
              <a:rPr lang="en-US" sz="1800" baseline="-25000" dirty="0">
                <a:solidFill>
                  <a:srgbClr val="0000FF"/>
                </a:solidFill>
              </a:rPr>
              <a:t>sun</a:t>
            </a:r>
            <a:r>
              <a:rPr lang="en-US" sz="1800" dirty="0">
                <a:solidFill>
                  <a:srgbClr val="0000FF"/>
                </a:solidFill>
              </a:rPr>
              <a:t>=</a:t>
            </a:r>
            <a:r>
              <a:rPr lang="en-US" sz="1800" dirty="0" smtClean="0">
                <a:solidFill>
                  <a:srgbClr val="0000FF"/>
                </a:solidFill>
              </a:rPr>
              <a:t>7.5x10</a:t>
            </a:r>
            <a:r>
              <a:rPr lang="en-US" sz="1800" baseline="30000" dirty="0">
                <a:solidFill>
                  <a:srgbClr val="0000FF"/>
                </a:solidFill>
              </a:rPr>
              <a:t>-5</a:t>
            </a:r>
            <a:r>
              <a:rPr lang="en-US" sz="1800" dirty="0">
                <a:solidFill>
                  <a:srgbClr val="0000FF"/>
                </a:solidFill>
              </a:rPr>
              <a:t> eV</a:t>
            </a:r>
            <a:r>
              <a:rPr lang="en-US" sz="1800" baseline="30000" dirty="0">
                <a:solidFill>
                  <a:srgbClr val="0000FF"/>
                </a:solidFill>
              </a:rPr>
              <a:t>2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FF"/>
                </a:solidFill>
                <a:latin typeface="Symbol" charset="0"/>
              </a:rPr>
              <a:t>D</a:t>
            </a:r>
            <a:r>
              <a:rPr lang="en-US" sz="1800" dirty="0">
                <a:solidFill>
                  <a:srgbClr val="0000FF"/>
                </a:solidFill>
              </a:rPr>
              <a:t>m</a:t>
            </a:r>
            <a:r>
              <a:rPr lang="en-US" sz="1800" baseline="30000" dirty="0">
                <a:solidFill>
                  <a:srgbClr val="0000FF"/>
                </a:solidFill>
              </a:rPr>
              <a:t>2</a:t>
            </a:r>
            <a:r>
              <a:rPr lang="en-US" sz="1800" baseline="-25000" dirty="0">
                <a:solidFill>
                  <a:srgbClr val="0000FF"/>
                </a:solidFill>
              </a:rPr>
              <a:t>atm</a:t>
            </a:r>
            <a:r>
              <a:rPr lang="en-US" sz="1800" dirty="0">
                <a:solidFill>
                  <a:srgbClr val="0000FF"/>
                </a:solidFill>
              </a:rPr>
              <a:t>=</a:t>
            </a:r>
            <a:r>
              <a:rPr lang="en-US" sz="1800" dirty="0" smtClean="0">
                <a:solidFill>
                  <a:srgbClr val="0000FF"/>
                </a:solidFill>
              </a:rPr>
              <a:t>2.4x10</a:t>
            </a:r>
            <a:r>
              <a:rPr lang="en-US" sz="1800" baseline="30000" dirty="0">
                <a:solidFill>
                  <a:srgbClr val="0000FF"/>
                </a:solidFill>
              </a:rPr>
              <a:t>-3</a:t>
            </a:r>
            <a:r>
              <a:rPr lang="en-US" sz="1800" dirty="0">
                <a:solidFill>
                  <a:srgbClr val="0000FF"/>
                </a:solidFill>
              </a:rPr>
              <a:t> eV</a:t>
            </a:r>
            <a:r>
              <a:rPr lang="en-US" sz="1800" baseline="30000" dirty="0">
                <a:solidFill>
                  <a:srgbClr val="0000FF"/>
                </a:solidFill>
              </a:rPr>
              <a:t>2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FF"/>
                </a:solidFill>
                <a:latin typeface="Symbol" charset="0"/>
              </a:rPr>
              <a:t>q</a:t>
            </a:r>
            <a:r>
              <a:rPr lang="en-US" sz="1800" baseline="-25000" dirty="0">
                <a:solidFill>
                  <a:srgbClr val="0000FF"/>
                </a:solidFill>
              </a:rPr>
              <a:t>23</a:t>
            </a:r>
            <a:r>
              <a:rPr lang="en-US" sz="1800" dirty="0">
                <a:solidFill>
                  <a:srgbClr val="0000FF"/>
                </a:solidFill>
              </a:rPr>
              <a:t>=</a:t>
            </a:r>
            <a:r>
              <a:rPr lang="en-US" sz="1800" dirty="0" smtClean="0">
                <a:solidFill>
                  <a:srgbClr val="0000FF"/>
                </a:solidFill>
              </a:rPr>
              <a:t>41.4°</a:t>
            </a:r>
            <a:endParaRPr lang="en-US" sz="1800" dirty="0">
              <a:solidFill>
                <a:srgbClr val="0000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FF"/>
                </a:solidFill>
                <a:latin typeface="Symbol" charset="0"/>
              </a:rPr>
              <a:t>q</a:t>
            </a:r>
            <a:r>
              <a:rPr lang="en-US" sz="1800" baseline="-25000" dirty="0" smtClean="0">
                <a:solidFill>
                  <a:srgbClr val="0000FF"/>
                </a:solidFill>
              </a:rPr>
              <a:t>12</a:t>
            </a:r>
            <a:r>
              <a:rPr lang="en-US" sz="1800" dirty="0" smtClean="0">
                <a:solidFill>
                  <a:srgbClr val="0000FF"/>
                </a:solidFill>
              </a:rPr>
              <a:t>=33.6°</a:t>
            </a:r>
            <a:endParaRPr lang="en-US" sz="1800" baseline="30000" dirty="0">
              <a:solidFill>
                <a:srgbClr val="0000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0000FF"/>
                </a:solidFill>
                <a:latin typeface="Symbol" charset="0"/>
              </a:rPr>
              <a:t>q</a:t>
            </a:r>
            <a:r>
              <a:rPr lang="en-US" sz="1800" baseline="-25000" dirty="0">
                <a:solidFill>
                  <a:srgbClr val="0000FF"/>
                </a:solidFill>
              </a:rPr>
              <a:t>13</a:t>
            </a:r>
            <a:r>
              <a:rPr lang="en-US" sz="1800" dirty="0" smtClean="0">
                <a:solidFill>
                  <a:srgbClr val="0000FF"/>
                </a:solidFill>
              </a:rPr>
              <a:t>=8.8°</a:t>
            </a:r>
            <a:endParaRPr lang="en-US" sz="1800" baseline="30000" dirty="0">
              <a:solidFill>
                <a:srgbClr val="0000FF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E~290 MeV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7512498" y="4477254"/>
            <a:ext cx="1181652" cy="1686858"/>
          </a:xfrm>
          <a:prstGeom prst="rect">
            <a:avLst/>
          </a:prstGeom>
          <a:solidFill>
            <a:srgbClr val="CCFFCC">
              <a:alpha val="4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2133600" y="3728246"/>
            <a:ext cx="1698490" cy="545582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3124200" y="4152348"/>
            <a:ext cx="4374322" cy="8061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8032691" y="3021428"/>
            <a:ext cx="9242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0000"/>
                </a:solidFill>
                <a:latin typeface="Symbol" charset="0"/>
              </a:rPr>
              <a:t>d</a:t>
            </a:r>
            <a:r>
              <a:rPr lang="en-US" baseline="-25000" dirty="0" err="1">
                <a:solidFill>
                  <a:srgbClr val="FF0000"/>
                </a:solidFill>
              </a:rPr>
              <a:t>CP</a:t>
            </a:r>
            <a:r>
              <a:rPr lang="en-US" dirty="0" smtClean="0">
                <a:solidFill>
                  <a:srgbClr val="FF0000"/>
                </a:solidFill>
              </a:rPr>
              <a:t>=-90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8000"/>
                </a:solidFill>
                <a:latin typeface="Symbol" charset="0"/>
              </a:rPr>
              <a:t>d</a:t>
            </a:r>
            <a:r>
              <a:rPr lang="en-US" baseline="-25000" dirty="0" err="1" smtClean="0">
                <a:solidFill>
                  <a:srgbClr val="008000"/>
                </a:solidFill>
              </a:rPr>
              <a:t>CP</a:t>
            </a:r>
            <a:r>
              <a:rPr lang="en-US" dirty="0">
                <a:solidFill>
                  <a:srgbClr val="008000"/>
                </a:solidFill>
              </a:rPr>
              <a:t>=0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FF"/>
                </a:solidFill>
                <a:latin typeface="Symbol" charset="0"/>
              </a:rPr>
              <a:t>d</a:t>
            </a:r>
            <a:r>
              <a:rPr lang="en-US" baseline="-25000" dirty="0" err="1">
                <a:solidFill>
                  <a:srgbClr val="0000FF"/>
                </a:solidFill>
              </a:rPr>
              <a:t>CP</a:t>
            </a:r>
            <a:r>
              <a:rPr lang="en-US" dirty="0" smtClean="0">
                <a:solidFill>
                  <a:srgbClr val="0000FF"/>
                </a:solidFill>
              </a:rPr>
              <a:t>=+90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56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76566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ESS proton linac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0" y="2122360"/>
            <a:ext cx="91440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Source: </a:t>
            </a:r>
            <a:r>
              <a:rPr lang="en-US" dirty="0">
                <a:latin typeface="Times New Roman"/>
                <a:cs typeface="Times New Roman"/>
              </a:rPr>
              <a:t> ion (H- ) </a:t>
            </a:r>
            <a:r>
              <a:rPr lang="en-US" dirty="0" smtClean="0">
                <a:latin typeface="Times New Roman"/>
                <a:cs typeface="Times New Roman"/>
              </a:rPr>
              <a:t>source, </a:t>
            </a:r>
            <a:r>
              <a:rPr lang="en-US" dirty="0">
                <a:latin typeface="Times New Roman"/>
                <a:cs typeface="Times New Roman"/>
              </a:rPr>
              <a:t>surface-plasma source (magnetron), semi-</a:t>
            </a:r>
            <a:r>
              <a:rPr lang="en-US" dirty="0" err="1">
                <a:latin typeface="Times New Roman"/>
                <a:cs typeface="Times New Roman"/>
              </a:rPr>
              <a:t>planatron</a:t>
            </a:r>
            <a:r>
              <a:rPr lang="en-US" dirty="0" smtClean="0">
                <a:latin typeface="Times New Roman"/>
                <a:cs typeface="Times New Roman"/>
              </a:rPr>
              <a:t>, surface</a:t>
            </a:r>
            <a:r>
              <a:rPr lang="en-US" dirty="0">
                <a:latin typeface="Times New Roman"/>
                <a:cs typeface="Times New Roman"/>
              </a:rPr>
              <a:t>-plasma source with Penning discharge (</a:t>
            </a:r>
            <a:r>
              <a:rPr lang="en-US" dirty="0" err="1">
                <a:latin typeface="Times New Roman"/>
                <a:cs typeface="Times New Roman"/>
              </a:rPr>
              <a:t>Dudnikov</a:t>
            </a:r>
            <a:r>
              <a:rPr lang="en-US" dirty="0">
                <a:latin typeface="Times New Roman"/>
                <a:cs typeface="Times New Roman"/>
              </a:rPr>
              <a:t>-type source), </a:t>
            </a:r>
            <a:r>
              <a:rPr lang="en-US" dirty="0" smtClean="0">
                <a:latin typeface="Times New Roman"/>
                <a:cs typeface="Times New Roman"/>
              </a:rPr>
              <a:t>RF volume </a:t>
            </a:r>
            <a:r>
              <a:rPr lang="en-US" dirty="0">
                <a:latin typeface="Times New Roman"/>
                <a:cs typeface="Times New Roman"/>
              </a:rPr>
              <a:t>source, etc</a:t>
            </a:r>
            <a:r>
              <a:rPr lang="en-US" dirty="0" smtClean="0">
                <a:latin typeface="Times New Roman"/>
                <a:cs typeface="Times New Roman"/>
              </a:rPr>
              <a:t>. </a:t>
            </a:r>
            <a:r>
              <a:rPr lang="en-US" dirty="0">
                <a:latin typeface="Times New Roman"/>
                <a:cs typeface="Times New Roman"/>
              </a:rPr>
              <a:t>M</a:t>
            </a:r>
            <a:r>
              <a:rPr lang="en-US" dirty="0" smtClean="0">
                <a:latin typeface="Times New Roman"/>
                <a:cs typeface="Times New Roman"/>
              </a:rPr>
              <a:t>ulti</a:t>
            </a:r>
            <a:r>
              <a:rPr lang="en-US" dirty="0">
                <a:latin typeface="Times New Roman"/>
                <a:cs typeface="Times New Roman"/>
              </a:rPr>
              <a:t>-</a:t>
            </a:r>
            <a:r>
              <a:rPr lang="en-US" dirty="0" smtClean="0">
                <a:latin typeface="Times New Roman"/>
                <a:cs typeface="Times New Roman"/>
              </a:rPr>
              <a:t>turn injection </a:t>
            </a:r>
            <a:r>
              <a:rPr lang="en-US" dirty="0">
                <a:latin typeface="Times New Roman"/>
                <a:cs typeface="Times New Roman"/>
              </a:rPr>
              <a:t>from </a:t>
            </a:r>
            <a:r>
              <a:rPr lang="en-US" dirty="0" smtClean="0">
                <a:latin typeface="Times New Roman"/>
                <a:cs typeface="Times New Roman"/>
              </a:rPr>
              <a:t>a linac </a:t>
            </a:r>
            <a:r>
              <a:rPr lang="en-US" dirty="0">
                <a:latin typeface="Times New Roman"/>
                <a:cs typeface="Times New Roman"/>
              </a:rPr>
              <a:t>to an accumulator </a:t>
            </a:r>
            <a:r>
              <a:rPr lang="en-US" dirty="0" smtClean="0">
                <a:latin typeface="Times New Roman"/>
                <a:cs typeface="Times New Roman"/>
              </a:rPr>
              <a:t>ring.</a:t>
            </a:r>
            <a:endParaRPr lang="en-GB" b="1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LEBT: </a:t>
            </a:r>
            <a:r>
              <a:rPr lang="en-US" dirty="0">
                <a:latin typeface="Times New Roman"/>
                <a:cs typeface="Times New Roman"/>
              </a:rPr>
              <a:t> low energy beam </a:t>
            </a:r>
            <a:r>
              <a:rPr lang="en-US" dirty="0" smtClean="0">
                <a:latin typeface="Times New Roman"/>
                <a:cs typeface="Times New Roman"/>
              </a:rPr>
              <a:t>transport, </a:t>
            </a:r>
            <a:r>
              <a:rPr lang="en-US" dirty="0">
                <a:latin typeface="Times New Roman"/>
                <a:cs typeface="Times New Roman"/>
              </a:rPr>
              <a:t>matching section between the ion source and the RFQ</a:t>
            </a:r>
            <a:endParaRPr lang="en-GB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RFQ: </a:t>
            </a:r>
            <a:r>
              <a:rPr lang="en-US" dirty="0">
                <a:latin typeface="Times New Roman"/>
                <a:cs typeface="Times New Roman"/>
              </a:rPr>
              <a:t>  pre-</a:t>
            </a:r>
            <a:r>
              <a:rPr lang="en-US" dirty="0" smtClean="0">
                <a:latin typeface="Times New Roman"/>
                <a:cs typeface="Times New Roman"/>
              </a:rPr>
              <a:t>accelerator, Cockcroft-Walton </a:t>
            </a:r>
            <a:r>
              <a:rPr lang="en-US" dirty="0">
                <a:latin typeface="Times New Roman"/>
                <a:cs typeface="Times New Roman"/>
              </a:rPr>
              <a:t>or </a:t>
            </a:r>
            <a:r>
              <a:rPr lang="en-US" dirty="0" smtClean="0">
                <a:latin typeface="Times New Roman"/>
                <a:cs typeface="Times New Roman"/>
              </a:rPr>
              <a:t>RFQ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Chopper:</a:t>
            </a:r>
            <a:r>
              <a:rPr lang="en-US" dirty="0">
                <a:latin typeface="Times New Roman"/>
                <a:cs typeface="Times New Roman"/>
              </a:rPr>
              <a:t> to chop the beam so that it can properly fit into </a:t>
            </a:r>
            <a:r>
              <a:rPr lang="en-US" dirty="0" smtClean="0">
                <a:latin typeface="Times New Roman"/>
                <a:cs typeface="Times New Roman"/>
              </a:rPr>
              <a:t>the RF </a:t>
            </a:r>
            <a:r>
              <a:rPr lang="en-US" dirty="0">
                <a:latin typeface="Times New Roman"/>
                <a:cs typeface="Times New Roman"/>
              </a:rPr>
              <a:t>bucket structure in an </a:t>
            </a:r>
            <a:r>
              <a:rPr lang="en-US" dirty="0" smtClean="0">
                <a:latin typeface="Times New Roman"/>
                <a:cs typeface="Times New Roman"/>
              </a:rPr>
              <a:t>accumulator. </a:t>
            </a:r>
            <a:r>
              <a:rPr lang="en-US" dirty="0">
                <a:latin typeface="Times New Roman"/>
                <a:cs typeface="Times New Roman"/>
              </a:rPr>
              <a:t>This would greatly reduce the </a:t>
            </a:r>
            <a:r>
              <a:rPr lang="en-US" dirty="0" smtClean="0">
                <a:latin typeface="Times New Roman"/>
                <a:cs typeface="Times New Roman"/>
              </a:rPr>
              <a:t>injection loss </a:t>
            </a:r>
            <a:r>
              <a:rPr lang="en-US" dirty="0">
                <a:latin typeface="Times New Roman"/>
                <a:cs typeface="Times New Roman"/>
              </a:rPr>
              <a:t>caused by RF capture.</a:t>
            </a:r>
            <a:endParaRPr lang="en-GB" dirty="0" smtClean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MEBT: </a:t>
            </a:r>
            <a:r>
              <a:rPr lang="en-US" dirty="0" smtClean="0">
                <a:latin typeface="Times New Roman"/>
                <a:cs typeface="Times New Roman"/>
              </a:rPr>
              <a:t>Medium </a:t>
            </a:r>
            <a:r>
              <a:rPr lang="en-US" dirty="0">
                <a:latin typeface="Times New Roman"/>
                <a:cs typeface="Times New Roman"/>
              </a:rPr>
              <a:t>energy beam transport</a:t>
            </a:r>
            <a:endParaRPr lang="en-GB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DTL:</a:t>
            </a:r>
            <a:r>
              <a:rPr lang="en-US" dirty="0">
                <a:latin typeface="Times New Roman"/>
                <a:cs typeface="Times New Roman"/>
              </a:rPr>
              <a:t> Drift tube </a:t>
            </a:r>
            <a:r>
              <a:rPr lang="en-US" dirty="0" smtClean="0">
                <a:latin typeface="Times New Roman"/>
                <a:cs typeface="Times New Roman"/>
              </a:rPr>
              <a:t>linac. </a:t>
            </a:r>
            <a:r>
              <a:rPr lang="en-US" dirty="0">
                <a:latin typeface="Times New Roman"/>
                <a:cs typeface="Times New Roman"/>
              </a:rPr>
              <a:t>Low energy part (below 100 MeV, </a:t>
            </a:r>
            <a:r>
              <a:rPr lang="en-US" dirty="0" smtClean="0">
                <a:latin typeface="Times New Roman"/>
                <a:cs typeface="Times New Roman"/>
              </a:rPr>
              <a:t>β </a:t>
            </a:r>
            <a:r>
              <a:rPr lang="en-US" dirty="0">
                <a:latin typeface="Times New Roman"/>
                <a:cs typeface="Times New Roman"/>
              </a:rPr>
              <a:t>&lt; 0.4)</a:t>
            </a:r>
            <a:endParaRPr lang="en-GB" dirty="0" smtClean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dirty="0" smtClean="0">
                <a:latin typeface="Times New Roman"/>
                <a:ea typeface="ＭＳ Ｐゴシック" charset="0"/>
                <a:cs typeface="Times New Roman"/>
              </a:rPr>
              <a:t>Spokes: </a:t>
            </a:r>
            <a:r>
              <a:rPr lang="en-US" dirty="0" err="1" smtClean="0">
                <a:latin typeface="Times New Roman"/>
                <a:cs typeface="Times New Roman"/>
              </a:rPr>
              <a:t>Spoked</a:t>
            </a:r>
            <a:r>
              <a:rPr lang="en-US" dirty="0" smtClean="0">
                <a:latin typeface="Times New Roman"/>
                <a:cs typeface="Times New Roman"/>
              </a:rPr>
              <a:t> Resonator Cavity </a:t>
            </a:r>
            <a:r>
              <a:rPr lang="en-US" dirty="0">
                <a:latin typeface="Times New Roman"/>
                <a:cs typeface="Times New Roman"/>
              </a:rPr>
              <a:t>section</a:t>
            </a:r>
            <a:endParaRPr lang="en-GB" dirty="0" smtClean="0"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dirty="0" smtClean="0">
                <a:latin typeface="Times New Roman"/>
                <a:ea typeface="ＭＳ Ｐゴシック" charset="0"/>
                <a:cs typeface="Times New Roman"/>
              </a:rPr>
              <a:t>Medium </a:t>
            </a:r>
            <a:r>
              <a:rPr lang="el-GR" dirty="0" smtClean="0">
                <a:latin typeface="Times New Roman"/>
                <a:ea typeface="ＭＳ Ｐゴシック" charset="0"/>
                <a:cs typeface="Times New Roman"/>
              </a:rPr>
              <a:t>β</a:t>
            </a:r>
            <a:r>
              <a:rPr lang="en-US" dirty="0" smtClean="0">
                <a:latin typeface="Times New Roman"/>
                <a:ea typeface="ＭＳ Ｐゴシック" charset="0"/>
                <a:cs typeface="Times New Roman"/>
              </a:rPr>
              <a:t>:</a:t>
            </a:r>
            <a:r>
              <a:rPr lang="hu-HU" dirty="0">
                <a:latin typeface="Times New Roman"/>
                <a:cs typeface="Times New Roman"/>
              </a:rPr>
              <a:t> Medium energy part (100 MeV - 1 GeV, 0.4  &lt; β &lt; 0.9)</a:t>
            </a:r>
            <a:endParaRPr lang="en-US" dirty="0" smtClean="0"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>
                <a:latin typeface="Times New Roman"/>
                <a:ea typeface="ＭＳ Ｐゴシック" charset="0"/>
                <a:cs typeface="Times New Roman"/>
              </a:rPr>
              <a:t>High </a:t>
            </a:r>
            <a:r>
              <a:rPr lang="el-GR" dirty="0" smtClean="0">
                <a:latin typeface="Times New Roman"/>
                <a:ea typeface="ＭＳ Ｐゴシック" charset="0"/>
                <a:cs typeface="Times New Roman"/>
              </a:rPr>
              <a:t>β</a:t>
            </a:r>
            <a:r>
              <a:rPr lang="en-US" dirty="0" smtClean="0">
                <a:latin typeface="Times New Roman"/>
                <a:ea typeface="ＭＳ Ｐゴシック" charset="0"/>
                <a:cs typeface="Times New Roman"/>
              </a:rPr>
              <a:t>:</a:t>
            </a:r>
            <a:r>
              <a:rPr lang="en-US" dirty="0">
                <a:latin typeface="Times New Roman"/>
                <a:cs typeface="Times New Roman"/>
              </a:rPr>
              <a:t> High energy part (above 1 GeV, β &gt; 0.9)</a:t>
            </a:r>
            <a:endParaRPr lang="en-US" dirty="0" smtClean="0"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>
                <a:latin typeface="Times New Roman"/>
                <a:ea typeface="ＭＳ Ｐゴシック" charset="0"/>
                <a:cs typeface="Times New Roman"/>
              </a:rPr>
              <a:t>HEBT: </a:t>
            </a:r>
            <a:r>
              <a:rPr lang="en-US" dirty="0" smtClean="0">
                <a:latin typeface="Times New Roman"/>
                <a:cs typeface="Times New Roman"/>
              </a:rPr>
              <a:t>Medium </a:t>
            </a:r>
            <a:r>
              <a:rPr lang="en-US" dirty="0">
                <a:latin typeface="Times New Roman"/>
                <a:cs typeface="Times New Roman"/>
              </a:rPr>
              <a:t>energy beam </a:t>
            </a:r>
            <a:r>
              <a:rPr lang="en-US" dirty="0" smtClean="0">
                <a:latin typeface="Times New Roman"/>
                <a:cs typeface="Times New Roman"/>
              </a:rPr>
              <a:t>transport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>
                <a:latin typeface="Times New Roman"/>
                <a:ea typeface="ＭＳ Ｐゴシック" charset="0"/>
                <a:cs typeface="Times New Roman"/>
              </a:rPr>
              <a:t>Upgrade: spare space for future upgrades to go up to 3 GeV.</a:t>
            </a:r>
            <a:endParaRPr lang="en-GB" dirty="0"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6566"/>
            <a:ext cx="9144000" cy="1248170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685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30295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Spoke Cavities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92156" y="1279940"/>
            <a:ext cx="4965148" cy="483814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Times New Roman"/>
                <a:cs typeface="Times New Roman"/>
              </a:rPr>
              <a:t>ESS will transition to superconducting cavities at 88 MeV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ESS will be the first accelerator to use </a:t>
            </a:r>
            <a:r>
              <a:rPr lang="en-US" sz="2000" dirty="0" smtClean="0">
                <a:latin typeface="Times New Roman"/>
                <a:cs typeface="Times New Roman"/>
              </a:rPr>
              <a:t>352 MHz </a:t>
            </a:r>
            <a:r>
              <a:rPr lang="en-US" sz="2000" dirty="0" smtClean="0">
                <a:latin typeface="Times New Roman"/>
                <a:cs typeface="Times New Roman"/>
              </a:rPr>
              <a:t>double spoke cavity resonators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Twenty-eight cavities with an accelerating gradient of 8 MV/m are required. 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Each cavity will operate at a nominal peak power of 320 kW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What type of power source to choose?</a:t>
            </a:r>
          </a:p>
          <a:p>
            <a:pPr lvl="1"/>
            <a:r>
              <a:rPr lang="en-US" sz="2000" u="sng" dirty="0" err="1" smtClean="0">
                <a:latin typeface="Times New Roman"/>
                <a:cs typeface="Times New Roman"/>
              </a:rPr>
              <a:t>Tetrode</a:t>
            </a:r>
            <a:endParaRPr lang="en-US" sz="2000" u="sng" dirty="0" smtClean="0">
              <a:latin typeface="Times New Roman"/>
              <a:cs typeface="Times New Roman"/>
            </a:endParaRP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Klystron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IOT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Solid State</a:t>
            </a: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1371600"/>
            <a:ext cx="3567290" cy="2568102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9779" y="3939702"/>
            <a:ext cx="3341511" cy="256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3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30295"/>
          </a:xfrm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Elliptical Cavities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00201"/>
            <a:ext cx="4038600" cy="234232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Times New Roman"/>
                <a:cs typeface="Times New Roman"/>
              </a:rPr>
              <a:t>Universal </a:t>
            </a:r>
            <a:r>
              <a:rPr lang="en-US" sz="1800" dirty="0" err="1" smtClean="0">
                <a:latin typeface="Times New Roman"/>
                <a:cs typeface="Times New Roman"/>
              </a:rPr>
              <a:t>Cryomodule</a:t>
            </a:r>
            <a:endParaRPr lang="en-US" sz="1800" dirty="0" smtClean="0">
              <a:latin typeface="Times New Roman"/>
              <a:cs typeface="Times New Roman"/>
            </a:endParaRPr>
          </a:p>
          <a:p>
            <a:pPr lvl="1"/>
            <a:r>
              <a:rPr lang="en-US" sz="1600" dirty="0" err="1" smtClean="0">
                <a:latin typeface="Times New Roman"/>
                <a:cs typeface="Times New Roman"/>
              </a:rPr>
              <a:t>Cryomodules</a:t>
            </a:r>
            <a:r>
              <a:rPr lang="en-US" sz="1600" dirty="0" smtClean="0">
                <a:latin typeface="Times New Roman"/>
                <a:cs typeface="Times New Roman"/>
              </a:rPr>
              <a:t> are expensive and difficult to fabricate</a:t>
            </a:r>
          </a:p>
          <a:p>
            <a:pPr lvl="1"/>
            <a:r>
              <a:rPr lang="en-US" sz="1600" dirty="0" smtClean="0">
                <a:latin typeface="Times New Roman"/>
                <a:cs typeface="Times New Roman"/>
              </a:rPr>
              <a:t>Pick cavity </a:t>
            </a:r>
            <a:r>
              <a:rPr lang="el-GR" sz="1600" dirty="0" smtClean="0">
                <a:latin typeface="Times New Roman"/>
                <a:cs typeface="Times New Roman"/>
              </a:rPr>
              <a:t>β</a:t>
            </a:r>
            <a:r>
              <a:rPr lang="en-US" sz="1600" baseline="-25000" dirty="0" smtClean="0">
                <a:latin typeface="Times New Roman"/>
                <a:cs typeface="Times New Roman"/>
              </a:rPr>
              <a:t>g</a:t>
            </a:r>
            <a:r>
              <a:rPr lang="en-US" sz="1600" dirty="0" smtClean="0">
                <a:latin typeface="Times New Roman"/>
                <a:cs typeface="Times New Roman"/>
              </a:rPr>
              <a:t> and number of cells</a:t>
            </a:r>
          </a:p>
          <a:p>
            <a:pPr lvl="2"/>
            <a:r>
              <a:rPr lang="en-US" sz="1400" dirty="0" smtClean="0">
                <a:latin typeface="Times New Roman"/>
                <a:cs typeface="Times New Roman"/>
              </a:rPr>
              <a:t>Optimize power transfer</a:t>
            </a:r>
          </a:p>
          <a:p>
            <a:pPr lvl="2"/>
            <a:r>
              <a:rPr lang="en-US" sz="1400" dirty="0" smtClean="0">
                <a:latin typeface="Times New Roman"/>
                <a:cs typeface="Times New Roman"/>
              </a:rPr>
              <a:t>Optimize length </a:t>
            </a:r>
          </a:p>
          <a:p>
            <a:pPr lvl="1"/>
            <a:r>
              <a:rPr lang="en-US" sz="1600" dirty="0" smtClean="0">
                <a:latin typeface="Times New Roman"/>
                <a:cs typeface="Times New Roman"/>
              </a:rPr>
              <a:t>Power in couplers is limited to 1200 MW (peak)</a:t>
            </a:r>
          </a:p>
          <a:p>
            <a:pPr lvl="1"/>
            <a:endParaRPr lang="en-US" sz="1600" dirty="0" smtClean="0">
              <a:latin typeface="Times New Roman"/>
              <a:cs typeface="Times New Roman"/>
            </a:endParaRPr>
          </a:p>
          <a:p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4648200" y="1600202"/>
            <a:ext cx="4038600" cy="257651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/>
            <a:r>
              <a:rPr lang="en-US" sz="3200" dirty="0" smtClean="0">
                <a:latin typeface="Times New Roman"/>
                <a:cs typeface="Times New Roman"/>
              </a:rPr>
              <a:t>Medium Beta </a:t>
            </a:r>
            <a:r>
              <a:rPr lang="el-GR" sz="3200" dirty="0" smtClean="0">
                <a:latin typeface="Times New Roman"/>
                <a:cs typeface="Times New Roman"/>
              </a:rPr>
              <a:t>β</a:t>
            </a:r>
            <a:r>
              <a:rPr lang="en-US" sz="3200" baseline="-25000" dirty="0" smtClean="0">
                <a:latin typeface="Times New Roman"/>
                <a:cs typeface="Times New Roman"/>
              </a:rPr>
              <a:t>g</a:t>
            </a:r>
            <a:r>
              <a:rPr lang="en-US" sz="3200" dirty="0" smtClean="0">
                <a:latin typeface="Times New Roman"/>
                <a:cs typeface="Times New Roman"/>
              </a:rPr>
              <a:t> = 0.67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6 cell cavities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Cavity length = 0.86 m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32 cavities packaged in 8 </a:t>
            </a:r>
            <a:r>
              <a:rPr lang="en-US" dirty="0" err="1" smtClean="0">
                <a:latin typeface="Times New Roman"/>
                <a:cs typeface="Times New Roman"/>
              </a:rPr>
              <a:t>cryomodules</a:t>
            </a:r>
            <a:endParaRPr lang="en-US" dirty="0" smtClean="0"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Maximum peak RF power = 800kW</a:t>
            </a:r>
          </a:p>
          <a:p>
            <a:pPr marL="342900" lvl="2" indent="-342900"/>
            <a:r>
              <a:rPr lang="en-US" sz="3200" dirty="0" smtClean="0">
                <a:latin typeface="Times New Roman"/>
                <a:cs typeface="Times New Roman"/>
              </a:rPr>
              <a:t>High Beta </a:t>
            </a:r>
            <a:r>
              <a:rPr lang="el-GR" sz="3200" dirty="0" smtClean="0">
                <a:latin typeface="Times New Roman"/>
                <a:cs typeface="Times New Roman"/>
              </a:rPr>
              <a:t>β</a:t>
            </a:r>
            <a:r>
              <a:rPr lang="en-US" sz="3200" baseline="-25000" dirty="0" smtClean="0">
                <a:latin typeface="Times New Roman"/>
                <a:cs typeface="Times New Roman"/>
              </a:rPr>
              <a:t>g</a:t>
            </a:r>
            <a:r>
              <a:rPr lang="en-US" sz="3200" dirty="0" smtClean="0">
                <a:latin typeface="Times New Roman"/>
                <a:cs typeface="Times New Roman"/>
              </a:rPr>
              <a:t> = = 0. 86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5 cell cavities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Cavity length = 0.92 m</a:t>
            </a: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88 cavities packaged in 22 </a:t>
            </a:r>
            <a:r>
              <a:rPr lang="en-US" dirty="0" err="1" smtClean="0">
                <a:latin typeface="Times New Roman"/>
                <a:cs typeface="Times New Roman"/>
              </a:rPr>
              <a:t>cryomodules</a:t>
            </a:r>
            <a:endParaRPr lang="en-US" dirty="0" smtClean="0">
              <a:latin typeface="Times New Roman"/>
              <a:cs typeface="Times New Roman"/>
            </a:endParaRPr>
          </a:p>
          <a:p>
            <a:pPr lvl="1"/>
            <a:r>
              <a:rPr lang="en-US" dirty="0" smtClean="0">
                <a:latin typeface="Times New Roman"/>
                <a:cs typeface="Times New Roman"/>
              </a:rPr>
              <a:t>Maximum peak RF power = 1100kW</a:t>
            </a:r>
          </a:p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0386" y="4176711"/>
            <a:ext cx="5903614" cy="2272306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038600"/>
            <a:ext cx="2671299" cy="199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11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30295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Elliptical RF System Layout</a:t>
            </a:r>
            <a:endParaRPr lang="en-GB" sz="40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pic>
        <p:nvPicPr>
          <p:cNvPr id="1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99" y="1905000"/>
            <a:ext cx="8695509" cy="4755356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304800" y="2057400"/>
            <a:ext cx="2209800" cy="182880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imes New Roman"/>
                <a:cs typeface="Times New Roman"/>
              </a:rPr>
              <a:t>One cavity per klystron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Two klystrons per modulator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16 klystrons per stub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2840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3200"/>
            <a:ext cx="9144000" cy="5976135"/>
          </a:xfrm>
          <a:prstGeom prst="rect">
            <a:avLst/>
          </a:prstGeom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0"/>
            <a:ext cx="6634162" cy="836613"/>
          </a:xfrm>
        </p:spPr>
        <p:txBody>
          <a:bodyPr/>
          <a:lstStyle/>
          <a:p>
            <a:r>
              <a:rPr lang="en-GB" dirty="0" smtClean="0">
                <a:solidFill>
                  <a:srgbClr val="FF9900"/>
                </a:solidFill>
                <a:latin typeface="Times New Roman" charset="0"/>
                <a:cs typeface="Times New Roman" charset="0"/>
              </a:rPr>
              <a:t>Target </a:t>
            </a:r>
            <a:r>
              <a:rPr lang="en-GB" dirty="0" smtClean="0">
                <a:solidFill>
                  <a:srgbClr val="FF9900"/>
                </a:solidFill>
                <a:latin typeface="Times New Roman" charset="0"/>
                <a:cs typeface="Times New Roman" charset="0"/>
              </a:rPr>
              <a:t>Station (EURO</a:t>
            </a:r>
            <a:r>
              <a:rPr lang="el-GR" dirty="0" smtClean="0">
                <a:solidFill>
                  <a:srgbClr val="FF9900"/>
                </a:solidFill>
                <a:latin typeface="Times New Roman" charset="0"/>
                <a:cs typeface="Times New Roman" charset="0"/>
              </a:rPr>
              <a:t>ν</a:t>
            </a:r>
            <a:r>
              <a:rPr lang="en-US" dirty="0" smtClean="0">
                <a:solidFill>
                  <a:srgbClr val="FF9900"/>
                </a:solidFill>
                <a:latin typeface="Times New Roman" charset="0"/>
                <a:cs typeface="Times New Roman" charset="0"/>
              </a:rPr>
              <a:t>)</a:t>
            </a:r>
            <a:endParaRPr lang="en-GB" dirty="0">
              <a:solidFill>
                <a:srgbClr val="FF99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0179" name="Espace réservé de la date 8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0"/>
                </a:solidFill>
                <a:cs typeface="Times New Roman" charset="0"/>
              </a:rPr>
              <a:t>20 August 2013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50180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2C3C16C-963D-BE43-A740-AB466B7684E4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4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50181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36989" y="4852444"/>
            <a:ext cx="1929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beam switchyard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6795244" y="4320521"/>
            <a:ext cx="1487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decay tunnel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393608" y="716475"/>
            <a:ext cx="2108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horn power supply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561784" y="1715186"/>
            <a:ext cx="1189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strip lines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5612045" y="5047843"/>
            <a:ext cx="1517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targets/horns</a:t>
            </a:r>
          </a:p>
        </p:txBody>
      </p:sp>
    </p:spTree>
    <p:extLst>
      <p:ext uri="{BB962C8B-B14F-4D97-AF65-F5344CB8AC3E}">
        <p14:creationId xmlns:p14="http://schemas.microsoft.com/office/powerpoint/2010/main" val="300016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ce réservé de la date 1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0" smtClean="0">
                <a:solidFill>
                  <a:srgbClr val="000090"/>
                </a:solidFill>
                <a:cs typeface="Times New Roman" charset="0"/>
              </a:rPr>
              <a:t>20 August 2013</a:t>
            </a:r>
            <a:endParaRPr lang="en-GB" sz="1200" b="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15362" name="Espace réservé du pied de page 1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0">
                <a:solidFill>
                  <a:srgbClr val="000090"/>
                </a:solidFill>
                <a:cs typeface="Times New Roman" charset="0"/>
              </a:rPr>
              <a:t>M. Dracos</a:t>
            </a:r>
            <a:endParaRPr lang="en-GB" sz="1200" b="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15363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E3D7A40-B4AD-0746-9FA1-1B455FAA41DE}" type="slidenum">
              <a:rPr lang="en-GB" sz="1200" b="0">
                <a:solidFill>
                  <a:srgbClr val="000090"/>
                </a:solidFill>
                <a:cs typeface="Times New Roman" charset="0"/>
              </a:rPr>
              <a:pPr eaLnBrk="1" hangingPunct="1"/>
              <a:t>40</a:t>
            </a:fld>
            <a:endParaRPr lang="en-GB" sz="1200" b="0" dirty="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1139825" y="0"/>
            <a:ext cx="7632700" cy="957263"/>
          </a:xfrm>
        </p:spPr>
        <p:txBody>
          <a:bodyPr/>
          <a:lstStyle/>
          <a:p>
            <a:r>
              <a:rPr lang="en-GB" dirty="0" smtClean="0">
                <a:latin typeface="Times New Roman" charset="0"/>
                <a:ea typeface="ＭＳ Ｐゴシック" charset="0"/>
                <a:cs typeface="Times New Roman" charset="0"/>
              </a:rPr>
              <a:t>Horn Optimization</a:t>
            </a:r>
            <a:endParaRPr lang="en-GB" sz="1000" dirty="0">
              <a:latin typeface="Times New Roman" charset="0"/>
              <a:ea typeface="ＭＳ Ｐゴシック" charset="0"/>
              <a:cs typeface="Times New Roman" charset="0"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492114" y="1060450"/>
            <a:ext cx="5649913" cy="5454650"/>
            <a:chOff x="492114" y="1060450"/>
            <a:chExt cx="5649913" cy="5454650"/>
          </a:xfrm>
        </p:grpSpPr>
        <p:pic>
          <p:nvPicPr>
            <p:cNvPr id="15365" name="Imag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14" y="1060450"/>
              <a:ext cx="5649913" cy="545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6" name="ZoneTexte 4"/>
            <p:cNvSpPr txBox="1">
              <a:spLocks noChangeArrowheads="1"/>
            </p:cNvSpPr>
            <p:nvPr/>
          </p:nvSpPr>
          <p:spPr bwMode="auto">
            <a:xfrm>
              <a:off x="2938035" y="1381125"/>
              <a:ext cx="2278062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perfect focusing</a:t>
              </a:r>
            </a:p>
          </p:txBody>
        </p:sp>
        <p:cxnSp>
          <p:nvCxnSpPr>
            <p:cNvPr id="15367" name="Connecteur droit avec flèche 7"/>
            <p:cNvCxnSpPr>
              <a:cxnSpLocks noChangeShapeType="1"/>
            </p:cNvCxnSpPr>
            <p:nvPr/>
          </p:nvCxnSpPr>
          <p:spPr bwMode="auto">
            <a:xfrm flipH="1">
              <a:off x="2198260" y="1855788"/>
              <a:ext cx="1312862" cy="595312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368" name="ZoneTexte 13"/>
            <p:cNvSpPr txBox="1">
              <a:spLocks noChangeArrowheads="1"/>
            </p:cNvSpPr>
            <p:nvPr/>
          </p:nvSpPr>
          <p:spPr bwMode="auto">
            <a:xfrm>
              <a:off x="3014235" y="3687763"/>
              <a:ext cx="232727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FF0000"/>
                  </a:solidFill>
                </a:rPr>
                <a:t>present focusing</a:t>
              </a:r>
            </a:p>
          </p:txBody>
        </p:sp>
        <p:cxnSp>
          <p:nvCxnSpPr>
            <p:cNvPr id="15369" name="Connecteur droit avec flèche 14"/>
            <p:cNvCxnSpPr>
              <a:cxnSpLocks noChangeShapeType="1"/>
            </p:cNvCxnSpPr>
            <p:nvPr/>
          </p:nvCxnSpPr>
          <p:spPr bwMode="auto">
            <a:xfrm flipH="1">
              <a:off x="2274460" y="4164013"/>
              <a:ext cx="1314450" cy="595312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370" name="ZoneTexte 15"/>
            <p:cNvSpPr txBox="1">
              <a:spLocks noChangeArrowheads="1"/>
            </p:cNvSpPr>
            <p:nvPr/>
          </p:nvSpPr>
          <p:spPr bwMode="auto">
            <a:xfrm>
              <a:off x="3225372" y="4748213"/>
              <a:ext cx="219233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0000FF"/>
                  </a:solidFill>
                </a:rPr>
                <a:t>no focusing</a:t>
              </a:r>
            </a:p>
          </p:txBody>
        </p:sp>
        <p:cxnSp>
          <p:nvCxnSpPr>
            <p:cNvPr id="15371" name="Connecteur droit avec flèche 17"/>
            <p:cNvCxnSpPr>
              <a:cxnSpLocks noChangeShapeType="1"/>
            </p:cNvCxnSpPr>
            <p:nvPr/>
          </p:nvCxnSpPr>
          <p:spPr bwMode="auto">
            <a:xfrm flipH="1">
              <a:off x="2064910" y="5180013"/>
              <a:ext cx="1314450" cy="595312"/>
            </a:xfrm>
            <a:prstGeom prst="straightConnector1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ZoneTexte 1"/>
          <p:cNvSpPr txBox="1"/>
          <p:nvPr/>
        </p:nvSpPr>
        <p:spPr>
          <a:xfrm rot="16200000">
            <a:off x="-601935" y="1535733"/>
            <a:ext cx="182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/</a:t>
            </a:r>
            <a:r>
              <a:rPr lang="en-US" dirty="0" smtClean="0">
                <a:latin typeface="Times New Roman"/>
                <a:cs typeface="Times New Roman"/>
              </a:rPr>
              <a:t>proton/2GeV/m</a:t>
            </a:r>
            <a:r>
              <a:rPr lang="en-US" baseline="30000" dirty="0" smtClean="0">
                <a:latin typeface="Times New Roman"/>
                <a:cs typeface="Times New Roman"/>
              </a:rPr>
              <a:t>2</a:t>
            </a:r>
            <a:endParaRPr lang="en-US" baseline="30000" dirty="0">
              <a:latin typeface="Times New Roman"/>
              <a:cs typeface="Times New Roman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236092" y="6145768"/>
            <a:ext cx="61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GeV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736522" y="1579217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for 2.5 GeV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5" name="Flèche droite rayée 4"/>
          <p:cNvSpPr/>
          <p:nvPr/>
        </p:nvSpPr>
        <p:spPr>
          <a:xfrm>
            <a:off x="5720522" y="3202609"/>
            <a:ext cx="773043" cy="485154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17"/>
          <p:cNvSpPr txBox="1"/>
          <p:nvPr/>
        </p:nvSpPr>
        <p:spPr>
          <a:xfrm>
            <a:off x="6501571" y="3021778"/>
            <a:ext cx="26219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horn is 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needed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(x7.4 on the </a:t>
            </a:r>
            <a:r>
              <a:rPr lang="el-GR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ν</a:t>
            </a:r>
            <a:r>
              <a:rPr lang="en-US" sz="2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flux)</a:t>
            </a:r>
            <a:endParaRPr lang="en-US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8024666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8" name="Imag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2325" y="4394065"/>
            <a:ext cx="2812962" cy="246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89" name="Image 1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6128" y="593725"/>
            <a:ext cx="4097872" cy="421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4000" cy="8032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5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4-Target/Horn system (EUROnu)</a:t>
            </a:r>
            <a:endParaRPr lang="en-GB" sz="5400" dirty="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37891" name="Espace réservé de la date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0"/>
                </a:solidFill>
              </a:rPr>
              <a:t>20 August 2013</a:t>
            </a:r>
            <a:endParaRPr lang="en-GB" sz="1200">
              <a:solidFill>
                <a:srgbClr val="000090"/>
              </a:solidFill>
            </a:endParaRPr>
          </a:p>
        </p:txBody>
      </p:sp>
      <p:sp>
        <p:nvSpPr>
          <p:cNvPr id="3789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</a:rPr>
              <a:t>M. Dracos</a:t>
            </a:r>
            <a:endParaRPr lang="en-GB" sz="1200">
              <a:solidFill>
                <a:srgbClr val="000090"/>
              </a:solidFill>
            </a:endParaRPr>
          </a:p>
        </p:txBody>
      </p:sp>
      <p:sp>
        <p:nvSpPr>
          <p:cNvPr id="3789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F0E2B09-827B-854D-8C51-83E1A6F91615}" type="slidenum">
              <a:rPr lang="en-GB" sz="1200">
                <a:solidFill>
                  <a:srgbClr val="000090"/>
                </a:solidFill>
              </a:rPr>
              <a:pPr eaLnBrk="1" hangingPunct="1"/>
              <a:t>5</a:t>
            </a:fld>
            <a:endParaRPr lang="en-GB" sz="1200">
              <a:solidFill>
                <a:srgbClr val="000090"/>
              </a:solidFill>
            </a:endParaRPr>
          </a:p>
        </p:txBody>
      </p:sp>
      <p:pic>
        <p:nvPicPr>
          <p:cNvPr id="12" name="Picture 5" descr="pbedgeo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13" y="1422400"/>
            <a:ext cx="394335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6201" y="935038"/>
            <a:ext cx="3983184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indent="-342900" defTabSz="914400">
              <a:defRPr/>
            </a:pPr>
            <a:r>
              <a:rPr lang="en-GB" sz="14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Packed bed canister in symmetrical transverse flow configuration (titanium alloy spheres)</a:t>
            </a:r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3300192" y="2554974"/>
            <a:ext cx="1273175" cy="1273175"/>
            <a:chOff x="2722" y="1953"/>
            <a:chExt cx="3620" cy="3620"/>
          </a:xfrm>
        </p:grpSpPr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2722" y="1953"/>
              <a:ext cx="3620" cy="36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3128" y="2345"/>
              <a:ext cx="2837" cy="283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 rot="7200000">
              <a:off x="5259" y="3945"/>
              <a:ext cx="3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4335" y="2355"/>
              <a:ext cx="3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 rot="-7200000">
              <a:off x="3494" y="3977"/>
              <a:ext cx="3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Oval 18" descr="Sphere"/>
            <p:cNvSpPr>
              <a:spLocks noChangeArrowheads="1"/>
            </p:cNvSpPr>
            <p:nvPr/>
          </p:nvSpPr>
          <p:spPr bwMode="auto">
            <a:xfrm>
              <a:off x="3600" y="2880"/>
              <a:ext cx="1800" cy="1800"/>
            </a:xfrm>
            <a:prstGeom prst="ellipse">
              <a:avLst/>
            </a:prstGeom>
            <a:pattFill prst="sphere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2" name="AutoShape 19"/>
            <p:cNvCxnSpPr>
              <a:cxnSpLocks noChangeShapeType="1"/>
            </p:cNvCxnSpPr>
            <p:nvPr/>
          </p:nvCxnSpPr>
          <p:spPr bwMode="auto">
            <a:xfrm flipV="1">
              <a:off x="5655" y="4335"/>
              <a:ext cx="180" cy="30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AutoShape 20"/>
            <p:cNvCxnSpPr>
              <a:cxnSpLocks noChangeShapeType="1"/>
            </p:cNvCxnSpPr>
            <p:nvPr/>
          </p:nvCxnSpPr>
          <p:spPr bwMode="auto">
            <a:xfrm>
              <a:off x="3270" y="4380"/>
              <a:ext cx="165" cy="27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21"/>
            <p:cNvCxnSpPr>
              <a:cxnSpLocks noChangeShapeType="1"/>
            </p:cNvCxnSpPr>
            <p:nvPr/>
          </p:nvCxnSpPr>
          <p:spPr bwMode="auto">
            <a:xfrm flipV="1">
              <a:off x="4350" y="2355"/>
              <a:ext cx="330" cy="15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22"/>
            <p:cNvCxnSpPr>
              <a:cxnSpLocks noChangeShapeType="1"/>
            </p:cNvCxnSpPr>
            <p:nvPr/>
          </p:nvCxnSpPr>
          <p:spPr bwMode="auto">
            <a:xfrm flipV="1">
              <a:off x="3555" y="3165"/>
              <a:ext cx="180" cy="285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23"/>
            <p:cNvCxnSpPr>
              <a:cxnSpLocks noChangeShapeType="1"/>
            </p:cNvCxnSpPr>
            <p:nvPr/>
          </p:nvCxnSpPr>
          <p:spPr bwMode="auto">
            <a:xfrm>
              <a:off x="4350" y="4740"/>
              <a:ext cx="330" cy="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AutoShape 24"/>
            <p:cNvCxnSpPr>
              <a:cxnSpLocks noChangeShapeType="1"/>
            </p:cNvCxnSpPr>
            <p:nvPr/>
          </p:nvCxnSpPr>
          <p:spPr bwMode="auto">
            <a:xfrm flipH="1" flipV="1">
              <a:off x="5280" y="3165"/>
              <a:ext cx="150" cy="30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AutoShape 25"/>
            <p:cNvCxnSpPr>
              <a:cxnSpLocks noChangeShapeType="1"/>
            </p:cNvCxnSpPr>
            <p:nvPr/>
          </p:nvCxnSpPr>
          <p:spPr bwMode="auto">
            <a:xfrm rot="14400000" flipV="1">
              <a:off x="3533" y="4052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26"/>
            <p:cNvCxnSpPr>
              <a:cxnSpLocks noChangeShapeType="1"/>
            </p:cNvCxnSpPr>
            <p:nvPr/>
          </p:nvCxnSpPr>
          <p:spPr bwMode="auto">
            <a:xfrm rot="10800000">
              <a:off x="4517" y="4295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AutoShape 27"/>
            <p:cNvCxnSpPr>
              <a:cxnSpLocks noChangeShapeType="1"/>
            </p:cNvCxnSpPr>
            <p:nvPr/>
          </p:nvCxnSpPr>
          <p:spPr bwMode="auto">
            <a:xfrm rot="-3600000">
              <a:off x="3791" y="3056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AutoShape 28"/>
            <p:cNvCxnSpPr>
              <a:cxnSpLocks noChangeShapeType="1"/>
            </p:cNvCxnSpPr>
            <p:nvPr/>
          </p:nvCxnSpPr>
          <p:spPr bwMode="auto">
            <a:xfrm rot="3600000">
              <a:off x="5239" y="3010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AutoShape 29"/>
            <p:cNvCxnSpPr>
              <a:cxnSpLocks noChangeShapeType="1"/>
            </p:cNvCxnSpPr>
            <p:nvPr/>
          </p:nvCxnSpPr>
          <p:spPr bwMode="auto">
            <a:xfrm flipV="1">
              <a:off x="4515" y="2235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AutoShape 30"/>
            <p:cNvCxnSpPr>
              <a:cxnSpLocks noChangeShapeType="1"/>
            </p:cNvCxnSpPr>
            <p:nvPr/>
          </p:nvCxnSpPr>
          <p:spPr bwMode="auto">
            <a:xfrm rot="7200000" flipV="1">
              <a:off x="5497" y="3977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4" name="Picture 2" descr="velab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8" y="4056063"/>
            <a:ext cx="295910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185738" y="5740400"/>
            <a:ext cx="1817687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b="1">
                <a:solidFill>
                  <a:srgbClr val="FF0000"/>
                </a:solidFill>
                <a:latin typeface="Calibri" charset="0"/>
              </a:rPr>
              <a:t>Helium Flow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044982" y="3765780"/>
            <a:ext cx="3068811" cy="303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20000"/>
              </a:spcBef>
              <a:spcAft>
                <a:spcPts val="300"/>
              </a:spcAft>
              <a:defRPr/>
            </a:pPr>
            <a:r>
              <a:rPr lang="en-GB" sz="1400" u="sng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Helium Velocity</a:t>
            </a:r>
          </a:p>
          <a:p>
            <a:pPr marL="342900" indent="-342900" defTabSz="914400">
              <a:spcBef>
                <a:spcPct val="20000"/>
              </a:spcBef>
              <a:spcAft>
                <a:spcPts val="30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Maximum flow velocity = 202m/s</a:t>
            </a:r>
          </a:p>
          <a:p>
            <a:pPr marL="342900" indent="-342900" defTabSz="914400">
              <a:spcBef>
                <a:spcPct val="20000"/>
              </a:spcBef>
              <a:spcAft>
                <a:spcPts val="30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Maximum Mach Number &lt; 0.2</a:t>
            </a:r>
          </a:p>
          <a:p>
            <a:pPr defTabSz="914400" fontAlgn="base">
              <a:spcBef>
                <a:spcPct val="20000"/>
              </a:spcBef>
              <a:spcAft>
                <a:spcPts val="300"/>
              </a:spcAft>
              <a:defRPr/>
            </a:pPr>
            <a:r>
              <a:rPr lang="en-GB" sz="1400" u="sng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Helium Gas Temperature</a:t>
            </a:r>
          </a:p>
          <a:p>
            <a:pPr defTabSz="914400" fontAlgn="base">
              <a:spcBef>
                <a:spcPct val="20000"/>
              </a:spcBef>
              <a:spcAft>
                <a:spcPts val="30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Total helium mass flow = 93 gr/s</a:t>
            </a:r>
          </a:p>
          <a:p>
            <a:pPr defTabSz="914400" fontAlgn="base">
              <a:spcBef>
                <a:spcPct val="20000"/>
              </a:spcBef>
              <a:spcAft>
                <a:spcPts val="30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Maximum Helium temperature = 584°C</a:t>
            </a:r>
          </a:p>
          <a:p>
            <a:pPr defTabSz="914400" fontAlgn="base">
              <a:spcBef>
                <a:spcPct val="20000"/>
              </a:spcBef>
              <a:spcAft>
                <a:spcPts val="30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Helium average outlet Temperature            = 109°C</a:t>
            </a:r>
          </a:p>
          <a:p>
            <a:pPr defTabSz="914400" fontAlgn="base">
              <a:spcBef>
                <a:spcPct val="20000"/>
              </a:spcBef>
              <a:spcAft>
                <a:spcPts val="300"/>
              </a:spcAft>
              <a:defRPr/>
            </a:pPr>
            <a:r>
              <a:rPr lang="en-GB" sz="14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First tests with beam in the new </a:t>
            </a:r>
            <a:r>
              <a:rPr lang="en-GB" sz="1400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HiRadMat@SPS</a:t>
            </a:r>
            <a:r>
              <a:rPr lang="en-GB" sz="14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facility at CERN in </a:t>
            </a:r>
            <a:r>
              <a:rPr lang="en-GB" sz="1400" dirty="0" smtClean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2014</a:t>
            </a:r>
            <a:endParaRPr lang="en-GB" sz="14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045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131780" y="884455"/>
            <a:ext cx="4527550" cy="4395788"/>
            <a:chOff x="4532313" y="884455"/>
            <a:chExt cx="4527550" cy="4395788"/>
          </a:xfrm>
        </p:grpSpPr>
        <p:pic>
          <p:nvPicPr>
            <p:cNvPr id="11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2313" y="884455"/>
              <a:ext cx="4527550" cy="439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ZoneTexte 12"/>
            <p:cNvSpPr txBox="1"/>
            <p:nvPr/>
          </p:nvSpPr>
          <p:spPr>
            <a:xfrm>
              <a:off x="5934775" y="3656017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CC0099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20 </a:t>
              </a:r>
              <a:r>
                <a:rPr lang="fr-FR" sz="1400" dirty="0" err="1">
                  <a:solidFill>
                    <a:srgbClr val="CC0099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kt</a:t>
              </a:r>
              <a:r>
                <a:rPr lang="fr-FR" sz="1400" dirty="0">
                  <a:solidFill>
                    <a:srgbClr val="CC0099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fr-FR" sz="1400" dirty="0" err="1">
                  <a:solidFill>
                    <a:srgbClr val="CC0099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LAr</a:t>
              </a:r>
              <a:endParaRPr lang="fr-FR" sz="1400" dirty="0">
                <a:solidFill>
                  <a:srgbClr val="CC0099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899158" y="2825104"/>
              <a:ext cx="9925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400" dirty="0">
                  <a:solidFill>
                    <a:srgbClr val="CC0099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100 </a:t>
              </a:r>
              <a:r>
                <a:rPr lang="fr-FR" sz="1400" dirty="0" err="1">
                  <a:solidFill>
                    <a:srgbClr val="CC0099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kt</a:t>
              </a:r>
              <a:r>
                <a:rPr lang="fr-FR" sz="1400" dirty="0">
                  <a:solidFill>
                    <a:srgbClr val="CC0099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  <a:r>
                <a:rPr lang="fr-FR" sz="1400" dirty="0" err="1">
                  <a:solidFill>
                    <a:srgbClr val="CC0099"/>
                  </a:solidFill>
                  <a:latin typeface="Times New Roman" charset="0"/>
                  <a:ea typeface="ＭＳ Ｐゴシック" charset="0"/>
                  <a:cs typeface="ＭＳ Ｐゴシック" charset="0"/>
                </a:rPr>
                <a:t>LAr</a:t>
              </a:r>
              <a:endParaRPr lang="fr-FR" sz="1400" dirty="0">
                <a:solidFill>
                  <a:srgbClr val="CC0099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0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037" y="928282"/>
            <a:ext cx="4379259" cy="43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1" name="Espace réservé de la date 1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0"/>
                </a:solidFill>
                <a:cs typeface="Times New Roman" charset="0"/>
              </a:rPr>
              <a:t>20 August 2013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87042" name="Espace réservé du pied de page 1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87043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0B56F8-6DB5-E541-998B-9AF94CAE4281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6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139825" y="0"/>
            <a:ext cx="7632700" cy="9572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Performance (CPV</a:t>
            </a:r>
            <a:r>
              <a:rPr lang="en-GB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)</a:t>
            </a:r>
            <a:br>
              <a:rPr lang="en-GB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(Enrique </a:t>
            </a:r>
            <a:r>
              <a:rPr lang="en-GB" sz="2000" dirty="0" err="1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Fernantez</a:t>
            </a:r>
            <a:r>
              <a:rPr lang="en-GB" sz="2000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et al.)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87045" name="ZoneTexte 6"/>
          <p:cNvSpPr txBox="1">
            <a:spLocks noChangeArrowheads="1"/>
          </p:cNvSpPr>
          <p:nvPr/>
        </p:nvSpPr>
        <p:spPr bwMode="auto">
          <a:xfrm>
            <a:off x="142875" y="5348288"/>
            <a:ext cx="51736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SPL: CERN to </a:t>
            </a:r>
            <a:r>
              <a:rPr lang="en-US" sz="2000" dirty="0" err="1">
                <a:solidFill>
                  <a:srgbClr val="FF0000"/>
                </a:solidFill>
              </a:rPr>
              <a:t>Fréjus</a:t>
            </a:r>
            <a:r>
              <a:rPr lang="en-US" sz="2000" dirty="0">
                <a:solidFill>
                  <a:srgbClr val="FF0000"/>
                </a:solidFill>
              </a:rPr>
              <a:t> (130 km)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CF-1st: CERN to </a:t>
            </a:r>
            <a:r>
              <a:rPr lang="en-US" sz="2000" dirty="0" err="1">
                <a:solidFill>
                  <a:srgbClr val="0000FF"/>
                </a:solidFill>
              </a:rPr>
              <a:t>Canfranc</a:t>
            </a:r>
            <a:r>
              <a:rPr lang="en-US" sz="2000" dirty="0">
                <a:solidFill>
                  <a:srgbClr val="0000FF"/>
                </a:solidFill>
              </a:rPr>
              <a:t> (650 km) 1</a:t>
            </a:r>
            <a:r>
              <a:rPr lang="en-US" sz="2000" baseline="30000" dirty="0">
                <a:solidFill>
                  <a:srgbClr val="0000FF"/>
                </a:solidFill>
              </a:rPr>
              <a:t>st</a:t>
            </a:r>
            <a:r>
              <a:rPr lang="en-US" sz="2000" dirty="0">
                <a:solidFill>
                  <a:srgbClr val="0000FF"/>
                </a:solidFill>
              </a:rPr>
              <a:t> max.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CF-2</a:t>
            </a:r>
            <a:r>
              <a:rPr lang="en-US" sz="2000" baseline="30000" dirty="0">
                <a:solidFill>
                  <a:srgbClr val="0000FF"/>
                </a:solidFill>
              </a:rPr>
              <a:t>nd</a:t>
            </a:r>
            <a:r>
              <a:rPr lang="en-US" sz="2000" dirty="0">
                <a:solidFill>
                  <a:srgbClr val="0000FF"/>
                </a:solidFill>
              </a:rPr>
              <a:t>: CERN to </a:t>
            </a:r>
            <a:r>
              <a:rPr lang="en-US" sz="2000" dirty="0" err="1">
                <a:solidFill>
                  <a:srgbClr val="0000FF"/>
                </a:solidFill>
              </a:rPr>
              <a:t>Canfranc</a:t>
            </a:r>
            <a:r>
              <a:rPr lang="en-US" sz="2000" dirty="0">
                <a:solidFill>
                  <a:srgbClr val="0000FF"/>
                </a:solidFill>
              </a:rPr>
              <a:t> 2</a:t>
            </a:r>
            <a:r>
              <a:rPr lang="en-US" sz="2000" baseline="30000" dirty="0">
                <a:solidFill>
                  <a:srgbClr val="0000FF"/>
                </a:solidFill>
              </a:rPr>
              <a:t>nd</a:t>
            </a:r>
            <a:r>
              <a:rPr lang="en-US" sz="2000" dirty="0">
                <a:solidFill>
                  <a:srgbClr val="0000FF"/>
                </a:solidFill>
              </a:rPr>
              <a:t> max.</a:t>
            </a:r>
          </a:p>
        </p:txBody>
      </p:sp>
      <p:sp>
        <p:nvSpPr>
          <p:cNvPr id="87046" name="Rectangle 7"/>
          <p:cNvSpPr>
            <a:spLocks noChangeArrowheads="1"/>
          </p:cNvSpPr>
          <p:nvPr/>
        </p:nvSpPr>
        <p:spPr bwMode="auto">
          <a:xfrm>
            <a:off x="266489" y="6267450"/>
            <a:ext cx="53335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Mton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WC detector (440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kton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fiducial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), 5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%/10%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syst.</a:t>
            </a:r>
          </a:p>
        </p:txBody>
      </p:sp>
      <p:pic>
        <p:nvPicPr>
          <p:cNvPr id="87048" name="Imag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0073" y="5234751"/>
            <a:ext cx="3448967" cy="162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933100" y="1970450"/>
            <a:ext cx="1064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srgbClr val="CC0099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100 </a:t>
            </a:r>
            <a:r>
              <a:rPr lang="fr-FR" sz="1400" dirty="0" err="1">
                <a:solidFill>
                  <a:srgbClr val="CC0099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kt</a:t>
            </a:r>
            <a:r>
              <a:rPr lang="fr-FR" sz="1400" dirty="0">
                <a:solidFill>
                  <a:srgbClr val="CC0099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400" dirty="0" err="1" smtClean="0">
                <a:solidFill>
                  <a:srgbClr val="CC0099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Lar</a:t>
            </a:r>
            <a:r>
              <a:rPr lang="fr-FR" sz="1400" dirty="0" smtClean="0">
                <a:solidFill>
                  <a:srgbClr val="CC0099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(0.75 MW)</a:t>
            </a:r>
            <a:endParaRPr lang="fr-FR" sz="1400" dirty="0">
              <a:solidFill>
                <a:srgbClr val="CC0099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11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7663" y="1004888"/>
            <a:ext cx="2452687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901700"/>
            <a:ext cx="467042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89" name="Espace réservé de la date 1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0"/>
                </a:solidFill>
                <a:cs typeface="Times New Roman" charset="0"/>
              </a:rPr>
              <a:t>20 August 2013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89090" name="Espace réservé du pied de page 1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89091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18BCDE7-1866-CF4B-B4BC-CABBCBA3F6AA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7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89092" name="Rectangle 2"/>
          <p:cNvSpPr>
            <a:spLocks noGrp="1" noChangeArrowheads="1"/>
          </p:cNvSpPr>
          <p:nvPr>
            <p:ph type="title"/>
          </p:nvPr>
        </p:nvSpPr>
        <p:spPr>
          <a:xfrm>
            <a:off x="1139825" y="0"/>
            <a:ext cx="7632700" cy="957263"/>
          </a:xfrm>
        </p:spPr>
        <p:txBody>
          <a:bodyPr/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Performance (MH)</a:t>
            </a:r>
            <a:endParaRPr lang="en-GB" sz="18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89093" name="ZoneTexte 6"/>
          <p:cNvSpPr txBox="1">
            <a:spLocks noChangeArrowheads="1"/>
          </p:cNvSpPr>
          <p:nvPr/>
        </p:nvSpPr>
        <p:spPr bwMode="auto">
          <a:xfrm>
            <a:off x="485775" y="5348288"/>
            <a:ext cx="5724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>
                <a:solidFill>
                  <a:srgbClr val="FF0000"/>
                </a:solidFill>
              </a:rPr>
              <a:t>SPL: CERN to Fréjus (130 km)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>
                <a:solidFill>
                  <a:srgbClr val="0000FF"/>
                </a:solidFill>
              </a:rPr>
              <a:t>CF-1st: CERN to Canfranc (650 km) 1</a:t>
            </a:r>
            <a:r>
              <a:rPr lang="en-US" sz="2000" baseline="30000">
                <a:solidFill>
                  <a:srgbClr val="0000FF"/>
                </a:solidFill>
              </a:rPr>
              <a:t>st</a:t>
            </a:r>
            <a:r>
              <a:rPr lang="en-US" sz="2000">
                <a:solidFill>
                  <a:srgbClr val="0000FF"/>
                </a:solidFill>
              </a:rPr>
              <a:t> maximum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000">
                <a:solidFill>
                  <a:srgbClr val="0000FF"/>
                </a:solidFill>
              </a:rPr>
              <a:t>CF-2</a:t>
            </a:r>
            <a:r>
              <a:rPr lang="en-US" sz="2000" baseline="30000">
                <a:solidFill>
                  <a:srgbClr val="0000FF"/>
                </a:solidFill>
              </a:rPr>
              <a:t>nd</a:t>
            </a:r>
            <a:r>
              <a:rPr lang="en-US" sz="2000">
                <a:solidFill>
                  <a:srgbClr val="0000FF"/>
                </a:solidFill>
              </a:rPr>
              <a:t>: CERN to Canfranc 2</a:t>
            </a:r>
            <a:r>
              <a:rPr lang="en-US" sz="2000" baseline="30000">
                <a:solidFill>
                  <a:srgbClr val="0000FF"/>
                </a:solidFill>
              </a:rPr>
              <a:t>nd</a:t>
            </a:r>
            <a:r>
              <a:rPr lang="en-US" sz="2000">
                <a:solidFill>
                  <a:srgbClr val="0000FF"/>
                </a:solidFill>
              </a:rPr>
              <a:t> maximum</a:t>
            </a:r>
          </a:p>
        </p:txBody>
      </p:sp>
      <p:sp>
        <p:nvSpPr>
          <p:cNvPr id="89094" name="Rectangle 7"/>
          <p:cNvSpPr>
            <a:spLocks noChangeArrowheads="1"/>
          </p:cNvSpPr>
          <p:nvPr/>
        </p:nvSpPr>
        <p:spPr bwMode="auto">
          <a:xfrm>
            <a:off x="717550" y="6267450"/>
            <a:ext cx="49037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1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Mton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WC detector (440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kton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fiducial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), 5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%/10%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syst.</a:t>
            </a:r>
          </a:p>
        </p:txBody>
      </p:sp>
      <p:sp>
        <p:nvSpPr>
          <p:cNvPr id="89096" name="ZoneTexte 3"/>
          <p:cNvSpPr txBox="1">
            <a:spLocks noChangeArrowheads="1"/>
          </p:cNvSpPr>
          <p:nvPr/>
        </p:nvSpPr>
        <p:spPr bwMode="auto">
          <a:xfrm>
            <a:off x="5429468" y="4527203"/>
            <a:ext cx="3375025" cy="40005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without adding atmospherics</a:t>
            </a:r>
          </a:p>
        </p:txBody>
      </p:sp>
    </p:spTree>
    <p:extLst>
      <p:ext uri="{BB962C8B-B14F-4D97-AF65-F5344CB8AC3E}">
        <p14:creationId xmlns:p14="http://schemas.microsoft.com/office/powerpoint/2010/main" val="42579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Espace réservé de la date 1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90"/>
                </a:solidFill>
                <a:cs typeface="Times New Roman" charset="0"/>
              </a:rPr>
              <a:t>20 August 2013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89090" name="Espace réservé du pied de page 1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89091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18BCDE7-1866-CF4B-B4BC-CABBCBA3F6AA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8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89092" name="Rectangle 2"/>
          <p:cNvSpPr>
            <a:spLocks noGrp="1" noChangeArrowheads="1"/>
          </p:cNvSpPr>
          <p:nvPr>
            <p:ph type="title"/>
          </p:nvPr>
        </p:nvSpPr>
        <p:spPr>
          <a:xfrm>
            <a:off x="452783" y="0"/>
            <a:ext cx="8319742" cy="2109304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SPL not any more part of LHC upgrades</a:t>
            </a:r>
            <a:endParaRPr lang="en-GB" sz="18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Flèche droite rayée 1"/>
          <p:cNvSpPr/>
          <p:nvPr/>
        </p:nvSpPr>
        <p:spPr>
          <a:xfrm>
            <a:off x="3484714" y="2175932"/>
            <a:ext cx="2219739" cy="806174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319780" y="3420671"/>
            <a:ext cx="84527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/>
                <a:cs typeface="Times New Roman"/>
              </a:rPr>
              <a:t>Any other intense proton source in Europe?</a:t>
            </a: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(in the context of </a:t>
            </a:r>
            <a:r>
              <a:rPr lang="en-US" sz="2000" dirty="0">
                <a:latin typeface="Times New Roman"/>
                <a:cs typeface="Times New Roman"/>
              </a:rPr>
              <a:t>European Strategy for Particle </a:t>
            </a:r>
            <a:r>
              <a:rPr lang="en-US" sz="2000" dirty="0" smtClean="0">
                <a:latin typeface="Times New Roman"/>
                <a:cs typeface="Times New Roman"/>
              </a:rPr>
              <a:t>Physics)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39849" y="4544676"/>
            <a:ext cx="900415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Times New Roman"/>
                <a:cs typeface="Times New Roman"/>
              </a:rPr>
              <a:t>f) Rapid progress in neutrino oscillation physics, with significant European involvement, has</a:t>
            </a:r>
          </a:p>
          <a:p>
            <a:r>
              <a:rPr lang="en-US" i="1" dirty="0">
                <a:solidFill>
                  <a:srgbClr val="0000FF"/>
                </a:solidFill>
                <a:latin typeface="Times New Roman"/>
                <a:cs typeface="Times New Roman"/>
              </a:rPr>
              <a:t>established a strong scientific case for a </a:t>
            </a:r>
            <a:r>
              <a:rPr lang="en-US" i="1" u="sng" dirty="0">
                <a:solidFill>
                  <a:srgbClr val="0000FF"/>
                </a:solidFill>
                <a:latin typeface="Times New Roman"/>
                <a:cs typeface="Times New Roman"/>
              </a:rPr>
              <a:t>long-baseline neutrino </a:t>
            </a:r>
            <a:r>
              <a:rPr lang="en-US" i="1" u="sng" dirty="0" err="1">
                <a:solidFill>
                  <a:srgbClr val="0000FF"/>
                </a:solidFill>
                <a:latin typeface="Times New Roman"/>
                <a:cs typeface="Times New Roman"/>
              </a:rPr>
              <a:t>programme</a:t>
            </a:r>
            <a:r>
              <a:rPr lang="en-US" i="1" u="sng" dirty="0">
                <a:solidFill>
                  <a:srgbClr val="0000FF"/>
                </a:solidFill>
                <a:latin typeface="Times New Roman"/>
                <a:cs typeface="Times New Roman"/>
              </a:rPr>
              <a:t> exploring CP violation </a:t>
            </a:r>
            <a:r>
              <a:rPr lang="en-US" i="1" u="sng" dirty="0" smtClean="0">
                <a:solidFill>
                  <a:srgbClr val="0000FF"/>
                </a:solidFill>
                <a:latin typeface="Times New Roman"/>
                <a:cs typeface="Times New Roman"/>
              </a:rPr>
              <a:t>and the </a:t>
            </a:r>
            <a:r>
              <a:rPr lang="en-US" i="1" u="sng" dirty="0">
                <a:solidFill>
                  <a:srgbClr val="0000FF"/>
                </a:solidFill>
                <a:latin typeface="Times New Roman"/>
                <a:cs typeface="Times New Roman"/>
              </a:rPr>
              <a:t>mass hierarchy in the neutrino secto</a:t>
            </a:r>
            <a:r>
              <a:rPr lang="en-US" i="1" dirty="0">
                <a:solidFill>
                  <a:srgbClr val="0000FF"/>
                </a:solidFill>
                <a:latin typeface="Times New Roman"/>
                <a:cs typeface="Times New Roman"/>
              </a:rPr>
              <a:t>r. CERN should develop a neutrino </a:t>
            </a:r>
            <a:r>
              <a:rPr lang="en-US" i="1" dirty="0" err="1">
                <a:solidFill>
                  <a:srgbClr val="0000FF"/>
                </a:solidFill>
                <a:latin typeface="Times New Roman"/>
                <a:cs typeface="Times New Roman"/>
              </a:rPr>
              <a:t>programme</a:t>
            </a:r>
            <a:r>
              <a:rPr lang="en-US" i="1" dirty="0">
                <a:solidFill>
                  <a:srgbClr val="0000FF"/>
                </a:solidFill>
                <a:latin typeface="Times New Roman"/>
                <a:cs typeface="Times New Roman"/>
              </a:rPr>
              <a:t> to pave </a:t>
            </a:r>
            <a:r>
              <a:rPr lang="en-US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the way </a:t>
            </a:r>
            <a:r>
              <a:rPr lang="en-US" i="1" dirty="0">
                <a:solidFill>
                  <a:srgbClr val="0000FF"/>
                </a:solidFill>
                <a:latin typeface="Times New Roman"/>
                <a:cs typeface="Times New Roman"/>
              </a:rPr>
              <a:t>for a substantial European role in future long-</a:t>
            </a:r>
            <a:r>
              <a:rPr lang="en-US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baseline experiments</a:t>
            </a:r>
            <a:r>
              <a:rPr lang="en-US" i="1" dirty="0">
                <a:solidFill>
                  <a:srgbClr val="0000FF"/>
                </a:solidFill>
                <a:latin typeface="Times New Roman"/>
                <a:cs typeface="Times New Roman"/>
              </a:rPr>
              <a:t>. Europe should explore </a:t>
            </a:r>
            <a:r>
              <a:rPr lang="en-US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the possibility </a:t>
            </a:r>
            <a:r>
              <a:rPr lang="en-US" i="1" dirty="0">
                <a:solidFill>
                  <a:srgbClr val="0000FF"/>
                </a:solidFill>
                <a:latin typeface="Times New Roman"/>
                <a:cs typeface="Times New Roman"/>
              </a:rPr>
              <a:t>of major participation in leading neutrino projects in the US and Japan.</a:t>
            </a:r>
          </a:p>
        </p:txBody>
      </p:sp>
    </p:spTree>
    <p:extLst>
      <p:ext uri="{BB962C8B-B14F-4D97-AF65-F5344CB8AC3E}">
        <p14:creationId xmlns:p14="http://schemas.microsoft.com/office/powerpoint/2010/main" val="152326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ow_does_ess_wor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1241"/>
            <a:ext cx="9144000" cy="5622633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551536" y="1"/>
            <a:ext cx="8229600" cy="805926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sz="36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574"/>
            <a:ext cx="2131852" cy="1106258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11" name="ZoneTexte 10"/>
          <p:cNvSpPr txBox="1"/>
          <p:nvPr/>
        </p:nvSpPr>
        <p:spPr>
          <a:xfrm>
            <a:off x="7065615" y="5942339"/>
            <a:ext cx="205927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under construction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(~1.5 B€ facility)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August 2013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M. Dracos</a:t>
            </a:r>
            <a:endParaRPr lang="en-GB"/>
          </a:p>
        </p:txBody>
      </p:sp>
      <p:pic>
        <p:nvPicPr>
          <p:cNvPr id="10" name="Picture 3" descr="\\tsl.uu.local\DFS\Users 2\ekelof\Desktop\150 km baseline edited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333739"/>
            <a:ext cx="2522215" cy="225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/>
          <p:nvPr/>
        </p:nvCxnSpPr>
        <p:spPr>
          <a:xfrm flipH="1">
            <a:off x="1296611" y="4207565"/>
            <a:ext cx="1917041" cy="20009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47268"/>
            <a:ext cx="1954964" cy="110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Picture 3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18" y="4019377"/>
            <a:ext cx="449544" cy="306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637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40256</TotalTime>
  <Words>2729</Words>
  <Application>Microsoft Macintosh PowerPoint</Application>
  <PresentationFormat>Présentation à l'écran (4:3)</PresentationFormat>
  <Paragraphs>584</Paragraphs>
  <Slides>40</Slides>
  <Notes>37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Thème Office</vt:lpstr>
      <vt:lpstr>Modifications on ESS for neutrino Super Beam</vt:lpstr>
      <vt:lpstr>EUROnu Projects (beam facilities)</vt:lpstr>
      <vt:lpstr>European Long Baseline Super Beam Projects</vt:lpstr>
      <vt:lpstr>Target Station (EUROν)</vt:lpstr>
      <vt:lpstr>4-Target/Horn system (EUROnu)</vt:lpstr>
      <vt:lpstr>Physics Performance (CPV) (Enrique Fernantez et al.)</vt:lpstr>
      <vt:lpstr>Physics Performance (MH)</vt:lpstr>
      <vt:lpstr>SPL not any more part of LHC upgrades</vt:lpstr>
      <vt:lpstr>European Spallation Source</vt:lpstr>
      <vt:lpstr>ESS proton linac</vt:lpstr>
      <vt:lpstr>ESS parameters</vt:lpstr>
      <vt:lpstr>Linac Sharing</vt:lpstr>
      <vt:lpstr>What is different from SNS?</vt:lpstr>
      <vt:lpstr>Well defined ESS Schedule</vt:lpstr>
      <vt:lpstr>ESS Schedule</vt:lpstr>
      <vt:lpstr>Requirements for adding a neutrino facility</vt:lpstr>
      <vt:lpstr>How to add a neutrino facility?</vt:lpstr>
      <vt:lpstr>How to add a neutrino facility?</vt:lpstr>
      <vt:lpstr>Existing expertise</vt:lpstr>
      <vt:lpstr>Linac and RF power source tests</vt:lpstr>
      <vt:lpstr>Accumulator</vt:lpstr>
      <vt:lpstr>H- Source</vt:lpstr>
      <vt:lpstr>The LEBT</vt:lpstr>
      <vt:lpstr>Source-LEBT</vt:lpstr>
      <vt:lpstr>MEBT</vt:lpstr>
      <vt:lpstr>Stripping</vt:lpstr>
      <vt:lpstr>Target Station General Layout</vt:lpstr>
      <vt:lpstr>Possible Operation Timing</vt:lpstr>
      <vt:lpstr>The MEMPHYS Detector (Water Cherenkov) (LAGUNA)</vt:lpstr>
      <vt:lpstr>Detector location (LAGUNA)</vt:lpstr>
      <vt:lpstr>Physics Performance for Future SB projects (Enrique Fernantez)</vt:lpstr>
      <vt:lpstr>Conclusions</vt:lpstr>
      <vt:lpstr>Collaborators are welcome…  (just email tord.ekelof@physics.uu.se, marcos.dracos@in2p3.fr )</vt:lpstr>
      <vt:lpstr>Backup</vt:lpstr>
      <vt:lpstr>Possible Detector Locations</vt:lpstr>
      <vt:lpstr>ESS proton linac</vt:lpstr>
      <vt:lpstr>Spoke Cavities</vt:lpstr>
      <vt:lpstr>Elliptical Cavities</vt:lpstr>
      <vt:lpstr>Elliptical RF System Layout</vt:lpstr>
      <vt:lpstr>Horn Optimization</vt:lpstr>
    </vt:vector>
  </TitlesOfParts>
  <Company>IN2P3/CNRS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 </dc:title>
  <dc:creator>Marcos Dracos</dc:creator>
  <cp:lastModifiedBy>Marcos Dracos</cp:lastModifiedBy>
  <cp:revision>658</cp:revision>
  <cp:lastPrinted>2013-03-04T17:31:58Z</cp:lastPrinted>
  <dcterms:created xsi:type="dcterms:W3CDTF">2012-07-27T00:22:31Z</dcterms:created>
  <dcterms:modified xsi:type="dcterms:W3CDTF">2013-08-19T15:14:36Z</dcterms:modified>
</cp:coreProperties>
</file>