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5" r:id="rId1"/>
  </p:sldMasterIdLst>
  <p:notesMasterIdLst>
    <p:notesMasterId r:id="rId30"/>
  </p:notesMasterIdLst>
  <p:handoutMasterIdLst>
    <p:handoutMasterId r:id="rId31"/>
  </p:handoutMasterIdLst>
  <p:sldIdLst>
    <p:sldId id="356" r:id="rId2"/>
    <p:sldId id="393" r:id="rId3"/>
    <p:sldId id="379" r:id="rId4"/>
    <p:sldId id="362" r:id="rId5"/>
    <p:sldId id="361" r:id="rId6"/>
    <p:sldId id="363" r:id="rId7"/>
    <p:sldId id="380" r:id="rId8"/>
    <p:sldId id="381" r:id="rId9"/>
    <p:sldId id="383" r:id="rId10"/>
    <p:sldId id="384" r:id="rId11"/>
    <p:sldId id="385" r:id="rId12"/>
    <p:sldId id="386" r:id="rId13"/>
    <p:sldId id="366" r:id="rId14"/>
    <p:sldId id="364" r:id="rId15"/>
    <p:sldId id="367" r:id="rId16"/>
    <p:sldId id="382" r:id="rId17"/>
    <p:sldId id="368" r:id="rId18"/>
    <p:sldId id="387" r:id="rId19"/>
    <p:sldId id="388" r:id="rId20"/>
    <p:sldId id="394" r:id="rId21"/>
    <p:sldId id="389" r:id="rId22"/>
    <p:sldId id="371" r:id="rId23"/>
    <p:sldId id="390" r:id="rId24"/>
    <p:sldId id="375" r:id="rId25"/>
    <p:sldId id="372" r:id="rId26"/>
    <p:sldId id="391" r:id="rId27"/>
    <p:sldId id="373" r:id="rId28"/>
    <p:sldId id="392" r:id="rId29"/>
  </p:sldIdLst>
  <p:sldSz cx="9144000" cy="6858000" type="screen4x3"/>
  <p:notesSz cx="6669088" cy="992822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024">
          <p15:clr>
            <a:srgbClr val="A4A3A4"/>
          </p15:clr>
        </p15:guide>
      </p15:sldGuideLst>
    </p:ext>
    <p:ext uri="{2D200454-40CA-4A62-9FC3-DE9A4176ACB9}">
      <p15:notesGuideLst xmlns:p15="http://schemas.microsoft.com/office/powerpoint/2012/main">
        <p15:guide id="1" orient="horz" pos="3127">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02C6"/>
    <a:srgbClr val="C70000"/>
    <a:srgbClr val="99FF66"/>
    <a:srgbClr val="006600"/>
    <a:srgbClr val="339933"/>
    <a:srgbClr val="FF9933"/>
    <a:srgbClr val="0099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5538" autoAdjust="0"/>
  </p:normalViewPr>
  <p:slideViewPr>
    <p:cSldViewPr>
      <p:cViewPr varScale="1">
        <p:scale>
          <a:sx n="76" d="100"/>
          <a:sy n="76" d="100"/>
        </p:scale>
        <p:origin x="1546" y="62"/>
      </p:cViewPr>
      <p:guideLst>
        <p:guide orient="horz" pos="2160"/>
        <p:guide pos="3024"/>
      </p:guideLst>
    </p:cSldViewPr>
  </p:slideViewPr>
  <p:outlineViewPr>
    <p:cViewPr>
      <p:scale>
        <a:sx n="33" d="100"/>
        <a:sy n="33" d="100"/>
      </p:scale>
      <p:origin x="24" y="318"/>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52" d="100"/>
          <a:sy n="52" d="100"/>
        </p:scale>
        <p:origin x="-2994" y="-90"/>
      </p:cViewPr>
      <p:guideLst>
        <p:guide orient="horz" pos="3127"/>
        <p:guide pos="21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890838" cy="496888"/>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defTabSz="939800" eaLnBrk="1" hangingPunct="1">
              <a:defRPr sz="1200">
                <a:latin typeface="Times New Roman" pitchFamily="18" charset="0"/>
                <a:ea typeface="+mn-ea"/>
              </a:defRPr>
            </a:lvl1pPr>
          </a:lstStyle>
          <a:p>
            <a:pPr>
              <a:defRPr/>
            </a:pPr>
            <a:endParaRPr lang="en-US" altLang="zh-CN"/>
          </a:p>
        </p:txBody>
      </p:sp>
      <p:sp>
        <p:nvSpPr>
          <p:cNvPr id="40963" name="Rectangle 3"/>
          <p:cNvSpPr>
            <a:spLocks noGrp="1" noChangeArrowheads="1"/>
          </p:cNvSpPr>
          <p:nvPr>
            <p:ph type="dt" sz="quarter" idx="1"/>
          </p:nvPr>
        </p:nvSpPr>
        <p:spPr bwMode="auto">
          <a:xfrm>
            <a:off x="3778250" y="0"/>
            <a:ext cx="2890838" cy="496888"/>
          </a:xfrm>
          <a:prstGeom prst="rect">
            <a:avLst/>
          </a:prstGeom>
          <a:noFill/>
          <a:ln w="9525">
            <a:noFill/>
            <a:miter lim="800000"/>
            <a:headEnd/>
            <a:tailEnd/>
          </a:ln>
          <a:effectLst/>
        </p:spPr>
        <p:txBody>
          <a:bodyPr vert="horz" wrap="square" lIns="93973" tIns="46986" rIns="93973" bIns="46986" numCol="1" anchor="t" anchorCtr="0" compatLnSpc="1">
            <a:prstTxWarp prst="textNoShape">
              <a:avLst/>
            </a:prstTxWarp>
          </a:bodyPr>
          <a:lstStyle>
            <a:lvl1pPr algn="r" defTabSz="939800" eaLnBrk="1" hangingPunct="1">
              <a:defRPr sz="1200">
                <a:latin typeface="Times New Roman" pitchFamily="18" charset="0"/>
                <a:ea typeface="+mn-ea"/>
              </a:defRPr>
            </a:lvl1pPr>
          </a:lstStyle>
          <a:p>
            <a:pPr>
              <a:defRPr/>
            </a:pPr>
            <a:endParaRPr lang="en-US" altLang="zh-CN"/>
          </a:p>
        </p:txBody>
      </p:sp>
      <p:sp>
        <p:nvSpPr>
          <p:cNvPr id="40964" name="Rectangle 4"/>
          <p:cNvSpPr>
            <a:spLocks noGrp="1" noChangeArrowheads="1"/>
          </p:cNvSpPr>
          <p:nvPr>
            <p:ph type="ftr" sz="quarter" idx="2"/>
          </p:nvPr>
        </p:nvSpPr>
        <p:spPr bwMode="auto">
          <a:xfrm>
            <a:off x="0" y="9431338"/>
            <a:ext cx="2890838" cy="496887"/>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defTabSz="939800" eaLnBrk="1" hangingPunct="1">
              <a:defRPr sz="1200">
                <a:latin typeface="Times New Roman" pitchFamily="18" charset="0"/>
                <a:ea typeface="+mn-ea"/>
              </a:defRPr>
            </a:lvl1pPr>
          </a:lstStyle>
          <a:p>
            <a:pPr>
              <a:defRPr/>
            </a:pPr>
            <a:endParaRPr lang="en-US" altLang="zh-CN"/>
          </a:p>
        </p:txBody>
      </p:sp>
      <p:sp>
        <p:nvSpPr>
          <p:cNvPr id="40965" name="Rectangle 5"/>
          <p:cNvSpPr>
            <a:spLocks noGrp="1" noChangeArrowheads="1"/>
          </p:cNvSpPr>
          <p:nvPr>
            <p:ph type="sldNum" sz="quarter" idx="3"/>
          </p:nvPr>
        </p:nvSpPr>
        <p:spPr bwMode="auto">
          <a:xfrm>
            <a:off x="3778250" y="9431338"/>
            <a:ext cx="2890838" cy="496887"/>
          </a:xfrm>
          <a:prstGeom prst="rect">
            <a:avLst/>
          </a:prstGeom>
          <a:noFill/>
          <a:ln w="9525">
            <a:noFill/>
            <a:miter lim="800000"/>
            <a:headEnd/>
            <a:tailEnd/>
          </a:ln>
          <a:effectLst/>
        </p:spPr>
        <p:txBody>
          <a:bodyPr vert="horz" wrap="square" lIns="93973" tIns="46986" rIns="93973" bIns="46986" numCol="1" anchor="b" anchorCtr="0" compatLnSpc="1">
            <a:prstTxWarp prst="textNoShape">
              <a:avLst/>
            </a:prstTxWarp>
          </a:bodyPr>
          <a:lstStyle>
            <a:lvl1pPr algn="r" defTabSz="939800" eaLnBrk="1" hangingPunct="1">
              <a:defRPr sz="1200">
                <a:latin typeface="Times New Roman" panose="02020603050405020304" pitchFamily="18" charset="0"/>
              </a:defRPr>
            </a:lvl1pPr>
          </a:lstStyle>
          <a:p>
            <a:pPr>
              <a:defRPr/>
            </a:pPr>
            <a:fld id="{F7E3A487-30BE-41C3-A82B-DC770FE69275}" type="slidenum">
              <a:rPr lang="en-US" altLang="zh-CN"/>
              <a:pPr>
                <a:defRPr/>
              </a:pPr>
              <a:t>‹#›</a:t>
            </a:fld>
            <a:endParaRPr lang="en-US" altLang="zh-CN"/>
          </a:p>
        </p:txBody>
      </p:sp>
    </p:spTree>
    <p:extLst>
      <p:ext uri="{BB962C8B-B14F-4D97-AF65-F5344CB8AC3E}">
        <p14:creationId xmlns:p14="http://schemas.microsoft.com/office/powerpoint/2010/main" val="2571164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2909888"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zh-CN"/>
          </a:p>
        </p:txBody>
      </p:sp>
      <p:sp>
        <p:nvSpPr>
          <p:cNvPr id="142339" name="Rectangle 3"/>
          <p:cNvSpPr>
            <a:spLocks noGrp="1" noChangeArrowheads="1"/>
          </p:cNvSpPr>
          <p:nvPr>
            <p:ph type="dt" idx="1"/>
          </p:nvPr>
        </p:nvSpPr>
        <p:spPr bwMode="auto">
          <a:xfrm>
            <a:off x="3783013" y="0"/>
            <a:ext cx="2909887"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ea typeface="+mn-ea"/>
              </a:defRPr>
            </a:lvl1pPr>
          </a:lstStyle>
          <a:p>
            <a:pPr>
              <a:defRPr/>
            </a:pPr>
            <a:endParaRPr lang="en-US" altLang="zh-CN"/>
          </a:p>
        </p:txBody>
      </p:sp>
      <p:sp>
        <p:nvSpPr>
          <p:cNvPr id="9220" name="Rectangle 4"/>
          <p:cNvSpPr>
            <a:spLocks noGrp="1" noRot="1" noChangeAspect="1" noChangeArrowheads="1" noTextEdit="1"/>
          </p:cNvSpPr>
          <p:nvPr>
            <p:ph type="sldImg" idx="2"/>
          </p:nvPr>
        </p:nvSpPr>
        <p:spPr bwMode="auto">
          <a:xfrm>
            <a:off x="809625" y="735013"/>
            <a:ext cx="5002213" cy="3752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41" name="Rectangle 5"/>
          <p:cNvSpPr>
            <a:spLocks noGrp="1" noChangeArrowheads="1"/>
          </p:cNvSpPr>
          <p:nvPr>
            <p:ph type="body" sz="quarter" idx="3"/>
          </p:nvPr>
        </p:nvSpPr>
        <p:spPr bwMode="auto">
          <a:xfrm>
            <a:off x="873125" y="4732338"/>
            <a:ext cx="4873625" cy="4489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142342" name="Rectangle 6"/>
          <p:cNvSpPr>
            <a:spLocks noGrp="1" noChangeArrowheads="1"/>
          </p:cNvSpPr>
          <p:nvPr>
            <p:ph type="ftr" sz="quarter" idx="4"/>
          </p:nvPr>
        </p:nvSpPr>
        <p:spPr bwMode="auto">
          <a:xfrm>
            <a:off x="0" y="9466263"/>
            <a:ext cx="2909888"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ea typeface="+mn-ea"/>
              </a:defRPr>
            </a:lvl1pPr>
          </a:lstStyle>
          <a:p>
            <a:pPr>
              <a:defRPr/>
            </a:pPr>
            <a:endParaRPr lang="en-US" altLang="zh-CN"/>
          </a:p>
        </p:txBody>
      </p:sp>
      <p:sp>
        <p:nvSpPr>
          <p:cNvPr id="142343" name="Rectangle 7"/>
          <p:cNvSpPr>
            <a:spLocks noGrp="1" noChangeArrowheads="1"/>
          </p:cNvSpPr>
          <p:nvPr>
            <p:ph type="sldNum" sz="quarter" idx="5"/>
          </p:nvPr>
        </p:nvSpPr>
        <p:spPr bwMode="auto">
          <a:xfrm>
            <a:off x="3783013" y="9466263"/>
            <a:ext cx="2909887"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8A1A04E4-1DCC-4F5A-9602-E1CF0400617F}" type="slidenum">
              <a:rPr lang="en-US" altLang="zh-CN"/>
              <a:pPr>
                <a:defRPr/>
              </a:pPr>
              <a:t>‹#›</a:t>
            </a:fld>
            <a:endParaRPr lang="en-US" altLang="zh-CN"/>
          </a:p>
        </p:txBody>
      </p:sp>
    </p:spTree>
    <p:extLst>
      <p:ext uri="{BB962C8B-B14F-4D97-AF65-F5344CB8AC3E}">
        <p14:creationId xmlns:p14="http://schemas.microsoft.com/office/powerpoint/2010/main" val="39907576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CE16FF-AC7D-448A-9557-E45AF9A4D34E}" type="slidenum">
              <a:rPr lang="en-US" altLang="zh-CN" smtClean="0"/>
              <a:pPr>
                <a:spcBef>
                  <a:spcPct val="0"/>
                </a:spcBef>
              </a:pPr>
              <a:t>1</a:t>
            </a:fld>
            <a:endParaRPr lang="en-US" altLang="zh-CN" smtClean="0"/>
          </a:p>
        </p:txBody>
      </p:sp>
    </p:spTree>
    <p:extLst>
      <p:ext uri="{BB962C8B-B14F-4D97-AF65-F5344CB8AC3E}">
        <p14:creationId xmlns:p14="http://schemas.microsoft.com/office/powerpoint/2010/main" val="1038423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22</a:t>
            </a:fld>
            <a:endParaRPr lang="en-US" altLang="zh-CN"/>
          </a:p>
        </p:txBody>
      </p:sp>
    </p:spTree>
    <p:extLst>
      <p:ext uri="{BB962C8B-B14F-4D97-AF65-F5344CB8AC3E}">
        <p14:creationId xmlns:p14="http://schemas.microsoft.com/office/powerpoint/2010/main" val="359858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3</a:t>
            </a:fld>
            <a:endParaRPr lang="en-US" altLang="zh-CN"/>
          </a:p>
        </p:txBody>
      </p:sp>
    </p:spTree>
    <p:extLst>
      <p:ext uri="{BB962C8B-B14F-4D97-AF65-F5344CB8AC3E}">
        <p14:creationId xmlns:p14="http://schemas.microsoft.com/office/powerpoint/2010/main" val="46452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t>
            </a:r>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5</a:t>
            </a:fld>
            <a:endParaRPr lang="en-US" altLang="zh-CN"/>
          </a:p>
        </p:txBody>
      </p:sp>
    </p:spTree>
    <p:extLst>
      <p:ext uri="{BB962C8B-B14F-4D97-AF65-F5344CB8AC3E}">
        <p14:creationId xmlns:p14="http://schemas.microsoft.com/office/powerpoint/2010/main" val="2376275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7</a:t>
            </a:fld>
            <a:endParaRPr lang="en-US" altLang="zh-CN"/>
          </a:p>
        </p:txBody>
      </p:sp>
    </p:spTree>
    <p:extLst>
      <p:ext uri="{BB962C8B-B14F-4D97-AF65-F5344CB8AC3E}">
        <p14:creationId xmlns:p14="http://schemas.microsoft.com/office/powerpoint/2010/main" val="29088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xh</a:t>
            </a:r>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8</a:t>
            </a:fld>
            <a:endParaRPr lang="en-US" altLang="zh-CN"/>
          </a:p>
        </p:txBody>
      </p:sp>
    </p:spTree>
    <p:extLst>
      <p:ext uri="{BB962C8B-B14F-4D97-AF65-F5344CB8AC3E}">
        <p14:creationId xmlns:p14="http://schemas.microsoft.com/office/powerpoint/2010/main" val="353100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13</a:t>
            </a:fld>
            <a:endParaRPr lang="en-US" altLang="zh-CN"/>
          </a:p>
        </p:txBody>
      </p:sp>
    </p:spTree>
    <p:extLst>
      <p:ext uri="{BB962C8B-B14F-4D97-AF65-F5344CB8AC3E}">
        <p14:creationId xmlns:p14="http://schemas.microsoft.com/office/powerpoint/2010/main" val="1138801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15</a:t>
            </a:fld>
            <a:endParaRPr lang="en-US" altLang="zh-CN"/>
          </a:p>
        </p:txBody>
      </p:sp>
    </p:spTree>
    <p:extLst>
      <p:ext uri="{BB962C8B-B14F-4D97-AF65-F5344CB8AC3E}">
        <p14:creationId xmlns:p14="http://schemas.microsoft.com/office/powerpoint/2010/main" val="3163975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18</a:t>
            </a:fld>
            <a:endParaRPr lang="en-US" altLang="zh-CN"/>
          </a:p>
        </p:txBody>
      </p:sp>
    </p:spTree>
    <p:extLst>
      <p:ext uri="{BB962C8B-B14F-4D97-AF65-F5344CB8AC3E}">
        <p14:creationId xmlns:p14="http://schemas.microsoft.com/office/powerpoint/2010/main" val="3142304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culd</a:t>
            </a:r>
            <a:endParaRPr lang="en-US" dirty="0"/>
          </a:p>
        </p:txBody>
      </p:sp>
      <p:sp>
        <p:nvSpPr>
          <p:cNvPr id="4" name="Slide Number Placeholder 3"/>
          <p:cNvSpPr>
            <a:spLocks noGrp="1"/>
          </p:cNvSpPr>
          <p:nvPr>
            <p:ph type="sldNum" sz="quarter" idx="10"/>
          </p:nvPr>
        </p:nvSpPr>
        <p:spPr/>
        <p:txBody>
          <a:bodyPr/>
          <a:lstStyle/>
          <a:p>
            <a:pPr>
              <a:defRPr/>
            </a:pPr>
            <a:fld id="{8A1A04E4-1DCC-4F5A-9602-E1CF0400617F}" type="slidenum">
              <a:rPr lang="en-US" altLang="zh-CN" smtClean="0"/>
              <a:pPr>
                <a:defRPr/>
              </a:pPr>
              <a:t>19</a:t>
            </a:fld>
            <a:endParaRPr lang="en-US" altLang="zh-CN"/>
          </a:p>
        </p:txBody>
      </p:sp>
    </p:spTree>
    <p:extLst>
      <p:ext uri="{BB962C8B-B14F-4D97-AF65-F5344CB8AC3E}">
        <p14:creationId xmlns:p14="http://schemas.microsoft.com/office/powerpoint/2010/main" val="3520043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ltLang="zh-CN"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ltLang="zh-CN"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zh-CN"/>
          </a:p>
        </p:txBody>
      </p:sp>
      <p:sp>
        <p:nvSpPr>
          <p:cNvPr id="7" name="Footer Placeholder 4"/>
          <p:cNvSpPr>
            <a:spLocks noGrp="1"/>
          </p:cNvSpPr>
          <p:nvPr>
            <p:ph type="ftr" sz="quarter" idx="11"/>
          </p:nvPr>
        </p:nvSpPr>
        <p:spPr/>
        <p:txBody>
          <a:bodyPr/>
          <a:lstStyle>
            <a:lvl1pPr>
              <a:defRPr/>
            </a:lvl1pPr>
          </a:lstStyle>
          <a:p>
            <a:pPr>
              <a:defRPr/>
            </a:pPr>
            <a:endParaRPr lang="en-US" altLang="zh-CN"/>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C7B952FB-9952-4769-9CA3-4C870534FC8D}" type="slidenum">
              <a:rPr lang="en-US" altLang="zh-CN"/>
              <a:pPr>
                <a:defRPr/>
              </a:pPr>
              <a:t>‹#›</a:t>
            </a:fld>
            <a:endParaRPr lang="en-US" altLang="zh-CN"/>
          </a:p>
        </p:txBody>
      </p:sp>
    </p:spTree>
    <p:extLst>
      <p:ext uri="{BB962C8B-B14F-4D97-AF65-F5344CB8AC3E}">
        <p14:creationId xmlns:p14="http://schemas.microsoft.com/office/powerpoint/2010/main" val="18038227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zh-CN"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E32A83BD-A619-4D69-9524-3943921D2090}" type="slidenum">
              <a:rPr lang="en-US" altLang="zh-CN"/>
              <a:pPr>
                <a:defRPr/>
              </a:pPr>
              <a:t>‹#›</a:t>
            </a:fld>
            <a:endParaRPr lang="en-US" altLang="zh-CN"/>
          </a:p>
        </p:txBody>
      </p:sp>
    </p:spTree>
    <p:extLst>
      <p:ext uri="{BB962C8B-B14F-4D97-AF65-F5344CB8AC3E}">
        <p14:creationId xmlns:p14="http://schemas.microsoft.com/office/powerpoint/2010/main" val="3691237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lang="en-US" altLang="zh-CN"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ltLang="zh-CN"/>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ltLang="zh-CN"/>
          </a:p>
        </p:txBody>
      </p:sp>
      <p:sp>
        <p:nvSpPr>
          <p:cNvPr id="8" name="Slide Number Placeholder 5"/>
          <p:cNvSpPr>
            <a:spLocks noGrp="1"/>
          </p:cNvSpPr>
          <p:nvPr>
            <p:ph type="sldNum" sz="quarter" idx="12"/>
          </p:nvPr>
        </p:nvSpPr>
        <p:spPr/>
        <p:txBody>
          <a:bodyPr/>
          <a:lstStyle>
            <a:lvl1pPr>
              <a:defRPr/>
            </a:lvl1pPr>
          </a:lstStyle>
          <a:p>
            <a:pPr>
              <a:defRPr/>
            </a:pPr>
            <a:fld id="{BCD5325F-6B5D-4A51-900F-BE9AD2370153}" type="slidenum">
              <a:rPr lang="en-US" altLang="zh-CN"/>
              <a:pPr>
                <a:defRPr/>
              </a:pPr>
              <a:t>‹#›</a:t>
            </a:fld>
            <a:endParaRPr lang="en-US" altLang="zh-CN"/>
          </a:p>
        </p:txBody>
      </p:sp>
    </p:spTree>
    <p:extLst>
      <p:ext uri="{BB962C8B-B14F-4D97-AF65-F5344CB8AC3E}">
        <p14:creationId xmlns:p14="http://schemas.microsoft.com/office/powerpoint/2010/main" val="423293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alpha val="18039"/>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8872"/>
            <a:ext cx="8229600" cy="1252728"/>
          </a:xfrm>
        </p:spPr>
        <p:txBody>
          <a:bodyPr/>
          <a:lstStyle>
            <a:extLst/>
          </a:lstStyle>
          <a:p>
            <a:r>
              <a:rPr lang="en-US" altLang="zh-CN" dirty="0" smtClean="0"/>
              <a:t>Click to edit Master title style</a:t>
            </a:r>
            <a:endParaRPr lang="en-US" dirty="0"/>
          </a:p>
        </p:txBody>
      </p:sp>
      <p:sp>
        <p:nvSpPr>
          <p:cNvPr id="3" name="Content Placeholder 2"/>
          <p:cNvSpPr>
            <a:spLocks noGrp="1"/>
          </p:cNvSpPr>
          <p:nvPr>
            <p:ph idx="1"/>
          </p:nvPr>
        </p:nvSpPr>
        <p:spPr>
          <a:xfrm>
            <a:off x="457200" y="1622791"/>
            <a:ext cx="8229600" cy="4625609"/>
          </a:xfrm>
        </p:spPr>
        <p:txBody>
          <a:bodyPr/>
          <a:lstStyle>
            <a:lvl1pPr>
              <a:defRPr sz="2400"/>
            </a:lvl1pPr>
            <a:lvl2pPr>
              <a:defRPr sz="2200"/>
            </a:lvl2pPr>
            <a:lvl3pPr>
              <a:defRPr sz="2200"/>
            </a:lvl3pPr>
            <a:lvl4pPr>
              <a:defRPr sz="2200"/>
            </a:lvl4pPr>
            <a:lvl5pPr>
              <a:defRPr sz="2200"/>
            </a:lvl5pPr>
            <a:extLst/>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A564FAA1-482B-49F7-B15F-F0FBF5FE0329}" type="slidenum">
              <a:rPr lang="en-US" altLang="zh-CN"/>
              <a:pPr>
                <a:defRPr/>
              </a:pPr>
              <a:t>‹#›</a:t>
            </a:fld>
            <a:endParaRPr lang="en-US" altLang="zh-CN"/>
          </a:p>
        </p:txBody>
      </p:sp>
    </p:spTree>
    <p:extLst>
      <p:ext uri="{BB962C8B-B14F-4D97-AF65-F5344CB8AC3E}">
        <p14:creationId xmlns:p14="http://schemas.microsoft.com/office/powerpoint/2010/main" val="3630730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ltLang="zh-CN"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ltLang="zh-CN"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ltLang="zh-CN"/>
          </a:p>
        </p:txBody>
      </p:sp>
      <p:sp>
        <p:nvSpPr>
          <p:cNvPr id="7" name="Footer Placeholder 4"/>
          <p:cNvSpPr>
            <a:spLocks noGrp="1"/>
          </p:cNvSpPr>
          <p:nvPr>
            <p:ph type="ftr" sz="quarter" idx="11"/>
          </p:nvPr>
        </p:nvSpPr>
        <p:spPr/>
        <p:txBody>
          <a:bodyPr/>
          <a:lstStyle>
            <a:lvl1pPr>
              <a:defRPr/>
            </a:lvl1pPr>
          </a:lstStyle>
          <a:p>
            <a:pPr>
              <a:defRPr/>
            </a:pPr>
            <a:endParaRPr lang="en-US" altLang="zh-CN"/>
          </a:p>
        </p:txBody>
      </p:sp>
      <p:sp>
        <p:nvSpPr>
          <p:cNvPr id="8" name="Slide Number Placeholder 5"/>
          <p:cNvSpPr>
            <a:spLocks noGrp="1"/>
          </p:cNvSpPr>
          <p:nvPr>
            <p:ph type="sldNum" sz="quarter" idx="12"/>
          </p:nvPr>
        </p:nvSpPr>
        <p:spPr/>
        <p:txBody>
          <a:bodyPr/>
          <a:lstStyle>
            <a:lvl1pPr>
              <a:defRPr>
                <a:solidFill>
                  <a:srgbClr val="FFFFFF"/>
                </a:solidFill>
              </a:defRPr>
            </a:lvl1pPr>
          </a:lstStyle>
          <a:p>
            <a:pPr>
              <a:defRPr/>
            </a:pPr>
            <a:fld id="{3F0468E7-BFA8-4422-A991-4FD487358178}" type="slidenum">
              <a:rPr lang="en-US" altLang="zh-CN"/>
              <a:pPr>
                <a:defRPr/>
              </a:pPr>
              <a:t>‹#›</a:t>
            </a:fld>
            <a:endParaRPr lang="en-US" altLang="zh-CN"/>
          </a:p>
        </p:txBody>
      </p:sp>
    </p:spTree>
    <p:extLst>
      <p:ext uri="{BB962C8B-B14F-4D97-AF65-F5344CB8AC3E}">
        <p14:creationId xmlns:p14="http://schemas.microsoft.com/office/powerpoint/2010/main" val="24542562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zh-CN"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CDFB33D5-C49E-49B8-9D48-62E522011B1D}" type="slidenum">
              <a:rPr lang="en-US" altLang="zh-CN"/>
              <a:pPr>
                <a:defRPr/>
              </a:pPr>
              <a:t>‹#›</a:t>
            </a:fld>
            <a:endParaRPr lang="en-US" altLang="zh-CN"/>
          </a:p>
        </p:txBody>
      </p:sp>
    </p:spTree>
    <p:extLst>
      <p:ext uri="{BB962C8B-B14F-4D97-AF65-F5344CB8AC3E}">
        <p14:creationId xmlns:p14="http://schemas.microsoft.com/office/powerpoint/2010/main" val="1923089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ltLang="zh-CN"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ltLang="zh-CN"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ltLang="zh-CN"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D2FC6298-CEA6-4D44-B459-D1E0F5F13A59}" type="slidenum">
              <a:rPr lang="en-US" altLang="zh-CN"/>
              <a:pPr>
                <a:defRPr/>
              </a:pPr>
              <a:t>‹#›</a:t>
            </a:fld>
            <a:endParaRPr lang="en-US" altLang="zh-CN"/>
          </a:p>
        </p:txBody>
      </p:sp>
    </p:spTree>
    <p:extLst>
      <p:ext uri="{BB962C8B-B14F-4D97-AF65-F5344CB8AC3E}">
        <p14:creationId xmlns:p14="http://schemas.microsoft.com/office/powerpoint/2010/main" val="4098001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altLang="zh-CN"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F82EE45E-52AB-4334-A663-239DE47FD414}" type="slidenum">
              <a:rPr lang="en-US" altLang="zh-CN"/>
              <a:pPr>
                <a:defRPr/>
              </a:pPr>
              <a:t>‹#›</a:t>
            </a:fld>
            <a:endParaRPr lang="en-US" altLang="zh-CN"/>
          </a:p>
        </p:txBody>
      </p:sp>
    </p:spTree>
    <p:extLst>
      <p:ext uri="{BB962C8B-B14F-4D97-AF65-F5344CB8AC3E}">
        <p14:creationId xmlns:p14="http://schemas.microsoft.com/office/powerpoint/2010/main" val="152191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ltLang="zh-CN"/>
          </a:p>
        </p:txBody>
      </p:sp>
      <p:sp>
        <p:nvSpPr>
          <p:cNvPr id="3" name="Footer Placeholder 2"/>
          <p:cNvSpPr>
            <a:spLocks noGrp="1"/>
          </p:cNvSpPr>
          <p:nvPr>
            <p:ph type="ftr" sz="quarter" idx="11"/>
          </p:nvPr>
        </p:nvSpPr>
        <p:spPr/>
        <p:txBody>
          <a:bodyPr/>
          <a:lstStyle>
            <a:lvl1pPr>
              <a:defRPr/>
            </a:lvl1pPr>
          </a:lstStyle>
          <a:p>
            <a:pPr>
              <a:defRPr/>
            </a:pPr>
            <a:endParaRPr lang="en-US" altLang="zh-CN"/>
          </a:p>
        </p:txBody>
      </p:sp>
      <p:sp>
        <p:nvSpPr>
          <p:cNvPr id="4" name="Slide Number Placeholder 3"/>
          <p:cNvSpPr>
            <a:spLocks noGrp="1"/>
          </p:cNvSpPr>
          <p:nvPr>
            <p:ph type="sldNum" sz="quarter" idx="12"/>
          </p:nvPr>
        </p:nvSpPr>
        <p:spPr/>
        <p:txBody>
          <a:bodyPr/>
          <a:lstStyle>
            <a:lvl1pPr>
              <a:defRPr/>
            </a:lvl1pPr>
          </a:lstStyle>
          <a:p>
            <a:pPr>
              <a:defRPr/>
            </a:pPr>
            <a:fld id="{ED4DAE43-D9BE-4BEB-A341-D622FB585411}" type="slidenum">
              <a:rPr lang="en-US" altLang="zh-CN"/>
              <a:pPr>
                <a:defRPr/>
              </a:pPr>
              <a:t>‹#›</a:t>
            </a:fld>
            <a:endParaRPr lang="en-US" altLang="zh-CN"/>
          </a:p>
        </p:txBody>
      </p:sp>
    </p:spTree>
    <p:extLst>
      <p:ext uri="{BB962C8B-B14F-4D97-AF65-F5344CB8AC3E}">
        <p14:creationId xmlns:p14="http://schemas.microsoft.com/office/powerpoint/2010/main" val="185575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ltLang="zh-CN"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ltLang="zh-CN"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ltLang="zh-CN"/>
          </a:p>
        </p:txBody>
      </p:sp>
      <p:sp>
        <p:nvSpPr>
          <p:cNvPr id="8" name="Footer Placeholder 5"/>
          <p:cNvSpPr>
            <a:spLocks noGrp="1"/>
          </p:cNvSpPr>
          <p:nvPr>
            <p:ph type="ftr" sz="quarter" idx="11"/>
          </p:nvPr>
        </p:nvSpPr>
        <p:spPr/>
        <p:txBody>
          <a:bodyPr/>
          <a:lstStyle>
            <a:lvl1pPr>
              <a:defRPr/>
            </a:lvl1pPr>
          </a:lstStyle>
          <a:p>
            <a:pPr>
              <a:defRPr/>
            </a:pPr>
            <a:endParaRPr lang="en-US" altLang="zh-CN"/>
          </a:p>
        </p:txBody>
      </p:sp>
      <p:sp>
        <p:nvSpPr>
          <p:cNvPr id="9" name="Slide Number Placeholder 6"/>
          <p:cNvSpPr>
            <a:spLocks noGrp="1"/>
          </p:cNvSpPr>
          <p:nvPr>
            <p:ph type="sldNum" sz="quarter" idx="12"/>
          </p:nvPr>
        </p:nvSpPr>
        <p:spPr/>
        <p:txBody>
          <a:bodyPr/>
          <a:lstStyle>
            <a:lvl1pPr>
              <a:defRPr/>
            </a:lvl1pPr>
          </a:lstStyle>
          <a:p>
            <a:pPr>
              <a:defRPr/>
            </a:pPr>
            <a:fld id="{6D219B20-1265-49FA-BA9F-24B4DC9584A1}" type="slidenum">
              <a:rPr lang="en-US" altLang="zh-CN"/>
              <a:pPr>
                <a:defRPr/>
              </a:pPr>
              <a:t>‹#›</a:t>
            </a:fld>
            <a:endParaRPr lang="en-US" altLang="zh-CN"/>
          </a:p>
        </p:txBody>
      </p:sp>
    </p:spTree>
    <p:extLst>
      <p:ext uri="{BB962C8B-B14F-4D97-AF65-F5344CB8AC3E}">
        <p14:creationId xmlns:p14="http://schemas.microsoft.com/office/powerpoint/2010/main" val="1694044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ltLang="zh-CN"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altLang="zh-CN"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ltLang="zh-CN"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ltLang="zh-CN"/>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ltLang="zh-CN"/>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9C7447CD-34D9-4F42-BBD3-D9447BE2AD17}" type="slidenum">
              <a:rPr lang="en-US" altLang="zh-CN"/>
              <a:pPr>
                <a:defRPr/>
              </a:pPr>
              <a:t>‹#›</a:t>
            </a:fld>
            <a:endParaRPr lang="en-US" altLang="zh-CN"/>
          </a:p>
        </p:txBody>
      </p:sp>
    </p:spTree>
    <p:extLst>
      <p:ext uri="{BB962C8B-B14F-4D97-AF65-F5344CB8AC3E}">
        <p14:creationId xmlns:p14="http://schemas.microsoft.com/office/powerpoint/2010/main" val="258489169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extLst/>
          </a:lstStyle>
          <a:p>
            <a:pPr algn="ctr" eaLnBrk="1" hangingPunct="1">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lang="en-US" altLang="zh-CN" dirty="0" smtClean="0"/>
              <a:t>Click to edit Master title style</a:t>
            </a:r>
            <a:endParaRPr lang="en-US" dirty="0"/>
          </a:p>
        </p:txBody>
      </p:sp>
      <p:sp>
        <p:nvSpPr>
          <p:cNvPr id="1029" name="Text Placeholder 2"/>
          <p:cNvSpPr>
            <a:spLocks noGrp="1"/>
          </p:cNvSpPr>
          <p:nvPr>
            <p:ph type="body" idx="1"/>
          </p:nvPr>
        </p:nvSpPr>
        <p:spPr bwMode="auto">
          <a:xfrm>
            <a:off x="457200" y="1600200"/>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ltLang="zh-CN"/>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latin typeface="Arial" charset="0"/>
              </a:defRPr>
            </a:lvl1pPr>
            <a:extLst/>
          </a:lstStyle>
          <a:p>
            <a:pPr>
              <a:defRPr/>
            </a:pPr>
            <a:endParaRPr lang="en-US" altLang="zh-CN"/>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wrap="square" lIns="91440" tIns="45720" rIns="91440" bIns="0" numCol="1" anchor="b" anchorCtr="0" compatLnSpc="1">
            <a:prstTxWarp prst="textNoShape">
              <a:avLst/>
            </a:prstTxWarp>
          </a:bodyPr>
          <a:lstStyle>
            <a:lvl1pPr algn="r" eaLnBrk="1" hangingPunct="1">
              <a:defRPr sz="1200">
                <a:solidFill>
                  <a:srgbClr val="3F3F3F"/>
                </a:solidFill>
              </a:defRPr>
            </a:lvl1pPr>
          </a:lstStyle>
          <a:p>
            <a:pPr>
              <a:defRPr/>
            </a:pPr>
            <a:fld id="{9963D455-CAF4-4EC9-85E5-4DB2E94EA9A5}"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2" r:id="rId4"/>
    <p:sldLayoutId id="2147484613" r:id="rId5"/>
    <p:sldLayoutId id="2147484614" r:id="rId6"/>
    <p:sldLayoutId id="2147484619" r:id="rId7"/>
    <p:sldLayoutId id="2147484620" r:id="rId8"/>
    <p:sldLayoutId id="2147484621" r:id="rId9"/>
    <p:sldLayoutId id="2147484615" r:id="rId10"/>
    <p:sldLayoutId id="2147484622"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alibri" pitchFamily="34" charset="0"/>
        </a:defRPr>
      </a:lvl2pPr>
      <a:lvl3pPr algn="l" rtl="0" eaLnBrk="0" fontAlgn="base" hangingPunct="0">
        <a:spcBef>
          <a:spcPct val="0"/>
        </a:spcBef>
        <a:spcAft>
          <a:spcPct val="0"/>
        </a:spcAft>
        <a:defRPr sz="4500" b="1">
          <a:solidFill>
            <a:srgbClr val="FFC800"/>
          </a:solidFill>
          <a:latin typeface="Calibri" pitchFamily="34" charset="0"/>
        </a:defRPr>
      </a:lvl3pPr>
      <a:lvl4pPr algn="l" rtl="0" eaLnBrk="0" fontAlgn="base" hangingPunct="0">
        <a:spcBef>
          <a:spcPct val="0"/>
        </a:spcBef>
        <a:spcAft>
          <a:spcPct val="0"/>
        </a:spcAft>
        <a:defRPr sz="4500" b="1">
          <a:solidFill>
            <a:srgbClr val="FFC800"/>
          </a:solidFill>
          <a:latin typeface="Calibri" pitchFamily="34" charset="0"/>
        </a:defRPr>
      </a:lvl4pPr>
      <a:lvl5pPr algn="l" rtl="0" eaLnBrk="0" fontAlgn="base" hangingPunct="0">
        <a:spcBef>
          <a:spcPct val="0"/>
        </a:spcBef>
        <a:spcAft>
          <a:spcPct val="0"/>
        </a:spcAft>
        <a:defRPr sz="4500" b="1">
          <a:solidFill>
            <a:srgbClr val="FFC800"/>
          </a:solidFill>
          <a:latin typeface="Calibri"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anose="05000000000000000000"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panose="020B0604020202020204" pitchFamily="34"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panose="020B0604020202020204" pitchFamily="34"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anose="05040102010807070707"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447800"/>
            <a:ext cx="7924800" cy="1829761"/>
          </a:xfrm>
        </p:spPr>
        <p:txBody>
          <a:bodyPr/>
          <a:lstStyle/>
          <a:p>
            <a:pPr algn="ctr" eaLnBrk="1" fontAlgn="auto" hangingPunct="1">
              <a:spcAft>
                <a:spcPts val="0"/>
              </a:spcAft>
              <a:defRPr/>
            </a:pPr>
            <a:r>
              <a:rPr lang="en-US" altLang="zh-CN" sz="5400" dirty="0" smtClean="0">
                <a:solidFill>
                  <a:schemeClr val="accent1">
                    <a:satMod val="150000"/>
                  </a:schemeClr>
                </a:solidFill>
                <a:latin typeface="Baskerville Old Face" pitchFamily="18" charset="0"/>
                <a:ea typeface="华文新魏" pitchFamily="2" charset="-122"/>
              </a:rPr>
              <a:t>Nature of </a:t>
            </a:r>
            <a:r>
              <a:rPr lang="en-US" altLang="zh-CN" sz="5400" dirty="0" smtClean="0">
                <a:solidFill>
                  <a:schemeClr val="accent1">
                    <a:satMod val="150000"/>
                  </a:schemeClr>
                </a:solidFill>
                <a:latin typeface="Baskerville Old Face" pitchFamily="18" charset="0"/>
                <a:ea typeface="华文新魏" pitchFamily="2" charset="-122"/>
              </a:rPr>
              <a:t>Neutrinos </a:t>
            </a:r>
            <a:r>
              <a:rPr lang="en-US" altLang="zh-CN" sz="5400" dirty="0" smtClean="0">
                <a:solidFill>
                  <a:schemeClr val="accent1">
                    <a:satMod val="150000"/>
                  </a:schemeClr>
                </a:solidFill>
                <a:latin typeface="Baskerville Old Face" pitchFamily="18" charset="0"/>
                <a:ea typeface="华文新魏" pitchFamily="2" charset="-122"/>
              </a:rPr>
              <a:t>and BSM physics</a:t>
            </a:r>
            <a:endParaRPr lang="zh-CN" altLang="en-US" sz="5400" dirty="0">
              <a:solidFill>
                <a:schemeClr val="accent1">
                  <a:satMod val="150000"/>
                </a:schemeClr>
              </a:solidFill>
              <a:latin typeface="Baskerville Old Face" pitchFamily="18" charset="0"/>
              <a:ea typeface="华文新魏" pitchFamily="2" charset="-122"/>
            </a:endParaRPr>
          </a:p>
        </p:txBody>
      </p:sp>
      <p:sp>
        <p:nvSpPr>
          <p:cNvPr id="11267" name="TextBox 4"/>
          <p:cNvSpPr txBox="1">
            <a:spLocks noChangeArrowheads="1"/>
          </p:cNvSpPr>
          <p:nvPr/>
        </p:nvSpPr>
        <p:spPr bwMode="auto">
          <a:xfrm>
            <a:off x="1292225" y="3352800"/>
            <a:ext cx="61801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buClr>
                <a:schemeClr val="accent1"/>
              </a:buClr>
              <a:buSzPct val="80000"/>
              <a:buFont typeface="Wingdings 2" panose="05020102010507070707" pitchFamily="18" charset="2"/>
              <a:buChar char=""/>
              <a:defRPr sz="3200">
                <a:solidFill>
                  <a:schemeClr val="tx1"/>
                </a:solidFill>
                <a:latin typeface="Calibri" panose="020F0502020204030204" pitchFamily="34" charset="0"/>
              </a:defRPr>
            </a:lvl1pPr>
            <a:lvl2pPr marL="742950" indent="-285750">
              <a:spcBef>
                <a:spcPct val="20000"/>
              </a:spcBef>
              <a:buClr>
                <a:schemeClr val="accent2"/>
              </a:buClr>
              <a:buSzPct val="90000"/>
              <a:buFont typeface="Wingdings" panose="05000000000000000000" pitchFamily="2" charset="2"/>
              <a:buChar char=""/>
              <a:defRPr sz="2800">
                <a:solidFill>
                  <a:schemeClr val="tx1"/>
                </a:solidFill>
                <a:latin typeface="Calibri" panose="020F0502020204030204" pitchFamily="34" charset="0"/>
              </a:defRPr>
            </a:lvl2pPr>
            <a:lvl3pPr marL="1143000" indent="-228600">
              <a:spcBef>
                <a:spcPct val="20000"/>
              </a:spcBef>
              <a:buClr>
                <a:srgbClr val="E66C7D"/>
              </a:buClr>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Clr>
                <a:srgbClr val="6BB76D"/>
              </a:buClr>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Clr>
                <a:srgbClr val="E88651"/>
              </a:buClr>
              <a:buFont typeface="Wingdings 3" panose="05040102010807070707" pitchFamily="18" charset="2"/>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E88651"/>
              </a:buClr>
              <a:buFont typeface="Wingdings 3" panose="05040102010807070707" pitchFamily="18" charset="2"/>
              <a:buChar char=""/>
              <a:defRPr sz="2000">
                <a:solidFill>
                  <a:schemeClr val="tx1"/>
                </a:solidFill>
                <a:latin typeface="Calibri" panose="020F0502020204030204" pitchFamily="34" charset="0"/>
              </a:defRPr>
            </a:lvl9pPr>
          </a:lstStyle>
          <a:p>
            <a:pPr algn="ctr" eaLnBrk="1" hangingPunct="1">
              <a:buClrTx/>
              <a:buSzTx/>
              <a:buFontTx/>
              <a:buNone/>
            </a:pPr>
            <a:r>
              <a:rPr lang="zh-CN" altLang="en-US" b="1">
                <a:latin typeface="宋体" panose="02010600030101010101" pitchFamily="2" charset="-122"/>
              </a:rPr>
              <a:t> 季向东 </a:t>
            </a:r>
            <a:r>
              <a:rPr lang="en-US" altLang="zh-CN" b="1">
                <a:latin typeface="宋体" panose="02010600030101010101" pitchFamily="2" charset="-122"/>
              </a:rPr>
              <a:t>(Xiangdong Ji)</a:t>
            </a:r>
          </a:p>
          <a:p>
            <a:pPr algn="ctr" eaLnBrk="1" hangingPunct="1">
              <a:buClrTx/>
              <a:buSzTx/>
              <a:buFontTx/>
              <a:buNone/>
            </a:pPr>
            <a:r>
              <a:rPr lang="en-US" altLang="zh-CN" b="1">
                <a:latin typeface="宋体" panose="02010600030101010101" pitchFamily="2" charset="-122"/>
              </a:rPr>
              <a:t>Shanghai JiaoTong University</a:t>
            </a:r>
          </a:p>
          <a:p>
            <a:pPr algn="ctr" eaLnBrk="1" hangingPunct="1">
              <a:buClrTx/>
              <a:buSzTx/>
              <a:buFontTx/>
              <a:buNone/>
            </a:pPr>
            <a:r>
              <a:rPr lang="en-US" altLang="zh-CN" b="1">
                <a:latin typeface="宋体" panose="02010600030101010101" pitchFamily="2" charset="-122"/>
              </a:rPr>
              <a:t>/University of Maryland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Helicity</a:t>
            </a:r>
            <a:r>
              <a:rPr lang="en-US" dirty="0" smtClean="0"/>
              <a:t> and chirality match and </a:t>
            </a:r>
            <a:r>
              <a:rPr lang="en-US" dirty="0" err="1" smtClean="0"/>
              <a:t>mis</a:t>
            </a:r>
            <a:r>
              <a:rPr lang="en-US" dirty="0" smtClean="0"/>
              <a:t>-match</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Consider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oMath>
                </a14:m>
                <a:r>
                  <a:rPr lang="en-US" dirty="0" smtClean="0"/>
                  <a:t> decay into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𝜇</m:t>
                        </m:r>
                      </m:e>
                      <m:sup>
                        <m:r>
                          <a:rPr lang="en-US" b="0" i="1" smtClean="0">
                            <a:latin typeface="Cambria Math" panose="02040503050406030204" pitchFamily="18" charset="0"/>
                          </a:rPr>
                          <m:t>+</m:t>
                        </m:r>
                      </m:sup>
                    </m:sSup>
                  </m:oMath>
                </a14:m>
                <a:r>
                  <a:rPr lang="en-US" dirty="0" smtClean="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𝜇</m:t>
                        </m:r>
                      </m:sub>
                    </m:sSub>
                  </m:oMath>
                </a14:m>
                <a:r>
                  <a:rPr lang="en-US" dirty="0" smtClean="0"/>
                  <a:t>. </a:t>
                </a:r>
              </a:p>
              <a:p>
                <a:pPr lvl="1"/>
                <a:r>
                  <a:rPr lang="en-US" dirty="0" smtClean="0"/>
                  <a:t>Pi+ has zero </a:t>
                </a:r>
                <a:r>
                  <a:rPr lang="en-US" dirty="0" smtClean="0"/>
                  <a:t>angular momentum (AM)</a:t>
                </a:r>
                <a:r>
                  <a:rPr lang="en-US" dirty="0" smtClean="0"/>
                  <a:t>. </a:t>
                </a:r>
                <a:r>
                  <a:rPr lang="en-US" dirty="0" smtClean="0"/>
                  <a:t>Thus the total AM must be zero along the direction of decay. </a:t>
                </a:r>
              </a:p>
              <a:p>
                <a:pPr lvl="1"/>
                <a:r>
                  <a:rPr lang="en-US" dirty="0" smtClean="0"/>
                  <a:t>Both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𝜇</m:t>
                        </m:r>
                      </m:e>
                      <m:sup>
                        <m:r>
                          <a:rPr lang="en-US" i="1">
                            <a:latin typeface="Cambria Math" panose="02040503050406030204" pitchFamily="18" charset="0"/>
                          </a:rPr>
                          <m:t>+</m:t>
                        </m:r>
                      </m:sup>
                    </m:sSup>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𝜇</m:t>
                        </m:r>
                      </m:sub>
                    </m:sSub>
                  </m:oMath>
                </a14:m>
                <a:r>
                  <a:rPr lang="en-US" dirty="0" smtClean="0"/>
                  <a:t> must be left-handed, thus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𝜇</m:t>
                        </m:r>
                      </m:sub>
                    </m:sSub>
                  </m:oMath>
                </a14:m>
                <a:r>
                  <a:rPr lang="en-US" dirty="0" smtClean="0"/>
                  <a:t> has </a:t>
                </a:r>
                <a:r>
                  <a:rPr lang="en-US" dirty="0" err="1" smtClean="0"/>
                  <a:t>helicity</a:t>
                </a:r>
                <a:r>
                  <a:rPr lang="en-US" dirty="0" smtClean="0"/>
                  <a:t> -1/2, and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𝜇</m:t>
                        </m:r>
                      </m:e>
                      <m:sup>
                        <m:r>
                          <a:rPr lang="en-US" i="1">
                            <a:latin typeface="Cambria Math" panose="02040503050406030204" pitchFamily="18" charset="0"/>
                          </a:rPr>
                          <m:t>+</m:t>
                        </m:r>
                      </m:sup>
                    </m:sSup>
                  </m:oMath>
                </a14:m>
                <a:r>
                  <a:rPr lang="en-US" dirty="0" smtClean="0"/>
                  <a:t> </a:t>
                </a:r>
                <a:r>
                  <a:rPr lang="en-US" dirty="0" smtClean="0"/>
                  <a:t>must have</a:t>
                </a:r>
                <a:r>
                  <a:rPr lang="en-US" dirty="0" smtClean="0"/>
                  <a:t> </a:t>
                </a:r>
                <a:r>
                  <a:rPr lang="en-US" dirty="0" err="1" smtClean="0"/>
                  <a:t>helicity</a:t>
                </a:r>
                <a:r>
                  <a:rPr lang="en-US" dirty="0" smtClean="0"/>
                  <a:t> -</a:t>
                </a:r>
                <a:r>
                  <a:rPr lang="en-US" dirty="0" smtClean="0"/>
                  <a:t>1/2 from AM conservation. </a:t>
                </a:r>
                <a:endParaRPr lang="en-US" dirty="0" smtClean="0"/>
              </a:p>
              <a:p>
                <a:pPr lvl="1"/>
                <a:r>
                  <a:rPr lang="en-US" dirty="0" smtClean="0"/>
                  <a:t>However, left-handed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𝜇</m:t>
                        </m:r>
                      </m:e>
                      <m:sup>
                        <m:r>
                          <a:rPr lang="en-US" i="1">
                            <a:latin typeface="Cambria Math" panose="02040503050406030204" pitchFamily="18" charset="0"/>
                          </a:rPr>
                          <m:t>+</m:t>
                        </m:r>
                      </m:sup>
                    </m:sSup>
                  </m:oMath>
                </a14:m>
                <a:r>
                  <a:rPr lang="en-US" dirty="0" smtClean="0"/>
                  <a:t> has natural </a:t>
                </a:r>
                <a:r>
                  <a:rPr lang="en-US" dirty="0" err="1" smtClean="0"/>
                  <a:t>helicity</a:t>
                </a:r>
                <a:r>
                  <a:rPr lang="en-US" dirty="0" smtClean="0"/>
                  <a:t> +1/2. There is a mismatch. </a:t>
                </a:r>
              </a:p>
              <a:p>
                <a:pPr lvl="1"/>
                <a:r>
                  <a:rPr lang="en-US" dirty="0" smtClean="0"/>
                  <a:t>The amplitude is proportional to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𝜇</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𝜋</m:t>
                        </m:r>
                      </m:sub>
                    </m:sSub>
                  </m:oMath>
                </a14:m>
                <a:r>
                  <a:rPr lang="en-US" dirty="0" smtClean="0"/>
                  <a:t>, </a:t>
                </a:r>
                <a:r>
                  <a:rPr lang="en-US" dirty="0" smtClean="0"/>
                  <a:t>the decay rate </a:t>
                </a:r>
                <a:r>
                  <a:rPr lang="en-US" dirty="0" smtClean="0"/>
                  <a:t>is proportional to that squared. </a:t>
                </a:r>
                <a:endParaRPr lang="en-US" dirty="0" smtClean="0"/>
              </a:p>
              <a:p>
                <a:pPr lvl="1"/>
                <a:r>
                  <a:rPr lang="en-US" dirty="0" smtClean="0"/>
                  <a:t>Relative decay rate to electron is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𝑒</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b="0" i="1" smtClean="0">
                            <a:latin typeface="Cambria Math" panose="02040503050406030204" pitchFamily="18" charset="0"/>
                          </a:rPr>
                          <m:t>𝜇</m:t>
                        </m:r>
                      </m:sub>
                    </m:sSub>
                    <m:r>
                      <a:rPr lang="en-US" b="0" i="1" smtClean="0">
                        <a:latin typeface="Cambria Math" panose="02040503050406030204" pitchFamily="18" charset="0"/>
                      </a:rPr>
                      <m:t>)^2=10^(−4)</m:t>
                    </m:r>
                  </m:oMath>
                </a14:m>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4506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Neutrino electron </a:t>
            </a:r>
            <a:r>
              <a:rPr lang="en-US" dirty="0" smtClean="0"/>
              <a:t>elastic scattering</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When the total </a:t>
                </a:r>
                <a:r>
                  <a:rPr lang="en-US" dirty="0" err="1" smtClean="0"/>
                  <a:t>helicity</a:t>
                </a:r>
                <a:r>
                  <a:rPr lang="en-US" dirty="0" smtClean="0"/>
                  <a:t> is equal to </a:t>
                </a:r>
                <a:r>
                  <a:rPr lang="en-US" dirty="0" smtClean="0"/>
                  <a:t>-1</a:t>
                </a:r>
                <a:r>
                  <a:rPr lang="en-US" dirty="0" smtClean="0"/>
                  <a:t>, </a:t>
                </a:r>
                <a:r>
                  <a:rPr lang="en-US" dirty="0" smtClean="0"/>
                  <a:t>one has a zero angular momentum along the line of reaction. </a:t>
                </a:r>
                <a:r>
                  <a:rPr lang="en-US" dirty="0" smtClean="0"/>
                  <a:t>Thus the reaction product </a:t>
                </a:r>
                <a:r>
                  <a:rPr lang="en-US" dirty="0" smtClean="0"/>
                  <a:t>going to other </a:t>
                </a:r>
                <a:r>
                  <a:rPr lang="en-US" dirty="0" smtClean="0"/>
                  <a:t>directions </a:t>
                </a:r>
                <a:r>
                  <a:rPr lang="en-US" dirty="0" smtClean="0"/>
                  <a:t>is equally probable. This happens for </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𝑒</m:t>
                        </m:r>
                      </m:sub>
                    </m:sSub>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sup>
                    </m:s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e>
                      <m:sub>
                        <m:r>
                          <a:rPr lang="en-US" b="0" i="1" smtClean="0">
                            <a:latin typeface="Cambria Math" panose="02040503050406030204" pitchFamily="18" charset="0"/>
                          </a:rPr>
                          <m:t>𝑒</m:t>
                        </m:r>
                      </m:sub>
                    </m:sSub>
                    <m:r>
                      <a:rPr lang="en-US" b="0" i="1" smtClean="0">
                        <a:latin typeface="Cambria Math" panose="02040503050406030204" pitchFamily="18" charset="0"/>
                      </a:rPr>
                      <m:t> </m:t>
                    </m:r>
                    <m:r>
                      <a:rPr lang="en-US" b="0" i="1" smtClean="0">
                        <a:latin typeface="Cambria Math" panose="02040503050406030204" pitchFamily="18" charset="0"/>
                      </a:rPr>
                      <m:t>𝑒</m:t>
                    </m:r>
                    <m:r>
                      <a:rPr lang="en-US" b="0" i="1" smtClean="0">
                        <a:latin typeface="Cambria Math" panose="02040503050406030204" pitchFamily="18" charset="0"/>
                      </a:rPr>
                      <m:t> </m:t>
                    </m:r>
                  </m:oMath>
                </a14:m>
                <a:endParaRPr lang="en-US" b="0" dirty="0" smtClean="0"/>
              </a:p>
              <a:p>
                <a:r>
                  <a:rPr lang="en-US" dirty="0" smtClean="0"/>
                  <a:t>When the total </a:t>
                </a:r>
                <a:r>
                  <a:rPr lang="en-US" dirty="0" err="1" smtClean="0"/>
                  <a:t>helicity</a:t>
                </a:r>
                <a:r>
                  <a:rPr lang="en-US" dirty="0" smtClean="0"/>
                  <a:t> is equal to 0</a:t>
                </a:r>
                <a:r>
                  <a:rPr lang="en-US" dirty="0"/>
                  <a:t>, one has </a:t>
                </a:r>
                <a:r>
                  <a:rPr lang="en-US" dirty="0" smtClean="0"/>
                  <a:t>+1 AM </a:t>
                </a:r>
                <a:r>
                  <a:rPr lang="en-US" dirty="0"/>
                  <a:t>along the line of reaction. </a:t>
                </a:r>
                <a:r>
                  <a:rPr lang="en-US" dirty="0" smtClean="0"/>
                  <a:t>In this case, the reaction product is preferred to go in the same direction, the rate goes like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cos</m:t>
                        </m:r>
                      </m:e>
                      <m:sup>
                        <m:r>
                          <a:rPr lang="en-US" b="0" i="1" smtClean="0">
                            <a:latin typeface="Cambria Math" panose="02040503050406030204" pitchFamily="18" charset="0"/>
                          </a:rPr>
                          <m:t>2</m:t>
                        </m:r>
                      </m:sup>
                    </m:sSup>
                    <m:r>
                      <a:rPr lang="en-US" b="0" i="1" smtClean="0">
                        <a:latin typeface="Cambria Math" panose="02040503050406030204" pitchFamily="18" charset="0"/>
                      </a:rPr>
                      <m:t>𝜃</m:t>
                    </m:r>
                  </m:oMath>
                </a14:m>
                <a:endParaRPr lang="en-US" b="0" dirty="0" smtClean="0"/>
              </a:p>
              <a:p>
                <a:pPr marL="119062"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1556"/>
                </a:stretch>
              </a:blipFill>
            </p:spPr>
            <p:txBody>
              <a:bodyPr/>
              <a:lstStyle/>
              <a:p>
                <a:r>
                  <a:rPr lang="en-US">
                    <a:noFill/>
                  </a:rPr>
                  <a:t> </a:t>
                </a:r>
              </a:p>
            </p:txBody>
          </p:sp>
        </mc:Fallback>
      </mc:AlternateContent>
    </p:spTree>
    <p:extLst>
      <p:ext uri="{BB962C8B-B14F-4D97-AF65-F5344CB8AC3E}">
        <p14:creationId xmlns:p14="http://schemas.microsoft.com/office/powerpoint/2010/main" val="339504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Lepton number violation…</a:t>
            </a:r>
            <a:endParaRPr lang="en-US" dirty="0"/>
          </a:p>
        </p:txBody>
      </p:sp>
    </p:spTree>
    <p:extLst>
      <p:ext uri="{BB962C8B-B14F-4D97-AF65-F5344CB8AC3E}">
        <p14:creationId xmlns:p14="http://schemas.microsoft.com/office/powerpoint/2010/main" val="2410600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Lepton number violation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If we change all the lepton fields by a common phase factor,</a:t>
                </a:r>
              </a:p>
              <a:p>
                <a:pPr marL="119062" indent="0">
                  <a:buNone/>
                </a:pPr>
                <a14:m>
                  <m:oMath xmlns:m="http://schemas.openxmlformats.org/officeDocument/2006/math">
                    <m:sSup>
                      <m:sSupPr>
                        <m:ctrlPr>
                          <a:rPr lang="en-US" b="0" i="1" smtClean="0">
                            <a:solidFill>
                              <a:srgbClr val="1E02C6"/>
                            </a:solidFill>
                            <a:latin typeface="Cambria Math" panose="02040503050406030204" pitchFamily="18" charset="0"/>
                          </a:rPr>
                        </m:ctrlPr>
                      </m:sSupPr>
                      <m:e>
                        <m:r>
                          <a:rPr lang="en-US" b="0" i="1" smtClean="0">
                            <a:solidFill>
                              <a:srgbClr val="1E02C6"/>
                            </a:solidFill>
                            <a:latin typeface="Cambria Math" panose="02040503050406030204" pitchFamily="18" charset="0"/>
                          </a:rPr>
                          <m:t>𝑒</m:t>
                        </m:r>
                      </m:e>
                      <m:sup>
                        <m:r>
                          <a:rPr lang="en-US" b="0" i="1" smtClean="0">
                            <a:solidFill>
                              <a:srgbClr val="1E02C6"/>
                            </a:solidFill>
                            <a:latin typeface="Cambria Math" panose="02040503050406030204" pitchFamily="18" charset="0"/>
                          </a:rPr>
                          <m:t>𝑖</m:t>
                        </m:r>
                        <m:r>
                          <a:rPr lang="en-US" b="0" i="1" smtClean="0">
                            <a:solidFill>
                              <a:srgbClr val="1E02C6"/>
                            </a:solidFill>
                            <a:latin typeface="Cambria Math" panose="02040503050406030204" pitchFamily="18" charset="0"/>
                          </a:rPr>
                          <m:t>𝛼</m:t>
                        </m:r>
                      </m:sup>
                    </m:sSup>
                    <m:r>
                      <a:rPr lang="en-US" b="0" i="1" smtClean="0">
                        <a:latin typeface="Cambria Math" panose="02040503050406030204" pitchFamily="18" charset="0"/>
                      </a:rPr>
                      <m:t>,</m:t>
                    </m:r>
                  </m:oMath>
                </a14:m>
                <a:r>
                  <a:rPr lang="en-US" dirty="0" smtClean="0"/>
                  <a:t> </a:t>
                </a:r>
                <a:r>
                  <a:rPr lang="en-US" dirty="0" smtClean="0"/>
                  <a:t>the SM </a:t>
                </a:r>
                <a:r>
                  <a:rPr lang="en-US" dirty="0" err="1" smtClean="0"/>
                  <a:t>lagrangian</a:t>
                </a:r>
                <a:r>
                  <a:rPr lang="en-US" dirty="0" smtClean="0"/>
                  <a:t> does not change, this symmetry leads to the lepton number conservation, or </a:t>
                </a:r>
                <a:r>
                  <a:rPr lang="en-US" dirty="0" smtClean="0">
                    <a:solidFill>
                      <a:srgbClr val="1E02C6"/>
                    </a:solidFill>
                  </a:rPr>
                  <a:t>the totally number of leptons are conserved. </a:t>
                </a:r>
              </a:p>
              <a:p>
                <a:r>
                  <a:rPr lang="en-US" dirty="0" smtClean="0"/>
                  <a:t>However, when going beyond Dim-4 operator, one finds a dimension-5 operator which can violate the lepton number                       </a:t>
                </a:r>
                <a14:m>
                  <m:oMath xmlns:m="http://schemas.openxmlformats.org/officeDocument/2006/math">
                    <m:r>
                      <a:rPr lang="en-US" b="0" i="0" smtClean="0">
                        <a:solidFill>
                          <a:srgbClr val="FF0000"/>
                        </a:solidFill>
                        <a:latin typeface="Cambria Math" panose="02040503050406030204" pitchFamily="18" charset="0"/>
                      </a:rPr>
                      <m:t>           </m:t>
                    </m:r>
                    <m:r>
                      <a:rPr lang="en-US" smtClean="0">
                        <a:solidFill>
                          <a:srgbClr val="FF0000"/>
                        </a:solidFill>
                        <a:latin typeface="Cambria Math" panose="02040503050406030204" pitchFamily="18" charset="0"/>
                      </a:rPr>
                      <m:t>𝐿</m:t>
                    </m:r>
                    <m:r>
                      <a:rPr lang="en-US" smtClean="0">
                        <a:solidFill>
                          <a:srgbClr val="FF0000"/>
                        </a:solidFill>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smtClean="0">
                            <a:solidFill>
                              <a:srgbClr val="FF0000"/>
                            </a:solidFill>
                            <a:latin typeface="Cambria Math" panose="02040503050406030204" pitchFamily="18" charset="0"/>
                          </a:rPr>
                          <m:t>𝜆</m:t>
                        </m:r>
                        <m:d>
                          <m:dPr>
                            <m:ctrlPr>
                              <a:rPr lang="en-US" i="1" smtClean="0">
                                <a:solidFill>
                                  <a:srgbClr val="FF0000"/>
                                </a:solidFill>
                                <a:latin typeface="Cambria Math" panose="02040503050406030204" pitchFamily="18" charset="0"/>
                              </a:rPr>
                            </m:ctrlPr>
                          </m:dPr>
                          <m:e>
                            <m:r>
                              <a:rPr lang="en-US" smtClean="0">
                                <a:solidFill>
                                  <a:srgbClr val="FF0000"/>
                                </a:solidFill>
                                <a:latin typeface="Cambria Math" panose="02040503050406030204" pitchFamily="18" charset="0"/>
                              </a:rPr>
                              <m:t>𝐿𝐻</m:t>
                            </m:r>
                          </m:e>
                        </m:d>
                        <m:r>
                          <a:rPr lang="en-US" smtClean="0">
                            <a:solidFill>
                              <a:srgbClr val="FF0000"/>
                            </a:solidFill>
                            <a:latin typeface="Cambria Math" panose="02040503050406030204" pitchFamily="18" charset="0"/>
                          </a:rPr>
                          <m:t>(</m:t>
                        </m:r>
                        <m:r>
                          <a:rPr lang="en-US" smtClean="0">
                            <a:solidFill>
                              <a:srgbClr val="FF0000"/>
                            </a:solidFill>
                            <a:latin typeface="Cambria Math" panose="02040503050406030204" pitchFamily="18" charset="0"/>
                          </a:rPr>
                          <m:t>𝐿𝐻</m:t>
                        </m:r>
                        <m:r>
                          <a:rPr lang="en-US" smtClean="0">
                            <a:solidFill>
                              <a:srgbClr val="FF0000"/>
                            </a:solidFill>
                            <a:latin typeface="Cambria Math" panose="02040503050406030204" pitchFamily="18" charset="0"/>
                          </a:rPr>
                          <m:t>)</m:t>
                        </m:r>
                      </m:num>
                      <m:den>
                        <m:r>
                          <m:rPr>
                            <m:sty m:val="p"/>
                          </m:rPr>
                          <a:rPr lang="en-US" smtClean="0">
                            <a:solidFill>
                              <a:srgbClr val="FF0000"/>
                            </a:solidFill>
                            <a:latin typeface="Cambria Math" panose="02040503050406030204" pitchFamily="18" charset="0"/>
                          </a:rPr>
                          <m:t>Λ</m:t>
                        </m:r>
                      </m:den>
                    </m:f>
                  </m:oMath>
                </a14:m>
                <a:r>
                  <a:rPr lang="en-US" dirty="0" smtClean="0">
                    <a:solidFill>
                      <a:srgbClr val="FF0000"/>
                    </a:solidFill>
                  </a:rPr>
                  <a:t> + h. c. </a:t>
                </a:r>
                <a:r>
                  <a:rPr lang="en-US" dirty="0" smtClean="0">
                    <a:solidFill>
                      <a:srgbClr val="FF0000"/>
                    </a:solidFill>
                  </a:rPr>
                  <a:t>    (Weinberg)</a:t>
                </a:r>
                <a:endParaRPr lang="en-US" dirty="0" smtClean="0">
                  <a:solidFill>
                    <a:srgbClr val="FF0000"/>
                  </a:solidFill>
                </a:endParaRPr>
              </a:p>
              <a:p>
                <a:pPr marL="119062" indent="0">
                  <a:buNone/>
                </a:pPr>
                <a:r>
                  <a:rPr lang="en-US" dirty="0" smtClean="0"/>
                  <a:t>     where </a:t>
                </a:r>
                <a14:m>
                  <m:oMath xmlns:m="http://schemas.openxmlformats.org/officeDocument/2006/math">
                    <m:r>
                      <m:rPr>
                        <m:sty m:val="p"/>
                      </m:rPr>
                      <a:rPr lang="en-US">
                        <a:latin typeface="Cambria Math" panose="02040503050406030204" pitchFamily="18" charset="0"/>
                      </a:rPr>
                      <m:t>Λ</m:t>
                    </m:r>
                  </m:oMath>
                </a14:m>
                <a:r>
                  <a:rPr lang="en-US" dirty="0" smtClean="0"/>
                  <a:t> is a mass scale, </a:t>
                </a:r>
                <a14:m>
                  <m:oMath xmlns:m="http://schemas.openxmlformats.org/officeDocument/2006/math">
                    <m:r>
                      <a:rPr lang="en-US">
                        <a:latin typeface="Cambria Math" panose="02040503050406030204" pitchFamily="18" charset="0"/>
                      </a:rPr>
                      <m:t>𝜆</m:t>
                    </m:r>
                  </m:oMath>
                </a14:m>
                <a:r>
                  <a:rPr lang="en-US" dirty="0" smtClean="0"/>
                  <a:t> is a dimensionless coupling. (LH) is a SM singlet.  </a:t>
                </a:r>
              </a:p>
              <a:p>
                <a:r>
                  <a:rPr lang="en-US" dirty="0" smtClean="0"/>
                  <a:t>After SSB, one finds a </a:t>
                </a:r>
                <a:r>
                  <a:rPr lang="en-US" dirty="0" smtClean="0"/>
                  <a:t>term (violates th</a:t>
                </a:r>
                <a:r>
                  <a:rPr lang="en-US" dirty="0" smtClean="0"/>
                  <a:t>e lepton number)</a:t>
                </a:r>
                <a:r>
                  <a:rPr lang="en-US" dirty="0" smtClean="0"/>
                  <a:t> </a:t>
                </a:r>
              </a:p>
              <a:p>
                <a:pPr marL="119062" indent="0">
                  <a:buNone/>
                </a:pPr>
                <a:r>
                  <a:rPr lang="en-US" dirty="0"/>
                  <a:t> </a:t>
                </a:r>
                <a:r>
                  <a:rPr lang="en-US" dirty="0" smtClean="0"/>
                  <a:t>                         </a:t>
                </a:r>
                <a14:m>
                  <m:oMath xmlns:m="http://schemas.openxmlformats.org/officeDocument/2006/math">
                    <m:r>
                      <a:rPr lang="en-US" smtClean="0">
                        <a:latin typeface="Cambria Math" panose="02040503050406030204" pitchFamily="18" charset="0"/>
                      </a:rPr>
                      <m:t>𝐿</m:t>
                    </m:r>
                    <m:r>
                      <a:rPr lang="en-US" smtClean="0">
                        <a:latin typeface="Cambria Math" panose="02040503050406030204" pitchFamily="18" charset="0"/>
                      </a:rPr>
                      <m:t>=</m:t>
                    </m:r>
                    <m:f>
                      <m:fPr>
                        <m:ctrlPr>
                          <a:rPr lang="en-US" i="1" smtClean="0">
                            <a:latin typeface="Cambria Math" panose="02040503050406030204" pitchFamily="18" charset="0"/>
                          </a:rPr>
                        </m:ctrlPr>
                      </m:fPr>
                      <m:num>
                        <m:r>
                          <a:rPr lang="en-US" smtClean="0">
                            <a:latin typeface="Cambria Math" panose="02040503050406030204" pitchFamily="18" charset="0"/>
                          </a:rPr>
                          <m:t>𝜆</m:t>
                        </m:r>
                        <m:sSup>
                          <m:sSupPr>
                            <m:ctrlPr>
                              <a:rPr lang="en-US" i="1" smtClean="0">
                                <a:latin typeface="Cambria Math" panose="02040503050406030204" pitchFamily="18" charset="0"/>
                              </a:rPr>
                            </m:ctrlPr>
                          </m:sSupPr>
                          <m:e>
                            <m:r>
                              <a:rPr lang="en-US" smtClean="0">
                                <a:latin typeface="Cambria Math" panose="02040503050406030204" pitchFamily="18" charset="0"/>
                              </a:rPr>
                              <m:t>𝑣</m:t>
                            </m:r>
                          </m:e>
                          <m:sup>
                            <m:r>
                              <a:rPr lang="en-US" smtClean="0">
                                <a:latin typeface="Cambria Math" panose="02040503050406030204" pitchFamily="18" charset="0"/>
                              </a:rPr>
                              <m:t>2</m:t>
                            </m:r>
                          </m:sup>
                        </m:sSup>
                      </m:num>
                      <m:den>
                        <m:r>
                          <a:rPr lang="en-US" smtClean="0">
                            <a:latin typeface="Cambria Math" panose="02040503050406030204" pitchFamily="18" charset="0"/>
                          </a:rPr>
                          <m:t>2</m:t>
                        </m:r>
                        <m:r>
                          <m:rPr>
                            <m:sty m:val="p"/>
                          </m:rPr>
                          <a:rPr lang="en-US" smtClean="0">
                            <a:latin typeface="Cambria Math" panose="02040503050406030204" pitchFamily="18" charset="0"/>
                          </a:rPr>
                          <m:t>Λ</m:t>
                        </m:r>
                      </m:den>
                    </m:f>
                    <m:sSub>
                      <m:sSubPr>
                        <m:ctrlPr>
                          <a:rPr lang="en-US" i="1" smtClean="0">
                            <a:latin typeface="Cambria Math" panose="02040503050406030204" pitchFamily="18" charset="0"/>
                          </a:rPr>
                        </m:ctrlPr>
                      </m:sSubPr>
                      <m:e>
                        <m:r>
                          <a:rPr lang="en-US" smtClean="0">
                            <a:latin typeface="Cambria Math" panose="02040503050406030204" pitchFamily="18" charset="0"/>
                          </a:rPr>
                          <m:t>(</m:t>
                        </m:r>
                        <m:r>
                          <a:rPr lang="en-US" smtClean="0">
                            <a:latin typeface="Cambria Math" panose="02040503050406030204" pitchFamily="18" charset="0"/>
                          </a:rPr>
                          <m:t>𝜈</m:t>
                        </m:r>
                      </m:e>
                      <m:sub>
                        <m:r>
                          <a:rPr lang="en-US" smtClean="0">
                            <a:latin typeface="Cambria Math" panose="02040503050406030204" pitchFamily="18" charset="0"/>
                          </a:rPr>
                          <m:t>𝐿</m:t>
                        </m:r>
                      </m:sub>
                    </m:sSub>
                    <m:sSub>
                      <m:sSubPr>
                        <m:ctrlPr>
                          <a:rPr lang="en-US" i="1" smtClean="0">
                            <a:latin typeface="Cambria Math" panose="02040503050406030204" pitchFamily="18" charset="0"/>
                          </a:rPr>
                        </m:ctrlPr>
                      </m:sSubPr>
                      <m:e>
                        <m:r>
                          <a:rPr lang="en-US" smtClean="0">
                            <a:latin typeface="Cambria Math" panose="02040503050406030204" pitchFamily="18" charset="0"/>
                          </a:rPr>
                          <m:t>𝜈</m:t>
                        </m:r>
                      </m:e>
                      <m:sub>
                        <m:r>
                          <a:rPr lang="en-US" smtClean="0">
                            <a:latin typeface="Cambria Math" panose="02040503050406030204" pitchFamily="18" charset="0"/>
                          </a:rPr>
                          <m:t>𝐿</m:t>
                        </m:r>
                      </m:sub>
                    </m:sSub>
                    <m:r>
                      <a:rPr lang="en-US" smtClean="0">
                        <a:latin typeface="Cambria Math" panose="02040503050406030204" pitchFamily="18" charset="0"/>
                      </a:rPr>
                      <m:t>+</m:t>
                    </m:r>
                    <m:r>
                      <a:rPr lang="en-US" smtClean="0">
                        <a:latin typeface="Cambria Math" panose="02040503050406030204" pitchFamily="18" charset="0"/>
                      </a:rPr>
                      <m:t>h</m:t>
                    </m:r>
                    <m:r>
                      <a:rPr lang="en-US" smtClean="0">
                        <a:latin typeface="Cambria Math" panose="02040503050406030204" pitchFamily="18" charset="0"/>
                      </a:rPr>
                      <m:t>.</m:t>
                    </m:r>
                    <m:r>
                      <a:rPr lang="en-US" smtClean="0">
                        <a:latin typeface="Cambria Math" panose="02040503050406030204" pitchFamily="18" charset="0"/>
                      </a:rPr>
                      <m:t>𝑐</m:t>
                    </m:r>
                    <m:r>
                      <a:rPr lang="en-US" smtClean="0">
                        <a:latin typeface="Cambria Math" panose="02040503050406030204" pitchFamily="18" charset="0"/>
                      </a:rPr>
                      <m:t>.) </m:t>
                    </m:r>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8" r="-16000"/>
                </a:stretch>
              </a:blipFill>
            </p:spPr>
            <p:txBody>
              <a:bodyPr/>
              <a:lstStyle/>
              <a:p>
                <a:r>
                  <a:rPr lang="en-US">
                    <a:noFill/>
                  </a:rPr>
                  <a:t> </a:t>
                </a:r>
              </a:p>
            </p:txBody>
          </p:sp>
        </mc:Fallback>
      </mc:AlternateContent>
    </p:spTree>
    <p:extLst>
      <p:ext uri="{BB962C8B-B14F-4D97-AF65-F5344CB8AC3E}">
        <p14:creationId xmlns:p14="http://schemas.microsoft.com/office/powerpoint/2010/main" val="3713381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Majorana</a:t>
            </a:r>
            <a:r>
              <a:rPr lang="en-US" dirty="0" smtClean="0"/>
              <a:t> neutrino</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Majorana neutrino is a particle that allows a mass </a:t>
                </a:r>
                <a:r>
                  <a:rPr lang="en-US" dirty="0" smtClean="0"/>
                  <a:t>term that violates the </a:t>
                </a:r>
                <a:r>
                  <a:rPr lang="en-US" dirty="0" smtClean="0"/>
                  <a:t>lepton number conservation,</a:t>
                </a:r>
              </a:p>
              <a:p>
                <a:pPr lvl="1"/>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𝑀</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𝜈</m:t>
                        </m:r>
                      </m:e>
                      <m:sub>
                        <m:r>
                          <a:rPr lang="en-US" b="0" i="1" smtClean="0">
                            <a:latin typeface="Cambria Math" panose="02040503050406030204" pitchFamily="18" charset="0"/>
                          </a:rPr>
                          <m:t>𝐿</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m:t>
                        </m:r>
                      </m:sub>
                    </m:sSub>
                  </m:oMath>
                </a14:m>
                <a:r>
                  <a:rPr lang="en-US" b="0" dirty="0" smtClean="0"/>
                  <a:t> + h. c.)</a:t>
                </a:r>
              </a:p>
              <a:p>
                <a:pPr marL="457200" lvl="1" indent="0">
                  <a:buNone/>
                </a:pPr>
                <a:r>
                  <a:rPr lang="en-US" dirty="0" smtClean="0"/>
                  <a:t>Make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rPr>
                          <m:t>𝜙</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m:t>
                        </m:r>
                      </m:sub>
                    </m:sSub>
                    <m:r>
                      <a:rPr lang="en-US" b="0" i="0" smtClean="0">
                        <a:latin typeface="Cambria Math" panose="02040503050406030204" pitchFamily="18" charset="0"/>
                      </a:rPr>
                      <m:t>,  </m:t>
                    </m:r>
                  </m:oMath>
                </a14:m>
                <a:r>
                  <a:rPr lang="en-US" b="0" dirty="0" smtClean="0"/>
                  <a:t>  L changes</a:t>
                </a:r>
                <a:r>
                  <a:rPr lang="en-US" dirty="0"/>
                  <a:t> </a:t>
                </a:r>
                <a:r>
                  <a:rPr lang="en-US" dirty="0" smtClean="0"/>
                  <a:t>by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2</m:t>
                        </m:r>
                        <m:r>
                          <a:rPr lang="en-US" b="0" i="1" smtClean="0">
                            <a:latin typeface="Cambria Math" panose="02040503050406030204" pitchFamily="18" charset="0"/>
                          </a:rPr>
                          <m:t>𝑖</m:t>
                        </m:r>
                        <m:r>
                          <a:rPr lang="en-US" b="0" i="1" smtClean="0">
                            <a:latin typeface="Cambria Math" panose="02040503050406030204" pitchFamily="18" charset="0"/>
                          </a:rPr>
                          <m:t>𝜙</m:t>
                        </m:r>
                      </m:sup>
                    </m:sSup>
                  </m:oMath>
                </a14:m>
                <a:endParaRPr lang="en-US" b="0" dirty="0" smtClean="0"/>
              </a:p>
              <a:p>
                <a:r>
                  <a:rPr lang="en-US" dirty="0" smtClean="0"/>
                  <a:t>Therefore, </a:t>
                </a:r>
                <a:r>
                  <a:rPr lang="en-US" dirty="0" err="1"/>
                  <a:t>M</a:t>
                </a:r>
                <a:r>
                  <a:rPr lang="en-US" dirty="0" err="1" smtClean="0"/>
                  <a:t>ajorana</a:t>
                </a:r>
                <a:r>
                  <a:rPr lang="en-US" dirty="0" smtClean="0"/>
                  <a:t> neutrino mass term imply new physics: </a:t>
                </a:r>
                <a:r>
                  <a:rPr lang="en-US" dirty="0" smtClean="0">
                    <a:solidFill>
                      <a:srgbClr val="FF0000"/>
                    </a:solidFill>
                  </a:rPr>
                  <a:t>lepton number non-</a:t>
                </a:r>
                <a:r>
                  <a:rPr lang="en-US" dirty="0" err="1" smtClean="0">
                    <a:solidFill>
                      <a:srgbClr val="FF0000"/>
                    </a:solidFill>
                  </a:rPr>
                  <a:t>convervation</a:t>
                </a:r>
                <a:endParaRPr lang="en-US" dirty="0">
                  <a:solidFill>
                    <a:srgbClr val="FF0000"/>
                  </a:solidFill>
                </a:endParaRPr>
              </a:p>
              <a:p>
                <a:r>
                  <a:rPr lang="en-US" dirty="0" smtClean="0"/>
                  <a:t>So far, no lepton number non-conservation has ever been observed. However,  the so-called </a:t>
                </a:r>
                <a:r>
                  <a:rPr lang="en-US" dirty="0" smtClean="0">
                    <a:solidFill>
                      <a:srgbClr val="FF0000"/>
                    </a:solidFill>
                  </a:rPr>
                  <a:t>neutrino-less </a:t>
                </a:r>
                <a:r>
                  <a:rPr lang="en-US" dirty="0" smtClean="0">
                    <a:solidFill>
                      <a:srgbClr val="FF0000"/>
                    </a:solidFill>
                  </a:rPr>
                  <a:t>double beta </a:t>
                </a:r>
                <a:r>
                  <a:rPr lang="en-US" dirty="0" smtClean="0"/>
                  <a:t>decay </a:t>
                </a:r>
                <a:r>
                  <a:rPr lang="en-US" dirty="0" smtClean="0"/>
                  <a:t>could be </a:t>
                </a:r>
                <a:r>
                  <a:rPr lang="en-US" dirty="0" smtClean="0"/>
                  <a:t>such a process </a:t>
                </a:r>
              </a:p>
              <a:p>
                <a:pPr marL="119062" indent="0">
                  <a:buNone/>
                </a:pPr>
                <a:endParaRPr lang="en-US" dirty="0" smtClean="0"/>
              </a:p>
              <a:p>
                <a:pPr marL="119062" indent="0">
                  <a:buNone/>
                </a:pPr>
                <a:r>
                  <a:rPr lang="en-US" dirty="0" smtClean="0"/>
                  <a:t>          </a:t>
                </a:r>
                <a:r>
                  <a:rPr lang="en-US" dirty="0" smtClean="0">
                    <a:solidFill>
                      <a:srgbClr val="1E02C6"/>
                    </a:solidFill>
                  </a:rPr>
                  <a:t>A(N, Z)</a:t>
                </a:r>
                <a14:m>
                  <m:oMath xmlns:m="http://schemas.openxmlformats.org/officeDocument/2006/math">
                    <m:r>
                      <a:rPr lang="en-US" b="0" i="1" smtClean="0">
                        <a:solidFill>
                          <a:srgbClr val="1E02C6"/>
                        </a:solidFill>
                        <a:latin typeface="Cambria Math" panose="02040503050406030204" pitchFamily="18" charset="0"/>
                      </a:rPr>
                      <m:t>→  </m:t>
                    </m:r>
                    <m:r>
                      <a:rPr lang="en-US" b="0" i="1" smtClean="0">
                        <a:solidFill>
                          <a:srgbClr val="1E02C6"/>
                        </a:solidFill>
                        <a:latin typeface="Cambria Math" panose="02040503050406030204" pitchFamily="18" charset="0"/>
                      </a:rPr>
                      <m:t>𝐴</m:t>
                    </m:r>
                    <m:d>
                      <m:dPr>
                        <m:ctrlPr>
                          <a:rPr lang="en-US" b="0" i="1" smtClean="0">
                            <a:solidFill>
                              <a:srgbClr val="1E02C6"/>
                            </a:solidFill>
                            <a:latin typeface="Cambria Math" panose="02040503050406030204" pitchFamily="18" charset="0"/>
                          </a:rPr>
                        </m:ctrlPr>
                      </m:dPr>
                      <m:e>
                        <m:r>
                          <a:rPr lang="en-US" b="0" i="1" smtClean="0">
                            <a:solidFill>
                              <a:srgbClr val="1E02C6"/>
                            </a:solidFill>
                            <a:latin typeface="Cambria Math" panose="02040503050406030204" pitchFamily="18" charset="0"/>
                          </a:rPr>
                          <m:t>𝑁</m:t>
                        </m:r>
                        <m:r>
                          <a:rPr lang="en-US" b="0" i="1" smtClean="0">
                            <a:solidFill>
                              <a:srgbClr val="1E02C6"/>
                            </a:solidFill>
                            <a:latin typeface="Cambria Math" panose="02040503050406030204" pitchFamily="18" charset="0"/>
                          </a:rPr>
                          <m:t>−</m:t>
                        </m:r>
                        <m:r>
                          <a:rPr lang="en-US" b="0" i="1" smtClean="0">
                            <a:solidFill>
                              <a:srgbClr val="1E02C6"/>
                            </a:solidFill>
                            <a:latin typeface="Cambria Math" panose="02040503050406030204" pitchFamily="18" charset="0"/>
                          </a:rPr>
                          <m:t>2</m:t>
                        </m:r>
                        <m:r>
                          <a:rPr lang="en-US" b="0" i="1" smtClean="0">
                            <a:solidFill>
                              <a:srgbClr val="1E02C6"/>
                            </a:solidFill>
                            <a:latin typeface="Cambria Math" panose="02040503050406030204" pitchFamily="18" charset="0"/>
                          </a:rPr>
                          <m:t>, </m:t>
                        </m:r>
                        <m:r>
                          <a:rPr lang="en-US" b="0" i="1" smtClean="0">
                            <a:solidFill>
                              <a:srgbClr val="1E02C6"/>
                            </a:solidFill>
                            <a:latin typeface="Cambria Math" panose="02040503050406030204" pitchFamily="18" charset="0"/>
                          </a:rPr>
                          <m:t>𝑍</m:t>
                        </m:r>
                        <m:r>
                          <a:rPr lang="en-US" b="0" i="1" smtClean="0">
                            <a:solidFill>
                              <a:srgbClr val="1E02C6"/>
                            </a:solidFill>
                            <a:latin typeface="Cambria Math" panose="02040503050406030204" pitchFamily="18" charset="0"/>
                          </a:rPr>
                          <m:t>+</m:t>
                        </m:r>
                        <m:r>
                          <a:rPr lang="en-US" b="0" i="1" smtClean="0">
                            <a:solidFill>
                              <a:srgbClr val="1E02C6"/>
                            </a:solidFill>
                            <a:latin typeface="Cambria Math" panose="02040503050406030204" pitchFamily="18" charset="0"/>
                          </a:rPr>
                          <m:t>2</m:t>
                        </m:r>
                      </m:e>
                    </m:d>
                    <m:r>
                      <a:rPr lang="en-US" b="0" i="1" smtClean="0">
                        <a:solidFill>
                          <a:srgbClr val="1E02C6"/>
                        </a:solidFill>
                        <a:latin typeface="Cambria Math" panose="02040503050406030204" pitchFamily="18" charset="0"/>
                      </a:rPr>
                      <m:t>+</m:t>
                    </m:r>
                    <m:r>
                      <a:rPr lang="en-US" b="0" i="1" smtClean="0">
                        <a:solidFill>
                          <a:srgbClr val="1E02C6"/>
                        </a:solidFill>
                        <a:latin typeface="Cambria Math" panose="02040503050406030204" pitchFamily="18" charset="0"/>
                      </a:rPr>
                      <m:t>2</m:t>
                    </m:r>
                    <m:sSup>
                      <m:sSupPr>
                        <m:ctrlPr>
                          <a:rPr lang="en-US" b="0" i="1" smtClean="0">
                            <a:solidFill>
                              <a:srgbClr val="1E02C6"/>
                            </a:solidFill>
                            <a:latin typeface="Cambria Math" panose="02040503050406030204" pitchFamily="18" charset="0"/>
                          </a:rPr>
                        </m:ctrlPr>
                      </m:sSupPr>
                      <m:e>
                        <m:r>
                          <a:rPr lang="en-US" b="0" i="1" smtClean="0">
                            <a:solidFill>
                              <a:srgbClr val="1E02C6"/>
                            </a:solidFill>
                            <a:latin typeface="Cambria Math" panose="02040503050406030204" pitchFamily="18" charset="0"/>
                          </a:rPr>
                          <m:t>𝑒</m:t>
                        </m:r>
                      </m:e>
                      <m:sup>
                        <m:r>
                          <a:rPr lang="en-US" b="0" i="1" smtClean="0">
                            <a:solidFill>
                              <a:srgbClr val="1E02C6"/>
                            </a:solidFill>
                            <a:latin typeface="Cambria Math" panose="02040503050406030204" pitchFamily="18" charset="0"/>
                          </a:rPr>
                          <m:t>−</m:t>
                        </m:r>
                      </m:sup>
                    </m:sSup>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15625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Particle-antiparticle symmetry</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Sometime, it is said that the </a:t>
                </a:r>
                <a:r>
                  <a:rPr lang="en-US" dirty="0" err="1" smtClean="0">
                    <a:solidFill>
                      <a:srgbClr val="1E02C6"/>
                    </a:solidFill>
                  </a:rPr>
                  <a:t>Majorana</a:t>
                </a:r>
                <a:r>
                  <a:rPr lang="en-US" dirty="0" smtClean="0">
                    <a:solidFill>
                      <a:srgbClr val="1E02C6"/>
                    </a:solidFill>
                  </a:rPr>
                  <a:t> particle is its own antiparticle</a:t>
                </a:r>
                <a:r>
                  <a:rPr lang="en-US" dirty="0" smtClean="0"/>
                  <a:t>. </a:t>
                </a:r>
                <a:endParaRPr lang="en-US" dirty="0" smtClean="0"/>
              </a:p>
              <a:p>
                <a:r>
                  <a:rPr lang="en-US" dirty="0" smtClean="0"/>
                  <a:t>Consider </a:t>
                </a:r>
                <a:r>
                  <a:rPr lang="en-US" dirty="0" smtClean="0"/>
                  <a:t>a Dirac particle, </a:t>
                </a:r>
                <a14:m>
                  <m:oMath xmlns:m="http://schemas.openxmlformats.org/officeDocument/2006/math">
                    <m:r>
                      <a:rPr lang="en-US" b="0" i="1" smtClean="0">
                        <a:latin typeface="Cambria Math" panose="02040503050406030204" pitchFamily="18" charset="0"/>
                      </a:rPr>
                      <m:t>𝜓</m:t>
                    </m:r>
                    <m:r>
                      <a:rPr lang="en-US" b="0" i="1" smtClean="0">
                        <a:latin typeface="Cambria Math" panose="02040503050406030204" pitchFamily="18" charset="0"/>
                      </a:rPr>
                      <m:t>=</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r>
                                <a:rPr lang="en-US" b="0" i="1" smtClean="0">
                                  <a:latin typeface="Cambria Math" panose="02040503050406030204" pitchFamily="18" charset="0"/>
                                </a:rPr>
                                <m:t>𝜒</m:t>
                              </m:r>
                            </m:e>
                          </m:mr>
                          <m:mr>
                            <m:e>
                              <m:r>
                                <a:rPr lang="en-US" b="0" i="1" smtClean="0">
                                  <a:latin typeface="Cambria Math" panose="02040503050406030204" pitchFamily="18" charset="0"/>
                                </a:rPr>
                                <m:t>𝜙</m:t>
                              </m:r>
                            </m:e>
                          </m:mr>
                        </m:m>
                      </m:e>
                    </m:d>
                    <m:r>
                      <a:rPr lang="en-US" b="0" i="1" smtClean="0">
                        <a:latin typeface="Cambria Math" panose="02040503050406030204" pitchFamily="18" charset="0"/>
                      </a:rPr>
                      <m:t>,</m:t>
                    </m:r>
                  </m:oMath>
                </a14:m>
                <a:r>
                  <a:rPr lang="en-US" b="0" dirty="0" smtClean="0"/>
                  <a:t> where </a:t>
                </a:r>
                <a14:m>
                  <m:oMath xmlns:m="http://schemas.openxmlformats.org/officeDocument/2006/math">
                    <m:r>
                      <a:rPr lang="en-US" i="1">
                        <a:latin typeface="Cambria Math" panose="02040503050406030204" pitchFamily="18" charset="0"/>
                      </a:rPr>
                      <m:t>𝜒</m:t>
                    </m:r>
                  </m:oMath>
                </a14:m>
                <a:r>
                  <a:rPr lang="en-US" b="0" dirty="0" smtClean="0"/>
                  <a:t> and </a:t>
                </a:r>
                <a14:m>
                  <m:oMath xmlns:m="http://schemas.openxmlformats.org/officeDocument/2006/math">
                    <m:r>
                      <a:rPr lang="en-US" i="1">
                        <a:latin typeface="Cambria Math" panose="02040503050406030204" pitchFamily="18" charset="0"/>
                      </a:rPr>
                      <m:t>𝜙</m:t>
                    </m:r>
                  </m:oMath>
                </a14:m>
                <a:r>
                  <a:rPr lang="en-US" b="0" dirty="0" smtClean="0"/>
                  <a:t> are left and right-handed </a:t>
                </a:r>
                <a:r>
                  <a:rPr lang="en-US" b="0" dirty="0" err="1" smtClean="0"/>
                  <a:t>weyl</a:t>
                </a:r>
                <a:r>
                  <a:rPr lang="en-US" b="0" dirty="0" smtClean="0"/>
                  <a:t> </a:t>
                </a:r>
                <a:r>
                  <a:rPr lang="en-US" b="0" dirty="0" err="1" smtClean="0"/>
                  <a:t>spinor</a:t>
                </a:r>
                <a:r>
                  <a:rPr lang="en-US" b="0" dirty="0" smtClean="0"/>
                  <a:t> respectively.  </a:t>
                </a:r>
                <a:r>
                  <a:rPr lang="en-US" b="0" dirty="0" smtClean="0">
                    <a:solidFill>
                      <a:srgbClr val="1E02C6"/>
                    </a:solidFill>
                  </a:rPr>
                  <a:t>Under charge conjugation, one has </a:t>
                </a:r>
              </a:p>
              <a:p>
                <a:pPr lvl="1"/>
                <a14:m>
                  <m:oMath xmlns:m="http://schemas.openxmlformats.org/officeDocument/2006/math">
                    <m:r>
                      <a:rPr lang="en-US" b="0" i="1" smtClean="0">
                        <a:solidFill>
                          <a:srgbClr val="1E02C6"/>
                        </a:solidFill>
                        <a:latin typeface="Cambria Math" panose="02040503050406030204" pitchFamily="18" charset="0"/>
                      </a:rPr>
                      <m:t>𝜒</m:t>
                    </m:r>
                    <m:r>
                      <a:rPr lang="en-US" b="0" i="1" smtClean="0">
                        <a:solidFill>
                          <a:srgbClr val="1E02C6"/>
                        </a:solidFill>
                        <a:latin typeface="Cambria Math" panose="02040503050406030204" pitchFamily="18" charset="0"/>
                      </a:rPr>
                      <m:t>→−</m:t>
                    </m:r>
                    <m:r>
                      <a:rPr lang="en-US" b="0" i="1" smtClean="0">
                        <a:solidFill>
                          <a:srgbClr val="1E02C6"/>
                        </a:solidFill>
                        <a:latin typeface="Cambria Math" panose="02040503050406030204" pitchFamily="18" charset="0"/>
                      </a:rPr>
                      <m:t>𝑖</m:t>
                    </m:r>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𝜎</m:t>
                        </m:r>
                      </m:e>
                      <m:sub>
                        <m:r>
                          <a:rPr lang="en-US" b="0" i="1" smtClean="0">
                            <a:solidFill>
                              <a:srgbClr val="1E02C6"/>
                            </a:solidFill>
                            <a:latin typeface="Cambria Math" panose="02040503050406030204" pitchFamily="18" charset="0"/>
                          </a:rPr>
                          <m:t>2</m:t>
                        </m:r>
                      </m:sub>
                    </m:sSub>
                    <m:sSup>
                      <m:sSupPr>
                        <m:ctrlPr>
                          <a:rPr lang="en-US" b="0" i="1" smtClean="0">
                            <a:solidFill>
                              <a:srgbClr val="1E02C6"/>
                            </a:solidFill>
                            <a:latin typeface="Cambria Math" panose="02040503050406030204" pitchFamily="18" charset="0"/>
                          </a:rPr>
                        </m:ctrlPr>
                      </m:sSupPr>
                      <m:e>
                        <m:r>
                          <a:rPr lang="en-US" b="0" i="1" smtClean="0">
                            <a:solidFill>
                              <a:srgbClr val="1E02C6"/>
                            </a:solidFill>
                            <a:latin typeface="Cambria Math" panose="02040503050406030204" pitchFamily="18" charset="0"/>
                          </a:rPr>
                          <m:t>𝜙</m:t>
                        </m:r>
                      </m:e>
                      <m:sup>
                        <m:r>
                          <a:rPr lang="en-US" b="0" i="1" smtClean="0">
                            <a:solidFill>
                              <a:srgbClr val="1E02C6"/>
                            </a:solidFill>
                            <a:latin typeface="Cambria Math" panose="02040503050406030204" pitchFamily="18" charset="0"/>
                          </a:rPr>
                          <m:t>∗</m:t>
                        </m:r>
                      </m:sup>
                    </m:sSup>
                  </m:oMath>
                </a14:m>
                <a:endParaRPr lang="en-US" b="0" dirty="0" smtClean="0"/>
              </a:p>
              <a:p>
                <a:r>
                  <a:rPr lang="en-US" b="0" dirty="0" smtClean="0"/>
                  <a:t>Thus if one has a </a:t>
                </a:r>
                <a:r>
                  <a:rPr lang="en-US" b="0" dirty="0" smtClean="0"/>
                  <a:t>Dirac </a:t>
                </a:r>
                <a:r>
                  <a:rPr lang="en-US" b="0" dirty="0" smtClean="0"/>
                  <a:t>particle such that </a:t>
                </a:r>
                <a14:m>
                  <m:oMath xmlns:m="http://schemas.openxmlformats.org/officeDocument/2006/math">
                    <m:r>
                      <a:rPr lang="en-US" b="0" i="1" smtClean="0">
                        <a:latin typeface="Cambria Math" panose="02040503050406030204" pitchFamily="18" charset="0"/>
                      </a:rPr>
                      <m:t>𝜙</m:t>
                    </m:r>
                    <m:r>
                      <a:rPr lang="en-US" b="0" i="1" smtClean="0">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2</m:t>
                        </m:r>
                      </m:sub>
                    </m:sSub>
                    <m:sSup>
                      <m:sSupPr>
                        <m:ctrlPr>
                          <a:rPr lang="en-US" i="1">
                            <a:latin typeface="Cambria Math" panose="02040503050406030204" pitchFamily="18" charset="0"/>
                          </a:rPr>
                        </m:ctrlPr>
                      </m:sSupPr>
                      <m:e>
                        <m:r>
                          <a:rPr lang="en-US" b="0" i="1" smtClean="0">
                            <a:latin typeface="Cambria Math" panose="02040503050406030204" pitchFamily="18" charset="0"/>
                          </a:rPr>
                          <m:t>𝜒</m:t>
                        </m:r>
                      </m:e>
                      <m:sup>
                        <m:r>
                          <a:rPr lang="en-US" i="1">
                            <a:latin typeface="Cambria Math" panose="02040503050406030204" pitchFamily="18" charset="0"/>
                          </a:rPr>
                          <m:t>∗</m:t>
                        </m:r>
                      </m:sup>
                    </m:sSup>
                    <m:r>
                      <a:rPr lang="en-US" b="0" i="0" smtClean="0">
                        <a:latin typeface="Cambria Math" panose="02040503050406030204" pitchFamily="18" charset="0"/>
                      </a:rPr>
                      <m:t>, </m:t>
                    </m:r>
                    <m:r>
                      <m:rPr>
                        <m:sty m:val="p"/>
                      </m:rPr>
                      <a:rPr lang="en-US" b="0" i="0" smtClean="0">
                        <a:latin typeface="Cambria Math" panose="02040503050406030204" pitchFamily="18" charset="0"/>
                      </a:rPr>
                      <m:t>that</m:t>
                    </m:r>
                    <m:r>
                      <a:rPr lang="en-US" b="0" i="0" smtClean="0">
                        <a:latin typeface="Cambria Math" panose="02040503050406030204" pitchFamily="18" charset="0"/>
                      </a:rPr>
                      <m:t> </m:t>
                    </m:r>
                    <m:r>
                      <m:rPr>
                        <m:sty m:val="p"/>
                      </m:rPr>
                      <a:rPr lang="en-US" b="0" i="0" smtClean="0">
                        <a:latin typeface="Cambria Math" panose="02040503050406030204" pitchFamily="18" charset="0"/>
                      </a:rPr>
                      <m:t>is</m:t>
                    </m:r>
                    <m:r>
                      <a:rPr lang="en-US" b="0" i="0" smtClean="0">
                        <a:latin typeface="Cambria Math" panose="02040503050406030204" pitchFamily="18" charset="0"/>
                      </a:rPr>
                      <m:t> </m:t>
                    </m:r>
                  </m:oMath>
                </a14:m>
                <a:endParaRPr lang="en-US" b="0" dirty="0" smtClean="0"/>
              </a:p>
              <a:p>
                <a:pPr lvl="1"/>
                <a14:m>
                  <m:oMath xmlns:m="http://schemas.openxmlformats.org/officeDocument/2006/math">
                    <m:r>
                      <a:rPr lang="en-US" i="1">
                        <a:latin typeface="Cambria Math" panose="02040503050406030204" pitchFamily="18" charset="0"/>
                      </a:rPr>
                      <m:t>𝜓</m:t>
                    </m:r>
                    <m:r>
                      <a:rPr lang="en-US" i="1">
                        <a:latin typeface="Cambria Math" panose="02040503050406030204" pitchFamily="18" charset="0"/>
                      </a:rPr>
                      <m:t>=</m:t>
                    </m:r>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𝜒</m:t>
                              </m:r>
                            </m:e>
                          </m:mr>
                          <m:mr>
                            <m:e>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𝜒</m:t>
                                  </m:r>
                                </m:e>
                                <m:sup>
                                  <m:r>
                                    <a:rPr lang="en-US" b="0" i="1" smtClean="0">
                                      <a:latin typeface="Cambria Math" panose="02040503050406030204" pitchFamily="18" charset="0"/>
                                    </a:rPr>
                                    <m:t>∗</m:t>
                                  </m:r>
                                </m:sup>
                              </m:sSup>
                            </m:e>
                          </m:mr>
                        </m:m>
                      </m:e>
                    </m:d>
                  </m:oMath>
                </a14:m>
                <a:endParaRPr lang="en-US" b="0" dirty="0" smtClean="0"/>
              </a:p>
              <a:p>
                <a:pPr lvl="1"/>
                <a:r>
                  <a:rPr lang="en-US" dirty="0" smtClean="0"/>
                  <a:t>Then this particle is self-charge conjugated. I. e. the particle and anti-particle is the same. </a:t>
                </a:r>
                <a:endParaRPr lang="en-US" dirty="0" smtClean="0"/>
              </a:p>
              <a:p>
                <a:pPr lvl="1"/>
                <a:r>
                  <a:rPr lang="en-US" dirty="0" err="1" smtClean="0"/>
                  <a:t>Majorana</a:t>
                </a:r>
                <a:r>
                  <a:rPr lang="en-US" dirty="0" smtClean="0"/>
                  <a:t> particle cannot have charge</a:t>
                </a:r>
                <a:r>
                  <a:rPr lang="en-US" dirty="0"/>
                  <a:t>!</a:t>
                </a:r>
                <a:r>
                  <a:rPr lang="en-US" dirty="0" smtClean="0"/>
                  <a:t> </a:t>
                </a:r>
                <a:endParaRPr lang="en-US" b="0" dirty="0" smtClean="0"/>
              </a:p>
              <a:p>
                <a:pPr lvl="1"/>
                <a:endParaRPr lang="en-US" b="0" dirty="0" smtClean="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r="-148" b="-6719"/>
                </a:stretch>
              </a:blipFill>
            </p:spPr>
            <p:txBody>
              <a:bodyPr/>
              <a:lstStyle/>
              <a:p>
                <a:r>
                  <a:rPr lang="en-US">
                    <a:noFill/>
                  </a:rPr>
                  <a:t> </a:t>
                </a:r>
              </a:p>
            </p:txBody>
          </p:sp>
        </mc:Fallback>
      </mc:AlternateContent>
    </p:spTree>
    <p:extLst>
      <p:ext uri="{BB962C8B-B14F-4D97-AF65-F5344CB8AC3E}">
        <p14:creationId xmlns:p14="http://schemas.microsoft.com/office/powerpoint/2010/main" val="3788844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t>
            </a:r>
            <a:r>
              <a:rPr lang="en-US" dirty="0" smtClean="0"/>
              <a:t>uasi-Dirac </a:t>
            </a:r>
            <a:r>
              <a:rPr lang="en-US" dirty="0" smtClean="0"/>
              <a:t>and </a:t>
            </a:r>
            <a:r>
              <a:rPr lang="en-US" dirty="0" err="1" smtClean="0"/>
              <a:t>Majorana</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solidFill>
                      <a:srgbClr val="1E02C6"/>
                    </a:solidFill>
                  </a:rPr>
                  <a:t>Dirac particle is made of two </a:t>
                </a:r>
                <a:r>
                  <a:rPr lang="en-US" dirty="0" err="1" smtClean="0">
                    <a:solidFill>
                      <a:srgbClr val="1E02C6"/>
                    </a:solidFill>
                  </a:rPr>
                  <a:t>Weyl</a:t>
                </a:r>
                <a:r>
                  <a:rPr lang="en-US" dirty="0" smtClean="0">
                    <a:solidFill>
                      <a:srgbClr val="1E02C6"/>
                    </a:solidFill>
                  </a:rPr>
                  <a:t> </a:t>
                </a:r>
                <a:r>
                  <a:rPr lang="en-US" dirty="0" err="1" smtClean="0">
                    <a:solidFill>
                      <a:srgbClr val="1E02C6"/>
                    </a:solidFill>
                  </a:rPr>
                  <a:t>spinors</a:t>
                </a:r>
                <a:r>
                  <a:rPr lang="en-US" dirty="0" smtClean="0">
                    <a:solidFill>
                      <a:srgbClr val="1E02C6"/>
                    </a:solidFill>
                  </a:rPr>
                  <a:t> with opposite charge, coupled with Dirac mass. </a:t>
                </a:r>
              </a:p>
              <a:p>
                <a:r>
                  <a:rPr lang="en-US" dirty="0" smtClean="0">
                    <a:solidFill>
                      <a:srgbClr val="99FF66"/>
                    </a:solidFill>
                  </a:rPr>
                  <a:t>Dirac particle can also be viewed as made of two </a:t>
                </a:r>
                <a:r>
                  <a:rPr lang="en-US" dirty="0" err="1" smtClean="0">
                    <a:solidFill>
                      <a:srgbClr val="99FF66"/>
                    </a:solidFill>
                  </a:rPr>
                  <a:t>Majornana</a:t>
                </a:r>
                <a:r>
                  <a:rPr lang="en-US" dirty="0" smtClean="0">
                    <a:solidFill>
                      <a:srgbClr val="99FF66"/>
                    </a:solidFill>
                  </a:rPr>
                  <a:t> particles with the same </a:t>
                </a:r>
                <a:r>
                  <a:rPr lang="en-US" dirty="0" err="1">
                    <a:solidFill>
                      <a:srgbClr val="99FF66"/>
                    </a:solidFill>
                  </a:rPr>
                  <a:t>M</a:t>
                </a:r>
                <a:r>
                  <a:rPr lang="en-US" dirty="0" err="1" smtClean="0">
                    <a:solidFill>
                      <a:srgbClr val="99FF66"/>
                    </a:solidFill>
                  </a:rPr>
                  <a:t>ajorana</a:t>
                </a:r>
                <a:r>
                  <a:rPr lang="en-US" dirty="0" smtClean="0">
                    <a:solidFill>
                      <a:srgbClr val="99FF66"/>
                    </a:solidFill>
                  </a:rPr>
                  <a:t> mass.  </a:t>
                </a:r>
                <a:endParaRPr lang="en-US" dirty="0">
                  <a:solidFill>
                    <a:srgbClr val="99FF66"/>
                  </a:solidFill>
                </a:endParaRPr>
              </a:p>
              <a:p>
                <a:r>
                  <a:rPr lang="en-US" dirty="0">
                    <a:solidFill>
                      <a:srgbClr val="1E02C6"/>
                    </a:solidFill>
                  </a:rPr>
                  <a:t>If two </a:t>
                </a:r>
                <a:r>
                  <a:rPr lang="en-US" dirty="0" err="1">
                    <a:solidFill>
                      <a:srgbClr val="1E02C6"/>
                    </a:solidFill>
                  </a:rPr>
                  <a:t>Majorana</a:t>
                </a:r>
                <a:r>
                  <a:rPr lang="en-US" dirty="0">
                    <a:solidFill>
                      <a:srgbClr val="1E02C6"/>
                    </a:solidFill>
                  </a:rPr>
                  <a:t> particles do not have the same mass, then they cannot form a Dirac </a:t>
                </a:r>
                <a:r>
                  <a:rPr lang="en-US" dirty="0" smtClean="0">
                    <a:solidFill>
                      <a:srgbClr val="1E02C6"/>
                    </a:solidFill>
                  </a:rPr>
                  <a:t>particle</a:t>
                </a:r>
                <a:r>
                  <a:rPr lang="en-US" dirty="0" smtClean="0"/>
                  <a:t>: however, </a:t>
                </a:r>
              </a:p>
              <a:p>
                <a:r>
                  <a:rPr lang="en-US" dirty="0" smtClean="0"/>
                  <a:t>The most general form of the quark mass is to have both </a:t>
                </a:r>
                <a:r>
                  <a:rPr lang="en-US" dirty="0" err="1" smtClean="0"/>
                  <a:t>Majornana</a:t>
                </a:r>
                <a:r>
                  <a:rPr lang="en-US" dirty="0" smtClean="0"/>
                  <a:t> and Dirac term </a:t>
                </a:r>
                <a:r>
                  <a:rPr lang="en-US" dirty="0" smtClean="0">
                    <a:solidFill>
                      <a:srgbClr val="FF0000"/>
                    </a:solidFill>
                  </a:rPr>
                  <a:t>(quasi-Dirac)</a:t>
                </a:r>
                <a:endParaRPr lang="en-US" dirty="0" smtClean="0">
                  <a:solidFill>
                    <a:srgbClr val="FF0000"/>
                  </a:solidFill>
                </a:endParaRPr>
              </a:p>
              <a:p>
                <a:pPr marL="119062" indent="0">
                  <a:buNone/>
                </a:pPr>
                <a:r>
                  <a:rPr lang="en-US" dirty="0" smtClean="0"/>
                  <a:t>         </a:t>
                </a:r>
                <a14:m>
                  <m:oMath xmlns:m="http://schemas.openxmlformats.org/officeDocument/2006/math">
                    <m:d>
                      <m:dPr>
                        <m:ctrlPr>
                          <a:rPr lang="en-US" i="1" smtClean="0">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sSub>
                                <m:sSubPr>
                                  <m:ctrlPr>
                                    <a:rPr lang="en-US" b="0" i="1" smtClean="0">
                                      <a:latin typeface="Cambria Math" panose="02040503050406030204" pitchFamily="18" charset="0"/>
                                    </a:rPr>
                                  </m:ctrlPr>
                                </m:sSubPr>
                                <m:e>
                                  <m:r>
                                    <m:rPr>
                                      <m:brk m:alnAt="7"/>
                                    </m:rPr>
                                    <a:rPr lang="en-US" b="0" i="1" smtClean="0">
                                      <a:latin typeface="Cambria Math" panose="02040503050406030204" pitchFamily="18" charset="0"/>
                                    </a:rPr>
                                    <m:t>𝑚</m:t>
                                  </m:r>
                                </m:e>
                                <m:sub>
                                  <m:r>
                                    <a:rPr lang="en-US" b="0" i="1" smtClean="0">
                                      <a:latin typeface="Cambria Math" panose="02040503050406030204" pitchFamily="18" charset="0"/>
                                    </a:rPr>
                                    <m:t>𝑀</m:t>
                                  </m:r>
                                  <m:r>
                                    <m:rPr>
                                      <m:brk m:alnAt="7"/>
                                    </m:rP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𝐷</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𝐷</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𝑀</m:t>
                                  </m:r>
                                  <m:r>
                                    <a:rPr lang="en-US" b="0" i="1" smtClean="0">
                                      <a:latin typeface="Cambria Math" panose="02040503050406030204" pitchFamily="18" charset="0"/>
                                    </a:rPr>
                                    <m:t>2</m:t>
                                  </m:r>
                                </m:sub>
                              </m:sSub>
                            </m:e>
                          </m:mr>
                        </m:m>
                      </m:e>
                    </m:d>
                  </m:oMath>
                </a14:m>
                <a:endParaRPr lang="en-US" dirty="0"/>
              </a:p>
              <a:p>
                <a:pPr marL="119062" indent="0">
                  <a:buNone/>
                </a:pPr>
                <a:r>
                  <a:rPr lang="en-US" dirty="0"/>
                  <a:t> </a:t>
                </a:r>
                <a:r>
                  <a:rPr lang="en-US" dirty="0" smtClean="0"/>
                  <a:t>     it is a symmetric complex matrix. It is just two </a:t>
                </a:r>
                <a:r>
                  <a:rPr lang="en-US" dirty="0" smtClean="0"/>
                  <a:t>different</a:t>
                </a:r>
                <a:r>
                  <a:rPr lang="en-US" dirty="0" smtClean="0"/>
                  <a:t> </a:t>
                </a:r>
                <a:r>
                  <a:rPr lang="en-US" dirty="0" err="1" smtClean="0"/>
                  <a:t>Majorana</a:t>
                </a:r>
                <a:r>
                  <a:rPr lang="en-US" dirty="0" smtClean="0"/>
                  <a:t> particles! </a:t>
                </a:r>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
                </a:stretch>
              </a:blipFill>
            </p:spPr>
            <p:txBody>
              <a:bodyPr/>
              <a:lstStyle/>
              <a:p>
                <a:r>
                  <a:rPr lang="en-US">
                    <a:noFill/>
                  </a:rPr>
                  <a:t> </a:t>
                </a:r>
              </a:p>
            </p:txBody>
          </p:sp>
        </mc:Fallback>
      </mc:AlternateContent>
    </p:spTree>
    <p:extLst>
      <p:ext uri="{BB962C8B-B14F-4D97-AF65-F5344CB8AC3E}">
        <p14:creationId xmlns:p14="http://schemas.microsoft.com/office/powerpoint/2010/main" val="1749329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Dirac, </a:t>
            </a:r>
            <a:r>
              <a:rPr lang="en-US" dirty="0" err="1" smtClean="0"/>
              <a:t>Weyl</a:t>
            </a:r>
            <a:r>
              <a:rPr lang="en-US" dirty="0" smtClean="0"/>
              <a:t>, </a:t>
            </a:r>
            <a:r>
              <a:rPr lang="en-US" dirty="0" err="1" smtClean="0"/>
              <a:t>Majorana</a:t>
            </a:r>
            <a:r>
              <a:rPr lang="en-US" dirty="0" smtClean="0"/>
              <a:t> vs. Space-time dimensions</a:t>
            </a:r>
            <a:endParaRPr lang="en-US" dirty="0"/>
          </a:p>
        </p:txBody>
      </p:sp>
      <p:sp>
        <p:nvSpPr>
          <p:cNvPr id="3" name="Content Placeholder 2"/>
          <p:cNvSpPr>
            <a:spLocks noGrp="1"/>
          </p:cNvSpPr>
          <p:nvPr>
            <p:ph idx="1"/>
          </p:nvPr>
        </p:nvSpPr>
        <p:spPr/>
        <p:txBody>
          <a:bodyPr/>
          <a:lstStyle/>
          <a:p>
            <a:r>
              <a:rPr lang="en-US" dirty="0" smtClean="0"/>
              <a:t>In 1+1, Dirac, 2, </a:t>
            </a:r>
            <a:r>
              <a:rPr lang="en-US" dirty="0" err="1" smtClean="0"/>
              <a:t>Weyl</a:t>
            </a:r>
            <a:r>
              <a:rPr lang="en-US" dirty="0" smtClean="0"/>
              <a:t>, 1, </a:t>
            </a:r>
            <a:r>
              <a:rPr lang="en-US" dirty="0" err="1" smtClean="0"/>
              <a:t>Majorana</a:t>
            </a:r>
            <a:r>
              <a:rPr lang="en-US" dirty="0" smtClean="0"/>
              <a:t>, 1, </a:t>
            </a:r>
            <a:r>
              <a:rPr lang="en-US" dirty="0" err="1" smtClean="0"/>
              <a:t>Both+W+M</a:t>
            </a:r>
            <a:endParaRPr lang="en-US" dirty="0" smtClean="0"/>
          </a:p>
          <a:p>
            <a:r>
              <a:rPr lang="en-US" dirty="0" smtClean="0">
                <a:solidFill>
                  <a:srgbClr val="1E02C6"/>
                </a:solidFill>
              </a:rPr>
              <a:t>In 2+1, Dirac, 2, </a:t>
            </a:r>
            <a:r>
              <a:rPr lang="en-US" dirty="0" err="1" smtClean="0">
                <a:solidFill>
                  <a:srgbClr val="1E02C6"/>
                </a:solidFill>
              </a:rPr>
              <a:t>Majorana</a:t>
            </a:r>
            <a:endParaRPr lang="en-US" dirty="0" smtClean="0">
              <a:solidFill>
                <a:srgbClr val="1E02C6"/>
              </a:solidFill>
            </a:endParaRPr>
          </a:p>
          <a:p>
            <a:r>
              <a:rPr lang="en-US" dirty="0" smtClean="0">
                <a:solidFill>
                  <a:srgbClr val="FF0000"/>
                </a:solidFill>
              </a:rPr>
              <a:t>In 3+1, Dirac, 4, </a:t>
            </a:r>
            <a:r>
              <a:rPr lang="en-US" dirty="0" err="1">
                <a:solidFill>
                  <a:srgbClr val="FF0000"/>
                </a:solidFill>
              </a:rPr>
              <a:t>W</a:t>
            </a:r>
            <a:r>
              <a:rPr lang="en-US" dirty="0" err="1" smtClean="0">
                <a:solidFill>
                  <a:srgbClr val="FF0000"/>
                </a:solidFill>
              </a:rPr>
              <a:t>eyl</a:t>
            </a:r>
            <a:r>
              <a:rPr lang="en-US" dirty="0" smtClean="0">
                <a:solidFill>
                  <a:srgbClr val="FF0000"/>
                </a:solidFill>
              </a:rPr>
              <a:t>, 2, </a:t>
            </a:r>
            <a:r>
              <a:rPr lang="en-US" dirty="0" err="1" smtClean="0">
                <a:solidFill>
                  <a:srgbClr val="FF0000"/>
                </a:solidFill>
              </a:rPr>
              <a:t>Majornana</a:t>
            </a:r>
            <a:r>
              <a:rPr lang="en-US" dirty="0" smtClean="0">
                <a:solidFill>
                  <a:srgbClr val="FF0000"/>
                </a:solidFill>
              </a:rPr>
              <a:t>, 2, </a:t>
            </a:r>
          </a:p>
          <a:p>
            <a:r>
              <a:rPr lang="en-US" dirty="0" smtClean="0"/>
              <a:t>In 4+1, Dirac, 4</a:t>
            </a:r>
          </a:p>
          <a:p>
            <a:r>
              <a:rPr lang="en-US" dirty="0" smtClean="0"/>
              <a:t>In 5+1, Dirac, 8, </a:t>
            </a:r>
            <a:r>
              <a:rPr lang="en-US" dirty="0" err="1" smtClean="0"/>
              <a:t>Weyl</a:t>
            </a:r>
            <a:r>
              <a:rPr lang="en-US" dirty="0" smtClean="0"/>
              <a:t>, 4</a:t>
            </a:r>
          </a:p>
          <a:p>
            <a:r>
              <a:rPr lang="en-US" dirty="0" smtClean="0"/>
              <a:t>In 6+1, Dirac, 8</a:t>
            </a:r>
          </a:p>
          <a:p>
            <a:r>
              <a:rPr lang="en-US" dirty="0" smtClean="0"/>
              <a:t>In 7+1, Dirac, 16, </a:t>
            </a:r>
            <a:r>
              <a:rPr lang="en-US" dirty="0" err="1" smtClean="0"/>
              <a:t>Weyl</a:t>
            </a:r>
            <a:r>
              <a:rPr lang="en-US" dirty="0" smtClean="0"/>
              <a:t>, 8, </a:t>
            </a:r>
            <a:r>
              <a:rPr lang="en-US" dirty="0" err="1" smtClean="0"/>
              <a:t>Majorana</a:t>
            </a:r>
            <a:r>
              <a:rPr lang="en-US" dirty="0" smtClean="0"/>
              <a:t>, 8</a:t>
            </a:r>
          </a:p>
          <a:p>
            <a:r>
              <a:rPr lang="en-US" dirty="0" smtClean="0"/>
              <a:t>In 8+1, Dirac, 16, </a:t>
            </a:r>
            <a:r>
              <a:rPr lang="en-US" dirty="0" err="1" smtClean="0"/>
              <a:t>Majorana</a:t>
            </a:r>
            <a:endParaRPr lang="en-US" dirty="0" smtClean="0"/>
          </a:p>
          <a:p>
            <a:r>
              <a:rPr lang="en-US" dirty="0" smtClean="0">
                <a:solidFill>
                  <a:srgbClr val="1E02C6"/>
                </a:solidFill>
              </a:rPr>
              <a:t>In 9+1, Dirac, 32, </a:t>
            </a:r>
            <a:r>
              <a:rPr lang="en-US" dirty="0" err="1" smtClean="0">
                <a:solidFill>
                  <a:srgbClr val="1E02C6"/>
                </a:solidFill>
              </a:rPr>
              <a:t>Weyl</a:t>
            </a:r>
            <a:r>
              <a:rPr lang="en-US" dirty="0" smtClean="0">
                <a:solidFill>
                  <a:srgbClr val="1E02C6"/>
                </a:solidFill>
              </a:rPr>
              <a:t> 16, </a:t>
            </a:r>
            <a:r>
              <a:rPr lang="en-US" dirty="0" err="1" smtClean="0">
                <a:solidFill>
                  <a:srgbClr val="1E02C6"/>
                </a:solidFill>
              </a:rPr>
              <a:t>Majorana</a:t>
            </a:r>
            <a:r>
              <a:rPr lang="en-US" dirty="0" smtClean="0">
                <a:solidFill>
                  <a:srgbClr val="1E02C6"/>
                </a:solidFill>
              </a:rPr>
              <a:t>, 16, </a:t>
            </a:r>
            <a:r>
              <a:rPr lang="en-US" dirty="0" err="1" smtClean="0">
                <a:solidFill>
                  <a:srgbClr val="1E02C6"/>
                </a:solidFill>
              </a:rPr>
              <a:t>Both+W+M</a:t>
            </a:r>
            <a:r>
              <a:rPr lang="en-US" dirty="0" smtClean="0">
                <a:solidFill>
                  <a:srgbClr val="1E02C6"/>
                </a:solidFill>
              </a:rPr>
              <a:t> </a:t>
            </a:r>
            <a:endParaRPr lang="en-US" dirty="0">
              <a:solidFill>
                <a:srgbClr val="1E02C6"/>
              </a:solidFill>
            </a:endParaRPr>
          </a:p>
        </p:txBody>
      </p:sp>
    </p:spTree>
    <p:extLst>
      <p:ext uri="{BB962C8B-B14F-4D97-AF65-F5344CB8AC3E}">
        <p14:creationId xmlns:p14="http://schemas.microsoft.com/office/powerpoint/2010/main" val="892057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Seesaw mechanism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In the SM, </a:t>
                </a:r>
                <a:r>
                  <a:rPr lang="en-US" dirty="0" smtClean="0"/>
                  <a:t>The term </a:t>
                </a:r>
                <a:r>
                  <a:rPr lang="en-US" dirty="0" smtClean="0"/>
                  <a:t>like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m:t>
                        </m:r>
                      </m:sub>
                    </m:sSub>
                    <m:r>
                      <a:rPr lang="en-US" b="0" i="1" smtClean="0">
                        <a:latin typeface="Cambria Math" panose="02040503050406030204" pitchFamily="18" charset="0"/>
                      </a:rPr>
                      <m:t> </m:t>
                    </m:r>
                  </m:oMath>
                </a14:m>
                <a:r>
                  <a:rPr lang="en-US" dirty="0" smtClean="0"/>
                  <a:t> is not allowed by SU(2)</a:t>
                </a:r>
                <a:r>
                  <a:rPr lang="en-US" dirty="0" err="1" smtClean="0"/>
                  <a:t>xU</a:t>
                </a:r>
                <a:r>
                  <a:rPr lang="en-US" dirty="0" smtClean="0"/>
                  <a:t>(1) symmetry even when lepton number violation is allowed. Therefore, there is no </a:t>
                </a:r>
                <a:r>
                  <a:rPr lang="en-US" dirty="0" smtClean="0"/>
                  <a:t>natural </a:t>
                </a:r>
                <a:r>
                  <a:rPr lang="en-US" dirty="0" err="1" smtClean="0"/>
                  <a:t>Majorana</a:t>
                </a:r>
                <a:r>
                  <a:rPr lang="en-US" dirty="0" smtClean="0"/>
                  <a:t> </a:t>
                </a:r>
                <a:r>
                  <a:rPr lang="en-US" dirty="0" smtClean="0"/>
                  <a:t>mass term for the LH neutrino. </a:t>
                </a:r>
              </a:p>
              <a:p>
                <a:r>
                  <a:rPr lang="en-US" dirty="0" smtClean="0"/>
                  <a:t>However,</a:t>
                </a:r>
                <a:r>
                  <a:rPr lang="en-US" dirty="0"/>
                  <a:t> </a:t>
                </a:r>
                <a:r>
                  <a:rPr lang="en-US" dirty="0" smtClean="0"/>
                  <a:t>dim-5 L-number </a:t>
                </a:r>
                <a:r>
                  <a:rPr lang="en-US" dirty="0" err="1" smtClean="0"/>
                  <a:t>nonconserving</a:t>
                </a:r>
                <a:r>
                  <a:rPr lang="en-US" dirty="0" smtClean="0"/>
                  <a:t> operator is allowed </a:t>
                </a:r>
              </a:p>
              <a:p>
                <a:pPr marL="119062" indent="0">
                  <a:buNone/>
                </a:pPr>
                <a:r>
                  <a:rPr lang="en-US" dirty="0" smtClean="0"/>
                  <a:t>                 </a:t>
                </a:r>
                <a14:m>
                  <m:oMath xmlns:m="http://schemas.openxmlformats.org/officeDocument/2006/math">
                    <m:r>
                      <a:rPr lang="en-US">
                        <a:latin typeface="Cambria Math" panose="02040503050406030204" pitchFamily="18" charset="0"/>
                      </a:rPr>
                      <m:t>𝐿</m:t>
                    </m:r>
                    <m:r>
                      <a:rPr lang="en-US">
                        <a:latin typeface="Cambria Math" panose="02040503050406030204" pitchFamily="18" charset="0"/>
                      </a:rPr>
                      <m:t>=</m:t>
                    </m:r>
                    <m:f>
                      <m:fPr>
                        <m:ctrlPr>
                          <a:rPr lang="en-US" i="1">
                            <a:latin typeface="Cambria Math" panose="02040503050406030204" pitchFamily="18" charset="0"/>
                          </a:rPr>
                        </m:ctrlPr>
                      </m:fPr>
                      <m:num>
                        <m:r>
                          <a:rPr lang="en-US">
                            <a:latin typeface="Cambria Math" panose="02040503050406030204" pitchFamily="18" charset="0"/>
                          </a:rPr>
                          <m:t>𝜆</m:t>
                        </m:r>
                        <m:d>
                          <m:dPr>
                            <m:ctrlPr>
                              <a:rPr lang="en-US" i="1">
                                <a:latin typeface="Cambria Math" panose="02040503050406030204" pitchFamily="18" charset="0"/>
                              </a:rPr>
                            </m:ctrlPr>
                          </m:dPr>
                          <m:e>
                            <m:r>
                              <a:rPr lang="en-US">
                                <a:latin typeface="Cambria Math" panose="02040503050406030204" pitchFamily="18" charset="0"/>
                              </a:rPr>
                              <m:t>𝐿𝐻</m:t>
                            </m:r>
                          </m:e>
                        </m:d>
                        <m:r>
                          <a:rPr lang="en-US">
                            <a:latin typeface="Cambria Math" panose="02040503050406030204" pitchFamily="18" charset="0"/>
                          </a:rPr>
                          <m:t>(</m:t>
                        </m:r>
                        <m:r>
                          <a:rPr lang="en-US">
                            <a:latin typeface="Cambria Math" panose="02040503050406030204" pitchFamily="18" charset="0"/>
                          </a:rPr>
                          <m:t>𝐿𝐻</m:t>
                        </m:r>
                        <m:r>
                          <a:rPr lang="en-US">
                            <a:latin typeface="Cambria Math" panose="02040503050406030204" pitchFamily="18" charset="0"/>
                          </a:rPr>
                          <m:t>)</m:t>
                        </m:r>
                      </m:num>
                      <m:den>
                        <m:r>
                          <m:rPr>
                            <m:sty m:val="p"/>
                          </m:rPr>
                          <a:rPr lang="en-US">
                            <a:latin typeface="Cambria Math" panose="02040503050406030204" pitchFamily="18" charset="0"/>
                          </a:rPr>
                          <m:t>Λ</m:t>
                        </m:r>
                      </m:den>
                    </m:f>
                  </m:oMath>
                </a14:m>
                <a:r>
                  <a:rPr lang="en-US" dirty="0"/>
                  <a:t> + h. c.</a:t>
                </a:r>
                <a:r>
                  <a:rPr lang="en-US" dirty="0" smtClean="0"/>
                  <a:t>  </a:t>
                </a:r>
              </a:p>
              <a:p>
                <a:pPr marL="119062" indent="0">
                  <a:buNone/>
                </a:pPr>
                <a:r>
                  <a:rPr lang="en-US" dirty="0"/>
                  <a:t> </a:t>
                </a:r>
                <a:r>
                  <a:rPr lang="en-US" dirty="0" smtClean="0"/>
                  <a:t>    leading to a </a:t>
                </a:r>
                <a:r>
                  <a:rPr lang="en-US" dirty="0" err="1" smtClean="0"/>
                  <a:t>Majorana</a:t>
                </a:r>
                <a:r>
                  <a:rPr lang="en-US" dirty="0" smtClean="0"/>
                  <a:t> mass term</a:t>
                </a:r>
              </a:p>
              <a:p>
                <a:pPr marL="119062" indent="0">
                  <a:buNone/>
                </a:pPr>
                <a:r>
                  <a:rPr lang="en-US" dirty="0"/>
                  <a:t> </a:t>
                </a: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𝑀</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𝜆</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m:rPr>
                            <m:sty m:val="p"/>
                          </m:rPr>
                          <a:rPr lang="en-US" b="0" i="1" smtClean="0">
                            <a:latin typeface="Cambria Math" panose="02040503050406030204" pitchFamily="18" charset="0"/>
                          </a:rPr>
                          <m:t>Λ</m:t>
                        </m:r>
                      </m:den>
                    </m:f>
                  </m:oMath>
                </a14:m>
                <a:endParaRPr lang="en-US" b="0" dirty="0" smtClean="0"/>
              </a:p>
              <a:p>
                <a:pPr marL="119062" indent="0">
                  <a:buNone/>
                </a:pPr>
                <a:r>
                  <a:rPr lang="en-US" dirty="0" smtClean="0"/>
                  <a:t>    </a:t>
                </a:r>
                <a:r>
                  <a:rPr lang="en-US" dirty="0" smtClean="0">
                    <a:solidFill>
                      <a:srgbClr val="1E02C6"/>
                    </a:solidFill>
                  </a:rPr>
                  <a:t>This is a seesaw formula</a:t>
                </a:r>
                <a:r>
                  <a:rPr lang="en-US" dirty="0" smtClean="0"/>
                  <a:t>, in the sense that small neutrino mass can be understood when </a:t>
                </a:r>
                <a14:m>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 </m:t>
                    </m:r>
                  </m:oMath>
                </a14:m>
                <a:r>
                  <a:rPr lang="en-US" dirty="0" smtClean="0"/>
                  <a:t> is large.    </a:t>
                </a:r>
              </a:p>
              <a:p>
                <a:pPr marL="119062" indent="0">
                  <a:buNone/>
                </a:pPr>
                <a:r>
                  <a:rPr lang="en-US" dirty="0"/>
                  <a:t> </a:t>
                </a:r>
                <a:r>
                  <a:rPr lang="en-US" dirty="0" smtClean="0"/>
                  <a:t>   To get </a:t>
                </a:r>
                <a:r>
                  <a:rPr lang="en-US" dirty="0" err="1" smtClean="0"/>
                  <a:t>meV</a:t>
                </a:r>
                <a:r>
                  <a:rPr lang="en-US" dirty="0" smtClean="0"/>
                  <a:t> mass,  we need </a:t>
                </a:r>
                <a14:m>
                  <m:oMath xmlns:m="http://schemas.openxmlformats.org/officeDocument/2006/math">
                    <m:r>
                      <m:rPr>
                        <m:sty m:val="p"/>
                      </m:rPr>
                      <a:rPr lang="en-US" b="0" i="0" smtClean="0">
                        <a:latin typeface="Cambria Math" panose="02040503050406030204" pitchFamily="18" charset="0"/>
                      </a:rPr>
                      <m:t>Λ</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16</m:t>
                        </m:r>
                      </m:sup>
                    </m:sSup>
                    <m:r>
                      <a:rPr lang="en-US" b="0" i="1" smtClean="0">
                        <a:latin typeface="Cambria Math" panose="02040503050406030204" pitchFamily="18" charset="0"/>
                      </a:rPr>
                      <m:t>𝐺𝑒𝑉</m:t>
                    </m:r>
                    <m:r>
                      <a:rPr lang="en-US" b="0" i="1" smtClean="0">
                        <a:latin typeface="Cambria Math" panose="02040503050406030204" pitchFamily="18" charset="0"/>
                      </a:rPr>
                      <m:t> </m:t>
                    </m:r>
                  </m:oMath>
                </a14:m>
                <a:endParaRPr lang="en-US" dirty="0" smtClean="0"/>
              </a:p>
              <a:p>
                <a:pPr marL="119062" indent="0">
                  <a:buNone/>
                </a:pPr>
                <a:r>
                  <a:rPr lang="en-US" dirty="0"/>
                  <a:t> </a:t>
                </a:r>
                <a:r>
                  <a:rPr lang="en-US" dirty="0" smtClean="0"/>
                  <a:t>      </a:t>
                </a:r>
              </a:p>
              <a:p>
                <a:pPr marL="119062" indent="0">
                  <a:buNone/>
                </a:pPr>
                <a:r>
                  <a:rPr lang="en-US" dirty="0"/>
                  <a:t> </a:t>
                </a:r>
                <a:r>
                  <a:rPr lang="en-US" dirty="0" smtClean="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8" r="-889" b="-1318"/>
                </a:stretch>
              </a:blipFill>
            </p:spPr>
            <p:txBody>
              <a:bodyPr/>
              <a:lstStyle/>
              <a:p>
                <a:r>
                  <a:rPr lang="en-US">
                    <a:noFill/>
                  </a:rPr>
                  <a:t> </a:t>
                </a:r>
              </a:p>
            </p:txBody>
          </p:sp>
        </mc:Fallback>
      </mc:AlternateContent>
    </p:spTree>
    <p:extLst>
      <p:ext uri="{BB962C8B-B14F-4D97-AF65-F5344CB8AC3E}">
        <p14:creationId xmlns:p14="http://schemas.microsoft.com/office/powerpoint/2010/main" val="911854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GUT scale physics?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67248" y="1927591"/>
                <a:ext cx="8229600" cy="4625609"/>
              </a:xfrm>
            </p:spPr>
            <p:txBody>
              <a:bodyPr/>
              <a:lstStyle/>
              <a:p>
                <a14:m>
                  <m:oMath xmlns:m="http://schemas.openxmlformats.org/officeDocument/2006/math">
                    <m:r>
                      <m:rPr>
                        <m:sty m:val="p"/>
                      </m:rPr>
                      <a:rPr lang="en-US" b="0" i="0" smtClean="0">
                        <a:solidFill>
                          <a:srgbClr val="1E02C6"/>
                        </a:solidFill>
                        <a:latin typeface="Cambria Math" panose="02040503050406030204" pitchFamily="18" charset="0"/>
                      </a:rPr>
                      <m:t>Λ</m:t>
                    </m:r>
                    <m:r>
                      <a:rPr lang="en-US" b="0" i="1" smtClean="0">
                        <a:solidFill>
                          <a:srgbClr val="1E02C6"/>
                        </a:solidFill>
                        <a:latin typeface="Cambria Math" panose="02040503050406030204" pitchFamily="18" charset="0"/>
                      </a:rPr>
                      <m:t>=</m:t>
                    </m:r>
                    <m:sSup>
                      <m:sSupPr>
                        <m:ctrlPr>
                          <a:rPr lang="en-US" b="0" i="1" smtClean="0">
                            <a:solidFill>
                              <a:srgbClr val="1E02C6"/>
                            </a:solidFill>
                            <a:latin typeface="Cambria Math" panose="02040503050406030204" pitchFamily="18" charset="0"/>
                          </a:rPr>
                        </m:ctrlPr>
                      </m:sSupPr>
                      <m:e>
                        <m:r>
                          <a:rPr lang="en-US" b="0" i="1" smtClean="0">
                            <a:solidFill>
                              <a:srgbClr val="1E02C6"/>
                            </a:solidFill>
                            <a:latin typeface="Cambria Math" panose="02040503050406030204" pitchFamily="18" charset="0"/>
                          </a:rPr>
                          <m:t>10</m:t>
                        </m:r>
                      </m:e>
                      <m:sup>
                        <m:r>
                          <a:rPr lang="en-US" b="0" i="1" smtClean="0">
                            <a:solidFill>
                              <a:srgbClr val="1E02C6"/>
                            </a:solidFill>
                            <a:latin typeface="Cambria Math" panose="02040503050406030204" pitchFamily="18" charset="0"/>
                          </a:rPr>
                          <m:t>16</m:t>
                        </m:r>
                      </m:sup>
                    </m:sSup>
                    <m:r>
                      <a:rPr lang="en-US" b="0" i="1" smtClean="0">
                        <a:solidFill>
                          <a:srgbClr val="1E02C6"/>
                        </a:solidFill>
                        <a:latin typeface="Cambria Math" panose="02040503050406030204" pitchFamily="18" charset="0"/>
                      </a:rPr>
                      <m:t> </m:t>
                    </m:r>
                  </m:oMath>
                </a14:m>
                <a:r>
                  <a:rPr lang="en-US" dirty="0" smtClean="0">
                    <a:solidFill>
                      <a:srgbClr val="1E02C6"/>
                    </a:solidFill>
                  </a:rPr>
                  <a:t> is the ground unification (GUT) scale where strong, electroweak physics might be united! </a:t>
                </a:r>
                <a:endParaRPr lang="en-US" dirty="0" smtClean="0">
                  <a:solidFill>
                    <a:srgbClr val="1E02C6"/>
                  </a:solidFill>
                </a:endParaRPr>
              </a:p>
              <a:p>
                <a:endParaRPr lang="en-US" dirty="0">
                  <a:solidFill>
                    <a:srgbClr val="1E02C6"/>
                  </a:solidFill>
                </a:endParaRPr>
              </a:p>
              <a:p>
                <a:endParaRPr lang="en-US" dirty="0" smtClean="0">
                  <a:solidFill>
                    <a:srgbClr val="1E02C6"/>
                  </a:solidFill>
                </a:endParaRPr>
              </a:p>
              <a:p>
                <a:endParaRPr lang="en-US" dirty="0">
                  <a:solidFill>
                    <a:srgbClr val="1E02C6"/>
                  </a:solidFill>
                </a:endParaRPr>
              </a:p>
              <a:p>
                <a:endParaRPr lang="en-US" dirty="0" smtClean="0">
                  <a:solidFill>
                    <a:srgbClr val="1E02C6"/>
                  </a:solidFill>
                </a:endParaRPr>
              </a:p>
              <a:p>
                <a:endParaRPr lang="en-US" dirty="0">
                  <a:solidFill>
                    <a:srgbClr val="1E02C6"/>
                  </a:solidFill>
                </a:endParaRPr>
              </a:p>
              <a:p>
                <a:endParaRPr lang="en-US" dirty="0" smtClean="0">
                  <a:solidFill>
                    <a:srgbClr val="1E02C6"/>
                  </a:solidFill>
                </a:endParaRPr>
              </a:p>
              <a:p>
                <a:endParaRPr lang="en-US" dirty="0">
                  <a:solidFill>
                    <a:srgbClr val="1E02C6"/>
                  </a:solidFill>
                </a:endParaRPr>
              </a:p>
              <a:p>
                <a:endParaRPr lang="en-US" dirty="0" smtClean="0">
                  <a:solidFill>
                    <a:srgbClr val="1E02C6"/>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67248" y="1927591"/>
                <a:ext cx="8229600" cy="4625609"/>
              </a:xfrm>
              <a:blipFill rotWithShape="0">
                <a:blip r:embed="rId3"/>
                <a:stretch>
                  <a:fillRect r="-1185"/>
                </a:stretch>
              </a:blipFill>
            </p:spPr>
            <p:txBody>
              <a:bodyPr/>
              <a:lstStyle/>
              <a:p>
                <a:r>
                  <a:rPr lang="en-US">
                    <a:noFill/>
                  </a:rPr>
                  <a:t> </a:t>
                </a:r>
              </a:p>
            </p:txBody>
          </p:sp>
        </mc:Fallback>
      </mc:AlternateContent>
      <p:pic>
        <p:nvPicPr>
          <p:cNvPr id="1026" name="Picture 2" descr="http://grandunificationtheory.org/images/su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743200"/>
            <a:ext cx="4191000" cy="401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595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ten most confusing concepts in neutrino physics</a:t>
            </a:r>
            <a:endParaRPr lang="en-US" dirty="0"/>
          </a:p>
        </p:txBody>
      </p:sp>
      <p:sp>
        <p:nvSpPr>
          <p:cNvPr id="3" name="Content Placeholder 2"/>
          <p:cNvSpPr>
            <a:spLocks noGrp="1"/>
          </p:cNvSpPr>
          <p:nvPr>
            <p:ph idx="1"/>
          </p:nvPr>
        </p:nvSpPr>
        <p:spPr/>
        <p:txBody>
          <a:bodyPr/>
          <a:lstStyle/>
          <a:p>
            <a:r>
              <a:rPr lang="en-US" dirty="0" smtClean="0"/>
              <a:t>Chirality and </a:t>
            </a:r>
            <a:r>
              <a:rPr lang="en-US" dirty="0" err="1" smtClean="0"/>
              <a:t>helicity</a:t>
            </a:r>
            <a:endParaRPr lang="en-US" dirty="0" smtClean="0"/>
          </a:p>
          <a:p>
            <a:r>
              <a:rPr lang="en-US" dirty="0" err="1" smtClean="0"/>
              <a:t>Majorana</a:t>
            </a:r>
            <a:r>
              <a:rPr lang="en-US" dirty="0" smtClean="0"/>
              <a:t> and Dirac</a:t>
            </a:r>
          </a:p>
          <a:p>
            <a:r>
              <a:rPr lang="en-US" dirty="0" smtClean="0"/>
              <a:t>1, 2, 3</a:t>
            </a:r>
          </a:p>
          <a:p>
            <a:r>
              <a:rPr lang="en-US" dirty="0" smtClean="0"/>
              <a:t>C, P, and CP,</a:t>
            </a:r>
          </a:p>
          <a:p>
            <a:r>
              <a:rPr lang="en-US" dirty="0" smtClean="0"/>
              <a:t>How can a neutrino interfere with itself? Is neutrino a </a:t>
            </a:r>
            <a:r>
              <a:rPr lang="en-US" dirty="0" err="1" smtClean="0"/>
              <a:t>wavepacket</a:t>
            </a:r>
            <a:r>
              <a:rPr lang="en-US" dirty="0" smtClean="0"/>
              <a:t> or a plane wave? </a:t>
            </a:r>
          </a:p>
          <a:p>
            <a:r>
              <a:rPr lang="en-US" dirty="0" smtClean="0"/>
              <a:t>...</a:t>
            </a:r>
          </a:p>
        </p:txBody>
      </p:sp>
    </p:spTree>
    <p:extLst>
      <p:ext uri="{BB962C8B-B14F-4D97-AF65-F5344CB8AC3E}">
        <p14:creationId xmlns:p14="http://schemas.microsoft.com/office/powerpoint/2010/main" val="315395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Heavy RH </a:t>
            </a:r>
            <a:r>
              <a:rPr lang="en-US" dirty="0" err="1" smtClean="0"/>
              <a:t>Majorana</a:t>
            </a:r>
            <a:r>
              <a:rPr lang="en-US" dirty="0" smtClean="0"/>
              <a:t> neutrino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Dimension-5 operator has the following physical interpretation. </a:t>
                </a:r>
              </a:p>
              <a:p>
                <a:r>
                  <a:rPr lang="en-US" dirty="0"/>
                  <a:t>Consider a RH neutrino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𝑅</m:t>
                        </m:r>
                      </m:sub>
                    </m:sSub>
                  </m:oMath>
                </a14:m>
                <a:r>
                  <a:rPr lang="en-US" dirty="0"/>
                  <a:t> , since this is a SM singlet, it could have a </a:t>
                </a:r>
                <a:r>
                  <a:rPr lang="en-US" dirty="0" err="1"/>
                  <a:t>Majorana</a:t>
                </a:r>
                <a:r>
                  <a:rPr lang="en-US" dirty="0"/>
                  <a:t> mass.  </a:t>
                </a:r>
                <a:endParaRPr lang="en-US" dirty="0"/>
              </a:p>
              <a:p>
                <a:r>
                  <a:rPr lang="en-US" dirty="0" smtClean="0"/>
                  <a:t>The </a:t>
                </a:r>
                <a:r>
                  <a:rPr lang="en-US" dirty="0"/>
                  <a:t>origin of </a:t>
                </a:r>
                <a:r>
                  <a:rPr lang="en-US" dirty="0" smtClean="0"/>
                  <a:t>the </a:t>
                </a:r>
                <a:r>
                  <a:rPr lang="en-US" dirty="0" err="1"/>
                  <a:t>Majorana</a:t>
                </a:r>
                <a:r>
                  <a:rPr lang="en-US" dirty="0"/>
                  <a:t> mass cannot be related to EW symmetry breaking. </a:t>
                </a:r>
                <a:r>
                  <a:rPr lang="en-US" dirty="0"/>
                  <a:t>It must come from </a:t>
                </a:r>
                <a:r>
                  <a:rPr lang="en-US" dirty="0" smtClean="0"/>
                  <a:t>GUT </a:t>
                </a:r>
                <a:r>
                  <a:rPr lang="en-US" dirty="0"/>
                  <a:t>scale, </a:t>
                </a:r>
              </a:p>
              <a:p>
                <a:pPr marL="119062" indent="0">
                  <a:buNone/>
                </a:pPr>
                <a:r>
                  <a:rPr lang="en-US" dirty="0"/>
                  <a:t> </a:t>
                </a:r>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Λ</m:t>
                        </m:r>
                        <m:r>
                          <a:rPr lang="en-US" i="1">
                            <a:latin typeface="Cambria Math" panose="02040503050406030204" pitchFamily="18" charset="0"/>
                          </a:rPr>
                          <m:t>𝜈</m:t>
                        </m:r>
                      </m:e>
                      <m:sub>
                        <m:r>
                          <a:rPr lang="en-US" i="1">
                            <a:latin typeface="Cambria Math" panose="02040503050406030204" pitchFamily="18" charset="0"/>
                          </a:rPr>
                          <m:t>𝑅</m:t>
                        </m:r>
                      </m:sub>
                    </m:sSub>
                    <m:sSub>
                      <m:sSubPr>
                        <m:ctrlPr>
                          <a:rPr lang="en-US" i="1">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𝑅</m:t>
                        </m:r>
                      </m:sub>
                    </m:sSub>
                  </m:oMath>
                </a14:m>
                <a:endParaRPr lang="en-US" dirty="0"/>
              </a:p>
              <a:p>
                <a:r>
                  <a:rPr lang="en-US" dirty="0"/>
                  <a:t>Therefore, one has a mass matrix in the basis </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𝐿</m:t>
                        </m:r>
                      </m:sub>
                    </m:sSub>
                    <m:r>
                      <a:rPr lang="en-US" i="1">
                        <a:latin typeface="Cambria Math" panose="02040503050406030204" pitchFamily="18" charset="0"/>
                      </a:rPr>
                      <m:t>, </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𝑅</m:t>
                        </m:r>
                      </m:sub>
                    </m:sSub>
                    <m:r>
                      <a:rPr lang="en-US" i="1">
                        <a:latin typeface="Cambria Math" panose="02040503050406030204" pitchFamily="18" charset="0"/>
                      </a:rPr>
                      <m:t>)</m:t>
                    </m:r>
                  </m:oMath>
                </a14:m>
                <a:endParaRPr lang="en-US" dirty="0"/>
              </a:p>
              <a:p>
                <a:pPr marL="119062" indent="0">
                  <a:buNone/>
                </a:pPr>
                <a:r>
                  <a:rPr lang="en-US" dirty="0"/>
                  <a:t> </a:t>
                </a:r>
                <a:r>
                  <a:rPr lang="en-US" dirty="0"/>
                  <a:t>                             </a:t>
                </a:r>
                <a14:m>
                  <m:oMath xmlns:m="http://schemas.openxmlformats.org/officeDocument/2006/math">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𝐷</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𝐷</m:t>
                                  </m:r>
                                </m:sub>
                              </m:sSub>
                            </m:e>
                            <m:e>
                              <m:sSub>
                                <m:sSubPr>
                                  <m:ctrlPr>
                                    <a:rPr lang="en-US" b="0" i="1" smtClean="0">
                                      <a:latin typeface="Cambria Math" panose="02040503050406030204" pitchFamily="18" charset="0"/>
                                    </a:rPr>
                                  </m:ctrlPr>
                                </m:sSubPr>
                                <m:e>
                                  <m:r>
                                    <m:rPr>
                                      <m:sty m:val="p"/>
                                    </m:rPr>
                                    <a:rPr lang="en-US">
                                      <a:latin typeface="Cambria Math" panose="02040503050406030204" pitchFamily="18" charset="0"/>
                                    </a:rPr>
                                    <m:t>Λ</m:t>
                                  </m:r>
                                </m:e>
                                <m:sub>
                                  <m:r>
                                    <a:rPr lang="en-US" b="0" i="1" smtClean="0">
                                      <a:latin typeface="Cambria Math" panose="02040503050406030204" pitchFamily="18" charset="0"/>
                                    </a:rPr>
                                    <m:t>𝐺𝑈𝑇</m:t>
                                  </m:r>
                                </m:sub>
                              </m:sSub>
                            </m:e>
                          </m:mr>
                        </m:m>
                      </m:e>
                    </m:d>
                  </m:oMath>
                </a14:m>
                <a:endParaRPr lang="en-US" i="1" dirty="0" smtClean="0">
                  <a:latin typeface="Cambria Math" panose="02040503050406030204" pitchFamily="18" charset="0"/>
                </a:endParaRPr>
              </a:p>
              <a:p>
                <a:pPr marL="119062"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  </m:t>
                      </m:r>
                      <m:sSubSup>
                        <m:sSubSupPr>
                          <m:ctrlPr>
                            <a:rPr lang="en-US" i="1">
                              <a:latin typeface="Cambria Math" panose="02040503050406030204" pitchFamily="18" charset="0"/>
                            </a:rPr>
                          </m:ctrlPr>
                        </m:sSubSupPr>
                        <m:e>
                          <m:r>
                            <a:rPr lang="en-US" i="1">
                              <a:latin typeface="Cambria Math" panose="02040503050406030204" pitchFamily="18" charset="0"/>
                            </a:rPr>
                            <m:t>𝑠𝑚𝑎𝑙𝑙</m:t>
                          </m:r>
                          <m:r>
                            <a:rPr lang="en-US" i="1">
                              <a:latin typeface="Cambria Math" panose="02040503050406030204" pitchFamily="18" charset="0"/>
                            </a:rPr>
                            <m:t> </m:t>
                          </m:r>
                          <m:r>
                            <a:rPr lang="en-US" i="1">
                              <a:latin typeface="Cambria Math" panose="02040503050406030204" pitchFamily="18" charset="0"/>
                            </a:rPr>
                            <m:t>𝑒𝑖𝑔𝑒𝑛𝑣𝑎𝑙𝑢𝑒</m:t>
                          </m:r>
                          <m:r>
                            <a:rPr lang="en-US" i="1">
                              <a:latin typeface="Cambria Math" panose="02040503050406030204" pitchFamily="18" charset="0"/>
                            </a:rPr>
                            <m:t>:   </m:t>
                          </m:r>
                          <m:r>
                            <a:rPr lang="en-US" i="1">
                              <a:latin typeface="Cambria Math" panose="02040503050406030204" pitchFamily="18" charset="0"/>
                            </a:rPr>
                            <m:t>𝑚</m:t>
                          </m:r>
                        </m:e>
                        <m:sub>
                          <m:r>
                            <a:rPr lang="en-US" i="1">
                              <a:latin typeface="Cambria Math" panose="02040503050406030204" pitchFamily="18" charset="0"/>
                            </a:rPr>
                            <m:t>𝐷</m:t>
                          </m:r>
                        </m:sub>
                        <m:sup>
                          <m:r>
                            <a:rPr lang="en-US" i="1">
                              <a:latin typeface="Cambria Math" panose="02040503050406030204" pitchFamily="18" charset="0"/>
                            </a:rPr>
                            <m:t>2</m:t>
                          </m:r>
                        </m:sup>
                      </m:sSubSup>
                      <m:r>
                        <a:rPr lang="en-US" b="0" i="1" smtClean="0">
                          <a:latin typeface="Cambria Math" panose="02040503050406030204" pitchFamily="18" charset="0"/>
                        </a:rPr>
                        <m:t> </m:t>
                      </m:r>
                      <m:r>
                        <a:rPr lang="en-US" b="0" i="0" smtClean="0">
                          <a:latin typeface="Cambria Math" panose="02040503050406030204" pitchFamily="18" charset="0"/>
                        </a:rPr>
                        <m:t>/</m:t>
                      </m:r>
                      <m:sSub>
                        <m:sSubPr>
                          <m:ctrlPr>
                            <a:rPr lang="en-US" b="0" i="0" smtClean="0">
                              <a:latin typeface="Cambria Math" panose="02040503050406030204" pitchFamily="18" charset="0"/>
                            </a:rPr>
                          </m:ctrlPr>
                        </m:sSubPr>
                        <m:e>
                          <m:r>
                            <m:rPr>
                              <m:sty m:val="p"/>
                            </m:rPr>
                            <a:rPr lang="en-US">
                              <a:latin typeface="Cambria Math" panose="02040503050406030204" pitchFamily="18" charset="0"/>
                            </a:rPr>
                            <m:t>Λ</m:t>
                          </m:r>
                        </m:e>
                        <m:sub>
                          <m:r>
                            <m:rPr>
                              <m:sty m:val="p"/>
                            </m:rPr>
                            <a:rPr lang="en-US" b="0" i="0" smtClean="0">
                              <a:latin typeface="Cambria Math" panose="02040503050406030204" pitchFamily="18" charset="0"/>
                            </a:rPr>
                            <m:t>GUT</m:t>
                          </m:r>
                        </m:sub>
                      </m:sSub>
                    </m:oMath>
                  </m:oMathPara>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148"/>
                </a:stretch>
              </a:blipFill>
            </p:spPr>
            <p:txBody>
              <a:bodyPr/>
              <a:lstStyle/>
              <a:p>
                <a:r>
                  <a:rPr lang="en-US">
                    <a:noFill/>
                  </a:rPr>
                  <a:t> </a:t>
                </a:r>
              </a:p>
            </p:txBody>
          </p:sp>
        </mc:Fallback>
      </mc:AlternateContent>
    </p:spTree>
    <p:extLst>
      <p:ext uri="{BB962C8B-B14F-4D97-AF65-F5344CB8AC3E}">
        <p14:creationId xmlns:p14="http://schemas.microsoft.com/office/powerpoint/2010/main" val="1188246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neutrino mass-&gt; GUT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Thus the small neutrino mass might mean</a:t>
                </a:r>
              </a:p>
              <a:p>
                <a:pPr lvl="1"/>
                <a:r>
                  <a:rPr lang="en-US" dirty="0" smtClean="0"/>
                  <a:t>Neutrino is a </a:t>
                </a:r>
                <a:r>
                  <a:rPr lang="en-US" dirty="0" err="1" smtClean="0"/>
                  <a:t>Majorana</a:t>
                </a:r>
                <a:r>
                  <a:rPr lang="en-US" dirty="0" smtClean="0"/>
                  <a:t> particle</a:t>
                </a:r>
              </a:p>
              <a:p>
                <a:pPr lvl="1"/>
                <a:r>
                  <a:rPr lang="en-US" dirty="0" smtClean="0"/>
                  <a:t>There is a RH heavy neutrino with mass of order </a:t>
                </a:r>
                <a14:m>
                  <m:oMath xmlns:m="http://schemas.openxmlformats.org/officeDocument/2006/math">
                    <m:sSub>
                      <m:sSubPr>
                        <m:ctrlPr>
                          <a:rPr lang="en-US" b="0" i="1" smtClean="0">
                            <a:latin typeface="Cambria Math" panose="02040503050406030204" pitchFamily="18" charset="0"/>
                          </a:rPr>
                        </m:ctrlPr>
                      </m:sSubPr>
                      <m:e>
                        <m:r>
                          <m:rPr>
                            <m:sty m:val="p"/>
                          </m:rPr>
                          <a:rPr lang="en-US" b="0" i="0" smtClean="0">
                            <a:latin typeface="Cambria Math" panose="02040503050406030204" pitchFamily="18" charset="0"/>
                          </a:rPr>
                          <m:t>Λ</m:t>
                        </m:r>
                      </m:e>
                      <m:sub>
                        <m:r>
                          <a:rPr lang="en-US" b="0" i="1" smtClean="0">
                            <a:latin typeface="Cambria Math" panose="02040503050406030204" pitchFamily="18" charset="0"/>
                          </a:rPr>
                          <m:t>𝐺𝑈𝑇</m:t>
                        </m:r>
                      </m:sub>
                    </m:sSub>
                  </m:oMath>
                </a14:m>
                <a:endParaRPr lang="en-US" dirty="0" smtClean="0"/>
              </a:p>
              <a:p>
                <a:pPr lvl="1"/>
                <a:r>
                  <a:rPr lang="en-US" dirty="0" smtClean="0"/>
                  <a:t>The RH heavy neutrino has a Dirac coupling with LH light neutrino</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476010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 P, and CP(=T)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solidFill>
                      <a:srgbClr val="1E02C6"/>
                    </a:solidFill>
                  </a:rPr>
                  <a:t>There are two ways to define charge conjugation</a:t>
                </a:r>
              </a:p>
              <a:p>
                <a:pPr lvl="1"/>
                <a:r>
                  <a:rPr lang="en-US" dirty="0" smtClean="0"/>
                  <a:t>Following the practice of the quasi-Dirac particle, one has under charge conjugation</a:t>
                </a:r>
              </a:p>
              <a:p>
                <a:pPr lvl="1"/>
                <a:r>
                  <a:rPr lang="en-US" dirty="0" smtClean="0"/>
                  <a:t>       </a:t>
                </a: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𝜈</m:t>
                        </m:r>
                      </m:e>
                      <m:sub>
                        <m:r>
                          <a:rPr lang="en-US" smtClean="0">
                            <a:latin typeface="Cambria Math" panose="02040503050406030204" pitchFamily="18" charset="0"/>
                          </a:rPr>
                          <m:t>𝐿</m:t>
                        </m:r>
                      </m:sub>
                    </m:sSub>
                    <m:r>
                      <a:rPr lang="en-US" smtClean="0">
                        <a:latin typeface="Cambria Math" panose="02040503050406030204" pitchFamily="18" charset="0"/>
                      </a:rPr>
                      <m:t>→</m:t>
                    </m:r>
                    <m:sSub>
                      <m:sSubPr>
                        <m:ctrlPr>
                          <a:rPr lang="en-US" i="1" dirty="0"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smtClean="0">
                                <a:latin typeface="Cambria Math" panose="02040503050406030204" pitchFamily="18" charset="0"/>
                              </a:rPr>
                              <m:t>𝜈</m:t>
                            </m:r>
                          </m:e>
                        </m:acc>
                      </m:e>
                      <m:sub>
                        <m:r>
                          <a:rPr lang="en-US" dirty="0" smtClean="0">
                            <a:latin typeface="Cambria Math" panose="02040503050406030204" pitchFamily="18" charset="0"/>
                          </a:rPr>
                          <m:t>𝑅</m:t>
                        </m:r>
                      </m:sub>
                    </m:sSub>
                  </m:oMath>
                </a14:m>
                <a:endParaRPr lang="en-US" dirty="0" smtClean="0"/>
              </a:p>
              <a:p>
                <a:pPr lvl="1"/>
                <a:r>
                  <a:rPr lang="en-US" dirty="0" smtClean="0"/>
                  <a:t>Following </a:t>
                </a:r>
                <a:r>
                  <a:rPr lang="en-US" dirty="0" smtClean="0"/>
                  <a:t>the </a:t>
                </a:r>
                <a:r>
                  <a:rPr lang="en-US" dirty="0" err="1" smtClean="0"/>
                  <a:t>Majorana</a:t>
                </a:r>
                <a:r>
                  <a:rPr lang="en-US" dirty="0" smtClean="0"/>
                  <a:t> particle, </a:t>
                </a:r>
                <a14:m>
                  <m:oMath xmlns:m="http://schemas.openxmlformats.org/officeDocument/2006/math">
                    <m:sSub>
                      <m:sSubPr>
                        <m:ctrlPr>
                          <a:rPr lang="en-US" i="1">
                            <a:latin typeface="Cambria Math" panose="02040503050406030204" pitchFamily="18" charset="0"/>
                          </a:rPr>
                        </m:ctrlPr>
                      </m:sSubPr>
                      <m:e>
                        <m:r>
                          <a:rPr lang="en-US">
                            <a:latin typeface="Cambria Math" panose="02040503050406030204" pitchFamily="18" charset="0"/>
                          </a:rPr>
                          <m:t>𝜈</m:t>
                        </m:r>
                      </m:e>
                      <m:sub>
                        <m:r>
                          <a:rPr lang="en-US">
                            <a:latin typeface="Cambria Math" panose="02040503050406030204" pitchFamily="18" charset="0"/>
                          </a:rPr>
                          <m:t>𝐿</m:t>
                        </m:r>
                      </m:sub>
                    </m:sSub>
                    <m:r>
                      <a:rPr lang="en-US">
                        <a:latin typeface="Cambria Math" panose="02040503050406030204" pitchFamily="18" charset="0"/>
                      </a:rPr>
                      <m:t>→</m:t>
                    </m:r>
                    <m:r>
                      <a:rPr lang="en-US" smtClean="0">
                        <a:latin typeface="Cambria Math" panose="02040503050406030204" pitchFamily="18" charset="0"/>
                      </a:rPr>
                      <m:t> </m:t>
                    </m:r>
                    <m:sSub>
                      <m:sSubPr>
                        <m:ctrlPr>
                          <a:rPr lang="en-US" i="1" smtClean="0">
                            <a:latin typeface="Cambria Math" panose="02040503050406030204" pitchFamily="18" charset="0"/>
                          </a:rPr>
                        </m:ctrlPr>
                      </m:sSubPr>
                      <m:e>
                        <m:r>
                          <a:rPr lang="en-US" smtClean="0">
                            <a:latin typeface="Cambria Math" panose="02040503050406030204" pitchFamily="18" charset="0"/>
                          </a:rPr>
                          <m:t>𝜈</m:t>
                        </m:r>
                      </m:e>
                      <m:sub>
                        <m:r>
                          <a:rPr lang="en-US" smtClean="0">
                            <a:latin typeface="Cambria Math" panose="02040503050406030204" pitchFamily="18" charset="0"/>
                          </a:rPr>
                          <m:t>𝐿</m:t>
                        </m:r>
                      </m:sub>
                    </m:sSub>
                  </m:oMath>
                </a14:m>
                <a:endParaRPr lang="en-US" dirty="0" smtClean="0"/>
              </a:p>
              <a:p>
                <a:r>
                  <a:rPr lang="en-US" dirty="0" smtClean="0">
                    <a:solidFill>
                      <a:srgbClr val="1E02C6"/>
                    </a:solidFill>
                  </a:rPr>
                  <a:t> There are two ways to define parity transformation, </a:t>
                </a:r>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𝜈</m:t>
                        </m:r>
                      </m:e>
                      <m:sub>
                        <m:r>
                          <a:rPr lang="en-US" smtClean="0">
                            <a:latin typeface="Cambria Math" panose="02040503050406030204" pitchFamily="18" charset="0"/>
                          </a:rPr>
                          <m:t>𝐿</m:t>
                        </m:r>
                      </m:sub>
                    </m:sSub>
                    <m:r>
                      <a:rPr lang="en-US" smtClean="0">
                        <a:latin typeface="Cambria Math" panose="02040503050406030204" pitchFamily="18" charset="0"/>
                      </a:rPr>
                      <m:t>→</m:t>
                    </m:r>
                    <m:sSub>
                      <m:sSubPr>
                        <m:ctrlPr>
                          <a:rPr lang="en-US" i="1" smtClean="0">
                            <a:latin typeface="Cambria Math" panose="02040503050406030204" pitchFamily="18" charset="0"/>
                          </a:rPr>
                        </m:ctrlPr>
                      </m:sSubPr>
                      <m:e>
                        <m:r>
                          <a:rPr lang="en-US" smtClean="0">
                            <a:latin typeface="Cambria Math" panose="02040503050406030204" pitchFamily="18" charset="0"/>
                          </a:rPr>
                          <m:t>𝜈</m:t>
                        </m:r>
                      </m:e>
                      <m:sub>
                        <m:r>
                          <a:rPr lang="en-US" smtClean="0">
                            <a:latin typeface="Cambria Math" panose="02040503050406030204" pitchFamily="18" charset="0"/>
                          </a:rPr>
                          <m:t>𝑅</m:t>
                        </m:r>
                      </m:sub>
                    </m:sSub>
                  </m:oMath>
                </a14:m>
                <a:endParaRPr lang="en-US" dirty="0" smtClean="0"/>
              </a:p>
              <a:p>
                <a:pPr lvl="1"/>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𝜈</m:t>
                        </m:r>
                      </m:e>
                      <m:sub>
                        <m:r>
                          <a:rPr lang="en-US" smtClean="0">
                            <a:latin typeface="Cambria Math" panose="02040503050406030204" pitchFamily="18" charset="0"/>
                          </a:rPr>
                          <m:t>𝐿</m:t>
                        </m:r>
                      </m:sub>
                    </m:sSub>
                    <m:r>
                      <a:rPr lang="en-US"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smtClean="0">
                            <a:latin typeface="Cambria Math" panose="02040503050406030204" pitchFamily="18" charset="0"/>
                          </a:rPr>
                          <m:t>−</m:t>
                        </m:r>
                        <m:r>
                          <a:rPr lang="en-US" smtClean="0">
                            <a:latin typeface="Cambria Math" panose="02040503050406030204" pitchFamily="18" charset="0"/>
                          </a:rPr>
                          <m:t>𝑖</m:t>
                        </m:r>
                        <m:sSub>
                          <m:sSubPr>
                            <m:ctrlPr>
                              <a:rPr lang="en-US" i="1" smtClean="0">
                                <a:latin typeface="Cambria Math" panose="02040503050406030204" pitchFamily="18" charset="0"/>
                              </a:rPr>
                            </m:ctrlPr>
                          </m:sSubPr>
                          <m:e>
                            <m:r>
                              <a:rPr lang="en-US" smtClean="0">
                                <a:latin typeface="Cambria Math" panose="02040503050406030204" pitchFamily="18" charset="0"/>
                              </a:rPr>
                              <m:t>𝜎</m:t>
                            </m:r>
                          </m:e>
                          <m:sub>
                            <m:r>
                              <a:rPr lang="en-US" smtClean="0">
                                <a:latin typeface="Cambria Math" panose="02040503050406030204" pitchFamily="18" charset="0"/>
                              </a:rPr>
                              <m:t>2</m:t>
                            </m:r>
                          </m:sub>
                        </m:sSub>
                        <m:r>
                          <a:rPr lang="en-US" smtClean="0">
                            <a:latin typeface="Cambria Math" panose="02040503050406030204" pitchFamily="18" charset="0"/>
                          </a:rPr>
                          <m:t>𝜈</m:t>
                        </m:r>
                      </m:e>
                      <m:sub>
                        <m:r>
                          <m:rPr>
                            <m:sty m:val="p"/>
                          </m:rPr>
                          <a:rPr lang="en-US" b="0" i="0" smtClean="0">
                            <a:latin typeface="Cambria Math" panose="02040503050406030204" pitchFamily="18" charset="0"/>
                          </a:rPr>
                          <m:t>L</m:t>
                        </m:r>
                      </m:sub>
                      <m:sup>
                        <m:r>
                          <a:rPr lang="en-US" b="0" i="0" smtClean="0">
                            <a:latin typeface="Cambria Math" panose="02040503050406030204" pitchFamily="18" charset="0"/>
                          </a:rPr>
                          <m:t>∗</m:t>
                        </m:r>
                      </m:sup>
                    </m:sSubSup>
                    <m:r>
                      <a:rPr lang="en-US" b="0" i="0"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e>
                      <m:sub>
                        <m:r>
                          <a:rPr lang="en-US" b="0" i="1" smtClean="0">
                            <a:latin typeface="Cambria Math" panose="02040503050406030204" pitchFamily="18" charset="0"/>
                          </a:rPr>
                          <m:t>𝐿</m:t>
                        </m:r>
                      </m:sub>
                    </m:sSub>
                  </m:oMath>
                </a14:m>
                <a:endParaRPr lang="en-US" dirty="0" smtClean="0"/>
              </a:p>
              <a:p>
                <a:r>
                  <a:rPr lang="en-US" dirty="0" smtClean="0">
                    <a:solidFill>
                      <a:srgbClr val="1E02C6"/>
                    </a:solidFill>
                  </a:rPr>
                  <a:t>Thus in both cases, one has under CP(=T), </a:t>
                </a: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e>
                      <m:sub>
                        <m:r>
                          <a:rPr lang="en-US" b="0" i="1" smtClean="0">
                            <a:latin typeface="Cambria Math" panose="02040503050406030204" pitchFamily="18" charset="0"/>
                          </a:rPr>
                          <m:t>𝐿</m:t>
                        </m:r>
                      </m:sub>
                    </m:sSub>
                    <m:r>
                      <a:rPr lang="en-US" b="0" i="0"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𝑅</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e>
                      <m:sub>
                        <m:r>
                          <a:rPr lang="en-US" b="0" i="1" smtClean="0">
                            <a:latin typeface="Cambria Math" panose="02040503050406030204" pitchFamily="18" charset="0"/>
                          </a:rPr>
                          <m:t>𝑅</m:t>
                        </m:r>
                      </m:sub>
                    </m:sSub>
                  </m:oMath>
                </a14:m>
                <a:endParaRPr lang="en-US" b="0" dirty="0" smtClean="0"/>
              </a:p>
              <a:p>
                <a:pPr lvl="1"/>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r="-296"/>
                </a:stretch>
              </a:blipFill>
            </p:spPr>
            <p:txBody>
              <a:bodyPr/>
              <a:lstStyle/>
              <a:p>
                <a:r>
                  <a:rPr lang="en-US">
                    <a:noFill/>
                  </a:rPr>
                  <a:t> </a:t>
                </a:r>
              </a:p>
            </p:txBody>
          </p:sp>
        </mc:Fallback>
      </mc:AlternateContent>
    </p:spTree>
    <p:extLst>
      <p:ext uri="{BB962C8B-B14F-4D97-AF65-F5344CB8AC3E}">
        <p14:creationId xmlns:p14="http://schemas.microsoft.com/office/powerpoint/2010/main" val="938706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 matrix </a:t>
            </a:r>
            <a:r>
              <a:rPr lang="en-US" dirty="0" err="1" smtClean="0"/>
              <a:t>diagonalization</a:t>
            </a:r>
            <a:r>
              <a:rPr lang="en-US" dirty="0" smtClean="0"/>
              <a: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A generic neutrino mass matrix is a symmetric complex matrix in the basis of </a:t>
                </a:r>
                <a14:m>
                  <m:oMath xmlns:m="http://schemas.openxmlformats.org/officeDocument/2006/math">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𝜒</m:t>
                        </m:r>
                      </m:e>
                      <m:sub>
                        <m:r>
                          <a:rPr lang="en-US" b="0" i="1" smtClean="0">
                            <a:latin typeface="Cambria Math" panose="02040503050406030204" pitchFamily="18" charset="0"/>
                          </a:rPr>
                          <m:t>𝐿</m:t>
                        </m:r>
                      </m:sub>
                      <m:sup>
                        <m:r>
                          <a:rPr lang="en-US" b="0" i="1" smtClean="0">
                            <a:latin typeface="Cambria Math" panose="02040503050406030204" pitchFamily="18" charset="0"/>
                          </a:rPr>
                          <m:t>𝑖</m:t>
                        </m:r>
                      </m:sup>
                    </m:sSubSup>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𝜒</m:t>
                            </m:r>
                          </m:e>
                        </m:acc>
                        <m:r>
                          <a:rPr lang="en-US" b="0" i="1" smtClean="0">
                            <a:latin typeface="Cambria Math" panose="02040503050406030204" pitchFamily="18" charset="0"/>
                          </a:rPr>
                          <m:t> </m:t>
                        </m:r>
                      </m:e>
                      <m:sub>
                        <m:r>
                          <a:rPr lang="en-US" b="0" i="1" smtClean="0">
                            <a:latin typeface="Cambria Math" panose="02040503050406030204" pitchFamily="18" charset="0"/>
                          </a:rPr>
                          <m:t>𝑅</m:t>
                        </m:r>
                      </m:sub>
                      <m:sup>
                        <m:r>
                          <a:rPr lang="en-US" b="0" i="1" smtClean="0">
                            <a:latin typeface="Cambria Math" panose="02040503050406030204" pitchFamily="18" charset="0"/>
                          </a:rPr>
                          <m:t>𝑗</m:t>
                        </m:r>
                      </m:sup>
                    </m:sSubSup>
                    <m:r>
                      <a:rPr lang="en-US" b="0" i="1" smtClean="0">
                        <a:latin typeface="Cambria Math" panose="02040503050406030204" pitchFamily="18" charset="0"/>
                      </a:rPr>
                      <m:t>)</m:t>
                    </m:r>
                  </m:oMath>
                </a14:m>
                <a:endParaRPr lang="en-US" dirty="0" smtClean="0"/>
              </a:p>
              <a:p>
                <a:r>
                  <a:rPr lang="en-US" dirty="0" smtClean="0"/>
                  <a:t>When the symmetric matrix is </a:t>
                </a:r>
                <a:r>
                  <a:rPr lang="en-US" dirty="0" err="1" smtClean="0"/>
                  <a:t>diagonalized</a:t>
                </a:r>
                <a:r>
                  <a:rPr lang="en-US" dirty="0" smtClean="0"/>
                  <a:t>, one has </a:t>
                </a:r>
              </a:p>
              <a:p>
                <a:pPr lvl="1"/>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𝑈</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𝐷</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𝑈</m:t>
                        </m:r>
                      </m:e>
                      <m:sup>
                        <m:r>
                          <a:rPr lang="en-US" b="0" i="1" smtClean="0">
                            <a:latin typeface="Cambria Math" panose="02040503050406030204" pitchFamily="18" charset="0"/>
                          </a:rPr>
                          <m:t>𝑇</m:t>
                        </m:r>
                      </m:sup>
                    </m:sSup>
                  </m:oMath>
                </a14:m>
                <a:endParaRPr lang="en-US" dirty="0" smtClean="0"/>
              </a:p>
              <a:p>
                <a:pPr lvl="1"/>
                <a:r>
                  <a:rPr lang="en-US" dirty="0" smtClean="0"/>
                  <a:t>One can define a new basis in which the mass matrix is </a:t>
                </a:r>
                <a:r>
                  <a:rPr lang="en-US" dirty="0" err="1" smtClean="0"/>
                  <a:t>diagonalized</a:t>
                </a:r>
                <a:r>
                  <a:rPr lang="en-US" dirty="0" smtClean="0"/>
                  <a:t>   </a:t>
                </a:r>
              </a:p>
              <a:p>
                <a:pPr marL="457200" lvl="1" indent="0">
                  <a:buNone/>
                </a:pPr>
                <a:r>
                  <a:rPr lang="en-US" dirty="0" smtClean="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𝜒</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𝑖𝑗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𝜒</m:t>
                        </m:r>
                      </m:e>
                      <m:sub>
                        <m:r>
                          <a:rPr lang="en-US" b="0" i="1" smtClean="0">
                            <a:latin typeface="Cambria Math" panose="02040503050406030204" pitchFamily="18" charset="0"/>
                          </a:rPr>
                          <m:t>𝑗</m:t>
                        </m:r>
                      </m:sub>
                    </m:sSub>
                  </m:oMath>
                </a14:m>
                <a:endParaRPr lang="en-US" dirty="0" smtClean="0"/>
              </a:p>
              <a:p>
                <a:r>
                  <a:rPr lang="en-US" dirty="0" smtClean="0"/>
                  <a:t>How does things transform in the weak current? </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𝜇</m:t>
                        </m:r>
                      </m:sup>
                    </m:sSup>
                    <m:r>
                      <a:rPr lang="en-US" b="0" i="1"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𝑒</m:t>
                            </m:r>
                          </m:e>
                        </m:acc>
                      </m:e>
                      <m:sub>
                        <m:r>
                          <a:rPr lang="en-US" b="0" i="1" dirty="0" smtClean="0">
                            <a:latin typeface="Cambria Math" panose="02040503050406030204" pitchFamily="18" charset="0"/>
                          </a:rPr>
                          <m:t>𝐿</m:t>
                        </m:r>
                      </m:sub>
                    </m:sSub>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𝛾</m:t>
                        </m:r>
                      </m:e>
                      <m:sup>
                        <m:r>
                          <a:rPr lang="en-US" b="0" i="1" dirty="0" smtClean="0">
                            <a:latin typeface="Cambria Math" panose="02040503050406030204" pitchFamily="18" charset="0"/>
                          </a:rPr>
                          <m:t>𝜇</m:t>
                        </m:r>
                      </m:sup>
                    </m:s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𝜈</m:t>
                        </m:r>
                      </m:e>
                      <m:sub>
                        <m:r>
                          <a:rPr lang="en-US" b="0" i="1" dirty="0" smtClean="0">
                            <a:latin typeface="Cambria Math" panose="02040503050406030204" pitchFamily="18" charset="0"/>
                          </a:rPr>
                          <m:t>𝐿</m:t>
                        </m:r>
                      </m:sub>
                    </m:sSub>
                  </m:oMath>
                </a14:m>
                <a:endParaRPr lang="en-US" dirty="0" smtClean="0"/>
              </a:p>
              <a:p>
                <a:pPr lvl="1"/>
                <a:r>
                  <a:rPr lang="en-US" dirty="0" smtClean="0"/>
                  <a:t>After transformation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𝑗</m:t>
                        </m:r>
                      </m:e>
                      <m:sup>
                        <m:r>
                          <a:rPr lang="en-US" i="1">
                            <a:latin typeface="Cambria Math" panose="02040503050406030204" pitchFamily="18" charset="0"/>
                          </a:rPr>
                          <m:t>𝜇</m:t>
                        </m:r>
                      </m:sup>
                    </m:sSup>
                    <m:r>
                      <a:rPr lang="en-US" i="1">
                        <a:latin typeface="Cambria Math" panose="02040503050406030204" pitchFamily="18" charset="0"/>
                      </a:rPr>
                      <m:t>=</m:t>
                    </m:r>
                    <m:sSub>
                      <m:sSubPr>
                        <m:ctrlPr>
                          <a:rPr lang="en-US" i="1" dirty="0">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𝑒</m:t>
                            </m:r>
                          </m:e>
                        </m:acc>
                      </m:e>
                      <m:sub>
                        <m:r>
                          <a:rPr lang="en-US" i="1" dirty="0">
                            <a:latin typeface="Cambria Math" panose="02040503050406030204" pitchFamily="18" charset="0"/>
                          </a:rPr>
                          <m:t>𝐿</m:t>
                        </m:r>
                      </m:sub>
                    </m:sSub>
                    <m:sSup>
                      <m:sSupPr>
                        <m:ctrlPr>
                          <a:rPr lang="en-US" i="1" dirty="0">
                            <a:latin typeface="Cambria Math" panose="02040503050406030204" pitchFamily="18" charset="0"/>
                          </a:rPr>
                        </m:ctrlPr>
                      </m:sSupPr>
                      <m:e>
                        <m:r>
                          <a:rPr lang="en-US" i="1" dirty="0">
                            <a:latin typeface="Cambria Math" panose="02040503050406030204" pitchFamily="18" charset="0"/>
                          </a:rPr>
                          <m:t>𝛾</m:t>
                        </m:r>
                      </m:e>
                      <m:sup>
                        <m:r>
                          <a:rPr lang="en-US" i="1" dirty="0">
                            <a:latin typeface="Cambria Math" panose="02040503050406030204" pitchFamily="18" charset="0"/>
                          </a:rPr>
                          <m:t>𝜇</m:t>
                        </m:r>
                      </m:sup>
                    </m:sSup>
                    <m:r>
                      <a:rPr lang="en-US" b="0" i="1" dirty="0" smtClean="0">
                        <a:latin typeface="Cambria Math" panose="02040503050406030204" pitchFamily="18" charset="0"/>
                      </a:rPr>
                      <m:t>(</m:t>
                    </m:r>
                    <m:sSubSup>
                      <m:sSubSupPr>
                        <m:ctrlPr>
                          <a:rPr lang="en-US" b="0" i="1" dirty="0" smtClean="0">
                            <a:latin typeface="Cambria Math" panose="02040503050406030204" pitchFamily="18" charset="0"/>
                          </a:rPr>
                        </m:ctrlPr>
                      </m:sSubSupPr>
                      <m:e>
                        <m:r>
                          <a:rPr lang="en-US" b="0" i="1" dirty="0" smtClean="0">
                            <a:latin typeface="Cambria Math" panose="02040503050406030204" pitchFamily="18" charset="0"/>
                          </a:rPr>
                          <m:t>𝑈</m:t>
                        </m:r>
                      </m:e>
                      <m:sub>
                        <m:r>
                          <a:rPr lang="en-US" b="0" i="1" dirty="0" smtClean="0">
                            <a:latin typeface="Cambria Math" panose="02040503050406030204" pitchFamily="18" charset="0"/>
                          </a:rPr>
                          <m:t>𝑒</m:t>
                        </m:r>
                      </m:sub>
                      <m:sup>
                        <m:r>
                          <a:rPr lang="en-US" b="0" i="1" dirty="0" smtClean="0">
                            <a:latin typeface="Cambria Math" panose="02040503050406030204" pitchFamily="18" charset="0"/>
                          </a:rPr>
                          <m:t>+</m:t>
                        </m:r>
                      </m:sup>
                    </m:sSubSup>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𝑈</m:t>
                        </m:r>
                      </m:e>
                      <m:sub>
                        <m:r>
                          <a:rPr lang="en-US" b="0" i="1" dirty="0" smtClean="0">
                            <a:latin typeface="Cambria Math" panose="02040503050406030204" pitchFamily="18" charset="0"/>
                          </a:rPr>
                          <m:t>𝜈</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𝜈</m:t>
                        </m:r>
                      </m:e>
                      <m:sub>
                        <m:r>
                          <a:rPr lang="en-US" i="1" dirty="0">
                            <a:latin typeface="Cambria Math" panose="02040503050406030204" pitchFamily="18" charset="0"/>
                          </a:rPr>
                          <m:t>𝐿</m:t>
                        </m:r>
                      </m:sub>
                    </m:sSub>
                  </m:oMath>
                </a14:m>
                <a:endParaRPr lang="en-US" dirty="0" smtClean="0"/>
              </a:p>
              <a:p>
                <a:pPr lvl="1"/>
                <a:r>
                  <a:rPr lang="en-US" dirty="0" smtClean="0"/>
                  <a:t>Thus, the neutrino mixing matrix is </a:t>
                </a:r>
                <a14:m>
                  <m:oMath xmlns:m="http://schemas.openxmlformats.org/officeDocument/2006/math">
                    <m:sSubSup>
                      <m:sSubSupPr>
                        <m:ctrlPr>
                          <a:rPr lang="en-US" i="1" dirty="0">
                            <a:latin typeface="Cambria Math" panose="02040503050406030204" pitchFamily="18" charset="0"/>
                          </a:rPr>
                        </m:ctrlPr>
                      </m:sSubSupPr>
                      <m:e>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𝑃</m:t>
                            </m:r>
                          </m:e>
                          <m:sub>
                            <m:r>
                              <a:rPr lang="en-US" b="0" i="1" dirty="0" smtClean="0">
                                <a:latin typeface="Cambria Math" panose="02040503050406030204" pitchFamily="18" charset="0"/>
                              </a:rPr>
                              <m:t>𝑃𝑁𝑀𝑆</m:t>
                            </m:r>
                          </m:sub>
                        </m:sSub>
                        <m:r>
                          <a:rPr lang="en-US" b="0" i="1" dirty="0" smtClean="0">
                            <a:latin typeface="Cambria Math" panose="02040503050406030204" pitchFamily="18" charset="0"/>
                          </a:rPr>
                          <m:t>=</m:t>
                        </m:r>
                        <m:r>
                          <a:rPr lang="en-US" i="1" dirty="0">
                            <a:latin typeface="Cambria Math" panose="02040503050406030204" pitchFamily="18" charset="0"/>
                          </a:rPr>
                          <m:t>𝑈</m:t>
                        </m:r>
                      </m:e>
                      <m:sub>
                        <m:r>
                          <a:rPr lang="en-US" i="1" dirty="0">
                            <a:latin typeface="Cambria Math" panose="02040503050406030204" pitchFamily="18" charset="0"/>
                          </a:rPr>
                          <m:t>𝑒</m:t>
                        </m:r>
                      </m:sub>
                      <m:sup>
                        <m:r>
                          <a:rPr lang="en-US" i="1" dirty="0">
                            <a:latin typeface="Cambria Math" panose="02040503050406030204" pitchFamily="18" charset="0"/>
                          </a:rPr>
                          <m:t>+</m:t>
                        </m:r>
                      </m:sup>
                    </m:sSubSup>
                    <m:sSub>
                      <m:sSubPr>
                        <m:ctrlPr>
                          <a:rPr lang="en-US" i="1" dirty="0">
                            <a:latin typeface="Cambria Math" panose="02040503050406030204" pitchFamily="18" charset="0"/>
                          </a:rPr>
                        </m:ctrlPr>
                      </m:sSubPr>
                      <m:e>
                        <m:r>
                          <a:rPr lang="en-US" i="1" dirty="0">
                            <a:latin typeface="Cambria Math" panose="02040503050406030204" pitchFamily="18" charset="0"/>
                          </a:rPr>
                          <m:t>𝑈</m:t>
                        </m:r>
                      </m:e>
                      <m:sub>
                        <m:r>
                          <a:rPr lang="en-US" i="1" dirty="0">
                            <a:latin typeface="Cambria Math" panose="02040503050406030204" pitchFamily="18" charset="0"/>
                          </a:rPr>
                          <m:t>𝜈</m:t>
                        </m:r>
                      </m:sub>
                    </m:sSub>
                  </m:oMath>
                </a14:m>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87658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 violation in neutrino physics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pPr marL="438150" lvl="1" indent="-319088">
                  <a:spcBef>
                    <a:spcPct val="0"/>
                  </a:spcBef>
                  <a:buClr>
                    <a:schemeClr val="accent1"/>
                  </a:buClr>
                  <a:buSzPct val="80000"/>
                  <a:buFont typeface="Wingdings 2" panose="05020102010507070707" pitchFamily="18" charset="2"/>
                  <a:buChar cha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𝑃𝑁𝑀𝑆</m:t>
                        </m:r>
                      </m:sub>
                    </m:sSub>
                    <m:r>
                      <a:rPr lang="en-US" b="0" i="1" smtClean="0">
                        <a:latin typeface="Cambria Math" panose="02040503050406030204" pitchFamily="18" charset="0"/>
                      </a:rPr>
                      <m:t> </m:t>
                    </m:r>
                  </m:oMath>
                </a14:m>
                <a:r>
                  <a:rPr lang="en-US" dirty="0" smtClean="0"/>
                  <a:t> is a unitary matrix which contains 4 (CKM type)+5 parameters</a:t>
                </a:r>
              </a:p>
              <a:p>
                <a:pPr marL="438150" lvl="1" indent="-319088">
                  <a:spcBef>
                    <a:spcPct val="0"/>
                  </a:spcBef>
                  <a:buClr>
                    <a:schemeClr val="accent1"/>
                  </a:buClr>
                  <a:buSzPct val="80000"/>
                  <a:buFont typeface="Wingdings 2" panose="05020102010507070707" pitchFamily="18" charset="2"/>
                  <a:buChar char=""/>
                </a:pPr>
                <a:r>
                  <a:rPr lang="en-US" dirty="0" smtClean="0"/>
                  <a:t>3 of the phases can be absorbed in the definition of the LH charged leptons</a:t>
                </a:r>
              </a:p>
              <a:p>
                <a:pPr marL="438150" lvl="1" indent="-319088">
                  <a:spcBef>
                    <a:spcPct val="0"/>
                  </a:spcBef>
                  <a:buClr>
                    <a:schemeClr val="accent1"/>
                  </a:buClr>
                  <a:buSzPct val="80000"/>
                  <a:buFont typeface="Wingdings 2" panose="05020102010507070707" pitchFamily="18" charset="2"/>
                  <a:buChar char=""/>
                </a:pPr>
                <a:r>
                  <a:rPr lang="en-US" dirty="0" smtClean="0"/>
                  <a:t>The </a:t>
                </a:r>
                <a:r>
                  <a:rPr lang="en-US" dirty="0" err="1"/>
                  <a:t>Majorana</a:t>
                </a:r>
                <a:r>
                  <a:rPr lang="en-US" dirty="0"/>
                  <a:t> mass </a:t>
                </a:r>
                <a:r>
                  <a:rPr lang="en-US" dirty="0" smtClean="0"/>
                  <a:t>term</a:t>
                </a:r>
                <a:r>
                  <a:rPr lang="en-US" dirty="0"/>
                  <a:t> </a:t>
                </a:r>
                <a:r>
                  <a:rPr lang="en-US" dirty="0" smtClean="0"/>
                  <a:t>cannot absorb two other phases, because it is real. </a:t>
                </a:r>
              </a:p>
              <a:p>
                <a:pPr marL="119062" lvl="1" indent="0">
                  <a:spcBef>
                    <a:spcPct val="0"/>
                  </a:spcBef>
                  <a:buClr>
                    <a:schemeClr val="accent1"/>
                  </a:buClr>
                  <a:buSzPct val="80000"/>
                  <a:buNone/>
                </a:pPr>
                <a:r>
                  <a:rPr lang="en-US" dirty="0"/>
                  <a:t> </a:t>
                </a:r>
                <a:r>
                  <a:rPr lang="en-US" dirty="0" smtClean="0"/>
                  <a:t>                    </a:t>
                </a:r>
                <a14:m>
                  <m:oMath xmlns:m="http://schemas.openxmlformats.org/officeDocument/2006/math">
                    <m:sSub>
                      <m:sSubPr>
                        <m:ctrlPr>
                          <a:rPr lang="en-US" b="0" i="1" smtClean="0">
                            <a:latin typeface="Cambria Math" panose="02040503050406030204" pitchFamily="18" charset="0"/>
                          </a:rPr>
                        </m:ctrlPr>
                      </m:sSubPr>
                      <m:e>
                        <m:nary>
                          <m:naryPr>
                            <m:chr m:val="∑"/>
                            <m:supHide m:val="on"/>
                            <m:ctrlPr>
                              <a:rPr lang="en-US" b="0" i="1" smtClean="0">
                                <a:latin typeface="Cambria Math" panose="02040503050406030204" pitchFamily="18" charset="0"/>
                              </a:rPr>
                            </m:ctrlPr>
                          </m:naryPr>
                          <m:sub>
                            <m:r>
                              <a:rPr lang="en-US" b="0" i="1" smtClean="0">
                                <a:latin typeface="Cambria Math" panose="02040503050406030204" pitchFamily="18" charset="0"/>
                              </a:rPr>
                              <m:t>𝑖</m:t>
                            </m:r>
                          </m:sub>
                          <m:sup/>
                          <m:e/>
                        </m:nary>
                        <m:r>
                          <a:rPr lang="en-US" b="0" i="1" smtClean="0">
                            <a:latin typeface="Cambria Math" panose="02040503050406030204" pitchFamily="18" charset="0"/>
                          </a:rPr>
                          <m:t>𝑚</m:t>
                        </m:r>
                      </m:e>
                      <m:sub>
                        <m:r>
                          <a:rPr lang="en-US" b="0" i="1" smtClean="0">
                            <a:latin typeface="Cambria Math" panose="02040503050406030204" pitchFamily="18" charset="0"/>
                          </a:rPr>
                          <m:t>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𝐿𝑖</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𝐿𝑖</m:t>
                        </m:r>
                      </m:sub>
                    </m:sSub>
                  </m:oMath>
                </a14:m>
                <a:endParaRPr lang="en-US" dirty="0" smtClean="0"/>
              </a:p>
              <a:p>
                <a:r>
                  <a:rPr lang="en-US" dirty="0" smtClean="0"/>
                  <a:t>Thus </a:t>
                </a:r>
                <a:r>
                  <a:rPr lang="en-US" dirty="0" smtClean="0"/>
                  <a:t>the neutrino mixing matrix can in general be written as </a:t>
                </a:r>
              </a:p>
              <a:p>
                <a:pPr marL="119062" indent="0">
                  <a:buNone/>
                </a:pP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𝐶𝐾𝑀</m:t>
                        </m:r>
                      </m:sub>
                    </m:sSub>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rPr>
                              <m:t>𝛼</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m:t>
                            </m:r>
                            <m:r>
                              <a:rPr lang="en-US" b="0" i="1" smtClean="0">
                                <a:latin typeface="Cambria Math" panose="02040503050406030204" pitchFamily="18" charset="0"/>
                              </a:rPr>
                              <m:t>𝛽</m:t>
                            </m:r>
                          </m:sup>
                        </m:sSup>
                      </m:e>
                    </m:d>
                  </m:oMath>
                </a14:m>
                <a:endParaRPr lang="en-US" b="0" dirty="0" smtClean="0"/>
              </a:p>
              <a:p>
                <a:pPr marL="119062" indent="0">
                  <a:buNone/>
                </a:pPr>
                <a:r>
                  <a:rPr lang="en-US" dirty="0" smtClean="0"/>
                  <a:t>  </a:t>
                </a:r>
                <a:r>
                  <a:rPr lang="en-US" dirty="0"/>
                  <a:t>T</a:t>
                </a:r>
                <a:r>
                  <a:rPr lang="en-US" dirty="0" smtClean="0"/>
                  <a:t>here </a:t>
                </a:r>
                <a:r>
                  <a:rPr lang="en-US" dirty="0" smtClean="0"/>
                  <a:t>is a total of 4+2 parameters, </a:t>
                </a:r>
                <a:endParaRPr lang="en-US" dirty="0"/>
              </a:p>
              <a:p>
                <a:pPr marL="119062" indent="0">
                  <a:buNone/>
                </a:pPr>
                <a:r>
                  <a:rPr lang="en-US" dirty="0" smtClean="0"/>
                  <a:t> in which 3 of them are rotation </a:t>
                </a:r>
                <a:r>
                  <a:rPr lang="en-US" dirty="0" smtClean="0"/>
                  <a:t>angles, 3 </a:t>
                </a:r>
                <a:r>
                  <a:rPr lang="en-US" dirty="0" smtClean="0"/>
                  <a:t>(</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𝛼</m:t>
                    </m:r>
                    <m:r>
                      <a:rPr lang="en-US" b="0" i="1" smtClean="0">
                        <a:latin typeface="Cambria Math" panose="02040503050406030204" pitchFamily="18" charset="0"/>
                      </a:rPr>
                      <m:t>, </m:t>
                    </m:r>
                    <m:r>
                      <a:rPr lang="en-US" b="0" i="1" smtClean="0">
                        <a:latin typeface="Cambria Math" panose="02040503050406030204" pitchFamily="18" charset="0"/>
                      </a:rPr>
                      <m:t>𝛽</m:t>
                    </m:r>
                    <m:r>
                      <a:rPr lang="en-US" b="0" i="1" smtClean="0">
                        <a:latin typeface="Cambria Math" panose="02040503050406030204" pitchFamily="18" charset="0"/>
                      </a:rPr>
                      <m:t>)</m:t>
                    </m:r>
                  </m:oMath>
                </a14:m>
                <a:r>
                  <a:rPr lang="en-US" dirty="0" smtClean="0"/>
                  <a:t> are CP </a:t>
                </a:r>
                <a:r>
                  <a:rPr lang="en-US" dirty="0" smtClean="0"/>
                  <a:t>phases</a:t>
                </a:r>
                <a:r>
                  <a:rPr lang="en-US" dirty="0"/>
                  <a:t> </a:t>
                </a:r>
                <a:r>
                  <a:rPr lang="en-US" smtClean="0"/>
                  <a:t>(complex numbers!) </a:t>
                </a:r>
                <a:endParaRPr lang="en-US" dirty="0" smtClean="0"/>
              </a:p>
              <a:p>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 r="-1407"/>
                </a:stretch>
              </a:blipFill>
            </p:spPr>
            <p:txBody>
              <a:bodyPr/>
              <a:lstStyle/>
              <a:p>
                <a:r>
                  <a:rPr lang="en-US">
                    <a:noFill/>
                  </a:rPr>
                  <a:t> </a:t>
                </a:r>
              </a:p>
            </p:txBody>
          </p:sp>
        </mc:Fallback>
      </mc:AlternateContent>
    </p:spTree>
    <p:extLst>
      <p:ext uri="{BB962C8B-B14F-4D97-AF65-F5344CB8AC3E}">
        <p14:creationId xmlns:p14="http://schemas.microsoft.com/office/powerpoint/2010/main" val="2456505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GUT (</a:t>
            </a:r>
            <a:r>
              <a:rPr lang="en-US" dirty="0"/>
              <a:t>G</a:t>
            </a:r>
            <a:r>
              <a:rPr lang="en-US" dirty="0" smtClean="0"/>
              <a:t>rand </a:t>
            </a:r>
            <a:r>
              <a:rPr lang="en-US" dirty="0"/>
              <a:t>U</a:t>
            </a:r>
            <a:r>
              <a:rPr lang="en-US" dirty="0" smtClean="0"/>
              <a:t>nification Theory)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The small mass of the neutrino may hint that neutrino physics is related to GUT scale physics. Thus to understand the neutrino mass and oscillation, we need to do some GUT modelling. </a:t>
                </a:r>
              </a:p>
              <a:p>
                <a:r>
                  <a:rPr lang="en-US" dirty="0" smtClean="0"/>
                  <a:t>There are 30 fermion in each generation. </a:t>
                </a:r>
                <a:r>
                  <a:rPr lang="en-US" dirty="0" smtClean="0"/>
                  <a:t>15 </a:t>
                </a:r>
                <a:r>
                  <a:rPr lang="en-US" dirty="0" smtClean="0"/>
                  <a:t>of them particles and the other 15 anti-particles. </a:t>
                </a:r>
              </a:p>
              <a:p>
                <a:r>
                  <a:rPr lang="en-US" dirty="0" smtClean="0">
                    <a:solidFill>
                      <a:srgbClr val="C70000"/>
                    </a:solidFill>
                  </a:rPr>
                  <a:t>15 LH particles plus LH antineutrino form a 16 dimensional </a:t>
                </a:r>
                <a:r>
                  <a:rPr lang="en-US" dirty="0" err="1" smtClean="0">
                    <a:solidFill>
                      <a:srgbClr val="C70000"/>
                    </a:solidFill>
                  </a:rPr>
                  <a:t>Weyl</a:t>
                </a:r>
                <a:r>
                  <a:rPr lang="en-US" dirty="0" smtClean="0">
                    <a:solidFill>
                      <a:srgbClr val="C70000"/>
                    </a:solidFill>
                  </a:rPr>
                  <a:t> </a:t>
                </a:r>
                <a:r>
                  <a:rPr lang="en-US" dirty="0" err="1" smtClean="0">
                    <a:solidFill>
                      <a:srgbClr val="C70000"/>
                    </a:solidFill>
                  </a:rPr>
                  <a:t>spinor</a:t>
                </a:r>
                <a:r>
                  <a:rPr lang="en-US" dirty="0" smtClean="0">
                    <a:solidFill>
                      <a:srgbClr val="C70000"/>
                    </a:solidFill>
                  </a:rPr>
                  <a:t> representation of SO(10).</a:t>
                </a:r>
              </a:p>
              <a:p>
                <a:pPr marL="119062" indent="0">
                  <a:buNone/>
                </a:pPr>
                <a14:m>
                  <m:oMathPara xmlns:m="http://schemas.openxmlformats.org/officeDocument/2006/math">
                    <m:oMathParaPr>
                      <m:jc m:val="centerGroup"/>
                    </m:oMathParaPr>
                    <m:oMath xmlns:m="http://schemas.openxmlformats.org/officeDocument/2006/math">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𝜓</m:t>
                          </m:r>
                        </m:e>
                        <m:sub>
                          <m:r>
                            <a:rPr lang="en-US" b="0" i="1" smtClean="0">
                              <a:solidFill>
                                <a:srgbClr val="1E02C6"/>
                              </a:solidFill>
                              <a:latin typeface="Cambria Math" panose="02040503050406030204" pitchFamily="18" charset="0"/>
                            </a:rPr>
                            <m:t>16</m:t>
                          </m:r>
                        </m:sub>
                      </m:sSub>
                      <m:r>
                        <a:rPr lang="en-US" b="0" i="1" smtClean="0">
                          <a:solidFill>
                            <a:srgbClr val="1E02C6"/>
                          </a:solidFill>
                          <a:latin typeface="Cambria Math" panose="02040503050406030204" pitchFamily="18" charset="0"/>
                        </a:rPr>
                        <m:t>=(</m:t>
                      </m:r>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𝑢</m:t>
                          </m:r>
                        </m:e>
                        <m:sub>
                          <m:r>
                            <a:rPr lang="en-US" b="0" i="1" smtClean="0">
                              <a:solidFill>
                                <a:srgbClr val="1E02C6"/>
                              </a:solidFill>
                              <a:latin typeface="Cambria Math" panose="02040503050406030204" pitchFamily="18" charset="0"/>
                            </a:rPr>
                            <m:t>𝐿</m:t>
                          </m:r>
                          <m:r>
                            <a:rPr lang="en-US" b="0" i="1" smtClean="0">
                              <a:solidFill>
                                <a:srgbClr val="1E02C6"/>
                              </a:solidFill>
                              <a:latin typeface="Cambria Math" panose="02040503050406030204" pitchFamily="18" charset="0"/>
                            </a:rPr>
                            <m:t>1</m:t>
                          </m:r>
                        </m:sub>
                      </m:sSub>
                      <m:r>
                        <a:rPr lang="en-US" b="0" i="1" smtClean="0">
                          <a:solidFill>
                            <a:srgbClr val="1E02C6"/>
                          </a:solidFill>
                          <a:latin typeface="Cambria Math" panose="02040503050406030204" pitchFamily="18" charset="0"/>
                        </a:rPr>
                        <m:t>, </m:t>
                      </m:r>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𝑢</m:t>
                          </m:r>
                        </m:e>
                        <m:sub>
                          <m:r>
                            <a:rPr lang="en-US" b="0" i="1" smtClean="0">
                              <a:solidFill>
                                <a:srgbClr val="1E02C6"/>
                              </a:solidFill>
                              <a:latin typeface="Cambria Math" panose="02040503050406030204" pitchFamily="18" charset="0"/>
                            </a:rPr>
                            <m:t>𝐿</m:t>
                          </m:r>
                          <m:r>
                            <a:rPr lang="en-US" b="0" i="1" smtClean="0">
                              <a:solidFill>
                                <a:srgbClr val="1E02C6"/>
                              </a:solidFill>
                              <a:latin typeface="Cambria Math" panose="02040503050406030204" pitchFamily="18" charset="0"/>
                            </a:rPr>
                            <m:t>2</m:t>
                          </m:r>
                        </m:sub>
                      </m:sSub>
                      <m:r>
                        <a:rPr lang="en-US" b="0" i="1" smtClean="0">
                          <a:solidFill>
                            <a:srgbClr val="1E02C6"/>
                          </a:solidFill>
                          <a:latin typeface="Cambria Math" panose="02040503050406030204" pitchFamily="18" charset="0"/>
                        </a:rPr>
                        <m:t>,</m:t>
                      </m:r>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𝑢</m:t>
                          </m:r>
                        </m:e>
                        <m:sub>
                          <m:r>
                            <a:rPr lang="en-US" b="0" i="1" smtClean="0">
                              <a:solidFill>
                                <a:srgbClr val="1E02C6"/>
                              </a:solidFill>
                              <a:latin typeface="Cambria Math" panose="02040503050406030204" pitchFamily="18" charset="0"/>
                            </a:rPr>
                            <m:t>𝐿</m:t>
                          </m:r>
                          <m:r>
                            <a:rPr lang="en-US" b="0" i="1" smtClean="0">
                              <a:solidFill>
                                <a:srgbClr val="1E02C6"/>
                              </a:solidFill>
                              <a:latin typeface="Cambria Math" panose="02040503050406030204" pitchFamily="18" charset="0"/>
                            </a:rPr>
                            <m:t>3</m:t>
                          </m:r>
                        </m:sub>
                      </m:sSub>
                      <m:r>
                        <a:rPr lang="en-US" b="0" i="1" smtClean="0">
                          <a:solidFill>
                            <a:srgbClr val="1E02C6"/>
                          </a:solidFill>
                          <a:latin typeface="Cambria Math" panose="02040503050406030204" pitchFamily="18" charset="0"/>
                        </a:rPr>
                        <m:t>,</m:t>
                      </m:r>
                      <m:sSub>
                        <m:sSubPr>
                          <m:ctrlPr>
                            <a:rPr lang="en-US" b="0" i="1" smtClean="0">
                              <a:solidFill>
                                <a:srgbClr val="1E02C6"/>
                              </a:solidFill>
                              <a:latin typeface="Cambria Math" panose="02040503050406030204" pitchFamily="18" charset="0"/>
                            </a:rPr>
                          </m:ctrlPr>
                        </m:sSubPr>
                        <m:e>
                          <m:sSub>
                            <m:sSubPr>
                              <m:ctrlPr>
                                <a:rPr lang="en-US" i="1">
                                  <a:solidFill>
                                    <a:srgbClr val="1E02C6"/>
                                  </a:solidFill>
                                  <a:latin typeface="Cambria Math" panose="02040503050406030204" pitchFamily="18" charset="0"/>
                                </a:rPr>
                              </m:ctrlPr>
                            </m:sSubPr>
                            <m:e>
                              <m:acc>
                                <m:accPr>
                                  <m:chr m:val="̅"/>
                                  <m:ctrlPr>
                                    <a:rPr lang="en-US" b="0" i="1" smtClean="0">
                                      <a:solidFill>
                                        <a:srgbClr val="1E02C6"/>
                                      </a:solidFill>
                                      <a:latin typeface="Cambria Math" panose="02040503050406030204" pitchFamily="18" charset="0"/>
                                    </a:rPr>
                                  </m:ctrlPr>
                                </m:accPr>
                                <m:e>
                                  <m:r>
                                    <a:rPr lang="en-US" i="1">
                                      <a:solidFill>
                                        <a:srgbClr val="1E02C6"/>
                                      </a:solidFill>
                                      <a:latin typeface="Cambria Math" panose="02040503050406030204" pitchFamily="18" charset="0"/>
                                    </a:rPr>
                                    <m:t>𝑢</m:t>
                                  </m:r>
                                </m:e>
                              </m:acc>
                              <m:r>
                                <a:rPr lang="en-US" b="0" i="1" smtClean="0">
                                  <a:solidFill>
                                    <a:srgbClr val="1E02C6"/>
                                  </a:solidFill>
                                  <a:latin typeface="Cambria Math" panose="02040503050406030204" pitchFamily="18" charset="0"/>
                                </a:rPr>
                                <m:t> </m:t>
                              </m:r>
                            </m:e>
                            <m:sub>
                              <m:r>
                                <a:rPr lang="en-US" i="1">
                                  <a:solidFill>
                                    <a:srgbClr val="1E02C6"/>
                                  </a:solidFill>
                                  <a:latin typeface="Cambria Math" panose="02040503050406030204" pitchFamily="18" charset="0"/>
                                </a:rPr>
                                <m:t>𝐿</m:t>
                              </m:r>
                              <m:r>
                                <a:rPr lang="en-US" i="1">
                                  <a:solidFill>
                                    <a:srgbClr val="1E02C6"/>
                                  </a:solidFill>
                                  <a:latin typeface="Cambria Math" panose="02040503050406030204" pitchFamily="18" charset="0"/>
                                </a:rPr>
                                <m:t>1</m:t>
                              </m:r>
                            </m:sub>
                          </m:sSub>
                          <m:r>
                            <a:rPr lang="en-US" i="1">
                              <a:solidFill>
                                <a:srgbClr val="1E02C6"/>
                              </a:solidFill>
                              <a:latin typeface="Cambria Math" panose="02040503050406030204" pitchFamily="18" charset="0"/>
                            </a:rPr>
                            <m:t>, </m:t>
                          </m:r>
                          <m:sSub>
                            <m:sSubPr>
                              <m:ctrlPr>
                                <a:rPr lang="en-US" i="1">
                                  <a:solidFill>
                                    <a:srgbClr val="1E02C6"/>
                                  </a:solidFill>
                                  <a:latin typeface="Cambria Math" panose="02040503050406030204" pitchFamily="18" charset="0"/>
                                </a:rPr>
                              </m:ctrlPr>
                            </m:sSubPr>
                            <m:e>
                              <m:acc>
                                <m:accPr>
                                  <m:chr m:val="̅"/>
                                  <m:ctrlPr>
                                    <a:rPr lang="en-US" b="0" i="1" smtClean="0">
                                      <a:solidFill>
                                        <a:srgbClr val="1E02C6"/>
                                      </a:solidFill>
                                      <a:latin typeface="Cambria Math" panose="02040503050406030204" pitchFamily="18" charset="0"/>
                                    </a:rPr>
                                  </m:ctrlPr>
                                </m:accPr>
                                <m:e>
                                  <m:r>
                                    <a:rPr lang="en-US" i="1">
                                      <a:solidFill>
                                        <a:srgbClr val="1E02C6"/>
                                      </a:solidFill>
                                      <a:latin typeface="Cambria Math" panose="02040503050406030204" pitchFamily="18" charset="0"/>
                                    </a:rPr>
                                    <m:t>𝑢</m:t>
                                  </m:r>
                                </m:e>
                              </m:acc>
                            </m:e>
                            <m:sub>
                              <m:r>
                                <a:rPr lang="en-US" i="1">
                                  <a:solidFill>
                                    <a:srgbClr val="1E02C6"/>
                                  </a:solidFill>
                                  <a:latin typeface="Cambria Math" panose="02040503050406030204" pitchFamily="18" charset="0"/>
                                </a:rPr>
                                <m:t>𝐿</m:t>
                              </m:r>
                              <m:r>
                                <a:rPr lang="en-US" i="1">
                                  <a:solidFill>
                                    <a:srgbClr val="1E02C6"/>
                                  </a:solidFill>
                                  <a:latin typeface="Cambria Math" panose="02040503050406030204" pitchFamily="18" charset="0"/>
                                </a:rPr>
                                <m:t>2</m:t>
                              </m:r>
                            </m:sub>
                          </m:sSub>
                          <m:r>
                            <a:rPr lang="en-US" i="1">
                              <a:solidFill>
                                <a:srgbClr val="1E02C6"/>
                              </a:solidFill>
                              <a:latin typeface="Cambria Math" panose="02040503050406030204" pitchFamily="18" charset="0"/>
                            </a:rPr>
                            <m:t>,</m:t>
                          </m:r>
                          <m:sSub>
                            <m:sSubPr>
                              <m:ctrlPr>
                                <a:rPr lang="en-US" i="1">
                                  <a:solidFill>
                                    <a:srgbClr val="1E02C6"/>
                                  </a:solidFill>
                                  <a:latin typeface="Cambria Math" panose="02040503050406030204" pitchFamily="18" charset="0"/>
                                </a:rPr>
                              </m:ctrlPr>
                            </m:sSubPr>
                            <m:e>
                              <m:acc>
                                <m:accPr>
                                  <m:chr m:val="̅"/>
                                  <m:ctrlPr>
                                    <a:rPr lang="en-US" b="0" i="1" smtClean="0">
                                      <a:solidFill>
                                        <a:srgbClr val="1E02C6"/>
                                      </a:solidFill>
                                      <a:latin typeface="Cambria Math" panose="02040503050406030204" pitchFamily="18" charset="0"/>
                                    </a:rPr>
                                  </m:ctrlPr>
                                </m:accPr>
                                <m:e>
                                  <m:r>
                                    <a:rPr lang="en-US" i="1">
                                      <a:solidFill>
                                        <a:srgbClr val="1E02C6"/>
                                      </a:solidFill>
                                      <a:latin typeface="Cambria Math" panose="02040503050406030204" pitchFamily="18" charset="0"/>
                                    </a:rPr>
                                    <m:t>𝑢</m:t>
                                  </m:r>
                                </m:e>
                              </m:acc>
                            </m:e>
                            <m:sub>
                              <m:r>
                                <a:rPr lang="en-US" i="1">
                                  <a:solidFill>
                                    <a:srgbClr val="1E02C6"/>
                                  </a:solidFill>
                                  <a:latin typeface="Cambria Math" panose="02040503050406030204" pitchFamily="18" charset="0"/>
                                </a:rPr>
                                <m:t>𝐿</m:t>
                              </m:r>
                              <m:r>
                                <a:rPr lang="en-US" i="1">
                                  <a:solidFill>
                                    <a:srgbClr val="1E02C6"/>
                                  </a:solidFill>
                                  <a:latin typeface="Cambria Math" panose="02040503050406030204" pitchFamily="18" charset="0"/>
                                </a:rPr>
                                <m:t>3</m:t>
                              </m:r>
                            </m:sub>
                          </m:sSub>
                          <m:r>
                            <a:rPr lang="en-US" b="0" i="1" smtClean="0">
                              <a:solidFill>
                                <a:srgbClr val="1E02C6"/>
                              </a:solidFill>
                              <a:latin typeface="Cambria Math" panose="02040503050406030204" pitchFamily="18" charset="0"/>
                            </a:rPr>
                            <m:t>,</m:t>
                          </m:r>
                          <m:r>
                            <a:rPr lang="en-US" b="0" i="1" smtClean="0">
                              <a:solidFill>
                                <a:srgbClr val="1E02C6"/>
                              </a:solidFill>
                              <a:latin typeface="Cambria Math" panose="02040503050406030204" pitchFamily="18" charset="0"/>
                            </a:rPr>
                            <m:t>𝑑</m:t>
                          </m:r>
                        </m:e>
                        <m:sub>
                          <m:r>
                            <a:rPr lang="en-US" b="0" i="1" smtClean="0">
                              <a:solidFill>
                                <a:srgbClr val="1E02C6"/>
                              </a:solidFill>
                              <a:latin typeface="Cambria Math" panose="02040503050406030204" pitchFamily="18" charset="0"/>
                            </a:rPr>
                            <m:t>𝐿</m:t>
                          </m:r>
                          <m:r>
                            <a:rPr lang="en-US" b="0" i="1" smtClean="0">
                              <a:solidFill>
                                <a:srgbClr val="1E02C6"/>
                              </a:solidFill>
                              <a:latin typeface="Cambria Math" panose="02040503050406030204" pitchFamily="18" charset="0"/>
                            </a:rPr>
                            <m:t>1</m:t>
                          </m:r>
                        </m:sub>
                      </m:sSub>
                      <m:r>
                        <a:rPr lang="en-US" b="0" i="1" smtClean="0">
                          <a:solidFill>
                            <a:srgbClr val="1E02C6"/>
                          </a:solidFill>
                          <a:latin typeface="Cambria Math" panose="02040503050406030204" pitchFamily="18" charset="0"/>
                        </a:rPr>
                        <m:t>, </m:t>
                      </m:r>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𝑑</m:t>
                          </m:r>
                        </m:e>
                        <m:sub>
                          <m:r>
                            <a:rPr lang="en-US" b="0" i="1" smtClean="0">
                              <a:solidFill>
                                <a:srgbClr val="1E02C6"/>
                              </a:solidFill>
                              <a:latin typeface="Cambria Math" panose="02040503050406030204" pitchFamily="18" charset="0"/>
                            </a:rPr>
                            <m:t>𝐿</m:t>
                          </m:r>
                          <m:r>
                            <a:rPr lang="en-US" b="0" i="1" smtClean="0">
                              <a:solidFill>
                                <a:srgbClr val="1E02C6"/>
                              </a:solidFill>
                              <a:latin typeface="Cambria Math" panose="02040503050406030204" pitchFamily="18" charset="0"/>
                            </a:rPr>
                            <m:t>2</m:t>
                          </m:r>
                        </m:sub>
                      </m:sSub>
                      <m:r>
                        <a:rPr lang="en-US" b="0" i="1" smtClean="0">
                          <a:solidFill>
                            <a:srgbClr val="1E02C6"/>
                          </a:solidFill>
                          <a:latin typeface="Cambria Math" panose="02040503050406030204" pitchFamily="18" charset="0"/>
                        </a:rPr>
                        <m:t>, </m:t>
                      </m:r>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𝑑</m:t>
                          </m:r>
                        </m:e>
                        <m:sub>
                          <m:r>
                            <a:rPr lang="en-US" b="0" i="1" smtClean="0">
                              <a:solidFill>
                                <a:srgbClr val="1E02C6"/>
                              </a:solidFill>
                              <a:latin typeface="Cambria Math" panose="02040503050406030204" pitchFamily="18" charset="0"/>
                            </a:rPr>
                            <m:t>𝐿</m:t>
                          </m:r>
                          <m:r>
                            <a:rPr lang="en-US" b="0" i="1" smtClean="0">
                              <a:solidFill>
                                <a:srgbClr val="1E02C6"/>
                              </a:solidFill>
                              <a:latin typeface="Cambria Math" panose="02040503050406030204" pitchFamily="18" charset="0"/>
                            </a:rPr>
                            <m:t>3</m:t>
                          </m:r>
                        </m:sub>
                      </m:sSub>
                      <m:r>
                        <a:rPr lang="en-US" b="0" i="1" smtClean="0">
                          <a:solidFill>
                            <a:srgbClr val="1E02C6"/>
                          </a:solidFill>
                          <a:latin typeface="Cambria Math" panose="02040503050406030204" pitchFamily="18" charset="0"/>
                        </a:rPr>
                        <m:t>,</m:t>
                      </m:r>
                      <m:sSub>
                        <m:sSubPr>
                          <m:ctrlPr>
                            <a:rPr lang="en-US" i="1">
                              <a:solidFill>
                                <a:srgbClr val="1E02C6"/>
                              </a:solidFill>
                              <a:latin typeface="Cambria Math" panose="02040503050406030204" pitchFamily="18" charset="0"/>
                            </a:rPr>
                          </m:ctrlPr>
                        </m:sSubPr>
                        <m:e>
                          <m:acc>
                            <m:accPr>
                              <m:chr m:val="̅"/>
                              <m:ctrlPr>
                                <a:rPr lang="en-US" b="0" i="1" smtClean="0">
                                  <a:solidFill>
                                    <a:srgbClr val="1E02C6"/>
                                  </a:solidFill>
                                  <a:latin typeface="Cambria Math" panose="02040503050406030204" pitchFamily="18" charset="0"/>
                                </a:rPr>
                              </m:ctrlPr>
                            </m:accPr>
                            <m:e>
                              <m:r>
                                <a:rPr lang="en-US" b="0" i="1" smtClean="0">
                                  <a:solidFill>
                                    <a:srgbClr val="1E02C6"/>
                                  </a:solidFill>
                                  <a:latin typeface="Cambria Math" panose="02040503050406030204" pitchFamily="18" charset="0"/>
                                </a:rPr>
                                <m:t>𝑑</m:t>
                              </m:r>
                            </m:e>
                          </m:acc>
                        </m:e>
                        <m:sub>
                          <m:r>
                            <a:rPr lang="en-US" i="1">
                              <a:solidFill>
                                <a:srgbClr val="1E02C6"/>
                              </a:solidFill>
                              <a:latin typeface="Cambria Math" panose="02040503050406030204" pitchFamily="18" charset="0"/>
                            </a:rPr>
                            <m:t>𝐿</m:t>
                          </m:r>
                          <m:r>
                            <a:rPr lang="en-US" i="1">
                              <a:solidFill>
                                <a:srgbClr val="1E02C6"/>
                              </a:solidFill>
                              <a:latin typeface="Cambria Math" panose="02040503050406030204" pitchFamily="18" charset="0"/>
                            </a:rPr>
                            <m:t>1</m:t>
                          </m:r>
                        </m:sub>
                      </m:sSub>
                      <m:r>
                        <a:rPr lang="en-US" i="1">
                          <a:solidFill>
                            <a:srgbClr val="1E02C6"/>
                          </a:solidFill>
                          <a:latin typeface="Cambria Math" panose="02040503050406030204" pitchFamily="18" charset="0"/>
                        </a:rPr>
                        <m:t>, </m:t>
                      </m:r>
                      <m:sSub>
                        <m:sSubPr>
                          <m:ctrlPr>
                            <a:rPr lang="en-US" i="1">
                              <a:solidFill>
                                <a:srgbClr val="1E02C6"/>
                              </a:solidFill>
                              <a:latin typeface="Cambria Math" panose="02040503050406030204" pitchFamily="18" charset="0"/>
                            </a:rPr>
                          </m:ctrlPr>
                        </m:sSubPr>
                        <m:e>
                          <m:acc>
                            <m:accPr>
                              <m:chr m:val="̅"/>
                              <m:ctrlPr>
                                <a:rPr lang="en-US" b="0" i="1" smtClean="0">
                                  <a:solidFill>
                                    <a:srgbClr val="1E02C6"/>
                                  </a:solidFill>
                                  <a:latin typeface="Cambria Math" panose="02040503050406030204" pitchFamily="18" charset="0"/>
                                </a:rPr>
                              </m:ctrlPr>
                            </m:accPr>
                            <m:e>
                              <m:r>
                                <a:rPr lang="en-US" b="0" i="1" smtClean="0">
                                  <a:solidFill>
                                    <a:srgbClr val="1E02C6"/>
                                  </a:solidFill>
                                  <a:latin typeface="Cambria Math" panose="02040503050406030204" pitchFamily="18" charset="0"/>
                                </a:rPr>
                                <m:t>𝑑</m:t>
                              </m:r>
                            </m:e>
                          </m:acc>
                        </m:e>
                        <m:sub>
                          <m:r>
                            <a:rPr lang="en-US" i="1">
                              <a:solidFill>
                                <a:srgbClr val="1E02C6"/>
                              </a:solidFill>
                              <a:latin typeface="Cambria Math" panose="02040503050406030204" pitchFamily="18" charset="0"/>
                            </a:rPr>
                            <m:t>𝐿</m:t>
                          </m:r>
                          <m:r>
                            <a:rPr lang="en-US" i="1">
                              <a:solidFill>
                                <a:srgbClr val="1E02C6"/>
                              </a:solidFill>
                              <a:latin typeface="Cambria Math" panose="02040503050406030204" pitchFamily="18" charset="0"/>
                            </a:rPr>
                            <m:t>2</m:t>
                          </m:r>
                        </m:sub>
                      </m:sSub>
                      <m:r>
                        <a:rPr lang="en-US" i="1">
                          <a:solidFill>
                            <a:srgbClr val="1E02C6"/>
                          </a:solidFill>
                          <a:latin typeface="Cambria Math" panose="02040503050406030204" pitchFamily="18" charset="0"/>
                        </a:rPr>
                        <m:t>,</m:t>
                      </m:r>
                      <m:sSub>
                        <m:sSubPr>
                          <m:ctrlPr>
                            <a:rPr lang="en-US" i="1">
                              <a:solidFill>
                                <a:srgbClr val="1E02C6"/>
                              </a:solidFill>
                              <a:latin typeface="Cambria Math" panose="02040503050406030204" pitchFamily="18" charset="0"/>
                            </a:rPr>
                          </m:ctrlPr>
                        </m:sSubPr>
                        <m:e>
                          <m:acc>
                            <m:accPr>
                              <m:chr m:val="̅"/>
                              <m:ctrlPr>
                                <a:rPr lang="en-US" b="0" i="1" smtClean="0">
                                  <a:solidFill>
                                    <a:srgbClr val="1E02C6"/>
                                  </a:solidFill>
                                  <a:latin typeface="Cambria Math" panose="02040503050406030204" pitchFamily="18" charset="0"/>
                                </a:rPr>
                              </m:ctrlPr>
                            </m:accPr>
                            <m:e>
                              <m:r>
                                <a:rPr lang="en-US" b="0" i="1" smtClean="0">
                                  <a:solidFill>
                                    <a:srgbClr val="1E02C6"/>
                                  </a:solidFill>
                                  <a:latin typeface="Cambria Math" panose="02040503050406030204" pitchFamily="18" charset="0"/>
                                </a:rPr>
                                <m:t>𝑑</m:t>
                              </m:r>
                            </m:e>
                          </m:acc>
                        </m:e>
                        <m:sub>
                          <m:r>
                            <a:rPr lang="en-US" i="1">
                              <a:solidFill>
                                <a:srgbClr val="1E02C6"/>
                              </a:solidFill>
                              <a:latin typeface="Cambria Math" panose="02040503050406030204" pitchFamily="18" charset="0"/>
                            </a:rPr>
                            <m:t>𝐿</m:t>
                          </m:r>
                          <m:r>
                            <a:rPr lang="en-US" i="1">
                              <a:solidFill>
                                <a:srgbClr val="1E02C6"/>
                              </a:solidFill>
                              <a:latin typeface="Cambria Math" panose="02040503050406030204" pitchFamily="18" charset="0"/>
                            </a:rPr>
                            <m:t>3</m:t>
                          </m:r>
                        </m:sub>
                      </m:sSub>
                      <m:r>
                        <a:rPr lang="en-US" b="0" i="1" smtClean="0">
                          <a:solidFill>
                            <a:srgbClr val="1E02C6"/>
                          </a:solidFill>
                          <a:latin typeface="Cambria Math" panose="02040503050406030204" pitchFamily="18" charset="0"/>
                        </a:rPr>
                        <m:t>, </m:t>
                      </m:r>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𝑒</m:t>
                          </m:r>
                        </m:e>
                        <m:sub>
                          <m:r>
                            <a:rPr lang="en-US" b="0" i="1" smtClean="0">
                              <a:solidFill>
                                <a:srgbClr val="1E02C6"/>
                              </a:solidFill>
                              <a:latin typeface="Cambria Math" panose="02040503050406030204" pitchFamily="18" charset="0"/>
                            </a:rPr>
                            <m:t>𝐿</m:t>
                          </m:r>
                        </m:sub>
                      </m:sSub>
                      <m:r>
                        <a:rPr lang="en-US" b="0" i="1" smtClean="0">
                          <a:solidFill>
                            <a:srgbClr val="1E02C6"/>
                          </a:solidFill>
                          <a:latin typeface="Cambria Math" panose="02040503050406030204" pitchFamily="18" charset="0"/>
                        </a:rPr>
                        <m:t>,</m:t>
                      </m:r>
                      <m:sSub>
                        <m:sSubPr>
                          <m:ctrlPr>
                            <a:rPr lang="en-US" b="0" i="1" smtClean="0">
                              <a:solidFill>
                                <a:srgbClr val="1E02C6"/>
                              </a:solidFill>
                              <a:latin typeface="Cambria Math" panose="02040503050406030204" pitchFamily="18" charset="0"/>
                            </a:rPr>
                          </m:ctrlPr>
                        </m:sSubPr>
                        <m:e>
                          <m:acc>
                            <m:accPr>
                              <m:chr m:val="̅"/>
                              <m:ctrlPr>
                                <a:rPr lang="en-US" b="0" i="1" smtClean="0">
                                  <a:solidFill>
                                    <a:srgbClr val="1E02C6"/>
                                  </a:solidFill>
                                  <a:latin typeface="Cambria Math" panose="02040503050406030204" pitchFamily="18" charset="0"/>
                                </a:rPr>
                              </m:ctrlPr>
                            </m:accPr>
                            <m:e>
                              <m:r>
                                <a:rPr lang="en-US" b="0" i="1" smtClean="0">
                                  <a:solidFill>
                                    <a:srgbClr val="1E02C6"/>
                                  </a:solidFill>
                                  <a:latin typeface="Cambria Math" panose="02040503050406030204" pitchFamily="18" charset="0"/>
                                </a:rPr>
                                <m:t>𝑒</m:t>
                              </m:r>
                            </m:e>
                          </m:acc>
                        </m:e>
                        <m:sub>
                          <m:r>
                            <a:rPr lang="en-US" b="0" i="1" smtClean="0">
                              <a:solidFill>
                                <a:srgbClr val="1E02C6"/>
                              </a:solidFill>
                              <a:latin typeface="Cambria Math" panose="02040503050406030204" pitchFamily="18" charset="0"/>
                            </a:rPr>
                            <m:t>𝐿</m:t>
                          </m:r>
                        </m:sub>
                      </m:sSub>
                      <m:r>
                        <a:rPr lang="en-US" b="0" i="1" smtClean="0">
                          <a:solidFill>
                            <a:srgbClr val="1E02C6"/>
                          </a:solidFill>
                          <a:latin typeface="Cambria Math" panose="02040503050406030204" pitchFamily="18" charset="0"/>
                        </a:rPr>
                        <m:t>,</m:t>
                      </m:r>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𝜈</m:t>
                          </m:r>
                        </m:e>
                        <m:sub>
                          <m:r>
                            <a:rPr lang="en-US" b="0" i="1" smtClean="0">
                              <a:solidFill>
                                <a:srgbClr val="1E02C6"/>
                              </a:solidFill>
                              <a:latin typeface="Cambria Math" panose="02040503050406030204" pitchFamily="18" charset="0"/>
                            </a:rPr>
                            <m:t>𝐿</m:t>
                          </m:r>
                        </m:sub>
                      </m:sSub>
                      <m:r>
                        <a:rPr lang="en-US" b="0" i="1" smtClean="0">
                          <a:solidFill>
                            <a:srgbClr val="1E02C6"/>
                          </a:solidFill>
                          <a:latin typeface="Cambria Math" panose="02040503050406030204" pitchFamily="18" charset="0"/>
                        </a:rPr>
                        <m:t>, </m:t>
                      </m:r>
                      <m:sSub>
                        <m:sSubPr>
                          <m:ctrlPr>
                            <a:rPr lang="en-US" b="0" i="1" smtClean="0">
                              <a:solidFill>
                                <a:srgbClr val="1E02C6"/>
                              </a:solidFill>
                              <a:latin typeface="Cambria Math" panose="02040503050406030204" pitchFamily="18" charset="0"/>
                            </a:rPr>
                          </m:ctrlPr>
                        </m:sSubPr>
                        <m:e>
                          <m:acc>
                            <m:accPr>
                              <m:chr m:val="̅"/>
                              <m:ctrlPr>
                                <a:rPr lang="en-US" b="0" i="1" smtClean="0">
                                  <a:solidFill>
                                    <a:srgbClr val="1E02C6"/>
                                  </a:solidFill>
                                  <a:latin typeface="Cambria Math" panose="02040503050406030204" pitchFamily="18" charset="0"/>
                                </a:rPr>
                              </m:ctrlPr>
                            </m:accPr>
                            <m:e>
                              <m:r>
                                <a:rPr lang="en-US" b="0" i="1" smtClean="0">
                                  <a:solidFill>
                                    <a:srgbClr val="1E02C6"/>
                                  </a:solidFill>
                                  <a:latin typeface="Cambria Math" panose="02040503050406030204" pitchFamily="18" charset="0"/>
                                </a:rPr>
                                <m:t>𝜈</m:t>
                              </m:r>
                            </m:e>
                          </m:acc>
                        </m:e>
                        <m:sub>
                          <m:r>
                            <a:rPr lang="en-US" b="0" i="1" smtClean="0">
                              <a:solidFill>
                                <a:srgbClr val="1E02C6"/>
                              </a:solidFill>
                              <a:latin typeface="Cambria Math" panose="02040503050406030204" pitchFamily="18" charset="0"/>
                            </a:rPr>
                            <m:t>𝐿</m:t>
                          </m:r>
                        </m:sub>
                      </m:sSub>
                      <m:r>
                        <a:rPr lang="en-US" b="0" i="1" smtClean="0">
                          <a:solidFill>
                            <a:srgbClr val="1E02C6"/>
                          </a:solidFill>
                          <a:latin typeface="Cambria Math" panose="02040503050406030204" pitchFamily="18" charset="0"/>
                        </a:rPr>
                        <m:t>)  </m:t>
                      </m:r>
                    </m:oMath>
                  </m:oMathPara>
                </a14:m>
                <a:endParaRPr lang="en-US" dirty="0">
                  <a:solidFill>
                    <a:srgbClr val="C70000"/>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8074"/>
                </a:stretch>
              </a:blipFill>
            </p:spPr>
            <p:txBody>
              <a:bodyPr/>
              <a:lstStyle/>
              <a:p>
                <a:r>
                  <a:rPr lang="en-US">
                    <a:noFill/>
                  </a:rPr>
                  <a:t> </a:t>
                </a:r>
              </a:p>
            </p:txBody>
          </p:sp>
        </mc:Fallback>
      </mc:AlternateContent>
    </p:spTree>
    <p:extLst>
      <p:ext uri="{BB962C8B-B14F-4D97-AF65-F5344CB8AC3E}">
        <p14:creationId xmlns:p14="http://schemas.microsoft.com/office/powerpoint/2010/main" val="1370693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SO(10) Models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There are many GUT SO(10) GUT models for describing the mass matrix for neutrinos. Some generate interesting results.</a:t>
                </a:r>
              </a:p>
              <a:p>
                <a:r>
                  <a:rPr lang="en-US" dirty="0" smtClean="0"/>
                  <a:t>In such a theory, the neutrino mass matrix is correlated with up-type quarks, and the charged lepton mass matrix is correlated with down-type quarks. </a:t>
                </a:r>
              </a:p>
              <a:p>
                <a:r>
                  <a:rPr lang="en-US" dirty="0" smtClean="0"/>
                  <a:t>One has to model the dynamics at GUT scale to generate the </a:t>
                </a:r>
                <a:r>
                  <a:rPr lang="en-US" dirty="0" err="1" smtClean="0"/>
                  <a:t>Majorana</a:t>
                </a:r>
                <a:r>
                  <a:rPr lang="en-US" dirty="0" smtClean="0"/>
                  <a:t> neutrino mass for RH neutrinos</a:t>
                </a:r>
              </a:p>
              <a:p>
                <a:r>
                  <a:rPr lang="en-US" dirty="0" smtClean="0"/>
                  <a:t>The result can make prediction for </a:t>
                </a:r>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sin</m:t>
                        </m:r>
                      </m:e>
                      <m:sup>
                        <m:r>
                          <a:rPr lang="en-US" b="0" i="1" smtClean="0">
                            <a:latin typeface="Cambria Math" panose="02040503050406030204" pitchFamily="18" charset="0"/>
                          </a:rPr>
                          <m:t>2</m:t>
                        </m:r>
                      </m:sup>
                    </m:sSup>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𝜃</m:t>
                        </m:r>
                      </m:e>
                      <m:sub>
                        <m:r>
                          <a:rPr lang="en-US" b="0" i="1" smtClean="0">
                            <a:latin typeface="Cambria Math" panose="02040503050406030204" pitchFamily="18" charset="0"/>
                          </a:rPr>
                          <m:t>13</m:t>
                        </m:r>
                      </m:sub>
                    </m:sSub>
                  </m:oMath>
                </a14:m>
                <a:endParaRPr lang="en-US" dirty="0" smtClean="0"/>
              </a:p>
              <a:p>
                <a:pPr marL="119062" indent="0">
                  <a:buNone/>
                </a:pPr>
                <a:r>
                  <a:rPr lang="en-US" dirty="0" smtClean="0">
                    <a:solidFill>
                      <a:srgbClr val="1E02C6"/>
                    </a:solidFill>
                  </a:rPr>
                  <a:t>X. JI, Y. C. Li, and R. Mohapatra, </a:t>
                </a:r>
                <a:r>
                  <a:rPr lang="en-US" dirty="0" err="1" smtClean="0">
                    <a:solidFill>
                      <a:srgbClr val="1E02C6"/>
                    </a:solidFill>
                  </a:rPr>
                  <a:t>Phys.Lett</a:t>
                </a:r>
                <a:r>
                  <a:rPr lang="en-US" dirty="0">
                    <a:solidFill>
                      <a:srgbClr val="1E02C6"/>
                    </a:solidFill>
                  </a:rPr>
                  <a:t>. B633 (2006) 755-760 </a:t>
                </a:r>
                <a:endParaRPr lang="en-US" dirty="0" smtClean="0">
                  <a:solidFill>
                    <a:srgbClr val="1E02C6"/>
                  </a:solidFill>
                </a:endParaRPr>
              </a:p>
              <a:p>
                <a:r>
                  <a:rPr lang="en-US" dirty="0" smtClean="0"/>
                  <a:t>Such model can also produce large CP violation in the lepton sector which produces the right amount </a:t>
                </a:r>
                <a:r>
                  <a:rPr lang="en-US" dirty="0" err="1" smtClean="0"/>
                  <a:t>leptogenesis</a:t>
                </a:r>
                <a:r>
                  <a:rPr lang="en-US" dirty="0" smtClean="0"/>
                  <a: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48"/>
                </a:stretch>
              </a:blipFill>
            </p:spPr>
            <p:txBody>
              <a:bodyPr/>
              <a:lstStyle/>
              <a:p>
                <a:r>
                  <a:rPr lang="en-US">
                    <a:noFill/>
                  </a:rPr>
                  <a:t> </a:t>
                </a:r>
              </a:p>
            </p:txBody>
          </p:sp>
        </mc:Fallback>
      </mc:AlternateContent>
    </p:spTree>
    <p:extLst>
      <p:ext uri="{BB962C8B-B14F-4D97-AF65-F5344CB8AC3E}">
        <p14:creationId xmlns:p14="http://schemas.microsoft.com/office/powerpoint/2010/main" val="3032078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Sterile neutrinos</a:t>
            </a:r>
            <a:endParaRPr lang="en-US" dirty="0"/>
          </a:p>
        </p:txBody>
      </p:sp>
      <p:sp>
        <p:nvSpPr>
          <p:cNvPr id="3" name="Content Placeholder 2"/>
          <p:cNvSpPr>
            <a:spLocks noGrp="1"/>
          </p:cNvSpPr>
          <p:nvPr>
            <p:ph idx="1"/>
          </p:nvPr>
        </p:nvSpPr>
        <p:spPr/>
        <p:txBody>
          <a:bodyPr/>
          <a:lstStyle/>
          <a:p>
            <a:r>
              <a:rPr lang="en-US" dirty="0" smtClean="0"/>
              <a:t>Since the RH neutrinos does not participate in the SM interactions, it is called the sterile neutrinos. </a:t>
            </a:r>
          </a:p>
          <a:p>
            <a:r>
              <a:rPr lang="en-US" dirty="0" smtClean="0"/>
              <a:t>Sterile neutrinos do not participate in SM processes, but it can mix with active neutrinos. </a:t>
            </a:r>
          </a:p>
          <a:p>
            <a:r>
              <a:rPr lang="en-US" dirty="0" smtClean="0"/>
              <a:t>It is a big mystery that if sterile neutrino exist or not in the nature. </a:t>
            </a:r>
            <a:endParaRPr lang="en-US" dirty="0"/>
          </a:p>
        </p:txBody>
      </p:sp>
    </p:spTree>
    <p:extLst>
      <p:ext uri="{BB962C8B-B14F-4D97-AF65-F5344CB8AC3E}">
        <p14:creationId xmlns:p14="http://schemas.microsoft.com/office/powerpoint/2010/main" val="1132396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Neutrino is an important window for new physics. </a:t>
            </a:r>
          </a:p>
          <a:p>
            <a:r>
              <a:rPr lang="en-US" dirty="0" smtClean="0"/>
              <a:t>Neutrinos might be Dirac particles, in which case, there exist light RH (sterile) neutrinos.</a:t>
            </a:r>
          </a:p>
          <a:p>
            <a:r>
              <a:rPr lang="en-US" dirty="0" smtClean="0"/>
              <a:t>Neutrino might be </a:t>
            </a:r>
            <a:r>
              <a:rPr lang="en-US" dirty="0" err="1" smtClean="0"/>
              <a:t>Majorana</a:t>
            </a:r>
            <a:r>
              <a:rPr lang="en-US" dirty="0" smtClean="0"/>
              <a:t> particles, in which case, one has lepton number violation in mass, </a:t>
            </a:r>
            <a:r>
              <a:rPr lang="en-US" dirty="0" err="1" smtClean="0"/>
              <a:t>neutrinoless</a:t>
            </a:r>
            <a:r>
              <a:rPr lang="en-US" dirty="0" smtClean="0"/>
              <a:t> double beta decay shall be possible, and </a:t>
            </a:r>
            <a:r>
              <a:rPr lang="en-US" dirty="0" err="1" smtClean="0"/>
              <a:t>leptogenesis</a:t>
            </a:r>
            <a:r>
              <a:rPr lang="en-US" dirty="0" smtClean="0"/>
              <a:t> might happen.</a:t>
            </a:r>
          </a:p>
          <a:p>
            <a:r>
              <a:rPr lang="en-US" dirty="0" smtClean="0"/>
              <a:t>Neutrino might be quasi-Dirac particle, in which case, the neutrino lightness of being might be understandable from seesaw mechanism. </a:t>
            </a:r>
            <a:endParaRPr lang="en-US" dirty="0"/>
          </a:p>
        </p:txBody>
      </p:sp>
    </p:spTree>
    <p:extLst>
      <p:ext uri="{BB962C8B-B14F-4D97-AF65-F5344CB8AC3E}">
        <p14:creationId xmlns:p14="http://schemas.microsoft.com/office/powerpoint/2010/main" val="355113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so special about neutrinos?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sz="2800" dirty="0" smtClean="0"/>
                  <a:t>Neutrino is a special particle in SM. </a:t>
                </a:r>
              </a:p>
              <a:p>
                <a:pPr lvl="1"/>
                <a:r>
                  <a:rPr lang="en-US" sz="2400" dirty="0" smtClean="0">
                    <a:solidFill>
                      <a:srgbClr val="1E02C6"/>
                    </a:solidFill>
                  </a:rPr>
                  <a:t>It is  the only fermion that does not carry electric charge! </a:t>
                </a:r>
              </a:p>
              <a:p>
                <a:pPr marL="457200" lvl="1" indent="0">
                  <a:buNone/>
                </a:pPr>
                <a:r>
                  <a:rPr lang="en-US" sz="2400" dirty="0"/>
                  <a:t> </a:t>
                </a:r>
                <a:r>
                  <a:rPr lang="en-US" sz="2400" dirty="0" smtClean="0"/>
                  <a:t>  the other charge neutral: </a:t>
                </a:r>
                <a14:m>
                  <m:oMath xmlns:m="http://schemas.openxmlformats.org/officeDocument/2006/math">
                    <m:r>
                      <a:rPr lang="en-US" sz="2400" b="0" i="0" smtClean="0">
                        <a:latin typeface="Cambria Math" panose="02040503050406030204" pitchFamily="18" charset="0"/>
                      </a:rPr>
                      <m:t>  </m:t>
                    </m:r>
                    <m:r>
                      <a:rPr lang="en-US" sz="2400" b="0" i="1" smtClean="0">
                        <a:latin typeface="Cambria Math" panose="02040503050406030204" pitchFamily="18" charset="0"/>
                      </a:rPr>
                      <m:t>𝛾</m:t>
                    </m:r>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 </m:t>
                        </m:r>
                        <m:r>
                          <a:rPr lang="en-US" sz="2400" b="0" i="1" smtClean="0">
                            <a:latin typeface="Cambria Math" panose="02040503050406030204" pitchFamily="18" charset="0"/>
                          </a:rPr>
                          <m:t>𝑔</m:t>
                        </m:r>
                        <m:r>
                          <a:rPr lang="en-US" sz="2400" b="0" i="1" smtClean="0">
                            <a:latin typeface="Cambria Math" panose="02040503050406030204" pitchFamily="18" charset="0"/>
                          </a:rPr>
                          <m:t>, </m:t>
                        </m:r>
                        <m:r>
                          <a:rPr lang="en-US" sz="2400" b="0" i="1" smtClean="0">
                            <a:latin typeface="Cambria Math" panose="02040503050406030204" pitchFamily="18" charset="0"/>
                          </a:rPr>
                          <m:t>𝐻</m:t>
                        </m:r>
                      </m:e>
                      <m:sup>
                        <m:r>
                          <a:rPr lang="en-US" sz="2400" b="0" i="1" smtClean="0">
                            <a:latin typeface="Cambria Math" panose="02040503050406030204" pitchFamily="18" charset="0"/>
                          </a:rPr>
                          <m:t>0</m:t>
                        </m:r>
                      </m:sup>
                    </m:sSup>
                  </m:oMath>
                </a14:m>
                <a:endParaRPr lang="en-US" sz="2400" dirty="0" smtClean="0"/>
              </a:p>
              <a:p>
                <a:pPr lvl="1"/>
                <a:r>
                  <a:rPr lang="en-US" sz="2400" dirty="0" smtClean="0">
                    <a:solidFill>
                      <a:srgbClr val="1E02C6"/>
                    </a:solidFill>
                  </a:rPr>
                  <a:t>It is the only fermion which might not have </a:t>
                </a:r>
                <a:r>
                  <a:rPr lang="en-US" sz="2400" dirty="0" smtClean="0">
                    <a:solidFill>
                      <a:srgbClr val="1E02C6"/>
                    </a:solidFill>
                  </a:rPr>
                  <a:t>a right-handed </a:t>
                </a:r>
                <a:r>
                  <a:rPr lang="en-US" sz="2400" dirty="0" smtClean="0">
                    <a:solidFill>
                      <a:srgbClr val="1E02C6"/>
                    </a:solidFill>
                  </a:rPr>
                  <a:t>partner (we don’t know)</a:t>
                </a:r>
              </a:p>
              <a:p>
                <a:pPr marL="457200" lvl="1" indent="0">
                  <a:buNone/>
                </a:pPr>
                <a:r>
                  <a:rPr lang="en-US" sz="2400" dirty="0" smtClean="0"/>
                  <a:t> </a:t>
                </a:r>
                <a:r>
                  <a:rPr lang="en-US" sz="2400" dirty="0"/>
                  <a:t>I</a:t>
                </a:r>
                <a:r>
                  <a:rPr lang="en-US" sz="2400" dirty="0" smtClean="0"/>
                  <a:t>f it does not, any process involving neutrinos must break </a:t>
                </a:r>
                <a:r>
                  <a:rPr lang="en-US" sz="2400" dirty="0" smtClean="0"/>
                  <a:t>parity automatically! </a:t>
                </a:r>
                <a:endParaRPr lang="en-US" sz="2400" dirty="0" smtClean="0"/>
              </a:p>
              <a:p>
                <a:pPr lvl="1"/>
                <a:r>
                  <a:rPr lang="en-US" sz="2400" dirty="0" smtClean="0">
                    <a:solidFill>
                      <a:srgbClr val="1E02C6"/>
                    </a:solidFill>
                  </a:rPr>
                  <a:t>It is the only </a:t>
                </a:r>
                <a:r>
                  <a:rPr lang="en-US" sz="2400" dirty="0" smtClean="0">
                    <a:solidFill>
                      <a:srgbClr val="1E02C6"/>
                    </a:solidFill>
                  </a:rPr>
                  <a:t>fermion </a:t>
                </a:r>
                <a:r>
                  <a:rPr lang="en-US" sz="2400" dirty="0" smtClean="0">
                    <a:solidFill>
                      <a:srgbClr val="1E02C6"/>
                    </a:solidFill>
                  </a:rPr>
                  <a:t>that participates </a:t>
                </a:r>
                <a:r>
                  <a:rPr lang="en-US" sz="2400" dirty="0" smtClean="0">
                    <a:solidFill>
                      <a:srgbClr val="1E02C6"/>
                    </a:solidFill>
                  </a:rPr>
                  <a:t>only in </a:t>
                </a:r>
                <a:r>
                  <a:rPr lang="en-US" sz="2400" dirty="0" smtClean="0">
                    <a:solidFill>
                      <a:srgbClr val="1E02C6"/>
                    </a:solidFill>
                  </a:rPr>
                  <a:t>the  weak </a:t>
                </a:r>
                <a:r>
                  <a:rPr lang="en-US" sz="2400" dirty="0" smtClean="0">
                    <a:solidFill>
                      <a:srgbClr val="1E02C6"/>
                    </a:solidFill>
                  </a:rPr>
                  <a:t>interactions.  </a:t>
                </a:r>
                <a:endParaRPr lang="en-US" sz="2400" dirty="0" smtClean="0">
                  <a:solidFill>
                    <a:srgbClr val="1E02C6"/>
                  </a:solidFill>
                </a:endParaRPr>
              </a:p>
              <a:p>
                <a:pPr marL="457200" lvl="1" indent="0">
                  <a:buNone/>
                </a:pPr>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t="-264"/>
                </a:stretch>
              </a:blipFill>
            </p:spPr>
            <p:txBody>
              <a:bodyPr/>
              <a:lstStyle/>
              <a:p>
                <a:r>
                  <a:rPr lang="en-US">
                    <a:noFill/>
                  </a:rPr>
                  <a:t> </a:t>
                </a:r>
              </a:p>
            </p:txBody>
          </p:sp>
        </mc:Fallback>
      </mc:AlternateContent>
    </p:spTree>
    <p:extLst>
      <p:ext uri="{BB962C8B-B14F-4D97-AF65-F5344CB8AC3E}">
        <p14:creationId xmlns:p14="http://schemas.microsoft.com/office/powerpoint/2010/main" val="3853754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Neutrino mass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In the SM, the only left-handed neutrinos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m:t>
                        </m:r>
                      </m:sub>
                    </m:sSub>
                  </m:oMath>
                </a14:m>
                <a:r>
                  <a:rPr lang="en-US" dirty="0" smtClean="0"/>
                  <a:t> appears in the theory. </a:t>
                </a:r>
              </a:p>
              <a:p>
                <a:r>
                  <a:rPr lang="en-US" dirty="0" smtClean="0">
                    <a:solidFill>
                      <a:srgbClr val="1E02C6"/>
                    </a:solidFill>
                  </a:rPr>
                  <a:t>One cannot obtain a mass for </a:t>
                </a:r>
                <a14:m>
                  <m:oMath xmlns:m="http://schemas.openxmlformats.org/officeDocument/2006/math">
                    <m:sSub>
                      <m:sSubPr>
                        <m:ctrlPr>
                          <a:rPr lang="en-US" i="1">
                            <a:solidFill>
                              <a:srgbClr val="1E02C6"/>
                            </a:solidFill>
                            <a:latin typeface="Cambria Math" panose="02040503050406030204" pitchFamily="18" charset="0"/>
                          </a:rPr>
                        </m:ctrlPr>
                      </m:sSubPr>
                      <m:e>
                        <m:r>
                          <a:rPr lang="en-US" i="1">
                            <a:solidFill>
                              <a:srgbClr val="1E02C6"/>
                            </a:solidFill>
                            <a:latin typeface="Cambria Math" panose="02040503050406030204" pitchFamily="18" charset="0"/>
                          </a:rPr>
                          <m:t>𝜈</m:t>
                        </m:r>
                      </m:e>
                      <m:sub>
                        <m:r>
                          <a:rPr lang="en-US" i="1">
                            <a:solidFill>
                              <a:srgbClr val="1E02C6"/>
                            </a:solidFill>
                            <a:latin typeface="Cambria Math" panose="02040503050406030204" pitchFamily="18" charset="0"/>
                          </a:rPr>
                          <m:t>𝐿</m:t>
                        </m:r>
                      </m:sub>
                    </m:sSub>
                  </m:oMath>
                </a14:m>
                <a:r>
                  <a:rPr lang="en-US" dirty="0" smtClean="0">
                    <a:solidFill>
                      <a:srgbClr val="1E02C6"/>
                    </a:solidFill>
                  </a:rPr>
                  <a:t> with any </a:t>
                </a:r>
                <a:r>
                  <a:rPr lang="en-US" dirty="0" err="1" smtClean="0">
                    <a:solidFill>
                      <a:srgbClr val="1E02C6"/>
                    </a:solidFill>
                  </a:rPr>
                  <a:t>renormalizable</a:t>
                </a:r>
                <a:r>
                  <a:rPr lang="en-US" dirty="0" smtClean="0">
                    <a:solidFill>
                      <a:srgbClr val="1E02C6"/>
                    </a:solidFill>
                  </a:rPr>
                  <a:t> coupling with the Higgs fields through SSB. </a:t>
                </a:r>
              </a:p>
              <a:p>
                <a:r>
                  <a:rPr lang="en-US" dirty="0" smtClean="0"/>
                  <a:t>However, we know that the neutrinos do have mass from the neutrino oscillation </a:t>
                </a:r>
                <a:r>
                  <a:rPr lang="en-US" dirty="0" smtClean="0"/>
                  <a:t>experiments! </a:t>
                </a:r>
                <a:endParaRPr lang="en-US" dirty="0" smtClean="0"/>
              </a:p>
              <a:p>
                <a:r>
                  <a:rPr lang="en-US" dirty="0" smtClean="0"/>
                  <a:t>Thus the neutrino mass indicates that there is something </a:t>
                </a:r>
                <a:r>
                  <a:rPr lang="en-US" dirty="0" smtClean="0"/>
                  <a:t>new! </a:t>
                </a:r>
                <a:endParaRPr lang="en-US" dirty="0" smtClean="0"/>
              </a:p>
              <a:p>
                <a:pPr marL="119062" indent="0">
                  <a:buNone/>
                </a:pP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r="-741"/>
                </a:stretch>
              </a:blipFill>
            </p:spPr>
            <p:txBody>
              <a:bodyPr/>
              <a:lstStyle/>
              <a:p>
                <a:r>
                  <a:rPr lang="en-US">
                    <a:noFill/>
                  </a:rPr>
                  <a:t> </a:t>
                </a:r>
              </a:p>
            </p:txBody>
          </p:sp>
        </mc:Fallback>
      </mc:AlternateContent>
    </p:spTree>
    <p:extLst>
      <p:ext uri="{BB962C8B-B14F-4D97-AF65-F5344CB8AC3E}">
        <p14:creationId xmlns:p14="http://schemas.microsoft.com/office/powerpoint/2010/main" val="3345631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Dirac Neutrino</a:t>
            </a:r>
            <a:endParaRPr lang="en-US" dirty="0"/>
          </a:p>
        </p:txBody>
      </p:sp>
      <mc:AlternateContent xmlns:mc="http://schemas.openxmlformats.org/markup-compatibility/2006">
        <mc:Choice xmlns:a14="http://schemas.microsoft.com/office/drawing/2010/main" Requires="a14">
          <p:sp>
            <p:nvSpPr>
              <p:cNvPr id="14339" name="Content Placeholder 2"/>
              <p:cNvSpPr>
                <a:spLocks noGrp="1"/>
              </p:cNvSpPr>
              <p:nvPr>
                <p:ph idx="1"/>
              </p:nvPr>
            </p:nvSpPr>
            <p:spPr>
              <a:xfrm>
                <a:off x="457200" y="1622425"/>
                <a:ext cx="8229600" cy="4625975"/>
              </a:xfrm>
            </p:spPr>
            <p:txBody>
              <a:bodyPr/>
              <a:lstStyle/>
              <a:p>
                <a:r>
                  <a:rPr lang="en-US" dirty="0" smtClean="0">
                    <a:solidFill>
                      <a:srgbClr val="1E02C6"/>
                    </a:solidFill>
                  </a:rPr>
                  <a:t>If neutrinos are Dirac particles, there must be a right-handed partner </a:t>
                </a:r>
                <a14:m>
                  <m:oMath xmlns:m="http://schemas.openxmlformats.org/officeDocument/2006/math">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𝜈</m:t>
                        </m:r>
                      </m:e>
                      <m:sub>
                        <m:r>
                          <a:rPr lang="en-US" b="0" i="1" smtClean="0">
                            <a:solidFill>
                              <a:srgbClr val="1E02C6"/>
                            </a:solidFill>
                            <a:latin typeface="Cambria Math" panose="02040503050406030204" pitchFamily="18" charset="0"/>
                          </a:rPr>
                          <m:t>𝑅</m:t>
                        </m:r>
                      </m:sub>
                    </m:sSub>
                  </m:oMath>
                </a14:m>
                <a:r>
                  <a:rPr lang="en-US" b="0" dirty="0" smtClean="0">
                    <a:solidFill>
                      <a:srgbClr val="1E02C6"/>
                    </a:solidFill>
                  </a:rPr>
                  <a:t> for every possible left-handed neutrino </a:t>
                </a:r>
                <a14:m>
                  <m:oMath xmlns:m="http://schemas.openxmlformats.org/officeDocument/2006/math">
                    <m:sSub>
                      <m:sSubPr>
                        <m:ctrlPr>
                          <a:rPr lang="en-US" b="0" i="1" smtClean="0">
                            <a:solidFill>
                              <a:srgbClr val="1E02C6"/>
                            </a:solidFill>
                            <a:latin typeface="Cambria Math" panose="02040503050406030204" pitchFamily="18" charset="0"/>
                          </a:rPr>
                        </m:ctrlPr>
                      </m:sSubPr>
                      <m:e>
                        <m:r>
                          <a:rPr lang="en-US" b="0" i="1" smtClean="0">
                            <a:solidFill>
                              <a:srgbClr val="1E02C6"/>
                            </a:solidFill>
                            <a:latin typeface="Cambria Math" panose="02040503050406030204" pitchFamily="18" charset="0"/>
                          </a:rPr>
                          <m:t>𝜈</m:t>
                        </m:r>
                      </m:e>
                      <m:sub>
                        <m:r>
                          <a:rPr lang="en-US" b="0" i="1" smtClean="0">
                            <a:solidFill>
                              <a:srgbClr val="1E02C6"/>
                            </a:solidFill>
                            <a:latin typeface="Cambria Math" panose="02040503050406030204" pitchFamily="18" charset="0"/>
                          </a:rPr>
                          <m:t>𝐿</m:t>
                        </m:r>
                      </m:sub>
                    </m:sSub>
                  </m:oMath>
                </a14:m>
                <a:endParaRPr lang="en-US" b="0" dirty="0" smtClean="0"/>
              </a:p>
              <a:p>
                <a:r>
                  <a:rPr lang="en-US" b="0" dirty="0" smtClean="0"/>
                  <a:t>Thus the particle content of the SM must be extended by including at least three RH neutrinos. </a:t>
                </a:r>
                <a:endParaRPr lang="en-US" b="0" dirty="0" smtClean="0"/>
              </a:p>
              <a:p>
                <a:r>
                  <a:rPr lang="en-US" dirty="0" smtClean="0"/>
                  <a:t>If  so,  o</a:t>
                </a:r>
                <a:r>
                  <a:rPr lang="en-US" dirty="0" smtClean="0"/>
                  <a:t>ne </a:t>
                </a:r>
                <a:r>
                  <a:rPr lang="en-US" dirty="0" smtClean="0"/>
                  <a:t>can write done the standard type of Yukawa couplings to obtain neutrino mass </a:t>
                </a:r>
                <a:endParaRPr lang="en-US" b="0" i="1" dirty="0" smtClean="0">
                  <a:latin typeface="Cambria Math" panose="02040503050406030204" pitchFamily="18" charset="0"/>
                </a:endParaRPr>
              </a:p>
              <a:p>
                <a:pPr lvl="1"/>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𝜈</m:t>
                        </m:r>
                      </m:sub>
                    </m:s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 </m:t>
                        </m:r>
                        <m:r>
                          <a:rPr lang="en-US" b="0" i="1" smtClean="0">
                            <a:latin typeface="Cambria Math" panose="02040503050406030204" pitchFamily="18" charset="0"/>
                          </a:rPr>
                          <m:t>𝐿</m:t>
                        </m:r>
                      </m:e>
                    </m:acc>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 </m:t>
                        </m:r>
                        <m:r>
                          <a:rPr lang="en-US" b="0" i="1" dirty="0" smtClean="0">
                            <a:latin typeface="Cambria Math" panose="02040503050406030204" pitchFamily="18" charset="0"/>
                          </a:rPr>
                          <m:t>𝜙</m:t>
                        </m:r>
                      </m:e>
                    </m:acc>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 </m:t>
                        </m:r>
                        <m:r>
                          <a:rPr lang="en-US" b="0" i="1" dirty="0" smtClean="0">
                            <a:latin typeface="Cambria Math" panose="02040503050406030204" pitchFamily="18" charset="0"/>
                          </a:rPr>
                          <m:t>𝜈</m:t>
                        </m:r>
                      </m:e>
                      <m:sub>
                        <m:r>
                          <a:rPr lang="en-US" b="0" i="1" dirty="0" smtClean="0">
                            <a:latin typeface="Cambria Math" panose="02040503050406030204" pitchFamily="18" charset="0"/>
                          </a:rPr>
                          <m:t>𝑅</m:t>
                        </m:r>
                      </m:sub>
                    </m:sSub>
                    <m:r>
                      <a:rPr lang="en-US" b="0" i="1" dirty="0" smtClean="0">
                        <a:latin typeface="Cambria Math" panose="02040503050406030204" pitchFamily="18" charset="0"/>
                      </a:rPr>
                      <m:t>+</m:t>
                    </m:r>
                    <m:r>
                      <a:rPr lang="en-US" b="0" i="1" dirty="0" smtClean="0">
                        <a:latin typeface="Cambria Math" panose="02040503050406030204" pitchFamily="18" charset="0"/>
                      </a:rPr>
                      <m:t>h</m:t>
                    </m:r>
                    <m:r>
                      <a:rPr lang="en-US" b="0" i="1" dirty="0" smtClean="0">
                        <a:latin typeface="Cambria Math" panose="02040503050406030204" pitchFamily="18" charset="0"/>
                      </a:rPr>
                      <m:t>.</m:t>
                    </m:r>
                    <m:r>
                      <a:rPr lang="en-US" b="0" i="1" dirty="0" smtClean="0">
                        <a:latin typeface="Cambria Math" panose="02040503050406030204" pitchFamily="18" charset="0"/>
                      </a:rPr>
                      <m:t>𝑐</m:t>
                    </m:r>
                    <m:r>
                      <a:rPr lang="en-US" b="0" i="1" dirty="0" smtClean="0">
                        <a:latin typeface="Cambria Math" panose="02040503050406030204" pitchFamily="18" charset="0"/>
                      </a:rPr>
                      <m:t>. </m:t>
                    </m:r>
                  </m:oMath>
                </a14:m>
                <a:endParaRPr lang="en-US" b="0" dirty="0" smtClean="0"/>
              </a:p>
              <a:p>
                <a:pPr marL="457200" lvl="1" indent="0">
                  <a:buNone/>
                </a:pPr>
                <a:r>
                  <a:rPr lang="en-US" dirty="0" smtClean="0"/>
                  <a:t>   w</a:t>
                </a:r>
                <a:r>
                  <a:rPr lang="en-US" b="0" dirty="0" smtClean="0"/>
                  <a:t>here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 </m:t>
                    </m:r>
                    <m:d>
                      <m:dPr>
                        <m:ctrlPr>
                          <a:rPr lang="en-US" b="0" i="1" smtClean="0">
                            <a:latin typeface="Cambria Math" panose="02040503050406030204" pitchFamily="18" charset="0"/>
                          </a:rPr>
                        </m:ctrlPr>
                      </m:dPr>
                      <m:e>
                        <m:m>
                          <m:mPr>
                            <m:mcs>
                              <m:mc>
                                <m:mcPr>
                                  <m:count m:val="1"/>
                                  <m:mcJc m:val="center"/>
                                </m:mcPr>
                              </m:mc>
                            </m:mcs>
                            <m:ctrlPr>
                              <a:rPr lang="en-US" b="0" i="1" smtClean="0">
                                <a:latin typeface="Cambria Math" panose="02040503050406030204" pitchFamily="18" charset="0"/>
                              </a:rPr>
                            </m:ctrlPr>
                          </m:mP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𝐿</m:t>
                                  </m:r>
                                </m:sub>
                              </m:sSub>
                            </m:e>
                          </m:mr>
                          <m:m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𝐿</m:t>
                                  </m:r>
                                </m:sub>
                              </m:sSub>
                            </m:e>
                          </m:mr>
                        </m:m>
                      </m:e>
                    </m:d>
                    <m:r>
                      <a:rPr lang="en-US" b="0" i="0" smtClean="0">
                        <a:latin typeface="Cambria Math" panose="02040503050406030204" pitchFamily="18" charset="0"/>
                      </a:rPr>
                      <m:t>;  </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𝜙</m:t>
                        </m:r>
                      </m:e>
                    </m:acc>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𝜙</m:t>
                        </m:r>
                      </m:e>
                      <m:sup>
                        <m:r>
                          <a:rPr lang="en-US" b="0" i="1" dirty="0" smtClean="0">
                            <a:latin typeface="Cambria Math" panose="02040503050406030204" pitchFamily="18" charset="0"/>
                          </a:rPr>
                          <m:t>0</m:t>
                        </m:r>
                        <m:r>
                          <a:rPr lang="en-US" b="0" i="1" dirty="0" smtClean="0">
                            <a:latin typeface="Cambria Math" panose="02040503050406030204" pitchFamily="18" charset="0"/>
                          </a:rPr>
                          <m:t>∗</m:t>
                        </m:r>
                      </m:sup>
                    </m:sSup>
                    <m:r>
                      <a:rPr lang="en-US" b="0" i="1" dirty="0" smtClean="0">
                        <a:latin typeface="Cambria Math" panose="02040503050406030204" pitchFamily="18" charset="0"/>
                      </a:rPr>
                      <m:t>, −</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𝜙</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m:t>
                    </m:r>
                  </m:oMath>
                </a14:m>
                <a:endParaRPr lang="en-US" b="0" dirty="0" smtClean="0"/>
              </a:p>
              <a:p>
                <a:pPr lvl="1"/>
                <a:r>
                  <a:rPr lang="en-US" b="0" dirty="0" smtClean="0"/>
                  <a:t>After SSB, one has </a:t>
                </a:r>
                <a:endParaRPr lang="en-US" b="0" dirty="0" smtClean="0"/>
              </a:p>
              <a:p>
                <a:pPr marL="457200" lvl="1" indent="0">
                  <a:buNone/>
                </a:pPr>
                <a:r>
                  <a:rPr lang="en-US" dirty="0"/>
                  <a:t> </a:t>
                </a:r>
                <a:r>
                  <a:rPr lang="en-US" dirty="0" smtClean="0"/>
                  <a:t>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𝜈</m:t>
                        </m:r>
                      </m:sub>
                    </m:sSub>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𝜈</m:t>
                            </m:r>
                          </m:e>
                        </m:acc>
                      </m:e>
                      <m:sub>
                        <m:r>
                          <a:rPr lang="en-US" b="0" i="1" smtClean="0">
                            <a:latin typeface="Cambria Math" panose="02040503050406030204" pitchFamily="18" charset="0"/>
                          </a:rPr>
                          <m:t>𝐿</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𝜈</m:t>
                        </m:r>
                      </m:e>
                      <m:sub>
                        <m:r>
                          <a:rPr lang="en-US" b="0" i="1" smtClean="0">
                            <a:latin typeface="Cambria Math" panose="02040503050406030204" pitchFamily="18" charset="0"/>
                          </a:rPr>
                          <m:t>𝑅</m:t>
                        </m:r>
                      </m:sub>
                    </m:sSub>
                    <m:r>
                      <a:rPr lang="en-US" b="0" i="1" smtClean="0">
                        <a:latin typeface="Cambria Math" panose="02040503050406030204" pitchFamily="18" charset="0"/>
                      </a:rPr>
                      <m:t>−</m:t>
                    </m:r>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                                </m:t>
                    </m:r>
                    <m:r>
                      <a:rPr lang="en-US" b="0" i="1" smtClean="0">
                        <a:latin typeface="Cambria Math" panose="02040503050406030204" pitchFamily="18" charset="0"/>
                      </a:rPr>
                      <m:t>𝑤𝑖𝑡</m:t>
                    </m:r>
                    <m:r>
                      <a:rPr lang="en-US" b="0" i="1" smtClean="0">
                        <a:latin typeface="Cambria Math" panose="02040503050406030204" pitchFamily="18" charset="0"/>
                      </a:rPr>
                      <m:t>h</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𝑚</m:t>
                        </m:r>
                      </m:e>
                      <m:sub>
                        <m:r>
                          <a:rPr lang="en-US" b="0" i="1" smtClean="0">
                            <a:latin typeface="Cambria Math" panose="02040503050406030204" pitchFamily="18" charset="0"/>
                          </a:rPr>
                          <m:t>𝜈</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𝜈</m:t>
                            </m:r>
                          </m:sub>
                        </m:sSub>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e>
                        </m:rad>
                      </m:den>
                    </m:f>
                  </m:oMath>
                </a14:m>
                <a:endParaRPr lang="en-US" b="0" dirty="0" smtClean="0"/>
              </a:p>
              <a:p>
                <a:pPr marL="457200" lvl="1" indent="0">
                  <a:buNone/>
                </a:pPr>
                <a:r>
                  <a:rPr lang="en-US" b="0" dirty="0" smtClean="0"/>
                  <a:t>  also a coupling term with Higgs,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m:t>
                        </m:r>
                        <m:r>
                          <a:rPr lang="en-US" i="1">
                            <a:latin typeface="Cambria Math" panose="02040503050406030204" pitchFamily="18" charset="0"/>
                          </a:rPr>
                          <m:t>𝑚</m:t>
                        </m:r>
                      </m:e>
                      <m:sub>
                        <m:r>
                          <a:rPr lang="en-US" i="1">
                            <a:latin typeface="Cambria Math" panose="02040503050406030204" pitchFamily="18" charset="0"/>
                          </a:rPr>
                          <m:t>𝜈</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𝑀</m:t>
                        </m:r>
                      </m:e>
                      <m:sub>
                        <m:r>
                          <a:rPr lang="en-US" b="0" i="1" smtClean="0">
                            <a:latin typeface="Cambria Math" panose="02040503050406030204" pitchFamily="18" charset="0"/>
                          </a:rPr>
                          <m:t>𝑊</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𝜈</m:t>
                            </m:r>
                          </m:e>
                        </m:acc>
                      </m:e>
                      <m:sub>
                        <m:r>
                          <a:rPr lang="en-US" i="1">
                            <a:latin typeface="Cambria Math" panose="02040503050406030204" pitchFamily="18" charset="0"/>
                          </a:rPr>
                          <m:t>𝐿</m:t>
                        </m:r>
                      </m:sub>
                    </m:sSub>
                    <m:sSub>
                      <m:sSubPr>
                        <m:ctrlPr>
                          <a:rPr lang="en-US" i="1">
                            <a:latin typeface="Cambria Math" panose="02040503050406030204" pitchFamily="18" charset="0"/>
                          </a:rPr>
                        </m:ctrlPr>
                      </m:sSubPr>
                      <m:e>
                        <m:r>
                          <a:rPr lang="en-US" i="1">
                            <a:latin typeface="Cambria Math" panose="02040503050406030204" pitchFamily="18" charset="0"/>
                          </a:rPr>
                          <m:t>𝜈</m:t>
                        </m:r>
                      </m:e>
                      <m:sub>
                        <m:r>
                          <a:rPr lang="en-US" i="1">
                            <a:latin typeface="Cambria Math" panose="02040503050406030204" pitchFamily="18" charset="0"/>
                          </a:rPr>
                          <m:t>𝑅</m:t>
                        </m:r>
                      </m:sub>
                    </m:sSub>
                    <m:r>
                      <a:rPr lang="en-US" b="0" i="1" smtClean="0">
                        <a:latin typeface="Cambria Math" panose="02040503050406030204" pitchFamily="18" charset="0"/>
                      </a:rPr>
                      <m:t>𝜙</m:t>
                    </m:r>
                  </m:oMath>
                </a14:m>
                <a:r>
                  <a:rPr lang="en-US" b="0" dirty="0" smtClean="0"/>
                  <a:t> </a:t>
                </a:r>
                <a:endParaRPr lang="en-US" b="0" dirty="0" smtClean="0"/>
              </a:p>
              <a:p>
                <a:endParaRPr lang="en-US" b="0" dirty="0" smtClean="0"/>
              </a:p>
              <a:p>
                <a:endParaRPr lang="en-US" b="0" dirty="0" smtClean="0"/>
              </a:p>
              <a:p>
                <a:endParaRPr lang="en-US" dirty="0" smtClean="0"/>
              </a:p>
            </p:txBody>
          </p:sp>
        </mc:Choice>
        <mc:Fallback>
          <p:sp>
            <p:nvSpPr>
              <p:cNvPr id="14339" name="Content Placeholder 2"/>
              <p:cNvSpPr>
                <a:spLocks noGrp="1" noRot="1" noChangeAspect="1" noMove="1" noResize="1" noEditPoints="1" noAdjustHandles="1" noChangeArrowheads="1" noChangeShapeType="1" noTextEdit="1"/>
              </p:cNvSpPr>
              <p:nvPr>
                <p:ph idx="1"/>
              </p:nvPr>
            </p:nvSpPr>
            <p:spPr>
              <a:xfrm>
                <a:off x="457200" y="1622425"/>
                <a:ext cx="8229600" cy="4625975"/>
              </a:xfrm>
              <a:blipFill rotWithShape="0">
                <a:blip r:embed="rId3"/>
                <a:stretch>
                  <a:fillRect r="-148" b="-685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Dirac neutrinos? </a:t>
            </a:r>
            <a:endParaRPr lang="en-US" dirty="0"/>
          </a:p>
        </p:txBody>
      </p:sp>
      <p:sp>
        <p:nvSpPr>
          <p:cNvPr id="3" name="Content Placeholder 2"/>
          <p:cNvSpPr>
            <a:spLocks noGrp="1"/>
          </p:cNvSpPr>
          <p:nvPr>
            <p:ph idx="1"/>
          </p:nvPr>
        </p:nvSpPr>
        <p:spPr/>
        <p:txBody>
          <a:bodyPr/>
          <a:lstStyle/>
          <a:p>
            <a:r>
              <a:rPr lang="en-US" dirty="0" smtClean="0">
                <a:solidFill>
                  <a:srgbClr val="1E02C6"/>
                </a:solidFill>
              </a:rPr>
              <a:t>However, the RH neutrinos do not have any SM quantum number. It has no strong and electromagnetic interactions. It is an SU(2)</a:t>
            </a:r>
            <a:r>
              <a:rPr lang="en-US" sz="1600" dirty="0" smtClean="0">
                <a:solidFill>
                  <a:srgbClr val="1E02C6"/>
                </a:solidFill>
              </a:rPr>
              <a:t>L</a:t>
            </a:r>
            <a:r>
              <a:rPr lang="en-US" dirty="0" smtClean="0">
                <a:solidFill>
                  <a:srgbClr val="1E02C6"/>
                </a:solidFill>
              </a:rPr>
              <a:t> </a:t>
            </a:r>
            <a:r>
              <a:rPr lang="en-US" dirty="0" smtClean="0">
                <a:solidFill>
                  <a:srgbClr val="1E02C6"/>
                </a:solidFill>
              </a:rPr>
              <a:t>singlet</a:t>
            </a:r>
            <a:r>
              <a:rPr lang="en-US" dirty="0">
                <a:solidFill>
                  <a:srgbClr val="1E02C6"/>
                </a:solidFill>
              </a:rPr>
              <a:t> </a:t>
            </a:r>
            <a:r>
              <a:rPr lang="en-US" dirty="0" smtClean="0">
                <a:solidFill>
                  <a:srgbClr val="1E02C6"/>
                </a:solidFill>
              </a:rPr>
              <a:t>(sterile neutrino)</a:t>
            </a:r>
            <a:endParaRPr lang="en-US" dirty="0" smtClean="0">
              <a:solidFill>
                <a:srgbClr val="1E02C6"/>
              </a:solidFill>
            </a:endParaRPr>
          </a:p>
          <a:p>
            <a:r>
              <a:rPr lang="en-US" dirty="0" smtClean="0"/>
              <a:t>Why do such particles exist in the first place?</a:t>
            </a:r>
          </a:p>
          <a:p>
            <a:r>
              <a:rPr lang="en-US" dirty="0" smtClean="0"/>
              <a:t>If they do exist, then, the LH neutrinos can be converted into RH ones through interaction with the Higgs fields, when travelling in space. Any observable effects? </a:t>
            </a:r>
          </a:p>
          <a:p>
            <a:r>
              <a:rPr lang="en-US" dirty="0">
                <a:solidFill>
                  <a:srgbClr val="FF0000"/>
                </a:solidFill>
              </a:rPr>
              <a:t>A</a:t>
            </a:r>
            <a:r>
              <a:rPr lang="en-US" dirty="0" smtClean="0">
                <a:solidFill>
                  <a:srgbClr val="FF0000"/>
                </a:solidFill>
              </a:rPr>
              <a:t>t very high-T (200 </a:t>
            </a:r>
            <a:r>
              <a:rPr lang="en-US" dirty="0" err="1" smtClean="0">
                <a:solidFill>
                  <a:srgbClr val="FF0000"/>
                </a:solidFill>
              </a:rPr>
              <a:t>GeV</a:t>
            </a:r>
            <a:r>
              <a:rPr lang="en-US" dirty="0" smtClean="0">
                <a:solidFill>
                  <a:srgbClr val="FF0000"/>
                </a:solidFill>
              </a:rPr>
              <a:t>), the light particle spectrum must contains RH neutrinos. </a:t>
            </a:r>
          </a:p>
          <a:p>
            <a:r>
              <a:rPr lang="en-US" dirty="0" smtClean="0"/>
              <a:t> However, RH neutrinos will not </a:t>
            </a:r>
            <a:r>
              <a:rPr lang="en-US" dirty="0" smtClean="0"/>
              <a:t>participate in the ordinary </a:t>
            </a:r>
            <a:r>
              <a:rPr lang="en-US" dirty="0" smtClean="0"/>
              <a:t>SM processes. In particular, not visible in Z-decay. It will not affect </a:t>
            </a:r>
            <a:r>
              <a:rPr lang="en-US" dirty="0" smtClean="0"/>
              <a:t>the </a:t>
            </a:r>
            <a:r>
              <a:rPr lang="en-US" dirty="0" smtClean="0"/>
              <a:t>Big Bang </a:t>
            </a:r>
            <a:r>
              <a:rPr lang="en-US" dirty="0" err="1" smtClean="0"/>
              <a:t>Nucleothynthesis</a:t>
            </a:r>
            <a:r>
              <a:rPr lang="en-US" dirty="0" smtClean="0"/>
              <a:t>, CMB fluctuations.</a:t>
            </a:r>
            <a:r>
              <a:rPr lang="en-US" dirty="0" smtClean="0"/>
              <a:t> </a:t>
            </a:r>
            <a:endParaRPr lang="en-US" dirty="0" smtClean="0"/>
          </a:p>
        </p:txBody>
      </p:sp>
    </p:spTree>
    <p:extLst>
      <p:ext uri="{BB962C8B-B14F-4D97-AF65-F5344CB8AC3E}">
        <p14:creationId xmlns:p14="http://schemas.microsoft.com/office/powerpoint/2010/main" val="9002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Dirac particle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Consider the ordinary Dirac particle in </a:t>
                </a:r>
                <a:r>
                  <a:rPr lang="en-US" dirty="0" err="1" smtClean="0"/>
                  <a:t>Weyl</a:t>
                </a:r>
                <a:r>
                  <a:rPr lang="en-US" dirty="0" smtClean="0"/>
                  <a:t> </a:t>
                </a:r>
                <a:r>
                  <a:rPr lang="en-US" dirty="0" err="1" smtClean="0"/>
                  <a:t>spinors</a:t>
                </a:r>
                <a:endParaRPr lang="en-US" dirty="0" smtClean="0"/>
              </a:p>
              <a:p>
                <a:pPr marL="119062" indent="0">
                  <a:buNone/>
                </a:pPr>
                <a:r>
                  <a:rPr lang="en-US" dirty="0"/>
                  <a:t> </a:t>
                </a:r>
                <a:r>
                  <a:rPr lang="en-US" dirty="0" smtClean="0"/>
                  <a:t>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𝜓</m:t>
                        </m:r>
                      </m:e>
                    </m:acc>
                    <m:r>
                      <a:rPr lang="en-US" i="1">
                        <a:latin typeface="Cambria Math" panose="02040503050406030204" pitchFamily="18" charset="0"/>
                      </a:rPr>
                      <m:t>(</m:t>
                    </m:r>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𝜇</m:t>
                        </m:r>
                      </m:sub>
                    </m:sSub>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𝜇</m:t>
                        </m:r>
                      </m:sup>
                    </m:sSup>
                    <m:r>
                      <a:rPr lang="en-US" i="1">
                        <a:latin typeface="Cambria Math" panose="02040503050406030204" pitchFamily="18" charset="0"/>
                      </a:rPr>
                      <m:t>−</m:t>
                    </m:r>
                    <m:r>
                      <a:rPr lang="en-US" i="1">
                        <a:latin typeface="Cambria Math" panose="02040503050406030204" pitchFamily="18" charset="0"/>
                      </a:rPr>
                      <m:t>𝑚</m:t>
                    </m:r>
                    <m:r>
                      <a:rPr lang="en-US" b="0" i="1" smtClean="0">
                        <a:latin typeface="Cambria Math" panose="02040503050406030204" pitchFamily="18" charset="0"/>
                      </a:rPr>
                      <m:t>)</m:t>
                    </m:r>
                    <m:r>
                      <m:rPr>
                        <m:sty m:val="p"/>
                      </m:rPr>
                      <a:rPr lang="en-US" i="1">
                        <a:latin typeface="Cambria Math" panose="02040503050406030204" pitchFamily="18" charset="0"/>
                      </a:rPr>
                      <m:t>ψ</m:t>
                    </m:r>
                  </m:oMath>
                </a14:m>
                <a:endParaRPr lang="en-US" b="0" i="1" dirty="0" smtClean="0">
                  <a:latin typeface="Cambria Math" panose="02040503050406030204" pitchFamily="18" charset="0"/>
                </a:endParaRPr>
              </a:p>
              <a:p>
                <a:pPr marL="119062"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𝜓</m:t>
                              </m:r>
                            </m:e>
                          </m:acc>
                        </m:e>
                        <m:sub>
                          <m:r>
                            <a:rPr lang="en-US" b="0" i="1" smtClean="0">
                              <a:latin typeface="Cambria Math" panose="02040503050406030204" pitchFamily="18" charset="0"/>
                            </a:rPr>
                            <m:t>𝐿</m:t>
                          </m:r>
                        </m:sub>
                      </m:sSub>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𝜇</m:t>
                          </m:r>
                        </m:sub>
                      </m:sSub>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𝐿</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𝜓</m:t>
                              </m:r>
                            </m:e>
                          </m:acc>
                        </m:e>
                        <m:sub>
                          <m:r>
                            <a:rPr lang="en-US" b="0" i="1" smtClean="0">
                              <a:latin typeface="Cambria Math" panose="02040503050406030204" pitchFamily="18" charset="0"/>
                            </a:rPr>
                            <m:t>𝑅</m:t>
                          </m:r>
                        </m:sub>
                      </m:sSub>
                      <m:r>
                        <a:rPr lang="en-US" i="1">
                          <a:latin typeface="Cambria Math" panose="02040503050406030204" pitchFamily="18" charset="0"/>
                        </a:rPr>
                        <m:t>𝑖</m:t>
                      </m:r>
                      <m:sSub>
                        <m:sSubPr>
                          <m:ctrlPr>
                            <a:rPr lang="en-US" i="1">
                              <a:latin typeface="Cambria Math" panose="02040503050406030204" pitchFamily="18" charset="0"/>
                            </a:rPr>
                          </m:ctrlPr>
                        </m:sSubPr>
                        <m:e>
                          <m:r>
                            <a:rPr lang="en-US" i="1">
                              <a:latin typeface="Cambria Math" panose="02040503050406030204" pitchFamily="18" charset="0"/>
                            </a:rPr>
                            <m:t>𝜕</m:t>
                          </m:r>
                        </m:e>
                        <m:sub>
                          <m:r>
                            <a:rPr lang="en-US" i="1">
                              <a:latin typeface="Cambria Math" panose="02040503050406030204" pitchFamily="18" charset="0"/>
                            </a:rPr>
                            <m:t>𝜇</m:t>
                          </m:r>
                        </m:sub>
                      </m:sSub>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i="1">
                              <a:latin typeface="Cambria Math" panose="02040503050406030204" pitchFamily="18" charset="0"/>
                            </a:rPr>
                            <m:t>𝜇</m:t>
                          </m:r>
                        </m:sup>
                      </m:sSup>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b="0" i="1" smtClean="0">
                              <a:latin typeface="Cambria Math" panose="02040503050406030204" pitchFamily="18" charset="0"/>
                            </a:rPr>
                            <m:t>𝑅</m:t>
                          </m:r>
                        </m:sub>
                      </m:sSub>
                      <m:r>
                        <a:rPr lang="en-US" b="0" i="1" smtClean="0">
                          <a:latin typeface="Cambria Math" panose="02040503050406030204" pitchFamily="18" charset="0"/>
                        </a:rPr>
                        <m:t> </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𝑚</m:t>
                      </m:r>
                      <m:sSub>
                        <m:sSubPr>
                          <m:ctrlPr>
                            <a:rPr lang="en-US" b="0" i="1" smtClean="0">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𝜓</m:t>
                              </m:r>
                            </m:e>
                          </m:acc>
                        </m:e>
                        <m:sub>
                          <m:r>
                            <a:rPr lang="en-US" b="0" i="1" smtClean="0">
                              <a:solidFill>
                                <a:srgbClr val="FF0000"/>
                              </a:solidFill>
                              <a:latin typeface="Cambria Math" panose="02040503050406030204" pitchFamily="18" charset="0"/>
                            </a:rPr>
                            <m:t>𝐿</m:t>
                          </m:r>
                        </m:sub>
                      </m:s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𝑅</m:t>
                          </m:r>
                        </m:sub>
                      </m:sSub>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𝑚</m:t>
                      </m:r>
                      <m:sSub>
                        <m:sSubPr>
                          <m:ctrlPr>
                            <a:rPr lang="en-US" b="0" i="1" smtClean="0">
                              <a:solidFill>
                                <a:srgbClr val="FF0000"/>
                              </a:solidFill>
                              <a:latin typeface="Cambria Math" panose="02040503050406030204" pitchFamily="18" charset="0"/>
                            </a:rPr>
                          </m:ctrlPr>
                        </m:sSubPr>
                        <m:e>
                          <m:acc>
                            <m:accPr>
                              <m:chr m:val="̅"/>
                              <m:ctrlPr>
                                <a:rPr lang="en-US" b="0"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𝜓</m:t>
                              </m:r>
                            </m:e>
                          </m:acc>
                        </m:e>
                        <m:sub>
                          <m:r>
                            <a:rPr lang="en-US" b="0" i="1" smtClean="0">
                              <a:solidFill>
                                <a:srgbClr val="FF0000"/>
                              </a:solidFill>
                              <a:latin typeface="Cambria Math" panose="02040503050406030204" pitchFamily="18" charset="0"/>
                            </a:rPr>
                            <m:t>𝑅</m:t>
                          </m:r>
                        </m:sub>
                      </m:sSub>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𝐿</m:t>
                          </m:r>
                        </m:sub>
                      </m:sSub>
                    </m:oMath>
                  </m:oMathPara>
                </a14:m>
                <a:endParaRPr lang="en-US" b="0" dirty="0" smtClean="0"/>
              </a:p>
              <a:p>
                <a:pPr marL="119062" indent="0">
                  <a:buNone/>
                </a:pPr>
                <a:r>
                  <a:rPr lang="en-US" b="0" dirty="0" smtClean="0"/>
                  <a:t>Chiral representation </a:t>
                </a:r>
              </a:p>
              <a:p>
                <a:pPr marL="119062" indent="0">
                  <a:buNone/>
                </a:pPr>
                <a:r>
                  <a:rPr lang="en-US" dirty="0"/>
                  <a:t> </a:t>
                </a:r>
                <a:r>
                  <a:rPr lang="en-US" dirty="0" smtClean="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0</m:t>
                        </m:r>
                      </m:sup>
                    </m:sSup>
                    <m:r>
                      <a:rPr lang="en-US" b="0" i="1" smtClean="0">
                        <a:latin typeface="Cambria Math" panose="02040503050406030204" pitchFamily="18" charset="0"/>
                      </a:rPr>
                      <m:t>= </m:t>
                    </m:r>
                    <m:d>
                      <m:dPr>
                        <m:ctrlPr>
                          <a:rPr lang="en-US" b="0" i="1" smtClean="0">
                            <a:latin typeface="Cambria Math" panose="02040503050406030204" pitchFamily="18" charset="0"/>
                          </a:rPr>
                        </m:ctrlPr>
                      </m:dPr>
                      <m:e>
                        <m:m>
                          <m:mPr>
                            <m:mcs>
                              <m:mc>
                                <m:mcPr>
                                  <m:count m:val="2"/>
                                  <m:mcJc m:val="center"/>
                                </m:mcPr>
                              </m:mc>
                            </m:mcs>
                            <m:ctrlPr>
                              <a:rPr lang="en-US" b="0" i="1" smtClean="0">
                                <a:latin typeface="Cambria Math" panose="02040503050406030204" pitchFamily="18" charset="0"/>
                              </a:rPr>
                            </m:ctrlPr>
                          </m:mPr>
                          <m:mr>
                            <m:e>
                              <m:r>
                                <m:rPr>
                                  <m:brk m:alnAt="7"/>
                                </m:rP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mr>
                        </m:m>
                      </m:e>
                    </m:d>
                  </m:oMath>
                </a14:m>
                <a:r>
                  <a:rPr lang="en-US" b="0" dirty="0" smtClean="0"/>
                  <a:t>         </a:t>
                </a:r>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𝛾</m:t>
                        </m:r>
                      </m:e>
                      <m:sup>
                        <m:r>
                          <a:rPr lang="en-US" b="0" i="1" smtClean="0">
                            <a:latin typeface="Cambria Math" panose="02040503050406030204" pitchFamily="18" charset="0"/>
                          </a:rPr>
                          <m:t>𝑖</m:t>
                        </m:r>
                      </m:sup>
                    </m:sSup>
                    <m:r>
                      <a:rPr lang="en-US" i="1">
                        <a:latin typeface="Cambria Math" panose="02040503050406030204" pitchFamily="18" charset="0"/>
                      </a:rPr>
                      <m:t>= </m:t>
                    </m:r>
                    <m:d>
                      <m:dPr>
                        <m:ctrlPr>
                          <a:rPr lang="en-US" i="1">
                            <a:latin typeface="Cambria Math" panose="02040503050406030204" pitchFamily="18" charset="0"/>
                          </a:rPr>
                        </m:ctrlPr>
                      </m:dPr>
                      <m:e>
                        <m:m>
                          <m:mPr>
                            <m:mcs>
                              <m:mc>
                                <m:mcPr>
                                  <m:count m:val="2"/>
                                  <m:mcJc m:val="center"/>
                                </m:mcPr>
                              </m:mc>
                            </m:mcs>
                            <m:ctrlPr>
                              <a:rPr lang="en-US" i="1" smtClean="0">
                                <a:latin typeface="Cambria Math" panose="02040503050406030204" pitchFamily="18" charset="0"/>
                              </a:rPr>
                            </m:ctrlPr>
                          </m:mPr>
                          <m:mr>
                            <m:e>
                              <m:r>
                                <m:rPr>
                                  <m:brk m:alnAt="7"/>
                                </m:rPr>
                                <a:rPr lang="en-US" i="1">
                                  <a:latin typeface="Cambria Math" panose="02040503050406030204" pitchFamily="18" charset="0"/>
                                </a:rPr>
                                <m:t>0</m:t>
                              </m:r>
                            </m:e>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mr>
                          <m:mr>
                            <m:e>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e>
                            <m:e>
                              <m:r>
                                <a:rPr lang="en-US" i="1">
                                  <a:latin typeface="Cambria Math" panose="02040503050406030204" pitchFamily="18" charset="0"/>
                                </a:rPr>
                                <m:t>0</m:t>
                              </m:r>
                            </m:e>
                          </m:mr>
                        </m:m>
                      </m:e>
                    </m:d>
                  </m:oMath>
                </a14:m>
                <a:endParaRPr lang="en-US" b="0" dirty="0" smtClean="0"/>
              </a:p>
              <a:p>
                <a:pPr marL="119062" indent="0">
                  <a:buNone/>
                </a:pPr>
                <a:r>
                  <a:rPr lang="en-US" b="0" dirty="0" smtClean="0"/>
                  <a:t>Let </a:t>
                </a:r>
                <a14:m>
                  <m:oMath xmlns:m="http://schemas.openxmlformats.org/officeDocument/2006/math">
                    <m:r>
                      <a:rPr lang="en-US" b="0" i="0" smtClean="0">
                        <a:solidFill>
                          <a:srgbClr val="FF0000"/>
                        </a:solidFill>
                        <a:latin typeface="Cambria Math" panose="02040503050406030204" pitchFamily="18" charset="0"/>
                      </a:rPr>
                      <m:t> </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𝐿</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𝜒</m:t>
                    </m:r>
                    <m:r>
                      <a:rPr lang="en-US" b="0" i="1" smtClean="0">
                        <a:solidFill>
                          <a:srgbClr val="FF0000"/>
                        </a:solidFill>
                        <a:latin typeface="Cambria Math" panose="02040503050406030204" pitchFamily="18" charset="0"/>
                      </a:rPr>
                      <m:t> </m:t>
                    </m:r>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𝑙𝑒𝑓𝑡</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h𝑎𝑛𝑑𝑒𝑑</m:t>
                        </m:r>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𝑝𝑎𝑟𝑡𝑖𝑐𝑙𝑒</m:t>
                        </m:r>
                      </m:e>
                    </m:d>
                    <m:r>
                      <a:rPr lang="en-US" b="0" i="1" smtClean="0">
                        <a:solidFill>
                          <a:srgbClr val="FF0000"/>
                        </a:solidFill>
                        <a:latin typeface="Cambria Math" panose="02040503050406030204" pitchFamily="18" charset="0"/>
                      </a:rPr>
                      <m:t>,   </m:t>
                    </m:r>
                  </m:oMath>
                </a14:m>
                <a:endParaRPr lang="en-US" b="0" i="1" dirty="0" smtClean="0">
                  <a:solidFill>
                    <a:srgbClr val="FF0000"/>
                  </a:solidFill>
                  <a:latin typeface="Cambria Math" panose="02040503050406030204" pitchFamily="18" charset="0"/>
                </a:endParaRPr>
              </a:p>
              <a:p>
                <a:pPr marL="119062" indent="0">
                  <a:buNone/>
                </a:pPr>
                <a:r>
                  <a:rPr lang="en-US" b="0" dirty="0" smtClean="0">
                    <a:solidFill>
                      <a:srgbClr val="FF0000"/>
                    </a:solidFill>
                  </a:rPr>
                  <a:t>       </a:t>
                </a:r>
                <a14:m>
                  <m:oMath xmlns:m="http://schemas.openxmlformats.org/officeDocument/2006/math">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𝜓</m:t>
                        </m:r>
                      </m:e>
                      <m:sub>
                        <m:r>
                          <a:rPr lang="en-US" b="0" i="1" smtClean="0">
                            <a:solidFill>
                              <a:srgbClr val="FF0000"/>
                            </a:solidFill>
                            <a:latin typeface="Cambria Math" panose="02040503050406030204" pitchFamily="18" charset="0"/>
                          </a:rPr>
                          <m:t>𝑅</m:t>
                        </m:r>
                      </m:sub>
                    </m:sSub>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𝜙</m:t>
                    </m:r>
                  </m:oMath>
                </a14:m>
                <a:r>
                  <a:rPr lang="en-US" b="0" dirty="0" smtClean="0">
                    <a:solidFill>
                      <a:srgbClr val="FF0000"/>
                    </a:solidFill>
                  </a:rPr>
                  <a:t> (right-handed particle)</a:t>
                </a:r>
              </a:p>
              <a:p>
                <a:pPr marL="119062" indent="0">
                  <a:buNone/>
                </a:pPr>
                <a:endParaRPr lang="en-US" b="0" dirty="0" smtClean="0"/>
              </a:p>
              <a:p>
                <a:pPr marL="119062" indent="0">
                  <a:buNone/>
                </a:pPr>
                <a:r>
                  <a:rPr lang="en-US" dirty="0" smtClean="0"/>
                  <a:t>  </a:t>
                </a:r>
                <a14:m>
                  <m:oMath xmlns:m="http://schemas.openxmlformats.org/officeDocument/2006/math">
                    <m:r>
                      <a:rPr lang="en-US" i="1" smtClean="0">
                        <a:latin typeface="Cambria Math" panose="02040503050406030204" pitchFamily="18" charset="0"/>
                      </a:rPr>
                      <m:t>𝐿</m:t>
                    </m:r>
                    <m:r>
                      <m:rPr>
                        <m:lit/>
                      </m:rP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𝜒</m:t>
                        </m:r>
                      </m:e>
                      <m:sup>
                        <m:r>
                          <a:rPr lang="en-US" b="0" i="1" smtClean="0">
                            <a:latin typeface="Cambria Math" panose="02040503050406030204" pitchFamily="18" charset="0"/>
                          </a:rPr>
                          <m:t>+</m:t>
                        </m:r>
                      </m:sup>
                    </m:sSup>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𝜎</m:t>
                        </m:r>
                      </m:e>
                    </m:acc>
                    <m:r>
                      <a:rPr lang="en-US" b="0" i="1" dirty="0" smtClean="0">
                        <a:latin typeface="Cambria Math" panose="02040503050406030204" pitchFamily="18" charset="0"/>
                      </a:rPr>
                      <m:t>⋅</m:t>
                    </m:r>
                    <m:r>
                      <a:rPr lang="en-US" b="0" i="1" dirty="0" smtClean="0">
                        <a:latin typeface="Cambria Math" panose="02040503050406030204" pitchFamily="18" charset="0"/>
                      </a:rPr>
                      <m:t>𝑖</m:t>
                    </m:r>
                    <m:r>
                      <a:rPr lang="en-US" b="0" i="1" dirty="0" smtClean="0">
                        <a:latin typeface="Cambria Math" panose="02040503050406030204" pitchFamily="18" charset="0"/>
                      </a:rPr>
                      <m:t>𝜕𝜒</m:t>
                    </m:r>
                    <m:r>
                      <a:rPr lang="en-US" b="0" i="1"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𝜙</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𝜎</m:t>
                    </m:r>
                    <m:r>
                      <a:rPr lang="en-US" b="0" i="1" dirty="0" smtClean="0">
                        <a:latin typeface="Cambria Math" panose="02040503050406030204" pitchFamily="18" charset="0"/>
                      </a:rPr>
                      <m:t>⋅</m:t>
                    </m:r>
                    <m:r>
                      <a:rPr lang="en-US" b="0" i="1" dirty="0" smtClean="0">
                        <a:latin typeface="Cambria Math" panose="02040503050406030204" pitchFamily="18" charset="0"/>
                      </a:rPr>
                      <m:t>𝑖</m:t>
                    </m:r>
                    <m:r>
                      <a:rPr lang="en-US" b="0" i="1" dirty="0" smtClean="0">
                        <a:latin typeface="Cambria Math" panose="02040503050406030204" pitchFamily="18" charset="0"/>
                      </a:rPr>
                      <m:t>𝜕𝜙</m:t>
                    </m:r>
                    <m:r>
                      <a:rPr lang="en-US" b="0" i="1" dirty="0" smtClean="0">
                        <a:latin typeface="Cambria Math" panose="02040503050406030204" pitchFamily="18" charset="0"/>
                      </a:rPr>
                      <m:t> −</m:t>
                    </m:r>
                    <m:r>
                      <a:rPr lang="en-US" b="0" i="1" dirty="0" smtClean="0">
                        <a:latin typeface="Cambria Math" panose="02040503050406030204" pitchFamily="18" charset="0"/>
                      </a:rPr>
                      <m:t>𝑚</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𝜒</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𝜙</m:t>
                    </m:r>
                    <m:r>
                      <a:rPr lang="en-US" b="0" i="1" dirty="0" smtClean="0">
                        <a:latin typeface="Cambria Math" panose="02040503050406030204" pitchFamily="18" charset="0"/>
                      </a:rPr>
                      <m:t>−</m:t>
                    </m:r>
                    <m:r>
                      <a:rPr lang="en-US" b="0" i="1" dirty="0" smtClean="0">
                        <a:latin typeface="Cambria Math" panose="02040503050406030204" pitchFamily="18" charset="0"/>
                      </a:rPr>
                      <m:t>𝑚</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𝜙</m:t>
                        </m:r>
                      </m:e>
                      <m:sup>
                        <m:r>
                          <a:rPr lang="en-US" b="0" i="1" dirty="0" smtClean="0">
                            <a:latin typeface="Cambria Math" panose="02040503050406030204" pitchFamily="18" charset="0"/>
                          </a:rPr>
                          <m:t>+</m:t>
                        </m:r>
                      </m:sup>
                    </m:sSup>
                    <m:r>
                      <a:rPr lang="en-US" b="0" i="1" dirty="0" smtClean="0">
                        <a:latin typeface="Cambria Math" panose="02040503050406030204" pitchFamily="18" charset="0"/>
                      </a:rPr>
                      <m:t>𝜒</m:t>
                    </m:r>
                  </m:oMath>
                </a14:m>
                <a:endParaRPr lang="en-US" dirty="0"/>
              </a:p>
              <a:p>
                <a:r>
                  <a:rPr lang="en-US" dirty="0" smtClean="0"/>
                  <a:t>Introduce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𝜒</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𝑖</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𝜎</m:t>
                        </m:r>
                      </m:e>
                      <m:sub>
                        <m:r>
                          <a:rPr lang="en-US" b="0" i="1" smtClean="0">
                            <a:latin typeface="Cambria Math" panose="02040503050406030204" pitchFamily="18" charset="0"/>
                          </a:rPr>
                          <m:t>2</m:t>
                        </m:r>
                      </m:sub>
                    </m:sSub>
                    <m:sSup>
                      <m:sSupPr>
                        <m:ctrlPr>
                          <a:rPr lang="en-US" b="0" i="1" smtClean="0">
                            <a:latin typeface="Cambria Math" panose="02040503050406030204" pitchFamily="18" charset="0"/>
                          </a:rPr>
                        </m:ctrlPr>
                      </m:sSupPr>
                      <m:e>
                        <m:r>
                          <a:rPr lang="en-US" b="0" i="1" smtClean="0">
                            <a:latin typeface="Cambria Math" panose="02040503050406030204" pitchFamily="18" charset="0"/>
                          </a:rPr>
                          <m:t>𝜙</m:t>
                        </m:r>
                      </m:e>
                      <m:sup>
                        <m:r>
                          <a:rPr lang="en-US" b="0" i="1" smtClean="0">
                            <a:latin typeface="Cambria Math" panose="02040503050406030204" pitchFamily="18" charset="0"/>
                          </a:rPr>
                          <m:t>∗</m:t>
                        </m:r>
                      </m:sup>
                    </m:sSup>
                    <m:r>
                      <a:rPr lang="en-US" b="0" i="1" smtClean="0">
                        <a:latin typeface="Cambria Math" panose="02040503050406030204" pitchFamily="18" charset="0"/>
                      </a:rPr>
                      <m:t> </m:t>
                    </m:r>
                  </m:oMath>
                </a14:m>
                <a:r>
                  <a:rPr lang="en-US" dirty="0" smtClean="0"/>
                  <a:t>(left-handed antiparticle, charge conjugation)</a:t>
                </a:r>
              </a:p>
              <a:p>
                <a14:m>
                  <m:oMath xmlns:m="http://schemas.openxmlformats.org/officeDocument/2006/math">
                    <m:r>
                      <a:rPr lang="en-US" b="0" i="1" smtClean="0">
                        <a:solidFill>
                          <a:srgbClr val="FF0000"/>
                        </a:solidFill>
                        <a:latin typeface="Cambria Math" panose="02040503050406030204" pitchFamily="18" charset="0"/>
                      </a:rPr>
                      <m:t>𝐿</m:t>
                    </m:r>
                    <m:r>
                      <a:rPr lang="en-US" b="0" i="1" smtClean="0">
                        <a:solidFill>
                          <a:srgbClr val="FF0000"/>
                        </a:solidFill>
                        <a:latin typeface="Cambria Math" panose="02040503050406030204" pitchFamily="18" charset="0"/>
                      </a:rPr>
                      <m:t>=</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𝜒</m:t>
                        </m:r>
                      </m:e>
                      <m:sup>
                        <m:r>
                          <a:rPr lang="en-US" i="1">
                            <a:solidFill>
                              <a:srgbClr val="FF0000"/>
                            </a:solidFill>
                            <a:latin typeface="Cambria Math" panose="02040503050406030204" pitchFamily="18" charset="0"/>
                          </a:rPr>
                          <m:t>+</m:t>
                        </m:r>
                      </m:sup>
                    </m:sSup>
                    <m:acc>
                      <m:accPr>
                        <m:chr m:val="̅"/>
                        <m:ctrlPr>
                          <a:rPr lang="en-US" i="1">
                            <a:solidFill>
                              <a:srgbClr val="FF0000"/>
                            </a:solidFill>
                            <a:latin typeface="Cambria Math" panose="02040503050406030204" pitchFamily="18" charset="0"/>
                          </a:rPr>
                        </m:ctrlPr>
                      </m:accPr>
                      <m:e>
                        <m:r>
                          <a:rPr lang="en-US" i="1">
                            <a:solidFill>
                              <a:srgbClr val="FF0000"/>
                            </a:solidFill>
                            <a:latin typeface="Cambria Math" panose="02040503050406030204" pitchFamily="18" charset="0"/>
                          </a:rPr>
                          <m:t>𝜎</m:t>
                        </m:r>
                      </m:e>
                    </m:acc>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𝑖</m:t>
                    </m:r>
                    <m:r>
                      <a:rPr lang="en-US" i="1" dirty="0">
                        <a:solidFill>
                          <a:srgbClr val="FF0000"/>
                        </a:solidFill>
                        <a:latin typeface="Cambria Math" panose="02040503050406030204" pitchFamily="18" charset="0"/>
                      </a:rPr>
                      <m:t>𝜕𝜒</m:t>
                    </m:r>
                    <m:r>
                      <a:rPr lang="en-US" i="1" dirty="0">
                        <a:solidFill>
                          <a:srgbClr val="FF0000"/>
                        </a:solidFill>
                        <a:latin typeface="Cambria Math" panose="02040503050406030204" pitchFamily="18" charset="0"/>
                      </a:rPr>
                      <m:t>+</m:t>
                    </m:r>
                    <m:sSup>
                      <m:sSupPr>
                        <m:ctrlPr>
                          <a:rPr lang="en-US" i="1" dirty="0">
                            <a:solidFill>
                              <a:srgbClr val="FF0000"/>
                            </a:solidFill>
                            <a:latin typeface="Cambria Math" panose="02040503050406030204" pitchFamily="18" charset="0"/>
                          </a:rPr>
                        </m:ctrlPr>
                      </m:sSupPr>
                      <m:e>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𝜒</m:t>
                            </m:r>
                          </m:e>
                          <m:sup>
                            <m:r>
                              <a:rPr lang="en-US" b="0" i="1" dirty="0" smtClean="0">
                                <a:solidFill>
                                  <a:srgbClr val="FF0000"/>
                                </a:solidFill>
                                <a:latin typeface="Cambria Math" panose="02040503050406030204" pitchFamily="18" charset="0"/>
                              </a:rPr>
                              <m:t>′</m:t>
                            </m:r>
                          </m:sup>
                        </m:sSup>
                      </m:e>
                      <m:sup>
                        <m:r>
                          <a:rPr lang="en-US" i="1" dirty="0">
                            <a:solidFill>
                              <a:srgbClr val="FF0000"/>
                            </a:solidFill>
                            <a:latin typeface="Cambria Math" panose="02040503050406030204" pitchFamily="18" charset="0"/>
                          </a:rPr>
                          <m:t>+</m:t>
                        </m:r>
                      </m:sup>
                    </m:sSup>
                    <m:r>
                      <a:rPr lang="en-US" i="1" dirty="0">
                        <a:solidFill>
                          <a:srgbClr val="FF0000"/>
                        </a:solidFill>
                        <a:latin typeface="Cambria Math" panose="02040503050406030204" pitchFamily="18" charset="0"/>
                      </a:rPr>
                      <m:t>𝜎</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𝑖</m:t>
                    </m:r>
                    <m:r>
                      <a:rPr lang="en-US" i="1" dirty="0">
                        <a:solidFill>
                          <a:srgbClr val="FF0000"/>
                        </a:solidFill>
                        <a:latin typeface="Cambria Math" panose="02040503050406030204" pitchFamily="18" charset="0"/>
                      </a:rPr>
                      <m:t>𝜕</m:t>
                    </m:r>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𝜒</m:t>
                        </m:r>
                      </m:e>
                      <m:sup>
                        <m:r>
                          <a:rPr lang="en-US" b="0" i="1" dirty="0" smtClean="0">
                            <a:solidFill>
                              <a:srgbClr val="FF0000"/>
                            </a:solidFill>
                            <a:latin typeface="Cambria Math" panose="02040503050406030204" pitchFamily="18" charset="0"/>
                          </a:rPr>
                          <m:t>′</m:t>
                        </m:r>
                      </m:sup>
                    </m:sSup>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𝑚</m:t>
                    </m:r>
                    <m:sSup>
                      <m:sSupPr>
                        <m:ctrlPr>
                          <a:rPr lang="en-US" b="0" i="1" dirty="0" smtClean="0">
                            <a:solidFill>
                              <a:srgbClr val="FF0000"/>
                            </a:solidFill>
                            <a:latin typeface="Cambria Math" panose="02040503050406030204" pitchFamily="18" charset="0"/>
                          </a:rPr>
                        </m:ctrlPr>
                      </m:sSupPr>
                      <m:e>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m:t>
                            </m:r>
                            <m:r>
                              <a:rPr lang="en-US" b="0" i="1" dirty="0" smtClean="0">
                                <a:solidFill>
                                  <a:srgbClr val="FF0000"/>
                                </a:solidFill>
                                <a:latin typeface="Cambria Math" panose="02040503050406030204" pitchFamily="18" charset="0"/>
                              </a:rPr>
                              <m:t>𝜒</m:t>
                            </m:r>
                          </m:e>
                          <m:sup>
                            <m:r>
                              <a:rPr lang="en-US" b="0" i="1" dirty="0" smtClean="0">
                                <a:solidFill>
                                  <a:srgbClr val="FF0000"/>
                                </a:solidFill>
                                <a:latin typeface="Cambria Math" panose="02040503050406030204" pitchFamily="18" charset="0"/>
                              </a:rPr>
                              <m:t>′</m:t>
                            </m:r>
                          </m:sup>
                        </m:sSup>
                      </m:e>
                      <m:sup>
                        <m:r>
                          <a:rPr lang="en-US" b="0" i="1" dirty="0" smtClean="0">
                            <a:solidFill>
                              <a:srgbClr val="FF0000"/>
                            </a:solidFill>
                            <a:latin typeface="Cambria Math" panose="02040503050406030204" pitchFamily="18" charset="0"/>
                          </a:rPr>
                          <m:t>𝑇</m:t>
                        </m:r>
                      </m:sup>
                    </m:sSup>
                    <m:r>
                      <a:rPr lang="en-US" b="0" i="1" dirty="0" smtClean="0">
                        <a:solidFill>
                          <a:srgbClr val="FF0000"/>
                        </a:solidFill>
                        <a:latin typeface="Cambria Math" panose="02040503050406030204" pitchFamily="18" charset="0"/>
                      </a:rPr>
                      <m:t>𝜒</m:t>
                    </m:r>
                    <m:r>
                      <a:rPr lang="en-US" b="0" i="1" dirty="0" smtClean="0">
                        <a:solidFill>
                          <a:srgbClr val="FF0000"/>
                        </a:solidFill>
                        <a:latin typeface="Cambria Math" panose="02040503050406030204" pitchFamily="18" charset="0"/>
                      </a:rPr>
                      <m:t>+</m:t>
                    </m:r>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𝜒</m:t>
                        </m:r>
                      </m:e>
                      <m:sup>
                        <m:r>
                          <a:rPr lang="en-US" b="0" i="1" dirty="0" smtClean="0">
                            <a:solidFill>
                              <a:srgbClr val="FF0000"/>
                            </a:solidFill>
                            <a:latin typeface="Cambria Math" panose="02040503050406030204" pitchFamily="18" charset="0"/>
                          </a:rPr>
                          <m:t>+</m:t>
                        </m:r>
                      </m:sup>
                    </m:sSup>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𝜒</m:t>
                        </m:r>
                      </m:e>
                      <m:sup>
                        <m:r>
                          <a:rPr lang="en-US" b="0" i="1" dirty="0" smtClean="0">
                            <a:solidFill>
                              <a:srgbClr val="FF0000"/>
                            </a:solidFill>
                            <a:latin typeface="Cambria Math" panose="02040503050406030204" pitchFamily="18" charset="0"/>
                          </a:rPr>
                          <m:t>′∗</m:t>
                        </m:r>
                      </m:sup>
                    </m:sSup>
                    <m:r>
                      <a:rPr lang="en-US" b="0" i="1" dirty="0" smtClean="0">
                        <a:solidFill>
                          <a:srgbClr val="FF0000"/>
                        </a:solidFill>
                        <a:latin typeface="Cambria Math" panose="02040503050406030204" pitchFamily="18" charset="0"/>
                      </a:rPr>
                      <m:t>)</m:t>
                    </m:r>
                  </m:oMath>
                </a14:m>
                <a:endParaRPr lang="en-US" dirty="0" smtClean="0">
                  <a:solidFill>
                    <a:srgbClr val="FF000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48" b="-5665"/>
                </a:stretch>
              </a:blipFill>
            </p:spPr>
            <p:txBody>
              <a:bodyPr/>
              <a:lstStyle/>
              <a:p>
                <a:r>
                  <a:rPr lang="en-US">
                    <a:noFill/>
                  </a:rPr>
                  <a:t> </a:t>
                </a:r>
              </a:p>
            </p:txBody>
          </p:sp>
        </mc:Fallback>
      </mc:AlternateContent>
    </p:spTree>
    <p:extLst>
      <p:ext uri="{BB962C8B-B14F-4D97-AF65-F5344CB8AC3E}">
        <p14:creationId xmlns:p14="http://schemas.microsoft.com/office/powerpoint/2010/main" val="35771383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Physics of Dirac mass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52400" y="1676400"/>
                <a:ext cx="8229600" cy="4625609"/>
              </a:xfrm>
            </p:spPr>
            <p:txBody>
              <a:bodyPr/>
              <a:lstStyle/>
              <a:p>
                <a:r>
                  <a:rPr lang="en-US" dirty="0" smtClean="0"/>
                  <a:t>In </a:t>
                </a:r>
                <a:r>
                  <a:rPr lang="en-US" dirty="0"/>
                  <a:t>the new notation,  Dirac mass matrix is an off diagonal coupling between the two left-handed chiral particles. </a:t>
                </a:r>
                <a:r>
                  <a:rPr lang="en-US" dirty="0" smtClean="0"/>
                  <a:t> Introduce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𝜒</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𝜒</m:t>
                            </m:r>
                          </m:e>
                          <m:sup>
                            <m:r>
                              <a:rPr lang="en-US" i="1">
                                <a:latin typeface="Cambria Math" panose="02040503050406030204" pitchFamily="18" charset="0"/>
                              </a:rPr>
                              <m:t>′</m:t>
                            </m:r>
                          </m:sup>
                        </m:sSup>
                      </m:e>
                    </m:d>
                  </m:oMath>
                </a14:m>
                <a:r>
                  <a:rPr lang="en-US" dirty="0"/>
                  <a:t> in this basis, the Dirac mass is</a:t>
                </a:r>
              </a:p>
              <a:p>
                <a:pPr marL="119062" indent="0">
                  <a:buNone/>
                </a:pPr>
                <a:r>
                  <a:rPr lang="en-US" dirty="0"/>
                  <a:t>                                      </a:t>
                </a:r>
                <a14:m>
                  <m:oMath xmlns:m="http://schemas.openxmlformats.org/officeDocument/2006/math">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𝐷</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𝐷</m:t>
                                  </m:r>
                                </m:sub>
                              </m:sSub>
                            </m:e>
                            <m:e>
                              <m:r>
                                <a:rPr lang="en-US" i="1">
                                  <a:latin typeface="Cambria Math" panose="02040503050406030204" pitchFamily="18" charset="0"/>
                                </a:rPr>
                                <m:t>0</m:t>
                              </m:r>
                            </m:e>
                          </m:mr>
                        </m:m>
                      </m:e>
                    </m:d>
                  </m:oMath>
                </a14:m>
                <a:endParaRPr lang="en-US" dirty="0" smtClean="0"/>
              </a:p>
              <a:p>
                <a:r>
                  <a:rPr lang="en-US" dirty="0" smtClean="0"/>
                  <a:t>Right-handed neutrino </a:t>
                </a:r>
                <a:r>
                  <a:rPr lang="en-US" dirty="0" smtClean="0"/>
                  <a:t>is nearly “</a:t>
                </a:r>
                <a:r>
                  <a:rPr lang="en-US" dirty="0" smtClean="0">
                    <a:solidFill>
                      <a:srgbClr val="FF0000"/>
                    </a:solidFill>
                  </a:rPr>
                  <a:t>unobservable</a:t>
                </a:r>
                <a:r>
                  <a:rPr lang="en-US" dirty="0" smtClean="0"/>
                  <a:t>”, because it does not participate in ordinary weak interactions. </a:t>
                </a:r>
              </a:p>
              <a:p>
                <a:r>
                  <a:rPr lang="en-US" dirty="0" smtClean="0"/>
                  <a:t>However, the Dirac mass can introduce oscillations among different flavor of neutrinos, when </a:t>
                </a:r>
                <a14:m>
                  <m:oMath xmlns:m="http://schemas.openxmlformats.org/officeDocument/2006/math">
                    <m:r>
                      <a:rPr lang="en-US" b="0" i="1" smtClean="0">
                        <a:latin typeface="Cambria Math" panose="02040503050406030204" pitchFamily="18" charset="0"/>
                      </a:rPr>
                      <m:t>𝜒</m:t>
                    </m:r>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𝜒</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𝜒</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𝜒</m:t>
                            </m:r>
                          </m:e>
                          <m:sub>
                            <m:r>
                              <a:rPr lang="en-US" b="0" i="1" smtClean="0">
                                <a:latin typeface="Cambria Math" panose="02040503050406030204" pitchFamily="18" charset="0"/>
                              </a:rPr>
                              <m:t>3</m:t>
                            </m:r>
                          </m:sub>
                        </m:sSub>
                      </m:e>
                    </m:d>
                  </m:oMath>
                </a14:m>
                <a:endParaRPr lang="en-US" dirty="0"/>
              </a:p>
              <a:p>
                <a:pPr marL="119062" indent="0">
                  <a:buNone/>
                </a:pPr>
                <a:r>
                  <a:rPr lang="en-US" dirty="0"/>
                  <a:t> </a:t>
                </a:r>
                <a:r>
                  <a:rPr lang="en-US" dirty="0" smtClean="0"/>
                  <a:t>                           </a:t>
                </a:r>
                <a14:m>
                  <m:oMath xmlns:m="http://schemas.openxmlformats.org/officeDocument/2006/math">
                    <m:d>
                      <m:dPr>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𝐷</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𝐷</m:t>
                                  </m:r>
                                </m:sub>
                              </m:sSub>
                            </m:e>
                            <m:e>
                              <m:r>
                                <a:rPr lang="en-US" i="1">
                                  <a:latin typeface="Cambria Math" panose="02040503050406030204" pitchFamily="18" charset="0"/>
                                </a:rPr>
                                <m:t>0</m:t>
                              </m:r>
                            </m:e>
                          </m:mr>
                        </m:m>
                      </m:e>
                    </m:d>
                  </m:oMath>
                </a14:m>
                <a:r>
                  <a:rPr lang="en-US" dirty="0" smtClean="0"/>
                  <a:t>   where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𝐷</m:t>
                        </m:r>
                      </m:sub>
                    </m:sSub>
                  </m:oMath>
                </a14:m>
                <a:r>
                  <a:rPr lang="en-US" dirty="0" smtClean="0"/>
                  <a:t>  is a  3x3 </a:t>
                </a:r>
                <a:r>
                  <a:rPr lang="en-US" dirty="0" smtClean="0"/>
                  <a:t> complex matrix</a:t>
                </a:r>
                <a:r>
                  <a:rPr lang="en-US" dirty="0" smtClean="0"/>
                  <a:t>. </a:t>
                </a:r>
              </a:p>
              <a:p>
                <a:endParaRPr lang="en-US" dirty="0" smtClean="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52400" y="1676400"/>
                <a:ext cx="8229600" cy="4625609"/>
              </a:xfrm>
              <a:blipFill rotWithShape="0">
                <a:blip r:embed="rId3"/>
                <a:stretch>
                  <a:fillRect l="-148"/>
                </a:stretch>
              </a:blipFill>
            </p:spPr>
            <p:txBody>
              <a:bodyPr/>
              <a:lstStyle/>
              <a:p>
                <a:r>
                  <a:rPr lang="en-US">
                    <a:noFill/>
                  </a:rPr>
                  <a:t> </a:t>
                </a:r>
              </a:p>
            </p:txBody>
          </p:sp>
        </mc:Fallback>
      </mc:AlternateContent>
    </p:spTree>
    <p:extLst>
      <p:ext uri="{BB962C8B-B14F-4D97-AF65-F5344CB8AC3E}">
        <p14:creationId xmlns:p14="http://schemas.microsoft.com/office/powerpoint/2010/main" val="3320991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Chirality and </a:t>
            </a:r>
            <a:r>
              <a:rPr lang="en-US" dirty="0" err="1" smtClean="0"/>
              <a:t>helicity</a:t>
            </a:r>
            <a:r>
              <a:rPr lang="en-US" dirty="0" smtClean="0"/>
              <a:t> </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Chirality is determined </a:t>
                </a:r>
                <a:r>
                  <a:rPr lang="en-US" dirty="0" smtClean="0"/>
                  <a:t>by representations </a:t>
                </a:r>
                <a:r>
                  <a:rPr lang="en-US" dirty="0" smtClean="0"/>
                  <a:t>of the Lorentz group. Left-handed and right-</a:t>
                </a:r>
                <a:r>
                  <a:rPr lang="en-US" dirty="0" err="1" smtClean="0"/>
                  <a:t>haned</a:t>
                </a:r>
                <a:r>
                  <a:rPr lang="en-US" dirty="0" smtClean="0"/>
                  <a:t> </a:t>
                </a:r>
                <a:r>
                  <a:rPr lang="en-US" dirty="0" err="1" smtClean="0"/>
                  <a:t>Weyl</a:t>
                </a:r>
                <a:r>
                  <a:rPr lang="en-US" dirty="0" smtClean="0"/>
                  <a:t> </a:t>
                </a:r>
                <a:r>
                  <a:rPr lang="en-US" dirty="0" err="1" smtClean="0"/>
                  <a:t>spinors</a:t>
                </a:r>
                <a:endParaRPr lang="en-US" dirty="0" smtClean="0"/>
              </a:p>
              <a:p>
                <a:pPr marL="119062" indent="0">
                  <a:buNone/>
                </a:pPr>
                <a:r>
                  <a:rPr lang="en-US" dirty="0" smtClean="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𝐿</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5</m:t>
                            </m:r>
                          </m:sub>
                        </m:sSub>
                      </m:e>
                    </m:d>
                    <m:r>
                      <a:rPr lang="en-US" b="0" i="1" smtClean="0">
                        <a:latin typeface="Cambria Math" panose="02040503050406030204" pitchFamily="18" charset="0"/>
                      </a:rPr>
                      <m:t>𝜓</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𝑅</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d>
                      <m:dPr>
                        <m:ctrlPr>
                          <a:rPr lang="en-US" b="0" i="1" smtClean="0">
                            <a:latin typeface="Cambria Math" panose="02040503050406030204" pitchFamily="18" charset="0"/>
                          </a:rPr>
                        </m:ctrlPr>
                      </m:dPr>
                      <m:e>
                        <m:r>
                          <a:rPr lang="en-US" b="0" i="1" smtClean="0">
                            <a:latin typeface="Cambria Math" panose="02040503050406030204" pitchFamily="18" charset="0"/>
                          </a:rPr>
                          <m:t>1+</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𝛾</m:t>
                            </m:r>
                          </m:e>
                          <m:sub>
                            <m:r>
                              <a:rPr lang="en-US" b="0" i="1" smtClean="0">
                                <a:latin typeface="Cambria Math" panose="02040503050406030204" pitchFamily="18" charset="0"/>
                              </a:rPr>
                              <m:t>5</m:t>
                            </m:r>
                          </m:sub>
                        </m:sSub>
                      </m:e>
                    </m:d>
                    <m:r>
                      <m:rPr>
                        <m:sty m:val="p"/>
                      </m:rPr>
                      <a:rPr lang="en-US" b="0" i="1" smtClean="0">
                        <a:latin typeface="Cambria Math" panose="02040503050406030204" pitchFamily="18" charset="0"/>
                      </a:rPr>
                      <m:t>ψ</m:t>
                    </m:r>
                  </m:oMath>
                </a14:m>
                <a:endParaRPr lang="en-US" dirty="0" smtClean="0"/>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𝐿</m:t>
                        </m:r>
                      </m:sub>
                    </m:sSub>
                    <m:r>
                      <a:rPr lang="en-US" b="0" i="1" smtClean="0">
                        <a:latin typeface="Cambria Math" panose="02040503050406030204" pitchFamily="18" charset="0"/>
                      </a:rPr>
                      <m:t> </m:t>
                    </m:r>
                  </m:oMath>
                </a14:m>
                <a:r>
                  <a:rPr lang="en-US" dirty="0" smtClean="0"/>
                  <a:t> contains left-handed particle and right-handed anti-particle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𝑅</m:t>
                        </m:r>
                      </m:sub>
                    </m:sSub>
                  </m:oMath>
                </a14:m>
                <a:r>
                  <a:rPr lang="en-US" dirty="0" smtClean="0"/>
                  <a:t>  contains right-handed particle and left-handed anti-particle </a:t>
                </a:r>
              </a:p>
              <a:p>
                <a:r>
                  <a:rPr lang="en-US" dirty="0" err="1" smtClean="0"/>
                  <a:t>Helicity</a:t>
                </a:r>
                <a:r>
                  <a:rPr lang="en-US" dirty="0" smtClean="0"/>
                  <a:t> is an angular momentum states, with </a:t>
                </a:r>
                <a14:m>
                  <m:oMath xmlns:m="http://schemas.openxmlformats.org/officeDocument/2006/math">
                    <m:r>
                      <a:rPr lang="en-US" b="0" i="1" smtClean="0">
                        <a:latin typeface="Cambria Math" panose="02040503050406030204" pitchFamily="18" charset="0"/>
                      </a:rPr>
                      <m:t>𝐽</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endParaRPr lang="en-US" dirty="0" smtClean="0"/>
              </a:p>
              <a:p>
                <a:pPr lvl="1"/>
                <a:r>
                  <a:rPr lang="en-US" dirty="0" smtClean="0"/>
                  <a:t>A right-handed (left-handed) particle: has mostly </a:t>
                </a:r>
                <a:r>
                  <a:rPr lang="en-US" dirty="0" err="1" smtClean="0"/>
                  <a:t>helicity</a:t>
                </a:r>
                <a:r>
                  <a:rPr lang="en-US" dirty="0" smtClean="0"/>
                  <a:t> +1/2(-1/2), with </a:t>
                </a:r>
                <a:r>
                  <a:rPr lang="en-US" dirty="0" smtClean="0"/>
                  <a:t>(m/p) </a:t>
                </a:r>
                <a:r>
                  <a:rPr lang="en-US" dirty="0" err="1" smtClean="0"/>
                  <a:t>helicity</a:t>
                </a:r>
                <a:r>
                  <a:rPr lang="en-US" dirty="0" smtClean="0"/>
                  <a:t> -1/2 (1/2). </a:t>
                </a:r>
              </a:p>
              <a:p>
                <a:pPr lvl="1"/>
                <a:r>
                  <a:rPr lang="en-US" dirty="0" smtClean="0"/>
                  <a:t>A right-handed (left-handed) antiparticle: has mostly </a:t>
                </a:r>
                <a:r>
                  <a:rPr lang="en-US" dirty="0" err="1" smtClean="0"/>
                  <a:t>helicty</a:t>
                </a:r>
                <a:r>
                  <a:rPr lang="en-US" dirty="0" smtClean="0"/>
                  <a:t> </a:t>
                </a:r>
              </a:p>
              <a:p>
                <a:pPr marL="411162" lvl="1" indent="0">
                  <a:buNone/>
                </a:pPr>
                <a:r>
                  <a:rPr lang="en-US" dirty="0"/>
                  <a:t>  </a:t>
                </a:r>
                <a:r>
                  <a:rPr lang="en-US" dirty="0" smtClean="0"/>
                  <a:t>   -1/2 (+1/2), with </a:t>
                </a:r>
                <a:r>
                  <a:rPr lang="en-US" dirty="0" smtClean="0"/>
                  <a:t>(m/p) </a:t>
                </a:r>
                <a:r>
                  <a:rPr lang="en-US" dirty="0" err="1" smtClean="0"/>
                  <a:t>helicity</a:t>
                </a:r>
                <a:r>
                  <a:rPr lang="en-US" dirty="0" smtClean="0"/>
                  <a:t> +1/2 (-1/2). </a:t>
                </a:r>
              </a:p>
              <a:p>
                <a:pPr marL="119062"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9340871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lnDef>
      <a:spPr>
        <a:ln>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Module</Template>
  <TotalTime>40097</TotalTime>
  <Words>1025</Words>
  <Application>Microsoft Office PowerPoint</Application>
  <PresentationFormat>On-screen Show (4:3)</PresentationFormat>
  <Paragraphs>212</Paragraphs>
  <Slides>28</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宋体</vt:lpstr>
      <vt:lpstr>华文新魏</vt:lpstr>
      <vt:lpstr>Arial</vt:lpstr>
      <vt:lpstr>Baskerville Old Face</vt:lpstr>
      <vt:lpstr>Calibri</vt:lpstr>
      <vt:lpstr>Cambria Math</vt:lpstr>
      <vt:lpstr>Corbel</vt:lpstr>
      <vt:lpstr>Times New Roman</vt:lpstr>
      <vt:lpstr>Wingdings</vt:lpstr>
      <vt:lpstr>Wingdings 2</vt:lpstr>
      <vt:lpstr>Wingdings 3</vt:lpstr>
      <vt:lpstr>Module</vt:lpstr>
      <vt:lpstr>Nature of Neutrinos and BSM physics</vt:lpstr>
      <vt:lpstr>Top ten most confusing concepts in neutrino physics</vt:lpstr>
      <vt:lpstr>What’s so special about neutrinos?   </vt:lpstr>
      <vt:lpstr>Neutrino mass</vt:lpstr>
      <vt:lpstr>Dirac Neutrino</vt:lpstr>
      <vt:lpstr>Dirac neutrinos? </vt:lpstr>
      <vt:lpstr>Dirac particle</vt:lpstr>
      <vt:lpstr>Physics of Dirac mass</vt:lpstr>
      <vt:lpstr>Chirality and helicity </vt:lpstr>
      <vt:lpstr>Helicity and chirality match and mis-match</vt:lpstr>
      <vt:lpstr>Neutrino electron elastic scattering</vt:lpstr>
      <vt:lpstr>PowerPoint Presentation</vt:lpstr>
      <vt:lpstr>Lepton number violation</vt:lpstr>
      <vt:lpstr>Majorana neutrino</vt:lpstr>
      <vt:lpstr>Particle-antiparticle symmetry</vt:lpstr>
      <vt:lpstr>Quasi-Dirac and Majorana</vt:lpstr>
      <vt:lpstr>Dirac, Weyl, Majorana vs. Space-time dimensions</vt:lpstr>
      <vt:lpstr>Seesaw mechanism </vt:lpstr>
      <vt:lpstr>GUT scale physics? </vt:lpstr>
      <vt:lpstr>Heavy RH Majorana neutrino </vt:lpstr>
      <vt:lpstr>Small neutrino mass-&gt; GUT</vt:lpstr>
      <vt:lpstr>C, P, and CP(=T) </vt:lpstr>
      <vt:lpstr>Mass matrix diagonalization </vt:lpstr>
      <vt:lpstr>CP violation in neutrino physics</vt:lpstr>
      <vt:lpstr>GUT (Grand Unification Theory) </vt:lpstr>
      <vt:lpstr>SO(10) Models</vt:lpstr>
      <vt:lpstr>Sterile neutrinos</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dc:creator>
  <cp:lastModifiedBy>Xiangdong Ji</cp:lastModifiedBy>
  <cp:revision>1770</cp:revision>
  <dcterms:created xsi:type="dcterms:W3CDTF">1601-01-01T00:00:00Z</dcterms:created>
  <dcterms:modified xsi:type="dcterms:W3CDTF">2013-08-07T23:59:50Z</dcterms:modified>
</cp:coreProperties>
</file>