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7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8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notesSlides/notesSlide9.xml" ContentType="application/vnd.openxmlformats-officedocument.presentationml.notesSlide+xml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notesSlides/notesSlide10.xml" ContentType="application/vnd.openxmlformats-officedocument.presentationml.notesSlide+xml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notesSlides/notesSlide11.xml" ContentType="application/vnd.openxmlformats-officedocument.presentationml.notesSlide+xml"/>
  <Override PartName="/ppt/embeddings/oleObject21.bin" ContentType="application/vnd.openxmlformats-officedocument.oleObject"/>
  <Override PartName="/ppt/notesSlides/notesSlide12.xml" ContentType="application/vnd.openxmlformats-officedocument.presentationml.notesSlide+xml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294" r:id="rId3"/>
    <p:sldId id="258" r:id="rId4"/>
    <p:sldId id="261" r:id="rId5"/>
    <p:sldId id="260" r:id="rId6"/>
    <p:sldId id="262" r:id="rId7"/>
    <p:sldId id="282" r:id="rId8"/>
    <p:sldId id="283" r:id="rId9"/>
    <p:sldId id="268" r:id="rId10"/>
    <p:sldId id="264" r:id="rId11"/>
    <p:sldId id="285" r:id="rId12"/>
    <p:sldId id="284" r:id="rId13"/>
    <p:sldId id="286" r:id="rId14"/>
    <p:sldId id="287" r:id="rId15"/>
    <p:sldId id="288" r:id="rId16"/>
    <p:sldId id="289" r:id="rId17"/>
    <p:sldId id="290" r:id="rId18"/>
    <p:sldId id="298" r:id="rId19"/>
    <p:sldId id="296" r:id="rId20"/>
    <p:sldId id="297" r:id="rId21"/>
    <p:sldId id="299" r:id="rId22"/>
    <p:sldId id="293" r:id="rId23"/>
    <p:sldId id="295" r:id="rId24"/>
    <p:sldId id="270" r:id="rId25"/>
    <p:sldId id="275" r:id="rId26"/>
    <p:sldId id="291" r:id="rId27"/>
    <p:sldId id="274" r:id="rId28"/>
    <p:sldId id="280" r:id="rId29"/>
    <p:sldId id="281" r:id="rId30"/>
    <p:sldId id="300" r:id="rId31"/>
    <p:sldId id="301" r:id="rId32"/>
    <p:sldId id="303" r:id="rId33"/>
    <p:sldId id="279" r:id="rId34"/>
    <p:sldId id="302" r:id="rId3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CC"/>
    <a:srgbClr val="660033"/>
    <a:srgbClr val="0000FF"/>
    <a:srgbClr val="FFFF99"/>
    <a:srgbClr val="FFFFCC"/>
    <a:srgbClr val="006600"/>
    <a:srgbClr val="FF9900"/>
    <a:srgbClr val="FFFF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1" autoAdjust="0"/>
    <p:restoredTop sz="94660"/>
  </p:normalViewPr>
  <p:slideViewPr>
    <p:cSldViewPr>
      <p:cViewPr varScale="1">
        <p:scale>
          <a:sx n="86" d="100"/>
          <a:sy n="86" d="100"/>
        </p:scale>
        <p:origin x="-3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Relationship Id="rId3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6" Type="http://schemas.openxmlformats.org/officeDocument/2006/relationships/image" Target="../media/image14.wmf"/><Relationship Id="rId7" Type="http://schemas.openxmlformats.org/officeDocument/2006/relationships/image" Target="../media/image15.wmf"/><Relationship Id="rId8" Type="http://schemas.openxmlformats.org/officeDocument/2006/relationships/image" Target="../media/image16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Relationship Id="rId3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6" Type="http://schemas.openxmlformats.org/officeDocument/2006/relationships/image" Target="../media/image33.wmf"/><Relationship Id="rId1" Type="http://schemas.openxmlformats.org/officeDocument/2006/relationships/image" Target="../media/image28.wmf"/><Relationship Id="rId2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4" Type="http://schemas.openxmlformats.org/officeDocument/2006/relationships/image" Target="../media/image39.wmf"/><Relationship Id="rId1" Type="http://schemas.openxmlformats.org/officeDocument/2006/relationships/image" Target="../media/image36.wmf"/><Relationship Id="rId2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4" Type="http://schemas.openxmlformats.org/officeDocument/2006/relationships/image" Target="../media/image43.wmf"/><Relationship Id="rId5" Type="http://schemas.openxmlformats.org/officeDocument/2006/relationships/image" Target="../media/image44.wmf"/><Relationship Id="rId1" Type="http://schemas.openxmlformats.org/officeDocument/2006/relationships/image" Target="../media/image40.wmf"/><Relationship Id="rId2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27EA4-9FB5-014E-A71E-D23080125EF6}" type="datetimeFigureOut">
              <a:rPr kumimoji="1" lang="zh-CN" altLang="en-US" smtClean="0"/>
              <a:t>13-8-16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4656F-26F4-CC44-83FF-DF7ECDCC457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0789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72766F0-5137-4FA8-9E01-4BB97E516CDF}" type="datetimeFigureOut">
              <a:rPr lang="zh-CN" altLang="en-US"/>
              <a:pPr>
                <a:defRPr/>
              </a:pPr>
              <a:t>13-8-16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76DBC1E-E278-423B-B517-A105C6EEA66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08352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8138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15697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236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2574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0361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84781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0095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zh-CN" altLang="en-US">
              <a:latin typeface="Calibri" charset="0"/>
              <a:ea typeface="宋体" charset="0"/>
            </a:endParaRPr>
          </a:p>
        </p:txBody>
      </p:sp>
      <p:sp>
        <p:nvSpPr>
          <p:cNvPr id="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r"/>
            <a:fld id="{BEDE8F53-A0B6-7E4F-8908-A5B6F7EE3E36}" type="slidenum">
              <a:rPr lang="zh-CN" altLang="en-US" sz="1200">
                <a:latin typeface="Calibri" charset="0"/>
              </a:rPr>
              <a:pPr algn="r"/>
              <a:t>23</a:t>
            </a:fld>
            <a:endParaRPr lang="en-US" altLang="zh-CN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61412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355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4185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30338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97124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18357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83100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7470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3961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4151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740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23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809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D3DB5-3FBD-46AA-91B4-0CE5C140790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985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DBC1E-E278-423B-B517-A105C6EEA669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871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5EE55-DC31-4154-9E58-D781299931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452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E6A8E-6F0D-4C7C-80BA-07B701F9DEF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524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ED191-7E40-433B-ABB8-E33FEA4C0B5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936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BBAEB-A9A6-4EE5-B7F0-47408F2858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004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4E200-638F-494F-B8DF-0CDF07982CD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466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0E6A8-C8B6-4770-9BA0-D3817488506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21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30300-283A-454D-819E-A9F794C1C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290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5FA2D-499E-4EEA-A39C-A3A1D58A4F9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5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A31C9-C7EF-40A8-B970-7B91ECB6663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732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B9211-6E18-4EB2-BB59-4C7D19D111A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45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73CD4-E323-4279-81F2-AF0DE1B93D9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18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755650" y="5876925"/>
            <a:ext cx="7704138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pic>
        <p:nvPicPr>
          <p:cNvPr id="7171" name="Picture 10" descr="symbol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994400"/>
            <a:ext cx="24415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809625"/>
            <a:ext cx="1008063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BE330DB3-2C51-419A-95D3-76EE1165648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7238" y="1196975"/>
            <a:ext cx="7127875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rgbClr val="3333C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660033"/>
          </a:solidFill>
          <a:latin typeface="+mn-lt"/>
          <a:ea typeface="宋体" pitchFamily="2" charset="-122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  <a:ea typeface="宋体" pitchFamily="2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6600"/>
          </a:solidFill>
          <a:latin typeface="+mn-lt"/>
          <a:ea typeface="宋体" pitchFamily="2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1.jpeg"/><Relationship Id="rId12" Type="http://schemas.openxmlformats.org/officeDocument/2006/relationships/image" Target="../media/image22.jpe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17.wmf"/><Relationship Id="rId6" Type="http://schemas.openxmlformats.org/officeDocument/2006/relationships/oleObject" Target="../embeddings/oleObject15.bin"/><Relationship Id="rId7" Type="http://schemas.openxmlformats.org/officeDocument/2006/relationships/image" Target="../media/image18.wmf"/><Relationship Id="rId8" Type="http://schemas.openxmlformats.org/officeDocument/2006/relationships/oleObject" Target="../embeddings/oleObject16.bin"/><Relationship Id="rId9" Type="http://schemas.openxmlformats.org/officeDocument/2006/relationships/image" Target="../media/image19.wmf"/><Relationship Id="rId10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17.bin"/><Relationship Id="rId5" Type="http://schemas.openxmlformats.org/officeDocument/2006/relationships/image" Target="../media/image23.wmf"/><Relationship Id="rId6" Type="http://schemas.openxmlformats.org/officeDocument/2006/relationships/oleObject" Target="../embeddings/oleObject18.bin"/><Relationship Id="rId7" Type="http://schemas.openxmlformats.org/officeDocument/2006/relationships/image" Target="../media/image24.wmf"/><Relationship Id="rId8" Type="http://schemas.openxmlformats.org/officeDocument/2006/relationships/oleObject" Target="../embeddings/oleObject19.bin"/><Relationship Id="rId9" Type="http://schemas.openxmlformats.org/officeDocument/2006/relationships/image" Target="../media/image25.wmf"/><Relationship Id="rId10" Type="http://schemas.openxmlformats.org/officeDocument/2006/relationships/oleObject" Target="../embeddings/oleObject20.bin"/><Relationship Id="rId11" Type="http://schemas.openxmlformats.org/officeDocument/2006/relationships/image" Target="../media/image2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21.bin"/><Relationship Id="rId5" Type="http://schemas.openxmlformats.org/officeDocument/2006/relationships/image" Target="../media/image27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1.wmf"/><Relationship Id="rId12" Type="http://schemas.openxmlformats.org/officeDocument/2006/relationships/oleObject" Target="../embeddings/oleObject26.bin"/><Relationship Id="rId13" Type="http://schemas.openxmlformats.org/officeDocument/2006/relationships/image" Target="../media/image32.wmf"/><Relationship Id="rId14" Type="http://schemas.openxmlformats.org/officeDocument/2006/relationships/oleObject" Target="../embeddings/oleObject27.bin"/><Relationship Id="rId15" Type="http://schemas.openxmlformats.org/officeDocument/2006/relationships/image" Target="../media/image3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22.bin"/><Relationship Id="rId5" Type="http://schemas.openxmlformats.org/officeDocument/2006/relationships/image" Target="../media/image28.wmf"/><Relationship Id="rId6" Type="http://schemas.openxmlformats.org/officeDocument/2006/relationships/oleObject" Target="../embeddings/oleObject23.bin"/><Relationship Id="rId7" Type="http://schemas.openxmlformats.org/officeDocument/2006/relationships/image" Target="../media/image29.wmf"/><Relationship Id="rId8" Type="http://schemas.openxmlformats.org/officeDocument/2006/relationships/oleObject" Target="../embeddings/oleObject24.bin"/><Relationship Id="rId9" Type="http://schemas.openxmlformats.org/officeDocument/2006/relationships/image" Target="../media/image30.wmf"/><Relationship Id="rId10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4" Type="http://schemas.openxmlformats.org/officeDocument/2006/relationships/image" Target="../media/image3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28.bin"/><Relationship Id="rId5" Type="http://schemas.openxmlformats.org/officeDocument/2006/relationships/image" Target="../media/image36.wmf"/><Relationship Id="rId6" Type="http://schemas.openxmlformats.org/officeDocument/2006/relationships/oleObject" Target="../embeddings/oleObject29.bin"/><Relationship Id="rId7" Type="http://schemas.openxmlformats.org/officeDocument/2006/relationships/image" Target="../media/image37.wmf"/><Relationship Id="rId8" Type="http://schemas.openxmlformats.org/officeDocument/2006/relationships/oleObject" Target="../embeddings/oleObject30.bin"/><Relationship Id="rId9" Type="http://schemas.openxmlformats.org/officeDocument/2006/relationships/image" Target="../media/image38.wmf"/><Relationship Id="rId10" Type="http://schemas.openxmlformats.org/officeDocument/2006/relationships/oleObject" Target="../embeddings/oleObject31.bin"/><Relationship Id="rId11" Type="http://schemas.openxmlformats.org/officeDocument/2006/relationships/image" Target="../media/image39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3.wmf"/><Relationship Id="rId12" Type="http://schemas.openxmlformats.org/officeDocument/2006/relationships/oleObject" Target="../embeddings/oleObject36.bin"/><Relationship Id="rId13" Type="http://schemas.openxmlformats.org/officeDocument/2006/relationships/image" Target="../media/image44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32.bin"/><Relationship Id="rId5" Type="http://schemas.openxmlformats.org/officeDocument/2006/relationships/image" Target="../media/image40.wmf"/><Relationship Id="rId6" Type="http://schemas.openxmlformats.org/officeDocument/2006/relationships/oleObject" Target="../embeddings/oleObject33.bin"/><Relationship Id="rId7" Type="http://schemas.openxmlformats.org/officeDocument/2006/relationships/image" Target="../media/image41.wmf"/><Relationship Id="rId8" Type="http://schemas.openxmlformats.org/officeDocument/2006/relationships/oleObject" Target="../embeddings/oleObject34.bin"/><Relationship Id="rId9" Type="http://schemas.openxmlformats.org/officeDocument/2006/relationships/image" Target="../media/image42.wmf"/><Relationship Id="rId10" Type="http://schemas.openxmlformats.org/officeDocument/2006/relationships/oleObject" Target="../embeddings/oleObject35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g"/><Relationship Id="rId4" Type="http://schemas.openxmlformats.org/officeDocument/2006/relationships/image" Target="../media/image48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wmf"/><Relationship Id="rId12" Type="http://schemas.openxmlformats.org/officeDocument/2006/relationships/oleObject" Target="../embeddings/oleObject10.bin"/><Relationship Id="rId13" Type="http://schemas.openxmlformats.org/officeDocument/2006/relationships/image" Target="../media/image13.wmf"/><Relationship Id="rId14" Type="http://schemas.openxmlformats.org/officeDocument/2006/relationships/oleObject" Target="../embeddings/oleObject11.bin"/><Relationship Id="rId15" Type="http://schemas.openxmlformats.org/officeDocument/2006/relationships/image" Target="../media/image14.wmf"/><Relationship Id="rId16" Type="http://schemas.openxmlformats.org/officeDocument/2006/relationships/oleObject" Target="../embeddings/oleObject12.bin"/><Relationship Id="rId17" Type="http://schemas.openxmlformats.org/officeDocument/2006/relationships/image" Target="../media/image15.wmf"/><Relationship Id="rId18" Type="http://schemas.openxmlformats.org/officeDocument/2006/relationships/oleObject" Target="../embeddings/oleObject13.bin"/><Relationship Id="rId19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10.wmf"/><Relationship Id="rId8" Type="http://schemas.openxmlformats.org/officeDocument/2006/relationships/oleObject" Target="../embeddings/oleObject8.bin"/><Relationship Id="rId9" Type="http://schemas.openxmlformats.org/officeDocument/2006/relationships/image" Target="../media/image11.wmf"/><Relationship Id="rId10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08912" cy="1470025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A Circular Higgs Factory</a:t>
            </a:r>
            <a:r>
              <a:rPr lang="zh-CN" altLang="en-US" dirty="0" smtClean="0"/>
              <a:t> </a:t>
            </a:r>
            <a:r>
              <a:rPr lang="en-US" altLang="zh-CN" dirty="0" smtClean="0"/>
              <a:t>Study in </a:t>
            </a:r>
            <a:r>
              <a:rPr lang="en-US" altLang="zh-CN" dirty="0" smtClean="0"/>
              <a:t>IHEP</a:t>
            </a:r>
            <a:endParaRPr lang="zh-CN" altLang="en-US" dirty="0" smtClean="0"/>
          </a:p>
        </p:txBody>
      </p:sp>
      <p:sp>
        <p:nvSpPr>
          <p:cNvPr id="8195" name="副标题 2"/>
          <p:cNvSpPr>
            <a:spLocks noGrp="1"/>
          </p:cNvSpPr>
          <p:nvPr>
            <p:ph type="subTitle" idx="1"/>
          </p:nvPr>
        </p:nvSpPr>
        <p:spPr>
          <a:xfrm>
            <a:off x="827584" y="3717032"/>
            <a:ext cx="7488832" cy="216024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Qing Qin for the Higgs factory team</a:t>
            </a:r>
          </a:p>
          <a:p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3366"/>
                </a:solidFill>
              </a:rPr>
              <a:t>Institute of High Energy Physics, CAS</a:t>
            </a:r>
          </a:p>
          <a:p>
            <a:pPr algn="l"/>
            <a:endParaRPr lang="en-US" altLang="zh-CN" dirty="0">
              <a:solidFill>
                <a:srgbClr val="003366"/>
              </a:solidFill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5EE55-DC31-4154-9E58-D781299931C3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36904" cy="638944"/>
          </a:xfrm>
        </p:spPr>
        <p:txBody>
          <a:bodyPr/>
          <a:lstStyle/>
          <a:p>
            <a:pPr algn="l"/>
            <a:r>
              <a:rPr lang="en-US" altLang="zh-CN" sz="2400" dirty="0" smtClean="0"/>
              <a:t>Lifetime of limited by beamstrahlung</a:t>
            </a:r>
            <a:endParaRPr lang="zh-CN" alt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727446"/>
              </p:ext>
            </p:extLst>
          </p:nvPr>
        </p:nvGraphicFramePr>
        <p:xfrm>
          <a:off x="334963" y="1412875"/>
          <a:ext cx="25622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4" name="Equation" r:id="rId4" imgW="1396800" imgH="469800" progId="Equation.DSMT4">
                  <p:embed/>
                </p:oleObj>
              </mc:Choice>
              <mc:Fallback>
                <p:oleObj name="Equation" r:id="rId4" imgW="13968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1412875"/>
                        <a:ext cx="2562225" cy="8636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855380"/>
              </p:ext>
            </p:extLst>
          </p:nvPr>
        </p:nvGraphicFramePr>
        <p:xfrm>
          <a:off x="2987824" y="1406375"/>
          <a:ext cx="1584176" cy="870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5" name="公式" r:id="rId6" imgW="787320" imgH="431640" progId="Equation.3">
                  <p:embed/>
                </p:oleObj>
              </mc:Choice>
              <mc:Fallback>
                <p:oleObj name="公式" r:id="rId6" imgW="787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406375"/>
                        <a:ext cx="1584176" cy="87049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788024" y="1671191"/>
            <a:ext cx="3888432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zh-CN" sz="1200" b="0" dirty="0" smtClean="0">
                <a:solidFill>
                  <a:schemeClr val="tx1"/>
                </a:solidFill>
              </a:rPr>
              <a:t>V. I. Telnov, “Restriction on the energy and luminosity of e</a:t>
            </a:r>
            <a:r>
              <a:rPr lang="en-US" altLang="zh-CN" sz="1200" b="0" baseline="30000" dirty="0" smtClean="0">
                <a:solidFill>
                  <a:schemeClr val="tx1"/>
                </a:solidFill>
              </a:rPr>
              <a:t>+</a:t>
            </a:r>
            <a:r>
              <a:rPr lang="en-US" altLang="zh-CN" sz="1200" b="0" dirty="0" smtClean="0">
                <a:solidFill>
                  <a:schemeClr val="tx1"/>
                </a:solidFill>
              </a:rPr>
              <a:t>e</a:t>
            </a:r>
            <a:r>
              <a:rPr lang="en-US" altLang="zh-CN" sz="1200" b="0" baseline="30000" dirty="0" smtClean="0">
                <a:solidFill>
                  <a:schemeClr val="tx1"/>
                </a:solidFill>
              </a:rPr>
              <a:t>-</a:t>
            </a:r>
            <a:r>
              <a:rPr lang="en-US" altLang="zh-CN" sz="1200" b="0" dirty="0" smtClean="0">
                <a:solidFill>
                  <a:schemeClr val="tx1"/>
                </a:solidFill>
              </a:rPr>
              <a:t> storage ring due to beamstrahlung”</a:t>
            </a:r>
            <a:endParaRPr lang="zh-CN" altLang="en-US" sz="1200" b="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2465" y="2420888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altLang="zh-CN" sz="1600" b="1" i="1" dirty="0" smtClean="0">
                <a:solidFill>
                  <a:schemeClr val="tx1"/>
                </a:solidFill>
              </a:rPr>
              <a:t>η</a:t>
            </a:r>
            <a:r>
              <a:rPr lang="en-US" altLang="zh-CN" sz="1600" b="1" dirty="0" smtClean="0">
                <a:solidFill>
                  <a:schemeClr val="tx1"/>
                </a:solidFill>
              </a:rPr>
              <a:t>: energy acceptance; </a:t>
            </a:r>
            <a:r>
              <a:rPr lang="en-US" altLang="zh-CN" sz="1600" b="1" i="1" dirty="0" smtClean="0">
                <a:solidFill>
                  <a:schemeClr val="tx1"/>
                </a:solidFill>
              </a:rPr>
              <a:t>N</a:t>
            </a:r>
            <a:r>
              <a:rPr lang="en-US" altLang="zh-CN" sz="1600" b="1" dirty="0">
                <a:solidFill>
                  <a:schemeClr val="tx1"/>
                </a:solidFill>
              </a:rPr>
              <a:t>: number of particles per </a:t>
            </a:r>
            <a:r>
              <a:rPr lang="en-US" altLang="zh-CN" sz="1600" b="1" dirty="0" smtClean="0">
                <a:solidFill>
                  <a:schemeClr val="tx1"/>
                </a:solidFill>
              </a:rPr>
              <a:t>bunch, </a:t>
            </a:r>
            <a:r>
              <a:rPr lang="en-US" altLang="zh-CN" sz="1600" b="1" i="1" dirty="0" smtClean="0">
                <a:solidFill>
                  <a:schemeClr val="tx1"/>
                </a:solidFill>
              </a:rPr>
              <a:t>C</a:t>
            </a:r>
            <a:r>
              <a:rPr lang="en-US" altLang="zh-CN" sz="1600" b="1" dirty="0" smtClean="0">
                <a:solidFill>
                  <a:schemeClr val="tx1"/>
                </a:solidFill>
              </a:rPr>
              <a:t>: circumference</a:t>
            </a:r>
            <a:endParaRPr lang="en-US" altLang="zh-CN" sz="1600" b="1" baseline="-250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sz="1600" b="1" dirty="0" smtClean="0">
                <a:solidFill>
                  <a:schemeClr val="tx1"/>
                </a:solidFill>
              </a:rPr>
              <a:t>The lifetime is decreased exponentially with the increase of  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00831"/>
              </p:ext>
            </p:extLst>
          </p:nvPr>
        </p:nvGraphicFramePr>
        <p:xfrm>
          <a:off x="6314083" y="2655888"/>
          <a:ext cx="1138237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6" name="Equation" r:id="rId8" imgW="736560" imgH="228600" progId="Equation.DSMT4">
                  <p:embed/>
                </p:oleObj>
              </mc:Choice>
              <mc:Fallback>
                <p:oleObj name="Equation" r:id="rId8" imgW="736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4083" y="2655888"/>
                        <a:ext cx="1138237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7544" y="3068960"/>
            <a:ext cx="712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600" b="1" dirty="0" smtClean="0">
                <a:solidFill>
                  <a:srgbClr val="0033CC"/>
                </a:solidFill>
              </a:rPr>
              <a:t>e. g.    </a:t>
            </a:r>
            <a:r>
              <a:rPr lang="en-US" altLang="zh-CN" sz="1600" b="1" i="1" dirty="0" smtClean="0">
                <a:solidFill>
                  <a:srgbClr val="0033CC"/>
                </a:solidFill>
              </a:rPr>
              <a:t>E</a:t>
            </a:r>
            <a:r>
              <a:rPr lang="en-US" altLang="zh-CN" sz="1600" b="1" baseline="-25000" dirty="0" smtClean="0">
                <a:solidFill>
                  <a:srgbClr val="0033CC"/>
                </a:solidFill>
              </a:rPr>
              <a:t>0</a:t>
            </a:r>
            <a:r>
              <a:rPr lang="en-US" altLang="zh-CN" sz="1600" b="1" dirty="0" smtClean="0">
                <a:solidFill>
                  <a:srgbClr val="0033CC"/>
                </a:solidFill>
              </a:rPr>
              <a:t>=120GeV, </a:t>
            </a:r>
            <a:r>
              <a:rPr lang="en-US" altLang="zh-CN" sz="1600" b="1" i="1" dirty="0" smtClean="0">
                <a:solidFill>
                  <a:srgbClr val="0033CC"/>
                </a:solidFill>
              </a:rPr>
              <a:t>C</a:t>
            </a:r>
            <a:r>
              <a:rPr lang="en-US" altLang="zh-CN" sz="1600" b="1" dirty="0" smtClean="0">
                <a:solidFill>
                  <a:srgbClr val="0033CC"/>
                </a:solidFill>
              </a:rPr>
              <a:t>=50km, </a:t>
            </a:r>
            <a:r>
              <a:rPr lang="el-GR" altLang="zh-CN" sz="1600" b="1" i="1" dirty="0" smtClean="0">
                <a:solidFill>
                  <a:srgbClr val="0033CC"/>
                </a:solidFill>
              </a:rPr>
              <a:t>η</a:t>
            </a:r>
            <a:r>
              <a:rPr lang="en-US" altLang="zh-CN" sz="1600" b="1" dirty="0" smtClean="0">
                <a:solidFill>
                  <a:srgbClr val="0033CC"/>
                </a:solidFill>
              </a:rPr>
              <a:t>=0.054, </a:t>
            </a:r>
            <a:r>
              <a:rPr lang="el-GR" altLang="zh-CN" sz="1600" b="1" i="1" dirty="0" smtClean="0">
                <a:solidFill>
                  <a:srgbClr val="0033CC"/>
                </a:solidFill>
              </a:rPr>
              <a:t>σ</a:t>
            </a:r>
            <a:r>
              <a:rPr lang="en-US" altLang="zh-CN" sz="1600" b="1" i="1" baseline="-25000" dirty="0" smtClean="0">
                <a:solidFill>
                  <a:srgbClr val="0033CC"/>
                </a:solidFill>
              </a:rPr>
              <a:t>x</a:t>
            </a:r>
            <a:r>
              <a:rPr lang="en-US" altLang="zh-CN" sz="1600" b="1" dirty="0" smtClean="0">
                <a:solidFill>
                  <a:srgbClr val="0033CC"/>
                </a:solidFill>
              </a:rPr>
              <a:t>=60</a:t>
            </a:r>
            <a:r>
              <a:rPr lang="el-GR" altLang="zh-CN" sz="1600" b="1" dirty="0" smtClean="0">
                <a:solidFill>
                  <a:srgbClr val="0033CC"/>
                </a:solidFill>
              </a:rPr>
              <a:t>μ</a:t>
            </a:r>
            <a:r>
              <a:rPr lang="en-US" altLang="zh-CN" sz="1600" b="1" dirty="0" smtClean="0">
                <a:solidFill>
                  <a:srgbClr val="0033CC"/>
                </a:solidFill>
              </a:rPr>
              <a:t>m, </a:t>
            </a:r>
            <a:r>
              <a:rPr lang="el-GR" altLang="zh-CN" sz="1600" b="1" i="1" dirty="0" smtClean="0">
                <a:solidFill>
                  <a:srgbClr val="0033CC"/>
                </a:solidFill>
              </a:rPr>
              <a:t>σ</a:t>
            </a:r>
            <a:r>
              <a:rPr lang="en-US" altLang="zh-CN" sz="1600" b="1" i="1" baseline="-25000" dirty="0" smtClean="0">
                <a:solidFill>
                  <a:srgbClr val="0033CC"/>
                </a:solidFill>
              </a:rPr>
              <a:t>z</a:t>
            </a:r>
            <a:r>
              <a:rPr lang="en-US" altLang="zh-CN" sz="1600" b="1" dirty="0" smtClean="0">
                <a:solidFill>
                  <a:srgbClr val="0033CC"/>
                </a:solidFill>
              </a:rPr>
              <a:t>=1.6mm, </a:t>
            </a:r>
            <a:r>
              <a:rPr lang="en-US" altLang="zh-CN" sz="1600" b="1" i="1" dirty="0" smtClean="0">
                <a:solidFill>
                  <a:srgbClr val="0033CC"/>
                </a:solidFill>
              </a:rPr>
              <a:t>N</a:t>
            </a:r>
            <a:r>
              <a:rPr lang="en-US" altLang="zh-CN" sz="1600" b="1" dirty="0" smtClean="0">
                <a:solidFill>
                  <a:srgbClr val="0033CC"/>
                </a:solidFill>
                <a:cs typeface="Times New Roman" pitchFamily="18" charset="0"/>
              </a:rPr>
              <a:t>=0.7×10</a:t>
            </a:r>
            <a:r>
              <a:rPr lang="en-US" altLang="zh-CN" sz="1600" b="1" baseline="30000" dirty="0" smtClean="0">
                <a:solidFill>
                  <a:srgbClr val="0033CC"/>
                </a:solidFill>
                <a:cs typeface="Times New Roman" pitchFamily="18" charset="0"/>
              </a:rPr>
              <a:t>12</a:t>
            </a:r>
            <a:endParaRPr lang="zh-CN" altLang="en-US" sz="1600" b="1" dirty="0">
              <a:solidFill>
                <a:srgbClr val="0033CC"/>
              </a:solidFill>
              <a:cs typeface="Times New Roman" pitchFamily="18" charset="0"/>
            </a:endParaRPr>
          </a:p>
        </p:txBody>
      </p:sp>
      <p:sp>
        <p:nvSpPr>
          <p:cNvPr id="16" name="云形标注 15"/>
          <p:cNvSpPr/>
          <p:nvPr/>
        </p:nvSpPr>
        <p:spPr bwMode="auto">
          <a:xfrm>
            <a:off x="6876256" y="3429000"/>
            <a:ext cx="2088232" cy="609064"/>
          </a:xfrm>
          <a:prstGeom prst="cloudCallout">
            <a:avLst>
              <a:gd name="adj1" fmla="val -73541"/>
              <a:gd name="adj2" fmla="val -56933"/>
            </a:avLst>
          </a:prstGeom>
          <a:solidFill>
            <a:srgbClr val="FFFF00"/>
          </a:solidFill>
          <a:ln w="9525" cap="flat" cmpd="sng" algn="ctr">
            <a:solidFill>
              <a:srgbClr val="5F5F5F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rgbClr val="CCECFF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l-GR" altLang="zh-CN" sz="2000" b="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altLang="zh-CN" sz="2000" b="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=</a:t>
            </a:r>
            <a:r>
              <a:rPr lang="en-US" altLang="zh-CN" sz="2000" b="0" dirty="0">
                <a:solidFill>
                  <a:schemeClr val="tx1"/>
                </a:solidFill>
              </a:rPr>
              <a:t>16mins</a:t>
            </a:r>
            <a:endParaRPr lang="zh-CN" altLang="en-US" sz="2000" b="0" dirty="0">
              <a:solidFill>
                <a:schemeClr val="tx1"/>
              </a:solidFill>
            </a:endParaRPr>
          </a:p>
        </p:txBody>
      </p:sp>
      <p:pic>
        <p:nvPicPr>
          <p:cNvPr id="1067" name="Picture 43" descr="C:\Users\xsy\Desktop\绘图1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190" y="4077072"/>
            <a:ext cx="2652050" cy="213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C:\Users\xsy\Desktop\绘图2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389" y="4085741"/>
            <a:ext cx="2474115" cy="200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44208" y="6093296"/>
            <a:ext cx="252028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tx1"/>
                </a:solidFill>
              </a:rPr>
              <a:t>Lifetime versus </a:t>
            </a:r>
            <a:r>
              <a:rPr lang="en-US" altLang="zh-CN" sz="1600" b="1" i="1" dirty="0" smtClean="0">
                <a:solidFill>
                  <a:schemeClr val="tx1"/>
                </a:solidFill>
              </a:rPr>
              <a:t>N</a:t>
            </a:r>
            <a:r>
              <a:rPr lang="en-US" altLang="zh-CN" sz="1600" b="1" dirty="0" smtClean="0">
                <a:solidFill>
                  <a:schemeClr val="tx1"/>
                </a:solidFill>
              </a:rPr>
              <a:t> and </a:t>
            </a:r>
            <a:r>
              <a:rPr lang="el-GR" altLang="zh-CN" sz="1600" b="1" i="1" dirty="0">
                <a:solidFill>
                  <a:schemeClr val="tx1"/>
                </a:solidFill>
              </a:rPr>
              <a:t>η</a:t>
            </a:r>
            <a:endParaRPr lang="zh-CN" altLang="en-US" sz="1600" b="1" i="1" dirty="0">
              <a:solidFill>
                <a:schemeClr val="tx1"/>
              </a:solidFill>
            </a:endParaRPr>
          </a:p>
        </p:txBody>
      </p:sp>
      <p:pic>
        <p:nvPicPr>
          <p:cNvPr id="17" name="Picture 57" descr="C:\Users\xsy\Desktop\绘图3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3168352" cy="306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701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2800" i="1" dirty="0" err="1" smtClean="0"/>
              <a:t>N</a:t>
            </a:r>
            <a:r>
              <a:rPr lang="en-US" altLang="zh-CN" sz="2800" i="1" baseline="-25000" dirty="0" err="1" smtClean="0"/>
              <a:t>b</a:t>
            </a:r>
            <a:r>
              <a:rPr lang="en-US" altLang="zh-CN" sz="2800" dirty="0" smtClean="0"/>
              <a:t>, </a:t>
            </a:r>
            <a:r>
              <a:rPr lang="en-US" altLang="zh-CN" sz="2800" i="1" dirty="0" smtClean="0"/>
              <a:t>N</a:t>
            </a:r>
            <a:r>
              <a:rPr lang="en-US" altLang="zh-CN" sz="2800" i="1" baseline="-25000" dirty="0" smtClean="0"/>
              <a:t>e</a:t>
            </a:r>
            <a:r>
              <a:rPr lang="en-US" altLang="zh-CN" sz="2800" dirty="0" smtClean="0"/>
              <a:t> and </a:t>
            </a:r>
            <a:r>
              <a:rPr lang="en-US" altLang="zh-CN" sz="2800" i="1" dirty="0">
                <a:sym typeface="Symbol"/>
              </a:rPr>
              <a:t></a:t>
            </a:r>
            <a:r>
              <a:rPr lang="en-US" altLang="zh-CN" sz="2800" i="1" baseline="-25000" dirty="0">
                <a:sym typeface="Symbol"/>
              </a:rPr>
              <a:t>x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Small </a:t>
            </a:r>
            <a:r>
              <a:rPr lang="en-US" altLang="zh-CN" i="1" dirty="0" smtClean="0"/>
              <a:t>N</a:t>
            </a:r>
            <a:r>
              <a:rPr lang="en-US" altLang="zh-CN" i="1" baseline="-25000" dirty="0" smtClean="0"/>
              <a:t>e</a:t>
            </a:r>
            <a:r>
              <a:rPr lang="en-US" altLang="zh-CN" dirty="0" smtClean="0"/>
              <a:t> will reduce </a:t>
            </a:r>
            <a:r>
              <a:rPr lang="en-US" altLang="zh-CN" i="1" dirty="0" smtClean="0">
                <a:sym typeface="Symbol"/>
              </a:rPr>
              <a:t></a:t>
            </a:r>
            <a:r>
              <a:rPr lang="en-US" altLang="zh-CN" baseline="-25000" dirty="0" smtClean="0">
                <a:sym typeface="Symbol"/>
              </a:rPr>
              <a:t>BS </a:t>
            </a:r>
            <a:r>
              <a:rPr lang="en-US" altLang="zh-CN" dirty="0" smtClean="0">
                <a:sym typeface="Symbol"/>
              </a:rPr>
              <a:t>, but increase  </a:t>
            </a:r>
            <a:r>
              <a:rPr lang="en-US" altLang="zh-CN" i="1" dirty="0" err="1" smtClean="0">
                <a:sym typeface="Symbol"/>
              </a:rPr>
              <a:t>N</a:t>
            </a:r>
            <a:r>
              <a:rPr lang="en-US" altLang="zh-CN" i="1" baseline="-25000" dirty="0" err="1" smtClean="0">
                <a:sym typeface="Symbol"/>
              </a:rPr>
              <a:t>b</a:t>
            </a:r>
            <a:r>
              <a:rPr lang="en-US" altLang="zh-CN" dirty="0" smtClean="0">
                <a:sym typeface="Symbol"/>
              </a:rPr>
              <a:t> and decrease </a:t>
            </a:r>
            <a:r>
              <a:rPr lang="en-US" altLang="zh-CN" i="1" dirty="0" smtClean="0">
                <a:sym typeface="Symbol"/>
              </a:rPr>
              <a:t></a:t>
            </a:r>
            <a:r>
              <a:rPr lang="en-US" altLang="zh-CN" i="1" baseline="-25000" dirty="0" smtClean="0">
                <a:sym typeface="Symbol"/>
              </a:rPr>
              <a:t>x</a:t>
            </a:r>
            <a:r>
              <a:rPr lang="en-US" altLang="zh-CN" i="1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to keep luminosity</a:t>
            </a:r>
          </a:p>
          <a:p>
            <a:r>
              <a:rPr lang="en-US" altLang="zh-CN" i="1" dirty="0" err="1" smtClean="0"/>
              <a:t>N</a:t>
            </a:r>
            <a:r>
              <a:rPr lang="en-US" altLang="zh-CN" i="1" baseline="-25000" dirty="0" err="1" smtClean="0"/>
              <a:t>b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Symbol"/>
              </a:rPr>
              <a:t> 50  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960134"/>
              </p:ext>
            </p:extLst>
          </p:nvPr>
        </p:nvGraphicFramePr>
        <p:xfrm>
          <a:off x="683566" y="1628800"/>
          <a:ext cx="778191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09" name="Equation" r:id="rId4" imgW="4191000" imgH="546100" progId="Equation.DSMT4">
                  <p:embed/>
                </p:oleObj>
              </mc:Choice>
              <mc:Fallback>
                <p:oleObj name="Equation" r:id="rId4" imgW="4191000" imgH="546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6" y="1628800"/>
                        <a:ext cx="7781917" cy="10081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471642"/>
              </p:ext>
            </p:extLst>
          </p:nvPr>
        </p:nvGraphicFramePr>
        <p:xfrm>
          <a:off x="2979738" y="4868863"/>
          <a:ext cx="42132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10" name="Equation" r:id="rId6" imgW="2158920" imgH="266400" progId="Equation.DSMT4">
                  <p:embed/>
                </p:oleObj>
              </mc:Choice>
              <mc:Fallback>
                <p:oleObj name="Equation" r:id="rId6" imgW="2158920" imgH="266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9738" y="4868863"/>
                        <a:ext cx="4213225" cy="504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2267744" y="5013176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307452"/>
              </p:ext>
            </p:extLst>
          </p:nvPr>
        </p:nvGraphicFramePr>
        <p:xfrm>
          <a:off x="844550" y="2852738"/>
          <a:ext cx="31654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11" name="Equation" r:id="rId8" imgW="3162240" imgH="876240" progId="Equation.DSMT4">
                  <p:embed/>
                </p:oleObj>
              </mc:Choice>
              <mc:Fallback>
                <p:oleObj name="Equation" r:id="rId8" imgW="3162240" imgH="876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2852738"/>
                        <a:ext cx="31654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464086"/>
              </p:ext>
            </p:extLst>
          </p:nvPr>
        </p:nvGraphicFramePr>
        <p:xfrm>
          <a:off x="5068888" y="2997200"/>
          <a:ext cx="27511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12" name="Equation" r:id="rId10" imgW="2171520" imgH="419040" progId="Equation.DSMT4">
                  <p:embed/>
                </p:oleObj>
              </mc:Choice>
              <mc:Fallback>
                <p:oleObj name="Equation" r:id="rId10" imgW="2171520" imgH="419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8888" y="2997200"/>
                        <a:ext cx="2751137" cy="530225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5969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2800" dirty="0" smtClean="0"/>
              <a:t>Aspect ratio and luminosity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Take </a:t>
            </a:r>
            <a:r>
              <a:rPr lang="en-US" altLang="zh-CN" i="1" dirty="0" smtClean="0"/>
              <a:t>P</a:t>
            </a:r>
            <a:r>
              <a:rPr lang="en-US" altLang="zh-CN" i="1" baseline="-25000" dirty="0" smtClean="0"/>
              <a:t>SR</a:t>
            </a:r>
            <a:r>
              <a:rPr lang="en-US" altLang="zh-CN" dirty="0" smtClean="0"/>
              <a:t> = 50MW, </a:t>
            </a:r>
            <a:r>
              <a:rPr lang="en-US" altLang="zh-CN" i="1" dirty="0" smtClean="0"/>
              <a:t>E </a:t>
            </a:r>
            <a:r>
              <a:rPr lang="en-US" altLang="zh-CN" dirty="0" smtClean="0"/>
              <a:t>= 120GeV, </a:t>
            </a:r>
            <a:r>
              <a:rPr lang="en-US" altLang="zh-CN" i="1" dirty="0" smtClean="0">
                <a:sym typeface="Symbol"/>
              </a:rPr>
              <a:t></a:t>
            </a:r>
            <a:r>
              <a:rPr lang="en-US" altLang="zh-CN" i="1" baseline="-25000" dirty="0" smtClean="0">
                <a:sym typeface="Symbol"/>
              </a:rPr>
              <a:t>x </a:t>
            </a:r>
            <a:r>
              <a:rPr lang="en-US" altLang="zh-CN" dirty="0" smtClean="0">
                <a:sym typeface="Symbol"/>
              </a:rPr>
              <a:t>= 6.69nm, </a:t>
            </a:r>
          </a:p>
          <a:p>
            <a:pPr marL="0" indent="0">
              <a:buNone/>
            </a:pPr>
            <a:r>
              <a:rPr lang="en-US" altLang="zh-CN" dirty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             </a:t>
            </a:r>
            <a:r>
              <a:rPr lang="en-US" altLang="zh-CN" i="1" dirty="0" smtClean="0">
                <a:sym typeface="Symbol"/>
              </a:rPr>
              <a:t>r</a:t>
            </a:r>
            <a:r>
              <a:rPr lang="en-US" altLang="zh-CN" dirty="0" smtClean="0">
                <a:sym typeface="Symbol"/>
              </a:rPr>
              <a:t> = 0.005 (empirical value)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146277"/>
              </p:ext>
            </p:extLst>
          </p:nvPr>
        </p:nvGraphicFramePr>
        <p:xfrm>
          <a:off x="950009" y="2890274"/>
          <a:ext cx="6735301" cy="1906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77" name="公式" r:id="rId4" imgW="3670300" imgH="1041400" progId="Equation.3">
                  <p:embed/>
                </p:oleObj>
              </mc:Choice>
              <mc:Fallback>
                <p:oleObj name="公式" r:id="rId4" imgW="3670300" imgH="1041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009" y="2890274"/>
                        <a:ext cx="6735301" cy="190687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5492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2800" dirty="0" smtClean="0"/>
              <a:t>RF frequency and voltage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Energy spread and acceptance due to SR</a:t>
            </a:r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Synchrotron tune and bunch length: </a:t>
            </a:r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Lifetime from </a:t>
            </a:r>
            <a:r>
              <a:rPr lang="en-US" altLang="zh-CN" sz="2000" dirty="0" err="1" smtClean="0"/>
              <a:t>beamstrahlung</a:t>
            </a:r>
            <a:r>
              <a:rPr lang="en-US" altLang="zh-CN" sz="2000" dirty="0" smtClean="0"/>
              <a:t>: 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317665"/>
              </p:ext>
            </p:extLst>
          </p:nvPr>
        </p:nvGraphicFramePr>
        <p:xfrm>
          <a:off x="5292080" y="1196752"/>
          <a:ext cx="1368152" cy="837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8" name="Equation" r:id="rId4" imgW="927100" imgH="571500" progId="Equation.DSMT4">
                  <p:embed/>
                </p:oleObj>
              </mc:Choice>
              <mc:Fallback>
                <p:oleObj name="Equation" r:id="rId4" imgW="927100" imgH="571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196752"/>
                        <a:ext cx="1368152" cy="8376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425276"/>
              </p:ext>
            </p:extLst>
          </p:nvPr>
        </p:nvGraphicFramePr>
        <p:xfrm>
          <a:off x="4932040" y="2210752"/>
          <a:ext cx="2232248" cy="7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9" name="Equation" r:id="rId6" imgW="1511300" imgH="533400" progId="Equation.DSMT4">
                  <p:embed/>
                </p:oleObj>
              </mc:Choice>
              <mc:Fallback>
                <p:oleObj name="Equation" r:id="rId6" imgW="1511300" imgH="533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2210752"/>
                        <a:ext cx="2232248" cy="786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51339"/>
              </p:ext>
            </p:extLst>
          </p:nvPr>
        </p:nvGraphicFramePr>
        <p:xfrm>
          <a:off x="7524328" y="2204864"/>
          <a:ext cx="1440160" cy="784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0" name="Equation" r:id="rId8" imgW="965200" imgH="520700" progId="Equation.DSMT4">
                  <p:embed/>
                </p:oleObj>
              </mc:Choice>
              <mc:Fallback>
                <p:oleObj name="Equation" r:id="rId8" imgW="965200" imgH="520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2204864"/>
                        <a:ext cx="1440160" cy="7842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798098"/>
              </p:ext>
            </p:extLst>
          </p:nvPr>
        </p:nvGraphicFramePr>
        <p:xfrm>
          <a:off x="6875859" y="1201316"/>
          <a:ext cx="1588173" cy="787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1" name="Equation" r:id="rId10" imgW="1155700" imgH="571500" progId="Equation.DSMT4">
                  <p:embed/>
                </p:oleObj>
              </mc:Choice>
              <mc:Fallback>
                <p:oleObj name="Equation" r:id="rId10" imgW="1155700" imgH="5715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859" y="1201316"/>
                        <a:ext cx="1588173" cy="7875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886510"/>
              </p:ext>
            </p:extLst>
          </p:nvPr>
        </p:nvGraphicFramePr>
        <p:xfrm>
          <a:off x="755576" y="4005262"/>
          <a:ext cx="5701032" cy="863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2" name="Equation" r:id="rId12" imgW="3517560" imgH="533160" progId="Equation.DSMT4">
                  <p:embed/>
                </p:oleObj>
              </mc:Choice>
              <mc:Fallback>
                <p:oleObj name="Equation" r:id="rId12" imgW="3517560" imgH="5331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005262"/>
                        <a:ext cx="5701032" cy="8638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962951"/>
              </p:ext>
            </p:extLst>
          </p:nvPr>
        </p:nvGraphicFramePr>
        <p:xfrm>
          <a:off x="827584" y="5085184"/>
          <a:ext cx="139119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3" name="Equation" r:id="rId14" imgW="660113" imgH="241195" progId="Equation.DSMT4">
                  <p:embed/>
                </p:oleObj>
              </mc:Choice>
              <mc:Fallback>
                <p:oleObj name="Equation" r:id="rId14" imgW="660113" imgH="24119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085184"/>
                        <a:ext cx="1391195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8474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2"/>
          </a:xfrm>
        </p:spPr>
        <p:txBody>
          <a:bodyPr/>
          <a:lstStyle/>
          <a:p>
            <a:r>
              <a:rPr lang="en-US" altLang="zh-CN" sz="2400" dirty="0" smtClean="0"/>
              <a:t>For chosen transvers bunch size and </a:t>
            </a:r>
            <a:r>
              <a:rPr lang="en-US" altLang="zh-CN" sz="2400" i="1" dirty="0" smtClean="0"/>
              <a:t>N</a:t>
            </a:r>
            <a:r>
              <a:rPr lang="en-US" altLang="zh-CN" sz="2400" i="1" baseline="-25000" dirty="0" smtClean="0"/>
              <a:t>e </a:t>
            </a:r>
            <a:r>
              <a:rPr lang="en-US" altLang="zh-CN" sz="2400" dirty="0" smtClean="0"/>
              <a:t>, beam lifetime due to </a:t>
            </a:r>
            <a:r>
              <a:rPr lang="en-US" altLang="zh-CN" sz="2400" dirty="0" err="1" smtClean="0"/>
              <a:t>beamstrahlung</a:t>
            </a:r>
            <a:r>
              <a:rPr lang="en-US" altLang="zh-CN" sz="2400" dirty="0" smtClean="0"/>
              <a:t> as a function of </a:t>
            </a:r>
            <a:r>
              <a:rPr lang="en-US" altLang="zh-CN" sz="2400" i="1" dirty="0" err="1" smtClean="0"/>
              <a:t>V</a:t>
            </a:r>
            <a:r>
              <a:rPr lang="en-US" altLang="zh-CN" sz="2400" i="1" baseline="-25000" dirty="0" err="1" smtClean="0"/>
              <a:t>rf</a:t>
            </a:r>
            <a:r>
              <a:rPr lang="en-US" altLang="zh-CN" sz="2400" i="1" dirty="0" smtClean="0"/>
              <a:t> </a:t>
            </a:r>
            <a:r>
              <a:rPr lang="en-US" altLang="zh-CN" sz="2400" dirty="0" smtClean="0"/>
              <a:t>at different </a:t>
            </a:r>
            <a:r>
              <a:rPr lang="en-US" altLang="zh-CN" sz="2400" i="1" dirty="0" err="1" smtClean="0"/>
              <a:t>f</a:t>
            </a:r>
            <a:r>
              <a:rPr lang="en-US" altLang="zh-CN" sz="2400" i="1" baseline="-25000" dirty="0" err="1" smtClean="0"/>
              <a:t>rf</a:t>
            </a:r>
            <a:r>
              <a:rPr lang="en-US" altLang="zh-CN" sz="2400" i="1" baseline="-25000" dirty="0" smtClean="0"/>
              <a:t> </a:t>
            </a:r>
            <a:r>
              <a:rPr lang="en-US" altLang="zh-CN" sz="2400" dirty="0" smtClean="0"/>
              <a:t>.</a:t>
            </a:r>
          </a:p>
          <a:p>
            <a:r>
              <a:rPr lang="en-US" altLang="zh-CN" sz="2400" dirty="0" smtClean="0"/>
              <a:t>For </a:t>
            </a:r>
            <a:r>
              <a:rPr lang="en-US" altLang="zh-CN" sz="2400" i="1" dirty="0" smtClean="0">
                <a:sym typeface="Symbol"/>
              </a:rPr>
              <a:t></a:t>
            </a:r>
            <a:r>
              <a:rPr lang="en-US" altLang="zh-CN" sz="2400" i="1" baseline="-25000" dirty="0" smtClean="0">
                <a:sym typeface="Symbol"/>
              </a:rPr>
              <a:t>z</a:t>
            </a:r>
            <a:r>
              <a:rPr lang="en-US" altLang="zh-CN" sz="2400" dirty="0" smtClean="0">
                <a:sym typeface="Symbol"/>
              </a:rPr>
              <a:t>&lt;3mm, </a:t>
            </a:r>
            <a:r>
              <a:rPr lang="en-US" altLang="zh-CN" sz="2400" i="1" dirty="0" smtClean="0">
                <a:sym typeface="Symbol"/>
              </a:rPr>
              <a:t></a:t>
            </a:r>
            <a:r>
              <a:rPr lang="en-US" altLang="zh-CN" sz="2400" i="1" baseline="-25000" dirty="0" smtClean="0">
                <a:sym typeface="Symbol"/>
              </a:rPr>
              <a:t>s</a:t>
            </a:r>
            <a:r>
              <a:rPr lang="en-US" altLang="zh-CN" sz="2400" dirty="0" smtClean="0">
                <a:sym typeface="Symbol"/>
              </a:rPr>
              <a:t>&lt;0.3, </a:t>
            </a:r>
            <a:r>
              <a:rPr lang="en-US" altLang="zh-CN" sz="2400" i="1" dirty="0" smtClean="0">
                <a:sym typeface="Symbol"/>
              </a:rPr>
              <a:t></a:t>
            </a:r>
            <a:r>
              <a:rPr lang="en-US" altLang="zh-CN" sz="2400" i="1" baseline="-25000" dirty="0" smtClean="0">
                <a:sym typeface="Symbol"/>
              </a:rPr>
              <a:t>BS</a:t>
            </a:r>
            <a:r>
              <a:rPr lang="en-US" altLang="zh-CN" sz="2400" i="1" dirty="0" smtClean="0">
                <a:sym typeface="Symbol"/>
              </a:rPr>
              <a:t> </a:t>
            </a:r>
            <a:r>
              <a:rPr lang="en-US" altLang="zh-CN" sz="2400" dirty="0" smtClean="0">
                <a:sym typeface="Symbol"/>
              </a:rPr>
              <a:t>&lt;</a:t>
            </a:r>
            <a:r>
              <a:rPr lang="en-US" altLang="zh-CN" sz="2400" i="1" dirty="0" smtClean="0">
                <a:sym typeface="Symbol"/>
              </a:rPr>
              <a:t></a:t>
            </a:r>
            <a:r>
              <a:rPr lang="en-US" altLang="zh-CN" sz="2400" i="1" baseline="-25000" dirty="0" smtClean="0">
                <a:sym typeface="Symbol"/>
              </a:rPr>
              <a:t>e</a:t>
            </a:r>
            <a:r>
              <a:rPr lang="en-US" altLang="zh-CN" sz="2400" dirty="0" smtClean="0">
                <a:sym typeface="Symbol"/>
              </a:rPr>
              <a:t>/3, </a:t>
            </a:r>
            <a:r>
              <a:rPr lang="en-US" altLang="zh-CN" sz="2400" i="1" dirty="0" smtClean="0">
                <a:sym typeface="Symbol"/>
              </a:rPr>
              <a:t></a:t>
            </a:r>
            <a:r>
              <a:rPr lang="en-US" altLang="zh-CN" sz="2400" dirty="0" smtClean="0">
                <a:sym typeface="Symbol"/>
              </a:rPr>
              <a:t>&lt;0.05 &amp; </a:t>
            </a:r>
            <a:r>
              <a:rPr lang="en-US" altLang="zh-CN" sz="2400" i="1" dirty="0" smtClean="0">
                <a:sym typeface="Symbol"/>
              </a:rPr>
              <a:t> </a:t>
            </a:r>
            <a:r>
              <a:rPr lang="en-US" altLang="zh-CN" sz="2400" dirty="0" smtClean="0">
                <a:sym typeface="Symbol"/>
              </a:rPr>
              <a:t>&gt;10min, the co-relation between </a:t>
            </a:r>
            <a:r>
              <a:rPr lang="en-US" altLang="zh-CN" sz="2400" i="1" dirty="0" smtClean="0">
                <a:sym typeface="Symbol"/>
              </a:rPr>
              <a:t></a:t>
            </a:r>
            <a:r>
              <a:rPr lang="en-US" altLang="zh-CN" sz="2400" i="1" baseline="-25000" dirty="0" smtClean="0">
                <a:sym typeface="Symbol"/>
              </a:rPr>
              <a:t>p</a:t>
            </a:r>
            <a:r>
              <a:rPr lang="en-US" altLang="zh-CN" sz="2400" i="1" dirty="0" smtClean="0">
                <a:sym typeface="Symbol"/>
              </a:rPr>
              <a:t> </a:t>
            </a:r>
            <a:r>
              <a:rPr lang="en-US" altLang="zh-CN" sz="2400" dirty="0" smtClean="0">
                <a:sym typeface="Symbol"/>
              </a:rPr>
              <a:t>and </a:t>
            </a:r>
            <a:r>
              <a:rPr lang="en-US" altLang="zh-CN" sz="2400" i="1" dirty="0" err="1" smtClean="0">
                <a:sym typeface="Symbol"/>
              </a:rPr>
              <a:t>V</a:t>
            </a:r>
            <a:r>
              <a:rPr lang="en-US" altLang="zh-CN" sz="2400" i="1" baseline="-25000" dirty="0" err="1" smtClean="0">
                <a:sym typeface="Symbol"/>
              </a:rPr>
              <a:t>rf</a:t>
            </a:r>
            <a:r>
              <a:rPr lang="en-US" altLang="zh-CN" sz="2400" dirty="0" smtClean="0">
                <a:sym typeface="Symbol"/>
              </a:rPr>
              <a:t> can be got.</a:t>
            </a:r>
            <a:r>
              <a:rPr lang="en-US" altLang="zh-CN" sz="2400" dirty="0" smtClean="0"/>
              <a:t> </a:t>
            </a:r>
            <a:endParaRPr lang="zh-CN" altLang="en-US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92" y="2765697"/>
            <a:ext cx="4537504" cy="411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5776" y="3491716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err="1" smtClean="0">
                <a:solidFill>
                  <a:srgbClr val="C00000"/>
                </a:solidFill>
              </a:rPr>
              <a:t>f</a:t>
            </a:r>
            <a:r>
              <a:rPr lang="en-US" altLang="zh-CN" b="1" i="1" baseline="-25000" dirty="0" err="1" smtClean="0">
                <a:solidFill>
                  <a:srgbClr val="C00000"/>
                </a:solidFill>
              </a:rPr>
              <a:t>rf</a:t>
            </a:r>
            <a:r>
              <a:rPr lang="en-US" altLang="zh-CN" b="1" i="1" baseline="-25000" dirty="0" smtClean="0">
                <a:solidFill>
                  <a:srgbClr val="C00000"/>
                </a:solidFill>
              </a:rPr>
              <a:t> </a:t>
            </a:r>
            <a:r>
              <a:rPr lang="en-US" altLang="zh-CN" b="1" dirty="0" smtClean="0">
                <a:solidFill>
                  <a:srgbClr val="C00000"/>
                </a:solidFill>
              </a:rPr>
              <a:t>= 700MHz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7288" y="4931876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err="1" smtClean="0">
                <a:solidFill>
                  <a:srgbClr val="0000FF"/>
                </a:solidFill>
              </a:rPr>
              <a:t>f</a:t>
            </a:r>
            <a:r>
              <a:rPr lang="en-US" altLang="zh-CN" b="1" i="1" baseline="-25000" dirty="0" err="1" smtClean="0">
                <a:solidFill>
                  <a:srgbClr val="0000FF"/>
                </a:solidFill>
              </a:rPr>
              <a:t>rf</a:t>
            </a:r>
            <a:r>
              <a:rPr lang="en-US" altLang="zh-CN" b="1" i="1" baseline="-25000" dirty="0" smtClean="0">
                <a:solidFill>
                  <a:srgbClr val="0000FF"/>
                </a:solidFill>
              </a:rPr>
              <a:t> </a:t>
            </a:r>
            <a:r>
              <a:rPr lang="en-US" altLang="zh-CN" b="1" dirty="0" smtClean="0">
                <a:solidFill>
                  <a:srgbClr val="0000FF"/>
                </a:solidFill>
              </a:rPr>
              <a:t>= 1.3 GHz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pic>
        <p:nvPicPr>
          <p:cNvPr id="12390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312" y="2765697"/>
            <a:ext cx="4575192" cy="411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444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A FODO cell is adopted in arcs, and 60 degree is chosen as the phase advance, then </a:t>
            </a:r>
            <a:r>
              <a:rPr lang="en-US" altLang="zh-CN" sz="2400" i="1" dirty="0" smtClean="0">
                <a:sym typeface="Symbol"/>
              </a:rPr>
              <a:t></a:t>
            </a:r>
            <a:r>
              <a:rPr lang="en-US" altLang="zh-CN" sz="2400" i="1" baseline="-25000" dirty="0" smtClean="0">
                <a:sym typeface="Symbol"/>
              </a:rPr>
              <a:t>p</a:t>
            </a:r>
            <a:r>
              <a:rPr lang="en-US" altLang="zh-CN" sz="2400" dirty="0" smtClean="0">
                <a:sym typeface="Symbol"/>
              </a:rPr>
              <a:t> </a:t>
            </a:r>
            <a:r>
              <a:rPr lang="en-US" altLang="zh-CN" sz="2400" dirty="0" smtClean="0"/>
              <a:t>can be got roughly from </a:t>
            </a:r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                                                                                         </a:t>
            </a:r>
            <a:r>
              <a:rPr lang="en-US" altLang="zh-CN" sz="2400" i="1" dirty="0" err="1" smtClean="0"/>
              <a:t>V</a:t>
            </a:r>
            <a:r>
              <a:rPr lang="en-US" altLang="zh-CN" sz="2400" i="1" baseline="-25000" dirty="0" err="1" smtClean="0"/>
              <a:t>rf</a:t>
            </a:r>
            <a:r>
              <a:rPr lang="en-US" altLang="zh-CN" sz="2400" baseline="-25000" dirty="0" smtClean="0"/>
              <a:t> </a:t>
            </a:r>
            <a:r>
              <a:rPr lang="en-US" altLang="zh-CN" sz="2400" dirty="0" smtClean="0"/>
              <a:t>= 4.2 GV</a:t>
            </a:r>
          </a:p>
          <a:p>
            <a:r>
              <a:rPr lang="en-US" altLang="zh-CN" sz="2400" dirty="0" smtClean="0"/>
              <a:t>5-cell RF cavity can be a candidate for RF system:</a:t>
            </a:r>
          </a:p>
          <a:p>
            <a:pPr marL="0" indent="0">
              <a:buNone/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 </a:t>
            </a:r>
            <a:r>
              <a:rPr lang="en-US" altLang="zh-CN" sz="2400" i="1" dirty="0" err="1" smtClean="0"/>
              <a:t>E</a:t>
            </a:r>
            <a:r>
              <a:rPr lang="en-US" altLang="zh-CN" sz="2400" i="1" baseline="-25000" dirty="0" err="1" smtClean="0"/>
              <a:t>acc</a:t>
            </a:r>
            <a:r>
              <a:rPr lang="en-US" altLang="zh-CN" sz="2400" dirty="0" smtClean="0"/>
              <a:t>=10MV/m,  </a:t>
            </a:r>
            <a:r>
              <a:rPr lang="en-US" altLang="zh-CN" sz="2400" i="1" dirty="0" err="1" smtClean="0"/>
              <a:t>V</a:t>
            </a:r>
            <a:r>
              <a:rPr lang="en-US" altLang="zh-CN" sz="2400" i="1" baseline="-25000" dirty="0" err="1" smtClean="0"/>
              <a:t>c</a:t>
            </a:r>
            <a:r>
              <a:rPr lang="en-US" altLang="zh-CN" sz="2400" dirty="0" smtClean="0"/>
              <a:t>=2MV,  </a:t>
            </a:r>
            <a:r>
              <a:rPr lang="en-US" altLang="zh-CN" sz="2400" i="1" dirty="0" err="1" smtClean="0"/>
              <a:t>N</a:t>
            </a:r>
            <a:r>
              <a:rPr lang="en-US" altLang="zh-CN" sz="2400" i="1" baseline="-25000" dirty="0" err="1" smtClean="0"/>
              <a:t>cav</a:t>
            </a:r>
            <a:r>
              <a:rPr lang="en-US" altLang="zh-CN" sz="2400" dirty="0" smtClean="0"/>
              <a:t>=420</a:t>
            </a:r>
            <a:endParaRPr lang="en-US" altLang="zh-CN" sz="2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15</a:t>
            </a:fld>
            <a:endParaRPr lang="zh-CN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692263"/>
              </p:ext>
            </p:extLst>
          </p:nvPr>
        </p:nvGraphicFramePr>
        <p:xfrm>
          <a:off x="1115616" y="2564904"/>
          <a:ext cx="297215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75" name="Equation" r:id="rId4" imgW="1701800" imgH="660400" progId="Equation.DSMT4">
                  <p:embed/>
                </p:oleObj>
              </mc:Choice>
              <mc:Fallback>
                <p:oleObj name="Equation" r:id="rId4" imgW="1701800" imgH="660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564904"/>
                        <a:ext cx="2972156" cy="1152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708503"/>
              </p:ext>
            </p:extLst>
          </p:nvPr>
        </p:nvGraphicFramePr>
        <p:xfrm>
          <a:off x="4716016" y="2414534"/>
          <a:ext cx="2952328" cy="1302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76" name="Equation" r:id="rId6" imgW="1943100" imgH="850900" progId="Equation.DSMT4">
                  <p:embed/>
                </p:oleObj>
              </mc:Choice>
              <mc:Fallback>
                <p:oleObj name="Equation" r:id="rId6" imgW="1943100" imgH="850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414534"/>
                        <a:ext cx="2952328" cy="13024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487265"/>
              </p:ext>
            </p:extLst>
          </p:nvPr>
        </p:nvGraphicFramePr>
        <p:xfrm>
          <a:off x="1103313" y="4292600"/>
          <a:ext cx="19415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77" name="Equation" r:id="rId8" imgW="914400" imgH="241200" progId="Equation.DSMT4">
                  <p:embed/>
                </p:oleObj>
              </mc:Choice>
              <mc:Fallback>
                <p:oleObj name="Equation" r:id="rId8" imgW="914400" imgH="24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4292600"/>
                        <a:ext cx="1941512" cy="504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225283"/>
              </p:ext>
            </p:extLst>
          </p:nvPr>
        </p:nvGraphicFramePr>
        <p:xfrm>
          <a:off x="3347864" y="4293096"/>
          <a:ext cx="206268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78" name="Equation" r:id="rId10" imgW="1054100" imgH="292100" progId="Equation.DSMT4">
                  <p:embed/>
                </p:oleObj>
              </mc:Choice>
              <mc:Fallback>
                <p:oleObj name="Equation" r:id="rId10" imgW="1054100" imgH="292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293096"/>
                        <a:ext cx="2062681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右箭头 14"/>
          <p:cNvSpPr/>
          <p:nvPr/>
        </p:nvSpPr>
        <p:spPr>
          <a:xfrm>
            <a:off x="5652120" y="4509120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67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2800" dirty="0" smtClean="0"/>
              <a:t>Main beam parameters for 50km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CEPC</a:t>
            </a:r>
            <a:endParaRPr lang="zh-CN" altLang="en-US" sz="2800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748367"/>
              </p:ext>
            </p:extLst>
          </p:nvPr>
        </p:nvGraphicFramePr>
        <p:xfrm>
          <a:off x="457200" y="1510000"/>
          <a:ext cx="8229600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860648"/>
                <a:gridCol w="1227584"/>
                <a:gridCol w="1944216"/>
                <a:gridCol w="1224136"/>
                <a:gridCol w="10904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Parameter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Unit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Value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Parameter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Unit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Value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Energy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err="1" smtClean="0">
                          <a:solidFill>
                            <a:srgbClr val="000066"/>
                          </a:solidFill>
                        </a:rPr>
                        <a:t>GeV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120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Circumference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km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50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Number</a:t>
                      </a:r>
                      <a:r>
                        <a:rPr lang="en-US" altLang="zh-CN" b="1" baseline="0" dirty="0" smtClean="0">
                          <a:solidFill>
                            <a:srgbClr val="000066"/>
                          </a:solidFill>
                        </a:rPr>
                        <a:t> of IP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SR</a:t>
                      </a:r>
                      <a:r>
                        <a:rPr lang="en-US" altLang="zh-CN" b="1" baseline="0" dirty="0" smtClean="0">
                          <a:solidFill>
                            <a:srgbClr val="000066"/>
                          </a:solidFill>
                        </a:rPr>
                        <a:t> loss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baseline="0" dirty="0" smtClean="0">
                          <a:solidFill>
                            <a:srgbClr val="000066"/>
                          </a:solidFill>
                        </a:rPr>
                        <a:t>(</a:t>
                      </a:r>
                      <a:r>
                        <a:rPr lang="en-US" altLang="zh-CN" b="1" baseline="0" dirty="0" err="1" smtClean="0">
                          <a:solidFill>
                            <a:srgbClr val="000066"/>
                          </a:solidFill>
                        </a:rPr>
                        <a:t>GeV</a:t>
                      </a:r>
                      <a:r>
                        <a:rPr lang="en-US" altLang="zh-CN" b="1" baseline="0" dirty="0" smtClean="0">
                          <a:solidFill>
                            <a:srgbClr val="000066"/>
                          </a:solidFill>
                        </a:rPr>
                        <a:t>/turn)</a:t>
                      </a:r>
                      <a:endParaRPr lang="zh-CN" altLang="en-US" b="1" dirty="0" smtClean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2.96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N</a:t>
                      </a:r>
                      <a:r>
                        <a:rPr lang="en-US" altLang="zh-CN" b="1" baseline="-25000" dirty="0" smtClean="0">
                          <a:solidFill>
                            <a:srgbClr val="000066"/>
                          </a:solidFill>
                        </a:rPr>
                        <a:t>e</a:t>
                      </a:r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/bunch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1E11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3.52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err="1" smtClean="0">
                          <a:solidFill>
                            <a:srgbClr val="000066"/>
                          </a:solidFill>
                        </a:rPr>
                        <a:t>N</a:t>
                      </a:r>
                      <a:r>
                        <a:rPr lang="en-US" altLang="zh-CN" b="1" baseline="-25000" dirty="0" err="1" smtClean="0">
                          <a:solidFill>
                            <a:srgbClr val="000066"/>
                          </a:solidFill>
                        </a:rPr>
                        <a:t>b</a:t>
                      </a:r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/beam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50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Beam current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mA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16.9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SR power/beam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MW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50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Partition</a:t>
                      </a:r>
                      <a:r>
                        <a:rPr lang="en-US" altLang="zh-CN" b="1" baseline="0" dirty="0" smtClean="0">
                          <a:solidFill>
                            <a:srgbClr val="000066"/>
                          </a:solidFill>
                        </a:rPr>
                        <a:t> Je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Long. damp. time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err="1" smtClean="0">
                          <a:solidFill>
                            <a:srgbClr val="000066"/>
                          </a:solidFill>
                        </a:rPr>
                        <a:t>ms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6.7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Dipole</a:t>
                      </a:r>
                      <a:r>
                        <a:rPr lang="en-US" altLang="zh-CN" b="1" baseline="0" dirty="0" smtClean="0">
                          <a:solidFill>
                            <a:srgbClr val="000066"/>
                          </a:solidFill>
                        </a:rPr>
                        <a:t> field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Tesla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0.065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Bending</a:t>
                      </a:r>
                      <a:r>
                        <a:rPr lang="en-US" altLang="zh-CN" b="1" baseline="0" dirty="0" smtClean="0">
                          <a:solidFill>
                            <a:srgbClr val="000066"/>
                          </a:solidFill>
                        </a:rPr>
                        <a:t> radius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km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6.2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Dipole</a:t>
                      </a:r>
                      <a:r>
                        <a:rPr lang="en-US" altLang="zh-CN" b="1" baseline="0" dirty="0" smtClean="0">
                          <a:solidFill>
                            <a:srgbClr val="000066"/>
                          </a:solidFill>
                        </a:rPr>
                        <a:t> length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m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9.978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Bending angle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err="1" smtClean="0">
                          <a:solidFill>
                            <a:srgbClr val="000066"/>
                          </a:solidFill>
                        </a:rPr>
                        <a:t>mrad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1.609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err="1" smtClean="0">
                          <a:solidFill>
                            <a:srgbClr val="000066"/>
                          </a:solidFill>
                        </a:rPr>
                        <a:t>Emittance</a:t>
                      </a:r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 (x/y)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nm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6.69/0.033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kern="1200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/>
                        </a:rPr>
                        <a:t></a:t>
                      </a:r>
                      <a:r>
                        <a:rPr lang="en-US" altLang="zh-CN" sz="1800" b="1" kern="1200" baseline="-25000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</a:t>
                      </a:r>
                      <a:r>
                        <a:rPr lang="en-US" altLang="zh-CN" sz="1800" b="1" kern="1200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(x/y)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mm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200/1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Trans. size (x/y)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  <a:sym typeface="Symbol"/>
                        </a:rPr>
                        <a:t></a:t>
                      </a:r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m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36.6/0.18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Mom. compaction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1E-4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0.4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solidFill>
                            <a:srgbClr val="000066"/>
                          </a:solidFill>
                          <a:sym typeface="Symbol"/>
                        </a:rPr>
                        <a:t></a:t>
                      </a:r>
                      <a:r>
                        <a:rPr lang="en-US" altLang="zh-CN" b="1" baseline="-25000" dirty="0" err="1" smtClean="0">
                          <a:solidFill>
                            <a:srgbClr val="000066"/>
                          </a:solidFill>
                          <a:sym typeface="Symbol"/>
                        </a:rPr>
                        <a:t>x,y</a:t>
                      </a:r>
                      <a:r>
                        <a:rPr lang="en-US" altLang="zh-CN" b="1" dirty="0" smtClean="0">
                          <a:solidFill>
                            <a:srgbClr val="000066"/>
                          </a:solidFill>
                          <a:sym typeface="Symbol"/>
                        </a:rPr>
                        <a:t> /IP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0.1/0.1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Bunch length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mm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zh-CN" altLang="en-US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4108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850900"/>
          </a:xfrm>
        </p:spPr>
        <p:txBody>
          <a:bodyPr/>
          <a:lstStyle/>
          <a:p>
            <a:pPr algn="l"/>
            <a:r>
              <a:rPr lang="en-US" altLang="zh-CN" sz="2800" dirty="0" smtClean="0"/>
              <a:t>Parameters (cont.)</a:t>
            </a:r>
            <a:endParaRPr lang="zh-CN" altLang="en-US" sz="2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17</a:t>
            </a:fld>
            <a:endParaRPr lang="zh-CN" altLang="en-US"/>
          </a:p>
        </p:txBody>
      </p:sp>
      <p:graphicFrame>
        <p:nvGraphicFramePr>
          <p:cNvPr id="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994562"/>
              </p:ext>
            </p:extLst>
          </p:nvPr>
        </p:nvGraphicFramePr>
        <p:xfrm>
          <a:off x="467544" y="2319888"/>
          <a:ext cx="8219256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936104"/>
                <a:gridCol w="1008112"/>
                <a:gridCol w="1944216"/>
                <a:gridCol w="1224136"/>
                <a:gridCol w="10904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Parameter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Unit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Value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Parameter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Unit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Value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RF voltage </a:t>
                      </a:r>
                      <a:r>
                        <a:rPr lang="en-US" altLang="zh-CN" b="1" dirty="0" err="1" smtClean="0"/>
                        <a:t>V</a:t>
                      </a:r>
                      <a:r>
                        <a:rPr lang="en-US" altLang="zh-CN" b="1" baseline="-25000" dirty="0" err="1" smtClean="0"/>
                        <a:t>rf</a:t>
                      </a:r>
                      <a:endParaRPr lang="zh-CN" alt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GV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4.2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RF frequency </a:t>
                      </a:r>
                      <a:r>
                        <a:rPr lang="en-US" altLang="zh-CN" b="1" dirty="0" err="1" smtClean="0"/>
                        <a:t>f</a:t>
                      </a:r>
                      <a:r>
                        <a:rPr lang="en-US" altLang="zh-CN" b="1" baseline="-25000" dirty="0" err="1" smtClean="0"/>
                        <a:t>rf</a:t>
                      </a:r>
                      <a:endParaRPr lang="zh-CN" alt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GHz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0.7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ym typeface="Symbol"/>
                        </a:rPr>
                        <a:t>Long. tune </a:t>
                      </a:r>
                      <a:r>
                        <a:rPr lang="zh-CN" altLang="en-US" b="1" dirty="0" smtClean="0">
                          <a:sym typeface="Symbol"/>
                        </a:rPr>
                        <a:t></a:t>
                      </a:r>
                      <a:r>
                        <a:rPr lang="en-US" altLang="zh-CN" b="1" baseline="-25000" dirty="0" smtClean="0">
                          <a:sym typeface="Symbol"/>
                        </a:rPr>
                        <a:t>s</a:t>
                      </a:r>
                      <a:endParaRPr lang="zh-CN" alt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0.13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Harmonic number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116747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Hourglass factor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0.6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n</a:t>
                      </a:r>
                      <a:r>
                        <a:rPr lang="en-US" altLang="zh-CN" b="1" baseline="-25000" dirty="0" smtClean="0">
                          <a:sym typeface="Symbol"/>
                        </a:rPr>
                        <a:t></a:t>
                      </a:r>
                      <a:endParaRPr lang="zh-CN" altLang="en-US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0.42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Energy spread SR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0.0013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Energy spread BS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0.00014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Energy</a:t>
                      </a:r>
                      <a:r>
                        <a:rPr lang="en-US" altLang="zh-CN" b="1" baseline="0" dirty="0" smtClean="0"/>
                        <a:t> acceptance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%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2.7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Lifetime BS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err="1" smtClean="0"/>
                        <a:t>hr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1.6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L</a:t>
                      </a:r>
                      <a:r>
                        <a:rPr lang="en-US" altLang="zh-CN" b="1" baseline="-25000" dirty="0" smtClean="0"/>
                        <a:t>0 </a:t>
                      </a:r>
                      <a:r>
                        <a:rPr lang="en-US" altLang="zh-CN" b="1" dirty="0" smtClean="0"/>
                        <a:t>/IP (10</a:t>
                      </a:r>
                      <a:r>
                        <a:rPr lang="en-US" altLang="zh-CN" b="1" baseline="30000" dirty="0" smtClean="0"/>
                        <a:t>34</a:t>
                      </a:r>
                      <a:r>
                        <a:rPr lang="en-US" altLang="zh-CN" b="1" dirty="0" smtClean="0"/>
                        <a:t>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cm</a:t>
                      </a:r>
                      <a:r>
                        <a:rPr lang="en-US" altLang="zh-CN" b="1" baseline="30000" dirty="0" smtClean="0"/>
                        <a:t>-2</a:t>
                      </a:r>
                      <a:r>
                        <a:rPr lang="en-US" altLang="zh-CN" b="1" dirty="0" smtClean="0"/>
                        <a:t>s</a:t>
                      </a:r>
                      <a:r>
                        <a:rPr lang="en-US" altLang="zh-CN" b="1" baseline="30000" dirty="0" smtClean="0"/>
                        <a:t>-1</a:t>
                      </a:r>
                      <a:endParaRPr lang="zh-CN" altLang="en-US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2.65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err="1" smtClean="0"/>
                        <a:t>L</a:t>
                      </a:r>
                      <a:r>
                        <a:rPr lang="en-US" altLang="zh-CN" b="1" baseline="-25000" dirty="0" err="1" smtClean="0"/>
                        <a:t>limit</a:t>
                      </a:r>
                      <a:r>
                        <a:rPr lang="en-US" altLang="zh-CN" b="1" baseline="0" dirty="0" smtClean="0"/>
                        <a:t> </a:t>
                      </a:r>
                      <a:r>
                        <a:rPr lang="en-US" altLang="zh-CN" b="1" dirty="0" smtClean="0"/>
                        <a:t>/IP (10</a:t>
                      </a:r>
                      <a:r>
                        <a:rPr lang="en-US" altLang="zh-CN" b="1" baseline="30000" dirty="0" smtClean="0"/>
                        <a:t>34</a:t>
                      </a:r>
                      <a:r>
                        <a:rPr lang="en-US" altLang="zh-CN" b="1" dirty="0" smtClean="0"/>
                        <a:t>)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cm</a:t>
                      </a:r>
                      <a:r>
                        <a:rPr lang="en-US" altLang="zh-CN" b="1" baseline="30000" dirty="0" smtClean="0"/>
                        <a:t>-2</a:t>
                      </a:r>
                      <a:r>
                        <a:rPr lang="en-US" altLang="zh-CN" b="1" dirty="0" smtClean="0"/>
                        <a:t>s</a:t>
                      </a:r>
                      <a:r>
                        <a:rPr lang="en-US" altLang="zh-CN" b="1" baseline="30000" dirty="0" smtClean="0"/>
                        <a:t>-1</a:t>
                      </a:r>
                      <a:endParaRPr lang="zh-CN" altLang="en-US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1.26</a:t>
                      </a:r>
                      <a:endParaRPr lang="zh-CN" alt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553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2800" dirty="0" smtClean="0"/>
              <a:t>Possibility to lower the wall-plug power</a:t>
            </a:r>
            <a:endParaRPr kumimoji="1"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High beam power due to SR will cause huge power consumption of the whole machine</a:t>
            </a:r>
          </a:p>
          <a:p>
            <a:pPr lvl="1"/>
            <a:r>
              <a:rPr kumimoji="1" lang="en-US" altLang="zh-CN" dirty="0" smtClean="0"/>
              <a:t>Arising heating of vacuum chamber </a:t>
            </a:r>
          </a:p>
          <a:p>
            <a:pPr lvl="1"/>
            <a:r>
              <a:rPr kumimoji="1" lang="en-US" altLang="zh-CN" dirty="0"/>
              <a:t>I</a:t>
            </a:r>
            <a:r>
              <a:rPr kumimoji="1" lang="en-US" altLang="zh-CN" dirty="0" smtClean="0"/>
              <a:t>ncreasing the cost of construction and operation</a:t>
            </a:r>
          </a:p>
          <a:p>
            <a:r>
              <a:rPr kumimoji="1" lang="en-US" altLang="zh-CN" dirty="0" smtClean="0"/>
              <a:t>How can we save the power (beam, total)</a:t>
            </a:r>
          </a:p>
          <a:p>
            <a:pPr lvl="1"/>
            <a:r>
              <a:rPr kumimoji="1" lang="en-US" altLang="zh-CN" dirty="0" smtClean="0"/>
              <a:t>Reducing beam current </a:t>
            </a:r>
            <a:r>
              <a:rPr kumimoji="1" lang="en-US" altLang="zh-CN" dirty="0" smtClean="0">
                <a:sym typeface="Wingdings"/>
              </a:rPr>
              <a:t> luminosity decreased dramatically.</a:t>
            </a:r>
          </a:p>
          <a:p>
            <a:pPr lvl="1"/>
            <a:r>
              <a:rPr kumimoji="1" lang="en-US" altLang="zh-CN" dirty="0" smtClean="0">
                <a:sym typeface="Wingdings"/>
              </a:rPr>
              <a:t>Reducing beam current, and lower the </a:t>
            </a:r>
            <a:r>
              <a:rPr kumimoji="1" lang="en-US" altLang="zh-CN" dirty="0" err="1" smtClean="0">
                <a:sym typeface="Wingdings"/>
              </a:rPr>
              <a:t>beta_y@IP</a:t>
            </a:r>
            <a:r>
              <a:rPr kumimoji="1" lang="en-US" altLang="zh-CN" dirty="0">
                <a:sym typeface="Wingdings"/>
              </a:rPr>
              <a:t> </a:t>
            </a:r>
            <a:r>
              <a:rPr kumimoji="1" lang="en-US" altLang="zh-CN" dirty="0" smtClean="0">
                <a:sym typeface="Wingdings"/>
              </a:rPr>
              <a:t>– keep luminosity</a:t>
            </a:r>
            <a:r>
              <a:rPr kumimoji="1" lang="zh-CN" altLang="en-US" dirty="0" smtClean="0">
                <a:sym typeface="Wingdings"/>
              </a:rPr>
              <a:t> </a:t>
            </a:r>
            <a:r>
              <a:rPr kumimoji="1" lang="en-US" altLang="zh-CN" dirty="0" smtClean="0">
                <a:sym typeface="Wingdings"/>
              </a:rPr>
              <a:t>decreased not so much.</a:t>
            </a:r>
          </a:p>
          <a:p>
            <a:pPr lvl="1"/>
            <a:r>
              <a:rPr kumimoji="1" lang="en-US" altLang="zh-CN" dirty="0" smtClean="0">
                <a:sym typeface="Wingdings"/>
              </a:rPr>
              <a:t>etc.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897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en-US" altLang="zh-CN">
                <a:latin typeface="Calibri" charset="0"/>
                <a:ea typeface="仿宋_GB2312" charset="0"/>
                <a:cs typeface="仿宋_GB2312" charset="0"/>
              </a:rPr>
              <a:t>2013-08-16</a:t>
            </a:r>
            <a:endParaRPr lang="zh-CN" altLang="en-US">
              <a:latin typeface="Calibri" charset="0"/>
              <a:ea typeface="仿宋_GB2312" charset="0"/>
              <a:cs typeface="仿宋_GB2312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en-US" altLang="zh-CN" dirty="0">
                <a:latin typeface="Calibri" charset="0"/>
                <a:ea typeface="仿宋_GB2312" charset="0"/>
                <a:cs typeface="仿宋_GB2312" charset="0"/>
              </a:rPr>
              <a:t>ISHP</a:t>
            </a:r>
            <a:endParaRPr lang="zh-CN" altLang="en-US" dirty="0">
              <a:latin typeface="Calibri" charset="0"/>
              <a:ea typeface="仿宋_GB2312" charset="0"/>
              <a:cs typeface="仿宋_GB2312" charset="0"/>
            </a:endParaRPr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9DA8808B-F379-AF41-8A3C-4E090CB14C03}" type="slidenum">
              <a:rPr lang="zh-CN" altLang="en-US">
                <a:latin typeface="Calibri" charset="0"/>
                <a:ea typeface="仿宋_GB2312" charset="0"/>
                <a:cs typeface="仿宋_GB2312" charset="0"/>
              </a:rPr>
              <a:pPr/>
              <a:t>19</a:t>
            </a:fld>
            <a:endParaRPr lang="en-US" altLang="zh-CN" dirty="0">
              <a:latin typeface="Calibri" charset="0"/>
              <a:ea typeface="仿宋_GB2312" charset="0"/>
              <a:cs typeface="仿宋_GB2312" charset="0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 b="1">
                <a:solidFill>
                  <a:srgbClr val="3333CC"/>
                </a:solidFill>
                <a:latin typeface="Calibri" charset="0"/>
                <a:ea typeface="仿宋_GB2312" charset="0"/>
                <a:cs typeface="仿宋_GB2312" charset="0"/>
              </a:defRPr>
            </a:lvl1pPr>
            <a:lvl2pPr>
              <a:defRPr sz="2400" b="1">
                <a:solidFill>
                  <a:srgbClr val="660033"/>
                </a:solidFill>
                <a:latin typeface="Calibri" charset="0"/>
                <a:ea typeface="宋体" charset="0"/>
                <a:cs typeface="宋体" charset="0"/>
              </a:defRPr>
            </a:lvl2pPr>
            <a:lvl3pPr>
              <a:defRPr sz="2000" b="1">
                <a:solidFill>
                  <a:srgbClr val="000066"/>
                </a:solidFill>
                <a:latin typeface="Calibri" charset="0"/>
                <a:ea typeface="宋体" charset="0"/>
              </a:defRPr>
            </a:lvl3pPr>
            <a:lvl4pPr>
              <a:defRPr b="1">
                <a:solidFill>
                  <a:srgbClr val="006600"/>
                </a:solidFill>
                <a:latin typeface="Calibri" charset="0"/>
                <a:ea typeface="宋体" charset="0"/>
              </a:defRPr>
            </a:lvl4pPr>
            <a:lvl5pPr>
              <a:defRPr sz="1600" b="1"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eaLnBrk="0" hangingPunct="0">
              <a:defRPr sz="1600" b="1"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eaLnBrk="0" hangingPunct="0">
              <a:defRPr sz="1600" b="1"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eaLnBrk="0" hangingPunct="0">
              <a:defRPr sz="1600" b="1"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eaLnBrk="0" hangingPunct="0">
              <a:defRPr sz="1600" b="1"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/>
            <a:r>
              <a:rPr lang="en-US" altLang="zh-CN">
                <a:solidFill>
                  <a:srgbClr val="CC0000"/>
                </a:solidFill>
                <a:latin typeface="Comic Sans MS" charset="0"/>
                <a:ea typeface="楷体_GB2312" charset="0"/>
                <a:cs typeface="楷体_GB2312" charset="0"/>
              </a:rPr>
              <a:t>Low-beta parameters for 50km</a:t>
            </a:r>
            <a:r>
              <a:rPr lang="zh-CN" altLang="en-US">
                <a:solidFill>
                  <a:srgbClr val="CC0000"/>
                </a:solidFill>
                <a:latin typeface="Comic Sans MS" charset="0"/>
                <a:ea typeface="楷体_GB2312" charset="0"/>
                <a:cs typeface="楷体_GB2312" charset="0"/>
              </a:rPr>
              <a:t> </a:t>
            </a:r>
            <a:r>
              <a:rPr lang="en-US" altLang="zh-CN">
                <a:solidFill>
                  <a:srgbClr val="CC0000"/>
                </a:solidFill>
                <a:latin typeface="Comic Sans MS" charset="0"/>
                <a:ea typeface="楷体_GB2312" charset="0"/>
                <a:cs typeface="楷体_GB2312" charset="0"/>
              </a:rPr>
              <a:t>CEPC</a:t>
            </a:r>
            <a:endParaRPr lang="zh-CN" altLang="en-US">
              <a:solidFill>
                <a:srgbClr val="CC0000"/>
              </a:solidFill>
              <a:latin typeface="Comic Sans MS" charset="0"/>
              <a:ea typeface="楷体_GB2312" charset="0"/>
              <a:cs typeface="楷体_GB2312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124450" y="1268413"/>
          <a:ext cx="3529013" cy="4505643"/>
        </p:xfrm>
        <a:graphic>
          <a:graphicData uri="http://schemas.openxmlformats.org/drawingml/2006/table">
            <a:tbl>
              <a:tblPr/>
              <a:tblGrid>
                <a:gridCol w="2736850"/>
                <a:gridCol w="792163"/>
              </a:tblGrid>
              <a:tr h="360363">
                <a:tc gridSpan="2">
                  <a:txBody>
                    <a:bodyPr/>
                    <a:lstStyle/>
                    <a:p>
                      <a:pPr marL="285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宋体" charset="0"/>
                          <a:cs typeface="Times New Roman" charset="0"/>
                        </a:rPr>
                        <a:t>Default or unchanged parameters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857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Number of IPs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1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Energy (GeV)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120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Circumference (km)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50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SR loss/turn (GeV)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2.96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B</a:t>
                      </a:r>
                      <a:r>
                        <a:rPr kumimoji="0" lang="en-US" altLang="zh-CN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 (T)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0.065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Bending radius (km)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6.2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Momentum compaction (10</a:t>
                      </a:r>
                      <a:r>
                        <a:rPr kumimoji="0" lang="en-US" altLang="zh-CN" sz="16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-4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)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0.38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V</a:t>
                      </a:r>
                      <a:r>
                        <a:rPr kumimoji="0" lang="en-US" altLang="zh-CN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RF 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(GV)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6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f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 </a:t>
                      </a:r>
                      <a:r>
                        <a:rPr kumimoji="0" lang="en-US" altLang="zh-CN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RF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 (MHz)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704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</a:t>
                      </a:r>
                      <a:r>
                        <a:rPr kumimoji="0" lang="en-US" altLang="zh-CN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z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 (mm)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2.2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Energy spread (%)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0.13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Energy acceptance (%)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5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</a:t>
                      </a:r>
                      <a:r>
                        <a:rPr kumimoji="0" lang="en-US" altLang="zh-CN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BS 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(10</a:t>
                      </a:r>
                      <a:r>
                        <a:rPr kumimoji="0" lang="en-US" altLang="zh-CN" sz="16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-4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)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13.8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n</a:t>
                      </a:r>
                      <a:r>
                        <a:rPr kumimoji="0" lang="en-US" altLang="zh-CN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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0.6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</a:t>
                      </a:r>
                      <a:r>
                        <a:rPr kumimoji="0" lang="en-US" altLang="zh-CN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BS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 (10</a:t>
                      </a:r>
                      <a:r>
                        <a:rPr kumimoji="0" lang="en-US" altLang="zh-CN" sz="16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-4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)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4.3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</a:t>
                      </a:r>
                      <a:r>
                        <a:rPr kumimoji="0" lang="en-US" altLang="zh-CN" sz="1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y</a:t>
                      </a: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/IP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0.1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Life time BS (minute)</a:t>
                      </a:r>
                      <a:endParaRPr kumimoji="0" 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30</a:t>
                      </a:r>
                      <a:endParaRPr kumimoji="0" 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684213" y="1484313"/>
            <a:ext cx="4114800" cy="43550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marL="342900" indent="-342900" eaLnBrk="1" hangingPunct="1">
              <a:buFont typeface="Arial"/>
              <a:buChar char="•"/>
            </a:pPr>
            <a:r>
              <a:rPr lang="en-US" altLang="zh-CN" sz="2400" b="1" dirty="0">
                <a:solidFill>
                  <a:srgbClr val="3333CC"/>
                </a:solidFill>
                <a:latin typeface="Calibri" charset="0"/>
              </a:rPr>
              <a:t>To save AC power </a:t>
            </a:r>
            <a:r>
              <a:rPr lang="en-US" altLang="zh-CN" sz="2400" b="1" dirty="0" smtClean="0">
                <a:solidFill>
                  <a:srgbClr val="3333CC"/>
                </a:solidFill>
                <a:latin typeface="Calibri" charset="0"/>
              </a:rPr>
              <a:t>and </a:t>
            </a:r>
            <a:r>
              <a:rPr lang="en-US" altLang="zh-CN" sz="2400" b="1" dirty="0">
                <a:solidFill>
                  <a:srgbClr val="3333CC"/>
                </a:solidFill>
                <a:latin typeface="Calibri" charset="0"/>
              </a:rPr>
              <a:t>cost (RF sources), </a:t>
            </a:r>
            <a:r>
              <a:rPr lang="en-US" altLang="zh-CN" sz="2400" b="1" dirty="0">
                <a:solidFill>
                  <a:srgbClr val="3333CC"/>
                </a:solidFill>
                <a:latin typeface="Calibri" charset="0"/>
                <a:ea typeface="仿宋_GB2312" charset="0"/>
                <a:cs typeface="仿宋_GB2312" charset="0"/>
              </a:rPr>
              <a:t>lower the </a:t>
            </a:r>
            <a:r>
              <a:rPr lang="en-US" altLang="zh-CN" sz="2400" b="1" dirty="0" smtClean="0">
                <a:solidFill>
                  <a:srgbClr val="3333CC"/>
                </a:solidFill>
                <a:latin typeface="Calibri" charset="0"/>
                <a:ea typeface="仿宋_GB2312" charset="0"/>
                <a:cs typeface="仿宋_GB2312" charset="0"/>
              </a:rPr>
              <a:t>β</a:t>
            </a:r>
            <a:r>
              <a:rPr lang="en-US" altLang="zh-CN" sz="2400" b="1" baseline="-25000" dirty="0" smtClean="0">
                <a:solidFill>
                  <a:srgbClr val="3333CC"/>
                </a:solidFill>
                <a:latin typeface="Calibri" charset="0"/>
                <a:ea typeface="仿宋_GB2312" charset="0"/>
                <a:cs typeface="仿宋_GB2312" charset="0"/>
              </a:rPr>
              <a:t>y</a:t>
            </a:r>
            <a:r>
              <a:rPr lang="en-US" altLang="zh-CN" sz="2400" b="1" dirty="0" smtClean="0">
                <a:solidFill>
                  <a:srgbClr val="3333CC"/>
                </a:solidFill>
                <a:latin typeface="Calibri" charset="0"/>
                <a:ea typeface="仿宋_GB2312" charset="0"/>
                <a:cs typeface="仿宋_GB2312" charset="0"/>
              </a:rPr>
              <a:t> </a:t>
            </a:r>
            <a:r>
              <a:rPr lang="en-US" altLang="zh-CN" sz="2400" b="1" dirty="0">
                <a:solidFill>
                  <a:srgbClr val="3333CC"/>
                </a:solidFill>
                <a:latin typeface="Calibri" charset="0"/>
                <a:ea typeface="仿宋_GB2312" charset="0"/>
                <a:cs typeface="仿宋_GB2312" charset="0"/>
              </a:rPr>
              <a:t>at IP to </a:t>
            </a:r>
            <a:r>
              <a:rPr lang="en-US" altLang="zh-CN" sz="2400" b="1" i="1" dirty="0">
                <a:solidFill>
                  <a:srgbClr val="FF0000"/>
                </a:solidFill>
                <a:latin typeface="Calibri" charset="0"/>
                <a:ea typeface="仿宋_GB2312" charset="0"/>
                <a:cs typeface="仿宋_GB2312" charset="0"/>
              </a:rPr>
              <a:t>reduce the beam power</a:t>
            </a:r>
            <a:r>
              <a:rPr lang="en-US" altLang="zh-CN" sz="2400" b="1" dirty="0">
                <a:solidFill>
                  <a:srgbClr val="3333CC"/>
                </a:solidFill>
                <a:latin typeface="Calibri" charset="0"/>
                <a:ea typeface="仿宋_GB2312" charset="0"/>
                <a:cs typeface="仿宋_GB2312" charset="0"/>
              </a:rPr>
              <a:t> while keep the luminosity around 10</a:t>
            </a:r>
            <a:r>
              <a:rPr lang="en-US" altLang="zh-CN" sz="2400" b="1" baseline="30000" dirty="0">
                <a:solidFill>
                  <a:srgbClr val="3333CC"/>
                </a:solidFill>
                <a:latin typeface="Calibri" charset="0"/>
                <a:ea typeface="仿宋_GB2312" charset="0"/>
                <a:cs typeface="仿宋_GB2312" charset="0"/>
              </a:rPr>
              <a:t>34</a:t>
            </a:r>
            <a:r>
              <a:rPr lang="en-US" altLang="zh-CN" sz="2400" b="1" dirty="0">
                <a:solidFill>
                  <a:srgbClr val="3333CC"/>
                </a:solidFill>
                <a:latin typeface="Calibri" charset="0"/>
                <a:ea typeface="仿宋_GB2312" charset="0"/>
                <a:cs typeface="仿宋_GB2312" charset="0"/>
              </a:rPr>
              <a:t> cm</a:t>
            </a:r>
            <a:r>
              <a:rPr lang="en-US" altLang="zh-CN" sz="2400" b="1" baseline="30000" dirty="0">
                <a:solidFill>
                  <a:srgbClr val="3333CC"/>
                </a:solidFill>
                <a:latin typeface="Calibri" charset="0"/>
                <a:ea typeface="仿宋_GB2312" charset="0"/>
                <a:cs typeface="仿宋_GB2312" charset="0"/>
              </a:rPr>
              <a:t>-2</a:t>
            </a:r>
            <a:r>
              <a:rPr lang="en-US" altLang="zh-CN" sz="2400" b="1" dirty="0">
                <a:solidFill>
                  <a:srgbClr val="3333CC"/>
                </a:solidFill>
                <a:latin typeface="Calibri" charset="0"/>
                <a:ea typeface="仿宋_GB2312" charset="0"/>
                <a:cs typeface="仿宋_GB2312" charset="0"/>
              </a:rPr>
              <a:t>s</a:t>
            </a:r>
            <a:r>
              <a:rPr lang="en-US" altLang="zh-CN" sz="2400" b="1" baseline="30000" dirty="0">
                <a:solidFill>
                  <a:srgbClr val="3333CC"/>
                </a:solidFill>
                <a:latin typeface="Calibri" charset="0"/>
                <a:ea typeface="仿宋_GB2312" charset="0"/>
                <a:cs typeface="仿宋_GB2312" charset="0"/>
              </a:rPr>
              <a:t>-1</a:t>
            </a:r>
            <a:r>
              <a:rPr lang="en-US" altLang="zh-CN" sz="2400" b="1" dirty="0">
                <a:solidFill>
                  <a:srgbClr val="3333CC"/>
                </a:solidFill>
                <a:latin typeface="Calibri" charset="0"/>
                <a:ea typeface="仿宋_GB2312" charset="0"/>
                <a:cs typeface="仿宋_GB2312" charset="0"/>
              </a:rPr>
              <a:t>.</a:t>
            </a:r>
          </a:p>
          <a:p>
            <a:pPr marL="342900" indent="-342900" eaLnBrk="1" hangingPunct="1">
              <a:spcBef>
                <a:spcPts val="600"/>
              </a:spcBef>
              <a:buFont typeface="Arial"/>
              <a:buChar char="•"/>
            </a:pPr>
            <a:r>
              <a:rPr lang="en-US" altLang="zh-CN" sz="2200" b="1" dirty="0" smtClean="0">
                <a:solidFill>
                  <a:srgbClr val="002060"/>
                </a:solidFill>
                <a:latin typeface="Calibri" charset="0"/>
                <a:ea typeface="仿宋_GB2312" charset="0"/>
                <a:cs typeface="仿宋_GB2312" charset="0"/>
              </a:rPr>
              <a:t>β</a:t>
            </a:r>
            <a:r>
              <a:rPr lang="en-US" altLang="zh-CN" sz="2200" b="1" baseline="-25000" dirty="0" smtClean="0">
                <a:solidFill>
                  <a:srgbClr val="002060"/>
                </a:solidFill>
                <a:latin typeface="Calibri" charset="0"/>
                <a:ea typeface="仿宋_GB2312" charset="0"/>
                <a:cs typeface="仿宋_GB2312" charset="0"/>
              </a:rPr>
              <a:t>y</a:t>
            </a:r>
            <a:r>
              <a:rPr lang="en-US" altLang="zh-CN" sz="2200" b="1" dirty="0" smtClean="0">
                <a:solidFill>
                  <a:srgbClr val="002060"/>
                </a:solidFill>
                <a:latin typeface="Calibri" charset="0"/>
                <a:ea typeface="仿宋_GB2312" charset="0"/>
                <a:cs typeface="仿宋_GB2312" charset="0"/>
              </a:rPr>
              <a:t> </a:t>
            </a:r>
            <a:r>
              <a:rPr lang="en-US" altLang="zh-CN" sz="2200" b="1" dirty="0">
                <a:solidFill>
                  <a:srgbClr val="002060"/>
                </a:solidFill>
                <a:latin typeface="Calibri" charset="0"/>
                <a:ea typeface="仿宋_GB2312" charset="0"/>
                <a:cs typeface="仿宋_GB2312" charset="0"/>
              </a:rPr>
              <a:t>at IP from baseline </a:t>
            </a:r>
            <a:r>
              <a:rPr lang="en-US" altLang="zh-CN" sz="2200" b="1" dirty="0">
                <a:solidFill>
                  <a:srgbClr val="FF0000"/>
                </a:solidFill>
                <a:latin typeface="Calibri" charset="0"/>
                <a:ea typeface="仿宋_GB2312" charset="0"/>
                <a:cs typeface="仿宋_GB2312" charset="0"/>
              </a:rPr>
              <a:t>1mm</a:t>
            </a:r>
            <a:r>
              <a:rPr lang="en-US" altLang="zh-CN" sz="2200" b="1" dirty="0">
                <a:solidFill>
                  <a:srgbClr val="002060"/>
                </a:solidFill>
                <a:latin typeface="Calibri" charset="0"/>
                <a:ea typeface="仿宋_GB2312" charset="0"/>
                <a:cs typeface="仿宋_GB2312" charset="0"/>
              </a:rPr>
              <a:t> to </a:t>
            </a:r>
            <a:r>
              <a:rPr lang="en-US" altLang="zh-CN" sz="2200" b="1" dirty="0">
                <a:solidFill>
                  <a:srgbClr val="FF0000"/>
                </a:solidFill>
                <a:latin typeface="Calibri" charset="0"/>
                <a:ea typeface="仿宋_GB2312" charset="0"/>
                <a:cs typeface="仿宋_GB2312" charset="0"/>
              </a:rPr>
              <a:t>0.35mm</a:t>
            </a:r>
            <a:r>
              <a:rPr lang="en-US" altLang="zh-CN" sz="2200" b="1" dirty="0">
                <a:solidFill>
                  <a:srgbClr val="002060"/>
                </a:solidFill>
                <a:latin typeface="Calibri" charset="0"/>
                <a:ea typeface="仿宋_GB2312" charset="0"/>
                <a:cs typeface="仿宋_GB2312" charset="0"/>
              </a:rPr>
              <a:t>.</a:t>
            </a:r>
          </a:p>
          <a:p>
            <a:pPr marL="342900" indent="-342900" eaLnBrk="1" hangingPunct="1">
              <a:buFont typeface="Arial"/>
              <a:buChar char="•"/>
            </a:pPr>
            <a:r>
              <a:rPr lang="en-US" altLang="zh-CN" sz="2200" b="1" dirty="0">
                <a:solidFill>
                  <a:srgbClr val="002060"/>
                </a:solidFill>
                <a:latin typeface="Calibri" charset="0"/>
                <a:ea typeface="仿宋_GB2312" charset="0"/>
                <a:cs typeface="仿宋_GB2312" charset="0"/>
              </a:rPr>
              <a:t>L</a:t>
            </a:r>
            <a:r>
              <a:rPr lang="en-US" altLang="zh-CN" sz="2200" b="1" dirty="0" smtClean="0">
                <a:solidFill>
                  <a:srgbClr val="002060"/>
                </a:solidFill>
                <a:latin typeface="Calibri" charset="0"/>
                <a:ea typeface="仿宋_GB2312" charset="0"/>
                <a:cs typeface="仿宋_GB2312" charset="0"/>
              </a:rPr>
              <a:t>attice </a:t>
            </a:r>
            <a:r>
              <a:rPr lang="en-US" altLang="zh-CN" sz="2200" b="1" dirty="0">
                <a:solidFill>
                  <a:srgbClr val="002060"/>
                </a:solidFill>
                <a:latin typeface="Calibri" charset="0"/>
                <a:ea typeface="仿宋_GB2312" charset="0"/>
                <a:cs typeface="仿宋_GB2312" charset="0"/>
              </a:rPr>
              <a:t>design </a:t>
            </a:r>
            <a:r>
              <a:rPr lang="en-US" altLang="zh-CN" sz="2200" b="1" dirty="0" smtClean="0">
                <a:solidFill>
                  <a:srgbClr val="002060"/>
                </a:solidFill>
                <a:latin typeface="Calibri" charset="0"/>
                <a:ea typeface="仿宋_GB2312" charset="0"/>
                <a:cs typeface="仿宋_GB2312" charset="0"/>
              </a:rPr>
              <a:t>of FFS and </a:t>
            </a:r>
            <a:r>
              <a:rPr lang="en-US" altLang="zh-CN" sz="2200" b="1" dirty="0">
                <a:solidFill>
                  <a:srgbClr val="002060"/>
                </a:solidFill>
                <a:latin typeface="Calibri" charset="0"/>
                <a:ea typeface="仿宋_GB2312" charset="0"/>
                <a:cs typeface="仿宋_GB2312" charset="0"/>
              </a:rPr>
              <a:t>chromaticity correction </a:t>
            </a:r>
            <a:r>
              <a:rPr lang="en-US" altLang="zh-CN" sz="2200" b="1" dirty="0" smtClean="0">
                <a:solidFill>
                  <a:srgbClr val="002060"/>
                </a:solidFill>
                <a:latin typeface="Calibri" charset="0"/>
                <a:ea typeface="仿宋_GB2312" charset="0"/>
                <a:cs typeface="仿宋_GB2312" charset="0"/>
              </a:rPr>
              <a:t>ongoing</a:t>
            </a:r>
            <a:endParaRPr lang="en-US" altLang="zh-CN" sz="2200" b="1" dirty="0">
              <a:solidFill>
                <a:srgbClr val="002060"/>
              </a:solidFill>
              <a:latin typeface="Calibri" charset="0"/>
              <a:ea typeface="仿宋_GB2312" charset="0"/>
              <a:cs typeface="仿宋_GB2312" charset="0"/>
            </a:endParaRPr>
          </a:p>
          <a:p>
            <a:pPr eaLnBrk="1" hangingPunct="1"/>
            <a:r>
              <a:rPr lang="en-US" altLang="zh-CN" dirty="0">
                <a:latin typeface="Calibri" charset="0"/>
              </a:rPr>
              <a:t> </a:t>
            </a:r>
            <a:endParaRPr lang="zh-CN" alt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064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Acknowledgement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HF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team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IHEP</a:t>
            </a:r>
            <a:r>
              <a:rPr kumimoji="1" lang="zh-CN" altLang="en-US" dirty="0" smtClean="0"/>
              <a:t>：</a:t>
            </a:r>
            <a:endParaRPr kumimoji="1" lang="en-US" altLang="zh-CN" dirty="0" smtClean="0"/>
          </a:p>
          <a:p>
            <a:pPr marL="0" indent="0">
              <a:buNone/>
            </a:pPr>
            <a:r>
              <a:rPr kumimoji="1" lang="zh-CN" altLang="zh-CN" dirty="0"/>
              <a:t> 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H.P. </a:t>
            </a:r>
            <a:r>
              <a:rPr kumimoji="1" lang="en-US" altLang="zh-CN" dirty="0" err="1" smtClean="0"/>
              <a:t>Geng</a:t>
            </a:r>
            <a:r>
              <a:rPr kumimoji="1" lang="en-US" altLang="zh-CN" dirty="0" smtClean="0"/>
              <a:t>, Y.Y. </a:t>
            </a:r>
            <a:r>
              <a:rPr kumimoji="1" lang="en-US" altLang="zh-CN" dirty="0" err="1" smtClean="0"/>
              <a:t>Guo</a:t>
            </a:r>
            <a:r>
              <a:rPr kumimoji="1" lang="en-US" altLang="zh-CN" dirty="0" smtClean="0"/>
              <a:t>, D. Wang, N. Wang, Y.W. Wang, M. Xiao, G. </a:t>
            </a:r>
            <a:r>
              <a:rPr kumimoji="1" lang="en-US" altLang="zh-CN" dirty="0" err="1" smtClean="0"/>
              <a:t>Xu</a:t>
            </a:r>
            <a:r>
              <a:rPr kumimoji="1" lang="en-US" altLang="zh-CN" dirty="0" smtClean="0"/>
              <a:t>, T. </a:t>
            </a:r>
            <a:r>
              <a:rPr kumimoji="1" lang="en-US" altLang="zh-CN" dirty="0" err="1" smtClean="0"/>
              <a:t>Yue</a:t>
            </a:r>
            <a:r>
              <a:rPr kumimoji="1" lang="en-US" altLang="zh-CN" dirty="0" smtClean="0"/>
              <a:t>, J.Y. </a:t>
            </a:r>
            <a:r>
              <a:rPr kumimoji="1" lang="en-US" altLang="zh-CN" dirty="0" err="1" smtClean="0"/>
              <a:t>Zhai</a:t>
            </a:r>
            <a:r>
              <a:rPr kumimoji="1" lang="en-US" altLang="zh-CN" dirty="0" smtClean="0"/>
              <a:t>, J. </a:t>
            </a:r>
            <a:r>
              <a:rPr kumimoji="1" lang="en-US" altLang="zh-CN" dirty="0" err="1" smtClean="0"/>
              <a:t>Gao</a:t>
            </a:r>
            <a:r>
              <a:rPr kumimoji="1" lang="en-US" altLang="zh-CN" dirty="0" smtClean="0"/>
              <a:t>, C. Zhang……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5502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en-US" altLang="zh-CN">
                <a:latin typeface="Calibri" charset="0"/>
                <a:ea typeface="仿宋_GB2312" charset="0"/>
                <a:cs typeface="仿宋_GB2312" charset="0"/>
              </a:rPr>
              <a:t>2013-08-16</a:t>
            </a:r>
            <a:endParaRPr lang="zh-CN" altLang="en-US">
              <a:latin typeface="Calibri" charset="0"/>
              <a:ea typeface="仿宋_GB2312" charset="0"/>
              <a:cs typeface="仿宋_GB2312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en-US" altLang="zh-CN">
                <a:latin typeface="Calibri" charset="0"/>
                <a:ea typeface="仿宋_GB2312" charset="0"/>
                <a:cs typeface="仿宋_GB2312" charset="0"/>
              </a:rPr>
              <a:t>ISHP</a:t>
            </a:r>
            <a:endParaRPr lang="zh-CN" altLang="en-US">
              <a:latin typeface="Calibri" charset="0"/>
              <a:ea typeface="仿宋_GB2312" charset="0"/>
              <a:cs typeface="仿宋_GB2312" charset="0"/>
            </a:endParaRPr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fld id="{EFF30A72-87E8-FA41-B3E7-B14B076F9B2B}" type="slidenum">
              <a:rPr lang="zh-CN" altLang="en-US">
                <a:latin typeface="Calibri" charset="0"/>
                <a:ea typeface="仿宋_GB2312" charset="0"/>
                <a:cs typeface="仿宋_GB2312" charset="0"/>
              </a:rPr>
              <a:pPr/>
              <a:t>20</a:t>
            </a:fld>
            <a:endParaRPr lang="en-US" altLang="zh-CN">
              <a:latin typeface="Calibri" charset="0"/>
              <a:ea typeface="仿宋_GB2312" charset="0"/>
              <a:cs typeface="仿宋_GB2312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614619"/>
              </p:ext>
            </p:extLst>
          </p:nvPr>
        </p:nvGraphicFramePr>
        <p:xfrm>
          <a:off x="827088" y="1268413"/>
          <a:ext cx="7272337" cy="4489450"/>
        </p:xfrm>
        <a:graphic>
          <a:graphicData uri="http://schemas.openxmlformats.org/drawingml/2006/table">
            <a:tbl>
              <a:tblPr/>
              <a:tblGrid>
                <a:gridCol w="2952750"/>
                <a:gridCol w="1439862"/>
                <a:gridCol w="1439863"/>
                <a:gridCol w="1439862"/>
              </a:tblGrid>
              <a:tr h="320675">
                <a:tc>
                  <a:txBody>
                    <a:bodyPr/>
                    <a:lstStyle/>
                    <a:p>
                      <a:pPr marL="285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</a:t>
                      </a:r>
                      <a:r>
                        <a:rPr kumimoji="0" lang="en-US" altLang="zh-CN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IP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(y) 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宋体" charset="0"/>
                          <a:cs typeface="Times New Roman" charset="0"/>
                        </a:rPr>
                        <a:t>1mm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</a:t>
                      </a:r>
                      <a:r>
                        <a:rPr kumimoji="0" lang="en-US" altLang="zh-CN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IP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(y) 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宋体" charset="0"/>
                          <a:cs typeface="Times New Roman" charset="0"/>
                        </a:rPr>
                        <a:t>0.48mm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</a:t>
                      </a:r>
                      <a:r>
                        <a:rPr kumimoji="0" lang="en-US" altLang="zh-CN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IP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(y)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宋体" charset="0"/>
                          <a:cs typeface="Times New Roman" charset="0"/>
                        </a:rPr>
                        <a:t> 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宋体" charset="0"/>
                          <a:cs typeface="Times New Roman" charset="0"/>
                        </a:rPr>
                        <a:t>0.35mm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85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SR power /beam (MW)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50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25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15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85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Beam current (mA)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16.9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8.45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5.07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85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N</a:t>
                      </a:r>
                      <a:r>
                        <a:rPr kumimoji="0" lang="en-US" altLang="zh-CN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e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/bunch (10</a:t>
                      </a:r>
                      <a:r>
                        <a:rPr kumimoji="0" lang="en-US" altLang="zh-CN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12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)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0.79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0.38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0.28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85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Bunch number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22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23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19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85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</a:t>
                      </a:r>
                      <a:r>
                        <a:rPr kumimoji="0" lang="en-US" altLang="zh-CN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IP x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 (m)</a:t>
                      </a:r>
                      <a:endParaRPr kumimoji="0" 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0.2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0.071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0.041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85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Emittance  x/y (nm)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14.6/0.073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9.5/0.035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8.9/0.026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85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</a:t>
                      </a:r>
                      <a:r>
                        <a:rPr kumimoji="0" lang="en-US" altLang="zh-CN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IP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 (um)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54/0.27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25.9/0.13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19.2/0.096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85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</a:t>
                      </a:r>
                      <a:r>
                        <a:rPr kumimoji="0" lang="en-US" altLang="zh-CN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x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0.1</a:t>
                      </a:r>
                      <a:endParaRPr kumimoji="0" 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0.076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0.06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85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F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 (hour glass)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0.68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0.48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0.41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85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L</a:t>
                      </a:r>
                      <a:r>
                        <a:rPr kumimoji="0" lang="en-US" altLang="zh-CN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max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/IP (10</a:t>
                      </a:r>
                      <a:r>
                        <a:rPr kumimoji="0" lang="en-US" altLang="zh-CN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34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cm</a:t>
                      </a:r>
                      <a:r>
                        <a:rPr kumimoji="0" lang="en-US" altLang="zh-CN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-2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s</a:t>
                      </a:r>
                      <a:r>
                        <a:rPr kumimoji="0" lang="en-US" altLang="zh-CN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-1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)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3.1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2.31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1.58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85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宋体" charset="0"/>
                          <a:cs typeface="Times New Roman" charset="0"/>
                        </a:rPr>
                        <a:t>L</a:t>
                      </a:r>
                      <a:r>
                        <a:rPr kumimoji="0" lang="en-US" altLang="zh-CN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宋体" charset="0"/>
                          <a:cs typeface="Times New Roman" charset="0"/>
                        </a:rPr>
                        <a:t>limit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/IP (10</a:t>
                      </a:r>
                      <a:r>
                        <a:rPr kumimoji="0" lang="en-US" altLang="zh-CN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34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cm</a:t>
                      </a:r>
                      <a:r>
                        <a:rPr kumimoji="0" lang="en-US" altLang="zh-CN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-2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s</a:t>
                      </a:r>
                      <a:r>
                        <a:rPr kumimoji="0" lang="en-US" altLang="zh-CN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-1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)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宋体" charset="0"/>
                          <a:cs typeface="Times New Roman" charset="0"/>
                        </a:rPr>
                        <a:t>1.5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宋体" charset="0"/>
                          <a:cs typeface="Times New Roman" charset="0"/>
                        </a:rPr>
                        <a:t>0.9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宋体" charset="0"/>
                          <a:cs typeface="Times New Roman" charset="0"/>
                        </a:rPr>
                        <a:t>0.8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85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Lifetime Bhabha (min)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宋体" charset="0"/>
                          <a:cs typeface="Times New Roman" charset="0"/>
                        </a:rPr>
                        <a:t>35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宋体" charset="0"/>
                          <a:cs typeface="Times New Roman" charset="0"/>
                        </a:rPr>
                        <a:t>17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宋体" charset="0"/>
                          <a:cs typeface="Times New Roman" charset="0"/>
                        </a:rPr>
                        <a:t>12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285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Total 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AC power</a:t>
                      </a: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*</a:t>
                      </a: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 (MW) </a:t>
                      </a:r>
                      <a:endParaRPr kumimoji="0" 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288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186</a:t>
                      </a:r>
                      <a:endParaRPr kumimoji="0" lang="zh-CN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145</a:t>
                      </a:r>
                      <a:endParaRPr kumimoji="0" 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宋体" charset="0"/>
                        <a:cs typeface="Times New Roman" charset="0"/>
                      </a:endParaRPr>
                    </a:p>
                  </a:txBody>
                  <a:tcPr marL="46205" marR="4620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6" name="标题 1"/>
          <p:cNvSpPr txBox="1">
            <a:spLocks/>
          </p:cNvSpPr>
          <p:nvPr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 b="1">
                <a:solidFill>
                  <a:srgbClr val="3333CC"/>
                </a:solidFill>
                <a:latin typeface="Calibri" charset="0"/>
                <a:ea typeface="仿宋_GB2312" charset="0"/>
                <a:cs typeface="仿宋_GB2312" charset="0"/>
              </a:defRPr>
            </a:lvl1pPr>
            <a:lvl2pPr>
              <a:defRPr sz="2400" b="1">
                <a:solidFill>
                  <a:srgbClr val="660033"/>
                </a:solidFill>
                <a:latin typeface="Calibri" charset="0"/>
                <a:ea typeface="宋体" charset="0"/>
                <a:cs typeface="宋体" charset="0"/>
              </a:defRPr>
            </a:lvl2pPr>
            <a:lvl3pPr>
              <a:defRPr sz="2000" b="1">
                <a:solidFill>
                  <a:srgbClr val="000066"/>
                </a:solidFill>
                <a:latin typeface="Calibri" charset="0"/>
                <a:ea typeface="宋体" charset="0"/>
              </a:defRPr>
            </a:lvl3pPr>
            <a:lvl4pPr>
              <a:defRPr b="1">
                <a:solidFill>
                  <a:srgbClr val="006600"/>
                </a:solidFill>
                <a:latin typeface="Calibri" charset="0"/>
                <a:ea typeface="宋体" charset="0"/>
              </a:defRPr>
            </a:lvl4pPr>
            <a:lvl5pPr>
              <a:defRPr sz="1600" b="1"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eaLnBrk="0" hangingPunct="0">
              <a:defRPr sz="1600" b="1"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eaLnBrk="0" hangingPunct="0">
              <a:defRPr sz="1600" b="1"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eaLnBrk="0" hangingPunct="0">
              <a:defRPr sz="1600" b="1"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eaLnBrk="0" hangingPunct="0">
              <a:defRPr sz="1600" b="1"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hangingPunct="1"/>
            <a:r>
              <a:rPr lang="en-US" altLang="zh-CN">
                <a:solidFill>
                  <a:srgbClr val="CC0000"/>
                </a:solidFill>
                <a:latin typeface="Comic Sans MS" charset="0"/>
                <a:ea typeface="楷体_GB2312" charset="0"/>
                <a:cs typeface="楷体_GB2312" charset="0"/>
              </a:rPr>
              <a:t>Low-beta parameters for 50km</a:t>
            </a:r>
            <a:r>
              <a:rPr lang="zh-CN" altLang="en-US">
                <a:solidFill>
                  <a:srgbClr val="CC0000"/>
                </a:solidFill>
                <a:latin typeface="Comic Sans MS" charset="0"/>
                <a:ea typeface="楷体_GB2312" charset="0"/>
                <a:cs typeface="楷体_GB2312" charset="0"/>
              </a:rPr>
              <a:t> </a:t>
            </a:r>
            <a:r>
              <a:rPr lang="en-US" altLang="zh-CN">
                <a:solidFill>
                  <a:srgbClr val="CC0000"/>
                </a:solidFill>
                <a:latin typeface="Comic Sans MS" charset="0"/>
                <a:ea typeface="楷体_GB2312" charset="0"/>
                <a:cs typeface="楷体_GB2312" charset="0"/>
              </a:rPr>
              <a:t>CEPC</a:t>
            </a:r>
            <a:endParaRPr lang="zh-CN" altLang="en-US">
              <a:solidFill>
                <a:srgbClr val="CC0000"/>
              </a:solidFill>
              <a:latin typeface="Comic Sans MS" charset="0"/>
              <a:ea typeface="楷体_GB2312" charset="0"/>
              <a:cs typeface="楷体_GB2312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84225" y="5937250"/>
            <a:ext cx="467995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altLang="zh-CN" sz="1400">
                <a:latin typeface="Calibri" charset="0"/>
              </a:rPr>
              <a:t>* including main ring, booster, injectors and detector etc.</a:t>
            </a:r>
            <a:endParaRPr lang="zh-CN" altLang="en-US" sz="14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686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57200" y="2290068"/>
            <a:ext cx="8229600" cy="850900"/>
          </a:xfrm>
        </p:spPr>
        <p:txBody>
          <a:bodyPr/>
          <a:lstStyle/>
          <a:p>
            <a:pPr algn="just"/>
            <a:r>
              <a:rPr kumimoji="1" lang="en-US" altLang="zh-CN" dirty="0" smtClean="0"/>
              <a:t>Bigger machine – scenario 2</a:t>
            </a:r>
            <a:endParaRPr kumimoji="1"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A31C9-C7EF-40A8-B970-7B91ECB66636}" type="slidenum">
              <a:rPr lang="zh-CN" altLang="en-US" smtClean="0"/>
              <a:pPr>
                <a:defRPr/>
              </a:pPr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6722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Main parameters for 70km CEPC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22</a:t>
            </a:fld>
            <a:endParaRPr lang="zh-CN" altLang="en-US"/>
          </a:p>
        </p:txBody>
      </p:sp>
      <p:graphicFrame>
        <p:nvGraphicFramePr>
          <p:cNvPr id="7" name="Group 9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156697"/>
              </p:ext>
            </p:extLst>
          </p:nvPr>
        </p:nvGraphicFramePr>
        <p:xfrm>
          <a:off x="457200" y="1509713"/>
          <a:ext cx="8229600" cy="3739515"/>
        </p:xfrm>
        <a:graphic>
          <a:graphicData uri="http://schemas.openxmlformats.org/drawingml/2006/table">
            <a:tbl>
              <a:tblPr/>
              <a:tblGrid>
                <a:gridCol w="1810544"/>
                <a:gridCol w="932656"/>
                <a:gridCol w="1227138"/>
                <a:gridCol w="1944687"/>
                <a:gridCol w="1223963"/>
                <a:gridCol w="10906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Parameter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Unit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Value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Parameter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Unit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Value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Energy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GeV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120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Circumference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km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Number of IP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1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SR loss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(GeV/turn)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2.35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N</a:t>
                      </a:r>
                      <a:r>
                        <a:rPr kumimoji="0" lang="en-US" altLang="zh-CN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e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/bunch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1E11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4.43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N</a:t>
                      </a:r>
                      <a:r>
                        <a:rPr kumimoji="0" lang="en-US" altLang="zh-CN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b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/beam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70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Beam current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mA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21.3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SR power/beam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MW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50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Partition Je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2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Long. damp. time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ms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12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Dipole field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Tesla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0.051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Bending radius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km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7.8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Emittance (x/y)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nm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8.42/0.042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</a:t>
                      </a:r>
                      <a:r>
                        <a:rPr kumimoji="0" lang="en-US" altLang="zh-CN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IP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  (x/y)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mm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200/1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Trans. size (x/y)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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m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41.0/0.21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Mom. compaction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1E-4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0.45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</a:t>
                      </a:r>
                      <a:r>
                        <a:rPr kumimoji="0" lang="en-US" altLang="zh-CN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x,y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 /IP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0.1/0.1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Bunch length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mm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2.9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061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标题 1"/>
          <p:cNvSpPr>
            <a:spLocks noGrp="1"/>
          </p:cNvSpPr>
          <p:nvPr>
            <p:ph type="title" idx="4294967295"/>
          </p:nvPr>
        </p:nvSpPr>
        <p:spPr>
          <a:xfrm>
            <a:off x="468313" y="1341438"/>
            <a:ext cx="8229600" cy="850900"/>
          </a:xfrm>
        </p:spPr>
        <p:txBody>
          <a:bodyPr/>
          <a:lstStyle/>
          <a:p>
            <a:pPr algn="l"/>
            <a:r>
              <a:rPr lang="en-US" altLang="zh-CN" sz="2800" dirty="0" smtClean="0">
                <a:latin typeface="Comic Sans MS" charset="0"/>
                <a:ea typeface="楷体_GB2312" charset="0"/>
              </a:rPr>
              <a:t>Main Parameters </a:t>
            </a:r>
            <a:r>
              <a:rPr lang="en-US" altLang="zh-CN" sz="2800" dirty="0">
                <a:latin typeface="Comic Sans MS" charset="0"/>
                <a:ea typeface="楷体_GB2312" charset="0"/>
              </a:rPr>
              <a:t>(cont.)</a:t>
            </a:r>
            <a:endParaRPr lang="zh-CN" altLang="en-US" sz="2800" dirty="0">
              <a:latin typeface="Comic Sans MS" charset="0"/>
              <a:ea typeface="楷体_GB2312" charset="0"/>
            </a:endParaRPr>
          </a:p>
        </p:txBody>
      </p:sp>
      <p:sp>
        <p:nvSpPr>
          <p:cNvPr id="4" name="日期占位符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r>
              <a:rPr lang="en-US" altLang="zh-CN" sz="1400">
                <a:latin typeface="Calibri" charset="0"/>
                <a:ea typeface="仿宋_GB2312" charset="0"/>
                <a:cs typeface="仿宋_GB2312" charset="0"/>
              </a:rPr>
              <a:t>2013-08-16</a:t>
            </a:r>
            <a:endParaRPr lang="zh-CN" altLang="en-US" sz="1400">
              <a:latin typeface="Calibri" charset="0"/>
              <a:ea typeface="仿宋_GB2312" charset="0"/>
              <a:cs typeface="仿宋_GB2312" charset="0"/>
            </a:endParaRPr>
          </a:p>
        </p:txBody>
      </p:sp>
      <p:sp>
        <p:nvSpPr>
          <p:cNvPr id="5" name="页脚占位符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/>
            <a:r>
              <a:rPr lang="en-US" altLang="zh-CN" sz="1400">
                <a:latin typeface="Calibri" charset="0"/>
                <a:ea typeface="仿宋_GB2312" charset="0"/>
                <a:cs typeface="仿宋_GB2312" charset="0"/>
              </a:rPr>
              <a:t>ISHP</a:t>
            </a:r>
            <a:endParaRPr lang="zh-CN" altLang="en-US" sz="1400">
              <a:latin typeface="Calibri" charset="0"/>
              <a:ea typeface="仿宋_GB2312" charset="0"/>
              <a:cs typeface="仿宋_GB2312" charset="0"/>
            </a:endParaRPr>
          </a:p>
        </p:txBody>
      </p:sp>
      <p:sp>
        <p:nvSpPr>
          <p:cNvPr id="6" name="灯片编号占位符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r"/>
            <a:fld id="{66166EB5-361D-D141-9F1E-8B0AD196E798}" type="slidenum">
              <a:rPr lang="zh-CN" altLang="en-US" sz="1400">
                <a:latin typeface="Calibri" charset="0"/>
                <a:ea typeface="仿宋_GB2312" charset="0"/>
                <a:cs typeface="仿宋_GB2312" charset="0"/>
              </a:rPr>
              <a:pPr algn="r"/>
              <a:t>23</a:t>
            </a:fld>
            <a:endParaRPr lang="en-US" altLang="zh-CN" sz="1400">
              <a:latin typeface="Calibri" charset="0"/>
              <a:ea typeface="仿宋_GB2312" charset="0"/>
              <a:cs typeface="仿宋_GB2312" charset="0"/>
            </a:endParaRPr>
          </a:p>
        </p:txBody>
      </p:sp>
      <p:graphicFrame>
        <p:nvGraphicFramePr>
          <p:cNvPr id="162880" name="Group 64"/>
          <p:cNvGraphicFramePr>
            <a:graphicFrameLocks noGrp="1"/>
          </p:cNvGraphicFramePr>
          <p:nvPr/>
        </p:nvGraphicFramePr>
        <p:xfrm>
          <a:off x="468313" y="2319338"/>
          <a:ext cx="8218487" cy="2625090"/>
        </p:xfrm>
        <a:graphic>
          <a:graphicData uri="http://schemas.openxmlformats.org/drawingml/2006/table">
            <a:tbl>
              <a:tblPr/>
              <a:tblGrid>
                <a:gridCol w="2016125"/>
                <a:gridCol w="935037"/>
                <a:gridCol w="1008063"/>
                <a:gridCol w="1944687"/>
                <a:gridCol w="1223963"/>
                <a:gridCol w="10906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Parameter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Unit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Value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Parameter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Unit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Value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RF voltage V</a:t>
                      </a:r>
                      <a:r>
                        <a:rPr kumimoji="0" lang="en-US" altLang="zh-CN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rf</a:t>
                      </a:r>
                      <a:endParaRPr kumimoji="0" lang="zh-CN" altLang="en-US" sz="1800" b="1" i="0" u="none" strike="noStrike" cap="none" normalizeH="0" baseline="-250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GV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4.8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RF frequency f</a:t>
                      </a:r>
                      <a:r>
                        <a:rPr kumimoji="0" lang="en-US" altLang="zh-CN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rf</a:t>
                      </a:r>
                      <a:endParaRPr kumimoji="0" lang="zh-CN" altLang="en-US" sz="1800" b="1" i="0" u="none" strike="noStrike" cap="none" normalizeH="0" baseline="-250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GHz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0.7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Long. tune </a:t>
                      </a: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</a:t>
                      </a:r>
                      <a:r>
                        <a:rPr kumimoji="0" lang="en-US" altLang="zh-CN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s</a:t>
                      </a:r>
                      <a:endParaRPr kumimoji="0" lang="zh-CN" altLang="en-US" sz="1800" b="1" i="0" u="none" strike="noStrike" cap="none" normalizeH="0" baseline="-250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0.20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Harmonic number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163446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Hourglass factor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0.6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n</a:t>
                      </a:r>
                      <a:r>
                        <a:rPr kumimoji="0" lang="en-US" altLang="zh-CN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  <a:sym typeface="Symbol" charset="0"/>
                        </a:rPr>
                        <a:t></a:t>
                      </a:r>
                      <a:endParaRPr kumimoji="0" lang="zh-CN" altLang="en-US" sz="1800" b="1" i="0" u="none" strike="noStrike" cap="none" normalizeH="0" baseline="-250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0.47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Energy spread SR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0.0012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Energy spread BS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0.00018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Energy acceptance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%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3.5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Lifetime BS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hr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6.2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L</a:t>
                      </a:r>
                      <a:r>
                        <a:rPr kumimoji="0" lang="en-US" altLang="zh-CN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0 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/IP (10</a:t>
                      </a:r>
                      <a:r>
                        <a:rPr kumimoji="0" lang="en-US" altLang="zh-CN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34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)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cm</a:t>
                      </a:r>
                      <a:r>
                        <a:rPr kumimoji="0" lang="en-US" altLang="zh-CN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-2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s</a:t>
                      </a:r>
                      <a:r>
                        <a:rPr kumimoji="0" lang="en-US" altLang="zh-CN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-1</a:t>
                      </a:r>
                      <a:endParaRPr kumimoji="0" lang="zh-CN" altLang="en-US" sz="1800" b="1" i="0" u="none" strike="noStrike" cap="none" normalizeH="0" baseline="300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3.38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L</a:t>
                      </a:r>
                      <a:r>
                        <a:rPr kumimoji="0" lang="en-US" altLang="zh-CN" sz="1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limit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 /IP (10</a:t>
                      </a:r>
                      <a:r>
                        <a:rPr kumimoji="0" lang="en-US" altLang="zh-CN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34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)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cm</a:t>
                      </a:r>
                      <a:r>
                        <a:rPr kumimoji="0" lang="en-US" altLang="zh-CN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-2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s</a:t>
                      </a:r>
                      <a:r>
                        <a:rPr kumimoji="0" lang="en-US" altLang="zh-CN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-1</a:t>
                      </a:r>
                      <a:endParaRPr kumimoji="0" lang="zh-CN" altLang="en-US" sz="1800" b="1" i="0" u="none" strike="noStrike" cap="none" normalizeH="0" baseline="300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仿宋_GB2312" charset="0"/>
                          <a:cs typeface="仿宋_GB2312" charset="0"/>
                        </a:rPr>
                        <a:t>1.64</a:t>
                      </a: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仿宋_GB2312" charset="0"/>
                        <a:cs typeface="仿宋_GB23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2987824" y="5445224"/>
            <a:ext cx="3609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 smtClean="0">
                <a:solidFill>
                  <a:srgbClr val="006600"/>
                </a:solidFill>
              </a:rPr>
              <a:t>More</a:t>
            </a:r>
            <a:r>
              <a:rPr kumimoji="1" lang="zh-CN" altLang="en-US" b="1" dirty="0" smtClean="0">
                <a:solidFill>
                  <a:srgbClr val="006600"/>
                </a:solidFill>
              </a:rPr>
              <a:t> </a:t>
            </a:r>
            <a:r>
              <a:rPr kumimoji="1" lang="en-US" altLang="zh-CN" b="1" dirty="0" smtClean="0">
                <a:solidFill>
                  <a:srgbClr val="006600"/>
                </a:solidFill>
              </a:rPr>
              <a:t>IPs are being considered!</a:t>
            </a:r>
            <a:endParaRPr kumimoji="1" lang="zh-CN" altLang="en-US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10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>
                <a:solidFill>
                  <a:srgbClr val="0000FF"/>
                </a:solidFill>
              </a:rPr>
              <a:t>pp</a:t>
            </a:r>
            <a:r>
              <a:rPr lang="en-US" altLang="zh-CN" dirty="0" smtClean="0">
                <a:solidFill>
                  <a:srgbClr val="0000FF"/>
                </a:solidFill>
              </a:rPr>
              <a:t> collider (</a:t>
            </a:r>
            <a:r>
              <a:rPr lang="en-US" altLang="zh-CN" dirty="0" err="1" smtClean="0">
                <a:solidFill>
                  <a:srgbClr val="0000FF"/>
                </a:solidFill>
              </a:rPr>
              <a:t>SppC</a:t>
            </a:r>
            <a:r>
              <a:rPr lang="en-US" altLang="zh-CN" dirty="0" smtClean="0">
                <a:solidFill>
                  <a:srgbClr val="0000FF"/>
                </a:solidFill>
              </a:rPr>
              <a:t>) luminosity</a:t>
            </a:r>
          </a:p>
          <a:p>
            <a:endParaRPr lang="en-US" altLang="zh-CN" dirty="0">
              <a:solidFill>
                <a:srgbClr val="C00000"/>
              </a:solidFill>
              <a:latin typeface="+mj-lt"/>
            </a:endParaRPr>
          </a:p>
          <a:p>
            <a:endParaRPr lang="en-US" altLang="zh-CN" dirty="0" smtClean="0">
              <a:solidFill>
                <a:srgbClr val="C00000"/>
              </a:solidFill>
              <a:latin typeface="+mj-lt"/>
            </a:endParaRPr>
          </a:p>
          <a:p>
            <a:endParaRPr lang="en-US" altLang="zh-CN" dirty="0">
              <a:solidFill>
                <a:srgbClr val="C00000"/>
              </a:solidFill>
              <a:latin typeface="+mj-lt"/>
            </a:endParaRPr>
          </a:p>
          <a:p>
            <a:r>
              <a:rPr lang="en-US" altLang="zh-CN" dirty="0"/>
              <a:t>SC dipole strength limit for </a:t>
            </a:r>
            <a:r>
              <a:rPr lang="en-US" altLang="zh-CN" dirty="0" err="1"/>
              <a:t>SppC</a:t>
            </a:r>
            <a:endParaRPr lang="zh-CN" altLang="en-US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764609"/>
              </p:ext>
            </p:extLst>
          </p:nvPr>
        </p:nvGraphicFramePr>
        <p:xfrm>
          <a:off x="827584" y="2132856"/>
          <a:ext cx="5183447" cy="1152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61" name="Equation" r:id="rId4" imgW="2628720" imgH="583920" progId="Equation.DSMT4">
                  <p:embed/>
                </p:oleObj>
              </mc:Choice>
              <mc:Fallback>
                <p:oleObj name="Equation" r:id="rId4" imgW="2628720" imgH="58392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132856"/>
                        <a:ext cx="5183447" cy="11520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415863"/>
              </p:ext>
            </p:extLst>
          </p:nvPr>
        </p:nvGraphicFramePr>
        <p:xfrm>
          <a:off x="6516216" y="2276872"/>
          <a:ext cx="20224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62" name="Equation" r:id="rId6" imgW="1104840" imgH="457200" progId="Equation.DSMT4">
                  <p:embed/>
                </p:oleObj>
              </mc:Choice>
              <mc:Fallback>
                <p:oleObj name="Equation" r:id="rId6" imgW="1104840" imgH="4572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2276872"/>
                        <a:ext cx="20224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24</a:t>
            </a:fld>
            <a:endParaRPr lang="zh-CN" altLang="en-US"/>
          </a:p>
        </p:txBody>
      </p:sp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2800" dirty="0" smtClean="0"/>
              <a:t>Preliminary Consideration of </a:t>
            </a:r>
            <a:r>
              <a:rPr lang="en-US" altLang="zh-CN" sz="2800" dirty="0" err="1" smtClean="0"/>
              <a:t>SppC</a:t>
            </a:r>
            <a:endParaRPr lang="zh-CN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827584" y="3913892"/>
            <a:ext cx="7272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0066"/>
                </a:solidFill>
                <a:latin typeface="+mn-lt"/>
              </a:rPr>
              <a:t>Assume the dipole </a:t>
            </a:r>
            <a:r>
              <a:rPr lang="en-US" altLang="zh-CN" sz="2800" b="1" dirty="0">
                <a:solidFill>
                  <a:srgbClr val="000066"/>
                </a:solidFill>
                <a:latin typeface="+mn-lt"/>
              </a:rPr>
              <a:t>filling </a:t>
            </a:r>
            <a:r>
              <a:rPr lang="en-US" altLang="zh-CN" sz="2800" b="1" dirty="0" smtClean="0">
                <a:solidFill>
                  <a:srgbClr val="000066"/>
                </a:solidFill>
                <a:latin typeface="+mn-lt"/>
              </a:rPr>
              <a:t>factor is 100%:</a:t>
            </a:r>
            <a:endParaRPr lang="zh-CN" altLang="en-US" sz="2800" b="1" dirty="0">
              <a:solidFill>
                <a:srgbClr val="000066"/>
              </a:solidFill>
              <a:latin typeface="+mn-lt"/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3413"/>
              </p:ext>
            </p:extLst>
          </p:nvPr>
        </p:nvGraphicFramePr>
        <p:xfrm>
          <a:off x="7016036" y="3789040"/>
          <a:ext cx="209246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63" name="Equation" r:id="rId8" imgW="965160" imgH="431640" progId="Equation.DSMT4">
                  <p:embed/>
                </p:oleObj>
              </mc:Choice>
              <mc:Fallback>
                <p:oleObj name="Equation" r:id="rId8" imgW="965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016036" y="3789040"/>
                        <a:ext cx="2092468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26664" y="4551511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altLang="zh-CN" sz="2400" dirty="0" smtClean="0">
                <a:latin typeface="+mn-lt"/>
              </a:rPr>
              <a:t>For 50-km ring:</a:t>
            </a:r>
            <a:endParaRPr lang="zh-CN" altLang="en-US" sz="2400" dirty="0">
              <a:latin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55576" y="5199583"/>
            <a:ext cx="2431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altLang="zh-CN" sz="2400" dirty="0">
                <a:latin typeface="+mn-lt"/>
              </a:rPr>
              <a:t>For </a:t>
            </a:r>
            <a:r>
              <a:rPr lang="en-US" altLang="zh-CN" sz="2400" dirty="0" smtClean="0">
                <a:latin typeface="+mn-lt"/>
              </a:rPr>
              <a:t>70-km </a:t>
            </a:r>
            <a:r>
              <a:rPr lang="en-US" altLang="zh-CN" sz="2400" dirty="0">
                <a:latin typeface="+mn-lt"/>
              </a:rPr>
              <a:t>ring:</a:t>
            </a:r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428272"/>
              </p:ext>
            </p:extLst>
          </p:nvPr>
        </p:nvGraphicFramePr>
        <p:xfrm>
          <a:off x="3246944" y="4615284"/>
          <a:ext cx="30813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64" name="Equation" r:id="rId10" imgW="1536480" imgH="228600" progId="Equation.DSMT4">
                  <p:embed/>
                </p:oleObj>
              </mc:Choice>
              <mc:Fallback>
                <p:oleObj name="Equation" r:id="rId10" imgW="1536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46944" y="4615284"/>
                        <a:ext cx="3081337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298793"/>
              </p:ext>
            </p:extLst>
          </p:nvPr>
        </p:nvGraphicFramePr>
        <p:xfrm>
          <a:off x="3275855" y="5199583"/>
          <a:ext cx="3096345" cy="533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65" name="Equation" r:id="rId12" imgW="1485720" imgH="228600" progId="Equation.DSMT4">
                  <p:embed/>
                </p:oleObj>
              </mc:Choice>
              <mc:Fallback>
                <p:oleObj name="Equation" r:id="rId12" imgW="1485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75855" y="5199583"/>
                        <a:ext cx="3096345" cy="5336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6059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7744" y="188640"/>
            <a:ext cx="4815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  <a:latin typeface="+mj-lt"/>
              </a:rPr>
              <a:t>Main Parameters for </a:t>
            </a:r>
            <a:r>
              <a:rPr lang="en-US" altLang="zh-CN" sz="2800" b="1" dirty="0" err="1" smtClean="0">
                <a:solidFill>
                  <a:srgbClr val="C00000"/>
                </a:solidFill>
                <a:latin typeface="+mj-lt"/>
              </a:rPr>
              <a:t>SppC</a:t>
            </a:r>
            <a:endParaRPr lang="zh-CN" altLang="en-US" sz="2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25</a:t>
            </a:fld>
            <a:endParaRPr lang="zh-CN" altLang="en-US"/>
          </a:p>
        </p:txBody>
      </p:sp>
      <p:graphicFrame>
        <p:nvGraphicFramePr>
          <p:cNvPr id="4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806390"/>
              </p:ext>
            </p:extLst>
          </p:nvPr>
        </p:nvGraphicFramePr>
        <p:xfrm>
          <a:off x="755576" y="805444"/>
          <a:ext cx="7776864" cy="5935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7925"/>
                <a:gridCol w="1847967"/>
                <a:gridCol w="1770972"/>
              </a:tblGrid>
              <a:tr h="34563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cs typeface="Times New Roman"/>
                        </a:rPr>
                        <a:t>Parameter</a:t>
                      </a:r>
                      <a:endParaRPr lang="zh-CN" sz="2000" b="1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SppC-1</a:t>
                      </a:r>
                      <a:endParaRPr lang="zh-CN" sz="20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SppC-2</a:t>
                      </a:r>
                      <a:endParaRPr lang="zh-CN" sz="20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</a:tr>
              <a:tr h="345638">
                <a:tc>
                  <a:txBody>
                    <a:bodyPr/>
                    <a:lstStyle/>
                    <a:p>
                      <a:pPr marL="180000" algn="just"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effectLst/>
                        </a:rPr>
                        <a:t>Beam energy (</a:t>
                      </a:r>
                      <a:r>
                        <a:rPr lang="en-US" sz="2000" b="1" kern="100" dirty="0" err="1">
                          <a:effectLst/>
                        </a:rPr>
                        <a:t>T</a:t>
                      </a:r>
                      <a:r>
                        <a:rPr lang="en-US" sz="2000" b="1" kern="100" dirty="0" err="1" smtClean="0">
                          <a:effectLst/>
                        </a:rPr>
                        <a:t>eV</a:t>
                      </a:r>
                      <a:r>
                        <a:rPr lang="en-US" sz="2000" b="1" kern="100" dirty="0">
                          <a:effectLst/>
                        </a:rPr>
                        <a:t>)</a:t>
                      </a:r>
                      <a:endParaRPr lang="zh-CN" sz="20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</a:tr>
              <a:tr h="345638">
                <a:tc>
                  <a:txBody>
                    <a:bodyPr/>
                    <a:lstStyle/>
                    <a:p>
                      <a:pPr marL="180000"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Circumference (km)</a:t>
                      </a:r>
                      <a:endParaRPr lang="zh-CN" sz="20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49.78</a:t>
                      </a:r>
                      <a:endParaRPr lang="zh-CN" sz="20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69.88</a:t>
                      </a:r>
                      <a:endParaRPr lang="zh-CN" sz="20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</a:tr>
              <a:tr h="345638">
                <a:tc>
                  <a:txBody>
                    <a:bodyPr/>
                    <a:lstStyle/>
                    <a:p>
                      <a:pPr marL="180000"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Number of IPs</a:t>
                      </a:r>
                      <a:endParaRPr lang="zh-CN" sz="20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</a:tr>
              <a:tr h="345638">
                <a:tc>
                  <a:txBody>
                    <a:bodyPr/>
                    <a:lstStyle/>
                    <a:p>
                      <a:pPr marL="180000"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SR loss/turn </a:t>
                      </a:r>
                      <a:r>
                        <a:rPr lang="en-US" sz="2000" b="1" kern="100" dirty="0" smtClean="0">
                          <a:effectLst/>
                        </a:rPr>
                        <a:t>(</a:t>
                      </a:r>
                      <a:r>
                        <a:rPr lang="en-US" sz="2000" b="1" kern="100" dirty="0" err="1">
                          <a:effectLst/>
                        </a:rPr>
                        <a:t>k</a:t>
                      </a:r>
                      <a:r>
                        <a:rPr lang="en-US" sz="2000" b="1" kern="100" dirty="0" err="1" smtClean="0">
                          <a:effectLst/>
                        </a:rPr>
                        <a:t>eV</a:t>
                      </a:r>
                      <a:r>
                        <a:rPr lang="en-US" sz="2000" b="1" kern="100" dirty="0">
                          <a:effectLst/>
                        </a:rPr>
                        <a:t>)</a:t>
                      </a:r>
                      <a:endParaRPr lang="zh-CN" sz="20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440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4090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</a:tr>
              <a:tr h="345638">
                <a:tc>
                  <a:txBody>
                    <a:bodyPr/>
                    <a:lstStyle/>
                    <a:p>
                      <a:pPr marL="180000" algn="just">
                        <a:spcAft>
                          <a:spcPts val="0"/>
                        </a:spcAft>
                      </a:pPr>
                      <a:r>
                        <a:rPr lang="en-US" sz="2000" b="1" kern="100" dirty="0" err="1" smtClean="0">
                          <a:effectLst/>
                        </a:rPr>
                        <a:t>N</a:t>
                      </a:r>
                      <a:r>
                        <a:rPr lang="en-US" sz="2000" b="1" kern="100" baseline="-25000" dirty="0" err="1" smtClean="0">
                          <a:effectLst/>
                        </a:rPr>
                        <a:t>p</a:t>
                      </a:r>
                      <a:r>
                        <a:rPr lang="en-US" sz="2000" b="1" kern="100" dirty="0" smtClean="0">
                          <a:effectLst/>
                        </a:rPr>
                        <a:t>/bunch </a:t>
                      </a:r>
                      <a:r>
                        <a:rPr lang="en-US" sz="2000" b="1" kern="100" dirty="0">
                          <a:effectLst/>
                        </a:rPr>
                        <a:t>(</a:t>
                      </a:r>
                      <a:r>
                        <a:rPr lang="en-US" sz="2000" b="1" kern="100" dirty="0" smtClean="0">
                          <a:effectLst/>
                        </a:rPr>
                        <a:t>10</a:t>
                      </a:r>
                      <a:r>
                        <a:rPr lang="en-US" sz="2000" b="1" kern="100" baseline="30000" dirty="0" smtClean="0">
                          <a:effectLst/>
                        </a:rPr>
                        <a:t>11</a:t>
                      </a:r>
                      <a:r>
                        <a:rPr lang="en-US" sz="2000" b="1" kern="100" dirty="0" smtClean="0">
                          <a:effectLst/>
                        </a:rPr>
                        <a:t>)</a:t>
                      </a:r>
                      <a:endParaRPr lang="zh-CN" sz="20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0.98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</a:tr>
              <a:tr h="345638">
                <a:tc>
                  <a:txBody>
                    <a:bodyPr/>
                    <a:lstStyle/>
                    <a:p>
                      <a:pPr marL="180000"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Bunch number</a:t>
                      </a:r>
                      <a:endParaRPr lang="zh-CN" sz="20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3000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6000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</a:tr>
              <a:tr h="345638">
                <a:tc>
                  <a:txBody>
                    <a:bodyPr/>
                    <a:lstStyle/>
                    <a:p>
                      <a:pPr marL="180000"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Beam current (mA)</a:t>
                      </a:r>
                      <a:endParaRPr lang="zh-CN" sz="20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0.405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</a:tr>
              <a:tr h="345638">
                <a:tc>
                  <a:txBody>
                    <a:bodyPr/>
                    <a:lstStyle/>
                    <a:p>
                      <a:pPr marL="180000"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SR power </a:t>
                      </a:r>
                      <a:r>
                        <a:rPr lang="en-US" sz="2000" b="1" kern="100" dirty="0" smtClean="0">
                          <a:effectLst/>
                        </a:rPr>
                        <a:t>/ring </a:t>
                      </a:r>
                      <a:r>
                        <a:rPr lang="en-US" sz="2000" b="1" kern="100" dirty="0">
                          <a:effectLst/>
                        </a:rPr>
                        <a:t>(MW)</a:t>
                      </a:r>
                      <a:endParaRPr lang="zh-CN" sz="20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0.22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1.66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</a:tr>
              <a:tr h="345638">
                <a:tc>
                  <a:txBody>
                    <a:bodyPr/>
                    <a:lstStyle/>
                    <a:p>
                      <a:pPr marL="180000"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B</a:t>
                      </a:r>
                      <a:r>
                        <a:rPr lang="en-US" sz="2000" b="1" kern="100" baseline="-25000" dirty="0">
                          <a:effectLst/>
                        </a:rPr>
                        <a:t>0</a:t>
                      </a:r>
                      <a:r>
                        <a:rPr lang="en-US" sz="2000" b="1" kern="100" dirty="0">
                          <a:effectLst/>
                        </a:rPr>
                        <a:t> (T)</a:t>
                      </a:r>
                      <a:endParaRPr lang="zh-CN" sz="20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19.24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</a:tr>
              <a:tr h="345638">
                <a:tc>
                  <a:txBody>
                    <a:bodyPr/>
                    <a:lstStyle/>
                    <a:p>
                      <a:pPr marL="180000"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Bending radius (km)</a:t>
                      </a:r>
                      <a:endParaRPr lang="zh-CN" sz="20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6.9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7.8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</a:tr>
              <a:tr h="345638">
                <a:tc>
                  <a:txBody>
                    <a:bodyPr/>
                    <a:lstStyle/>
                    <a:p>
                      <a:pPr marL="180000" algn="just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effectLst/>
                        </a:rPr>
                        <a:t>Momentum compaction (10</a:t>
                      </a:r>
                      <a:r>
                        <a:rPr lang="en-US" sz="2000" b="1" kern="100" baseline="30000" dirty="0">
                          <a:effectLst/>
                        </a:rPr>
                        <a:t>-4</a:t>
                      </a:r>
                      <a:r>
                        <a:rPr lang="en-US" sz="2000" b="1" kern="100" dirty="0">
                          <a:effectLst/>
                        </a:rPr>
                        <a:t>)</a:t>
                      </a:r>
                      <a:endParaRPr lang="zh-CN" sz="20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</a:tr>
              <a:tr h="345638">
                <a:tc>
                  <a:txBody>
                    <a:bodyPr/>
                    <a:lstStyle/>
                    <a:p>
                      <a:pPr marL="180000" algn="l"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effectLst/>
                          <a:sym typeface="Symbol"/>
                        </a:rPr>
                        <a:t></a:t>
                      </a:r>
                      <a:r>
                        <a:rPr lang="en-US" sz="2000" b="1" kern="100" baseline="-25000" dirty="0" smtClean="0">
                          <a:effectLst/>
                        </a:rPr>
                        <a:t>IP </a:t>
                      </a:r>
                      <a:r>
                        <a:rPr lang="en-US" sz="2000" b="1" kern="100" dirty="0" smtClean="0">
                          <a:effectLst/>
                        </a:rPr>
                        <a:t> </a:t>
                      </a:r>
                      <a:r>
                        <a:rPr lang="en-US" sz="2000" b="1" kern="100" dirty="0">
                          <a:effectLst/>
                        </a:rPr>
                        <a:t>x/y (m)</a:t>
                      </a:r>
                      <a:endParaRPr lang="zh-CN" sz="20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0.1/0.1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0.1/0.1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</a:tr>
              <a:tr h="345638">
                <a:tc>
                  <a:txBody>
                    <a:bodyPr/>
                    <a:lstStyle/>
                    <a:p>
                      <a:pPr marL="180000" algn="just"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effectLst/>
                        </a:rPr>
                        <a:t>Norm. trans. emit.  </a:t>
                      </a:r>
                      <a:r>
                        <a:rPr lang="en-US" sz="2000" b="1" kern="100" dirty="0">
                          <a:effectLst/>
                        </a:rPr>
                        <a:t>x/y </a:t>
                      </a:r>
                      <a:r>
                        <a:rPr lang="en-US" sz="2000" b="1" kern="100" dirty="0" smtClean="0">
                          <a:effectLst/>
                        </a:rPr>
                        <a:t>(</a:t>
                      </a:r>
                      <a:r>
                        <a:rPr lang="en-US" sz="2000" b="1" kern="100" dirty="0" smtClean="0">
                          <a:effectLst/>
                          <a:sym typeface="Symbol"/>
                        </a:rPr>
                        <a:t></a:t>
                      </a:r>
                      <a:r>
                        <a:rPr lang="en-US" sz="2000" b="1" kern="100" dirty="0" err="1" smtClean="0">
                          <a:effectLst/>
                        </a:rPr>
                        <a:t>m</a:t>
                      </a:r>
                      <a:r>
                        <a:rPr lang="en-US" sz="2000" b="1" kern="100" dirty="0" err="1" smtClean="0">
                          <a:effectLst/>
                          <a:sym typeface="Symbol"/>
                        </a:rPr>
                        <a:t>rad</a:t>
                      </a:r>
                      <a:r>
                        <a:rPr lang="en-US" sz="2000" b="1" kern="100" dirty="0" smtClean="0">
                          <a:effectLst/>
                        </a:rPr>
                        <a:t>)</a:t>
                      </a:r>
                      <a:endParaRPr lang="zh-CN" sz="20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</a:tr>
              <a:tr h="345638">
                <a:tc>
                  <a:txBody>
                    <a:bodyPr/>
                    <a:lstStyle/>
                    <a:p>
                      <a:pPr marL="1800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kern="100" dirty="0" smtClean="0">
                          <a:effectLst/>
                          <a:sym typeface="Symbol"/>
                        </a:rPr>
                        <a:t></a:t>
                      </a:r>
                      <a:r>
                        <a:rPr lang="en-US" altLang="zh-CN" sz="2000" b="1" kern="100" baseline="-25000" dirty="0" smtClean="0">
                          <a:effectLst/>
                        </a:rPr>
                        <a:t>y</a:t>
                      </a:r>
                      <a:r>
                        <a:rPr lang="en-US" altLang="zh-CN" sz="2000" b="1" kern="100" dirty="0" smtClean="0">
                          <a:effectLst/>
                        </a:rPr>
                        <a:t>/IP</a:t>
                      </a:r>
                      <a:endParaRPr lang="zh-CN" altLang="zh-CN" sz="2000" b="1" kern="100" dirty="0" smtClean="0"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0.004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0.004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</a:tr>
              <a:tr h="345638">
                <a:tc>
                  <a:txBody>
                    <a:bodyPr/>
                    <a:lstStyle/>
                    <a:p>
                      <a:pPr marL="1800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kern="100" dirty="0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Geo. luminosity reduction</a:t>
                      </a:r>
                      <a:r>
                        <a:rPr lang="en-US" altLang="zh-CN" sz="2000" b="1" kern="100" baseline="0" dirty="0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 factor F</a:t>
                      </a:r>
                      <a:endParaRPr lang="zh-CN" altLang="zh-CN" sz="2000" b="1" kern="100" dirty="0" smtClean="0"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</a:tr>
              <a:tr h="345638">
                <a:tc>
                  <a:txBody>
                    <a:bodyPr/>
                    <a:lstStyle/>
                    <a:p>
                      <a:pPr marL="1800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kern="100" dirty="0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Luminosity</a:t>
                      </a:r>
                      <a:r>
                        <a:rPr lang="en-US" altLang="zh-CN" sz="2000" b="1" kern="100" baseline="0" dirty="0" smtClean="0">
                          <a:effectLst/>
                          <a:latin typeface="+mn-lt"/>
                          <a:ea typeface="宋体"/>
                          <a:cs typeface="Times New Roman"/>
                        </a:rPr>
                        <a:t> /IP (</a:t>
                      </a:r>
                      <a:r>
                        <a:rPr lang="en-US" altLang="zh-CN" sz="2000" b="1" kern="100" dirty="0" smtClean="0">
                          <a:effectLst/>
                        </a:rPr>
                        <a:t>10</a:t>
                      </a:r>
                      <a:r>
                        <a:rPr lang="en-US" altLang="zh-CN" sz="2000" b="1" kern="100" baseline="30000" dirty="0" smtClean="0">
                          <a:effectLst/>
                        </a:rPr>
                        <a:t>35</a:t>
                      </a:r>
                      <a:r>
                        <a:rPr lang="en-US" altLang="zh-CN" sz="2000" b="1" kern="100" dirty="0" smtClean="0">
                          <a:effectLst/>
                        </a:rPr>
                        <a:t>cm</a:t>
                      </a:r>
                      <a:r>
                        <a:rPr lang="en-US" altLang="zh-CN" sz="2000" b="1" kern="100" baseline="30000" dirty="0" smtClean="0">
                          <a:effectLst/>
                        </a:rPr>
                        <a:t>-2</a:t>
                      </a:r>
                      <a:r>
                        <a:rPr lang="en-US" altLang="zh-CN" sz="2000" b="1" kern="100" dirty="0" smtClean="0">
                          <a:effectLst/>
                        </a:rPr>
                        <a:t>s</a:t>
                      </a:r>
                      <a:r>
                        <a:rPr lang="en-US" altLang="zh-CN" sz="2000" b="1" kern="100" baseline="30000" dirty="0" smtClean="0">
                          <a:effectLst/>
                        </a:rPr>
                        <a:t>-1</a:t>
                      </a:r>
                      <a:r>
                        <a:rPr lang="en-US" altLang="zh-CN" sz="2000" b="1" kern="100" dirty="0" smtClean="0">
                          <a:effectLst/>
                        </a:rPr>
                        <a:t>)</a:t>
                      </a:r>
                      <a:endParaRPr lang="zh-CN" altLang="zh-CN" sz="2000" b="1" kern="100" dirty="0" smtClean="0">
                        <a:effectLst/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2.15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  <a:tc>
                  <a:txBody>
                    <a:bodyPr/>
                    <a:lstStyle/>
                    <a:p>
                      <a:pPr marL="1800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2.85</a:t>
                      </a:r>
                      <a:endParaRPr lang="zh-CN" altLang="en-US" sz="2000" b="1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72" marR="44372" marT="22186" marB="2218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40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3. Preliminary </a:t>
            </a:r>
            <a:r>
              <a:rPr lang="en-US" altLang="zh-CN" dirty="0"/>
              <a:t>design of </a:t>
            </a:r>
            <a:r>
              <a:rPr lang="en-US" altLang="zh-CN" dirty="0" smtClean="0"/>
              <a:t>accelerator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>
                <a:solidFill>
                  <a:srgbClr val="0033CC"/>
                </a:solidFill>
                <a:latin typeface="Comic Sans MS"/>
                <a:ea typeface="楷体_GB2312"/>
                <a:cs typeface="+mj-cs"/>
              </a:rPr>
              <a:t>CEPC</a:t>
            </a:r>
            <a:r>
              <a:rPr lang="zh-CN" altLang="en-US" dirty="0" smtClean="0">
                <a:solidFill>
                  <a:srgbClr val="0033CC"/>
                </a:solidFill>
                <a:latin typeface="Comic Sans MS"/>
                <a:ea typeface="楷体_GB2312"/>
                <a:cs typeface="+mj-cs"/>
              </a:rPr>
              <a:t>：</a:t>
            </a:r>
            <a:endParaRPr lang="en-US" altLang="zh-CN" dirty="0" smtClean="0">
              <a:solidFill>
                <a:srgbClr val="0033CC"/>
              </a:solidFill>
            </a:endParaRPr>
          </a:p>
          <a:p>
            <a:r>
              <a:rPr lang="en-US" altLang="zh-CN" dirty="0" smtClean="0">
                <a:solidFill>
                  <a:srgbClr val="000066"/>
                </a:solidFill>
              </a:rPr>
              <a:t>A FODO lattice in arcs with 60 degree phase advances</a:t>
            </a:r>
          </a:p>
          <a:p>
            <a:r>
              <a:rPr lang="en-US" altLang="zh-CN" dirty="0" smtClean="0">
                <a:solidFill>
                  <a:srgbClr val="000066"/>
                </a:solidFill>
              </a:rPr>
              <a:t>16-folder symmetry</a:t>
            </a:r>
          </a:p>
          <a:p>
            <a:r>
              <a:rPr lang="en-US" altLang="zh-CN" dirty="0" smtClean="0">
                <a:solidFill>
                  <a:srgbClr val="000066"/>
                </a:solidFill>
              </a:rPr>
              <a:t>RF sections distribute around the ring</a:t>
            </a:r>
          </a:p>
          <a:p>
            <a:r>
              <a:rPr lang="en-US" altLang="zh-CN" dirty="0" smtClean="0">
                <a:solidFill>
                  <a:srgbClr val="000066"/>
                </a:solidFill>
              </a:rPr>
              <a:t>Pretzel scheme will be adopted for multi-bunch collision</a:t>
            </a:r>
          </a:p>
          <a:p>
            <a:r>
              <a:rPr lang="en-US" altLang="zh-CN" dirty="0" smtClean="0">
                <a:solidFill>
                  <a:srgbClr val="000066"/>
                </a:solidFill>
              </a:rPr>
              <a:t>Booster is in the same tunnel of the collider (6  – 120 </a:t>
            </a:r>
            <a:r>
              <a:rPr lang="en-US" altLang="zh-CN" dirty="0" err="1" smtClean="0">
                <a:solidFill>
                  <a:srgbClr val="000066"/>
                </a:solidFill>
              </a:rPr>
              <a:t>GeV</a:t>
            </a:r>
            <a:r>
              <a:rPr lang="en-US" altLang="zh-CN" dirty="0" smtClean="0">
                <a:solidFill>
                  <a:srgbClr val="000066"/>
                </a:solidFill>
              </a:rPr>
              <a:t>), and a 6GeV–</a:t>
            </a:r>
            <a:r>
              <a:rPr lang="en-US" altLang="zh-CN" dirty="0" err="1" smtClean="0">
                <a:solidFill>
                  <a:srgbClr val="000066"/>
                </a:solidFill>
              </a:rPr>
              <a:t>Linac</a:t>
            </a:r>
            <a:r>
              <a:rPr lang="en-US" altLang="zh-CN" dirty="0" smtClean="0">
                <a:solidFill>
                  <a:srgbClr val="000066"/>
                </a:solidFill>
              </a:rPr>
              <a:t> will be adopted.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813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874"/>
          </a:xfrm>
        </p:spPr>
        <p:txBody>
          <a:bodyPr/>
          <a:lstStyle/>
          <a:p>
            <a:pPr algn="l"/>
            <a:r>
              <a:rPr lang="en-US" altLang="zh-CN" sz="2800" dirty="0" smtClean="0"/>
              <a:t>Linear lattice </a:t>
            </a:r>
            <a:r>
              <a:rPr lang="en-US" altLang="zh-CN" sz="2800" smtClean="0"/>
              <a:t>of CEPC rings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Standard FODO lattice in arc and FFS in IR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27</a:t>
            </a:fld>
            <a:endParaRPr lang="zh-CN" altLang="en-US"/>
          </a:p>
        </p:txBody>
      </p:sp>
      <p:pic>
        <p:nvPicPr>
          <p:cNvPr id="125954" name="图片 1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7" t="4148" r="12712" b="19526"/>
          <a:stretch/>
        </p:blipFill>
        <p:spPr bwMode="auto">
          <a:xfrm>
            <a:off x="35496" y="2142335"/>
            <a:ext cx="4693921" cy="323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955" name="图片 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89" t="1555" r="9356" b="19291"/>
          <a:stretch/>
        </p:blipFill>
        <p:spPr bwMode="auto">
          <a:xfrm>
            <a:off x="4617720" y="2060848"/>
            <a:ext cx="4546676" cy="337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63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2800" dirty="0" smtClean="0"/>
              <a:t>Linear lattices for arcs and FFS of </a:t>
            </a:r>
            <a:r>
              <a:rPr lang="en-US" altLang="zh-CN" sz="2800" dirty="0" err="1" smtClean="0"/>
              <a:t>SppC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7244"/>
            <a:ext cx="5927068" cy="373195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54" r="26464" b="6536"/>
          <a:stretch/>
        </p:blipFill>
        <p:spPr>
          <a:xfrm>
            <a:off x="4355976" y="3670691"/>
            <a:ext cx="4715142" cy="2998669"/>
          </a:xfrm>
          <a:prstGeom prst="rect">
            <a:avLst/>
          </a:prstGeom>
        </p:spPr>
      </p:pic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5870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/>
              <a:t>4. </a:t>
            </a:r>
            <a:r>
              <a:rPr lang="en-US" altLang="zh-CN" dirty="0" smtClean="0"/>
              <a:t>Further studies (opening questions)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Different lattices for small </a:t>
            </a:r>
            <a:r>
              <a:rPr lang="en-US" altLang="zh-CN" dirty="0" err="1" smtClean="0"/>
              <a:t>emittance</a:t>
            </a:r>
            <a:r>
              <a:rPr lang="en-US" altLang="zh-CN" dirty="0" smtClean="0"/>
              <a:t>, will be tried.</a:t>
            </a:r>
          </a:p>
          <a:p>
            <a:r>
              <a:rPr lang="en-US" altLang="zh-CN" dirty="0" smtClean="0"/>
              <a:t>Chromaticity correction, chromatic effect, together with dynamic aperture optimization is being taken into account.</a:t>
            </a:r>
          </a:p>
          <a:p>
            <a:r>
              <a:rPr lang="en-US" altLang="zh-CN" dirty="0" err="1" smtClean="0"/>
              <a:t>Beamstralhung</a:t>
            </a:r>
            <a:r>
              <a:rPr lang="en-US" altLang="zh-CN" dirty="0" smtClean="0"/>
              <a:t> effect, together with beam-beam simulation.</a:t>
            </a:r>
          </a:p>
          <a:p>
            <a:r>
              <a:rPr lang="en-US" altLang="zh-CN" dirty="0" smtClean="0"/>
              <a:t>Imperfections of magnets, ground motion effect on luminosity.</a:t>
            </a:r>
          </a:p>
          <a:p>
            <a:r>
              <a:rPr lang="en-US" altLang="zh-CN" dirty="0" smtClean="0"/>
              <a:t>Impedance issue and collective effect.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7193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75656" y="1639342"/>
            <a:ext cx="6912768" cy="452596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zh-CN" dirty="0" smtClean="0"/>
              <a:t>Parameters determination and limits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zh-CN" dirty="0" smtClean="0"/>
              <a:t>Preliminary design of accelerator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zh-CN" dirty="0" smtClean="0"/>
              <a:t>Further studies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zh-CN" dirty="0" smtClean="0"/>
              <a:t>Conclusion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5130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FFS design </a:t>
            </a:r>
          </a:p>
          <a:p>
            <a:pPr lvl="1"/>
            <a:r>
              <a:rPr kumimoji="1" lang="en-US" altLang="zh-CN" dirty="0" smtClean="0"/>
              <a:t>higher chromatic effect when </a:t>
            </a:r>
            <a:r>
              <a:rPr kumimoji="1" lang="en-US" altLang="zh-CN" dirty="0" err="1" smtClean="0"/>
              <a:t>beta_y</a:t>
            </a:r>
            <a:r>
              <a:rPr kumimoji="1" lang="en-US" altLang="zh-CN" dirty="0" smtClean="0"/>
              <a:t> lowered</a:t>
            </a:r>
          </a:p>
          <a:p>
            <a:pPr lvl="1"/>
            <a:r>
              <a:rPr kumimoji="1" lang="en-US" altLang="zh-CN" dirty="0" smtClean="0"/>
              <a:t>Dynamic aperture, beam lifetime, background, MDI, …, all affected by FFS</a:t>
            </a:r>
          </a:p>
          <a:p>
            <a:r>
              <a:rPr kumimoji="1" lang="en-US" altLang="zh-CN" dirty="0" smtClean="0"/>
              <a:t>Collimation and background related issue</a:t>
            </a:r>
          </a:p>
          <a:p>
            <a:r>
              <a:rPr kumimoji="1" lang="en-US" altLang="zh-CN" dirty="0" smtClean="0"/>
              <a:t>Injection</a:t>
            </a:r>
          </a:p>
          <a:p>
            <a:pPr lvl="1"/>
            <a:r>
              <a:rPr kumimoji="1" lang="en-US" altLang="zh-CN" dirty="0" smtClean="0"/>
              <a:t>Is (one </a:t>
            </a:r>
            <a:r>
              <a:rPr kumimoji="1" lang="en-US" altLang="zh-CN" dirty="0" err="1" smtClean="0"/>
              <a:t>linac</a:t>
            </a:r>
            <a:r>
              <a:rPr kumimoji="1" lang="en-US" altLang="zh-CN" dirty="0" smtClean="0"/>
              <a:t> + one booster) enough for injection? </a:t>
            </a:r>
          </a:p>
          <a:p>
            <a:r>
              <a:rPr kumimoji="1" lang="en-US" altLang="zh-CN" dirty="0" smtClean="0"/>
              <a:t>Heating problem, vacuum system</a:t>
            </a:r>
          </a:p>
          <a:p>
            <a:r>
              <a:rPr kumimoji="1" lang="en-US" altLang="zh-CN" dirty="0" smtClean="0"/>
              <a:t>Polarization beam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87330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kumimoji="1" lang="en-US" altLang="zh-CN" dirty="0" smtClean="0"/>
              <a:t>Accelerator tech need to R&amp;D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Low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field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dipole,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high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gradient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quadrupole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(SC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quad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</a:t>
            </a:r>
            <a:r>
              <a:rPr kumimoji="1" lang="en-US" altLang="zh-CN" dirty="0"/>
              <a:t> </a:t>
            </a:r>
            <a:r>
              <a:rPr kumimoji="1" lang="en-US" altLang="zh-CN" dirty="0" smtClean="0"/>
              <a:t>FFS)</a:t>
            </a:r>
          </a:p>
          <a:p>
            <a:r>
              <a:rPr kumimoji="1" lang="zh-CN" altLang="zh-CN" dirty="0" smtClean="0"/>
              <a:t>Hi</a:t>
            </a:r>
            <a:r>
              <a:rPr kumimoji="1" lang="en-US" altLang="zh-CN" dirty="0" err="1" smtClean="0"/>
              <a:t>gh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power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system</a:t>
            </a:r>
          </a:p>
          <a:p>
            <a:r>
              <a:rPr kumimoji="1" lang="en-US" altLang="zh-CN" dirty="0" smtClean="0"/>
              <a:t>Heating problem, shielding, cooling, </a:t>
            </a:r>
            <a:r>
              <a:rPr kumimoji="1" lang="en-US" altLang="zh-CN" dirty="0" err="1" smtClean="0"/>
              <a:t>etc</a:t>
            </a:r>
            <a:endParaRPr kumimoji="1" lang="en-US" altLang="zh-CN" dirty="0" smtClean="0"/>
          </a:p>
          <a:p>
            <a:r>
              <a:rPr kumimoji="1" lang="en-US" altLang="zh-CN" dirty="0" smtClean="0"/>
              <a:t>Siberian snake for polarization</a:t>
            </a:r>
          </a:p>
          <a:p>
            <a:r>
              <a:rPr kumimoji="1" lang="en-US" altLang="zh-CN" dirty="0" smtClean="0"/>
              <a:t>High field dipole for </a:t>
            </a:r>
            <a:r>
              <a:rPr kumimoji="1" lang="en-US" altLang="zh-CN" dirty="0" err="1" smtClean="0"/>
              <a:t>SppC</a:t>
            </a:r>
            <a:r>
              <a:rPr kumimoji="1" lang="en-US" altLang="zh-CN" dirty="0" smtClean="0"/>
              <a:t>, and its cryogenics system</a:t>
            </a:r>
          </a:p>
          <a:p>
            <a:r>
              <a:rPr kumimoji="1" lang="en-US" altLang="zh-CN" dirty="0" smtClean="0"/>
              <a:t>Other tech we have not yet mastered…</a:t>
            </a:r>
          </a:p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22801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Others we need in the near future…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341438"/>
            <a:ext cx="8003232" cy="4525962"/>
          </a:xfrm>
        </p:spPr>
        <p:txBody>
          <a:bodyPr/>
          <a:lstStyle/>
          <a:p>
            <a:r>
              <a:rPr kumimoji="1" lang="en-US" altLang="zh-CN" dirty="0" smtClean="0"/>
              <a:t>A logo of CEPC </a:t>
            </a:r>
            <a:r>
              <a:rPr kumimoji="1" lang="en-US" altLang="zh-CN" dirty="0" smtClean="0">
                <a:sym typeface="Wingdings"/>
              </a:rPr>
              <a:t></a:t>
            </a:r>
          </a:p>
          <a:p>
            <a:r>
              <a:rPr kumimoji="1" lang="en-US" altLang="zh-CN" dirty="0" smtClean="0">
                <a:sym typeface="Wingdings"/>
              </a:rPr>
              <a:t>Manpower</a:t>
            </a:r>
            <a:r>
              <a:rPr kumimoji="1" lang="zh-CN" altLang="en-US" dirty="0" smtClean="0">
                <a:sym typeface="Wingdings"/>
              </a:rPr>
              <a:t> </a:t>
            </a:r>
            <a:endParaRPr kumimoji="1" lang="en-US" altLang="zh-CN" dirty="0" smtClean="0">
              <a:sym typeface="Wingdings"/>
            </a:endParaRPr>
          </a:p>
          <a:p>
            <a:r>
              <a:rPr kumimoji="1" lang="en-US" altLang="zh-CN" dirty="0" smtClean="0">
                <a:sym typeface="Wingdings"/>
              </a:rPr>
              <a:t>More collaboration with other HF teams </a:t>
            </a:r>
          </a:p>
          <a:p>
            <a:r>
              <a:rPr kumimoji="1" lang="en-US" altLang="zh-CN" dirty="0" smtClean="0">
                <a:sym typeface="Wingdings"/>
              </a:rPr>
              <a:t>Accelerator technology development from industry </a:t>
            </a:r>
          </a:p>
          <a:p>
            <a:r>
              <a:rPr kumimoji="1" lang="en-US" altLang="zh-CN" dirty="0" smtClean="0">
                <a:sym typeface="Wingdings"/>
              </a:rPr>
              <a:t>More support from different communities </a:t>
            </a:r>
            <a:endParaRPr kumimoji="1" lang="en-US" altLang="zh-CN" dirty="0">
              <a:sym typeface="Wingdings"/>
            </a:endParaRPr>
          </a:p>
          <a:p>
            <a:r>
              <a:rPr kumimoji="1" lang="en-US" altLang="zh-CN" dirty="0" smtClean="0">
                <a:sym typeface="Wingdings"/>
              </a:rPr>
              <a:t>More efforts from both HEP and accelerator 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4397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2"/>
          </a:xfrm>
        </p:spPr>
        <p:txBody>
          <a:bodyPr/>
          <a:lstStyle/>
          <a:p>
            <a:r>
              <a:rPr lang="en-US" altLang="zh-CN" dirty="0" smtClean="0"/>
              <a:t>A CEPC + </a:t>
            </a:r>
            <a:r>
              <a:rPr lang="en-US" altLang="zh-CN" dirty="0" err="1" smtClean="0"/>
              <a:t>SppC</a:t>
            </a:r>
            <a:r>
              <a:rPr lang="en-US" altLang="zh-CN" dirty="0" smtClean="0"/>
              <a:t> was proposed in IHEP for high precise probe of Higgs, and new discovery of physics in the future as well.</a:t>
            </a:r>
          </a:p>
          <a:p>
            <a:r>
              <a:rPr lang="en-US" altLang="zh-CN" dirty="0" smtClean="0"/>
              <a:t>Main parameters and basic lattices are being studied and further iterations are required.</a:t>
            </a:r>
          </a:p>
          <a:p>
            <a:r>
              <a:rPr lang="en-US" altLang="zh-CN" dirty="0" smtClean="0"/>
              <a:t>More accelerator technology issues have not been covered, and will be investigated soon.</a:t>
            </a:r>
          </a:p>
          <a:p>
            <a:r>
              <a:rPr lang="en-US" altLang="zh-CN" dirty="0" smtClean="0"/>
              <a:t>Budget and time schedule are not yet estimated.</a:t>
            </a:r>
          </a:p>
          <a:p>
            <a:r>
              <a:rPr lang="en-US" altLang="zh-CN" dirty="0" smtClean="0"/>
              <a:t>International collaborations are necessary!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272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83358"/>
            <a:ext cx="8229600" cy="4525962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altLang="zh-CN" sz="4000" dirty="0">
                <a:solidFill>
                  <a:srgbClr val="006600"/>
                </a:solidFill>
                <a:latin typeface="Apple Chancery"/>
                <a:cs typeface="Apple Chancery"/>
              </a:rPr>
              <a:t>Thanks for your attention !</a:t>
            </a:r>
          </a:p>
          <a:p>
            <a:endParaRPr kumimoji="1" lang="zh-CN" altLang="en-US" dirty="0">
              <a:latin typeface="Apple Chancery"/>
              <a:cs typeface="Apple Chancery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013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4057" y="260648"/>
            <a:ext cx="8229600" cy="850900"/>
          </a:xfrm>
        </p:spPr>
        <p:txBody>
          <a:bodyPr/>
          <a:lstStyle/>
          <a:p>
            <a:pPr algn="l"/>
            <a:r>
              <a:rPr lang="en-US" altLang="zh-CN" sz="2800" dirty="0" smtClean="0"/>
              <a:t>Introduction — What is a (CEPC + </a:t>
            </a:r>
            <a:r>
              <a:rPr lang="en-US" altLang="zh-CN" sz="2800" dirty="0" err="1" smtClean="0"/>
              <a:t>SppC</a:t>
            </a:r>
            <a:r>
              <a:rPr lang="en-US" altLang="zh-CN" sz="2800" dirty="0" smtClean="0"/>
              <a:t>) ?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6039"/>
            <a:ext cx="8229600" cy="4525962"/>
          </a:xfrm>
        </p:spPr>
        <p:txBody>
          <a:bodyPr/>
          <a:lstStyle/>
          <a:p>
            <a:r>
              <a:rPr lang="en-US" altLang="zh-CN" dirty="0" smtClean="0"/>
              <a:t>Circular Electron</a:t>
            </a:r>
            <a:r>
              <a:rPr lang="zh-CN" altLang="en-US" dirty="0" smtClean="0"/>
              <a:t> </a:t>
            </a:r>
            <a:r>
              <a:rPr lang="en-US" altLang="zh-CN" dirty="0" smtClean="0"/>
              <a:t>Positron</a:t>
            </a:r>
            <a:r>
              <a:rPr lang="zh-CN" altLang="en-US" dirty="0" smtClean="0"/>
              <a:t> </a:t>
            </a:r>
            <a:r>
              <a:rPr lang="en-US" altLang="zh-CN" dirty="0" smtClean="0"/>
              <a:t>Collider (phase I) + super </a:t>
            </a:r>
            <a:r>
              <a:rPr lang="en-US" altLang="zh-CN" dirty="0" err="1" smtClean="0"/>
              <a:t>pp</a:t>
            </a:r>
            <a:r>
              <a:rPr lang="en-US" altLang="zh-CN" dirty="0" smtClean="0"/>
              <a:t> Collider (phase II) in the same tunnel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grpSp>
        <p:nvGrpSpPr>
          <p:cNvPr id="12" name="组 11"/>
          <p:cNvGrpSpPr/>
          <p:nvPr/>
        </p:nvGrpSpPr>
        <p:grpSpPr>
          <a:xfrm>
            <a:off x="1403648" y="2780928"/>
            <a:ext cx="6120680" cy="2416334"/>
            <a:chOff x="1403648" y="2780928"/>
            <a:chExt cx="6120680" cy="2416334"/>
          </a:xfrm>
        </p:grpSpPr>
        <p:sp>
          <p:nvSpPr>
            <p:cNvPr id="4" name="椭圆 3"/>
            <p:cNvSpPr/>
            <p:nvPr/>
          </p:nvSpPr>
          <p:spPr>
            <a:xfrm>
              <a:off x="2339752" y="2780928"/>
              <a:ext cx="5184576" cy="1944216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03648" y="4797152"/>
              <a:ext cx="22094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err="1" smtClean="0">
                  <a:solidFill>
                    <a:srgbClr val="002060"/>
                  </a:solidFill>
                  <a:latin typeface="+mn-lt"/>
                </a:rPr>
                <a:t>e</a:t>
              </a:r>
              <a:r>
                <a:rPr lang="en-US" altLang="zh-CN" sz="2000" b="1" baseline="30000" dirty="0" err="1" smtClean="0">
                  <a:solidFill>
                    <a:srgbClr val="002060"/>
                  </a:solidFill>
                  <a:latin typeface="+mn-lt"/>
                  <a:sym typeface="Symbol"/>
                </a:rPr>
                <a:t></a:t>
              </a:r>
              <a:r>
                <a:rPr lang="en-US" altLang="zh-CN" sz="2000" b="1" dirty="0" err="1" smtClean="0">
                  <a:solidFill>
                    <a:srgbClr val="002060"/>
                  </a:solidFill>
                  <a:latin typeface="+mn-lt"/>
                </a:rPr>
                <a:t>e</a:t>
              </a:r>
              <a:r>
                <a:rPr lang="en-US" altLang="zh-CN" sz="2000" b="1" baseline="30000" dirty="0">
                  <a:solidFill>
                    <a:srgbClr val="002060"/>
                  </a:solidFill>
                  <a:latin typeface="+mn-lt"/>
                </a:rPr>
                <a:t>+ </a:t>
              </a:r>
              <a:r>
                <a:rPr lang="en-US" altLang="zh-CN" sz="2000" b="1" dirty="0" smtClean="0">
                  <a:solidFill>
                    <a:srgbClr val="002060"/>
                  </a:solidFill>
                  <a:latin typeface="+mn-lt"/>
                </a:rPr>
                <a:t> Higgs Factory</a:t>
              </a:r>
              <a:endParaRPr lang="zh-CN" altLang="en-US" sz="2000" b="1" dirty="0">
                <a:solidFill>
                  <a:srgbClr val="002060"/>
                </a:solidFill>
                <a:latin typeface="+mn-lt"/>
              </a:endParaRPr>
            </a:p>
          </p:txBody>
        </p:sp>
      </p:grpSp>
      <p:grpSp>
        <p:nvGrpSpPr>
          <p:cNvPr id="11" name="组 10"/>
          <p:cNvGrpSpPr/>
          <p:nvPr/>
        </p:nvGrpSpPr>
        <p:grpSpPr>
          <a:xfrm>
            <a:off x="2044208" y="2092786"/>
            <a:ext cx="6553701" cy="2704366"/>
            <a:chOff x="2044208" y="2092786"/>
            <a:chExt cx="6553701" cy="2704366"/>
          </a:xfrm>
        </p:grpSpPr>
        <p:sp>
          <p:nvSpPr>
            <p:cNvPr id="5" name="椭圆 4"/>
            <p:cNvSpPr/>
            <p:nvPr/>
          </p:nvSpPr>
          <p:spPr>
            <a:xfrm>
              <a:off x="2339752" y="2636912"/>
              <a:ext cx="5184576" cy="1944216"/>
            </a:xfrm>
            <a:prstGeom prst="ellipse">
              <a:avLst/>
            </a:prstGeom>
            <a:noFill/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箭头连接符 7"/>
            <p:cNvCxnSpPr/>
            <p:nvPr/>
          </p:nvCxnSpPr>
          <p:spPr>
            <a:xfrm flipV="1">
              <a:off x="2044208" y="4437112"/>
              <a:ext cx="640560" cy="360040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231509" y="2092786"/>
              <a:ext cx="13664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err="1" smtClean="0">
                  <a:solidFill>
                    <a:srgbClr val="C00000"/>
                  </a:solidFill>
                  <a:latin typeface="+mn-lt"/>
                </a:rPr>
                <a:t>pp</a:t>
              </a:r>
              <a:r>
                <a:rPr lang="en-US" altLang="zh-CN" sz="2000" b="1" dirty="0" smtClean="0">
                  <a:solidFill>
                    <a:srgbClr val="C00000"/>
                  </a:solidFill>
                  <a:latin typeface="+mn-lt"/>
                </a:rPr>
                <a:t> collider </a:t>
              </a:r>
              <a:endParaRPr lang="zh-CN" altLang="en-US" sz="2000" b="1" dirty="0">
                <a:solidFill>
                  <a:srgbClr val="C00000"/>
                </a:solidFill>
                <a:latin typeface="+mn-lt"/>
              </a:endParaRPr>
            </a:p>
          </p:txBody>
        </p:sp>
        <p:cxnSp>
          <p:nvCxnSpPr>
            <p:cNvPr id="15" name="直接箭头连接符 14"/>
            <p:cNvCxnSpPr/>
            <p:nvPr/>
          </p:nvCxnSpPr>
          <p:spPr>
            <a:xfrm flipH="1">
              <a:off x="7020272" y="2492896"/>
              <a:ext cx="720080" cy="504056"/>
            </a:xfrm>
            <a:prstGeom prst="straightConnector1">
              <a:avLst/>
            </a:prstGeom>
            <a:ln w="25400">
              <a:solidFill>
                <a:srgbClr val="C0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5436096" y="5013176"/>
            <a:ext cx="31482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 smtClean="0">
                <a:solidFill>
                  <a:srgbClr val="006600"/>
                </a:solidFill>
                <a:latin typeface="+mn-lt"/>
              </a:rPr>
              <a:t>A Higgs factory + </a:t>
            </a:r>
          </a:p>
          <a:p>
            <a:r>
              <a:rPr kumimoji="1" lang="en-US" altLang="zh-CN" sz="2400" b="1" dirty="0" smtClean="0">
                <a:solidFill>
                  <a:srgbClr val="006600"/>
                </a:solidFill>
                <a:latin typeface="+mn-lt"/>
              </a:rPr>
              <a:t>A machine of discovery</a:t>
            </a:r>
            <a:endParaRPr kumimoji="1" lang="zh-CN" altLang="en-US" sz="2400" b="1" dirty="0">
              <a:solidFill>
                <a:srgbClr val="0066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2240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850900"/>
          </a:xfrm>
        </p:spPr>
        <p:txBody>
          <a:bodyPr/>
          <a:lstStyle/>
          <a:p>
            <a:pPr algn="just"/>
            <a:r>
              <a:rPr lang="en-US" altLang="zh-CN" dirty="0"/>
              <a:t>1</a:t>
            </a:r>
            <a:r>
              <a:rPr lang="en-US" altLang="zh-CN" dirty="0" smtClean="0"/>
              <a:t>. </a:t>
            </a:r>
            <a:r>
              <a:rPr lang="en-US" altLang="zh-CN" dirty="0"/>
              <a:t>P</a:t>
            </a:r>
            <a:r>
              <a:rPr lang="en-US" altLang="zh-CN" dirty="0" smtClean="0"/>
              <a:t>arameters determination and limits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79302"/>
            <a:ext cx="8229600" cy="4525962"/>
          </a:xfrm>
        </p:spPr>
        <p:txBody>
          <a:bodyPr/>
          <a:lstStyle/>
          <a:p>
            <a:r>
              <a:rPr lang="en-US" altLang="zh-CN" dirty="0" smtClean="0"/>
              <a:t>Beam energy of CEPC</a:t>
            </a:r>
          </a:p>
          <a:p>
            <a:pPr>
              <a:buFont typeface="Wingdings" pitchFamily="2" charset="2"/>
              <a:buChar char="ü"/>
            </a:pPr>
            <a:r>
              <a:rPr lang="en-US" altLang="zh-CN" dirty="0" err="1" smtClean="0">
                <a:solidFill>
                  <a:srgbClr val="002060"/>
                </a:solidFill>
              </a:rPr>
              <a:t>E</a:t>
            </a:r>
            <a:r>
              <a:rPr lang="en-US" altLang="zh-CN" baseline="-25000" dirty="0" err="1" smtClean="0">
                <a:solidFill>
                  <a:srgbClr val="002060"/>
                </a:solidFill>
              </a:rPr>
              <a:t>b</a:t>
            </a:r>
            <a:r>
              <a:rPr lang="en-US" altLang="zh-CN" dirty="0" smtClean="0">
                <a:solidFill>
                  <a:srgbClr val="002060"/>
                </a:solidFill>
              </a:rPr>
              <a:t> = 120 </a:t>
            </a:r>
            <a:r>
              <a:rPr lang="en-US" altLang="zh-CN" dirty="0" smtClean="0">
                <a:solidFill>
                  <a:srgbClr val="002060"/>
                </a:solidFill>
                <a:sym typeface="Symbol"/>
              </a:rPr>
              <a:t>– 125 </a:t>
            </a:r>
            <a:r>
              <a:rPr lang="en-US" altLang="zh-CN" dirty="0" err="1" smtClean="0">
                <a:solidFill>
                  <a:srgbClr val="002060"/>
                </a:solidFill>
              </a:rPr>
              <a:t>GeV</a:t>
            </a:r>
            <a:endParaRPr lang="en-US" altLang="zh-CN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altLang="zh-CN" dirty="0" err="1" smtClean="0">
                <a:solidFill>
                  <a:srgbClr val="002060"/>
                </a:solidFill>
              </a:rPr>
              <a:t>Beamstrahlung</a:t>
            </a:r>
            <a:r>
              <a:rPr lang="en-US" altLang="zh-CN" dirty="0" smtClean="0">
                <a:solidFill>
                  <a:srgbClr val="002060"/>
                </a:solidFill>
              </a:rPr>
              <a:t> limits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2060"/>
                </a:solidFill>
              </a:rPr>
              <a:t>luminosity near 125 </a:t>
            </a:r>
            <a:r>
              <a:rPr lang="en-US" altLang="zh-CN" dirty="0" err="1" smtClean="0">
                <a:solidFill>
                  <a:srgbClr val="002060"/>
                </a:solidFill>
              </a:rPr>
              <a:t>GeV</a:t>
            </a:r>
            <a:endParaRPr lang="en-US" altLang="zh-CN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altLang="zh-CN" dirty="0" err="1" smtClean="0">
                <a:solidFill>
                  <a:srgbClr val="002060"/>
                </a:solidFill>
              </a:rPr>
              <a:t>E</a:t>
            </a:r>
            <a:r>
              <a:rPr lang="en-US" altLang="zh-CN" baseline="-25000" dirty="0" err="1" smtClean="0">
                <a:solidFill>
                  <a:srgbClr val="002060"/>
                </a:solidFill>
              </a:rPr>
              <a:t>b</a:t>
            </a:r>
            <a:r>
              <a:rPr lang="en-US" altLang="zh-CN" baseline="-25000" dirty="0" smtClean="0">
                <a:solidFill>
                  <a:srgbClr val="002060"/>
                </a:solidFill>
              </a:rPr>
              <a:t> </a:t>
            </a:r>
            <a:r>
              <a:rPr lang="en-US" altLang="zh-CN" dirty="0" smtClean="0">
                <a:solidFill>
                  <a:srgbClr val="002060"/>
                </a:solidFill>
              </a:rPr>
              <a:t>= 120 </a:t>
            </a:r>
            <a:r>
              <a:rPr lang="en-US" altLang="zh-CN" dirty="0" err="1" smtClean="0">
                <a:solidFill>
                  <a:srgbClr val="002060"/>
                </a:solidFill>
              </a:rPr>
              <a:t>GeV</a:t>
            </a:r>
            <a:r>
              <a:rPr lang="en-US" altLang="zh-CN" dirty="0" smtClean="0">
                <a:solidFill>
                  <a:srgbClr val="002060"/>
                </a:solidFill>
              </a:rPr>
              <a:t> is </a:t>
            </a:r>
            <a:r>
              <a:rPr lang="en-US" altLang="zh-CN" dirty="0" err="1" smtClean="0">
                <a:solidFill>
                  <a:srgbClr val="002060"/>
                </a:solidFill>
              </a:rPr>
              <a:t>choosen</a:t>
            </a:r>
            <a:r>
              <a:rPr lang="en-US" altLang="zh-CN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2060"/>
                </a:solidFill>
              </a:rPr>
              <a:t> </a:t>
            </a:r>
            <a:r>
              <a:rPr lang="en-US" altLang="zh-CN" dirty="0" smtClean="0">
                <a:solidFill>
                  <a:srgbClr val="002060"/>
                </a:solidFill>
              </a:rPr>
              <a:t>   Cross-section = 200 </a:t>
            </a:r>
            <a:r>
              <a:rPr lang="en-US" altLang="zh-CN" dirty="0" err="1" smtClean="0">
                <a:solidFill>
                  <a:srgbClr val="002060"/>
                </a:solidFill>
              </a:rPr>
              <a:t>fb</a:t>
            </a:r>
            <a:r>
              <a:rPr lang="en-US" altLang="zh-CN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Arial"/>
              <a:buChar char="•"/>
            </a:pPr>
            <a:r>
              <a:rPr lang="en-US" altLang="zh-CN" dirty="0" smtClean="0"/>
              <a:t>Luminosity: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2060"/>
                </a:solidFill>
              </a:rPr>
              <a:t>20000 Higgs/year </a:t>
            </a:r>
            <a:r>
              <a:rPr lang="en-US" altLang="zh-CN" dirty="0" smtClean="0">
                <a:solidFill>
                  <a:srgbClr val="002060"/>
                </a:solidFill>
                <a:sym typeface="Wingdings"/>
              </a:rPr>
              <a:t> 100 fb</a:t>
            </a:r>
            <a:r>
              <a:rPr lang="en-US" altLang="zh-CN" baseline="30000" dirty="0" smtClean="0">
                <a:solidFill>
                  <a:srgbClr val="002060"/>
                </a:solidFill>
                <a:sym typeface="Wingdings"/>
              </a:rPr>
              <a:t>-1</a:t>
            </a:r>
            <a:r>
              <a:rPr lang="en-US" altLang="zh-CN" dirty="0" smtClean="0">
                <a:solidFill>
                  <a:srgbClr val="002060"/>
                </a:solidFill>
                <a:sym typeface="Wingdings"/>
              </a:rPr>
              <a:t>/year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2060"/>
                </a:solidFill>
                <a:sym typeface="Wingdings"/>
              </a:rPr>
              <a:t> </a:t>
            </a:r>
            <a:r>
              <a:rPr lang="en-US" altLang="zh-CN" dirty="0" smtClean="0">
                <a:solidFill>
                  <a:srgbClr val="002060"/>
                </a:solidFill>
                <a:sym typeface="Wingdings"/>
              </a:rPr>
              <a:t>                                 </a:t>
            </a:r>
            <a:r>
              <a:rPr kumimoji="1" lang="en-US" altLang="zh-CN" dirty="0">
                <a:solidFill>
                  <a:srgbClr val="008040"/>
                </a:solidFill>
              </a:rPr>
              <a:t>L</a:t>
            </a:r>
            <a:r>
              <a:rPr kumimoji="1" lang="zh-CN" altLang="en-US" dirty="0">
                <a:solidFill>
                  <a:srgbClr val="008040"/>
                </a:solidFill>
              </a:rPr>
              <a:t> </a:t>
            </a:r>
            <a:r>
              <a:rPr kumimoji="1" lang="en-US" altLang="zh-CN" dirty="0">
                <a:solidFill>
                  <a:srgbClr val="008040"/>
                </a:solidFill>
              </a:rPr>
              <a:t>=</a:t>
            </a:r>
            <a:r>
              <a:rPr kumimoji="1" lang="zh-CN" altLang="en-US" dirty="0">
                <a:solidFill>
                  <a:srgbClr val="008040"/>
                </a:solidFill>
              </a:rPr>
              <a:t> </a:t>
            </a:r>
            <a:r>
              <a:rPr kumimoji="1" lang="en-US" altLang="zh-CN" dirty="0">
                <a:solidFill>
                  <a:srgbClr val="008040"/>
                </a:solidFill>
              </a:rPr>
              <a:t>10</a:t>
            </a:r>
            <a:r>
              <a:rPr kumimoji="1" lang="en-US" altLang="zh-CN" baseline="30000" dirty="0">
                <a:solidFill>
                  <a:srgbClr val="008040"/>
                </a:solidFill>
              </a:rPr>
              <a:t>34</a:t>
            </a:r>
            <a:r>
              <a:rPr kumimoji="1" lang="en-US" altLang="zh-CN" dirty="0">
                <a:solidFill>
                  <a:srgbClr val="008040"/>
                </a:solidFill>
              </a:rPr>
              <a:t>cm</a:t>
            </a:r>
            <a:r>
              <a:rPr kumimoji="1" lang="en-US" altLang="zh-CN" baseline="30000" dirty="0">
                <a:solidFill>
                  <a:srgbClr val="008040"/>
                </a:solidFill>
              </a:rPr>
              <a:t>-2</a:t>
            </a:r>
            <a:r>
              <a:rPr kumimoji="1" lang="en-US" altLang="zh-CN" dirty="0">
                <a:solidFill>
                  <a:srgbClr val="008040"/>
                </a:solidFill>
              </a:rPr>
              <a:t>s</a:t>
            </a:r>
            <a:r>
              <a:rPr kumimoji="1" lang="en-US" altLang="zh-CN" baseline="30000" dirty="0">
                <a:solidFill>
                  <a:srgbClr val="008040"/>
                </a:solidFill>
              </a:rPr>
              <a:t>-1</a:t>
            </a:r>
            <a:r>
              <a:rPr kumimoji="1" lang="zh-CN" altLang="en-US" dirty="0">
                <a:solidFill>
                  <a:srgbClr val="008040"/>
                </a:solidFill>
              </a:rPr>
              <a:t> </a:t>
            </a:r>
            <a:endParaRPr lang="zh-CN" altLang="en-US" dirty="0">
              <a:solidFill>
                <a:srgbClr val="002060"/>
              </a:solidFill>
            </a:endParaRPr>
          </a:p>
        </p:txBody>
      </p:sp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22"/>
          <a:stretch>
            <a:fillRect/>
          </a:stretch>
        </p:blipFill>
        <p:spPr bwMode="auto">
          <a:xfrm>
            <a:off x="4357365" y="1340768"/>
            <a:ext cx="4821163" cy="322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5940152" y="2780928"/>
            <a:ext cx="360040" cy="1440159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193704" y="4643844"/>
            <a:ext cx="39502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latin typeface="Comic Sans MS" pitchFamily="66" charset="0"/>
              </a:rPr>
              <a:t>Alain </a:t>
            </a:r>
            <a:r>
              <a:rPr lang="en-US" altLang="zh-CN" b="1" dirty="0" err="1">
                <a:latin typeface="Comic Sans MS" pitchFamily="66" charset="0"/>
              </a:rPr>
              <a:t>Blondal</a:t>
            </a:r>
            <a:r>
              <a:rPr lang="en-US" altLang="zh-CN" b="1" dirty="0">
                <a:latin typeface="Comic Sans MS" pitchFamily="66" charset="0"/>
              </a:rPr>
              <a:t> et </a:t>
            </a:r>
            <a:r>
              <a:rPr lang="en-US" altLang="zh-CN" b="1" dirty="0" smtClean="0">
                <a:latin typeface="Comic Sans MS" pitchFamily="66" charset="0"/>
              </a:rPr>
              <a:t>al</a:t>
            </a:r>
            <a:endParaRPr lang="en-US" altLang="zh-CN" b="1" dirty="0">
              <a:latin typeface="Comic Sans MS" pitchFamily="66" charset="0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ISHP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6249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1209948"/>
            <a:ext cx="7931224" cy="850900"/>
          </a:xfrm>
        </p:spPr>
        <p:txBody>
          <a:bodyPr/>
          <a:lstStyle/>
          <a:p>
            <a:pPr algn="l"/>
            <a:r>
              <a:rPr lang="en-US" altLang="zh-CN" sz="2800" dirty="0" smtClean="0"/>
              <a:t>Circumference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1216" y="1988840"/>
            <a:ext cx="7931224" cy="3744416"/>
          </a:xfrm>
        </p:spPr>
        <p:txBody>
          <a:bodyPr/>
          <a:lstStyle/>
          <a:p>
            <a:r>
              <a:rPr lang="en-US" altLang="zh-CN" dirty="0" smtClean="0"/>
              <a:t>The circumference of CEPC is determined by that of the </a:t>
            </a:r>
            <a:r>
              <a:rPr lang="en-US" altLang="zh-CN" dirty="0" err="1" smtClean="0"/>
              <a:t>SppC</a:t>
            </a:r>
            <a:r>
              <a:rPr lang="en-US" altLang="zh-CN" dirty="0" smtClean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en-US" altLang="zh-CN" sz="2400" dirty="0">
                <a:solidFill>
                  <a:srgbClr val="000066"/>
                </a:solidFill>
              </a:rPr>
              <a:t> </a:t>
            </a:r>
            <a:r>
              <a:rPr lang="en-US" altLang="zh-CN" sz="2400" dirty="0" smtClean="0">
                <a:solidFill>
                  <a:srgbClr val="000066"/>
                </a:solidFill>
              </a:rPr>
              <a:t>dipole field </a:t>
            </a:r>
            <a:r>
              <a:rPr lang="en-US" altLang="zh-CN" sz="2400" i="1" dirty="0" smtClean="0">
                <a:solidFill>
                  <a:srgbClr val="000066"/>
                </a:solidFill>
              </a:rPr>
              <a:t>B</a:t>
            </a:r>
            <a:r>
              <a:rPr lang="en-US" altLang="zh-CN" sz="2400" dirty="0" smtClean="0">
                <a:solidFill>
                  <a:srgbClr val="000066"/>
                </a:solidFill>
              </a:rPr>
              <a:t> = 20 T                 proton beam energy</a:t>
            </a:r>
            <a:endParaRPr lang="en-US" altLang="zh-CN" sz="24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altLang="zh-CN" sz="2400" dirty="0">
                <a:solidFill>
                  <a:srgbClr val="000066"/>
                </a:solidFill>
              </a:rPr>
              <a:t> </a:t>
            </a:r>
            <a:r>
              <a:rPr lang="en-US" altLang="zh-CN" sz="2400" dirty="0" smtClean="0">
                <a:solidFill>
                  <a:srgbClr val="000066"/>
                </a:solidFill>
              </a:rPr>
              <a:t>2 scenarios are considered:  </a:t>
            </a:r>
            <a:r>
              <a:rPr lang="en-US" altLang="zh-CN" sz="2400" i="1" dirty="0" smtClean="0">
                <a:solidFill>
                  <a:srgbClr val="000066"/>
                </a:solidFill>
              </a:rPr>
              <a:t>C</a:t>
            </a:r>
            <a:r>
              <a:rPr lang="en-US" altLang="zh-CN" sz="2400" dirty="0" smtClean="0">
                <a:solidFill>
                  <a:srgbClr val="000066"/>
                </a:solidFill>
              </a:rPr>
              <a:t> = ~50km &amp; ~70km</a:t>
            </a:r>
          </a:p>
          <a:p>
            <a:pPr marL="0" indent="0">
              <a:buNone/>
            </a:pPr>
            <a:r>
              <a:rPr lang="en-US" altLang="zh-CN" sz="2400" dirty="0" smtClean="0">
                <a:solidFill>
                  <a:srgbClr val="000066"/>
                </a:solidFill>
              </a:rPr>
              <a:t>      -- here we take </a:t>
            </a:r>
            <a:r>
              <a:rPr lang="en-US" altLang="zh-CN" sz="2400" i="1" dirty="0" smtClean="0">
                <a:solidFill>
                  <a:srgbClr val="000066"/>
                </a:solidFill>
              </a:rPr>
              <a:t>C</a:t>
            </a:r>
            <a:r>
              <a:rPr lang="en-US" altLang="zh-CN" sz="2400" dirty="0" smtClean="0">
                <a:solidFill>
                  <a:srgbClr val="000066"/>
                </a:solidFill>
              </a:rPr>
              <a:t> = 50km</a:t>
            </a:r>
            <a:r>
              <a:rPr lang="zh-CN" altLang="en-US" sz="2400" dirty="0" smtClean="0">
                <a:solidFill>
                  <a:srgbClr val="000066"/>
                </a:solidFill>
              </a:rPr>
              <a:t> </a:t>
            </a:r>
            <a:r>
              <a:rPr lang="en-US" altLang="zh-CN" sz="2400" dirty="0" smtClean="0">
                <a:solidFill>
                  <a:srgbClr val="000066"/>
                </a:solidFill>
              </a:rPr>
              <a:t>as the first input</a:t>
            </a:r>
            <a:endParaRPr lang="en-US" altLang="zh-CN" sz="2400" dirty="0">
              <a:solidFill>
                <a:srgbClr val="000066"/>
              </a:solidFill>
            </a:endParaRPr>
          </a:p>
          <a:p>
            <a:r>
              <a:rPr lang="en-US" altLang="zh-CN" dirty="0" smtClean="0">
                <a:solidFill>
                  <a:srgbClr val="0033CC"/>
                </a:solidFill>
              </a:rPr>
              <a:t>Beam-beam tune </a:t>
            </a:r>
            <a:r>
              <a:rPr lang="en-US" altLang="zh-CN" dirty="0" smtClean="0">
                <a:solidFill>
                  <a:srgbClr val="0033CC"/>
                </a:solidFill>
              </a:rPr>
              <a:t>shift</a:t>
            </a:r>
            <a:endParaRPr lang="en-US" altLang="zh-CN" dirty="0" smtClean="0">
              <a:solidFill>
                <a:srgbClr val="0033CC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altLang="zh-CN" sz="2400" dirty="0">
                <a:solidFill>
                  <a:srgbClr val="000066"/>
                </a:solidFill>
              </a:rPr>
              <a:t> </a:t>
            </a:r>
            <a:r>
              <a:rPr lang="en-US" altLang="zh-CN" sz="2400" i="1" dirty="0" smtClean="0">
                <a:solidFill>
                  <a:srgbClr val="000066"/>
                </a:solidFill>
                <a:sym typeface="Symbol"/>
              </a:rPr>
              <a:t></a:t>
            </a:r>
            <a:r>
              <a:rPr lang="en-US" altLang="zh-CN" sz="2400" i="1" baseline="-25000" dirty="0" smtClean="0">
                <a:solidFill>
                  <a:srgbClr val="000066"/>
                </a:solidFill>
                <a:sym typeface="Symbol"/>
              </a:rPr>
              <a:t>y</a:t>
            </a:r>
            <a:r>
              <a:rPr lang="en-US" altLang="zh-CN" sz="2400" dirty="0" smtClean="0">
                <a:solidFill>
                  <a:srgbClr val="000066"/>
                </a:solidFill>
                <a:sym typeface="Symbol"/>
              </a:rPr>
              <a:t> = 0.1 (e machine, LEP) &amp; 0.004 (p machine)</a:t>
            </a:r>
          </a:p>
          <a:p>
            <a:pPr marL="0" indent="0">
              <a:buNone/>
            </a:pPr>
            <a:endParaRPr lang="zh-CN" altLang="en-US" dirty="0">
              <a:solidFill>
                <a:srgbClr val="0033CC"/>
              </a:solidFill>
            </a:endParaRPr>
          </a:p>
        </p:txBody>
      </p:sp>
      <p:sp>
        <p:nvSpPr>
          <p:cNvPr id="4" name="右箭头 3"/>
          <p:cNvSpPr/>
          <p:nvPr/>
        </p:nvSpPr>
        <p:spPr>
          <a:xfrm>
            <a:off x="3707904" y="3140968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570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8229600" cy="850900"/>
          </a:xfrm>
        </p:spPr>
        <p:txBody>
          <a:bodyPr/>
          <a:lstStyle/>
          <a:p>
            <a:pPr algn="l"/>
            <a:r>
              <a:rPr lang="zh-CN" altLang="zh-CN" dirty="0" smtClean="0"/>
              <a:t>C</a:t>
            </a:r>
            <a:r>
              <a:rPr lang="en-US" altLang="zh-CN" dirty="0" smtClean="0"/>
              <a:t>EPC</a:t>
            </a:r>
            <a:r>
              <a:rPr lang="zh-CN" altLang="en-US" dirty="0" smtClean="0"/>
              <a:t> </a:t>
            </a:r>
            <a:r>
              <a:rPr lang="en-US" altLang="zh-CN" dirty="0" smtClean="0"/>
              <a:t>storage 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2"/>
          </a:xfrm>
        </p:spPr>
        <p:txBody>
          <a:bodyPr/>
          <a:lstStyle/>
          <a:p>
            <a:r>
              <a:rPr lang="en-US" altLang="zh-CN" dirty="0" smtClean="0"/>
              <a:t>SR power of beam = 50MW (</a:t>
            </a:r>
            <a:r>
              <a:rPr lang="en-US" altLang="zh-CN" dirty="0" smtClean="0">
                <a:solidFill>
                  <a:srgbClr val="006600"/>
                </a:solidFill>
              </a:rPr>
              <a:t>power limit</a:t>
            </a:r>
            <a:r>
              <a:rPr lang="en-US" altLang="zh-CN" dirty="0" smtClean="0"/>
              <a:t>!)</a:t>
            </a:r>
          </a:p>
          <a:p>
            <a:r>
              <a:rPr lang="en-US" altLang="zh-CN" dirty="0" smtClean="0"/>
              <a:t>Beam current: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Take filling factor of the ring = 0.78          </a:t>
            </a:r>
            <a:r>
              <a:rPr lang="en-US" altLang="zh-CN" i="1" dirty="0" smtClean="0">
                <a:sym typeface="Symbol"/>
              </a:rPr>
              <a:t></a:t>
            </a:r>
            <a:r>
              <a:rPr lang="en-US" altLang="zh-CN" dirty="0" smtClean="0">
                <a:sym typeface="Symbol"/>
              </a:rPr>
              <a:t> = 6.2km</a:t>
            </a:r>
            <a:r>
              <a:rPr lang="en-US" altLang="zh-CN" dirty="0" smtClean="0"/>
              <a:t> 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880939"/>
              </p:ext>
            </p:extLst>
          </p:nvPr>
        </p:nvGraphicFramePr>
        <p:xfrm>
          <a:off x="2987824" y="2492747"/>
          <a:ext cx="361129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81" name="Equation" r:id="rId4" imgW="1955520" imgH="977760" progId="Equation.DSMT4">
                  <p:embed/>
                </p:oleObj>
              </mc:Choice>
              <mc:Fallback>
                <p:oleObj name="Equation" r:id="rId4" imgW="1955520" imgH="9777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492747"/>
                        <a:ext cx="3611290" cy="15843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527326"/>
              </p:ext>
            </p:extLst>
          </p:nvPr>
        </p:nvGraphicFramePr>
        <p:xfrm>
          <a:off x="2987824" y="4437112"/>
          <a:ext cx="47339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82" name="Equation" r:id="rId6" imgW="2616120" imgH="241200" progId="Equation.DSMT4">
                  <p:embed/>
                </p:oleObj>
              </mc:Choice>
              <mc:Fallback>
                <p:oleObj name="Equation" r:id="rId6" imgW="261612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437112"/>
                        <a:ext cx="4733925" cy="431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>
            <a:off x="6228184" y="5085184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1480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Beam-beam parameter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Choose 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               (Hour glass effect excluded)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                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156389"/>
              </p:ext>
            </p:extLst>
          </p:nvPr>
        </p:nvGraphicFramePr>
        <p:xfrm>
          <a:off x="2063750" y="2060848"/>
          <a:ext cx="524351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39" name="Equation" r:id="rId4" imgW="3174840" imgH="520560" progId="Equation.DSMT4">
                  <p:embed/>
                </p:oleObj>
              </mc:Choice>
              <mc:Fallback>
                <p:oleObj name="Equation" r:id="rId4" imgW="3174840" imgH="520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2060848"/>
                        <a:ext cx="5243513" cy="865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342637"/>
              </p:ext>
            </p:extLst>
          </p:nvPr>
        </p:nvGraphicFramePr>
        <p:xfrm>
          <a:off x="2051720" y="3429000"/>
          <a:ext cx="3103810" cy="580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40" name="Equation" r:id="rId6" imgW="1422360" imgH="266400" progId="Equation.DSMT4">
                  <p:embed/>
                </p:oleObj>
              </mc:Choice>
              <mc:Fallback>
                <p:oleObj name="Equation" r:id="rId6" imgW="142236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429000"/>
                        <a:ext cx="3103810" cy="5805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右箭头 10"/>
          <p:cNvSpPr/>
          <p:nvPr/>
        </p:nvSpPr>
        <p:spPr>
          <a:xfrm>
            <a:off x="899592" y="4581128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322911"/>
              </p:ext>
            </p:extLst>
          </p:nvPr>
        </p:nvGraphicFramePr>
        <p:xfrm>
          <a:off x="2665413" y="4365625"/>
          <a:ext cx="3346747" cy="516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41" name="Equation" r:id="rId8" imgW="1638000" imgH="253800" progId="Equation.DSMT4">
                  <p:embed/>
                </p:oleObj>
              </mc:Choice>
              <mc:Fallback>
                <p:oleObj name="Equation" r:id="rId8" imgW="1638000" imgH="253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4365625"/>
                        <a:ext cx="3346747" cy="5165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022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err="1" smtClean="0"/>
              <a:t>Beamstrahlung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82125"/>
            <a:ext cx="8229600" cy="4983179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Beamstrahlung</a:t>
            </a:r>
            <a:r>
              <a:rPr lang="en-US" sz="2800" dirty="0" smtClean="0"/>
              <a:t> fractional energy spread</a:t>
            </a:r>
            <a:r>
              <a:rPr lang="en-US" sz="2800" baseline="30000" dirty="0" smtClean="0"/>
              <a:t>[1]</a:t>
            </a:r>
            <a:r>
              <a:rPr lang="en-US" altLang="zh-CN" dirty="0" smtClean="0"/>
              <a:t>:</a:t>
            </a:r>
            <a:endParaRPr lang="en-US" sz="2800" dirty="0" smtClean="0"/>
          </a:p>
          <a:p>
            <a:endParaRPr lang="en-US" altLang="zh-CN" sz="2800" dirty="0"/>
          </a:p>
          <a:p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Beamstrahlung</a:t>
            </a:r>
            <a:r>
              <a:rPr lang="en-US" sz="2800" dirty="0" smtClean="0"/>
              <a:t> bending radius :</a:t>
            </a:r>
          </a:p>
          <a:p>
            <a:endParaRPr lang="en-US" altLang="zh-CN" sz="2800" dirty="0" smtClean="0"/>
          </a:p>
          <a:p>
            <a:pPr>
              <a:buNone/>
            </a:pPr>
            <a:r>
              <a:rPr lang="en-US" sz="2800" dirty="0" smtClean="0"/>
              <a:t>     </a:t>
            </a:r>
          </a:p>
          <a:p>
            <a:pPr>
              <a:buNone/>
            </a:pPr>
            <a:r>
              <a:rPr lang="en-US" sz="2800" dirty="0" smtClean="0"/>
              <a:t>    the collision length              for head-on and                 </a:t>
            </a:r>
          </a:p>
          <a:p>
            <a:pPr>
              <a:buNone/>
            </a:pPr>
            <a:r>
              <a:rPr lang="en-US" sz="2800" dirty="0" smtClean="0"/>
              <a:t>    for </a:t>
            </a:r>
            <a:r>
              <a:rPr lang="en-US" sz="2800" dirty="0" smtClean="0"/>
              <a:t>crab </a:t>
            </a:r>
            <a:r>
              <a:rPr lang="en-US" sz="2800" dirty="0" smtClean="0"/>
              <a:t>waist collision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630932"/>
              </p:ext>
            </p:extLst>
          </p:nvPr>
        </p:nvGraphicFramePr>
        <p:xfrm>
          <a:off x="1115616" y="1772816"/>
          <a:ext cx="18669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61" name="Equation" r:id="rId4" imgW="1866900" imgH="812800" progId="Equation.DSMT4">
                  <p:embed/>
                </p:oleObj>
              </mc:Choice>
              <mc:Fallback>
                <p:oleObj name="Equation" r:id="rId4" imgW="1866900" imgH="81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772816"/>
                        <a:ext cx="186690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631983"/>
              </p:ext>
            </p:extLst>
          </p:nvPr>
        </p:nvGraphicFramePr>
        <p:xfrm>
          <a:off x="3491880" y="1857375"/>
          <a:ext cx="46450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62" name="Equation" r:id="rId6" imgW="4647960" imgH="774360" progId="Equation.DSMT4">
                  <p:embed/>
                </p:oleObj>
              </mc:Choice>
              <mc:Fallback>
                <p:oleObj name="Equation" r:id="rId6" imgW="464796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857375"/>
                        <a:ext cx="464502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621578"/>
              </p:ext>
            </p:extLst>
          </p:nvPr>
        </p:nvGraphicFramePr>
        <p:xfrm>
          <a:off x="5863555" y="2780928"/>
          <a:ext cx="12287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63" name="Equation" r:id="rId8" imgW="1231900" imgH="736600" progId="Equation.DSMT4">
                  <p:embed/>
                </p:oleObj>
              </mc:Choice>
              <mc:Fallback>
                <p:oleObj name="Equation" r:id="rId8" imgW="12319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3555" y="2780928"/>
                        <a:ext cx="122872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084714"/>
              </p:ext>
            </p:extLst>
          </p:nvPr>
        </p:nvGraphicFramePr>
        <p:xfrm>
          <a:off x="1547664" y="3573016"/>
          <a:ext cx="14478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64" name="Equation" r:id="rId10" imgW="1447172" imgH="774364" progId="Equation.DSMT4">
                  <p:embed/>
                </p:oleObj>
              </mc:Choice>
              <mc:Fallback>
                <p:oleObj name="Equation" r:id="rId10" imgW="1447172" imgH="77436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573016"/>
                        <a:ext cx="14478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120088"/>
              </p:ext>
            </p:extLst>
          </p:nvPr>
        </p:nvGraphicFramePr>
        <p:xfrm>
          <a:off x="3563888" y="3645024"/>
          <a:ext cx="9429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65" name="Equation" r:id="rId12" imgW="939800" imgH="736600" progId="Equation.DSMT4">
                  <p:embed/>
                </p:oleObj>
              </mc:Choice>
              <mc:Fallback>
                <p:oleObj name="Equation" r:id="rId12" imgW="9398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3645024"/>
                        <a:ext cx="94297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81718"/>
              </p:ext>
            </p:extLst>
          </p:nvPr>
        </p:nvGraphicFramePr>
        <p:xfrm>
          <a:off x="5220072" y="3573016"/>
          <a:ext cx="24765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66" name="Equation" r:id="rId14" imgW="2476500" imgH="787400" progId="Equation.DSMT4">
                  <p:embed/>
                </p:oleObj>
              </mc:Choice>
              <mc:Fallback>
                <p:oleObj name="Equation" r:id="rId14" imgW="2476500" imgH="78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3573016"/>
                        <a:ext cx="24765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640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506356"/>
              </p:ext>
            </p:extLst>
          </p:nvPr>
        </p:nvGraphicFramePr>
        <p:xfrm>
          <a:off x="3707904" y="4581128"/>
          <a:ext cx="10191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67" name="Equation" r:id="rId16" imgW="1016000" imgH="342900" progId="Equation.DSMT4">
                  <p:embed/>
                </p:oleObj>
              </mc:Choice>
              <mc:Fallback>
                <p:oleObj name="Equation" r:id="rId16" imgW="10160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581128"/>
                        <a:ext cx="101917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640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654440"/>
              </p:ext>
            </p:extLst>
          </p:nvPr>
        </p:nvGraphicFramePr>
        <p:xfrm>
          <a:off x="7297241" y="4581128"/>
          <a:ext cx="10191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68" name="Equation" r:id="rId18" imgW="1016000" imgH="381000" progId="Equation.DSMT4">
                  <p:embed/>
                </p:oleObj>
              </mc:Choice>
              <mc:Fallback>
                <p:oleObj name="Equation" r:id="rId18" imgW="10160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241" y="4581128"/>
                        <a:ext cx="10191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83568" y="5910371"/>
            <a:ext cx="7920880" cy="33855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sz="1600" b="1" dirty="0">
                <a:latin typeface="+mn-lt"/>
              </a:rPr>
              <a:t>[</a:t>
            </a:r>
            <a:r>
              <a:rPr lang="en-US" altLang="zh-CN" sz="1600" b="1" dirty="0" smtClean="0">
                <a:latin typeface="+mn-lt"/>
              </a:rPr>
              <a:t>1] H. </a:t>
            </a:r>
            <a:r>
              <a:rPr lang="en-US" altLang="zh-CN" sz="1600" b="1" dirty="0" err="1" smtClean="0">
                <a:latin typeface="+mn-lt"/>
              </a:rPr>
              <a:t>Wiedemann</a:t>
            </a:r>
            <a:r>
              <a:rPr lang="en-US" altLang="zh-CN" sz="1600" b="1" dirty="0" smtClean="0">
                <a:latin typeface="+mn-lt"/>
              </a:rPr>
              <a:t>, SLAC-PUB-2849, 1981.</a:t>
            </a:r>
            <a:endParaRPr lang="zh-CN" altLang="en-US" sz="1600" b="1" dirty="0">
              <a:latin typeface="+mn-lt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2013-08-16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ISHP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BAEB-A9A6-4EE5-B7F0-47408F28582D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5153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HEP-1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 1">
      <a:majorFont>
        <a:latin typeface="Comic Sans MS"/>
        <a:ea typeface="楷体_GB2312"/>
        <a:cs typeface=""/>
      </a:majorFont>
      <a:minorFont>
        <a:latin typeface="Calibri"/>
        <a:ea typeface="仿宋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IHEP-1</Template>
  <TotalTime>13945</TotalTime>
  <Words>2260</Words>
  <Application>Microsoft Macintosh PowerPoint</Application>
  <PresentationFormat>全屏显示(4:3)</PresentationFormat>
  <Paragraphs>643</Paragraphs>
  <Slides>34</Slides>
  <Notes>24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嵌入的 OLE 服务器</vt:lpstr>
      </vt:variant>
      <vt:variant>
        <vt:i4>2</vt:i4>
      </vt:variant>
      <vt:variant>
        <vt:lpstr>幻灯片标题</vt:lpstr>
      </vt:variant>
      <vt:variant>
        <vt:i4>34</vt:i4>
      </vt:variant>
    </vt:vector>
  </HeadingPairs>
  <TitlesOfParts>
    <vt:vector size="37" baseType="lpstr">
      <vt:lpstr>IHEP-1</vt:lpstr>
      <vt:lpstr>Equation</vt:lpstr>
      <vt:lpstr>公式</vt:lpstr>
      <vt:lpstr>A Circular Higgs Factory Study in IHEP</vt:lpstr>
      <vt:lpstr>Acknowledgement</vt:lpstr>
      <vt:lpstr>Outline</vt:lpstr>
      <vt:lpstr>Introduction — What is a (CEPC + SppC) ?</vt:lpstr>
      <vt:lpstr>1. Parameters determination and limits </vt:lpstr>
      <vt:lpstr>Circumference</vt:lpstr>
      <vt:lpstr>CEPC storage ring</vt:lpstr>
      <vt:lpstr>PowerPoint 演示文稿</vt:lpstr>
      <vt:lpstr>Beamstrahlung</vt:lpstr>
      <vt:lpstr>Lifetime of limited by beamstrahlung</vt:lpstr>
      <vt:lpstr>Nb, Ne and x</vt:lpstr>
      <vt:lpstr>Aspect ratio and luminosity</vt:lpstr>
      <vt:lpstr>RF frequency and voltage</vt:lpstr>
      <vt:lpstr>PowerPoint 演示文稿</vt:lpstr>
      <vt:lpstr>PowerPoint 演示文稿</vt:lpstr>
      <vt:lpstr>Main beam parameters for 50km CEPC</vt:lpstr>
      <vt:lpstr>Parameters (cont.)</vt:lpstr>
      <vt:lpstr>Possibility to lower the wall-plug power</vt:lpstr>
      <vt:lpstr>PowerPoint 演示文稿</vt:lpstr>
      <vt:lpstr>PowerPoint 演示文稿</vt:lpstr>
      <vt:lpstr>Bigger machine – scenario 2</vt:lpstr>
      <vt:lpstr>Main parameters for 70km CEPC</vt:lpstr>
      <vt:lpstr>Main Parameters (cont.)</vt:lpstr>
      <vt:lpstr>Preliminary Consideration of SppC</vt:lpstr>
      <vt:lpstr>PowerPoint 演示文稿</vt:lpstr>
      <vt:lpstr>3. Preliminary design of accelerator</vt:lpstr>
      <vt:lpstr>Linear lattice of CEPC rings</vt:lpstr>
      <vt:lpstr>Linear lattices for arcs and FFS of SppC</vt:lpstr>
      <vt:lpstr>4. Further studies (opening questions)</vt:lpstr>
      <vt:lpstr>PowerPoint 演示文稿</vt:lpstr>
      <vt:lpstr>Accelerator tech need to R&amp;D</vt:lpstr>
      <vt:lpstr>Others we need in the near future…</vt:lpstr>
      <vt:lpstr>Conclusion</vt:lpstr>
      <vt:lpstr>PowerPoint 演示文稿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IHEP Higgs Factory </dc:title>
  <dc:creator>Lenovo User</dc:creator>
  <cp:lastModifiedBy>qin</cp:lastModifiedBy>
  <cp:revision>165</cp:revision>
  <dcterms:created xsi:type="dcterms:W3CDTF">2012-11-10T12:41:16Z</dcterms:created>
  <dcterms:modified xsi:type="dcterms:W3CDTF">2013-08-16T06:16:18Z</dcterms:modified>
</cp:coreProperties>
</file>