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0" r:id="rId6"/>
    <p:sldMasterId id="2147483754" r:id="rId7"/>
    <p:sldMasterId id="2147483766" r:id="rId8"/>
  </p:sldMasterIdLst>
  <p:notesMasterIdLst>
    <p:notesMasterId r:id="rId92"/>
  </p:notesMasterIdLst>
  <p:handoutMasterIdLst>
    <p:handoutMasterId r:id="rId93"/>
  </p:handoutMasterIdLst>
  <p:sldIdLst>
    <p:sldId id="288" r:id="rId9"/>
    <p:sldId id="579" r:id="rId10"/>
    <p:sldId id="480" r:id="rId11"/>
    <p:sldId id="605" r:id="rId12"/>
    <p:sldId id="325" r:id="rId13"/>
    <p:sldId id="327" r:id="rId14"/>
    <p:sldId id="329" r:id="rId15"/>
    <p:sldId id="331" r:id="rId16"/>
    <p:sldId id="355" r:id="rId17"/>
    <p:sldId id="604" r:id="rId18"/>
    <p:sldId id="606" r:id="rId19"/>
    <p:sldId id="628" r:id="rId20"/>
    <p:sldId id="356" r:id="rId21"/>
    <p:sldId id="330" r:id="rId22"/>
    <p:sldId id="430" r:id="rId23"/>
    <p:sldId id="340" r:id="rId24"/>
    <p:sldId id="341" r:id="rId25"/>
    <p:sldId id="342" r:id="rId26"/>
    <p:sldId id="343" r:id="rId27"/>
    <p:sldId id="603" r:id="rId28"/>
    <p:sldId id="345" r:id="rId29"/>
    <p:sldId id="417" r:id="rId30"/>
    <p:sldId id="346" r:id="rId31"/>
    <p:sldId id="358" r:id="rId32"/>
    <p:sldId id="349" r:id="rId33"/>
    <p:sldId id="611" r:id="rId34"/>
    <p:sldId id="433" r:id="rId35"/>
    <p:sldId id="459" r:id="rId36"/>
    <p:sldId id="427" r:id="rId37"/>
    <p:sldId id="409" r:id="rId38"/>
    <p:sldId id="415" r:id="rId39"/>
    <p:sldId id="363" r:id="rId40"/>
    <p:sldId id="364" r:id="rId41"/>
    <p:sldId id="365" r:id="rId42"/>
    <p:sldId id="366" r:id="rId43"/>
    <p:sldId id="580" r:id="rId44"/>
    <p:sldId id="581" r:id="rId45"/>
    <p:sldId id="582" r:id="rId46"/>
    <p:sldId id="310" r:id="rId47"/>
    <p:sldId id="425" r:id="rId48"/>
    <p:sldId id="265" r:id="rId49"/>
    <p:sldId id="266" r:id="rId50"/>
    <p:sldId id="465" r:id="rId51"/>
    <p:sldId id="312" r:id="rId52"/>
    <p:sldId id="272" r:id="rId53"/>
    <p:sldId id="466" r:id="rId54"/>
    <p:sldId id="444" r:id="rId55"/>
    <p:sldId id="273" r:id="rId56"/>
    <p:sldId id="473" r:id="rId57"/>
    <p:sldId id="485" r:id="rId58"/>
    <p:sldId id="561" r:id="rId59"/>
    <p:sldId id="599" r:id="rId60"/>
    <p:sldId id="600" r:id="rId61"/>
    <p:sldId id="625" r:id="rId62"/>
    <p:sldId id="626" r:id="rId63"/>
    <p:sldId id="627" r:id="rId64"/>
    <p:sldId id="610" r:id="rId65"/>
    <p:sldId id="276" r:id="rId66"/>
    <p:sldId id="279" r:id="rId67"/>
    <p:sldId id="281" r:id="rId68"/>
    <p:sldId id="449" r:id="rId69"/>
    <p:sldId id="522" r:id="rId70"/>
    <p:sldId id="513" r:id="rId71"/>
    <p:sldId id="609" r:id="rId72"/>
    <p:sldId id="542" r:id="rId73"/>
    <p:sldId id="514" r:id="rId74"/>
    <p:sldId id="578" r:id="rId75"/>
    <p:sldId id="593" r:id="rId76"/>
    <p:sldId id="614" r:id="rId77"/>
    <p:sldId id="615" r:id="rId78"/>
    <p:sldId id="616" r:id="rId79"/>
    <p:sldId id="617" r:id="rId80"/>
    <p:sldId id="507" r:id="rId81"/>
    <p:sldId id="495" r:id="rId82"/>
    <p:sldId id="553" r:id="rId83"/>
    <p:sldId id="460" r:id="rId84"/>
    <p:sldId id="461" r:id="rId85"/>
    <p:sldId id="471" r:id="rId86"/>
    <p:sldId id="586" r:id="rId87"/>
    <p:sldId id="587" r:id="rId88"/>
    <p:sldId id="588" r:id="rId89"/>
    <p:sldId id="589" r:id="rId90"/>
    <p:sldId id="590" r:id="rId91"/>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0000"/>
    <a:srgbClr val="00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34589" autoAdjust="0"/>
    <p:restoredTop sz="92914" autoAdjust="0"/>
  </p:normalViewPr>
  <p:slideViewPr>
    <p:cSldViewPr>
      <p:cViewPr varScale="1">
        <p:scale>
          <a:sx n="91" d="100"/>
          <a:sy n="91" d="100"/>
        </p:scale>
        <p:origin x="-774" y="-114"/>
      </p:cViewPr>
      <p:guideLst>
        <p:guide orient="horz" pos="2160"/>
        <p:guide pos="2880"/>
      </p:guideLst>
    </p:cSldViewPr>
  </p:slideViewPr>
  <p:outlineViewPr>
    <p:cViewPr>
      <p:scale>
        <a:sx n="33" d="100"/>
        <a:sy n="33" d="100"/>
      </p:scale>
      <p:origin x="0" y="3486"/>
    </p:cViewPr>
  </p:outlineViewPr>
  <p:notesTextViewPr>
    <p:cViewPr>
      <p:scale>
        <a:sx n="100" d="100"/>
        <a:sy n="100" d="100"/>
      </p:scale>
      <p:origin x="0" y="0"/>
    </p:cViewPr>
  </p:notesTextViewPr>
  <p:sorterViewPr>
    <p:cViewPr>
      <p:scale>
        <a:sx n="119" d="100"/>
        <a:sy n="119" d="100"/>
      </p:scale>
      <p:origin x="0" y="8080"/>
    </p:cViewPr>
  </p:sorterViewPr>
  <p:notesViewPr>
    <p:cSldViewPr>
      <p:cViewPr varScale="1">
        <p:scale>
          <a:sx n="86" d="100"/>
          <a:sy n="86" d="100"/>
        </p:scale>
        <p:origin x="-3792" y="-90"/>
      </p:cViewPr>
      <p:guideLst>
        <p:guide orient="horz" pos="3110"/>
        <p:guide pos="2141"/>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3D2677FB-7649-F140-9659-04D6A4D4AFB1}" type="datetimeFigureOut">
              <a:rPr lang="en-US" smtClean="0"/>
              <a:pPr/>
              <a:t>8/12/2013</a:t>
            </a:fld>
            <a:endParaRPr lang="en-US"/>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9B4FF0E7-2861-404F-B1E9-A097B43F3D15}" type="slidenum">
              <a:rPr lang="en-US" smtClean="0"/>
              <a:pPr/>
              <a:t>‹#›</a:t>
            </a:fld>
            <a:endParaRPr lang="en-US"/>
          </a:p>
        </p:txBody>
      </p:sp>
    </p:spTree>
    <p:extLst>
      <p:ext uri="{BB962C8B-B14F-4D97-AF65-F5344CB8AC3E}">
        <p14:creationId xmlns:p14="http://schemas.microsoft.com/office/powerpoint/2010/main" xmlns="" val="3454871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3713"/>
          </a:xfrm>
          <a:prstGeom prst="rect">
            <a:avLst/>
          </a:prstGeom>
        </p:spPr>
        <p:txBody>
          <a:bodyPr vert="horz" lIns="93860" tIns="46930" rIns="93860" bIns="46930" rtlCol="0"/>
          <a:lstStyle>
            <a:lvl1pPr algn="l">
              <a:defRPr sz="1200"/>
            </a:lvl1pPr>
          </a:lstStyle>
          <a:p>
            <a:endParaRPr lang="en-US"/>
          </a:p>
        </p:txBody>
      </p:sp>
      <p:sp>
        <p:nvSpPr>
          <p:cNvPr id="3" name="Date Placeholder 2"/>
          <p:cNvSpPr>
            <a:spLocks noGrp="1"/>
          </p:cNvSpPr>
          <p:nvPr>
            <p:ph type="dt" idx="1"/>
          </p:nvPr>
        </p:nvSpPr>
        <p:spPr>
          <a:xfrm>
            <a:off x="3850445" y="1"/>
            <a:ext cx="2945659" cy="493713"/>
          </a:xfrm>
          <a:prstGeom prst="rect">
            <a:avLst/>
          </a:prstGeom>
        </p:spPr>
        <p:txBody>
          <a:bodyPr vert="horz" lIns="93860" tIns="46930" rIns="93860" bIns="46930" rtlCol="0"/>
          <a:lstStyle>
            <a:lvl1pPr algn="r">
              <a:defRPr sz="1200"/>
            </a:lvl1pPr>
          </a:lstStyle>
          <a:p>
            <a:fld id="{10490675-38C9-BF42-8888-489C47CFA297}" type="datetimeFigureOut">
              <a:rPr lang="en-US" smtClean="0"/>
              <a:pPr/>
              <a:t>8/12/2013</a:t>
            </a:fld>
            <a:endParaRPr lang="en-US"/>
          </a:p>
        </p:txBody>
      </p:sp>
      <p:sp>
        <p:nvSpPr>
          <p:cNvPr id="4" name="Slide Image Placeholder 3"/>
          <p:cNvSpPr>
            <a:spLocks noGrp="1" noRot="1" noChangeAspect="1"/>
          </p:cNvSpPr>
          <p:nvPr>
            <p:ph type="sldImg" idx="2"/>
          </p:nvPr>
        </p:nvSpPr>
        <p:spPr>
          <a:xfrm>
            <a:off x="931863" y="741363"/>
            <a:ext cx="4935537" cy="3702050"/>
          </a:xfrm>
          <a:prstGeom prst="rect">
            <a:avLst/>
          </a:prstGeom>
          <a:noFill/>
          <a:ln w="12700">
            <a:solidFill>
              <a:prstClr val="black"/>
            </a:solidFill>
          </a:ln>
        </p:spPr>
        <p:txBody>
          <a:bodyPr vert="horz" lIns="93860" tIns="46930" rIns="93860" bIns="46930" rtlCol="0" anchor="ctr"/>
          <a:lstStyle/>
          <a:p>
            <a:endParaRPr lang="en-US"/>
          </a:p>
        </p:txBody>
      </p:sp>
      <p:sp>
        <p:nvSpPr>
          <p:cNvPr id="5" name="Notes Placeholder 4"/>
          <p:cNvSpPr>
            <a:spLocks noGrp="1"/>
          </p:cNvSpPr>
          <p:nvPr>
            <p:ph type="body" sz="quarter" idx="3"/>
          </p:nvPr>
        </p:nvSpPr>
        <p:spPr>
          <a:xfrm>
            <a:off x="679768" y="4690270"/>
            <a:ext cx="5438140" cy="4443413"/>
          </a:xfrm>
          <a:prstGeom prst="rect">
            <a:avLst/>
          </a:prstGeom>
        </p:spPr>
        <p:txBody>
          <a:bodyPr vert="horz" lIns="93860" tIns="46930" rIns="93860" bIns="4693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378824"/>
            <a:ext cx="2945659" cy="493713"/>
          </a:xfrm>
          <a:prstGeom prst="rect">
            <a:avLst/>
          </a:prstGeom>
        </p:spPr>
        <p:txBody>
          <a:bodyPr vert="horz" lIns="93860" tIns="46930" rIns="93860" bIns="4693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378824"/>
            <a:ext cx="2945659" cy="493713"/>
          </a:xfrm>
          <a:prstGeom prst="rect">
            <a:avLst/>
          </a:prstGeom>
        </p:spPr>
        <p:txBody>
          <a:bodyPr vert="horz" lIns="93860" tIns="46930" rIns="93860" bIns="46930" rtlCol="0" anchor="b"/>
          <a:lstStyle>
            <a:lvl1pPr algn="r">
              <a:defRPr sz="1200"/>
            </a:lvl1pPr>
          </a:lstStyle>
          <a:p>
            <a:fld id="{C9B6251D-EA63-B147-821A-70AC8F320DB0}" type="slidenum">
              <a:rPr lang="en-US" smtClean="0"/>
              <a:pPr/>
              <a:t>‹#›</a:t>
            </a:fld>
            <a:endParaRPr lang="en-US"/>
          </a:p>
        </p:txBody>
      </p:sp>
    </p:spTree>
    <p:extLst>
      <p:ext uri="{BB962C8B-B14F-4D97-AF65-F5344CB8AC3E}">
        <p14:creationId xmlns:p14="http://schemas.microsoft.com/office/powerpoint/2010/main" xmlns="" val="41855999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D1F7B49-A3D2-4E16-8826-AF2515EB393E}" type="slidenum">
              <a:rPr lang="en-US" altLang="zh-CN" smtClean="0">
                <a:solidFill>
                  <a:prstClr val="black"/>
                </a:solidFill>
                <a:ea typeface="宋体"/>
              </a:rPr>
              <a:pPr/>
              <a:t>1</a:t>
            </a:fld>
            <a:endParaRPr lang="en-US" altLang="zh-CN" dirty="0" smtClean="0">
              <a:solidFill>
                <a:prstClr val="black"/>
              </a:solidFill>
              <a:ea typeface="宋体"/>
            </a:endParaRPr>
          </a:p>
        </p:txBody>
      </p:sp>
      <p:sp>
        <p:nvSpPr>
          <p:cNvPr id="54275" name="Rectangle 2"/>
          <p:cNvSpPr>
            <a:spLocks noGrp="1" noRot="1" noChangeAspect="1" noChangeArrowheads="1" noTextEdit="1"/>
          </p:cNvSpPr>
          <p:nvPr>
            <p:ph type="sldImg"/>
          </p:nvPr>
        </p:nvSpPr>
        <p:spPr>
          <a:xfrm>
            <a:off x="925513" y="741363"/>
            <a:ext cx="4937125" cy="3702050"/>
          </a:xfrm>
          <a:ln/>
        </p:spPr>
      </p:sp>
      <p:sp>
        <p:nvSpPr>
          <p:cNvPr id="54276" name="Rectangle 3"/>
          <p:cNvSpPr>
            <a:spLocks noGrp="1" noChangeArrowheads="1"/>
          </p:cNvSpPr>
          <p:nvPr>
            <p:ph type="body" idx="1"/>
          </p:nvPr>
        </p:nvSpPr>
        <p:spPr>
          <a:noFill/>
          <a:ln/>
        </p:spPr>
        <p:txBody>
          <a:bodyPr/>
          <a:lstStyle/>
          <a:p>
            <a:pPr eaLnBrk="1" hangingPunct="1"/>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D1F7B49-A3D2-4E16-8826-AF2515EB393E}" type="slidenum">
              <a:rPr lang="en-US" altLang="zh-CN" smtClean="0">
                <a:solidFill>
                  <a:prstClr val="black"/>
                </a:solidFill>
                <a:latin typeface="Calibri"/>
                <a:ea typeface="宋体"/>
              </a:rPr>
              <a:pPr/>
              <a:t>3</a:t>
            </a:fld>
            <a:endParaRPr lang="en-US" altLang="zh-CN" dirty="0" smtClean="0">
              <a:solidFill>
                <a:prstClr val="black"/>
              </a:solidFill>
              <a:latin typeface="Calibri"/>
              <a:ea typeface="宋体"/>
            </a:endParaRPr>
          </a:p>
        </p:txBody>
      </p:sp>
      <p:sp>
        <p:nvSpPr>
          <p:cNvPr id="54275" name="Rectangle 2"/>
          <p:cNvSpPr>
            <a:spLocks noGrp="1" noRot="1" noChangeAspect="1" noChangeArrowheads="1" noTextEdit="1"/>
          </p:cNvSpPr>
          <p:nvPr>
            <p:ph type="sldImg"/>
          </p:nvPr>
        </p:nvSpPr>
        <p:spPr>
          <a:xfrm>
            <a:off x="925513" y="741363"/>
            <a:ext cx="4935537" cy="3702050"/>
          </a:xfrm>
          <a:ln/>
        </p:spPr>
      </p:sp>
      <p:sp>
        <p:nvSpPr>
          <p:cNvPr id="54276" name="Rectangle 3"/>
          <p:cNvSpPr>
            <a:spLocks noGrp="1" noChangeArrowheads="1"/>
          </p:cNvSpPr>
          <p:nvPr>
            <p:ph type="body" idx="1"/>
          </p:nvPr>
        </p:nvSpPr>
        <p:spPr>
          <a:noFill/>
          <a:ln/>
        </p:spPr>
        <p:txBody>
          <a:bodyPr/>
          <a:lstStyle/>
          <a:p>
            <a:pPr eaLnBrk="1" hangingPunct="1"/>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D1F7B49-A3D2-4E16-8826-AF2515EB393E}" type="slidenum">
              <a:rPr lang="en-US" altLang="zh-CN" smtClean="0">
                <a:solidFill>
                  <a:prstClr val="black"/>
                </a:solidFill>
                <a:latin typeface="Calibri"/>
                <a:ea typeface="宋体"/>
              </a:rPr>
              <a:pPr/>
              <a:t>4</a:t>
            </a:fld>
            <a:endParaRPr lang="en-US" altLang="zh-CN" dirty="0" smtClean="0">
              <a:solidFill>
                <a:prstClr val="black"/>
              </a:solidFill>
              <a:latin typeface="Calibri"/>
              <a:ea typeface="宋体"/>
            </a:endParaRPr>
          </a:p>
        </p:txBody>
      </p:sp>
      <p:sp>
        <p:nvSpPr>
          <p:cNvPr id="54275" name="Rectangle 2"/>
          <p:cNvSpPr>
            <a:spLocks noGrp="1" noRot="1" noChangeAspect="1" noChangeArrowheads="1" noTextEdit="1"/>
          </p:cNvSpPr>
          <p:nvPr>
            <p:ph type="sldImg"/>
          </p:nvPr>
        </p:nvSpPr>
        <p:spPr>
          <a:xfrm>
            <a:off x="925513" y="741363"/>
            <a:ext cx="4935537" cy="3702050"/>
          </a:xfrm>
          <a:ln/>
        </p:spPr>
      </p:sp>
      <p:sp>
        <p:nvSpPr>
          <p:cNvPr id="54276" name="Rectangle 3"/>
          <p:cNvSpPr>
            <a:spLocks noGrp="1" noChangeArrowheads="1"/>
          </p:cNvSpPr>
          <p:nvPr>
            <p:ph type="body" idx="1"/>
          </p:nvPr>
        </p:nvSpPr>
        <p:spPr>
          <a:noFill/>
          <a:ln/>
        </p:spPr>
        <p:txBody>
          <a:bodyPr/>
          <a:lstStyle/>
          <a:p>
            <a:pPr eaLnBrk="1" hangingPunct="1"/>
            <a:endParaRPr lang="zh-CN"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B6251D-EA63-B147-821A-70AC8F320DB0}" type="slidenum">
              <a:rPr lang="en-US" smtClean="0"/>
              <a:pPr/>
              <a:t>8</a:t>
            </a:fld>
            <a:endParaRPr lang="en-US"/>
          </a:p>
        </p:txBody>
      </p:sp>
    </p:spTree>
    <p:extLst>
      <p:ext uri="{BB962C8B-B14F-4D97-AF65-F5344CB8AC3E}">
        <p14:creationId xmlns:p14="http://schemas.microsoft.com/office/powerpoint/2010/main" xmlns="" val="1810306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dirty="0" smtClean="0">
                <a:solidFill>
                  <a:srgbClr val="000000"/>
                </a:solidFill>
              </a:rPr>
              <a:t>Search for the SM H to ZZ to 4l with ATLAS</a:t>
            </a: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550616-8EA6-4D80-BA8C-A49595DE14D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25918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81B41-4C95-44F7-9F86-2871622F84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6718935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0AF6A-911C-4400-8BE9-AD307F39A0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124996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4D343-B86D-49E4-808D-071D46EB2F2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721141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7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7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26D883-A9A7-411B-8FDF-2FC1F8FFDF1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8457023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0AF6A-911C-4400-8BE9-AD307F39A0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83602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550616-8EA6-4D80-BA8C-A49595DE14D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4287993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83" y="0"/>
            <a:ext cx="7924801" cy="593558"/>
          </a:xfrm>
          <a:prstGeom prst="roundRect">
            <a:avLst>
              <a:gd name="adj" fmla="val 0"/>
            </a:avLst>
          </a:prstGeom>
          <a:noFill/>
          <a:ln w="28575" cap="flat" cmpd="sng" algn="ctr">
            <a:noFill/>
            <a:prstDash val="solid"/>
            <a:round/>
            <a:headEnd type="none" w="med" len="med"/>
            <a:tailEnd type="none" w="med" len="med"/>
          </a:ln>
          <a:effectLst/>
        </p:spPr>
        <p:txBody>
          <a:bodyPr wrap="none" anchor="ct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stStyle>
          <a:p>
            <a:r>
              <a:rPr lang="es-ES_tradnl" noProof="0" smtClean="0"/>
              <a:t>Click to edit Master title style</a:t>
            </a:r>
            <a:endParaRPr lang="es-ES_tradnl" noProof="0"/>
          </a:p>
        </p:txBody>
      </p:sp>
      <p:sp>
        <p:nvSpPr>
          <p:cNvPr id="3" name="Content Placeholder 2"/>
          <p:cNvSpPr>
            <a:spLocks noGrp="1"/>
          </p:cNvSpPr>
          <p:nvPr>
            <p:ph idx="1"/>
          </p:nvPr>
        </p:nvSpPr>
        <p:spPr>
          <a:xfrm>
            <a:off x="457200" y="914400"/>
            <a:ext cx="8229600" cy="5334000"/>
          </a:xfrm>
        </p:spPr>
        <p:txBody>
          <a:bodyPr/>
          <a:lstStyle>
            <a:lvl1pPr marL="233351" indent="-233351">
              <a:defRPr sz="2400"/>
            </a:lvl1pPr>
            <a:lvl2pPr marL="457177" indent="-223826">
              <a:defRPr sz="2200"/>
            </a:lvl2pPr>
            <a:lvl3pPr marL="685765" indent="-228588">
              <a:defRPr sz="2200"/>
            </a:lvl3pPr>
            <a:lvl4pPr marL="909591" indent="-228588">
              <a:defRPr/>
            </a:lvl4pPr>
            <a:lvl5pPr marL="1142942" indent="-228588">
              <a:defRPr/>
            </a:lvl5p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endParaRPr lang="es-ES_tradnl" noProof="0"/>
          </a:p>
        </p:txBody>
      </p:sp>
      <p:sp>
        <p:nvSpPr>
          <p:cNvPr id="13" name="Title 1"/>
          <p:cNvSpPr txBox="1">
            <a:spLocks/>
          </p:cNvSpPr>
          <p:nvPr userDrawn="1"/>
        </p:nvSpPr>
        <p:spPr>
          <a:xfrm>
            <a:off x="762000" y="2"/>
            <a:ext cx="8382000" cy="666000"/>
          </a:xfrm>
          <a:prstGeom prst="rect">
            <a:avLst/>
          </a:prstGeom>
          <a:solidFill>
            <a:srgbClr val="DDE9EC">
              <a:lumMod val="90000"/>
            </a:srgbClr>
          </a:solidFill>
        </p:spPr>
        <p:txBody>
          <a:bodyPr vert="horz" anchor="ctr" anchorCtr="0">
            <a:noAutofit/>
          </a:bodyPr>
          <a:lstStyle>
            <a:lvl1pPr algn="l" rtl="0" eaLnBrk="1" latinLnBrk="0" hangingPunct="1">
              <a:spcBef>
                <a:spcPct val="0"/>
              </a:spcBef>
              <a:buNone/>
              <a:defRPr kumimoji="0" sz="3200" b="1" i="1" kern="1200">
                <a:solidFill>
                  <a:schemeClr val="tx2"/>
                </a:solidFill>
                <a:latin typeface="+mj-lt"/>
                <a:ea typeface="+mj-ea"/>
                <a:cs typeface="+mj-cs"/>
              </a:defRPr>
            </a:lvl1pPr>
          </a:lstStyle>
          <a:p>
            <a:pPr marL="357188">
              <a:defRPr/>
            </a:pPr>
            <a:endParaRPr lang="en-US" sz="2400" dirty="0">
              <a:solidFill>
                <a:sysClr val="windowText" lastClr="000000"/>
              </a:solidFill>
              <a:latin typeface="Arial" pitchFamily="34" charset="0"/>
              <a:cs typeface="Arial" pitchFamily="34" charset="0"/>
            </a:endParaRPr>
          </a:p>
        </p:txBody>
      </p:sp>
      <p:pic>
        <p:nvPicPr>
          <p:cNvPr id="12" name="Picture 11" descr="WisconsinBadgers.jpg"/>
          <p:cNvPicPr>
            <a:picLocks noChangeAspect="1"/>
          </p:cNvPicPr>
          <p:nvPr userDrawn="1"/>
        </p:nvPicPr>
        <p:blipFill>
          <a:blip r:embed="rId2" cstate="print"/>
          <a:stretch>
            <a:fillRect/>
          </a:stretch>
        </p:blipFill>
        <p:spPr>
          <a:xfrm>
            <a:off x="137886" y="53926"/>
            <a:ext cx="547914" cy="708074"/>
          </a:xfrm>
          <a:prstGeom prst="rect">
            <a:avLst/>
          </a:prstGeom>
        </p:spPr>
      </p:pic>
      <p:sp>
        <p:nvSpPr>
          <p:cNvPr id="17" name="Rectangle 6"/>
          <p:cNvSpPr>
            <a:spLocks noGrp="1" noChangeArrowheads="1"/>
          </p:cNvSpPr>
          <p:nvPr>
            <p:ph type="sldNum" sz="quarter" idx="12"/>
          </p:nvPr>
        </p:nvSpPr>
        <p:spPr>
          <a:xfrm>
            <a:off x="8382000" y="6629400"/>
            <a:ext cx="762000" cy="228600"/>
          </a:xfrm>
          <a:ln/>
        </p:spPr>
        <p:txBody>
          <a:bodyPr tIns="0" bIns="0" anchor="t" anchorCtr="0"/>
          <a:lstStyle>
            <a:lvl1pPr>
              <a:defRPr/>
            </a:lvl1pPr>
          </a:lstStyle>
          <a:p>
            <a:pPr>
              <a:defRPr/>
            </a:pPr>
            <a:fld id="{234D99DB-AB2A-44B6-A23B-76A3E0A1F3A9}" type="slidenum">
              <a:rPr lang="en-US" altLang="zh-CN">
                <a:solidFill>
                  <a:srgbClr val="000000"/>
                </a:solidFill>
              </a:rPr>
              <a:pPr>
                <a:defRPr/>
              </a:pPr>
              <a:t>‹#›</a:t>
            </a:fld>
            <a:endParaRPr lang="en-US" altLang="zh-CN" dirty="0">
              <a:solidFill>
                <a:srgbClr val="000000"/>
              </a:solidFill>
            </a:endParaRPr>
          </a:p>
        </p:txBody>
      </p:sp>
      <p:cxnSp>
        <p:nvCxnSpPr>
          <p:cNvPr id="18" name="Straight Connector 17"/>
          <p:cNvCxnSpPr/>
          <p:nvPr userDrawn="1"/>
        </p:nvCxnSpPr>
        <p:spPr bwMode="auto">
          <a:xfrm>
            <a:off x="0" y="6606000"/>
            <a:ext cx="9144000" cy="0"/>
          </a:xfrm>
          <a:prstGeom prst="line">
            <a:avLst/>
          </a:prstGeom>
          <a:noFill/>
          <a:ln w="19050" cap="flat" cmpd="sng" algn="ctr">
            <a:solidFill>
              <a:srgbClr val="006EC4"/>
            </a:solidFill>
            <a:prstDash val="solid"/>
            <a:round/>
            <a:headEnd type="none" w="med" len="med"/>
            <a:tailEnd type="none" w="med" len="med"/>
          </a:ln>
          <a:effectLst/>
        </p:spPr>
      </p:cxnSp>
      <p:sp>
        <p:nvSpPr>
          <p:cNvPr id="19" name="TextBox 18"/>
          <p:cNvSpPr txBox="1"/>
          <p:nvPr userDrawn="1"/>
        </p:nvSpPr>
        <p:spPr>
          <a:xfrm>
            <a:off x="76200" y="6581083"/>
            <a:ext cx="19812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Sau</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Lan</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Wu</a:t>
            </a:r>
            <a:endParaRPr lang="es-ES_tradnl" sz="1200" dirty="0">
              <a:solidFill>
                <a:srgbClr val="000000"/>
              </a:solidFill>
              <a:latin typeface="Helvetica" pitchFamily="34" charset="0"/>
            </a:endParaRPr>
          </a:p>
        </p:txBody>
      </p:sp>
      <p:sp>
        <p:nvSpPr>
          <p:cNvPr id="20" name="TextBox 19"/>
          <p:cNvSpPr txBox="1"/>
          <p:nvPr userDrawn="1"/>
        </p:nvSpPr>
        <p:spPr>
          <a:xfrm>
            <a:off x="1524000" y="6581083"/>
            <a:ext cx="67818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Historic</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review</a:t>
            </a:r>
            <a:r>
              <a:rPr lang="es-ES_tradnl" sz="1200" baseline="0" dirty="0" smtClean="0">
                <a:solidFill>
                  <a:srgbClr val="000000"/>
                </a:solidFill>
                <a:latin typeface="Helvetica" pitchFamily="34" charset="0"/>
              </a:rPr>
              <a:t> of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searches</a:t>
            </a:r>
            <a:r>
              <a:rPr lang="es-ES_tradnl" sz="1200" baseline="0" dirty="0" smtClean="0">
                <a:solidFill>
                  <a:srgbClr val="000000"/>
                </a:solidFill>
                <a:latin typeface="Helvetica" pitchFamily="34" charset="0"/>
              </a:rPr>
              <a:t> –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long</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journey</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to</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discovery</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August</a:t>
            </a:r>
            <a:r>
              <a:rPr lang="es-ES_tradnl" sz="1200" baseline="0" dirty="0" smtClean="0">
                <a:solidFill>
                  <a:srgbClr val="000000"/>
                </a:solidFill>
                <a:latin typeface="Helvetica" pitchFamily="34" charset="0"/>
              </a:rPr>
              <a:t> </a:t>
            </a:r>
            <a:r>
              <a:rPr lang="es-ES_tradnl" sz="1200" dirty="0" smtClean="0">
                <a:solidFill>
                  <a:srgbClr val="000000"/>
                </a:solidFill>
                <a:latin typeface="Helvetica" pitchFamily="34" charset="0"/>
              </a:rPr>
              <a:t>12, 2013 </a:t>
            </a:r>
            <a:endParaRPr lang="es-ES_tradnl" sz="1200" dirty="0">
              <a:solidFill>
                <a:srgbClr val="000000"/>
              </a:solidFill>
              <a:latin typeface="Helvetica" pitchFamily="34" charset="0"/>
            </a:endParaRPr>
          </a:p>
        </p:txBody>
      </p:sp>
    </p:spTree>
    <p:extLst>
      <p:ext uri="{BB962C8B-B14F-4D97-AF65-F5344CB8AC3E}">
        <p14:creationId xmlns:p14="http://schemas.microsoft.com/office/powerpoint/2010/main" xmlns="" val="6275360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857"/>
            <a:ext cx="7772400" cy="1362075"/>
          </a:xfrm>
          <a:prstGeom prst="roundRect">
            <a:avLst/>
          </a:pr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35" tIns="45718" rIns="91435" bIns="45718" numCol="1" anchor="ctr" anchorCtr="0" compatLnSpc="1">
            <a:prstTxWarp prst="textNoShape">
              <a:avLst/>
            </a:prstTxWarp>
          </a:bodyPr>
          <a:lstStyle>
            <a:lvl1pPr algn="ctr" rtl="0" eaLnBrk="0" fontAlgn="base" hangingPunct="0">
              <a:spcBef>
                <a:spcPct val="0"/>
              </a:spcBef>
              <a:spcAft>
                <a:spcPct val="0"/>
              </a:spcAft>
              <a:buFontTx/>
              <a:buNone/>
              <a:defRPr lang="en-US" sz="3600" b="0" i="0" kern="1200">
                <a:solidFill>
                  <a:srgbClr val="000000"/>
                </a:solidFill>
                <a:latin typeface="Arial" charset="0"/>
                <a:ea typeface="+mn-ea"/>
                <a:cs typeface="+mn-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962401"/>
            <a:ext cx="7772400" cy="533400"/>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477256"/>
            <a:ext cx="2133600" cy="228601"/>
          </a:xfrm>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1" y="6477256"/>
            <a:ext cx="2895600" cy="228601"/>
          </a:xfrm>
          <a:ln/>
        </p:spPr>
        <p:txBody>
          <a:bodyPr/>
          <a:lstStyle>
            <a:lvl1pPr>
              <a:defRPr/>
            </a:lvl1pPr>
          </a:lstStyle>
          <a:p>
            <a:pPr>
              <a:defRPr/>
            </a:pPr>
            <a:r>
              <a:rPr lang="en-US" altLang="zh-CN" smtClean="0">
                <a:solidFill>
                  <a:srgbClr val="000000"/>
                </a:solidFill>
              </a:rPr>
              <a:t>Search for the SM H to ZZ to 4l with ATLAS</a:t>
            </a:r>
            <a:endParaRPr lang="en-US" altLang="zh-CN" dirty="0">
              <a:solidFill>
                <a:srgbClr val="000000"/>
              </a:solidFill>
            </a:endParaRPr>
          </a:p>
        </p:txBody>
      </p:sp>
      <p:sp>
        <p:nvSpPr>
          <p:cNvPr id="6" name="Rectangle 6"/>
          <p:cNvSpPr>
            <a:spLocks noGrp="1" noChangeArrowheads="1"/>
          </p:cNvSpPr>
          <p:nvPr>
            <p:ph type="sldNum" sz="quarter" idx="12"/>
          </p:nvPr>
        </p:nvSpPr>
        <p:spPr>
          <a:xfrm>
            <a:off x="6553200" y="6477256"/>
            <a:ext cx="2133600" cy="228601"/>
          </a:xfrm>
          <a:ln/>
        </p:spPr>
        <p:txBody>
          <a:bodyPr/>
          <a:lstStyle>
            <a:lvl1pPr>
              <a:defRPr/>
            </a:lvl1pPr>
          </a:lstStyle>
          <a:p>
            <a:pPr>
              <a:defRPr/>
            </a:pPr>
            <a:fld id="{769FE69F-81D8-4DAC-B475-A9BAA1000BE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2955728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0E9DB-1125-47D0-B4CE-556719B0BD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5435046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3FFDA7-874A-41BA-BAF8-A12EF95959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582465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4A4FB8-9F85-42DD-BAC3-20B5A3834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9888523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7" y="0"/>
            <a:ext cx="7924801" cy="593558"/>
          </a:xfrm>
          <a:prstGeom prst="roundRect">
            <a:avLst>
              <a:gd name="adj" fmla="val 0"/>
            </a:avLst>
          </a:prstGeom>
          <a:noFill/>
          <a:ln w="28575" cap="flat" cmpd="sng" algn="ctr">
            <a:noFill/>
            <a:prstDash val="solid"/>
            <a:round/>
            <a:headEnd type="none" w="med" len="med"/>
            <a:tailEnd type="none" w="med" len="med"/>
          </a:ln>
          <a:effectLst/>
        </p:spPr>
        <p:txBody>
          <a:bodyPr wrap="none" anchor="ct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stStyle>
          <a:p>
            <a:r>
              <a:rPr lang="es-ES_tradnl" noProof="0" smtClean="0"/>
              <a:t>Click to edit Master title style</a:t>
            </a:r>
            <a:endParaRPr lang="es-ES_tradnl" noProof="0"/>
          </a:p>
        </p:txBody>
      </p:sp>
      <p:sp>
        <p:nvSpPr>
          <p:cNvPr id="3" name="Content Placeholder 2"/>
          <p:cNvSpPr>
            <a:spLocks noGrp="1"/>
          </p:cNvSpPr>
          <p:nvPr>
            <p:ph idx="1"/>
          </p:nvPr>
        </p:nvSpPr>
        <p:spPr>
          <a:xfrm>
            <a:off x="457200" y="914400"/>
            <a:ext cx="8229600" cy="5334000"/>
          </a:xfrm>
        </p:spPr>
        <p:txBody>
          <a:bodyPr/>
          <a:lstStyle>
            <a:lvl1pPr marL="233351" indent="-233351">
              <a:defRPr sz="2400"/>
            </a:lvl1pPr>
            <a:lvl2pPr marL="457177" indent="-223826">
              <a:defRPr sz="2200"/>
            </a:lvl2pPr>
            <a:lvl3pPr marL="685765" indent="-228588">
              <a:defRPr sz="2200"/>
            </a:lvl3pPr>
            <a:lvl4pPr marL="909591" indent="-228588">
              <a:defRPr/>
            </a:lvl4pPr>
            <a:lvl5pPr marL="1142942" indent="-228588">
              <a:defRPr/>
            </a:lvl5p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endParaRPr lang="es-ES_tradnl" noProof="0"/>
          </a:p>
        </p:txBody>
      </p:sp>
      <p:sp>
        <p:nvSpPr>
          <p:cNvPr id="6" name="Rectangle 6"/>
          <p:cNvSpPr>
            <a:spLocks noGrp="1" noChangeArrowheads="1"/>
          </p:cNvSpPr>
          <p:nvPr>
            <p:ph type="sldNum" sz="quarter" idx="12"/>
          </p:nvPr>
        </p:nvSpPr>
        <p:spPr>
          <a:xfrm>
            <a:off x="8382000" y="6629400"/>
            <a:ext cx="762000" cy="228600"/>
          </a:xfrm>
          <a:ln/>
        </p:spPr>
        <p:txBody>
          <a:bodyPr tIns="0" bIns="0" anchor="t" anchorCtr="0"/>
          <a:lstStyle>
            <a:lvl1pPr>
              <a:defRPr/>
            </a:lvl1pPr>
          </a:lstStyle>
          <a:p>
            <a:pPr>
              <a:defRPr/>
            </a:pPr>
            <a:fld id="{234D99DB-AB2A-44B6-A23B-76A3E0A1F3A9}" type="slidenum">
              <a:rPr lang="en-US" altLang="zh-CN">
                <a:solidFill>
                  <a:srgbClr val="000000"/>
                </a:solidFill>
              </a:rPr>
              <a:pPr>
                <a:defRPr/>
              </a:pPr>
              <a:t>‹#›</a:t>
            </a:fld>
            <a:endParaRPr lang="en-US" altLang="zh-CN" dirty="0">
              <a:solidFill>
                <a:srgbClr val="000000"/>
              </a:solidFill>
            </a:endParaRPr>
          </a:p>
        </p:txBody>
      </p:sp>
      <p:cxnSp>
        <p:nvCxnSpPr>
          <p:cNvPr id="8" name="Straight Connector 7"/>
          <p:cNvCxnSpPr/>
          <p:nvPr userDrawn="1"/>
        </p:nvCxnSpPr>
        <p:spPr bwMode="auto">
          <a:xfrm>
            <a:off x="0" y="6606000"/>
            <a:ext cx="9144000" cy="0"/>
          </a:xfrm>
          <a:prstGeom prst="line">
            <a:avLst/>
          </a:prstGeom>
          <a:noFill/>
          <a:ln w="19050" cap="flat" cmpd="sng" algn="ctr">
            <a:solidFill>
              <a:srgbClr val="006EC4"/>
            </a:solidFill>
            <a:prstDash val="solid"/>
            <a:round/>
            <a:headEnd type="none" w="med" len="med"/>
            <a:tailEnd type="none" w="med" len="med"/>
          </a:ln>
          <a:effectLst/>
        </p:spPr>
      </p:cxnSp>
      <p:sp>
        <p:nvSpPr>
          <p:cNvPr id="10" name="TextBox 9"/>
          <p:cNvSpPr txBox="1"/>
          <p:nvPr userDrawn="1"/>
        </p:nvSpPr>
        <p:spPr>
          <a:xfrm>
            <a:off x="76200" y="6581083"/>
            <a:ext cx="19812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Sau</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Lan</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Wu</a:t>
            </a:r>
            <a:endParaRPr lang="es-ES_tradnl" sz="1200" dirty="0">
              <a:solidFill>
                <a:srgbClr val="000000"/>
              </a:solidFill>
              <a:latin typeface="Helvetica" pitchFamily="34" charset="0"/>
            </a:endParaRPr>
          </a:p>
        </p:txBody>
      </p:sp>
      <p:sp>
        <p:nvSpPr>
          <p:cNvPr id="11" name="TextBox 10"/>
          <p:cNvSpPr txBox="1"/>
          <p:nvPr userDrawn="1"/>
        </p:nvSpPr>
        <p:spPr>
          <a:xfrm>
            <a:off x="1524000" y="6581083"/>
            <a:ext cx="67818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Historic</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review</a:t>
            </a:r>
            <a:r>
              <a:rPr lang="es-ES_tradnl" sz="1200" baseline="0" dirty="0" smtClean="0">
                <a:solidFill>
                  <a:srgbClr val="000000"/>
                </a:solidFill>
                <a:latin typeface="Helvetica" pitchFamily="34" charset="0"/>
              </a:rPr>
              <a:t> of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searches</a:t>
            </a:r>
            <a:r>
              <a:rPr lang="es-ES_tradnl" sz="1200" baseline="0" dirty="0" smtClean="0">
                <a:solidFill>
                  <a:srgbClr val="000000"/>
                </a:solidFill>
                <a:latin typeface="Helvetica" pitchFamily="34" charset="0"/>
              </a:rPr>
              <a:t> –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long</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journey</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to</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discovery</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August</a:t>
            </a:r>
            <a:r>
              <a:rPr lang="es-ES_tradnl" sz="1200" baseline="0" dirty="0" smtClean="0">
                <a:solidFill>
                  <a:srgbClr val="000000"/>
                </a:solidFill>
                <a:latin typeface="Helvetica" pitchFamily="34" charset="0"/>
              </a:rPr>
              <a:t> </a:t>
            </a:r>
            <a:r>
              <a:rPr lang="es-ES_tradnl" sz="1200" dirty="0" smtClean="0">
                <a:solidFill>
                  <a:srgbClr val="000000"/>
                </a:solidFill>
                <a:latin typeface="Helvetica" pitchFamily="34" charset="0"/>
              </a:rPr>
              <a:t>12, 2013 </a:t>
            </a:r>
            <a:endParaRPr lang="es-ES_tradnl" sz="1200" dirty="0">
              <a:solidFill>
                <a:srgbClr val="000000"/>
              </a:solidFill>
              <a:latin typeface="Helvetica" pitchFamily="34" charset="0"/>
            </a:endParaRPr>
          </a:p>
        </p:txBody>
      </p:sp>
      <p:sp>
        <p:nvSpPr>
          <p:cNvPr id="13" name="Title 1"/>
          <p:cNvSpPr txBox="1">
            <a:spLocks/>
          </p:cNvSpPr>
          <p:nvPr userDrawn="1"/>
        </p:nvSpPr>
        <p:spPr>
          <a:xfrm>
            <a:off x="762000" y="2"/>
            <a:ext cx="8382000" cy="666000"/>
          </a:xfrm>
          <a:prstGeom prst="rect">
            <a:avLst/>
          </a:prstGeom>
          <a:solidFill>
            <a:srgbClr val="FF0000">
              <a:alpha val="10000"/>
            </a:srgbClr>
          </a:solidFill>
        </p:spPr>
        <p:txBody>
          <a:bodyPr vert="horz" anchor="ctr" anchorCtr="0">
            <a:noAutofit/>
          </a:bodyPr>
          <a:lstStyle>
            <a:lvl1pPr algn="l" rtl="0" eaLnBrk="1" latinLnBrk="0" hangingPunct="1">
              <a:spcBef>
                <a:spcPct val="0"/>
              </a:spcBef>
              <a:buNone/>
              <a:defRPr kumimoji="0" sz="3200" b="1" i="1" kern="1200">
                <a:solidFill>
                  <a:schemeClr val="tx2"/>
                </a:solidFill>
                <a:latin typeface="+mj-lt"/>
                <a:ea typeface="+mj-ea"/>
                <a:cs typeface="+mj-cs"/>
              </a:defRPr>
            </a:lvl1pPr>
          </a:lstStyle>
          <a:p>
            <a:pPr marL="357188">
              <a:defRPr/>
            </a:pPr>
            <a:endParaRPr lang="en-US" sz="2400" dirty="0">
              <a:solidFill>
                <a:sysClr val="windowText" lastClr="000000"/>
              </a:solidFill>
              <a:latin typeface="Arial" pitchFamily="34" charset="0"/>
              <a:cs typeface="Arial" pitchFamily="34" charset="0"/>
            </a:endParaRPr>
          </a:p>
        </p:txBody>
      </p:sp>
      <p:pic>
        <p:nvPicPr>
          <p:cNvPr id="12" name="Picture 11" descr="WisconsinBadgers.jpg"/>
          <p:cNvPicPr>
            <a:picLocks noChangeAspect="1"/>
          </p:cNvPicPr>
          <p:nvPr userDrawn="1"/>
        </p:nvPicPr>
        <p:blipFill>
          <a:blip r:embed="rId2" cstate="print"/>
          <a:stretch>
            <a:fillRect/>
          </a:stretch>
        </p:blipFill>
        <p:spPr>
          <a:xfrm>
            <a:off x="137886" y="53926"/>
            <a:ext cx="547914" cy="708074"/>
          </a:xfrm>
          <a:prstGeom prst="rect">
            <a:avLst/>
          </a:prstGeom>
        </p:spPr>
      </p:pic>
    </p:spTree>
    <p:extLst>
      <p:ext uri="{BB962C8B-B14F-4D97-AF65-F5344CB8AC3E}">
        <p14:creationId xmlns:p14="http://schemas.microsoft.com/office/powerpoint/2010/main" xmlns="" val="41806971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6E00A1-3A4E-4FAA-BEB5-1CADE221EFF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0547442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3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59E1C-165B-4BAA-A0FD-43757D79C3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79025747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51E76-868A-4566-A89E-DA015F695F5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2599713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81B41-4C95-44F7-9F86-2871622F84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9243779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9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4D343-B86D-49E4-808D-071D46EB2F2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3952626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84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84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26D883-A9A7-411B-8FDF-2FC1F8FFDF1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7959771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0AF6A-911C-4400-8BE9-AD307F39A0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16866986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550616-8EA6-4D80-BA8C-A49595DE14D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92539877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0"/>
            <a:ext cx="7924801" cy="593558"/>
          </a:xfrm>
          <a:prstGeom prst="roundRect">
            <a:avLst>
              <a:gd name="adj" fmla="val 0"/>
            </a:avLst>
          </a:prstGeom>
          <a:noFill/>
          <a:ln w="28575" cap="flat" cmpd="sng" algn="ctr">
            <a:noFill/>
            <a:prstDash val="solid"/>
            <a:round/>
            <a:headEnd type="none" w="med" len="med"/>
            <a:tailEnd type="none" w="med" len="med"/>
          </a:ln>
          <a:effectLst/>
        </p:spPr>
        <p:txBody>
          <a:bodyPr wrap="none" anchor="ct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stStyle>
          <a:p>
            <a:r>
              <a:rPr lang="es-ES_tradnl" noProof="0" smtClean="0"/>
              <a:t>Click to edit Master title style</a:t>
            </a:r>
            <a:endParaRPr lang="es-ES_tradnl" noProof="0"/>
          </a:p>
        </p:txBody>
      </p:sp>
      <p:sp>
        <p:nvSpPr>
          <p:cNvPr id="3" name="Content Placeholder 2"/>
          <p:cNvSpPr>
            <a:spLocks noGrp="1"/>
          </p:cNvSpPr>
          <p:nvPr>
            <p:ph idx="1"/>
          </p:nvPr>
        </p:nvSpPr>
        <p:spPr>
          <a:xfrm>
            <a:off x="457200" y="914400"/>
            <a:ext cx="8229600" cy="5334000"/>
          </a:xfrm>
        </p:spPr>
        <p:txBody>
          <a:bodyPr/>
          <a:lstStyle>
            <a:lvl1pPr marL="233351" indent="-233351">
              <a:defRPr sz="2400"/>
            </a:lvl1pPr>
            <a:lvl2pPr marL="457177" indent="-223826">
              <a:defRPr sz="2200"/>
            </a:lvl2pPr>
            <a:lvl3pPr marL="685765" indent="-228588">
              <a:defRPr sz="2200"/>
            </a:lvl3pPr>
            <a:lvl4pPr marL="909591" indent="-228588">
              <a:defRPr/>
            </a:lvl4pPr>
            <a:lvl5pPr marL="1142942" indent="-228588">
              <a:defRPr/>
            </a:lvl5p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endParaRPr lang="es-ES_tradnl" noProof="0"/>
          </a:p>
        </p:txBody>
      </p:sp>
      <p:sp>
        <p:nvSpPr>
          <p:cNvPr id="13" name="Title 1"/>
          <p:cNvSpPr txBox="1">
            <a:spLocks/>
          </p:cNvSpPr>
          <p:nvPr userDrawn="1"/>
        </p:nvSpPr>
        <p:spPr>
          <a:xfrm>
            <a:off x="762000" y="2"/>
            <a:ext cx="8382000" cy="666000"/>
          </a:xfrm>
          <a:prstGeom prst="rect">
            <a:avLst/>
          </a:prstGeom>
          <a:solidFill>
            <a:srgbClr val="FF0000">
              <a:alpha val="10000"/>
            </a:srgbClr>
          </a:solidFill>
        </p:spPr>
        <p:txBody>
          <a:bodyPr vert="horz" anchor="ctr" anchorCtr="0">
            <a:noAutofit/>
          </a:bodyPr>
          <a:lstStyle>
            <a:lvl1pPr algn="l" rtl="0" eaLnBrk="1" latinLnBrk="0" hangingPunct="1">
              <a:spcBef>
                <a:spcPct val="0"/>
              </a:spcBef>
              <a:buNone/>
              <a:defRPr kumimoji="0" sz="3200" b="1" i="1" kern="1200">
                <a:solidFill>
                  <a:schemeClr val="tx2"/>
                </a:solidFill>
                <a:latin typeface="+mj-lt"/>
                <a:ea typeface="+mj-ea"/>
                <a:cs typeface="+mj-cs"/>
              </a:defRPr>
            </a:lvl1pPr>
          </a:lstStyle>
          <a:p>
            <a:pPr marL="357188">
              <a:defRPr/>
            </a:pPr>
            <a:endParaRPr lang="en-US" sz="2400" dirty="0">
              <a:solidFill>
                <a:sysClr val="windowText" lastClr="000000"/>
              </a:solidFill>
              <a:cs typeface="Arial" pitchFamily="34" charset="0"/>
            </a:endParaRPr>
          </a:p>
        </p:txBody>
      </p:sp>
      <p:pic>
        <p:nvPicPr>
          <p:cNvPr id="12" name="Picture 11" descr="WisconsinBadgers.jpg"/>
          <p:cNvPicPr>
            <a:picLocks noChangeAspect="1"/>
          </p:cNvPicPr>
          <p:nvPr userDrawn="1"/>
        </p:nvPicPr>
        <p:blipFill>
          <a:blip r:embed="rId2" cstate="print"/>
          <a:stretch>
            <a:fillRect/>
          </a:stretch>
        </p:blipFill>
        <p:spPr>
          <a:xfrm>
            <a:off x="137886" y="53926"/>
            <a:ext cx="547914" cy="708074"/>
          </a:xfrm>
          <a:prstGeom prst="rect">
            <a:avLst/>
          </a:prstGeom>
        </p:spPr>
      </p:pic>
      <p:sp>
        <p:nvSpPr>
          <p:cNvPr id="17" name="Rectangle 6"/>
          <p:cNvSpPr>
            <a:spLocks noGrp="1" noChangeArrowheads="1"/>
          </p:cNvSpPr>
          <p:nvPr>
            <p:ph type="sldNum" sz="quarter" idx="12"/>
          </p:nvPr>
        </p:nvSpPr>
        <p:spPr>
          <a:xfrm>
            <a:off x="8382000" y="6629400"/>
            <a:ext cx="762000" cy="228600"/>
          </a:xfrm>
          <a:ln/>
        </p:spPr>
        <p:txBody>
          <a:bodyPr tIns="0" bIns="0" anchor="t" anchorCtr="0"/>
          <a:lstStyle>
            <a:lvl1pPr>
              <a:defRPr/>
            </a:lvl1pPr>
          </a:lstStyle>
          <a:p>
            <a:pPr>
              <a:defRPr/>
            </a:pPr>
            <a:fld id="{234D99DB-AB2A-44B6-A23B-76A3E0A1F3A9}" type="slidenum">
              <a:rPr lang="en-US" altLang="zh-CN">
                <a:solidFill>
                  <a:srgbClr val="000000"/>
                </a:solidFill>
              </a:rPr>
              <a:pPr>
                <a:defRPr/>
              </a:pPr>
              <a:t>‹#›</a:t>
            </a:fld>
            <a:endParaRPr lang="en-US" altLang="zh-CN" dirty="0">
              <a:solidFill>
                <a:srgbClr val="000000"/>
              </a:solidFill>
            </a:endParaRPr>
          </a:p>
        </p:txBody>
      </p:sp>
      <p:cxnSp>
        <p:nvCxnSpPr>
          <p:cNvPr id="18" name="Straight Connector 17"/>
          <p:cNvCxnSpPr/>
          <p:nvPr userDrawn="1"/>
        </p:nvCxnSpPr>
        <p:spPr bwMode="auto">
          <a:xfrm>
            <a:off x="0" y="6606000"/>
            <a:ext cx="9144000" cy="0"/>
          </a:xfrm>
          <a:prstGeom prst="line">
            <a:avLst/>
          </a:prstGeom>
          <a:noFill/>
          <a:ln w="19050" cap="flat" cmpd="sng" algn="ctr">
            <a:solidFill>
              <a:srgbClr val="006EC4"/>
            </a:solidFill>
            <a:prstDash val="solid"/>
            <a:round/>
            <a:headEnd type="none" w="med" len="med"/>
            <a:tailEnd type="none" w="med" len="med"/>
          </a:ln>
          <a:effectLst/>
        </p:spPr>
      </p:cxnSp>
      <p:sp>
        <p:nvSpPr>
          <p:cNvPr id="19" name="TextBox 18"/>
          <p:cNvSpPr txBox="1"/>
          <p:nvPr userDrawn="1"/>
        </p:nvSpPr>
        <p:spPr>
          <a:xfrm>
            <a:off x="76200" y="6581083"/>
            <a:ext cx="19812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Sau</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Lan</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Wu</a:t>
            </a:r>
            <a:endParaRPr lang="es-ES_tradnl" sz="1200" dirty="0">
              <a:solidFill>
                <a:srgbClr val="000000"/>
              </a:solidFill>
              <a:latin typeface="Helvetica" pitchFamily="34" charset="0"/>
            </a:endParaRPr>
          </a:p>
        </p:txBody>
      </p:sp>
      <p:sp>
        <p:nvSpPr>
          <p:cNvPr id="20" name="TextBox 19"/>
          <p:cNvSpPr txBox="1"/>
          <p:nvPr userDrawn="1"/>
        </p:nvSpPr>
        <p:spPr>
          <a:xfrm>
            <a:off x="1524000" y="6581083"/>
            <a:ext cx="67818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Historic</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review</a:t>
            </a:r>
            <a:r>
              <a:rPr lang="es-ES_tradnl" sz="1200" baseline="0" dirty="0" smtClean="0">
                <a:solidFill>
                  <a:srgbClr val="000000"/>
                </a:solidFill>
                <a:latin typeface="Helvetica" pitchFamily="34" charset="0"/>
              </a:rPr>
              <a:t> of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searches</a:t>
            </a:r>
            <a:r>
              <a:rPr lang="es-ES_tradnl" sz="1200" baseline="0" dirty="0" smtClean="0">
                <a:solidFill>
                  <a:srgbClr val="000000"/>
                </a:solidFill>
                <a:latin typeface="Helvetica" pitchFamily="34" charset="0"/>
              </a:rPr>
              <a:t> –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long</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journey</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to</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discovery</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August</a:t>
            </a:r>
            <a:r>
              <a:rPr lang="es-ES_tradnl" sz="1200" baseline="0" dirty="0" smtClean="0">
                <a:solidFill>
                  <a:srgbClr val="000000"/>
                </a:solidFill>
                <a:latin typeface="Helvetica" pitchFamily="34" charset="0"/>
              </a:rPr>
              <a:t> </a:t>
            </a:r>
            <a:r>
              <a:rPr lang="es-ES_tradnl" sz="1200" dirty="0" smtClean="0">
                <a:solidFill>
                  <a:srgbClr val="000000"/>
                </a:solidFill>
                <a:latin typeface="Helvetica" pitchFamily="34" charset="0"/>
              </a:rPr>
              <a:t>12, 2013 </a:t>
            </a:r>
            <a:endParaRPr lang="es-ES_tradnl" sz="1200" dirty="0">
              <a:solidFill>
                <a:srgbClr val="000000"/>
              </a:solidFill>
              <a:latin typeface="Helvetica" pitchFamily="34" charset="0"/>
            </a:endParaRPr>
          </a:p>
        </p:txBody>
      </p:sp>
    </p:spTree>
    <p:extLst>
      <p:ext uri="{BB962C8B-B14F-4D97-AF65-F5344CB8AC3E}">
        <p14:creationId xmlns:p14="http://schemas.microsoft.com/office/powerpoint/2010/main" xmlns="" val="56635367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71"/>
            <a:ext cx="7772400" cy="1362075"/>
          </a:xfrm>
          <a:prstGeom prst="roundRect">
            <a:avLst/>
          </a:pr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35" tIns="45718" rIns="91435" bIns="45718" numCol="1" anchor="ctr" anchorCtr="0" compatLnSpc="1">
            <a:prstTxWarp prst="textNoShape">
              <a:avLst/>
            </a:prstTxWarp>
          </a:bodyPr>
          <a:lstStyle>
            <a:lvl1pPr algn="ctr" rtl="0" eaLnBrk="0" fontAlgn="base" hangingPunct="0">
              <a:spcBef>
                <a:spcPct val="0"/>
              </a:spcBef>
              <a:spcAft>
                <a:spcPct val="0"/>
              </a:spcAft>
              <a:buFontTx/>
              <a:buNone/>
              <a:defRPr lang="en-US" sz="3600" b="0" i="0" kern="1200">
                <a:solidFill>
                  <a:srgbClr val="000000"/>
                </a:solidFill>
                <a:latin typeface="Arial" charset="0"/>
                <a:ea typeface="+mn-ea"/>
                <a:cs typeface="+mn-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962401"/>
            <a:ext cx="7772400" cy="533400"/>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477070"/>
            <a:ext cx="2133600" cy="228601"/>
          </a:xfrm>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1" y="6477070"/>
            <a:ext cx="2895600" cy="228601"/>
          </a:xfrm>
          <a:ln/>
        </p:spPr>
        <p:txBody>
          <a:bodyPr/>
          <a:lstStyle>
            <a:lvl1pPr>
              <a:defRPr/>
            </a:lvl1pPr>
          </a:lstStyle>
          <a:p>
            <a:pPr>
              <a:defRPr/>
            </a:pPr>
            <a:r>
              <a:rPr lang="en-US" altLang="zh-CN" smtClean="0">
                <a:solidFill>
                  <a:srgbClr val="000000"/>
                </a:solidFill>
              </a:rPr>
              <a:t>Search for the SM H to ZZ to 4l with ATLAS</a:t>
            </a:r>
            <a:endParaRPr lang="en-US" altLang="zh-CN" dirty="0">
              <a:solidFill>
                <a:srgbClr val="000000"/>
              </a:solidFill>
            </a:endParaRPr>
          </a:p>
        </p:txBody>
      </p:sp>
      <p:sp>
        <p:nvSpPr>
          <p:cNvPr id="6" name="Rectangle 6"/>
          <p:cNvSpPr>
            <a:spLocks noGrp="1" noChangeArrowheads="1"/>
          </p:cNvSpPr>
          <p:nvPr>
            <p:ph type="sldNum" sz="quarter" idx="12"/>
          </p:nvPr>
        </p:nvSpPr>
        <p:spPr>
          <a:xfrm>
            <a:off x="6553200" y="6477070"/>
            <a:ext cx="2133600" cy="228601"/>
          </a:xfrm>
          <a:ln/>
        </p:spPr>
        <p:txBody>
          <a:bodyPr/>
          <a:lstStyle>
            <a:lvl1pPr>
              <a:defRPr/>
            </a:lvl1pPr>
          </a:lstStyle>
          <a:p>
            <a:pPr>
              <a:defRPr/>
            </a:pPr>
            <a:fld id="{769FE69F-81D8-4DAC-B475-A9BAA1000BE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9392649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83"/>
            <a:ext cx="7772400" cy="1362075"/>
          </a:xfrm>
          <a:prstGeom prst="roundRect">
            <a:avLst/>
          </a:pr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35" tIns="45718" rIns="91435" bIns="45718" numCol="1" anchor="ctr" anchorCtr="0" compatLnSpc="1">
            <a:prstTxWarp prst="textNoShape">
              <a:avLst/>
            </a:prstTxWarp>
          </a:bodyPr>
          <a:lstStyle>
            <a:lvl1pPr algn="ctr" rtl="0" eaLnBrk="0" fontAlgn="base" hangingPunct="0">
              <a:spcBef>
                <a:spcPct val="0"/>
              </a:spcBef>
              <a:spcAft>
                <a:spcPct val="0"/>
              </a:spcAft>
              <a:buFontTx/>
              <a:buNone/>
              <a:defRPr lang="en-US" sz="3600" b="0" i="0" kern="1200">
                <a:solidFill>
                  <a:srgbClr val="000000"/>
                </a:solidFill>
                <a:latin typeface="Arial" charset="0"/>
                <a:ea typeface="+mn-ea"/>
                <a:cs typeface="+mn-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962401"/>
            <a:ext cx="7772400" cy="533400"/>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477082"/>
            <a:ext cx="2133600" cy="228601"/>
          </a:xfrm>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1" y="6477082"/>
            <a:ext cx="2895600" cy="228601"/>
          </a:xfrm>
          <a:ln/>
        </p:spPr>
        <p:txBody>
          <a:bodyPr/>
          <a:lstStyle>
            <a:lvl1pPr>
              <a:defRPr/>
            </a:lvl1pPr>
          </a:lstStyle>
          <a:p>
            <a:pPr>
              <a:defRPr/>
            </a:pPr>
            <a:r>
              <a:rPr lang="en-US" altLang="zh-CN" smtClean="0">
                <a:solidFill>
                  <a:srgbClr val="000000"/>
                </a:solidFill>
              </a:rPr>
              <a:t>Search for the SM H to ZZ to 4l with ATLAS</a:t>
            </a:r>
            <a:endParaRPr lang="en-US" altLang="zh-CN" dirty="0">
              <a:solidFill>
                <a:srgbClr val="000000"/>
              </a:solidFill>
            </a:endParaRPr>
          </a:p>
        </p:txBody>
      </p:sp>
      <p:sp>
        <p:nvSpPr>
          <p:cNvPr id="6" name="Rectangle 6"/>
          <p:cNvSpPr>
            <a:spLocks noGrp="1" noChangeArrowheads="1"/>
          </p:cNvSpPr>
          <p:nvPr>
            <p:ph type="sldNum" sz="quarter" idx="12"/>
          </p:nvPr>
        </p:nvSpPr>
        <p:spPr>
          <a:xfrm>
            <a:off x="6553200" y="6477082"/>
            <a:ext cx="2133600" cy="228601"/>
          </a:xfrm>
          <a:ln/>
        </p:spPr>
        <p:txBody>
          <a:bodyPr/>
          <a:lstStyle>
            <a:lvl1pPr>
              <a:defRPr/>
            </a:lvl1pPr>
          </a:lstStyle>
          <a:p>
            <a:pPr>
              <a:defRPr/>
            </a:pPr>
            <a:fld id="{769FE69F-81D8-4DAC-B475-A9BAA1000BE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38589725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0E9DB-1125-47D0-B4CE-556719B0BD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77117750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3FFDA7-874A-41BA-BAF8-A12EF95959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269007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4A4FB8-9F85-42DD-BAC3-20B5A3834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761154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6E00A1-3A4E-4FAA-BEB5-1CADE221EFF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843879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2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59E1C-165B-4BAA-A0FD-43757D79C3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45476035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51E76-868A-4566-A89E-DA015F695F5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434950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81B41-4C95-44F7-9F86-2871622F84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045523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4D343-B86D-49E4-808D-071D46EB2F2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642372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5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5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26D883-A9A7-411B-8FDF-2FC1F8FFDF1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442115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0AF6A-911C-4400-8BE9-AD307F39A0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41355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0E9DB-1125-47D0-B4CE-556719B0BD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39535547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550616-8EA6-4D80-BA8C-A49595DE14D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236295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0"/>
            <a:ext cx="7924801" cy="593558"/>
          </a:xfrm>
          <a:prstGeom prst="roundRect">
            <a:avLst>
              <a:gd name="adj" fmla="val 0"/>
            </a:avLst>
          </a:prstGeom>
          <a:noFill/>
          <a:ln w="28575" cap="flat" cmpd="sng" algn="ctr">
            <a:noFill/>
            <a:prstDash val="solid"/>
            <a:round/>
            <a:headEnd type="none" w="med" len="med"/>
            <a:tailEnd type="none" w="med" len="med"/>
          </a:ln>
          <a:effectLst/>
        </p:spPr>
        <p:txBody>
          <a:bodyPr wrap="none" anchor="ct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stStyle>
          <a:p>
            <a:r>
              <a:rPr lang="es-ES_tradnl" noProof="0" smtClean="0"/>
              <a:t>Click to edit Master title style</a:t>
            </a:r>
            <a:endParaRPr lang="es-ES_tradnl" noProof="0"/>
          </a:p>
        </p:txBody>
      </p:sp>
      <p:sp>
        <p:nvSpPr>
          <p:cNvPr id="3" name="Content Placeholder 2"/>
          <p:cNvSpPr>
            <a:spLocks noGrp="1"/>
          </p:cNvSpPr>
          <p:nvPr>
            <p:ph idx="1"/>
          </p:nvPr>
        </p:nvSpPr>
        <p:spPr>
          <a:xfrm>
            <a:off x="457200" y="914400"/>
            <a:ext cx="8229600" cy="5334000"/>
          </a:xfrm>
        </p:spPr>
        <p:txBody>
          <a:bodyPr/>
          <a:lstStyle>
            <a:lvl1pPr marL="233351" indent="-233351">
              <a:defRPr sz="2400"/>
            </a:lvl1pPr>
            <a:lvl2pPr marL="457177" indent="-223826">
              <a:defRPr sz="2200"/>
            </a:lvl2pPr>
            <a:lvl3pPr marL="685765" indent="-228588">
              <a:defRPr sz="2200"/>
            </a:lvl3pPr>
            <a:lvl4pPr marL="909591" indent="-228588">
              <a:defRPr/>
            </a:lvl4pPr>
            <a:lvl5pPr marL="1142942" indent="-228588">
              <a:defRPr/>
            </a:lvl5p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endParaRPr lang="es-ES_tradnl" noProof="0"/>
          </a:p>
        </p:txBody>
      </p:sp>
      <p:sp>
        <p:nvSpPr>
          <p:cNvPr id="13" name="Title 1"/>
          <p:cNvSpPr txBox="1">
            <a:spLocks/>
          </p:cNvSpPr>
          <p:nvPr userDrawn="1"/>
        </p:nvSpPr>
        <p:spPr>
          <a:xfrm>
            <a:off x="762000" y="2"/>
            <a:ext cx="8382000" cy="666000"/>
          </a:xfrm>
          <a:prstGeom prst="rect">
            <a:avLst/>
          </a:prstGeom>
          <a:solidFill>
            <a:srgbClr val="FF0000">
              <a:alpha val="10000"/>
            </a:srgbClr>
          </a:solidFill>
        </p:spPr>
        <p:txBody>
          <a:bodyPr vert="horz" anchor="ctr" anchorCtr="0">
            <a:noAutofit/>
          </a:bodyPr>
          <a:lstStyle>
            <a:lvl1pPr algn="l" rtl="0" eaLnBrk="1" latinLnBrk="0" hangingPunct="1">
              <a:spcBef>
                <a:spcPct val="0"/>
              </a:spcBef>
              <a:buNone/>
              <a:defRPr kumimoji="0" sz="3200" b="1" i="1" kern="1200">
                <a:solidFill>
                  <a:schemeClr val="tx2"/>
                </a:solidFill>
                <a:latin typeface="+mj-lt"/>
                <a:ea typeface="+mj-ea"/>
                <a:cs typeface="+mj-cs"/>
              </a:defRPr>
            </a:lvl1pPr>
          </a:lstStyle>
          <a:p>
            <a:pPr marL="357188">
              <a:defRPr/>
            </a:pPr>
            <a:endParaRPr lang="en-US" sz="2400" dirty="0">
              <a:solidFill>
                <a:sysClr val="windowText" lastClr="000000"/>
              </a:solidFill>
              <a:cs typeface="Arial" pitchFamily="34" charset="0"/>
            </a:endParaRPr>
          </a:p>
        </p:txBody>
      </p:sp>
      <p:pic>
        <p:nvPicPr>
          <p:cNvPr id="12" name="Picture 11" descr="WisconsinBadgers.jpg"/>
          <p:cNvPicPr>
            <a:picLocks noChangeAspect="1"/>
          </p:cNvPicPr>
          <p:nvPr userDrawn="1"/>
        </p:nvPicPr>
        <p:blipFill>
          <a:blip r:embed="rId2" cstate="print"/>
          <a:stretch>
            <a:fillRect/>
          </a:stretch>
        </p:blipFill>
        <p:spPr>
          <a:xfrm>
            <a:off x="137886" y="53926"/>
            <a:ext cx="547914" cy="708074"/>
          </a:xfrm>
          <a:prstGeom prst="rect">
            <a:avLst/>
          </a:prstGeom>
        </p:spPr>
      </p:pic>
      <p:sp>
        <p:nvSpPr>
          <p:cNvPr id="17" name="Rectangle 6"/>
          <p:cNvSpPr>
            <a:spLocks noGrp="1" noChangeArrowheads="1"/>
          </p:cNvSpPr>
          <p:nvPr>
            <p:ph type="sldNum" sz="quarter" idx="12"/>
          </p:nvPr>
        </p:nvSpPr>
        <p:spPr>
          <a:xfrm>
            <a:off x="8382000" y="6629400"/>
            <a:ext cx="762000" cy="228600"/>
          </a:xfrm>
          <a:ln/>
        </p:spPr>
        <p:txBody>
          <a:bodyPr tIns="0" bIns="0" anchor="t" anchorCtr="0"/>
          <a:lstStyle>
            <a:lvl1pPr>
              <a:defRPr/>
            </a:lvl1pPr>
          </a:lstStyle>
          <a:p>
            <a:pPr>
              <a:defRPr/>
            </a:pPr>
            <a:fld id="{234D99DB-AB2A-44B6-A23B-76A3E0A1F3A9}" type="slidenum">
              <a:rPr lang="en-US" altLang="zh-CN">
                <a:solidFill>
                  <a:srgbClr val="000000"/>
                </a:solidFill>
              </a:rPr>
              <a:pPr>
                <a:defRPr/>
              </a:pPr>
              <a:t>‹#›</a:t>
            </a:fld>
            <a:endParaRPr lang="en-US" altLang="zh-CN" dirty="0">
              <a:solidFill>
                <a:srgbClr val="000000"/>
              </a:solidFill>
            </a:endParaRPr>
          </a:p>
        </p:txBody>
      </p:sp>
      <p:cxnSp>
        <p:nvCxnSpPr>
          <p:cNvPr id="18" name="Straight Connector 17"/>
          <p:cNvCxnSpPr/>
          <p:nvPr userDrawn="1"/>
        </p:nvCxnSpPr>
        <p:spPr bwMode="auto">
          <a:xfrm>
            <a:off x="0" y="6606000"/>
            <a:ext cx="9144000" cy="0"/>
          </a:xfrm>
          <a:prstGeom prst="line">
            <a:avLst/>
          </a:prstGeom>
          <a:noFill/>
          <a:ln w="19050" cap="flat" cmpd="sng" algn="ctr">
            <a:solidFill>
              <a:srgbClr val="006EC4"/>
            </a:solidFill>
            <a:prstDash val="solid"/>
            <a:round/>
            <a:headEnd type="none" w="med" len="med"/>
            <a:tailEnd type="none" w="med" len="med"/>
          </a:ln>
          <a:effectLst/>
        </p:spPr>
      </p:cxnSp>
      <p:sp>
        <p:nvSpPr>
          <p:cNvPr id="19" name="TextBox 18"/>
          <p:cNvSpPr txBox="1"/>
          <p:nvPr userDrawn="1"/>
        </p:nvSpPr>
        <p:spPr>
          <a:xfrm>
            <a:off x="76200" y="6581083"/>
            <a:ext cx="19812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Sau</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Lan</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Wu</a:t>
            </a:r>
            <a:endParaRPr lang="es-ES_tradnl" sz="1200" dirty="0">
              <a:solidFill>
                <a:srgbClr val="000000"/>
              </a:solidFill>
              <a:latin typeface="Helvetica" pitchFamily="34" charset="0"/>
            </a:endParaRPr>
          </a:p>
        </p:txBody>
      </p:sp>
      <p:sp>
        <p:nvSpPr>
          <p:cNvPr id="20" name="TextBox 19"/>
          <p:cNvSpPr txBox="1"/>
          <p:nvPr userDrawn="1"/>
        </p:nvSpPr>
        <p:spPr>
          <a:xfrm>
            <a:off x="1524000" y="6581083"/>
            <a:ext cx="67818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Historic</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review</a:t>
            </a:r>
            <a:r>
              <a:rPr lang="es-ES_tradnl" sz="1200" baseline="0" dirty="0" smtClean="0">
                <a:solidFill>
                  <a:srgbClr val="000000"/>
                </a:solidFill>
                <a:latin typeface="Helvetica" pitchFamily="34" charset="0"/>
              </a:rPr>
              <a:t> of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searches</a:t>
            </a:r>
            <a:r>
              <a:rPr lang="es-ES_tradnl" sz="1200" baseline="0" dirty="0" smtClean="0">
                <a:solidFill>
                  <a:srgbClr val="000000"/>
                </a:solidFill>
                <a:latin typeface="Helvetica" pitchFamily="34" charset="0"/>
              </a:rPr>
              <a:t> –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long</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journey</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to</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discovery</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August</a:t>
            </a:r>
            <a:r>
              <a:rPr lang="es-ES_tradnl" sz="1200" baseline="0" dirty="0" smtClean="0">
                <a:solidFill>
                  <a:srgbClr val="000000"/>
                </a:solidFill>
                <a:latin typeface="Helvetica" pitchFamily="34" charset="0"/>
              </a:rPr>
              <a:t> </a:t>
            </a:r>
            <a:r>
              <a:rPr lang="es-ES_tradnl" sz="1200" dirty="0" smtClean="0">
                <a:solidFill>
                  <a:srgbClr val="000000"/>
                </a:solidFill>
                <a:latin typeface="Helvetica" pitchFamily="34" charset="0"/>
              </a:rPr>
              <a:t>12, 2013 </a:t>
            </a:r>
            <a:endParaRPr lang="es-ES_tradnl" sz="1200" dirty="0">
              <a:solidFill>
                <a:srgbClr val="000000"/>
              </a:solidFill>
              <a:latin typeface="Helvetica" pitchFamily="34" charset="0"/>
            </a:endParaRPr>
          </a:p>
        </p:txBody>
      </p:sp>
    </p:spTree>
    <p:extLst>
      <p:ext uri="{BB962C8B-B14F-4D97-AF65-F5344CB8AC3E}">
        <p14:creationId xmlns:p14="http://schemas.microsoft.com/office/powerpoint/2010/main" xmlns="" val="121746431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71"/>
            <a:ext cx="7772400" cy="1362075"/>
          </a:xfrm>
          <a:prstGeom prst="roundRect">
            <a:avLst/>
          </a:pr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35" tIns="45718" rIns="91435" bIns="45718" numCol="1" anchor="ctr" anchorCtr="0" compatLnSpc="1">
            <a:prstTxWarp prst="textNoShape">
              <a:avLst/>
            </a:prstTxWarp>
          </a:bodyPr>
          <a:lstStyle>
            <a:lvl1pPr algn="ctr" rtl="0" eaLnBrk="0" fontAlgn="base" hangingPunct="0">
              <a:spcBef>
                <a:spcPct val="0"/>
              </a:spcBef>
              <a:spcAft>
                <a:spcPct val="0"/>
              </a:spcAft>
              <a:buFontTx/>
              <a:buNone/>
              <a:defRPr lang="en-US" sz="3600" b="0" i="0" kern="1200">
                <a:solidFill>
                  <a:srgbClr val="000000"/>
                </a:solidFill>
                <a:latin typeface="Arial" charset="0"/>
                <a:ea typeface="+mn-ea"/>
                <a:cs typeface="+mn-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962401"/>
            <a:ext cx="7772400" cy="533400"/>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477070"/>
            <a:ext cx="2133600" cy="228601"/>
          </a:xfrm>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1" y="6477070"/>
            <a:ext cx="2895600" cy="228601"/>
          </a:xfrm>
          <a:ln/>
        </p:spPr>
        <p:txBody>
          <a:bodyPr/>
          <a:lstStyle>
            <a:lvl1pPr>
              <a:defRPr/>
            </a:lvl1pPr>
          </a:lstStyle>
          <a:p>
            <a:pPr>
              <a:defRPr/>
            </a:pPr>
            <a:r>
              <a:rPr lang="en-US" altLang="zh-CN" smtClean="0">
                <a:solidFill>
                  <a:srgbClr val="000000"/>
                </a:solidFill>
              </a:rPr>
              <a:t>Search for the SM H to ZZ to 4l with ATLAS</a:t>
            </a:r>
            <a:endParaRPr lang="en-US" altLang="zh-CN" dirty="0">
              <a:solidFill>
                <a:srgbClr val="000000"/>
              </a:solidFill>
            </a:endParaRPr>
          </a:p>
        </p:txBody>
      </p:sp>
      <p:sp>
        <p:nvSpPr>
          <p:cNvPr id="6" name="Rectangle 6"/>
          <p:cNvSpPr>
            <a:spLocks noGrp="1" noChangeArrowheads="1"/>
          </p:cNvSpPr>
          <p:nvPr>
            <p:ph type="sldNum" sz="quarter" idx="12"/>
          </p:nvPr>
        </p:nvSpPr>
        <p:spPr>
          <a:xfrm>
            <a:off x="6553200" y="6477070"/>
            <a:ext cx="2133600" cy="228601"/>
          </a:xfrm>
          <a:ln/>
        </p:spPr>
        <p:txBody>
          <a:bodyPr/>
          <a:lstStyle>
            <a:lvl1pPr>
              <a:defRPr/>
            </a:lvl1pPr>
          </a:lstStyle>
          <a:p>
            <a:pPr>
              <a:defRPr/>
            </a:pPr>
            <a:fld id="{769FE69F-81D8-4DAC-B475-A9BAA1000BE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2374238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0E9DB-1125-47D0-B4CE-556719B0BD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948384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3FFDA7-874A-41BA-BAF8-A12EF95959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539589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4A4FB8-9F85-42DD-BAC3-20B5A3834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135266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6E00A1-3A4E-4FAA-BEB5-1CADE221EFF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881604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2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59E1C-165B-4BAA-A0FD-43757D79C3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51520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51E76-868A-4566-A89E-DA015F695F5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570594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81B41-4C95-44F7-9F86-2871622F84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7629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3FFDA7-874A-41BA-BAF8-A12EF95959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08889438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4D343-B86D-49E4-808D-071D46EB2F2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53466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5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5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26D883-A9A7-411B-8FDF-2FC1F8FFDF1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69026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0AF6A-911C-4400-8BE9-AD307F39A0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08009085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550616-8EA6-4D80-BA8C-A49595DE14D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653714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0"/>
            <a:ext cx="7924801" cy="593558"/>
          </a:xfrm>
          <a:prstGeom prst="roundRect">
            <a:avLst>
              <a:gd name="adj" fmla="val 0"/>
            </a:avLst>
          </a:prstGeom>
          <a:noFill/>
          <a:ln w="28575" cap="flat" cmpd="sng" algn="ctr">
            <a:noFill/>
            <a:prstDash val="solid"/>
            <a:round/>
            <a:headEnd type="none" w="med" len="med"/>
            <a:tailEnd type="none" w="med" len="med"/>
          </a:ln>
          <a:effectLst/>
        </p:spPr>
        <p:txBody>
          <a:bodyPr wrap="none" anchor="ct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stStyle>
          <a:p>
            <a:r>
              <a:rPr lang="es-ES_tradnl" noProof="0" smtClean="0"/>
              <a:t>Click to edit Master title style</a:t>
            </a:r>
            <a:endParaRPr lang="es-ES_tradnl" noProof="0"/>
          </a:p>
        </p:txBody>
      </p:sp>
      <p:sp>
        <p:nvSpPr>
          <p:cNvPr id="3" name="Content Placeholder 2"/>
          <p:cNvSpPr>
            <a:spLocks noGrp="1"/>
          </p:cNvSpPr>
          <p:nvPr>
            <p:ph idx="1"/>
          </p:nvPr>
        </p:nvSpPr>
        <p:spPr>
          <a:xfrm>
            <a:off x="457200" y="914400"/>
            <a:ext cx="8229600" cy="5334000"/>
          </a:xfrm>
        </p:spPr>
        <p:txBody>
          <a:bodyPr/>
          <a:lstStyle>
            <a:lvl1pPr marL="233351" indent="-233351">
              <a:defRPr sz="2400"/>
            </a:lvl1pPr>
            <a:lvl2pPr marL="457177" indent="-223826">
              <a:defRPr sz="2200"/>
            </a:lvl2pPr>
            <a:lvl3pPr marL="685765" indent="-228588">
              <a:defRPr sz="2200"/>
            </a:lvl3pPr>
            <a:lvl4pPr marL="909591" indent="-228588">
              <a:defRPr/>
            </a:lvl4pPr>
            <a:lvl5pPr marL="1142942" indent="-228588">
              <a:defRPr/>
            </a:lvl5p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endParaRPr lang="es-ES_tradnl" noProof="0"/>
          </a:p>
        </p:txBody>
      </p:sp>
      <p:sp>
        <p:nvSpPr>
          <p:cNvPr id="13" name="Title 1"/>
          <p:cNvSpPr txBox="1">
            <a:spLocks/>
          </p:cNvSpPr>
          <p:nvPr userDrawn="1"/>
        </p:nvSpPr>
        <p:spPr>
          <a:xfrm>
            <a:off x="762000" y="2"/>
            <a:ext cx="8382000" cy="666000"/>
          </a:xfrm>
          <a:prstGeom prst="rect">
            <a:avLst/>
          </a:prstGeom>
          <a:solidFill>
            <a:srgbClr val="FF0000">
              <a:alpha val="10000"/>
            </a:srgbClr>
          </a:solidFill>
        </p:spPr>
        <p:txBody>
          <a:bodyPr vert="horz" anchor="ctr" anchorCtr="0">
            <a:noAutofit/>
          </a:bodyPr>
          <a:lstStyle>
            <a:lvl1pPr algn="l" rtl="0" eaLnBrk="1" latinLnBrk="0" hangingPunct="1">
              <a:spcBef>
                <a:spcPct val="0"/>
              </a:spcBef>
              <a:buNone/>
              <a:defRPr kumimoji="0" sz="3200" b="1" i="1" kern="1200">
                <a:solidFill>
                  <a:schemeClr val="tx2"/>
                </a:solidFill>
                <a:latin typeface="+mj-lt"/>
                <a:ea typeface="+mj-ea"/>
                <a:cs typeface="+mj-cs"/>
              </a:defRPr>
            </a:lvl1pPr>
          </a:lstStyle>
          <a:p>
            <a:pPr marL="357188">
              <a:defRPr/>
            </a:pPr>
            <a:endParaRPr lang="en-US" sz="2400" dirty="0">
              <a:solidFill>
                <a:sysClr val="windowText" lastClr="000000"/>
              </a:solidFill>
              <a:cs typeface="Arial" pitchFamily="34" charset="0"/>
            </a:endParaRPr>
          </a:p>
        </p:txBody>
      </p:sp>
      <p:pic>
        <p:nvPicPr>
          <p:cNvPr id="12" name="Picture 11" descr="WisconsinBadgers.jpg"/>
          <p:cNvPicPr>
            <a:picLocks noChangeAspect="1"/>
          </p:cNvPicPr>
          <p:nvPr userDrawn="1"/>
        </p:nvPicPr>
        <p:blipFill>
          <a:blip r:embed="rId2" cstate="print"/>
          <a:stretch>
            <a:fillRect/>
          </a:stretch>
        </p:blipFill>
        <p:spPr>
          <a:xfrm>
            <a:off x="137886" y="53926"/>
            <a:ext cx="547914" cy="708074"/>
          </a:xfrm>
          <a:prstGeom prst="rect">
            <a:avLst/>
          </a:prstGeom>
        </p:spPr>
      </p:pic>
      <p:sp>
        <p:nvSpPr>
          <p:cNvPr id="17" name="Rectangle 6"/>
          <p:cNvSpPr>
            <a:spLocks noGrp="1" noChangeArrowheads="1"/>
          </p:cNvSpPr>
          <p:nvPr>
            <p:ph type="sldNum" sz="quarter" idx="12"/>
          </p:nvPr>
        </p:nvSpPr>
        <p:spPr>
          <a:xfrm>
            <a:off x="8382000" y="6629400"/>
            <a:ext cx="762000" cy="228600"/>
          </a:xfrm>
          <a:ln/>
        </p:spPr>
        <p:txBody>
          <a:bodyPr tIns="0" bIns="0" anchor="t" anchorCtr="0"/>
          <a:lstStyle>
            <a:lvl1pPr>
              <a:defRPr/>
            </a:lvl1pPr>
          </a:lstStyle>
          <a:p>
            <a:pPr>
              <a:defRPr/>
            </a:pPr>
            <a:fld id="{234D99DB-AB2A-44B6-A23B-76A3E0A1F3A9}" type="slidenum">
              <a:rPr lang="en-US" altLang="zh-CN">
                <a:solidFill>
                  <a:srgbClr val="000000"/>
                </a:solidFill>
              </a:rPr>
              <a:pPr>
                <a:defRPr/>
              </a:pPr>
              <a:t>‹#›</a:t>
            </a:fld>
            <a:endParaRPr lang="en-US" altLang="zh-CN" dirty="0">
              <a:solidFill>
                <a:srgbClr val="000000"/>
              </a:solidFill>
            </a:endParaRPr>
          </a:p>
        </p:txBody>
      </p:sp>
      <p:cxnSp>
        <p:nvCxnSpPr>
          <p:cNvPr id="18" name="Straight Connector 17"/>
          <p:cNvCxnSpPr/>
          <p:nvPr userDrawn="1"/>
        </p:nvCxnSpPr>
        <p:spPr bwMode="auto">
          <a:xfrm>
            <a:off x="0" y="6606000"/>
            <a:ext cx="9144000" cy="0"/>
          </a:xfrm>
          <a:prstGeom prst="line">
            <a:avLst/>
          </a:prstGeom>
          <a:noFill/>
          <a:ln w="19050" cap="flat" cmpd="sng" algn="ctr">
            <a:solidFill>
              <a:srgbClr val="006EC4"/>
            </a:solidFill>
            <a:prstDash val="solid"/>
            <a:round/>
            <a:headEnd type="none" w="med" len="med"/>
            <a:tailEnd type="none" w="med" len="med"/>
          </a:ln>
          <a:effectLst/>
        </p:spPr>
      </p:cxnSp>
      <p:sp>
        <p:nvSpPr>
          <p:cNvPr id="19" name="TextBox 18"/>
          <p:cNvSpPr txBox="1"/>
          <p:nvPr userDrawn="1"/>
        </p:nvSpPr>
        <p:spPr>
          <a:xfrm>
            <a:off x="76200" y="6581083"/>
            <a:ext cx="19812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Sau</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Lan</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Wu</a:t>
            </a:r>
            <a:endParaRPr lang="es-ES_tradnl" sz="1200" dirty="0">
              <a:solidFill>
                <a:srgbClr val="000000"/>
              </a:solidFill>
              <a:latin typeface="Helvetica" pitchFamily="34" charset="0"/>
            </a:endParaRPr>
          </a:p>
        </p:txBody>
      </p:sp>
      <p:sp>
        <p:nvSpPr>
          <p:cNvPr id="20" name="TextBox 19"/>
          <p:cNvSpPr txBox="1"/>
          <p:nvPr userDrawn="1"/>
        </p:nvSpPr>
        <p:spPr>
          <a:xfrm>
            <a:off x="1524000" y="6581083"/>
            <a:ext cx="67818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smtClean="0">
                <a:solidFill>
                  <a:srgbClr val="000000"/>
                </a:solidFill>
                <a:latin typeface="Helvetica" pitchFamily="34" charset="0"/>
              </a:rPr>
              <a:t>Historic</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review</a:t>
            </a:r>
            <a:r>
              <a:rPr lang="es-ES_tradnl" sz="1200" baseline="0" dirty="0" smtClean="0">
                <a:solidFill>
                  <a:srgbClr val="000000"/>
                </a:solidFill>
                <a:latin typeface="Helvetica" pitchFamily="34" charset="0"/>
              </a:rPr>
              <a:t> of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searches</a:t>
            </a:r>
            <a:r>
              <a:rPr lang="es-ES_tradnl" sz="1200" baseline="0" dirty="0" smtClean="0">
                <a:solidFill>
                  <a:srgbClr val="000000"/>
                </a:solidFill>
                <a:latin typeface="Helvetica" pitchFamily="34" charset="0"/>
              </a:rPr>
              <a:t> –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long</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journey</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to</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the</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Higgs</a:t>
            </a:r>
            <a:r>
              <a:rPr lang="es-ES_tradnl" sz="1200" baseline="0" dirty="0" smtClean="0">
                <a:solidFill>
                  <a:srgbClr val="000000"/>
                </a:solidFill>
                <a:latin typeface="Helvetica" pitchFamily="34" charset="0"/>
              </a:rPr>
              <a:t> </a:t>
            </a:r>
            <a:r>
              <a:rPr lang="es-ES_tradnl" sz="1200" baseline="0" dirty="0" err="1" smtClean="0">
                <a:solidFill>
                  <a:srgbClr val="000000"/>
                </a:solidFill>
                <a:latin typeface="Helvetica" pitchFamily="34" charset="0"/>
              </a:rPr>
              <a:t>discovery</a:t>
            </a:r>
            <a:r>
              <a:rPr lang="es-ES_tradnl" sz="1200" dirty="0" smtClean="0">
                <a:solidFill>
                  <a:srgbClr val="000000"/>
                </a:solidFill>
                <a:latin typeface="Helvetica" pitchFamily="34" charset="0"/>
              </a:rPr>
              <a:t>	</a:t>
            </a:r>
            <a:r>
              <a:rPr lang="es-ES_tradnl" sz="1200" dirty="0" err="1" smtClean="0">
                <a:solidFill>
                  <a:srgbClr val="000000"/>
                </a:solidFill>
                <a:latin typeface="Helvetica" pitchFamily="34" charset="0"/>
              </a:rPr>
              <a:t>August</a:t>
            </a:r>
            <a:r>
              <a:rPr lang="es-ES_tradnl" sz="1200" baseline="0" dirty="0" smtClean="0">
                <a:solidFill>
                  <a:srgbClr val="000000"/>
                </a:solidFill>
                <a:latin typeface="Helvetica" pitchFamily="34" charset="0"/>
              </a:rPr>
              <a:t> </a:t>
            </a:r>
            <a:r>
              <a:rPr lang="es-ES_tradnl" sz="1200" dirty="0" smtClean="0">
                <a:solidFill>
                  <a:srgbClr val="000000"/>
                </a:solidFill>
                <a:latin typeface="Helvetica" pitchFamily="34" charset="0"/>
              </a:rPr>
              <a:t>12, 2013 </a:t>
            </a:r>
            <a:endParaRPr lang="es-ES_tradnl" sz="1200" dirty="0">
              <a:solidFill>
                <a:srgbClr val="000000"/>
              </a:solidFill>
              <a:latin typeface="Helvetica" pitchFamily="34" charset="0"/>
            </a:endParaRPr>
          </a:p>
        </p:txBody>
      </p:sp>
    </p:spTree>
    <p:extLst>
      <p:ext uri="{BB962C8B-B14F-4D97-AF65-F5344CB8AC3E}">
        <p14:creationId xmlns:p14="http://schemas.microsoft.com/office/powerpoint/2010/main" xmlns="" val="291612573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71"/>
            <a:ext cx="7772400" cy="1362075"/>
          </a:xfrm>
          <a:prstGeom prst="roundRect">
            <a:avLst/>
          </a:pr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35" tIns="45718" rIns="91435" bIns="45718" numCol="1" anchor="ctr" anchorCtr="0" compatLnSpc="1">
            <a:prstTxWarp prst="textNoShape">
              <a:avLst/>
            </a:prstTxWarp>
          </a:bodyPr>
          <a:lstStyle>
            <a:lvl1pPr algn="ctr" rtl="0" eaLnBrk="0" fontAlgn="base" hangingPunct="0">
              <a:spcBef>
                <a:spcPct val="0"/>
              </a:spcBef>
              <a:spcAft>
                <a:spcPct val="0"/>
              </a:spcAft>
              <a:buFontTx/>
              <a:buNone/>
              <a:defRPr lang="en-US" sz="3600" b="0" i="0" kern="1200">
                <a:solidFill>
                  <a:srgbClr val="000000"/>
                </a:solidFill>
                <a:latin typeface="Arial" charset="0"/>
                <a:ea typeface="+mn-ea"/>
                <a:cs typeface="+mn-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962401"/>
            <a:ext cx="7772400" cy="533400"/>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477070"/>
            <a:ext cx="2133600" cy="228601"/>
          </a:xfrm>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1" y="6477070"/>
            <a:ext cx="2895600" cy="228601"/>
          </a:xfrm>
          <a:ln/>
        </p:spPr>
        <p:txBody>
          <a:bodyPr/>
          <a:lstStyle>
            <a:lvl1pPr>
              <a:defRPr/>
            </a:lvl1pPr>
          </a:lstStyle>
          <a:p>
            <a:pPr>
              <a:defRPr/>
            </a:pPr>
            <a:r>
              <a:rPr lang="en-US" altLang="zh-CN" smtClean="0">
                <a:solidFill>
                  <a:srgbClr val="000000"/>
                </a:solidFill>
              </a:rPr>
              <a:t>Search for the SM H to ZZ to 4l with ATLAS</a:t>
            </a:r>
            <a:endParaRPr lang="en-US" altLang="zh-CN" dirty="0">
              <a:solidFill>
                <a:srgbClr val="000000"/>
              </a:solidFill>
            </a:endParaRPr>
          </a:p>
        </p:txBody>
      </p:sp>
      <p:sp>
        <p:nvSpPr>
          <p:cNvPr id="6" name="Rectangle 6"/>
          <p:cNvSpPr>
            <a:spLocks noGrp="1" noChangeArrowheads="1"/>
          </p:cNvSpPr>
          <p:nvPr>
            <p:ph type="sldNum" sz="quarter" idx="12"/>
          </p:nvPr>
        </p:nvSpPr>
        <p:spPr>
          <a:xfrm>
            <a:off x="6553200" y="6477070"/>
            <a:ext cx="2133600" cy="228601"/>
          </a:xfrm>
          <a:ln/>
        </p:spPr>
        <p:txBody>
          <a:bodyPr/>
          <a:lstStyle>
            <a:lvl1pPr>
              <a:defRPr/>
            </a:lvl1pPr>
          </a:lstStyle>
          <a:p>
            <a:pPr>
              <a:defRPr/>
            </a:pPr>
            <a:fld id="{769FE69F-81D8-4DAC-B475-A9BAA1000BE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14538199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0E9DB-1125-47D0-B4CE-556719B0BD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12201374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3FFDA7-874A-41BA-BAF8-A12EF95959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64160487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4A4FB8-9F85-42DD-BAC3-20B5A3834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88421400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6E00A1-3A4E-4FAA-BEB5-1CADE221EFF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4872912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4A4FB8-9F85-42DD-BAC3-20B5A3834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96507277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2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59E1C-165B-4BAA-A0FD-43757D79C3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60282219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51E76-868A-4566-A89E-DA015F695F5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57505651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81B41-4C95-44F7-9F86-2871622F84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13406618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4D343-B86D-49E4-808D-071D46EB2F2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62757073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5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5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26D883-A9A7-411B-8FDF-2FC1F8FFDF1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55756971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50AF6A-911C-4400-8BE9-AD307F39A0D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26516336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1982206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16178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792935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28164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6E00A1-3A4E-4FAA-BEB5-1CADE221EFF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6421141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689292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1884705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011483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532199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078777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241974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44872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s-ES_tradnl"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_tradnl"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smtClean="0">
                <a:solidFill>
                  <a:srgbClr val="000000"/>
                </a:solidFill>
                <a:latin typeface="Gill Sans MT"/>
              </a:rPr>
              <a:t>7/25/12</a:t>
            </a:r>
            <a:endParaRPr lang="en-US">
              <a:solidFill>
                <a:srgbClr val="000000"/>
              </a:solidFill>
              <a:latin typeface="Gill Sans MT"/>
            </a:endParaRPr>
          </a:p>
        </p:txBody>
      </p:sp>
      <p:sp>
        <p:nvSpPr>
          <p:cNvPr id="17" name="Footer Placeholder 16"/>
          <p:cNvSpPr>
            <a:spLocks noGrp="1"/>
          </p:cNvSpPr>
          <p:nvPr>
            <p:ph type="ftr" sz="quarter" idx="11"/>
          </p:nvPr>
        </p:nvSpPr>
        <p:spPr>
          <a:xfrm>
            <a:off x="2898648" y="6355080"/>
            <a:ext cx="3474720" cy="365760"/>
          </a:xfrm>
        </p:spPr>
        <p:txBody>
          <a:bodyPr/>
          <a:lstStyle/>
          <a:p>
            <a:r>
              <a:rPr lang="en-US" smtClean="0">
                <a:solidFill>
                  <a:srgbClr val="000000"/>
                </a:solidFill>
                <a:latin typeface="Gill Sans MT"/>
              </a:rPr>
              <a:t>Sau Lan Wu</a:t>
            </a:r>
            <a:endParaRPr lang="en-US">
              <a:solidFill>
                <a:srgbClr val="000000"/>
              </a:solidFill>
              <a:latin typeface="Gill Sans MT"/>
            </a:endParaRPr>
          </a:p>
        </p:txBody>
      </p:sp>
      <p:sp>
        <p:nvSpPr>
          <p:cNvPr id="29" name="Slide Number Placeholder 28"/>
          <p:cNvSpPr>
            <a:spLocks noGrp="1"/>
          </p:cNvSpPr>
          <p:nvPr>
            <p:ph type="sldNum" sz="quarter" idx="12"/>
          </p:nvPr>
        </p:nvSpPr>
        <p:spPr>
          <a:xfrm>
            <a:off x="1216152" y="6355080"/>
            <a:ext cx="1219200" cy="365760"/>
          </a:xfrm>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Tree>
    <p:extLst>
      <p:ext uri="{BB962C8B-B14F-4D97-AF65-F5344CB8AC3E}">
        <p14:creationId xmlns:p14="http://schemas.microsoft.com/office/powerpoint/2010/main" xmlns="" val="376544511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1538"/>
          </a:xfrm>
          <a:solidFill>
            <a:srgbClr val="FF0000">
              <a:alpha val="10000"/>
            </a:srgbClr>
          </a:solidFill>
        </p:spPr>
        <p:txBody>
          <a:bodyPr/>
          <a:lstStyle>
            <a:lvl1pPr>
              <a:defRPr b="1" i="1"/>
            </a:lvl1pPr>
          </a:lstStyle>
          <a:p>
            <a:r>
              <a:rPr kumimoji="0" lang="es-ES_tradnl" dirty="0" err="1" smtClean="0"/>
              <a:t>Click</a:t>
            </a:r>
            <a:r>
              <a:rPr kumimoji="0" lang="es-ES_tradnl" dirty="0" smtClean="0"/>
              <a:t> </a:t>
            </a:r>
            <a:r>
              <a:rPr kumimoji="0" lang="es-ES_tradnl" dirty="0" err="1" smtClean="0"/>
              <a:t>to</a:t>
            </a:r>
            <a:r>
              <a:rPr kumimoji="0" lang="es-ES_tradnl" dirty="0" smtClean="0"/>
              <a:t> </a:t>
            </a:r>
            <a:r>
              <a:rPr kumimoji="0" lang="es-ES_tradnl" dirty="0" err="1" smtClean="0"/>
              <a:t>edit</a:t>
            </a:r>
            <a:r>
              <a:rPr kumimoji="0" lang="es-ES_tradnl" dirty="0" smtClean="0"/>
              <a:t> Master </a:t>
            </a:r>
            <a:r>
              <a:rPr kumimoji="0" lang="es-ES_tradnl" dirty="0" err="1" smtClean="0"/>
              <a:t>title</a:t>
            </a:r>
            <a:r>
              <a:rPr kumimoji="0" lang="es-ES_tradnl" dirty="0" smtClean="0"/>
              <a:t> </a:t>
            </a:r>
            <a:r>
              <a:rPr kumimoji="0" lang="es-ES_tradnl" dirty="0" err="1" smtClean="0"/>
              <a:t>style</a:t>
            </a:r>
            <a:endParaRPr kumimoji="0" lang="en-US" dirty="0"/>
          </a:p>
        </p:txBody>
      </p:sp>
      <p:sp>
        <p:nvSpPr>
          <p:cNvPr id="6" name="Slide Number Placeholder 5"/>
          <p:cNvSpPr>
            <a:spLocks noGrp="1"/>
          </p:cNvSpPr>
          <p:nvPr>
            <p:ph type="sldNum" sz="quarter" idx="12"/>
          </p:nvPr>
        </p:nvSpPr>
        <p:spPr>
          <a:xfrm>
            <a:off x="7162800" y="6619126"/>
            <a:ext cx="1981200" cy="238874"/>
          </a:xfrm>
        </p:spPr>
        <p:txBody>
          <a:bodyPr/>
          <a:lstStyle>
            <a:lvl1pPr algn="r">
              <a:defRPr/>
            </a:lvl1pPr>
          </a:lstStyle>
          <a:p>
            <a:fld id="{8E9C351E-C2C8-8941-85F9-7BC92BCFA9AA}" type="slidenum">
              <a:rPr lang="en-US" smtClean="0">
                <a:solidFill>
                  <a:srgbClr val="000000"/>
                </a:solidFill>
                <a:latin typeface="Gill Sans MT"/>
              </a:rPr>
              <a:pPr/>
              <a:t>‹#›</a:t>
            </a:fld>
            <a:endParaRPr lang="en-US" dirty="0">
              <a:solidFill>
                <a:srgbClr val="000000"/>
              </a:solidFill>
              <a:latin typeface="Gill Sans MT"/>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eaLnBrk="1" latinLnBrk="0" hangingPunct="1"/>
            <a:r>
              <a:rPr lang="es-ES_tradnl" dirty="0" err="1" smtClean="0"/>
              <a:t>Second</a:t>
            </a:r>
            <a:r>
              <a:rPr lang="es-ES_tradnl" dirty="0" smtClean="0"/>
              <a:t> </a:t>
            </a:r>
            <a:r>
              <a:rPr lang="es-ES_tradnl" dirty="0" err="1" smtClean="0"/>
              <a:t>level</a:t>
            </a:r>
            <a:endParaRPr lang="es-ES_tradnl" dirty="0" smtClean="0"/>
          </a:p>
          <a:p>
            <a:pPr lvl="2" eaLnBrk="1" latinLnBrk="0" hangingPunct="1"/>
            <a:r>
              <a:rPr lang="es-ES_tradnl" dirty="0" err="1" smtClean="0"/>
              <a:t>Third</a:t>
            </a:r>
            <a:r>
              <a:rPr lang="es-ES_tradnl" dirty="0" smtClean="0"/>
              <a:t> </a:t>
            </a:r>
            <a:r>
              <a:rPr lang="es-ES_tradnl" dirty="0" err="1" smtClean="0"/>
              <a:t>level</a:t>
            </a:r>
            <a:endParaRPr lang="es-ES_tradnl" dirty="0" smtClean="0"/>
          </a:p>
          <a:p>
            <a:pPr lvl="3" eaLnBrk="1" latinLnBrk="0" hangingPunct="1"/>
            <a:r>
              <a:rPr lang="es-ES_tradnl" dirty="0" err="1" smtClean="0"/>
              <a:t>Fourth</a:t>
            </a:r>
            <a:r>
              <a:rPr lang="es-ES_tradnl" dirty="0" smtClean="0"/>
              <a:t> </a:t>
            </a:r>
            <a:r>
              <a:rPr lang="es-ES_tradnl" dirty="0" err="1" smtClean="0"/>
              <a:t>level</a:t>
            </a:r>
            <a:endParaRPr lang="es-ES_tradnl" dirty="0" smtClean="0"/>
          </a:p>
          <a:p>
            <a:pPr lvl="4" eaLnBrk="1" latinLnBrk="0" hangingPunct="1"/>
            <a:r>
              <a:rPr lang="es-ES_tradnl" dirty="0" err="1" smtClean="0"/>
              <a:t>Fifth</a:t>
            </a:r>
            <a:r>
              <a:rPr lang="es-ES_tradnl" dirty="0" smtClean="0"/>
              <a:t> </a:t>
            </a:r>
            <a:r>
              <a:rPr lang="es-ES_tradnl" dirty="0" err="1" smtClean="0"/>
              <a:t>level</a:t>
            </a:r>
            <a:endParaRPr kumimoji="0" lang="en-US" dirty="0"/>
          </a:p>
        </p:txBody>
      </p:sp>
    </p:spTree>
    <p:extLst>
      <p:ext uri="{BB962C8B-B14F-4D97-AF65-F5344CB8AC3E}">
        <p14:creationId xmlns:p14="http://schemas.microsoft.com/office/powerpoint/2010/main" xmlns="" val="218100329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s-ES_tradnl"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_tradnl"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r>
              <a:rPr lang="en-US" smtClean="0">
                <a:solidFill>
                  <a:srgbClr val="F8F8F8"/>
                </a:solidFill>
                <a:latin typeface="Gill Sans MT"/>
              </a:rPr>
              <a:t>7/25/12</a:t>
            </a:r>
            <a:endParaRPr lang="en-US">
              <a:solidFill>
                <a:srgbClr val="F8F8F8"/>
              </a:solidFill>
              <a:latin typeface="Gill Sans MT"/>
            </a:endParaRPr>
          </a:p>
        </p:txBody>
      </p:sp>
      <p:sp>
        <p:nvSpPr>
          <p:cNvPr id="5" name="Footer Placeholder 4"/>
          <p:cNvSpPr>
            <a:spLocks noGrp="1"/>
          </p:cNvSpPr>
          <p:nvPr>
            <p:ph type="ftr" sz="quarter" idx="11"/>
          </p:nvPr>
        </p:nvSpPr>
        <p:spPr>
          <a:xfrm>
            <a:off x="2898648" y="6355080"/>
            <a:ext cx="3474720" cy="365760"/>
          </a:xfrm>
        </p:spPr>
        <p:txBody>
          <a:bodyPr/>
          <a:lstStyle/>
          <a:p>
            <a:r>
              <a:rPr lang="en-US" smtClean="0">
                <a:solidFill>
                  <a:srgbClr val="F8F8F8"/>
                </a:solidFill>
                <a:latin typeface="Gill Sans MT"/>
              </a:rPr>
              <a:t>Sau Lan Wu</a:t>
            </a:r>
            <a:endParaRPr lang="en-US">
              <a:solidFill>
                <a:srgbClr val="F8F8F8"/>
              </a:solidFill>
              <a:latin typeface="Gill Sans MT"/>
            </a:endParaRPr>
          </a:p>
        </p:txBody>
      </p:sp>
      <p:sp>
        <p:nvSpPr>
          <p:cNvPr id="6" name="Slide Number Placeholder 5"/>
          <p:cNvSpPr>
            <a:spLocks noGrp="1"/>
          </p:cNvSpPr>
          <p:nvPr>
            <p:ph type="sldNum" sz="quarter" idx="12"/>
          </p:nvPr>
        </p:nvSpPr>
        <p:spPr>
          <a:xfrm>
            <a:off x="1069848" y="6355080"/>
            <a:ext cx="1520952" cy="365760"/>
          </a:xfrm>
        </p:spPr>
        <p:txBody>
          <a:bodyPr/>
          <a:lstStyle/>
          <a:p>
            <a:fld id="{8E9C351E-C2C8-8941-85F9-7BC92BCFA9AA}" type="slidenum">
              <a:rPr lang="en-US" smtClean="0">
                <a:solidFill>
                  <a:srgbClr val="F8F8F8"/>
                </a:solidFill>
                <a:latin typeface="Gill Sans MT"/>
              </a:rPr>
              <a:pPr/>
              <a:t>‹#›</a:t>
            </a:fld>
            <a:endParaRPr lang="en-US">
              <a:solidFill>
                <a:srgbClr val="F8F8F8"/>
              </a:solidFill>
              <a:latin typeface="Gill Sans MT"/>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Tree>
    <p:extLst>
      <p:ext uri="{BB962C8B-B14F-4D97-AF65-F5344CB8AC3E}">
        <p14:creationId xmlns:p14="http://schemas.microsoft.com/office/powerpoint/2010/main" xmlns="" val="33000884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3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59E1C-165B-4BAA-A0FD-43757D79C3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237361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s-ES_tradnl"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solidFill>
                  <a:srgbClr val="000000"/>
                </a:solidFill>
                <a:latin typeface="Gill Sans MT"/>
              </a:rPr>
              <a:t>7/25/12</a:t>
            </a:r>
            <a:endParaRPr lang="en-US">
              <a:solidFill>
                <a:srgbClr val="000000"/>
              </a:solidFill>
              <a:latin typeface="Gill Sans MT"/>
            </a:endParaRPr>
          </a:p>
        </p:txBody>
      </p:sp>
      <p:sp>
        <p:nvSpPr>
          <p:cNvPr id="6" name="Footer Placeholder 5"/>
          <p:cNvSpPr>
            <a:spLocks noGrp="1"/>
          </p:cNvSpPr>
          <p:nvPr>
            <p:ph type="ftr" sz="quarter" idx="11"/>
          </p:nvPr>
        </p:nvSpPr>
        <p:spPr/>
        <p:txBody>
          <a:bodyPr/>
          <a:lstStyle/>
          <a:p>
            <a:r>
              <a:rPr lang="en-US" smtClean="0">
                <a:solidFill>
                  <a:srgbClr val="000000"/>
                </a:solidFill>
                <a:latin typeface="Gill Sans MT"/>
              </a:rPr>
              <a:t>Sau Lan Wu</a:t>
            </a:r>
            <a:endParaRPr lang="en-US">
              <a:solidFill>
                <a:srgbClr val="000000"/>
              </a:solidFill>
              <a:latin typeface="Gill Sans MT"/>
            </a:endParaRPr>
          </a:p>
        </p:txBody>
      </p:sp>
      <p:sp>
        <p:nvSpPr>
          <p:cNvPr id="7" name="Slide Number Placeholder 6"/>
          <p:cNvSpPr>
            <a:spLocks noGrp="1"/>
          </p:cNvSpPr>
          <p:nvPr>
            <p:ph type="sldNum" sz="quarter" idx="12"/>
          </p:nvPr>
        </p:nvSpPr>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Tree>
    <p:extLst>
      <p:ext uri="{BB962C8B-B14F-4D97-AF65-F5344CB8AC3E}">
        <p14:creationId xmlns:p14="http://schemas.microsoft.com/office/powerpoint/2010/main" xmlns="" val="411067111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s-ES_tradnl"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_tradnl"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_tradnl" smtClean="0"/>
              <a:t>Click to edit Master text styles</a:t>
            </a:r>
          </a:p>
        </p:txBody>
      </p:sp>
      <p:sp>
        <p:nvSpPr>
          <p:cNvPr id="7" name="Date Placeholder 6"/>
          <p:cNvSpPr>
            <a:spLocks noGrp="1"/>
          </p:cNvSpPr>
          <p:nvPr>
            <p:ph type="dt" sz="half" idx="10"/>
          </p:nvPr>
        </p:nvSpPr>
        <p:spPr/>
        <p:txBody>
          <a:bodyPr/>
          <a:lstStyle/>
          <a:p>
            <a:r>
              <a:rPr lang="en-US" smtClean="0">
                <a:solidFill>
                  <a:srgbClr val="000000"/>
                </a:solidFill>
                <a:latin typeface="Gill Sans MT"/>
              </a:rPr>
              <a:t>7/25/12</a:t>
            </a:r>
            <a:endParaRPr lang="en-US">
              <a:solidFill>
                <a:srgbClr val="000000"/>
              </a:solidFill>
              <a:latin typeface="Gill Sans MT"/>
            </a:endParaRPr>
          </a:p>
        </p:txBody>
      </p:sp>
      <p:sp>
        <p:nvSpPr>
          <p:cNvPr id="8" name="Footer Placeholder 7"/>
          <p:cNvSpPr>
            <a:spLocks noGrp="1"/>
          </p:cNvSpPr>
          <p:nvPr>
            <p:ph type="ftr" sz="quarter" idx="11"/>
          </p:nvPr>
        </p:nvSpPr>
        <p:spPr/>
        <p:txBody>
          <a:bodyPr/>
          <a:lstStyle/>
          <a:p>
            <a:r>
              <a:rPr lang="en-US" smtClean="0">
                <a:solidFill>
                  <a:srgbClr val="000000"/>
                </a:solidFill>
                <a:latin typeface="Gill Sans MT"/>
              </a:rPr>
              <a:t>Sau Lan Wu</a:t>
            </a:r>
            <a:endParaRPr lang="en-US">
              <a:solidFill>
                <a:srgbClr val="000000"/>
              </a:solidFill>
              <a:latin typeface="Gill Sans MT"/>
            </a:endParaRPr>
          </a:p>
        </p:txBody>
      </p:sp>
      <p:sp>
        <p:nvSpPr>
          <p:cNvPr id="9" name="Slide Number Placeholder 8"/>
          <p:cNvSpPr>
            <a:spLocks noGrp="1"/>
          </p:cNvSpPr>
          <p:nvPr>
            <p:ph type="sldNum" sz="quarter" idx="12"/>
          </p:nvPr>
        </p:nvSpPr>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Tree>
    <p:extLst>
      <p:ext uri="{BB962C8B-B14F-4D97-AF65-F5344CB8AC3E}">
        <p14:creationId xmlns:p14="http://schemas.microsoft.com/office/powerpoint/2010/main" xmlns="" val="6132409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s-ES_tradnl"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solidFill>
                  <a:srgbClr val="000000"/>
                </a:solidFill>
                <a:latin typeface="Gill Sans MT"/>
              </a:rPr>
              <a:t>7/25/12</a:t>
            </a:r>
            <a:endParaRPr lang="en-US">
              <a:solidFill>
                <a:srgbClr val="000000"/>
              </a:solidFill>
              <a:latin typeface="Gill Sans MT"/>
            </a:endParaRPr>
          </a:p>
        </p:txBody>
      </p:sp>
      <p:sp>
        <p:nvSpPr>
          <p:cNvPr id="4" name="Footer Placeholder 3"/>
          <p:cNvSpPr>
            <a:spLocks noGrp="1"/>
          </p:cNvSpPr>
          <p:nvPr>
            <p:ph type="ftr" sz="quarter" idx="11"/>
          </p:nvPr>
        </p:nvSpPr>
        <p:spPr/>
        <p:txBody>
          <a:bodyPr/>
          <a:lstStyle/>
          <a:p>
            <a:r>
              <a:rPr lang="en-US" smtClean="0">
                <a:solidFill>
                  <a:srgbClr val="000000"/>
                </a:solidFill>
                <a:latin typeface="Gill Sans MT"/>
              </a:rPr>
              <a:t>Sau Lan Wu</a:t>
            </a:r>
            <a:endParaRPr lang="en-US">
              <a:solidFill>
                <a:srgbClr val="000000"/>
              </a:solidFill>
              <a:latin typeface="Gill Sans MT"/>
            </a:endParaRPr>
          </a:p>
        </p:txBody>
      </p:sp>
      <p:sp>
        <p:nvSpPr>
          <p:cNvPr id="5" name="Slide Number Placeholder 4"/>
          <p:cNvSpPr>
            <a:spLocks noGrp="1"/>
          </p:cNvSpPr>
          <p:nvPr>
            <p:ph type="sldNum" sz="quarter" idx="12"/>
          </p:nvPr>
        </p:nvSpPr>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
        <p:nvSpPr>
          <p:cNvPr id="6" name="Isosceles Triangle 5"/>
          <p:cNvSpPr>
            <a:spLocks noChangeAspect="1"/>
          </p:cNvSpPr>
          <p:nvPr/>
        </p:nvSpPr>
        <p:spPr>
          <a:xfrm rot="5400000">
            <a:off x="419225"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Tree>
    <p:extLst>
      <p:ext uri="{BB962C8B-B14F-4D97-AF65-F5344CB8AC3E}">
        <p14:creationId xmlns:p14="http://schemas.microsoft.com/office/powerpoint/2010/main" xmlns="" val="42614914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Tree>
    <p:extLst>
      <p:ext uri="{BB962C8B-B14F-4D97-AF65-F5344CB8AC3E}">
        <p14:creationId xmlns:p14="http://schemas.microsoft.com/office/powerpoint/2010/main" xmlns="" val="4005624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s-ES_tradnl" smtClean="0"/>
              <a:t>Click to edit Master title style</a:t>
            </a:r>
            <a:endParaRPr kumimoji="0" lang="en-US"/>
          </a:p>
        </p:txBody>
      </p:sp>
      <p:sp>
        <p:nvSpPr>
          <p:cNvPr id="3" name="Text Placeholder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s-ES_tradnl" smtClean="0"/>
              <a:t>Click to edit Master text styles</a:t>
            </a:r>
          </a:p>
        </p:txBody>
      </p:sp>
      <p:sp>
        <p:nvSpPr>
          <p:cNvPr id="5" name="Date Placeholder 4"/>
          <p:cNvSpPr>
            <a:spLocks noGrp="1"/>
          </p:cNvSpPr>
          <p:nvPr>
            <p:ph type="dt" sz="half" idx="10"/>
          </p:nvPr>
        </p:nvSpPr>
        <p:spPr/>
        <p:txBody>
          <a:bodyPr/>
          <a:lstStyle/>
          <a:p>
            <a:r>
              <a:rPr lang="en-US" smtClean="0">
                <a:solidFill>
                  <a:srgbClr val="000000"/>
                </a:solidFill>
                <a:latin typeface="Gill Sans MT"/>
              </a:rPr>
              <a:t>7/25/12</a:t>
            </a:r>
            <a:endParaRPr lang="en-US">
              <a:solidFill>
                <a:srgbClr val="000000"/>
              </a:solidFill>
              <a:latin typeface="Gill Sans MT"/>
            </a:endParaRPr>
          </a:p>
        </p:txBody>
      </p:sp>
      <p:sp>
        <p:nvSpPr>
          <p:cNvPr id="6" name="Footer Placeholder 5"/>
          <p:cNvSpPr>
            <a:spLocks noGrp="1"/>
          </p:cNvSpPr>
          <p:nvPr>
            <p:ph type="ftr" sz="quarter" idx="11"/>
          </p:nvPr>
        </p:nvSpPr>
        <p:spPr/>
        <p:txBody>
          <a:bodyPr/>
          <a:lstStyle/>
          <a:p>
            <a:r>
              <a:rPr lang="en-US" smtClean="0">
                <a:solidFill>
                  <a:srgbClr val="000000"/>
                </a:solidFill>
                <a:latin typeface="Gill Sans MT"/>
              </a:rPr>
              <a:t>Sau Lan Wu</a:t>
            </a:r>
            <a:endParaRPr lang="en-US">
              <a:solidFill>
                <a:srgbClr val="000000"/>
              </a:solidFill>
              <a:latin typeface="Gill Sans MT"/>
            </a:endParaRPr>
          </a:p>
        </p:txBody>
      </p:sp>
      <p:sp>
        <p:nvSpPr>
          <p:cNvPr id="7" name="Slide Number Placeholder 6"/>
          <p:cNvSpPr>
            <a:spLocks noGrp="1"/>
          </p:cNvSpPr>
          <p:nvPr>
            <p:ph type="sldNum" sz="quarter" idx="12"/>
          </p:nvPr>
        </p:nvSpPr>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dirty="0">
              <a:solidFill>
                <a:prstClr val="black"/>
              </a:solidFill>
              <a:latin typeface="Gill Sans MT"/>
            </a:endParaRPr>
          </a:p>
        </p:txBody>
      </p:sp>
      <p:sp>
        <p:nvSpPr>
          <p:cNvPr id="9" name="Isosceles Triangle 8"/>
          <p:cNvSpPr>
            <a:spLocks noChangeAspect="1"/>
          </p:cNvSpPr>
          <p:nvPr/>
        </p:nvSpPr>
        <p:spPr>
          <a:xfrm rot="5400000">
            <a:off x="419225"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Tree>
    <p:extLst>
      <p:ext uri="{BB962C8B-B14F-4D97-AF65-F5344CB8AC3E}">
        <p14:creationId xmlns:p14="http://schemas.microsoft.com/office/powerpoint/2010/main" xmlns="" val="32443576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s-ES_tradnl"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s-ES_tradnl"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s-ES_tradnl" smtClean="0"/>
              <a:t>Click to edit Master text styles</a:t>
            </a:r>
          </a:p>
        </p:txBody>
      </p:sp>
      <p:sp>
        <p:nvSpPr>
          <p:cNvPr id="5" name="Date Placeholder 4"/>
          <p:cNvSpPr>
            <a:spLocks noGrp="1"/>
          </p:cNvSpPr>
          <p:nvPr>
            <p:ph type="dt" sz="half" idx="10"/>
          </p:nvPr>
        </p:nvSpPr>
        <p:spPr/>
        <p:txBody>
          <a:bodyPr/>
          <a:lstStyle/>
          <a:p>
            <a:r>
              <a:rPr lang="en-US" smtClean="0">
                <a:solidFill>
                  <a:srgbClr val="F8F8F8"/>
                </a:solidFill>
                <a:latin typeface="Gill Sans MT"/>
              </a:rPr>
              <a:t>7/25/12</a:t>
            </a:r>
            <a:endParaRPr lang="en-US">
              <a:solidFill>
                <a:srgbClr val="F8F8F8"/>
              </a:solidFill>
              <a:latin typeface="Gill Sans MT"/>
            </a:endParaRPr>
          </a:p>
        </p:txBody>
      </p:sp>
      <p:sp>
        <p:nvSpPr>
          <p:cNvPr id="6" name="Footer Placeholder 5"/>
          <p:cNvSpPr>
            <a:spLocks noGrp="1"/>
          </p:cNvSpPr>
          <p:nvPr>
            <p:ph type="ftr" sz="quarter" idx="11"/>
          </p:nvPr>
        </p:nvSpPr>
        <p:spPr/>
        <p:txBody>
          <a:bodyPr/>
          <a:lstStyle/>
          <a:p>
            <a:r>
              <a:rPr lang="en-US" smtClean="0">
                <a:solidFill>
                  <a:srgbClr val="F8F8F8"/>
                </a:solidFill>
                <a:latin typeface="Gill Sans MT"/>
              </a:rPr>
              <a:t>Sau Lan Wu</a:t>
            </a:r>
            <a:endParaRPr lang="en-US">
              <a:solidFill>
                <a:srgbClr val="F8F8F8"/>
              </a:solidFill>
              <a:latin typeface="Gill Sans MT"/>
            </a:endParaRPr>
          </a:p>
        </p:txBody>
      </p:sp>
      <p:sp>
        <p:nvSpPr>
          <p:cNvPr id="7" name="Slide Number Placeholder 6"/>
          <p:cNvSpPr>
            <a:spLocks noGrp="1"/>
          </p:cNvSpPr>
          <p:nvPr>
            <p:ph type="sldNum" sz="quarter" idx="12"/>
          </p:nvPr>
        </p:nvSpPr>
        <p:spPr/>
        <p:txBody>
          <a:bodyPr/>
          <a:lstStyle/>
          <a:p>
            <a:fld id="{8E9C351E-C2C8-8941-85F9-7BC92BCFA9AA}" type="slidenum">
              <a:rPr lang="en-US" smtClean="0">
                <a:solidFill>
                  <a:srgbClr val="F8F8F8"/>
                </a:solidFill>
                <a:latin typeface="Gill Sans MT"/>
              </a:rPr>
              <a:pPr/>
              <a:t>‹#›</a:t>
            </a:fld>
            <a:endParaRPr lang="en-US">
              <a:solidFill>
                <a:srgbClr val="F8F8F8"/>
              </a:solidFill>
              <a:latin typeface="Gill Sans MT"/>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white"/>
              </a:solidFill>
              <a:latin typeface="Gill Sans MT"/>
            </a:endParaRPr>
          </a:p>
        </p:txBody>
      </p:sp>
      <p:sp>
        <p:nvSpPr>
          <p:cNvPr id="9" name="Isosceles Triangle 8"/>
          <p:cNvSpPr>
            <a:spLocks noChangeAspect="1"/>
          </p:cNvSpPr>
          <p:nvPr/>
        </p:nvSpPr>
        <p:spPr>
          <a:xfrm rot="5400000">
            <a:off x="419225"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Tree>
    <p:extLst>
      <p:ext uri="{BB962C8B-B14F-4D97-AF65-F5344CB8AC3E}">
        <p14:creationId xmlns:p14="http://schemas.microsoft.com/office/powerpoint/2010/main" xmlns="" val="607270602"/>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_tradnl"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00000"/>
                </a:solidFill>
                <a:latin typeface="Gill Sans MT"/>
              </a:rPr>
              <a:t>7/25/12</a:t>
            </a:r>
            <a:endParaRPr lang="en-US">
              <a:solidFill>
                <a:srgbClr val="000000"/>
              </a:solidFill>
              <a:latin typeface="Gill Sans MT"/>
            </a:endParaRPr>
          </a:p>
        </p:txBody>
      </p:sp>
      <p:sp>
        <p:nvSpPr>
          <p:cNvPr id="5" name="Footer Placeholder 4"/>
          <p:cNvSpPr>
            <a:spLocks noGrp="1"/>
          </p:cNvSpPr>
          <p:nvPr>
            <p:ph type="ftr" sz="quarter" idx="11"/>
          </p:nvPr>
        </p:nvSpPr>
        <p:spPr/>
        <p:txBody>
          <a:bodyPr/>
          <a:lstStyle/>
          <a:p>
            <a:r>
              <a:rPr lang="en-US" smtClean="0">
                <a:solidFill>
                  <a:srgbClr val="000000"/>
                </a:solidFill>
                <a:latin typeface="Gill Sans MT"/>
              </a:rPr>
              <a:t>Sau Lan Wu</a:t>
            </a:r>
            <a:endParaRPr lang="en-US">
              <a:solidFill>
                <a:srgbClr val="000000"/>
              </a:solidFill>
              <a:latin typeface="Gill Sans MT"/>
            </a:endParaRPr>
          </a:p>
        </p:txBody>
      </p:sp>
      <p:sp>
        <p:nvSpPr>
          <p:cNvPr id="6" name="Slide Number Placeholder 5"/>
          <p:cNvSpPr>
            <a:spLocks noGrp="1"/>
          </p:cNvSpPr>
          <p:nvPr>
            <p:ph type="sldNum" sz="quarter" idx="12"/>
          </p:nvPr>
        </p:nvSpPr>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Tree>
    <p:extLst>
      <p:ext uri="{BB962C8B-B14F-4D97-AF65-F5344CB8AC3E}">
        <p14:creationId xmlns:p14="http://schemas.microsoft.com/office/powerpoint/2010/main" xmlns="" val="31777297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88"/>
            <a:ext cx="2057400" cy="5851525"/>
          </a:xfrm>
        </p:spPr>
        <p:txBody>
          <a:bodyPr vert="eaVert"/>
          <a:lstStyle/>
          <a:p>
            <a:r>
              <a:rPr kumimoji="0" lang="es-ES_tradnl" smtClean="0"/>
              <a:t>Click to edit Master title style</a:t>
            </a:r>
            <a:endParaRPr kumimoji="0" lang="en-US"/>
          </a:p>
        </p:txBody>
      </p:sp>
      <p:sp>
        <p:nvSpPr>
          <p:cNvPr id="3" name="Vertical Text Placeholder 2"/>
          <p:cNvSpPr>
            <a:spLocks noGrp="1"/>
          </p:cNvSpPr>
          <p:nvPr>
            <p:ph type="body" orient="vert" idx="1"/>
          </p:nvPr>
        </p:nvSpPr>
        <p:spPr>
          <a:xfrm>
            <a:off x="457200" y="274888"/>
            <a:ext cx="6019800" cy="5851525"/>
          </a:xfrm>
        </p:spPr>
        <p:txBody>
          <a:bodyPr vert="eaVert"/>
          <a:lstStyle/>
          <a:p>
            <a:pPr lvl="0" eaLnBrk="1" latinLnBrk="0" hangingPunct="1"/>
            <a:r>
              <a:rPr lang="es-ES_tradnl" smtClean="0"/>
              <a:t>Click to edit Master text styles</a:t>
            </a:r>
          </a:p>
          <a:p>
            <a:pPr lvl="1" eaLnBrk="1" latinLnBrk="0" hangingPunct="1"/>
            <a:r>
              <a:rPr lang="es-ES_tradnl" smtClean="0"/>
              <a:t>Second level</a:t>
            </a:r>
          </a:p>
          <a:p>
            <a:pPr lvl="2" eaLnBrk="1" latinLnBrk="0" hangingPunct="1"/>
            <a:r>
              <a:rPr lang="es-ES_tradnl" smtClean="0"/>
              <a:t>Third level</a:t>
            </a:r>
          </a:p>
          <a:p>
            <a:pPr lvl="3" eaLnBrk="1" latinLnBrk="0" hangingPunct="1"/>
            <a:r>
              <a:rPr lang="es-ES_tradnl" smtClean="0"/>
              <a:t>Fourth level</a:t>
            </a:r>
          </a:p>
          <a:p>
            <a:pPr lvl="4" eaLnBrk="1" latinLnBrk="0" hangingPunct="1"/>
            <a:r>
              <a:rPr lang="es-ES_tradnl" smtClean="0"/>
              <a:t>Fifth level</a:t>
            </a:r>
            <a:endParaRPr kumimoji="0" lang="en-US"/>
          </a:p>
        </p:txBody>
      </p:sp>
      <p:sp>
        <p:nvSpPr>
          <p:cNvPr id="4" name="Date Placeholder 3"/>
          <p:cNvSpPr>
            <a:spLocks noGrp="1"/>
          </p:cNvSpPr>
          <p:nvPr>
            <p:ph type="dt" sz="half" idx="10"/>
          </p:nvPr>
        </p:nvSpPr>
        <p:spPr/>
        <p:txBody>
          <a:bodyPr/>
          <a:lstStyle/>
          <a:p>
            <a:r>
              <a:rPr lang="en-US" smtClean="0">
                <a:solidFill>
                  <a:srgbClr val="000000"/>
                </a:solidFill>
                <a:latin typeface="Gill Sans MT"/>
              </a:rPr>
              <a:t>7/25/12</a:t>
            </a:r>
            <a:endParaRPr lang="en-US">
              <a:solidFill>
                <a:srgbClr val="000000"/>
              </a:solidFill>
              <a:latin typeface="Gill Sans MT"/>
            </a:endParaRPr>
          </a:p>
        </p:txBody>
      </p:sp>
      <p:sp>
        <p:nvSpPr>
          <p:cNvPr id="5" name="Footer Placeholder 4"/>
          <p:cNvSpPr>
            <a:spLocks noGrp="1"/>
          </p:cNvSpPr>
          <p:nvPr>
            <p:ph type="ftr" sz="quarter" idx="11"/>
          </p:nvPr>
        </p:nvSpPr>
        <p:spPr/>
        <p:txBody>
          <a:bodyPr/>
          <a:lstStyle/>
          <a:p>
            <a:r>
              <a:rPr lang="en-US" smtClean="0">
                <a:solidFill>
                  <a:srgbClr val="000000"/>
                </a:solidFill>
                <a:latin typeface="Gill Sans MT"/>
              </a:rPr>
              <a:t>Sau Lan Wu</a:t>
            </a:r>
            <a:endParaRPr lang="en-US">
              <a:solidFill>
                <a:srgbClr val="000000"/>
              </a:solidFill>
              <a:latin typeface="Gill Sans MT"/>
            </a:endParaRPr>
          </a:p>
        </p:txBody>
      </p:sp>
      <p:sp>
        <p:nvSpPr>
          <p:cNvPr id="6" name="Slide Number Placeholder 5"/>
          <p:cNvSpPr>
            <a:spLocks noGrp="1"/>
          </p:cNvSpPr>
          <p:nvPr>
            <p:ph type="sldNum" sz="quarter" idx="12"/>
          </p:nvPr>
        </p:nvSpPr>
        <p:spPr/>
        <p:txBody>
          <a:bodyPr/>
          <a:lstStyle/>
          <a:p>
            <a:fld id="{8E9C351E-C2C8-8941-85F9-7BC92BCFA9AA}" type="slidenum">
              <a:rPr lang="en-US" smtClean="0">
                <a:solidFill>
                  <a:srgbClr val="000000"/>
                </a:solidFill>
                <a:latin typeface="Gill Sans MT"/>
              </a:rPr>
              <a:pPr/>
              <a:t>‹#›</a:t>
            </a:fld>
            <a:endParaRPr lang="en-US">
              <a:solidFill>
                <a:srgbClr val="000000"/>
              </a:solidFill>
              <a:latin typeface="Gill Sans MT"/>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latin typeface="Gill Sans MT"/>
            </a:endParaRPr>
          </a:p>
        </p:txBody>
      </p:sp>
      <p:sp>
        <p:nvSpPr>
          <p:cNvPr id="8" name="Isosceles Triangle 7"/>
          <p:cNvSpPr>
            <a:spLocks noChangeAspect="1"/>
          </p:cNvSpPr>
          <p:nvPr/>
        </p:nvSpPr>
        <p:spPr>
          <a:xfrm rot="5400000">
            <a:off x="419225"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latin typeface="Gill Sans MT"/>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latin typeface="Gill Sans MT"/>
            </a:endParaRPr>
          </a:p>
        </p:txBody>
      </p:sp>
    </p:spTree>
    <p:extLst>
      <p:ext uri="{BB962C8B-B14F-4D97-AF65-F5344CB8AC3E}">
        <p14:creationId xmlns:p14="http://schemas.microsoft.com/office/powerpoint/2010/main" xmlns="" val="17622445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550616-8EA6-4D80-BA8C-A49595DE14D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29737639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924801" cy="593558"/>
          </a:xfrm>
          <a:prstGeom prst="roundRect">
            <a:avLst>
              <a:gd name="adj" fmla="val 0"/>
            </a:avLst>
          </a:prstGeom>
          <a:noFill/>
          <a:ln w="28575" cap="flat" cmpd="sng" algn="ctr">
            <a:noFill/>
            <a:prstDash val="solid"/>
            <a:round/>
            <a:headEnd type="none" w="med" len="med"/>
            <a:tailEnd type="none" w="med" len="med"/>
          </a:ln>
          <a:effectLst/>
        </p:spPr>
        <p:txBody>
          <a:bodyPr wrap="none" anchor="ct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stStyle>
          <a:p>
            <a:r>
              <a:rPr lang="es-ES_tradnl" noProof="0" smtClean="0"/>
              <a:t>Click to edit Master title style</a:t>
            </a:r>
            <a:endParaRPr lang="es-ES_tradnl" noProof="0"/>
          </a:p>
        </p:txBody>
      </p:sp>
      <p:sp>
        <p:nvSpPr>
          <p:cNvPr id="3" name="Content Placeholder 2"/>
          <p:cNvSpPr>
            <a:spLocks noGrp="1"/>
          </p:cNvSpPr>
          <p:nvPr>
            <p:ph idx="1"/>
          </p:nvPr>
        </p:nvSpPr>
        <p:spPr>
          <a:xfrm>
            <a:off x="457200" y="914400"/>
            <a:ext cx="8229600" cy="5334000"/>
          </a:xfrm>
        </p:spPr>
        <p:txBody>
          <a:bodyPr/>
          <a:lstStyle>
            <a:lvl1pPr marL="233351" indent="-233351">
              <a:defRPr sz="2400"/>
            </a:lvl1pPr>
            <a:lvl2pPr marL="457177" indent="-223826">
              <a:defRPr sz="2200"/>
            </a:lvl2pPr>
            <a:lvl3pPr marL="685765" indent="-228588">
              <a:defRPr sz="2200"/>
            </a:lvl3pPr>
            <a:lvl4pPr marL="909591" indent="-228588">
              <a:defRPr/>
            </a:lvl4pPr>
            <a:lvl5pPr marL="1142942" indent="-228588">
              <a:defRPr/>
            </a:lvl5p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endParaRPr lang="es-ES_tradnl" noProof="0"/>
          </a:p>
        </p:txBody>
      </p:sp>
      <p:sp>
        <p:nvSpPr>
          <p:cNvPr id="6" name="Rectangle 6"/>
          <p:cNvSpPr>
            <a:spLocks noGrp="1" noChangeArrowheads="1"/>
          </p:cNvSpPr>
          <p:nvPr>
            <p:ph type="sldNum" sz="quarter" idx="12"/>
          </p:nvPr>
        </p:nvSpPr>
        <p:spPr>
          <a:xfrm>
            <a:off x="8382000" y="6629400"/>
            <a:ext cx="762000" cy="228600"/>
          </a:xfrm>
          <a:ln/>
        </p:spPr>
        <p:txBody>
          <a:bodyPr tIns="0" bIns="0" anchor="t" anchorCtr="0"/>
          <a:lstStyle>
            <a:lvl1pPr>
              <a:defRPr/>
            </a:lvl1pPr>
          </a:lstStyle>
          <a:p>
            <a:pPr>
              <a:defRPr/>
            </a:pPr>
            <a:fld id="{234D99DB-AB2A-44B6-A23B-76A3E0A1F3A9}" type="slidenum">
              <a:rPr lang="en-US" altLang="zh-CN">
                <a:solidFill>
                  <a:srgbClr val="000000"/>
                </a:solidFill>
              </a:rPr>
              <a:pPr>
                <a:defRPr/>
              </a:pPr>
              <a:t>‹#›</a:t>
            </a:fld>
            <a:endParaRPr lang="en-US" altLang="zh-CN" dirty="0">
              <a:solidFill>
                <a:srgbClr val="000000"/>
              </a:solidFill>
            </a:endParaRPr>
          </a:p>
        </p:txBody>
      </p:sp>
      <p:cxnSp>
        <p:nvCxnSpPr>
          <p:cNvPr id="8" name="Straight Connector 7"/>
          <p:cNvCxnSpPr/>
          <p:nvPr userDrawn="1"/>
        </p:nvCxnSpPr>
        <p:spPr bwMode="auto">
          <a:xfrm>
            <a:off x="0" y="6606000"/>
            <a:ext cx="9144000" cy="0"/>
          </a:xfrm>
          <a:prstGeom prst="line">
            <a:avLst/>
          </a:prstGeom>
          <a:noFill/>
          <a:ln w="19050" cap="flat" cmpd="sng" algn="ctr">
            <a:solidFill>
              <a:srgbClr val="006EC4"/>
            </a:solidFill>
            <a:prstDash val="solid"/>
            <a:round/>
            <a:headEnd type="none" w="med" len="med"/>
            <a:tailEnd type="none" w="med" len="med"/>
          </a:ln>
          <a:effectLst/>
        </p:spPr>
      </p:cxnSp>
      <p:sp>
        <p:nvSpPr>
          <p:cNvPr id="10" name="TextBox 9"/>
          <p:cNvSpPr txBox="1"/>
          <p:nvPr userDrawn="1"/>
        </p:nvSpPr>
        <p:spPr>
          <a:xfrm>
            <a:off x="76200" y="6581069"/>
            <a:ext cx="19812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a:solidFill>
                  <a:srgbClr val="000000"/>
                </a:solidFill>
                <a:latin typeface="Helvetica" pitchFamily="34" charset="0"/>
              </a:rPr>
              <a:t>Sau</a:t>
            </a:r>
            <a:r>
              <a:rPr lang="es-ES_tradnl" sz="1200" dirty="0">
                <a:solidFill>
                  <a:srgbClr val="000000"/>
                </a:solidFill>
                <a:latin typeface="Helvetica" pitchFamily="34" charset="0"/>
              </a:rPr>
              <a:t> </a:t>
            </a:r>
            <a:r>
              <a:rPr lang="es-ES_tradnl" sz="1200" dirty="0" err="1">
                <a:solidFill>
                  <a:srgbClr val="000000"/>
                </a:solidFill>
                <a:latin typeface="Helvetica" pitchFamily="34" charset="0"/>
              </a:rPr>
              <a:t>Lan</a:t>
            </a:r>
            <a:r>
              <a:rPr lang="es-ES_tradnl" sz="1200" dirty="0">
                <a:solidFill>
                  <a:srgbClr val="000000"/>
                </a:solidFill>
                <a:latin typeface="Helvetica" pitchFamily="34" charset="0"/>
              </a:rPr>
              <a:t> </a:t>
            </a:r>
            <a:r>
              <a:rPr lang="es-ES_tradnl" sz="1200" dirty="0" err="1">
                <a:solidFill>
                  <a:srgbClr val="000000"/>
                </a:solidFill>
                <a:latin typeface="Helvetica" pitchFamily="34" charset="0"/>
              </a:rPr>
              <a:t>Wu</a:t>
            </a:r>
            <a:endParaRPr lang="es-ES_tradnl" sz="1200" dirty="0">
              <a:solidFill>
                <a:srgbClr val="000000"/>
              </a:solidFill>
              <a:latin typeface="Helvetica" pitchFamily="34" charset="0"/>
            </a:endParaRPr>
          </a:p>
        </p:txBody>
      </p:sp>
      <p:sp>
        <p:nvSpPr>
          <p:cNvPr id="11" name="TextBox 10"/>
          <p:cNvSpPr txBox="1"/>
          <p:nvPr userDrawn="1"/>
        </p:nvSpPr>
        <p:spPr>
          <a:xfrm>
            <a:off x="2667000" y="6581069"/>
            <a:ext cx="5562600" cy="276999"/>
          </a:xfrm>
          <a:prstGeom prst="rect">
            <a:avLst/>
          </a:prstGeom>
          <a:noFill/>
        </p:spPr>
        <p:txBody>
          <a:bodyPr wrap="square" rtlCol="0">
            <a:spAutoFit/>
          </a:bodyPr>
          <a:lstStyle/>
          <a:p>
            <a:pPr eaLnBrk="0" fontAlgn="base" hangingPunct="0">
              <a:spcBef>
                <a:spcPct val="20000"/>
              </a:spcBef>
              <a:spcAft>
                <a:spcPct val="0"/>
              </a:spcAft>
            </a:pPr>
            <a:r>
              <a:rPr lang="es-ES_tradnl" sz="1200" dirty="0" err="1">
                <a:solidFill>
                  <a:srgbClr val="000000"/>
                </a:solidFill>
                <a:latin typeface="Helvetica" pitchFamily="34" charset="0"/>
              </a:rPr>
              <a:t>The</a:t>
            </a:r>
            <a:r>
              <a:rPr lang="es-ES_tradnl" sz="1200" dirty="0">
                <a:solidFill>
                  <a:srgbClr val="000000"/>
                </a:solidFill>
                <a:latin typeface="Helvetica" pitchFamily="34" charset="0"/>
              </a:rPr>
              <a:t> </a:t>
            </a:r>
            <a:r>
              <a:rPr lang="es-ES_tradnl" sz="1200" dirty="0" err="1">
                <a:solidFill>
                  <a:srgbClr val="000000"/>
                </a:solidFill>
                <a:latin typeface="Helvetica" pitchFamily="34" charset="0"/>
              </a:rPr>
              <a:t>Discovery</a:t>
            </a:r>
            <a:r>
              <a:rPr lang="es-ES_tradnl" sz="1200" dirty="0">
                <a:solidFill>
                  <a:srgbClr val="000000"/>
                </a:solidFill>
                <a:latin typeface="Helvetica" pitchFamily="34" charset="0"/>
              </a:rPr>
              <a:t> of </a:t>
            </a:r>
            <a:r>
              <a:rPr lang="es-ES_tradnl" sz="1200" dirty="0" err="1">
                <a:solidFill>
                  <a:srgbClr val="000000"/>
                </a:solidFill>
                <a:latin typeface="Helvetica" pitchFamily="34" charset="0"/>
              </a:rPr>
              <a:t>the</a:t>
            </a:r>
            <a:r>
              <a:rPr lang="es-ES_tradnl" sz="1200" dirty="0">
                <a:solidFill>
                  <a:srgbClr val="000000"/>
                </a:solidFill>
                <a:latin typeface="Helvetica" pitchFamily="34" charset="0"/>
              </a:rPr>
              <a:t> </a:t>
            </a:r>
            <a:r>
              <a:rPr lang="es-ES_tradnl" sz="1200" dirty="0" err="1">
                <a:solidFill>
                  <a:srgbClr val="000000"/>
                </a:solidFill>
                <a:latin typeface="Helvetica" pitchFamily="34" charset="0"/>
              </a:rPr>
              <a:t>Higgs</a:t>
            </a:r>
            <a:r>
              <a:rPr lang="es-ES_tradnl" sz="1200" dirty="0">
                <a:solidFill>
                  <a:srgbClr val="000000"/>
                </a:solidFill>
                <a:latin typeface="Helvetica" pitchFamily="34" charset="0"/>
              </a:rPr>
              <a:t> – </a:t>
            </a:r>
            <a:r>
              <a:rPr lang="es-ES_tradnl" sz="1200" dirty="0" err="1">
                <a:solidFill>
                  <a:srgbClr val="000000"/>
                </a:solidFill>
                <a:latin typeface="Helvetica" pitchFamily="34" charset="0"/>
              </a:rPr>
              <a:t>the</a:t>
            </a:r>
            <a:r>
              <a:rPr lang="es-ES_tradnl" sz="1200" dirty="0">
                <a:solidFill>
                  <a:srgbClr val="000000"/>
                </a:solidFill>
                <a:latin typeface="Helvetica" pitchFamily="34" charset="0"/>
              </a:rPr>
              <a:t> </a:t>
            </a:r>
            <a:r>
              <a:rPr lang="es-ES_tradnl" sz="1200" dirty="0" err="1">
                <a:solidFill>
                  <a:srgbClr val="000000"/>
                </a:solidFill>
                <a:latin typeface="Helvetica" pitchFamily="34" charset="0"/>
              </a:rPr>
              <a:t>God</a:t>
            </a:r>
            <a:r>
              <a:rPr lang="es-ES_tradnl" sz="1200" dirty="0">
                <a:solidFill>
                  <a:srgbClr val="000000"/>
                </a:solidFill>
                <a:latin typeface="Helvetica" pitchFamily="34" charset="0"/>
              </a:rPr>
              <a:t> </a:t>
            </a:r>
            <a:r>
              <a:rPr lang="es-ES_tradnl" sz="1200" dirty="0" err="1">
                <a:solidFill>
                  <a:srgbClr val="000000"/>
                </a:solidFill>
                <a:latin typeface="Helvetica" pitchFamily="34" charset="0"/>
              </a:rPr>
              <a:t>Particle</a:t>
            </a:r>
            <a:r>
              <a:rPr lang="es-ES_tradnl" sz="1200" dirty="0">
                <a:solidFill>
                  <a:srgbClr val="000000"/>
                </a:solidFill>
                <a:latin typeface="Helvetica" pitchFamily="34" charset="0"/>
              </a:rPr>
              <a:t>	    </a:t>
            </a:r>
            <a:r>
              <a:rPr lang="es-ES_tradnl" sz="1200" dirty="0" err="1">
                <a:solidFill>
                  <a:srgbClr val="000000"/>
                </a:solidFill>
                <a:latin typeface="Helvetica" pitchFamily="34" charset="0"/>
              </a:rPr>
              <a:t>September</a:t>
            </a:r>
            <a:r>
              <a:rPr lang="es-ES_tradnl" sz="1200" dirty="0">
                <a:solidFill>
                  <a:srgbClr val="000000"/>
                </a:solidFill>
                <a:latin typeface="Helvetica" pitchFamily="34" charset="0"/>
              </a:rPr>
              <a:t> 20, 2012 </a:t>
            </a:r>
          </a:p>
        </p:txBody>
      </p:sp>
      <p:sp>
        <p:nvSpPr>
          <p:cNvPr id="13" name="Title 1"/>
          <p:cNvSpPr txBox="1">
            <a:spLocks/>
          </p:cNvSpPr>
          <p:nvPr userDrawn="1"/>
        </p:nvSpPr>
        <p:spPr>
          <a:xfrm>
            <a:off x="762000" y="2"/>
            <a:ext cx="8382000" cy="666000"/>
          </a:xfrm>
          <a:prstGeom prst="rect">
            <a:avLst/>
          </a:prstGeom>
          <a:solidFill>
            <a:srgbClr val="FF0000">
              <a:alpha val="10000"/>
            </a:srgbClr>
          </a:solidFill>
        </p:spPr>
        <p:txBody>
          <a:bodyPr vert="horz" anchor="ctr" anchorCtr="0">
            <a:noAutofit/>
          </a:bodyPr>
          <a:lstStyle>
            <a:lvl1pPr algn="l" rtl="0" eaLnBrk="1" latinLnBrk="0" hangingPunct="1">
              <a:spcBef>
                <a:spcPct val="0"/>
              </a:spcBef>
              <a:buNone/>
              <a:defRPr kumimoji="0" sz="3200" b="1" i="1" kern="1200">
                <a:solidFill>
                  <a:schemeClr val="tx2"/>
                </a:solidFill>
                <a:latin typeface="+mj-lt"/>
                <a:ea typeface="+mj-ea"/>
                <a:cs typeface="+mj-cs"/>
              </a:defRPr>
            </a:lvl1pPr>
          </a:lstStyle>
          <a:p>
            <a:pPr marL="357188">
              <a:defRPr/>
            </a:pPr>
            <a:endParaRPr lang="en-US" sz="2400" dirty="0">
              <a:solidFill>
                <a:sysClr val="windowText" lastClr="000000"/>
              </a:solidFill>
              <a:latin typeface="Arial" pitchFamily="34" charset="0"/>
              <a:cs typeface="Arial" pitchFamily="34" charset="0"/>
            </a:endParaRPr>
          </a:p>
        </p:txBody>
      </p:sp>
      <p:pic>
        <p:nvPicPr>
          <p:cNvPr id="12" name="Picture 11" descr="WisconsinBadgers.jpg"/>
          <p:cNvPicPr>
            <a:picLocks noChangeAspect="1"/>
          </p:cNvPicPr>
          <p:nvPr userDrawn="1"/>
        </p:nvPicPr>
        <p:blipFill>
          <a:blip r:embed="rId2" cstate="print"/>
          <a:stretch>
            <a:fillRect/>
          </a:stretch>
        </p:blipFill>
        <p:spPr>
          <a:xfrm>
            <a:off x="137886" y="53926"/>
            <a:ext cx="547914" cy="708074"/>
          </a:xfrm>
          <a:prstGeom prst="rect">
            <a:avLst/>
          </a:prstGeom>
        </p:spPr>
      </p:pic>
    </p:spTree>
    <p:extLst>
      <p:ext uri="{BB962C8B-B14F-4D97-AF65-F5344CB8AC3E}">
        <p14:creationId xmlns:p14="http://schemas.microsoft.com/office/powerpoint/2010/main" xmlns="" val="38902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51E76-868A-4566-A89E-DA015F695F5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74079401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69"/>
            <a:ext cx="7772400" cy="1362075"/>
          </a:xfrm>
          <a:prstGeom prst="roundRect">
            <a:avLst/>
          </a:prstGeom>
          <a:noFill/>
          <a:ln w="28575"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35" tIns="45718" rIns="91435" bIns="45718" numCol="1" anchor="ctr" anchorCtr="0" compatLnSpc="1">
            <a:prstTxWarp prst="textNoShape">
              <a:avLst/>
            </a:prstTxWarp>
          </a:bodyPr>
          <a:lstStyle>
            <a:lvl1pPr algn="ctr" rtl="0" eaLnBrk="0" fontAlgn="base" hangingPunct="0">
              <a:spcBef>
                <a:spcPct val="0"/>
              </a:spcBef>
              <a:spcAft>
                <a:spcPct val="0"/>
              </a:spcAft>
              <a:buFontTx/>
              <a:buNone/>
              <a:defRPr lang="en-US" sz="3600" b="0" i="0" kern="1200">
                <a:solidFill>
                  <a:srgbClr val="000000"/>
                </a:solidFill>
                <a:latin typeface="Arial" charset="0"/>
                <a:ea typeface="+mn-ea"/>
                <a:cs typeface="+mn-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962401"/>
            <a:ext cx="7772400" cy="533400"/>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477068"/>
            <a:ext cx="2133600" cy="228601"/>
          </a:xfrm>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xfrm>
            <a:off x="3124201" y="6477068"/>
            <a:ext cx="2895600" cy="228601"/>
          </a:xfrm>
          <a:ln/>
        </p:spPr>
        <p:txBody>
          <a:bodyPr/>
          <a:lstStyle>
            <a:lvl1pPr>
              <a:defRPr/>
            </a:lvl1pPr>
          </a:lstStyle>
          <a:p>
            <a:pPr>
              <a:defRPr/>
            </a:pPr>
            <a:r>
              <a:rPr lang="en-US" altLang="zh-CN" smtClean="0">
                <a:solidFill>
                  <a:srgbClr val="000000"/>
                </a:solidFill>
              </a:rPr>
              <a:t>Search for the SM H to ZZ to 4l with ATLAS</a:t>
            </a:r>
            <a:endParaRPr lang="en-US" altLang="zh-CN" dirty="0">
              <a:solidFill>
                <a:srgbClr val="000000"/>
              </a:solidFill>
            </a:endParaRPr>
          </a:p>
        </p:txBody>
      </p:sp>
      <p:sp>
        <p:nvSpPr>
          <p:cNvPr id="6" name="Rectangle 6"/>
          <p:cNvSpPr>
            <a:spLocks noGrp="1" noChangeArrowheads="1"/>
          </p:cNvSpPr>
          <p:nvPr>
            <p:ph type="sldNum" sz="quarter" idx="12"/>
          </p:nvPr>
        </p:nvSpPr>
        <p:spPr>
          <a:xfrm>
            <a:off x="6553200" y="6477068"/>
            <a:ext cx="2133600" cy="228601"/>
          </a:xfrm>
          <a:ln/>
        </p:spPr>
        <p:txBody>
          <a:bodyPr/>
          <a:lstStyle>
            <a:lvl1pPr>
              <a:defRPr/>
            </a:lvl1pPr>
          </a:lstStyle>
          <a:p>
            <a:pPr>
              <a:defRPr/>
            </a:pPr>
            <a:fld id="{769FE69F-81D8-4DAC-B475-A9BAA1000BE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3087058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90E9DB-1125-47D0-B4CE-556719B0BD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0044485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3FFDA7-874A-41BA-BAF8-A12EF959594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268238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4A4FB8-9F85-42DD-BAC3-20B5A3834CD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42711671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6E00A1-3A4E-4FAA-BEB5-1CADE221EFF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4626062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59E1C-165B-4BAA-A0FD-43757D79C30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4135114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51E76-868A-4566-A89E-DA015F695F5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1495894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981B41-4C95-44F7-9F86-2871622F843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12473140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4D343-B86D-49E4-808D-071D46EB2F2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39783367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5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5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zh-CN" smtClean="0">
                <a:solidFill>
                  <a:srgbClr val="000000"/>
                </a:solidFill>
              </a:rPr>
              <a:t>Search for the SM H to ZZ to 4l with ATLAS</a:t>
            </a: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26D883-A9A7-411B-8FDF-2FC1F8FFDF1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xmlns="" val="78798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153400" cy="9144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spcBef>
                <a:spcPct val="0"/>
              </a:spcBef>
              <a:buFontTx/>
              <a:buNone/>
              <a:defRPr sz="1400" b="0" i="0">
                <a:latin typeface="Arial" charset="0"/>
                <a:ea typeface="宋体" pitchFamily="2" charset="-122"/>
              </a:defRPr>
            </a:lvl1pPr>
          </a:lstStyle>
          <a:p>
            <a:pPr fontAlgn="base">
              <a:spcAft>
                <a:spcPct val="0"/>
              </a:spcAft>
              <a:defRPr/>
            </a:pPr>
            <a:endParaRPr lang="en-US" altLang="zh-CN">
              <a:solidFill>
                <a:srgbClr val="000000"/>
              </a:solidFill>
            </a:endParaRPr>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spcBef>
                <a:spcPct val="0"/>
              </a:spcBef>
              <a:buFontTx/>
              <a:buNone/>
              <a:defRPr sz="1400" b="0" i="0">
                <a:latin typeface="Arial" charset="0"/>
                <a:ea typeface="宋体" pitchFamily="2" charset="-122"/>
              </a:defRPr>
            </a:lvl1pPr>
          </a:lstStyle>
          <a:p>
            <a:pPr fontAlgn="base">
              <a:spcAft>
                <a:spcPct val="0"/>
              </a:spcAft>
              <a:defRPr/>
            </a:pPr>
            <a:r>
              <a:rPr lang="en-US" altLang="zh-CN" dirty="0" smtClean="0">
                <a:solidFill>
                  <a:srgbClr val="000000"/>
                </a:solidFill>
              </a:rPr>
              <a:t>Search for the SM H to ZZ to 4l with ATLAS</a:t>
            </a:r>
            <a:endParaRPr lang="en-US" altLang="zh-CN" dirty="0">
              <a:solidFill>
                <a:srgbClr val="000000"/>
              </a:solidFill>
            </a:endParaRPr>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spcBef>
                <a:spcPct val="0"/>
              </a:spcBef>
              <a:buFontTx/>
              <a:buNone/>
              <a:defRPr sz="1400" b="0" i="0">
                <a:latin typeface="Arial" charset="0"/>
                <a:ea typeface="宋体" pitchFamily="2" charset="-122"/>
              </a:defRPr>
            </a:lvl1pPr>
          </a:lstStyle>
          <a:p>
            <a:pPr fontAlgn="base">
              <a:spcAft>
                <a:spcPct val="0"/>
              </a:spcAft>
              <a:defRPr/>
            </a:pPr>
            <a:fld id="{064355C0-7A44-4F47-9438-4532C8FAACB3}" type="slidenum">
              <a:rPr lang="en-US" altLang="zh-CN">
                <a:solidFill>
                  <a:srgbClr val="000000"/>
                </a:solidFill>
              </a:rPr>
              <a:pPr fontAlgn="base">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xmlns="" val="3685316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2600">
          <a:solidFill>
            <a:schemeClr val="tx2"/>
          </a:solidFill>
          <a:latin typeface="+mj-lt"/>
          <a:ea typeface="+mj-ea"/>
          <a:cs typeface="+mj-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153400" cy="9144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spcBef>
                <a:spcPct val="0"/>
              </a:spcBef>
              <a:buFontTx/>
              <a:buNone/>
              <a:defRPr sz="1400" b="0" i="0">
                <a:latin typeface="Arial" charset="0"/>
                <a:ea typeface="宋体" pitchFamily="2" charset="-122"/>
              </a:defRPr>
            </a:lvl1pPr>
          </a:lstStyle>
          <a:p>
            <a:pPr fontAlgn="base">
              <a:spcAft>
                <a:spcPct val="0"/>
              </a:spcAft>
              <a:defRPr/>
            </a:pPr>
            <a:endParaRPr lang="en-US" altLang="zh-CN">
              <a:solidFill>
                <a:srgbClr val="000000"/>
              </a:solidFill>
            </a:endParaRPr>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spcBef>
                <a:spcPct val="0"/>
              </a:spcBef>
              <a:buFontTx/>
              <a:buNone/>
              <a:defRPr sz="1400" b="0" i="0">
                <a:latin typeface="Arial" charset="0"/>
                <a:ea typeface="宋体" pitchFamily="2" charset="-122"/>
              </a:defRPr>
            </a:lvl1pPr>
          </a:lstStyle>
          <a:p>
            <a:pPr fontAlgn="base">
              <a:spcAft>
                <a:spcPct val="0"/>
              </a:spcAft>
              <a:defRPr/>
            </a:pPr>
            <a:r>
              <a:rPr lang="en-US" altLang="zh-CN" dirty="0" smtClean="0">
                <a:solidFill>
                  <a:srgbClr val="000000"/>
                </a:solidFill>
              </a:rPr>
              <a:t>Search for the SM H to ZZ to 4l with ATLAS</a:t>
            </a:r>
            <a:endParaRPr lang="en-US" altLang="zh-CN" dirty="0">
              <a:solidFill>
                <a:srgbClr val="000000"/>
              </a:solidFill>
            </a:endParaRPr>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spcBef>
                <a:spcPct val="0"/>
              </a:spcBef>
              <a:buFontTx/>
              <a:buNone/>
              <a:defRPr sz="1400" b="0" i="0">
                <a:latin typeface="Arial" charset="0"/>
                <a:ea typeface="宋体" pitchFamily="2" charset="-122"/>
              </a:defRPr>
            </a:lvl1pPr>
          </a:lstStyle>
          <a:p>
            <a:pPr fontAlgn="base">
              <a:spcAft>
                <a:spcPct val="0"/>
              </a:spcAft>
              <a:defRPr/>
            </a:pPr>
            <a:fld id="{064355C0-7A44-4F47-9438-4532C8FAACB3}" type="slidenum">
              <a:rPr lang="en-US" altLang="zh-CN">
                <a:solidFill>
                  <a:srgbClr val="000000"/>
                </a:solidFill>
              </a:rPr>
              <a:pPr fontAlgn="base">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xmlns="" val="32495605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2600">
          <a:solidFill>
            <a:schemeClr val="tx2"/>
          </a:solidFill>
          <a:latin typeface="+mj-lt"/>
          <a:ea typeface="+mj-ea"/>
          <a:cs typeface="+mj-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153400" cy="9144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spcBef>
                <a:spcPct val="0"/>
              </a:spcBef>
              <a:buFontTx/>
              <a:buNone/>
              <a:defRPr sz="1400" b="0" i="0">
                <a:latin typeface="Arial" charset="0"/>
                <a:ea typeface="宋体" pitchFamily="2" charset="-122"/>
              </a:defRPr>
            </a:lvl1pPr>
          </a:lstStyle>
          <a:p>
            <a:pPr fontAlgn="base">
              <a:spcAft>
                <a:spcPct val="0"/>
              </a:spcAft>
              <a:defRPr/>
            </a:pPr>
            <a:endParaRPr lang="en-US" altLang="zh-CN" dirty="0">
              <a:solidFill>
                <a:srgbClr val="000000"/>
              </a:solidFill>
            </a:endParaRPr>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spcBef>
                <a:spcPct val="0"/>
              </a:spcBef>
              <a:buFontTx/>
              <a:buNone/>
              <a:defRPr sz="1400" b="0" i="0">
                <a:latin typeface="Arial" charset="0"/>
                <a:ea typeface="宋体" pitchFamily="2" charset="-122"/>
              </a:defRPr>
            </a:lvl1pPr>
          </a:lstStyle>
          <a:p>
            <a:pPr fontAlgn="base">
              <a:spcAft>
                <a:spcPct val="0"/>
              </a:spcAft>
              <a:defRPr/>
            </a:pPr>
            <a:r>
              <a:rPr lang="en-US" altLang="zh-CN" smtClean="0">
                <a:solidFill>
                  <a:srgbClr val="000000"/>
                </a:solidFill>
              </a:rPr>
              <a:t>Search for the SM H to ZZ to 4l with ATLAS</a:t>
            </a:r>
            <a:endParaRPr lang="en-US" altLang="zh-CN">
              <a:solidFill>
                <a:srgbClr val="000000"/>
              </a:solidFill>
            </a:endParaRPr>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spcBef>
                <a:spcPct val="0"/>
              </a:spcBef>
              <a:buFontTx/>
              <a:buNone/>
              <a:defRPr sz="1400" b="0" i="0">
                <a:latin typeface="Arial" charset="0"/>
                <a:ea typeface="宋体" pitchFamily="2" charset="-122"/>
              </a:defRPr>
            </a:lvl1pPr>
          </a:lstStyle>
          <a:p>
            <a:pPr fontAlgn="base">
              <a:spcAft>
                <a:spcPct val="0"/>
              </a:spcAft>
              <a:defRPr/>
            </a:pPr>
            <a:fld id="{064355C0-7A44-4F47-9438-4532C8FAACB3}" type="slidenum">
              <a:rPr lang="en-US" altLang="zh-CN">
                <a:solidFill>
                  <a:srgbClr val="000000"/>
                </a:solidFill>
              </a:rPr>
              <a:pPr fontAlgn="base">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xmlns="" val="5132093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2600">
          <a:solidFill>
            <a:schemeClr val="tx2"/>
          </a:solidFill>
          <a:latin typeface="+mj-lt"/>
          <a:ea typeface="+mj-ea"/>
          <a:cs typeface="+mj-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153400" cy="9144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spcBef>
                <a:spcPct val="0"/>
              </a:spcBef>
              <a:buFontTx/>
              <a:buNone/>
              <a:defRPr sz="1400" b="0" i="0">
                <a:latin typeface="Arial" charset="0"/>
                <a:ea typeface="宋体" pitchFamily="2" charset="-122"/>
              </a:defRPr>
            </a:lvl1pPr>
          </a:lstStyle>
          <a:p>
            <a:pPr fontAlgn="base">
              <a:spcAft>
                <a:spcPct val="0"/>
              </a:spcAft>
              <a:defRPr/>
            </a:pPr>
            <a:endParaRPr lang="en-US" altLang="zh-CN">
              <a:solidFill>
                <a:srgbClr val="000000"/>
              </a:solidFill>
            </a:endParaRPr>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spcBef>
                <a:spcPct val="0"/>
              </a:spcBef>
              <a:buFontTx/>
              <a:buNone/>
              <a:defRPr sz="1400" b="0" i="0">
                <a:latin typeface="Arial" charset="0"/>
                <a:ea typeface="宋体" pitchFamily="2" charset="-122"/>
              </a:defRPr>
            </a:lvl1pPr>
          </a:lstStyle>
          <a:p>
            <a:pPr fontAlgn="base">
              <a:spcAft>
                <a:spcPct val="0"/>
              </a:spcAft>
              <a:defRPr/>
            </a:pPr>
            <a:r>
              <a:rPr lang="en-US" altLang="zh-CN" smtClean="0">
                <a:solidFill>
                  <a:srgbClr val="000000"/>
                </a:solidFill>
              </a:rPr>
              <a:t>Search for the SM H to ZZ to 4l with ATLAS</a:t>
            </a:r>
            <a:endParaRPr lang="en-US" altLang="zh-CN">
              <a:solidFill>
                <a:srgbClr val="000000"/>
              </a:solidFill>
            </a:endParaRPr>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spcBef>
                <a:spcPct val="0"/>
              </a:spcBef>
              <a:buFontTx/>
              <a:buNone/>
              <a:defRPr sz="1400" b="0" i="0">
                <a:latin typeface="Arial" charset="0"/>
                <a:ea typeface="宋体" pitchFamily="2" charset="-122"/>
              </a:defRPr>
            </a:lvl1pPr>
          </a:lstStyle>
          <a:p>
            <a:pPr fontAlgn="base">
              <a:spcAft>
                <a:spcPct val="0"/>
              </a:spcAft>
              <a:defRPr/>
            </a:pPr>
            <a:fld id="{064355C0-7A44-4F47-9438-4532C8FAACB3}" type="slidenum">
              <a:rPr lang="en-US" altLang="zh-CN">
                <a:solidFill>
                  <a:srgbClr val="000000"/>
                </a:solidFill>
              </a:rPr>
              <a:pPr fontAlgn="base">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xmlns="" val="31700001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2600">
          <a:solidFill>
            <a:schemeClr val="tx2"/>
          </a:solidFill>
          <a:latin typeface="+mj-lt"/>
          <a:ea typeface="+mj-ea"/>
          <a:cs typeface="+mj-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153400" cy="9144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spcBef>
                <a:spcPct val="0"/>
              </a:spcBef>
              <a:buFontTx/>
              <a:buNone/>
              <a:defRPr sz="1400" b="0" i="0">
                <a:latin typeface="Arial" charset="0"/>
                <a:ea typeface="宋体" pitchFamily="2" charset="-122"/>
              </a:defRPr>
            </a:lvl1pPr>
          </a:lstStyle>
          <a:p>
            <a:pPr fontAlgn="base">
              <a:spcAft>
                <a:spcPct val="0"/>
              </a:spcAft>
              <a:defRPr/>
            </a:pPr>
            <a:endParaRPr lang="en-US" altLang="zh-CN">
              <a:solidFill>
                <a:srgbClr val="000000"/>
              </a:solidFill>
            </a:endParaRPr>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spcBef>
                <a:spcPct val="0"/>
              </a:spcBef>
              <a:buFontTx/>
              <a:buNone/>
              <a:defRPr sz="1400" b="0" i="0">
                <a:latin typeface="Arial" charset="0"/>
                <a:ea typeface="宋体" pitchFamily="2" charset="-122"/>
              </a:defRPr>
            </a:lvl1pPr>
          </a:lstStyle>
          <a:p>
            <a:pPr fontAlgn="base">
              <a:spcAft>
                <a:spcPct val="0"/>
              </a:spcAft>
              <a:defRPr/>
            </a:pPr>
            <a:r>
              <a:rPr lang="en-US" altLang="zh-CN" smtClean="0">
                <a:solidFill>
                  <a:srgbClr val="000000"/>
                </a:solidFill>
              </a:rPr>
              <a:t>Search for the SM H to ZZ to 4l with ATLAS</a:t>
            </a:r>
            <a:endParaRPr lang="en-US" altLang="zh-CN">
              <a:solidFill>
                <a:srgbClr val="000000"/>
              </a:solidFill>
            </a:endParaRPr>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spcBef>
                <a:spcPct val="0"/>
              </a:spcBef>
              <a:buFontTx/>
              <a:buNone/>
              <a:defRPr sz="1400" b="0" i="0">
                <a:latin typeface="Arial" charset="0"/>
                <a:ea typeface="宋体" pitchFamily="2" charset="-122"/>
              </a:defRPr>
            </a:lvl1pPr>
          </a:lstStyle>
          <a:p>
            <a:pPr fontAlgn="base">
              <a:spcAft>
                <a:spcPct val="0"/>
              </a:spcAft>
              <a:defRPr/>
            </a:pPr>
            <a:fld id="{064355C0-7A44-4F47-9438-4532C8FAACB3}" type="slidenum">
              <a:rPr lang="en-US" altLang="zh-CN">
                <a:solidFill>
                  <a:srgbClr val="000000"/>
                </a:solidFill>
              </a:rPr>
              <a:pPr fontAlgn="base">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xmlns="" val="427180725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2600">
          <a:solidFill>
            <a:schemeClr val="tx2"/>
          </a:solidFill>
          <a:latin typeface="+mj-lt"/>
          <a:ea typeface="+mj-ea"/>
          <a:cs typeface="+mj-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Search for the SM H to ZZ to 4l with ATLAS</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06796329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1"/>
            <a:ext cx="9144000" cy="687472"/>
          </a:xfrm>
          <a:prstGeom prst="rect">
            <a:avLst/>
          </a:prstGeom>
          <a:solidFill>
            <a:schemeClr val="bg2">
              <a:lumMod val="90000"/>
            </a:schemeClr>
          </a:solidFill>
        </p:spPr>
        <p:txBody>
          <a:bodyPr vert="horz" anchor="b" anchorCtr="0">
            <a:normAutofit/>
          </a:bodyPr>
          <a:lstStyle/>
          <a:p>
            <a:r>
              <a:rPr kumimoji="0" lang="es-ES_tradnl" dirty="0" err="1" smtClean="0"/>
              <a:t>Click</a:t>
            </a:r>
            <a:r>
              <a:rPr kumimoji="0" lang="es-ES_tradnl" dirty="0" smtClean="0"/>
              <a:t> </a:t>
            </a:r>
            <a:r>
              <a:rPr kumimoji="0" lang="es-ES_tradnl" dirty="0" err="1" smtClean="0"/>
              <a:t>to</a:t>
            </a:r>
            <a:r>
              <a:rPr kumimoji="0" lang="es-ES_tradnl" dirty="0" smtClean="0"/>
              <a:t> </a:t>
            </a:r>
            <a:r>
              <a:rPr kumimoji="0" lang="es-ES_tradnl" dirty="0" err="1" smtClean="0"/>
              <a:t>edit</a:t>
            </a:r>
            <a:r>
              <a:rPr kumimoji="0" lang="es-ES_tradnl" dirty="0" smtClean="0"/>
              <a:t> </a:t>
            </a:r>
            <a:r>
              <a:rPr kumimoji="0" lang="es-ES_tradnl" dirty="0" err="1" smtClean="0"/>
              <a:t>Master</a:t>
            </a:r>
            <a:r>
              <a:rPr kumimoji="0" lang="es-ES_tradnl" dirty="0" smtClean="0"/>
              <a:t> </a:t>
            </a:r>
            <a:r>
              <a:rPr kumimoji="0" lang="es-ES_tradnl" dirty="0" err="1" smtClean="0"/>
              <a:t>title</a:t>
            </a:r>
            <a:r>
              <a:rPr kumimoji="0" lang="es-ES_tradnl" dirty="0" smtClean="0"/>
              <a:t> </a:t>
            </a:r>
            <a:r>
              <a:rPr kumimoji="0" lang="es-ES_tradnl" dirty="0" err="1" smtClean="0"/>
              <a:t>style</a:t>
            </a:r>
            <a:endParaRPr kumimoji="0" lang="en-US" dirty="0"/>
          </a:p>
        </p:txBody>
      </p:sp>
      <p:sp>
        <p:nvSpPr>
          <p:cNvPr id="13" name="Text Placeholder 12"/>
          <p:cNvSpPr>
            <a:spLocks noGrp="1"/>
          </p:cNvSpPr>
          <p:nvPr>
            <p:ph type="body" idx="1"/>
          </p:nvPr>
        </p:nvSpPr>
        <p:spPr>
          <a:xfrm>
            <a:off x="457200" y="840242"/>
            <a:ext cx="8229600" cy="5289286"/>
          </a:xfrm>
          <a:prstGeom prst="rect">
            <a:avLst/>
          </a:prstGeom>
        </p:spPr>
        <p:txBody>
          <a:bodyPr vert="horz">
            <a:normAutofit/>
          </a:bodyPr>
          <a:lstStyle/>
          <a:p>
            <a:pPr lvl="0" eaLnBrk="1" latinLnBrk="0" hangingPunct="1"/>
            <a:r>
              <a:rPr kumimoji="0" lang="es-ES_tradnl" dirty="0" err="1" smtClean="0"/>
              <a:t>Click</a:t>
            </a:r>
            <a:r>
              <a:rPr kumimoji="0" lang="es-ES_tradnl" dirty="0" smtClean="0"/>
              <a:t> </a:t>
            </a:r>
            <a:r>
              <a:rPr kumimoji="0" lang="es-ES_tradnl" dirty="0" err="1" smtClean="0"/>
              <a:t>to</a:t>
            </a:r>
            <a:r>
              <a:rPr kumimoji="0" lang="es-ES_tradnl" dirty="0" smtClean="0"/>
              <a:t> </a:t>
            </a:r>
            <a:r>
              <a:rPr kumimoji="0" lang="es-ES_tradnl" dirty="0" err="1" smtClean="0"/>
              <a:t>edit</a:t>
            </a:r>
            <a:r>
              <a:rPr kumimoji="0" lang="es-ES_tradnl" dirty="0" smtClean="0"/>
              <a:t> Master </a:t>
            </a:r>
            <a:r>
              <a:rPr kumimoji="0" lang="es-ES_tradnl" dirty="0" err="1" smtClean="0"/>
              <a:t>text</a:t>
            </a:r>
            <a:r>
              <a:rPr kumimoji="0" lang="es-ES_tradnl" dirty="0" smtClean="0"/>
              <a:t> </a:t>
            </a:r>
            <a:r>
              <a:rPr kumimoji="0" lang="es-ES_tradnl" dirty="0" err="1" smtClean="0"/>
              <a:t>styles</a:t>
            </a:r>
            <a:endParaRPr kumimoji="0" lang="es-ES_tradnl" dirty="0" smtClean="0"/>
          </a:p>
          <a:p>
            <a:pPr lvl="1" eaLnBrk="1" latinLnBrk="0" hangingPunct="1"/>
            <a:r>
              <a:rPr kumimoji="0" lang="es-ES_tradnl" dirty="0" err="1" smtClean="0"/>
              <a:t>Second</a:t>
            </a:r>
            <a:r>
              <a:rPr kumimoji="0" lang="es-ES_tradnl" dirty="0" smtClean="0"/>
              <a:t> </a:t>
            </a:r>
            <a:r>
              <a:rPr kumimoji="0" lang="es-ES_tradnl" dirty="0" err="1" smtClean="0"/>
              <a:t>level</a:t>
            </a:r>
            <a:endParaRPr kumimoji="0" lang="es-ES_tradnl" dirty="0" smtClean="0"/>
          </a:p>
          <a:p>
            <a:pPr lvl="2" eaLnBrk="1" latinLnBrk="0" hangingPunct="1"/>
            <a:r>
              <a:rPr kumimoji="0" lang="es-ES_tradnl" dirty="0" err="1" smtClean="0"/>
              <a:t>Third</a:t>
            </a:r>
            <a:r>
              <a:rPr kumimoji="0" lang="es-ES_tradnl" dirty="0" smtClean="0"/>
              <a:t> </a:t>
            </a:r>
            <a:r>
              <a:rPr kumimoji="0" lang="es-ES_tradnl" dirty="0" err="1" smtClean="0"/>
              <a:t>level</a:t>
            </a:r>
            <a:endParaRPr kumimoji="0" lang="es-ES_tradnl" dirty="0" smtClean="0"/>
          </a:p>
          <a:p>
            <a:pPr lvl="3" eaLnBrk="1" latinLnBrk="0" hangingPunct="1"/>
            <a:r>
              <a:rPr kumimoji="0" lang="es-ES_tradnl" dirty="0" err="1" smtClean="0"/>
              <a:t>Fourth</a:t>
            </a:r>
            <a:r>
              <a:rPr kumimoji="0" lang="es-ES_tradnl" dirty="0" smtClean="0"/>
              <a:t> </a:t>
            </a:r>
            <a:r>
              <a:rPr kumimoji="0" lang="es-ES_tradnl" dirty="0" err="1" smtClean="0"/>
              <a:t>level</a:t>
            </a:r>
            <a:endParaRPr kumimoji="0" lang="es-ES_tradnl" dirty="0" smtClean="0"/>
          </a:p>
          <a:p>
            <a:pPr lvl="4" eaLnBrk="1" latinLnBrk="0" hangingPunct="1"/>
            <a:r>
              <a:rPr kumimoji="0" lang="es-ES_tradnl" dirty="0" err="1" smtClean="0"/>
              <a:t>Fifth</a:t>
            </a:r>
            <a:r>
              <a:rPr kumimoji="0" lang="es-ES_tradnl" dirty="0" smtClean="0"/>
              <a:t> </a:t>
            </a:r>
            <a:r>
              <a:rPr kumimoji="0" lang="es-ES_tradnl" dirty="0" err="1" smtClean="0"/>
              <a:t>level</a:t>
            </a:r>
            <a:endParaRPr kumimoji="0" lang="en-US" dirty="0"/>
          </a:p>
        </p:txBody>
      </p:sp>
      <p:sp>
        <p:nvSpPr>
          <p:cNvPr id="14" name="Date Placeholder 13"/>
          <p:cNvSpPr>
            <a:spLocks noGrp="1"/>
          </p:cNvSpPr>
          <p:nvPr>
            <p:ph type="dt" sz="half" idx="2"/>
          </p:nvPr>
        </p:nvSpPr>
        <p:spPr>
          <a:xfrm>
            <a:off x="6400800" y="6556858"/>
            <a:ext cx="2289048" cy="270108"/>
          </a:xfrm>
          <a:prstGeom prst="rect">
            <a:avLst/>
          </a:prstGeom>
        </p:spPr>
        <p:txBody>
          <a:bodyPr vert="horz"/>
          <a:lstStyle>
            <a:lvl1pPr algn="l" eaLnBrk="1" latinLnBrk="0" hangingPunct="1">
              <a:defRPr kumimoji="0" sz="1400">
                <a:solidFill>
                  <a:schemeClr val="tx2"/>
                </a:solidFill>
              </a:defRPr>
            </a:lvl1pPr>
          </a:lstStyle>
          <a:p>
            <a:pPr defTabSz="457200"/>
            <a:r>
              <a:rPr lang="en-US" smtClean="0">
                <a:solidFill>
                  <a:srgbClr val="000000"/>
                </a:solidFill>
                <a:latin typeface="Gill Sans MT"/>
              </a:rPr>
              <a:t>7/25/12</a:t>
            </a:r>
            <a:endParaRPr lang="en-US">
              <a:solidFill>
                <a:srgbClr val="000000"/>
              </a:solidFill>
              <a:latin typeface="Gill Sans MT"/>
            </a:endParaRPr>
          </a:p>
        </p:txBody>
      </p:sp>
      <p:sp>
        <p:nvSpPr>
          <p:cNvPr id="3" name="Footer Placeholder 2"/>
          <p:cNvSpPr>
            <a:spLocks noGrp="1"/>
          </p:cNvSpPr>
          <p:nvPr>
            <p:ph type="ftr" sz="quarter" idx="3"/>
          </p:nvPr>
        </p:nvSpPr>
        <p:spPr>
          <a:xfrm>
            <a:off x="2898648" y="6556858"/>
            <a:ext cx="3505200" cy="270108"/>
          </a:xfrm>
          <a:prstGeom prst="rect">
            <a:avLst/>
          </a:prstGeom>
        </p:spPr>
        <p:txBody>
          <a:bodyPr vert="horz"/>
          <a:lstStyle>
            <a:lvl1pPr algn="r" eaLnBrk="1" latinLnBrk="0" hangingPunct="1">
              <a:defRPr kumimoji="0" sz="1400">
                <a:solidFill>
                  <a:schemeClr val="tx2"/>
                </a:solidFill>
              </a:defRPr>
            </a:lvl1pPr>
          </a:lstStyle>
          <a:p>
            <a:pPr defTabSz="457200"/>
            <a:r>
              <a:rPr lang="en-US" smtClean="0">
                <a:solidFill>
                  <a:srgbClr val="000000"/>
                </a:solidFill>
                <a:latin typeface="Gill Sans MT"/>
              </a:rPr>
              <a:t>Sau Lan Wu</a:t>
            </a:r>
            <a:endParaRPr lang="en-US">
              <a:solidFill>
                <a:srgbClr val="000000"/>
              </a:solidFill>
              <a:latin typeface="Gill Sans MT"/>
            </a:endParaRPr>
          </a:p>
        </p:txBody>
      </p:sp>
      <p:sp>
        <p:nvSpPr>
          <p:cNvPr id="23" name="Slide Number Placeholder 22"/>
          <p:cNvSpPr>
            <a:spLocks noGrp="1"/>
          </p:cNvSpPr>
          <p:nvPr>
            <p:ph type="sldNum" sz="quarter" idx="4"/>
          </p:nvPr>
        </p:nvSpPr>
        <p:spPr>
          <a:xfrm>
            <a:off x="106551" y="6607360"/>
            <a:ext cx="1981200" cy="238874"/>
          </a:xfrm>
          <a:prstGeom prst="rect">
            <a:avLst/>
          </a:prstGeom>
        </p:spPr>
        <p:txBody>
          <a:bodyPr vert="horz" tIns="0" bIns="0" anchor="t" anchorCtr="0"/>
          <a:lstStyle>
            <a:lvl1pPr algn="l" eaLnBrk="1" latinLnBrk="0" hangingPunct="1">
              <a:defRPr kumimoji="0" sz="1200">
                <a:solidFill>
                  <a:schemeClr val="tx2"/>
                </a:solidFill>
              </a:defRPr>
            </a:lvl1pPr>
          </a:lstStyle>
          <a:p>
            <a:pPr defTabSz="457200"/>
            <a:fld id="{8E9C351E-C2C8-8941-85F9-7BC92BCFA9AA}" type="slidenum">
              <a:rPr lang="en-US" smtClean="0">
                <a:solidFill>
                  <a:srgbClr val="000000"/>
                </a:solidFill>
                <a:latin typeface="Gill Sans MT"/>
              </a:rPr>
              <a:pPr defTabSz="457200"/>
              <a:t>‹#›</a:t>
            </a:fld>
            <a:endParaRPr lang="en-US">
              <a:solidFill>
                <a:srgbClr val="000000"/>
              </a:solidFill>
              <a:latin typeface="Gill Sans MT"/>
            </a:endParaRPr>
          </a:p>
        </p:txBody>
      </p:sp>
      <p:sp>
        <p:nvSpPr>
          <p:cNvPr id="28" name="Straight Connector 27"/>
          <p:cNvSpPr>
            <a:spLocks noChangeShapeType="1"/>
          </p:cNvSpPr>
          <p:nvPr/>
        </p:nvSpPr>
        <p:spPr bwMode="auto">
          <a:xfrm>
            <a:off x="457200" y="6553683"/>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latin typeface="Gill Sans MT"/>
            </a:endParaRPr>
          </a:p>
        </p:txBody>
      </p:sp>
    </p:spTree>
    <p:extLst>
      <p:ext uri="{BB962C8B-B14F-4D97-AF65-F5344CB8AC3E}">
        <p14:creationId xmlns:p14="http://schemas.microsoft.com/office/powerpoint/2010/main" xmlns="" val="324231253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iming>
    <p:tnLst>
      <p:par>
        <p:cTn id="1" dur="indefinite" restart="never" nodeType="tmRoot"/>
      </p:par>
    </p:tnLst>
  </p:timing>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180975" indent="-180975" algn="l" rtl="0" eaLnBrk="1" latinLnBrk="0" hangingPunct="1">
        <a:spcBef>
          <a:spcPts val="600"/>
        </a:spcBef>
        <a:buClrTx/>
        <a:buSzPct val="76000"/>
        <a:buFont typeface="Arial"/>
        <a:buChar char="•"/>
        <a:defRPr kumimoji="0" sz="2600" kern="1200">
          <a:solidFill>
            <a:schemeClr val="tx1"/>
          </a:solidFill>
          <a:latin typeface="+mn-lt"/>
          <a:ea typeface="+mn-ea"/>
          <a:cs typeface="+mn-cs"/>
        </a:defRPr>
      </a:lvl1pPr>
      <a:lvl2pPr marL="449263" indent="-176213" algn="l" rtl="0" eaLnBrk="1" latinLnBrk="0" hangingPunct="1">
        <a:spcBef>
          <a:spcPts val="500"/>
        </a:spcBef>
        <a:buClrTx/>
        <a:buSzPct val="76000"/>
        <a:buFont typeface="Lucida Grande"/>
        <a:buChar char="-"/>
        <a:defRPr kumimoji="0" sz="2300" kern="1200">
          <a:solidFill>
            <a:schemeClr val="tx2"/>
          </a:solidFill>
          <a:latin typeface="+mn-lt"/>
          <a:ea typeface="+mn-ea"/>
          <a:cs typeface="+mn-cs"/>
        </a:defRPr>
      </a:lvl2pPr>
      <a:lvl3pPr marL="803275" indent="-173038" algn="l" rtl="0" eaLnBrk="1" latinLnBrk="0" hangingPunct="1">
        <a:spcBef>
          <a:spcPts val="500"/>
        </a:spcBef>
        <a:buClrTx/>
        <a:buSzPct val="76000"/>
        <a:buFont typeface="Arial"/>
        <a:buChar char="•"/>
        <a:defRPr kumimoji="0" sz="2000" kern="1200">
          <a:solidFill>
            <a:schemeClr val="tx1"/>
          </a:solidFill>
          <a:latin typeface="+mn-lt"/>
          <a:ea typeface="+mn-ea"/>
          <a:cs typeface="+mn-cs"/>
        </a:defRPr>
      </a:lvl3pPr>
      <a:lvl4pPr marL="1079500" indent="-211138" algn="l" rtl="0" eaLnBrk="1" latinLnBrk="0" hangingPunct="1">
        <a:spcBef>
          <a:spcPts val="400"/>
        </a:spcBef>
        <a:buClrTx/>
        <a:buSzPct val="70000"/>
        <a:buFont typeface="Wingdings" charset="2"/>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304800"/>
            <a:ext cx="8153400" cy="9144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spcBef>
                <a:spcPct val="0"/>
              </a:spcBef>
              <a:buFontTx/>
              <a:buNone/>
              <a:defRPr sz="1400" b="0" i="0">
                <a:latin typeface="Arial" charset="0"/>
                <a:ea typeface="宋体" pitchFamily="2" charset="-122"/>
              </a:defRPr>
            </a:lvl1pPr>
          </a:lstStyle>
          <a:p>
            <a:pPr fontAlgn="base">
              <a:spcAft>
                <a:spcPct val="0"/>
              </a:spcAft>
              <a:defRPr/>
            </a:pPr>
            <a:endParaRPr lang="en-US" altLang="zh-CN">
              <a:solidFill>
                <a:srgbClr val="000000"/>
              </a:solidFill>
            </a:endParaRPr>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spcBef>
                <a:spcPct val="0"/>
              </a:spcBef>
              <a:buFontTx/>
              <a:buNone/>
              <a:defRPr sz="1400" b="0" i="0">
                <a:latin typeface="Arial" charset="0"/>
                <a:ea typeface="宋体" pitchFamily="2" charset="-122"/>
              </a:defRPr>
            </a:lvl1pPr>
          </a:lstStyle>
          <a:p>
            <a:pPr fontAlgn="base">
              <a:spcAft>
                <a:spcPct val="0"/>
              </a:spcAft>
              <a:defRPr/>
            </a:pPr>
            <a:r>
              <a:rPr lang="en-US" altLang="zh-CN" smtClean="0">
                <a:solidFill>
                  <a:srgbClr val="000000"/>
                </a:solidFill>
              </a:rPr>
              <a:t>Search for the SM H to ZZ to 4l with ATLAS</a:t>
            </a:r>
            <a:endParaRPr lang="en-US" altLang="zh-CN">
              <a:solidFill>
                <a:srgbClr val="000000"/>
              </a:solidFill>
            </a:endParaRPr>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spcBef>
                <a:spcPct val="0"/>
              </a:spcBef>
              <a:buFontTx/>
              <a:buNone/>
              <a:defRPr sz="1400" b="0" i="0">
                <a:latin typeface="Arial" charset="0"/>
                <a:ea typeface="宋体" pitchFamily="2" charset="-122"/>
              </a:defRPr>
            </a:lvl1pPr>
          </a:lstStyle>
          <a:p>
            <a:pPr fontAlgn="base">
              <a:spcAft>
                <a:spcPct val="0"/>
              </a:spcAft>
              <a:defRPr/>
            </a:pPr>
            <a:fld id="{064355C0-7A44-4F47-9438-4532C8FAACB3}" type="slidenum">
              <a:rPr lang="en-US" altLang="zh-CN">
                <a:solidFill>
                  <a:srgbClr val="000000"/>
                </a:solidFill>
              </a:rPr>
              <a:pPr fontAlgn="base">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xmlns="" val="415604074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hf hdr="0" ftr="0" dt="0"/>
  <p:txStyles>
    <p:titleStyle>
      <a:lvl1pPr algn="ctr" rtl="0" eaLnBrk="0" fontAlgn="base" hangingPunct="0">
        <a:spcBef>
          <a:spcPct val="0"/>
        </a:spcBef>
        <a:spcAft>
          <a:spcPct val="0"/>
        </a:spcAft>
        <a:defRPr sz="2600">
          <a:solidFill>
            <a:schemeClr val="tx2"/>
          </a:solidFill>
          <a:latin typeface="+mj-lt"/>
          <a:ea typeface="+mj-ea"/>
          <a:cs typeface="+mj-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defRPr>
      </a:lvl2pPr>
      <a:lvl3pPr marL="1142942" indent="-228588" algn="l" rtl="0" eaLnBrk="0" fontAlgn="base" hangingPunct="0">
        <a:spcBef>
          <a:spcPct val="20000"/>
        </a:spcBef>
        <a:spcAft>
          <a:spcPct val="0"/>
        </a:spcAft>
        <a:buChar char="•"/>
        <a:defRPr sz="2400">
          <a:solidFill>
            <a:schemeClr val="tx1"/>
          </a:solidFill>
          <a:latin typeface="+mn-lt"/>
        </a:defRPr>
      </a:lvl3pPr>
      <a:lvl4pPr marL="1600118" indent="-228588" algn="l" rtl="0" eaLnBrk="0" fontAlgn="base" hangingPunct="0">
        <a:spcBef>
          <a:spcPct val="20000"/>
        </a:spcBef>
        <a:spcAft>
          <a:spcPct val="0"/>
        </a:spcAft>
        <a:buChar char="–"/>
        <a:defRPr sz="2000">
          <a:solidFill>
            <a:schemeClr val="tx1"/>
          </a:solidFill>
          <a:latin typeface="+mn-lt"/>
        </a:defRPr>
      </a:lvl4pPr>
      <a:lvl5pPr marL="2057295"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direct.com/science/article/pii/0550321388902842"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direct.com/science/article/pii/S037015730100062X"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lephiggs.web.cern.ch/LEPHIGGS/papers/CERN-EP-2000-055/pr307.p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direct.com/science/article/pii/S0370269301010103" TargetMode="External"/><Relationship Id="rId2" Type="http://schemas.openxmlformats.org/officeDocument/2006/relationships/hyperlink" Target="http://www.sciencedirect.com/science/article/pii/S0370269300012818"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hyperlink" Target="http://www.sciencedirect.com/science/article/pii/S0370269301000697" TargetMode="External"/><Relationship Id="rId2" Type="http://schemas.openxmlformats.org/officeDocument/2006/relationships/hyperlink" Target="http://www.sciencedirect.com/science/article/pii/S0370269300012697"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direct.com/science/article/pii/S0370269301000703" TargetMode="External"/><Relationship Id="rId2" Type="http://schemas.openxmlformats.org/officeDocument/2006/relationships/hyperlink" Target="http://www.sciencedirect.com/science/article/pii/S0370269301010103"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dx.doi.org/10.1016/S0370-2693(03)00614-2"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tevnphwg.fnal.gov/results/d0conf_5227"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arxiv.org/abs/hep-ph/0010338"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arxiv.org/abs/0903.4001" TargetMode="External"/><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hyperlink" Target="http://www.fnal.gov/pub/presspass/press_releases/Higgs-mass-constraints-20090313.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1.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3" Type="http://schemas.openxmlformats.org/officeDocument/2006/relationships/hyperlink" Target="http://arxiv.org/abs/1107.5518" TargetMode="External"/><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hyperlink" Target="http://arxiv.org/abs/1207.0449" TargetMode="External"/><Relationship Id="rId1" Type="http://schemas.openxmlformats.org/officeDocument/2006/relationships/slideLayout" Target="../slideLayouts/slideLayout2.xml"/><Relationship Id="rId5" Type="http://schemas.openxmlformats.org/officeDocument/2006/relationships/hyperlink" Target="http://prl.aps.org/abstract/PRL/v109/i7/e071804" TargetMode="Externa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71.png"/><Relationship Id="rId2" Type="http://schemas.openxmlformats.org/officeDocument/2006/relationships/image" Target="../media/image65.jpeg"/><Relationship Id="rId1" Type="http://schemas.openxmlformats.org/officeDocument/2006/relationships/slideLayout" Target="../slideLayouts/slideLayout67.xml"/><Relationship Id="rId6" Type="http://schemas.openxmlformats.org/officeDocument/2006/relationships/image" Target="../media/image67.jpeg"/><Relationship Id="rId11" Type="http://schemas.openxmlformats.org/officeDocument/2006/relationships/image" Target="../media/image70.png"/><Relationship Id="rId5" Type="http://schemas.microsoft.com/office/2007/relationships/hdphoto" Target="../media/hdphoto3.wdp"/><Relationship Id="rId10" Type="http://schemas.openxmlformats.org/officeDocument/2006/relationships/image" Target="../media/image69.png"/><Relationship Id="rId4" Type="http://schemas.openxmlformats.org/officeDocument/2006/relationships/image" Target="../media/image66.jpeg"/><Relationship Id="rId9" Type="http://schemas.microsoft.com/office/2007/relationships/hdphoto" Target="../media/hdphoto5.wdp"/></Relationships>
</file>

<file path=ppt/slides/_rels/slide53.xml.rels><?xml version="1.0" encoding="UTF-8" standalone="yes"?>
<Relationships xmlns="http://schemas.openxmlformats.org/package/2006/relationships"><Relationship Id="rId8" Type="http://schemas.openxmlformats.org/officeDocument/2006/relationships/image" Target="../media/image75.jpeg"/><Relationship Id="rId13" Type="http://schemas.microsoft.com/office/2007/relationships/hdphoto" Target="../media/hdphoto11.wdp"/><Relationship Id="rId18" Type="http://schemas.microsoft.com/office/2007/relationships/hdphoto" Target="../media/hdphoto13.wdp"/><Relationship Id="rId3" Type="http://schemas.microsoft.com/office/2007/relationships/hdphoto" Target="../media/hdphoto6.wdp"/><Relationship Id="rId21" Type="http://schemas.openxmlformats.org/officeDocument/2006/relationships/image" Target="../media/image82.jpeg"/><Relationship Id="rId7" Type="http://schemas.microsoft.com/office/2007/relationships/hdphoto" Target="../media/hdphoto8.wdp"/><Relationship Id="rId12" Type="http://schemas.openxmlformats.org/officeDocument/2006/relationships/image" Target="../media/image77.jpeg"/><Relationship Id="rId17" Type="http://schemas.openxmlformats.org/officeDocument/2006/relationships/image" Target="../media/image80.png"/><Relationship Id="rId2" Type="http://schemas.openxmlformats.org/officeDocument/2006/relationships/image" Target="../media/image72.jpeg"/><Relationship Id="rId16" Type="http://schemas.openxmlformats.org/officeDocument/2006/relationships/image" Target="../media/image79.jpeg"/><Relationship Id="rId20" Type="http://schemas.microsoft.com/office/2007/relationships/hdphoto" Target="../media/hdphoto14.wdp"/><Relationship Id="rId1" Type="http://schemas.openxmlformats.org/officeDocument/2006/relationships/slideLayout" Target="../slideLayouts/slideLayout67.xml"/><Relationship Id="rId6" Type="http://schemas.openxmlformats.org/officeDocument/2006/relationships/image" Target="../media/image74.jpeg"/><Relationship Id="rId11" Type="http://schemas.microsoft.com/office/2007/relationships/hdphoto" Target="../media/hdphoto10.wdp"/><Relationship Id="rId5" Type="http://schemas.microsoft.com/office/2007/relationships/hdphoto" Target="../media/hdphoto7.wdp"/><Relationship Id="rId15" Type="http://schemas.microsoft.com/office/2007/relationships/hdphoto" Target="../media/hdphoto12.wdp"/><Relationship Id="rId10" Type="http://schemas.openxmlformats.org/officeDocument/2006/relationships/image" Target="../media/image76.jpeg"/><Relationship Id="rId19" Type="http://schemas.openxmlformats.org/officeDocument/2006/relationships/image" Target="../media/image81.png"/><Relationship Id="rId4" Type="http://schemas.openxmlformats.org/officeDocument/2006/relationships/image" Target="../media/image73.png"/><Relationship Id="rId9" Type="http://schemas.microsoft.com/office/2007/relationships/hdphoto" Target="../media/hdphoto9.wdp"/><Relationship Id="rId14" Type="http://schemas.openxmlformats.org/officeDocument/2006/relationships/image" Target="../media/image78.jpeg"/><Relationship Id="rId22" Type="http://schemas.microsoft.com/office/2007/relationships/hdphoto" Target="../media/hdphoto15.wdp"/></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3" Type="http://schemas.openxmlformats.org/officeDocument/2006/relationships/hyperlink" Target="http://www.sciencedirect.com/science/article/pii/S037026931200857X" TargetMode="External"/><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hyperlink" Target="http://www.sciencedirect.com/science/article/pii/S0370269312008581" TargetMode="Externa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prd.aps.org/abstract/PRD/v40/i3/p712_1" TargetMode="External"/><Relationship Id="rId2" Type="http://schemas.openxmlformats.org/officeDocument/2006/relationships/hyperlink" Target="http://www.sciencedirect.com/science/article/pii/0370269389903584"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lephiggs.web.cern.ch/LEPHIGGS/papers/doc_nov3_2000.p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38200" y="838200"/>
            <a:ext cx="7620000" cy="1752600"/>
          </a:xfrm>
          <a:prstGeom prst="rect">
            <a:avLst/>
          </a:prstGeom>
          <a:solidFill>
            <a:srgbClr val="FF00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dirty="0" smtClean="0">
              <a:solidFill>
                <a:srgbClr val="D60000"/>
              </a:solidFill>
              <a:latin typeface="Helvetica" pitchFamily="34" charset="0"/>
            </a:endParaRPr>
          </a:p>
        </p:txBody>
      </p:sp>
      <p:sp>
        <p:nvSpPr>
          <p:cNvPr id="105474" name="Text Box 2"/>
          <p:cNvSpPr txBox="1">
            <a:spLocks noChangeArrowheads="1"/>
          </p:cNvSpPr>
          <p:nvPr/>
        </p:nvSpPr>
        <p:spPr bwMode="auto">
          <a:xfrm>
            <a:off x="762000" y="1143014"/>
            <a:ext cx="7620000" cy="1508101"/>
          </a:xfrm>
          <a:prstGeom prst="rect">
            <a:avLst/>
          </a:prstGeom>
          <a:noFill/>
          <a:ln w="9525">
            <a:noFill/>
            <a:miter lim="800000"/>
            <a:headEnd/>
            <a:tailEnd/>
          </a:ln>
          <a:effectLst/>
        </p:spPr>
        <p:txBody>
          <a:bodyPr wrap="square" lIns="91435" tIns="45718" rIns="91435" bIns="45718">
            <a:spAutoFit/>
          </a:bodyPr>
          <a:lstStyle/>
          <a:p>
            <a:pPr algn="ctr" fontAlgn="base">
              <a:spcBef>
                <a:spcPct val="0"/>
              </a:spcBef>
              <a:spcAft>
                <a:spcPct val="0"/>
              </a:spcAft>
              <a:defRPr/>
            </a:pPr>
            <a:r>
              <a:rPr lang="en-US" sz="3200" b="1" i="1" dirty="0" smtClean="0">
                <a:solidFill>
                  <a:srgbClr val="FF0000"/>
                </a:solidFill>
              </a:rPr>
              <a:t>My personal perspective:</a:t>
            </a:r>
            <a:r>
              <a:rPr lang="en-US" sz="3200" b="1" i="1" dirty="0" smtClean="0">
                <a:solidFill>
                  <a:srgbClr val="000000"/>
                </a:solidFill>
                <a:latin typeface="Arial"/>
              </a:rPr>
              <a:t>  </a:t>
            </a:r>
          </a:p>
          <a:p>
            <a:pPr algn="ctr" fontAlgn="base">
              <a:spcBef>
                <a:spcPct val="0"/>
              </a:spcBef>
              <a:spcAft>
                <a:spcPct val="0"/>
              </a:spcAft>
              <a:defRPr/>
            </a:pPr>
            <a:r>
              <a:rPr lang="en-US" sz="3200" b="1" i="1" dirty="0" smtClean="0">
                <a:solidFill>
                  <a:srgbClr val="000000"/>
                </a:solidFill>
                <a:latin typeface="Arial"/>
              </a:rPr>
              <a:t>Historic review of Higgs searches</a:t>
            </a:r>
          </a:p>
          <a:p>
            <a:pPr algn="ctr" fontAlgn="base">
              <a:spcBef>
                <a:spcPct val="0"/>
              </a:spcBef>
              <a:spcAft>
                <a:spcPct val="0"/>
              </a:spcAft>
              <a:defRPr/>
            </a:pPr>
            <a:r>
              <a:rPr lang="en-US" sz="2800" b="1" i="1" dirty="0" smtClean="0">
                <a:solidFill>
                  <a:srgbClr val="FF0000"/>
                </a:solidFill>
                <a:latin typeface="Arial"/>
              </a:rPr>
              <a:t>-The long journey to the Higgs discovery</a:t>
            </a:r>
          </a:p>
        </p:txBody>
      </p:sp>
      <p:sp>
        <p:nvSpPr>
          <p:cNvPr id="105476" name="Text Box 4"/>
          <p:cNvSpPr txBox="1">
            <a:spLocks noChangeArrowheads="1"/>
          </p:cNvSpPr>
          <p:nvPr/>
        </p:nvSpPr>
        <p:spPr bwMode="auto">
          <a:xfrm>
            <a:off x="2819399" y="3581414"/>
            <a:ext cx="3409196" cy="954103"/>
          </a:xfrm>
          <a:prstGeom prst="rect">
            <a:avLst/>
          </a:prstGeom>
          <a:noFill/>
          <a:ln w="9525">
            <a:noFill/>
            <a:miter lim="800000"/>
            <a:headEnd/>
            <a:tailEnd/>
          </a:ln>
          <a:effectLst/>
        </p:spPr>
        <p:txBody>
          <a:bodyPr wrap="none" lIns="91435" tIns="45718" rIns="91435" bIns="45718">
            <a:spAutoFit/>
          </a:bodyPr>
          <a:lstStyle/>
          <a:p>
            <a:pPr algn="ctr" fontAlgn="base">
              <a:spcBef>
                <a:spcPts val="1800"/>
              </a:spcBef>
              <a:spcAft>
                <a:spcPct val="0"/>
              </a:spcAft>
              <a:defRPr/>
            </a:pPr>
            <a:r>
              <a:rPr lang="en-US" sz="2400" b="1" dirty="0" err="1" smtClean="0">
                <a:solidFill>
                  <a:srgbClr val="000000"/>
                </a:solidFill>
                <a:effectLst>
                  <a:outerShdw blurRad="38100" dist="38100" dir="2700000" algn="tl">
                    <a:srgbClr val="C0C0C0"/>
                  </a:outerShdw>
                </a:effectLst>
                <a:latin typeface="Arial"/>
              </a:rPr>
              <a:t>Sau</a:t>
            </a:r>
            <a:r>
              <a:rPr lang="en-US" sz="2400" b="1" dirty="0" smtClean="0">
                <a:solidFill>
                  <a:srgbClr val="000000"/>
                </a:solidFill>
                <a:effectLst>
                  <a:outerShdw blurRad="38100" dist="38100" dir="2700000" algn="tl">
                    <a:srgbClr val="C0C0C0"/>
                  </a:outerShdw>
                </a:effectLst>
                <a:latin typeface="Arial"/>
              </a:rPr>
              <a:t> </a:t>
            </a:r>
            <a:r>
              <a:rPr lang="en-US" sz="2400" b="1" dirty="0" err="1" smtClean="0">
                <a:solidFill>
                  <a:srgbClr val="000000"/>
                </a:solidFill>
                <a:effectLst>
                  <a:outerShdw blurRad="38100" dist="38100" dir="2700000" algn="tl">
                    <a:srgbClr val="C0C0C0"/>
                  </a:outerShdw>
                </a:effectLst>
                <a:latin typeface="Arial"/>
              </a:rPr>
              <a:t>Lan</a:t>
            </a:r>
            <a:r>
              <a:rPr lang="en-US" sz="2400" b="1" dirty="0" smtClean="0">
                <a:solidFill>
                  <a:srgbClr val="000000"/>
                </a:solidFill>
                <a:effectLst>
                  <a:outerShdw blurRad="38100" dist="38100" dir="2700000" algn="tl">
                    <a:srgbClr val="C0C0C0"/>
                  </a:outerShdw>
                </a:effectLst>
                <a:latin typeface="Arial"/>
              </a:rPr>
              <a:t> Wu</a:t>
            </a:r>
            <a:endParaRPr lang="en-US" dirty="0" smtClean="0">
              <a:solidFill>
                <a:srgbClr val="000000"/>
              </a:solidFill>
              <a:effectLst>
                <a:outerShdw blurRad="38100" dist="38100" dir="2700000" algn="tl">
                  <a:srgbClr val="C0C0C0"/>
                </a:outerShdw>
              </a:effectLst>
              <a:latin typeface="Arial"/>
            </a:endParaRPr>
          </a:p>
          <a:p>
            <a:pPr algn="ctr" fontAlgn="base">
              <a:spcBef>
                <a:spcPct val="0"/>
              </a:spcBef>
              <a:spcAft>
                <a:spcPct val="0"/>
              </a:spcAft>
              <a:defRPr/>
            </a:pPr>
            <a:r>
              <a:rPr lang="en-US" sz="1600" b="1" dirty="0" smtClean="0">
                <a:solidFill>
                  <a:srgbClr val="000000"/>
                </a:solidFill>
                <a:effectLst>
                  <a:outerShdw blurRad="38100" dist="38100" dir="2700000" algn="tl">
                    <a:srgbClr val="C0C0C0"/>
                  </a:outerShdw>
                </a:effectLst>
                <a:latin typeface="Arial"/>
              </a:rPr>
              <a:t>University of Wisconsin-Madison</a:t>
            </a:r>
          </a:p>
          <a:p>
            <a:pPr algn="ctr" fontAlgn="base">
              <a:spcBef>
                <a:spcPct val="0"/>
              </a:spcBef>
              <a:spcAft>
                <a:spcPct val="0"/>
              </a:spcAft>
              <a:defRPr/>
            </a:pPr>
            <a:r>
              <a:rPr lang="en-US" sz="1600" b="1" dirty="0" smtClean="0">
                <a:solidFill>
                  <a:srgbClr val="000000"/>
                </a:solidFill>
                <a:effectLst>
                  <a:outerShdw blurRad="38100" dist="38100" dir="2700000" algn="tl">
                    <a:srgbClr val="C0C0C0"/>
                  </a:outerShdw>
                </a:effectLst>
                <a:latin typeface="Arial"/>
              </a:rPr>
              <a:t>August 12, 2013</a:t>
            </a:r>
          </a:p>
        </p:txBody>
      </p:sp>
      <p:sp>
        <p:nvSpPr>
          <p:cNvPr id="3083" name="Text Box 11"/>
          <p:cNvSpPr txBox="1">
            <a:spLocks noChangeArrowheads="1"/>
          </p:cNvSpPr>
          <p:nvPr/>
        </p:nvSpPr>
        <p:spPr bwMode="auto">
          <a:xfrm>
            <a:off x="838200" y="5257812"/>
            <a:ext cx="7620000" cy="738660"/>
          </a:xfrm>
          <a:prstGeom prst="rect">
            <a:avLst/>
          </a:prstGeom>
          <a:solidFill>
            <a:schemeClr val="bg1"/>
          </a:solidFill>
          <a:ln w="9525">
            <a:noFill/>
            <a:miter lim="800000"/>
            <a:headEnd/>
            <a:tailEnd/>
          </a:ln>
        </p:spPr>
        <p:txBody>
          <a:bodyPr wrap="square" lIns="91435" tIns="45718" rIns="91435" bIns="45718">
            <a:spAutoFit/>
          </a:bodyPr>
          <a:lstStyle/>
          <a:p>
            <a:pPr algn="ctr" fontAlgn="base">
              <a:spcBef>
                <a:spcPct val="0"/>
              </a:spcBef>
              <a:spcAft>
                <a:spcPct val="0"/>
              </a:spcAft>
            </a:pPr>
            <a:r>
              <a:rPr lang="en-US" altLang="zh-CN" b="1" dirty="0" smtClean="0">
                <a:solidFill>
                  <a:srgbClr val="FF0000"/>
                </a:solidFill>
                <a:latin typeface="Arial"/>
                <a:ea typeface="宋体" pitchFamily="2" charset="-122"/>
              </a:rPr>
              <a:t>Invited Talk, International Symposium on Higgs Physics</a:t>
            </a:r>
          </a:p>
          <a:p>
            <a:pPr algn="ctr" fontAlgn="base">
              <a:spcBef>
                <a:spcPts val="1200"/>
              </a:spcBef>
              <a:spcAft>
                <a:spcPct val="0"/>
              </a:spcAft>
            </a:pPr>
            <a:r>
              <a:rPr lang="en-US" altLang="zh-CN" sz="1400" b="1" dirty="0" smtClean="0">
                <a:solidFill>
                  <a:srgbClr val="000000"/>
                </a:solidFill>
                <a:latin typeface="Arial"/>
                <a:ea typeface="宋体" pitchFamily="2" charset="-122"/>
              </a:rPr>
              <a:t>IHEP, Beijing, August 12-16, 2013 </a:t>
            </a:r>
            <a:endParaRPr lang="en-US" altLang="zh-CN" sz="1400" b="1" dirty="0">
              <a:solidFill>
                <a:srgbClr val="000000"/>
              </a:solidFill>
              <a:latin typeface="Arial"/>
              <a:ea typeface="宋体" pitchFamily="2" charset="-122"/>
            </a:endParaRPr>
          </a:p>
        </p:txBody>
      </p:sp>
      <p:pic>
        <p:nvPicPr>
          <p:cNvPr id="2" name="Picture 1" descr="UWCrest_4c.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67524" y="3276600"/>
            <a:ext cx="1275681" cy="1676400"/>
          </a:xfrm>
          <a:prstGeom prst="rect">
            <a:avLst/>
          </a:prstGeom>
        </p:spPr>
      </p:pic>
      <p:pic>
        <p:nvPicPr>
          <p:cNvPr id="3" name="Picture 2" descr="350px-CERN_logo.svg.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10500" y="3505206"/>
            <a:ext cx="1104900" cy="1073331"/>
          </a:xfrm>
          <a:prstGeom prst="rect">
            <a:avLst/>
          </a:prstGeom>
        </p:spPr>
      </p:pic>
      <p:pic>
        <p:nvPicPr>
          <p:cNvPr id="6" name="Picture 5" descr="ATLAS_White_560x720_01.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75400" y="3276600"/>
            <a:ext cx="1244600" cy="1600200"/>
          </a:xfrm>
          <a:prstGeom prst="rect">
            <a:avLst/>
          </a:prstGeom>
        </p:spPr>
      </p:pic>
      <p:pic>
        <p:nvPicPr>
          <p:cNvPr id="9" name="Picture 8" descr="WisconsinBadgers.jpg"/>
          <p:cNvPicPr>
            <a:picLocks noChangeAspect="1"/>
          </p:cNvPicPr>
          <p:nvPr/>
        </p:nvPicPr>
        <p:blipFill>
          <a:blip r:embed="rId6" cstate="print"/>
          <a:stretch>
            <a:fillRect/>
          </a:stretch>
        </p:blipFill>
        <p:spPr>
          <a:xfrm>
            <a:off x="533402" y="3429000"/>
            <a:ext cx="1002392" cy="1295400"/>
          </a:xfrm>
          <a:prstGeom prst="rect">
            <a:avLst/>
          </a:prstGeom>
        </p:spPr>
      </p:pic>
    </p:spTree>
    <p:extLst>
      <p:ext uri="{BB962C8B-B14F-4D97-AF65-F5344CB8AC3E}">
        <p14:creationId xmlns:p14="http://schemas.microsoft.com/office/powerpoint/2010/main" xmlns="" val="3944052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492877"/>
            <a:ext cx="2133600" cy="365125"/>
          </a:xfrm>
        </p:spPr>
        <p:txBody>
          <a:bodyPr/>
          <a:lstStyle/>
          <a:p>
            <a:fld id="{B6F15528-21DE-4FAA-801E-634DDDAF4B2B}" type="slidenum">
              <a:rPr lang="en-US" smtClean="0">
                <a:solidFill>
                  <a:srgbClr val="000000"/>
                </a:solidFill>
                <a:latin typeface="Arial"/>
                <a:cs typeface="Arial"/>
              </a:rPr>
              <a:pPr/>
              <a:t>10</a:t>
            </a:fld>
            <a:endParaRPr lang="en-US" dirty="0">
              <a:solidFill>
                <a:srgbClr val="000000"/>
              </a:solidFill>
              <a:latin typeface="Arial"/>
              <a:cs typeface="Arial"/>
            </a:endParaRPr>
          </a:p>
        </p:txBody>
      </p:sp>
      <p:pic>
        <p:nvPicPr>
          <p:cNvPr id="3" name="Picture 2" descr="Untitled.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57401" y="60732"/>
            <a:ext cx="4442393" cy="5959068"/>
          </a:xfrm>
          <a:prstGeom prst="rect">
            <a:avLst/>
          </a:prstGeom>
        </p:spPr>
      </p:pic>
      <p:sp>
        <p:nvSpPr>
          <p:cNvPr id="5" name="TextBox 4"/>
          <p:cNvSpPr txBox="1"/>
          <p:nvPr/>
        </p:nvSpPr>
        <p:spPr>
          <a:xfrm>
            <a:off x="685800" y="6096002"/>
            <a:ext cx="8001000" cy="461665"/>
          </a:xfrm>
          <a:prstGeom prst="rect">
            <a:avLst/>
          </a:prstGeom>
          <a:noFill/>
        </p:spPr>
        <p:txBody>
          <a:bodyPr wrap="square" rtlCol="0">
            <a:spAutoFit/>
          </a:bodyPr>
          <a:lstStyle/>
          <a:p>
            <a:r>
              <a:rPr lang="en-US" sz="2400" b="1" i="1" dirty="0">
                <a:solidFill>
                  <a:prstClr val="black"/>
                </a:solidFill>
                <a:latin typeface="Arial"/>
                <a:cs typeface="Arial"/>
              </a:rPr>
              <a:t>Jack Steinberger, promoter of physicists from China</a:t>
            </a:r>
          </a:p>
        </p:txBody>
      </p:sp>
      <p:sp>
        <p:nvSpPr>
          <p:cNvPr id="2" name="TextBox 1"/>
          <p:cNvSpPr txBox="1"/>
          <p:nvPr/>
        </p:nvSpPr>
        <p:spPr>
          <a:xfrm>
            <a:off x="6705600" y="990602"/>
            <a:ext cx="2286000" cy="1631216"/>
          </a:xfrm>
          <a:prstGeom prst="rect">
            <a:avLst/>
          </a:prstGeom>
          <a:noFill/>
        </p:spPr>
        <p:txBody>
          <a:bodyPr wrap="square" rtlCol="0">
            <a:spAutoFit/>
          </a:bodyPr>
          <a:lstStyle/>
          <a:p>
            <a:r>
              <a:rPr lang="en-US" sz="2000" b="1" i="1" dirty="0" smtClean="0">
                <a:latin typeface="Arial"/>
                <a:cs typeface="Arial"/>
              </a:rPr>
              <a:t>The founder of the ALEPH experiment at LEP and first Spokesman </a:t>
            </a:r>
            <a:endParaRPr lang="en-US" sz="2000" b="1" i="1" dirty="0">
              <a:latin typeface="Arial"/>
              <a:cs typeface="Arial"/>
            </a:endParaRPr>
          </a:p>
        </p:txBody>
      </p:sp>
    </p:spTree>
    <p:extLst>
      <p:ext uri="{BB962C8B-B14F-4D97-AF65-F5344CB8AC3E}">
        <p14:creationId xmlns:p14="http://schemas.microsoft.com/office/powerpoint/2010/main" xmlns="" val="1621375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11</a:t>
            </a:fld>
            <a:endParaRPr lang="en-US" altLang="zh-CN" dirty="0">
              <a:solidFill>
                <a:srgbClr val="000000"/>
              </a:solidFill>
            </a:endParaRPr>
          </a:p>
        </p:txBody>
      </p:sp>
      <p:sp>
        <p:nvSpPr>
          <p:cNvPr id="9" name="Rectangle 1"/>
          <p:cNvSpPr txBox="1">
            <a:spLocks noChangeArrowheads="1"/>
          </p:cNvSpPr>
          <p:nvPr/>
        </p:nvSpPr>
        <p:spPr bwMode="auto">
          <a:xfrm>
            <a:off x="762000" y="76200"/>
            <a:ext cx="8001000" cy="762000"/>
          </a:xfrm>
          <a:prstGeom prst="roundRect">
            <a:avLst>
              <a:gd name="adj" fmla="val 0"/>
            </a:avLst>
          </a:prstGeom>
          <a:noFill/>
          <a:ln w="28575" cap="flat" cmpd="sng" algn="ctr">
            <a:noFill/>
            <a:prstDash val="solid"/>
            <a:round/>
            <a:headEnd type="none" w="med" len="med"/>
            <a:tailEnd type="none" w="med" len="med"/>
          </a:ln>
          <a:effectLst/>
        </p:spPr>
        <p:txBody>
          <a:bodyPr vert="horz" wrap="none" lIns="91435" tIns="45718" rIns="91435" bIns="45718" numCol="1" anchor="ctr" anchorCtr="0" compatLnSpc="1">
            <a:prstTxWarp prst="textNoShape">
              <a:avLst/>
            </a:prstTxWarp>
            <a:normAutofit fontScale="92500" lnSpcReduction="20000"/>
          </a:bodyP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a:lstStyle>
          <a:p>
            <a:pPr algn="l"/>
            <a:r>
              <a:rPr lang="en-US" dirty="0" smtClean="0">
                <a:latin typeface="Arial"/>
                <a:cs typeface="Times New Roman" pitchFamily="18" charset="0"/>
                <a:sym typeface="Helvetica" charset="0"/>
              </a:rPr>
              <a:t>Thanks to my former Wisconsin members</a:t>
            </a:r>
          </a:p>
          <a:p>
            <a:pPr algn="l"/>
            <a:r>
              <a:rPr lang="en-US" dirty="0" smtClean="0">
                <a:latin typeface="Arial"/>
                <a:cs typeface="Times New Roman" pitchFamily="18" charset="0"/>
                <a:sym typeface="Helvetica" charset="0"/>
              </a:rPr>
              <a:t>Prominent Professors in China</a:t>
            </a:r>
            <a:endParaRPr dirty="0">
              <a:latin typeface="Arial"/>
              <a:cs typeface="Times New Roman" pitchFamily="18" charset="0"/>
              <a:sym typeface="Helvetica" charset="0"/>
            </a:endParaRPr>
          </a:p>
        </p:txBody>
      </p:sp>
      <p:sp>
        <p:nvSpPr>
          <p:cNvPr id="14" name="TextBox 13"/>
          <p:cNvSpPr txBox="1"/>
          <p:nvPr/>
        </p:nvSpPr>
        <p:spPr>
          <a:xfrm>
            <a:off x="990600" y="6260068"/>
            <a:ext cx="2514600" cy="369332"/>
          </a:xfrm>
          <a:prstGeom prst="rect">
            <a:avLst/>
          </a:prstGeom>
          <a:noFill/>
        </p:spPr>
        <p:txBody>
          <a:bodyPr wrap="square" rtlCol="0">
            <a:spAutoFit/>
          </a:bodyPr>
          <a:lstStyle/>
          <a:p>
            <a:r>
              <a:rPr lang="en-US" b="1" i="1" dirty="0" smtClean="0"/>
              <a:t>Prof. Shan Jin(IHEP)</a:t>
            </a:r>
          </a:p>
        </p:txBody>
      </p:sp>
      <p:sp>
        <p:nvSpPr>
          <p:cNvPr id="15" name="TextBox 14"/>
          <p:cNvSpPr txBox="1"/>
          <p:nvPr/>
        </p:nvSpPr>
        <p:spPr>
          <a:xfrm>
            <a:off x="5156200" y="3200400"/>
            <a:ext cx="2971800" cy="369332"/>
          </a:xfrm>
          <a:prstGeom prst="rect">
            <a:avLst/>
          </a:prstGeom>
          <a:noFill/>
        </p:spPr>
        <p:txBody>
          <a:bodyPr wrap="square" rtlCol="0">
            <a:spAutoFit/>
          </a:bodyPr>
          <a:lstStyle/>
          <a:p>
            <a:r>
              <a:rPr lang="en-US" b="1" i="1" dirty="0" smtClean="0"/>
              <a:t>Prof. </a:t>
            </a:r>
            <a:r>
              <a:rPr lang="en-US" b="1" i="1" dirty="0" err="1" smtClean="0"/>
              <a:t>Hongbo</a:t>
            </a:r>
            <a:r>
              <a:rPr lang="en-US" b="1" i="1" dirty="0" smtClean="0"/>
              <a:t> Hu (IHEP)</a:t>
            </a:r>
            <a:endParaRPr lang="en-US" b="1" i="1" dirty="0"/>
          </a:p>
        </p:txBody>
      </p:sp>
      <p:sp>
        <p:nvSpPr>
          <p:cNvPr id="16" name="TextBox 15"/>
          <p:cNvSpPr txBox="1"/>
          <p:nvPr/>
        </p:nvSpPr>
        <p:spPr>
          <a:xfrm>
            <a:off x="990600" y="3124200"/>
            <a:ext cx="2895600" cy="646331"/>
          </a:xfrm>
          <a:prstGeom prst="rect">
            <a:avLst/>
          </a:prstGeom>
          <a:noFill/>
        </p:spPr>
        <p:txBody>
          <a:bodyPr wrap="square" rtlCol="0">
            <a:spAutoFit/>
          </a:bodyPr>
          <a:lstStyle/>
          <a:p>
            <a:r>
              <a:rPr lang="en-US" b="1" i="1" dirty="0" smtClean="0"/>
              <a:t>Prof. </a:t>
            </a:r>
            <a:r>
              <a:rPr lang="en-US" b="1" i="1" dirty="0" err="1" smtClean="0"/>
              <a:t>Yuanning</a:t>
            </a:r>
            <a:r>
              <a:rPr lang="en-US" b="1" i="1" dirty="0" smtClean="0"/>
              <a:t> </a:t>
            </a:r>
            <a:r>
              <a:rPr lang="en-US" b="1" i="1" dirty="0" err="1" smtClean="0"/>
              <a:t>Gao</a:t>
            </a:r>
            <a:r>
              <a:rPr lang="en-US" b="1" i="1" dirty="0" smtClean="0"/>
              <a:t> </a:t>
            </a:r>
          </a:p>
          <a:p>
            <a:r>
              <a:rPr lang="en-US" b="1" i="1" dirty="0" smtClean="0"/>
              <a:t>(Tsinghua University)</a:t>
            </a:r>
            <a:endParaRPr lang="en-US" b="1" i="1" dirty="0"/>
          </a:p>
        </p:txBody>
      </p:sp>
      <p:sp>
        <p:nvSpPr>
          <p:cNvPr id="17" name="TextBox 16"/>
          <p:cNvSpPr txBox="1"/>
          <p:nvPr/>
        </p:nvSpPr>
        <p:spPr>
          <a:xfrm>
            <a:off x="4495800" y="4191000"/>
            <a:ext cx="3429000" cy="1569660"/>
          </a:xfrm>
          <a:prstGeom prst="rect">
            <a:avLst/>
          </a:prstGeom>
          <a:noFill/>
        </p:spPr>
        <p:txBody>
          <a:bodyPr wrap="square" rtlCol="0">
            <a:spAutoFit/>
          </a:bodyPr>
          <a:lstStyle/>
          <a:p>
            <a:r>
              <a:rPr lang="en-US" sz="2400" b="1" i="1" dirty="0" smtClean="0"/>
              <a:t>Former Wisconsin members who worked in ALEPH at LEP on Higgs searches </a:t>
            </a:r>
            <a:endParaRPr lang="en-US" sz="2400" b="1" i="1" dirty="0"/>
          </a:p>
        </p:txBody>
      </p:sp>
      <p:pic>
        <p:nvPicPr>
          <p:cNvPr id="2" name="Picture 1" descr="scan0001.bmp"/>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78408">
            <a:off x="990600" y="3738231"/>
            <a:ext cx="2834352" cy="2590799"/>
          </a:xfrm>
          <a:prstGeom prst="rect">
            <a:avLst/>
          </a:prstGeom>
        </p:spPr>
      </p:pic>
      <p:pic>
        <p:nvPicPr>
          <p:cNvPr id="3" name="Picture 2" descr="scan0003_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786282"/>
            <a:ext cx="3022600" cy="2490318"/>
          </a:xfrm>
          <a:prstGeom prst="rect">
            <a:avLst/>
          </a:prstGeom>
        </p:spPr>
      </p:pic>
      <p:pic>
        <p:nvPicPr>
          <p:cNvPr id="5" name="Picture 4" descr="scan0002.bmp"/>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90600" y="794225"/>
            <a:ext cx="2590800" cy="2406175"/>
          </a:xfrm>
          <a:prstGeom prst="rect">
            <a:avLst/>
          </a:prstGeom>
        </p:spPr>
      </p:pic>
    </p:spTree>
    <p:extLst>
      <p:ext uri="{BB962C8B-B14F-4D97-AF65-F5344CB8AC3E}">
        <p14:creationId xmlns:p14="http://schemas.microsoft.com/office/powerpoint/2010/main" xmlns="" val="821932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an0002.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385860">
            <a:off x="5502565" y="735652"/>
            <a:ext cx="2634669" cy="2514600"/>
          </a:xfrm>
          <a:prstGeom prst="rect">
            <a:avLst/>
          </a:prstGeom>
        </p:spPr>
      </p:pic>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12</a:t>
            </a:fld>
            <a:endParaRPr lang="en-US" altLang="zh-CN" dirty="0">
              <a:solidFill>
                <a:srgbClr val="000000"/>
              </a:solidFill>
            </a:endParaRPr>
          </a:p>
        </p:txBody>
      </p:sp>
      <p:sp>
        <p:nvSpPr>
          <p:cNvPr id="9" name="Rectangle 1"/>
          <p:cNvSpPr txBox="1">
            <a:spLocks noChangeArrowheads="1"/>
          </p:cNvSpPr>
          <p:nvPr/>
        </p:nvSpPr>
        <p:spPr bwMode="auto">
          <a:xfrm>
            <a:off x="762000" y="0"/>
            <a:ext cx="8001000" cy="762000"/>
          </a:xfrm>
          <a:prstGeom prst="roundRect">
            <a:avLst>
              <a:gd name="adj" fmla="val 0"/>
            </a:avLst>
          </a:prstGeom>
          <a:noFill/>
          <a:ln w="28575" cap="flat" cmpd="sng" algn="ctr">
            <a:noFill/>
            <a:prstDash val="solid"/>
            <a:round/>
            <a:headEnd type="none" w="med" len="med"/>
            <a:tailEnd type="none" w="med" len="med"/>
          </a:ln>
          <a:effectLst/>
        </p:spPr>
        <p:txBody>
          <a:bodyPr vert="horz" wrap="none" lIns="91435" tIns="45718" rIns="91435" bIns="45718" numCol="1" anchor="ctr" anchorCtr="0" compatLnSpc="1">
            <a:prstTxWarp prst="textNoShape">
              <a:avLst/>
            </a:prstTxWarp>
            <a:normAutofit fontScale="92500" lnSpcReduction="20000"/>
          </a:bodyP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a:lstStyle>
          <a:p>
            <a:pPr algn="l"/>
            <a:r>
              <a:rPr dirty="0" smtClean="0">
                <a:latin typeface="Arial"/>
                <a:cs typeface="Times New Roman" pitchFamily="18" charset="0"/>
                <a:sym typeface="Helvetica" charset="0"/>
              </a:rPr>
              <a:t>Thanks to my </a:t>
            </a:r>
            <a:r>
              <a:rPr lang="en-US" dirty="0" smtClean="0">
                <a:latin typeface="Arial"/>
                <a:cs typeface="Times New Roman" pitchFamily="18" charset="0"/>
                <a:sym typeface="Helvetica" charset="0"/>
              </a:rPr>
              <a:t>recent </a:t>
            </a:r>
            <a:r>
              <a:rPr dirty="0" smtClean="0">
                <a:latin typeface="Arial"/>
                <a:cs typeface="Times New Roman" pitchFamily="18" charset="0"/>
                <a:sym typeface="Helvetica" charset="0"/>
              </a:rPr>
              <a:t>former Wisconsin members</a:t>
            </a:r>
          </a:p>
          <a:p>
            <a:pPr algn="l"/>
            <a:r>
              <a:rPr lang="en-US" dirty="0" smtClean="0">
                <a:latin typeface="Arial"/>
                <a:cs typeface="Times New Roman" pitchFamily="18" charset="0"/>
                <a:sym typeface="Helvetica" charset="0"/>
              </a:rPr>
              <a:t>Prominent Professors in China</a:t>
            </a:r>
            <a:endParaRPr dirty="0">
              <a:latin typeface="Arial"/>
              <a:cs typeface="Times New Roman" pitchFamily="18" charset="0"/>
              <a:sym typeface="Helvetica" charset="0"/>
            </a:endParaRPr>
          </a:p>
        </p:txBody>
      </p:sp>
      <p:pic>
        <p:nvPicPr>
          <p:cNvPr id="6" name="Picture 5" descr="lianliang.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15000" y="3486150"/>
            <a:ext cx="3276600" cy="2457450"/>
          </a:xfrm>
          <a:prstGeom prst="rect">
            <a:avLst/>
          </a:prstGeom>
        </p:spPr>
      </p:pic>
      <p:pic>
        <p:nvPicPr>
          <p:cNvPr id="7" name="Picture 6" descr="scan0001.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6364702">
            <a:off x="2568224" y="2825986"/>
            <a:ext cx="3245617" cy="2590799"/>
          </a:xfrm>
          <a:prstGeom prst="rect">
            <a:avLst/>
          </a:prstGeom>
        </p:spPr>
      </p:pic>
      <p:sp>
        <p:nvSpPr>
          <p:cNvPr id="18" name="TextBox 17"/>
          <p:cNvSpPr txBox="1"/>
          <p:nvPr/>
        </p:nvSpPr>
        <p:spPr>
          <a:xfrm>
            <a:off x="2971800" y="5638800"/>
            <a:ext cx="2362200" cy="646331"/>
          </a:xfrm>
          <a:prstGeom prst="rect">
            <a:avLst/>
          </a:prstGeom>
          <a:noFill/>
        </p:spPr>
        <p:txBody>
          <a:bodyPr wrap="square" rtlCol="0">
            <a:spAutoFit/>
          </a:bodyPr>
          <a:lstStyle/>
          <a:p>
            <a:r>
              <a:rPr lang="en-US" b="1" i="1" dirty="0" smtClean="0">
                <a:solidFill>
                  <a:srgbClr val="000000"/>
                </a:solidFill>
                <a:latin typeface="Arial"/>
              </a:rPr>
              <a:t>Prof.  </a:t>
            </a:r>
            <a:r>
              <a:rPr lang="en-US" b="1" i="1" dirty="0" err="1" smtClean="0">
                <a:solidFill>
                  <a:srgbClr val="000000"/>
                </a:solidFill>
                <a:latin typeface="Arial"/>
              </a:rPr>
              <a:t>Haiping</a:t>
            </a:r>
            <a:r>
              <a:rPr lang="en-US" b="1" i="1" dirty="0" smtClean="0">
                <a:solidFill>
                  <a:srgbClr val="000000"/>
                </a:solidFill>
                <a:latin typeface="Arial"/>
              </a:rPr>
              <a:t> </a:t>
            </a:r>
            <a:r>
              <a:rPr lang="en-US" b="1" i="1" dirty="0" err="1" smtClean="0">
                <a:solidFill>
                  <a:srgbClr val="000000"/>
                </a:solidFill>
                <a:latin typeface="Arial"/>
              </a:rPr>
              <a:t>Peng</a:t>
            </a:r>
            <a:endParaRPr lang="en-US" b="1" i="1" dirty="0" smtClean="0">
              <a:solidFill>
                <a:srgbClr val="000000"/>
              </a:solidFill>
              <a:latin typeface="Arial"/>
            </a:endParaRPr>
          </a:p>
          <a:p>
            <a:r>
              <a:rPr lang="en-US" b="1" i="1" dirty="0" smtClean="0">
                <a:solidFill>
                  <a:srgbClr val="000000"/>
                </a:solidFill>
                <a:latin typeface="Arial"/>
              </a:rPr>
              <a:t>(USTC)</a:t>
            </a:r>
          </a:p>
        </p:txBody>
      </p:sp>
      <p:sp>
        <p:nvSpPr>
          <p:cNvPr id="19" name="TextBox 18"/>
          <p:cNvSpPr txBox="1"/>
          <p:nvPr/>
        </p:nvSpPr>
        <p:spPr>
          <a:xfrm>
            <a:off x="5486400" y="3124200"/>
            <a:ext cx="3124200" cy="369332"/>
          </a:xfrm>
          <a:prstGeom prst="rect">
            <a:avLst/>
          </a:prstGeom>
          <a:noFill/>
        </p:spPr>
        <p:txBody>
          <a:bodyPr wrap="square" rtlCol="0">
            <a:spAutoFit/>
          </a:bodyPr>
          <a:lstStyle/>
          <a:p>
            <a:r>
              <a:rPr lang="en-US" b="1" i="1" dirty="0" smtClean="0">
                <a:solidFill>
                  <a:srgbClr val="000000"/>
                </a:solidFill>
                <a:latin typeface="Arial"/>
              </a:rPr>
              <a:t>Prof.  </a:t>
            </a:r>
            <a:r>
              <a:rPr lang="en-US" b="1" i="1" dirty="0" err="1" smtClean="0">
                <a:solidFill>
                  <a:srgbClr val="000000"/>
                </a:solidFill>
                <a:latin typeface="Arial"/>
              </a:rPr>
              <a:t>Yaquan</a:t>
            </a:r>
            <a:r>
              <a:rPr lang="en-US" b="1" i="1" dirty="0" smtClean="0">
                <a:solidFill>
                  <a:srgbClr val="000000"/>
                </a:solidFill>
                <a:latin typeface="Arial"/>
              </a:rPr>
              <a:t> Fang (IHEP)</a:t>
            </a:r>
          </a:p>
        </p:txBody>
      </p:sp>
      <p:sp>
        <p:nvSpPr>
          <p:cNvPr id="20" name="TextBox 19"/>
          <p:cNvSpPr txBox="1"/>
          <p:nvPr/>
        </p:nvSpPr>
        <p:spPr>
          <a:xfrm>
            <a:off x="6172200" y="5943600"/>
            <a:ext cx="3048000" cy="646331"/>
          </a:xfrm>
          <a:prstGeom prst="rect">
            <a:avLst/>
          </a:prstGeom>
          <a:noFill/>
        </p:spPr>
        <p:txBody>
          <a:bodyPr wrap="square" rtlCol="0">
            <a:spAutoFit/>
          </a:bodyPr>
          <a:lstStyle/>
          <a:p>
            <a:r>
              <a:rPr lang="en-US" b="1" i="1" dirty="0" smtClean="0">
                <a:solidFill>
                  <a:srgbClr val="000000"/>
                </a:solidFill>
                <a:latin typeface="Arial"/>
              </a:rPr>
              <a:t>Prof.  </a:t>
            </a:r>
            <a:r>
              <a:rPr lang="en-US" b="1" i="1" dirty="0" err="1" smtClean="0">
                <a:solidFill>
                  <a:srgbClr val="000000"/>
                </a:solidFill>
                <a:latin typeface="Arial"/>
              </a:rPr>
              <a:t>Lianliang</a:t>
            </a:r>
            <a:r>
              <a:rPr lang="en-US" b="1" i="1" dirty="0" smtClean="0">
                <a:solidFill>
                  <a:srgbClr val="000000"/>
                </a:solidFill>
                <a:latin typeface="Arial"/>
              </a:rPr>
              <a:t> Ma (Shandong University)</a:t>
            </a:r>
          </a:p>
        </p:txBody>
      </p:sp>
      <p:pic>
        <p:nvPicPr>
          <p:cNvPr id="12" name="Picture 11" descr="P020091012544321132552.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1000" y="762000"/>
            <a:ext cx="2514600" cy="2514600"/>
          </a:xfrm>
          <a:prstGeom prst="rect">
            <a:avLst/>
          </a:prstGeom>
        </p:spPr>
      </p:pic>
      <p:sp>
        <p:nvSpPr>
          <p:cNvPr id="13" name="TextBox 12"/>
          <p:cNvSpPr txBox="1"/>
          <p:nvPr/>
        </p:nvSpPr>
        <p:spPr>
          <a:xfrm>
            <a:off x="457200" y="3276600"/>
            <a:ext cx="2514600" cy="369332"/>
          </a:xfrm>
          <a:prstGeom prst="rect">
            <a:avLst/>
          </a:prstGeom>
          <a:noFill/>
        </p:spPr>
        <p:txBody>
          <a:bodyPr wrap="square" rtlCol="0">
            <a:spAutoFit/>
          </a:bodyPr>
          <a:lstStyle/>
          <a:p>
            <a:r>
              <a:rPr lang="en-US" b="1" i="1" dirty="0" smtClean="0">
                <a:solidFill>
                  <a:srgbClr val="000000"/>
                </a:solidFill>
                <a:latin typeface="Arial"/>
              </a:rPr>
              <a:t>Prof. </a:t>
            </a:r>
            <a:r>
              <a:rPr lang="en-US" b="1" i="1" dirty="0" err="1" smtClean="0">
                <a:solidFill>
                  <a:srgbClr val="000000"/>
                </a:solidFill>
                <a:latin typeface="Arial"/>
              </a:rPr>
              <a:t>Haibo</a:t>
            </a:r>
            <a:r>
              <a:rPr lang="en-US" b="1" i="1" dirty="0" smtClean="0">
                <a:solidFill>
                  <a:srgbClr val="000000"/>
                </a:solidFill>
                <a:latin typeface="Arial"/>
              </a:rPr>
              <a:t> Li (IHEP)</a:t>
            </a:r>
          </a:p>
        </p:txBody>
      </p:sp>
    </p:spTree>
    <p:extLst>
      <p:ext uri="{BB962C8B-B14F-4D97-AF65-F5344CB8AC3E}">
        <p14:creationId xmlns:p14="http://schemas.microsoft.com/office/powerpoint/2010/main" xmlns="" val="2099227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304800" y="2133600"/>
            <a:ext cx="8534400" cy="18288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3" name="Content Placeholder 2"/>
          <p:cNvSpPr>
            <a:spLocks noGrp="1"/>
          </p:cNvSpPr>
          <p:nvPr>
            <p:ph idx="1"/>
          </p:nvPr>
        </p:nvSpPr>
        <p:spPr>
          <a:xfrm>
            <a:off x="6934200" y="762000"/>
            <a:ext cx="2133600" cy="1600200"/>
          </a:xfrm>
        </p:spPr>
        <p:txBody>
          <a:bodyPr/>
          <a:lstStyle/>
          <a:p>
            <a:pPr marL="0" indent="0">
              <a:buNone/>
            </a:pPr>
            <a:r>
              <a:rPr lang="en-US" sz="1600" dirty="0" smtClean="0"/>
              <a:t>Michael </a:t>
            </a:r>
            <a:r>
              <a:rPr lang="en-US" sz="1600" dirty="0" err="1" smtClean="0"/>
              <a:t>Mermikides</a:t>
            </a:r>
            <a:endParaRPr lang="en-US" sz="1600" dirty="0" smtClean="0"/>
          </a:p>
          <a:p>
            <a:pPr marL="0" indent="0">
              <a:buNone/>
            </a:pPr>
            <a:r>
              <a:rPr lang="en-US" sz="1600" dirty="0" err="1" smtClean="0"/>
              <a:t>Haimo</a:t>
            </a:r>
            <a:r>
              <a:rPr lang="en-US" sz="1600" dirty="0" smtClean="0"/>
              <a:t> </a:t>
            </a:r>
            <a:r>
              <a:rPr lang="en-US" sz="1600" dirty="0" err="1" smtClean="0"/>
              <a:t>Zobernig</a:t>
            </a:r>
            <a:endParaRPr lang="en-US" sz="1600" dirty="0" smtClean="0"/>
          </a:p>
          <a:p>
            <a:pPr marL="0" indent="0">
              <a:buNone/>
            </a:pPr>
            <a:r>
              <a:rPr lang="en-US" sz="1600" dirty="0" err="1" smtClean="0"/>
              <a:t>Sau</a:t>
            </a:r>
            <a:r>
              <a:rPr lang="en-US" sz="1600" dirty="0" smtClean="0"/>
              <a:t> </a:t>
            </a:r>
            <a:r>
              <a:rPr lang="en-US" sz="1600" dirty="0" err="1" smtClean="0"/>
              <a:t>Lan</a:t>
            </a:r>
            <a:r>
              <a:rPr lang="en-US" sz="1600" dirty="0" smtClean="0"/>
              <a:t> Wu</a:t>
            </a:r>
          </a:p>
          <a:p>
            <a:pPr marL="0" indent="0">
              <a:buNone/>
            </a:pPr>
            <a:r>
              <a:rPr lang="en-US" sz="1600" dirty="0" smtClean="0"/>
              <a:t>(Wisconsin Group)</a:t>
            </a:r>
          </a:p>
          <a:p>
            <a:pPr marL="0" indent="0">
              <a:buNone/>
            </a:pPr>
            <a:endParaRPr lang="en-US" sz="600" dirty="0" smtClean="0"/>
          </a:p>
          <a:p>
            <a:pPr marL="0" indent="0">
              <a:buNone/>
            </a:pPr>
            <a:r>
              <a:rPr lang="en-US" sz="1600" dirty="0" smtClean="0"/>
              <a:t>December 21, 1983</a:t>
            </a:r>
            <a:endParaRPr lang="en-US" sz="1600"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13</a:t>
            </a:fld>
            <a:endParaRPr lang="en-US" altLang="zh-CN" dirty="0">
              <a:solidFill>
                <a:srgbClr val="000000"/>
              </a:solidFill>
            </a:endParaRPr>
          </a:p>
        </p:txBody>
      </p:sp>
      <p:sp>
        <p:nvSpPr>
          <p:cNvPr id="5" name="Rectangle 4"/>
          <p:cNvSpPr/>
          <p:nvPr/>
        </p:nvSpPr>
        <p:spPr>
          <a:xfrm>
            <a:off x="6934200" y="762000"/>
            <a:ext cx="1932214" cy="12192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4200" y="2057400"/>
            <a:ext cx="1932214"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bwMode="auto">
          <a:xfrm>
            <a:off x="304800" y="990600"/>
            <a:ext cx="8610600" cy="2971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0" indent="0" algn="ctr">
              <a:buFontTx/>
              <a:buNone/>
            </a:pPr>
            <a:r>
              <a:rPr lang="en-US" sz="2000" b="1" i="1" dirty="0" smtClean="0"/>
              <a:t>The process </a:t>
            </a:r>
            <a:r>
              <a:rPr lang="en-US" sz="2000" b="1" i="1" dirty="0" err="1" smtClean="0"/>
              <a:t>e</a:t>
            </a:r>
            <a:r>
              <a:rPr lang="en-US" sz="2000" b="1" i="1" baseline="30000" dirty="0" err="1" smtClean="0"/>
              <a:t>+</a:t>
            </a:r>
            <a:r>
              <a:rPr lang="en-US" sz="2000" b="1" i="1" dirty="0" err="1" smtClean="0"/>
              <a:t>e</a:t>
            </a:r>
            <a:r>
              <a:rPr lang="en-US" sz="2000" b="1" i="1" baseline="30000" dirty="0" smtClean="0"/>
              <a:t>-</a:t>
            </a:r>
            <a:r>
              <a:rPr lang="en-US" sz="2000" b="1" i="1" dirty="0" smtClean="0"/>
              <a:t> </a:t>
            </a:r>
            <a:r>
              <a:rPr lang="en-US" sz="2000" b="1" i="1" dirty="0">
                <a:sym typeface="Symbol" pitchFamily="18" charset="2"/>
              </a:rPr>
              <a:t></a:t>
            </a:r>
            <a:r>
              <a:rPr lang="en-US" sz="2000" b="1" i="1" dirty="0" smtClean="0">
                <a:sym typeface="Wingdings"/>
              </a:rPr>
              <a:t> Z</a:t>
            </a:r>
            <a:r>
              <a:rPr lang="en-US" sz="2000" b="1" i="1" baseline="30000" dirty="0" smtClean="0">
                <a:sym typeface="Wingdings"/>
              </a:rPr>
              <a:t>0</a:t>
            </a:r>
            <a:r>
              <a:rPr lang="en-US" sz="2000" b="1" i="1" dirty="0" smtClean="0">
                <a:sym typeface="Wingdings"/>
              </a:rPr>
              <a:t> </a:t>
            </a:r>
            <a:r>
              <a:rPr lang="en-US" sz="2000" b="1" i="1" dirty="0">
                <a:sym typeface="Symbol" pitchFamily="18" charset="2"/>
              </a:rPr>
              <a:t></a:t>
            </a:r>
            <a:r>
              <a:rPr lang="en-US" sz="2000" b="1" i="1" dirty="0" smtClean="0">
                <a:sym typeface="Wingdings"/>
              </a:rPr>
              <a:t> H</a:t>
            </a:r>
            <a:r>
              <a:rPr lang="en-US" sz="2000" b="1" i="1" baseline="30000" dirty="0" smtClean="0">
                <a:sym typeface="Wingdings"/>
              </a:rPr>
              <a:t>0</a:t>
            </a:r>
            <a:r>
              <a:rPr lang="en-US" sz="2000" b="1" i="1" dirty="0" smtClean="0">
                <a:sym typeface="Wingdings"/>
              </a:rPr>
              <a:t>e</a:t>
            </a:r>
            <a:r>
              <a:rPr lang="en-US" sz="2000" b="1" i="1" baseline="30000" dirty="0" smtClean="0">
                <a:sym typeface="Wingdings"/>
              </a:rPr>
              <a:t>+</a:t>
            </a:r>
            <a:r>
              <a:rPr lang="en-US" sz="2000" b="1" i="1" dirty="0" smtClean="0">
                <a:sym typeface="Wingdings"/>
              </a:rPr>
              <a:t>e</a:t>
            </a:r>
            <a:r>
              <a:rPr lang="en-US" sz="2000" b="1" i="1" baseline="30000" dirty="0" smtClean="0">
                <a:sym typeface="Wingdings"/>
              </a:rPr>
              <a:t>-				</a:t>
            </a:r>
          </a:p>
          <a:p>
            <a:pPr marL="0" indent="0" algn="ctr">
              <a:buFontTx/>
              <a:buNone/>
            </a:pPr>
            <a:r>
              <a:rPr lang="en-US" sz="2000" b="1" i="1" dirty="0" smtClean="0">
                <a:sym typeface="Wingdings"/>
              </a:rPr>
              <a:t>(answer to question 6 from LEP Committee)			</a:t>
            </a:r>
            <a:endParaRPr lang="en-US" sz="2000" b="1" i="1" dirty="0">
              <a:sym typeface="Wingdings"/>
            </a:endParaRPr>
          </a:p>
          <a:p>
            <a:pPr marL="0" indent="0">
              <a:buFontTx/>
              <a:buNone/>
            </a:pPr>
            <a:endParaRPr lang="en-US" sz="2000" b="1" i="1" dirty="0" smtClean="0">
              <a:sym typeface="Wingdings"/>
            </a:endParaRPr>
          </a:p>
          <a:p>
            <a:pPr marL="0" indent="0">
              <a:lnSpc>
                <a:spcPct val="114000"/>
              </a:lnSpc>
              <a:buFontTx/>
              <a:buNone/>
            </a:pPr>
            <a:r>
              <a:rPr lang="en-US" sz="2000" b="1" i="1" dirty="0" smtClean="0">
                <a:sym typeface="Wingdings"/>
              </a:rPr>
              <a:t>Question 6</a:t>
            </a:r>
          </a:p>
          <a:p>
            <a:pPr marL="0" indent="0">
              <a:lnSpc>
                <a:spcPct val="114000"/>
              </a:lnSpc>
              <a:buFontTx/>
              <a:buNone/>
            </a:pPr>
            <a:r>
              <a:rPr lang="en-US" sz="2000" b="1" i="1" dirty="0" smtClean="0">
                <a:sym typeface="Wingdings"/>
              </a:rPr>
              <a:t>What strategy with respect to data acquisition and analysis would you follow to search for Higgs in Z</a:t>
            </a:r>
            <a:r>
              <a:rPr lang="en-US" sz="2000" b="1" i="1" baseline="30000" dirty="0" smtClean="0">
                <a:sym typeface="Wingdings"/>
              </a:rPr>
              <a:t>0</a:t>
            </a:r>
            <a:r>
              <a:rPr lang="en-US" sz="2000" b="1" i="1" dirty="0" smtClean="0">
                <a:sym typeface="Wingdings"/>
              </a:rPr>
              <a:t> decay? Suppose one needs 10</a:t>
            </a:r>
            <a:r>
              <a:rPr lang="en-US" sz="2000" b="1" i="1" baseline="30000" dirty="0" smtClean="0">
                <a:sym typeface="Wingdings"/>
              </a:rPr>
              <a:t>7</a:t>
            </a:r>
            <a:r>
              <a:rPr lang="en-US" sz="2000" b="1" i="1" dirty="0" smtClean="0">
                <a:sym typeface="Wingdings"/>
              </a:rPr>
              <a:t> Z</a:t>
            </a:r>
            <a:r>
              <a:rPr lang="en-US" sz="2000" b="1" i="1" baseline="30000" dirty="0" smtClean="0">
                <a:sym typeface="Wingdings"/>
              </a:rPr>
              <a:t>0</a:t>
            </a:r>
            <a:r>
              <a:rPr lang="en-US" sz="2000" b="1" i="1" dirty="0" smtClean="0">
                <a:sym typeface="Wingdings"/>
              </a:rPr>
              <a:t> decays to observe 10 events of the type Z</a:t>
            </a:r>
            <a:r>
              <a:rPr lang="en-US" sz="2000" b="1" i="1" baseline="30000" dirty="0" smtClean="0">
                <a:sym typeface="Wingdings"/>
              </a:rPr>
              <a:t>0</a:t>
            </a:r>
            <a:r>
              <a:rPr lang="en-US" sz="2000" b="1" i="1" dirty="0" smtClean="0">
                <a:sym typeface="Wingdings"/>
              </a:rPr>
              <a:t> </a:t>
            </a:r>
            <a:r>
              <a:rPr lang="en-US" sz="2000" b="1" i="1" dirty="0" smtClean="0">
                <a:sym typeface="Wingdings" pitchFamily="2" charset="2"/>
              </a:rPr>
              <a:t> </a:t>
            </a:r>
            <a:r>
              <a:rPr lang="en-US" sz="2000" b="1" i="1" dirty="0" err="1" smtClean="0">
                <a:sym typeface="Symbol" pitchFamily="18" charset="2"/>
              </a:rPr>
              <a:t>e</a:t>
            </a:r>
            <a:r>
              <a:rPr lang="en-US" sz="2000" b="1" i="1" baseline="30000" dirty="0" err="1" smtClean="0">
                <a:sym typeface="Symbol" pitchFamily="18" charset="2"/>
              </a:rPr>
              <a:t>+</a:t>
            </a:r>
            <a:r>
              <a:rPr lang="en-US" sz="2000" b="1" i="1" dirty="0" err="1" smtClean="0">
                <a:sym typeface="Symbol" pitchFamily="18" charset="2"/>
              </a:rPr>
              <a:t>e</a:t>
            </a:r>
            <a:r>
              <a:rPr lang="en-US" sz="2000" b="1" i="1" baseline="30000" dirty="0" smtClean="0">
                <a:sym typeface="Symbol" pitchFamily="18" charset="2"/>
              </a:rPr>
              <a:t>-</a:t>
            </a:r>
            <a:r>
              <a:rPr lang="en-US" sz="2000" b="1" i="1" dirty="0" smtClean="0">
                <a:sym typeface="Symbol" pitchFamily="18" charset="2"/>
              </a:rPr>
              <a:t> H,  </a:t>
            </a:r>
            <a:r>
              <a:rPr lang="en-US" sz="2000" b="1" i="1" dirty="0" err="1" smtClean="0">
                <a:sym typeface="Symbol" pitchFamily="18" charset="2"/>
              </a:rPr>
              <a:t>H</a:t>
            </a:r>
            <a:r>
              <a:rPr lang="en-US" sz="2000" b="1" i="1" dirty="0" err="1" smtClean="0">
                <a:sym typeface="Wingdings" pitchFamily="2" charset="2"/>
              </a:rPr>
              <a:t></a:t>
            </a:r>
            <a:r>
              <a:rPr lang="en-US" sz="2000" b="1" i="1" dirty="0" err="1" smtClean="0">
                <a:sym typeface="Symbol" pitchFamily="18" charset="2"/>
              </a:rPr>
              <a:t>hadrons</a:t>
            </a:r>
            <a:r>
              <a:rPr lang="en-US" sz="2000" b="1" i="1" dirty="0" smtClean="0">
                <a:sym typeface="Symbol" pitchFamily="18" charset="2"/>
              </a:rPr>
              <a:t>, </a:t>
            </a:r>
            <a:r>
              <a:rPr lang="en-US" sz="2000" b="1" i="1" dirty="0" err="1" smtClean="0">
                <a:sym typeface="Symbol" pitchFamily="18" charset="2"/>
              </a:rPr>
              <a:t>m</a:t>
            </a:r>
            <a:r>
              <a:rPr lang="en-US" sz="2000" b="1" i="1" baseline="-25000" dirty="0" err="1" smtClean="0">
                <a:sym typeface="Symbol" pitchFamily="18" charset="2"/>
              </a:rPr>
              <a:t>H</a:t>
            </a:r>
            <a:r>
              <a:rPr lang="en-US" sz="2000" b="1" i="1" dirty="0" smtClean="0">
                <a:sym typeface="Symbol" pitchFamily="18" charset="2"/>
              </a:rPr>
              <a:t>=50 </a:t>
            </a:r>
            <a:r>
              <a:rPr lang="en-US" sz="2000" b="1" i="1" dirty="0" err="1" smtClean="0">
                <a:sym typeface="Symbol" pitchFamily="18" charset="2"/>
              </a:rPr>
              <a:t>GeV</a:t>
            </a:r>
            <a:r>
              <a:rPr lang="en-US" sz="2000" b="1" i="1" dirty="0" smtClean="0">
                <a:sym typeface="Symbol" pitchFamily="18" charset="2"/>
              </a:rPr>
              <a:t>.</a:t>
            </a:r>
            <a:endParaRPr lang="en-US" sz="2000" b="1" i="1" dirty="0">
              <a:sym typeface="Wingdings"/>
            </a:endParaRPr>
          </a:p>
        </p:txBody>
      </p:sp>
      <p:sp>
        <p:nvSpPr>
          <p:cNvPr id="8" name="Content Placeholder 2"/>
          <p:cNvSpPr txBox="1">
            <a:spLocks/>
          </p:cNvSpPr>
          <p:nvPr/>
        </p:nvSpPr>
        <p:spPr bwMode="auto">
          <a:xfrm>
            <a:off x="304800" y="4038600"/>
            <a:ext cx="8610600" cy="22860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0" indent="0">
              <a:lnSpc>
                <a:spcPct val="114000"/>
              </a:lnSpc>
              <a:buFontTx/>
              <a:buNone/>
            </a:pPr>
            <a:r>
              <a:rPr lang="en-US" sz="2000" b="1" i="1" u="sng" dirty="0" smtClean="0">
                <a:sym typeface="Wingdings"/>
              </a:rPr>
              <a:t>Answer / conclusion</a:t>
            </a:r>
          </a:p>
          <a:p>
            <a:pPr marL="0" indent="0">
              <a:lnSpc>
                <a:spcPct val="114000"/>
              </a:lnSpc>
              <a:buFontTx/>
              <a:buNone/>
            </a:pPr>
            <a:r>
              <a:rPr lang="en-US" sz="2000" b="1" i="1" dirty="0" smtClean="0">
                <a:sym typeface="Wingdings"/>
              </a:rPr>
              <a:t>Starting with 10</a:t>
            </a:r>
            <a:r>
              <a:rPr lang="en-US" sz="2000" b="1" i="1" baseline="30000" dirty="0" smtClean="0">
                <a:sym typeface="Wingdings"/>
              </a:rPr>
              <a:t>7</a:t>
            </a:r>
            <a:r>
              <a:rPr lang="en-US" sz="2000" b="1" i="1" dirty="0" smtClean="0">
                <a:sym typeface="Wingdings"/>
              </a:rPr>
              <a:t> Z</a:t>
            </a:r>
            <a:r>
              <a:rPr lang="en-US" sz="2000" b="1" i="1" baseline="30000" dirty="0" smtClean="0">
                <a:sym typeface="Wingdings"/>
              </a:rPr>
              <a:t>0</a:t>
            </a:r>
            <a:r>
              <a:rPr lang="en-US" sz="2000" b="1" i="1" dirty="0" smtClean="0">
                <a:sym typeface="Wingdings"/>
              </a:rPr>
              <a:t> events and by matching the TPC hits in the pad rows to the electromagnetic showers …, we reduce the 10</a:t>
            </a:r>
            <a:r>
              <a:rPr lang="en-US" sz="2000" b="1" i="1" baseline="30000" dirty="0" smtClean="0">
                <a:sym typeface="Wingdings"/>
              </a:rPr>
              <a:t>7</a:t>
            </a:r>
            <a:r>
              <a:rPr lang="en-US" sz="2000" b="1" i="1" dirty="0" smtClean="0">
                <a:sym typeface="Wingdings"/>
              </a:rPr>
              <a:t> Z</a:t>
            </a:r>
            <a:r>
              <a:rPr lang="en-US" sz="2000" b="1" i="1" baseline="30000" dirty="0" smtClean="0">
                <a:sym typeface="Wingdings"/>
              </a:rPr>
              <a:t>0</a:t>
            </a:r>
            <a:r>
              <a:rPr lang="en-US" sz="2000" b="1" i="1" dirty="0" smtClean="0">
                <a:sym typeface="Wingdings"/>
              </a:rPr>
              <a:t> events to 3 x 10</a:t>
            </a:r>
            <a:r>
              <a:rPr lang="en-US" sz="2000" b="1" i="1" baseline="30000" dirty="0" smtClean="0">
                <a:sym typeface="Wingdings"/>
              </a:rPr>
              <a:t>4</a:t>
            </a:r>
            <a:r>
              <a:rPr lang="en-US" sz="2000" b="1" i="1" dirty="0" smtClean="0">
                <a:sym typeface="Wingdings"/>
              </a:rPr>
              <a:t> events with 80% efficiency for the Higgs events at Higgs mass of 50 </a:t>
            </a:r>
            <a:r>
              <a:rPr lang="en-US" sz="2000" b="1" i="1" dirty="0" err="1" smtClean="0">
                <a:sym typeface="Wingdings"/>
              </a:rPr>
              <a:t>GeV</a:t>
            </a:r>
            <a:r>
              <a:rPr lang="en-US" sz="2000" b="1" i="1" dirty="0" smtClean="0">
                <a:sym typeface="Wingdings"/>
              </a:rPr>
              <a:t> … . </a:t>
            </a:r>
            <a:r>
              <a:rPr lang="en-US" sz="2000" b="1" i="1" dirty="0" smtClean="0">
                <a:solidFill>
                  <a:srgbClr val="FF0000"/>
                </a:solidFill>
                <a:sym typeface="Wingdings"/>
              </a:rPr>
              <a:t>Full reconstruction of these 3x10</a:t>
            </a:r>
            <a:r>
              <a:rPr lang="en-US" sz="2000" b="1" i="1" baseline="30000" dirty="0" smtClean="0">
                <a:solidFill>
                  <a:srgbClr val="FF0000"/>
                </a:solidFill>
                <a:sym typeface="Wingdings"/>
              </a:rPr>
              <a:t>4</a:t>
            </a:r>
            <a:r>
              <a:rPr lang="en-US" sz="2000" b="1" i="1" dirty="0" smtClean="0">
                <a:solidFill>
                  <a:srgbClr val="FF0000"/>
                </a:solidFill>
                <a:sym typeface="Wingdings"/>
              </a:rPr>
              <a:t> events for physics is expected to be 20-30 sec CPU of IBM 370/168 per event. </a:t>
            </a:r>
            <a:endParaRPr lang="en-US" sz="2000" b="1" i="1" dirty="0">
              <a:solidFill>
                <a:srgbClr val="FF0000"/>
              </a:solidFill>
              <a:sym typeface="Wingdings"/>
            </a:endParaRPr>
          </a:p>
        </p:txBody>
      </p:sp>
      <p:sp>
        <p:nvSpPr>
          <p:cNvPr id="9" name="Rectangle 1"/>
          <p:cNvSpPr txBox="1">
            <a:spLocks noChangeArrowheads="1"/>
          </p:cNvSpPr>
          <p:nvPr/>
        </p:nvSpPr>
        <p:spPr bwMode="auto">
          <a:xfrm>
            <a:off x="762000" y="76200"/>
            <a:ext cx="8001000" cy="533400"/>
          </a:xfrm>
          <a:prstGeom prst="roundRect">
            <a:avLst>
              <a:gd name="adj" fmla="val 0"/>
            </a:avLst>
          </a:prstGeom>
          <a:noFill/>
          <a:ln w="28575" cap="flat" cmpd="sng" algn="ctr">
            <a:noFill/>
            <a:prstDash val="solid"/>
            <a:round/>
            <a:headEnd type="none" w="med" len="med"/>
            <a:tailEnd type="none" w="med" len="med"/>
          </a:ln>
          <a:effectLst/>
        </p:spPr>
        <p:txBody>
          <a:bodyPr vert="horz" wrap="none" lIns="91435" tIns="45718" rIns="91435" bIns="45718" numCol="1" anchor="ctr" anchorCtr="0" compatLnSpc="1">
            <a:prstTxWarp prst="textNoShape">
              <a:avLst/>
            </a:prstTxWarp>
            <a:normAutofit/>
          </a:bodyPr>
          <a:lstStyle>
            <a:lvl1pPr algn="ctr" rtl="0" eaLnBrk="0" fontAlgn="base" hangingPunct="0">
              <a:spcBef>
                <a:spcPct val="0"/>
              </a:spcBef>
              <a:spcAft>
                <a:spcPct val="0"/>
              </a:spcAft>
              <a:buFontTx/>
              <a:buNone/>
              <a:defRPr lang="en-US" sz="2800" b="1" i="1" kern="1200" dirty="0">
                <a:solidFill>
                  <a:srgbClr val="000000"/>
                </a:solidFill>
                <a:latin typeface="Arial" charset="0"/>
                <a:ea typeface="+mn-ea"/>
                <a:cs typeface="+mn-cs"/>
              </a:defRPr>
            </a:lvl1pPr>
            <a:lvl2pPr algn="ctr" rtl="0" eaLnBrk="0" fontAlgn="base" hangingPunct="0">
              <a:spcBef>
                <a:spcPct val="0"/>
              </a:spcBef>
              <a:spcAft>
                <a:spcPct val="0"/>
              </a:spcAft>
              <a:defRPr sz="2600">
                <a:solidFill>
                  <a:schemeClr val="tx2"/>
                </a:solidFill>
                <a:latin typeface="Arial" charset="0"/>
              </a:defRPr>
            </a:lvl2pPr>
            <a:lvl3pPr algn="ctr" rtl="0" eaLnBrk="0" fontAlgn="base" hangingPunct="0">
              <a:spcBef>
                <a:spcPct val="0"/>
              </a:spcBef>
              <a:spcAft>
                <a:spcPct val="0"/>
              </a:spcAft>
              <a:defRPr sz="2600">
                <a:solidFill>
                  <a:schemeClr val="tx2"/>
                </a:solidFill>
                <a:latin typeface="Arial" charset="0"/>
              </a:defRPr>
            </a:lvl3pPr>
            <a:lvl4pPr algn="ctr" rtl="0" eaLnBrk="0" fontAlgn="base" hangingPunct="0">
              <a:spcBef>
                <a:spcPct val="0"/>
              </a:spcBef>
              <a:spcAft>
                <a:spcPct val="0"/>
              </a:spcAft>
              <a:defRPr sz="2600">
                <a:solidFill>
                  <a:schemeClr val="tx2"/>
                </a:solidFill>
                <a:latin typeface="Arial" charset="0"/>
              </a:defRPr>
            </a:lvl4pPr>
            <a:lvl5pPr algn="ctr" rtl="0" eaLnBrk="0" fontAlgn="base" hangingPunct="0">
              <a:spcBef>
                <a:spcPct val="0"/>
              </a:spcBef>
              <a:spcAft>
                <a:spcPct val="0"/>
              </a:spcAft>
              <a:defRPr sz="26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a:lstStyle>
          <a:p>
            <a:pPr algn="l"/>
            <a:r>
              <a:rPr lang="en-US" dirty="0" smtClean="0">
                <a:solidFill>
                  <a:schemeClr val="tx1"/>
                </a:solidFill>
                <a:latin typeface="+mj-lt"/>
                <a:cs typeface="Times New Roman" pitchFamily="18" charset="0"/>
                <a:sym typeface="Helvetica" charset="0"/>
              </a:rPr>
              <a:t>LEP-1 ERA      </a:t>
            </a:r>
            <a:r>
              <a:rPr lang="en-US" dirty="0">
                <a:solidFill>
                  <a:schemeClr val="tx1"/>
                </a:solidFill>
                <a:latin typeface="+mj-lt"/>
                <a:cs typeface="Times New Roman" pitchFamily="18" charset="0"/>
                <a:sym typeface="Helvetica" charset="0"/>
              </a:rPr>
              <a:t>Question 6 from LEPC (1983)</a:t>
            </a:r>
          </a:p>
        </p:txBody>
      </p:sp>
    </p:spTree>
    <p:extLst>
      <p:ext uri="{BB962C8B-B14F-4D97-AF65-F5344CB8AC3E}">
        <p14:creationId xmlns:p14="http://schemas.microsoft.com/office/powerpoint/2010/main" xmlns="" val="4194208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73734" y="1066800"/>
            <a:ext cx="4617866" cy="3810000"/>
            <a:chOff x="4373734" y="1066800"/>
            <a:chExt cx="4617866" cy="3810000"/>
          </a:xfrm>
        </p:grpSpPr>
        <p:grpSp>
          <p:nvGrpSpPr>
            <p:cNvPr id="11" name="Group 10"/>
            <p:cNvGrpSpPr/>
            <p:nvPr/>
          </p:nvGrpSpPr>
          <p:grpSpPr>
            <a:xfrm>
              <a:off x="4373734" y="1066800"/>
              <a:ext cx="4617866" cy="3810000"/>
              <a:chOff x="4373734" y="1066800"/>
              <a:chExt cx="4617866" cy="3810000"/>
            </a:xfrm>
          </p:grpSpPr>
          <p:pic>
            <p:nvPicPr>
              <p:cNvPr id="3" name="Picture 2" descr="Screen Shot 2013-01-29 at 2.52.59 PM.png"/>
              <p:cNvPicPr>
                <a:picLocks noChangeAspect="1"/>
              </p:cNvPicPr>
              <p:nvPr/>
            </p:nvPicPr>
            <p:blipFill>
              <a:blip r:embed="rId2" cstate="print">
                <a:lum bright="-70000" contrast="100000"/>
                <a:extLst>
                  <a:ext uri="{28A0092B-C50C-407E-A947-70E740481C1C}">
                    <a14:useLocalDpi xmlns:a14="http://schemas.microsoft.com/office/drawing/2010/main" xmlns="" val="0"/>
                  </a:ext>
                </a:extLst>
              </a:blip>
              <a:stretch>
                <a:fillRect/>
              </a:stretch>
            </p:blipFill>
            <p:spPr>
              <a:xfrm>
                <a:off x="4373734" y="1066800"/>
                <a:ext cx="4617866" cy="3810000"/>
              </a:xfrm>
              <a:prstGeom prst="rect">
                <a:avLst/>
              </a:prstGeom>
            </p:spPr>
          </p:pic>
          <p:sp>
            <p:nvSpPr>
              <p:cNvPr id="8" name="Freeform 7"/>
              <p:cNvSpPr/>
              <p:nvPr/>
            </p:nvSpPr>
            <p:spPr>
              <a:xfrm>
                <a:off x="5604545" y="1996514"/>
                <a:ext cx="2922535" cy="1523328"/>
              </a:xfrm>
              <a:custGeom>
                <a:avLst/>
                <a:gdLst>
                  <a:gd name="connsiteX0" fmla="*/ 0 w 1160167"/>
                  <a:gd name="connsiteY0" fmla="*/ 0 h 1160119"/>
                  <a:gd name="connsiteX1" fmla="*/ 123048 w 1160167"/>
                  <a:gd name="connsiteY1" fmla="*/ 259269 h 1160119"/>
                  <a:gd name="connsiteX2" fmla="*/ 298831 w 1160167"/>
                  <a:gd name="connsiteY2" fmla="*/ 597637 h 1160119"/>
                  <a:gd name="connsiteX3" fmla="*/ 474614 w 1160167"/>
                  <a:gd name="connsiteY3" fmla="*/ 821751 h 1160119"/>
                  <a:gd name="connsiteX4" fmla="*/ 733893 w 1160167"/>
                  <a:gd name="connsiteY4" fmla="*/ 1010710 h 1160119"/>
                  <a:gd name="connsiteX5" fmla="*/ 1160167 w 1160167"/>
                  <a:gd name="connsiteY5" fmla="*/ 1160119 h 1160119"/>
                  <a:gd name="connsiteX0" fmla="*/ 0 w 1160167"/>
                  <a:gd name="connsiteY0" fmla="*/ 0 h 1160119"/>
                  <a:gd name="connsiteX1" fmla="*/ 91694 w 1160167"/>
                  <a:gd name="connsiteY1" fmla="*/ 324877 h 1160119"/>
                  <a:gd name="connsiteX2" fmla="*/ 298831 w 1160167"/>
                  <a:gd name="connsiteY2" fmla="*/ 597637 h 1160119"/>
                  <a:gd name="connsiteX3" fmla="*/ 474614 w 1160167"/>
                  <a:gd name="connsiteY3" fmla="*/ 821751 h 1160119"/>
                  <a:gd name="connsiteX4" fmla="*/ 733893 w 1160167"/>
                  <a:gd name="connsiteY4" fmla="*/ 1010710 h 1160119"/>
                  <a:gd name="connsiteX5" fmla="*/ 1160167 w 1160167"/>
                  <a:gd name="connsiteY5" fmla="*/ 1160119 h 1160119"/>
                  <a:gd name="connsiteX0" fmla="*/ 0 w 1160167"/>
                  <a:gd name="connsiteY0" fmla="*/ 0 h 1160119"/>
                  <a:gd name="connsiteX1" fmla="*/ 91694 w 1160167"/>
                  <a:gd name="connsiteY1" fmla="*/ 324877 h 1160119"/>
                  <a:gd name="connsiteX2" fmla="*/ 298831 w 1160167"/>
                  <a:gd name="connsiteY2" fmla="*/ 597637 h 1160119"/>
                  <a:gd name="connsiteX3" fmla="*/ 474614 w 1160167"/>
                  <a:gd name="connsiteY3" fmla="*/ 821751 h 1160119"/>
                  <a:gd name="connsiteX4" fmla="*/ 733893 w 1160167"/>
                  <a:gd name="connsiteY4" fmla="*/ 1010710 h 1160119"/>
                  <a:gd name="connsiteX5" fmla="*/ 1160167 w 1160167"/>
                  <a:gd name="connsiteY5" fmla="*/ 1160119 h 1160119"/>
                  <a:gd name="connsiteX0" fmla="*/ 0 w 1160167"/>
                  <a:gd name="connsiteY0" fmla="*/ 0 h 1160119"/>
                  <a:gd name="connsiteX1" fmla="*/ 91694 w 1160167"/>
                  <a:gd name="connsiteY1" fmla="*/ 324877 h 1160119"/>
                  <a:gd name="connsiteX2" fmla="*/ 298831 w 1160167"/>
                  <a:gd name="connsiteY2" fmla="*/ 597637 h 1160119"/>
                  <a:gd name="connsiteX3" fmla="*/ 474614 w 1160167"/>
                  <a:gd name="connsiteY3" fmla="*/ 821751 h 1160119"/>
                  <a:gd name="connsiteX4" fmla="*/ 733893 w 1160167"/>
                  <a:gd name="connsiteY4" fmla="*/ 1010710 h 1160119"/>
                  <a:gd name="connsiteX5" fmla="*/ 1160167 w 1160167"/>
                  <a:gd name="connsiteY5" fmla="*/ 1160119 h 1160119"/>
                  <a:gd name="connsiteX0" fmla="*/ 0 w 1160167"/>
                  <a:gd name="connsiteY0" fmla="*/ 0 h 1160119"/>
                  <a:gd name="connsiteX1" fmla="*/ 133500 w 1160167"/>
                  <a:gd name="connsiteY1" fmla="*/ 479055 h 1160119"/>
                  <a:gd name="connsiteX2" fmla="*/ 298831 w 1160167"/>
                  <a:gd name="connsiteY2" fmla="*/ 597637 h 1160119"/>
                  <a:gd name="connsiteX3" fmla="*/ 474614 w 1160167"/>
                  <a:gd name="connsiteY3" fmla="*/ 821751 h 1160119"/>
                  <a:gd name="connsiteX4" fmla="*/ 733893 w 1160167"/>
                  <a:gd name="connsiteY4" fmla="*/ 1010710 h 1160119"/>
                  <a:gd name="connsiteX5" fmla="*/ 1160167 w 1160167"/>
                  <a:gd name="connsiteY5" fmla="*/ 1160119 h 1160119"/>
                  <a:gd name="connsiteX0" fmla="*/ 0 w 1160167"/>
                  <a:gd name="connsiteY0" fmla="*/ 0 h 1160119"/>
                  <a:gd name="connsiteX1" fmla="*/ 133500 w 1160167"/>
                  <a:gd name="connsiteY1" fmla="*/ 479055 h 1160119"/>
                  <a:gd name="connsiteX2" fmla="*/ 340637 w 1160167"/>
                  <a:gd name="connsiteY2" fmla="*/ 794460 h 1160119"/>
                  <a:gd name="connsiteX3" fmla="*/ 474614 w 1160167"/>
                  <a:gd name="connsiteY3" fmla="*/ 821751 h 1160119"/>
                  <a:gd name="connsiteX4" fmla="*/ 733893 w 1160167"/>
                  <a:gd name="connsiteY4" fmla="*/ 1010710 h 1160119"/>
                  <a:gd name="connsiteX5" fmla="*/ 1160167 w 1160167"/>
                  <a:gd name="connsiteY5" fmla="*/ 1160119 h 1160119"/>
                  <a:gd name="connsiteX0" fmla="*/ 0 w 1160167"/>
                  <a:gd name="connsiteY0" fmla="*/ 0 h 1160119"/>
                  <a:gd name="connsiteX1" fmla="*/ 133500 w 1160167"/>
                  <a:gd name="connsiteY1" fmla="*/ 479055 h 1160119"/>
                  <a:gd name="connsiteX2" fmla="*/ 340637 w 1160167"/>
                  <a:gd name="connsiteY2" fmla="*/ 794460 h 1160119"/>
                  <a:gd name="connsiteX3" fmla="*/ 523387 w 1160167"/>
                  <a:gd name="connsiteY3" fmla="*/ 907042 h 1160119"/>
                  <a:gd name="connsiteX4" fmla="*/ 733893 w 1160167"/>
                  <a:gd name="connsiteY4" fmla="*/ 1010710 h 1160119"/>
                  <a:gd name="connsiteX5" fmla="*/ 1160167 w 1160167"/>
                  <a:gd name="connsiteY5" fmla="*/ 1160119 h 1160119"/>
                  <a:gd name="connsiteX0" fmla="*/ 0 w 1160167"/>
                  <a:gd name="connsiteY0" fmla="*/ 0 h 1160119"/>
                  <a:gd name="connsiteX1" fmla="*/ 133500 w 1160167"/>
                  <a:gd name="connsiteY1" fmla="*/ 479055 h 1160119"/>
                  <a:gd name="connsiteX2" fmla="*/ 340637 w 1160167"/>
                  <a:gd name="connsiteY2" fmla="*/ 794460 h 1160119"/>
                  <a:gd name="connsiteX3" fmla="*/ 523387 w 1160167"/>
                  <a:gd name="connsiteY3" fmla="*/ 907042 h 1160119"/>
                  <a:gd name="connsiteX4" fmla="*/ 733893 w 1160167"/>
                  <a:gd name="connsiteY4" fmla="*/ 1010710 h 1160119"/>
                  <a:gd name="connsiteX5" fmla="*/ 1160167 w 1160167"/>
                  <a:gd name="connsiteY5" fmla="*/ 1160119 h 1160119"/>
                  <a:gd name="connsiteX0" fmla="*/ 0 w 1160167"/>
                  <a:gd name="connsiteY0" fmla="*/ 0 h 1160119"/>
                  <a:gd name="connsiteX1" fmla="*/ 133500 w 1160167"/>
                  <a:gd name="connsiteY1" fmla="*/ 479055 h 1160119"/>
                  <a:gd name="connsiteX2" fmla="*/ 340637 w 1160167"/>
                  <a:gd name="connsiteY2" fmla="*/ 794460 h 1160119"/>
                  <a:gd name="connsiteX3" fmla="*/ 523387 w 1160167"/>
                  <a:gd name="connsiteY3" fmla="*/ 907042 h 1160119"/>
                  <a:gd name="connsiteX4" fmla="*/ 733893 w 1160167"/>
                  <a:gd name="connsiteY4" fmla="*/ 1010710 h 1160119"/>
                  <a:gd name="connsiteX5" fmla="*/ 1160167 w 1160167"/>
                  <a:gd name="connsiteY5" fmla="*/ 1160119 h 1160119"/>
                  <a:gd name="connsiteX0" fmla="*/ 0 w 1160167"/>
                  <a:gd name="connsiteY0" fmla="*/ 0 h 1160119"/>
                  <a:gd name="connsiteX1" fmla="*/ 133500 w 1160167"/>
                  <a:gd name="connsiteY1" fmla="*/ 479055 h 1160119"/>
                  <a:gd name="connsiteX2" fmla="*/ 340637 w 1160167"/>
                  <a:gd name="connsiteY2" fmla="*/ 794460 h 1160119"/>
                  <a:gd name="connsiteX3" fmla="*/ 523387 w 1160167"/>
                  <a:gd name="connsiteY3" fmla="*/ 907042 h 1160119"/>
                  <a:gd name="connsiteX4" fmla="*/ 834924 w 1160167"/>
                  <a:gd name="connsiteY4" fmla="*/ 1050075 h 1160119"/>
                  <a:gd name="connsiteX5" fmla="*/ 1160167 w 1160167"/>
                  <a:gd name="connsiteY5" fmla="*/ 1160119 h 1160119"/>
                  <a:gd name="connsiteX0" fmla="*/ 0 w 1160167"/>
                  <a:gd name="connsiteY0" fmla="*/ 0 h 1160119"/>
                  <a:gd name="connsiteX1" fmla="*/ 133500 w 1160167"/>
                  <a:gd name="connsiteY1" fmla="*/ 479055 h 1160119"/>
                  <a:gd name="connsiteX2" fmla="*/ 290122 w 1160167"/>
                  <a:gd name="connsiteY2" fmla="*/ 748534 h 1160119"/>
                  <a:gd name="connsiteX3" fmla="*/ 523387 w 1160167"/>
                  <a:gd name="connsiteY3" fmla="*/ 907042 h 1160119"/>
                  <a:gd name="connsiteX4" fmla="*/ 834924 w 1160167"/>
                  <a:gd name="connsiteY4" fmla="*/ 1050075 h 1160119"/>
                  <a:gd name="connsiteX5" fmla="*/ 1160167 w 1160167"/>
                  <a:gd name="connsiteY5" fmla="*/ 1160119 h 1160119"/>
                  <a:gd name="connsiteX0" fmla="*/ 0 w 1160167"/>
                  <a:gd name="connsiteY0" fmla="*/ 0 h 1160119"/>
                  <a:gd name="connsiteX1" fmla="*/ 133500 w 1160167"/>
                  <a:gd name="connsiteY1" fmla="*/ 479055 h 1160119"/>
                  <a:gd name="connsiteX2" fmla="*/ 272703 w 1160167"/>
                  <a:gd name="connsiteY2" fmla="*/ 735412 h 1160119"/>
                  <a:gd name="connsiteX3" fmla="*/ 523387 w 1160167"/>
                  <a:gd name="connsiteY3" fmla="*/ 907042 h 1160119"/>
                  <a:gd name="connsiteX4" fmla="*/ 834924 w 1160167"/>
                  <a:gd name="connsiteY4" fmla="*/ 1050075 h 1160119"/>
                  <a:gd name="connsiteX5" fmla="*/ 1160167 w 1160167"/>
                  <a:gd name="connsiteY5" fmla="*/ 1160119 h 1160119"/>
                  <a:gd name="connsiteX0" fmla="*/ 0 w 1160167"/>
                  <a:gd name="connsiteY0" fmla="*/ 0 h 1160119"/>
                  <a:gd name="connsiteX1" fmla="*/ 135242 w 1160167"/>
                  <a:gd name="connsiteY1" fmla="*/ 488896 h 1160119"/>
                  <a:gd name="connsiteX2" fmla="*/ 272703 w 1160167"/>
                  <a:gd name="connsiteY2" fmla="*/ 735412 h 1160119"/>
                  <a:gd name="connsiteX3" fmla="*/ 523387 w 1160167"/>
                  <a:gd name="connsiteY3" fmla="*/ 907042 h 1160119"/>
                  <a:gd name="connsiteX4" fmla="*/ 834924 w 1160167"/>
                  <a:gd name="connsiteY4" fmla="*/ 1050075 h 1160119"/>
                  <a:gd name="connsiteX5" fmla="*/ 1160167 w 1160167"/>
                  <a:gd name="connsiteY5" fmla="*/ 1160119 h 1160119"/>
                  <a:gd name="connsiteX0" fmla="*/ 0 w 1158425"/>
                  <a:gd name="connsiteY0" fmla="*/ 0 h 1137156"/>
                  <a:gd name="connsiteX1" fmla="*/ 133500 w 1158425"/>
                  <a:gd name="connsiteY1" fmla="*/ 465933 h 1137156"/>
                  <a:gd name="connsiteX2" fmla="*/ 270961 w 1158425"/>
                  <a:gd name="connsiteY2" fmla="*/ 712449 h 1137156"/>
                  <a:gd name="connsiteX3" fmla="*/ 521645 w 1158425"/>
                  <a:gd name="connsiteY3" fmla="*/ 884079 h 1137156"/>
                  <a:gd name="connsiteX4" fmla="*/ 833182 w 1158425"/>
                  <a:gd name="connsiteY4" fmla="*/ 1027112 h 1137156"/>
                  <a:gd name="connsiteX5" fmla="*/ 1158425 w 1158425"/>
                  <a:gd name="connsiteY5" fmla="*/ 1137156 h 1137156"/>
                  <a:gd name="connsiteX0" fmla="*/ 0 w 1158425"/>
                  <a:gd name="connsiteY0" fmla="*/ 0 h 1137156"/>
                  <a:gd name="connsiteX1" fmla="*/ 133500 w 1158425"/>
                  <a:gd name="connsiteY1" fmla="*/ 465933 h 1137156"/>
                  <a:gd name="connsiteX2" fmla="*/ 270961 w 1158425"/>
                  <a:gd name="connsiteY2" fmla="*/ 712449 h 1137156"/>
                  <a:gd name="connsiteX3" fmla="*/ 521645 w 1158425"/>
                  <a:gd name="connsiteY3" fmla="*/ 884079 h 1137156"/>
                  <a:gd name="connsiteX4" fmla="*/ 833182 w 1158425"/>
                  <a:gd name="connsiteY4" fmla="*/ 1027112 h 1137156"/>
                  <a:gd name="connsiteX5" fmla="*/ 1158425 w 1158425"/>
                  <a:gd name="connsiteY5" fmla="*/ 1137156 h 1137156"/>
                  <a:gd name="connsiteX0" fmla="*/ 0 w 1158425"/>
                  <a:gd name="connsiteY0" fmla="*/ 0 h 1137156"/>
                  <a:gd name="connsiteX1" fmla="*/ 133500 w 1158425"/>
                  <a:gd name="connsiteY1" fmla="*/ 465933 h 1137156"/>
                  <a:gd name="connsiteX2" fmla="*/ 270961 w 1158425"/>
                  <a:gd name="connsiteY2" fmla="*/ 712449 h 1137156"/>
                  <a:gd name="connsiteX3" fmla="*/ 521645 w 1158425"/>
                  <a:gd name="connsiteY3" fmla="*/ 884079 h 1137156"/>
                  <a:gd name="connsiteX4" fmla="*/ 833182 w 1158425"/>
                  <a:gd name="connsiteY4" fmla="*/ 1027112 h 1137156"/>
                  <a:gd name="connsiteX5" fmla="*/ 1158425 w 1158425"/>
                  <a:gd name="connsiteY5" fmla="*/ 1137156 h 1137156"/>
                  <a:gd name="connsiteX0" fmla="*/ 0 w 1158425"/>
                  <a:gd name="connsiteY0" fmla="*/ 0 h 1137156"/>
                  <a:gd name="connsiteX1" fmla="*/ 133500 w 1158425"/>
                  <a:gd name="connsiteY1" fmla="*/ 465933 h 1137156"/>
                  <a:gd name="connsiteX2" fmla="*/ 270961 w 1158425"/>
                  <a:gd name="connsiteY2" fmla="*/ 712449 h 1137156"/>
                  <a:gd name="connsiteX3" fmla="*/ 546032 w 1158425"/>
                  <a:gd name="connsiteY3" fmla="*/ 900481 h 1137156"/>
                  <a:gd name="connsiteX4" fmla="*/ 833182 w 1158425"/>
                  <a:gd name="connsiteY4" fmla="*/ 1027112 h 1137156"/>
                  <a:gd name="connsiteX5" fmla="*/ 1158425 w 1158425"/>
                  <a:gd name="connsiteY5" fmla="*/ 1137156 h 11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25" h="1137156">
                    <a:moveTo>
                      <a:pt x="0" y="0"/>
                    </a:moveTo>
                    <a:cubicBezTo>
                      <a:pt x="24428" y="106074"/>
                      <a:pt x="88340" y="347192"/>
                      <a:pt x="133500" y="465933"/>
                    </a:cubicBezTo>
                    <a:cubicBezTo>
                      <a:pt x="178660" y="584675"/>
                      <a:pt x="202206" y="640024"/>
                      <a:pt x="270961" y="712449"/>
                    </a:cubicBezTo>
                    <a:cubicBezTo>
                      <a:pt x="339716" y="784874"/>
                      <a:pt x="422716" y="844757"/>
                      <a:pt x="546032" y="900481"/>
                    </a:cubicBezTo>
                    <a:cubicBezTo>
                      <a:pt x="669348" y="956205"/>
                      <a:pt x="731117" y="987666"/>
                      <a:pt x="833182" y="1027112"/>
                    </a:cubicBezTo>
                    <a:cubicBezTo>
                      <a:pt x="935248" y="1066558"/>
                      <a:pt x="1158425" y="1137156"/>
                      <a:pt x="1158425" y="1137156"/>
                    </a:cubicBezTo>
                  </a:path>
                </a:pathLst>
              </a:custGeom>
              <a:ln w="19050" cmpd="sng">
                <a:solidFill>
                  <a:srgbClr val="FF0000"/>
                </a:solidFill>
              </a:ln>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0" name="Oval 9"/>
              <p:cNvSpPr/>
              <p:nvPr/>
            </p:nvSpPr>
            <p:spPr bwMode="auto">
              <a:xfrm>
                <a:off x="7426765" y="3938830"/>
                <a:ext cx="139217" cy="139217"/>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cxnSp>
            <p:nvCxnSpPr>
              <p:cNvPr id="14" name="Straight Arrow Connector 13"/>
              <p:cNvCxnSpPr>
                <a:endCxn id="25" idx="1"/>
              </p:cNvCxnSpPr>
              <p:nvPr/>
            </p:nvCxnSpPr>
            <p:spPr bwMode="auto">
              <a:xfrm flipV="1">
                <a:off x="6629400" y="2363691"/>
                <a:ext cx="533401" cy="760511"/>
              </a:xfrm>
              <a:prstGeom prst="straightConnector1">
                <a:avLst/>
              </a:prstGeom>
              <a:noFill/>
              <a:ln w="25400" cap="flat" cmpd="sng" algn="ctr">
                <a:solidFill>
                  <a:srgbClr val="FF0000"/>
                </a:solidFill>
                <a:prstDash val="solid"/>
                <a:round/>
                <a:headEnd type="arrow" w="med" len="med"/>
                <a:tailEnd type="none"/>
              </a:ln>
              <a:effectLst/>
            </p:spPr>
          </p:cxnSp>
        </p:grpSp>
        <p:sp>
          <p:nvSpPr>
            <p:cNvPr id="2" name="Rectangle 1"/>
            <p:cNvSpPr/>
            <p:nvPr/>
          </p:nvSpPr>
          <p:spPr bwMode="auto">
            <a:xfrm>
              <a:off x="7120912" y="2183509"/>
              <a:ext cx="316386" cy="120316"/>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grpSp>
      <p:sp>
        <p:nvSpPr>
          <p:cNvPr id="5" name="Slide Number Placeholder 4"/>
          <p:cNvSpPr>
            <a:spLocks noGrp="1"/>
          </p:cNvSpPr>
          <p:nvPr>
            <p:ph type="sldNum" sz="quarter" idx="12"/>
          </p:nvPr>
        </p:nvSpPr>
        <p:spPr>
          <a:xfrm>
            <a:off x="7010400" y="6629400"/>
            <a:ext cx="2133600" cy="228600"/>
          </a:xfrm>
        </p:spPr>
        <p:txBody>
          <a:bodyPr/>
          <a:lstStyle/>
          <a:p>
            <a:fld id="{ECB3750A-919D-4C79-8E5E-89A291D2E2F4}" type="slidenum">
              <a:rPr lang="en-US" smtClean="0"/>
              <a:pPr/>
              <a:t>14</a:t>
            </a:fld>
            <a:endParaRPr lang="en-US" dirty="0"/>
          </a:p>
        </p:txBody>
      </p:sp>
      <p:sp>
        <p:nvSpPr>
          <p:cNvPr id="13" name="Rectangle 1"/>
          <p:cNvSpPr>
            <a:spLocks noGrp="1" noChangeArrowheads="1"/>
          </p:cNvSpPr>
          <p:nvPr>
            <p:ph type="title"/>
          </p:nvPr>
        </p:nvSpPr>
        <p:spPr>
          <a:xfrm>
            <a:off x="304800" y="76200"/>
            <a:ext cx="8458200" cy="533400"/>
          </a:xfrm>
          <a:ln/>
        </p:spPr>
        <p:txBody>
          <a:bodyPr>
            <a:normAutofit/>
          </a:bodyPr>
          <a:lstStyle/>
          <a:p>
            <a:r>
              <a:rPr lang="en-US" sz="2800" dirty="0" smtClean="0">
                <a:solidFill>
                  <a:schemeClr val="tx1"/>
                </a:solidFill>
                <a:latin typeface="+mj-lt"/>
                <a:cs typeface="Times New Roman" pitchFamily="18" charset="0"/>
                <a:sym typeface="Helvetica" charset="0"/>
              </a:rPr>
              <a:t>Higgs discovery potential of the SSC</a:t>
            </a:r>
            <a:endParaRPr lang="en-US" sz="2800" dirty="0">
              <a:solidFill>
                <a:schemeClr val="tx1"/>
              </a:solidFill>
              <a:latin typeface="+mj-lt"/>
              <a:cs typeface="Times New Roman" pitchFamily="18" charset="0"/>
              <a:sym typeface="Helvetica" charset="0"/>
            </a:endParaRPr>
          </a:p>
        </p:txBody>
      </p:sp>
      <p:sp>
        <p:nvSpPr>
          <p:cNvPr id="7" name="Content Placeholder 6"/>
          <p:cNvSpPr>
            <a:spLocks noGrp="1"/>
          </p:cNvSpPr>
          <p:nvPr>
            <p:ph idx="1"/>
          </p:nvPr>
        </p:nvSpPr>
        <p:spPr>
          <a:xfrm>
            <a:off x="304800" y="1066800"/>
            <a:ext cx="4191000" cy="5562600"/>
          </a:xfrm>
        </p:spPr>
        <p:txBody>
          <a:bodyPr>
            <a:noAutofit/>
          </a:bodyPr>
          <a:lstStyle/>
          <a:p>
            <a:pPr marL="324000">
              <a:spcBef>
                <a:spcPts val="1200"/>
              </a:spcBef>
              <a:buSzPct val="150000"/>
            </a:pPr>
            <a:r>
              <a:rPr lang="en-US" sz="2200" b="1" i="1" dirty="0" smtClean="0">
                <a:latin typeface="+mj-lt"/>
                <a:cs typeface="Times New Roman" pitchFamily="18" charset="0"/>
              </a:rPr>
              <a:t>Major construction began in 1991</a:t>
            </a:r>
          </a:p>
          <a:p>
            <a:pPr>
              <a:spcBef>
                <a:spcPts val="1800"/>
              </a:spcBef>
              <a:buSzPct val="150000"/>
            </a:pPr>
            <a:r>
              <a:rPr lang="en-US" sz="2200" b="1" i="1" dirty="0" smtClean="0">
                <a:solidFill>
                  <a:srgbClr val="C00000"/>
                </a:solidFill>
                <a:latin typeface="+mj-lt"/>
                <a:cs typeface="Times New Roman" pitchFamily="18" charset="0"/>
              </a:rPr>
              <a:t>40 TeV center-of-mass energy - SM Higgs discovery reach over entire mass range up to 1 </a:t>
            </a:r>
            <a:r>
              <a:rPr lang="en-US" sz="2200" b="1" i="1" dirty="0" err="1" smtClean="0">
                <a:solidFill>
                  <a:srgbClr val="C00000"/>
                </a:solidFill>
                <a:latin typeface="+mj-lt"/>
                <a:cs typeface="Times New Roman" pitchFamily="18" charset="0"/>
              </a:rPr>
              <a:t>TeV</a:t>
            </a:r>
            <a:endParaRPr lang="en-US" sz="2200" b="1" i="1" dirty="0">
              <a:latin typeface="+mj-lt"/>
              <a:cs typeface="Times New Roman" pitchFamily="18" charset="0"/>
            </a:endParaRPr>
          </a:p>
          <a:p>
            <a:pPr>
              <a:spcBef>
                <a:spcPts val="1800"/>
              </a:spcBef>
              <a:buSzPct val="150000"/>
              <a:buFont typeface="Wingdings" pitchFamily="2" charset="2"/>
              <a:buChar char="Ø"/>
            </a:pPr>
            <a:r>
              <a:rPr lang="en-US" sz="2200" b="1" i="1" dirty="0" smtClean="0">
                <a:solidFill>
                  <a:srgbClr val="0000FF"/>
                </a:solidFill>
                <a:latin typeface="+mj-lt"/>
                <a:cs typeface="Times New Roman" pitchFamily="18" charset="0"/>
                <a:sym typeface="Symbol"/>
              </a:rPr>
              <a:t></a:t>
            </a:r>
            <a:r>
              <a:rPr lang="en-US" sz="2200" b="1" i="1" dirty="0" smtClean="0">
                <a:solidFill>
                  <a:srgbClr val="0000FF"/>
                </a:solidFill>
                <a:cs typeface="Times New Roman" pitchFamily="18" charset="0"/>
                <a:sym typeface="Symbol"/>
              </a:rPr>
              <a:t></a:t>
            </a:r>
            <a:r>
              <a:rPr lang="en-US" sz="2200" b="1" i="1" dirty="0" smtClean="0">
                <a:solidFill>
                  <a:srgbClr val="0000FF"/>
                </a:solidFill>
                <a:latin typeface="+mj-lt"/>
                <a:cs typeface="Times New Roman" pitchFamily="18" charset="0"/>
              </a:rPr>
              <a:t>, ZZ </a:t>
            </a:r>
            <a:r>
              <a:rPr lang="en-US" sz="2200" b="1" i="1" dirty="0" smtClean="0">
                <a:solidFill>
                  <a:srgbClr val="0000FF"/>
                </a:solidFill>
                <a:latin typeface="+mj-lt"/>
                <a:cs typeface="Times New Roman" pitchFamily="18" charset="0"/>
                <a:sym typeface="Wingdings" pitchFamily="2" charset="2"/>
              </a:rPr>
              <a:t></a:t>
            </a:r>
            <a:r>
              <a:rPr lang="en-US" sz="2200" b="1" i="1" dirty="0" smtClean="0">
                <a:solidFill>
                  <a:srgbClr val="0000FF"/>
                </a:solidFill>
                <a:latin typeface="+mj-lt"/>
                <a:cs typeface="Times New Roman" pitchFamily="18" charset="0"/>
              </a:rPr>
              <a:t> 4l, </a:t>
            </a:r>
            <a:r>
              <a:rPr lang="en-US" sz="2200" b="1" i="1" dirty="0" smtClean="0">
                <a:solidFill>
                  <a:srgbClr val="0000FF"/>
                </a:solidFill>
                <a:cs typeface="Times New Roman" pitchFamily="18" charset="0"/>
                <a:sym typeface="Symbol"/>
              </a:rPr>
              <a:t></a:t>
            </a:r>
            <a:r>
              <a:rPr lang="en-US" sz="2200" b="1" i="1" dirty="0" smtClean="0">
                <a:solidFill>
                  <a:srgbClr val="0000FF"/>
                </a:solidFill>
                <a:latin typeface="+mj-lt"/>
                <a:cs typeface="Times New Roman" pitchFamily="18" charset="0"/>
              </a:rPr>
              <a:t>, bb decay modes studied - not WW, presumed unfeasible</a:t>
            </a:r>
            <a:endParaRPr lang="en-US" sz="2200" b="1" i="1" dirty="0">
              <a:latin typeface="+mj-lt"/>
              <a:cs typeface="Times New Roman" pitchFamily="18" charset="0"/>
            </a:endParaRPr>
          </a:p>
          <a:p>
            <a:pPr>
              <a:spcBef>
                <a:spcPts val="1800"/>
              </a:spcBef>
              <a:buSzPct val="150000"/>
            </a:pPr>
            <a:r>
              <a:rPr lang="en-US" sz="2200" b="1" i="1" dirty="0" smtClean="0">
                <a:latin typeface="+mj-lt"/>
                <a:cs typeface="Times New Roman" pitchFamily="18" charset="0"/>
              </a:rPr>
              <a:t>SSC funding withdrawn in </a:t>
            </a:r>
            <a:r>
              <a:rPr lang="en-US" sz="2200" b="1" i="1" dirty="0">
                <a:latin typeface="+mj-lt"/>
                <a:cs typeface="Times New Roman" pitchFamily="18" charset="0"/>
              </a:rPr>
              <a:t>O</a:t>
            </a:r>
            <a:r>
              <a:rPr lang="en-US" sz="2200" b="1" i="1" dirty="0" smtClean="0">
                <a:latin typeface="+mj-lt"/>
                <a:cs typeface="Times New Roman" pitchFamily="18" charset="0"/>
              </a:rPr>
              <a:t>ctober  1993 </a:t>
            </a:r>
            <a:r>
              <a:rPr lang="en-US" sz="2200" b="1" i="1" dirty="0" smtClean="0">
                <a:solidFill>
                  <a:srgbClr val="FF0000"/>
                </a:solidFill>
                <a:latin typeface="+mj-lt"/>
                <a:cs typeface="Times New Roman" pitchFamily="18" charset="0"/>
              </a:rPr>
              <a:t>- and that was that !</a:t>
            </a:r>
          </a:p>
        </p:txBody>
      </p:sp>
      <p:sp>
        <p:nvSpPr>
          <p:cNvPr id="4" name="TextBox 3"/>
          <p:cNvSpPr txBox="1"/>
          <p:nvPr/>
        </p:nvSpPr>
        <p:spPr>
          <a:xfrm>
            <a:off x="3962400" y="5410202"/>
            <a:ext cx="4953000" cy="646331"/>
          </a:xfrm>
          <a:prstGeom prst="rect">
            <a:avLst/>
          </a:prstGeom>
          <a:solidFill>
            <a:srgbClr val="00B050">
              <a:alpha val="10000"/>
            </a:srgbClr>
          </a:solidFill>
        </p:spPr>
        <p:txBody>
          <a:bodyPr wrap="square" rtlCol="0">
            <a:spAutoFit/>
          </a:bodyPr>
          <a:lstStyle/>
          <a:p>
            <a:r>
              <a:rPr lang="en-US" b="1" i="1" dirty="0" smtClean="0"/>
              <a:t>For 8 </a:t>
            </a:r>
            <a:r>
              <a:rPr lang="en-US" b="1" i="1" dirty="0" err="1" smtClean="0"/>
              <a:t>TeV</a:t>
            </a:r>
            <a:r>
              <a:rPr lang="en-US" b="1" i="1" dirty="0" smtClean="0"/>
              <a:t> at LHC, cross section of </a:t>
            </a:r>
            <a:r>
              <a:rPr lang="en-US" b="1" i="1" dirty="0" err="1" smtClean="0"/>
              <a:t>m</a:t>
            </a:r>
            <a:r>
              <a:rPr lang="en-US" b="1" i="1" baseline="-25000" dirty="0" err="1" smtClean="0"/>
              <a:t>H</a:t>
            </a:r>
            <a:r>
              <a:rPr lang="en-US" b="1" i="1" dirty="0" smtClean="0"/>
              <a:t> = 125 </a:t>
            </a:r>
            <a:r>
              <a:rPr lang="en-US" b="1" i="1" dirty="0" err="1" smtClean="0"/>
              <a:t>GeV</a:t>
            </a:r>
            <a:r>
              <a:rPr lang="en-US" b="1" i="1" dirty="0" smtClean="0"/>
              <a:t> only a factor of 5 below SSC at 40 </a:t>
            </a:r>
            <a:r>
              <a:rPr lang="en-US" b="1" dirty="0" err="1" smtClean="0"/>
              <a:t>T</a:t>
            </a:r>
            <a:r>
              <a:rPr lang="en-US" b="1" i="1" dirty="0" err="1" smtClean="0"/>
              <a:t>eV</a:t>
            </a:r>
            <a:r>
              <a:rPr lang="en-US" b="1" i="1" dirty="0" smtClean="0"/>
              <a:t> </a:t>
            </a:r>
            <a:endParaRPr lang="en-US" b="1" i="1" dirty="0"/>
          </a:p>
        </p:txBody>
      </p:sp>
      <p:cxnSp>
        <p:nvCxnSpPr>
          <p:cNvPr id="12" name="Straight Arrow Connector 11"/>
          <p:cNvCxnSpPr/>
          <p:nvPr/>
        </p:nvCxnSpPr>
        <p:spPr bwMode="auto">
          <a:xfrm>
            <a:off x="7543800" y="4114800"/>
            <a:ext cx="533400" cy="762000"/>
          </a:xfrm>
          <a:prstGeom prst="straightConnector1">
            <a:avLst/>
          </a:prstGeom>
          <a:noFill/>
          <a:ln w="25400" cap="flat" cmpd="sng" algn="ctr">
            <a:solidFill>
              <a:srgbClr val="FF0000"/>
            </a:solidFill>
            <a:prstDash val="solid"/>
            <a:round/>
            <a:headEnd type="arrow" w="med" len="med"/>
            <a:tailEnd type="none"/>
          </a:ln>
          <a:effectLst/>
        </p:spPr>
      </p:cxnSp>
      <p:sp>
        <p:nvSpPr>
          <p:cNvPr id="19" name="TextBox 18"/>
          <p:cNvSpPr txBox="1"/>
          <p:nvPr/>
        </p:nvSpPr>
        <p:spPr>
          <a:xfrm>
            <a:off x="4114800" y="2743200"/>
            <a:ext cx="825867" cy="369332"/>
          </a:xfrm>
          <a:prstGeom prst="rect">
            <a:avLst/>
          </a:prstGeom>
          <a:solidFill>
            <a:schemeClr val="bg1"/>
          </a:solidFill>
          <a:scene3d>
            <a:camera prst="orthographicFront">
              <a:rot lat="0" lon="0" rev="5400000"/>
            </a:camera>
            <a:lightRig rig="threePt" dir="t"/>
          </a:scene3d>
        </p:spPr>
        <p:txBody>
          <a:bodyPr wrap="none" rtlCol="0">
            <a:spAutoFit/>
          </a:bodyPr>
          <a:lstStyle/>
          <a:p>
            <a:r>
              <a:rPr lang="fr-CH" b="1" dirty="0" smtClean="0">
                <a:sym typeface="Symbol"/>
              </a:rPr>
              <a:t></a:t>
            </a:r>
            <a:r>
              <a:rPr lang="fr-CH" b="1" dirty="0" smtClean="0"/>
              <a:t> (pb)</a:t>
            </a:r>
            <a:endParaRPr lang="en-US" b="1" dirty="0"/>
          </a:p>
        </p:txBody>
      </p:sp>
      <p:sp>
        <p:nvSpPr>
          <p:cNvPr id="20" name="TextBox 19"/>
          <p:cNvSpPr txBox="1"/>
          <p:nvPr/>
        </p:nvSpPr>
        <p:spPr>
          <a:xfrm>
            <a:off x="6224094" y="4495800"/>
            <a:ext cx="1180807" cy="369332"/>
          </a:xfrm>
          <a:prstGeom prst="rect">
            <a:avLst/>
          </a:prstGeom>
          <a:solidFill>
            <a:schemeClr val="bg1"/>
          </a:solidFill>
          <a:scene3d>
            <a:camera prst="orthographicFront">
              <a:rot lat="0" lon="0" rev="0"/>
            </a:camera>
            <a:lightRig rig="threePt" dir="t"/>
          </a:scene3d>
        </p:spPr>
        <p:txBody>
          <a:bodyPr wrap="none" rtlCol="0">
            <a:spAutoFit/>
          </a:bodyPr>
          <a:lstStyle/>
          <a:p>
            <a:r>
              <a:rPr lang="fr-CH" b="1" dirty="0" smtClean="0"/>
              <a:t>m</a:t>
            </a:r>
            <a:r>
              <a:rPr lang="fr-CH" b="1" baseline="-25000" dirty="0" smtClean="0"/>
              <a:t>H</a:t>
            </a:r>
            <a:r>
              <a:rPr lang="fr-CH" b="1" dirty="0" smtClean="0"/>
              <a:t> (GeV)</a:t>
            </a:r>
            <a:endParaRPr lang="en-US" b="1" dirty="0"/>
          </a:p>
        </p:txBody>
      </p:sp>
      <p:sp>
        <p:nvSpPr>
          <p:cNvPr id="16" name="TextBox 15"/>
          <p:cNvSpPr txBox="1"/>
          <p:nvPr/>
        </p:nvSpPr>
        <p:spPr>
          <a:xfrm>
            <a:off x="7010407" y="4810780"/>
            <a:ext cx="2209801" cy="523220"/>
          </a:xfrm>
          <a:prstGeom prst="rect">
            <a:avLst/>
          </a:prstGeom>
          <a:noFill/>
        </p:spPr>
        <p:txBody>
          <a:bodyPr wrap="square" rtlCol="0">
            <a:spAutoFit/>
          </a:bodyPr>
          <a:lstStyle/>
          <a:p>
            <a:r>
              <a:rPr lang="en-US" sz="1400" b="1" dirty="0" smtClean="0">
                <a:solidFill>
                  <a:srgbClr val="FF0000"/>
                </a:solidFill>
              </a:rPr>
              <a:t>LHC (125GeV @ 8 </a:t>
            </a:r>
            <a:r>
              <a:rPr lang="en-US" sz="1400" b="1" dirty="0" err="1" smtClean="0">
                <a:solidFill>
                  <a:srgbClr val="FF0000"/>
                </a:solidFill>
              </a:rPr>
              <a:t>TeV</a:t>
            </a:r>
            <a:r>
              <a:rPr lang="en-US" sz="1400" b="1" dirty="0" smtClean="0">
                <a:solidFill>
                  <a:srgbClr val="FF0000"/>
                </a:solidFill>
              </a:rPr>
              <a:t>): 19.5 ± 3 [</a:t>
            </a:r>
            <a:r>
              <a:rPr lang="en-US" sz="1400" b="1" dirty="0" err="1" smtClean="0">
                <a:solidFill>
                  <a:srgbClr val="FF0000"/>
                </a:solidFill>
              </a:rPr>
              <a:t>pb</a:t>
            </a:r>
            <a:r>
              <a:rPr lang="en-US" sz="1400" b="1" dirty="0" smtClean="0">
                <a:solidFill>
                  <a:srgbClr val="FF0000"/>
                </a:solidFill>
              </a:rPr>
              <a:t>]</a:t>
            </a:r>
            <a:endParaRPr lang="en-US" sz="1400" b="1" dirty="0">
              <a:solidFill>
                <a:srgbClr val="FF0000"/>
              </a:solidFill>
            </a:endParaRPr>
          </a:p>
        </p:txBody>
      </p:sp>
      <p:sp>
        <p:nvSpPr>
          <p:cNvPr id="25" name="TextBox 24"/>
          <p:cNvSpPr txBox="1"/>
          <p:nvPr/>
        </p:nvSpPr>
        <p:spPr>
          <a:xfrm>
            <a:off x="7162801" y="2209802"/>
            <a:ext cx="1297446" cy="307777"/>
          </a:xfrm>
          <a:prstGeom prst="rect">
            <a:avLst/>
          </a:prstGeom>
          <a:solidFill>
            <a:schemeClr val="bg1"/>
          </a:solidFill>
          <a:ln w="25400">
            <a:solidFill>
              <a:srgbClr val="FF0000"/>
            </a:solidFill>
          </a:ln>
        </p:spPr>
        <p:txBody>
          <a:bodyPr wrap="none" rtlCol="0">
            <a:spAutoFit/>
          </a:bodyPr>
          <a:lstStyle/>
          <a:p>
            <a:r>
              <a:rPr lang="fr-CH" sz="1400" b="1" dirty="0" smtClean="0"/>
              <a:t>m</a:t>
            </a:r>
            <a:r>
              <a:rPr lang="fr-CH" sz="1400" b="1" baseline="-25000" dirty="0" smtClean="0"/>
              <a:t>t</a:t>
            </a:r>
            <a:r>
              <a:rPr lang="fr-CH" sz="1400" b="1" dirty="0" smtClean="0"/>
              <a:t> = 200 GeV</a:t>
            </a:r>
            <a:endParaRPr lang="en-US" sz="1400" b="1" dirty="0"/>
          </a:p>
        </p:txBody>
      </p:sp>
      <p:sp>
        <p:nvSpPr>
          <p:cNvPr id="27" name="TextBox 26"/>
          <p:cNvSpPr txBox="1"/>
          <p:nvPr/>
        </p:nvSpPr>
        <p:spPr>
          <a:xfrm>
            <a:off x="5791200" y="1752600"/>
            <a:ext cx="1159292" cy="307777"/>
          </a:xfrm>
          <a:prstGeom prst="rect">
            <a:avLst/>
          </a:prstGeom>
          <a:solidFill>
            <a:schemeClr val="bg1"/>
          </a:solidFill>
          <a:ln w="25400">
            <a:solidFill>
              <a:srgbClr val="FF0000"/>
            </a:solidFill>
          </a:ln>
        </p:spPr>
        <p:txBody>
          <a:bodyPr wrap="none" rtlCol="0">
            <a:spAutoFit/>
          </a:bodyPr>
          <a:lstStyle/>
          <a:p>
            <a:r>
              <a:rPr lang="fr-CH" sz="1400" b="1" dirty="0" smtClean="0">
                <a:sym typeface="Symbol"/>
              </a:rPr>
              <a:t></a:t>
            </a:r>
            <a:r>
              <a:rPr lang="fr-CH" sz="1400" b="1" dirty="0" smtClean="0"/>
              <a:t>s = 40 TeV</a:t>
            </a:r>
            <a:endParaRPr lang="en-US" sz="1400" b="1" dirty="0"/>
          </a:p>
        </p:txBody>
      </p:sp>
      <p:sp>
        <p:nvSpPr>
          <p:cNvPr id="28" name="TextBox 27"/>
          <p:cNvSpPr txBox="1"/>
          <p:nvPr/>
        </p:nvSpPr>
        <p:spPr>
          <a:xfrm>
            <a:off x="5181601" y="609600"/>
            <a:ext cx="3954741" cy="369332"/>
          </a:xfrm>
          <a:prstGeom prst="rect">
            <a:avLst/>
          </a:prstGeom>
          <a:solidFill>
            <a:schemeClr val="bg1"/>
          </a:solidFill>
        </p:spPr>
        <p:txBody>
          <a:bodyPr wrap="none" rtlCol="0">
            <a:spAutoFit/>
          </a:bodyPr>
          <a:lstStyle/>
          <a:p>
            <a:r>
              <a:rPr lang="fr-CH" b="1" dirty="0" smtClean="0"/>
              <a:t>SM Higgs Production by gg fusion</a:t>
            </a:r>
            <a:endParaRPr lang="en-US" b="1" dirty="0"/>
          </a:p>
        </p:txBody>
      </p:sp>
      <p:sp>
        <p:nvSpPr>
          <p:cNvPr id="21" name="TextBox 20"/>
          <p:cNvSpPr txBox="1"/>
          <p:nvPr/>
        </p:nvSpPr>
        <p:spPr>
          <a:xfrm>
            <a:off x="5257800" y="914403"/>
            <a:ext cx="3733800" cy="430887"/>
          </a:xfrm>
          <a:prstGeom prst="rect">
            <a:avLst/>
          </a:prstGeom>
          <a:solidFill>
            <a:schemeClr val="bg1"/>
          </a:solidFill>
        </p:spPr>
        <p:txBody>
          <a:bodyPr wrap="square" rtlCol="0">
            <a:spAutoFit/>
          </a:bodyPr>
          <a:lstStyle/>
          <a:p>
            <a:r>
              <a:rPr lang="en-US" sz="1100" b="1" i="1" dirty="0" err="1" smtClean="0">
                <a:hlinkClick r:id="rId3"/>
              </a:rPr>
              <a:t>Nucl</a:t>
            </a:r>
            <a:r>
              <a:rPr lang="en-US" sz="1100" b="1" i="1" dirty="0" smtClean="0">
                <a:hlinkClick r:id="rId3"/>
              </a:rPr>
              <a:t>. Phys., B299 231</a:t>
            </a:r>
            <a:r>
              <a:rPr lang="en-US" sz="1100" b="1" i="1" dirty="0" smtClean="0"/>
              <a:t> </a:t>
            </a:r>
            <a:br>
              <a:rPr lang="en-US" sz="1100" b="1" i="1" dirty="0" smtClean="0"/>
            </a:br>
            <a:r>
              <a:rPr lang="en-US" sz="1100" b="1" i="1" dirty="0" smtClean="0"/>
              <a:t>(J. F. </a:t>
            </a:r>
            <a:r>
              <a:rPr lang="en-US" sz="1100" b="1" i="1" dirty="0" err="1" smtClean="0"/>
              <a:t>Gunion</a:t>
            </a:r>
            <a:r>
              <a:rPr lang="en-US" sz="1100" b="1" i="1" dirty="0" smtClean="0"/>
              <a:t>, G. L. Kane and J. </a:t>
            </a:r>
            <a:r>
              <a:rPr lang="en-US" sz="1100" b="1" i="1" dirty="0" err="1" smtClean="0"/>
              <a:t>Wudka</a:t>
            </a:r>
            <a:r>
              <a:rPr lang="en-US" sz="1100" b="1" i="1" dirty="0" smtClean="0"/>
              <a:t>, 1987)</a:t>
            </a:r>
            <a:endParaRPr lang="en-US" sz="11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10400" y="6629402"/>
            <a:ext cx="2133600" cy="365125"/>
          </a:xfrm>
        </p:spPr>
        <p:txBody>
          <a:bodyPr/>
          <a:lstStyle/>
          <a:p>
            <a:fld id="{ECB3750A-919D-4C79-8E5E-89A291D2E2F4}" type="slidenum">
              <a:rPr lang="en-US" smtClean="0"/>
              <a:pPr/>
              <a:t>15</a:t>
            </a:fld>
            <a:endParaRPr lang="en-US" dirty="0"/>
          </a:p>
        </p:txBody>
      </p:sp>
      <p:sp>
        <p:nvSpPr>
          <p:cNvPr id="13" name="Rectangle 1"/>
          <p:cNvSpPr>
            <a:spLocks noGrp="1" noChangeArrowheads="1"/>
          </p:cNvSpPr>
          <p:nvPr>
            <p:ph type="title"/>
          </p:nvPr>
        </p:nvSpPr>
        <p:spPr>
          <a:xfrm>
            <a:off x="762000" y="76200"/>
            <a:ext cx="8001000" cy="533400"/>
          </a:xfrm>
          <a:ln/>
        </p:spPr>
        <p:txBody>
          <a:bodyPr>
            <a:normAutofit/>
          </a:bodyPr>
          <a:lstStyle/>
          <a:p>
            <a:pPr algn="l"/>
            <a:r>
              <a:rPr lang="en-US" sz="2800" dirty="0" smtClean="0">
                <a:solidFill>
                  <a:schemeClr val="tx1"/>
                </a:solidFill>
                <a:latin typeface="+mj-lt"/>
                <a:cs typeface="Times New Roman" pitchFamily="18" charset="0"/>
                <a:sym typeface="Helvetica" charset="0"/>
              </a:rPr>
              <a:t>LEP-1 ERA      Final Higgs combination</a:t>
            </a:r>
            <a:endParaRPr lang="en-US" sz="2800" dirty="0">
              <a:solidFill>
                <a:schemeClr val="tx1"/>
              </a:solidFill>
              <a:latin typeface="+mj-lt"/>
              <a:cs typeface="Times New Roman" pitchFamily="18" charset="0"/>
              <a:sym typeface="Helvetica" charset="0"/>
            </a:endParaRPr>
          </a:p>
        </p:txBody>
      </p:sp>
      <p:sp>
        <p:nvSpPr>
          <p:cNvPr id="7" name="Content Placeholder 6"/>
          <p:cNvSpPr>
            <a:spLocks noGrp="1"/>
          </p:cNvSpPr>
          <p:nvPr>
            <p:ph idx="1"/>
          </p:nvPr>
        </p:nvSpPr>
        <p:spPr>
          <a:xfrm>
            <a:off x="381000" y="685800"/>
            <a:ext cx="6324600" cy="533400"/>
          </a:xfrm>
        </p:spPr>
        <p:txBody>
          <a:bodyPr>
            <a:normAutofit fontScale="92500"/>
          </a:bodyPr>
          <a:lstStyle/>
          <a:p>
            <a:r>
              <a:rPr lang="en-US" sz="2100" b="1" i="1" dirty="0" smtClean="0">
                <a:latin typeface="+mj-lt"/>
                <a:cs typeface="Times New Roman" pitchFamily="18" charset="0"/>
              </a:rPr>
              <a:t>SM Higgs excluded at 95% CL for </a:t>
            </a:r>
            <a:r>
              <a:rPr lang="en-US" sz="2400" b="1" i="1" dirty="0" err="1" smtClean="0">
                <a:solidFill>
                  <a:srgbClr val="FF0000"/>
                </a:solidFill>
                <a:latin typeface="+mj-lt"/>
                <a:cs typeface="Times New Roman" pitchFamily="18" charset="0"/>
              </a:rPr>
              <a:t>m</a:t>
            </a:r>
            <a:r>
              <a:rPr lang="en-US" sz="2400" b="1" i="1" baseline="-25000" dirty="0" err="1" smtClean="0">
                <a:solidFill>
                  <a:srgbClr val="FF0000"/>
                </a:solidFill>
                <a:latin typeface="+mj-lt"/>
                <a:cs typeface="Times New Roman" pitchFamily="18" charset="0"/>
              </a:rPr>
              <a:t>H</a:t>
            </a:r>
            <a:r>
              <a:rPr lang="en-US" sz="2400" b="1" i="1" dirty="0" smtClean="0">
                <a:solidFill>
                  <a:srgbClr val="FF0000"/>
                </a:solidFill>
                <a:latin typeface="+mj-lt"/>
                <a:cs typeface="Times New Roman" pitchFamily="18" charset="0"/>
              </a:rPr>
              <a:t> &lt; 65.6 GeV </a:t>
            </a:r>
            <a:endParaRPr lang="en-US" sz="2100" b="1" i="1" dirty="0" smtClean="0">
              <a:solidFill>
                <a:srgbClr val="FF0000"/>
              </a:solidFill>
              <a:latin typeface="+mj-lt"/>
              <a:cs typeface="Times New Roman" pitchFamily="18" charset="0"/>
            </a:endParaRPr>
          </a:p>
        </p:txBody>
      </p:sp>
      <p:pic>
        <p:nvPicPr>
          <p:cNvPr id="10245" name="Picture 5"/>
          <p:cNvPicPr>
            <a:picLocks noChangeAspect="1" noChangeArrowheads="1"/>
          </p:cNvPicPr>
          <p:nvPr/>
        </p:nvPicPr>
        <p:blipFill>
          <a:blip r:embed="rId2" cstate="print"/>
          <a:srcRect/>
          <a:stretch>
            <a:fillRect/>
          </a:stretch>
        </p:blipFill>
        <p:spPr bwMode="auto">
          <a:xfrm>
            <a:off x="3" y="1219214"/>
            <a:ext cx="4171950" cy="4410075"/>
          </a:xfrm>
          <a:prstGeom prst="rect">
            <a:avLst/>
          </a:prstGeom>
          <a:noFill/>
          <a:ln w="9525">
            <a:noFill/>
            <a:miter lim="800000"/>
            <a:headEnd/>
            <a:tailEnd/>
          </a:ln>
        </p:spPr>
      </p:pic>
      <p:sp>
        <p:nvSpPr>
          <p:cNvPr id="10" name="TextBox 9"/>
          <p:cNvSpPr txBox="1"/>
          <p:nvPr/>
        </p:nvSpPr>
        <p:spPr>
          <a:xfrm>
            <a:off x="228600" y="5791200"/>
            <a:ext cx="4343400" cy="707886"/>
          </a:xfrm>
          <a:prstGeom prst="rect">
            <a:avLst/>
          </a:prstGeom>
          <a:noFill/>
        </p:spPr>
        <p:txBody>
          <a:bodyPr wrap="square" rtlCol="0">
            <a:spAutoFit/>
          </a:bodyPr>
          <a:lstStyle/>
          <a:p>
            <a:pPr algn="ctr"/>
            <a:r>
              <a:rPr lang="en-US" sz="2000" b="1" i="1" dirty="0" smtClean="0">
                <a:solidFill>
                  <a:srgbClr val="FF0000"/>
                </a:solidFill>
                <a:latin typeface="+mj-lt"/>
                <a:cs typeface="Times New Roman" pitchFamily="18" charset="0"/>
              </a:rPr>
              <a:t>Evolution of LEP-1 Higgs limits with increasing dataset</a:t>
            </a:r>
            <a:endParaRPr lang="en-US" sz="2000" b="1" i="1" dirty="0">
              <a:solidFill>
                <a:srgbClr val="FF0000"/>
              </a:solidFill>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xmlns="" val="2874872750"/>
              </p:ext>
            </p:extLst>
          </p:nvPr>
        </p:nvGraphicFramePr>
        <p:xfrm>
          <a:off x="4724400" y="2509526"/>
          <a:ext cx="4343400" cy="2214880"/>
        </p:xfrm>
        <a:graphic>
          <a:graphicData uri="http://schemas.openxmlformats.org/drawingml/2006/table">
            <a:tbl>
              <a:tblPr firstRow="1" bandRow="1">
                <a:tableStyleId>{5C22544A-7EE6-4342-B048-85BDC9FD1C3A}</a:tableStyleId>
              </a:tblPr>
              <a:tblGrid>
                <a:gridCol w="1085850"/>
                <a:gridCol w="1504950"/>
                <a:gridCol w="914400"/>
                <a:gridCol w="838200"/>
              </a:tblGrid>
              <a:tr h="370840">
                <a:tc>
                  <a:txBody>
                    <a:bodyPr/>
                    <a:lstStyle/>
                    <a:p>
                      <a:pPr algn="ctr"/>
                      <a:endParaRPr lang="en-US" b="1" dirty="0"/>
                    </a:p>
                  </a:txBody>
                  <a:tcPr>
                    <a:noFill/>
                  </a:tcPr>
                </a:tc>
                <a:tc>
                  <a:txBody>
                    <a:bodyPr/>
                    <a:lstStyle/>
                    <a:p>
                      <a:pPr algn="ctr"/>
                      <a:r>
                        <a:rPr lang="en-US" sz="1800" b="1" dirty="0" smtClean="0"/>
                        <a:t>Data sample</a:t>
                      </a:r>
                      <a:endParaRPr lang="en-US" sz="1800" b="1" dirty="0"/>
                    </a:p>
                  </a:txBody>
                  <a:tcPr>
                    <a:solidFill>
                      <a:srgbClr val="333399"/>
                    </a:solidFill>
                  </a:tcPr>
                </a:tc>
                <a:tc>
                  <a:txBody>
                    <a:bodyPr/>
                    <a:lstStyle/>
                    <a:p>
                      <a:pPr algn="ctr"/>
                      <a:r>
                        <a:rPr lang="en-US" sz="1400" b="1" dirty="0" smtClean="0"/>
                        <a:t>Had. Z decays</a:t>
                      </a:r>
                    </a:p>
                    <a:p>
                      <a:pPr algn="ctr"/>
                      <a:r>
                        <a:rPr lang="en-US" sz="1400" b="1" dirty="0" smtClean="0"/>
                        <a:t>[10</a:t>
                      </a:r>
                      <a:r>
                        <a:rPr lang="en-US" sz="1400" b="1" baseline="30000" dirty="0" smtClean="0"/>
                        <a:t>6</a:t>
                      </a:r>
                      <a:r>
                        <a:rPr lang="en-US" sz="1400" b="1" dirty="0" smtClean="0"/>
                        <a:t>]</a:t>
                      </a:r>
                      <a:endParaRPr lang="en-US" sz="1400" b="1" dirty="0"/>
                    </a:p>
                  </a:txBody>
                  <a:tcPr>
                    <a:solidFill>
                      <a:srgbClr val="333399"/>
                    </a:solidFill>
                  </a:tcPr>
                </a:tc>
                <a:tc>
                  <a:txBody>
                    <a:bodyPr/>
                    <a:lstStyle/>
                    <a:p>
                      <a:pPr algn="ctr"/>
                      <a:r>
                        <a:rPr lang="en-US" sz="1400" b="1" dirty="0" smtClean="0"/>
                        <a:t>Mass limit [</a:t>
                      </a:r>
                      <a:r>
                        <a:rPr lang="en-US" sz="1400" b="1" dirty="0" err="1" smtClean="0"/>
                        <a:t>GeV</a:t>
                      </a:r>
                      <a:r>
                        <a:rPr lang="en-US" sz="1400" b="1" dirty="0" smtClean="0"/>
                        <a:t>]</a:t>
                      </a:r>
                      <a:endParaRPr lang="en-US" sz="1400" b="1" dirty="0"/>
                    </a:p>
                  </a:txBody>
                  <a:tcPr>
                    <a:solidFill>
                      <a:srgbClr val="333399"/>
                    </a:solidFill>
                  </a:tcPr>
                </a:tc>
              </a:tr>
              <a:tr h="370840">
                <a:tc>
                  <a:txBody>
                    <a:bodyPr/>
                    <a:lstStyle/>
                    <a:p>
                      <a:pPr algn="l"/>
                      <a:r>
                        <a:rPr lang="en-US" b="1" i="1" dirty="0" smtClean="0"/>
                        <a:t>ALEPH</a:t>
                      </a:r>
                      <a:endParaRPr lang="en-US" b="1" i="1" dirty="0"/>
                    </a:p>
                  </a:txBody>
                  <a:tcPr>
                    <a:solidFill>
                      <a:schemeClr val="accent6">
                        <a:lumMod val="20000"/>
                        <a:lumOff val="80000"/>
                      </a:schemeClr>
                    </a:solidFill>
                  </a:tcPr>
                </a:tc>
                <a:tc>
                  <a:txBody>
                    <a:bodyPr/>
                    <a:lstStyle/>
                    <a:p>
                      <a:pPr algn="ctr"/>
                      <a:r>
                        <a:rPr lang="en-US" sz="1600" b="1" dirty="0" smtClean="0"/>
                        <a:t>1989 - 1995</a:t>
                      </a:r>
                      <a:endParaRPr lang="en-US" sz="1600" b="1" dirty="0"/>
                    </a:p>
                  </a:txBody>
                  <a:tcPr/>
                </a:tc>
                <a:tc>
                  <a:txBody>
                    <a:bodyPr/>
                    <a:lstStyle/>
                    <a:p>
                      <a:pPr algn="ctr"/>
                      <a:r>
                        <a:rPr lang="en-US" b="1" dirty="0" smtClean="0"/>
                        <a:t>4.5</a:t>
                      </a:r>
                      <a:endParaRPr lang="en-US" b="1" dirty="0"/>
                    </a:p>
                  </a:txBody>
                  <a:tcPr/>
                </a:tc>
                <a:tc>
                  <a:txBody>
                    <a:bodyPr/>
                    <a:lstStyle/>
                    <a:p>
                      <a:pPr algn="ctr"/>
                      <a:r>
                        <a:rPr lang="en-US" b="1" dirty="0" smtClean="0"/>
                        <a:t>63.9</a:t>
                      </a:r>
                      <a:endParaRPr lang="en-US" b="1" dirty="0"/>
                    </a:p>
                  </a:txBody>
                  <a:tcPr/>
                </a:tc>
              </a:tr>
              <a:tr h="370840">
                <a:tc>
                  <a:txBody>
                    <a:bodyPr/>
                    <a:lstStyle/>
                    <a:p>
                      <a:pPr algn="l"/>
                      <a:r>
                        <a:rPr lang="en-US" b="1" i="1" dirty="0" smtClean="0"/>
                        <a:t>DELPHI</a:t>
                      </a:r>
                      <a:endParaRPr lang="en-US" b="1" i="1" dirty="0"/>
                    </a:p>
                  </a:txBody>
                  <a:tcPr>
                    <a:solidFill>
                      <a:schemeClr val="accent6">
                        <a:lumMod val="20000"/>
                        <a:lumOff val="80000"/>
                      </a:schemeClr>
                    </a:solidFill>
                  </a:tcPr>
                </a:tc>
                <a:tc>
                  <a:txBody>
                    <a:bodyPr/>
                    <a:lstStyle/>
                    <a:p>
                      <a:pPr algn="ctr"/>
                      <a:r>
                        <a:rPr lang="en-US" sz="1600" b="1" dirty="0" smtClean="0"/>
                        <a:t>1990</a:t>
                      </a:r>
                      <a:r>
                        <a:rPr lang="en-US" sz="1600" b="1" baseline="0" dirty="0" smtClean="0"/>
                        <a:t> - 1993</a:t>
                      </a:r>
                      <a:endParaRPr lang="en-US" sz="1600" b="1" dirty="0"/>
                    </a:p>
                  </a:txBody>
                  <a:tcPr/>
                </a:tc>
                <a:tc>
                  <a:txBody>
                    <a:bodyPr/>
                    <a:lstStyle/>
                    <a:p>
                      <a:pPr algn="ctr"/>
                      <a:r>
                        <a:rPr lang="en-US" b="1" dirty="0" smtClean="0"/>
                        <a:t>1.6</a:t>
                      </a:r>
                      <a:endParaRPr lang="en-US" b="1" dirty="0"/>
                    </a:p>
                  </a:txBody>
                  <a:tcPr/>
                </a:tc>
                <a:tc>
                  <a:txBody>
                    <a:bodyPr/>
                    <a:lstStyle/>
                    <a:p>
                      <a:pPr algn="ctr"/>
                      <a:r>
                        <a:rPr lang="en-US" b="1" dirty="0" smtClean="0"/>
                        <a:t>58.3</a:t>
                      </a:r>
                      <a:endParaRPr lang="en-US" b="1" dirty="0"/>
                    </a:p>
                  </a:txBody>
                  <a:tcPr/>
                </a:tc>
              </a:tr>
              <a:tr h="370840">
                <a:tc>
                  <a:txBody>
                    <a:bodyPr/>
                    <a:lstStyle/>
                    <a:p>
                      <a:pPr algn="l"/>
                      <a:r>
                        <a:rPr lang="en-US" b="1" i="1" dirty="0" smtClean="0"/>
                        <a:t>L3</a:t>
                      </a:r>
                      <a:endParaRPr lang="en-US" b="1" i="1" dirty="0"/>
                    </a:p>
                  </a:txBody>
                  <a:tcPr>
                    <a:solidFill>
                      <a:schemeClr val="accent6">
                        <a:lumMod val="20000"/>
                        <a:lumOff val="80000"/>
                      </a:schemeClr>
                    </a:solidFill>
                  </a:tcPr>
                </a:tc>
                <a:tc>
                  <a:txBody>
                    <a:bodyPr/>
                    <a:lstStyle/>
                    <a:p>
                      <a:pPr algn="ctr"/>
                      <a:r>
                        <a:rPr lang="en-US" sz="1600" b="1" dirty="0" smtClean="0"/>
                        <a:t>1990 - 1994</a:t>
                      </a:r>
                      <a:endParaRPr lang="en-US" sz="1600" b="1" dirty="0"/>
                    </a:p>
                  </a:txBody>
                  <a:tcPr/>
                </a:tc>
                <a:tc>
                  <a:txBody>
                    <a:bodyPr/>
                    <a:lstStyle/>
                    <a:p>
                      <a:pPr algn="ctr"/>
                      <a:r>
                        <a:rPr lang="en-US" b="1" dirty="0" smtClean="0"/>
                        <a:t>3.1</a:t>
                      </a:r>
                      <a:endParaRPr lang="en-US" b="1" dirty="0"/>
                    </a:p>
                  </a:txBody>
                  <a:tcPr/>
                </a:tc>
                <a:tc>
                  <a:txBody>
                    <a:bodyPr/>
                    <a:lstStyle/>
                    <a:p>
                      <a:pPr algn="ctr"/>
                      <a:r>
                        <a:rPr lang="en-US" b="1" dirty="0" smtClean="0"/>
                        <a:t>60.1</a:t>
                      </a:r>
                      <a:endParaRPr lang="en-US" b="1" dirty="0"/>
                    </a:p>
                  </a:txBody>
                  <a:tcPr/>
                </a:tc>
              </a:tr>
              <a:tr h="370840">
                <a:tc>
                  <a:txBody>
                    <a:bodyPr/>
                    <a:lstStyle/>
                    <a:p>
                      <a:pPr algn="l"/>
                      <a:r>
                        <a:rPr lang="en-US" b="1" i="1" dirty="0" smtClean="0"/>
                        <a:t>OPAL</a:t>
                      </a:r>
                      <a:endParaRPr lang="en-US" b="1" i="1" dirty="0"/>
                    </a:p>
                  </a:txBody>
                  <a:tcPr>
                    <a:solidFill>
                      <a:schemeClr val="accent6">
                        <a:lumMod val="20000"/>
                        <a:lumOff val="80000"/>
                      </a:schemeClr>
                    </a:solidFill>
                  </a:tcPr>
                </a:tc>
                <a:tc>
                  <a:txBody>
                    <a:bodyPr/>
                    <a:lstStyle/>
                    <a:p>
                      <a:pPr algn="ctr"/>
                      <a:r>
                        <a:rPr lang="en-US" sz="1600" b="1" dirty="0" smtClean="0"/>
                        <a:t>1990 - 1995</a:t>
                      </a:r>
                      <a:endParaRPr lang="en-US" sz="1600" b="1" dirty="0"/>
                    </a:p>
                  </a:txBody>
                  <a:tcPr/>
                </a:tc>
                <a:tc>
                  <a:txBody>
                    <a:bodyPr/>
                    <a:lstStyle/>
                    <a:p>
                      <a:pPr algn="ctr"/>
                      <a:r>
                        <a:rPr lang="en-US" b="1" dirty="0" smtClean="0"/>
                        <a:t>4.4</a:t>
                      </a:r>
                      <a:endParaRPr lang="en-US" b="1" dirty="0"/>
                    </a:p>
                  </a:txBody>
                  <a:tcPr/>
                </a:tc>
                <a:tc>
                  <a:txBody>
                    <a:bodyPr/>
                    <a:lstStyle/>
                    <a:p>
                      <a:pPr algn="ctr"/>
                      <a:r>
                        <a:rPr lang="en-US" b="1" dirty="0" smtClean="0"/>
                        <a:t>59.6</a:t>
                      </a:r>
                      <a:endParaRPr lang="en-US" b="1" dirty="0"/>
                    </a:p>
                  </a:txBody>
                  <a:tcPr/>
                </a:tc>
              </a:tr>
            </a:tbl>
          </a:graphicData>
        </a:graphic>
      </p:graphicFrame>
      <p:sp>
        <p:nvSpPr>
          <p:cNvPr id="12" name="TextBox 11"/>
          <p:cNvSpPr txBox="1"/>
          <p:nvPr/>
        </p:nvSpPr>
        <p:spPr>
          <a:xfrm>
            <a:off x="5334000" y="5181600"/>
            <a:ext cx="2895600" cy="1077218"/>
          </a:xfrm>
          <a:prstGeom prst="rect">
            <a:avLst/>
          </a:prstGeom>
          <a:noFill/>
        </p:spPr>
        <p:txBody>
          <a:bodyPr wrap="square" rtlCol="0">
            <a:spAutoFit/>
          </a:bodyPr>
          <a:lstStyle/>
          <a:p>
            <a:r>
              <a:rPr lang="en-US" b="1" dirty="0"/>
              <a:t>Higgs physics at LEP-1</a:t>
            </a:r>
            <a:r>
              <a:rPr lang="en-US" dirty="0"/>
              <a:t>, Andre </a:t>
            </a:r>
            <a:r>
              <a:rPr lang="en-US" dirty="0" err="1" smtClean="0"/>
              <a:t>Sopczak</a:t>
            </a:r>
            <a:r>
              <a:rPr lang="en-US" dirty="0" smtClean="0"/>
              <a:t> </a:t>
            </a:r>
            <a:r>
              <a:rPr lang="en-US" sz="1400" dirty="0">
                <a:hlinkClick r:id="rId3"/>
              </a:rPr>
              <a:t>Physics Reports 359 (2002) </a:t>
            </a:r>
            <a:r>
              <a:rPr lang="en-US" sz="1400" dirty="0" smtClean="0">
                <a:hlinkClick r:id="rId3"/>
              </a:rPr>
              <a:t>169</a:t>
            </a:r>
            <a:r>
              <a:rPr lang="en-US" sz="1400" dirty="0" smtClean="0"/>
              <a:t>,</a:t>
            </a:r>
            <a:br>
              <a:rPr lang="en-US" sz="1400" dirty="0" smtClean="0"/>
            </a:br>
            <a:r>
              <a:rPr lang="en-US" sz="1400" dirty="0" smtClean="0"/>
              <a:t>pages 206, 207.</a:t>
            </a:r>
            <a:endParaRPr lang="en-US" sz="1400" dirty="0"/>
          </a:p>
        </p:txBody>
      </p:sp>
      <p:cxnSp>
        <p:nvCxnSpPr>
          <p:cNvPr id="4" name="Straight Arrow Connector 3"/>
          <p:cNvCxnSpPr/>
          <p:nvPr/>
        </p:nvCxnSpPr>
        <p:spPr bwMode="auto">
          <a:xfrm>
            <a:off x="1981200" y="2438400"/>
            <a:ext cx="533400" cy="228600"/>
          </a:xfrm>
          <a:prstGeom prst="straightConnector1">
            <a:avLst/>
          </a:prstGeom>
          <a:noFill/>
          <a:ln w="9525" cap="flat" cmpd="sng" algn="ctr">
            <a:solidFill>
              <a:srgbClr val="FF0000"/>
            </a:solidFill>
            <a:prstDash val="solid"/>
            <a:round/>
            <a:headEnd type="none" w="med" len="med"/>
            <a:tailEnd type="arrow"/>
          </a:ln>
          <a:effectLst/>
        </p:spPr>
      </p:cxnSp>
      <p:sp>
        <p:nvSpPr>
          <p:cNvPr id="6" name="TextBox 5"/>
          <p:cNvSpPr txBox="1"/>
          <p:nvPr/>
        </p:nvSpPr>
        <p:spPr>
          <a:xfrm>
            <a:off x="914400" y="1828814"/>
            <a:ext cx="1295400" cy="646331"/>
          </a:xfrm>
          <a:prstGeom prst="rect">
            <a:avLst/>
          </a:prstGeom>
          <a:noFill/>
        </p:spPr>
        <p:txBody>
          <a:bodyPr wrap="square" rtlCol="0">
            <a:spAutoFit/>
          </a:bodyPr>
          <a:lstStyle/>
          <a:p>
            <a:r>
              <a:rPr lang="en-US" dirty="0" smtClean="0">
                <a:solidFill>
                  <a:srgbClr val="FF0000"/>
                </a:solidFill>
              </a:rPr>
              <a:t>Expected sensitivity</a:t>
            </a:r>
            <a:endParaRPr lang="en-US" dirty="0">
              <a:solidFill>
                <a:srgbClr val="FF0000"/>
              </a:solidFill>
            </a:endParaRPr>
          </a:p>
        </p:txBody>
      </p:sp>
      <p:sp>
        <p:nvSpPr>
          <p:cNvPr id="8" name="TextBox 7"/>
          <p:cNvSpPr txBox="1"/>
          <p:nvPr/>
        </p:nvSpPr>
        <p:spPr>
          <a:xfrm>
            <a:off x="3352800" y="2325481"/>
            <a:ext cx="1219200" cy="523220"/>
          </a:xfrm>
          <a:prstGeom prst="rect">
            <a:avLst/>
          </a:prstGeom>
          <a:solidFill>
            <a:schemeClr val="bg1">
              <a:alpha val="82000"/>
            </a:schemeClr>
          </a:solidFill>
        </p:spPr>
        <p:txBody>
          <a:bodyPr wrap="square" rtlCol="0">
            <a:spAutoFit/>
          </a:bodyPr>
          <a:lstStyle/>
          <a:p>
            <a:pPr algn="ctr"/>
            <a:r>
              <a:rPr lang="en-US" sz="1400" dirty="0" smtClean="0">
                <a:solidFill>
                  <a:srgbClr val="0000FF"/>
                </a:solidFill>
              </a:rPr>
              <a:t>Tightened selection</a:t>
            </a:r>
            <a:endParaRPr lang="en-US" sz="1400" dirty="0">
              <a:solidFill>
                <a:srgbClr val="0000FF"/>
              </a:solidFill>
            </a:endParaRPr>
          </a:p>
        </p:txBody>
      </p:sp>
      <p:sp>
        <p:nvSpPr>
          <p:cNvPr id="9" name="Right Brace 8"/>
          <p:cNvSpPr/>
          <p:nvPr/>
        </p:nvSpPr>
        <p:spPr bwMode="auto">
          <a:xfrm rot="2922539">
            <a:off x="3431768" y="1799077"/>
            <a:ext cx="111480" cy="869150"/>
          </a:xfrm>
          <a:prstGeom prst="rightBrac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3" name="Rectangle 2"/>
          <p:cNvSpPr/>
          <p:nvPr/>
        </p:nvSpPr>
        <p:spPr>
          <a:xfrm>
            <a:off x="4648200" y="1219201"/>
            <a:ext cx="4572000" cy="1200329"/>
          </a:xfrm>
          <a:prstGeom prst="rect">
            <a:avLst/>
          </a:prstGeom>
        </p:spPr>
        <p:txBody>
          <a:bodyPr wrap="square">
            <a:spAutoFit/>
          </a:bodyPr>
          <a:lstStyle/>
          <a:p>
            <a:pPr lvl="0">
              <a:spcBef>
                <a:spcPct val="20000"/>
              </a:spcBef>
              <a:defRPr/>
            </a:pPr>
            <a:r>
              <a:rPr lang="en-US" b="1" i="1" dirty="0">
                <a:solidFill>
                  <a:srgbClr val="0000FF"/>
                </a:solidFill>
                <a:latin typeface="+mj-lt"/>
                <a:cs typeface="Times New Roman" pitchFamily="18" charset="0"/>
              </a:rPr>
              <a:t>Number of Z decays collected by the LEP-1 experiments, and 95% CL Higgs exclusions (with full LEP-1 </a:t>
            </a:r>
            <a:r>
              <a:rPr lang="en-US" b="1" i="1" dirty="0" smtClean="0">
                <a:solidFill>
                  <a:srgbClr val="0000FF"/>
                </a:solidFill>
                <a:latin typeface="+mj-lt"/>
                <a:cs typeface="Times New Roman" pitchFamily="18" charset="0"/>
              </a:rPr>
              <a:t>integrated luminosity):</a:t>
            </a:r>
            <a:endParaRPr lang="en-US" b="1" i="1" dirty="0">
              <a:solidFill>
                <a:srgbClr val="0000FF"/>
              </a:solidFill>
              <a:latin typeface="+mj-lt"/>
              <a:cs typeface="Times New Roman" pitchFamily="18" charset="0"/>
            </a:endParaRPr>
          </a:p>
        </p:txBody>
      </p:sp>
      <p:sp>
        <p:nvSpPr>
          <p:cNvPr id="14" name="5-Point Star 13"/>
          <p:cNvSpPr/>
          <p:nvPr/>
        </p:nvSpPr>
        <p:spPr bwMode="auto">
          <a:xfrm>
            <a:off x="2514600" y="3276600"/>
            <a:ext cx="228600" cy="228600"/>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5" name="5-Point Star 14"/>
          <p:cNvSpPr/>
          <p:nvPr/>
        </p:nvSpPr>
        <p:spPr bwMode="auto">
          <a:xfrm>
            <a:off x="3810000" y="1524000"/>
            <a:ext cx="228600" cy="228600"/>
          </a:xfrm>
          <a:prstGeom prst="star5">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7" name="TextBox 16"/>
          <p:cNvSpPr txBox="1"/>
          <p:nvPr/>
        </p:nvSpPr>
        <p:spPr>
          <a:xfrm>
            <a:off x="3962400" y="1459468"/>
            <a:ext cx="685800" cy="369332"/>
          </a:xfrm>
          <a:prstGeom prst="rect">
            <a:avLst/>
          </a:prstGeom>
          <a:noFill/>
        </p:spPr>
        <p:txBody>
          <a:bodyPr wrap="square" rtlCol="0">
            <a:spAutoFit/>
          </a:bodyPr>
          <a:lstStyle/>
          <a:p>
            <a:r>
              <a:rPr lang="fr-CH" b="1" dirty="0" smtClean="0"/>
              <a:t>LEP</a:t>
            </a:r>
            <a:endParaRPr lang="en-US" b="1" dirty="0"/>
          </a:p>
        </p:txBody>
      </p:sp>
    </p:spTree>
    <p:extLst>
      <p:ext uri="{BB962C8B-B14F-4D97-AF65-F5344CB8AC3E}">
        <p14:creationId xmlns:p14="http://schemas.microsoft.com/office/powerpoint/2010/main" xmlns="" val="3908198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71800"/>
            <a:ext cx="8229600" cy="868362"/>
          </a:xfrm>
        </p:spPr>
        <p:txBody>
          <a:bodyPr/>
          <a:lstStyle/>
          <a:p>
            <a:r>
              <a:rPr lang="en-US" dirty="0" smtClean="0"/>
              <a:t>THE LEP-2 ERA</a:t>
            </a:r>
            <a:br>
              <a:rPr lang="en-US" dirty="0" smtClean="0"/>
            </a:br>
            <a:r>
              <a:rPr lang="en-US" dirty="0" smtClean="0"/>
              <a:t>(1995-2000)</a:t>
            </a:r>
            <a:endParaRPr lang="en-US" dirty="0"/>
          </a:p>
        </p:txBody>
      </p:sp>
      <p:sp>
        <p:nvSpPr>
          <p:cNvPr id="3" name="Rectangle 1"/>
          <p:cNvSpPr txBox="1">
            <a:spLocks noChangeArrowheads="1"/>
          </p:cNvSpPr>
          <p:nvPr/>
        </p:nvSpPr>
        <p:spPr bwMode="auto">
          <a:xfrm>
            <a:off x="838200" y="76200"/>
            <a:ext cx="8153400" cy="533400"/>
          </a:xfrm>
          <a:prstGeom prst="roundRect">
            <a:avLst>
              <a:gd name="adj" fmla="val 0"/>
            </a:avLst>
          </a:prstGeom>
          <a:noFill/>
          <a:ln w="28575" cap="flat" cmpd="sng" algn="ctr">
            <a:noFill/>
            <a:prstDash val="solid"/>
            <a:round/>
            <a:headEnd type="none" w="med" len="med"/>
            <a:tailEnd type="none" w="med" len="med"/>
          </a:ln>
          <a:effectLst/>
        </p:spPr>
        <p:txBody>
          <a:bodyPr vert="horz" wrap="none" lIns="91435" tIns="45718" rIns="91435" bIns="45718" numCol="1" anchor="ctr" anchorCtr="0" compatLnSpc="1">
            <a:prstTxWarp prst="textNoShape">
              <a:avLst/>
            </a:prstTxWarp>
            <a:norm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smtClean="0">
                <a:ln>
                  <a:noFill/>
                </a:ln>
                <a:effectLst/>
                <a:uLnTx/>
                <a:uFillTx/>
                <a:latin typeface="+mj-lt"/>
                <a:ea typeface="+mn-ea"/>
                <a:cs typeface="Times New Roman" pitchFamily="18" charset="0"/>
                <a:sym typeface="Helvetica" charset="0"/>
              </a:rPr>
              <a:t>LEP -2 ERA</a:t>
            </a:r>
            <a:endParaRPr kumimoji="0" lang="en-US" sz="2800" b="1" i="1" u="none" strike="noStrike" kern="1200" cap="none" spc="0" normalizeH="0" baseline="0" noProof="0" dirty="0">
              <a:ln>
                <a:noFill/>
              </a:ln>
              <a:effectLst/>
              <a:uLnTx/>
              <a:uFillTx/>
              <a:latin typeface="+mj-lt"/>
              <a:ea typeface="+mn-ea"/>
              <a:cs typeface="Times New Roman" pitchFamily="18" charset="0"/>
              <a:sym typeface="Helvetica"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a:stretch>
            <a:fillRect/>
          </a:stretch>
        </p:blipFill>
        <p:spPr bwMode="auto">
          <a:xfrm>
            <a:off x="152400" y="-1"/>
            <a:ext cx="8915400" cy="6837033"/>
          </a:xfrm>
          <a:prstGeom prst="rect">
            <a:avLst/>
          </a:prstGeom>
          <a:noFill/>
          <a:ln w="9525">
            <a:noFill/>
            <a:miter lim="800000"/>
            <a:headEnd/>
            <a:tailEnd/>
          </a:ln>
        </p:spPr>
      </p:pic>
      <p:sp>
        <p:nvSpPr>
          <p:cNvPr id="7" name="Rectangle 6"/>
          <p:cNvSpPr/>
          <p:nvPr/>
        </p:nvSpPr>
        <p:spPr>
          <a:xfrm>
            <a:off x="0" y="0"/>
            <a:ext cx="9144000" cy="6858000"/>
          </a:xfrm>
          <a:prstGeom prst="rect">
            <a:avLst/>
          </a:prstGeom>
          <a:solidFill>
            <a:srgbClr val="99CC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p:cNvSpPr txBox="1">
            <a:spLocks noChangeArrowheads="1"/>
          </p:cNvSpPr>
          <p:nvPr/>
        </p:nvSpPr>
        <p:spPr bwMode="auto">
          <a:xfrm>
            <a:off x="838200" y="76200"/>
            <a:ext cx="8153400" cy="533400"/>
          </a:xfrm>
          <a:prstGeom prst="roundRect">
            <a:avLst>
              <a:gd name="adj" fmla="val 0"/>
            </a:avLst>
          </a:prstGeom>
          <a:noFill/>
          <a:ln w="28575" cap="flat" cmpd="sng" algn="ctr">
            <a:noFill/>
            <a:prstDash val="solid"/>
            <a:round/>
            <a:headEnd type="none" w="med" len="med"/>
            <a:tailEnd type="none" w="med" len="med"/>
          </a:ln>
          <a:effectLst/>
        </p:spPr>
        <p:txBody>
          <a:bodyPr vert="horz" wrap="none" lIns="91435" tIns="45718" rIns="91435" bIns="45718" numCol="1" anchor="ctr" anchorCtr="0" compatLnSpc="1">
            <a:prstTxWarp prst="textNoShape">
              <a:avLst/>
            </a:prstTxWarp>
            <a:norm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smtClean="0">
                <a:ln>
                  <a:noFill/>
                </a:ln>
                <a:effectLst/>
                <a:uLnTx/>
                <a:uFillTx/>
                <a:latin typeface="+mj-lt"/>
                <a:ea typeface="+mn-ea"/>
                <a:cs typeface="Times New Roman" pitchFamily="18" charset="0"/>
                <a:sym typeface="Helvetica" charset="0"/>
              </a:rPr>
              <a:t>LEP -2 ERA</a:t>
            </a:r>
            <a:endParaRPr kumimoji="0" lang="en-US" sz="2800" b="1" i="1" u="none" strike="noStrike" kern="1200" cap="none" spc="0" normalizeH="0" baseline="0" noProof="0" dirty="0">
              <a:ln>
                <a:noFill/>
              </a:ln>
              <a:effectLst/>
              <a:uLnTx/>
              <a:uFillTx/>
              <a:latin typeface="+mj-lt"/>
              <a:ea typeface="+mn-ea"/>
              <a:cs typeface="Times New Roman" pitchFamily="18" charset="0"/>
              <a:sym typeface="Helvetica"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10400" y="6645289"/>
            <a:ext cx="2133600" cy="212725"/>
          </a:xfrm>
        </p:spPr>
        <p:txBody>
          <a:bodyPr/>
          <a:lstStyle/>
          <a:p>
            <a:fld id="{ECB3750A-919D-4C79-8E5E-89A291D2E2F4}" type="slidenum">
              <a:rPr lang="en-US" smtClean="0"/>
              <a:pPr/>
              <a:t>18</a:t>
            </a:fld>
            <a:endParaRPr lang="en-US" dirty="0"/>
          </a:p>
        </p:txBody>
      </p:sp>
      <p:sp>
        <p:nvSpPr>
          <p:cNvPr id="13" name="Rectangle 1"/>
          <p:cNvSpPr>
            <a:spLocks noGrp="1" noChangeArrowheads="1"/>
          </p:cNvSpPr>
          <p:nvPr>
            <p:ph type="title"/>
          </p:nvPr>
        </p:nvSpPr>
        <p:spPr>
          <a:xfrm>
            <a:off x="762000" y="76200"/>
            <a:ext cx="8001000" cy="533400"/>
          </a:xfrm>
          <a:ln/>
        </p:spPr>
        <p:txBody>
          <a:bodyPr>
            <a:normAutofit/>
          </a:bodyPr>
          <a:lstStyle/>
          <a:p>
            <a:pPr algn="l"/>
            <a:r>
              <a:rPr lang="en-US" sz="2800" dirty="0" smtClean="0">
                <a:solidFill>
                  <a:schemeClr val="tx1"/>
                </a:solidFill>
                <a:latin typeface="+mj-lt"/>
                <a:cs typeface="Times New Roman" pitchFamily="18" charset="0"/>
                <a:sym typeface="Helvetica" charset="0"/>
              </a:rPr>
              <a:t>LEP-2 ERA     Preparation for LEP-2</a:t>
            </a:r>
            <a:endParaRPr lang="en-US" sz="2800" dirty="0">
              <a:solidFill>
                <a:schemeClr val="tx1"/>
              </a:solidFill>
              <a:latin typeface="+mj-lt"/>
              <a:cs typeface="Times New Roman" pitchFamily="18" charset="0"/>
              <a:sym typeface="Helvetica" charset="0"/>
            </a:endParaRPr>
          </a:p>
        </p:txBody>
      </p:sp>
      <p:pic>
        <p:nvPicPr>
          <p:cNvPr id="13314" name="Picture 2"/>
          <p:cNvPicPr>
            <a:picLocks noChangeAspect="1" noChangeArrowheads="1"/>
          </p:cNvPicPr>
          <p:nvPr/>
        </p:nvPicPr>
        <p:blipFill>
          <a:blip r:embed="rId2" cstate="print"/>
          <a:srcRect/>
          <a:stretch>
            <a:fillRect/>
          </a:stretch>
        </p:blipFill>
        <p:spPr bwMode="auto">
          <a:xfrm>
            <a:off x="283730" y="3292942"/>
            <a:ext cx="4194243" cy="3184071"/>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4800600" y="3363686"/>
            <a:ext cx="3962400" cy="3113314"/>
          </a:xfrm>
          <a:prstGeom prst="rect">
            <a:avLst/>
          </a:prstGeom>
          <a:noFill/>
          <a:ln w="9525">
            <a:noFill/>
            <a:miter lim="800000"/>
            <a:headEnd/>
            <a:tailEnd/>
          </a:ln>
        </p:spPr>
      </p:pic>
      <p:sp>
        <p:nvSpPr>
          <p:cNvPr id="10" name="Rectangle 9"/>
          <p:cNvSpPr/>
          <p:nvPr/>
        </p:nvSpPr>
        <p:spPr>
          <a:xfrm>
            <a:off x="2590807" y="4626116"/>
            <a:ext cx="1752601" cy="584775"/>
          </a:xfrm>
          <a:prstGeom prst="rect">
            <a:avLst/>
          </a:prstGeom>
        </p:spPr>
        <p:txBody>
          <a:bodyPr wrap="square">
            <a:spAutoFit/>
          </a:bodyPr>
          <a:lstStyle/>
          <a:p>
            <a:r>
              <a:rPr lang="en-US" sz="1600" b="1" i="1" dirty="0" err="1" smtClean="0">
                <a:solidFill>
                  <a:srgbClr val="0000FF"/>
                </a:solidFill>
                <a:latin typeface="+mj-lt"/>
                <a:cs typeface="Times New Roman" pitchFamily="18" charset="0"/>
              </a:rPr>
              <a:t>m</a:t>
            </a:r>
            <a:r>
              <a:rPr lang="en-US" sz="1600" b="1" i="1" baseline="-25000" dirty="0" err="1" smtClean="0">
                <a:solidFill>
                  <a:srgbClr val="0000FF"/>
                </a:solidFill>
                <a:latin typeface="+mj-lt"/>
                <a:cs typeface="Times New Roman" pitchFamily="18" charset="0"/>
              </a:rPr>
              <a:t>H</a:t>
            </a:r>
            <a:r>
              <a:rPr lang="en-US" sz="1600" b="1" i="1" dirty="0" smtClean="0">
                <a:solidFill>
                  <a:srgbClr val="0000FF"/>
                </a:solidFill>
                <a:latin typeface="+mj-lt"/>
                <a:cs typeface="Times New Roman" pitchFamily="18" charset="0"/>
              </a:rPr>
              <a:t> = 40 GeV</a:t>
            </a:r>
          </a:p>
          <a:p>
            <a:r>
              <a:rPr lang="en-US" sz="1600" b="1" i="1" dirty="0" smtClean="0">
                <a:solidFill>
                  <a:srgbClr val="0000FF"/>
                </a:solidFill>
                <a:latin typeface="+mj-lt"/>
                <a:cs typeface="Times New Roman" pitchFamily="18" charset="0"/>
              </a:rPr>
              <a:t>exp signal, </a:t>
            </a:r>
            <a:r>
              <a:rPr lang="en-US" sz="1600" b="1" i="1" dirty="0" err="1" smtClean="0">
                <a:solidFill>
                  <a:srgbClr val="0000FF"/>
                </a:solidFill>
                <a:latin typeface="+mj-lt"/>
                <a:cs typeface="Times New Roman" pitchFamily="18" charset="0"/>
              </a:rPr>
              <a:t>bkg</a:t>
            </a:r>
            <a:r>
              <a:rPr lang="en-US" sz="1600" b="1" i="1" dirty="0" smtClean="0">
                <a:solidFill>
                  <a:srgbClr val="0000FF"/>
                </a:solidFill>
                <a:latin typeface="+mj-lt"/>
                <a:cs typeface="Times New Roman" pitchFamily="18" charset="0"/>
              </a:rPr>
              <a:t> </a:t>
            </a:r>
            <a:endParaRPr lang="en-US" sz="1600" b="1" i="1" dirty="0">
              <a:latin typeface="+mj-lt"/>
            </a:endParaRPr>
          </a:p>
        </p:txBody>
      </p:sp>
      <p:sp>
        <p:nvSpPr>
          <p:cNvPr id="11" name="Rectangle 10"/>
          <p:cNvSpPr/>
          <p:nvPr/>
        </p:nvSpPr>
        <p:spPr>
          <a:xfrm>
            <a:off x="5486406" y="4626115"/>
            <a:ext cx="1724068" cy="584776"/>
          </a:xfrm>
          <a:prstGeom prst="rect">
            <a:avLst/>
          </a:prstGeom>
        </p:spPr>
        <p:txBody>
          <a:bodyPr wrap="none">
            <a:spAutoFit/>
          </a:bodyPr>
          <a:lstStyle/>
          <a:p>
            <a:r>
              <a:rPr lang="en-US" sz="1600" b="1" i="1" dirty="0" err="1" smtClean="0">
                <a:solidFill>
                  <a:srgbClr val="0000FF"/>
                </a:solidFill>
                <a:latin typeface="+mj-lt"/>
                <a:cs typeface="Times New Roman" pitchFamily="18" charset="0"/>
              </a:rPr>
              <a:t>m</a:t>
            </a:r>
            <a:r>
              <a:rPr lang="en-US" sz="1600" b="1" i="1" baseline="-25000" dirty="0" err="1" smtClean="0">
                <a:solidFill>
                  <a:srgbClr val="0000FF"/>
                </a:solidFill>
                <a:latin typeface="+mj-lt"/>
                <a:cs typeface="Times New Roman" pitchFamily="18" charset="0"/>
              </a:rPr>
              <a:t>H</a:t>
            </a:r>
            <a:r>
              <a:rPr lang="en-US" sz="1600" b="1" i="1" dirty="0" smtClean="0">
                <a:solidFill>
                  <a:srgbClr val="0000FF"/>
                </a:solidFill>
                <a:latin typeface="+mj-lt"/>
                <a:cs typeface="Times New Roman" pitchFamily="18" charset="0"/>
              </a:rPr>
              <a:t> = 60 GeV</a:t>
            </a:r>
          </a:p>
          <a:p>
            <a:r>
              <a:rPr lang="en-US" sz="1600" b="1" i="1" dirty="0" smtClean="0">
                <a:solidFill>
                  <a:srgbClr val="0000FF"/>
                </a:solidFill>
                <a:latin typeface="+mj-lt"/>
                <a:cs typeface="Times New Roman" pitchFamily="18" charset="0"/>
              </a:rPr>
              <a:t>exp signal, </a:t>
            </a:r>
            <a:r>
              <a:rPr lang="en-US" sz="1600" b="1" i="1" dirty="0" err="1" smtClean="0">
                <a:solidFill>
                  <a:srgbClr val="0000FF"/>
                </a:solidFill>
                <a:latin typeface="+mj-lt"/>
                <a:cs typeface="Times New Roman" pitchFamily="18" charset="0"/>
              </a:rPr>
              <a:t>bkg</a:t>
            </a:r>
            <a:r>
              <a:rPr lang="en-US" sz="1600" b="1" i="1" dirty="0" smtClean="0">
                <a:solidFill>
                  <a:srgbClr val="0000FF"/>
                </a:solidFill>
                <a:latin typeface="+mj-lt"/>
                <a:cs typeface="Times New Roman" pitchFamily="18" charset="0"/>
              </a:rPr>
              <a:t>  </a:t>
            </a:r>
            <a:endParaRPr lang="en-US" sz="1600" b="1" i="1" dirty="0">
              <a:latin typeface="+mj-lt"/>
            </a:endParaRPr>
          </a:p>
        </p:txBody>
      </p:sp>
      <p:sp>
        <p:nvSpPr>
          <p:cNvPr id="2" name="TextBox 1"/>
          <p:cNvSpPr txBox="1"/>
          <p:nvPr/>
        </p:nvSpPr>
        <p:spPr>
          <a:xfrm>
            <a:off x="1010890" y="3288268"/>
            <a:ext cx="1778339" cy="369332"/>
          </a:xfrm>
          <a:prstGeom prst="rect">
            <a:avLst/>
          </a:prstGeom>
          <a:noFill/>
        </p:spPr>
        <p:txBody>
          <a:bodyPr wrap="none" rtlCol="0">
            <a:spAutoFit/>
          </a:bodyPr>
          <a:lstStyle/>
          <a:p>
            <a:r>
              <a:rPr lang="en-US" b="1" i="1" dirty="0" err="1" smtClean="0">
                <a:solidFill>
                  <a:srgbClr val="FF0000"/>
                </a:solidFill>
              </a:rPr>
              <a:t>Lumi</a:t>
            </a:r>
            <a:r>
              <a:rPr lang="en-US" b="1" i="1" dirty="0" smtClean="0">
                <a:solidFill>
                  <a:srgbClr val="FF0000"/>
                </a:solidFill>
              </a:rPr>
              <a:t>: 500 pb</a:t>
            </a:r>
            <a:r>
              <a:rPr lang="en-US" b="1" i="1" baseline="30000" dirty="0" smtClean="0">
                <a:solidFill>
                  <a:srgbClr val="FF0000"/>
                </a:solidFill>
              </a:rPr>
              <a:t>-1</a:t>
            </a:r>
            <a:endParaRPr lang="en-US" b="1" i="1" baseline="30000" dirty="0">
              <a:solidFill>
                <a:srgbClr val="FF0000"/>
              </a:solidFill>
            </a:endParaRPr>
          </a:p>
        </p:txBody>
      </p:sp>
      <p:sp>
        <p:nvSpPr>
          <p:cNvPr id="12" name="TextBox 11"/>
          <p:cNvSpPr txBox="1"/>
          <p:nvPr/>
        </p:nvSpPr>
        <p:spPr>
          <a:xfrm>
            <a:off x="5486400" y="3212068"/>
            <a:ext cx="1778339" cy="369332"/>
          </a:xfrm>
          <a:prstGeom prst="rect">
            <a:avLst/>
          </a:prstGeom>
          <a:noFill/>
        </p:spPr>
        <p:txBody>
          <a:bodyPr wrap="none" rtlCol="0">
            <a:spAutoFit/>
          </a:bodyPr>
          <a:lstStyle/>
          <a:p>
            <a:r>
              <a:rPr lang="en-US" b="1" i="1" dirty="0" err="1" smtClean="0">
                <a:solidFill>
                  <a:srgbClr val="FF0000"/>
                </a:solidFill>
              </a:rPr>
              <a:t>Lumi</a:t>
            </a:r>
            <a:r>
              <a:rPr lang="en-US" b="1" i="1" dirty="0" smtClean="0">
                <a:solidFill>
                  <a:srgbClr val="FF0000"/>
                </a:solidFill>
              </a:rPr>
              <a:t>: 500 pb</a:t>
            </a:r>
            <a:r>
              <a:rPr lang="en-US" b="1" i="1" baseline="30000" dirty="0" smtClean="0">
                <a:solidFill>
                  <a:srgbClr val="FF0000"/>
                </a:solidFill>
              </a:rPr>
              <a:t>-1</a:t>
            </a:r>
            <a:endParaRPr lang="en-US" b="1" i="1" baseline="30000" dirty="0">
              <a:solidFill>
                <a:srgbClr val="FF0000"/>
              </a:solidFill>
            </a:endParaRPr>
          </a:p>
        </p:txBody>
      </p:sp>
      <p:sp>
        <p:nvSpPr>
          <p:cNvPr id="14" name="TextBox 13"/>
          <p:cNvSpPr txBox="1"/>
          <p:nvPr/>
        </p:nvSpPr>
        <p:spPr>
          <a:xfrm>
            <a:off x="1066807" y="4953014"/>
            <a:ext cx="1167657" cy="461665"/>
          </a:xfrm>
          <a:prstGeom prst="rect">
            <a:avLst/>
          </a:prstGeom>
          <a:noFill/>
        </p:spPr>
        <p:txBody>
          <a:bodyPr wrap="none" rtlCol="0">
            <a:spAutoFit/>
          </a:bodyPr>
          <a:lstStyle/>
          <a:p>
            <a:r>
              <a:rPr lang="en-US" sz="1200" dirty="0" smtClean="0"/>
              <a:t>Background: </a:t>
            </a:r>
            <a:br>
              <a:rPr lang="en-US" sz="1200" dirty="0" smtClean="0"/>
            </a:br>
            <a:r>
              <a:rPr lang="en-US" sz="1200" dirty="0" smtClean="0"/>
              <a:t>WW, ZZ, QCD</a:t>
            </a:r>
            <a:endParaRPr lang="en-US" sz="1200" dirty="0"/>
          </a:p>
        </p:txBody>
      </p:sp>
      <p:grpSp>
        <p:nvGrpSpPr>
          <p:cNvPr id="4" name="Group 3"/>
          <p:cNvGrpSpPr/>
          <p:nvPr/>
        </p:nvGrpSpPr>
        <p:grpSpPr>
          <a:xfrm>
            <a:off x="5872013" y="609602"/>
            <a:ext cx="3195786" cy="1484531"/>
            <a:chOff x="5791200" y="685800"/>
            <a:chExt cx="3195786" cy="1484531"/>
          </a:xfrm>
        </p:grpSpPr>
        <p:grpSp>
          <p:nvGrpSpPr>
            <p:cNvPr id="9" name="Group 8"/>
            <p:cNvGrpSpPr/>
            <p:nvPr/>
          </p:nvGrpSpPr>
          <p:grpSpPr>
            <a:xfrm>
              <a:off x="5791200" y="685800"/>
              <a:ext cx="3195786" cy="1484531"/>
              <a:chOff x="5791200" y="1106269"/>
              <a:chExt cx="3195786" cy="1484531"/>
            </a:xfrm>
          </p:grpSpPr>
          <p:pic>
            <p:nvPicPr>
              <p:cNvPr id="6" name="Picture 5" descr="HiggsStrahlung.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91200" y="1295400"/>
                <a:ext cx="2584856" cy="1262570"/>
              </a:xfrm>
              <a:prstGeom prst="rect">
                <a:avLst/>
              </a:prstGeom>
            </p:spPr>
          </p:pic>
          <p:sp>
            <p:nvSpPr>
              <p:cNvPr id="8" name="TextBox 7"/>
              <p:cNvSpPr txBox="1"/>
              <p:nvPr/>
            </p:nvSpPr>
            <p:spPr>
              <a:xfrm>
                <a:off x="8305800" y="1106269"/>
                <a:ext cx="378629" cy="723275"/>
              </a:xfrm>
              <a:prstGeom prst="rect">
                <a:avLst/>
              </a:prstGeom>
              <a:noFill/>
            </p:spPr>
            <p:txBody>
              <a:bodyPr wrap="none" rtlCol="0">
                <a:spAutoFit/>
              </a:bodyPr>
              <a:lstStyle/>
              <a:p>
                <a:r>
                  <a:rPr lang="en-US" i="1" dirty="0" smtClean="0">
                    <a:latin typeface="Times New Roman"/>
                    <a:cs typeface="Times New Roman"/>
                  </a:rPr>
                  <a:t>b</a:t>
                </a:r>
              </a:p>
              <a:p>
                <a:pPr>
                  <a:spcBef>
                    <a:spcPts val="600"/>
                  </a:spcBef>
                </a:pPr>
                <a:r>
                  <a:rPr lang="en-US" i="1" dirty="0">
                    <a:latin typeface="Times New Roman"/>
                    <a:cs typeface="Times New Roman"/>
                  </a:rPr>
                  <a:t>b</a:t>
                </a:r>
              </a:p>
            </p:txBody>
          </p:sp>
          <p:sp>
            <p:nvSpPr>
              <p:cNvPr id="15" name="TextBox 14"/>
              <p:cNvSpPr txBox="1"/>
              <p:nvPr/>
            </p:nvSpPr>
            <p:spPr>
              <a:xfrm>
                <a:off x="8153400" y="1867525"/>
                <a:ext cx="833586" cy="723275"/>
              </a:xfrm>
              <a:prstGeom prst="rect">
                <a:avLst/>
              </a:prstGeom>
              <a:noFill/>
            </p:spPr>
            <p:txBody>
              <a:bodyPr wrap="none" rtlCol="0">
                <a:spAutoFit/>
              </a:bodyPr>
              <a:lstStyle/>
              <a:p>
                <a:r>
                  <a:rPr lang="en-US" i="1" dirty="0" smtClean="0">
                    <a:latin typeface="Times New Roman"/>
                    <a:cs typeface="Times New Roman"/>
                  </a:rPr>
                  <a:t>v, q, l</a:t>
                </a:r>
                <a:r>
                  <a:rPr lang="en-US" i="1" baseline="30000" dirty="0" smtClean="0">
                    <a:latin typeface="Times New Roman"/>
                    <a:cs typeface="Times New Roman"/>
                  </a:rPr>
                  <a:t>-</a:t>
                </a:r>
              </a:p>
              <a:p>
                <a:pPr>
                  <a:spcBef>
                    <a:spcPts val="600"/>
                  </a:spcBef>
                </a:pPr>
                <a:r>
                  <a:rPr lang="en-US" i="1" dirty="0" smtClean="0">
                    <a:latin typeface="Times New Roman"/>
                    <a:cs typeface="Times New Roman"/>
                  </a:rPr>
                  <a:t>v, q, l</a:t>
                </a:r>
                <a:r>
                  <a:rPr lang="en-US" i="1" baseline="30000" dirty="0" smtClean="0">
                    <a:latin typeface="Times New Roman"/>
                    <a:cs typeface="Times New Roman"/>
                  </a:rPr>
                  <a:t>+</a:t>
                </a:r>
                <a:endParaRPr lang="en-US" i="1" baseline="30000" dirty="0">
                  <a:latin typeface="Times New Roman"/>
                  <a:cs typeface="Times New Roman"/>
                </a:endParaRPr>
              </a:p>
            </p:txBody>
          </p:sp>
        </p:grpSp>
        <p:sp>
          <p:nvSpPr>
            <p:cNvPr id="17" name="TextBox 16"/>
            <p:cNvSpPr txBox="1"/>
            <p:nvPr/>
          </p:nvSpPr>
          <p:spPr>
            <a:xfrm>
              <a:off x="8377077" y="1691167"/>
              <a:ext cx="287258" cy="307777"/>
            </a:xfrm>
            <a:prstGeom prst="rect">
              <a:avLst/>
            </a:prstGeom>
            <a:noFill/>
          </p:spPr>
          <p:txBody>
            <a:bodyPr wrap="none" rtlCol="0">
              <a:spAutoFit/>
            </a:bodyPr>
            <a:lstStyle/>
            <a:p>
              <a:r>
                <a:rPr lang="en-US" sz="1400" dirty="0" smtClean="0"/>
                <a:t>_</a:t>
              </a:r>
              <a:endParaRPr lang="en-US" sz="1400" dirty="0"/>
            </a:p>
          </p:txBody>
        </p:sp>
        <p:sp>
          <p:nvSpPr>
            <p:cNvPr id="18" name="TextBox 17"/>
            <p:cNvSpPr txBox="1"/>
            <p:nvPr/>
          </p:nvSpPr>
          <p:spPr>
            <a:xfrm>
              <a:off x="8161097" y="1691167"/>
              <a:ext cx="287258" cy="307777"/>
            </a:xfrm>
            <a:prstGeom prst="rect">
              <a:avLst/>
            </a:prstGeom>
            <a:noFill/>
          </p:spPr>
          <p:txBody>
            <a:bodyPr wrap="none" rtlCol="0">
              <a:spAutoFit/>
            </a:bodyPr>
            <a:lstStyle/>
            <a:p>
              <a:r>
                <a:rPr lang="en-US" sz="1400" dirty="0" smtClean="0"/>
                <a:t>_</a:t>
              </a:r>
              <a:endParaRPr lang="en-US" sz="1400" dirty="0"/>
            </a:p>
          </p:txBody>
        </p:sp>
        <p:sp>
          <p:nvSpPr>
            <p:cNvPr id="19" name="TextBox 18"/>
            <p:cNvSpPr txBox="1"/>
            <p:nvPr/>
          </p:nvSpPr>
          <p:spPr>
            <a:xfrm>
              <a:off x="8323342" y="872656"/>
              <a:ext cx="287258" cy="307777"/>
            </a:xfrm>
            <a:prstGeom prst="rect">
              <a:avLst/>
            </a:prstGeom>
            <a:noFill/>
          </p:spPr>
          <p:txBody>
            <a:bodyPr wrap="none" rtlCol="0">
              <a:spAutoFit/>
            </a:bodyPr>
            <a:lstStyle/>
            <a:p>
              <a:r>
                <a:rPr lang="en-US" sz="1400" dirty="0" smtClean="0"/>
                <a:t>_</a:t>
              </a:r>
              <a:endParaRPr lang="en-US" sz="1400" dirty="0"/>
            </a:p>
          </p:txBody>
        </p:sp>
      </p:grpSp>
      <p:sp>
        <p:nvSpPr>
          <p:cNvPr id="20" name="TextBox 19"/>
          <p:cNvSpPr txBox="1"/>
          <p:nvPr/>
        </p:nvSpPr>
        <p:spPr>
          <a:xfrm>
            <a:off x="2786565" y="3581400"/>
            <a:ext cx="1614350" cy="338554"/>
          </a:xfrm>
          <a:prstGeom prst="rect">
            <a:avLst/>
          </a:prstGeom>
          <a:noFill/>
        </p:spPr>
        <p:txBody>
          <a:bodyPr wrap="none" rtlCol="0">
            <a:spAutoFit/>
          </a:bodyPr>
          <a:lstStyle/>
          <a:p>
            <a:r>
              <a:rPr lang="en-US" sz="1600" b="1" i="1" dirty="0" err="1" smtClean="0">
                <a:solidFill>
                  <a:srgbClr val="FF0000"/>
                </a:solidFill>
              </a:rPr>
              <a:t>E</a:t>
            </a:r>
            <a:r>
              <a:rPr lang="en-US" sz="1600" b="1" i="1" baseline="-25000" dirty="0" err="1" smtClean="0">
                <a:solidFill>
                  <a:srgbClr val="FF0000"/>
                </a:solidFill>
              </a:rPr>
              <a:t>cm</a:t>
            </a:r>
            <a:r>
              <a:rPr lang="en-US" sz="1600" b="1" i="1" dirty="0" smtClean="0">
                <a:solidFill>
                  <a:srgbClr val="FF0000"/>
                </a:solidFill>
              </a:rPr>
              <a:t> = 200 </a:t>
            </a:r>
            <a:r>
              <a:rPr lang="en-US" sz="1600" b="1" i="1" dirty="0" err="1" smtClean="0">
                <a:solidFill>
                  <a:srgbClr val="FF0000"/>
                </a:solidFill>
              </a:rPr>
              <a:t>GeV</a:t>
            </a:r>
            <a:endParaRPr lang="en-US" sz="1600" b="1" i="1" baseline="30000" dirty="0">
              <a:solidFill>
                <a:srgbClr val="FF0000"/>
              </a:solidFill>
            </a:endParaRPr>
          </a:p>
        </p:txBody>
      </p:sp>
      <p:sp>
        <p:nvSpPr>
          <p:cNvPr id="21" name="TextBox 20"/>
          <p:cNvSpPr txBox="1"/>
          <p:nvPr/>
        </p:nvSpPr>
        <p:spPr>
          <a:xfrm>
            <a:off x="7587164" y="3505200"/>
            <a:ext cx="1614350" cy="338554"/>
          </a:xfrm>
          <a:prstGeom prst="rect">
            <a:avLst/>
          </a:prstGeom>
          <a:noFill/>
        </p:spPr>
        <p:txBody>
          <a:bodyPr wrap="none" rtlCol="0">
            <a:spAutoFit/>
          </a:bodyPr>
          <a:lstStyle/>
          <a:p>
            <a:r>
              <a:rPr lang="en-US" sz="1600" b="1" i="1" dirty="0" err="1" smtClean="0">
                <a:solidFill>
                  <a:srgbClr val="FF0000"/>
                </a:solidFill>
              </a:rPr>
              <a:t>E</a:t>
            </a:r>
            <a:r>
              <a:rPr lang="en-US" sz="1600" b="1" i="1" baseline="-25000" dirty="0" err="1" smtClean="0">
                <a:solidFill>
                  <a:srgbClr val="FF0000"/>
                </a:solidFill>
              </a:rPr>
              <a:t>cm</a:t>
            </a:r>
            <a:r>
              <a:rPr lang="en-US" sz="1600" b="1" i="1" dirty="0" smtClean="0">
                <a:solidFill>
                  <a:srgbClr val="FF0000"/>
                </a:solidFill>
              </a:rPr>
              <a:t> = 200 </a:t>
            </a:r>
            <a:r>
              <a:rPr lang="en-US" sz="1600" b="1" i="1" dirty="0" err="1" smtClean="0">
                <a:solidFill>
                  <a:srgbClr val="FF0000"/>
                </a:solidFill>
              </a:rPr>
              <a:t>GeV</a:t>
            </a:r>
            <a:endParaRPr lang="en-US" sz="1600" b="1" i="1" baseline="30000" dirty="0">
              <a:solidFill>
                <a:srgbClr val="FF0000"/>
              </a:solidFill>
            </a:endParaRPr>
          </a:p>
        </p:txBody>
      </p:sp>
      <p:sp>
        <p:nvSpPr>
          <p:cNvPr id="22" name="TextBox 21"/>
          <p:cNvSpPr txBox="1"/>
          <p:nvPr/>
        </p:nvSpPr>
        <p:spPr>
          <a:xfrm>
            <a:off x="6477001" y="6248402"/>
            <a:ext cx="2217274" cy="307777"/>
          </a:xfrm>
          <a:prstGeom prst="rect">
            <a:avLst/>
          </a:prstGeom>
          <a:solidFill>
            <a:schemeClr val="bg1"/>
          </a:solidFill>
        </p:spPr>
        <p:txBody>
          <a:bodyPr wrap="square" rtlCol="0">
            <a:spAutoFit/>
          </a:bodyPr>
          <a:lstStyle/>
          <a:p>
            <a:r>
              <a:rPr lang="fr-CH" sz="1400" b="1" i="1" dirty="0" smtClean="0"/>
              <a:t>Invariant Mass (GeV)</a:t>
            </a:r>
            <a:endParaRPr lang="en-US" sz="1400" b="1" i="1" dirty="0"/>
          </a:p>
        </p:txBody>
      </p:sp>
      <p:sp>
        <p:nvSpPr>
          <p:cNvPr id="23" name="TextBox 22"/>
          <p:cNvSpPr txBox="1"/>
          <p:nvPr/>
        </p:nvSpPr>
        <p:spPr>
          <a:xfrm>
            <a:off x="2133601" y="6248402"/>
            <a:ext cx="2217274" cy="307777"/>
          </a:xfrm>
          <a:prstGeom prst="rect">
            <a:avLst/>
          </a:prstGeom>
          <a:solidFill>
            <a:schemeClr val="bg1"/>
          </a:solidFill>
        </p:spPr>
        <p:txBody>
          <a:bodyPr wrap="square" rtlCol="0">
            <a:spAutoFit/>
          </a:bodyPr>
          <a:lstStyle/>
          <a:p>
            <a:r>
              <a:rPr lang="fr-CH" sz="1400" b="1" i="1" dirty="0" smtClean="0"/>
              <a:t>Invariant Mass (GeV)</a:t>
            </a:r>
            <a:endParaRPr lang="en-US" sz="1400" b="1" i="1" dirty="0"/>
          </a:p>
        </p:txBody>
      </p:sp>
      <p:sp>
        <p:nvSpPr>
          <p:cNvPr id="24" name="TextBox 23"/>
          <p:cNvSpPr txBox="1"/>
          <p:nvPr/>
        </p:nvSpPr>
        <p:spPr>
          <a:xfrm>
            <a:off x="-1447800" y="4419602"/>
            <a:ext cx="3657600" cy="307777"/>
          </a:xfrm>
          <a:prstGeom prst="rect">
            <a:avLst/>
          </a:prstGeom>
          <a:solidFill>
            <a:schemeClr val="bg1"/>
          </a:solidFill>
          <a:scene3d>
            <a:camera prst="orthographicFront">
              <a:rot lat="0" lon="0" rev="5400000"/>
            </a:camera>
            <a:lightRig rig="threePt" dir="t"/>
          </a:scene3d>
        </p:spPr>
        <p:txBody>
          <a:bodyPr wrap="square" rtlCol="0">
            <a:spAutoFit/>
          </a:bodyPr>
          <a:lstStyle/>
          <a:p>
            <a:r>
              <a:rPr lang="fr-CH" sz="1400" b="1" i="1" dirty="0" smtClean="0"/>
              <a:t>Number of events per 4 GeV Bin</a:t>
            </a:r>
            <a:endParaRPr lang="en-US" sz="1400" b="1" i="1" dirty="0"/>
          </a:p>
        </p:txBody>
      </p:sp>
      <p:sp>
        <p:nvSpPr>
          <p:cNvPr id="25" name="TextBox 24"/>
          <p:cNvSpPr txBox="1"/>
          <p:nvPr/>
        </p:nvSpPr>
        <p:spPr>
          <a:xfrm>
            <a:off x="3048000" y="4419602"/>
            <a:ext cx="3657600" cy="307777"/>
          </a:xfrm>
          <a:prstGeom prst="rect">
            <a:avLst/>
          </a:prstGeom>
          <a:solidFill>
            <a:schemeClr val="bg1"/>
          </a:solidFill>
          <a:scene3d>
            <a:camera prst="orthographicFront">
              <a:rot lat="0" lon="0" rev="5400000"/>
            </a:camera>
            <a:lightRig rig="threePt" dir="t"/>
          </a:scene3d>
        </p:spPr>
        <p:txBody>
          <a:bodyPr wrap="square" rtlCol="0">
            <a:spAutoFit/>
          </a:bodyPr>
          <a:lstStyle/>
          <a:p>
            <a:r>
              <a:rPr lang="fr-CH" sz="1400" b="1" i="1" dirty="0" smtClean="0"/>
              <a:t>Number of events per 4 GeV Bin</a:t>
            </a:r>
            <a:endParaRPr lang="en-US" sz="1400" b="1" i="1" dirty="0"/>
          </a:p>
        </p:txBody>
      </p:sp>
      <p:sp>
        <p:nvSpPr>
          <p:cNvPr id="7" name="Content Placeholder 6"/>
          <p:cNvSpPr>
            <a:spLocks noGrp="1"/>
          </p:cNvSpPr>
          <p:nvPr>
            <p:ph idx="1"/>
          </p:nvPr>
        </p:nvSpPr>
        <p:spPr>
          <a:xfrm>
            <a:off x="76200" y="838200"/>
            <a:ext cx="8991600" cy="2438400"/>
          </a:xfrm>
        </p:spPr>
        <p:txBody>
          <a:bodyPr vert="horz" anchor="ctr">
            <a:noAutofit/>
          </a:bodyPr>
          <a:lstStyle/>
          <a:p>
            <a:pPr>
              <a:spcBef>
                <a:spcPts val="1200"/>
              </a:spcBef>
            </a:pPr>
            <a:r>
              <a:rPr lang="en-US" sz="2000" b="1" i="1" dirty="0" smtClean="0">
                <a:latin typeface="+mj-lt"/>
                <a:cs typeface="Times New Roman" pitchFamily="18" charset="0"/>
              </a:rPr>
              <a:t>LEP-2 was to operate at energy up to~</a:t>
            </a:r>
            <a:r>
              <a:rPr lang="en-US" sz="2000" b="1" i="1" dirty="0" smtClean="0">
                <a:solidFill>
                  <a:srgbClr val="FF0000"/>
                </a:solidFill>
                <a:latin typeface="+mj-lt"/>
                <a:cs typeface="Times New Roman" pitchFamily="18" charset="0"/>
              </a:rPr>
              <a:t>200 </a:t>
            </a:r>
            <a:r>
              <a:rPr lang="en-US" sz="2000" b="1" i="1" dirty="0" err="1" smtClean="0">
                <a:solidFill>
                  <a:srgbClr val="FF0000"/>
                </a:solidFill>
                <a:latin typeface="+mj-lt"/>
                <a:cs typeface="Times New Roman" pitchFamily="18" charset="0"/>
              </a:rPr>
              <a:t>GeV</a:t>
            </a:r>
            <a:endParaRPr lang="en-US" sz="2000" b="1" i="1" dirty="0">
              <a:solidFill>
                <a:srgbClr val="FF0000"/>
              </a:solidFill>
              <a:latin typeface="+mj-lt"/>
              <a:cs typeface="Times New Roman" pitchFamily="18" charset="0"/>
            </a:endParaRPr>
          </a:p>
          <a:p>
            <a:pPr>
              <a:spcBef>
                <a:spcPts val="1200"/>
              </a:spcBef>
            </a:pPr>
            <a:r>
              <a:rPr lang="en-US" sz="2000" b="1" i="1" dirty="0" smtClean="0">
                <a:latin typeface="+mj-lt"/>
                <a:cs typeface="Times New Roman" pitchFamily="18" charset="0"/>
              </a:rPr>
              <a:t>Search for SM Higgs predominantly in </a:t>
            </a:r>
            <a:br>
              <a:rPr lang="en-US" sz="2000" b="1" i="1" dirty="0" smtClean="0">
                <a:latin typeface="+mj-lt"/>
                <a:cs typeface="Times New Roman" pitchFamily="18" charset="0"/>
              </a:rPr>
            </a:br>
            <a:r>
              <a:rPr lang="en-US" sz="2000" b="1" i="1" dirty="0" err="1" smtClean="0">
                <a:solidFill>
                  <a:srgbClr val="0000FF"/>
                </a:solidFill>
                <a:latin typeface="+mj-lt"/>
                <a:cs typeface="Times New Roman" pitchFamily="18" charset="0"/>
              </a:rPr>
              <a:t>e</a:t>
            </a:r>
            <a:r>
              <a:rPr lang="en-US" sz="2000" b="1" i="1" baseline="30000" dirty="0" err="1" smtClean="0">
                <a:solidFill>
                  <a:srgbClr val="0000FF"/>
                </a:solidFill>
                <a:latin typeface="+mj-lt"/>
                <a:cs typeface="Times New Roman" pitchFamily="18" charset="0"/>
              </a:rPr>
              <a:t>+</a:t>
            </a:r>
            <a:r>
              <a:rPr lang="en-US" sz="2000" b="1" i="1" dirty="0" err="1" smtClean="0">
                <a:solidFill>
                  <a:srgbClr val="0000FF"/>
                </a:solidFill>
                <a:latin typeface="+mj-lt"/>
                <a:cs typeface="Times New Roman" pitchFamily="18" charset="0"/>
              </a:rPr>
              <a:t>e</a:t>
            </a:r>
            <a:r>
              <a:rPr lang="en-US" sz="2000" b="1" i="1" baseline="30000" dirty="0" smtClean="0">
                <a:solidFill>
                  <a:srgbClr val="0000FF"/>
                </a:solidFill>
                <a:latin typeface="+mj-lt"/>
                <a:cs typeface="Times New Roman" pitchFamily="18" charset="0"/>
              </a:rPr>
              <a:t>-</a:t>
            </a:r>
            <a:r>
              <a:rPr lang="en-US" sz="2000" b="1" i="1" dirty="0" smtClean="0">
                <a:solidFill>
                  <a:srgbClr val="0000FF"/>
                </a:solidFill>
                <a:latin typeface="+mj-lt"/>
                <a:cs typeface="Times New Roman" pitchFamily="18" charset="0"/>
                <a:sym typeface="Wingdings" pitchFamily="2" charset="2"/>
              </a:rPr>
              <a:t></a:t>
            </a:r>
            <a:r>
              <a:rPr lang="en-US" sz="2000" b="1" i="1" dirty="0" smtClean="0">
                <a:solidFill>
                  <a:srgbClr val="0000FF"/>
                </a:solidFill>
                <a:latin typeface="+mj-lt"/>
                <a:cs typeface="Times New Roman" pitchFamily="18" charset="0"/>
              </a:rPr>
              <a:t>ZH, with </a:t>
            </a:r>
            <a:r>
              <a:rPr lang="en-US" sz="2000" b="1" i="1" dirty="0" err="1" smtClean="0">
                <a:solidFill>
                  <a:srgbClr val="0000FF"/>
                </a:solidFill>
                <a:latin typeface="+mj-lt"/>
                <a:cs typeface="Times New Roman" pitchFamily="18" charset="0"/>
              </a:rPr>
              <a:t>Z</a:t>
            </a:r>
            <a:r>
              <a:rPr lang="en-US" sz="2000" b="1" i="1" dirty="0" err="1" smtClean="0">
                <a:solidFill>
                  <a:srgbClr val="0000FF"/>
                </a:solidFill>
                <a:latin typeface="+mj-lt"/>
                <a:cs typeface="Times New Roman" pitchFamily="18" charset="0"/>
                <a:sym typeface="Wingdings" pitchFamily="2" charset="2"/>
              </a:rPr>
              <a:t></a:t>
            </a:r>
            <a:r>
              <a:rPr lang="en-US" sz="2000" b="1" i="1" dirty="0" err="1" smtClean="0">
                <a:solidFill>
                  <a:srgbClr val="0000FF"/>
                </a:solidFill>
                <a:latin typeface="+mj-lt"/>
                <a:cs typeface="Times New Roman" pitchFamily="18" charset="0"/>
              </a:rPr>
              <a:t>qq</a:t>
            </a:r>
            <a:r>
              <a:rPr lang="en-US" sz="2000" b="1" i="1" dirty="0" smtClean="0">
                <a:solidFill>
                  <a:srgbClr val="0000FF"/>
                </a:solidFill>
                <a:latin typeface="+mj-lt"/>
                <a:cs typeface="Times New Roman" pitchFamily="18" charset="0"/>
              </a:rPr>
              <a:t>/</a:t>
            </a:r>
            <a:r>
              <a:rPr lang="en-US" sz="2000" b="1" i="1" dirty="0" err="1" smtClean="0">
                <a:solidFill>
                  <a:srgbClr val="0000FF"/>
                </a:solidFill>
                <a:latin typeface="+mj-lt"/>
                <a:cs typeface="Times New Roman" pitchFamily="18" charset="0"/>
              </a:rPr>
              <a:t>ll</a:t>
            </a:r>
            <a:r>
              <a:rPr lang="en-US" sz="2000" b="1" i="1" dirty="0" smtClean="0">
                <a:solidFill>
                  <a:srgbClr val="0000FF"/>
                </a:solidFill>
                <a:latin typeface="+mj-lt"/>
                <a:cs typeface="Times New Roman" pitchFamily="18" charset="0"/>
              </a:rPr>
              <a:t>/</a:t>
            </a:r>
            <a:r>
              <a:rPr lang="en-US" sz="2000" b="1" i="1" dirty="0" err="1" smtClean="0">
                <a:solidFill>
                  <a:srgbClr val="0000FF"/>
                </a:solidFill>
                <a:cs typeface="Times New Roman"/>
              </a:rPr>
              <a:t>νν</a:t>
            </a:r>
            <a:r>
              <a:rPr lang="en-US" sz="2000" b="1" i="1" dirty="0" smtClean="0">
                <a:solidFill>
                  <a:srgbClr val="0000FF"/>
                </a:solidFill>
                <a:latin typeface="+mj-lt"/>
                <a:cs typeface="Times New Roman" pitchFamily="18" charset="0"/>
              </a:rPr>
              <a:t>, </a:t>
            </a:r>
            <a:r>
              <a:rPr lang="en-US" sz="2000" b="1" i="1" dirty="0" err="1" smtClean="0">
                <a:solidFill>
                  <a:srgbClr val="0000FF"/>
                </a:solidFill>
                <a:latin typeface="+mj-lt"/>
                <a:cs typeface="Times New Roman" pitchFamily="18" charset="0"/>
              </a:rPr>
              <a:t>H</a:t>
            </a:r>
            <a:r>
              <a:rPr lang="en-US" sz="2000" b="1" i="1" dirty="0" err="1" smtClean="0">
                <a:solidFill>
                  <a:srgbClr val="0000FF"/>
                </a:solidFill>
                <a:cs typeface="Times New Roman" pitchFamily="18" charset="0"/>
                <a:sym typeface="Wingdings" pitchFamily="2" charset="2"/>
              </a:rPr>
              <a:t></a:t>
            </a:r>
            <a:r>
              <a:rPr lang="en-US" sz="2000" b="1" i="1" dirty="0" err="1" smtClean="0">
                <a:solidFill>
                  <a:srgbClr val="0000FF"/>
                </a:solidFill>
                <a:latin typeface="+mj-lt"/>
                <a:cs typeface="Times New Roman" pitchFamily="18" charset="0"/>
              </a:rPr>
              <a:t>bb</a:t>
            </a:r>
            <a:endParaRPr lang="en-US" sz="2000" b="1" i="1" dirty="0" smtClean="0">
              <a:latin typeface="+mj-lt"/>
              <a:cs typeface="Times New Roman" pitchFamily="18" charset="0"/>
            </a:endParaRPr>
          </a:p>
          <a:p>
            <a:pPr>
              <a:spcBef>
                <a:spcPts val="1200"/>
              </a:spcBef>
            </a:pPr>
            <a:r>
              <a:rPr lang="en-US" sz="2000" b="1" i="1" dirty="0">
                <a:cs typeface="Times New Roman" pitchFamily="18" charset="0"/>
              </a:rPr>
              <a:t>I</a:t>
            </a:r>
            <a:r>
              <a:rPr lang="en-US" sz="2000" b="1" i="1" dirty="0" smtClean="0">
                <a:cs typeface="Times New Roman" pitchFamily="18" charset="0"/>
              </a:rPr>
              <a:t>n </a:t>
            </a:r>
            <a:r>
              <a:rPr lang="en-US" sz="2000" b="1" i="1" dirty="0" err="1">
                <a:cs typeface="Times New Roman" pitchFamily="18" charset="0"/>
              </a:rPr>
              <a:t>qqbb</a:t>
            </a:r>
            <a:r>
              <a:rPr lang="en-US" sz="2000" b="1" i="1" dirty="0">
                <a:cs typeface="Times New Roman" pitchFamily="18" charset="0"/>
              </a:rPr>
              <a:t>, </a:t>
            </a:r>
            <a:r>
              <a:rPr lang="en-US" sz="2000" b="1" i="1" dirty="0" err="1">
                <a:cs typeface="Times New Roman" pitchFamily="18" charset="0"/>
              </a:rPr>
              <a:t>llbb</a:t>
            </a:r>
            <a:r>
              <a:rPr lang="en-US" sz="2000" b="1" i="1" dirty="0">
                <a:cs typeface="Times New Roman" pitchFamily="18" charset="0"/>
              </a:rPr>
              <a:t> or </a:t>
            </a:r>
            <a:r>
              <a:rPr lang="en-US" sz="2000" b="1" i="1" dirty="0" err="1" smtClean="0">
                <a:cs typeface="Times New Roman"/>
              </a:rPr>
              <a:t>νν</a:t>
            </a:r>
            <a:r>
              <a:rPr lang="en-US" sz="2000" b="1" i="1" dirty="0" err="1" smtClean="0">
                <a:cs typeface="Times New Roman" pitchFamily="18" charset="0"/>
              </a:rPr>
              <a:t>bb</a:t>
            </a:r>
            <a:r>
              <a:rPr lang="en-US" sz="2000" b="1" i="1" dirty="0" smtClean="0">
                <a:cs typeface="Times New Roman" pitchFamily="18" charset="0"/>
              </a:rPr>
              <a:t>, </a:t>
            </a:r>
            <a:r>
              <a:rPr lang="en-US" sz="2000" b="1" i="1" dirty="0" smtClean="0">
                <a:latin typeface="+mj-lt"/>
                <a:cs typeface="Times New Roman" pitchFamily="18" charset="0"/>
              </a:rPr>
              <a:t>hunt for bump in bb invariant mass distributions </a:t>
            </a:r>
            <a:br>
              <a:rPr lang="en-US" sz="2000" b="1" i="1" dirty="0" smtClean="0">
                <a:latin typeface="+mj-lt"/>
                <a:cs typeface="Times New Roman" pitchFamily="18" charset="0"/>
              </a:rPr>
            </a:br>
            <a:r>
              <a:rPr lang="en-US" sz="1000" b="1" i="1" dirty="0" smtClean="0">
                <a:latin typeface="+mj-lt"/>
                <a:cs typeface="Times New Roman" pitchFamily="18" charset="0"/>
              </a:rPr>
              <a:t/>
            </a:r>
            <a:br>
              <a:rPr lang="en-US" sz="1000" b="1" i="1" dirty="0" smtClean="0">
                <a:latin typeface="+mj-lt"/>
                <a:cs typeface="Times New Roman" pitchFamily="18" charset="0"/>
              </a:rPr>
            </a:br>
            <a:r>
              <a:rPr lang="en-US" sz="2000" b="1" i="1" dirty="0" smtClean="0">
                <a:latin typeface="+mj-lt"/>
                <a:cs typeface="Times New Roman" pitchFamily="18" charset="0"/>
              </a:rPr>
              <a:t>“Search for neutral Higgs at LEP200”, Presented by </a:t>
            </a:r>
            <a:r>
              <a:rPr lang="en-US" sz="2000" b="1" i="1" dirty="0" err="1" smtClean="0">
                <a:latin typeface="+mj-lt"/>
                <a:cs typeface="Times New Roman" pitchFamily="18" charset="0"/>
              </a:rPr>
              <a:t>Sau</a:t>
            </a:r>
            <a:r>
              <a:rPr lang="en-US" sz="2000" b="1" i="1" dirty="0" smtClean="0">
                <a:latin typeface="+mj-lt"/>
                <a:cs typeface="Times New Roman" pitchFamily="18" charset="0"/>
              </a:rPr>
              <a:t> </a:t>
            </a:r>
            <a:r>
              <a:rPr lang="en-US" sz="2000" b="1" i="1" dirty="0" err="1" smtClean="0">
                <a:latin typeface="+mj-lt"/>
                <a:cs typeface="Times New Roman" pitchFamily="18" charset="0"/>
              </a:rPr>
              <a:t>Lan</a:t>
            </a:r>
            <a:r>
              <a:rPr lang="en-US" sz="2000" b="1" i="1" dirty="0" smtClean="0">
                <a:latin typeface="+mj-lt"/>
                <a:cs typeface="Times New Roman" pitchFamily="18" charset="0"/>
              </a:rPr>
              <a:t> Wu at the ECFA Workshop, </a:t>
            </a:r>
            <a:r>
              <a:rPr lang="en-US" sz="2000" b="1" i="1" dirty="0">
                <a:latin typeface="+mj-lt"/>
                <a:cs typeface="Times New Roman" pitchFamily="18" charset="0"/>
              </a:rPr>
              <a:t>vol. </a:t>
            </a:r>
            <a:r>
              <a:rPr lang="en-US" sz="2000" b="1" i="1" dirty="0" smtClean="0">
                <a:latin typeface="+mj-lt"/>
                <a:cs typeface="Times New Roman" pitchFamily="18" charset="0"/>
              </a:rPr>
              <a:t>II, page 312 (1986)</a:t>
            </a:r>
          </a:p>
        </p:txBody>
      </p:sp>
      <p:sp>
        <p:nvSpPr>
          <p:cNvPr id="26" name="Rectangle 25"/>
          <p:cNvSpPr/>
          <p:nvPr/>
        </p:nvSpPr>
        <p:spPr bwMode="auto">
          <a:xfrm>
            <a:off x="228600" y="2590800"/>
            <a:ext cx="8382000" cy="6858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29" name="TextBox 28"/>
          <p:cNvSpPr txBox="1"/>
          <p:nvPr/>
        </p:nvSpPr>
        <p:spPr>
          <a:xfrm>
            <a:off x="5181600" y="1981200"/>
            <a:ext cx="304800" cy="369332"/>
          </a:xfrm>
          <a:prstGeom prst="rect">
            <a:avLst/>
          </a:prstGeom>
          <a:noFill/>
        </p:spPr>
        <p:txBody>
          <a:bodyPr wrap="square" rtlCol="0">
            <a:spAutoFit/>
          </a:bodyPr>
          <a:lstStyle/>
          <a:p>
            <a:r>
              <a:rPr lang="zh-CN" altLang="en-US" dirty="0" smtClean="0"/>
              <a:t>－</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p:cNvSpPr/>
          <p:nvPr/>
        </p:nvSpPr>
        <p:spPr bwMode="auto">
          <a:xfrm>
            <a:off x="381001" y="1828800"/>
            <a:ext cx="8519626" cy="30480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37" name="Rectangle 136"/>
          <p:cNvSpPr/>
          <p:nvPr/>
        </p:nvSpPr>
        <p:spPr bwMode="auto">
          <a:xfrm>
            <a:off x="6019800" y="0"/>
            <a:ext cx="3124200" cy="762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4" name="Content Placeholder 3"/>
          <p:cNvSpPr>
            <a:spLocks noGrp="1"/>
          </p:cNvSpPr>
          <p:nvPr>
            <p:ph idx="1"/>
          </p:nvPr>
        </p:nvSpPr>
        <p:spPr>
          <a:xfrm>
            <a:off x="381000" y="838200"/>
            <a:ext cx="8458200" cy="6019800"/>
          </a:xfrm>
        </p:spPr>
        <p:txBody>
          <a:bodyPr>
            <a:noAutofit/>
          </a:bodyPr>
          <a:lstStyle/>
          <a:p>
            <a:pPr>
              <a:spcBef>
                <a:spcPts val="600"/>
              </a:spcBef>
              <a:buSzPct val="150000"/>
            </a:pPr>
            <a:r>
              <a:rPr lang="en-US" sz="1800" b="1" i="1" dirty="0" smtClean="0">
                <a:latin typeface="+mj-lt"/>
                <a:cs typeface="Times New Roman" pitchFamily="18" charset="0"/>
              </a:rPr>
              <a:t>LEP-2 started in 1995 at √s=130 GeV, </a:t>
            </a:r>
            <a:br>
              <a:rPr lang="en-US" sz="1800" b="1" i="1" dirty="0" smtClean="0">
                <a:latin typeface="+mj-lt"/>
                <a:cs typeface="Times New Roman" pitchFamily="18" charset="0"/>
              </a:rPr>
            </a:br>
            <a:r>
              <a:rPr lang="en-US" sz="1800" b="1" i="1" dirty="0" smtClean="0">
                <a:latin typeface="+mj-lt"/>
                <a:cs typeface="Times New Roman" pitchFamily="18" charset="0"/>
              </a:rPr>
              <a:t>going up to 202 GeV by 1999</a:t>
            </a:r>
          </a:p>
          <a:p>
            <a:pPr>
              <a:spcBef>
                <a:spcPts val="600"/>
              </a:spcBef>
              <a:buSzPct val="150000"/>
            </a:pPr>
            <a:r>
              <a:rPr lang="en-US" sz="1800" b="1" i="1" dirty="0" smtClean="0">
                <a:latin typeface="+mj-lt"/>
                <a:cs typeface="Times New Roman" pitchFamily="18" charset="0"/>
              </a:rPr>
              <a:t>Most data collected in 1998-99. Total: 2461 pb</a:t>
            </a:r>
            <a:r>
              <a:rPr lang="en-US" sz="1800" b="1" i="1" baseline="30000" dirty="0" smtClean="0">
                <a:latin typeface="+mj-lt"/>
                <a:cs typeface="Times New Roman" pitchFamily="18" charset="0"/>
              </a:rPr>
              <a:t>-1</a:t>
            </a:r>
            <a:r>
              <a:rPr lang="en-US" sz="1800" b="1" i="1" dirty="0" smtClean="0">
                <a:latin typeface="+mj-lt"/>
                <a:cs typeface="Times New Roman" pitchFamily="18" charset="0"/>
              </a:rPr>
              <a:t> (sum of 4 experiments)</a:t>
            </a:r>
          </a:p>
          <a:p>
            <a:pPr>
              <a:spcBef>
                <a:spcPts val="1200"/>
              </a:spcBef>
              <a:buSzPct val="150000"/>
            </a:pPr>
            <a:r>
              <a:rPr lang="en-US" sz="2000" b="1" i="1" dirty="0">
                <a:latin typeface="+mj-lt"/>
                <a:cs typeface="Times New Roman" pitchFamily="18" charset="0"/>
              </a:rPr>
              <a:t>Higgs search in 4 final </a:t>
            </a:r>
            <a:r>
              <a:rPr lang="en-US" sz="2000" b="1" i="1" dirty="0" smtClean="0">
                <a:latin typeface="+mj-lt"/>
                <a:cs typeface="Times New Roman" pitchFamily="18" charset="0"/>
              </a:rPr>
              <a:t>states        </a:t>
            </a:r>
            <a:endParaRPr lang="en-US" sz="2000" b="1" i="1" dirty="0">
              <a:latin typeface="+mj-lt"/>
              <a:cs typeface="Times New Roman" pitchFamily="18" charset="0"/>
            </a:endParaRPr>
          </a:p>
          <a:p>
            <a:pPr>
              <a:spcBef>
                <a:spcPts val="600"/>
              </a:spcBef>
              <a:buSzPct val="150000"/>
            </a:pPr>
            <a:endParaRPr lang="en-US" sz="1800" b="1" i="1" dirty="0">
              <a:latin typeface="+mj-lt"/>
              <a:cs typeface="Times New Roman" pitchFamily="18" charset="0"/>
            </a:endParaRPr>
          </a:p>
          <a:p>
            <a:pPr>
              <a:spcBef>
                <a:spcPts val="600"/>
              </a:spcBef>
              <a:buSzPct val="150000"/>
            </a:pPr>
            <a:endParaRPr lang="en-US" sz="1800" b="1" i="1" dirty="0">
              <a:latin typeface="+mj-lt"/>
              <a:cs typeface="Times New Roman" pitchFamily="18" charset="0"/>
            </a:endParaRPr>
          </a:p>
          <a:p>
            <a:pPr>
              <a:spcBef>
                <a:spcPts val="600"/>
              </a:spcBef>
              <a:buSzPct val="150000"/>
            </a:pPr>
            <a:endParaRPr lang="en-US" sz="1800" b="1" i="1" dirty="0">
              <a:latin typeface="+mj-lt"/>
              <a:cs typeface="Times New Roman" pitchFamily="18" charset="0"/>
            </a:endParaRPr>
          </a:p>
          <a:p>
            <a:pPr>
              <a:spcBef>
                <a:spcPts val="600"/>
              </a:spcBef>
              <a:buSzPct val="150000"/>
            </a:pPr>
            <a:endParaRPr lang="en-US" sz="1800" b="1" i="1" dirty="0">
              <a:latin typeface="+mj-lt"/>
              <a:cs typeface="Times New Roman" pitchFamily="18" charset="0"/>
            </a:endParaRPr>
          </a:p>
          <a:p>
            <a:pPr>
              <a:spcBef>
                <a:spcPts val="600"/>
              </a:spcBef>
              <a:buSzPct val="150000"/>
            </a:pPr>
            <a:endParaRPr lang="en-US" sz="1800" b="1" i="1" dirty="0">
              <a:latin typeface="+mj-lt"/>
              <a:cs typeface="Times New Roman" pitchFamily="18" charset="0"/>
            </a:endParaRPr>
          </a:p>
          <a:p>
            <a:pPr>
              <a:spcBef>
                <a:spcPts val="600"/>
              </a:spcBef>
              <a:buSzPct val="150000"/>
            </a:pPr>
            <a:endParaRPr lang="en-US" sz="1800" b="1" i="1" dirty="0">
              <a:latin typeface="+mj-lt"/>
              <a:cs typeface="Times New Roman" pitchFamily="18" charset="0"/>
            </a:endParaRPr>
          </a:p>
          <a:p>
            <a:pPr>
              <a:spcBef>
                <a:spcPts val="600"/>
              </a:spcBef>
              <a:buSzPct val="150000"/>
            </a:pPr>
            <a:endParaRPr lang="en-US" sz="1800" b="1" i="1" dirty="0">
              <a:latin typeface="+mj-lt"/>
              <a:cs typeface="Times New Roman" pitchFamily="18" charset="0"/>
            </a:endParaRPr>
          </a:p>
          <a:p>
            <a:pPr marL="0" indent="0">
              <a:spcBef>
                <a:spcPts val="600"/>
              </a:spcBef>
              <a:buSzPct val="150000"/>
              <a:buFontTx/>
              <a:buNone/>
            </a:pPr>
            <a:endParaRPr lang="en-US" sz="1800" b="1" i="1" dirty="0">
              <a:latin typeface="+mj-lt"/>
              <a:cs typeface="Times New Roman" pitchFamily="18" charset="0"/>
            </a:endParaRPr>
          </a:p>
          <a:p>
            <a:pPr>
              <a:spcBef>
                <a:spcPts val="600"/>
              </a:spcBef>
              <a:buSzPct val="150000"/>
            </a:pPr>
            <a:r>
              <a:rPr lang="en-US" sz="1800" b="1" i="1" dirty="0">
                <a:latin typeface="+mj-lt"/>
                <a:cs typeface="Times New Roman" pitchFamily="18" charset="0"/>
              </a:rPr>
              <a:t>4-jet channels in ALEPH (and later DELPHI) were the most sensitive</a:t>
            </a:r>
          </a:p>
          <a:p>
            <a:pPr>
              <a:spcBef>
                <a:spcPts val="600"/>
              </a:spcBef>
              <a:buSzPct val="150000"/>
            </a:pPr>
            <a:r>
              <a:rPr lang="en-US" sz="1800" b="1" i="1" dirty="0">
                <a:solidFill>
                  <a:srgbClr val="006600"/>
                </a:solidFill>
                <a:latin typeface="+mj-lt"/>
                <a:cs typeface="Times New Roman" pitchFamily="18" charset="0"/>
              </a:rPr>
              <a:t>No indication of Higgs production was found up to 1999</a:t>
            </a:r>
          </a:p>
          <a:p>
            <a:pPr>
              <a:spcBef>
                <a:spcPts val="600"/>
              </a:spcBef>
              <a:buSzPct val="150000"/>
              <a:buFontTx/>
              <a:buNone/>
            </a:pPr>
            <a:r>
              <a:rPr lang="en-US" sz="1800" b="1" i="1" dirty="0">
                <a:latin typeface="+mj-lt"/>
                <a:cs typeface="Times New Roman" pitchFamily="18" charset="0"/>
              </a:rPr>
              <a:t>	- 95% CL </a:t>
            </a:r>
            <a:r>
              <a:rPr lang="en-US" sz="1800" b="1" i="1" dirty="0" smtClean="0">
                <a:latin typeface="+mj-lt"/>
                <a:cs typeface="Times New Roman" pitchFamily="18" charset="0"/>
              </a:rPr>
              <a:t>limit: </a:t>
            </a:r>
            <a:r>
              <a:rPr lang="en-US" sz="1800" b="1" i="1" dirty="0" smtClean="0">
                <a:solidFill>
                  <a:srgbClr val="FF0000"/>
                </a:solidFill>
                <a:latin typeface="+mj-lt"/>
                <a:cs typeface="Times New Roman" pitchFamily="18" charset="0"/>
              </a:rPr>
              <a:t>107.9 </a:t>
            </a:r>
            <a:r>
              <a:rPr lang="en-US" sz="1800" b="1" i="1" dirty="0" err="1">
                <a:solidFill>
                  <a:srgbClr val="FF0000"/>
                </a:solidFill>
                <a:latin typeface="+mj-lt"/>
                <a:cs typeface="Times New Roman" pitchFamily="18" charset="0"/>
              </a:rPr>
              <a:t>GeV</a:t>
            </a:r>
            <a:r>
              <a:rPr lang="en-US" sz="1800" b="1" i="1" dirty="0">
                <a:latin typeface="+mj-lt"/>
                <a:cs typeface="Times New Roman" pitchFamily="18" charset="0"/>
              </a:rPr>
              <a:t> </a:t>
            </a:r>
            <a:r>
              <a:rPr lang="en-US" sz="1400" b="1" i="1" dirty="0">
                <a:latin typeface="+mj-lt"/>
                <a:cs typeface="Times New Roman" pitchFamily="18" charset="0"/>
              </a:rPr>
              <a:t>(</a:t>
            </a:r>
            <a:r>
              <a:rPr lang="en-US" sz="1400" b="1" i="1" dirty="0">
                <a:latin typeface="+mj-lt"/>
                <a:hlinkClick r:id="rId2"/>
              </a:rPr>
              <a:t>CERN-EP-2000-055</a:t>
            </a:r>
            <a:r>
              <a:rPr lang="en-US" sz="1400" b="1" i="1" dirty="0">
                <a:latin typeface="+mj-lt"/>
              </a:rPr>
              <a:t>) </a:t>
            </a:r>
            <a:r>
              <a:rPr lang="en-US" sz="1800" b="1" i="1" dirty="0" smtClean="0">
                <a:latin typeface="+mj-lt"/>
              </a:rPr>
              <a:t>(</a:t>
            </a:r>
            <a:r>
              <a:rPr lang="en-US" sz="1800" b="1" i="1" dirty="0">
                <a:latin typeface="+mj-lt"/>
              </a:rPr>
              <a:t>ALEPH, DELPHI, </a:t>
            </a:r>
            <a:r>
              <a:rPr lang="en-US" sz="1800" b="1" i="1" dirty="0" smtClean="0">
                <a:latin typeface="+mj-lt"/>
              </a:rPr>
              <a:t>L3, OPAL)</a:t>
            </a:r>
            <a:endParaRPr lang="en-US" sz="1800" b="1" i="1" dirty="0">
              <a:latin typeface="+mj-lt"/>
              <a:cs typeface="Times New Roman" pitchFamily="18" charset="0"/>
            </a:endParaRPr>
          </a:p>
          <a:p>
            <a:pPr>
              <a:spcBef>
                <a:spcPts val="600"/>
              </a:spcBef>
              <a:buSzPct val="150000"/>
            </a:pPr>
            <a:r>
              <a:rPr lang="en-US" sz="1800" b="1" i="1" dirty="0">
                <a:latin typeface="+mj-lt"/>
                <a:cs typeface="Times New Roman" pitchFamily="18" charset="0"/>
              </a:rPr>
              <a:t>It was decided to push the machine to even higher CM energies </a:t>
            </a:r>
          </a:p>
          <a:p>
            <a:pPr>
              <a:spcBef>
                <a:spcPts val="600"/>
              </a:spcBef>
            </a:pPr>
            <a:endParaRPr lang="en-US" sz="1800" b="1" i="1" dirty="0">
              <a:latin typeface="+mj-lt"/>
              <a:cs typeface="Times New Roman" pitchFamily="18" charset="0"/>
            </a:endParaRPr>
          </a:p>
        </p:txBody>
      </p:sp>
      <p:sp>
        <p:nvSpPr>
          <p:cNvPr id="7" name="Slide Number Placeholder 6"/>
          <p:cNvSpPr>
            <a:spLocks noGrp="1"/>
          </p:cNvSpPr>
          <p:nvPr>
            <p:ph type="sldNum" sz="quarter" idx="12"/>
          </p:nvPr>
        </p:nvSpPr>
        <p:spPr/>
        <p:txBody>
          <a:bodyPr/>
          <a:lstStyle/>
          <a:p>
            <a:fld id="{D5969857-7361-4001-AAE9-627719216D9F}" type="slidenum">
              <a:rPr lang="en-US" smtClean="0"/>
              <a:pPr/>
              <a:t>19</a:t>
            </a:fld>
            <a:endParaRPr lang="en-US"/>
          </a:p>
        </p:txBody>
      </p:sp>
      <p:sp>
        <p:nvSpPr>
          <p:cNvPr id="8" name="Rectangle 1"/>
          <p:cNvSpPr txBox="1">
            <a:spLocks noChangeArrowheads="1"/>
          </p:cNvSpPr>
          <p:nvPr/>
        </p:nvSpPr>
        <p:spPr>
          <a:xfrm>
            <a:off x="762000" y="76200"/>
            <a:ext cx="8001000" cy="533400"/>
          </a:xfrm>
          <a:prstGeom prst="rect">
            <a:avLst/>
          </a:prstGeom>
          <a:ln/>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i="1" dirty="0" smtClean="0">
                <a:latin typeface="+mj-lt"/>
                <a:ea typeface="+mj-ea"/>
                <a:cs typeface="Times New Roman" pitchFamily="18" charset="0"/>
                <a:sym typeface="Helvetica" charset="0"/>
              </a:rPr>
              <a:t>LEP-2 ERA    </a:t>
            </a:r>
            <a:r>
              <a:rPr kumimoji="0" lang="en-US" sz="2800" b="1" i="1" u="none" strike="noStrike" kern="1200" cap="none" spc="0" normalizeH="0" baseline="0" noProof="0" dirty="0" smtClean="0">
                <a:ln>
                  <a:noFill/>
                </a:ln>
                <a:effectLst/>
                <a:uLnTx/>
                <a:uFillTx/>
                <a:latin typeface="+mj-lt"/>
                <a:ea typeface="+mj-ea"/>
                <a:cs typeface="Times New Roman" pitchFamily="18" charset="0"/>
                <a:sym typeface="Helvetica" charset="0"/>
              </a:rPr>
              <a:t>LEP-2 up to 1999</a:t>
            </a:r>
            <a:endParaRPr kumimoji="0" lang="en-US" sz="2800" b="1" i="1" u="none" strike="noStrike" kern="1200" cap="none" spc="0" normalizeH="0" baseline="0" noProof="0" dirty="0">
              <a:ln>
                <a:noFill/>
              </a:ln>
              <a:effectLst/>
              <a:uLnTx/>
              <a:uFillTx/>
              <a:latin typeface="+mj-lt"/>
              <a:ea typeface="+mj-ea"/>
              <a:cs typeface="Times New Roman" pitchFamily="18" charset="0"/>
              <a:sym typeface="Helvetica" charset="0"/>
            </a:endParaRPr>
          </a:p>
        </p:txBody>
      </p:sp>
      <p:grpSp>
        <p:nvGrpSpPr>
          <p:cNvPr id="2" name="Group 1"/>
          <p:cNvGrpSpPr/>
          <p:nvPr/>
        </p:nvGrpSpPr>
        <p:grpSpPr>
          <a:xfrm>
            <a:off x="304800" y="2323980"/>
            <a:ext cx="8229600" cy="2552820"/>
            <a:chOff x="228600" y="1942980"/>
            <a:chExt cx="8229600" cy="2552820"/>
          </a:xfrm>
        </p:grpSpPr>
        <p:sp>
          <p:nvSpPr>
            <p:cNvPr id="6" name="Rectangle 5"/>
            <p:cNvSpPr/>
            <p:nvPr/>
          </p:nvSpPr>
          <p:spPr>
            <a:xfrm>
              <a:off x="533400" y="1962090"/>
              <a:ext cx="2466633" cy="369332"/>
            </a:xfrm>
            <a:prstGeom prst="rect">
              <a:avLst/>
            </a:prstGeom>
          </p:spPr>
          <p:txBody>
            <a:bodyPr wrap="none">
              <a:spAutoFit/>
            </a:bodyPr>
            <a:lstStyle/>
            <a:p>
              <a:r>
                <a:rPr lang="en-US" b="1" u="sng" dirty="0" smtClean="0">
                  <a:solidFill>
                    <a:srgbClr val="0000FF"/>
                  </a:solidFill>
                  <a:latin typeface="+mj-lt"/>
                  <a:cs typeface="Times New Roman" pitchFamily="18" charset="0"/>
                </a:rPr>
                <a:t>missing energy + </a:t>
              </a:r>
              <a:r>
                <a:rPr lang="en-US" b="1" i="1" u="sng" dirty="0" smtClean="0">
                  <a:solidFill>
                    <a:srgbClr val="0000FF"/>
                  </a:solidFill>
                  <a:latin typeface="+mj-lt"/>
                  <a:cs typeface="Times New Roman" pitchFamily="18" charset="0"/>
                </a:rPr>
                <a:t>bb</a:t>
              </a:r>
              <a:endParaRPr lang="en-US" b="1" i="1" u="sng" dirty="0">
                <a:solidFill>
                  <a:srgbClr val="0000FF"/>
                </a:solidFill>
                <a:latin typeface="+mj-lt"/>
              </a:endParaRPr>
            </a:p>
          </p:txBody>
        </p:sp>
        <p:sp>
          <p:nvSpPr>
            <p:cNvPr id="9" name="Rectangle 8"/>
            <p:cNvSpPr/>
            <p:nvPr/>
          </p:nvSpPr>
          <p:spPr>
            <a:xfrm>
              <a:off x="3124200" y="1962090"/>
              <a:ext cx="1481837" cy="369332"/>
            </a:xfrm>
            <a:prstGeom prst="rect">
              <a:avLst/>
            </a:prstGeom>
          </p:spPr>
          <p:txBody>
            <a:bodyPr wrap="none">
              <a:spAutoFit/>
            </a:bodyPr>
            <a:lstStyle/>
            <a:p>
              <a:r>
                <a:rPr lang="en-US" b="1" i="1" u="sng" dirty="0" err="1" smtClean="0">
                  <a:solidFill>
                    <a:srgbClr val="0000FF"/>
                  </a:solidFill>
                  <a:latin typeface="+mj-lt"/>
                  <a:cs typeface="Times New Roman" pitchFamily="18" charset="0"/>
                </a:rPr>
                <a:t>llbb</a:t>
              </a:r>
              <a:r>
                <a:rPr lang="en-US" b="1" i="1" u="sng" dirty="0" smtClean="0">
                  <a:solidFill>
                    <a:srgbClr val="0000FF"/>
                  </a:solidFill>
                  <a:latin typeface="+mj-lt"/>
                  <a:cs typeface="Times New Roman" pitchFamily="18" charset="0"/>
                </a:rPr>
                <a:t> </a:t>
              </a:r>
              <a:r>
                <a:rPr lang="en-US" b="1" u="sng" dirty="0" smtClean="0">
                  <a:solidFill>
                    <a:srgbClr val="0000FF"/>
                  </a:solidFill>
                  <a:latin typeface="+mj-lt"/>
                  <a:cs typeface="Times New Roman" pitchFamily="18" charset="0"/>
                </a:rPr>
                <a:t>(</a:t>
              </a:r>
              <a:r>
                <a:rPr lang="en-US" b="1" i="1" u="sng" dirty="0" smtClean="0">
                  <a:solidFill>
                    <a:srgbClr val="0000FF"/>
                  </a:solidFill>
                  <a:latin typeface="+mj-lt"/>
                  <a:cs typeface="Times New Roman" pitchFamily="18" charset="0"/>
                </a:rPr>
                <a:t>l = e,</a:t>
              </a:r>
              <a:r>
                <a:rPr lang="en-US" b="1" i="1" u="sng" dirty="0" smtClean="0">
                  <a:solidFill>
                    <a:srgbClr val="0000FF"/>
                  </a:solidFill>
                  <a:latin typeface="+mj-lt"/>
                  <a:cs typeface="Times New Roman" pitchFamily="18" charset="0"/>
                  <a:sym typeface="Symbol"/>
                </a:rPr>
                <a:t></a:t>
              </a:r>
              <a:r>
                <a:rPr lang="en-US" b="1" u="sng" dirty="0" smtClean="0">
                  <a:solidFill>
                    <a:srgbClr val="0000FF"/>
                  </a:solidFill>
                  <a:latin typeface="+mj-lt"/>
                  <a:cs typeface="Times New Roman" pitchFamily="18" charset="0"/>
                </a:rPr>
                <a:t>) </a:t>
              </a:r>
              <a:endParaRPr lang="en-US" b="1" u="sng" dirty="0">
                <a:solidFill>
                  <a:srgbClr val="0000FF"/>
                </a:solidFill>
                <a:latin typeface="+mj-lt"/>
              </a:endParaRPr>
            </a:p>
          </p:txBody>
        </p:sp>
        <p:sp>
          <p:nvSpPr>
            <p:cNvPr id="10" name="Rectangle 9"/>
            <p:cNvSpPr/>
            <p:nvPr/>
          </p:nvSpPr>
          <p:spPr>
            <a:xfrm>
              <a:off x="5491371" y="1942980"/>
              <a:ext cx="402674" cy="369332"/>
            </a:xfrm>
            <a:prstGeom prst="rect">
              <a:avLst/>
            </a:prstGeom>
          </p:spPr>
          <p:txBody>
            <a:bodyPr wrap="none">
              <a:spAutoFit/>
            </a:bodyPr>
            <a:lstStyle/>
            <a:p>
              <a:r>
                <a:rPr lang="en-US" b="1" u="sng" dirty="0" smtClean="0">
                  <a:solidFill>
                    <a:srgbClr val="0000FF"/>
                  </a:solidFill>
                  <a:latin typeface="+mj-lt"/>
                  <a:sym typeface="Symbol"/>
                </a:rPr>
                <a:t></a:t>
              </a:r>
              <a:endParaRPr lang="en-US" b="1" u="sng" dirty="0">
                <a:solidFill>
                  <a:srgbClr val="0000FF"/>
                </a:solidFill>
                <a:latin typeface="+mj-lt"/>
              </a:endParaRPr>
            </a:p>
          </p:txBody>
        </p:sp>
        <p:sp>
          <p:nvSpPr>
            <p:cNvPr id="11" name="Rectangle 10"/>
            <p:cNvSpPr/>
            <p:nvPr/>
          </p:nvSpPr>
          <p:spPr>
            <a:xfrm>
              <a:off x="7341845" y="1942980"/>
              <a:ext cx="702816" cy="369332"/>
            </a:xfrm>
            <a:prstGeom prst="rect">
              <a:avLst/>
            </a:prstGeom>
          </p:spPr>
          <p:txBody>
            <a:bodyPr wrap="none">
              <a:spAutoFit/>
            </a:bodyPr>
            <a:lstStyle/>
            <a:p>
              <a:r>
                <a:rPr lang="en-US" b="1" u="sng" dirty="0" smtClean="0">
                  <a:solidFill>
                    <a:srgbClr val="0000FF"/>
                  </a:solidFill>
                  <a:latin typeface="+mj-lt"/>
                  <a:cs typeface="Times New Roman" pitchFamily="18" charset="0"/>
                </a:rPr>
                <a:t>4-jet</a:t>
              </a:r>
              <a:endParaRPr lang="en-US" b="1" i="1" u="sng" dirty="0">
                <a:solidFill>
                  <a:srgbClr val="0000FF"/>
                </a:solidFill>
                <a:latin typeface="+mj-lt"/>
              </a:endParaRPr>
            </a:p>
          </p:txBody>
        </p:sp>
        <p:sp>
          <p:nvSpPr>
            <p:cNvPr id="12" name="TextBox 11"/>
            <p:cNvSpPr txBox="1"/>
            <p:nvPr/>
          </p:nvSpPr>
          <p:spPr>
            <a:xfrm>
              <a:off x="228600" y="2819400"/>
              <a:ext cx="325668" cy="369332"/>
            </a:xfrm>
            <a:prstGeom prst="rect">
              <a:avLst/>
            </a:prstGeom>
            <a:noFill/>
          </p:spPr>
          <p:txBody>
            <a:bodyPr wrap="none" rtlCol="0">
              <a:spAutoFit/>
            </a:bodyPr>
            <a:lstStyle/>
            <a:p>
              <a:r>
                <a:rPr lang="en-US" b="1" dirty="0" smtClean="0">
                  <a:solidFill>
                    <a:srgbClr val="FF0000"/>
                  </a:solidFill>
                </a:rPr>
                <a:t>Z</a:t>
              </a:r>
              <a:endParaRPr lang="en-US" b="1" dirty="0">
                <a:solidFill>
                  <a:srgbClr val="FF0000"/>
                </a:solidFill>
              </a:endParaRPr>
            </a:p>
          </p:txBody>
        </p:sp>
        <p:sp>
          <p:nvSpPr>
            <p:cNvPr id="13" name="TextBox 12"/>
            <p:cNvSpPr txBox="1"/>
            <p:nvPr/>
          </p:nvSpPr>
          <p:spPr>
            <a:xfrm>
              <a:off x="228600" y="3440668"/>
              <a:ext cx="351366" cy="369332"/>
            </a:xfrm>
            <a:prstGeom prst="rect">
              <a:avLst/>
            </a:prstGeom>
            <a:noFill/>
          </p:spPr>
          <p:txBody>
            <a:bodyPr wrap="none" rtlCol="0">
              <a:spAutoFit/>
            </a:bodyPr>
            <a:lstStyle/>
            <a:p>
              <a:r>
                <a:rPr lang="en-US" b="1" dirty="0" smtClean="0">
                  <a:solidFill>
                    <a:srgbClr val="FF0000"/>
                  </a:solidFill>
                </a:rPr>
                <a:t>H</a:t>
              </a:r>
              <a:endParaRPr lang="en-US" b="1" dirty="0">
                <a:solidFill>
                  <a:srgbClr val="FF0000"/>
                </a:solidFill>
              </a:endParaRPr>
            </a:p>
          </p:txBody>
        </p:sp>
        <p:cxnSp>
          <p:nvCxnSpPr>
            <p:cNvPr id="14" name="Straight Arrow Connector 13"/>
            <p:cNvCxnSpPr/>
            <p:nvPr/>
          </p:nvCxnSpPr>
          <p:spPr bwMode="auto">
            <a:xfrm>
              <a:off x="533400" y="3048000"/>
              <a:ext cx="457200" cy="0"/>
            </a:xfrm>
            <a:prstGeom prst="straightConnector1">
              <a:avLst/>
            </a:prstGeom>
            <a:noFill/>
            <a:ln w="38100" cap="flat" cmpd="sng" algn="ctr">
              <a:solidFill>
                <a:srgbClr val="FF0000"/>
              </a:solidFill>
              <a:prstDash val="solid"/>
              <a:round/>
              <a:headEnd type="none" w="med" len="med"/>
              <a:tailEnd type="arrow"/>
            </a:ln>
            <a:effectLst/>
          </p:spPr>
        </p:cxnSp>
        <p:cxnSp>
          <p:nvCxnSpPr>
            <p:cNvPr id="15" name="Straight Arrow Connector 14"/>
            <p:cNvCxnSpPr/>
            <p:nvPr/>
          </p:nvCxnSpPr>
          <p:spPr bwMode="auto">
            <a:xfrm>
              <a:off x="533400" y="3657600"/>
              <a:ext cx="457200" cy="0"/>
            </a:xfrm>
            <a:prstGeom prst="straightConnector1">
              <a:avLst/>
            </a:prstGeom>
            <a:noFill/>
            <a:ln w="38100" cap="flat" cmpd="sng" algn="ctr">
              <a:solidFill>
                <a:srgbClr val="FF0000"/>
              </a:solidFill>
              <a:prstDash val="solid"/>
              <a:round/>
              <a:headEnd type="none" w="med" len="med"/>
              <a:tailEnd type="arrow"/>
            </a:ln>
            <a:effectLst/>
          </p:spPr>
        </p:cxnSp>
        <p:grpSp>
          <p:nvGrpSpPr>
            <p:cNvPr id="16" name="Group 15"/>
            <p:cNvGrpSpPr/>
            <p:nvPr/>
          </p:nvGrpSpPr>
          <p:grpSpPr>
            <a:xfrm>
              <a:off x="3332371" y="3352800"/>
              <a:ext cx="936378" cy="791494"/>
              <a:chOff x="3418011" y="2590800"/>
              <a:chExt cx="936378" cy="791494"/>
            </a:xfrm>
          </p:grpSpPr>
          <p:grpSp>
            <p:nvGrpSpPr>
              <p:cNvPr id="17" name="Group 16"/>
              <p:cNvGrpSpPr/>
              <p:nvPr/>
            </p:nvGrpSpPr>
            <p:grpSpPr>
              <a:xfrm>
                <a:off x="3886200" y="2590800"/>
                <a:ext cx="468189" cy="791494"/>
                <a:chOff x="3886200" y="2590800"/>
                <a:chExt cx="468189" cy="791494"/>
              </a:xfrm>
            </p:grpSpPr>
            <p:cxnSp>
              <p:nvCxnSpPr>
                <p:cNvPr id="26" name="Straight Connector 25"/>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nvGrpSpPr>
              <p:cNvPr id="18" name="Group 17"/>
              <p:cNvGrpSpPr/>
              <p:nvPr/>
            </p:nvGrpSpPr>
            <p:grpSpPr>
              <a:xfrm flipH="1">
                <a:off x="3418011" y="2590800"/>
                <a:ext cx="468189" cy="791494"/>
                <a:chOff x="3886200" y="2590800"/>
                <a:chExt cx="468189" cy="791494"/>
              </a:xfrm>
            </p:grpSpPr>
            <p:cxnSp>
              <p:nvCxnSpPr>
                <p:cNvPr id="19" name="Straight Connector 18"/>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grpSp>
          <p:nvGrpSpPr>
            <p:cNvPr id="33" name="Group 32"/>
            <p:cNvGrpSpPr/>
            <p:nvPr/>
          </p:nvGrpSpPr>
          <p:grpSpPr>
            <a:xfrm>
              <a:off x="1416382" y="3352800"/>
              <a:ext cx="936378" cy="791494"/>
              <a:chOff x="3418011" y="2590800"/>
              <a:chExt cx="936378" cy="791494"/>
            </a:xfrm>
          </p:grpSpPr>
          <p:grpSp>
            <p:nvGrpSpPr>
              <p:cNvPr id="34" name="Group 33"/>
              <p:cNvGrpSpPr/>
              <p:nvPr/>
            </p:nvGrpSpPr>
            <p:grpSpPr>
              <a:xfrm>
                <a:off x="3886200" y="2590800"/>
                <a:ext cx="468189" cy="791494"/>
                <a:chOff x="3886200" y="2590800"/>
                <a:chExt cx="468189" cy="791494"/>
              </a:xfrm>
            </p:grpSpPr>
            <p:cxnSp>
              <p:nvCxnSpPr>
                <p:cNvPr id="43" name="Straight Connector 42"/>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nvGrpSpPr>
              <p:cNvPr id="35" name="Group 34"/>
              <p:cNvGrpSpPr/>
              <p:nvPr/>
            </p:nvGrpSpPr>
            <p:grpSpPr>
              <a:xfrm flipH="1">
                <a:off x="3418011" y="2590800"/>
                <a:ext cx="468189" cy="791494"/>
                <a:chOff x="3886200" y="2590800"/>
                <a:chExt cx="468189" cy="791494"/>
              </a:xfrm>
            </p:grpSpPr>
            <p:cxnSp>
              <p:nvCxnSpPr>
                <p:cNvPr id="36" name="Straight Connector 35"/>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grpSp>
          <p:nvGrpSpPr>
            <p:cNvPr id="50" name="Group 49"/>
            <p:cNvGrpSpPr/>
            <p:nvPr/>
          </p:nvGrpSpPr>
          <p:grpSpPr>
            <a:xfrm>
              <a:off x="7239000" y="3352800"/>
              <a:ext cx="936378" cy="791494"/>
              <a:chOff x="3418011" y="2590800"/>
              <a:chExt cx="936378" cy="791494"/>
            </a:xfrm>
          </p:grpSpPr>
          <p:grpSp>
            <p:nvGrpSpPr>
              <p:cNvPr id="51" name="Group 50"/>
              <p:cNvGrpSpPr/>
              <p:nvPr/>
            </p:nvGrpSpPr>
            <p:grpSpPr>
              <a:xfrm>
                <a:off x="3886200" y="2590800"/>
                <a:ext cx="468189" cy="791494"/>
                <a:chOff x="3886200" y="2590800"/>
                <a:chExt cx="468189" cy="791494"/>
              </a:xfrm>
            </p:grpSpPr>
            <p:cxnSp>
              <p:nvCxnSpPr>
                <p:cNvPr id="60" name="Straight Connector 59"/>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nvGrpSpPr>
              <p:cNvPr id="52" name="Group 51"/>
              <p:cNvGrpSpPr/>
              <p:nvPr/>
            </p:nvGrpSpPr>
            <p:grpSpPr>
              <a:xfrm flipH="1">
                <a:off x="3418011" y="2590800"/>
                <a:ext cx="468189" cy="791494"/>
                <a:chOff x="3886200" y="2590800"/>
                <a:chExt cx="468189" cy="791494"/>
              </a:xfrm>
            </p:grpSpPr>
            <p:cxnSp>
              <p:nvCxnSpPr>
                <p:cNvPr id="53" name="Straight Connector 52"/>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cxnSp>
          <p:nvCxnSpPr>
            <p:cNvPr id="67" name="Straight Connector 66"/>
            <p:cNvCxnSpPr/>
            <p:nvPr/>
          </p:nvCxnSpPr>
          <p:spPr bwMode="auto">
            <a:xfrm>
              <a:off x="5725989" y="3352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flipH="1">
              <a:off x="5281595" y="3352800"/>
              <a:ext cx="444395" cy="735338"/>
            </a:xfrm>
            <a:prstGeom prst="line">
              <a:avLst/>
            </a:prstGeom>
            <a:noFill/>
            <a:ln w="9525"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flipH="1">
              <a:off x="5283719" y="3352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flipH="1">
              <a:off x="5334000" y="3352800"/>
              <a:ext cx="391990" cy="762000"/>
            </a:xfrm>
            <a:prstGeom prst="line">
              <a:avLst/>
            </a:prstGeom>
            <a:noFill/>
            <a:ln w="9525" cap="flat" cmpd="sng" algn="ctr">
              <a:solidFill>
                <a:schemeClr val="tx1"/>
              </a:solidFill>
              <a:prstDash val="solid"/>
              <a:round/>
              <a:headEnd type="none" w="med" len="med"/>
              <a:tailEnd type="none" w="med" len="med"/>
            </a:ln>
            <a:effectLst/>
          </p:spPr>
        </p:cxnSp>
        <p:grpSp>
          <p:nvGrpSpPr>
            <p:cNvPr id="71" name="Group 70"/>
            <p:cNvGrpSpPr/>
            <p:nvPr/>
          </p:nvGrpSpPr>
          <p:grpSpPr>
            <a:xfrm flipV="1">
              <a:off x="5257800" y="2561306"/>
              <a:ext cx="936378" cy="791494"/>
              <a:chOff x="3418011" y="2590800"/>
              <a:chExt cx="936378" cy="791494"/>
            </a:xfrm>
          </p:grpSpPr>
          <p:grpSp>
            <p:nvGrpSpPr>
              <p:cNvPr id="72" name="Group 71"/>
              <p:cNvGrpSpPr/>
              <p:nvPr/>
            </p:nvGrpSpPr>
            <p:grpSpPr>
              <a:xfrm>
                <a:off x="3886200" y="2590800"/>
                <a:ext cx="468189" cy="791494"/>
                <a:chOff x="3886200" y="2590800"/>
                <a:chExt cx="468189" cy="791494"/>
              </a:xfrm>
            </p:grpSpPr>
            <p:cxnSp>
              <p:nvCxnSpPr>
                <p:cNvPr id="81" name="Straight Connector 80"/>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nvGrpSpPr>
              <p:cNvPr id="73" name="Group 72"/>
              <p:cNvGrpSpPr/>
              <p:nvPr/>
            </p:nvGrpSpPr>
            <p:grpSpPr>
              <a:xfrm flipH="1">
                <a:off x="3418011" y="2590800"/>
                <a:ext cx="468189" cy="791494"/>
                <a:chOff x="3886200" y="2590800"/>
                <a:chExt cx="468189" cy="791494"/>
              </a:xfrm>
            </p:grpSpPr>
            <p:cxnSp>
              <p:nvCxnSpPr>
                <p:cNvPr id="74" name="Straight Connector 73"/>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grpSp>
          <p:nvGrpSpPr>
            <p:cNvPr id="88" name="Group 87"/>
            <p:cNvGrpSpPr/>
            <p:nvPr/>
          </p:nvGrpSpPr>
          <p:grpSpPr>
            <a:xfrm flipV="1">
              <a:off x="7239000" y="2561306"/>
              <a:ext cx="936378" cy="791494"/>
              <a:chOff x="3418011" y="2590800"/>
              <a:chExt cx="936378" cy="791494"/>
            </a:xfrm>
          </p:grpSpPr>
          <p:grpSp>
            <p:nvGrpSpPr>
              <p:cNvPr id="89" name="Group 88"/>
              <p:cNvGrpSpPr/>
              <p:nvPr/>
            </p:nvGrpSpPr>
            <p:grpSpPr>
              <a:xfrm>
                <a:off x="3886200" y="2590800"/>
                <a:ext cx="468189" cy="791494"/>
                <a:chOff x="3886200" y="2590800"/>
                <a:chExt cx="468189" cy="791494"/>
              </a:xfrm>
            </p:grpSpPr>
            <p:cxnSp>
              <p:nvCxnSpPr>
                <p:cNvPr id="98" name="Straight Connector 97"/>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nvGrpSpPr>
              <p:cNvPr id="90" name="Group 89"/>
              <p:cNvGrpSpPr/>
              <p:nvPr/>
            </p:nvGrpSpPr>
            <p:grpSpPr>
              <a:xfrm flipH="1">
                <a:off x="3418011" y="2590800"/>
                <a:ext cx="468189" cy="791494"/>
                <a:chOff x="3886200" y="2590800"/>
                <a:chExt cx="468189" cy="791494"/>
              </a:xfrm>
            </p:grpSpPr>
            <p:cxnSp>
              <p:nvCxnSpPr>
                <p:cNvPr id="91" name="Straight Connector 90"/>
                <p:cNvCxnSpPr/>
                <p:nvPr/>
              </p:nvCxnSpPr>
              <p:spPr bwMode="auto">
                <a:xfrm>
                  <a:off x="3886200" y="2590800"/>
                  <a:ext cx="174440" cy="117627"/>
                </a:xfrm>
                <a:prstGeom prst="line">
                  <a:avLst/>
                </a:prstGeom>
                <a:no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3886200" y="2590800"/>
                  <a:ext cx="429310" cy="493437"/>
                </a:xfrm>
                <a:prstGeom prst="line">
                  <a:avLst/>
                </a:prstGeom>
                <a:noFill/>
                <a:ln w="9525"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a:off x="3886200" y="2590800"/>
                  <a:ext cx="468189" cy="670543"/>
                </a:xfrm>
                <a:prstGeom prst="line">
                  <a:avLst/>
                </a:prstGeom>
                <a:noFill/>
                <a:ln w="9525"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a:off x="3886200" y="2590800"/>
                  <a:ext cx="442270" cy="791494"/>
                </a:xfrm>
                <a:prstGeom prst="line">
                  <a:avLst/>
                </a:prstGeom>
                <a:noFill/>
                <a:ln w="9525" cap="flat" cmpd="sng" algn="ctr">
                  <a:solidFill>
                    <a:schemeClr val="tx1"/>
                  </a:solidFill>
                  <a:prstDash val="solid"/>
                  <a:round/>
                  <a:headEnd type="none" w="med" len="med"/>
                  <a:tailEnd type="none" w="med" len="med"/>
                </a:ln>
                <a:effectLst/>
              </p:spPr>
            </p:cxnSp>
            <p:cxnSp>
              <p:nvCxnSpPr>
                <p:cNvPr id="95" name="Straight Connector 94"/>
                <p:cNvCxnSpPr/>
                <p:nvPr/>
              </p:nvCxnSpPr>
              <p:spPr bwMode="auto">
                <a:xfrm>
                  <a:off x="3886200" y="2590800"/>
                  <a:ext cx="299715" cy="653265"/>
                </a:xfrm>
                <a:prstGeom prst="line">
                  <a:avLst/>
                </a:prstGeom>
                <a:no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a:off x="3886200" y="2590800"/>
                  <a:ext cx="170120" cy="476159"/>
                </a:xfrm>
                <a:prstGeom prst="line">
                  <a:avLst/>
                </a:prstGeom>
                <a:no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a:off x="3886200" y="2590800"/>
                  <a:ext cx="53485" cy="307692"/>
                </a:xfrm>
                <a:prstGeom prst="line">
                  <a:avLst/>
                </a:prstGeom>
                <a:noFill/>
                <a:ln w="9525" cap="flat" cmpd="sng" algn="ctr">
                  <a:solidFill>
                    <a:schemeClr val="tx1"/>
                  </a:solidFill>
                  <a:prstDash val="solid"/>
                  <a:round/>
                  <a:headEnd type="none" w="med" len="med"/>
                  <a:tailEnd type="none" w="med" len="med"/>
                </a:ln>
                <a:effectLst/>
              </p:spPr>
            </p:cxnSp>
          </p:grpSp>
        </p:grpSp>
        <p:cxnSp>
          <p:nvCxnSpPr>
            <p:cNvPr id="105" name="Straight Connector 104"/>
            <p:cNvCxnSpPr/>
            <p:nvPr/>
          </p:nvCxnSpPr>
          <p:spPr bwMode="auto">
            <a:xfrm flipH="1" flipV="1">
              <a:off x="1514560" y="2667000"/>
              <a:ext cx="381000" cy="685800"/>
            </a:xfrm>
            <a:prstGeom prst="line">
              <a:avLst/>
            </a:prstGeom>
            <a:noFill/>
            <a:ln w="9525" cap="flat" cmpd="sng" algn="ctr">
              <a:solidFill>
                <a:srgbClr val="000000"/>
              </a:solidFill>
              <a:prstDash val="dash"/>
              <a:round/>
              <a:headEnd type="none" w="med" len="med"/>
              <a:tailEnd type="none" w="med" len="med"/>
            </a:ln>
            <a:effectLst/>
          </p:spPr>
        </p:cxnSp>
        <p:cxnSp>
          <p:nvCxnSpPr>
            <p:cNvPr id="106" name="Straight Connector 105"/>
            <p:cNvCxnSpPr/>
            <p:nvPr/>
          </p:nvCxnSpPr>
          <p:spPr bwMode="auto">
            <a:xfrm flipV="1">
              <a:off x="1895560" y="2667000"/>
              <a:ext cx="381000" cy="685800"/>
            </a:xfrm>
            <a:prstGeom prst="line">
              <a:avLst/>
            </a:prstGeom>
            <a:noFill/>
            <a:ln w="9525" cap="flat" cmpd="sng" algn="ctr">
              <a:solidFill>
                <a:srgbClr val="000000"/>
              </a:solidFill>
              <a:prstDash val="dash"/>
              <a:round/>
              <a:headEnd type="none" w="med" len="med"/>
              <a:tailEnd type="none" w="med" len="med"/>
            </a:ln>
            <a:effectLst/>
          </p:spPr>
        </p:cxnSp>
        <p:cxnSp>
          <p:nvCxnSpPr>
            <p:cNvPr id="107" name="Straight Connector 106"/>
            <p:cNvCxnSpPr/>
            <p:nvPr/>
          </p:nvCxnSpPr>
          <p:spPr bwMode="auto">
            <a:xfrm flipH="1" flipV="1">
              <a:off x="3419560" y="2667000"/>
              <a:ext cx="381000" cy="685800"/>
            </a:xfrm>
            <a:prstGeom prst="line">
              <a:avLst/>
            </a:prstGeom>
            <a:noFill/>
            <a:ln w="9525" cap="flat" cmpd="sng" algn="ctr">
              <a:solidFill>
                <a:srgbClr val="000000"/>
              </a:solidFill>
              <a:prstDash val="solid"/>
              <a:round/>
              <a:headEnd type="none" w="med" len="med"/>
              <a:tailEnd type="none" w="med" len="med"/>
            </a:ln>
            <a:effectLst/>
          </p:spPr>
        </p:cxnSp>
        <p:cxnSp>
          <p:nvCxnSpPr>
            <p:cNvPr id="108" name="Straight Connector 107"/>
            <p:cNvCxnSpPr/>
            <p:nvPr/>
          </p:nvCxnSpPr>
          <p:spPr bwMode="auto">
            <a:xfrm flipV="1">
              <a:off x="3800560" y="2667000"/>
              <a:ext cx="381000" cy="685800"/>
            </a:xfrm>
            <a:prstGeom prst="line">
              <a:avLst/>
            </a:prstGeom>
            <a:noFill/>
            <a:ln w="9525" cap="flat" cmpd="sng" algn="ctr">
              <a:solidFill>
                <a:srgbClr val="000000"/>
              </a:solidFill>
              <a:prstDash val="solid"/>
              <a:round/>
              <a:headEnd type="none" w="med" len="med"/>
              <a:tailEnd type="none" w="med" len="med"/>
            </a:ln>
            <a:effectLst/>
          </p:spPr>
        </p:cxnSp>
        <p:sp>
          <p:nvSpPr>
            <p:cNvPr id="109" name="Rectangle 108"/>
            <p:cNvSpPr/>
            <p:nvPr/>
          </p:nvSpPr>
          <p:spPr>
            <a:xfrm>
              <a:off x="5105400" y="4095690"/>
              <a:ext cx="1362389" cy="400110"/>
            </a:xfrm>
            <a:prstGeom prst="rect">
              <a:avLst/>
            </a:prstGeom>
          </p:spPr>
          <p:txBody>
            <a:bodyPr wrap="none">
              <a:spAutoFit/>
            </a:bodyPr>
            <a:lstStyle/>
            <a:p>
              <a:r>
                <a:rPr lang="en-US" sz="2000" i="1" dirty="0" err="1" smtClean="0">
                  <a:latin typeface="Times New Roman"/>
                  <a:cs typeface="Times New Roman"/>
                </a:rPr>
                <a:t>τ</a:t>
              </a:r>
              <a:r>
                <a:rPr lang="en-US" sz="2000" i="1" baseline="30000" dirty="0" smtClean="0">
                  <a:latin typeface="Times New Roman"/>
                  <a:cs typeface="Times New Roman"/>
                </a:rPr>
                <a:t>+</a:t>
              </a:r>
              <a:r>
                <a:rPr lang="en-US" sz="2000" i="1" dirty="0">
                  <a:latin typeface="Times New Roman"/>
                  <a:cs typeface="Times New Roman"/>
                </a:rPr>
                <a:t>  </a:t>
              </a:r>
              <a:r>
                <a:rPr lang="en-US" sz="2000" i="1" dirty="0" smtClean="0">
                  <a:latin typeface="Times New Roman"/>
                  <a:cs typeface="Times New Roman"/>
                </a:rPr>
                <a:t>          </a:t>
              </a:r>
              <a:r>
                <a:rPr lang="en-US" sz="2000" i="1" dirty="0" err="1">
                  <a:latin typeface="Times New Roman"/>
                  <a:cs typeface="Times New Roman"/>
                </a:rPr>
                <a:t>τ</a:t>
              </a:r>
              <a:r>
                <a:rPr lang="en-US" sz="2000" i="1" baseline="30000" dirty="0" smtClean="0">
                  <a:latin typeface="Times New Roman"/>
                  <a:cs typeface="Times New Roman"/>
                </a:rPr>
                <a:t>-</a:t>
              </a:r>
              <a:endParaRPr lang="en-US" sz="2000" i="1" baseline="30000" dirty="0">
                <a:latin typeface="Times New Roman"/>
                <a:cs typeface="Times New Roman"/>
              </a:endParaRPr>
            </a:p>
          </p:txBody>
        </p:sp>
        <p:grpSp>
          <p:nvGrpSpPr>
            <p:cNvPr id="110" name="Group 109"/>
            <p:cNvGrpSpPr/>
            <p:nvPr/>
          </p:nvGrpSpPr>
          <p:grpSpPr>
            <a:xfrm>
              <a:off x="3114760" y="3916420"/>
              <a:ext cx="1381040" cy="579380"/>
              <a:chOff x="3200400" y="3154420"/>
              <a:chExt cx="1381040" cy="579380"/>
            </a:xfrm>
          </p:grpSpPr>
          <p:sp>
            <p:nvSpPr>
              <p:cNvPr id="111" name="Rectangle 110"/>
              <p:cNvSpPr/>
              <p:nvPr/>
            </p:nvSpPr>
            <p:spPr>
              <a:xfrm>
                <a:off x="3200400" y="3333690"/>
                <a:ext cx="1381040" cy="400110"/>
              </a:xfrm>
              <a:prstGeom prst="rect">
                <a:avLst/>
              </a:prstGeom>
            </p:spPr>
            <p:txBody>
              <a:bodyPr wrap="none">
                <a:spAutoFit/>
              </a:bodyPr>
              <a:lstStyle/>
              <a:p>
                <a:r>
                  <a:rPr lang="en-US" sz="2000" i="1" dirty="0" smtClean="0">
                    <a:latin typeface="Times New Roman"/>
                    <a:cs typeface="Times New Roman"/>
                  </a:rPr>
                  <a:t>b</a:t>
                </a:r>
                <a:r>
                  <a:rPr lang="en-US" sz="2000" i="1" baseline="30000" dirty="0" smtClean="0">
                    <a:latin typeface="Times New Roman"/>
                    <a:cs typeface="Times New Roman"/>
                  </a:rPr>
                  <a:t> </a:t>
                </a:r>
                <a:r>
                  <a:rPr lang="en-US" sz="2000" i="1" dirty="0" smtClean="0">
                    <a:latin typeface="Times New Roman"/>
                    <a:cs typeface="Times New Roman"/>
                  </a:rPr>
                  <a:t>             b</a:t>
                </a:r>
                <a:endParaRPr lang="en-US" sz="2000" i="1" baseline="30000" dirty="0">
                  <a:latin typeface="Times New Roman"/>
                  <a:cs typeface="Times New Roman"/>
                </a:endParaRPr>
              </a:p>
            </p:txBody>
          </p:sp>
          <p:sp>
            <p:nvSpPr>
              <p:cNvPr id="112" name="TextBox 111"/>
              <p:cNvSpPr txBox="1"/>
              <p:nvPr/>
            </p:nvSpPr>
            <p:spPr>
              <a:xfrm>
                <a:off x="4221385" y="3154420"/>
                <a:ext cx="254972" cy="338554"/>
              </a:xfrm>
              <a:prstGeom prst="rect">
                <a:avLst/>
              </a:prstGeom>
              <a:noFill/>
            </p:spPr>
            <p:txBody>
              <a:bodyPr wrap="square" rtlCol="0">
                <a:spAutoFit/>
              </a:bodyPr>
              <a:lstStyle/>
              <a:p>
                <a:r>
                  <a:rPr lang="en-US" sz="1600" dirty="0" smtClean="0"/>
                  <a:t>_</a:t>
                </a:r>
                <a:endParaRPr lang="en-US" sz="1600" dirty="0"/>
              </a:p>
            </p:txBody>
          </p:sp>
        </p:grpSp>
        <p:grpSp>
          <p:nvGrpSpPr>
            <p:cNvPr id="113" name="Group 112"/>
            <p:cNvGrpSpPr/>
            <p:nvPr/>
          </p:nvGrpSpPr>
          <p:grpSpPr>
            <a:xfrm>
              <a:off x="1209760" y="3916420"/>
              <a:ext cx="1381040" cy="579380"/>
              <a:chOff x="3200400" y="3154420"/>
              <a:chExt cx="1381040" cy="579380"/>
            </a:xfrm>
          </p:grpSpPr>
          <p:sp>
            <p:nvSpPr>
              <p:cNvPr id="114" name="Rectangle 113"/>
              <p:cNvSpPr/>
              <p:nvPr/>
            </p:nvSpPr>
            <p:spPr>
              <a:xfrm>
                <a:off x="3200400" y="3333690"/>
                <a:ext cx="1381040" cy="400110"/>
              </a:xfrm>
              <a:prstGeom prst="rect">
                <a:avLst/>
              </a:prstGeom>
            </p:spPr>
            <p:txBody>
              <a:bodyPr wrap="none">
                <a:spAutoFit/>
              </a:bodyPr>
              <a:lstStyle/>
              <a:p>
                <a:r>
                  <a:rPr lang="en-US" sz="2000" i="1" dirty="0" smtClean="0">
                    <a:latin typeface="Times New Roman"/>
                    <a:cs typeface="Times New Roman"/>
                  </a:rPr>
                  <a:t>b</a:t>
                </a:r>
                <a:r>
                  <a:rPr lang="en-US" sz="2000" i="1" baseline="30000" dirty="0" smtClean="0">
                    <a:latin typeface="Times New Roman"/>
                    <a:cs typeface="Times New Roman"/>
                  </a:rPr>
                  <a:t> </a:t>
                </a:r>
                <a:r>
                  <a:rPr lang="en-US" sz="2000" i="1" dirty="0" smtClean="0">
                    <a:latin typeface="Times New Roman"/>
                    <a:cs typeface="Times New Roman"/>
                  </a:rPr>
                  <a:t>             b</a:t>
                </a:r>
                <a:endParaRPr lang="en-US" sz="2000" i="1" baseline="30000" dirty="0">
                  <a:latin typeface="Times New Roman"/>
                  <a:cs typeface="Times New Roman"/>
                </a:endParaRPr>
              </a:p>
            </p:txBody>
          </p:sp>
          <p:sp>
            <p:nvSpPr>
              <p:cNvPr id="115" name="TextBox 114"/>
              <p:cNvSpPr txBox="1"/>
              <p:nvPr/>
            </p:nvSpPr>
            <p:spPr>
              <a:xfrm>
                <a:off x="4221385" y="3154420"/>
                <a:ext cx="254972" cy="338554"/>
              </a:xfrm>
              <a:prstGeom prst="rect">
                <a:avLst/>
              </a:prstGeom>
              <a:noFill/>
            </p:spPr>
            <p:txBody>
              <a:bodyPr wrap="square" rtlCol="0">
                <a:spAutoFit/>
              </a:bodyPr>
              <a:lstStyle/>
              <a:p>
                <a:r>
                  <a:rPr lang="en-US" sz="1600" dirty="0" smtClean="0"/>
                  <a:t>_</a:t>
                </a:r>
                <a:endParaRPr lang="en-US" sz="1600" dirty="0"/>
              </a:p>
            </p:txBody>
          </p:sp>
        </p:grpSp>
        <p:grpSp>
          <p:nvGrpSpPr>
            <p:cNvPr id="116" name="Group 115"/>
            <p:cNvGrpSpPr/>
            <p:nvPr/>
          </p:nvGrpSpPr>
          <p:grpSpPr>
            <a:xfrm>
              <a:off x="7077160" y="3916420"/>
              <a:ext cx="1381040" cy="579380"/>
              <a:chOff x="3200400" y="3154420"/>
              <a:chExt cx="1381040" cy="579380"/>
            </a:xfrm>
          </p:grpSpPr>
          <p:sp>
            <p:nvSpPr>
              <p:cNvPr id="117" name="Rectangle 116"/>
              <p:cNvSpPr/>
              <p:nvPr/>
            </p:nvSpPr>
            <p:spPr>
              <a:xfrm>
                <a:off x="3200400" y="3333690"/>
                <a:ext cx="1381040" cy="400110"/>
              </a:xfrm>
              <a:prstGeom prst="rect">
                <a:avLst/>
              </a:prstGeom>
            </p:spPr>
            <p:txBody>
              <a:bodyPr wrap="none">
                <a:spAutoFit/>
              </a:bodyPr>
              <a:lstStyle/>
              <a:p>
                <a:r>
                  <a:rPr lang="en-US" sz="2000" i="1" dirty="0" smtClean="0">
                    <a:latin typeface="Times New Roman"/>
                    <a:cs typeface="Times New Roman"/>
                  </a:rPr>
                  <a:t>b</a:t>
                </a:r>
                <a:r>
                  <a:rPr lang="en-US" sz="2000" i="1" baseline="30000" dirty="0" smtClean="0">
                    <a:latin typeface="Times New Roman"/>
                    <a:cs typeface="Times New Roman"/>
                  </a:rPr>
                  <a:t> </a:t>
                </a:r>
                <a:r>
                  <a:rPr lang="en-US" sz="2000" i="1" dirty="0" smtClean="0">
                    <a:latin typeface="Times New Roman"/>
                    <a:cs typeface="Times New Roman"/>
                  </a:rPr>
                  <a:t>             b</a:t>
                </a:r>
                <a:endParaRPr lang="en-US" sz="2000" i="1" baseline="30000" dirty="0">
                  <a:latin typeface="Times New Roman"/>
                  <a:cs typeface="Times New Roman"/>
                </a:endParaRPr>
              </a:p>
            </p:txBody>
          </p:sp>
          <p:sp>
            <p:nvSpPr>
              <p:cNvPr id="118" name="TextBox 117"/>
              <p:cNvSpPr txBox="1"/>
              <p:nvPr/>
            </p:nvSpPr>
            <p:spPr>
              <a:xfrm>
                <a:off x="4221385" y="3154420"/>
                <a:ext cx="254972" cy="338554"/>
              </a:xfrm>
              <a:prstGeom prst="rect">
                <a:avLst/>
              </a:prstGeom>
              <a:noFill/>
            </p:spPr>
            <p:txBody>
              <a:bodyPr wrap="square" rtlCol="0">
                <a:spAutoFit/>
              </a:bodyPr>
              <a:lstStyle/>
              <a:p>
                <a:r>
                  <a:rPr lang="en-US" sz="1600" dirty="0" smtClean="0"/>
                  <a:t>_</a:t>
                </a:r>
                <a:endParaRPr lang="en-US" sz="1600" dirty="0"/>
              </a:p>
            </p:txBody>
          </p:sp>
        </p:grpSp>
        <p:grpSp>
          <p:nvGrpSpPr>
            <p:cNvPr id="119" name="Group 118"/>
            <p:cNvGrpSpPr/>
            <p:nvPr/>
          </p:nvGrpSpPr>
          <p:grpSpPr>
            <a:xfrm>
              <a:off x="7077160" y="2073884"/>
              <a:ext cx="1381040" cy="516916"/>
              <a:chOff x="3200400" y="3216884"/>
              <a:chExt cx="1381040" cy="516916"/>
            </a:xfrm>
          </p:grpSpPr>
          <p:sp>
            <p:nvSpPr>
              <p:cNvPr id="120" name="Rectangle 119"/>
              <p:cNvSpPr/>
              <p:nvPr/>
            </p:nvSpPr>
            <p:spPr>
              <a:xfrm>
                <a:off x="3200400" y="3333690"/>
                <a:ext cx="1381040" cy="400110"/>
              </a:xfrm>
              <a:prstGeom prst="rect">
                <a:avLst/>
              </a:prstGeom>
            </p:spPr>
            <p:txBody>
              <a:bodyPr wrap="none">
                <a:spAutoFit/>
              </a:bodyPr>
              <a:lstStyle/>
              <a:p>
                <a:r>
                  <a:rPr lang="en-US" sz="2000" i="1" dirty="0">
                    <a:latin typeface="Times New Roman"/>
                    <a:cs typeface="Times New Roman"/>
                  </a:rPr>
                  <a:t>q</a:t>
                </a:r>
                <a:r>
                  <a:rPr lang="en-US" sz="2000" i="1" baseline="30000" dirty="0" smtClean="0">
                    <a:latin typeface="Times New Roman"/>
                    <a:cs typeface="Times New Roman"/>
                  </a:rPr>
                  <a:t> </a:t>
                </a:r>
                <a:r>
                  <a:rPr lang="en-US" sz="2000" i="1" dirty="0" smtClean="0">
                    <a:latin typeface="Times New Roman"/>
                    <a:cs typeface="Times New Roman"/>
                  </a:rPr>
                  <a:t>             </a:t>
                </a:r>
                <a:r>
                  <a:rPr lang="en-US" sz="2000" i="1" dirty="0">
                    <a:latin typeface="Times New Roman"/>
                    <a:cs typeface="Times New Roman"/>
                  </a:rPr>
                  <a:t>q</a:t>
                </a:r>
                <a:endParaRPr lang="en-US" sz="2000" i="1" baseline="30000" dirty="0">
                  <a:latin typeface="Times New Roman"/>
                  <a:cs typeface="Times New Roman"/>
                </a:endParaRPr>
              </a:p>
            </p:txBody>
          </p:sp>
          <p:sp>
            <p:nvSpPr>
              <p:cNvPr id="121" name="TextBox 120"/>
              <p:cNvSpPr txBox="1"/>
              <p:nvPr/>
            </p:nvSpPr>
            <p:spPr>
              <a:xfrm>
                <a:off x="4221385" y="3216884"/>
                <a:ext cx="254972" cy="338554"/>
              </a:xfrm>
              <a:prstGeom prst="rect">
                <a:avLst/>
              </a:prstGeom>
              <a:noFill/>
            </p:spPr>
            <p:txBody>
              <a:bodyPr wrap="square" rtlCol="0">
                <a:spAutoFit/>
              </a:bodyPr>
              <a:lstStyle/>
              <a:p>
                <a:r>
                  <a:rPr lang="en-US" sz="1600" dirty="0" smtClean="0"/>
                  <a:t>_</a:t>
                </a:r>
                <a:endParaRPr lang="en-US" sz="1600" dirty="0"/>
              </a:p>
            </p:txBody>
          </p:sp>
        </p:grpSp>
        <p:grpSp>
          <p:nvGrpSpPr>
            <p:cNvPr id="122" name="Group 121"/>
            <p:cNvGrpSpPr/>
            <p:nvPr/>
          </p:nvGrpSpPr>
          <p:grpSpPr>
            <a:xfrm>
              <a:off x="5095960" y="2073884"/>
              <a:ext cx="1381040" cy="516916"/>
              <a:chOff x="3200400" y="3216884"/>
              <a:chExt cx="1381040" cy="516916"/>
            </a:xfrm>
          </p:grpSpPr>
          <p:sp>
            <p:nvSpPr>
              <p:cNvPr id="123" name="Rectangle 122"/>
              <p:cNvSpPr/>
              <p:nvPr/>
            </p:nvSpPr>
            <p:spPr>
              <a:xfrm>
                <a:off x="3200400" y="3333690"/>
                <a:ext cx="1381040" cy="400110"/>
              </a:xfrm>
              <a:prstGeom prst="rect">
                <a:avLst/>
              </a:prstGeom>
            </p:spPr>
            <p:txBody>
              <a:bodyPr wrap="none">
                <a:spAutoFit/>
              </a:bodyPr>
              <a:lstStyle/>
              <a:p>
                <a:r>
                  <a:rPr lang="en-US" sz="2000" i="1" dirty="0">
                    <a:latin typeface="Times New Roman"/>
                    <a:cs typeface="Times New Roman"/>
                  </a:rPr>
                  <a:t>q</a:t>
                </a:r>
                <a:r>
                  <a:rPr lang="en-US" sz="2000" i="1" baseline="30000" dirty="0" smtClean="0">
                    <a:latin typeface="Times New Roman"/>
                    <a:cs typeface="Times New Roman"/>
                  </a:rPr>
                  <a:t> </a:t>
                </a:r>
                <a:r>
                  <a:rPr lang="en-US" sz="2000" i="1" dirty="0" smtClean="0">
                    <a:latin typeface="Times New Roman"/>
                    <a:cs typeface="Times New Roman"/>
                  </a:rPr>
                  <a:t>             </a:t>
                </a:r>
                <a:r>
                  <a:rPr lang="en-US" sz="2000" i="1" dirty="0">
                    <a:latin typeface="Times New Roman"/>
                    <a:cs typeface="Times New Roman"/>
                  </a:rPr>
                  <a:t>q</a:t>
                </a:r>
                <a:endParaRPr lang="en-US" sz="2000" i="1" baseline="30000" dirty="0">
                  <a:latin typeface="Times New Roman"/>
                  <a:cs typeface="Times New Roman"/>
                </a:endParaRPr>
              </a:p>
            </p:txBody>
          </p:sp>
          <p:sp>
            <p:nvSpPr>
              <p:cNvPr id="124" name="TextBox 123"/>
              <p:cNvSpPr txBox="1"/>
              <p:nvPr/>
            </p:nvSpPr>
            <p:spPr>
              <a:xfrm>
                <a:off x="4221385" y="3216884"/>
                <a:ext cx="254972" cy="338554"/>
              </a:xfrm>
              <a:prstGeom prst="rect">
                <a:avLst/>
              </a:prstGeom>
              <a:noFill/>
            </p:spPr>
            <p:txBody>
              <a:bodyPr wrap="square" rtlCol="0">
                <a:spAutoFit/>
              </a:bodyPr>
              <a:lstStyle/>
              <a:p>
                <a:r>
                  <a:rPr lang="en-US" sz="1600" dirty="0" smtClean="0"/>
                  <a:t>_</a:t>
                </a:r>
                <a:endParaRPr lang="en-US" sz="1600" dirty="0"/>
              </a:p>
            </p:txBody>
          </p:sp>
        </p:grpSp>
        <p:grpSp>
          <p:nvGrpSpPr>
            <p:cNvPr id="125" name="Group 124"/>
            <p:cNvGrpSpPr/>
            <p:nvPr/>
          </p:nvGrpSpPr>
          <p:grpSpPr>
            <a:xfrm>
              <a:off x="1209760" y="2133600"/>
              <a:ext cx="1352236" cy="533400"/>
              <a:chOff x="3276600" y="3276600"/>
              <a:chExt cx="1352236" cy="533400"/>
            </a:xfrm>
          </p:grpSpPr>
          <p:sp>
            <p:nvSpPr>
              <p:cNvPr id="126" name="Rectangle 125"/>
              <p:cNvSpPr/>
              <p:nvPr/>
            </p:nvSpPr>
            <p:spPr>
              <a:xfrm>
                <a:off x="3276600" y="3409890"/>
                <a:ext cx="1352236" cy="400110"/>
              </a:xfrm>
              <a:prstGeom prst="rect">
                <a:avLst/>
              </a:prstGeom>
            </p:spPr>
            <p:txBody>
              <a:bodyPr wrap="none">
                <a:spAutoFit/>
              </a:bodyPr>
              <a:lstStyle/>
              <a:p>
                <a:r>
                  <a:rPr lang="en-US" sz="2000" i="1" dirty="0" smtClean="0">
                    <a:latin typeface="Times New Roman"/>
                    <a:cs typeface="Times New Roman"/>
                  </a:rPr>
                  <a:t>v</a:t>
                </a:r>
                <a:r>
                  <a:rPr lang="en-US" sz="2000" i="1" baseline="30000" dirty="0" smtClean="0">
                    <a:latin typeface="Times New Roman"/>
                    <a:cs typeface="Times New Roman"/>
                  </a:rPr>
                  <a:t> </a:t>
                </a:r>
                <a:r>
                  <a:rPr lang="en-US" sz="2000" i="1" dirty="0" smtClean="0">
                    <a:latin typeface="Times New Roman"/>
                    <a:cs typeface="Times New Roman"/>
                  </a:rPr>
                  <a:t>             v</a:t>
                </a:r>
                <a:endParaRPr lang="en-US" sz="2000" i="1" baseline="30000" dirty="0">
                  <a:latin typeface="Times New Roman"/>
                  <a:cs typeface="Times New Roman"/>
                </a:endParaRPr>
              </a:p>
            </p:txBody>
          </p:sp>
          <p:sp>
            <p:nvSpPr>
              <p:cNvPr id="127" name="TextBox 126"/>
              <p:cNvSpPr txBox="1"/>
              <p:nvPr/>
            </p:nvSpPr>
            <p:spPr>
              <a:xfrm>
                <a:off x="4267200" y="3276600"/>
                <a:ext cx="254972" cy="338554"/>
              </a:xfrm>
              <a:prstGeom prst="rect">
                <a:avLst/>
              </a:prstGeom>
              <a:noFill/>
            </p:spPr>
            <p:txBody>
              <a:bodyPr wrap="square" rtlCol="0">
                <a:spAutoFit/>
              </a:bodyPr>
              <a:lstStyle/>
              <a:p>
                <a:r>
                  <a:rPr lang="en-US" sz="1600" dirty="0" smtClean="0"/>
                  <a:t>_</a:t>
                </a:r>
                <a:endParaRPr lang="en-US" sz="1600" dirty="0"/>
              </a:p>
            </p:txBody>
          </p:sp>
        </p:grpSp>
        <p:sp>
          <p:nvSpPr>
            <p:cNvPr id="128" name="Rectangle 127"/>
            <p:cNvSpPr/>
            <p:nvPr/>
          </p:nvSpPr>
          <p:spPr>
            <a:xfrm>
              <a:off x="3276371" y="2266890"/>
              <a:ext cx="1193071" cy="400110"/>
            </a:xfrm>
            <a:prstGeom prst="rect">
              <a:avLst/>
            </a:prstGeom>
          </p:spPr>
          <p:txBody>
            <a:bodyPr wrap="none">
              <a:spAutoFit/>
            </a:bodyPr>
            <a:lstStyle/>
            <a:p>
              <a:r>
                <a:rPr lang="en-US" sz="2000" i="1" dirty="0">
                  <a:latin typeface="Times New Roman"/>
                  <a:cs typeface="Times New Roman"/>
                </a:rPr>
                <a:t>l</a:t>
              </a:r>
              <a:r>
                <a:rPr lang="en-US" sz="2000" i="1" baseline="30000" dirty="0" smtClean="0">
                  <a:latin typeface="Times New Roman"/>
                  <a:cs typeface="Times New Roman"/>
                </a:rPr>
                <a:t>+</a:t>
              </a:r>
              <a:r>
                <a:rPr lang="en-US" sz="2000" i="1" dirty="0" smtClean="0">
                  <a:latin typeface="Times New Roman"/>
                  <a:cs typeface="Times New Roman"/>
                </a:rPr>
                <a:t>          l</a:t>
              </a:r>
              <a:r>
                <a:rPr lang="en-US" sz="2000" i="1" baseline="30000" dirty="0" smtClean="0">
                  <a:latin typeface="Times New Roman"/>
                  <a:cs typeface="Times New Roman"/>
                </a:rPr>
                <a:t>-</a:t>
              </a:r>
              <a:endParaRPr lang="en-US" sz="2000" i="1" baseline="30000" dirty="0">
                <a:latin typeface="Times New Roman"/>
                <a:cs typeface="Times New Roman"/>
              </a:endParaRPr>
            </a:p>
          </p:txBody>
        </p:sp>
      </p:grpSp>
      <p:grpSp>
        <p:nvGrpSpPr>
          <p:cNvPr id="129" name="Group 128"/>
          <p:cNvGrpSpPr/>
          <p:nvPr/>
        </p:nvGrpSpPr>
        <p:grpSpPr>
          <a:xfrm>
            <a:off x="6019792" y="-36731"/>
            <a:ext cx="3195786" cy="1484531"/>
            <a:chOff x="6019800" y="-36731"/>
            <a:chExt cx="3195786" cy="1484531"/>
          </a:xfrm>
        </p:grpSpPr>
        <p:grpSp>
          <p:nvGrpSpPr>
            <p:cNvPr id="130" name="Group 129"/>
            <p:cNvGrpSpPr/>
            <p:nvPr/>
          </p:nvGrpSpPr>
          <p:grpSpPr>
            <a:xfrm>
              <a:off x="6019800" y="-36731"/>
              <a:ext cx="3195786" cy="1484531"/>
              <a:chOff x="5791200" y="1106269"/>
              <a:chExt cx="3195786" cy="1484531"/>
            </a:xfrm>
          </p:grpSpPr>
          <p:pic>
            <p:nvPicPr>
              <p:cNvPr id="134" name="Picture 133" descr="HiggsStrahlung.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91200" y="1295400"/>
                <a:ext cx="2584856" cy="1262570"/>
              </a:xfrm>
              <a:prstGeom prst="rect">
                <a:avLst/>
              </a:prstGeom>
            </p:spPr>
          </p:pic>
          <p:sp>
            <p:nvSpPr>
              <p:cNvPr id="135" name="TextBox 134"/>
              <p:cNvSpPr txBox="1"/>
              <p:nvPr/>
            </p:nvSpPr>
            <p:spPr>
              <a:xfrm>
                <a:off x="8305800" y="1106269"/>
                <a:ext cx="378629" cy="723275"/>
              </a:xfrm>
              <a:prstGeom prst="rect">
                <a:avLst/>
              </a:prstGeom>
              <a:noFill/>
            </p:spPr>
            <p:txBody>
              <a:bodyPr wrap="none" rtlCol="0">
                <a:spAutoFit/>
              </a:bodyPr>
              <a:lstStyle/>
              <a:p>
                <a:r>
                  <a:rPr lang="en-US" i="1" dirty="0" smtClean="0">
                    <a:latin typeface="Times New Roman"/>
                    <a:cs typeface="Times New Roman"/>
                  </a:rPr>
                  <a:t>b</a:t>
                </a:r>
              </a:p>
              <a:p>
                <a:pPr>
                  <a:spcBef>
                    <a:spcPts val="600"/>
                  </a:spcBef>
                </a:pPr>
                <a:r>
                  <a:rPr lang="en-US" i="1" dirty="0">
                    <a:latin typeface="Times New Roman"/>
                    <a:cs typeface="Times New Roman"/>
                  </a:rPr>
                  <a:t>b</a:t>
                </a:r>
              </a:p>
            </p:txBody>
          </p:sp>
          <p:sp>
            <p:nvSpPr>
              <p:cNvPr id="136" name="TextBox 135"/>
              <p:cNvSpPr txBox="1"/>
              <p:nvPr/>
            </p:nvSpPr>
            <p:spPr>
              <a:xfrm>
                <a:off x="8153400" y="1867525"/>
                <a:ext cx="833586" cy="723275"/>
              </a:xfrm>
              <a:prstGeom prst="rect">
                <a:avLst/>
              </a:prstGeom>
              <a:noFill/>
            </p:spPr>
            <p:txBody>
              <a:bodyPr wrap="none" rtlCol="0">
                <a:spAutoFit/>
              </a:bodyPr>
              <a:lstStyle/>
              <a:p>
                <a:r>
                  <a:rPr lang="en-US" i="1" dirty="0" smtClean="0">
                    <a:latin typeface="Times New Roman"/>
                    <a:cs typeface="Times New Roman"/>
                  </a:rPr>
                  <a:t>v, q, l</a:t>
                </a:r>
                <a:r>
                  <a:rPr lang="en-US" i="1" baseline="30000" dirty="0" smtClean="0">
                    <a:latin typeface="Times New Roman"/>
                    <a:cs typeface="Times New Roman"/>
                  </a:rPr>
                  <a:t>-</a:t>
                </a:r>
              </a:p>
              <a:p>
                <a:pPr>
                  <a:spcBef>
                    <a:spcPts val="600"/>
                  </a:spcBef>
                </a:pPr>
                <a:r>
                  <a:rPr lang="en-US" i="1" dirty="0" smtClean="0">
                    <a:latin typeface="Times New Roman"/>
                    <a:cs typeface="Times New Roman"/>
                  </a:rPr>
                  <a:t>v, q, l</a:t>
                </a:r>
                <a:r>
                  <a:rPr lang="en-US" i="1" baseline="30000" dirty="0" smtClean="0">
                    <a:latin typeface="Times New Roman"/>
                    <a:cs typeface="Times New Roman"/>
                  </a:rPr>
                  <a:t>+</a:t>
                </a:r>
                <a:endParaRPr lang="en-US" i="1" baseline="30000" dirty="0">
                  <a:latin typeface="Times New Roman"/>
                  <a:cs typeface="Times New Roman"/>
                </a:endParaRPr>
              </a:p>
            </p:txBody>
          </p:sp>
        </p:grpSp>
        <p:sp>
          <p:nvSpPr>
            <p:cNvPr id="131" name="TextBox 130"/>
            <p:cNvSpPr txBox="1"/>
            <p:nvPr/>
          </p:nvSpPr>
          <p:spPr>
            <a:xfrm>
              <a:off x="8613375" y="970911"/>
              <a:ext cx="287258" cy="307777"/>
            </a:xfrm>
            <a:prstGeom prst="rect">
              <a:avLst/>
            </a:prstGeom>
            <a:noFill/>
          </p:spPr>
          <p:txBody>
            <a:bodyPr wrap="none" rtlCol="0">
              <a:spAutoFit/>
            </a:bodyPr>
            <a:lstStyle/>
            <a:p>
              <a:r>
                <a:rPr lang="en-US" sz="1400" dirty="0" smtClean="0"/>
                <a:t>_</a:t>
              </a:r>
              <a:endParaRPr lang="en-US" sz="1400" dirty="0"/>
            </a:p>
          </p:txBody>
        </p:sp>
        <p:sp>
          <p:nvSpPr>
            <p:cNvPr id="132" name="TextBox 131"/>
            <p:cNvSpPr txBox="1"/>
            <p:nvPr/>
          </p:nvSpPr>
          <p:spPr>
            <a:xfrm>
              <a:off x="8397395" y="970911"/>
              <a:ext cx="287258" cy="307777"/>
            </a:xfrm>
            <a:prstGeom prst="rect">
              <a:avLst/>
            </a:prstGeom>
            <a:noFill/>
          </p:spPr>
          <p:txBody>
            <a:bodyPr wrap="none" rtlCol="0">
              <a:spAutoFit/>
            </a:bodyPr>
            <a:lstStyle/>
            <a:p>
              <a:r>
                <a:rPr lang="en-US" sz="1400" dirty="0" smtClean="0"/>
                <a:t>_</a:t>
              </a:r>
              <a:endParaRPr lang="en-US" sz="1400" dirty="0"/>
            </a:p>
          </p:txBody>
        </p:sp>
        <p:sp>
          <p:nvSpPr>
            <p:cNvPr id="133" name="TextBox 132"/>
            <p:cNvSpPr txBox="1"/>
            <p:nvPr/>
          </p:nvSpPr>
          <p:spPr>
            <a:xfrm>
              <a:off x="8559640" y="152400"/>
              <a:ext cx="287258" cy="307777"/>
            </a:xfrm>
            <a:prstGeom prst="rect">
              <a:avLst/>
            </a:prstGeom>
            <a:noFill/>
          </p:spPr>
          <p:txBody>
            <a:bodyPr wrap="none" rtlCol="0">
              <a:spAutoFit/>
            </a:bodyPr>
            <a:lstStyle/>
            <a:p>
              <a:r>
                <a:rPr lang="en-US" sz="1400" dirty="0" smtClean="0"/>
                <a:t>_</a:t>
              </a:r>
              <a:endParaRPr lang="en-US" sz="1400" dirty="0"/>
            </a:p>
          </p:txBody>
        </p:sp>
      </p:grpSp>
      <p:sp>
        <p:nvSpPr>
          <p:cNvPr id="3" name="TextBox 2"/>
          <p:cNvSpPr txBox="1"/>
          <p:nvPr/>
        </p:nvSpPr>
        <p:spPr>
          <a:xfrm>
            <a:off x="4465814" y="1831537"/>
            <a:ext cx="4434812" cy="492443"/>
          </a:xfrm>
          <a:prstGeom prst="rect">
            <a:avLst/>
          </a:prstGeom>
          <a:noFill/>
        </p:spPr>
        <p:txBody>
          <a:bodyPr wrap="square" rtlCol="0">
            <a:spAutoFit/>
          </a:bodyPr>
          <a:lstStyle/>
          <a:p>
            <a:r>
              <a:rPr lang="en-GB" sz="1300" b="1" i="1" dirty="0" smtClean="0"/>
              <a:t>The Searches for Higgs Bosons at LEP, M. </a:t>
            </a:r>
            <a:r>
              <a:rPr lang="en-GB" sz="1300" b="1" i="1" dirty="0" err="1" smtClean="0"/>
              <a:t>Kado</a:t>
            </a:r>
            <a:r>
              <a:rPr lang="en-GB" sz="1300" b="1" i="1" dirty="0" smtClean="0"/>
              <a:t>,</a:t>
            </a:r>
          </a:p>
          <a:p>
            <a:r>
              <a:rPr lang="en-GB" sz="1300" b="1" i="1" dirty="0" smtClean="0"/>
              <a:t>C. Tully,  </a:t>
            </a:r>
            <a:r>
              <a:rPr lang="en-GB" sz="1300" b="1" i="1" dirty="0" err="1" smtClean="0"/>
              <a:t>Annu</a:t>
            </a:r>
            <a:r>
              <a:rPr lang="en-GB" sz="1300" b="1" i="1" dirty="0" smtClean="0"/>
              <a:t>. Rev. </a:t>
            </a:r>
            <a:r>
              <a:rPr lang="en-GB" sz="1300" b="1" i="1" dirty="0" err="1" smtClean="0"/>
              <a:t>Nucl</a:t>
            </a:r>
            <a:r>
              <a:rPr lang="en-GB" sz="1300" b="1" i="1" dirty="0" smtClean="0"/>
              <a:t>. Part. Sci. 2002.52:65(2002)</a:t>
            </a:r>
            <a:endParaRPr lang="en-GB" sz="1300" b="1" i="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04800" y="1295400"/>
            <a:ext cx="5791200" cy="22098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200" b="1" dirty="0" smtClean="0">
              <a:solidFill>
                <a:srgbClr val="D60000"/>
              </a:solidFill>
              <a:latin typeface="Helvetica" pitchFamily="34" charset="0"/>
            </a:endParaRPr>
          </a:p>
        </p:txBody>
      </p:sp>
      <p:sp>
        <p:nvSpPr>
          <p:cNvPr id="3" name="Content Placeholder 2"/>
          <p:cNvSpPr>
            <a:spLocks noGrp="1"/>
          </p:cNvSpPr>
          <p:nvPr>
            <p:ph idx="1"/>
          </p:nvPr>
        </p:nvSpPr>
        <p:spPr>
          <a:xfrm>
            <a:off x="228600" y="1295400"/>
            <a:ext cx="5943600" cy="5029200"/>
          </a:xfrm>
        </p:spPr>
        <p:txBody>
          <a:bodyPr/>
          <a:lstStyle/>
          <a:p>
            <a:pPr>
              <a:spcBef>
                <a:spcPts val="1800"/>
              </a:spcBef>
              <a:spcAft>
                <a:spcPts val="0"/>
              </a:spcAft>
            </a:pPr>
            <a:r>
              <a:rPr lang="en-US" sz="2200" b="1" i="1" dirty="0" smtClean="0"/>
              <a:t>In their famous 1964 papers, Professors Robert </a:t>
            </a:r>
            <a:r>
              <a:rPr lang="en-US" sz="2200" b="1" i="1" dirty="0" err="1" smtClean="0"/>
              <a:t>Brout</a:t>
            </a:r>
            <a:r>
              <a:rPr lang="en-US" sz="2200" b="1" i="1" dirty="0" smtClean="0"/>
              <a:t>, François </a:t>
            </a:r>
            <a:r>
              <a:rPr lang="en-US" sz="2200" b="1" i="1" dirty="0" err="1" smtClean="0"/>
              <a:t>Englert</a:t>
            </a:r>
            <a:r>
              <a:rPr lang="en-US" sz="2200" b="1" i="1" dirty="0" smtClean="0"/>
              <a:t> and Peter Higgs proposed </a:t>
            </a:r>
            <a:r>
              <a:rPr lang="en-US" sz="2200" b="1" i="1" dirty="0" smtClean="0">
                <a:solidFill>
                  <a:srgbClr val="FF0000"/>
                </a:solidFill>
              </a:rPr>
              <a:t>a new, massive boson of spin zero</a:t>
            </a:r>
            <a:r>
              <a:rPr lang="en-US" sz="2200" b="1" i="1" dirty="0" smtClean="0"/>
              <a:t> to explain how elementary particles – the building blocks of the Universe – get their masses</a:t>
            </a:r>
          </a:p>
          <a:p>
            <a:pPr>
              <a:spcBef>
                <a:spcPts val="1800"/>
              </a:spcBef>
              <a:spcAft>
                <a:spcPts val="0"/>
              </a:spcAft>
            </a:pPr>
            <a:endParaRPr lang="en-US" sz="1000" b="1" i="1" dirty="0" smtClean="0"/>
          </a:p>
          <a:p>
            <a:pPr>
              <a:spcBef>
                <a:spcPts val="1800"/>
              </a:spcBef>
              <a:spcAft>
                <a:spcPts val="0"/>
              </a:spcAft>
            </a:pPr>
            <a:r>
              <a:rPr lang="en-US" sz="2200" b="1" i="1" dirty="0" smtClean="0"/>
              <a:t>In the universe, there is a Higgs “field” that pervades all of space, turning mass-less particles moving through it into the massive ones</a:t>
            </a:r>
          </a:p>
        </p:txBody>
      </p:sp>
      <p:sp>
        <p:nvSpPr>
          <p:cNvPr id="2" name="Title 1"/>
          <p:cNvSpPr>
            <a:spLocks noGrp="1"/>
          </p:cNvSpPr>
          <p:nvPr>
            <p:ph type="title"/>
          </p:nvPr>
        </p:nvSpPr>
        <p:spPr/>
        <p:txBody>
          <a:bodyPr/>
          <a:lstStyle/>
          <a:p>
            <a:r>
              <a:rPr lang="en-US" dirty="0" smtClean="0"/>
              <a:t>The Higgs Particle</a:t>
            </a:r>
            <a:endParaRPr lang="en-US" dirty="0"/>
          </a:p>
        </p:txBody>
      </p:sp>
      <p:sp>
        <p:nvSpPr>
          <p:cNvPr id="4" name="Slide Number Placeholder 3"/>
          <p:cNvSpPr>
            <a:spLocks noGrp="1"/>
          </p:cNvSpPr>
          <p:nvPr>
            <p:ph type="sldNum" sz="quarter" idx="12"/>
          </p:nvPr>
        </p:nvSpPr>
        <p:spPr>
          <a:xfrm>
            <a:off x="8382000" y="6629400"/>
            <a:ext cx="762000" cy="228600"/>
          </a:xfrm>
        </p:spPr>
        <p:txBody>
          <a:bodyPr/>
          <a:lstStyle/>
          <a:p>
            <a:pPr>
              <a:defRPr/>
            </a:pPr>
            <a:fld id="{234D99DB-AB2A-44B6-A23B-76A3E0A1F3A9}" type="slidenum">
              <a:rPr lang="en-US" altLang="zh-CN" smtClean="0">
                <a:solidFill>
                  <a:srgbClr val="000000"/>
                </a:solidFill>
              </a:rPr>
              <a:pPr>
                <a:defRPr/>
              </a:pPr>
              <a:t>2</a:t>
            </a:fld>
            <a:endParaRPr lang="en-US" altLang="zh-CN" dirty="0">
              <a:solidFill>
                <a:srgbClr val="000000"/>
              </a:solidFill>
            </a:endParaRPr>
          </a:p>
        </p:txBody>
      </p:sp>
      <p:pic>
        <p:nvPicPr>
          <p:cNvPr id="6" name="Picture 5" descr="OT0001H.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48401" y="1600200"/>
            <a:ext cx="2599757" cy="3276600"/>
          </a:xfrm>
          <a:prstGeom prst="rect">
            <a:avLst/>
          </a:prstGeom>
        </p:spPr>
      </p:pic>
      <p:sp>
        <p:nvSpPr>
          <p:cNvPr id="8" name="Rectangle 7"/>
          <p:cNvSpPr/>
          <p:nvPr/>
        </p:nvSpPr>
        <p:spPr>
          <a:xfrm>
            <a:off x="4800600" y="5248870"/>
            <a:ext cx="4038600" cy="923330"/>
          </a:xfrm>
          <a:prstGeom prst="rect">
            <a:avLst/>
          </a:prstGeom>
          <a:solidFill>
            <a:srgbClr val="FF0000">
              <a:alpha val="10000"/>
            </a:srgbClr>
          </a:solidFill>
          <a:ln w="19050" cmpd="sng">
            <a:solidFill>
              <a:srgbClr val="FFFFFF"/>
            </a:solidFill>
          </a:ln>
        </p:spPr>
        <p:txBody>
          <a:bodyPr wrap="square">
            <a:spAutoFit/>
          </a:bodyPr>
          <a:lstStyle/>
          <a:p>
            <a:pPr eaLnBrk="0" fontAlgn="base" hangingPunct="0">
              <a:spcAft>
                <a:spcPct val="0"/>
              </a:spcAft>
              <a:tabLst>
                <a:tab pos="722313" algn="l"/>
              </a:tabLst>
            </a:pPr>
            <a:r>
              <a:rPr lang="en-US" b="1" i="1" dirty="0" smtClean="0">
                <a:solidFill>
                  <a:srgbClr val="FF0000"/>
                </a:solidFill>
                <a:latin typeface="Helvetica" pitchFamily="34" charset="0"/>
              </a:rPr>
              <a:t>1964</a:t>
            </a:r>
            <a:r>
              <a:rPr lang="en-US" b="1" i="1" dirty="0">
                <a:solidFill>
                  <a:srgbClr val="FF0000"/>
                </a:solidFill>
                <a:latin typeface="Helvetica" pitchFamily="34" charset="0"/>
              </a:rPr>
              <a:t>:</a:t>
            </a:r>
            <a:r>
              <a:rPr lang="en-US" b="1" i="1" dirty="0">
                <a:solidFill>
                  <a:srgbClr val="000000"/>
                </a:solidFill>
                <a:latin typeface="Helvetica" pitchFamily="34" charset="0"/>
              </a:rPr>
              <a:t>	</a:t>
            </a:r>
            <a:r>
              <a:rPr lang="en-US" b="1" i="1" dirty="0" err="1" smtClean="0">
                <a:solidFill>
                  <a:srgbClr val="0000FF"/>
                </a:solidFill>
                <a:latin typeface="Helvetica" pitchFamily="34" charset="0"/>
              </a:rPr>
              <a:t>Englert</a:t>
            </a:r>
            <a:r>
              <a:rPr lang="en-US" b="1" i="1" dirty="0" smtClean="0">
                <a:solidFill>
                  <a:srgbClr val="0000FF"/>
                </a:solidFill>
                <a:latin typeface="Helvetica" pitchFamily="34" charset="0"/>
              </a:rPr>
              <a:t> </a:t>
            </a:r>
            <a:r>
              <a:rPr lang="en-US" b="1" i="1" dirty="0">
                <a:solidFill>
                  <a:srgbClr val="0000FF"/>
                </a:solidFill>
                <a:latin typeface="Helvetica" pitchFamily="34" charset="0"/>
              </a:rPr>
              <a:t>and </a:t>
            </a:r>
            <a:r>
              <a:rPr lang="en-US" b="1" i="1" dirty="0" err="1" smtClean="0">
                <a:solidFill>
                  <a:srgbClr val="0000FF"/>
                </a:solidFill>
                <a:latin typeface="Helvetica" pitchFamily="34" charset="0"/>
              </a:rPr>
              <a:t>Brout</a:t>
            </a:r>
            <a:r>
              <a:rPr lang="en-US" b="1" i="1" dirty="0" smtClean="0">
                <a:solidFill>
                  <a:srgbClr val="0000FF"/>
                </a:solidFill>
                <a:latin typeface="Helvetica" pitchFamily="34" charset="0"/>
              </a:rPr>
              <a:t>, </a:t>
            </a:r>
            <a:br>
              <a:rPr lang="en-US" b="1" i="1" dirty="0" smtClean="0">
                <a:solidFill>
                  <a:srgbClr val="0000FF"/>
                </a:solidFill>
                <a:latin typeface="Helvetica" pitchFamily="34" charset="0"/>
              </a:rPr>
            </a:br>
            <a:r>
              <a:rPr lang="en-US" b="1" i="1" dirty="0" smtClean="0">
                <a:solidFill>
                  <a:srgbClr val="0000FF"/>
                </a:solidFill>
                <a:latin typeface="Helvetica" pitchFamily="34" charset="0"/>
              </a:rPr>
              <a:t>	Higgs</a:t>
            </a:r>
            <a:endParaRPr lang="en-US" b="1" i="1" dirty="0">
              <a:solidFill>
                <a:srgbClr val="0000FF"/>
              </a:solidFill>
              <a:latin typeface="Helvetica" pitchFamily="34" charset="0"/>
            </a:endParaRPr>
          </a:p>
          <a:p>
            <a:pPr eaLnBrk="0" fontAlgn="base" hangingPunct="0">
              <a:spcAft>
                <a:spcPct val="0"/>
              </a:spcAft>
              <a:tabLst>
                <a:tab pos="722313" algn="l"/>
              </a:tabLst>
            </a:pPr>
            <a:r>
              <a:rPr lang="en-US" b="1" i="1" dirty="0">
                <a:solidFill>
                  <a:srgbClr val="0000FF"/>
                </a:solidFill>
                <a:latin typeface="Helvetica" pitchFamily="34" charset="0"/>
              </a:rPr>
              <a:t>	</a:t>
            </a:r>
            <a:r>
              <a:rPr lang="en-US" b="1" i="1" dirty="0" err="1">
                <a:solidFill>
                  <a:srgbClr val="0000FF"/>
                </a:solidFill>
                <a:latin typeface="Helvetica" pitchFamily="34" charset="0"/>
              </a:rPr>
              <a:t>Guralnik</a:t>
            </a:r>
            <a:r>
              <a:rPr lang="en-US" b="1" i="1" dirty="0">
                <a:solidFill>
                  <a:srgbClr val="0000FF"/>
                </a:solidFill>
                <a:latin typeface="Helvetica" pitchFamily="34" charset="0"/>
              </a:rPr>
              <a:t>, </a:t>
            </a:r>
            <a:r>
              <a:rPr lang="en-US" b="1" i="1" dirty="0" smtClean="0">
                <a:solidFill>
                  <a:srgbClr val="0000FF"/>
                </a:solidFill>
                <a:latin typeface="Helvetica" pitchFamily="34" charset="0"/>
              </a:rPr>
              <a:t>Hagen and Kibble</a:t>
            </a:r>
            <a:endParaRPr lang="en-US" b="1" i="1" dirty="0">
              <a:solidFill>
                <a:srgbClr val="0000FF"/>
              </a:solidFill>
              <a:latin typeface="Helvetica" pitchFamily="34" charset="0"/>
            </a:endParaRPr>
          </a:p>
        </p:txBody>
      </p:sp>
    </p:spTree>
    <p:extLst>
      <p:ext uri="{BB962C8B-B14F-4D97-AF65-F5344CB8AC3E}">
        <p14:creationId xmlns:p14="http://schemas.microsoft.com/office/powerpoint/2010/main" xmlns="" val="2214544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34200" y="6492877"/>
            <a:ext cx="2133600" cy="365125"/>
          </a:xfrm>
        </p:spPr>
        <p:txBody>
          <a:bodyPr/>
          <a:lstStyle/>
          <a:p>
            <a:fld id="{B6F15528-21DE-4FAA-801E-634DDDAF4B2B}" type="slidenum">
              <a:rPr lang="en-US" smtClean="0">
                <a:solidFill>
                  <a:prstClr val="black">
                    <a:tint val="75000"/>
                  </a:prstClr>
                </a:solidFill>
                <a:latin typeface="Calibri"/>
              </a:rPr>
              <a:pPr/>
              <a:t>20</a:t>
            </a:fld>
            <a:endParaRPr lang="en-US" dirty="0">
              <a:solidFill>
                <a:prstClr val="black">
                  <a:tint val="75000"/>
                </a:prstClr>
              </a:solidFill>
              <a:latin typeface="Calibri"/>
            </a:endParaRPr>
          </a:p>
        </p:txBody>
      </p:sp>
      <p:pic>
        <p:nvPicPr>
          <p:cNvPr id="3" name="Picture 2" descr="Screen Shot 2013-08-04 at 7.21.40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0" y="76200"/>
            <a:ext cx="6781460" cy="5784440"/>
          </a:xfrm>
          <a:prstGeom prst="rect">
            <a:avLst/>
          </a:prstGeom>
        </p:spPr>
      </p:pic>
      <p:sp>
        <p:nvSpPr>
          <p:cNvPr id="5" name="TextBox 4"/>
          <p:cNvSpPr txBox="1"/>
          <p:nvPr/>
        </p:nvSpPr>
        <p:spPr>
          <a:xfrm>
            <a:off x="533400" y="5943600"/>
            <a:ext cx="8534400" cy="400110"/>
          </a:xfrm>
          <a:prstGeom prst="rect">
            <a:avLst/>
          </a:prstGeom>
          <a:noFill/>
        </p:spPr>
        <p:txBody>
          <a:bodyPr wrap="square" rtlCol="0">
            <a:spAutoFit/>
          </a:bodyPr>
          <a:lstStyle/>
          <a:p>
            <a:r>
              <a:rPr lang="en-US" sz="2000" b="1" i="1" dirty="0" smtClean="0">
                <a:latin typeface="Arial"/>
                <a:cs typeface="Arial"/>
              </a:rPr>
              <a:t>Photo from Higgs Story (1980 - 2002) of The ALEPH ‘Experience’</a:t>
            </a:r>
            <a:endParaRPr lang="en-US" sz="2000" b="1" i="1" dirty="0">
              <a:latin typeface="Arial"/>
              <a:cs typeface="Arial"/>
            </a:endParaRPr>
          </a:p>
        </p:txBody>
      </p:sp>
    </p:spTree>
    <p:extLst>
      <p:ext uri="{BB962C8B-B14F-4D97-AF65-F5344CB8AC3E}">
        <p14:creationId xmlns:p14="http://schemas.microsoft.com/office/powerpoint/2010/main" xmlns="" val="2871897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04800" y="4419600"/>
            <a:ext cx="8382000" cy="19050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4" name="Content Placeholder 3"/>
          <p:cNvSpPr>
            <a:spLocks noGrp="1"/>
          </p:cNvSpPr>
          <p:nvPr>
            <p:ph idx="1"/>
          </p:nvPr>
        </p:nvSpPr>
        <p:spPr>
          <a:xfrm>
            <a:off x="457200" y="762000"/>
            <a:ext cx="8305800" cy="5715000"/>
          </a:xfrm>
        </p:spPr>
        <p:txBody>
          <a:bodyPr>
            <a:noAutofit/>
          </a:bodyPr>
          <a:lstStyle/>
          <a:p>
            <a:pPr>
              <a:spcBef>
                <a:spcPts val="1200"/>
              </a:spcBef>
              <a:buSzPct val="150000"/>
            </a:pPr>
            <a:r>
              <a:rPr lang="en-US" sz="2000" b="1" i="1" dirty="0" smtClean="0">
                <a:latin typeface="+mj-lt"/>
                <a:cs typeface="Times New Roman" pitchFamily="18" charset="0"/>
              </a:rPr>
              <a:t>To maximize Higgs search, 6 machine upgrades were implemented</a:t>
            </a:r>
            <a:br>
              <a:rPr lang="en-US" sz="2000" b="1" i="1" dirty="0" smtClean="0">
                <a:latin typeface="+mj-lt"/>
                <a:cs typeface="Times New Roman" pitchFamily="18" charset="0"/>
              </a:rPr>
            </a:br>
            <a:endParaRPr lang="en-US" sz="2000" b="1" i="1" dirty="0" smtClean="0">
              <a:latin typeface="+mj-lt"/>
              <a:cs typeface="Times New Roman" pitchFamily="18" charset="0"/>
            </a:endParaRPr>
          </a:p>
          <a:p>
            <a:pPr>
              <a:spcBef>
                <a:spcPts val="1200"/>
              </a:spcBef>
              <a:buSzPct val="150000"/>
            </a:pPr>
            <a:endParaRPr lang="en-US" sz="2000" b="1" i="1" dirty="0" smtClean="0">
              <a:latin typeface="+mj-lt"/>
              <a:cs typeface="Times New Roman" pitchFamily="18" charset="0"/>
            </a:endParaRPr>
          </a:p>
          <a:p>
            <a:pPr>
              <a:spcBef>
                <a:spcPts val="1200"/>
              </a:spcBef>
              <a:buSzPct val="150000"/>
            </a:pPr>
            <a:endParaRPr lang="en-US" sz="2000" b="1" i="1" dirty="0" smtClean="0">
              <a:latin typeface="+mj-lt"/>
              <a:cs typeface="Times New Roman" pitchFamily="18" charset="0"/>
            </a:endParaRPr>
          </a:p>
          <a:p>
            <a:pPr>
              <a:spcBef>
                <a:spcPts val="1200"/>
              </a:spcBef>
              <a:buSzPct val="150000"/>
              <a:buNone/>
            </a:pPr>
            <a:endParaRPr lang="en-US" sz="2000" b="1" i="1" dirty="0" smtClean="0">
              <a:latin typeface="+mj-lt"/>
              <a:cs typeface="Times New Roman" pitchFamily="18" charset="0"/>
            </a:endParaRPr>
          </a:p>
          <a:p>
            <a:pPr>
              <a:spcBef>
                <a:spcPts val="1200"/>
              </a:spcBef>
              <a:buSzPct val="150000"/>
            </a:pPr>
            <a:r>
              <a:rPr lang="en-US" sz="2000" b="1" i="1" dirty="0" smtClean="0">
                <a:solidFill>
                  <a:srgbClr val="0000FF"/>
                </a:solidFill>
                <a:latin typeface="+mj-lt"/>
                <a:cs typeface="Times New Roman" pitchFamily="18" charset="0"/>
              </a:rPr>
              <a:t>Sensitivity to Higgs masses of up to 115 </a:t>
            </a:r>
            <a:r>
              <a:rPr lang="en-US" sz="2000" b="1" i="1" dirty="0" err="1" smtClean="0">
                <a:solidFill>
                  <a:srgbClr val="0000FF"/>
                </a:solidFill>
                <a:latin typeface="+mj-lt"/>
                <a:cs typeface="Times New Roman" pitchFamily="18" charset="0"/>
              </a:rPr>
              <a:t>GeV</a:t>
            </a:r>
            <a:r>
              <a:rPr lang="en-US" sz="2000" b="1" i="1" dirty="0" smtClean="0">
                <a:solidFill>
                  <a:srgbClr val="0000FF"/>
                </a:solidFill>
                <a:latin typeface="+mj-lt"/>
                <a:cs typeface="Times New Roman" pitchFamily="18" charset="0"/>
              </a:rPr>
              <a:t> for center-of-mass energy up to 209 </a:t>
            </a:r>
            <a:r>
              <a:rPr lang="en-US" sz="2000" b="1" i="1" dirty="0" err="1" smtClean="0">
                <a:solidFill>
                  <a:srgbClr val="0000FF"/>
                </a:solidFill>
                <a:latin typeface="+mj-lt"/>
                <a:cs typeface="Times New Roman" pitchFamily="18" charset="0"/>
              </a:rPr>
              <a:t>GeV</a:t>
            </a:r>
            <a:endParaRPr lang="en-US" sz="2000" b="1" i="1" dirty="0" smtClean="0">
              <a:solidFill>
                <a:srgbClr val="0000FF"/>
              </a:solidFill>
              <a:latin typeface="+mj-lt"/>
              <a:cs typeface="Times New Roman" pitchFamily="18" charset="0"/>
            </a:endParaRPr>
          </a:p>
          <a:p>
            <a:pPr>
              <a:spcBef>
                <a:spcPts val="1200"/>
              </a:spcBef>
              <a:buSzPct val="150000"/>
            </a:pPr>
            <a:r>
              <a:rPr lang="en-US" sz="2000" b="1" i="1" dirty="0" smtClean="0">
                <a:latin typeface="+mj-lt"/>
                <a:cs typeface="Times New Roman" pitchFamily="18" charset="0"/>
              </a:rPr>
              <a:t>Promising candidates started showing up!</a:t>
            </a:r>
            <a:endParaRPr lang="en-US" sz="2000" b="1" i="1" dirty="0">
              <a:latin typeface="+mj-lt"/>
              <a:cs typeface="Times New Roman" pitchFamily="18" charset="0"/>
            </a:endParaRPr>
          </a:p>
          <a:p>
            <a:pPr>
              <a:spcBef>
                <a:spcPts val="1200"/>
              </a:spcBef>
              <a:buSzPct val="150000"/>
            </a:pPr>
            <a:r>
              <a:rPr lang="en-US" sz="2000" b="1" i="1" dirty="0" smtClean="0">
                <a:latin typeface="+mj-lt"/>
                <a:cs typeface="Times New Roman" pitchFamily="18" charset="0"/>
              </a:rPr>
              <a:t>In late June 2000, ALEPH found the first candidate in the 4-jet channel: the so-called candidate (c) (at a center-of-mass energy of 206.6 </a:t>
            </a:r>
            <a:r>
              <a:rPr lang="en-US" sz="2000" b="1" i="1" dirty="0" err="1" smtClean="0">
                <a:latin typeface="+mj-lt"/>
                <a:cs typeface="Times New Roman" pitchFamily="18" charset="0"/>
              </a:rPr>
              <a:t>GeV</a:t>
            </a:r>
            <a:r>
              <a:rPr lang="en-US" sz="2000" b="1" i="1" dirty="0" smtClean="0">
                <a:latin typeface="+mj-lt"/>
                <a:cs typeface="Times New Roman" pitchFamily="18" charset="0"/>
              </a:rPr>
              <a:t> )</a:t>
            </a:r>
          </a:p>
          <a:p>
            <a:pPr>
              <a:spcBef>
                <a:spcPts val="1200"/>
              </a:spcBef>
              <a:buSzPct val="150000"/>
              <a:buNone/>
            </a:pPr>
            <a:r>
              <a:rPr lang="en-US" sz="2000" b="1" i="1" dirty="0" smtClean="0">
                <a:latin typeface="+mj-lt"/>
                <a:cs typeface="Times New Roman" pitchFamily="18" charset="0"/>
              </a:rPr>
              <a:t>	</a:t>
            </a:r>
            <a:r>
              <a:rPr lang="en-US" sz="2000" b="1" i="1" dirty="0" smtClean="0">
                <a:solidFill>
                  <a:srgbClr val="C00000"/>
                </a:solidFill>
                <a:latin typeface="+mj-lt"/>
                <a:cs typeface="Times New Roman" pitchFamily="18" charset="0"/>
              </a:rPr>
              <a:t>- reconstructed mass of 114 GeV</a:t>
            </a:r>
          </a:p>
          <a:p>
            <a:pPr>
              <a:spcBef>
                <a:spcPts val="1200"/>
              </a:spcBef>
              <a:buSzPct val="150000"/>
              <a:buNone/>
            </a:pPr>
            <a:r>
              <a:rPr lang="en-US" sz="2000" b="1" i="1" dirty="0">
                <a:solidFill>
                  <a:srgbClr val="C00000"/>
                </a:solidFill>
                <a:latin typeface="+mj-lt"/>
                <a:cs typeface="Times New Roman" pitchFamily="18" charset="0"/>
              </a:rPr>
              <a:t>	</a:t>
            </a:r>
            <a:r>
              <a:rPr lang="en-US" sz="2000" b="1" i="1" dirty="0" smtClean="0">
                <a:solidFill>
                  <a:srgbClr val="C00000"/>
                </a:solidFill>
                <a:latin typeface="+mj-lt"/>
                <a:cs typeface="Times New Roman" pitchFamily="18" charset="0"/>
              </a:rPr>
              <a:t>- found by both cut-based and neural network analyses</a:t>
            </a:r>
            <a:endParaRPr lang="en-US" sz="2000" b="1" i="1" dirty="0">
              <a:solidFill>
                <a:srgbClr val="C00000"/>
              </a:solidFill>
              <a:latin typeface="+mj-lt"/>
              <a:cs typeface="Times New Roman" pitchFamily="18" charset="0"/>
            </a:endParaRPr>
          </a:p>
        </p:txBody>
      </p:sp>
      <p:sp>
        <p:nvSpPr>
          <p:cNvPr id="7" name="Slide Number Placeholder 6"/>
          <p:cNvSpPr>
            <a:spLocks noGrp="1"/>
          </p:cNvSpPr>
          <p:nvPr>
            <p:ph type="sldNum" sz="quarter" idx="12"/>
          </p:nvPr>
        </p:nvSpPr>
        <p:spPr/>
        <p:txBody>
          <a:bodyPr/>
          <a:lstStyle/>
          <a:p>
            <a:fld id="{D5969857-7361-4001-AAE9-627719216D9F}" type="slidenum">
              <a:rPr lang="en-US" smtClean="0"/>
              <a:pPr/>
              <a:t>21</a:t>
            </a:fld>
            <a:endParaRPr lang="en-US"/>
          </a:p>
        </p:txBody>
      </p:sp>
      <p:sp>
        <p:nvSpPr>
          <p:cNvPr id="8" name="Rectangle 1"/>
          <p:cNvSpPr txBox="1">
            <a:spLocks noChangeArrowheads="1"/>
          </p:cNvSpPr>
          <p:nvPr/>
        </p:nvSpPr>
        <p:spPr>
          <a:xfrm>
            <a:off x="762000" y="76200"/>
            <a:ext cx="8001000" cy="533400"/>
          </a:xfrm>
          <a:prstGeom prst="rect">
            <a:avLst/>
          </a:prstGeom>
          <a:ln/>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i="1" dirty="0" smtClean="0">
                <a:latin typeface="+mj-lt"/>
                <a:ea typeface="+mj-ea"/>
                <a:cs typeface="Times New Roman" pitchFamily="18" charset="0"/>
                <a:sym typeface="Helvetica" charset="0"/>
              </a:rPr>
              <a:t>LEP-2 ERA     LEP operation in 2000</a:t>
            </a:r>
            <a:endParaRPr kumimoji="0" lang="en-US" sz="2800" b="1" i="1" u="none" strike="noStrike" kern="1200" cap="none" spc="0" normalizeH="0" baseline="0" noProof="0" dirty="0">
              <a:ln>
                <a:noFill/>
              </a:ln>
              <a:effectLst/>
              <a:uLnTx/>
              <a:uFillTx/>
              <a:latin typeface="+mj-lt"/>
              <a:ea typeface="+mj-ea"/>
              <a:cs typeface="Times New Roman" pitchFamily="18" charset="0"/>
              <a:sym typeface="Helvetica" charset="0"/>
            </a:endParaRPr>
          </a:p>
        </p:txBody>
      </p:sp>
      <p:graphicFrame>
        <p:nvGraphicFramePr>
          <p:cNvPr id="15" name="Table 14"/>
          <p:cNvGraphicFramePr>
            <a:graphicFrameLocks noGrp="1"/>
          </p:cNvGraphicFramePr>
          <p:nvPr>
            <p:extLst>
              <p:ext uri="{D42A27DB-BD31-4B8C-83A1-F6EECF244321}">
                <p14:modId xmlns:p14="http://schemas.microsoft.com/office/powerpoint/2010/main" xmlns="" val="1319836629"/>
              </p:ext>
            </p:extLst>
          </p:nvPr>
        </p:nvGraphicFramePr>
        <p:xfrm>
          <a:off x="685800" y="1706880"/>
          <a:ext cx="7467600" cy="1112520"/>
        </p:xfrm>
        <a:graphic>
          <a:graphicData uri="http://schemas.openxmlformats.org/drawingml/2006/table">
            <a:tbl>
              <a:tblPr firstRow="1" bandRow="1">
                <a:tableStyleId>{5C22544A-7EE6-4342-B048-85BDC9FD1C3A}</a:tableStyleId>
              </a:tblPr>
              <a:tblGrid>
                <a:gridCol w="1371600"/>
                <a:gridCol w="1219200"/>
                <a:gridCol w="1219200"/>
                <a:gridCol w="1168400"/>
                <a:gridCol w="1244600"/>
                <a:gridCol w="1244600"/>
              </a:tblGrid>
              <a:tr h="370840">
                <a:tc gridSpan="6">
                  <a:txBody>
                    <a:bodyPr/>
                    <a:lstStyle/>
                    <a:p>
                      <a:pPr algn="ctr"/>
                      <a:r>
                        <a:rPr lang="en-US" dirty="0" smtClean="0">
                          <a:solidFill>
                            <a:schemeClr val="tx1"/>
                          </a:solidFill>
                        </a:rPr>
                        <a:t>Data collected by LEP-2 experiments in</a:t>
                      </a:r>
                      <a:r>
                        <a:rPr lang="en-US" baseline="0" dirty="0" smtClean="0">
                          <a:solidFill>
                            <a:schemeClr val="tx1"/>
                          </a:solidFill>
                        </a:rPr>
                        <a:t> 2000   </a:t>
                      </a:r>
                      <a:r>
                        <a:rPr lang="en-US" dirty="0" smtClean="0">
                          <a:solidFill>
                            <a:schemeClr val="tx1"/>
                          </a:solidFill>
                        </a:rPr>
                        <a:t>(in pb</a:t>
                      </a:r>
                      <a:r>
                        <a:rPr lang="en-US" baseline="30000" dirty="0" smtClean="0">
                          <a:solidFill>
                            <a:schemeClr val="tx1"/>
                          </a:solidFill>
                        </a:rPr>
                        <a:t>-1</a:t>
                      </a:r>
                      <a:r>
                        <a:rPr lang="en-US" dirty="0" smtClean="0">
                          <a:solidFill>
                            <a:schemeClr val="tx1"/>
                          </a:solidFill>
                        </a:rPr>
                        <a:t>)</a:t>
                      </a:r>
                      <a:endParaRPr lang="en-US" dirty="0">
                        <a:solidFill>
                          <a:schemeClr val="tx1"/>
                        </a:solidFill>
                      </a:endParaRPr>
                    </a:p>
                  </a:txBody>
                  <a:tcPr>
                    <a:solidFill>
                      <a:schemeClr val="accent5"/>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sz="1600" b="1" dirty="0" smtClean="0"/>
                        <a:t>Experiment</a:t>
                      </a:r>
                      <a:endParaRPr lang="en-US" sz="1600" b="1" dirty="0"/>
                    </a:p>
                  </a:txBody>
                  <a:tcPr/>
                </a:tc>
                <a:tc>
                  <a:txBody>
                    <a:bodyPr/>
                    <a:lstStyle/>
                    <a:p>
                      <a:pPr algn="ctr"/>
                      <a:r>
                        <a:rPr lang="en-US" sz="1600" b="1" dirty="0" smtClean="0"/>
                        <a:t>ALEPH</a:t>
                      </a:r>
                      <a:endParaRPr lang="en-US" sz="1600" b="1" dirty="0"/>
                    </a:p>
                  </a:txBody>
                  <a:tcPr/>
                </a:tc>
                <a:tc>
                  <a:txBody>
                    <a:bodyPr/>
                    <a:lstStyle/>
                    <a:p>
                      <a:pPr algn="ctr"/>
                      <a:r>
                        <a:rPr lang="en-US" sz="1600" b="1" dirty="0" smtClean="0"/>
                        <a:t>DELPHI</a:t>
                      </a:r>
                      <a:endParaRPr lang="en-US" sz="1600" b="1" dirty="0"/>
                    </a:p>
                  </a:txBody>
                  <a:tcPr/>
                </a:tc>
                <a:tc>
                  <a:txBody>
                    <a:bodyPr/>
                    <a:lstStyle/>
                    <a:p>
                      <a:pPr algn="ctr"/>
                      <a:r>
                        <a:rPr lang="en-US" sz="1600" b="1" dirty="0" smtClean="0"/>
                        <a:t>L3</a:t>
                      </a:r>
                      <a:endParaRPr lang="en-US" sz="1600" b="1" dirty="0"/>
                    </a:p>
                  </a:txBody>
                  <a:tcPr/>
                </a:tc>
                <a:tc>
                  <a:txBody>
                    <a:bodyPr/>
                    <a:lstStyle/>
                    <a:p>
                      <a:pPr algn="ctr"/>
                      <a:r>
                        <a:rPr lang="en-US" sz="1600" b="1" dirty="0" smtClean="0"/>
                        <a:t>OPAL</a:t>
                      </a:r>
                      <a:endParaRPr lang="en-US" sz="1600" b="1" dirty="0"/>
                    </a:p>
                  </a:txBody>
                  <a:tcPr/>
                </a:tc>
                <a:tc>
                  <a:txBody>
                    <a:bodyPr/>
                    <a:lstStyle/>
                    <a:p>
                      <a:pPr algn="ctr"/>
                      <a:r>
                        <a:rPr lang="en-US" sz="1600" b="1" dirty="0" smtClean="0">
                          <a:solidFill>
                            <a:srgbClr val="FF0000"/>
                          </a:solidFill>
                        </a:rPr>
                        <a:t>TOTAL</a:t>
                      </a:r>
                      <a:endParaRPr lang="en-US" sz="1600" b="1" dirty="0">
                        <a:solidFill>
                          <a:srgbClr val="FF0000"/>
                        </a:solidFill>
                      </a:endParaRPr>
                    </a:p>
                  </a:txBody>
                  <a:tcPr/>
                </a:tc>
              </a:tr>
              <a:tr h="370840">
                <a:tc>
                  <a:txBody>
                    <a:bodyPr/>
                    <a:lstStyle/>
                    <a:p>
                      <a:r>
                        <a:rPr lang="en-US" dirty="0" smtClean="0"/>
                        <a:t>Dataset</a:t>
                      </a:r>
                      <a:endParaRPr lang="en-US" dirty="0"/>
                    </a:p>
                  </a:txBody>
                  <a:tcPr/>
                </a:tc>
                <a:tc>
                  <a:txBody>
                    <a:bodyPr/>
                    <a:lstStyle/>
                    <a:p>
                      <a:pPr algn="ctr"/>
                      <a:r>
                        <a:rPr lang="en-US" dirty="0" smtClean="0"/>
                        <a:t>130</a:t>
                      </a:r>
                      <a:endParaRPr lang="en-US" dirty="0"/>
                    </a:p>
                  </a:txBody>
                  <a:tcPr/>
                </a:tc>
                <a:tc>
                  <a:txBody>
                    <a:bodyPr/>
                    <a:lstStyle/>
                    <a:p>
                      <a:pPr algn="ctr"/>
                      <a:r>
                        <a:rPr lang="en-US" dirty="0" smtClean="0"/>
                        <a:t>138</a:t>
                      </a:r>
                      <a:endParaRPr lang="en-US" dirty="0"/>
                    </a:p>
                  </a:txBody>
                  <a:tcPr/>
                </a:tc>
                <a:tc>
                  <a:txBody>
                    <a:bodyPr/>
                    <a:lstStyle/>
                    <a:p>
                      <a:pPr algn="ctr"/>
                      <a:r>
                        <a:rPr lang="en-US" dirty="0" smtClean="0"/>
                        <a:t>139</a:t>
                      </a:r>
                      <a:endParaRPr lang="en-US" dirty="0"/>
                    </a:p>
                  </a:txBody>
                  <a:tcPr/>
                </a:tc>
                <a:tc>
                  <a:txBody>
                    <a:bodyPr/>
                    <a:lstStyle/>
                    <a:p>
                      <a:pPr algn="ctr"/>
                      <a:r>
                        <a:rPr lang="en-US" dirty="0" smtClean="0"/>
                        <a:t>129</a:t>
                      </a:r>
                      <a:endParaRPr lang="en-US" dirty="0"/>
                    </a:p>
                  </a:txBody>
                  <a:tcPr/>
                </a:tc>
                <a:tc>
                  <a:txBody>
                    <a:bodyPr/>
                    <a:lstStyle/>
                    <a:p>
                      <a:pPr algn="ctr"/>
                      <a:r>
                        <a:rPr lang="en-US" dirty="0" smtClean="0">
                          <a:solidFill>
                            <a:srgbClr val="FF0000"/>
                          </a:solidFill>
                        </a:rPr>
                        <a:t>536</a:t>
                      </a:r>
                      <a:endParaRPr lang="en-US" dirty="0">
                        <a:solidFill>
                          <a:srgbClr val="FF0000"/>
                        </a:solidFill>
                      </a:endParaRPr>
                    </a:p>
                  </a:txBody>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1295400"/>
            <a:ext cx="8534400" cy="4267200"/>
          </a:xfrm>
        </p:spPr>
        <p:txBody>
          <a:bodyPr>
            <a:normAutofit/>
          </a:bodyPr>
          <a:lstStyle/>
          <a:p>
            <a:pPr>
              <a:lnSpc>
                <a:spcPct val="75000"/>
              </a:lnSpc>
              <a:spcBef>
                <a:spcPts val="1800"/>
              </a:spcBef>
            </a:pPr>
            <a:r>
              <a:rPr lang="en-US" sz="2100" b="1" i="1" dirty="0" smtClean="0">
                <a:latin typeface="+mj-lt"/>
                <a:cs typeface="Times New Roman" pitchFamily="18" charset="0"/>
              </a:rPr>
              <a:t>Early July: ALEPH candidate (e) at ~115 </a:t>
            </a:r>
            <a:r>
              <a:rPr lang="en-US" sz="2100" b="1" i="1" dirty="0" err="1" smtClean="0">
                <a:latin typeface="+mj-lt"/>
                <a:cs typeface="Times New Roman" pitchFamily="18" charset="0"/>
              </a:rPr>
              <a:t>GeV</a:t>
            </a:r>
            <a:endParaRPr lang="en-US" sz="500" b="1" i="1" dirty="0">
              <a:latin typeface="+mj-lt"/>
              <a:cs typeface="Times New Roman" pitchFamily="18" charset="0"/>
            </a:endParaRPr>
          </a:p>
          <a:p>
            <a:pPr>
              <a:lnSpc>
                <a:spcPct val="75000"/>
              </a:lnSpc>
              <a:spcBef>
                <a:spcPts val="1800"/>
              </a:spcBef>
            </a:pPr>
            <a:r>
              <a:rPr lang="en-US" sz="2100" b="1" i="1" dirty="0" smtClean="0">
                <a:latin typeface="+mj-lt"/>
                <a:cs typeface="Times New Roman" pitchFamily="18" charset="0"/>
              </a:rPr>
              <a:t>End of July: ALEPH candidate (b) at 113 </a:t>
            </a:r>
            <a:r>
              <a:rPr lang="en-US" sz="2100" b="1" i="1" dirty="0" err="1" smtClean="0">
                <a:latin typeface="+mj-lt"/>
                <a:cs typeface="Times New Roman" pitchFamily="18" charset="0"/>
              </a:rPr>
              <a:t>GeV</a:t>
            </a:r>
            <a:endParaRPr lang="en-US" sz="500" b="1" i="1" dirty="0">
              <a:latin typeface="+mj-lt"/>
              <a:cs typeface="Times New Roman" pitchFamily="18" charset="0"/>
            </a:endParaRPr>
          </a:p>
          <a:p>
            <a:pPr>
              <a:lnSpc>
                <a:spcPct val="75000"/>
              </a:lnSpc>
              <a:spcBef>
                <a:spcPts val="1800"/>
              </a:spcBef>
            </a:pPr>
            <a:r>
              <a:rPr lang="en-US" sz="2100" b="1" i="1" dirty="0" smtClean="0">
                <a:latin typeface="+mj-lt"/>
                <a:cs typeface="Times New Roman" pitchFamily="18" charset="0"/>
              </a:rPr>
              <a:t>August</a:t>
            </a:r>
            <a:r>
              <a:rPr lang="en-US" sz="2100" b="1" i="1" dirty="0">
                <a:latin typeface="+mj-lt"/>
                <a:cs typeface="Times New Roman" pitchFamily="18" charset="0"/>
              </a:rPr>
              <a:t>:</a:t>
            </a:r>
            <a:r>
              <a:rPr lang="en-US" sz="2100" b="1" i="1" dirty="0" smtClean="0">
                <a:latin typeface="+mj-lt"/>
                <a:cs typeface="Times New Roman" pitchFamily="18" charset="0"/>
              </a:rPr>
              <a:t> ALEPH candidates (a) and (d) at 110 </a:t>
            </a:r>
            <a:r>
              <a:rPr lang="en-US" sz="2100" b="1" i="1" dirty="0" err="1" smtClean="0">
                <a:latin typeface="+mj-lt"/>
                <a:cs typeface="Times New Roman" pitchFamily="18" charset="0"/>
              </a:rPr>
              <a:t>GeV</a:t>
            </a:r>
            <a:r>
              <a:rPr lang="en-US" sz="2100" b="1" i="1" dirty="0" smtClean="0">
                <a:latin typeface="+mj-lt"/>
                <a:cs typeface="Times New Roman" pitchFamily="18" charset="0"/>
              </a:rPr>
              <a:t> and 115 </a:t>
            </a:r>
            <a:r>
              <a:rPr lang="en-US" sz="2100" b="1" i="1" dirty="0" err="1" smtClean="0">
                <a:latin typeface="+mj-lt"/>
                <a:cs typeface="Times New Roman" pitchFamily="18" charset="0"/>
              </a:rPr>
              <a:t>GeV</a:t>
            </a:r>
            <a:endParaRPr lang="en-US" sz="2100" b="1" i="1" dirty="0" smtClean="0">
              <a:latin typeface="+mj-lt"/>
              <a:cs typeface="Times New Roman" pitchFamily="18" charset="0"/>
            </a:endParaRPr>
          </a:p>
          <a:p>
            <a:pPr>
              <a:spcBef>
                <a:spcPts val="1800"/>
              </a:spcBef>
              <a:buNone/>
            </a:pPr>
            <a:endParaRPr lang="en-US" sz="500" b="1" i="1" dirty="0" smtClean="0">
              <a:latin typeface="+mj-lt"/>
              <a:cs typeface="Times New Roman" pitchFamily="18" charset="0"/>
            </a:endParaRPr>
          </a:p>
          <a:p>
            <a:pPr>
              <a:spcBef>
                <a:spcPts val="1800"/>
              </a:spcBef>
              <a:buNone/>
            </a:pPr>
            <a:endParaRPr lang="en-US" sz="500" b="1" i="1" dirty="0">
              <a:latin typeface="+mj-lt"/>
              <a:cs typeface="Times New Roman" pitchFamily="18" charset="0"/>
            </a:endParaRPr>
          </a:p>
          <a:p>
            <a:pPr>
              <a:spcBef>
                <a:spcPts val="1800"/>
              </a:spcBef>
              <a:buNone/>
            </a:pPr>
            <a:endParaRPr lang="en-US" sz="500" b="1" i="1" dirty="0">
              <a:latin typeface="+mj-lt"/>
              <a:cs typeface="Times New Roman" pitchFamily="18" charset="0"/>
            </a:endParaRPr>
          </a:p>
          <a:p>
            <a:pPr>
              <a:spcBef>
                <a:spcPts val="1800"/>
              </a:spcBef>
            </a:pPr>
            <a:r>
              <a:rPr lang="en-US" sz="2100" b="1" i="1" dirty="0" smtClean="0">
                <a:latin typeface="+mj-lt"/>
                <a:cs typeface="Times New Roman" pitchFamily="18" charset="0"/>
              </a:rPr>
              <a:t>Observation </a:t>
            </a:r>
            <a:r>
              <a:rPr lang="en-US" sz="2100" b="1" i="1" dirty="0">
                <a:latin typeface="+mj-lt"/>
                <a:cs typeface="Times New Roman" pitchFamily="18" charset="0"/>
              </a:rPr>
              <a:t>of an excess in the search for the Standard Model Higgs boson at </a:t>
            </a:r>
            <a:r>
              <a:rPr lang="en-US" sz="2100" b="1" i="1" dirty="0" smtClean="0">
                <a:latin typeface="+mj-lt"/>
                <a:cs typeface="Times New Roman" pitchFamily="18" charset="0"/>
              </a:rPr>
              <a:t>ALEPH, Phys. </a:t>
            </a:r>
            <a:r>
              <a:rPr lang="en-US" sz="2100" b="1" i="1" dirty="0" err="1" smtClean="0">
                <a:latin typeface="+mj-lt"/>
                <a:cs typeface="Times New Roman" pitchFamily="18" charset="0"/>
              </a:rPr>
              <a:t>Lett</a:t>
            </a:r>
            <a:r>
              <a:rPr lang="en-US" sz="2100" b="1" i="1" dirty="0" smtClean="0">
                <a:latin typeface="+mj-lt"/>
                <a:cs typeface="Times New Roman" pitchFamily="18" charset="0"/>
              </a:rPr>
              <a:t>. B 495 (2000) 1-17.</a:t>
            </a:r>
          </a:p>
          <a:p>
            <a:pPr lvl="1">
              <a:spcBef>
                <a:spcPts val="1800"/>
              </a:spcBef>
            </a:pPr>
            <a:r>
              <a:rPr lang="en-US" sz="2000" b="1" i="1" dirty="0" smtClean="0">
                <a:solidFill>
                  <a:srgbClr val="0000FF"/>
                </a:solidFill>
                <a:latin typeface="+mj-lt"/>
              </a:rPr>
              <a:t>“An </a:t>
            </a:r>
            <a:r>
              <a:rPr lang="en-US" sz="2000" b="1" i="1" dirty="0">
                <a:solidFill>
                  <a:srgbClr val="0000FF"/>
                </a:solidFill>
                <a:latin typeface="+mj-lt"/>
              </a:rPr>
              <a:t>excess of 3σ beyond the background expectation is found, consistent with the production of the Higgs boson with a mass near </a:t>
            </a:r>
            <a:r>
              <a:rPr lang="en-US" sz="2000" b="1" i="1" dirty="0" smtClean="0">
                <a:solidFill>
                  <a:srgbClr val="0000FF"/>
                </a:solidFill>
                <a:latin typeface="+mj-lt"/>
              </a:rPr>
              <a:t>114GeV”</a:t>
            </a:r>
            <a:endParaRPr lang="en-US" sz="2000" b="1" i="1" dirty="0">
              <a:solidFill>
                <a:srgbClr val="0000FF"/>
              </a:solidFill>
              <a:latin typeface="+mj-lt"/>
              <a:cs typeface="Times New Roman" pitchFamily="18" charset="0"/>
            </a:endParaRPr>
          </a:p>
          <a:p>
            <a:pPr>
              <a:spcBef>
                <a:spcPts val="1800"/>
              </a:spcBef>
            </a:pPr>
            <a:endParaRPr lang="en-US" sz="2100" b="1" i="1" dirty="0" smtClean="0">
              <a:solidFill>
                <a:srgbClr val="FF0000"/>
              </a:solidFill>
              <a:latin typeface="+mj-lt"/>
              <a:cs typeface="Times New Roman" pitchFamily="18" charset="0"/>
            </a:endParaRPr>
          </a:p>
        </p:txBody>
      </p:sp>
      <p:sp>
        <p:nvSpPr>
          <p:cNvPr id="7" name="Slide Number Placeholder 6"/>
          <p:cNvSpPr>
            <a:spLocks noGrp="1"/>
          </p:cNvSpPr>
          <p:nvPr>
            <p:ph type="sldNum" sz="quarter" idx="12"/>
          </p:nvPr>
        </p:nvSpPr>
        <p:spPr>
          <a:xfrm>
            <a:off x="7010400" y="6629400"/>
            <a:ext cx="2133600" cy="228600"/>
          </a:xfrm>
        </p:spPr>
        <p:txBody>
          <a:bodyPr/>
          <a:lstStyle/>
          <a:p>
            <a:fld id="{D5969857-7361-4001-AAE9-627719216D9F}" type="slidenum">
              <a:rPr lang="en-US" smtClean="0"/>
              <a:pPr/>
              <a:t>22</a:t>
            </a:fld>
            <a:endParaRPr lang="en-US"/>
          </a:p>
        </p:txBody>
      </p:sp>
      <p:sp>
        <p:nvSpPr>
          <p:cNvPr id="8" name="Rectangle 1"/>
          <p:cNvSpPr txBox="1">
            <a:spLocks noChangeArrowheads="1"/>
          </p:cNvSpPr>
          <p:nvPr/>
        </p:nvSpPr>
        <p:spPr>
          <a:xfrm>
            <a:off x="762000" y="76200"/>
            <a:ext cx="8001000" cy="533400"/>
          </a:xfrm>
          <a:prstGeom prst="rect">
            <a:avLst/>
          </a:prstGeom>
          <a:ln/>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i="1" dirty="0" smtClean="0">
                <a:latin typeface="+mj-lt"/>
                <a:ea typeface="+mj-ea"/>
                <a:cs typeface="Times New Roman" pitchFamily="18" charset="0"/>
                <a:sym typeface="Helvetica" charset="0"/>
              </a:rPr>
              <a:t>LEP-2 ERA     …and then there were more</a:t>
            </a:r>
            <a:endParaRPr kumimoji="0" lang="en-US" sz="2800" b="1" i="1" u="none" strike="noStrike" kern="1200" cap="none" spc="0" normalizeH="0" baseline="0" noProof="0" dirty="0">
              <a:ln>
                <a:noFill/>
              </a:ln>
              <a:effectLst/>
              <a:uLnTx/>
              <a:uFillTx/>
              <a:latin typeface="+mj-lt"/>
              <a:ea typeface="+mj-ea"/>
              <a:cs typeface="Times New Roman" pitchFamily="18" charset="0"/>
              <a:sym typeface="Helvetica" charset="0"/>
            </a:endParaRPr>
          </a:p>
        </p:txBody>
      </p:sp>
      <p:sp>
        <p:nvSpPr>
          <p:cNvPr id="2" name="Rectangle 1"/>
          <p:cNvSpPr/>
          <p:nvPr/>
        </p:nvSpPr>
        <p:spPr>
          <a:xfrm>
            <a:off x="3657600" y="2743200"/>
            <a:ext cx="5349876" cy="415498"/>
          </a:xfrm>
          <a:prstGeom prst="rect">
            <a:avLst/>
          </a:prstGeom>
        </p:spPr>
        <p:txBody>
          <a:bodyPr wrap="square">
            <a:spAutoFit/>
          </a:bodyPr>
          <a:lstStyle/>
          <a:p>
            <a:pPr lvl="0" eaLnBrk="0" fontAlgn="base" hangingPunct="0">
              <a:spcBef>
                <a:spcPct val="20000"/>
              </a:spcBef>
              <a:spcAft>
                <a:spcPct val="0"/>
              </a:spcAft>
            </a:pPr>
            <a:r>
              <a:rPr lang="en-US" sz="2100" b="1" i="1" kern="0" dirty="0">
                <a:solidFill>
                  <a:srgbClr val="FF0000"/>
                </a:solidFill>
                <a:latin typeface="+mj-lt"/>
                <a:cs typeface="Times New Roman" pitchFamily="18" charset="0"/>
              </a:rPr>
              <a:t>‘Forget about limits…watch that bump!’</a:t>
            </a:r>
          </a:p>
        </p:txBody>
      </p:sp>
      <p:sp>
        <p:nvSpPr>
          <p:cNvPr id="6" name="Rectangle 5"/>
          <p:cNvSpPr/>
          <p:nvPr/>
        </p:nvSpPr>
        <p:spPr bwMode="auto">
          <a:xfrm>
            <a:off x="381000" y="1219200"/>
            <a:ext cx="8382000" cy="13716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xmlns="" val="287413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969857-7361-4001-AAE9-627719216D9F}" type="slidenum">
              <a:rPr lang="en-US" smtClean="0"/>
              <a:pPr/>
              <a:t>23</a:t>
            </a:fld>
            <a:endParaRPr lang="en-US"/>
          </a:p>
        </p:txBody>
      </p:sp>
      <p:sp>
        <p:nvSpPr>
          <p:cNvPr id="8" name="Rectangle 1"/>
          <p:cNvSpPr txBox="1">
            <a:spLocks noChangeArrowheads="1"/>
          </p:cNvSpPr>
          <p:nvPr/>
        </p:nvSpPr>
        <p:spPr>
          <a:xfrm>
            <a:off x="762000" y="76200"/>
            <a:ext cx="8382000" cy="533400"/>
          </a:xfrm>
          <a:prstGeom prst="rect">
            <a:avLst/>
          </a:prstGeom>
          <a:ln/>
        </p:spPr>
        <p:txBody>
          <a:bodyPr vert="horz" lIns="91440" tIns="45720" rIns="91440" bIns="45720" rtlCol="0" anchor="ctr">
            <a:normAutofit fontScale="92500"/>
          </a:bodyPr>
          <a:lstStyle/>
          <a:p>
            <a:pPr>
              <a:spcBef>
                <a:spcPct val="0"/>
              </a:spcBef>
              <a:defRPr/>
            </a:pPr>
            <a:r>
              <a:rPr lang="en-US" b="1" i="1" dirty="0" smtClean="0">
                <a:latin typeface="+mj-lt"/>
                <a:ea typeface="+mj-ea"/>
                <a:cs typeface="Times New Roman" pitchFamily="18" charset="0"/>
                <a:sym typeface="Helvetica" charset="0"/>
              </a:rPr>
              <a:t>LEP-2 ERA     ALEPH candidate (c) 54698 4881   M=114.3GeV    </a:t>
            </a:r>
            <a:r>
              <a:rPr lang="en-US" b="1" i="1" dirty="0" err="1" smtClean="0">
                <a:latin typeface="+mj-lt"/>
                <a:ea typeface="+mj-ea"/>
                <a:cs typeface="Times New Roman" pitchFamily="18" charset="0"/>
                <a:sym typeface="Helvetica" charset="0"/>
              </a:rPr>
              <a:t>E</a:t>
            </a:r>
            <a:r>
              <a:rPr lang="en-US" b="1" i="1" baseline="-25000" dirty="0" err="1" smtClean="0">
                <a:latin typeface="+mj-lt"/>
                <a:ea typeface="+mj-ea"/>
                <a:cs typeface="Times New Roman" pitchFamily="18" charset="0"/>
                <a:sym typeface="Helvetica" charset="0"/>
              </a:rPr>
              <a:t>cm</a:t>
            </a:r>
            <a:r>
              <a:rPr lang="en-US" b="1" i="1" dirty="0" smtClean="0">
                <a:latin typeface="+mj-lt"/>
                <a:ea typeface="+mj-ea"/>
                <a:cs typeface="Times New Roman" pitchFamily="18" charset="0"/>
                <a:sym typeface="Helvetica" charset="0"/>
              </a:rPr>
              <a:t> </a:t>
            </a:r>
            <a:r>
              <a:rPr lang="en-US" b="1" i="1" dirty="0">
                <a:latin typeface="+mj-lt"/>
                <a:ea typeface="+mj-ea"/>
                <a:cs typeface="Times New Roman" pitchFamily="18" charset="0"/>
                <a:sym typeface="Helvetica" charset="0"/>
              </a:rPr>
              <a:t>= </a:t>
            </a:r>
            <a:r>
              <a:rPr lang="en-US" b="1" i="1" dirty="0" smtClean="0">
                <a:latin typeface="+mj-lt"/>
                <a:ea typeface="+mj-ea"/>
                <a:cs typeface="Times New Roman" pitchFamily="18" charset="0"/>
                <a:sym typeface="Helvetica" charset="0"/>
              </a:rPr>
              <a:t>206.7 </a:t>
            </a:r>
            <a:r>
              <a:rPr lang="en-US" b="1" i="1" dirty="0" err="1" smtClean="0">
                <a:latin typeface="+mj-lt"/>
                <a:ea typeface="+mj-ea"/>
                <a:cs typeface="Times New Roman" pitchFamily="18" charset="0"/>
                <a:sym typeface="Helvetica" charset="0"/>
              </a:rPr>
              <a:t>GeV</a:t>
            </a:r>
            <a:endParaRPr lang="en-US" b="1" i="1" dirty="0">
              <a:latin typeface="+mj-lt"/>
              <a:ea typeface="+mj-ea"/>
              <a:cs typeface="Times New Roman" pitchFamily="18" charset="0"/>
              <a:sym typeface="Helvetica" charset="0"/>
            </a:endParaRPr>
          </a:p>
        </p:txBody>
      </p:sp>
      <p:pic>
        <p:nvPicPr>
          <p:cNvPr id="3074" name="Picture 2"/>
          <p:cNvPicPr>
            <a:picLocks noChangeAspect="1" noChangeArrowheads="1"/>
          </p:cNvPicPr>
          <p:nvPr/>
        </p:nvPicPr>
        <p:blipFill>
          <a:blip r:embed="rId2" cstate="print"/>
          <a:srcRect/>
          <a:stretch>
            <a:fillRect/>
          </a:stretch>
        </p:blipFill>
        <p:spPr bwMode="auto">
          <a:xfrm>
            <a:off x="457207" y="685806"/>
            <a:ext cx="8296275" cy="58007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7315200" cy="1447800"/>
          </a:xfrm>
        </p:spPr>
        <p:txBody>
          <a:bodyPr/>
          <a:lstStyle/>
          <a:p>
            <a:r>
              <a:rPr lang="en-US" b="1" i="1" dirty="0" smtClean="0"/>
              <a:t>L3: </a:t>
            </a:r>
            <a:br>
              <a:rPr lang="en-US" b="1" i="1" dirty="0" smtClean="0"/>
            </a:br>
            <a:r>
              <a:rPr lang="en-US" sz="2000" b="1" i="1" dirty="0" smtClean="0"/>
              <a:t>Higgs </a:t>
            </a:r>
            <a:r>
              <a:rPr lang="en-US" sz="2000" b="1" i="1" dirty="0"/>
              <a:t>candidates in </a:t>
            </a:r>
            <a:r>
              <a:rPr lang="en-US" sz="2000" b="1" i="1" dirty="0" err="1"/>
              <a:t>e</a:t>
            </a:r>
            <a:r>
              <a:rPr lang="en-US" sz="2000" b="1" i="1" baseline="30000" dirty="0" err="1"/>
              <a:t>+</a:t>
            </a:r>
            <a:r>
              <a:rPr lang="en-US" sz="2000" b="1" i="1" dirty="0" err="1"/>
              <a:t>e</a:t>
            </a:r>
            <a:r>
              <a:rPr lang="en-US" sz="2000" b="1" i="1" baseline="30000" dirty="0"/>
              <a:t>−</a:t>
            </a:r>
            <a:r>
              <a:rPr lang="en-US" sz="2000" b="1" i="1" dirty="0"/>
              <a:t> </a:t>
            </a:r>
            <a:r>
              <a:rPr lang="en-US" sz="2000" b="1" i="1" dirty="0" smtClean="0"/>
              <a:t>interactions </a:t>
            </a:r>
            <a:r>
              <a:rPr lang="en-US" sz="2000" b="1" i="1" dirty="0"/>
              <a:t>at √s = 206.6 </a:t>
            </a:r>
            <a:r>
              <a:rPr lang="en-US" sz="2000" b="1" i="1" dirty="0" err="1" smtClean="0"/>
              <a:t>GeV</a:t>
            </a:r>
            <a:r>
              <a:rPr lang="en-US" b="1" i="1" dirty="0" smtClean="0"/>
              <a:t>, </a:t>
            </a:r>
            <a:br>
              <a:rPr lang="en-US" b="1" i="1" dirty="0" smtClean="0"/>
            </a:br>
            <a:r>
              <a:rPr lang="en-US" sz="1600" b="1" i="1" dirty="0" smtClean="0">
                <a:hlinkClick r:id="rId2"/>
              </a:rPr>
              <a:t>Phys. </a:t>
            </a:r>
            <a:r>
              <a:rPr lang="en-US" sz="1600" b="1" i="1" dirty="0" err="1" smtClean="0">
                <a:hlinkClick r:id="rId2"/>
              </a:rPr>
              <a:t>Lett</a:t>
            </a:r>
            <a:r>
              <a:rPr lang="en-US" sz="1600" b="1" i="1" dirty="0" smtClean="0">
                <a:hlinkClick r:id="rId2"/>
              </a:rPr>
              <a:t>. B 495 (2000) 18-25</a:t>
            </a:r>
            <a:r>
              <a:rPr lang="en-US" sz="1600" b="1" i="1" dirty="0"/>
              <a:t/>
            </a:r>
            <a:br>
              <a:rPr lang="en-US" sz="1600" b="1" i="1" dirty="0"/>
            </a:br>
            <a:r>
              <a:rPr lang="en-US" sz="1600" b="1" i="1" dirty="0" smtClean="0">
                <a:hlinkClick r:id="rId3"/>
              </a:rPr>
              <a:t>Phys. </a:t>
            </a:r>
            <a:r>
              <a:rPr lang="en-US" sz="1600" b="1" i="1" dirty="0" err="1" smtClean="0">
                <a:hlinkClick r:id="rId3"/>
              </a:rPr>
              <a:t>Lett</a:t>
            </a:r>
            <a:r>
              <a:rPr lang="en-US" sz="1600" b="1" i="1" dirty="0" smtClean="0">
                <a:hlinkClick r:id="rId3"/>
              </a:rPr>
              <a:t>. B 517 (2001) 319-331</a:t>
            </a:r>
            <a:endParaRPr lang="en-US" sz="1600" b="1" i="1" dirty="0" smtClean="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24</a:t>
            </a:fld>
            <a:endParaRPr lang="en-US" altLang="zh-CN" dirty="0">
              <a:solidFill>
                <a:srgbClr val="000000"/>
              </a:solidFill>
            </a:endParaRPr>
          </a:p>
        </p:txBody>
      </p:sp>
      <p:pic>
        <p:nvPicPr>
          <p:cNvPr id="6" name="Picture 5" descr="Screen Shot 2013-01-22 at 7.07.42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 y="2438400"/>
            <a:ext cx="3886200" cy="3886200"/>
          </a:xfrm>
          <a:prstGeom prst="rect">
            <a:avLst/>
          </a:prstGeom>
        </p:spPr>
      </p:pic>
      <p:pic>
        <p:nvPicPr>
          <p:cNvPr id="7" name="Picture 6" descr="Screen Shot 2013-01-22 at 7.09.06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9207" y="2133600"/>
            <a:ext cx="3723659" cy="3886200"/>
          </a:xfrm>
          <a:prstGeom prst="rect">
            <a:avLst/>
          </a:prstGeom>
        </p:spPr>
      </p:pic>
      <p:sp>
        <p:nvSpPr>
          <p:cNvPr id="8" name="TextBox 7"/>
          <p:cNvSpPr txBox="1"/>
          <p:nvPr/>
        </p:nvSpPr>
        <p:spPr>
          <a:xfrm>
            <a:off x="5621019" y="6019800"/>
            <a:ext cx="3170720" cy="369332"/>
          </a:xfrm>
          <a:prstGeom prst="rect">
            <a:avLst/>
          </a:prstGeom>
          <a:noFill/>
        </p:spPr>
        <p:txBody>
          <a:bodyPr wrap="none" rtlCol="0">
            <a:spAutoFit/>
          </a:bodyPr>
          <a:lstStyle/>
          <a:p>
            <a:r>
              <a:rPr lang="en-US" b="1" i="1" dirty="0" smtClean="0">
                <a:solidFill>
                  <a:srgbClr val="FF0000"/>
                </a:solidFill>
                <a:latin typeface="+mj-lt"/>
                <a:cs typeface="Times New Roman"/>
              </a:rPr>
              <a:t>H</a:t>
            </a:r>
            <a:r>
              <a:rPr lang="el-GR" b="1" i="1" dirty="0" smtClean="0">
                <a:solidFill>
                  <a:srgbClr val="FF0000"/>
                </a:solidFill>
                <a:latin typeface="+mj-lt"/>
                <a:cs typeface="Times New Roman"/>
              </a:rPr>
              <a:t>νν</a:t>
            </a:r>
            <a:r>
              <a:rPr lang="en-US" b="1" dirty="0" smtClean="0">
                <a:solidFill>
                  <a:srgbClr val="FF0000"/>
                </a:solidFill>
                <a:latin typeface="+mj-lt"/>
              </a:rPr>
              <a:t> candidate: m=115 </a:t>
            </a:r>
            <a:r>
              <a:rPr lang="en-US" b="1" dirty="0" err="1" smtClean="0">
                <a:solidFill>
                  <a:srgbClr val="FF0000"/>
                </a:solidFill>
                <a:latin typeface="+mj-lt"/>
              </a:rPr>
              <a:t>GeV</a:t>
            </a:r>
            <a:endParaRPr lang="en-US" b="1" dirty="0">
              <a:solidFill>
                <a:srgbClr val="FF0000"/>
              </a:solidFill>
              <a:latin typeface="+mj-lt"/>
            </a:endParaRPr>
          </a:p>
        </p:txBody>
      </p:sp>
      <p:sp>
        <p:nvSpPr>
          <p:cNvPr id="5" name="TextBox 4"/>
          <p:cNvSpPr txBox="1"/>
          <p:nvPr/>
        </p:nvSpPr>
        <p:spPr>
          <a:xfrm>
            <a:off x="3501732" y="2435437"/>
            <a:ext cx="1147920" cy="307777"/>
          </a:xfrm>
          <a:prstGeom prst="rect">
            <a:avLst/>
          </a:prstGeom>
          <a:noFill/>
        </p:spPr>
        <p:txBody>
          <a:bodyPr wrap="none" rtlCol="0">
            <a:spAutoFit/>
          </a:bodyPr>
          <a:lstStyle/>
          <a:p>
            <a:r>
              <a:rPr lang="en-US" sz="1400" b="1" dirty="0"/>
              <a:t>m</a:t>
            </a:r>
            <a:r>
              <a:rPr lang="en-US" sz="1400" b="1" dirty="0" smtClean="0"/>
              <a:t>=115 </a:t>
            </a:r>
            <a:r>
              <a:rPr lang="en-US" sz="1400" b="1" dirty="0" err="1" smtClean="0"/>
              <a:t>GeV</a:t>
            </a:r>
            <a:endParaRPr lang="en-US" sz="1400" b="1" dirty="0"/>
          </a:p>
        </p:txBody>
      </p:sp>
      <p:sp>
        <p:nvSpPr>
          <p:cNvPr id="10" name="Rectangle 1"/>
          <p:cNvSpPr txBox="1">
            <a:spLocks noChangeArrowheads="1"/>
          </p:cNvSpPr>
          <p:nvPr/>
        </p:nvSpPr>
        <p:spPr>
          <a:xfrm>
            <a:off x="762000" y="76200"/>
            <a:ext cx="8001000" cy="533400"/>
          </a:xfrm>
          <a:prstGeom prst="rect">
            <a:avLst/>
          </a:prstGeom>
          <a:ln/>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i="1" dirty="0" smtClean="0">
                <a:latin typeface="+mj-lt"/>
                <a:ea typeface="+mj-ea"/>
                <a:cs typeface="Times New Roman" pitchFamily="18" charset="0"/>
                <a:sym typeface="Helvetica" charset="0"/>
              </a:rPr>
              <a:t>LEP-2 ERA     L3 candidates</a:t>
            </a:r>
            <a:endParaRPr kumimoji="0" lang="en-US" sz="2800" b="1" i="1" u="none" strike="noStrike" kern="1200" cap="none" spc="0" normalizeH="0" baseline="0" noProof="0" dirty="0">
              <a:ln>
                <a:noFill/>
              </a:ln>
              <a:effectLst/>
              <a:uLnTx/>
              <a:uFillTx/>
              <a:latin typeface="+mj-lt"/>
              <a:ea typeface="+mj-ea"/>
              <a:cs typeface="Times New Roman" pitchFamily="18" charset="0"/>
              <a:sym typeface="Helvetica" charset="0"/>
            </a:endParaRPr>
          </a:p>
        </p:txBody>
      </p:sp>
    </p:spTree>
    <p:extLst>
      <p:ext uri="{BB962C8B-B14F-4D97-AF65-F5344CB8AC3E}">
        <p14:creationId xmlns:p14="http://schemas.microsoft.com/office/powerpoint/2010/main" xmlns="" val="574202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838200"/>
            <a:ext cx="8229600" cy="5715000"/>
          </a:xfrm>
        </p:spPr>
        <p:txBody>
          <a:bodyPr>
            <a:noAutofit/>
          </a:bodyPr>
          <a:lstStyle/>
          <a:p>
            <a:pPr>
              <a:spcBef>
                <a:spcPts val="600"/>
              </a:spcBef>
              <a:spcAft>
                <a:spcPts val="600"/>
              </a:spcAft>
              <a:buSzPct val="150000"/>
            </a:pPr>
            <a:r>
              <a:rPr lang="en-US" sz="1900" b="1" i="1" dirty="0" smtClean="0">
                <a:latin typeface="+mj-lt"/>
                <a:cs typeface="Times New Roman" pitchFamily="18" charset="0"/>
              </a:rPr>
              <a:t>LEP was scheduled to shut down in September 2000 to allow start of LHC construction</a:t>
            </a:r>
          </a:p>
          <a:p>
            <a:pPr>
              <a:spcBef>
                <a:spcPts val="600"/>
              </a:spcBef>
              <a:spcAft>
                <a:spcPts val="600"/>
              </a:spcAft>
              <a:buSzPct val="150000"/>
            </a:pPr>
            <a:r>
              <a:rPr lang="en-US" sz="1900" b="1" i="1" dirty="0" smtClean="0">
                <a:solidFill>
                  <a:srgbClr val="0000FF"/>
                </a:solidFill>
                <a:latin typeface="+mj-lt"/>
                <a:cs typeface="Times New Roman" pitchFamily="18" charset="0"/>
              </a:rPr>
              <a:t>In early September, DELPHI found a 4-jet Higgs candidate upon re-analyzing their data with an ALEPH-like analysis</a:t>
            </a:r>
            <a:endParaRPr lang="en-US" sz="1900" b="1" i="1" dirty="0">
              <a:solidFill>
                <a:srgbClr val="0000FF"/>
              </a:solidFill>
              <a:latin typeface="+mj-lt"/>
              <a:cs typeface="Times New Roman" pitchFamily="18" charset="0"/>
            </a:endParaRPr>
          </a:p>
          <a:p>
            <a:pPr>
              <a:spcBef>
                <a:spcPts val="600"/>
              </a:spcBef>
              <a:spcAft>
                <a:spcPts val="600"/>
              </a:spcAft>
              <a:buSzPct val="150000"/>
            </a:pPr>
            <a:r>
              <a:rPr lang="en-US" sz="1900" b="1" i="1" dirty="0" smtClean="0">
                <a:latin typeface="+mj-lt"/>
                <a:cs typeface="Times New Roman" pitchFamily="18" charset="0"/>
              </a:rPr>
              <a:t>Based on these results, the LEP-2 run was extended by 6 weeks</a:t>
            </a:r>
            <a:endParaRPr lang="en-US" sz="1900" b="1" i="1" dirty="0">
              <a:latin typeface="+mj-lt"/>
              <a:cs typeface="Times New Roman" pitchFamily="18" charset="0"/>
            </a:endParaRPr>
          </a:p>
          <a:p>
            <a:pPr>
              <a:spcBef>
                <a:spcPts val="600"/>
              </a:spcBef>
              <a:spcAft>
                <a:spcPts val="600"/>
              </a:spcAft>
              <a:buSzPct val="150000"/>
            </a:pPr>
            <a:r>
              <a:rPr lang="en-US" sz="1900" b="1" i="1" dirty="0" smtClean="0">
                <a:latin typeface="+mj-lt"/>
                <a:cs typeface="Times New Roman" pitchFamily="18" charset="0"/>
              </a:rPr>
              <a:t>The L3 candidat</a:t>
            </a:r>
            <a:r>
              <a:rPr lang="en-US" sz="1900" b="1" i="1" dirty="0">
                <a:latin typeface="+mj-lt"/>
                <a:cs typeface="Times New Roman" pitchFamily="18" charset="0"/>
              </a:rPr>
              <a:t>e</a:t>
            </a:r>
            <a:r>
              <a:rPr lang="en-US" sz="1900" b="1" i="1" dirty="0" smtClean="0">
                <a:latin typeface="+mj-lt"/>
                <a:cs typeface="Times New Roman" pitchFamily="18" charset="0"/>
              </a:rPr>
              <a:t> in the missing energy (</a:t>
            </a:r>
            <a:r>
              <a:rPr lang="el-GR" sz="1900" b="1" i="1" dirty="0" smtClean="0">
                <a:latin typeface="+mj-lt"/>
                <a:cs typeface="Times New Roman"/>
              </a:rPr>
              <a:t>νν</a:t>
            </a:r>
            <a:r>
              <a:rPr lang="en-US" sz="1900" b="1" i="1" dirty="0" smtClean="0">
                <a:latin typeface="+mj-lt"/>
                <a:cs typeface="Times New Roman" pitchFamily="18" charset="0"/>
              </a:rPr>
              <a:t>bb) channel was found during the extension</a:t>
            </a:r>
            <a:endParaRPr lang="en-US" sz="1900" b="1" i="1" dirty="0">
              <a:latin typeface="+mj-lt"/>
              <a:cs typeface="Times New Roman" pitchFamily="18" charset="0"/>
            </a:endParaRPr>
          </a:p>
          <a:p>
            <a:pPr>
              <a:spcBef>
                <a:spcPts val="600"/>
              </a:spcBef>
              <a:spcAft>
                <a:spcPts val="600"/>
              </a:spcAft>
              <a:buSzPct val="150000"/>
            </a:pPr>
            <a:r>
              <a:rPr lang="en-US" sz="1900" b="1" i="1" dirty="0" smtClean="0">
                <a:solidFill>
                  <a:srgbClr val="FF0000"/>
                </a:solidFill>
                <a:latin typeface="+mj-lt"/>
                <a:cs typeface="Times New Roman" pitchFamily="18" charset="0"/>
              </a:rPr>
              <a:t>On </a:t>
            </a:r>
            <a:r>
              <a:rPr lang="en-US" sz="1900" b="1" i="1" dirty="0">
                <a:solidFill>
                  <a:srgbClr val="FF0000"/>
                </a:solidFill>
                <a:latin typeface="+mj-lt"/>
                <a:cs typeface="Times New Roman" pitchFamily="18" charset="0"/>
              </a:rPr>
              <a:t>N</a:t>
            </a:r>
            <a:r>
              <a:rPr lang="en-US" sz="1900" b="1" i="1" dirty="0" smtClean="0">
                <a:solidFill>
                  <a:srgbClr val="FF0000"/>
                </a:solidFill>
                <a:latin typeface="+mj-lt"/>
                <a:cs typeface="Times New Roman" pitchFamily="18" charset="0"/>
              </a:rPr>
              <a:t>ovember 3, 2000 the LEP Higgs working group made a request to LEPC for 4-6 months extension in 2001</a:t>
            </a:r>
          </a:p>
          <a:p>
            <a:pPr>
              <a:spcBef>
                <a:spcPts val="600"/>
              </a:spcBef>
              <a:spcAft>
                <a:spcPts val="600"/>
              </a:spcAft>
              <a:buSzPct val="150000"/>
            </a:pPr>
            <a:r>
              <a:rPr lang="en-US" sz="1900" b="1" i="1" dirty="0" smtClean="0">
                <a:solidFill>
                  <a:srgbClr val="FF0000"/>
                </a:solidFill>
                <a:latin typeface="+mj-lt"/>
                <a:cs typeface="Times New Roman" pitchFamily="18" charset="0"/>
              </a:rPr>
              <a:t>LEP was shut down in the first week on November after delivering 11 years of great physics</a:t>
            </a:r>
            <a:endParaRPr lang="en-US" sz="1900" b="1" i="1" dirty="0">
              <a:latin typeface="+mj-lt"/>
              <a:cs typeface="Times New Roman" pitchFamily="18" charset="0"/>
            </a:endParaRPr>
          </a:p>
          <a:p>
            <a:pPr>
              <a:spcBef>
                <a:spcPts val="600"/>
              </a:spcBef>
              <a:spcAft>
                <a:spcPts val="600"/>
              </a:spcAft>
              <a:buSzPct val="150000"/>
            </a:pPr>
            <a:r>
              <a:rPr lang="en-US" sz="1900" b="1" i="1" dirty="0" smtClean="0">
                <a:latin typeface="+mj-lt"/>
                <a:cs typeface="Times New Roman" pitchFamily="18" charset="0"/>
              </a:rPr>
              <a:t>Very disappointing for those of us who believed we were really close to a discovery</a:t>
            </a:r>
          </a:p>
          <a:p>
            <a:pPr>
              <a:spcBef>
                <a:spcPts val="600"/>
              </a:spcBef>
              <a:spcAft>
                <a:spcPts val="600"/>
              </a:spcAft>
              <a:buSzPct val="150000"/>
              <a:buNone/>
            </a:pPr>
            <a:r>
              <a:rPr lang="en-US" sz="1900" b="1" i="1" dirty="0">
                <a:latin typeface="+mj-lt"/>
                <a:cs typeface="Times New Roman" pitchFamily="18" charset="0"/>
              </a:rPr>
              <a:t>	</a:t>
            </a:r>
            <a:r>
              <a:rPr lang="en-US" sz="1900" b="1" i="1" dirty="0" smtClean="0">
                <a:latin typeface="+mj-lt"/>
                <a:cs typeface="Times New Roman" pitchFamily="18" charset="0"/>
              </a:rPr>
              <a:t>- but in retrospect, no complaints!</a:t>
            </a:r>
          </a:p>
        </p:txBody>
      </p:sp>
      <p:sp>
        <p:nvSpPr>
          <p:cNvPr id="7" name="Slide Number Placeholder 6"/>
          <p:cNvSpPr>
            <a:spLocks noGrp="1"/>
          </p:cNvSpPr>
          <p:nvPr>
            <p:ph type="sldNum" sz="quarter" idx="12"/>
          </p:nvPr>
        </p:nvSpPr>
        <p:spPr>
          <a:xfrm>
            <a:off x="7010400" y="6629400"/>
            <a:ext cx="2133600" cy="228600"/>
          </a:xfrm>
        </p:spPr>
        <p:txBody>
          <a:bodyPr/>
          <a:lstStyle/>
          <a:p>
            <a:fld id="{D5969857-7361-4001-AAE9-627719216D9F}" type="slidenum">
              <a:rPr lang="en-US" smtClean="0"/>
              <a:pPr/>
              <a:t>25</a:t>
            </a:fld>
            <a:endParaRPr lang="en-US"/>
          </a:p>
        </p:txBody>
      </p:sp>
      <p:sp>
        <p:nvSpPr>
          <p:cNvPr id="8" name="Rectangle 1"/>
          <p:cNvSpPr txBox="1">
            <a:spLocks noChangeArrowheads="1"/>
          </p:cNvSpPr>
          <p:nvPr/>
        </p:nvSpPr>
        <p:spPr>
          <a:xfrm>
            <a:off x="762000" y="76200"/>
            <a:ext cx="8001000" cy="533400"/>
          </a:xfrm>
          <a:prstGeom prst="rect">
            <a:avLst/>
          </a:prstGeom>
          <a:ln/>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i="1" dirty="0" smtClean="0">
                <a:latin typeface="+mj-lt"/>
                <a:ea typeface="+mj-ea"/>
                <a:cs typeface="Times New Roman" pitchFamily="18" charset="0"/>
                <a:sym typeface="Helvetica" charset="0"/>
              </a:rPr>
              <a:t>LEP-2 ERA     …while time was running out</a:t>
            </a:r>
            <a:endParaRPr kumimoji="0" lang="en-US" sz="2800" b="1" i="1" u="none" strike="noStrike" kern="1200" cap="none" spc="0" normalizeH="0" baseline="0" noProof="0" dirty="0">
              <a:ln>
                <a:noFill/>
              </a:ln>
              <a:effectLst/>
              <a:uLnTx/>
              <a:uFillTx/>
              <a:latin typeface="+mj-lt"/>
              <a:ea typeface="+mj-ea"/>
              <a:cs typeface="Times New Roman" pitchFamily="18" charset="0"/>
              <a:sym typeface="Helvetica" charset="0"/>
            </a:endParaRPr>
          </a:p>
        </p:txBody>
      </p:sp>
      <p:sp>
        <p:nvSpPr>
          <p:cNvPr id="5" name="Rectangle 4"/>
          <p:cNvSpPr/>
          <p:nvPr/>
        </p:nvSpPr>
        <p:spPr bwMode="auto">
          <a:xfrm>
            <a:off x="381000" y="3505200"/>
            <a:ext cx="8382000" cy="25908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 of LEP. CERN press release.</a:t>
            </a:r>
            <a:endParaRPr lang="en-US" dirty="0"/>
          </a:p>
        </p:txBody>
      </p:sp>
      <p:sp>
        <p:nvSpPr>
          <p:cNvPr id="3" name="Content Placeholder 2"/>
          <p:cNvSpPr>
            <a:spLocks noGrp="1"/>
          </p:cNvSpPr>
          <p:nvPr>
            <p:ph idx="1"/>
          </p:nvPr>
        </p:nvSpPr>
        <p:spPr>
          <a:xfrm>
            <a:off x="457200" y="4648200"/>
            <a:ext cx="8382000" cy="1752600"/>
          </a:xfrm>
        </p:spPr>
        <p:txBody>
          <a:bodyPr/>
          <a:lstStyle/>
          <a:p>
            <a:pPr marL="0" indent="0">
              <a:buNone/>
            </a:pPr>
            <a:r>
              <a:rPr lang="en-US" sz="2000" b="1" i="1" dirty="0" smtClean="0"/>
              <a:t>“After </a:t>
            </a:r>
            <a:r>
              <a:rPr lang="en-US" sz="2000" b="1" i="1" dirty="0"/>
              <a:t>extended consultation with the appropriate scientific committees, CERN 's Director-General Luciano </a:t>
            </a:r>
            <a:r>
              <a:rPr lang="en-US" sz="2000" b="1" i="1" dirty="0" err="1"/>
              <a:t>Maiani</a:t>
            </a:r>
            <a:r>
              <a:rPr lang="en-US" sz="2000" b="1" i="1" dirty="0"/>
              <a:t> announced today that the LEP accelerator had been switched off for the last time. LEP was scheduled to close at the end of September 2000 but </a:t>
            </a:r>
            <a:r>
              <a:rPr lang="en-US" sz="2000" b="1" i="1" dirty="0" err="1"/>
              <a:t>tantalising</a:t>
            </a:r>
            <a:r>
              <a:rPr lang="en-US" sz="2000" b="1" i="1" dirty="0"/>
              <a:t> signs of possible new physics led </a:t>
            </a:r>
            <a:r>
              <a:rPr lang="en-US" sz="2000" b="1" i="1" dirty="0" smtClean="0"/>
              <a:t>to </a:t>
            </a:r>
            <a:r>
              <a:rPr lang="en-US" sz="2000" b="1" i="1" dirty="0">
                <a:solidFill>
                  <a:srgbClr val="000000"/>
                </a:solidFill>
                <a:ea typeface="Lucida Grande"/>
                <a:cs typeface="Lucida Grande"/>
              </a:rPr>
              <a:t>LEP's run being extended until 2 November</a:t>
            </a:r>
            <a:r>
              <a:rPr lang="en-US" sz="2000" b="1" i="1" dirty="0" smtClean="0">
                <a:solidFill>
                  <a:srgbClr val="000000"/>
                </a:solidFill>
                <a:ea typeface="Lucida Grande"/>
                <a:cs typeface="Lucida Grande"/>
              </a:rPr>
              <a:t>.”</a:t>
            </a:r>
            <a:endParaRPr lang="en-US" sz="2000" b="1" i="1"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26</a:t>
            </a:fld>
            <a:endParaRPr lang="en-US" altLang="zh-CN" dirty="0">
              <a:solidFill>
                <a:srgbClr val="000000"/>
              </a:solidFill>
            </a:endParaRPr>
          </a:p>
        </p:txBody>
      </p:sp>
      <p:sp>
        <p:nvSpPr>
          <p:cNvPr id="5" name="TextBox 4"/>
          <p:cNvSpPr txBox="1"/>
          <p:nvPr/>
        </p:nvSpPr>
        <p:spPr>
          <a:xfrm>
            <a:off x="533400" y="3925669"/>
            <a:ext cx="8305799" cy="646331"/>
          </a:xfrm>
          <a:prstGeom prst="rect">
            <a:avLst/>
          </a:prstGeom>
          <a:noFill/>
        </p:spPr>
        <p:txBody>
          <a:bodyPr wrap="square" rtlCol="0">
            <a:spAutoFit/>
          </a:bodyPr>
          <a:lstStyle/>
          <a:p>
            <a:r>
              <a:rPr lang="en-US" b="1" i="1" dirty="0">
                <a:solidFill>
                  <a:srgbClr val="000000"/>
                </a:solidFill>
                <a:latin typeface="Arial"/>
              </a:rPr>
              <a:t>The measurements taken of LEP's final beam. The accelerator was switched off for the last time at </a:t>
            </a:r>
            <a:r>
              <a:rPr lang="en-US" b="1" i="1" dirty="0">
                <a:solidFill>
                  <a:srgbClr val="FF0000"/>
                </a:solidFill>
                <a:latin typeface="Arial"/>
              </a:rPr>
              <a:t>8:00 am on 2 November</a:t>
            </a:r>
            <a:r>
              <a:rPr lang="en-US" b="1" i="1" dirty="0">
                <a:solidFill>
                  <a:srgbClr val="000000"/>
                </a:solidFill>
                <a:latin typeface="Arial"/>
              </a:rPr>
              <a:t>. (Image: CERN)</a:t>
            </a:r>
          </a:p>
        </p:txBody>
      </p:sp>
      <p:pic>
        <p:nvPicPr>
          <p:cNvPr id="6" name="Picture 5"/>
          <p:cNvPicPr>
            <a:picLocks noChangeAspect="1"/>
          </p:cNvPicPr>
          <p:nvPr/>
        </p:nvPicPr>
        <p:blipFill>
          <a:blip r:embed="rId2" cstate="print"/>
          <a:stretch>
            <a:fillRect/>
          </a:stretch>
        </p:blipFill>
        <p:spPr>
          <a:xfrm>
            <a:off x="635000" y="914400"/>
            <a:ext cx="8128000" cy="2946400"/>
          </a:xfrm>
          <a:prstGeom prst="rect">
            <a:avLst/>
          </a:prstGeom>
        </p:spPr>
      </p:pic>
    </p:spTree>
    <p:extLst>
      <p:ext uri="{BB962C8B-B14F-4D97-AF65-F5344CB8AC3E}">
        <p14:creationId xmlns:p14="http://schemas.microsoft.com/office/powerpoint/2010/main" xmlns="" val="425558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905000" y="5105400"/>
            <a:ext cx="38100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5" name="Rectangle 4"/>
          <p:cNvSpPr/>
          <p:nvPr/>
        </p:nvSpPr>
        <p:spPr bwMode="auto">
          <a:xfrm>
            <a:off x="1981200" y="2743200"/>
            <a:ext cx="64770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2" name="Title 1"/>
          <p:cNvSpPr>
            <a:spLocks noGrp="1"/>
          </p:cNvSpPr>
          <p:nvPr>
            <p:ph type="title"/>
          </p:nvPr>
        </p:nvSpPr>
        <p:spPr/>
        <p:txBody>
          <a:bodyPr/>
          <a:lstStyle/>
          <a:p>
            <a:pPr algn="l"/>
            <a:r>
              <a:rPr lang="en-US" dirty="0" smtClean="0"/>
              <a:t>LEP-2 ERA     Publications</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27</a:t>
            </a:fld>
            <a:endParaRPr lang="en-US" altLang="zh-CN" dirty="0">
              <a:solidFill>
                <a:srgbClr val="000000"/>
              </a:solidFill>
            </a:endParaRPr>
          </a:p>
        </p:txBody>
      </p:sp>
      <p:sp>
        <p:nvSpPr>
          <p:cNvPr id="3" name="Content Placeholder 2"/>
          <p:cNvSpPr>
            <a:spLocks noGrp="1"/>
          </p:cNvSpPr>
          <p:nvPr>
            <p:ph idx="1"/>
          </p:nvPr>
        </p:nvSpPr>
        <p:spPr>
          <a:xfrm>
            <a:off x="457200" y="914400"/>
            <a:ext cx="8229600" cy="5410200"/>
          </a:xfrm>
        </p:spPr>
        <p:txBody>
          <a:bodyPr/>
          <a:lstStyle/>
          <a:p>
            <a:pPr marL="0" indent="0">
              <a:spcBef>
                <a:spcPts val="3000"/>
              </a:spcBef>
              <a:buNone/>
            </a:pPr>
            <a:r>
              <a:rPr lang="en-US" sz="2000" b="1" i="1" dirty="0" smtClean="0">
                <a:latin typeface="+mj-lt"/>
              </a:rPr>
              <a:t>After the end of data taking at LEP (November 2000), each collaboration published one paper in Physics Letters B:</a:t>
            </a:r>
          </a:p>
          <a:p>
            <a:pPr>
              <a:spcBef>
                <a:spcPts val="3000"/>
              </a:spcBef>
            </a:pPr>
            <a:r>
              <a:rPr lang="en-US" sz="2000" b="1" i="1" dirty="0" smtClean="0">
                <a:solidFill>
                  <a:srgbClr val="FF0000"/>
                </a:solidFill>
                <a:latin typeface="+mj-lt"/>
              </a:rPr>
              <a:t>ALEPH</a:t>
            </a:r>
            <a:r>
              <a:rPr lang="en-US" sz="2000" b="1" i="1" dirty="0" smtClean="0">
                <a:latin typeface="+mj-lt"/>
              </a:rPr>
              <a:t>: ‘Observation of an excess in the search for the SM Higgs boson at ALEPH’. </a:t>
            </a:r>
            <a:r>
              <a:rPr lang="en-US" sz="2000" b="1" i="1" dirty="0" err="1" smtClean="0">
                <a:latin typeface="+mj-lt"/>
              </a:rPr>
              <a:t>Phys.Lett</a:t>
            </a:r>
            <a:r>
              <a:rPr lang="en-US" sz="2000" b="1" i="1" dirty="0" smtClean="0">
                <a:latin typeface="+mj-lt"/>
              </a:rPr>
              <a:t>. B 495, 1 </a:t>
            </a:r>
            <a:r>
              <a:rPr lang="en-US" sz="2000" b="1" i="1" dirty="0">
                <a:latin typeface="+mj-lt"/>
              </a:rPr>
              <a:t>(</a:t>
            </a:r>
            <a:r>
              <a:rPr lang="en-US" sz="2000" b="1" i="1" dirty="0" smtClean="0">
                <a:latin typeface="+mj-lt"/>
              </a:rPr>
              <a:t>2000), </a:t>
            </a:r>
            <a:r>
              <a:rPr lang="en-US" sz="2000" b="1" i="1" dirty="0" smtClean="0">
                <a:latin typeface="+mj-lt"/>
                <a:hlinkClick r:id="rId2"/>
              </a:rPr>
              <a:t>link</a:t>
            </a:r>
            <a:r>
              <a:rPr lang="en-US" sz="2000" b="1" i="1" dirty="0" smtClean="0">
                <a:latin typeface="+mj-lt"/>
              </a:rPr>
              <a:t/>
            </a:r>
            <a:br>
              <a:rPr lang="en-US" sz="2000" b="1" i="1" dirty="0" smtClean="0">
                <a:latin typeface="+mj-lt"/>
              </a:rPr>
            </a:br>
            <a:r>
              <a:rPr lang="en-US" sz="1000" b="1" i="1" dirty="0" smtClean="0">
                <a:latin typeface="+mj-lt"/>
              </a:rPr>
              <a:t/>
            </a:r>
            <a:br>
              <a:rPr lang="en-US" sz="1000" b="1" i="1" dirty="0" smtClean="0">
                <a:latin typeface="+mj-lt"/>
              </a:rPr>
            </a:br>
            <a:r>
              <a:rPr lang="en-US" sz="2000" b="1" i="1" dirty="0" smtClean="0">
                <a:latin typeface="+mj-lt"/>
              </a:rPr>
              <a:t>Abstract:</a:t>
            </a:r>
            <a:r>
              <a:rPr lang="en-US" sz="2000" b="1" i="1" dirty="0" smtClean="0">
                <a:solidFill>
                  <a:srgbClr val="0000FF"/>
                </a:solidFill>
                <a:latin typeface="+mj-lt"/>
              </a:rPr>
              <a:t> </a:t>
            </a:r>
            <a:r>
              <a:rPr lang="en-US" sz="2000" b="1" i="1" dirty="0" smtClean="0">
                <a:solidFill>
                  <a:srgbClr val="FF0000"/>
                </a:solidFill>
                <a:latin typeface="+mj-lt"/>
              </a:rPr>
              <a:t>An </a:t>
            </a:r>
            <a:r>
              <a:rPr lang="en-US" sz="2000" b="1" i="1" dirty="0">
                <a:solidFill>
                  <a:srgbClr val="FF0000"/>
                </a:solidFill>
                <a:latin typeface="+mj-lt"/>
              </a:rPr>
              <a:t>excess of 3σ beyond the background expectation </a:t>
            </a:r>
            <a:r>
              <a:rPr lang="en-US" sz="2000" b="1" i="1" dirty="0">
                <a:solidFill>
                  <a:srgbClr val="000000"/>
                </a:solidFill>
                <a:latin typeface="+mj-lt"/>
              </a:rPr>
              <a:t>is found, consistent with the production of the Higgs boson with a mass near 114GeV/c</a:t>
            </a:r>
            <a:r>
              <a:rPr lang="en-US" sz="2000" b="1" i="1" baseline="30000" dirty="0">
                <a:solidFill>
                  <a:srgbClr val="000000"/>
                </a:solidFill>
                <a:latin typeface="+mj-lt"/>
              </a:rPr>
              <a:t>2</a:t>
            </a:r>
            <a:r>
              <a:rPr lang="en-US" sz="2000" b="1" i="1" dirty="0">
                <a:solidFill>
                  <a:srgbClr val="000000"/>
                </a:solidFill>
                <a:latin typeface="+mj-lt"/>
              </a:rPr>
              <a:t>. Much of this excess is seen in the four-jet analyses, where three high purity events are selected. </a:t>
            </a:r>
            <a:r>
              <a:rPr lang="en-US" sz="2000" b="1" i="1" dirty="0">
                <a:latin typeface="+mj-lt"/>
              </a:rPr>
              <a:t>(</a:t>
            </a:r>
            <a:r>
              <a:rPr lang="en-US" sz="2000" b="1" i="1" dirty="0">
                <a:latin typeface="+mj-lt"/>
                <a:hlinkClick r:id="rId2"/>
              </a:rPr>
              <a:t>link</a:t>
            </a:r>
            <a:r>
              <a:rPr lang="en-US" sz="2000" b="1" i="1" dirty="0">
                <a:latin typeface="+mj-lt"/>
              </a:rPr>
              <a:t>) </a:t>
            </a:r>
            <a:endParaRPr lang="en-US" sz="2000" b="1" i="1" dirty="0" smtClean="0">
              <a:latin typeface="+mj-lt"/>
            </a:endParaRPr>
          </a:p>
          <a:p>
            <a:pPr>
              <a:spcBef>
                <a:spcPts val="3000"/>
              </a:spcBef>
            </a:pPr>
            <a:r>
              <a:rPr lang="en-US" sz="2000" b="1" i="1" dirty="0" smtClean="0">
                <a:solidFill>
                  <a:srgbClr val="FF0000"/>
                </a:solidFill>
                <a:latin typeface="+mj-lt"/>
              </a:rPr>
              <a:t>DELPHI</a:t>
            </a:r>
            <a:r>
              <a:rPr lang="en-US" sz="2000" b="1" i="1" dirty="0" smtClean="0">
                <a:latin typeface="+mj-lt"/>
              </a:rPr>
              <a:t>: ‘Search for the SM Higgs boson at LEP in the year 2000’. Phys. </a:t>
            </a:r>
            <a:r>
              <a:rPr lang="en-US" sz="2000" b="1" i="1" dirty="0" err="1" smtClean="0">
                <a:latin typeface="+mj-lt"/>
              </a:rPr>
              <a:t>Lett</a:t>
            </a:r>
            <a:r>
              <a:rPr lang="en-US" sz="2000" b="1" i="1" dirty="0" smtClean="0">
                <a:latin typeface="+mj-lt"/>
              </a:rPr>
              <a:t>. B 499, 23 </a:t>
            </a:r>
            <a:r>
              <a:rPr lang="en-US" sz="2000" b="1" i="1" dirty="0">
                <a:latin typeface="+mj-lt"/>
              </a:rPr>
              <a:t>(</a:t>
            </a:r>
            <a:r>
              <a:rPr lang="en-US" sz="2000" b="1" i="1" dirty="0" smtClean="0">
                <a:latin typeface="+mj-lt"/>
              </a:rPr>
              <a:t>2001), </a:t>
            </a:r>
            <a:r>
              <a:rPr lang="en-US" sz="2000" b="1" i="1" dirty="0" smtClean="0">
                <a:latin typeface="+mj-lt"/>
                <a:hlinkClick r:id="rId3"/>
              </a:rPr>
              <a:t>link</a:t>
            </a:r>
            <a:r>
              <a:rPr lang="en-US" sz="2000" b="1" i="1" dirty="0" smtClean="0">
                <a:latin typeface="+mj-lt"/>
              </a:rPr>
              <a:t/>
            </a:r>
            <a:br>
              <a:rPr lang="en-US" sz="2000" b="1" i="1" dirty="0" smtClean="0">
                <a:latin typeface="+mj-lt"/>
              </a:rPr>
            </a:br>
            <a:r>
              <a:rPr lang="en-US" sz="1000" b="1" i="1" dirty="0" smtClean="0">
                <a:latin typeface="+mj-lt"/>
              </a:rPr>
              <a:t/>
            </a:r>
            <a:br>
              <a:rPr lang="en-US" sz="1000" b="1" i="1" dirty="0" smtClean="0">
                <a:latin typeface="+mj-lt"/>
              </a:rPr>
            </a:br>
            <a:r>
              <a:rPr lang="en-US" sz="2000" b="1" i="1" dirty="0" smtClean="0">
                <a:latin typeface="+mj-lt"/>
              </a:rPr>
              <a:t>Abstract: </a:t>
            </a:r>
            <a:r>
              <a:rPr lang="en-US" sz="2000" b="1" i="1" dirty="0" smtClean="0">
                <a:solidFill>
                  <a:srgbClr val="FF0000"/>
                </a:solidFill>
                <a:latin typeface="+mj-lt"/>
              </a:rPr>
              <a:t>No </a:t>
            </a:r>
            <a:r>
              <a:rPr lang="en-US" sz="2000" b="1" i="1" dirty="0">
                <a:solidFill>
                  <a:srgbClr val="FF0000"/>
                </a:solidFill>
                <a:latin typeface="+mj-lt"/>
              </a:rPr>
              <a:t>evidence for a Higgs signal </a:t>
            </a:r>
            <a:r>
              <a:rPr lang="en-US" sz="2000" b="1" i="1" dirty="0">
                <a:solidFill>
                  <a:srgbClr val="000000"/>
                </a:solidFill>
                <a:latin typeface="+mj-lt"/>
              </a:rPr>
              <a:t>is observed in the </a:t>
            </a:r>
            <a:r>
              <a:rPr lang="en-US" sz="2000" b="1" i="1" dirty="0" err="1">
                <a:solidFill>
                  <a:srgbClr val="000000"/>
                </a:solidFill>
                <a:latin typeface="+mj-lt"/>
              </a:rPr>
              <a:t>kinematically</a:t>
            </a:r>
            <a:r>
              <a:rPr lang="en-US" sz="2000" b="1" i="1" dirty="0">
                <a:solidFill>
                  <a:srgbClr val="000000"/>
                </a:solidFill>
                <a:latin typeface="+mj-lt"/>
              </a:rPr>
              <a:t> accessible mass range, and a 95% CL lower mass limit of 114.3 </a:t>
            </a:r>
            <a:r>
              <a:rPr lang="en-US" sz="2000" b="1" i="1" dirty="0" err="1">
                <a:solidFill>
                  <a:srgbClr val="000000"/>
                </a:solidFill>
                <a:latin typeface="+mj-lt"/>
              </a:rPr>
              <a:t>GeV</a:t>
            </a:r>
            <a:r>
              <a:rPr lang="en-US" sz="2000" b="1" i="1" dirty="0">
                <a:solidFill>
                  <a:srgbClr val="000000"/>
                </a:solidFill>
                <a:latin typeface="+mj-lt"/>
              </a:rPr>
              <a:t>/c</a:t>
            </a:r>
            <a:r>
              <a:rPr lang="en-US" sz="2000" b="1" i="1" baseline="30000" dirty="0">
                <a:solidFill>
                  <a:srgbClr val="000000"/>
                </a:solidFill>
                <a:latin typeface="+mj-lt"/>
              </a:rPr>
              <a:t>2</a:t>
            </a:r>
            <a:r>
              <a:rPr lang="en-US" sz="2000" b="1" i="1" dirty="0">
                <a:solidFill>
                  <a:srgbClr val="000000"/>
                </a:solidFill>
                <a:latin typeface="+mj-lt"/>
              </a:rPr>
              <a:t> is set</a:t>
            </a:r>
            <a:r>
              <a:rPr lang="en-US" sz="2000" b="1" i="1" dirty="0">
                <a:solidFill>
                  <a:srgbClr val="0000FF"/>
                </a:solidFill>
                <a:latin typeface="+mj-lt"/>
              </a:rPr>
              <a:t> </a:t>
            </a:r>
            <a:r>
              <a:rPr lang="en-US" sz="2000" b="1" i="1" dirty="0">
                <a:latin typeface="+mj-lt"/>
              </a:rPr>
              <a:t>(</a:t>
            </a:r>
            <a:r>
              <a:rPr lang="en-US" sz="2000" b="1" i="1" dirty="0">
                <a:latin typeface="+mj-lt"/>
                <a:hlinkClick r:id="rId3"/>
              </a:rPr>
              <a:t>link</a:t>
            </a:r>
            <a:r>
              <a:rPr lang="en-US" sz="2000" b="1" i="1" dirty="0">
                <a:latin typeface="+mj-lt"/>
              </a:rPr>
              <a:t>)</a:t>
            </a:r>
            <a:endParaRPr lang="en-US" sz="2000" b="1" i="1" dirty="0" smtClean="0">
              <a:latin typeface="+mj-lt"/>
            </a:endParaRPr>
          </a:p>
          <a:p>
            <a:pPr>
              <a:spcBef>
                <a:spcPts val="3000"/>
              </a:spcBef>
            </a:pPr>
            <a:endParaRPr lang="en-US" sz="2000" b="1" i="1" dirty="0">
              <a:latin typeface="+mj-lt"/>
            </a:endParaRPr>
          </a:p>
        </p:txBody>
      </p:sp>
    </p:spTree>
    <p:extLst>
      <p:ext uri="{BB962C8B-B14F-4D97-AF65-F5344CB8AC3E}">
        <p14:creationId xmlns:p14="http://schemas.microsoft.com/office/powerpoint/2010/main" xmlns="" val="501834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5800" y="4191000"/>
            <a:ext cx="7772400" cy="914400"/>
            <a:chOff x="685800" y="4191000"/>
            <a:chExt cx="7772400" cy="914400"/>
          </a:xfrm>
        </p:grpSpPr>
        <p:sp>
          <p:nvSpPr>
            <p:cNvPr id="9" name="Rectangle 8"/>
            <p:cNvSpPr/>
            <p:nvPr/>
          </p:nvSpPr>
          <p:spPr bwMode="auto">
            <a:xfrm>
              <a:off x="685800" y="4495800"/>
              <a:ext cx="77724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0" name="Rectangle 9"/>
            <p:cNvSpPr/>
            <p:nvPr/>
          </p:nvSpPr>
          <p:spPr bwMode="auto">
            <a:xfrm>
              <a:off x="4495800" y="4191000"/>
              <a:ext cx="39624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1" name="Rectangle 10"/>
            <p:cNvSpPr/>
            <p:nvPr/>
          </p:nvSpPr>
          <p:spPr bwMode="auto">
            <a:xfrm>
              <a:off x="685800" y="4800600"/>
              <a:ext cx="14478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grpSp>
      <p:sp>
        <p:nvSpPr>
          <p:cNvPr id="5" name="Rectangle 4"/>
          <p:cNvSpPr/>
          <p:nvPr/>
        </p:nvSpPr>
        <p:spPr bwMode="auto">
          <a:xfrm>
            <a:off x="685800" y="2590800"/>
            <a:ext cx="1295400" cy="2286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6" name="Rectangle 5"/>
          <p:cNvSpPr/>
          <p:nvPr/>
        </p:nvSpPr>
        <p:spPr bwMode="auto">
          <a:xfrm>
            <a:off x="685800" y="2286000"/>
            <a:ext cx="78486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7" name="Rectangle 6"/>
          <p:cNvSpPr/>
          <p:nvPr/>
        </p:nvSpPr>
        <p:spPr bwMode="auto">
          <a:xfrm>
            <a:off x="5943600" y="1981200"/>
            <a:ext cx="25908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2" name="Title 1"/>
          <p:cNvSpPr>
            <a:spLocks noGrp="1"/>
          </p:cNvSpPr>
          <p:nvPr>
            <p:ph type="title"/>
          </p:nvPr>
        </p:nvSpPr>
        <p:spPr/>
        <p:txBody>
          <a:bodyPr/>
          <a:lstStyle/>
          <a:p>
            <a:pPr algn="l"/>
            <a:r>
              <a:rPr lang="en-US" dirty="0" smtClean="0"/>
              <a:t>LEP-2 ERA     Publications</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28</a:t>
            </a:fld>
            <a:endParaRPr lang="en-US" altLang="zh-CN" dirty="0">
              <a:solidFill>
                <a:srgbClr val="000000"/>
              </a:solidFill>
            </a:endParaRPr>
          </a:p>
        </p:txBody>
      </p:sp>
      <p:sp>
        <p:nvSpPr>
          <p:cNvPr id="3" name="Content Placeholder 2"/>
          <p:cNvSpPr>
            <a:spLocks noGrp="1"/>
          </p:cNvSpPr>
          <p:nvPr>
            <p:ph idx="1"/>
          </p:nvPr>
        </p:nvSpPr>
        <p:spPr>
          <a:xfrm>
            <a:off x="457200" y="914400"/>
            <a:ext cx="8229600" cy="5410200"/>
          </a:xfrm>
        </p:spPr>
        <p:txBody>
          <a:bodyPr/>
          <a:lstStyle/>
          <a:p>
            <a:pPr>
              <a:spcBef>
                <a:spcPts val="1128"/>
              </a:spcBef>
              <a:buSzPct val="150000"/>
            </a:pPr>
            <a:r>
              <a:rPr lang="en-US" sz="2000" b="1" i="1" dirty="0" smtClean="0">
                <a:solidFill>
                  <a:srgbClr val="FF0000"/>
                </a:solidFill>
                <a:latin typeface="+mj-lt"/>
              </a:rPr>
              <a:t>L3</a:t>
            </a:r>
            <a:r>
              <a:rPr lang="en-US" sz="2000" b="1" i="1" dirty="0" smtClean="0">
                <a:latin typeface="+mj-lt"/>
              </a:rPr>
              <a:t>: ‘SM Higgs boson with the L3 experiment at LEP’. Phys. </a:t>
            </a:r>
            <a:r>
              <a:rPr lang="en-US" sz="2000" b="1" i="1" dirty="0" err="1" smtClean="0">
                <a:latin typeface="+mj-lt"/>
              </a:rPr>
              <a:t>Lett</a:t>
            </a:r>
            <a:r>
              <a:rPr lang="en-US" sz="2000" b="1" i="1" dirty="0" smtClean="0">
                <a:latin typeface="+mj-lt"/>
              </a:rPr>
              <a:t>. B 517, 319 </a:t>
            </a:r>
            <a:r>
              <a:rPr lang="en-US" sz="2000" b="1" i="1" dirty="0">
                <a:latin typeface="+mj-lt"/>
              </a:rPr>
              <a:t>(</a:t>
            </a:r>
            <a:r>
              <a:rPr lang="en-US" sz="2000" b="1" i="1" dirty="0" smtClean="0">
                <a:latin typeface="+mj-lt"/>
              </a:rPr>
              <a:t>2001), </a:t>
            </a:r>
            <a:r>
              <a:rPr lang="en-US" sz="1600" b="1" i="1" dirty="0" smtClean="0">
                <a:latin typeface="+mj-lt"/>
                <a:hlinkClick r:id="rId2"/>
              </a:rPr>
              <a:t>link</a:t>
            </a:r>
            <a:r>
              <a:rPr lang="en-US" sz="1600" b="1" i="1" dirty="0" smtClean="0">
                <a:latin typeface="+mj-lt"/>
              </a:rPr>
              <a:t>.</a:t>
            </a:r>
            <a:r>
              <a:rPr lang="en-US" sz="2000" b="1" i="1" dirty="0" smtClean="0">
                <a:latin typeface="+mj-lt"/>
              </a:rPr>
              <a:t/>
            </a:r>
            <a:br>
              <a:rPr lang="en-US" sz="2000" b="1" i="1" dirty="0" smtClean="0">
                <a:latin typeface="+mj-lt"/>
              </a:rPr>
            </a:br>
            <a:r>
              <a:rPr lang="en-US" sz="1000" b="1" i="1" dirty="0" smtClean="0">
                <a:latin typeface="+mj-lt"/>
              </a:rPr>
              <a:t/>
            </a:r>
            <a:br>
              <a:rPr lang="en-US" sz="1000" b="1" i="1" dirty="0" smtClean="0">
                <a:latin typeface="+mj-lt"/>
              </a:rPr>
            </a:br>
            <a:r>
              <a:rPr lang="en-US" sz="1800" b="1" i="1" dirty="0" smtClean="0">
                <a:latin typeface="+mj-lt"/>
              </a:rPr>
              <a:t>Abstract: </a:t>
            </a:r>
            <a:r>
              <a:rPr lang="en-US" sz="1800" b="1" i="1" dirty="0" smtClean="0">
                <a:solidFill>
                  <a:srgbClr val="000000"/>
                </a:solidFill>
                <a:latin typeface="+mj-lt"/>
              </a:rPr>
              <a:t>A </a:t>
            </a:r>
            <a:r>
              <a:rPr lang="en-US" sz="1800" b="1" i="1" dirty="0">
                <a:solidFill>
                  <a:srgbClr val="000000"/>
                </a:solidFill>
                <a:latin typeface="+mj-lt"/>
              </a:rPr>
              <a:t>lower limit on the mass of the standard model Higgs boson of 112.0 </a:t>
            </a:r>
            <a:r>
              <a:rPr lang="en-US" sz="1800" b="1" i="1" dirty="0" err="1">
                <a:solidFill>
                  <a:srgbClr val="000000"/>
                </a:solidFill>
                <a:latin typeface="+mj-lt"/>
              </a:rPr>
              <a:t>GeV</a:t>
            </a:r>
            <a:r>
              <a:rPr lang="en-US" sz="1800" b="1" i="1" dirty="0">
                <a:solidFill>
                  <a:srgbClr val="000000"/>
                </a:solidFill>
                <a:latin typeface="+mj-lt"/>
              </a:rPr>
              <a:t> is set at the 95% confidence level. </a:t>
            </a:r>
            <a:r>
              <a:rPr lang="en-US" sz="1800" b="1" i="1" dirty="0">
                <a:solidFill>
                  <a:srgbClr val="FF0000"/>
                </a:solidFill>
                <a:latin typeface="+mj-lt"/>
              </a:rPr>
              <a:t>The most significant high mass candidate is a </a:t>
            </a:r>
            <a:r>
              <a:rPr lang="en-US" sz="1800" b="1" i="1" dirty="0" err="1">
                <a:solidFill>
                  <a:srgbClr val="FF0000"/>
                </a:solidFill>
                <a:latin typeface="+mj-lt"/>
                <a:cs typeface="Times New Roman"/>
              </a:rPr>
              <a:t>Hνν</a:t>
            </a:r>
            <a:r>
              <a:rPr lang="en-US" sz="1800" b="1" i="1" dirty="0">
                <a:solidFill>
                  <a:srgbClr val="FF0000"/>
                </a:solidFill>
                <a:latin typeface="+mj-lt"/>
              </a:rPr>
              <a:t> event. It has a reconstructed Higgs mass of 115 </a:t>
            </a:r>
            <a:r>
              <a:rPr lang="en-US" sz="1800" b="1" i="1" dirty="0" err="1">
                <a:solidFill>
                  <a:srgbClr val="FF0000"/>
                </a:solidFill>
                <a:latin typeface="+mj-lt"/>
              </a:rPr>
              <a:t>GeV</a:t>
            </a:r>
            <a:r>
              <a:rPr lang="en-US" sz="1800" b="1" i="1" dirty="0">
                <a:solidFill>
                  <a:srgbClr val="FF0000"/>
                </a:solidFill>
                <a:latin typeface="+mj-lt"/>
              </a:rPr>
              <a:t> </a:t>
            </a:r>
            <a:r>
              <a:rPr lang="en-US" sz="1800" b="1" i="1" dirty="0">
                <a:latin typeface="+mj-lt"/>
              </a:rPr>
              <a:t>and it was recorded at </a:t>
            </a:r>
            <a:r>
              <a:rPr lang="en-US" sz="1800" b="1" i="1" dirty="0" smtClean="0">
                <a:latin typeface="+mj-lt"/>
              </a:rPr>
              <a:t>√</a:t>
            </a:r>
            <a:r>
              <a:rPr lang="en-US" sz="1800" b="1" i="1" dirty="0">
                <a:latin typeface="+mj-lt"/>
              </a:rPr>
              <a:t>s = 206.4 </a:t>
            </a:r>
            <a:r>
              <a:rPr lang="en-US" sz="1800" b="1" i="1" dirty="0" err="1">
                <a:latin typeface="+mj-lt"/>
              </a:rPr>
              <a:t>GeV</a:t>
            </a:r>
            <a:r>
              <a:rPr lang="en-US" sz="1800" b="1" i="1" dirty="0">
                <a:latin typeface="+mj-lt"/>
              </a:rPr>
              <a:t>.</a:t>
            </a:r>
            <a:r>
              <a:rPr lang="en-US" sz="1600" b="1" i="1" dirty="0">
                <a:latin typeface="+mj-lt"/>
              </a:rPr>
              <a:t> (</a:t>
            </a:r>
            <a:r>
              <a:rPr lang="en-US" sz="1600" b="1" i="1" dirty="0">
                <a:latin typeface="+mj-lt"/>
                <a:hlinkClick r:id="rId2"/>
              </a:rPr>
              <a:t>link</a:t>
            </a:r>
            <a:r>
              <a:rPr lang="en-US" sz="1600" b="1" i="1" dirty="0">
                <a:latin typeface="+mj-lt"/>
              </a:rPr>
              <a:t>)</a:t>
            </a:r>
            <a:r>
              <a:rPr lang="en-US" sz="1600" b="1" i="1" dirty="0" smtClean="0">
                <a:latin typeface="+mj-lt"/>
              </a:rPr>
              <a:t>.</a:t>
            </a:r>
          </a:p>
          <a:p>
            <a:pPr>
              <a:spcBef>
                <a:spcPts val="3000"/>
              </a:spcBef>
              <a:buSzPct val="150000"/>
            </a:pPr>
            <a:r>
              <a:rPr lang="en-US" sz="2000" b="1" i="1" dirty="0" smtClean="0">
                <a:solidFill>
                  <a:srgbClr val="FF0000"/>
                </a:solidFill>
                <a:latin typeface="+mj-lt"/>
              </a:rPr>
              <a:t>OPAL</a:t>
            </a:r>
            <a:r>
              <a:rPr lang="en-US" sz="2000" b="1" i="1" dirty="0" smtClean="0">
                <a:latin typeface="+mj-lt"/>
              </a:rPr>
              <a:t>: ‘Search for the SM Higgs boson in </a:t>
            </a:r>
            <a:r>
              <a:rPr lang="en-US" sz="2000" b="1" i="1" dirty="0" err="1" smtClean="0">
                <a:latin typeface="+mj-lt"/>
              </a:rPr>
              <a:t>e+e</a:t>
            </a:r>
            <a:r>
              <a:rPr lang="en-US" sz="2000" b="1" i="1" dirty="0" smtClean="0">
                <a:latin typeface="+mj-lt"/>
              </a:rPr>
              <a:t>- collisions at √s≈192-209 </a:t>
            </a:r>
            <a:r>
              <a:rPr lang="en-US" sz="2000" b="1" i="1" dirty="0" err="1" smtClean="0">
                <a:latin typeface="+mj-lt"/>
              </a:rPr>
              <a:t>GeV</a:t>
            </a:r>
            <a:r>
              <a:rPr lang="en-US" sz="2000" b="1" i="1" dirty="0" smtClean="0">
                <a:latin typeface="+mj-lt"/>
              </a:rPr>
              <a:t>’. Phys. </a:t>
            </a:r>
            <a:r>
              <a:rPr lang="en-US" sz="2000" b="1" i="1" dirty="0" err="1" smtClean="0">
                <a:latin typeface="+mj-lt"/>
              </a:rPr>
              <a:t>Lett</a:t>
            </a:r>
            <a:r>
              <a:rPr lang="en-US" sz="2000" b="1" i="1" dirty="0" smtClean="0">
                <a:latin typeface="+mj-lt"/>
              </a:rPr>
              <a:t>. B 499, 38 (2001), </a:t>
            </a:r>
            <a:r>
              <a:rPr lang="en-US" sz="1600" b="1" i="1" dirty="0" smtClean="0">
                <a:latin typeface="+mj-lt"/>
                <a:hlinkClick r:id="rId3"/>
              </a:rPr>
              <a:t>link</a:t>
            </a:r>
            <a:r>
              <a:rPr lang="en-US" sz="1600" b="1" i="1" dirty="0" smtClean="0">
                <a:latin typeface="+mj-lt"/>
              </a:rPr>
              <a:t>.</a:t>
            </a:r>
            <a:r>
              <a:rPr lang="en-US" sz="2000" b="1" i="1" dirty="0" smtClean="0">
                <a:latin typeface="+mj-lt"/>
              </a:rPr>
              <a:t/>
            </a:r>
            <a:br>
              <a:rPr lang="en-US" sz="2000" b="1" i="1" dirty="0" smtClean="0">
                <a:latin typeface="+mj-lt"/>
              </a:rPr>
            </a:br>
            <a:r>
              <a:rPr lang="en-US" sz="1000" b="1" i="1" dirty="0" smtClean="0">
                <a:latin typeface="+mj-lt"/>
              </a:rPr>
              <a:t/>
            </a:r>
            <a:br>
              <a:rPr lang="en-US" sz="1000" b="1" i="1" dirty="0" smtClean="0">
                <a:latin typeface="+mj-lt"/>
              </a:rPr>
            </a:br>
            <a:r>
              <a:rPr lang="en-US" sz="1800" b="1" i="1" dirty="0" smtClean="0">
                <a:latin typeface="+mj-lt"/>
              </a:rPr>
              <a:t>Abstract: </a:t>
            </a:r>
            <a:r>
              <a:rPr lang="en-US" sz="1800" b="1" i="1" dirty="0" smtClean="0">
                <a:solidFill>
                  <a:srgbClr val="000000"/>
                </a:solidFill>
                <a:latin typeface="+mj-lt"/>
              </a:rPr>
              <a:t>A </a:t>
            </a:r>
            <a:r>
              <a:rPr lang="en-US" sz="1800" b="1" i="1" dirty="0">
                <a:solidFill>
                  <a:srgbClr val="000000"/>
                </a:solidFill>
                <a:latin typeface="+mj-lt"/>
              </a:rPr>
              <a:t>lower bound of 109.7 </a:t>
            </a:r>
            <a:r>
              <a:rPr lang="en-US" sz="1800" b="1" i="1" dirty="0" err="1">
                <a:solidFill>
                  <a:srgbClr val="000000"/>
                </a:solidFill>
                <a:latin typeface="+mj-lt"/>
              </a:rPr>
              <a:t>GeV</a:t>
            </a:r>
            <a:r>
              <a:rPr lang="en-US" sz="1800" b="1" i="1" dirty="0">
                <a:solidFill>
                  <a:srgbClr val="000000"/>
                </a:solidFill>
                <a:latin typeface="+mj-lt"/>
              </a:rPr>
              <a:t> is obtained on the Higgs boson mass at the 95% confidence level. </a:t>
            </a:r>
            <a:r>
              <a:rPr lang="en-US" sz="1800" b="1" i="1" dirty="0">
                <a:solidFill>
                  <a:srgbClr val="FF0000"/>
                </a:solidFill>
                <a:latin typeface="+mj-lt"/>
              </a:rPr>
              <a:t>At higher masses, the data are consistent with both the background and the signal-plus-background hypotheses </a:t>
            </a:r>
            <a:r>
              <a:rPr lang="en-US" sz="1600" b="1" i="1" dirty="0">
                <a:latin typeface="+mj-lt"/>
              </a:rPr>
              <a:t>(</a:t>
            </a:r>
            <a:r>
              <a:rPr lang="en-US" sz="1600" b="1" i="1" dirty="0">
                <a:latin typeface="+mj-lt"/>
                <a:hlinkClick r:id="rId3"/>
              </a:rPr>
              <a:t>link</a:t>
            </a:r>
            <a:r>
              <a:rPr lang="en-US" sz="1600" b="1" i="1" dirty="0">
                <a:latin typeface="+mj-lt"/>
              </a:rPr>
              <a:t>)</a:t>
            </a:r>
            <a:r>
              <a:rPr lang="en-US" sz="1600" b="1" i="1" dirty="0" smtClean="0">
                <a:latin typeface="+mj-lt"/>
              </a:rPr>
              <a:t>.</a:t>
            </a:r>
          </a:p>
          <a:p>
            <a:pPr marL="0" indent="0">
              <a:spcBef>
                <a:spcPts val="1728"/>
              </a:spcBef>
              <a:buNone/>
            </a:pPr>
            <a:r>
              <a:rPr lang="en-US" sz="2000" b="1" i="1" dirty="0" smtClean="0">
                <a:latin typeface="+mj-lt"/>
              </a:rPr>
              <a:t>Primarily based on data from 2000, when </a:t>
            </a:r>
            <a:r>
              <a:rPr lang="en-US" sz="2000" b="1" i="1" dirty="0">
                <a:latin typeface="+mj-lt"/>
              </a:rPr>
              <a:t>√s</a:t>
            </a:r>
            <a:r>
              <a:rPr lang="en-US" sz="2000" b="1" i="1" dirty="0" smtClean="0">
                <a:latin typeface="+mj-lt"/>
              </a:rPr>
              <a:t> was increased from 200 to 209 </a:t>
            </a:r>
            <a:r>
              <a:rPr lang="en-US" sz="2000" b="1" i="1" dirty="0" err="1" smtClean="0">
                <a:latin typeface="+mj-lt"/>
              </a:rPr>
              <a:t>GeV</a:t>
            </a:r>
            <a:endParaRPr lang="en-US" sz="2000" b="1" i="1" dirty="0">
              <a:latin typeface="+mj-lt"/>
            </a:endParaRPr>
          </a:p>
          <a:p>
            <a:r>
              <a:rPr lang="en-US" sz="2000" b="1" i="1" dirty="0" smtClean="0">
                <a:latin typeface="+mj-lt"/>
              </a:rPr>
              <a:t>Almost all candidates ~115 </a:t>
            </a:r>
            <a:r>
              <a:rPr lang="en-US" sz="2000" b="1" i="1" dirty="0" err="1" smtClean="0">
                <a:latin typeface="+mj-lt"/>
              </a:rPr>
              <a:t>GeV</a:t>
            </a:r>
            <a:r>
              <a:rPr lang="en-US" sz="2000" b="1" i="1" dirty="0" smtClean="0">
                <a:latin typeface="+mj-lt"/>
              </a:rPr>
              <a:t> from </a:t>
            </a:r>
            <a:r>
              <a:rPr lang="en-US" sz="2000" b="1" i="1" dirty="0">
                <a:latin typeface="+mj-lt"/>
              </a:rPr>
              <a:t>√</a:t>
            </a:r>
            <a:r>
              <a:rPr lang="en-US" sz="2000" b="1" i="1" dirty="0" smtClean="0">
                <a:latin typeface="+mj-lt"/>
              </a:rPr>
              <a:t>s=205 to 209 </a:t>
            </a:r>
            <a:r>
              <a:rPr lang="en-US" sz="2000" b="1" i="1" dirty="0" err="1" smtClean="0">
                <a:latin typeface="+mj-lt"/>
              </a:rPr>
              <a:t>GeV</a:t>
            </a:r>
            <a:r>
              <a:rPr lang="en-US" sz="2000" b="1" i="1" dirty="0" smtClean="0">
                <a:latin typeface="+mj-lt"/>
              </a:rPr>
              <a:t> </a:t>
            </a:r>
          </a:p>
          <a:p>
            <a:endParaRPr lang="en-US" sz="2000" b="1" i="1" dirty="0">
              <a:latin typeface="+mj-lt"/>
            </a:endParaRPr>
          </a:p>
        </p:txBody>
      </p:sp>
    </p:spTree>
    <p:extLst>
      <p:ext uri="{BB962C8B-B14F-4D97-AF65-F5344CB8AC3E}">
        <p14:creationId xmlns:p14="http://schemas.microsoft.com/office/powerpoint/2010/main" xmlns="" val="3513163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7" y="0"/>
            <a:ext cx="8077201" cy="593558"/>
          </a:xfrm>
        </p:spPr>
        <p:txBody>
          <a:bodyPr/>
          <a:lstStyle/>
          <a:p>
            <a:pPr algn="l"/>
            <a:r>
              <a:rPr lang="en-US" dirty="0" smtClean="0"/>
              <a:t>LEP-2 ERA     Final result from LEP</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29</a:t>
            </a:fld>
            <a:endParaRPr lang="en-US" altLang="zh-CN" dirty="0">
              <a:solidFill>
                <a:srgbClr val="000000"/>
              </a:solidFill>
            </a:endParaRPr>
          </a:p>
        </p:txBody>
      </p:sp>
      <p:sp>
        <p:nvSpPr>
          <p:cNvPr id="9" name="Content Placeholder 8"/>
          <p:cNvSpPr>
            <a:spLocks noGrp="1"/>
          </p:cNvSpPr>
          <p:nvPr>
            <p:ph idx="1"/>
          </p:nvPr>
        </p:nvSpPr>
        <p:spPr>
          <a:xfrm>
            <a:off x="381000" y="1447800"/>
            <a:ext cx="8458200" cy="4343400"/>
          </a:xfrm>
        </p:spPr>
        <p:txBody>
          <a:bodyPr/>
          <a:lstStyle/>
          <a:p>
            <a:pPr>
              <a:spcBef>
                <a:spcPts val="1776"/>
              </a:spcBef>
            </a:pPr>
            <a:r>
              <a:rPr lang="en-US" b="1" i="1" dirty="0" smtClean="0"/>
              <a:t>Combining </a:t>
            </a:r>
            <a:r>
              <a:rPr lang="en-US" b="1" i="1" dirty="0"/>
              <a:t>the final results from the four LEP experiments, ALEPH, DELPHI, L3 and OPAL, a lower bound of 114.4 </a:t>
            </a:r>
            <a:r>
              <a:rPr lang="en-US" b="1" i="1" dirty="0" err="1"/>
              <a:t>GeV</a:t>
            </a:r>
            <a:r>
              <a:rPr lang="en-US" b="1" i="1" dirty="0"/>
              <a:t>/c</a:t>
            </a:r>
            <a:r>
              <a:rPr lang="en-US" b="1" i="1" baseline="30000" dirty="0"/>
              <a:t>2</a:t>
            </a:r>
            <a:r>
              <a:rPr lang="en-US" b="1" i="1" dirty="0"/>
              <a:t> is set on the mass of the Standard Model Higgs boson at the 95% confidence level. </a:t>
            </a:r>
            <a:endParaRPr lang="en-US" sz="2000" b="1" i="1" dirty="0" smtClean="0">
              <a:solidFill>
                <a:srgbClr val="000000"/>
              </a:solidFill>
              <a:cs typeface="Times New Roman"/>
            </a:endParaRPr>
          </a:p>
          <a:p>
            <a:pPr lvl="1">
              <a:spcBef>
                <a:spcPts val="1776"/>
              </a:spcBef>
            </a:pPr>
            <a:r>
              <a:rPr lang="en-US" sz="2000" b="1" i="1" dirty="0" smtClean="0">
                <a:solidFill>
                  <a:srgbClr val="000000"/>
                </a:solidFill>
                <a:cs typeface="Times New Roman"/>
              </a:rPr>
              <a:t>Search </a:t>
            </a:r>
            <a:r>
              <a:rPr lang="en-US" sz="2000" b="1" i="1" dirty="0">
                <a:solidFill>
                  <a:srgbClr val="000000"/>
                </a:solidFill>
                <a:cs typeface="Times New Roman"/>
              </a:rPr>
              <a:t>for the Standard Model Higgs boson at LEP, </a:t>
            </a:r>
            <a:r>
              <a:rPr lang="en-US" sz="2000" b="1" i="1" dirty="0">
                <a:solidFill>
                  <a:srgbClr val="000000"/>
                </a:solidFill>
                <a:cs typeface="Times New Roman"/>
                <a:hlinkClick r:id="rId2"/>
              </a:rPr>
              <a:t>Phys. Lett. B 565 (2003) 61-75</a:t>
            </a:r>
            <a:r>
              <a:rPr lang="en-US" sz="2000" b="1" i="1" dirty="0">
                <a:solidFill>
                  <a:srgbClr val="000000"/>
                </a:solidFill>
                <a:cs typeface="Times New Roman"/>
              </a:rPr>
              <a:t> </a:t>
            </a:r>
            <a:endParaRPr lang="en-US" sz="2000" b="1" i="1" dirty="0" smtClean="0">
              <a:solidFill>
                <a:srgbClr val="000000"/>
              </a:solidFill>
              <a:cs typeface="Times New Roman"/>
            </a:endParaRPr>
          </a:p>
          <a:p>
            <a:pPr>
              <a:spcBef>
                <a:spcPts val="1776"/>
              </a:spcBef>
            </a:pPr>
            <a:endParaRPr lang="en-US" b="1" i="1" dirty="0" smtClean="0">
              <a:solidFill>
                <a:srgbClr val="FF0000"/>
              </a:solidFill>
            </a:endParaRPr>
          </a:p>
          <a:p>
            <a:pPr>
              <a:spcBef>
                <a:spcPts val="1776"/>
              </a:spcBef>
            </a:pPr>
            <a:r>
              <a:rPr lang="en-US" b="1" i="1" dirty="0" smtClean="0">
                <a:solidFill>
                  <a:srgbClr val="FF0000"/>
                </a:solidFill>
              </a:rPr>
              <a:t>The </a:t>
            </a:r>
            <a:r>
              <a:rPr lang="en-US" b="1" i="1" dirty="0">
                <a:solidFill>
                  <a:srgbClr val="FF0000"/>
                </a:solidFill>
              </a:rPr>
              <a:t>accelerator was switched off for the last time at </a:t>
            </a:r>
            <a:r>
              <a:rPr lang="en-US" b="1" i="1" dirty="0" smtClean="0">
                <a:solidFill>
                  <a:srgbClr val="FF0000"/>
                </a:solidFill>
              </a:rPr>
              <a:t>8:00 AM </a:t>
            </a:r>
            <a:r>
              <a:rPr lang="en-US" b="1" i="1" dirty="0">
                <a:solidFill>
                  <a:srgbClr val="FF0000"/>
                </a:solidFill>
              </a:rPr>
              <a:t>on 2 </a:t>
            </a:r>
            <a:r>
              <a:rPr lang="en-US" b="1" i="1" dirty="0" smtClean="0">
                <a:solidFill>
                  <a:srgbClr val="FF0000"/>
                </a:solidFill>
              </a:rPr>
              <a:t>November 2000. </a:t>
            </a:r>
          </a:p>
        </p:txBody>
      </p:sp>
      <p:sp>
        <p:nvSpPr>
          <p:cNvPr id="5" name="Rectangle 4"/>
          <p:cNvSpPr/>
          <p:nvPr/>
        </p:nvSpPr>
        <p:spPr bwMode="auto">
          <a:xfrm>
            <a:off x="381000" y="1447800"/>
            <a:ext cx="8229600" cy="19050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xmlns="" val="94121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43108" y="249735"/>
            <a:ext cx="8496092" cy="664667"/>
          </a:xfrm>
          <a:prstGeom prst="rect">
            <a:avLst/>
          </a:prstGeom>
          <a:solidFill>
            <a:srgbClr val="FF00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05474" name="Text Box 2"/>
          <p:cNvSpPr txBox="1">
            <a:spLocks noChangeArrowheads="1"/>
          </p:cNvSpPr>
          <p:nvPr/>
        </p:nvSpPr>
        <p:spPr bwMode="auto">
          <a:xfrm>
            <a:off x="381000" y="228602"/>
            <a:ext cx="8619932" cy="954103"/>
          </a:xfrm>
          <a:prstGeom prst="rect">
            <a:avLst/>
          </a:prstGeom>
          <a:noFill/>
          <a:ln w="9525">
            <a:noFill/>
            <a:miter lim="800000"/>
            <a:headEnd/>
            <a:tailEnd/>
          </a:ln>
          <a:effectLst/>
        </p:spPr>
        <p:txBody>
          <a:bodyPr wrap="square" lIns="91435" tIns="45718" rIns="91435" bIns="45718">
            <a:spAutoFit/>
          </a:bodyPr>
          <a:lstStyle/>
          <a:p>
            <a:pPr algn="ctr" fontAlgn="base">
              <a:spcBef>
                <a:spcPct val="0"/>
              </a:spcBef>
              <a:spcAft>
                <a:spcPct val="0"/>
              </a:spcAft>
              <a:defRPr/>
            </a:pPr>
            <a:r>
              <a:rPr lang="en-US" sz="2800" b="1" i="1" dirty="0" smtClean="0">
                <a:solidFill>
                  <a:srgbClr val="000000"/>
                </a:solidFill>
                <a:effectLst>
                  <a:outerShdw blurRad="38100" dist="38100" dir="2700000" algn="tl">
                    <a:srgbClr val="C0C0C0"/>
                  </a:outerShdw>
                </a:effectLst>
                <a:latin typeface="Arial"/>
              </a:rPr>
              <a:t>The Discovery of the Higgs Boson </a:t>
            </a:r>
            <a:br>
              <a:rPr lang="en-US" sz="2800" b="1" i="1" dirty="0" smtClean="0">
                <a:solidFill>
                  <a:srgbClr val="000000"/>
                </a:solidFill>
                <a:effectLst>
                  <a:outerShdw blurRad="38100" dist="38100" dir="2700000" algn="tl">
                    <a:srgbClr val="C0C0C0"/>
                  </a:outerShdw>
                </a:effectLst>
                <a:latin typeface="Arial"/>
              </a:rPr>
            </a:br>
            <a:endParaRPr lang="en-US" sz="2800" b="1" i="1" dirty="0">
              <a:solidFill>
                <a:srgbClr val="000000"/>
              </a:solidFill>
              <a:effectLst>
                <a:outerShdw blurRad="38100" dist="38100" dir="2700000" algn="tl">
                  <a:srgbClr val="C0C0C0"/>
                </a:outerShdw>
              </a:effectLst>
              <a:latin typeface="Arial"/>
            </a:endParaRPr>
          </a:p>
        </p:txBody>
      </p:sp>
      <p:sp>
        <p:nvSpPr>
          <p:cNvPr id="11" name="Rectangle 10"/>
          <p:cNvSpPr/>
          <p:nvPr/>
        </p:nvSpPr>
        <p:spPr bwMode="auto">
          <a:xfrm>
            <a:off x="2057400" y="1295400"/>
            <a:ext cx="474420" cy="3048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4" name="Rectangle 3"/>
          <p:cNvSpPr/>
          <p:nvPr/>
        </p:nvSpPr>
        <p:spPr>
          <a:xfrm>
            <a:off x="457200" y="1229698"/>
            <a:ext cx="8305800" cy="4564326"/>
          </a:xfrm>
          <a:prstGeom prst="rect">
            <a:avLst/>
          </a:prstGeom>
        </p:spPr>
        <p:txBody>
          <a:bodyPr wrap="square">
            <a:spAutoFit/>
          </a:bodyPr>
          <a:lstStyle/>
          <a:p>
            <a:pPr eaLnBrk="0" fontAlgn="base" hangingPunct="0">
              <a:spcBef>
                <a:spcPct val="20000"/>
              </a:spcBef>
              <a:spcAft>
                <a:spcPct val="0"/>
              </a:spcAft>
            </a:pPr>
            <a:r>
              <a:rPr lang="en-US" sz="2200" b="1" i="1" kern="0" dirty="0">
                <a:solidFill>
                  <a:srgbClr val="000000"/>
                </a:solidFill>
                <a:latin typeface="Arial"/>
              </a:rPr>
              <a:t>Armed with </a:t>
            </a:r>
            <a:r>
              <a:rPr lang="en-US" sz="2200" b="1" i="1" kern="0" dirty="0">
                <a:solidFill>
                  <a:srgbClr val="FFFFFF"/>
                </a:solidFill>
                <a:latin typeface="Arial"/>
              </a:rPr>
              <a:t>5σ</a:t>
            </a:r>
            <a:r>
              <a:rPr lang="en-US" sz="2200" b="1" i="1" kern="0" dirty="0">
                <a:solidFill>
                  <a:srgbClr val="000000"/>
                </a:solidFill>
                <a:latin typeface="Arial"/>
              </a:rPr>
              <a:t> significance independently from the ATLAS and CMS experiments, the Director General of CERN, Rolf </a:t>
            </a:r>
            <a:r>
              <a:rPr lang="en-US" sz="2200" b="1" i="1" kern="0" dirty="0" err="1">
                <a:solidFill>
                  <a:srgbClr val="000000"/>
                </a:solidFill>
                <a:latin typeface="Arial"/>
              </a:rPr>
              <a:t>Heuer</a:t>
            </a:r>
            <a:r>
              <a:rPr lang="en-US" sz="2200" b="1" i="1" kern="0" dirty="0">
                <a:solidFill>
                  <a:srgbClr val="000000"/>
                </a:solidFill>
                <a:latin typeface="Arial"/>
              </a:rPr>
              <a:t>, declared</a:t>
            </a:r>
            <a:r>
              <a:rPr lang="en-US" sz="2200" b="1" i="1" kern="0" dirty="0" smtClean="0">
                <a:solidFill>
                  <a:srgbClr val="000000"/>
                </a:solidFill>
                <a:latin typeface="Arial"/>
              </a:rPr>
              <a:t>:</a:t>
            </a:r>
          </a:p>
          <a:p>
            <a:pPr eaLnBrk="0" fontAlgn="base" hangingPunct="0">
              <a:spcBef>
                <a:spcPct val="20000"/>
              </a:spcBef>
              <a:spcAft>
                <a:spcPct val="0"/>
              </a:spcAft>
            </a:pPr>
            <a:endParaRPr lang="en-US" sz="2200" b="1" i="1" kern="0" dirty="0">
              <a:solidFill>
                <a:srgbClr val="000000"/>
              </a:solidFill>
              <a:latin typeface="Arial"/>
            </a:endParaRPr>
          </a:p>
          <a:p>
            <a:pPr eaLnBrk="0" fontAlgn="base" hangingPunct="0">
              <a:spcBef>
                <a:spcPct val="20000"/>
              </a:spcBef>
              <a:spcAft>
                <a:spcPct val="0"/>
              </a:spcAft>
            </a:pPr>
            <a:endParaRPr lang="en-US" sz="200" b="1" i="1" kern="0" dirty="0" smtClean="0">
              <a:solidFill>
                <a:srgbClr val="FF0000"/>
              </a:solidFill>
              <a:latin typeface="Arial"/>
            </a:endParaRPr>
          </a:p>
          <a:p>
            <a:pPr marL="538163" eaLnBrk="0" fontAlgn="base" hangingPunct="0">
              <a:spcBef>
                <a:spcPts val="1128"/>
              </a:spcBef>
              <a:spcAft>
                <a:spcPct val="0"/>
              </a:spcAft>
            </a:pPr>
            <a:r>
              <a:rPr lang="en-US" sz="2200" b="1" i="1" kern="0" dirty="0" smtClean="0">
                <a:solidFill>
                  <a:srgbClr val="FF0000"/>
                </a:solidFill>
                <a:latin typeface="Arial"/>
              </a:rPr>
              <a:t>“</a:t>
            </a:r>
            <a:r>
              <a:rPr lang="en-US" sz="2200" b="1" i="1" kern="0" dirty="0">
                <a:solidFill>
                  <a:srgbClr val="FF0000"/>
                </a:solidFill>
                <a:latin typeface="Arial"/>
              </a:rPr>
              <a:t>I think we have it</a:t>
            </a:r>
            <a:r>
              <a:rPr lang="en-US" sz="2200" b="1" i="1" kern="0" dirty="0" smtClean="0">
                <a:solidFill>
                  <a:srgbClr val="FF0000"/>
                </a:solidFill>
                <a:latin typeface="Arial"/>
              </a:rPr>
              <a:t>”</a:t>
            </a:r>
          </a:p>
          <a:p>
            <a:pPr marL="538163" eaLnBrk="0" fontAlgn="base" hangingPunct="0">
              <a:spcBef>
                <a:spcPts val="1128"/>
              </a:spcBef>
              <a:spcAft>
                <a:spcPct val="0"/>
              </a:spcAft>
            </a:pPr>
            <a:endParaRPr lang="en-US" sz="2200" b="1" i="1" kern="0" dirty="0" smtClean="0">
              <a:solidFill>
                <a:srgbClr val="FF0000"/>
              </a:solidFill>
              <a:latin typeface="Arial"/>
            </a:endParaRPr>
          </a:p>
          <a:p>
            <a:pPr marL="538163" eaLnBrk="0" fontAlgn="base" hangingPunct="0">
              <a:spcBef>
                <a:spcPts val="1128"/>
              </a:spcBef>
              <a:spcAft>
                <a:spcPct val="0"/>
              </a:spcAft>
            </a:pPr>
            <a:endParaRPr lang="en-US" sz="200" b="1" i="1" kern="0" dirty="0">
              <a:solidFill>
                <a:srgbClr val="FF0000"/>
              </a:solidFill>
              <a:latin typeface="Arial"/>
            </a:endParaRPr>
          </a:p>
          <a:p>
            <a:pPr marL="538163" eaLnBrk="0" fontAlgn="base" hangingPunct="0">
              <a:spcBef>
                <a:spcPct val="20000"/>
              </a:spcBef>
              <a:spcAft>
                <a:spcPct val="0"/>
              </a:spcAft>
            </a:pPr>
            <a:r>
              <a:rPr lang="en-US" sz="2200" b="1" i="1" kern="0" dirty="0" smtClean="0">
                <a:solidFill>
                  <a:srgbClr val="000000"/>
                </a:solidFill>
                <a:latin typeface="Arial"/>
              </a:rPr>
              <a:t>“We have now found the missing cornerstone of particle physics. We have a discovery. We have observed a new particle that is consistent with a Higgs boson.”</a:t>
            </a:r>
            <a:endParaRPr lang="en-US" sz="2200" b="1" i="1" kern="0" dirty="0">
              <a:solidFill>
                <a:srgbClr val="000000"/>
              </a:solidFill>
              <a:latin typeface="Arial"/>
            </a:endParaRPr>
          </a:p>
          <a:p>
            <a:pPr marL="538163" algn="r" eaLnBrk="0" fontAlgn="base" hangingPunct="0">
              <a:spcBef>
                <a:spcPts val="1824"/>
              </a:spcBef>
              <a:spcAft>
                <a:spcPct val="0"/>
              </a:spcAft>
              <a:tabLst>
                <a:tab pos="5384800" algn="l"/>
              </a:tabLst>
            </a:pPr>
            <a:r>
              <a:rPr lang="en-US" b="1" i="1" kern="0" dirty="0">
                <a:solidFill>
                  <a:srgbClr val="000000"/>
                </a:solidFill>
                <a:latin typeface="Arial"/>
              </a:rPr>
              <a:t>July 4, 2012, </a:t>
            </a:r>
            <a:br>
              <a:rPr lang="en-US" b="1" i="1" kern="0" dirty="0">
                <a:solidFill>
                  <a:srgbClr val="000000"/>
                </a:solidFill>
                <a:latin typeface="Arial"/>
              </a:rPr>
            </a:br>
            <a:r>
              <a:rPr lang="en-US" b="1" i="1" kern="0" dirty="0">
                <a:solidFill>
                  <a:srgbClr val="000000"/>
                </a:solidFill>
                <a:latin typeface="Arial"/>
              </a:rPr>
              <a:t>discovery announcement</a:t>
            </a:r>
          </a:p>
        </p:txBody>
      </p:sp>
      <p:sp>
        <p:nvSpPr>
          <p:cNvPr id="12" name="Rectangle 11"/>
          <p:cNvSpPr/>
          <p:nvPr/>
        </p:nvSpPr>
        <p:spPr bwMode="auto">
          <a:xfrm>
            <a:off x="838200" y="3754932"/>
            <a:ext cx="8001000" cy="1121868"/>
          </a:xfrm>
          <a:prstGeom prst="rect">
            <a:avLst/>
          </a:prstGeom>
          <a:solidFill>
            <a:srgbClr val="FF00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dirty="0" smtClean="0">
              <a:solidFill>
                <a:srgbClr val="D60000"/>
              </a:solidFill>
              <a:latin typeface="+mj-lt"/>
            </a:endParaRPr>
          </a:p>
        </p:txBody>
      </p:sp>
      <p:sp>
        <p:nvSpPr>
          <p:cNvPr id="9" name="Rectangle 8"/>
          <p:cNvSpPr/>
          <p:nvPr/>
        </p:nvSpPr>
        <p:spPr bwMode="auto">
          <a:xfrm>
            <a:off x="990600" y="3907332"/>
            <a:ext cx="8001000" cy="1121868"/>
          </a:xfrm>
          <a:prstGeom prst="rect">
            <a:avLst/>
          </a:prstGeom>
          <a:solidFill>
            <a:srgbClr val="FF00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dirty="0" smtClean="0">
              <a:solidFill>
                <a:srgbClr val="D60000"/>
              </a:solidFill>
              <a:latin typeface="+mj-lt"/>
            </a:endParaRPr>
          </a:p>
        </p:txBody>
      </p:sp>
      <p:sp>
        <p:nvSpPr>
          <p:cNvPr id="8" name="Slide Number Placeholder 3"/>
          <p:cNvSpPr>
            <a:spLocks noGrp="1"/>
          </p:cNvSpPr>
          <p:nvPr>
            <p:ph type="sldNum" sz="quarter" idx="12"/>
          </p:nvPr>
        </p:nvSpPr>
        <p:spPr>
          <a:xfrm>
            <a:off x="6934200" y="6492877"/>
            <a:ext cx="2133600" cy="365125"/>
          </a:xfrm>
        </p:spPr>
        <p:txBody>
          <a:bodyPr/>
          <a:lstStyle/>
          <a:p>
            <a:fld id="{B6F15528-21DE-4FAA-801E-634DDDAF4B2B}" type="slidenum">
              <a:rPr lang="en-US" smtClean="0">
                <a:solidFill>
                  <a:srgbClr val="000000"/>
                </a:solidFill>
                <a:latin typeface="+mn-lt"/>
              </a:rPr>
              <a:pPr/>
              <a:t>3</a:t>
            </a:fld>
            <a:endParaRPr lang="en-US" dirty="0">
              <a:solidFill>
                <a:srgbClr val="000000"/>
              </a:solidFill>
              <a:latin typeface="+mn-lt"/>
            </a:endParaRPr>
          </a:p>
        </p:txBody>
      </p:sp>
    </p:spTree>
    <p:extLst>
      <p:ext uri="{BB962C8B-B14F-4D97-AF65-F5344CB8AC3E}">
        <p14:creationId xmlns:p14="http://schemas.microsoft.com/office/powerpoint/2010/main" xmlns="" val="245680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382000" cy="609600"/>
          </a:xfrm>
        </p:spPr>
        <p:txBody>
          <a:bodyPr>
            <a:noAutofit/>
          </a:bodyPr>
          <a:lstStyle/>
          <a:p>
            <a:r>
              <a:rPr lang="en-US" sz="2400" dirty="0" smtClean="0">
                <a:solidFill>
                  <a:schemeClr val="tx1"/>
                </a:solidFill>
                <a:latin typeface="+mj-lt"/>
                <a:cs typeface="Times New Roman" pitchFamily="18" charset="0"/>
              </a:rPr>
              <a:t>Higgs mass constraints from precision electroweak fits</a:t>
            </a:r>
            <a:endParaRPr lang="en-US" sz="2400" dirty="0">
              <a:solidFill>
                <a:schemeClr val="tx1"/>
              </a:solidFill>
              <a:latin typeface="+mj-lt"/>
              <a:cs typeface="Times New Roman" pitchFamily="18" charset="0"/>
            </a:endParaRPr>
          </a:p>
        </p:txBody>
      </p:sp>
      <p:sp>
        <p:nvSpPr>
          <p:cNvPr id="4" name="Content Placeholder 3"/>
          <p:cNvSpPr>
            <a:spLocks noGrp="1"/>
          </p:cNvSpPr>
          <p:nvPr>
            <p:ph idx="1"/>
          </p:nvPr>
        </p:nvSpPr>
        <p:spPr>
          <a:xfrm>
            <a:off x="457200" y="990600"/>
            <a:ext cx="8229600" cy="5029200"/>
          </a:xfrm>
        </p:spPr>
        <p:txBody>
          <a:bodyPr>
            <a:noAutofit/>
          </a:bodyPr>
          <a:lstStyle/>
          <a:p>
            <a:pPr>
              <a:spcBef>
                <a:spcPts val="1776"/>
              </a:spcBef>
            </a:pPr>
            <a:r>
              <a:rPr lang="en-US" b="1" i="1" dirty="0" smtClean="0">
                <a:cs typeface="Times New Roman" pitchFamily="18" charset="0"/>
              </a:rPr>
              <a:t>First precision EW fits using data collected by LEP-1 experiments at the Z-pole, circa 1991</a:t>
            </a:r>
            <a:endParaRPr lang="en-US" b="1" i="1" dirty="0">
              <a:cs typeface="Times New Roman" pitchFamily="18" charset="0"/>
            </a:endParaRPr>
          </a:p>
          <a:p>
            <a:pPr>
              <a:spcBef>
                <a:spcPts val="1776"/>
              </a:spcBef>
            </a:pPr>
            <a:r>
              <a:rPr lang="en-US" b="1" i="1" dirty="0" smtClean="0">
                <a:cs typeface="Times New Roman" pitchFamily="18" charset="0"/>
              </a:rPr>
              <a:t>Fits prior to top discovery used assumptions on </a:t>
            </a:r>
            <a:r>
              <a:rPr lang="en-US" b="1" i="1" dirty="0" err="1" smtClean="0">
                <a:cs typeface="Times New Roman" pitchFamily="18" charset="0"/>
              </a:rPr>
              <a:t>m</a:t>
            </a:r>
            <a:r>
              <a:rPr lang="en-US" b="1" i="1" baseline="-25000" dirty="0" err="1" smtClean="0">
                <a:cs typeface="Times New Roman" pitchFamily="18" charset="0"/>
              </a:rPr>
              <a:t>H</a:t>
            </a:r>
            <a:r>
              <a:rPr lang="en-US" b="1" i="1" dirty="0" smtClean="0">
                <a:cs typeface="Times New Roman" pitchFamily="18" charset="0"/>
              </a:rPr>
              <a:t> to predict top mass</a:t>
            </a:r>
            <a:endParaRPr lang="en-US" b="1" i="1" dirty="0">
              <a:cs typeface="Times New Roman" pitchFamily="18" charset="0"/>
            </a:endParaRPr>
          </a:p>
          <a:p>
            <a:pPr>
              <a:spcBef>
                <a:spcPts val="1776"/>
              </a:spcBef>
            </a:pPr>
            <a:r>
              <a:rPr lang="en-US" b="1" i="1" dirty="0" smtClean="0">
                <a:cs typeface="Times New Roman" pitchFamily="18" charset="0"/>
              </a:rPr>
              <a:t>Following the top discovery, use of measured top mass makes a very significant improvement in Higgs mass prediction</a:t>
            </a:r>
          </a:p>
          <a:p>
            <a:pPr lvl="1">
              <a:spcBef>
                <a:spcPts val="1776"/>
              </a:spcBef>
            </a:pPr>
            <a:r>
              <a:rPr lang="fr-CH" b="1" i="1" dirty="0" smtClean="0">
                <a:cs typeface="Times New Roman" pitchFamily="18" charset="0"/>
              </a:rPr>
              <a:t>As does the use of </a:t>
            </a:r>
            <a:r>
              <a:rPr lang="en-US" sz="2200" b="1" i="1" dirty="0" smtClean="0">
                <a:cs typeface="Times New Roman" pitchFamily="18" charset="0"/>
              </a:rPr>
              <a:t>W mass and W width </a:t>
            </a:r>
          </a:p>
          <a:p>
            <a:pPr>
              <a:spcBef>
                <a:spcPts val="1776"/>
              </a:spcBef>
            </a:pPr>
            <a:r>
              <a:rPr lang="en-US" b="1" i="1" dirty="0" smtClean="0">
                <a:cs typeface="Times New Roman" pitchFamily="18" charset="0"/>
              </a:rPr>
              <a:t>18 input measurements are used: </a:t>
            </a:r>
          </a:p>
          <a:p>
            <a:pPr lvl="1"/>
            <a:r>
              <a:rPr lang="en-US" sz="2000" b="1" i="1" dirty="0" err="1" smtClean="0">
                <a:cs typeface="Times New Roman" pitchFamily="18" charset="0"/>
              </a:rPr>
              <a:t>Hadronic</a:t>
            </a:r>
            <a:r>
              <a:rPr lang="en-US" sz="2000" b="1" i="1" dirty="0" smtClean="0">
                <a:cs typeface="Times New Roman" pitchFamily="18" charset="0"/>
              </a:rPr>
              <a:t> vacuum polarization, 14 Z-pole results, </a:t>
            </a:r>
            <a:r>
              <a:rPr lang="en-US" sz="2000" b="1" i="1" dirty="0" err="1" smtClean="0">
                <a:cs typeface="Times New Roman" pitchFamily="18" charset="0"/>
              </a:rPr>
              <a:t>m</a:t>
            </a:r>
            <a:r>
              <a:rPr lang="en-US" sz="2000" b="1" i="1" baseline="-25000" dirty="0" err="1" smtClean="0">
                <a:cs typeface="Times New Roman" pitchFamily="18" charset="0"/>
              </a:rPr>
              <a:t>t</a:t>
            </a:r>
            <a:r>
              <a:rPr lang="en-US" sz="2000" b="1" i="1" dirty="0" smtClean="0">
                <a:cs typeface="Times New Roman" pitchFamily="18" charset="0"/>
              </a:rPr>
              <a:t>, </a:t>
            </a:r>
            <a:r>
              <a:rPr lang="en-US" sz="2000" b="1" i="1" dirty="0" err="1" smtClean="0">
                <a:cs typeface="Times New Roman" pitchFamily="18" charset="0"/>
              </a:rPr>
              <a:t>m</a:t>
            </a:r>
            <a:r>
              <a:rPr lang="en-US" sz="2000" b="1" i="1" baseline="-25000" dirty="0" err="1" smtClean="0">
                <a:cs typeface="Times New Roman" pitchFamily="18" charset="0"/>
              </a:rPr>
              <a:t>W</a:t>
            </a:r>
            <a:r>
              <a:rPr lang="en-US" sz="2000" b="1" i="1" dirty="0" smtClean="0">
                <a:cs typeface="Times New Roman" pitchFamily="18" charset="0"/>
              </a:rPr>
              <a:t>, Γ</a:t>
            </a:r>
            <a:r>
              <a:rPr lang="en-US" sz="2000" b="1" i="1" baseline="-25000" dirty="0" smtClean="0">
                <a:cs typeface="Times New Roman" pitchFamily="18" charset="0"/>
              </a:rPr>
              <a:t>W</a:t>
            </a:r>
            <a:endParaRPr lang="en-US" sz="2000" b="1" i="1" baseline="-25000" dirty="0">
              <a:cs typeface="Times New Roman" pitchFamily="18" charset="0"/>
            </a:endParaRPr>
          </a:p>
        </p:txBody>
      </p:sp>
      <p:sp>
        <p:nvSpPr>
          <p:cNvPr id="7" name="Slide Number Placeholder 6"/>
          <p:cNvSpPr>
            <a:spLocks noGrp="1"/>
          </p:cNvSpPr>
          <p:nvPr>
            <p:ph type="sldNum" sz="quarter" idx="12"/>
          </p:nvPr>
        </p:nvSpPr>
        <p:spPr/>
        <p:txBody>
          <a:bodyPr/>
          <a:lstStyle/>
          <a:p>
            <a:fld id="{D5969857-7361-4001-AAE9-627719216D9F}" type="slidenum">
              <a:rPr lang="en-US" smtClean="0"/>
              <a:pPr/>
              <a:t>30</a:t>
            </a:fld>
            <a:endParaRPr lang="en-US"/>
          </a:p>
        </p:txBody>
      </p:sp>
      <p:sp>
        <p:nvSpPr>
          <p:cNvPr id="5" name="Rectangle 4"/>
          <p:cNvSpPr/>
          <p:nvPr/>
        </p:nvSpPr>
        <p:spPr bwMode="auto">
          <a:xfrm>
            <a:off x="381000" y="4876800"/>
            <a:ext cx="8229600" cy="838200"/>
          </a:xfrm>
          <a:prstGeom prst="rect">
            <a:avLst/>
          </a:prstGeom>
          <a:solidFill>
            <a:srgbClr val="00CC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xmlns="" val="2713634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429000"/>
            <a:ext cx="2667000" cy="1938992"/>
          </a:xfrm>
          <a:prstGeom prst="rect">
            <a:avLst/>
          </a:prstGeom>
          <a:solidFill>
            <a:srgbClr val="00CC00">
              <a:alpha val="10000"/>
            </a:srgbClr>
          </a:solidFill>
        </p:spPr>
        <p:txBody>
          <a:bodyPr wrap="square" rtlCol="0">
            <a:spAutoFit/>
          </a:bodyPr>
          <a:lstStyle/>
          <a:p>
            <a:r>
              <a:rPr lang="en-US" b="1" i="1" dirty="0" smtClean="0"/>
              <a:t>Example: in 2010, the electroweak fit gave </a:t>
            </a:r>
          </a:p>
          <a:p>
            <a:endParaRPr lang="en-US" sz="4800" dirty="0"/>
          </a:p>
          <a:p>
            <a:r>
              <a:rPr lang="en-US" b="1" i="1" dirty="0" smtClean="0"/>
              <a:t>With the 95%CL upper limit of </a:t>
            </a:r>
            <a:r>
              <a:rPr lang="en-US" b="1" i="1" dirty="0" smtClean="0">
                <a:solidFill>
                  <a:srgbClr val="FF0000"/>
                </a:solidFill>
              </a:rPr>
              <a:t>158 </a:t>
            </a:r>
            <a:r>
              <a:rPr lang="en-US" b="1" i="1" dirty="0" err="1" smtClean="0">
                <a:solidFill>
                  <a:srgbClr val="FF0000"/>
                </a:solidFill>
              </a:rPr>
              <a:t>GeV</a:t>
            </a:r>
            <a:endParaRPr lang="en-US" b="1" i="1" dirty="0">
              <a:solidFill>
                <a:srgbClr val="FF0000"/>
              </a:solidFill>
            </a:endParaRPr>
          </a:p>
        </p:txBody>
      </p:sp>
      <p:sp>
        <p:nvSpPr>
          <p:cNvPr id="2" name="Title 1"/>
          <p:cNvSpPr>
            <a:spLocks noGrp="1"/>
          </p:cNvSpPr>
          <p:nvPr>
            <p:ph type="title"/>
          </p:nvPr>
        </p:nvSpPr>
        <p:spPr>
          <a:xfrm>
            <a:off x="762000" y="0"/>
            <a:ext cx="8382000" cy="593558"/>
          </a:xfrm>
        </p:spPr>
        <p:txBody>
          <a:bodyPr/>
          <a:lstStyle/>
          <a:p>
            <a:r>
              <a:rPr lang="en-US" sz="2400" dirty="0">
                <a:solidFill>
                  <a:schemeClr val="tx1"/>
                </a:solidFill>
                <a:latin typeface="+mj-lt"/>
                <a:cs typeface="Times New Roman" pitchFamily="18" charset="0"/>
              </a:rPr>
              <a:t>Higgs mass constraints from precision electroweak fits</a:t>
            </a:r>
            <a:endParaRPr lang="en-US" sz="2400" dirty="0">
              <a:solidFill>
                <a:schemeClr val="tx1"/>
              </a:solidFill>
              <a:latin typeface="+mj-lt"/>
            </a:endParaRPr>
          </a:p>
        </p:txBody>
      </p:sp>
      <p:sp>
        <p:nvSpPr>
          <p:cNvPr id="3" name="Content Placeholder 2"/>
          <p:cNvSpPr>
            <a:spLocks noGrp="1"/>
          </p:cNvSpPr>
          <p:nvPr>
            <p:ph idx="1"/>
          </p:nvPr>
        </p:nvSpPr>
        <p:spPr>
          <a:xfrm>
            <a:off x="457200" y="990600"/>
            <a:ext cx="8610600" cy="838200"/>
          </a:xfrm>
        </p:spPr>
        <p:txBody>
          <a:bodyPr/>
          <a:lstStyle/>
          <a:p>
            <a:pPr marL="0" indent="0">
              <a:buNone/>
            </a:pPr>
            <a:r>
              <a:rPr lang="en-US" b="1" i="1" dirty="0" smtClean="0"/>
              <a:t>Best fit and upper limit on the Higgs mass using the available measurements of </a:t>
            </a:r>
            <a:r>
              <a:rPr lang="en-US" b="1" i="1" dirty="0"/>
              <a:t>the 18 inputs at the time</a:t>
            </a: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31</a:t>
            </a:fld>
            <a:endParaRPr lang="en-US" altLang="zh-CN" dirty="0">
              <a:solidFill>
                <a:srgbClr val="000000"/>
              </a:solidFill>
            </a:endParaRPr>
          </a:p>
        </p:txBody>
      </p:sp>
      <p:pic>
        <p:nvPicPr>
          <p:cNvPr id="7" name="Picture 6" descr="Screen Shot 2013-01-25 at 7.48.52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77250" y="1981202"/>
            <a:ext cx="5433352" cy="4030403"/>
          </a:xfrm>
          <a:prstGeom prst="rect">
            <a:avLst/>
          </a:prstGeom>
        </p:spPr>
      </p:pic>
      <p:graphicFrame>
        <p:nvGraphicFramePr>
          <p:cNvPr id="41211" name="Object 251"/>
          <p:cNvGraphicFramePr>
            <a:graphicFrameLocks noChangeAspect="1"/>
          </p:cNvGraphicFramePr>
          <p:nvPr/>
        </p:nvGraphicFramePr>
        <p:xfrm>
          <a:off x="457200" y="4038600"/>
          <a:ext cx="2468730" cy="622300"/>
        </p:xfrm>
        <a:graphic>
          <a:graphicData uri="http://schemas.openxmlformats.org/presentationml/2006/ole">
            <p:oleObj spid="_x0000_s41804" name="Equation" r:id="rId4" imgW="1002865" imgH="241195" progId="Equation.3">
              <p:embed/>
            </p:oleObj>
          </a:graphicData>
        </a:graphic>
      </p:graphicFrame>
    </p:spTree>
    <p:extLst>
      <p:ext uri="{BB962C8B-B14F-4D97-AF65-F5344CB8AC3E}">
        <p14:creationId xmlns:p14="http://schemas.microsoft.com/office/powerpoint/2010/main" xmlns="" val="3524064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TEVATRON     Summer 2006</a:t>
            </a:r>
            <a:endParaRPr lang="en-US" dirty="0"/>
          </a:p>
        </p:txBody>
      </p:sp>
      <p:sp>
        <p:nvSpPr>
          <p:cNvPr id="3" name="Content Placeholder 2"/>
          <p:cNvSpPr>
            <a:spLocks noGrp="1"/>
          </p:cNvSpPr>
          <p:nvPr>
            <p:ph idx="1"/>
          </p:nvPr>
        </p:nvSpPr>
        <p:spPr>
          <a:xfrm>
            <a:off x="4648200" y="5410200"/>
            <a:ext cx="4114800" cy="1143000"/>
          </a:xfrm>
          <a:solidFill>
            <a:srgbClr val="FF0000">
              <a:alpha val="10000"/>
            </a:srgbClr>
          </a:solidFill>
        </p:spPr>
        <p:txBody>
          <a:bodyPr/>
          <a:lstStyle/>
          <a:p>
            <a:r>
              <a:rPr lang="en-US" sz="2000" b="1" i="1" dirty="0" smtClean="0"/>
              <a:t>Limits: 10.4 (3.8) times SM </a:t>
            </a:r>
            <a:br>
              <a:rPr lang="en-US" sz="2000" b="1" i="1" dirty="0" smtClean="0"/>
            </a:br>
            <a:r>
              <a:rPr lang="en-US" sz="2000" b="1" i="1" dirty="0" smtClean="0"/>
              <a:t>           @ </a:t>
            </a:r>
            <a:r>
              <a:rPr lang="en-US" sz="2000" b="1" i="1" dirty="0" err="1" smtClean="0"/>
              <a:t>m</a:t>
            </a:r>
            <a:r>
              <a:rPr lang="en-US" sz="2000" b="1" i="1" baseline="-25000" dirty="0" err="1" smtClean="0"/>
              <a:t>H</a:t>
            </a:r>
            <a:r>
              <a:rPr lang="en-US" sz="2000" b="1" i="1" dirty="0" smtClean="0"/>
              <a:t>=115(160) </a:t>
            </a:r>
            <a:r>
              <a:rPr lang="en-US" sz="2000" b="1" i="1" dirty="0" err="1" smtClean="0"/>
              <a:t>GeV</a:t>
            </a:r>
            <a:endParaRPr lang="en-US" sz="2000" b="1" i="1" dirty="0"/>
          </a:p>
          <a:p>
            <a:r>
              <a:rPr lang="en-US" sz="1600" b="1" i="1" dirty="0" smtClean="0">
                <a:hlinkClick r:id="rId2"/>
              </a:rPr>
              <a:t>CDF Note 8384, D0 Note 5227</a:t>
            </a:r>
            <a:endParaRPr lang="en-US" sz="1600" b="1" i="1" dirty="0" smtClean="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32</a:t>
            </a:fld>
            <a:endParaRPr lang="en-US" altLang="zh-CN" dirty="0">
              <a:solidFill>
                <a:srgbClr val="000000"/>
              </a:solidFill>
            </a:endParaRPr>
          </a:p>
        </p:txBody>
      </p:sp>
      <p:pic>
        <p:nvPicPr>
          <p:cNvPr id="5" name="Picture 4" descr="fig02.eps.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8200" y="1706638"/>
            <a:ext cx="4343400" cy="294156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xmlns="" val="4104057927"/>
              </p:ext>
            </p:extLst>
          </p:nvPr>
        </p:nvGraphicFramePr>
        <p:xfrm>
          <a:off x="4953000" y="4648202"/>
          <a:ext cx="2438400" cy="609600"/>
        </p:xfrm>
        <a:graphic>
          <a:graphicData uri="http://schemas.openxmlformats.org/drawingml/2006/table">
            <a:tbl>
              <a:tblPr firstRow="1" bandRow="1">
                <a:tableStyleId>{5FD0F851-EC5A-4D38-B0AD-8093EC10F338}</a:tableStyleId>
              </a:tblPr>
              <a:tblGrid>
                <a:gridCol w="696685"/>
                <a:gridCol w="1741715"/>
              </a:tblGrid>
              <a:tr h="259080">
                <a:tc>
                  <a:txBody>
                    <a:bodyPr/>
                    <a:lstStyle/>
                    <a:p>
                      <a:r>
                        <a:rPr lang="en-US" sz="1400" b="1" i="1" dirty="0" smtClean="0"/>
                        <a:t>D0</a:t>
                      </a:r>
                      <a:endParaRPr lang="en-US" sz="1400" b="1" i="1" dirty="0"/>
                    </a:p>
                  </a:txBody>
                  <a:tcP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400" i="1" dirty="0" smtClean="0"/>
                        <a:t>260 –   950 pb</a:t>
                      </a:r>
                      <a:r>
                        <a:rPr lang="en-US" sz="1400" i="1" baseline="30000" dirty="0" smtClean="0"/>
                        <a:t>-1</a:t>
                      </a:r>
                    </a:p>
                  </a:txBody>
                  <a:tcPr/>
                </a:tc>
              </a:tr>
              <a:tr h="259080">
                <a:tc>
                  <a:txBody>
                    <a:bodyPr/>
                    <a:lstStyle/>
                    <a:p>
                      <a:r>
                        <a:rPr lang="en-US" sz="1400" b="1" i="1" dirty="0" smtClean="0"/>
                        <a:t>CDF</a:t>
                      </a:r>
                      <a:endParaRPr lang="en-US" sz="1400" b="1" i="1" dirty="0"/>
                    </a:p>
                  </a:txBody>
                  <a:tcPr/>
                </a:tc>
                <a:tc>
                  <a:txBody>
                    <a:bodyPr/>
                    <a:lstStyle/>
                    <a:p>
                      <a:r>
                        <a:rPr lang="en-US" sz="1400" b="1" i="1" dirty="0" smtClean="0"/>
                        <a:t>360 – 1000 pb</a:t>
                      </a:r>
                      <a:r>
                        <a:rPr lang="en-US" sz="1400" b="1" i="1" baseline="30000" dirty="0" smtClean="0"/>
                        <a:t>-1</a:t>
                      </a:r>
                      <a:r>
                        <a:rPr lang="en-US" sz="1400" b="1" i="1" dirty="0" smtClean="0"/>
                        <a:t> </a:t>
                      </a:r>
                    </a:p>
                  </a:txBody>
                  <a:tcPr/>
                </a:tc>
              </a:tr>
            </a:tbl>
          </a:graphicData>
        </a:graphic>
      </p:graphicFrame>
      <p:sp>
        <p:nvSpPr>
          <p:cNvPr id="9" name="Content Placeholder 2"/>
          <p:cNvSpPr txBox="1">
            <a:spLocks/>
          </p:cNvSpPr>
          <p:nvPr/>
        </p:nvSpPr>
        <p:spPr bwMode="auto">
          <a:xfrm>
            <a:off x="152400" y="1371600"/>
            <a:ext cx="3886200" cy="1600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r>
              <a:rPr lang="en-US" sz="1800" b="1" i="1" dirty="0" smtClean="0"/>
              <a:t>Run I: 1987, 1.8 </a:t>
            </a:r>
            <a:r>
              <a:rPr lang="en-US" sz="1800" b="1" i="1" dirty="0" err="1" smtClean="0"/>
              <a:t>TeV</a:t>
            </a:r>
            <a:r>
              <a:rPr lang="en-US" sz="1800" b="1" i="1" dirty="0" smtClean="0"/>
              <a:t> </a:t>
            </a:r>
            <a:br>
              <a:rPr lang="en-US" sz="1800" b="1" i="1" dirty="0" smtClean="0"/>
            </a:br>
            <a:r>
              <a:rPr lang="en-US" sz="1800" b="1" i="1" dirty="0" smtClean="0"/>
              <a:t>Run II: 2001, 1.96 </a:t>
            </a:r>
            <a:r>
              <a:rPr lang="en-US" sz="1800" b="1" i="1" dirty="0" err="1" smtClean="0"/>
              <a:t>TeV</a:t>
            </a:r>
            <a:endParaRPr lang="en-US" sz="1800" b="1" i="1" dirty="0" smtClean="0"/>
          </a:p>
          <a:p>
            <a:pPr>
              <a:spcBef>
                <a:spcPts val="1200"/>
              </a:spcBef>
            </a:pPr>
            <a:r>
              <a:rPr lang="en-US" sz="2000" b="1" i="1" dirty="0" smtClean="0"/>
              <a:t>Projection (2000):</a:t>
            </a:r>
            <a:endParaRPr lang="en-US" sz="2000" b="1" i="1" dirty="0"/>
          </a:p>
        </p:txBody>
      </p:sp>
      <p:sp>
        <p:nvSpPr>
          <p:cNvPr id="10" name="Content Placeholder 2"/>
          <p:cNvSpPr txBox="1">
            <a:spLocks/>
          </p:cNvSpPr>
          <p:nvPr/>
        </p:nvSpPr>
        <p:spPr bwMode="auto">
          <a:xfrm>
            <a:off x="4876800" y="1143000"/>
            <a:ext cx="3810000" cy="7620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r>
              <a:rPr lang="en-US" sz="2000" b="1" i="1" dirty="0" smtClean="0"/>
              <a:t>Mid-2005: first fb</a:t>
            </a:r>
            <a:r>
              <a:rPr lang="en-US" sz="2000" b="1" i="1" baseline="30000" dirty="0" smtClean="0"/>
              <a:t>-1</a:t>
            </a:r>
            <a:endParaRPr lang="en-US" sz="2000" b="1" i="1" baseline="30000" dirty="0"/>
          </a:p>
          <a:p>
            <a:r>
              <a:rPr lang="en-US" sz="2000" b="1" i="1" dirty="0" smtClean="0"/>
              <a:t>2006: first CDF+D0 limits:</a:t>
            </a:r>
          </a:p>
        </p:txBody>
      </p:sp>
      <p:sp>
        <p:nvSpPr>
          <p:cNvPr id="11" name="TextBox 10"/>
          <p:cNvSpPr txBox="1"/>
          <p:nvPr/>
        </p:nvSpPr>
        <p:spPr>
          <a:xfrm>
            <a:off x="457200" y="5861449"/>
            <a:ext cx="3581400" cy="615553"/>
          </a:xfrm>
          <a:prstGeom prst="rect">
            <a:avLst/>
          </a:prstGeom>
          <a:noFill/>
        </p:spPr>
        <p:txBody>
          <a:bodyPr wrap="square" rtlCol="0">
            <a:spAutoFit/>
          </a:bodyPr>
          <a:lstStyle/>
          <a:p>
            <a:r>
              <a:rPr lang="en-US" sz="1200" b="1" i="1" dirty="0" smtClean="0"/>
              <a:t>Report of the Higgs WG of the </a:t>
            </a:r>
            <a:r>
              <a:rPr lang="en-US" sz="1200" b="1" i="1" dirty="0" err="1" smtClean="0"/>
              <a:t>Tevatron</a:t>
            </a:r>
            <a:r>
              <a:rPr lang="en-US" sz="1200" b="1" i="1" dirty="0" smtClean="0"/>
              <a:t> Run 2 SUSY/Higgs Workshop</a:t>
            </a:r>
            <a:br>
              <a:rPr lang="en-US" sz="1200" b="1" i="1" dirty="0" smtClean="0"/>
            </a:br>
            <a:r>
              <a:rPr lang="en-US" sz="1000" b="1" i="1" dirty="0" smtClean="0">
                <a:hlinkClick r:id="rId4"/>
              </a:rPr>
              <a:t>http</a:t>
            </a:r>
            <a:r>
              <a:rPr lang="en-US" sz="1000" b="1" i="1" dirty="0">
                <a:hlinkClick r:id="rId4"/>
              </a:rPr>
              <a:t>://arxiv.org/abs/hep-ph/</a:t>
            </a:r>
            <a:r>
              <a:rPr lang="en-US" sz="1000" b="1" i="1" dirty="0" smtClean="0">
                <a:hlinkClick r:id="rId4"/>
              </a:rPr>
              <a:t>0010338</a:t>
            </a:r>
            <a:r>
              <a:rPr lang="en-US" sz="1000" b="1" i="1" dirty="0" smtClean="0"/>
              <a:t> </a:t>
            </a:r>
            <a:endParaRPr lang="en-US" sz="1000" b="1" i="1" dirty="0"/>
          </a:p>
        </p:txBody>
      </p:sp>
      <p:sp>
        <p:nvSpPr>
          <p:cNvPr id="6" name="TextBox 5"/>
          <p:cNvSpPr txBox="1"/>
          <p:nvPr/>
        </p:nvSpPr>
        <p:spPr>
          <a:xfrm>
            <a:off x="762000" y="685800"/>
            <a:ext cx="6477000" cy="369332"/>
          </a:xfrm>
          <a:prstGeom prst="rect">
            <a:avLst/>
          </a:prstGeom>
          <a:noFill/>
        </p:spPr>
        <p:txBody>
          <a:bodyPr wrap="square" rtlCol="0">
            <a:spAutoFit/>
          </a:bodyPr>
          <a:lstStyle/>
          <a:p>
            <a:r>
              <a:rPr lang="en-US" b="1" i="1" dirty="0" smtClean="0">
                <a:solidFill>
                  <a:srgbClr val="FF0000"/>
                </a:solidFill>
              </a:rPr>
              <a:t>For details on </a:t>
            </a:r>
            <a:r>
              <a:rPr lang="en-US" b="1" i="1" dirty="0" err="1" smtClean="0">
                <a:solidFill>
                  <a:srgbClr val="FF0000"/>
                </a:solidFill>
              </a:rPr>
              <a:t>Tevatron</a:t>
            </a:r>
            <a:r>
              <a:rPr lang="en-US" b="1" i="1" dirty="0" smtClean="0">
                <a:solidFill>
                  <a:srgbClr val="FF0000"/>
                </a:solidFill>
              </a:rPr>
              <a:t> results, see talk by </a:t>
            </a:r>
            <a:r>
              <a:rPr lang="en-US" b="1" i="1" dirty="0" err="1" smtClean="0">
                <a:solidFill>
                  <a:srgbClr val="FF0000"/>
                </a:solidFill>
              </a:rPr>
              <a:t>Weiming</a:t>
            </a:r>
            <a:r>
              <a:rPr lang="en-US" b="1" i="1" dirty="0" smtClean="0">
                <a:solidFill>
                  <a:srgbClr val="FF0000"/>
                </a:solidFill>
              </a:rPr>
              <a:t> Yao</a:t>
            </a:r>
            <a:endParaRPr lang="en-US" b="1" i="1" dirty="0">
              <a:solidFill>
                <a:srgbClr val="FF0000"/>
              </a:solidFill>
            </a:endParaRPr>
          </a:p>
        </p:txBody>
      </p:sp>
      <p:sp>
        <p:nvSpPr>
          <p:cNvPr id="12" name="TextBox 11"/>
          <p:cNvSpPr txBox="1"/>
          <p:nvPr/>
        </p:nvSpPr>
        <p:spPr>
          <a:xfrm>
            <a:off x="304800" y="2438400"/>
            <a:ext cx="4495800" cy="707886"/>
          </a:xfrm>
          <a:prstGeom prst="rect">
            <a:avLst/>
          </a:prstGeom>
          <a:noFill/>
        </p:spPr>
        <p:txBody>
          <a:bodyPr wrap="square" rtlCol="0">
            <a:spAutoFit/>
          </a:bodyPr>
          <a:lstStyle/>
          <a:p>
            <a:r>
              <a:rPr lang="en-US" sz="2000" b="1" i="1" dirty="0" smtClean="0">
                <a:solidFill>
                  <a:srgbClr val="0000FF"/>
                </a:solidFill>
              </a:rPr>
              <a:t>For 5σ @125GeV need 25fb</a:t>
            </a:r>
            <a:r>
              <a:rPr lang="en-US" sz="2000" b="1" i="1" baseline="30000" dirty="0" smtClean="0">
                <a:solidFill>
                  <a:srgbClr val="0000FF"/>
                </a:solidFill>
              </a:rPr>
              <a:t>-1</a:t>
            </a:r>
            <a:r>
              <a:rPr lang="en-US" sz="2000" b="1" i="1" dirty="0" smtClean="0">
                <a:solidFill>
                  <a:srgbClr val="0000FF"/>
                </a:solidFill>
              </a:rPr>
              <a:t>/expt.</a:t>
            </a:r>
          </a:p>
          <a:p>
            <a:endParaRPr lang="en-US" sz="2000" b="1" i="1" dirty="0">
              <a:solidFill>
                <a:srgbClr val="0000FF"/>
              </a:solidFill>
            </a:endParaRPr>
          </a:p>
        </p:txBody>
      </p:sp>
      <p:cxnSp>
        <p:nvCxnSpPr>
          <p:cNvPr id="14" name="Straight Connector 13"/>
          <p:cNvCxnSpPr/>
          <p:nvPr/>
        </p:nvCxnSpPr>
        <p:spPr bwMode="auto">
          <a:xfrm flipV="1">
            <a:off x="1881696" y="2971800"/>
            <a:ext cx="0" cy="1981200"/>
          </a:xfrm>
          <a:prstGeom prst="line">
            <a:avLst/>
          </a:prstGeom>
          <a:noFill/>
          <a:ln w="952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flipV="1">
            <a:off x="750078" y="3524898"/>
            <a:ext cx="2997718" cy="1038"/>
          </a:xfrm>
          <a:prstGeom prst="line">
            <a:avLst/>
          </a:prstGeom>
          <a:noFill/>
          <a:ln w="9525" cap="flat" cmpd="sng" algn="ctr">
            <a:solidFill>
              <a:schemeClr val="bg2">
                <a:lumMod val="40000"/>
                <a:lumOff val="60000"/>
              </a:schemeClr>
            </a:solidFill>
            <a:prstDash val="solid"/>
            <a:round/>
            <a:headEnd type="none" w="med" len="med"/>
            <a:tailEnd type="none" w="med" len="med"/>
          </a:ln>
          <a:effectLst/>
        </p:spPr>
      </p:cxnSp>
      <p:grpSp>
        <p:nvGrpSpPr>
          <p:cNvPr id="20" name="Group 19"/>
          <p:cNvGrpSpPr/>
          <p:nvPr/>
        </p:nvGrpSpPr>
        <p:grpSpPr>
          <a:xfrm>
            <a:off x="-1371599" y="2819402"/>
            <a:ext cx="5715006" cy="2898577"/>
            <a:chOff x="-1371600" y="2819400"/>
            <a:chExt cx="5715006" cy="2898577"/>
          </a:xfrm>
        </p:grpSpPr>
        <p:grpSp>
          <p:nvGrpSpPr>
            <p:cNvPr id="18" name="Group 17"/>
            <p:cNvGrpSpPr/>
            <p:nvPr/>
          </p:nvGrpSpPr>
          <p:grpSpPr>
            <a:xfrm>
              <a:off x="-1371600" y="2971800"/>
              <a:ext cx="5715006" cy="2746177"/>
              <a:chOff x="-1371600" y="2971800"/>
              <a:chExt cx="5715006" cy="2746177"/>
            </a:xfrm>
          </p:grpSpPr>
          <p:pic>
            <p:nvPicPr>
              <p:cNvPr id="8" name="Picture 7" descr="Screen Shot 2013-01-23 at 4.14.42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8971" y="2971800"/>
                <a:ext cx="4174435" cy="2743200"/>
              </a:xfrm>
              <a:prstGeom prst="rect">
                <a:avLst/>
              </a:prstGeom>
            </p:spPr>
          </p:pic>
          <p:sp>
            <p:nvSpPr>
              <p:cNvPr id="15" name="TextBox 14"/>
              <p:cNvSpPr txBox="1"/>
              <p:nvPr/>
            </p:nvSpPr>
            <p:spPr>
              <a:xfrm>
                <a:off x="1440326" y="5410200"/>
                <a:ext cx="2217274" cy="307777"/>
              </a:xfrm>
              <a:prstGeom prst="rect">
                <a:avLst/>
              </a:prstGeom>
              <a:solidFill>
                <a:schemeClr val="bg1"/>
              </a:solidFill>
            </p:spPr>
            <p:txBody>
              <a:bodyPr wrap="square" rtlCol="0">
                <a:spAutoFit/>
              </a:bodyPr>
              <a:lstStyle/>
              <a:p>
                <a:r>
                  <a:rPr lang="fr-CH" sz="1400" b="1" i="1" dirty="0" smtClean="0"/>
                  <a:t>Higgs mass (GeV/c</a:t>
                </a:r>
                <a:r>
                  <a:rPr lang="fr-CH" sz="1400" b="1" i="1" baseline="30000" dirty="0" smtClean="0"/>
                  <a:t>2</a:t>
                </a:r>
                <a:r>
                  <a:rPr lang="fr-CH" sz="1400" b="1" i="1" dirty="0" smtClean="0"/>
                  <a:t>)</a:t>
                </a:r>
                <a:endParaRPr lang="en-US" sz="1400" b="1" i="1" dirty="0"/>
              </a:p>
            </p:txBody>
          </p:sp>
          <p:sp>
            <p:nvSpPr>
              <p:cNvPr id="17" name="TextBox 16"/>
              <p:cNvSpPr txBox="1"/>
              <p:nvPr/>
            </p:nvSpPr>
            <p:spPr>
              <a:xfrm>
                <a:off x="-1371600" y="4038600"/>
                <a:ext cx="3284074" cy="307777"/>
              </a:xfrm>
              <a:prstGeom prst="rect">
                <a:avLst/>
              </a:prstGeom>
              <a:solidFill>
                <a:schemeClr val="bg1"/>
              </a:solidFill>
              <a:scene3d>
                <a:camera prst="orthographicFront">
                  <a:rot lat="0" lon="0" rev="5400000"/>
                </a:camera>
                <a:lightRig rig="threePt" dir="t"/>
              </a:scene3d>
            </p:spPr>
            <p:txBody>
              <a:bodyPr wrap="square" rtlCol="0">
                <a:spAutoFit/>
              </a:bodyPr>
              <a:lstStyle/>
              <a:p>
                <a:r>
                  <a:rPr lang="fr-CH" sz="1400" b="1" i="1" dirty="0" smtClean="0"/>
                  <a:t>Integrated luminosity </a:t>
                </a:r>
                <a:r>
                  <a:rPr lang="fr-CH" sz="1400" b="1" dirty="0" smtClean="0"/>
                  <a:t>/</a:t>
                </a:r>
                <a:r>
                  <a:rPr lang="fr-CH" sz="1400" b="1" i="1" dirty="0" smtClean="0"/>
                  <a:t> expt. (fb</a:t>
                </a:r>
                <a:r>
                  <a:rPr lang="fr-CH" sz="1400" b="1" i="1" baseline="30000" dirty="0" smtClean="0"/>
                  <a:t>-1</a:t>
                </a:r>
                <a:r>
                  <a:rPr lang="fr-CH" sz="1400" b="1" i="1" dirty="0" smtClean="0"/>
                  <a:t>)</a:t>
                </a:r>
                <a:endParaRPr lang="en-US" sz="1400" b="1" i="1" dirty="0"/>
              </a:p>
            </p:txBody>
          </p:sp>
        </p:grpSp>
        <p:sp>
          <p:nvSpPr>
            <p:cNvPr id="19" name="TextBox 18"/>
            <p:cNvSpPr txBox="1"/>
            <p:nvPr/>
          </p:nvSpPr>
          <p:spPr>
            <a:xfrm>
              <a:off x="685800" y="2819400"/>
              <a:ext cx="3048000" cy="307777"/>
            </a:xfrm>
            <a:prstGeom prst="rect">
              <a:avLst/>
            </a:prstGeom>
            <a:solidFill>
              <a:schemeClr val="bg1"/>
            </a:solidFill>
          </p:spPr>
          <p:txBody>
            <a:bodyPr wrap="square" rtlCol="0">
              <a:spAutoFit/>
            </a:bodyPr>
            <a:lstStyle/>
            <a:p>
              <a:r>
                <a:rPr lang="fr-CH" sz="1400" b="1" i="1" dirty="0" smtClean="0"/>
                <a:t>Combined CDF/D0 thresholds</a:t>
              </a:r>
              <a:endParaRPr lang="en-US" sz="1400" b="1" i="1" dirty="0"/>
            </a:p>
          </p:txBody>
        </p:sp>
      </p:grpSp>
    </p:spTree>
    <p:extLst>
      <p:ext uri="{BB962C8B-B14F-4D97-AF65-F5344CB8AC3E}">
        <p14:creationId xmlns:p14="http://schemas.microsoft.com/office/powerpoint/2010/main" xmlns="" val="5579529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4.eps.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52001" y="1447800"/>
            <a:ext cx="6201245" cy="4648200"/>
          </a:xfrm>
          <a:prstGeom prst="rect">
            <a:avLst/>
          </a:prstGeom>
        </p:spPr>
      </p:pic>
      <p:grpSp>
        <p:nvGrpSpPr>
          <p:cNvPr id="15" name="Group 14"/>
          <p:cNvGrpSpPr/>
          <p:nvPr/>
        </p:nvGrpSpPr>
        <p:grpSpPr>
          <a:xfrm>
            <a:off x="2667000" y="5633581"/>
            <a:ext cx="6324600" cy="919621"/>
            <a:chOff x="2667000" y="5709779"/>
            <a:chExt cx="6324600" cy="919621"/>
          </a:xfrm>
        </p:grpSpPr>
        <p:sp>
          <p:nvSpPr>
            <p:cNvPr id="9" name="Content Placeholder 2"/>
            <p:cNvSpPr txBox="1">
              <a:spLocks/>
            </p:cNvSpPr>
            <p:nvPr/>
          </p:nvSpPr>
          <p:spPr bwMode="auto">
            <a:xfrm>
              <a:off x="2667000" y="5867400"/>
              <a:ext cx="6324600" cy="7620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r>
                <a:rPr lang="en-US" sz="1800" b="1" i="1" dirty="0" smtClean="0">
                  <a:solidFill>
                    <a:srgbClr val="0000FF"/>
                  </a:solidFill>
                </a:rPr>
                <a:t>Production: </a:t>
              </a:r>
              <a:r>
                <a:rPr lang="en-US" sz="1800" b="1" i="1" dirty="0" err="1" smtClean="0">
                  <a:solidFill>
                    <a:srgbClr val="0000FF"/>
                  </a:solidFill>
                  <a:latin typeface="Times New Roman"/>
                  <a:cs typeface="Times New Roman"/>
                </a:rPr>
                <a:t>qq</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W</a:t>
              </a:r>
              <a:r>
                <a:rPr lang="en-US" sz="1800" b="1" i="1" dirty="0" smtClean="0">
                  <a:solidFill>
                    <a:srgbClr val="0000FF"/>
                  </a:solidFill>
                  <a:latin typeface="Times New Roman"/>
                  <a:cs typeface="Times New Roman"/>
                  <a:sym typeface="Wingdings"/>
                </a:rPr>
                <a:t>/ZH, </a:t>
              </a:r>
              <a:r>
                <a:rPr lang="en-US" sz="1800" b="1" i="1" dirty="0" err="1" smtClean="0">
                  <a:solidFill>
                    <a:srgbClr val="0000FF"/>
                  </a:solidFill>
                  <a:latin typeface="Times New Roman"/>
                  <a:cs typeface="Times New Roman"/>
                  <a:sym typeface="Wingdings"/>
                </a:rPr>
                <a:t>gg</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H</a:t>
              </a:r>
              <a:r>
                <a:rPr lang="en-US" sz="1800" b="1" i="1" dirty="0" smtClean="0">
                  <a:solidFill>
                    <a:srgbClr val="0000FF"/>
                  </a:solidFill>
                  <a:latin typeface="Times New Roman"/>
                  <a:cs typeface="Times New Roman"/>
                  <a:sym typeface="Wingdings"/>
                </a:rPr>
                <a:t>, </a:t>
              </a:r>
              <a:r>
                <a:rPr lang="en-US" sz="1800" b="1" i="1" dirty="0" err="1" smtClean="0">
                  <a:solidFill>
                    <a:srgbClr val="0000FF"/>
                  </a:solidFill>
                  <a:latin typeface="Times New Roman"/>
                  <a:cs typeface="Times New Roman"/>
                  <a:sym typeface="Wingdings"/>
                </a:rPr>
                <a:t>qq</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q’q’H</a:t>
              </a:r>
              <a:r>
                <a:rPr lang="en-US" sz="1800" b="1" i="1" dirty="0" smtClean="0">
                  <a:solidFill>
                    <a:srgbClr val="0000FF"/>
                  </a:solidFill>
                  <a:sym typeface="Wingdings"/>
                </a:rPr>
                <a:t> (VBF)</a:t>
              </a:r>
              <a:endParaRPr lang="en-US" sz="1800" b="1" i="1" dirty="0" smtClean="0">
                <a:solidFill>
                  <a:srgbClr val="0000FF"/>
                </a:solidFill>
              </a:endParaRPr>
            </a:p>
            <a:p>
              <a:r>
                <a:rPr lang="en-US" sz="1800" b="1" i="1" dirty="0" smtClean="0">
                  <a:solidFill>
                    <a:srgbClr val="0000FF"/>
                  </a:solidFill>
                </a:rPr>
                <a:t>Decay: </a:t>
              </a:r>
              <a:r>
                <a:rPr lang="en-US" sz="1800" b="1" i="1" dirty="0" err="1" smtClean="0">
                  <a:solidFill>
                    <a:srgbClr val="0000FF"/>
                  </a:solidFill>
                  <a:latin typeface="Times New Roman"/>
                  <a:cs typeface="Times New Roman"/>
                </a:rPr>
                <a:t>H</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bb</a:t>
              </a:r>
              <a:r>
                <a:rPr lang="en-US" sz="1800" b="1" i="1" dirty="0" smtClean="0">
                  <a:solidFill>
                    <a:srgbClr val="0000FF"/>
                  </a:solidFill>
                  <a:latin typeface="Times New Roman"/>
                  <a:cs typeface="Times New Roman"/>
                  <a:sym typeface="Wingdings"/>
                </a:rPr>
                <a:t>, H</a:t>
              </a:r>
              <a:r>
                <a:rPr lang="en-US" sz="1800" b="1" i="1" dirty="0" smtClean="0">
                  <a:solidFill>
                    <a:srgbClr val="0000FF"/>
                  </a:solidFill>
                </a:rPr>
                <a:t>→</a:t>
              </a:r>
              <a:r>
                <a:rPr lang="en-US" sz="1800" b="1" i="1" dirty="0" smtClean="0">
                  <a:solidFill>
                    <a:srgbClr val="0000FF"/>
                  </a:solidFill>
                  <a:latin typeface="Times New Roman"/>
                  <a:cs typeface="Times New Roman"/>
                  <a:sym typeface="Wingdings"/>
                </a:rPr>
                <a:t>W</a:t>
              </a:r>
              <a:r>
                <a:rPr lang="en-US" sz="1800" b="1" i="1" baseline="30000" dirty="0" smtClean="0">
                  <a:solidFill>
                    <a:srgbClr val="0000FF"/>
                  </a:solidFill>
                  <a:latin typeface="Times New Roman"/>
                  <a:cs typeface="Times New Roman"/>
                  <a:sym typeface="Wingdings"/>
                </a:rPr>
                <a:t>+</a:t>
              </a:r>
              <a:r>
                <a:rPr lang="en-US" sz="1800" b="1" i="1" dirty="0" smtClean="0">
                  <a:solidFill>
                    <a:srgbClr val="0000FF"/>
                  </a:solidFill>
                  <a:latin typeface="Times New Roman"/>
                  <a:cs typeface="Times New Roman"/>
                  <a:sym typeface="Wingdings"/>
                </a:rPr>
                <a:t>W</a:t>
              </a:r>
              <a:r>
                <a:rPr lang="en-US" sz="1800" b="1" i="1" baseline="30000" dirty="0" smtClean="0">
                  <a:solidFill>
                    <a:srgbClr val="0000FF"/>
                  </a:solidFill>
                  <a:latin typeface="Times New Roman"/>
                  <a:cs typeface="Times New Roman"/>
                  <a:sym typeface="Wingdings"/>
                </a:rPr>
                <a:t>-</a:t>
              </a:r>
              <a:r>
                <a:rPr lang="en-US" sz="1800" b="1" i="1" dirty="0" smtClean="0">
                  <a:solidFill>
                    <a:srgbClr val="0000FF"/>
                  </a:solidFill>
                  <a:latin typeface="Times New Roman"/>
                  <a:cs typeface="Times New Roman"/>
                  <a:sym typeface="Wingdings"/>
                </a:rPr>
                <a:t>, </a:t>
              </a:r>
              <a:r>
                <a:rPr lang="en-US" sz="1800" b="1" i="1" dirty="0" err="1" smtClean="0">
                  <a:solidFill>
                    <a:srgbClr val="0000FF"/>
                  </a:solidFill>
                  <a:latin typeface="Times New Roman"/>
                  <a:cs typeface="Times New Roman"/>
                  <a:sym typeface="Wingdings"/>
                </a:rPr>
                <a:t>H</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τ</a:t>
              </a:r>
              <a:r>
                <a:rPr lang="en-US" sz="1800" b="1" i="1" baseline="30000" dirty="0" err="1" smtClean="0">
                  <a:solidFill>
                    <a:srgbClr val="0000FF"/>
                  </a:solidFill>
                  <a:latin typeface="Times New Roman"/>
                  <a:cs typeface="Times New Roman"/>
                  <a:sym typeface="Wingdings"/>
                </a:rPr>
                <a:t>+</a:t>
              </a:r>
              <a:r>
                <a:rPr lang="en-US" sz="1800" b="1" i="1" dirty="0" err="1" smtClean="0">
                  <a:solidFill>
                    <a:srgbClr val="0000FF"/>
                  </a:solidFill>
                  <a:latin typeface="Times New Roman"/>
                  <a:cs typeface="Times New Roman"/>
                  <a:sym typeface="Wingdings"/>
                </a:rPr>
                <a:t>τ</a:t>
              </a:r>
              <a:r>
                <a:rPr lang="en-US" sz="1800" b="1" i="1" baseline="30000" dirty="0" smtClean="0">
                  <a:solidFill>
                    <a:srgbClr val="0000FF"/>
                  </a:solidFill>
                  <a:latin typeface="Times New Roman"/>
                  <a:cs typeface="Times New Roman"/>
                  <a:sym typeface="Wingdings"/>
                </a:rPr>
                <a:t>-</a:t>
              </a:r>
              <a:r>
                <a:rPr lang="en-US" sz="1800" b="1" i="1" dirty="0" smtClean="0">
                  <a:solidFill>
                    <a:srgbClr val="0000FF"/>
                  </a:solidFill>
                  <a:latin typeface="Times New Roman"/>
                  <a:cs typeface="Times New Roman"/>
                  <a:sym typeface="Wingdings"/>
                </a:rPr>
                <a:t>, </a:t>
              </a:r>
              <a:r>
                <a:rPr lang="en-US" sz="1800" b="1" i="1" dirty="0" err="1" smtClean="0">
                  <a:solidFill>
                    <a:srgbClr val="0000FF"/>
                  </a:solidFill>
                  <a:latin typeface="Times New Roman"/>
                  <a:cs typeface="Times New Roman"/>
                  <a:sym typeface="Wingdings"/>
                </a:rPr>
                <a:t>H</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γγ</a:t>
              </a:r>
              <a:endParaRPr lang="en-US" sz="1800" b="1" i="1" dirty="0">
                <a:solidFill>
                  <a:srgbClr val="0000FF"/>
                </a:solidFill>
                <a:latin typeface="Times New Roman"/>
                <a:cs typeface="Times New Roman"/>
              </a:endParaRPr>
            </a:p>
          </p:txBody>
        </p:sp>
        <p:sp>
          <p:nvSpPr>
            <p:cNvPr id="6" name="TextBox 5"/>
            <p:cNvSpPr txBox="1"/>
            <p:nvPr/>
          </p:nvSpPr>
          <p:spPr>
            <a:xfrm>
              <a:off x="4383880" y="5709779"/>
              <a:ext cx="347744" cy="338554"/>
            </a:xfrm>
            <a:prstGeom prst="rect">
              <a:avLst/>
            </a:prstGeom>
            <a:noFill/>
          </p:spPr>
          <p:txBody>
            <a:bodyPr wrap="none" rtlCol="0">
              <a:spAutoFit/>
            </a:bodyPr>
            <a:lstStyle/>
            <a:p>
              <a:r>
                <a:rPr lang="en-US" sz="1600" b="1" i="1" dirty="0" smtClean="0">
                  <a:solidFill>
                    <a:srgbClr val="0000FF"/>
                  </a:solidFill>
                </a:rPr>
                <a:t>_</a:t>
              </a:r>
              <a:endParaRPr lang="en-US" sz="1600" b="1" i="1" dirty="0">
                <a:solidFill>
                  <a:srgbClr val="0000FF"/>
                </a:solidFill>
              </a:endParaRPr>
            </a:p>
          </p:txBody>
        </p:sp>
        <p:sp>
          <p:nvSpPr>
            <p:cNvPr id="12" name="TextBox 11"/>
            <p:cNvSpPr txBox="1"/>
            <p:nvPr/>
          </p:nvSpPr>
          <p:spPr>
            <a:xfrm>
              <a:off x="6282583" y="5722349"/>
              <a:ext cx="347744" cy="338554"/>
            </a:xfrm>
            <a:prstGeom prst="rect">
              <a:avLst/>
            </a:prstGeom>
            <a:noFill/>
          </p:spPr>
          <p:txBody>
            <a:bodyPr wrap="none" rtlCol="0">
              <a:spAutoFit/>
            </a:bodyPr>
            <a:lstStyle/>
            <a:p>
              <a:r>
                <a:rPr lang="en-US" sz="1600" b="1" i="1" dirty="0" smtClean="0">
                  <a:solidFill>
                    <a:srgbClr val="0000FF"/>
                  </a:solidFill>
                </a:rPr>
                <a:t>_</a:t>
              </a:r>
              <a:endParaRPr lang="en-US" sz="1600" b="1" i="1" dirty="0">
                <a:solidFill>
                  <a:srgbClr val="0000FF"/>
                </a:solidFill>
              </a:endParaRPr>
            </a:p>
          </p:txBody>
        </p:sp>
        <p:sp>
          <p:nvSpPr>
            <p:cNvPr id="13" name="TextBox 12"/>
            <p:cNvSpPr txBox="1"/>
            <p:nvPr/>
          </p:nvSpPr>
          <p:spPr>
            <a:xfrm>
              <a:off x="6858000" y="5753126"/>
              <a:ext cx="228600" cy="307777"/>
            </a:xfrm>
            <a:prstGeom prst="rect">
              <a:avLst/>
            </a:prstGeom>
            <a:noFill/>
          </p:spPr>
          <p:txBody>
            <a:bodyPr wrap="square" rtlCol="0">
              <a:spAutoFit/>
            </a:bodyPr>
            <a:lstStyle/>
            <a:p>
              <a:r>
                <a:rPr lang="en-US" sz="1400" b="1" i="1" dirty="0" smtClean="0">
                  <a:solidFill>
                    <a:srgbClr val="0000FF"/>
                  </a:solidFill>
                </a:rPr>
                <a:t>_</a:t>
              </a:r>
              <a:endParaRPr lang="en-US" sz="1400" b="1" i="1" dirty="0">
                <a:solidFill>
                  <a:srgbClr val="0000FF"/>
                </a:solidFill>
              </a:endParaRPr>
            </a:p>
          </p:txBody>
        </p:sp>
        <p:sp>
          <p:nvSpPr>
            <p:cNvPr id="14" name="TextBox 13"/>
            <p:cNvSpPr txBox="1"/>
            <p:nvPr/>
          </p:nvSpPr>
          <p:spPr>
            <a:xfrm>
              <a:off x="4252622" y="6000316"/>
              <a:ext cx="347744" cy="338554"/>
            </a:xfrm>
            <a:prstGeom prst="rect">
              <a:avLst/>
            </a:prstGeom>
            <a:noFill/>
          </p:spPr>
          <p:txBody>
            <a:bodyPr wrap="none" rtlCol="0">
              <a:spAutoFit/>
            </a:bodyPr>
            <a:lstStyle/>
            <a:p>
              <a:r>
                <a:rPr lang="en-US" sz="1600" b="1" i="1" dirty="0" smtClean="0">
                  <a:solidFill>
                    <a:srgbClr val="0000FF"/>
                  </a:solidFill>
                </a:rPr>
                <a:t>_</a:t>
              </a:r>
              <a:endParaRPr lang="en-US" sz="1600" b="1" i="1" dirty="0">
                <a:solidFill>
                  <a:srgbClr val="0000FF"/>
                </a:solidFill>
              </a:endParaRPr>
            </a:p>
          </p:txBody>
        </p:sp>
      </p:grpSp>
      <p:sp>
        <p:nvSpPr>
          <p:cNvPr id="2" name="Title 1"/>
          <p:cNvSpPr>
            <a:spLocks noGrp="1"/>
          </p:cNvSpPr>
          <p:nvPr>
            <p:ph type="title"/>
          </p:nvPr>
        </p:nvSpPr>
        <p:spPr/>
        <p:txBody>
          <a:bodyPr/>
          <a:lstStyle/>
          <a:p>
            <a:pPr algn="l"/>
            <a:r>
              <a:rPr lang="en-US" dirty="0" smtClean="0"/>
              <a:t>TEVATRON     2009: First exclusion</a:t>
            </a:r>
            <a:endParaRPr lang="en-US" dirty="0"/>
          </a:p>
        </p:txBody>
      </p:sp>
      <p:sp>
        <p:nvSpPr>
          <p:cNvPr id="3" name="Content Placeholder 2"/>
          <p:cNvSpPr>
            <a:spLocks noGrp="1"/>
          </p:cNvSpPr>
          <p:nvPr>
            <p:ph idx="1"/>
          </p:nvPr>
        </p:nvSpPr>
        <p:spPr>
          <a:xfrm>
            <a:off x="457200" y="914400"/>
            <a:ext cx="8229600" cy="1524000"/>
          </a:xfrm>
        </p:spPr>
        <p:txBody>
          <a:bodyPr/>
          <a:lstStyle/>
          <a:p>
            <a:r>
              <a:rPr lang="en-US" sz="2000" b="1" i="1" dirty="0" smtClean="0"/>
              <a:t>Winter 2009: First mass range excluded after LEP </a:t>
            </a:r>
            <a:br>
              <a:rPr lang="en-US" sz="2000" b="1" i="1" dirty="0" smtClean="0"/>
            </a:br>
            <a:r>
              <a:rPr lang="en-US" sz="2000" b="1" i="1" dirty="0" smtClean="0"/>
              <a:t>(at 95%CL):  </a:t>
            </a:r>
            <a:r>
              <a:rPr lang="en-US" sz="2000" b="1" i="1" dirty="0" smtClean="0">
                <a:solidFill>
                  <a:srgbClr val="FF0000"/>
                </a:solidFill>
              </a:rPr>
              <a:t>160&lt;</a:t>
            </a:r>
            <a:r>
              <a:rPr lang="en-US" sz="2000" b="1" i="1" dirty="0" err="1" smtClean="0">
                <a:solidFill>
                  <a:srgbClr val="FF0000"/>
                </a:solidFill>
              </a:rPr>
              <a:t>m</a:t>
            </a:r>
            <a:r>
              <a:rPr lang="en-US" sz="2000" b="1" i="1" baseline="-25000" dirty="0" err="1" smtClean="0">
                <a:solidFill>
                  <a:srgbClr val="FF0000"/>
                </a:solidFill>
              </a:rPr>
              <a:t>H</a:t>
            </a:r>
            <a:r>
              <a:rPr lang="en-US" sz="2000" b="1" i="1" dirty="0" smtClean="0">
                <a:solidFill>
                  <a:srgbClr val="FF0000"/>
                </a:solidFill>
              </a:rPr>
              <a:t>&lt;170 </a:t>
            </a:r>
            <a:r>
              <a:rPr lang="en-US" sz="2000" b="1" i="1" dirty="0" err="1" smtClean="0">
                <a:solidFill>
                  <a:srgbClr val="FF0000"/>
                </a:solidFill>
              </a:rPr>
              <a:t>GeV</a:t>
            </a:r>
            <a:r>
              <a:rPr lang="en-US" sz="2000" b="1" i="1" dirty="0">
                <a:solidFill>
                  <a:srgbClr val="FF0000"/>
                </a:solidFill>
              </a:rPr>
              <a:t>  </a:t>
            </a:r>
            <a:r>
              <a:rPr lang="en-US" sz="2000" b="1" i="1" dirty="0" smtClean="0">
                <a:solidFill>
                  <a:srgbClr val="FF0000"/>
                </a:solidFill>
              </a:rPr>
              <a:t> </a:t>
            </a:r>
            <a:r>
              <a:rPr lang="en-US" sz="1600" b="1" i="1" dirty="0" smtClean="0">
                <a:solidFill>
                  <a:srgbClr val="FF0000"/>
                </a:solidFill>
                <a:hlinkClick r:id="rId3"/>
              </a:rPr>
              <a:t>arXiv:0903.4001 [hep-ex]</a:t>
            </a:r>
            <a:endParaRPr lang="en-US" sz="1600" b="1" i="1" dirty="0" smtClean="0">
              <a:solidFill>
                <a:srgbClr val="FF0000"/>
              </a:solidFill>
            </a:endParaRPr>
          </a:p>
          <a:p>
            <a:r>
              <a:rPr lang="en-US" sz="2000" b="1" i="1" dirty="0" smtClean="0"/>
              <a:t>Press release on March 13, 2009 (</a:t>
            </a:r>
            <a:r>
              <a:rPr lang="en-US" sz="2000" b="1" i="1" dirty="0" smtClean="0">
                <a:hlinkClick r:id="rId4"/>
              </a:rPr>
              <a:t>link</a:t>
            </a:r>
            <a:r>
              <a:rPr lang="en-US" sz="2000" b="1" i="1" dirty="0" smtClean="0"/>
              <a:t>) </a:t>
            </a: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33</a:t>
            </a:fld>
            <a:endParaRPr lang="en-US" altLang="zh-CN" dirty="0">
              <a:solidFill>
                <a:srgbClr val="0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xmlns="" val="209476806"/>
              </p:ext>
            </p:extLst>
          </p:nvPr>
        </p:nvGraphicFramePr>
        <p:xfrm>
          <a:off x="6019800" y="1752600"/>
          <a:ext cx="2895600" cy="533400"/>
        </p:xfrm>
        <a:graphic>
          <a:graphicData uri="http://schemas.openxmlformats.org/drawingml/2006/table">
            <a:tbl>
              <a:tblPr firstRow="1" bandRow="1">
                <a:tableStyleId>{5FD0F851-EC5A-4D38-B0AD-8093EC10F338}</a:tableStyleId>
              </a:tblPr>
              <a:tblGrid>
                <a:gridCol w="827314"/>
                <a:gridCol w="2068286"/>
              </a:tblGrid>
              <a:tr h="266700">
                <a:tc>
                  <a:txBody>
                    <a:bodyPr/>
                    <a:lstStyle/>
                    <a:p>
                      <a:r>
                        <a:rPr lang="en-US" sz="1100" b="1" dirty="0" smtClean="0"/>
                        <a:t>D0</a:t>
                      </a:r>
                      <a:endParaRPr lang="en-US" sz="1100" b="1" dirty="0"/>
                    </a:p>
                  </a:txBody>
                  <a:tcPr marL="324000"/>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100" dirty="0" smtClean="0"/>
                        <a:t>0.9 – 4.2 fb</a:t>
                      </a:r>
                      <a:r>
                        <a:rPr lang="en-US" sz="1100" baseline="30000" dirty="0" smtClean="0"/>
                        <a:t>-1</a:t>
                      </a:r>
                    </a:p>
                  </a:txBody>
                  <a:tcPr marL="0" marR="0"/>
                </a:tc>
              </a:tr>
              <a:tr h="266700">
                <a:tc>
                  <a:txBody>
                    <a:bodyPr/>
                    <a:lstStyle/>
                    <a:p>
                      <a:r>
                        <a:rPr lang="en-US" sz="1100" b="1" dirty="0" smtClean="0"/>
                        <a:t>CDF</a:t>
                      </a:r>
                      <a:endParaRPr lang="en-US" sz="1100" b="1" dirty="0"/>
                    </a:p>
                  </a:txBody>
                  <a:tcPr marL="324000" marR="36000"/>
                </a:tc>
                <a:tc>
                  <a:txBody>
                    <a:bodyPr/>
                    <a:lstStyle/>
                    <a:p>
                      <a:pPr algn="l"/>
                      <a:r>
                        <a:rPr lang="en-US" sz="1100" b="1" dirty="0" smtClean="0"/>
                        <a:t>2.0</a:t>
                      </a:r>
                      <a:r>
                        <a:rPr lang="en-US" sz="1100" b="1" baseline="0" dirty="0" smtClean="0"/>
                        <a:t> – 3.6 </a:t>
                      </a:r>
                      <a:r>
                        <a:rPr lang="en-US" sz="1100" b="1" dirty="0" smtClean="0"/>
                        <a:t>fb</a:t>
                      </a:r>
                      <a:r>
                        <a:rPr lang="en-US" sz="1100" b="1" baseline="30000" dirty="0" smtClean="0"/>
                        <a:t>-1</a:t>
                      </a:r>
                      <a:r>
                        <a:rPr lang="en-US" sz="1100" b="1" dirty="0" smtClean="0"/>
                        <a:t> </a:t>
                      </a:r>
                    </a:p>
                  </a:txBody>
                  <a:tcPr marL="0" marR="0" marT="36000"/>
                </a:tc>
              </a:tr>
            </a:tbl>
          </a:graphicData>
        </a:graphic>
      </p:graphicFrame>
      <p:sp>
        <p:nvSpPr>
          <p:cNvPr id="5" name="TextBox 4"/>
          <p:cNvSpPr txBox="1"/>
          <p:nvPr/>
        </p:nvSpPr>
        <p:spPr>
          <a:xfrm>
            <a:off x="1066800" y="5802856"/>
            <a:ext cx="1354911" cy="369332"/>
          </a:xfrm>
          <a:prstGeom prst="rect">
            <a:avLst/>
          </a:prstGeom>
          <a:noFill/>
        </p:spPr>
        <p:txBody>
          <a:bodyPr wrap="none" rtlCol="0">
            <a:spAutoFit/>
          </a:bodyPr>
          <a:lstStyle/>
          <a:p>
            <a:r>
              <a:rPr lang="en-US" b="1" i="1" dirty="0" smtClean="0"/>
              <a:t>Channels:</a:t>
            </a:r>
            <a:endParaRPr lang="en-US" b="1" i="1" dirty="0"/>
          </a:p>
        </p:txBody>
      </p:sp>
      <p:sp>
        <p:nvSpPr>
          <p:cNvPr id="16" name="TextBox 15"/>
          <p:cNvSpPr txBox="1"/>
          <p:nvPr/>
        </p:nvSpPr>
        <p:spPr>
          <a:xfrm>
            <a:off x="6825080" y="2819400"/>
            <a:ext cx="2286000" cy="1077218"/>
          </a:xfrm>
          <a:prstGeom prst="rect">
            <a:avLst/>
          </a:prstGeom>
          <a:noFill/>
        </p:spPr>
        <p:txBody>
          <a:bodyPr wrap="square" rtlCol="0">
            <a:spAutoFit/>
          </a:bodyPr>
          <a:lstStyle/>
          <a:p>
            <a:r>
              <a:rPr lang="en-US" sz="1600" b="1" i="1" dirty="0" smtClean="0">
                <a:solidFill>
                  <a:srgbClr val="FF0000"/>
                </a:solidFill>
              </a:rPr>
              <a:t>For more on </a:t>
            </a:r>
            <a:r>
              <a:rPr lang="en-US" sz="1600" b="1" i="1" dirty="0" err="1" smtClean="0">
                <a:solidFill>
                  <a:srgbClr val="FF0000"/>
                </a:solidFill>
              </a:rPr>
              <a:t>Tevatron</a:t>
            </a:r>
            <a:r>
              <a:rPr lang="en-US" sz="1600" b="1" i="1" dirty="0" smtClean="0">
                <a:solidFill>
                  <a:srgbClr val="FF0000"/>
                </a:solidFill>
              </a:rPr>
              <a:t> Higgs searches, see next talk by </a:t>
            </a:r>
            <a:r>
              <a:rPr lang="en-US" sz="1600" b="1" i="1" dirty="0" err="1" smtClean="0">
                <a:solidFill>
                  <a:srgbClr val="FF0000"/>
                </a:solidFill>
              </a:rPr>
              <a:t>Weiming</a:t>
            </a:r>
            <a:r>
              <a:rPr lang="en-US" sz="1600" b="1" i="1" dirty="0" smtClean="0">
                <a:solidFill>
                  <a:srgbClr val="FF0000"/>
                </a:solidFill>
              </a:rPr>
              <a:t> Yao</a:t>
            </a:r>
            <a:endParaRPr lang="en-US" sz="1600" b="1" i="1" dirty="0">
              <a:solidFill>
                <a:srgbClr val="FF0000"/>
              </a:solidFill>
            </a:endParaRPr>
          </a:p>
        </p:txBody>
      </p:sp>
    </p:spTree>
    <p:extLst>
      <p:ext uri="{BB962C8B-B14F-4D97-AF65-F5344CB8AC3E}">
        <p14:creationId xmlns:p14="http://schemas.microsoft.com/office/powerpoint/2010/main" xmlns="" val="131340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LHC ERA     September 2008: LHC on hold</a:t>
            </a:r>
            <a:endParaRPr lang="en-US" dirty="0"/>
          </a:p>
        </p:txBody>
      </p:sp>
      <p:sp>
        <p:nvSpPr>
          <p:cNvPr id="3" name="Content Placeholder 2"/>
          <p:cNvSpPr>
            <a:spLocks noGrp="1"/>
          </p:cNvSpPr>
          <p:nvPr>
            <p:ph idx="1"/>
          </p:nvPr>
        </p:nvSpPr>
        <p:spPr>
          <a:xfrm>
            <a:off x="457200" y="762000"/>
            <a:ext cx="8382000" cy="914400"/>
          </a:xfrm>
        </p:spPr>
        <p:txBody>
          <a:bodyPr/>
          <a:lstStyle/>
          <a:p>
            <a:r>
              <a:rPr lang="en-US" sz="2200" b="1" i="1" dirty="0" smtClean="0">
                <a:solidFill>
                  <a:srgbClr val="FF0000"/>
                </a:solidFill>
              </a:rPr>
              <a:t>First protons around full ring on September 10, 2008</a:t>
            </a:r>
          </a:p>
          <a:p>
            <a:r>
              <a:rPr lang="en-US" sz="2200" b="1" i="1" dirty="0" smtClean="0">
                <a:solidFill>
                  <a:srgbClr val="FF0000"/>
                </a:solidFill>
              </a:rPr>
              <a:t>But on Sept 19, an electrical fault triggered a major setback</a:t>
            </a:r>
            <a:endParaRPr lang="en-US" sz="2200" b="1" i="1" dirty="0">
              <a:solidFill>
                <a:srgbClr val="FF0000"/>
              </a:solidFill>
            </a:endParaRP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34</a:t>
            </a:fld>
            <a:endParaRPr lang="en-US" altLang="zh-CN" dirty="0">
              <a:solidFill>
                <a:srgbClr val="000000"/>
              </a:solidFill>
            </a:endParaRPr>
          </a:p>
        </p:txBody>
      </p:sp>
      <p:pic>
        <p:nvPicPr>
          <p:cNvPr id="5" name="Picture 4" descr="Screen Shot 2013-01-23 at 4.38.39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30211" y="1752614"/>
            <a:ext cx="1892603" cy="2509107"/>
          </a:xfrm>
          <a:prstGeom prst="rect">
            <a:avLst/>
          </a:prstGeom>
        </p:spPr>
      </p:pic>
      <p:pic>
        <p:nvPicPr>
          <p:cNvPr id="6" name="Picture 5" descr="Screen Shot 2013-01-23 at 4.38.28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44206" y="1752601"/>
            <a:ext cx="1892602" cy="2514600"/>
          </a:xfrm>
          <a:prstGeom prst="rect">
            <a:avLst/>
          </a:prstGeom>
        </p:spPr>
      </p:pic>
      <p:sp>
        <p:nvSpPr>
          <p:cNvPr id="7" name="Content Placeholder 2"/>
          <p:cNvSpPr txBox="1">
            <a:spLocks/>
          </p:cNvSpPr>
          <p:nvPr/>
        </p:nvSpPr>
        <p:spPr bwMode="auto">
          <a:xfrm>
            <a:off x="457200" y="5638800"/>
            <a:ext cx="8382000" cy="7620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r>
              <a:rPr lang="en-US" sz="2200" b="1" i="1" dirty="0" smtClean="0"/>
              <a:t>Actually: no beam for over a year; </a:t>
            </a:r>
            <a:r>
              <a:rPr lang="en-US" sz="2200" b="1" i="1" dirty="0"/>
              <a:t>l</a:t>
            </a:r>
            <a:r>
              <a:rPr lang="en-US" sz="2200" b="1" i="1" dirty="0" smtClean="0"/>
              <a:t>ow energy beams circulated </a:t>
            </a:r>
            <a:r>
              <a:rPr lang="en-US" sz="2200" b="1" i="1" dirty="0"/>
              <a:t>i</a:t>
            </a:r>
            <a:r>
              <a:rPr lang="en-US" sz="2200" b="1" i="1" dirty="0" smtClean="0"/>
              <a:t>n Nov 2009 for the first time since the accident</a:t>
            </a:r>
            <a:endParaRPr lang="en-US" sz="2200" b="1" i="1" dirty="0"/>
          </a:p>
        </p:txBody>
      </p:sp>
      <p:sp>
        <p:nvSpPr>
          <p:cNvPr id="8" name="TextBox 7"/>
          <p:cNvSpPr txBox="1"/>
          <p:nvPr/>
        </p:nvSpPr>
        <p:spPr>
          <a:xfrm>
            <a:off x="609600" y="1828801"/>
            <a:ext cx="3505200" cy="2462212"/>
          </a:xfrm>
          <a:prstGeom prst="rect">
            <a:avLst/>
          </a:prstGeom>
          <a:noFill/>
        </p:spPr>
        <p:txBody>
          <a:bodyPr wrap="square" rtlCol="0">
            <a:spAutoFit/>
          </a:bodyPr>
          <a:lstStyle/>
          <a:p>
            <a:r>
              <a:rPr lang="en-US" sz="2200" b="1" i="1" dirty="0" smtClean="0"/>
              <a:t>cause: faulty electrical </a:t>
            </a:r>
            <a:r>
              <a:rPr lang="en-US" sz="2200" b="1" i="1" dirty="0"/>
              <a:t>connection between two of the accelerator’s </a:t>
            </a:r>
            <a:r>
              <a:rPr lang="en-US" sz="2200" b="1" i="1" dirty="0" smtClean="0"/>
              <a:t>magnets; </a:t>
            </a:r>
            <a:r>
              <a:rPr lang="en-US" sz="2200" b="1" i="1" dirty="0"/>
              <a:t>t</a:t>
            </a:r>
            <a:r>
              <a:rPr lang="en-US" sz="2200" b="1" i="1" dirty="0" smtClean="0"/>
              <a:t>his </a:t>
            </a:r>
            <a:r>
              <a:rPr lang="en-US" sz="2200" b="1" i="1" dirty="0"/>
              <a:t>resulted in mechanical damage and release of </a:t>
            </a:r>
            <a:r>
              <a:rPr lang="en-US" sz="2200" b="1" i="1" dirty="0" smtClean="0"/>
              <a:t>tons of liquid helium </a:t>
            </a:r>
            <a:endParaRPr lang="en-US" sz="2200" b="1" i="1" dirty="0"/>
          </a:p>
        </p:txBody>
      </p:sp>
      <p:sp>
        <p:nvSpPr>
          <p:cNvPr id="9" name="TextBox 8"/>
          <p:cNvSpPr txBox="1"/>
          <p:nvPr/>
        </p:nvSpPr>
        <p:spPr>
          <a:xfrm>
            <a:off x="685800" y="4485382"/>
            <a:ext cx="7620000" cy="1077218"/>
          </a:xfrm>
          <a:prstGeom prst="rect">
            <a:avLst/>
          </a:prstGeom>
          <a:noFill/>
        </p:spPr>
        <p:txBody>
          <a:bodyPr wrap="square" rtlCol="0">
            <a:spAutoFit/>
          </a:bodyPr>
          <a:lstStyle/>
          <a:p>
            <a:r>
              <a:rPr lang="en-US" sz="1600" dirty="0" err="1" smtClean="0"/>
              <a:t>Lashkar</a:t>
            </a:r>
            <a:r>
              <a:rPr lang="en-US" sz="1600" dirty="0" smtClean="0"/>
              <a:t> </a:t>
            </a:r>
            <a:r>
              <a:rPr lang="en-US" sz="1600" dirty="0" err="1" smtClean="0"/>
              <a:t>Kashif</a:t>
            </a:r>
            <a:r>
              <a:rPr lang="en-US" sz="1600" dirty="0" smtClean="0"/>
              <a:t> (on shift at the time) sent </a:t>
            </a:r>
            <a:r>
              <a:rPr lang="en-US" sz="1600" dirty="0"/>
              <a:t>this email to the Harvard </a:t>
            </a:r>
            <a:r>
              <a:rPr lang="en-US" sz="1600" dirty="0" smtClean="0"/>
              <a:t>group:</a:t>
            </a:r>
            <a:endParaRPr lang="en-US" sz="1600" dirty="0"/>
          </a:p>
          <a:p>
            <a:pPr marL="357188"/>
            <a:r>
              <a:rPr lang="en-US" sz="1600" dirty="0" smtClean="0">
                <a:solidFill>
                  <a:srgbClr val="0000FF"/>
                </a:solidFill>
              </a:rPr>
              <a:t>LHC E-log: Fire </a:t>
            </a:r>
            <a:r>
              <a:rPr lang="en-US" sz="1600" dirty="0">
                <a:solidFill>
                  <a:srgbClr val="0000FF"/>
                </a:solidFill>
              </a:rPr>
              <a:t>alarm in point 3 and point 4. </a:t>
            </a:r>
            <a:r>
              <a:rPr lang="en-US" sz="1600" dirty="0" err="1">
                <a:solidFill>
                  <a:srgbClr val="0000FF"/>
                </a:solidFill>
              </a:rPr>
              <a:t>Firebrigade</a:t>
            </a:r>
            <a:r>
              <a:rPr lang="en-US" sz="1600" dirty="0">
                <a:solidFill>
                  <a:srgbClr val="0000FF"/>
                </a:solidFill>
              </a:rPr>
              <a:t> going there together with RP. Massive quench in S34, Helium released in the tunnel</a:t>
            </a:r>
            <a:r>
              <a:rPr lang="en-US" sz="1600" dirty="0" smtClean="0">
                <a:solidFill>
                  <a:srgbClr val="0000FF"/>
                </a:solidFill>
              </a:rPr>
              <a:t>. </a:t>
            </a:r>
            <a:br>
              <a:rPr lang="en-US" sz="1600" dirty="0" smtClean="0">
                <a:solidFill>
                  <a:srgbClr val="0000FF"/>
                </a:solidFill>
              </a:rPr>
            </a:br>
            <a:r>
              <a:rPr lang="en-US" sz="1600" dirty="0" smtClean="0"/>
              <a:t>This </a:t>
            </a:r>
            <a:r>
              <a:rPr lang="en-US" sz="1600" dirty="0"/>
              <a:t>had to happen on my shift, of course. </a:t>
            </a:r>
            <a:r>
              <a:rPr lang="en-US" sz="1600" dirty="0">
                <a:solidFill>
                  <a:srgbClr val="FF0000"/>
                </a:solidFill>
              </a:rPr>
              <a:t>No beam for at least a week</a:t>
            </a:r>
            <a:r>
              <a:rPr lang="en-US" sz="1600" dirty="0" smtClean="0"/>
              <a:t>.</a:t>
            </a:r>
            <a:endParaRPr lang="en-US" sz="1600" dirty="0"/>
          </a:p>
        </p:txBody>
      </p:sp>
      <p:sp>
        <p:nvSpPr>
          <p:cNvPr id="10" name="Rectangle 9"/>
          <p:cNvSpPr/>
          <p:nvPr/>
        </p:nvSpPr>
        <p:spPr bwMode="auto">
          <a:xfrm>
            <a:off x="304800" y="5562600"/>
            <a:ext cx="8458200" cy="914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xmlns="" val="1700876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LHC ERA        The path to Higgs discovery</a:t>
            </a:r>
            <a:endParaRPr lang="en-US" dirty="0"/>
          </a:p>
        </p:txBody>
      </p:sp>
      <p:sp>
        <p:nvSpPr>
          <p:cNvPr id="4" name="Content Placeholder 3"/>
          <p:cNvSpPr>
            <a:spLocks noGrp="1"/>
          </p:cNvSpPr>
          <p:nvPr>
            <p:ph idx="1"/>
          </p:nvPr>
        </p:nvSpPr>
        <p:spPr/>
        <p:txBody>
          <a:bodyPr>
            <a:normAutofit/>
          </a:bodyPr>
          <a:lstStyle/>
          <a:p>
            <a:pPr>
              <a:spcBef>
                <a:spcPts val="1776"/>
              </a:spcBef>
              <a:buFont typeface="Arial"/>
              <a:buChar char="•"/>
            </a:pPr>
            <a:r>
              <a:rPr lang="en-US" sz="2200" b="1" i="1" kern="1200" dirty="0" smtClean="0"/>
              <a:t>EPS-HEP 2011 (July)</a:t>
            </a:r>
          </a:p>
          <a:p>
            <a:r>
              <a:rPr lang="en-US" sz="2200" b="1" i="1" kern="1200" dirty="0" smtClean="0"/>
              <a:t>Lepton-Photon </a:t>
            </a:r>
            <a:r>
              <a:rPr lang="en-US" sz="2200" b="1" i="1" kern="1200" dirty="0"/>
              <a:t>2011 (August)</a:t>
            </a:r>
            <a:endParaRPr lang="en-US" sz="2200" b="1" i="1" kern="1200" dirty="0" smtClean="0"/>
          </a:p>
          <a:p>
            <a:pPr>
              <a:spcAft>
                <a:spcPts val="400"/>
              </a:spcAft>
            </a:pPr>
            <a:r>
              <a:rPr lang="en-US" sz="2200" b="1" i="1" kern="1200" dirty="0" smtClean="0"/>
              <a:t>CERN 2011 December Council Meeting</a:t>
            </a:r>
          </a:p>
          <a:p>
            <a:pPr>
              <a:spcBef>
                <a:spcPts val="500"/>
              </a:spcBef>
            </a:pPr>
            <a:endParaRPr lang="en-US" sz="2200" b="1" i="1" kern="1200" dirty="0" smtClean="0"/>
          </a:p>
          <a:p>
            <a:pPr>
              <a:spcBef>
                <a:spcPts val="1"/>
              </a:spcBef>
            </a:pPr>
            <a:r>
              <a:rPr lang="en-US" sz="2200" b="1" i="1" kern="1200" dirty="0" err="1" smtClean="0"/>
              <a:t>Moriond</a:t>
            </a:r>
            <a:r>
              <a:rPr lang="en-US" sz="2200" b="1" i="1" kern="1200" dirty="0" smtClean="0"/>
              <a:t> 2012 (March)</a:t>
            </a:r>
          </a:p>
          <a:p>
            <a:r>
              <a:rPr lang="en-US" sz="2200" b="1" i="1" kern="1200" dirty="0" smtClean="0"/>
              <a:t>ICHEP 2012 (July)</a:t>
            </a:r>
          </a:p>
          <a:p>
            <a:r>
              <a:rPr lang="en-US" sz="2200" b="1" i="1" kern="1200" dirty="0" smtClean="0"/>
              <a:t>Discovery publications, July 2012 (submitted)</a:t>
            </a:r>
          </a:p>
          <a:p>
            <a:r>
              <a:rPr lang="en-US" sz="2200" b="1" i="1" kern="1200" dirty="0" smtClean="0"/>
              <a:t>HCP 2012 (November)</a:t>
            </a:r>
          </a:p>
          <a:p>
            <a:r>
              <a:rPr lang="en-US" sz="2200" b="1" i="1" kern="1200" dirty="0" smtClean="0"/>
              <a:t>CERN 2012 </a:t>
            </a:r>
            <a:r>
              <a:rPr lang="en-US" sz="2200" b="1" i="1" kern="1200" dirty="0"/>
              <a:t>December Council </a:t>
            </a:r>
            <a:r>
              <a:rPr lang="en-US" sz="2200" b="1" i="1" kern="1200" dirty="0" smtClean="0"/>
              <a:t>Meeting</a:t>
            </a:r>
            <a:r>
              <a:rPr lang="en-US" sz="2200" b="1" i="1" kern="1200" dirty="0"/>
              <a:t> </a:t>
            </a:r>
            <a:endParaRPr lang="en-US" sz="2200" b="1" i="1" kern="1200" dirty="0" smtClean="0"/>
          </a:p>
          <a:p>
            <a:endParaRPr lang="en-US" sz="2200" b="1" i="1" kern="1200" dirty="0" smtClean="0"/>
          </a:p>
          <a:p>
            <a:r>
              <a:rPr lang="en-US" sz="2200" b="1" i="1" kern="1200" dirty="0" err="1" smtClean="0"/>
              <a:t>Moriond</a:t>
            </a:r>
            <a:r>
              <a:rPr lang="en-US" sz="2200" b="1" i="1" kern="1200" dirty="0" smtClean="0"/>
              <a:t> QCD 2013 (March)                          </a:t>
            </a:r>
            <a:r>
              <a:rPr lang="en-US" sz="1800" b="1" i="1" kern="1200" dirty="0" smtClean="0">
                <a:solidFill>
                  <a:srgbClr val="0000FF"/>
                </a:solidFill>
              </a:rPr>
              <a:t>(ATLAS)</a:t>
            </a:r>
          </a:p>
          <a:p>
            <a:r>
              <a:rPr lang="en-US" sz="2200" b="1" i="1" kern="1200" dirty="0" smtClean="0"/>
              <a:t>EPS 2013 (July) Spin, parity </a:t>
            </a:r>
            <a:r>
              <a:rPr lang="en-US" sz="2200" b="1" i="1" kern="1200" dirty="0"/>
              <a:t>and Couplings measured.</a:t>
            </a:r>
          </a:p>
        </p:txBody>
      </p:sp>
      <p:sp>
        <p:nvSpPr>
          <p:cNvPr id="5" name="Slide Number Placeholder 3"/>
          <p:cNvSpPr>
            <a:spLocks noGrp="1"/>
          </p:cNvSpPr>
          <p:nvPr>
            <p:ph type="sldNum" sz="quarter" idx="12"/>
          </p:nvPr>
        </p:nvSpPr>
        <p:spPr>
          <a:xfrm>
            <a:off x="8382000" y="6629400"/>
            <a:ext cx="762000" cy="228600"/>
          </a:xfrm>
        </p:spPr>
        <p:txBody>
          <a:bodyPr/>
          <a:lstStyle/>
          <a:p>
            <a:pPr>
              <a:defRPr/>
            </a:pPr>
            <a:fld id="{234D99DB-AB2A-44B6-A23B-76A3E0A1F3A9}" type="slidenum">
              <a:rPr lang="en-US" altLang="zh-CN" smtClean="0">
                <a:solidFill>
                  <a:srgbClr val="000000"/>
                </a:solidFill>
              </a:rPr>
              <a:pPr>
                <a:defRPr/>
              </a:pPr>
              <a:t>35</a:t>
            </a:fld>
            <a:endParaRPr lang="en-US" altLang="zh-CN" dirty="0">
              <a:solidFill>
                <a:srgbClr val="000000"/>
              </a:solidFill>
            </a:endParaRPr>
          </a:p>
        </p:txBody>
      </p:sp>
      <p:sp>
        <p:nvSpPr>
          <p:cNvPr id="7" name="Rectangle 6"/>
          <p:cNvSpPr/>
          <p:nvPr/>
        </p:nvSpPr>
        <p:spPr bwMode="auto">
          <a:xfrm>
            <a:off x="685800" y="2971800"/>
            <a:ext cx="8229600" cy="762000"/>
          </a:xfrm>
          <a:prstGeom prst="rect">
            <a:avLst/>
          </a:prstGeom>
          <a:solidFill>
            <a:srgbClr val="FF00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dirty="0" smtClean="0">
              <a:solidFill>
                <a:srgbClr val="D60000"/>
              </a:solidFill>
              <a:latin typeface="+mj-lt"/>
            </a:endParaRPr>
          </a:p>
        </p:txBody>
      </p:sp>
      <p:sp>
        <p:nvSpPr>
          <p:cNvPr id="10" name="TextBox 9"/>
          <p:cNvSpPr txBox="1"/>
          <p:nvPr/>
        </p:nvSpPr>
        <p:spPr>
          <a:xfrm>
            <a:off x="7086600" y="3124200"/>
            <a:ext cx="762000"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5 </a:t>
            </a:r>
            <a:r>
              <a:rPr lang="en-US" sz="2000" b="1" dirty="0" smtClean="0">
                <a:solidFill>
                  <a:srgbClr val="FFFF00"/>
                </a:solidFill>
                <a:effectLst/>
                <a:latin typeface="Arial" pitchFamily="34" charset="0"/>
                <a:ea typeface="Lucida Grande"/>
                <a:cs typeface="Arial" pitchFamily="34" charset="0"/>
              </a:rPr>
              <a:t>σ !</a:t>
            </a:r>
            <a:endParaRPr lang="en-US" sz="2000" b="1" dirty="0" smtClean="0">
              <a:solidFill>
                <a:srgbClr val="FFFF00"/>
              </a:solidFill>
              <a:effectLst/>
              <a:latin typeface="Arial" pitchFamily="34" charset="0"/>
              <a:cs typeface="Arial" pitchFamily="34" charset="0"/>
            </a:endParaRPr>
          </a:p>
        </p:txBody>
      </p:sp>
      <p:sp>
        <p:nvSpPr>
          <p:cNvPr id="8" name="TextBox 7"/>
          <p:cNvSpPr txBox="1"/>
          <p:nvPr/>
        </p:nvSpPr>
        <p:spPr>
          <a:xfrm>
            <a:off x="5105400" y="4953000"/>
            <a:ext cx="1143000"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&gt; 10 </a:t>
            </a:r>
            <a:r>
              <a:rPr lang="en-US" sz="2000" b="1" dirty="0" smtClean="0">
                <a:solidFill>
                  <a:srgbClr val="FFFF00"/>
                </a:solidFill>
                <a:effectLst/>
                <a:latin typeface="Arial" pitchFamily="34" charset="0"/>
                <a:ea typeface="Lucida Grande"/>
                <a:cs typeface="Arial" pitchFamily="34" charset="0"/>
              </a:rPr>
              <a:t>σ! </a:t>
            </a:r>
            <a:endParaRPr lang="en-US" sz="2000" b="1" dirty="0" smtClean="0">
              <a:solidFill>
                <a:srgbClr val="FFFF00"/>
              </a:solidFill>
              <a:effectLst/>
              <a:latin typeface="Arial" pitchFamily="34" charset="0"/>
              <a:cs typeface="Arial" pitchFamily="34" charset="0"/>
            </a:endParaRPr>
          </a:p>
        </p:txBody>
      </p:sp>
      <p:sp>
        <p:nvSpPr>
          <p:cNvPr id="9" name="TextBox 8"/>
          <p:cNvSpPr txBox="1"/>
          <p:nvPr/>
        </p:nvSpPr>
        <p:spPr>
          <a:xfrm>
            <a:off x="7924800" y="3048000"/>
            <a:ext cx="990600" cy="646331"/>
          </a:xfrm>
          <a:prstGeom prst="rect">
            <a:avLst/>
          </a:prstGeom>
          <a:noFill/>
        </p:spPr>
        <p:txBody>
          <a:bodyPr wrap="square" rtlCol="0">
            <a:spAutoFit/>
          </a:bodyPr>
          <a:lstStyle/>
          <a:p>
            <a:r>
              <a:rPr lang="en-US" b="1" i="1" dirty="0" smtClean="0">
                <a:solidFill>
                  <a:srgbClr val="0000FF"/>
                </a:solidFill>
              </a:rPr>
              <a:t>ATLAS</a:t>
            </a:r>
          </a:p>
          <a:p>
            <a:r>
              <a:rPr lang="en-US" b="1" i="1" dirty="0" smtClean="0">
                <a:solidFill>
                  <a:srgbClr val="0000FF"/>
                </a:solidFill>
              </a:rPr>
              <a:t>CMS</a:t>
            </a:r>
            <a:endParaRPr lang="en-US" b="1" i="1" dirty="0">
              <a:solidFill>
                <a:srgbClr val="0000FF"/>
              </a:solidFill>
            </a:endParaRPr>
          </a:p>
        </p:txBody>
      </p:sp>
    </p:spTree>
    <p:extLst>
      <p:ext uri="{BB962C8B-B14F-4D97-AF65-F5344CB8AC3E}">
        <p14:creationId xmlns:p14="http://schemas.microsoft.com/office/powerpoint/2010/main" xmlns="" val="1783539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t>
            </a:r>
            <a:r>
              <a:rPr lang="en-US" dirty="0" smtClean="0"/>
              <a:t>discover the Higgs particle at LHC</a:t>
            </a:r>
            <a:endParaRPr lang="en-US" dirty="0"/>
          </a:p>
        </p:txBody>
      </p:sp>
      <p:sp>
        <p:nvSpPr>
          <p:cNvPr id="4" name="Slide Number Placeholder 3"/>
          <p:cNvSpPr>
            <a:spLocks noGrp="1"/>
          </p:cNvSpPr>
          <p:nvPr>
            <p:ph type="sldNum" sz="quarter" idx="12"/>
          </p:nvPr>
        </p:nvSpPr>
        <p:spPr>
          <a:xfrm>
            <a:off x="8382000" y="6629400"/>
            <a:ext cx="762000" cy="228600"/>
          </a:xfrm>
        </p:spPr>
        <p:txBody>
          <a:bodyPr/>
          <a:lstStyle/>
          <a:p>
            <a:pPr>
              <a:defRPr/>
            </a:pPr>
            <a:fld id="{234D99DB-AB2A-44B6-A23B-76A3E0A1F3A9}" type="slidenum">
              <a:rPr lang="en-US" altLang="zh-CN" smtClean="0">
                <a:solidFill>
                  <a:srgbClr val="000000"/>
                </a:solidFill>
              </a:rPr>
              <a:pPr>
                <a:defRPr/>
              </a:pPr>
              <a:t>36</a:t>
            </a:fld>
            <a:endParaRPr lang="en-US" altLang="zh-CN" dirty="0">
              <a:solidFill>
                <a:srgbClr val="000000"/>
              </a:solidFill>
            </a:endParaRPr>
          </a:p>
        </p:txBody>
      </p:sp>
      <p:sp>
        <p:nvSpPr>
          <p:cNvPr id="8" name="TextBox 7"/>
          <p:cNvSpPr txBox="1"/>
          <p:nvPr/>
        </p:nvSpPr>
        <p:spPr>
          <a:xfrm>
            <a:off x="5791201" y="988946"/>
            <a:ext cx="2893954" cy="1649682"/>
          </a:xfrm>
          <a:prstGeom prst="rect">
            <a:avLst/>
          </a:prstGeom>
          <a:noFill/>
        </p:spPr>
        <p:txBody>
          <a:bodyPr wrap="none" rtlCol="0">
            <a:spAutoFit/>
          </a:bodyPr>
          <a:lstStyle/>
          <a:p>
            <a:pPr eaLnBrk="0" fontAlgn="base" hangingPunct="0">
              <a:spcBef>
                <a:spcPct val="20000"/>
              </a:spcBef>
              <a:spcAft>
                <a:spcPct val="0"/>
              </a:spcAft>
            </a:pPr>
            <a:r>
              <a:rPr lang="en-US" sz="2200" b="1" i="1" dirty="0" smtClean="0">
                <a:solidFill>
                  <a:srgbClr val="000000"/>
                </a:solidFill>
                <a:latin typeface="Helvetica" pitchFamily="34" charset="0"/>
              </a:rPr>
              <a:t>Higgs decays into</a:t>
            </a:r>
          </a:p>
          <a:p>
            <a:pPr eaLnBrk="0" fontAlgn="base" hangingPunct="0">
              <a:spcBef>
                <a:spcPct val="20000"/>
              </a:spcBef>
              <a:spcAft>
                <a:spcPct val="0"/>
              </a:spcAft>
            </a:pPr>
            <a:r>
              <a:rPr lang="en-US" sz="2200" i="1" dirty="0">
                <a:solidFill>
                  <a:srgbClr val="000000"/>
                </a:solidFill>
                <a:latin typeface="Helvetica" pitchFamily="34" charset="0"/>
              </a:rPr>
              <a:t> </a:t>
            </a:r>
            <a:r>
              <a:rPr lang="en-US" sz="2200" i="1" dirty="0" smtClean="0">
                <a:solidFill>
                  <a:srgbClr val="000000"/>
                </a:solidFill>
                <a:latin typeface="Helvetica" pitchFamily="34" charset="0"/>
              </a:rPr>
              <a:t> </a:t>
            </a:r>
            <a:r>
              <a:rPr lang="en-US" sz="2200" b="1" i="1" dirty="0" smtClean="0">
                <a:solidFill>
                  <a:srgbClr val="FF0000"/>
                </a:solidFill>
                <a:latin typeface="Helvetica" pitchFamily="34" charset="0"/>
              </a:rPr>
              <a:t>2 photons,</a:t>
            </a:r>
          </a:p>
          <a:p>
            <a:pPr eaLnBrk="0" fontAlgn="base" hangingPunct="0">
              <a:spcBef>
                <a:spcPct val="20000"/>
              </a:spcBef>
              <a:spcAft>
                <a:spcPct val="0"/>
              </a:spcAft>
            </a:pPr>
            <a:r>
              <a:rPr lang="en-US" sz="2200" b="1" i="1" dirty="0" smtClean="0">
                <a:solidFill>
                  <a:srgbClr val="FF0000"/>
                </a:solidFill>
                <a:latin typeface="Helvetica" pitchFamily="34" charset="0"/>
              </a:rPr>
              <a:t>  or 4 leptons, </a:t>
            </a:r>
          </a:p>
          <a:p>
            <a:pPr eaLnBrk="0" fontAlgn="base" hangingPunct="0">
              <a:spcBef>
                <a:spcPct val="20000"/>
              </a:spcBef>
              <a:spcAft>
                <a:spcPct val="0"/>
              </a:spcAft>
            </a:pPr>
            <a:r>
              <a:rPr lang="en-US" sz="2200" b="1" i="1" dirty="0" smtClean="0">
                <a:solidFill>
                  <a:srgbClr val="000000"/>
                </a:solidFill>
                <a:latin typeface="Helvetica" pitchFamily="34" charset="0"/>
              </a:rPr>
              <a:t>or other “channels”</a:t>
            </a:r>
            <a:endParaRPr lang="en-US" sz="2200" b="1" i="1" dirty="0">
              <a:solidFill>
                <a:srgbClr val="000000"/>
              </a:solidFill>
              <a:latin typeface="Helvetica" pitchFamily="34" charset="0"/>
            </a:endParaRPr>
          </a:p>
        </p:txBody>
      </p:sp>
      <p:cxnSp>
        <p:nvCxnSpPr>
          <p:cNvPr id="40" name="Straight Arrow Connector 39"/>
          <p:cNvCxnSpPr/>
          <p:nvPr/>
        </p:nvCxnSpPr>
        <p:spPr bwMode="auto">
          <a:xfrm>
            <a:off x="1447800" y="5029200"/>
            <a:ext cx="914400" cy="914400"/>
          </a:xfrm>
          <a:prstGeom prst="straightConnector1">
            <a:avLst/>
          </a:prstGeom>
          <a:noFill/>
          <a:ln w="9525" cap="flat" cmpd="sng" algn="ctr">
            <a:noFill/>
            <a:prstDash val="solid"/>
            <a:round/>
            <a:headEnd type="none" w="med" len="med"/>
            <a:tailEnd type="arrow"/>
          </a:ln>
          <a:effectLst/>
        </p:spPr>
      </p:cxnSp>
      <p:sp>
        <p:nvSpPr>
          <p:cNvPr id="3" name="TextBox 2"/>
          <p:cNvSpPr txBox="1"/>
          <p:nvPr/>
        </p:nvSpPr>
        <p:spPr>
          <a:xfrm>
            <a:off x="152401" y="6019800"/>
            <a:ext cx="3568367" cy="369332"/>
          </a:xfrm>
          <a:prstGeom prst="rect">
            <a:avLst/>
          </a:prstGeom>
          <a:solidFill>
            <a:srgbClr val="FF0000">
              <a:alpha val="10000"/>
            </a:srgbClr>
          </a:solidFill>
          <a:ln>
            <a:noFill/>
          </a:ln>
        </p:spPr>
        <p:txBody>
          <a:bodyPr wrap="none" rtlCol="0">
            <a:spAutoFit/>
          </a:bodyPr>
          <a:lstStyle/>
          <a:p>
            <a:pPr eaLnBrk="0" fontAlgn="base" hangingPunct="0">
              <a:spcBef>
                <a:spcPct val="20000"/>
              </a:spcBef>
              <a:spcAft>
                <a:spcPct val="0"/>
              </a:spcAft>
            </a:pPr>
            <a:r>
              <a:rPr lang="en-US" b="1" i="1" dirty="0" smtClean="0">
                <a:solidFill>
                  <a:srgbClr val="000000"/>
                </a:solidFill>
                <a:latin typeface="Helvetica" pitchFamily="34" charset="0"/>
              </a:rPr>
              <a:t>About one Higgs every minute</a:t>
            </a:r>
            <a:endParaRPr lang="en-US" b="1" i="1" dirty="0">
              <a:solidFill>
                <a:srgbClr val="000000"/>
              </a:solidFill>
              <a:latin typeface="Helvetica" pitchFamily="34" charset="0"/>
            </a:endParaRPr>
          </a:p>
        </p:txBody>
      </p:sp>
      <p:sp>
        <p:nvSpPr>
          <p:cNvPr id="5" name="Oval 4"/>
          <p:cNvSpPr/>
          <p:nvPr/>
        </p:nvSpPr>
        <p:spPr bwMode="auto">
          <a:xfrm>
            <a:off x="152401" y="2882451"/>
            <a:ext cx="8656655" cy="22098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6" name="Oval 5"/>
          <p:cNvSpPr/>
          <p:nvPr/>
        </p:nvSpPr>
        <p:spPr bwMode="auto">
          <a:xfrm>
            <a:off x="257858" y="2918919"/>
            <a:ext cx="8428943" cy="2034081"/>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pic>
        <p:nvPicPr>
          <p:cNvPr id="7" name="Picture 6" descr="atlas-experiment.jpg"/>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4286" b="82597" l="4373" r="98289"/>
                    </a14:imgEffect>
                  </a14:imgLayer>
                </a14:imgProps>
              </a:ext>
              <a:ext uri="{28A0092B-C50C-407E-A947-70E740481C1C}">
                <a14:useLocalDpi xmlns:a14="http://schemas.microsoft.com/office/drawing/2010/main" xmlns="" val="0"/>
              </a:ext>
            </a:extLst>
          </a:blip>
          <a:stretch>
            <a:fillRect/>
          </a:stretch>
        </p:blipFill>
        <p:spPr>
          <a:xfrm rot="178745">
            <a:off x="2487708" y="3145181"/>
            <a:ext cx="4801351" cy="3514297"/>
          </a:xfrm>
          <a:prstGeom prst="rect">
            <a:avLst/>
          </a:prstGeom>
        </p:spPr>
      </p:pic>
      <p:cxnSp>
        <p:nvCxnSpPr>
          <p:cNvPr id="11" name="Straight Connector 10"/>
          <p:cNvCxnSpPr/>
          <p:nvPr/>
        </p:nvCxnSpPr>
        <p:spPr bwMode="auto">
          <a:xfrm flipH="1" flipV="1">
            <a:off x="4770422" y="3429000"/>
            <a:ext cx="304800" cy="1371600"/>
          </a:xfrm>
          <a:prstGeom prst="line">
            <a:avLst/>
          </a:prstGeom>
          <a:noFill/>
          <a:ln w="76200" cap="flat" cmpd="sng" algn="ctr">
            <a:solidFill>
              <a:srgbClr val="000000"/>
            </a:solidFill>
            <a:prstDash val="solid"/>
            <a:round/>
            <a:headEnd type="none" w="med" len="med"/>
            <a:tailEnd type="triangle" w="med" len="med"/>
          </a:ln>
          <a:effectLst/>
        </p:spPr>
      </p:cxnSp>
      <p:pic>
        <p:nvPicPr>
          <p:cNvPr id="13" name="Picture 12" descr="HiggsHead.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08457" y="1981200"/>
            <a:ext cx="1312315" cy="1491850"/>
          </a:xfrm>
          <a:prstGeom prst="rect">
            <a:avLst/>
          </a:prstGeom>
        </p:spPr>
      </p:pic>
      <p:cxnSp>
        <p:nvCxnSpPr>
          <p:cNvPr id="14" name="Straight Connector 13"/>
          <p:cNvCxnSpPr/>
          <p:nvPr/>
        </p:nvCxnSpPr>
        <p:spPr bwMode="auto">
          <a:xfrm flipV="1">
            <a:off x="5075222" y="1447800"/>
            <a:ext cx="715978" cy="685800"/>
          </a:xfrm>
          <a:prstGeom prst="line">
            <a:avLst/>
          </a:prstGeom>
          <a:noFill/>
          <a:ln w="76200" cap="flat" cmpd="sng" algn="ctr">
            <a:solidFill>
              <a:schemeClr val="accent6">
                <a:lumMod val="40000"/>
                <a:lumOff val="60000"/>
              </a:schemeClr>
            </a:solidFill>
            <a:prstDash val="solid"/>
            <a:round/>
            <a:headEnd type="none" w="med" len="med"/>
            <a:tailEnd type="triangle" w="med" len="med"/>
          </a:ln>
          <a:effectLst/>
        </p:spPr>
      </p:cxnSp>
      <p:cxnSp>
        <p:nvCxnSpPr>
          <p:cNvPr id="19" name="Straight Connector 18"/>
          <p:cNvCxnSpPr/>
          <p:nvPr/>
        </p:nvCxnSpPr>
        <p:spPr bwMode="auto">
          <a:xfrm flipH="1">
            <a:off x="4313222" y="4800600"/>
            <a:ext cx="762000" cy="990600"/>
          </a:xfrm>
          <a:prstGeom prst="line">
            <a:avLst/>
          </a:prstGeom>
          <a:noFill/>
          <a:ln w="38100" cap="flat" cmpd="sng" algn="ctr">
            <a:solidFill>
              <a:srgbClr val="000000"/>
            </a:solidFill>
            <a:prstDash val="solid"/>
            <a:round/>
            <a:headEnd type="none" w="med" len="med"/>
            <a:tailEnd type="triangle" w="med" len="med"/>
          </a:ln>
          <a:effectLst/>
        </p:spPr>
      </p:cxnSp>
      <p:cxnSp>
        <p:nvCxnSpPr>
          <p:cNvPr id="21" name="Straight Connector 20"/>
          <p:cNvCxnSpPr/>
          <p:nvPr/>
        </p:nvCxnSpPr>
        <p:spPr bwMode="auto">
          <a:xfrm>
            <a:off x="5075222" y="4800600"/>
            <a:ext cx="457200" cy="304800"/>
          </a:xfrm>
          <a:prstGeom prst="line">
            <a:avLst/>
          </a:prstGeom>
          <a:noFill/>
          <a:ln w="38100" cap="flat" cmpd="sng" algn="ctr">
            <a:solidFill>
              <a:srgbClr val="000000"/>
            </a:solidFill>
            <a:prstDash val="solid"/>
            <a:round/>
            <a:headEnd type="none" w="med" len="med"/>
            <a:tailEnd type="triangle" w="med" len="med"/>
          </a:ln>
          <a:effectLst/>
        </p:spPr>
      </p:cxnSp>
      <p:sp>
        <p:nvSpPr>
          <p:cNvPr id="29" name="TextBox 28"/>
          <p:cNvSpPr txBox="1"/>
          <p:nvPr/>
        </p:nvSpPr>
        <p:spPr>
          <a:xfrm rot="21375429">
            <a:off x="4202553" y="5741089"/>
            <a:ext cx="2355595" cy="430887"/>
          </a:xfrm>
          <a:prstGeom prst="rect">
            <a:avLst/>
          </a:prstGeom>
          <a:noFill/>
        </p:spPr>
        <p:txBody>
          <a:bodyPr wrap="none" rtlCol="0">
            <a:spAutoFit/>
          </a:bodyPr>
          <a:lstStyle/>
          <a:p>
            <a:pPr eaLnBrk="0" fontAlgn="base" hangingPunct="0">
              <a:spcBef>
                <a:spcPct val="20000"/>
              </a:spcBef>
              <a:spcAft>
                <a:spcPct val="0"/>
              </a:spcAft>
            </a:pPr>
            <a:r>
              <a:rPr lang="en-US" sz="2200" b="1" i="1" dirty="0" smtClean="0">
                <a:solidFill>
                  <a:srgbClr val="000000"/>
                </a:solidFill>
                <a:latin typeface="Helvetica" pitchFamily="34" charset="0"/>
              </a:rPr>
              <a:t>ATLAS detector</a:t>
            </a:r>
            <a:endParaRPr lang="en-US" sz="2200" b="1" i="1" dirty="0">
              <a:solidFill>
                <a:srgbClr val="000000"/>
              </a:solidFill>
              <a:latin typeface="Helvetica" pitchFamily="34" charset="0"/>
            </a:endParaRPr>
          </a:p>
        </p:txBody>
      </p:sp>
      <p:cxnSp>
        <p:nvCxnSpPr>
          <p:cNvPr id="30" name="Straight Connector 29"/>
          <p:cNvCxnSpPr/>
          <p:nvPr/>
        </p:nvCxnSpPr>
        <p:spPr bwMode="auto">
          <a:xfrm>
            <a:off x="5075222" y="4800600"/>
            <a:ext cx="457200" cy="609600"/>
          </a:xfrm>
          <a:prstGeom prst="line">
            <a:avLst/>
          </a:prstGeom>
          <a:noFill/>
          <a:ln w="38100" cap="flat" cmpd="sng" algn="ctr">
            <a:solidFill>
              <a:srgbClr val="000000"/>
            </a:solidFill>
            <a:prstDash val="solid"/>
            <a:round/>
            <a:headEnd type="none" w="med" len="med"/>
            <a:tailEnd type="triangle" w="med" len="med"/>
          </a:ln>
          <a:effectLst/>
        </p:spPr>
      </p:cxnSp>
      <p:cxnSp>
        <p:nvCxnSpPr>
          <p:cNvPr id="33" name="Straight Connector 32"/>
          <p:cNvCxnSpPr/>
          <p:nvPr/>
        </p:nvCxnSpPr>
        <p:spPr bwMode="auto">
          <a:xfrm flipH="1">
            <a:off x="4465622" y="4800600"/>
            <a:ext cx="609600" cy="533400"/>
          </a:xfrm>
          <a:prstGeom prst="line">
            <a:avLst/>
          </a:prstGeom>
          <a:noFill/>
          <a:ln w="38100" cap="flat" cmpd="sng" algn="ctr">
            <a:solidFill>
              <a:srgbClr val="000000"/>
            </a:solidFill>
            <a:prstDash val="solid"/>
            <a:round/>
            <a:headEnd type="none" w="med" len="med"/>
            <a:tailEnd type="triangle" w="med" len="med"/>
          </a:ln>
          <a:effectLst/>
        </p:spPr>
      </p:cxnSp>
      <p:sp>
        <p:nvSpPr>
          <p:cNvPr id="53" name="TextBox 52"/>
          <p:cNvSpPr txBox="1"/>
          <p:nvPr/>
        </p:nvSpPr>
        <p:spPr>
          <a:xfrm>
            <a:off x="1672206" y="5238690"/>
            <a:ext cx="882598" cy="400110"/>
          </a:xfrm>
          <a:prstGeom prst="rect">
            <a:avLst/>
          </a:prstGeom>
          <a:noFill/>
        </p:spPr>
        <p:txBody>
          <a:bodyPr wrap="none" rtlCol="0">
            <a:spAutoFit/>
          </a:bodyPr>
          <a:lstStyle/>
          <a:p>
            <a:pPr eaLnBrk="0" fontAlgn="base" hangingPunct="0">
              <a:spcBef>
                <a:spcPct val="20000"/>
              </a:spcBef>
              <a:spcAft>
                <a:spcPct val="0"/>
              </a:spcAft>
            </a:pPr>
            <a:r>
              <a:rPr lang="en-US" sz="2000" b="1" dirty="0" smtClean="0">
                <a:solidFill>
                  <a:srgbClr val="9C009E"/>
                </a:solidFill>
                <a:latin typeface="Helvetica" pitchFamily="34" charset="0"/>
              </a:rPr>
              <a:t>gluon</a:t>
            </a:r>
            <a:endParaRPr lang="en-US" sz="2000" b="1" dirty="0">
              <a:solidFill>
                <a:srgbClr val="9C009E"/>
              </a:solidFill>
              <a:latin typeface="Helvetica" pitchFamily="34" charset="0"/>
            </a:endParaRPr>
          </a:p>
        </p:txBody>
      </p:sp>
      <p:sp>
        <p:nvSpPr>
          <p:cNvPr id="54" name="TextBox 53"/>
          <p:cNvSpPr txBox="1"/>
          <p:nvPr/>
        </p:nvSpPr>
        <p:spPr>
          <a:xfrm>
            <a:off x="655624" y="3653137"/>
            <a:ext cx="1158941" cy="461665"/>
          </a:xfrm>
          <a:prstGeom prst="rect">
            <a:avLst/>
          </a:prstGeom>
          <a:noFill/>
        </p:spPr>
        <p:txBody>
          <a:bodyPr wrap="none" rtlCol="0">
            <a:spAutoFit/>
          </a:bodyPr>
          <a:lstStyle/>
          <a:p>
            <a:pPr eaLnBrk="0" fontAlgn="base" hangingPunct="0">
              <a:spcBef>
                <a:spcPct val="20000"/>
              </a:spcBef>
              <a:spcAft>
                <a:spcPct val="0"/>
              </a:spcAft>
            </a:pPr>
            <a:r>
              <a:rPr lang="en-US" sz="2400" b="1" dirty="0" smtClean="0">
                <a:solidFill>
                  <a:srgbClr val="000000"/>
                </a:solidFill>
                <a:latin typeface="Helvetica" pitchFamily="34" charset="0"/>
              </a:rPr>
              <a:t>proton</a:t>
            </a:r>
            <a:endParaRPr lang="en-US" sz="2400" b="1" dirty="0">
              <a:solidFill>
                <a:srgbClr val="000000"/>
              </a:solidFill>
              <a:latin typeface="Helvetica" pitchFamily="34" charset="0"/>
            </a:endParaRPr>
          </a:p>
        </p:txBody>
      </p:sp>
      <p:sp>
        <p:nvSpPr>
          <p:cNvPr id="55" name="TextBox 54"/>
          <p:cNvSpPr txBox="1"/>
          <p:nvPr/>
        </p:nvSpPr>
        <p:spPr>
          <a:xfrm>
            <a:off x="7802483" y="3352804"/>
            <a:ext cx="1158941" cy="461665"/>
          </a:xfrm>
          <a:prstGeom prst="rect">
            <a:avLst/>
          </a:prstGeom>
          <a:noFill/>
        </p:spPr>
        <p:txBody>
          <a:bodyPr wrap="none" rtlCol="0">
            <a:spAutoFit/>
          </a:bodyPr>
          <a:lstStyle/>
          <a:p>
            <a:pPr eaLnBrk="0" fontAlgn="base" hangingPunct="0">
              <a:spcBef>
                <a:spcPct val="20000"/>
              </a:spcBef>
              <a:spcAft>
                <a:spcPct val="0"/>
              </a:spcAft>
            </a:pPr>
            <a:r>
              <a:rPr lang="en-US" sz="2400" b="1" dirty="0" smtClean="0">
                <a:solidFill>
                  <a:srgbClr val="000000"/>
                </a:solidFill>
                <a:latin typeface="Helvetica" pitchFamily="34" charset="0"/>
              </a:rPr>
              <a:t>proton</a:t>
            </a:r>
            <a:endParaRPr lang="en-US" sz="2400" b="1" dirty="0">
              <a:solidFill>
                <a:srgbClr val="000000"/>
              </a:solidFill>
              <a:latin typeface="Helvetica" pitchFamily="34" charset="0"/>
            </a:endParaRPr>
          </a:p>
        </p:txBody>
      </p:sp>
      <p:sp>
        <p:nvSpPr>
          <p:cNvPr id="57" name="TextBox 56"/>
          <p:cNvSpPr txBox="1"/>
          <p:nvPr/>
        </p:nvSpPr>
        <p:spPr>
          <a:xfrm>
            <a:off x="8225405" y="5160834"/>
            <a:ext cx="882598" cy="400110"/>
          </a:xfrm>
          <a:prstGeom prst="rect">
            <a:avLst/>
          </a:prstGeom>
          <a:noFill/>
        </p:spPr>
        <p:txBody>
          <a:bodyPr wrap="none" rtlCol="0">
            <a:spAutoFit/>
          </a:bodyPr>
          <a:lstStyle/>
          <a:p>
            <a:pPr eaLnBrk="0" fontAlgn="base" hangingPunct="0">
              <a:spcBef>
                <a:spcPct val="20000"/>
              </a:spcBef>
              <a:spcAft>
                <a:spcPct val="0"/>
              </a:spcAft>
            </a:pPr>
            <a:r>
              <a:rPr lang="en-US" sz="2000" b="1" dirty="0" smtClean="0">
                <a:solidFill>
                  <a:srgbClr val="9C009E"/>
                </a:solidFill>
                <a:latin typeface="Helvetica" pitchFamily="34" charset="0"/>
              </a:rPr>
              <a:t>gluon</a:t>
            </a:r>
            <a:endParaRPr lang="en-US" sz="2000" b="1" dirty="0">
              <a:solidFill>
                <a:srgbClr val="9C009E"/>
              </a:solidFill>
              <a:latin typeface="Helvetica" pitchFamily="34" charset="0"/>
            </a:endParaRPr>
          </a:p>
        </p:txBody>
      </p:sp>
      <p:sp>
        <p:nvSpPr>
          <p:cNvPr id="59" name="TextBox 58"/>
          <p:cNvSpPr txBox="1"/>
          <p:nvPr/>
        </p:nvSpPr>
        <p:spPr>
          <a:xfrm rot="21151657">
            <a:off x="1828403" y="2958331"/>
            <a:ext cx="998891" cy="523220"/>
          </a:xfrm>
          <a:prstGeom prst="rect">
            <a:avLst/>
          </a:prstGeom>
          <a:noFill/>
        </p:spPr>
        <p:txBody>
          <a:bodyPr wrap="none" rtlCol="0">
            <a:spAutoFit/>
          </a:bodyPr>
          <a:lstStyle/>
          <a:p>
            <a:pPr eaLnBrk="0" fontAlgn="base" hangingPunct="0">
              <a:spcBef>
                <a:spcPct val="20000"/>
              </a:spcBef>
              <a:spcAft>
                <a:spcPct val="0"/>
              </a:spcAft>
            </a:pPr>
            <a:r>
              <a:rPr lang="en-US" sz="2800" b="1" i="1" dirty="0" smtClean="0">
                <a:solidFill>
                  <a:srgbClr val="000000"/>
                </a:solidFill>
                <a:latin typeface="Helvetica" pitchFamily="34" charset="0"/>
              </a:rPr>
              <a:t>LHC</a:t>
            </a:r>
            <a:endParaRPr lang="en-US" sz="2800" b="1" i="1" dirty="0">
              <a:solidFill>
                <a:srgbClr val="000000"/>
              </a:solidFill>
              <a:latin typeface="Helvetica" pitchFamily="34" charset="0"/>
            </a:endParaRPr>
          </a:p>
        </p:txBody>
      </p:sp>
      <p:sp>
        <p:nvSpPr>
          <p:cNvPr id="60" name="Freeform 59"/>
          <p:cNvSpPr/>
          <p:nvPr/>
        </p:nvSpPr>
        <p:spPr>
          <a:xfrm flipV="1">
            <a:off x="1828801" y="4800600"/>
            <a:ext cx="837217" cy="121652"/>
          </a:xfrm>
          <a:custGeom>
            <a:avLst/>
            <a:gdLst>
              <a:gd name="connsiteX0" fmla="*/ 0 w 831655"/>
              <a:gd name="connsiteY0" fmla="*/ 314664 h 314664"/>
              <a:gd name="connsiteX1" fmla="*/ 382112 w 831655"/>
              <a:gd name="connsiteY1" fmla="*/ 101142 h 314664"/>
              <a:gd name="connsiteX2" fmla="*/ 831655 w 831655"/>
              <a:gd name="connsiteY2" fmla="*/ 0 h 314664"/>
              <a:gd name="connsiteX0" fmla="*/ 0 w 831655"/>
              <a:gd name="connsiteY0" fmla="*/ 314664 h 314664"/>
              <a:gd name="connsiteX1" fmla="*/ 382112 w 831655"/>
              <a:gd name="connsiteY1" fmla="*/ 119389 h 314664"/>
              <a:gd name="connsiteX2" fmla="*/ 831655 w 831655"/>
              <a:gd name="connsiteY2" fmla="*/ 0 h 314664"/>
            </a:gdLst>
            <a:ahLst/>
            <a:cxnLst>
              <a:cxn ang="0">
                <a:pos x="connsiteX0" y="connsiteY0"/>
              </a:cxn>
              <a:cxn ang="0">
                <a:pos x="connsiteX1" y="connsiteY1"/>
              </a:cxn>
              <a:cxn ang="0">
                <a:pos x="connsiteX2" y="connsiteY2"/>
              </a:cxn>
            </a:cxnLst>
            <a:rect l="l" t="t" r="r" b="b"/>
            <a:pathLst>
              <a:path w="831655" h="314664">
                <a:moveTo>
                  <a:pt x="0" y="314664"/>
                </a:moveTo>
                <a:cubicBezTo>
                  <a:pt x="121751" y="234125"/>
                  <a:pt x="243503" y="171833"/>
                  <a:pt x="382112" y="119389"/>
                </a:cubicBezTo>
                <a:cubicBezTo>
                  <a:pt x="520721" y="66945"/>
                  <a:pt x="831655" y="0"/>
                  <a:pt x="831655" y="0"/>
                </a:cubicBezTo>
              </a:path>
            </a:pathLst>
          </a:custGeom>
          <a:ln w="57150" cmpd="sng">
            <a:solidFill>
              <a:srgbClr val="9C009E"/>
            </a:solidFill>
            <a:headEnd type="none"/>
            <a:tailEnd type="triangle"/>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61" name="Freeform 60"/>
          <p:cNvSpPr/>
          <p:nvPr/>
        </p:nvSpPr>
        <p:spPr>
          <a:xfrm flipH="1" flipV="1">
            <a:off x="7162801" y="4594373"/>
            <a:ext cx="712179" cy="206229"/>
          </a:xfrm>
          <a:custGeom>
            <a:avLst/>
            <a:gdLst>
              <a:gd name="connsiteX0" fmla="*/ 0 w 831655"/>
              <a:gd name="connsiteY0" fmla="*/ 314664 h 314664"/>
              <a:gd name="connsiteX1" fmla="*/ 382112 w 831655"/>
              <a:gd name="connsiteY1" fmla="*/ 101142 h 314664"/>
              <a:gd name="connsiteX2" fmla="*/ 831655 w 831655"/>
              <a:gd name="connsiteY2" fmla="*/ 0 h 314664"/>
              <a:gd name="connsiteX0" fmla="*/ 0 w 831655"/>
              <a:gd name="connsiteY0" fmla="*/ 314664 h 314664"/>
              <a:gd name="connsiteX1" fmla="*/ 382112 w 831655"/>
              <a:gd name="connsiteY1" fmla="*/ 117290 h 314664"/>
              <a:gd name="connsiteX2" fmla="*/ 831655 w 831655"/>
              <a:gd name="connsiteY2" fmla="*/ 0 h 314664"/>
              <a:gd name="connsiteX0" fmla="*/ 0 w 831655"/>
              <a:gd name="connsiteY0" fmla="*/ 314664 h 314664"/>
              <a:gd name="connsiteX1" fmla="*/ 382112 w 831655"/>
              <a:gd name="connsiteY1" fmla="*/ 144203 h 314664"/>
              <a:gd name="connsiteX2" fmla="*/ 831655 w 831655"/>
              <a:gd name="connsiteY2" fmla="*/ 0 h 314664"/>
              <a:gd name="connsiteX0" fmla="*/ 0 w 831655"/>
              <a:gd name="connsiteY0" fmla="*/ 314664 h 314664"/>
              <a:gd name="connsiteX1" fmla="*/ 382112 w 831655"/>
              <a:gd name="connsiteY1" fmla="*/ 144203 h 314664"/>
              <a:gd name="connsiteX2" fmla="*/ 831655 w 831655"/>
              <a:gd name="connsiteY2" fmla="*/ 0 h 314664"/>
              <a:gd name="connsiteX0" fmla="*/ 0 w 831655"/>
              <a:gd name="connsiteY0" fmla="*/ 314664 h 314664"/>
              <a:gd name="connsiteX1" fmla="*/ 382112 w 831655"/>
              <a:gd name="connsiteY1" fmla="*/ 144203 h 314664"/>
              <a:gd name="connsiteX2" fmla="*/ 831655 w 831655"/>
              <a:gd name="connsiteY2" fmla="*/ 0 h 314664"/>
              <a:gd name="connsiteX0" fmla="*/ 0 w 831655"/>
              <a:gd name="connsiteY0" fmla="*/ 314664 h 314664"/>
              <a:gd name="connsiteX1" fmla="*/ 382112 w 831655"/>
              <a:gd name="connsiteY1" fmla="*/ 144203 h 314664"/>
              <a:gd name="connsiteX2" fmla="*/ 831655 w 831655"/>
              <a:gd name="connsiteY2" fmla="*/ 0 h 314664"/>
              <a:gd name="connsiteX0" fmla="*/ 0 w 831655"/>
              <a:gd name="connsiteY0" fmla="*/ 314664 h 314664"/>
              <a:gd name="connsiteX1" fmla="*/ 382112 w 831655"/>
              <a:gd name="connsiteY1" fmla="*/ 144203 h 314664"/>
              <a:gd name="connsiteX2" fmla="*/ 831655 w 831655"/>
              <a:gd name="connsiteY2" fmla="*/ 0 h 314664"/>
            </a:gdLst>
            <a:ahLst/>
            <a:cxnLst>
              <a:cxn ang="0">
                <a:pos x="connsiteX0" y="connsiteY0"/>
              </a:cxn>
              <a:cxn ang="0">
                <a:pos x="connsiteX1" y="connsiteY1"/>
              </a:cxn>
              <a:cxn ang="0">
                <a:pos x="connsiteX2" y="connsiteY2"/>
              </a:cxn>
            </a:cxnLst>
            <a:rect l="l" t="t" r="r" b="b"/>
            <a:pathLst>
              <a:path w="831655" h="314664">
                <a:moveTo>
                  <a:pt x="0" y="314664"/>
                </a:moveTo>
                <a:cubicBezTo>
                  <a:pt x="113512" y="250272"/>
                  <a:pt x="202306" y="202030"/>
                  <a:pt x="382112" y="144203"/>
                </a:cubicBezTo>
                <a:lnTo>
                  <a:pt x="831655" y="0"/>
                </a:lnTo>
              </a:path>
            </a:pathLst>
          </a:custGeom>
          <a:ln w="57150" cmpd="sng">
            <a:solidFill>
              <a:srgbClr val="9C009E"/>
            </a:solidFill>
            <a:headEnd type="none"/>
            <a:tailEnd type="triangle"/>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0" name="Rectangle 9"/>
          <p:cNvSpPr/>
          <p:nvPr/>
        </p:nvSpPr>
        <p:spPr>
          <a:xfrm>
            <a:off x="152400" y="875538"/>
            <a:ext cx="4572000" cy="1181862"/>
          </a:xfrm>
          <a:prstGeom prst="rect">
            <a:avLst/>
          </a:prstGeom>
        </p:spPr>
        <p:txBody>
          <a:bodyPr>
            <a:spAutoFit/>
          </a:bodyPr>
          <a:lstStyle/>
          <a:p>
            <a:pPr eaLnBrk="0" fontAlgn="base" hangingPunct="0">
              <a:spcBef>
                <a:spcPts val="1176"/>
              </a:spcBef>
              <a:spcAft>
                <a:spcPct val="0"/>
              </a:spcAft>
              <a:buSzPct val="130000"/>
            </a:pPr>
            <a:r>
              <a:rPr lang="en-US" sz="2200" b="1" i="1" dirty="0">
                <a:solidFill>
                  <a:srgbClr val="FF0000"/>
                </a:solidFill>
                <a:latin typeface="Helvetica" pitchFamily="34" charset="0"/>
              </a:rPr>
              <a:t>The Higgs particle is not stable</a:t>
            </a:r>
          </a:p>
          <a:p>
            <a:pPr eaLnBrk="0" fontAlgn="base" hangingPunct="0">
              <a:spcBef>
                <a:spcPts val="576"/>
              </a:spcBef>
              <a:spcAft>
                <a:spcPct val="0"/>
              </a:spcAft>
              <a:buSzPct val="130000"/>
            </a:pPr>
            <a:r>
              <a:rPr lang="en-US" sz="2200" b="1" i="1" dirty="0">
                <a:solidFill>
                  <a:srgbClr val="000000"/>
                </a:solidFill>
                <a:latin typeface="Helvetica" pitchFamily="34" charset="0"/>
              </a:rPr>
              <a:t>The only way we can observe it is to detect its decay products</a:t>
            </a:r>
          </a:p>
        </p:txBody>
      </p:sp>
      <p:grpSp>
        <p:nvGrpSpPr>
          <p:cNvPr id="9" name="Group 70"/>
          <p:cNvGrpSpPr/>
          <p:nvPr/>
        </p:nvGrpSpPr>
        <p:grpSpPr>
          <a:xfrm>
            <a:off x="609600" y="4038602"/>
            <a:ext cx="1226857" cy="1226857"/>
            <a:chOff x="2590800" y="838200"/>
            <a:chExt cx="5410200" cy="5410200"/>
          </a:xfrm>
        </p:grpSpPr>
        <p:grpSp>
          <p:nvGrpSpPr>
            <p:cNvPr id="12" name="Group 71"/>
            <p:cNvGrpSpPr/>
            <p:nvPr/>
          </p:nvGrpSpPr>
          <p:grpSpPr>
            <a:xfrm>
              <a:off x="2590800" y="838200"/>
              <a:ext cx="5410200" cy="5410200"/>
              <a:chOff x="2590800" y="838200"/>
              <a:chExt cx="5410200" cy="5410200"/>
            </a:xfrm>
          </p:grpSpPr>
          <p:grpSp>
            <p:nvGrpSpPr>
              <p:cNvPr id="15" name="Group 84"/>
              <p:cNvGrpSpPr/>
              <p:nvPr/>
            </p:nvGrpSpPr>
            <p:grpSpPr>
              <a:xfrm>
                <a:off x="2590800" y="838200"/>
                <a:ext cx="5410200" cy="5410200"/>
                <a:chOff x="4989286" y="3710214"/>
                <a:chExt cx="1957970" cy="1852387"/>
              </a:xfrm>
            </p:grpSpPr>
            <p:pic>
              <p:nvPicPr>
                <p:cNvPr id="92" name="Picture 91" descr="Fixed_proton.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9200" y="3733800"/>
                  <a:ext cx="1918056" cy="1752600"/>
                </a:xfrm>
                <a:prstGeom prst="rect">
                  <a:avLst/>
                </a:prstGeom>
              </p:spPr>
            </p:pic>
            <p:sp>
              <p:nvSpPr>
                <p:cNvPr id="93" name="Oval 92"/>
                <p:cNvSpPr/>
                <p:nvPr/>
              </p:nvSpPr>
              <p:spPr bwMode="auto">
                <a:xfrm>
                  <a:off x="4989286" y="3710214"/>
                  <a:ext cx="1950363" cy="1852387"/>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grpSp>
          <p:sp>
            <p:nvSpPr>
              <p:cNvPr id="86" name="Freeform 85"/>
              <p:cNvSpPr/>
              <p:nvPr/>
            </p:nvSpPr>
            <p:spPr>
              <a:xfrm>
                <a:off x="3702719" y="1341979"/>
                <a:ext cx="1242914" cy="1652105"/>
              </a:xfrm>
              <a:custGeom>
                <a:avLst/>
                <a:gdLst>
                  <a:gd name="connsiteX0" fmla="*/ 365296 w 1242914"/>
                  <a:gd name="connsiteY0" fmla="*/ 1652105 h 1652105"/>
                  <a:gd name="connsiteX1" fmla="*/ 3924 w 1242914"/>
                  <a:gd name="connsiteY1" fmla="*/ 846799 h 1652105"/>
                  <a:gd name="connsiteX2" fmla="*/ 571794 w 1242914"/>
                  <a:gd name="connsiteY2" fmla="*/ 124089 h 1652105"/>
                  <a:gd name="connsiteX3" fmla="*/ 1098365 w 1242914"/>
                  <a:gd name="connsiteY3" fmla="*/ 196 h 1652105"/>
                  <a:gd name="connsiteX4" fmla="*/ 1242914 w 1242914"/>
                  <a:gd name="connsiteY4" fmla="*/ 93116 h 165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914" h="1652105">
                    <a:moveTo>
                      <a:pt x="365296" y="1652105"/>
                    </a:moveTo>
                    <a:cubicBezTo>
                      <a:pt x="167402" y="1376786"/>
                      <a:pt x="-30492" y="1101468"/>
                      <a:pt x="3924" y="846799"/>
                    </a:cubicBezTo>
                    <a:cubicBezTo>
                      <a:pt x="38340" y="592130"/>
                      <a:pt x="389387" y="265189"/>
                      <a:pt x="571794" y="124089"/>
                    </a:cubicBezTo>
                    <a:cubicBezTo>
                      <a:pt x="754201" y="-17011"/>
                      <a:pt x="986512" y="5358"/>
                      <a:pt x="1098365" y="196"/>
                    </a:cubicBezTo>
                    <a:cubicBezTo>
                      <a:pt x="1210218" y="-4966"/>
                      <a:pt x="1242914" y="93116"/>
                      <a:pt x="1242914" y="93116"/>
                    </a:cubicBezTo>
                  </a:path>
                </a:pathLst>
              </a:custGeom>
              <a:ln w="19050" cmpd="sng">
                <a:solidFill>
                  <a:schemeClr val="tx1"/>
                </a:solidFill>
                <a:prstDash val="sysDash"/>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7" name="Freeform 86"/>
              <p:cNvSpPr/>
              <p:nvPr/>
            </p:nvSpPr>
            <p:spPr>
              <a:xfrm>
                <a:off x="5100506" y="1093830"/>
                <a:ext cx="2582361" cy="3768975"/>
              </a:xfrm>
              <a:custGeom>
                <a:avLst/>
                <a:gdLst>
                  <a:gd name="connsiteX0" fmla="*/ 0 w 2605859"/>
                  <a:gd name="connsiteY0" fmla="*/ 176074 h 3768975"/>
                  <a:gd name="connsiteX1" fmla="*/ 557546 w 2605859"/>
                  <a:gd name="connsiteY1" fmla="*/ 559 h 3768975"/>
                  <a:gd name="connsiteX2" fmla="*/ 1393864 w 2605859"/>
                  <a:gd name="connsiteY2" fmla="*/ 227697 h 3768975"/>
                  <a:gd name="connsiteX3" fmla="*/ 2095958 w 2605859"/>
                  <a:gd name="connsiteY3" fmla="*/ 878135 h 3768975"/>
                  <a:gd name="connsiteX4" fmla="*/ 2581228 w 2605859"/>
                  <a:gd name="connsiteY4" fmla="*/ 2209986 h 3768975"/>
                  <a:gd name="connsiteX5" fmla="*/ 2498629 w 2605859"/>
                  <a:gd name="connsiteY5" fmla="*/ 3108211 h 3768975"/>
                  <a:gd name="connsiteX6" fmla="*/ 2188882 w 2605859"/>
                  <a:gd name="connsiteY6" fmla="*/ 3624433 h 3768975"/>
                  <a:gd name="connsiteX7" fmla="*/ 1879134 w 2605859"/>
                  <a:gd name="connsiteY7" fmla="*/ 3768975 h 3768975"/>
                  <a:gd name="connsiteX0" fmla="*/ 0 w 2582361"/>
                  <a:gd name="connsiteY0" fmla="*/ 176074 h 3768975"/>
                  <a:gd name="connsiteX1" fmla="*/ 557546 w 2582361"/>
                  <a:gd name="connsiteY1" fmla="*/ 559 h 3768975"/>
                  <a:gd name="connsiteX2" fmla="*/ 1393864 w 2582361"/>
                  <a:gd name="connsiteY2" fmla="*/ 227697 h 3768975"/>
                  <a:gd name="connsiteX3" fmla="*/ 2095958 w 2582361"/>
                  <a:gd name="connsiteY3" fmla="*/ 878135 h 3768975"/>
                  <a:gd name="connsiteX4" fmla="*/ 2457329 w 2582361"/>
                  <a:gd name="connsiteY4" fmla="*/ 1611170 h 3768975"/>
                  <a:gd name="connsiteX5" fmla="*/ 2581228 w 2582361"/>
                  <a:gd name="connsiteY5" fmla="*/ 2209986 h 3768975"/>
                  <a:gd name="connsiteX6" fmla="*/ 2498629 w 2582361"/>
                  <a:gd name="connsiteY6" fmla="*/ 3108211 h 3768975"/>
                  <a:gd name="connsiteX7" fmla="*/ 2188882 w 2582361"/>
                  <a:gd name="connsiteY7" fmla="*/ 3624433 h 3768975"/>
                  <a:gd name="connsiteX8" fmla="*/ 1879134 w 2582361"/>
                  <a:gd name="connsiteY8" fmla="*/ 3768975 h 376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361" h="3768975">
                    <a:moveTo>
                      <a:pt x="0" y="176074"/>
                    </a:moveTo>
                    <a:cubicBezTo>
                      <a:pt x="162617" y="84014"/>
                      <a:pt x="325235" y="-8045"/>
                      <a:pt x="557546" y="559"/>
                    </a:cubicBezTo>
                    <a:cubicBezTo>
                      <a:pt x="789857" y="9163"/>
                      <a:pt x="1137462" y="81434"/>
                      <a:pt x="1393864" y="227697"/>
                    </a:cubicBezTo>
                    <a:cubicBezTo>
                      <a:pt x="1650266" y="373960"/>
                      <a:pt x="1918714" y="647556"/>
                      <a:pt x="2095958" y="878135"/>
                    </a:cubicBezTo>
                    <a:cubicBezTo>
                      <a:pt x="2273202" y="1108714"/>
                      <a:pt x="2376451" y="1389195"/>
                      <a:pt x="2457329" y="1611170"/>
                    </a:cubicBezTo>
                    <a:cubicBezTo>
                      <a:pt x="2538207" y="1833145"/>
                      <a:pt x="2574345" y="1960479"/>
                      <a:pt x="2581228" y="2209986"/>
                    </a:cubicBezTo>
                    <a:cubicBezTo>
                      <a:pt x="2588111" y="2459493"/>
                      <a:pt x="2564020" y="2872470"/>
                      <a:pt x="2498629" y="3108211"/>
                    </a:cubicBezTo>
                    <a:cubicBezTo>
                      <a:pt x="2433238" y="3343952"/>
                      <a:pt x="2292131" y="3514306"/>
                      <a:pt x="2188882" y="3624433"/>
                    </a:cubicBezTo>
                    <a:cubicBezTo>
                      <a:pt x="2085633" y="3734560"/>
                      <a:pt x="1879134" y="3768975"/>
                      <a:pt x="1879134" y="3768975"/>
                    </a:cubicBezTo>
                  </a:path>
                </a:pathLst>
              </a:custGeom>
              <a:ln w="19050" cmpd="sng">
                <a:solidFill>
                  <a:srgbClr val="000000"/>
                </a:solidFill>
                <a:prstDash val="sysDash"/>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8" name="Freeform 87"/>
              <p:cNvSpPr/>
              <p:nvPr/>
            </p:nvSpPr>
            <p:spPr>
              <a:xfrm>
                <a:off x="2949993" y="3138625"/>
                <a:ext cx="3843799" cy="2633257"/>
              </a:xfrm>
              <a:custGeom>
                <a:avLst/>
                <a:gdLst>
                  <a:gd name="connsiteX0" fmla="*/ 3854258 w 3854258"/>
                  <a:gd name="connsiteY0" fmla="*/ 2007274 h 2606620"/>
                  <a:gd name="connsiteX1" fmla="*/ 3596135 w 3854258"/>
                  <a:gd name="connsiteY1" fmla="*/ 2327332 h 2606620"/>
                  <a:gd name="connsiteX2" fmla="*/ 2801117 w 3854258"/>
                  <a:gd name="connsiteY2" fmla="*/ 2585442 h 2606620"/>
                  <a:gd name="connsiteX3" fmla="*/ 1985449 w 3854258"/>
                  <a:gd name="connsiteY3" fmla="*/ 2585442 h 2606620"/>
                  <a:gd name="connsiteX4" fmla="*/ 1510503 w 3854258"/>
                  <a:gd name="connsiteY4" fmla="*/ 2533820 h 2606620"/>
                  <a:gd name="connsiteX5" fmla="*/ 829059 w 3854258"/>
                  <a:gd name="connsiteY5" fmla="*/ 2244736 h 2606620"/>
                  <a:gd name="connsiteX6" fmla="*/ 199239 w 3854258"/>
                  <a:gd name="connsiteY6" fmla="*/ 1728515 h 2606620"/>
                  <a:gd name="connsiteX7" fmla="*/ 13391 w 3854258"/>
                  <a:gd name="connsiteY7" fmla="*/ 1336187 h 2606620"/>
                  <a:gd name="connsiteX8" fmla="*/ 34041 w 3854258"/>
                  <a:gd name="connsiteY8" fmla="*/ 799317 h 2606620"/>
                  <a:gd name="connsiteX9" fmla="*/ 188914 w 3854258"/>
                  <a:gd name="connsiteY9" fmla="*/ 396664 h 2606620"/>
                  <a:gd name="connsiteX10" fmla="*/ 601911 w 3854258"/>
                  <a:gd name="connsiteY10" fmla="*/ 45633 h 2606620"/>
                  <a:gd name="connsiteX11" fmla="*/ 1180106 w 3854258"/>
                  <a:gd name="connsiteY11" fmla="*/ 4336 h 2606620"/>
                  <a:gd name="connsiteX0" fmla="*/ 3854258 w 3854258"/>
                  <a:gd name="connsiteY0" fmla="*/ 2033911 h 2633257"/>
                  <a:gd name="connsiteX1" fmla="*/ 3596135 w 3854258"/>
                  <a:gd name="connsiteY1" fmla="*/ 2353969 h 2633257"/>
                  <a:gd name="connsiteX2" fmla="*/ 2801117 w 3854258"/>
                  <a:gd name="connsiteY2" fmla="*/ 2612079 h 2633257"/>
                  <a:gd name="connsiteX3" fmla="*/ 1985449 w 3854258"/>
                  <a:gd name="connsiteY3" fmla="*/ 2612079 h 2633257"/>
                  <a:gd name="connsiteX4" fmla="*/ 1510503 w 3854258"/>
                  <a:gd name="connsiteY4" fmla="*/ 2560457 h 2633257"/>
                  <a:gd name="connsiteX5" fmla="*/ 829059 w 3854258"/>
                  <a:gd name="connsiteY5" fmla="*/ 2271373 h 2633257"/>
                  <a:gd name="connsiteX6" fmla="*/ 199239 w 3854258"/>
                  <a:gd name="connsiteY6" fmla="*/ 1755152 h 2633257"/>
                  <a:gd name="connsiteX7" fmla="*/ 13391 w 3854258"/>
                  <a:gd name="connsiteY7" fmla="*/ 1362824 h 2633257"/>
                  <a:gd name="connsiteX8" fmla="*/ 34041 w 3854258"/>
                  <a:gd name="connsiteY8" fmla="*/ 825954 h 2633257"/>
                  <a:gd name="connsiteX9" fmla="*/ 188914 w 3854258"/>
                  <a:gd name="connsiteY9" fmla="*/ 423301 h 2633257"/>
                  <a:gd name="connsiteX10" fmla="*/ 601911 w 3854258"/>
                  <a:gd name="connsiteY10" fmla="*/ 72270 h 2633257"/>
                  <a:gd name="connsiteX11" fmla="*/ 1056207 w 3854258"/>
                  <a:gd name="connsiteY11" fmla="*/ 0 h 2633257"/>
                  <a:gd name="connsiteX0" fmla="*/ 3843799 w 3843799"/>
                  <a:gd name="connsiteY0" fmla="*/ 2033911 h 2633257"/>
                  <a:gd name="connsiteX1" fmla="*/ 3585676 w 3843799"/>
                  <a:gd name="connsiteY1" fmla="*/ 2353969 h 2633257"/>
                  <a:gd name="connsiteX2" fmla="*/ 2790658 w 3843799"/>
                  <a:gd name="connsiteY2" fmla="*/ 2612079 h 2633257"/>
                  <a:gd name="connsiteX3" fmla="*/ 1974990 w 3843799"/>
                  <a:gd name="connsiteY3" fmla="*/ 2612079 h 2633257"/>
                  <a:gd name="connsiteX4" fmla="*/ 1500044 w 3843799"/>
                  <a:gd name="connsiteY4" fmla="*/ 2560457 h 2633257"/>
                  <a:gd name="connsiteX5" fmla="*/ 818600 w 3843799"/>
                  <a:gd name="connsiteY5" fmla="*/ 2271373 h 2633257"/>
                  <a:gd name="connsiteX6" fmla="*/ 188780 w 3843799"/>
                  <a:gd name="connsiteY6" fmla="*/ 1755152 h 2633257"/>
                  <a:gd name="connsiteX7" fmla="*/ 17699 w 3843799"/>
                  <a:gd name="connsiteY7" fmla="*/ 1352980 h 2633257"/>
                  <a:gd name="connsiteX8" fmla="*/ 23582 w 3843799"/>
                  <a:gd name="connsiteY8" fmla="*/ 825954 h 2633257"/>
                  <a:gd name="connsiteX9" fmla="*/ 178455 w 3843799"/>
                  <a:gd name="connsiteY9" fmla="*/ 423301 h 2633257"/>
                  <a:gd name="connsiteX10" fmla="*/ 591452 w 3843799"/>
                  <a:gd name="connsiteY10" fmla="*/ 72270 h 2633257"/>
                  <a:gd name="connsiteX11" fmla="*/ 1045748 w 3843799"/>
                  <a:gd name="connsiteY11" fmla="*/ 0 h 2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3799" h="2633257">
                    <a:moveTo>
                      <a:pt x="3843799" y="2033911"/>
                    </a:moveTo>
                    <a:cubicBezTo>
                      <a:pt x="3802499" y="2145759"/>
                      <a:pt x="3761199" y="2257608"/>
                      <a:pt x="3585676" y="2353969"/>
                    </a:cubicBezTo>
                    <a:cubicBezTo>
                      <a:pt x="3410153" y="2450330"/>
                      <a:pt x="3059106" y="2569061"/>
                      <a:pt x="2790658" y="2612079"/>
                    </a:cubicBezTo>
                    <a:cubicBezTo>
                      <a:pt x="2522210" y="2655097"/>
                      <a:pt x="2190092" y="2620683"/>
                      <a:pt x="1974990" y="2612079"/>
                    </a:cubicBezTo>
                    <a:cubicBezTo>
                      <a:pt x="1759888" y="2603475"/>
                      <a:pt x="1692776" y="2617241"/>
                      <a:pt x="1500044" y="2560457"/>
                    </a:cubicBezTo>
                    <a:cubicBezTo>
                      <a:pt x="1307312" y="2503673"/>
                      <a:pt x="1037144" y="2405590"/>
                      <a:pt x="818600" y="2271373"/>
                    </a:cubicBezTo>
                    <a:cubicBezTo>
                      <a:pt x="600056" y="2137156"/>
                      <a:pt x="322264" y="1908218"/>
                      <a:pt x="188780" y="1755152"/>
                    </a:cubicBezTo>
                    <a:cubicBezTo>
                      <a:pt x="55297" y="1602087"/>
                      <a:pt x="45232" y="1507846"/>
                      <a:pt x="17699" y="1352980"/>
                    </a:cubicBezTo>
                    <a:cubicBezTo>
                      <a:pt x="-9834" y="1198114"/>
                      <a:pt x="-3211" y="980901"/>
                      <a:pt x="23582" y="825954"/>
                    </a:cubicBezTo>
                    <a:cubicBezTo>
                      <a:pt x="50375" y="671008"/>
                      <a:pt x="83810" y="548915"/>
                      <a:pt x="178455" y="423301"/>
                    </a:cubicBezTo>
                    <a:cubicBezTo>
                      <a:pt x="273100" y="297687"/>
                      <a:pt x="446903" y="142820"/>
                      <a:pt x="591452" y="72270"/>
                    </a:cubicBezTo>
                    <a:cubicBezTo>
                      <a:pt x="736001" y="1720"/>
                      <a:pt x="1045748" y="0"/>
                      <a:pt x="1045748" y="0"/>
                    </a:cubicBezTo>
                  </a:path>
                </a:pathLst>
              </a:custGeom>
              <a:ln w="19050" cmpd="sng">
                <a:solidFill>
                  <a:srgbClr val="000000"/>
                </a:solidFill>
                <a:prstDash val="sysDash"/>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9" name="Oval 88"/>
              <p:cNvSpPr/>
              <p:nvPr/>
            </p:nvSpPr>
            <p:spPr bwMode="auto">
              <a:xfrm>
                <a:off x="4237081" y="5435003"/>
                <a:ext cx="457200" cy="457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90" name="Oval 89"/>
              <p:cNvSpPr/>
              <p:nvPr/>
            </p:nvSpPr>
            <p:spPr bwMode="auto">
              <a:xfrm>
                <a:off x="3697711" y="1612499"/>
                <a:ext cx="457200" cy="457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91" name="Oval 90"/>
              <p:cNvSpPr/>
              <p:nvPr/>
            </p:nvSpPr>
            <p:spPr bwMode="auto">
              <a:xfrm>
                <a:off x="7350257" y="2466960"/>
                <a:ext cx="457200" cy="457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grpSp>
        <p:sp>
          <p:nvSpPr>
            <p:cNvPr id="73" name="Freeform 72"/>
            <p:cNvSpPr/>
            <p:nvPr/>
          </p:nvSpPr>
          <p:spPr>
            <a:xfrm>
              <a:off x="5809429" y="1775803"/>
              <a:ext cx="509415" cy="1084064"/>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73864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5" h="1084064">
                  <a:moveTo>
                    <a:pt x="0" y="0"/>
                  </a:moveTo>
                  <a:cubicBezTo>
                    <a:pt x="196779" y="69108"/>
                    <a:pt x="282715" y="184299"/>
                    <a:pt x="362455" y="291503"/>
                  </a:cubicBezTo>
                  <a:cubicBezTo>
                    <a:pt x="442195" y="398707"/>
                    <a:pt x="457475" y="459155"/>
                    <a:pt x="478440" y="516221"/>
                  </a:cubicBezTo>
                  <a:cubicBezTo>
                    <a:pt x="499405" y="573287"/>
                    <a:pt x="509415" y="793260"/>
                    <a:pt x="509415" y="887900"/>
                  </a:cubicBezTo>
                  <a:cubicBezTo>
                    <a:pt x="509415" y="982540"/>
                    <a:pt x="478440" y="1084064"/>
                    <a:pt x="478440" y="1084064"/>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4" name="Freeform 73"/>
            <p:cNvSpPr/>
            <p:nvPr/>
          </p:nvSpPr>
          <p:spPr>
            <a:xfrm rot="7153281">
              <a:off x="5293856" y="2925588"/>
              <a:ext cx="321109" cy="799151"/>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40" h="1084064">
                  <a:moveTo>
                    <a:pt x="0" y="0"/>
                  </a:moveTo>
                  <a:cubicBezTo>
                    <a:pt x="173332" y="107827"/>
                    <a:pt x="255235" y="277481"/>
                    <a:pt x="304622" y="365028"/>
                  </a:cubicBezTo>
                  <a:cubicBezTo>
                    <a:pt x="354009" y="452575"/>
                    <a:pt x="371499" y="496179"/>
                    <a:pt x="397560" y="572424"/>
                  </a:cubicBezTo>
                  <a:cubicBezTo>
                    <a:pt x="423621" y="648669"/>
                    <a:pt x="447507" y="737224"/>
                    <a:pt x="460987" y="822497"/>
                  </a:cubicBezTo>
                  <a:lnTo>
                    <a:pt x="478440" y="1084064"/>
                  </a:ln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5" name="Freeform 74"/>
            <p:cNvSpPr/>
            <p:nvPr/>
          </p:nvSpPr>
          <p:spPr>
            <a:xfrm rot="12585430">
              <a:off x="4617057" y="2008260"/>
              <a:ext cx="226401" cy="726663"/>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54" h="1118412">
                  <a:moveTo>
                    <a:pt x="0" y="0"/>
                  </a:moveTo>
                  <a:cubicBezTo>
                    <a:pt x="114935" y="100429"/>
                    <a:pt x="190926" y="177478"/>
                    <a:pt x="264096" y="281524"/>
                  </a:cubicBezTo>
                  <a:cubicBezTo>
                    <a:pt x="337266" y="385570"/>
                    <a:pt x="402433" y="529398"/>
                    <a:pt x="439018" y="624274"/>
                  </a:cubicBezTo>
                  <a:cubicBezTo>
                    <a:pt x="475603" y="719150"/>
                    <a:pt x="478287" y="768422"/>
                    <a:pt x="483603" y="850778"/>
                  </a:cubicBezTo>
                  <a:cubicBezTo>
                    <a:pt x="488919" y="933134"/>
                    <a:pt x="491465" y="1020443"/>
                    <a:pt x="470914" y="1118412"/>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6" name="Freeform 75"/>
            <p:cNvSpPr/>
            <p:nvPr/>
          </p:nvSpPr>
          <p:spPr>
            <a:xfrm rot="16368316">
              <a:off x="5091694" y="1725792"/>
              <a:ext cx="92392" cy="157352"/>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70914"/>
                <a:gd name="connsiteY0" fmla="*/ 0 h 1118412"/>
                <a:gd name="connsiteX1" fmla="*/ 264096 w 470914"/>
                <a:gd name="connsiteY1" fmla="*/ 281524 h 1118412"/>
                <a:gd name="connsiteX2" fmla="*/ 439018 w 470914"/>
                <a:gd name="connsiteY2" fmla="*/ 624274 h 1118412"/>
                <a:gd name="connsiteX3" fmla="*/ 470914 w 470914"/>
                <a:gd name="connsiteY3" fmla="*/ 1118412 h 1118412"/>
                <a:gd name="connsiteX0" fmla="*/ 0 w 470914"/>
                <a:gd name="connsiteY0" fmla="*/ 0 h 1118412"/>
                <a:gd name="connsiteX1" fmla="*/ 439018 w 470914"/>
                <a:gd name="connsiteY1" fmla="*/ 624274 h 1118412"/>
                <a:gd name="connsiteX2" fmla="*/ 470914 w 470914"/>
                <a:gd name="connsiteY2" fmla="*/ 1118412 h 1118412"/>
                <a:gd name="connsiteX0" fmla="*/ 0 w 292016"/>
                <a:gd name="connsiteY0" fmla="*/ 0 h 992981"/>
                <a:gd name="connsiteX1" fmla="*/ 260120 w 292016"/>
                <a:gd name="connsiteY1" fmla="*/ 498843 h 992981"/>
                <a:gd name="connsiteX2" fmla="*/ 292016 w 292016"/>
                <a:gd name="connsiteY2" fmla="*/ 992981 h 992981"/>
                <a:gd name="connsiteX0" fmla="*/ 0 w 292016"/>
                <a:gd name="connsiteY0" fmla="*/ 0 h 992981"/>
                <a:gd name="connsiteX1" fmla="*/ 211689 w 292016"/>
                <a:gd name="connsiteY1" fmla="*/ 206763 h 992981"/>
                <a:gd name="connsiteX2" fmla="*/ 292016 w 292016"/>
                <a:gd name="connsiteY2" fmla="*/ 992981 h 992981"/>
                <a:gd name="connsiteX0" fmla="*/ 0 w 401670"/>
                <a:gd name="connsiteY0" fmla="*/ 0 h 523165"/>
                <a:gd name="connsiteX1" fmla="*/ 211689 w 401670"/>
                <a:gd name="connsiteY1" fmla="*/ 206763 h 523165"/>
                <a:gd name="connsiteX2" fmla="*/ 401672 w 401670"/>
                <a:gd name="connsiteY2"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396057"/>
                <a:gd name="connsiteY0" fmla="*/ 0 h 441308"/>
                <a:gd name="connsiteX1" fmla="*/ 396056 w 396057"/>
                <a:gd name="connsiteY1" fmla="*/ 441309 h 441308"/>
                <a:gd name="connsiteX0" fmla="*/ 0 w 371200"/>
                <a:gd name="connsiteY0" fmla="*/ 0 h 451295"/>
                <a:gd name="connsiteX1" fmla="*/ 371199 w 371200"/>
                <a:gd name="connsiteY1" fmla="*/ 451296 h 451295"/>
              </a:gdLst>
              <a:ahLst/>
              <a:cxnLst>
                <a:cxn ang="0">
                  <a:pos x="connsiteX0" y="connsiteY0"/>
                </a:cxn>
                <a:cxn ang="0">
                  <a:pos x="connsiteX1" y="connsiteY1"/>
                </a:cxn>
              </a:cxnLst>
              <a:rect l="l" t="t" r="r" b="b"/>
              <a:pathLst>
                <a:path w="371200" h="451295">
                  <a:moveTo>
                    <a:pt x="0" y="0"/>
                  </a:moveTo>
                  <a:cubicBezTo>
                    <a:pt x="168992" y="127578"/>
                    <a:pt x="257177" y="194161"/>
                    <a:pt x="371199" y="451296"/>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7" name="Freeform 76"/>
            <p:cNvSpPr/>
            <p:nvPr/>
          </p:nvSpPr>
          <p:spPr>
            <a:xfrm rot="12196419">
              <a:off x="3824805" y="3741790"/>
              <a:ext cx="227834" cy="726663"/>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90439"/>
                <a:gd name="connsiteY0" fmla="*/ 0 h 1118412"/>
                <a:gd name="connsiteX1" fmla="*/ 264096 w 490439"/>
                <a:gd name="connsiteY1" fmla="*/ 281524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90439"/>
                <a:gd name="connsiteY0" fmla="*/ 0 h 1118412"/>
                <a:gd name="connsiteX1" fmla="*/ 230002 w 490439"/>
                <a:gd name="connsiteY1" fmla="*/ 286690 h 1118412"/>
                <a:gd name="connsiteX2" fmla="*/ 396754 w 490439"/>
                <a:gd name="connsiteY2" fmla="*/ 578757 h 1118412"/>
                <a:gd name="connsiteX3" fmla="*/ 483603 w 490439"/>
                <a:gd name="connsiteY3" fmla="*/ 850778 h 1118412"/>
                <a:gd name="connsiteX4" fmla="*/ 470914 w 490439"/>
                <a:gd name="connsiteY4" fmla="*/ 1118412 h 11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39" h="1118412">
                  <a:moveTo>
                    <a:pt x="0" y="0"/>
                  </a:moveTo>
                  <a:cubicBezTo>
                    <a:pt x="114935" y="100429"/>
                    <a:pt x="163876" y="190231"/>
                    <a:pt x="230002" y="286690"/>
                  </a:cubicBezTo>
                  <a:cubicBezTo>
                    <a:pt x="296128" y="383149"/>
                    <a:pt x="354487" y="484742"/>
                    <a:pt x="396754" y="578757"/>
                  </a:cubicBezTo>
                  <a:cubicBezTo>
                    <a:pt x="439021" y="672772"/>
                    <a:pt x="471243" y="760836"/>
                    <a:pt x="483603" y="850778"/>
                  </a:cubicBezTo>
                  <a:cubicBezTo>
                    <a:pt x="495963" y="940720"/>
                    <a:pt x="491465" y="1020443"/>
                    <a:pt x="470914" y="1118412"/>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8" name="Freeform 77"/>
            <p:cNvSpPr/>
            <p:nvPr/>
          </p:nvSpPr>
          <p:spPr>
            <a:xfrm rot="16368316">
              <a:off x="4269347" y="3341837"/>
              <a:ext cx="112452" cy="176410"/>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70914"/>
                <a:gd name="connsiteY0" fmla="*/ 0 h 1118412"/>
                <a:gd name="connsiteX1" fmla="*/ 264096 w 470914"/>
                <a:gd name="connsiteY1" fmla="*/ 281524 h 1118412"/>
                <a:gd name="connsiteX2" fmla="*/ 439018 w 470914"/>
                <a:gd name="connsiteY2" fmla="*/ 624274 h 1118412"/>
                <a:gd name="connsiteX3" fmla="*/ 470914 w 470914"/>
                <a:gd name="connsiteY3" fmla="*/ 1118412 h 1118412"/>
                <a:gd name="connsiteX0" fmla="*/ 0 w 470914"/>
                <a:gd name="connsiteY0" fmla="*/ 0 h 1118412"/>
                <a:gd name="connsiteX1" fmla="*/ 439018 w 470914"/>
                <a:gd name="connsiteY1" fmla="*/ 624274 h 1118412"/>
                <a:gd name="connsiteX2" fmla="*/ 470914 w 470914"/>
                <a:gd name="connsiteY2" fmla="*/ 1118412 h 1118412"/>
                <a:gd name="connsiteX0" fmla="*/ 0 w 292016"/>
                <a:gd name="connsiteY0" fmla="*/ 0 h 992981"/>
                <a:gd name="connsiteX1" fmla="*/ 260120 w 292016"/>
                <a:gd name="connsiteY1" fmla="*/ 498843 h 992981"/>
                <a:gd name="connsiteX2" fmla="*/ 292016 w 292016"/>
                <a:gd name="connsiteY2" fmla="*/ 992981 h 992981"/>
                <a:gd name="connsiteX0" fmla="*/ 0 w 292016"/>
                <a:gd name="connsiteY0" fmla="*/ 0 h 992981"/>
                <a:gd name="connsiteX1" fmla="*/ 211689 w 292016"/>
                <a:gd name="connsiteY1" fmla="*/ 206763 h 992981"/>
                <a:gd name="connsiteX2" fmla="*/ 292016 w 292016"/>
                <a:gd name="connsiteY2" fmla="*/ 992981 h 992981"/>
                <a:gd name="connsiteX0" fmla="*/ 0 w 401670"/>
                <a:gd name="connsiteY0" fmla="*/ 0 h 523165"/>
                <a:gd name="connsiteX1" fmla="*/ 211689 w 401670"/>
                <a:gd name="connsiteY1" fmla="*/ 206763 h 523165"/>
                <a:gd name="connsiteX2" fmla="*/ 401672 w 401670"/>
                <a:gd name="connsiteY2"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396057"/>
                <a:gd name="connsiteY0" fmla="*/ 0 h 441308"/>
                <a:gd name="connsiteX1" fmla="*/ 396056 w 396057"/>
                <a:gd name="connsiteY1" fmla="*/ 441309 h 441308"/>
                <a:gd name="connsiteX0" fmla="*/ 0 w 371200"/>
                <a:gd name="connsiteY0" fmla="*/ 0 h 451295"/>
                <a:gd name="connsiteX1" fmla="*/ 371199 w 371200"/>
                <a:gd name="connsiteY1" fmla="*/ 451296 h 451295"/>
              </a:gdLst>
              <a:ahLst/>
              <a:cxnLst>
                <a:cxn ang="0">
                  <a:pos x="connsiteX0" y="connsiteY0"/>
                </a:cxn>
                <a:cxn ang="0">
                  <a:pos x="connsiteX1" y="connsiteY1"/>
                </a:cxn>
              </a:cxnLst>
              <a:rect l="l" t="t" r="r" b="b"/>
              <a:pathLst>
                <a:path w="371200" h="451295">
                  <a:moveTo>
                    <a:pt x="0" y="0"/>
                  </a:moveTo>
                  <a:cubicBezTo>
                    <a:pt x="168992" y="127578"/>
                    <a:pt x="257177" y="194161"/>
                    <a:pt x="371199" y="451296"/>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9" name="Freeform 78"/>
            <p:cNvSpPr/>
            <p:nvPr/>
          </p:nvSpPr>
          <p:spPr>
            <a:xfrm>
              <a:off x="4987927" y="3362325"/>
              <a:ext cx="541568" cy="1082675"/>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73864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39085"/>
                <a:gd name="connsiteY0" fmla="*/ 0 h 1035883"/>
                <a:gd name="connsiteX1" fmla="*/ 362455 w 539085"/>
                <a:gd name="connsiteY1" fmla="*/ 291503 h 1035883"/>
                <a:gd name="connsiteX2" fmla="*/ 478440 w 539085"/>
                <a:gd name="connsiteY2" fmla="*/ 516221 h 1035883"/>
                <a:gd name="connsiteX3" fmla="*/ 509415 w 539085"/>
                <a:gd name="connsiteY3" fmla="*/ 887900 h 1035883"/>
                <a:gd name="connsiteX4" fmla="*/ 539085 w 539085"/>
                <a:gd name="connsiteY4" fmla="*/ 1035883 h 1035883"/>
                <a:gd name="connsiteX0" fmla="*/ 0 w 551702"/>
                <a:gd name="connsiteY0" fmla="*/ 0 h 1035883"/>
                <a:gd name="connsiteX1" fmla="*/ 362455 w 551702"/>
                <a:gd name="connsiteY1" fmla="*/ 291503 h 1035883"/>
                <a:gd name="connsiteX2" fmla="*/ 478440 w 551702"/>
                <a:gd name="connsiteY2" fmla="*/ 516221 h 1035883"/>
                <a:gd name="connsiteX3" fmla="*/ 548834 w 551702"/>
                <a:gd name="connsiteY3" fmla="*/ 863810 h 1035883"/>
                <a:gd name="connsiteX4" fmla="*/ 539085 w 551702"/>
                <a:gd name="connsiteY4" fmla="*/ 1035883 h 1035883"/>
                <a:gd name="connsiteX0" fmla="*/ 0 w 548900"/>
                <a:gd name="connsiteY0" fmla="*/ 0 h 1035883"/>
                <a:gd name="connsiteX1" fmla="*/ 362455 w 548900"/>
                <a:gd name="connsiteY1" fmla="*/ 291503 h 1035883"/>
                <a:gd name="connsiteX2" fmla="*/ 478440 w 548900"/>
                <a:gd name="connsiteY2" fmla="*/ 516221 h 1035883"/>
                <a:gd name="connsiteX3" fmla="*/ 548834 w 548900"/>
                <a:gd name="connsiteY3" fmla="*/ 863810 h 1035883"/>
                <a:gd name="connsiteX4" fmla="*/ 539085 w 548900"/>
                <a:gd name="connsiteY4" fmla="*/ 1035883 h 1035883"/>
                <a:gd name="connsiteX0" fmla="*/ 0 w 540062"/>
                <a:gd name="connsiteY0" fmla="*/ 0 h 1035883"/>
                <a:gd name="connsiteX1" fmla="*/ 362455 w 540062"/>
                <a:gd name="connsiteY1" fmla="*/ 291503 h 1035883"/>
                <a:gd name="connsiteX2" fmla="*/ 478440 w 540062"/>
                <a:gd name="connsiteY2" fmla="*/ 516221 h 1035883"/>
                <a:gd name="connsiteX3" fmla="*/ 539737 w 540062"/>
                <a:gd name="connsiteY3" fmla="*/ 797562 h 1035883"/>
                <a:gd name="connsiteX4" fmla="*/ 539085 w 540062"/>
                <a:gd name="connsiteY4" fmla="*/ 1035883 h 1035883"/>
                <a:gd name="connsiteX0" fmla="*/ 0 w 542720"/>
                <a:gd name="connsiteY0" fmla="*/ 0 h 1035883"/>
                <a:gd name="connsiteX1" fmla="*/ 362455 w 542720"/>
                <a:gd name="connsiteY1" fmla="*/ 291503 h 1035883"/>
                <a:gd name="connsiteX2" fmla="*/ 478440 w 542720"/>
                <a:gd name="connsiteY2" fmla="*/ 516221 h 1035883"/>
                <a:gd name="connsiteX3" fmla="*/ 539737 w 542720"/>
                <a:gd name="connsiteY3" fmla="*/ 797562 h 1035883"/>
                <a:gd name="connsiteX4" fmla="*/ 539085 w 542720"/>
                <a:gd name="connsiteY4" fmla="*/ 1035883 h 1035883"/>
                <a:gd name="connsiteX0" fmla="*/ 0 w 550570"/>
                <a:gd name="connsiteY0" fmla="*/ 0 h 1035883"/>
                <a:gd name="connsiteX1" fmla="*/ 362455 w 550570"/>
                <a:gd name="connsiteY1" fmla="*/ 291503 h 1035883"/>
                <a:gd name="connsiteX2" fmla="*/ 478440 w 550570"/>
                <a:gd name="connsiteY2" fmla="*/ 516221 h 1035883"/>
                <a:gd name="connsiteX3" fmla="*/ 548834 w 550570"/>
                <a:gd name="connsiteY3" fmla="*/ 803584 h 1035883"/>
                <a:gd name="connsiteX4" fmla="*/ 539085 w 550570"/>
                <a:gd name="connsiteY4" fmla="*/ 1035883 h 1035883"/>
                <a:gd name="connsiteX0" fmla="*/ 0 w 517215"/>
                <a:gd name="connsiteY0" fmla="*/ 0 h 1026849"/>
                <a:gd name="connsiteX1" fmla="*/ 329100 w 517215"/>
                <a:gd name="connsiteY1" fmla="*/ 282469 h 1026849"/>
                <a:gd name="connsiteX2" fmla="*/ 445085 w 517215"/>
                <a:gd name="connsiteY2" fmla="*/ 507187 h 1026849"/>
                <a:gd name="connsiteX3" fmla="*/ 515479 w 517215"/>
                <a:gd name="connsiteY3" fmla="*/ 794550 h 1026849"/>
                <a:gd name="connsiteX4" fmla="*/ 505730 w 517215"/>
                <a:gd name="connsiteY4" fmla="*/ 1026849 h 1026849"/>
                <a:gd name="connsiteX0" fmla="*/ 0 w 517215"/>
                <a:gd name="connsiteY0" fmla="*/ 0 h 1026849"/>
                <a:gd name="connsiteX1" fmla="*/ 329100 w 517215"/>
                <a:gd name="connsiteY1" fmla="*/ 282469 h 1026849"/>
                <a:gd name="connsiteX2" fmla="*/ 445085 w 517215"/>
                <a:gd name="connsiteY2" fmla="*/ 507187 h 1026849"/>
                <a:gd name="connsiteX3" fmla="*/ 515479 w 517215"/>
                <a:gd name="connsiteY3" fmla="*/ 794550 h 1026849"/>
                <a:gd name="connsiteX4" fmla="*/ 505730 w 517215"/>
                <a:gd name="connsiteY4" fmla="*/ 1026849 h 1026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215" h="1026849">
                  <a:moveTo>
                    <a:pt x="0" y="0"/>
                  </a:moveTo>
                  <a:cubicBezTo>
                    <a:pt x="139166" y="66097"/>
                    <a:pt x="254919" y="197938"/>
                    <a:pt x="329100" y="282469"/>
                  </a:cubicBezTo>
                  <a:cubicBezTo>
                    <a:pt x="403281" y="367000"/>
                    <a:pt x="414022" y="421840"/>
                    <a:pt x="445085" y="507187"/>
                  </a:cubicBezTo>
                  <a:cubicBezTo>
                    <a:pt x="476148" y="592534"/>
                    <a:pt x="508405" y="701917"/>
                    <a:pt x="515479" y="794550"/>
                  </a:cubicBezTo>
                  <a:cubicBezTo>
                    <a:pt x="522553" y="887183"/>
                    <a:pt x="505730" y="1026849"/>
                    <a:pt x="505730" y="1026849"/>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0" name="Freeform 79"/>
            <p:cNvSpPr/>
            <p:nvPr/>
          </p:nvSpPr>
          <p:spPr>
            <a:xfrm rot="6822729">
              <a:off x="4580328" y="4605073"/>
              <a:ext cx="299048" cy="710665"/>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61662"/>
                <a:gd name="connsiteY0" fmla="*/ 0 h 981537"/>
                <a:gd name="connsiteX1" fmla="*/ 304622 w 461662"/>
                <a:gd name="connsiteY1" fmla="*/ 365028 h 981537"/>
                <a:gd name="connsiteX2" fmla="*/ 397560 w 461662"/>
                <a:gd name="connsiteY2" fmla="*/ 572424 h 981537"/>
                <a:gd name="connsiteX3" fmla="*/ 460987 w 461662"/>
                <a:gd name="connsiteY3" fmla="*/ 822497 h 981537"/>
                <a:gd name="connsiteX4" fmla="*/ 428977 w 461662"/>
                <a:gd name="connsiteY4" fmla="*/ 981537 h 981537"/>
                <a:gd name="connsiteX0" fmla="*/ 0 w 448851"/>
                <a:gd name="connsiteY0" fmla="*/ 0 h 981537"/>
                <a:gd name="connsiteX1" fmla="*/ 304622 w 448851"/>
                <a:gd name="connsiteY1" fmla="*/ 365028 h 981537"/>
                <a:gd name="connsiteX2" fmla="*/ 397560 w 448851"/>
                <a:gd name="connsiteY2" fmla="*/ 572424 h 981537"/>
                <a:gd name="connsiteX3" fmla="*/ 447671 w 448851"/>
                <a:gd name="connsiteY3" fmla="*/ 794893 h 981537"/>
                <a:gd name="connsiteX4" fmla="*/ 428977 w 448851"/>
                <a:gd name="connsiteY4" fmla="*/ 981537 h 981537"/>
                <a:gd name="connsiteX0" fmla="*/ 1 w 445572"/>
                <a:gd name="connsiteY0" fmla="*/ 0 h 964031"/>
                <a:gd name="connsiteX1" fmla="*/ 301343 w 445572"/>
                <a:gd name="connsiteY1" fmla="*/ 347522 h 964031"/>
                <a:gd name="connsiteX2" fmla="*/ 394281 w 445572"/>
                <a:gd name="connsiteY2" fmla="*/ 554918 h 964031"/>
                <a:gd name="connsiteX3" fmla="*/ 444392 w 445572"/>
                <a:gd name="connsiteY3" fmla="*/ 777387 h 964031"/>
                <a:gd name="connsiteX4" fmla="*/ 425698 w 445572"/>
                <a:gd name="connsiteY4" fmla="*/ 964031 h 964031"/>
                <a:gd name="connsiteX0" fmla="*/ 0 w 445571"/>
                <a:gd name="connsiteY0" fmla="*/ 0 h 964031"/>
                <a:gd name="connsiteX1" fmla="*/ 301342 w 445571"/>
                <a:gd name="connsiteY1" fmla="*/ 347522 h 964031"/>
                <a:gd name="connsiteX2" fmla="*/ 394280 w 445571"/>
                <a:gd name="connsiteY2" fmla="*/ 554918 h 964031"/>
                <a:gd name="connsiteX3" fmla="*/ 444391 w 445571"/>
                <a:gd name="connsiteY3" fmla="*/ 777387 h 964031"/>
                <a:gd name="connsiteX4" fmla="*/ 425697 w 445571"/>
                <a:gd name="connsiteY4" fmla="*/ 964031 h 96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71" h="964031">
                  <a:moveTo>
                    <a:pt x="0" y="0"/>
                  </a:moveTo>
                  <a:cubicBezTo>
                    <a:pt x="173332" y="107827"/>
                    <a:pt x="262467" y="267826"/>
                    <a:pt x="301342" y="347522"/>
                  </a:cubicBezTo>
                  <a:cubicBezTo>
                    <a:pt x="340217" y="427218"/>
                    <a:pt x="370439" y="483274"/>
                    <a:pt x="394280" y="554918"/>
                  </a:cubicBezTo>
                  <a:cubicBezTo>
                    <a:pt x="418122" y="626562"/>
                    <a:pt x="439155" y="709201"/>
                    <a:pt x="444391" y="777387"/>
                  </a:cubicBezTo>
                  <a:cubicBezTo>
                    <a:pt x="449627" y="845573"/>
                    <a:pt x="436367" y="911018"/>
                    <a:pt x="425697" y="964031"/>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1" name="Freeform 80"/>
            <p:cNvSpPr/>
            <p:nvPr/>
          </p:nvSpPr>
          <p:spPr>
            <a:xfrm rot="7147425">
              <a:off x="6142236" y="4531603"/>
              <a:ext cx="290762" cy="710665"/>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61662"/>
                <a:gd name="connsiteY0" fmla="*/ 0 h 981537"/>
                <a:gd name="connsiteX1" fmla="*/ 304622 w 461662"/>
                <a:gd name="connsiteY1" fmla="*/ 365028 h 981537"/>
                <a:gd name="connsiteX2" fmla="*/ 397560 w 461662"/>
                <a:gd name="connsiteY2" fmla="*/ 572424 h 981537"/>
                <a:gd name="connsiteX3" fmla="*/ 460987 w 461662"/>
                <a:gd name="connsiteY3" fmla="*/ 822497 h 981537"/>
                <a:gd name="connsiteX4" fmla="*/ 428977 w 461662"/>
                <a:gd name="connsiteY4" fmla="*/ 981537 h 981537"/>
                <a:gd name="connsiteX0" fmla="*/ 0 w 448851"/>
                <a:gd name="connsiteY0" fmla="*/ 0 h 981537"/>
                <a:gd name="connsiteX1" fmla="*/ 304622 w 448851"/>
                <a:gd name="connsiteY1" fmla="*/ 365028 h 981537"/>
                <a:gd name="connsiteX2" fmla="*/ 397560 w 448851"/>
                <a:gd name="connsiteY2" fmla="*/ 572424 h 981537"/>
                <a:gd name="connsiteX3" fmla="*/ 447671 w 448851"/>
                <a:gd name="connsiteY3" fmla="*/ 794893 h 981537"/>
                <a:gd name="connsiteX4" fmla="*/ 428977 w 448851"/>
                <a:gd name="connsiteY4" fmla="*/ 981537 h 981537"/>
                <a:gd name="connsiteX0" fmla="*/ 1 w 445572"/>
                <a:gd name="connsiteY0" fmla="*/ 0 h 964031"/>
                <a:gd name="connsiteX1" fmla="*/ 301343 w 445572"/>
                <a:gd name="connsiteY1" fmla="*/ 347522 h 964031"/>
                <a:gd name="connsiteX2" fmla="*/ 394281 w 445572"/>
                <a:gd name="connsiteY2" fmla="*/ 554918 h 964031"/>
                <a:gd name="connsiteX3" fmla="*/ 444392 w 445572"/>
                <a:gd name="connsiteY3" fmla="*/ 777387 h 964031"/>
                <a:gd name="connsiteX4" fmla="*/ 425698 w 445572"/>
                <a:gd name="connsiteY4" fmla="*/ 964031 h 964031"/>
                <a:gd name="connsiteX0" fmla="*/ 0 w 445571"/>
                <a:gd name="connsiteY0" fmla="*/ 0 h 964031"/>
                <a:gd name="connsiteX1" fmla="*/ 301342 w 445571"/>
                <a:gd name="connsiteY1" fmla="*/ 347522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444391 w 445571"/>
                <a:gd name="connsiteY2" fmla="*/ 777387 h 964031"/>
                <a:gd name="connsiteX3" fmla="*/ 425697 w 445571"/>
                <a:gd name="connsiteY3" fmla="*/ 964031 h 964031"/>
                <a:gd name="connsiteX0" fmla="*/ 0 w 429391"/>
                <a:gd name="connsiteY0" fmla="*/ 0 h 964031"/>
                <a:gd name="connsiteX1" fmla="*/ 272827 w 429391"/>
                <a:gd name="connsiteY1" fmla="*/ 327475 h 964031"/>
                <a:gd name="connsiteX2" fmla="*/ 415818 w 429391"/>
                <a:gd name="connsiteY2" fmla="*/ 712996 h 964031"/>
                <a:gd name="connsiteX3" fmla="*/ 425697 w 429391"/>
                <a:gd name="connsiteY3" fmla="*/ 964031 h 964031"/>
                <a:gd name="connsiteX0" fmla="*/ 0 w 432536"/>
                <a:gd name="connsiteY0" fmla="*/ 0 h 964031"/>
                <a:gd name="connsiteX1" fmla="*/ 306891 w 432536"/>
                <a:gd name="connsiteY1" fmla="*/ 374291 h 964031"/>
                <a:gd name="connsiteX2" fmla="*/ 415818 w 432536"/>
                <a:gd name="connsiteY2" fmla="*/ 712996 h 964031"/>
                <a:gd name="connsiteX3" fmla="*/ 425697 w 432536"/>
                <a:gd name="connsiteY3" fmla="*/ 964031 h 964031"/>
                <a:gd name="connsiteX0" fmla="*/ 0 w 433224"/>
                <a:gd name="connsiteY0" fmla="*/ 0 h 964031"/>
                <a:gd name="connsiteX1" fmla="*/ 293547 w 433224"/>
                <a:gd name="connsiteY1" fmla="*/ 361337 h 964031"/>
                <a:gd name="connsiteX2" fmla="*/ 415818 w 433224"/>
                <a:gd name="connsiteY2" fmla="*/ 712996 h 964031"/>
                <a:gd name="connsiteX3" fmla="*/ 425697 w 433224"/>
                <a:gd name="connsiteY3" fmla="*/ 964031 h 964031"/>
              </a:gdLst>
              <a:ahLst/>
              <a:cxnLst>
                <a:cxn ang="0">
                  <a:pos x="connsiteX0" y="connsiteY0"/>
                </a:cxn>
                <a:cxn ang="0">
                  <a:pos x="connsiteX1" y="connsiteY1"/>
                </a:cxn>
                <a:cxn ang="0">
                  <a:pos x="connsiteX2" y="connsiteY2"/>
                </a:cxn>
                <a:cxn ang="0">
                  <a:pos x="connsiteX3" y="connsiteY3"/>
                </a:cxn>
              </a:cxnLst>
              <a:rect l="l" t="t" r="r" b="b"/>
              <a:pathLst>
                <a:path w="433224" h="964031">
                  <a:moveTo>
                    <a:pt x="0" y="0"/>
                  </a:moveTo>
                  <a:cubicBezTo>
                    <a:pt x="173332" y="107827"/>
                    <a:pt x="224244" y="242504"/>
                    <a:pt x="293547" y="361337"/>
                  </a:cubicBezTo>
                  <a:cubicBezTo>
                    <a:pt x="362850" y="480170"/>
                    <a:pt x="393793" y="612547"/>
                    <a:pt x="415818" y="712996"/>
                  </a:cubicBezTo>
                  <a:cubicBezTo>
                    <a:pt x="437843" y="813445"/>
                    <a:pt x="436367" y="911018"/>
                    <a:pt x="425697" y="964031"/>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2" name="Freeform 81"/>
            <p:cNvSpPr/>
            <p:nvPr/>
          </p:nvSpPr>
          <p:spPr>
            <a:xfrm rot="11806432">
              <a:off x="5552506" y="3747837"/>
              <a:ext cx="254853" cy="781382"/>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90439"/>
                <a:gd name="connsiteY0" fmla="*/ 0 h 1118412"/>
                <a:gd name="connsiteX1" fmla="*/ 264096 w 490439"/>
                <a:gd name="connsiteY1" fmla="*/ 281524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90439"/>
                <a:gd name="connsiteY0" fmla="*/ 0 h 1118412"/>
                <a:gd name="connsiteX1" fmla="*/ 230002 w 490439"/>
                <a:gd name="connsiteY1" fmla="*/ 286690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86383"/>
                <a:gd name="connsiteY0" fmla="*/ 0 h 1183019"/>
                <a:gd name="connsiteX1" fmla="*/ 230002 w 486383"/>
                <a:gd name="connsiteY1" fmla="*/ 286690 h 1183019"/>
                <a:gd name="connsiteX2" fmla="*/ 396754 w 486383"/>
                <a:gd name="connsiteY2" fmla="*/ 578757 h 1183019"/>
                <a:gd name="connsiteX3" fmla="*/ 483603 w 486383"/>
                <a:gd name="connsiteY3" fmla="*/ 850778 h 1183019"/>
                <a:gd name="connsiteX4" fmla="*/ 455321 w 486383"/>
                <a:gd name="connsiteY4" fmla="*/ 1183019 h 1183019"/>
                <a:gd name="connsiteX0" fmla="*/ 0 w 497503"/>
                <a:gd name="connsiteY0" fmla="*/ 0 h 1183019"/>
                <a:gd name="connsiteX1" fmla="*/ 230002 w 497503"/>
                <a:gd name="connsiteY1" fmla="*/ 286690 h 1183019"/>
                <a:gd name="connsiteX2" fmla="*/ 396754 w 497503"/>
                <a:gd name="connsiteY2" fmla="*/ 578757 h 1183019"/>
                <a:gd name="connsiteX3" fmla="*/ 483603 w 497503"/>
                <a:gd name="connsiteY3" fmla="*/ 850778 h 1183019"/>
                <a:gd name="connsiteX4" fmla="*/ 455321 w 497503"/>
                <a:gd name="connsiteY4" fmla="*/ 1183019 h 1183019"/>
                <a:gd name="connsiteX0" fmla="*/ 1 w 548600"/>
                <a:gd name="connsiteY0" fmla="*/ 0 h 1202630"/>
                <a:gd name="connsiteX1" fmla="*/ 281099 w 548600"/>
                <a:gd name="connsiteY1" fmla="*/ 306301 h 1202630"/>
                <a:gd name="connsiteX2" fmla="*/ 447851 w 548600"/>
                <a:gd name="connsiteY2" fmla="*/ 598368 h 1202630"/>
                <a:gd name="connsiteX3" fmla="*/ 534700 w 548600"/>
                <a:gd name="connsiteY3" fmla="*/ 870389 h 1202630"/>
                <a:gd name="connsiteX4" fmla="*/ 506418 w 548600"/>
                <a:gd name="connsiteY4" fmla="*/ 1202630 h 1202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00" h="1202630">
                  <a:moveTo>
                    <a:pt x="1" y="0"/>
                  </a:moveTo>
                  <a:cubicBezTo>
                    <a:pt x="114936" y="100429"/>
                    <a:pt x="206457" y="206573"/>
                    <a:pt x="281099" y="306301"/>
                  </a:cubicBezTo>
                  <a:cubicBezTo>
                    <a:pt x="355741" y="406029"/>
                    <a:pt x="405584" y="504353"/>
                    <a:pt x="447851" y="598368"/>
                  </a:cubicBezTo>
                  <a:cubicBezTo>
                    <a:pt x="490118" y="692383"/>
                    <a:pt x="524939" y="769679"/>
                    <a:pt x="534700" y="870389"/>
                  </a:cubicBezTo>
                  <a:cubicBezTo>
                    <a:pt x="544461" y="971099"/>
                    <a:pt x="571429" y="1074664"/>
                    <a:pt x="506418" y="1202630"/>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3" name="Freeform 82"/>
            <p:cNvSpPr/>
            <p:nvPr/>
          </p:nvSpPr>
          <p:spPr>
            <a:xfrm rot="17895603">
              <a:off x="6331451" y="3067337"/>
              <a:ext cx="288065" cy="600161"/>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61662"/>
                <a:gd name="connsiteY0" fmla="*/ 0 h 981537"/>
                <a:gd name="connsiteX1" fmla="*/ 304622 w 461662"/>
                <a:gd name="connsiteY1" fmla="*/ 365028 h 981537"/>
                <a:gd name="connsiteX2" fmla="*/ 397560 w 461662"/>
                <a:gd name="connsiteY2" fmla="*/ 572424 h 981537"/>
                <a:gd name="connsiteX3" fmla="*/ 460987 w 461662"/>
                <a:gd name="connsiteY3" fmla="*/ 822497 h 981537"/>
                <a:gd name="connsiteX4" fmla="*/ 428977 w 461662"/>
                <a:gd name="connsiteY4" fmla="*/ 981537 h 981537"/>
                <a:gd name="connsiteX0" fmla="*/ 0 w 448851"/>
                <a:gd name="connsiteY0" fmla="*/ 0 h 981537"/>
                <a:gd name="connsiteX1" fmla="*/ 304622 w 448851"/>
                <a:gd name="connsiteY1" fmla="*/ 365028 h 981537"/>
                <a:gd name="connsiteX2" fmla="*/ 397560 w 448851"/>
                <a:gd name="connsiteY2" fmla="*/ 572424 h 981537"/>
                <a:gd name="connsiteX3" fmla="*/ 447671 w 448851"/>
                <a:gd name="connsiteY3" fmla="*/ 794893 h 981537"/>
                <a:gd name="connsiteX4" fmla="*/ 428977 w 448851"/>
                <a:gd name="connsiteY4" fmla="*/ 981537 h 981537"/>
                <a:gd name="connsiteX0" fmla="*/ 1 w 445572"/>
                <a:gd name="connsiteY0" fmla="*/ 0 h 964031"/>
                <a:gd name="connsiteX1" fmla="*/ 301343 w 445572"/>
                <a:gd name="connsiteY1" fmla="*/ 347522 h 964031"/>
                <a:gd name="connsiteX2" fmla="*/ 394281 w 445572"/>
                <a:gd name="connsiteY2" fmla="*/ 554918 h 964031"/>
                <a:gd name="connsiteX3" fmla="*/ 444392 w 445572"/>
                <a:gd name="connsiteY3" fmla="*/ 777387 h 964031"/>
                <a:gd name="connsiteX4" fmla="*/ 425698 w 445572"/>
                <a:gd name="connsiteY4" fmla="*/ 964031 h 964031"/>
                <a:gd name="connsiteX0" fmla="*/ 0 w 445571"/>
                <a:gd name="connsiteY0" fmla="*/ 0 h 964031"/>
                <a:gd name="connsiteX1" fmla="*/ 301342 w 445571"/>
                <a:gd name="connsiteY1" fmla="*/ 347522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444391 w 445571"/>
                <a:gd name="connsiteY2" fmla="*/ 777387 h 964031"/>
                <a:gd name="connsiteX3" fmla="*/ 425697 w 445571"/>
                <a:gd name="connsiteY3" fmla="*/ 964031 h 964031"/>
                <a:gd name="connsiteX0" fmla="*/ 0 w 429391"/>
                <a:gd name="connsiteY0" fmla="*/ 0 h 964031"/>
                <a:gd name="connsiteX1" fmla="*/ 272827 w 429391"/>
                <a:gd name="connsiteY1" fmla="*/ 327475 h 964031"/>
                <a:gd name="connsiteX2" fmla="*/ 415818 w 429391"/>
                <a:gd name="connsiteY2" fmla="*/ 712996 h 964031"/>
                <a:gd name="connsiteX3" fmla="*/ 425697 w 429391"/>
                <a:gd name="connsiteY3" fmla="*/ 964031 h 964031"/>
                <a:gd name="connsiteX0" fmla="*/ 0 w 432536"/>
                <a:gd name="connsiteY0" fmla="*/ 0 h 964031"/>
                <a:gd name="connsiteX1" fmla="*/ 306891 w 432536"/>
                <a:gd name="connsiteY1" fmla="*/ 374291 h 964031"/>
                <a:gd name="connsiteX2" fmla="*/ 415818 w 432536"/>
                <a:gd name="connsiteY2" fmla="*/ 712996 h 964031"/>
                <a:gd name="connsiteX3" fmla="*/ 425697 w 432536"/>
                <a:gd name="connsiteY3" fmla="*/ 964031 h 964031"/>
                <a:gd name="connsiteX0" fmla="*/ 0 w 433224"/>
                <a:gd name="connsiteY0" fmla="*/ 0 h 964031"/>
                <a:gd name="connsiteX1" fmla="*/ 293547 w 433224"/>
                <a:gd name="connsiteY1" fmla="*/ 361337 h 964031"/>
                <a:gd name="connsiteX2" fmla="*/ 415818 w 433224"/>
                <a:gd name="connsiteY2" fmla="*/ 712996 h 964031"/>
                <a:gd name="connsiteX3" fmla="*/ 425697 w 433224"/>
                <a:gd name="connsiteY3" fmla="*/ 964031 h 964031"/>
                <a:gd name="connsiteX0" fmla="*/ 0 w 436876"/>
                <a:gd name="connsiteY0" fmla="*/ 0 h 858251"/>
                <a:gd name="connsiteX1" fmla="*/ 293547 w 436876"/>
                <a:gd name="connsiteY1" fmla="*/ 361337 h 858251"/>
                <a:gd name="connsiteX2" fmla="*/ 415818 w 436876"/>
                <a:gd name="connsiteY2" fmla="*/ 712996 h 858251"/>
                <a:gd name="connsiteX3" fmla="*/ 430922 w 436876"/>
                <a:gd name="connsiteY3" fmla="*/ 858251 h 858251"/>
                <a:gd name="connsiteX0" fmla="*/ 0 w 430922"/>
                <a:gd name="connsiteY0" fmla="*/ 0 h 858251"/>
                <a:gd name="connsiteX1" fmla="*/ 293547 w 430922"/>
                <a:gd name="connsiteY1" fmla="*/ 361337 h 858251"/>
                <a:gd name="connsiteX2" fmla="*/ 430922 w 430922"/>
                <a:gd name="connsiteY2" fmla="*/ 858251 h 858251"/>
                <a:gd name="connsiteX0" fmla="*/ 0 w 430922"/>
                <a:gd name="connsiteY0" fmla="*/ 0 h 858251"/>
                <a:gd name="connsiteX1" fmla="*/ 293547 w 430922"/>
                <a:gd name="connsiteY1" fmla="*/ 361337 h 858251"/>
                <a:gd name="connsiteX2" fmla="*/ 430922 w 430922"/>
                <a:gd name="connsiteY2" fmla="*/ 858251 h 858251"/>
              </a:gdLst>
              <a:ahLst/>
              <a:cxnLst>
                <a:cxn ang="0">
                  <a:pos x="connsiteX0" y="connsiteY0"/>
                </a:cxn>
                <a:cxn ang="0">
                  <a:pos x="connsiteX1" y="connsiteY1"/>
                </a:cxn>
                <a:cxn ang="0">
                  <a:pos x="connsiteX2" y="connsiteY2"/>
                </a:cxn>
              </a:cxnLst>
              <a:rect l="l" t="t" r="r" b="b"/>
              <a:pathLst>
                <a:path w="430922" h="858251">
                  <a:moveTo>
                    <a:pt x="0" y="0"/>
                  </a:moveTo>
                  <a:cubicBezTo>
                    <a:pt x="173332" y="107827"/>
                    <a:pt x="221727" y="218295"/>
                    <a:pt x="293547" y="361337"/>
                  </a:cubicBezTo>
                  <a:cubicBezTo>
                    <a:pt x="365367" y="504379"/>
                    <a:pt x="423269" y="676939"/>
                    <a:pt x="430922" y="858251"/>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84" name="Freeform 83"/>
            <p:cNvSpPr/>
            <p:nvPr/>
          </p:nvSpPr>
          <p:spPr>
            <a:xfrm rot="1001762">
              <a:off x="6957028" y="3720455"/>
              <a:ext cx="238765" cy="959758"/>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90439"/>
                <a:gd name="connsiteY0" fmla="*/ 0 h 1118412"/>
                <a:gd name="connsiteX1" fmla="*/ 264096 w 490439"/>
                <a:gd name="connsiteY1" fmla="*/ 281524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90439"/>
                <a:gd name="connsiteY0" fmla="*/ 0 h 1118412"/>
                <a:gd name="connsiteX1" fmla="*/ 230002 w 490439"/>
                <a:gd name="connsiteY1" fmla="*/ 286690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86383"/>
                <a:gd name="connsiteY0" fmla="*/ 0 h 1183019"/>
                <a:gd name="connsiteX1" fmla="*/ 230002 w 486383"/>
                <a:gd name="connsiteY1" fmla="*/ 286690 h 1183019"/>
                <a:gd name="connsiteX2" fmla="*/ 396754 w 486383"/>
                <a:gd name="connsiteY2" fmla="*/ 578757 h 1183019"/>
                <a:gd name="connsiteX3" fmla="*/ 483603 w 486383"/>
                <a:gd name="connsiteY3" fmla="*/ 850778 h 1183019"/>
                <a:gd name="connsiteX4" fmla="*/ 455321 w 486383"/>
                <a:gd name="connsiteY4" fmla="*/ 1183019 h 1183019"/>
                <a:gd name="connsiteX0" fmla="*/ 0 w 497503"/>
                <a:gd name="connsiteY0" fmla="*/ 0 h 1183019"/>
                <a:gd name="connsiteX1" fmla="*/ 230002 w 497503"/>
                <a:gd name="connsiteY1" fmla="*/ 286690 h 1183019"/>
                <a:gd name="connsiteX2" fmla="*/ 396754 w 497503"/>
                <a:gd name="connsiteY2" fmla="*/ 578757 h 1183019"/>
                <a:gd name="connsiteX3" fmla="*/ 483603 w 497503"/>
                <a:gd name="connsiteY3" fmla="*/ 850778 h 1183019"/>
                <a:gd name="connsiteX4" fmla="*/ 455321 w 497503"/>
                <a:gd name="connsiteY4" fmla="*/ 1183019 h 1183019"/>
                <a:gd name="connsiteX0" fmla="*/ 1 w 548600"/>
                <a:gd name="connsiteY0" fmla="*/ 0 h 1202630"/>
                <a:gd name="connsiteX1" fmla="*/ 281099 w 548600"/>
                <a:gd name="connsiteY1" fmla="*/ 306301 h 1202630"/>
                <a:gd name="connsiteX2" fmla="*/ 447851 w 548600"/>
                <a:gd name="connsiteY2" fmla="*/ 598368 h 1202630"/>
                <a:gd name="connsiteX3" fmla="*/ 534700 w 548600"/>
                <a:gd name="connsiteY3" fmla="*/ 870389 h 1202630"/>
                <a:gd name="connsiteX4" fmla="*/ 506418 w 548600"/>
                <a:gd name="connsiteY4" fmla="*/ 1202630 h 1202630"/>
                <a:gd name="connsiteX0" fmla="*/ 1 w 548600"/>
                <a:gd name="connsiteY0" fmla="*/ 0 h 1202630"/>
                <a:gd name="connsiteX1" fmla="*/ 351200 w 548600"/>
                <a:gd name="connsiteY1" fmla="*/ 299829 h 1202630"/>
                <a:gd name="connsiteX2" fmla="*/ 447851 w 548600"/>
                <a:gd name="connsiteY2" fmla="*/ 598368 h 1202630"/>
                <a:gd name="connsiteX3" fmla="*/ 534700 w 548600"/>
                <a:gd name="connsiteY3" fmla="*/ 870389 h 1202630"/>
                <a:gd name="connsiteX4" fmla="*/ 506418 w 548600"/>
                <a:gd name="connsiteY4" fmla="*/ 1202630 h 1202630"/>
                <a:gd name="connsiteX0" fmla="*/ 1 w 556933"/>
                <a:gd name="connsiteY0" fmla="*/ 0 h 1202630"/>
                <a:gd name="connsiteX1" fmla="*/ 351200 w 556933"/>
                <a:gd name="connsiteY1" fmla="*/ 299829 h 1202630"/>
                <a:gd name="connsiteX2" fmla="*/ 544331 w 556933"/>
                <a:gd name="connsiteY2" fmla="*/ 608653 h 1202630"/>
                <a:gd name="connsiteX3" fmla="*/ 534700 w 556933"/>
                <a:gd name="connsiteY3" fmla="*/ 870389 h 1202630"/>
                <a:gd name="connsiteX4" fmla="*/ 506418 w 556933"/>
                <a:gd name="connsiteY4" fmla="*/ 1202630 h 1202630"/>
                <a:gd name="connsiteX0" fmla="*/ 1 w 588510"/>
                <a:gd name="connsiteY0" fmla="*/ 0 h 1202630"/>
                <a:gd name="connsiteX1" fmla="*/ 351200 w 588510"/>
                <a:gd name="connsiteY1" fmla="*/ 299829 h 1202630"/>
                <a:gd name="connsiteX2" fmla="*/ 544331 w 588510"/>
                <a:gd name="connsiteY2" fmla="*/ 608653 h 1202630"/>
                <a:gd name="connsiteX3" fmla="*/ 586710 w 588510"/>
                <a:gd name="connsiteY3" fmla="*/ 874961 h 1202630"/>
                <a:gd name="connsiteX4" fmla="*/ 506418 w 588510"/>
                <a:gd name="connsiteY4" fmla="*/ 1202630 h 1202630"/>
                <a:gd name="connsiteX0" fmla="*/ 1 w 591482"/>
                <a:gd name="connsiteY0" fmla="*/ 0 h 1209484"/>
                <a:gd name="connsiteX1" fmla="*/ 351200 w 591482"/>
                <a:gd name="connsiteY1" fmla="*/ 299829 h 1209484"/>
                <a:gd name="connsiteX2" fmla="*/ 544331 w 591482"/>
                <a:gd name="connsiteY2" fmla="*/ 608653 h 1209484"/>
                <a:gd name="connsiteX3" fmla="*/ 586710 w 591482"/>
                <a:gd name="connsiteY3" fmla="*/ 874961 h 1209484"/>
                <a:gd name="connsiteX4" fmla="*/ 461191 w 591482"/>
                <a:gd name="connsiteY4" fmla="*/ 1209483 h 1209484"/>
                <a:gd name="connsiteX0" fmla="*/ 1 w 591482"/>
                <a:gd name="connsiteY0" fmla="*/ 0 h 1209483"/>
                <a:gd name="connsiteX1" fmla="*/ 351200 w 591482"/>
                <a:gd name="connsiteY1" fmla="*/ 299829 h 1209483"/>
                <a:gd name="connsiteX2" fmla="*/ 544331 w 591482"/>
                <a:gd name="connsiteY2" fmla="*/ 608653 h 1209483"/>
                <a:gd name="connsiteX3" fmla="*/ 586710 w 591482"/>
                <a:gd name="connsiteY3" fmla="*/ 874961 h 1209483"/>
                <a:gd name="connsiteX4" fmla="*/ 461191 w 591482"/>
                <a:gd name="connsiteY4" fmla="*/ 1209483 h 1209483"/>
                <a:gd name="connsiteX0" fmla="*/ 1 w 591792"/>
                <a:gd name="connsiteY0" fmla="*/ 0 h 1201866"/>
                <a:gd name="connsiteX1" fmla="*/ 351200 w 591792"/>
                <a:gd name="connsiteY1" fmla="*/ 299829 h 1201866"/>
                <a:gd name="connsiteX2" fmla="*/ 544331 w 591792"/>
                <a:gd name="connsiteY2" fmla="*/ 608653 h 1201866"/>
                <a:gd name="connsiteX3" fmla="*/ 586710 w 591792"/>
                <a:gd name="connsiteY3" fmla="*/ 874961 h 1201866"/>
                <a:gd name="connsiteX4" fmla="*/ 456671 w 591792"/>
                <a:gd name="connsiteY4" fmla="*/ 1201865 h 1201866"/>
                <a:gd name="connsiteX0" fmla="*/ 1 w 591792"/>
                <a:gd name="connsiteY0" fmla="*/ 0 h 1201865"/>
                <a:gd name="connsiteX1" fmla="*/ 351200 w 591792"/>
                <a:gd name="connsiteY1" fmla="*/ 299829 h 1201865"/>
                <a:gd name="connsiteX2" fmla="*/ 544331 w 591792"/>
                <a:gd name="connsiteY2" fmla="*/ 608653 h 1201865"/>
                <a:gd name="connsiteX3" fmla="*/ 586710 w 591792"/>
                <a:gd name="connsiteY3" fmla="*/ 874961 h 1201865"/>
                <a:gd name="connsiteX4" fmla="*/ 456671 w 591792"/>
                <a:gd name="connsiteY4" fmla="*/ 1201865 h 120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2" h="1201865">
                  <a:moveTo>
                    <a:pt x="1" y="0"/>
                  </a:moveTo>
                  <a:cubicBezTo>
                    <a:pt x="188801" y="114140"/>
                    <a:pt x="260478" y="198387"/>
                    <a:pt x="351200" y="299829"/>
                  </a:cubicBezTo>
                  <a:cubicBezTo>
                    <a:pt x="441922" y="401271"/>
                    <a:pt x="505079" y="512798"/>
                    <a:pt x="544331" y="608653"/>
                  </a:cubicBezTo>
                  <a:cubicBezTo>
                    <a:pt x="583583" y="704508"/>
                    <a:pt x="601320" y="776092"/>
                    <a:pt x="586710" y="874961"/>
                  </a:cubicBezTo>
                  <a:cubicBezTo>
                    <a:pt x="572100" y="973830"/>
                    <a:pt x="576706" y="1069711"/>
                    <a:pt x="456671" y="1201865"/>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grpSp>
      <p:cxnSp>
        <p:nvCxnSpPr>
          <p:cNvPr id="48" name="Straight Connector 47"/>
          <p:cNvCxnSpPr/>
          <p:nvPr/>
        </p:nvCxnSpPr>
        <p:spPr bwMode="auto">
          <a:xfrm flipH="1" flipV="1">
            <a:off x="1112824" y="5181600"/>
            <a:ext cx="632069" cy="258138"/>
          </a:xfrm>
          <a:prstGeom prst="line">
            <a:avLst/>
          </a:prstGeom>
          <a:noFill/>
          <a:ln w="28575" cap="flat" cmpd="sng" algn="ctr">
            <a:solidFill>
              <a:srgbClr val="9C009E"/>
            </a:solidFill>
            <a:prstDash val="solid"/>
            <a:round/>
            <a:headEnd type="none" w="med" len="med"/>
            <a:tailEnd type="triangle" w="med" len="med"/>
          </a:ln>
          <a:effectLst/>
        </p:spPr>
      </p:cxnSp>
      <p:grpSp>
        <p:nvGrpSpPr>
          <p:cNvPr id="16" name="Group 116"/>
          <p:cNvGrpSpPr/>
          <p:nvPr/>
        </p:nvGrpSpPr>
        <p:grpSpPr>
          <a:xfrm>
            <a:off x="7840944" y="3726145"/>
            <a:ext cx="1226857" cy="1226857"/>
            <a:chOff x="2590800" y="838200"/>
            <a:chExt cx="5410200" cy="5410200"/>
          </a:xfrm>
        </p:grpSpPr>
        <p:grpSp>
          <p:nvGrpSpPr>
            <p:cNvPr id="17" name="Group 117"/>
            <p:cNvGrpSpPr/>
            <p:nvPr/>
          </p:nvGrpSpPr>
          <p:grpSpPr>
            <a:xfrm>
              <a:off x="2590800" y="838200"/>
              <a:ext cx="5410200" cy="5410200"/>
              <a:chOff x="2590800" y="838200"/>
              <a:chExt cx="5410200" cy="5410200"/>
            </a:xfrm>
          </p:grpSpPr>
          <p:grpSp>
            <p:nvGrpSpPr>
              <p:cNvPr id="18" name="Group 130"/>
              <p:cNvGrpSpPr/>
              <p:nvPr/>
            </p:nvGrpSpPr>
            <p:grpSpPr>
              <a:xfrm>
                <a:off x="2590800" y="838200"/>
                <a:ext cx="5410200" cy="5410200"/>
                <a:chOff x="4989286" y="3710214"/>
                <a:chExt cx="1957970" cy="1852387"/>
              </a:xfrm>
            </p:grpSpPr>
            <p:pic>
              <p:nvPicPr>
                <p:cNvPr id="138" name="Picture 137" descr="Fixed_proton.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29200" y="3733800"/>
                  <a:ext cx="1918056" cy="1752600"/>
                </a:xfrm>
                <a:prstGeom prst="rect">
                  <a:avLst/>
                </a:prstGeom>
              </p:spPr>
            </p:pic>
            <p:sp>
              <p:nvSpPr>
                <p:cNvPr id="139" name="Oval 138"/>
                <p:cNvSpPr/>
                <p:nvPr/>
              </p:nvSpPr>
              <p:spPr bwMode="auto">
                <a:xfrm>
                  <a:off x="4989286" y="3710214"/>
                  <a:ext cx="1950363" cy="1852387"/>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grpSp>
          <p:sp>
            <p:nvSpPr>
              <p:cNvPr id="132" name="Freeform 131"/>
              <p:cNvSpPr/>
              <p:nvPr/>
            </p:nvSpPr>
            <p:spPr>
              <a:xfrm>
                <a:off x="3702719" y="1341979"/>
                <a:ext cx="1242914" cy="1652105"/>
              </a:xfrm>
              <a:custGeom>
                <a:avLst/>
                <a:gdLst>
                  <a:gd name="connsiteX0" fmla="*/ 365296 w 1242914"/>
                  <a:gd name="connsiteY0" fmla="*/ 1652105 h 1652105"/>
                  <a:gd name="connsiteX1" fmla="*/ 3924 w 1242914"/>
                  <a:gd name="connsiteY1" fmla="*/ 846799 h 1652105"/>
                  <a:gd name="connsiteX2" fmla="*/ 571794 w 1242914"/>
                  <a:gd name="connsiteY2" fmla="*/ 124089 h 1652105"/>
                  <a:gd name="connsiteX3" fmla="*/ 1098365 w 1242914"/>
                  <a:gd name="connsiteY3" fmla="*/ 196 h 1652105"/>
                  <a:gd name="connsiteX4" fmla="*/ 1242914 w 1242914"/>
                  <a:gd name="connsiteY4" fmla="*/ 93116 h 165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914" h="1652105">
                    <a:moveTo>
                      <a:pt x="365296" y="1652105"/>
                    </a:moveTo>
                    <a:cubicBezTo>
                      <a:pt x="167402" y="1376786"/>
                      <a:pt x="-30492" y="1101468"/>
                      <a:pt x="3924" y="846799"/>
                    </a:cubicBezTo>
                    <a:cubicBezTo>
                      <a:pt x="38340" y="592130"/>
                      <a:pt x="389387" y="265189"/>
                      <a:pt x="571794" y="124089"/>
                    </a:cubicBezTo>
                    <a:cubicBezTo>
                      <a:pt x="754201" y="-17011"/>
                      <a:pt x="986512" y="5358"/>
                      <a:pt x="1098365" y="196"/>
                    </a:cubicBezTo>
                    <a:cubicBezTo>
                      <a:pt x="1210218" y="-4966"/>
                      <a:pt x="1242914" y="93116"/>
                      <a:pt x="1242914" y="93116"/>
                    </a:cubicBezTo>
                  </a:path>
                </a:pathLst>
              </a:custGeom>
              <a:ln w="19050" cmpd="sng">
                <a:solidFill>
                  <a:schemeClr val="tx1"/>
                </a:solidFill>
                <a:prstDash val="sysDash"/>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33" name="Freeform 132"/>
              <p:cNvSpPr/>
              <p:nvPr/>
            </p:nvSpPr>
            <p:spPr>
              <a:xfrm>
                <a:off x="5100506" y="1093830"/>
                <a:ext cx="2582361" cy="3768975"/>
              </a:xfrm>
              <a:custGeom>
                <a:avLst/>
                <a:gdLst>
                  <a:gd name="connsiteX0" fmla="*/ 0 w 2605859"/>
                  <a:gd name="connsiteY0" fmla="*/ 176074 h 3768975"/>
                  <a:gd name="connsiteX1" fmla="*/ 557546 w 2605859"/>
                  <a:gd name="connsiteY1" fmla="*/ 559 h 3768975"/>
                  <a:gd name="connsiteX2" fmla="*/ 1393864 w 2605859"/>
                  <a:gd name="connsiteY2" fmla="*/ 227697 h 3768975"/>
                  <a:gd name="connsiteX3" fmla="*/ 2095958 w 2605859"/>
                  <a:gd name="connsiteY3" fmla="*/ 878135 h 3768975"/>
                  <a:gd name="connsiteX4" fmla="*/ 2581228 w 2605859"/>
                  <a:gd name="connsiteY4" fmla="*/ 2209986 h 3768975"/>
                  <a:gd name="connsiteX5" fmla="*/ 2498629 w 2605859"/>
                  <a:gd name="connsiteY5" fmla="*/ 3108211 h 3768975"/>
                  <a:gd name="connsiteX6" fmla="*/ 2188882 w 2605859"/>
                  <a:gd name="connsiteY6" fmla="*/ 3624433 h 3768975"/>
                  <a:gd name="connsiteX7" fmla="*/ 1879134 w 2605859"/>
                  <a:gd name="connsiteY7" fmla="*/ 3768975 h 3768975"/>
                  <a:gd name="connsiteX0" fmla="*/ 0 w 2582361"/>
                  <a:gd name="connsiteY0" fmla="*/ 176074 h 3768975"/>
                  <a:gd name="connsiteX1" fmla="*/ 557546 w 2582361"/>
                  <a:gd name="connsiteY1" fmla="*/ 559 h 3768975"/>
                  <a:gd name="connsiteX2" fmla="*/ 1393864 w 2582361"/>
                  <a:gd name="connsiteY2" fmla="*/ 227697 h 3768975"/>
                  <a:gd name="connsiteX3" fmla="*/ 2095958 w 2582361"/>
                  <a:gd name="connsiteY3" fmla="*/ 878135 h 3768975"/>
                  <a:gd name="connsiteX4" fmla="*/ 2457329 w 2582361"/>
                  <a:gd name="connsiteY4" fmla="*/ 1611170 h 3768975"/>
                  <a:gd name="connsiteX5" fmla="*/ 2581228 w 2582361"/>
                  <a:gd name="connsiteY5" fmla="*/ 2209986 h 3768975"/>
                  <a:gd name="connsiteX6" fmla="*/ 2498629 w 2582361"/>
                  <a:gd name="connsiteY6" fmla="*/ 3108211 h 3768975"/>
                  <a:gd name="connsiteX7" fmla="*/ 2188882 w 2582361"/>
                  <a:gd name="connsiteY7" fmla="*/ 3624433 h 3768975"/>
                  <a:gd name="connsiteX8" fmla="*/ 1879134 w 2582361"/>
                  <a:gd name="connsiteY8" fmla="*/ 3768975 h 376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361" h="3768975">
                    <a:moveTo>
                      <a:pt x="0" y="176074"/>
                    </a:moveTo>
                    <a:cubicBezTo>
                      <a:pt x="162617" y="84014"/>
                      <a:pt x="325235" y="-8045"/>
                      <a:pt x="557546" y="559"/>
                    </a:cubicBezTo>
                    <a:cubicBezTo>
                      <a:pt x="789857" y="9163"/>
                      <a:pt x="1137462" y="81434"/>
                      <a:pt x="1393864" y="227697"/>
                    </a:cubicBezTo>
                    <a:cubicBezTo>
                      <a:pt x="1650266" y="373960"/>
                      <a:pt x="1918714" y="647556"/>
                      <a:pt x="2095958" y="878135"/>
                    </a:cubicBezTo>
                    <a:cubicBezTo>
                      <a:pt x="2273202" y="1108714"/>
                      <a:pt x="2376451" y="1389195"/>
                      <a:pt x="2457329" y="1611170"/>
                    </a:cubicBezTo>
                    <a:cubicBezTo>
                      <a:pt x="2538207" y="1833145"/>
                      <a:pt x="2574345" y="1960479"/>
                      <a:pt x="2581228" y="2209986"/>
                    </a:cubicBezTo>
                    <a:cubicBezTo>
                      <a:pt x="2588111" y="2459493"/>
                      <a:pt x="2564020" y="2872470"/>
                      <a:pt x="2498629" y="3108211"/>
                    </a:cubicBezTo>
                    <a:cubicBezTo>
                      <a:pt x="2433238" y="3343952"/>
                      <a:pt x="2292131" y="3514306"/>
                      <a:pt x="2188882" y="3624433"/>
                    </a:cubicBezTo>
                    <a:cubicBezTo>
                      <a:pt x="2085633" y="3734560"/>
                      <a:pt x="1879134" y="3768975"/>
                      <a:pt x="1879134" y="3768975"/>
                    </a:cubicBezTo>
                  </a:path>
                </a:pathLst>
              </a:custGeom>
              <a:ln w="19050" cmpd="sng">
                <a:solidFill>
                  <a:srgbClr val="000000"/>
                </a:solidFill>
                <a:prstDash val="sysDash"/>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34" name="Freeform 133"/>
              <p:cNvSpPr/>
              <p:nvPr/>
            </p:nvSpPr>
            <p:spPr>
              <a:xfrm>
                <a:off x="2949993" y="3138625"/>
                <a:ext cx="3843799" cy="2633257"/>
              </a:xfrm>
              <a:custGeom>
                <a:avLst/>
                <a:gdLst>
                  <a:gd name="connsiteX0" fmla="*/ 3854258 w 3854258"/>
                  <a:gd name="connsiteY0" fmla="*/ 2007274 h 2606620"/>
                  <a:gd name="connsiteX1" fmla="*/ 3596135 w 3854258"/>
                  <a:gd name="connsiteY1" fmla="*/ 2327332 h 2606620"/>
                  <a:gd name="connsiteX2" fmla="*/ 2801117 w 3854258"/>
                  <a:gd name="connsiteY2" fmla="*/ 2585442 h 2606620"/>
                  <a:gd name="connsiteX3" fmla="*/ 1985449 w 3854258"/>
                  <a:gd name="connsiteY3" fmla="*/ 2585442 h 2606620"/>
                  <a:gd name="connsiteX4" fmla="*/ 1510503 w 3854258"/>
                  <a:gd name="connsiteY4" fmla="*/ 2533820 h 2606620"/>
                  <a:gd name="connsiteX5" fmla="*/ 829059 w 3854258"/>
                  <a:gd name="connsiteY5" fmla="*/ 2244736 h 2606620"/>
                  <a:gd name="connsiteX6" fmla="*/ 199239 w 3854258"/>
                  <a:gd name="connsiteY6" fmla="*/ 1728515 h 2606620"/>
                  <a:gd name="connsiteX7" fmla="*/ 13391 w 3854258"/>
                  <a:gd name="connsiteY7" fmla="*/ 1336187 h 2606620"/>
                  <a:gd name="connsiteX8" fmla="*/ 34041 w 3854258"/>
                  <a:gd name="connsiteY8" fmla="*/ 799317 h 2606620"/>
                  <a:gd name="connsiteX9" fmla="*/ 188914 w 3854258"/>
                  <a:gd name="connsiteY9" fmla="*/ 396664 h 2606620"/>
                  <a:gd name="connsiteX10" fmla="*/ 601911 w 3854258"/>
                  <a:gd name="connsiteY10" fmla="*/ 45633 h 2606620"/>
                  <a:gd name="connsiteX11" fmla="*/ 1180106 w 3854258"/>
                  <a:gd name="connsiteY11" fmla="*/ 4336 h 2606620"/>
                  <a:gd name="connsiteX0" fmla="*/ 3854258 w 3854258"/>
                  <a:gd name="connsiteY0" fmla="*/ 2033911 h 2633257"/>
                  <a:gd name="connsiteX1" fmla="*/ 3596135 w 3854258"/>
                  <a:gd name="connsiteY1" fmla="*/ 2353969 h 2633257"/>
                  <a:gd name="connsiteX2" fmla="*/ 2801117 w 3854258"/>
                  <a:gd name="connsiteY2" fmla="*/ 2612079 h 2633257"/>
                  <a:gd name="connsiteX3" fmla="*/ 1985449 w 3854258"/>
                  <a:gd name="connsiteY3" fmla="*/ 2612079 h 2633257"/>
                  <a:gd name="connsiteX4" fmla="*/ 1510503 w 3854258"/>
                  <a:gd name="connsiteY4" fmla="*/ 2560457 h 2633257"/>
                  <a:gd name="connsiteX5" fmla="*/ 829059 w 3854258"/>
                  <a:gd name="connsiteY5" fmla="*/ 2271373 h 2633257"/>
                  <a:gd name="connsiteX6" fmla="*/ 199239 w 3854258"/>
                  <a:gd name="connsiteY6" fmla="*/ 1755152 h 2633257"/>
                  <a:gd name="connsiteX7" fmla="*/ 13391 w 3854258"/>
                  <a:gd name="connsiteY7" fmla="*/ 1362824 h 2633257"/>
                  <a:gd name="connsiteX8" fmla="*/ 34041 w 3854258"/>
                  <a:gd name="connsiteY8" fmla="*/ 825954 h 2633257"/>
                  <a:gd name="connsiteX9" fmla="*/ 188914 w 3854258"/>
                  <a:gd name="connsiteY9" fmla="*/ 423301 h 2633257"/>
                  <a:gd name="connsiteX10" fmla="*/ 601911 w 3854258"/>
                  <a:gd name="connsiteY10" fmla="*/ 72270 h 2633257"/>
                  <a:gd name="connsiteX11" fmla="*/ 1056207 w 3854258"/>
                  <a:gd name="connsiteY11" fmla="*/ 0 h 2633257"/>
                  <a:gd name="connsiteX0" fmla="*/ 3843799 w 3843799"/>
                  <a:gd name="connsiteY0" fmla="*/ 2033911 h 2633257"/>
                  <a:gd name="connsiteX1" fmla="*/ 3585676 w 3843799"/>
                  <a:gd name="connsiteY1" fmla="*/ 2353969 h 2633257"/>
                  <a:gd name="connsiteX2" fmla="*/ 2790658 w 3843799"/>
                  <a:gd name="connsiteY2" fmla="*/ 2612079 h 2633257"/>
                  <a:gd name="connsiteX3" fmla="*/ 1974990 w 3843799"/>
                  <a:gd name="connsiteY3" fmla="*/ 2612079 h 2633257"/>
                  <a:gd name="connsiteX4" fmla="*/ 1500044 w 3843799"/>
                  <a:gd name="connsiteY4" fmla="*/ 2560457 h 2633257"/>
                  <a:gd name="connsiteX5" fmla="*/ 818600 w 3843799"/>
                  <a:gd name="connsiteY5" fmla="*/ 2271373 h 2633257"/>
                  <a:gd name="connsiteX6" fmla="*/ 188780 w 3843799"/>
                  <a:gd name="connsiteY6" fmla="*/ 1755152 h 2633257"/>
                  <a:gd name="connsiteX7" fmla="*/ 17699 w 3843799"/>
                  <a:gd name="connsiteY7" fmla="*/ 1352980 h 2633257"/>
                  <a:gd name="connsiteX8" fmla="*/ 23582 w 3843799"/>
                  <a:gd name="connsiteY8" fmla="*/ 825954 h 2633257"/>
                  <a:gd name="connsiteX9" fmla="*/ 178455 w 3843799"/>
                  <a:gd name="connsiteY9" fmla="*/ 423301 h 2633257"/>
                  <a:gd name="connsiteX10" fmla="*/ 591452 w 3843799"/>
                  <a:gd name="connsiteY10" fmla="*/ 72270 h 2633257"/>
                  <a:gd name="connsiteX11" fmla="*/ 1045748 w 3843799"/>
                  <a:gd name="connsiteY11" fmla="*/ 0 h 263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3799" h="2633257">
                    <a:moveTo>
                      <a:pt x="3843799" y="2033911"/>
                    </a:moveTo>
                    <a:cubicBezTo>
                      <a:pt x="3802499" y="2145759"/>
                      <a:pt x="3761199" y="2257608"/>
                      <a:pt x="3585676" y="2353969"/>
                    </a:cubicBezTo>
                    <a:cubicBezTo>
                      <a:pt x="3410153" y="2450330"/>
                      <a:pt x="3059106" y="2569061"/>
                      <a:pt x="2790658" y="2612079"/>
                    </a:cubicBezTo>
                    <a:cubicBezTo>
                      <a:pt x="2522210" y="2655097"/>
                      <a:pt x="2190092" y="2620683"/>
                      <a:pt x="1974990" y="2612079"/>
                    </a:cubicBezTo>
                    <a:cubicBezTo>
                      <a:pt x="1759888" y="2603475"/>
                      <a:pt x="1692776" y="2617241"/>
                      <a:pt x="1500044" y="2560457"/>
                    </a:cubicBezTo>
                    <a:cubicBezTo>
                      <a:pt x="1307312" y="2503673"/>
                      <a:pt x="1037144" y="2405590"/>
                      <a:pt x="818600" y="2271373"/>
                    </a:cubicBezTo>
                    <a:cubicBezTo>
                      <a:pt x="600056" y="2137156"/>
                      <a:pt x="322264" y="1908218"/>
                      <a:pt x="188780" y="1755152"/>
                    </a:cubicBezTo>
                    <a:cubicBezTo>
                      <a:pt x="55297" y="1602087"/>
                      <a:pt x="45232" y="1507846"/>
                      <a:pt x="17699" y="1352980"/>
                    </a:cubicBezTo>
                    <a:cubicBezTo>
                      <a:pt x="-9834" y="1198114"/>
                      <a:pt x="-3211" y="980901"/>
                      <a:pt x="23582" y="825954"/>
                    </a:cubicBezTo>
                    <a:cubicBezTo>
                      <a:pt x="50375" y="671008"/>
                      <a:pt x="83810" y="548915"/>
                      <a:pt x="178455" y="423301"/>
                    </a:cubicBezTo>
                    <a:cubicBezTo>
                      <a:pt x="273100" y="297687"/>
                      <a:pt x="446903" y="142820"/>
                      <a:pt x="591452" y="72270"/>
                    </a:cubicBezTo>
                    <a:cubicBezTo>
                      <a:pt x="736001" y="1720"/>
                      <a:pt x="1045748" y="0"/>
                      <a:pt x="1045748" y="0"/>
                    </a:cubicBezTo>
                  </a:path>
                </a:pathLst>
              </a:custGeom>
              <a:ln w="19050" cmpd="sng">
                <a:solidFill>
                  <a:srgbClr val="000000"/>
                </a:solidFill>
                <a:prstDash val="sysDash"/>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35" name="Oval 134"/>
              <p:cNvSpPr/>
              <p:nvPr/>
            </p:nvSpPr>
            <p:spPr bwMode="auto">
              <a:xfrm>
                <a:off x="4237081" y="5435003"/>
                <a:ext cx="457200" cy="457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36" name="Oval 135"/>
              <p:cNvSpPr/>
              <p:nvPr/>
            </p:nvSpPr>
            <p:spPr bwMode="auto">
              <a:xfrm>
                <a:off x="3697711" y="1612499"/>
                <a:ext cx="457200" cy="457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37" name="Oval 136"/>
              <p:cNvSpPr/>
              <p:nvPr/>
            </p:nvSpPr>
            <p:spPr bwMode="auto">
              <a:xfrm>
                <a:off x="7350257" y="2466960"/>
                <a:ext cx="457200" cy="457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grpSp>
        <p:sp>
          <p:nvSpPr>
            <p:cNvPr id="119" name="Freeform 118"/>
            <p:cNvSpPr/>
            <p:nvPr/>
          </p:nvSpPr>
          <p:spPr>
            <a:xfrm>
              <a:off x="5809429" y="1775803"/>
              <a:ext cx="509415" cy="1084064"/>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73864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5" h="1084064">
                  <a:moveTo>
                    <a:pt x="0" y="0"/>
                  </a:moveTo>
                  <a:cubicBezTo>
                    <a:pt x="196779" y="69108"/>
                    <a:pt x="282715" y="184299"/>
                    <a:pt x="362455" y="291503"/>
                  </a:cubicBezTo>
                  <a:cubicBezTo>
                    <a:pt x="442195" y="398707"/>
                    <a:pt x="457475" y="459155"/>
                    <a:pt x="478440" y="516221"/>
                  </a:cubicBezTo>
                  <a:cubicBezTo>
                    <a:pt x="499405" y="573287"/>
                    <a:pt x="509415" y="793260"/>
                    <a:pt x="509415" y="887900"/>
                  </a:cubicBezTo>
                  <a:cubicBezTo>
                    <a:pt x="509415" y="982540"/>
                    <a:pt x="478440" y="1084064"/>
                    <a:pt x="478440" y="1084064"/>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0" name="Freeform 119"/>
            <p:cNvSpPr/>
            <p:nvPr/>
          </p:nvSpPr>
          <p:spPr>
            <a:xfrm rot="7153281">
              <a:off x="5293856" y="2925588"/>
              <a:ext cx="321109" cy="799151"/>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440" h="1084064">
                  <a:moveTo>
                    <a:pt x="0" y="0"/>
                  </a:moveTo>
                  <a:cubicBezTo>
                    <a:pt x="173332" y="107827"/>
                    <a:pt x="255235" y="277481"/>
                    <a:pt x="304622" y="365028"/>
                  </a:cubicBezTo>
                  <a:cubicBezTo>
                    <a:pt x="354009" y="452575"/>
                    <a:pt x="371499" y="496179"/>
                    <a:pt x="397560" y="572424"/>
                  </a:cubicBezTo>
                  <a:cubicBezTo>
                    <a:pt x="423621" y="648669"/>
                    <a:pt x="447507" y="737224"/>
                    <a:pt x="460987" y="822497"/>
                  </a:cubicBezTo>
                  <a:lnTo>
                    <a:pt x="478440" y="1084064"/>
                  </a:ln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1" name="Freeform 120"/>
            <p:cNvSpPr/>
            <p:nvPr/>
          </p:nvSpPr>
          <p:spPr>
            <a:xfrm rot="12585430">
              <a:off x="4617057" y="2008260"/>
              <a:ext cx="226401" cy="726663"/>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354" h="1118412">
                  <a:moveTo>
                    <a:pt x="0" y="0"/>
                  </a:moveTo>
                  <a:cubicBezTo>
                    <a:pt x="114935" y="100429"/>
                    <a:pt x="190926" y="177478"/>
                    <a:pt x="264096" y="281524"/>
                  </a:cubicBezTo>
                  <a:cubicBezTo>
                    <a:pt x="337266" y="385570"/>
                    <a:pt x="402433" y="529398"/>
                    <a:pt x="439018" y="624274"/>
                  </a:cubicBezTo>
                  <a:cubicBezTo>
                    <a:pt x="475603" y="719150"/>
                    <a:pt x="478287" y="768422"/>
                    <a:pt x="483603" y="850778"/>
                  </a:cubicBezTo>
                  <a:cubicBezTo>
                    <a:pt x="488919" y="933134"/>
                    <a:pt x="491465" y="1020443"/>
                    <a:pt x="470914" y="1118412"/>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2" name="Freeform 121"/>
            <p:cNvSpPr/>
            <p:nvPr/>
          </p:nvSpPr>
          <p:spPr>
            <a:xfrm rot="16368316">
              <a:off x="5091694" y="1725792"/>
              <a:ext cx="92392" cy="157352"/>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70914"/>
                <a:gd name="connsiteY0" fmla="*/ 0 h 1118412"/>
                <a:gd name="connsiteX1" fmla="*/ 264096 w 470914"/>
                <a:gd name="connsiteY1" fmla="*/ 281524 h 1118412"/>
                <a:gd name="connsiteX2" fmla="*/ 439018 w 470914"/>
                <a:gd name="connsiteY2" fmla="*/ 624274 h 1118412"/>
                <a:gd name="connsiteX3" fmla="*/ 470914 w 470914"/>
                <a:gd name="connsiteY3" fmla="*/ 1118412 h 1118412"/>
                <a:gd name="connsiteX0" fmla="*/ 0 w 470914"/>
                <a:gd name="connsiteY0" fmla="*/ 0 h 1118412"/>
                <a:gd name="connsiteX1" fmla="*/ 439018 w 470914"/>
                <a:gd name="connsiteY1" fmla="*/ 624274 h 1118412"/>
                <a:gd name="connsiteX2" fmla="*/ 470914 w 470914"/>
                <a:gd name="connsiteY2" fmla="*/ 1118412 h 1118412"/>
                <a:gd name="connsiteX0" fmla="*/ 0 w 292016"/>
                <a:gd name="connsiteY0" fmla="*/ 0 h 992981"/>
                <a:gd name="connsiteX1" fmla="*/ 260120 w 292016"/>
                <a:gd name="connsiteY1" fmla="*/ 498843 h 992981"/>
                <a:gd name="connsiteX2" fmla="*/ 292016 w 292016"/>
                <a:gd name="connsiteY2" fmla="*/ 992981 h 992981"/>
                <a:gd name="connsiteX0" fmla="*/ 0 w 292016"/>
                <a:gd name="connsiteY0" fmla="*/ 0 h 992981"/>
                <a:gd name="connsiteX1" fmla="*/ 211689 w 292016"/>
                <a:gd name="connsiteY1" fmla="*/ 206763 h 992981"/>
                <a:gd name="connsiteX2" fmla="*/ 292016 w 292016"/>
                <a:gd name="connsiteY2" fmla="*/ 992981 h 992981"/>
                <a:gd name="connsiteX0" fmla="*/ 0 w 401670"/>
                <a:gd name="connsiteY0" fmla="*/ 0 h 523165"/>
                <a:gd name="connsiteX1" fmla="*/ 211689 w 401670"/>
                <a:gd name="connsiteY1" fmla="*/ 206763 h 523165"/>
                <a:gd name="connsiteX2" fmla="*/ 401672 w 401670"/>
                <a:gd name="connsiteY2"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396057"/>
                <a:gd name="connsiteY0" fmla="*/ 0 h 441308"/>
                <a:gd name="connsiteX1" fmla="*/ 396056 w 396057"/>
                <a:gd name="connsiteY1" fmla="*/ 441309 h 441308"/>
                <a:gd name="connsiteX0" fmla="*/ 0 w 371200"/>
                <a:gd name="connsiteY0" fmla="*/ 0 h 451295"/>
                <a:gd name="connsiteX1" fmla="*/ 371199 w 371200"/>
                <a:gd name="connsiteY1" fmla="*/ 451296 h 451295"/>
              </a:gdLst>
              <a:ahLst/>
              <a:cxnLst>
                <a:cxn ang="0">
                  <a:pos x="connsiteX0" y="connsiteY0"/>
                </a:cxn>
                <a:cxn ang="0">
                  <a:pos x="connsiteX1" y="connsiteY1"/>
                </a:cxn>
              </a:cxnLst>
              <a:rect l="l" t="t" r="r" b="b"/>
              <a:pathLst>
                <a:path w="371200" h="451295">
                  <a:moveTo>
                    <a:pt x="0" y="0"/>
                  </a:moveTo>
                  <a:cubicBezTo>
                    <a:pt x="168992" y="127578"/>
                    <a:pt x="257177" y="194161"/>
                    <a:pt x="371199" y="451296"/>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3" name="Freeform 122"/>
            <p:cNvSpPr/>
            <p:nvPr/>
          </p:nvSpPr>
          <p:spPr>
            <a:xfrm rot="12196419">
              <a:off x="3824805" y="3741790"/>
              <a:ext cx="227834" cy="726663"/>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90439"/>
                <a:gd name="connsiteY0" fmla="*/ 0 h 1118412"/>
                <a:gd name="connsiteX1" fmla="*/ 264096 w 490439"/>
                <a:gd name="connsiteY1" fmla="*/ 281524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90439"/>
                <a:gd name="connsiteY0" fmla="*/ 0 h 1118412"/>
                <a:gd name="connsiteX1" fmla="*/ 230002 w 490439"/>
                <a:gd name="connsiteY1" fmla="*/ 286690 h 1118412"/>
                <a:gd name="connsiteX2" fmla="*/ 396754 w 490439"/>
                <a:gd name="connsiteY2" fmla="*/ 578757 h 1118412"/>
                <a:gd name="connsiteX3" fmla="*/ 483603 w 490439"/>
                <a:gd name="connsiteY3" fmla="*/ 850778 h 1118412"/>
                <a:gd name="connsiteX4" fmla="*/ 470914 w 490439"/>
                <a:gd name="connsiteY4" fmla="*/ 1118412 h 11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39" h="1118412">
                  <a:moveTo>
                    <a:pt x="0" y="0"/>
                  </a:moveTo>
                  <a:cubicBezTo>
                    <a:pt x="114935" y="100429"/>
                    <a:pt x="163876" y="190231"/>
                    <a:pt x="230002" y="286690"/>
                  </a:cubicBezTo>
                  <a:cubicBezTo>
                    <a:pt x="296128" y="383149"/>
                    <a:pt x="354487" y="484742"/>
                    <a:pt x="396754" y="578757"/>
                  </a:cubicBezTo>
                  <a:cubicBezTo>
                    <a:pt x="439021" y="672772"/>
                    <a:pt x="471243" y="760836"/>
                    <a:pt x="483603" y="850778"/>
                  </a:cubicBezTo>
                  <a:cubicBezTo>
                    <a:pt x="495963" y="940720"/>
                    <a:pt x="491465" y="1020443"/>
                    <a:pt x="470914" y="1118412"/>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4" name="Freeform 123"/>
            <p:cNvSpPr/>
            <p:nvPr/>
          </p:nvSpPr>
          <p:spPr>
            <a:xfrm rot="16368316">
              <a:off x="4269347" y="3341837"/>
              <a:ext cx="112452" cy="176410"/>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70914"/>
                <a:gd name="connsiteY0" fmla="*/ 0 h 1118412"/>
                <a:gd name="connsiteX1" fmla="*/ 264096 w 470914"/>
                <a:gd name="connsiteY1" fmla="*/ 281524 h 1118412"/>
                <a:gd name="connsiteX2" fmla="*/ 439018 w 470914"/>
                <a:gd name="connsiteY2" fmla="*/ 624274 h 1118412"/>
                <a:gd name="connsiteX3" fmla="*/ 470914 w 470914"/>
                <a:gd name="connsiteY3" fmla="*/ 1118412 h 1118412"/>
                <a:gd name="connsiteX0" fmla="*/ 0 w 470914"/>
                <a:gd name="connsiteY0" fmla="*/ 0 h 1118412"/>
                <a:gd name="connsiteX1" fmla="*/ 439018 w 470914"/>
                <a:gd name="connsiteY1" fmla="*/ 624274 h 1118412"/>
                <a:gd name="connsiteX2" fmla="*/ 470914 w 470914"/>
                <a:gd name="connsiteY2" fmla="*/ 1118412 h 1118412"/>
                <a:gd name="connsiteX0" fmla="*/ 0 w 292016"/>
                <a:gd name="connsiteY0" fmla="*/ 0 h 992981"/>
                <a:gd name="connsiteX1" fmla="*/ 260120 w 292016"/>
                <a:gd name="connsiteY1" fmla="*/ 498843 h 992981"/>
                <a:gd name="connsiteX2" fmla="*/ 292016 w 292016"/>
                <a:gd name="connsiteY2" fmla="*/ 992981 h 992981"/>
                <a:gd name="connsiteX0" fmla="*/ 0 w 292016"/>
                <a:gd name="connsiteY0" fmla="*/ 0 h 992981"/>
                <a:gd name="connsiteX1" fmla="*/ 211689 w 292016"/>
                <a:gd name="connsiteY1" fmla="*/ 206763 h 992981"/>
                <a:gd name="connsiteX2" fmla="*/ 292016 w 292016"/>
                <a:gd name="connsiteY2" fmla="*/ 992981 h 992981"/>
                <a:gd name="connsiteX0" fmla="*/ 0 w 401670"/>
                <a:gd name="connsiteY0" fmla="*/ 0 h 523165"/>
                <a:gd name="connsiteX1" fmla="*/ 211689 w 401670"/>
                <a:gd name="connsiteY1" fmla="*/ 206763 h 523165"/>
                <a:gd name="connsiteX2" fmla="*/ 401672 w 401670"/>
                <a:gd name="connsiteY2"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401670"/>
                <a:gd name="connsiteY0" fmla="*/ 0 h 523165"/>
                <a:gd name="connsiteX1" fmla="*/ 401672 w 401670"/>
                <a:gd name="connsiteY1" fmla="*/ 523164 h 523165"/>
                <a:gd name="connsiteX0" fmla="*/ 0 w 396057"/>
                <a:gd name="connsiteY0" fmla="*/ 0 h 441308"/>
                <a:gd name="connsiteX1" fmla="*/ 396056 w 396057"/>
                <a:gd name="connsiteY1" fmla="*/ 441309 h 441308"/>
                <a:gd name="connsiteX0" fmla="*/ 0 w 371200"/>
                <a:gd name="connsiteY0" fmla="*/ 0 h 451295"/>
                <a:gd name="connsiteX1" fmla="*/ 371199 w 371200"/>
                <a:gd name="connsiteY1" fmla="*/ 451296 h 451295"/>
              </a:gdLst>
              <a:ahLst/>
              <a:cxnLst>
                <a:cxn ang="0">
                  <a:pos x="connsiteX0" y="connsiteY0"/>
                </a:cxn>
                <a:cxn ang="0">
                  <a:pos x="connsiteX1" y="connsiteY1"/>
                </a:cxn>
              </a:cxnLst>
              <a:rect l="l" t="t" r="r" b="b"/>
              <a:pathLst>
                <a:path w="371200" h="451295">
                  <a:moveTo>
                    <a:pt x="0" y="0"/>
                  </a:moveTo>
                  <a:cubicBezTo>
                    <a:pt x="168992" y="127578"/>
                    <a:pt x="257177" y="194161"/>
                    <a:pt x="371199" y="451296"/>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5" name="Freeform 124"/>
            <p:cNvSpPr/>
            <p:nvPr/>
          </p:nvSpPr>
          <p:spPr>
            <a:xfrm>
              <a:off x="4987927" y="3362325"/>
              <a:ext cx="541568" cy="1082675"/>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51872 w 509415"/>
                <a:gd name="connsiteY1" fmla="*/ 280920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73864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09415"/>
                <a:gd name="connsiteY0" fmla="*/ 0 h 1084064"/>
                <a:gd name="connsiteX1" fmla="*/ 362455 w 509415"/>
                <a:gd name="connsiteY1" fmla="*/ 291503 h 1084064"/>
                <a:gd name="connsiteX2" fmla="*/ 478440 w 509415"/>
                <a:gd name="connsiteY2" fmla="*/ 516221 h 1084064"/>
                <a:gd name="connsiteX3" fmla="*/ 509415 w 509415"/>
                <a:gd name="connsiteY3" fmla="*/ 887900 h 1084064"/>
                <a:gd name="connsiteX4" fmla="*/ 478440 w 509415"/>
                <a:gd name="connsiteY4" fmla="*/ 1084064 h 1084064"/>
                <a:gd name="connsiteX0" fmla="*/ 0 w 539085"/>
                <a:gd name="connsiteY0" fmla="*/ 0 h 1035883"/>
                <a:gd name="connsiteX1" fmla="*/ 362455 w 539085"/>
                <a:gd name="connsiteY1" fmla="*/ 291503 h 1035883"/>
                <a:gd name="connsiteX2" fmla="*/ 478440 w 539085"/>
                <a:gd name="connsiteY2" fmla="*/ 516221 h 1035883"/>
                <a:gd name="connsiteX3" fmla="*/ 509415 w 539085"/>
                <a:gd name="connsiteY3" fmla="*/ 887900 h 1035883"/>
                <a:gd name="connsiteX4" fmla="*/ 539085 w 539085"/>
                <a:gd name="connsiteY4" fmla="*/ 1035883 h 1035883"/>
                <a:gd name="connsiteX0" fmla="*/ 0 w 551702"/>
                <a:gd name="connsiteY0" fmla="*/ 0 h 1035883"/>
                <a:gd name="connsiteX1" fmla="*/ 362455 w 551702"/>
                <a:gd name="connsiteY1" fmla="*/ 291503 h 1035883"/>
                <a:gd name="connsiteX2" fmla="*/ 478440 w 551702"/>
                <a:gd name="connsiteY2" fmla="*/ 516221 h 1035883"/>
                <a:gd name="connsiteX3" fmla="*/ 548834 w 551702"/>
                <a:gd name="connsiteY3" fmla="*/ 863810 h 1035883"/>
                <a:gd name="connsiteX4" fmla="*/ 539085 w 551702"/>
                <a:gd name="connsiteY4" fmla="*/ 1035883 h 1035883"/>
                <a:gd name="connsiteX0" fmla="*/ 0 w 548900"/>
                <a:gd name="connsiteY0" fmla="*/ 0 h 1035883"/>
                <a:gd name="connsiteX1" fmla="*/ 362455 w 548900"/>
                <a:gd name="connsiteY1" fmla="*/ 291503 h 1035883"/>
                <a:gd name="connsiteX2" fmla="*/ 478440 w 548900"/>
                <a:gd name="connsiteY2" fmla="*/ 516221 h 1035883"/>
                <a:gd name="connsiteX3" fmla="*/ 548834 w 548900"/>
                <a:gd name="connsiteY3" fmla="*/ 863810 h 1035883"/>
                <a:gd name="connsiteX4" fmla="*/ 539085 w 548900"/>
                <a:gd name="connsiteY4" fmla="*/ 1035883 h 1035883"/>
                <a:gd name="connsiteX0" fmla="*/ 0 w 540062"/>
                <a:gd name="connsiteY0" fmla="*/ 0 h 1035883"/>
                <a:gd name="connsiteX1" fmla="*/ 362455 w 540062"/>
                <a:gd name="connsiteY1" fmla="*/ 291503 h 1035883"/>
                <a:gd name="connsiteX2" fmla="*/ 478440 w 540062"/>
                <a:gd name="connsiteY2" fmla="*/ 516221 h 1035883"/>
                <a:gd name="connsiteX3" fmla="*/ 539737 w 540062"/>
                <a:gd name="connsiteY3" fmla="*/ 797562 h 1035883"/>
                <a:gd name="connsiteX4" fmla="*/ 539085 w 540062"/>
                <a:gd name="connsiteY4" fmla="*/ 1035883 h 1035883"/>
                <a:gd name="connsiteX0" fmla="*/ 0 w 542720"/>
                <a:gd name="connsiteY0" fmla="*/ 0 h 1035883"/>
                <a:gd name="connsiteX1" fmla="*/ 362455 w 542720"/>
                <a:gd name="connsiteY1" fmla="*/ 291503 h 1035883"/>
                <a:gd name="connsiteX2" fmla="*/ 478440 w 542720"/>
                <a:gd name="connsiteY2" fmla="*/ 516221 h 1035883"/>
                <a:gd name="connsiteX3" fmla="*/ 539737 w 542720"/>
                <a:gd name="connsiteY3" fmla="*/ 797562 h 1035883"/>
                <a:gd name="connsiteX4" fmla="*/ 539085 w 542720"/>
                <a:gd name="connsiteY4" fmla="*/ 1035883 h 1035883"/>
                <a:gd name="connsiteX0" fmla="*/ 0 w 550570"/>
                <a:gd name="connsiteY0" fmla="*/ 0 h 1035883"/>
                <a:gd name="connsiteX1" fmla="*/ 362455 w 550570"/>
                <a:gd name="connsiteY1" fmla="*/ 291503 h 1035883"/>
                <a:gd name="connsiteX2" fmla="*/ 478440 w 550570"/>
                <a:gd name="connsiteY2" fmla="*/ 516221 h 1035883"/>
                <a:gd name="connsiteX3" fmla="*/ 548834 w 550570"/>
                <a:gd name="connsiteY3" fmla="*/ 803584 h 1035883"/>
                <a:gd name="connsiteX4" fmla="*/ 539085 w 550570"/>
                <a:gd name="connsiteY4" fmla="*/ 1035883 h 1035883"/>
                <a:gd name="connsiteX0" fmla="*/ 0 w 517215"/>
                <a:gd name="connsiteY0" fmla="*/ 0 h 1026849"/>
                <a:gd name="connsiteX1" fmla="*/ 329100 w 517215"/>
                <a:gd name="connsiteY1" fmla="*/ 282469 h 1026849"/>
                <a:gd name="connsiteX2" fmla="*/ 445085 w 517215"/>
                <a:gd name="connsiteY2" fmla="*/ 507187 h 1026849"/>
                <a:gd name="connsiteX3" fmla="*/ 515479 w 517215"/>
                <a:gd name="connsiteY3" fmla="*/ 794550 h 1026849"/>
                <a:gd name="connsiteX4" fmla="*/ 505730 w 517215"/>
                <a:gd name="connsiteY4" fmla="*/ 1026849 h 1026849"/>
                <a:gd name="connsiteX0" fmla="*/ 0 w 517215"/>
                <a:gd name="connsiteY0" fmla="*/ 0 h 1026849"/>
                <a:gd name="connsiteX1" fmla="*/ 329100 w 517215"/>
                <a:gd name="connsiteY1" fmla="*/ 282469 h 1026849"/>
                <a:gd name="connsiteX2" fmla="*/ 445085 w 517215"/>
                <a:gd name="connsiteY2" fmla="*/ 507187 h 1026849"/>
                <a:gd name="connsiteX3" fmla="*/ 515479 w 517215"/>
                <a:gd name="connsiteY3" fmla="*/ 794550 h 1026849"/>
                <a:gd name="connsiteX4" fmla="*/ 505730 w 517215"/>
                <a:gd name="connsiteY4" fmla="*/ 1026849 h 1026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215" h="1026849">
                  <a:moveTo>
                    <a:pt x="0" y="0"/>
                  </a:moveTo>
                  <a:cubicBezTo>
                    <a:pt x="139166" y="66097"/>
                    <a:pt x="254919" y="197938"/>
                    <a:pt x="329100" y="282469"/>
                  </a:cubicBezTo>
                  <a:cubicBezTo>
                    <a:pt x="403281" y="367000"/>
                    <a:pt x="414022" y="421840"/>
                    <a:pt x="445085" y="507187"/>
                  </a:cubicBezTo>
                  <a:cubicBezTo>
                    <a:pt x="476148" y="592534"/>
                    <a:pt x="508405" y="701917"/>
                    <a:pt x="515479" y="794550"/>
                  </a:cubicBezTo>
                  <a:cubicBezTo>
                    <a:pt x="522553" y="887183"/>
                    <a:pt x="505730" y="1026849"/>
                    <a:pt x="505730" y="1026849"/>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6" name="Freeform 125"/>
            <p:cNvSpPr/>
            <p:nvPr/>
          </p:nvSpPr>
          <p:spPr>
            <a:xfrm rot="6822729">
              <a:off x="4580328" y="4605073"/>
              <a:ext cx="299048" cy="710665"/>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61662"/>
                <a:gd name="connsiteY0" fmla="*/ 0 h 981537"/>
                <a:gd name="connsiteX1" fmla="*/ 304622 w 461662"/>
                <a:gd name="connsiteY1" fmla="*/ 365028 h 981537"/>
                <a:gd name="connsiteX2" fmla="*/ 397560 w 461662"/>
                <a:gd name="connsiteY2" fmla="*/ 572424 h 981537"/>
                <a:gd name="connsiteX3" fmla="*/ 460987 w 461662"/>
                <a:gd name="connsiteY3" fmla="*/ 822497 h 981537"/>
                <a:gd name="connsiteX4" fmla="*/ 428977 w 461662"/>
                <a:gd name="connsiteY4" fmla="*/ 981537 h 981537"/>
                <a:gd name="connsiteX0" fmla="*/ 0 w 448851"/>
                <a:gd name="connsiteY0" fmla="*/ 0 h 981537"/>
                <a:gd name="connsiteX1" fmla="*/ 304622 w 448851"/>
                <a:gd name="connsiteY1" fmla="*/ 365028 h 981537"/>
                <a:gd name="connsiteX2" fmla="*/ 397560 w 448851"/>
                <a:gd name="connsiteY2" fmla="*/ 572424 h 981537"/>
                <a:gd name="connsiteX3" fmla="*/ 447671 w 448851"/>
                <a:gd name="connsiteY3" fmla="*/ 794893 h 981537"/>
                <a:gd name="connsiteX4" fmla="*/ 428977 w 448851"/>
                <a:gd name="connsiteY4" fmla="*/ 981537 h 981537"/>
                <a:gd name="connsiteX0" fmla="*/ 1 w 445572"/>
                <a:gd name="connsiteY0" fmla="*/ 0 h 964031"/>
                <a:gd name="connsiteX1" fmla="*/ 301343 w 445572"/>
                <a:gd name="connsiteY1" fmla="*/ 347522 h 964031"/>
                <a:gd name="connsiteX2" fmla="*/ 394281 w 445572"/>
                <a:gd name="connsiteY2" fmla="*/ 554918 h 964031"/>
                <a:gd name="connsiteX3" fmla="*/ 444392 w 445572"/>
                <a:gd name="connsiteY3" fmla="*/ 777387 h 964031"/>
                <a:gd name="connsiteX4" fmla="*/ 425698 w 445572"/>
                <a:gd name="connsiteY4" fmla="*/ 964031 h 964031"/>
                <a:gd name="connsiteX0" fmla="*/ 0 w 445571"/>
                <a:gd name="connsiteY0" fmla="*/ 0 h 964031"/>
                <a:gd name="connsiteX1" fmla="*/ 301342 w 445571"/>
                <a:gd name="connsiteY1" fmla="*/ 347522 h 964031"/>
                <a:gd name="connsiteX2" fmla="*/ 394280 w 445571"/>
                <a:gd name="connsiteY2" fmla="*/ 554918 h 964031"/>
                <a:gd name="connsiteX3" fmla="*/ 444391 w 445571"/>
                <a:gd name="connsiteY3" fmla="*/ 777387 h 964031"/>
                <a:gd name="connsiteX4" fmla="*/ 425697 w 445571"/>
                <a:gd name="connsiteY4" fmla="*/ 964031 h 96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71" h="964031">
                  <a:moveTo>
                    <a:pt x="0" y="0"/>
                  </a:moveTo>
                  <a:cubicBezTo>
                    <a:pt x="173332" y="107827"/>
                    <a:pt x="262467" y="267826"/>
                    <a:pt x="301342" y="347522"/>
                  </a:cubicBezTo>
                  <a:cubicBezTo>
                    <a:pt x="340217" y="427218"/>
                    <a:pt x="370439" y="483274"/>
                    <a:pt x="394280" y="554918"/>
                  </a:cubicBezTo>
                  <a:cubicBezTo>
                    <a:pt x="418122" y="626562"/>
                    <a:pt x="439155" y="709201"/>
                    <a:pt x="444391" y="777387"/>
                  </a:cubicBezTo>
                  <a:cubicBezTo>
                    <a:pt x="449627" y="845573"/>
                    <a:pt x="436367" y="911018"/>
                    <a:pt x="425697" y="964031"/>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7" name="Freeform 126"/>
            <p:cNvSpPr/>
            <p:nvPr/>
          </p:nvSpPr>
          <p:spPr>
            <a:xfrm rot="7147425">
              <a:off x="6142236" y="4531603"/>
              <a:ext cx="290762" cy="710665"/>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61662"/>
                <a:gd name="connsiteY0" fmla="*/ 0 h 981537"/>
                <a:gd name="connsiteX1" fmla="*/ 304622 w 461662"/>
                <a:gd name="connsiteY1" fmla="*/ 365028 h 981537"/>
                <a:gd name="connsiteX2" fmla="*/ 397560 w 461662"/>
                <a:gd name="connsiteY2" fmla="*/ 572424 h 981537"/>
                <a:gd name="connsiteX3" fmla="*/ 460987 w 461662"/>
                <a:gd name="connsiteY3" fmla="*/ 822497 h 981537"/>
                <a:gd name="connsiteX4" fmla="*/ 428977 w 461662"/>
                <a:gd name="connsiteY4" fmla="*/ 981537 h 981537"/>
                <a:gd name="connsiteX0" fmla="*/ 0 w 448851"/>
                <a:gd name="connsiteY0" fmla="*/ 0 h 981537"/>
                <a:gd name="connsiteX1" fmla="*/ 304622 w 448851"/>
                <a:gd name="connsiteY1" fmla="*/ 365028 h 981537"/>
                <a:gd name="connsiteX2" fmla="*/ 397560 w 448851"/>
                <a:gd name="connsiteY2" fmla="*/ 572424 h 981537"/>
                <a:gd name="connsiteX3" fmla="*/ 447671 w 448851"/>
                <a:gd name="connsiteY3" fmla="*/ 794893 h 981537"/>
                <a:gd name="connsiteX4" fmla="*/ 428977 w 448851"/>
                <a:gd name="connsiteY4" fmla="*/ 981537 h 981537"/>
                <a:gd name="connsiteX0" fmla="*/ 1 w 445572"/>
                <a:gd name="connsiteY0" fmla="*/ 0 h 964031"/>
                <a:gd name="connsiteX1" fmla="*/ 301343 w 445572"/>
                <a:gd name="connsiteY1" fmla="*/ 347522 h 964031"/>
                <a:gd name="connsiteX2" fmla="*/ 394281 w 445572"/>
                <a:gd name="connsiteY2" fmla="*/ 554918 h 964031"/>
                <a:gd name="connsiteX3" fmla="*/ 444392 w 445572"/>
                <a:gd name="connsiteY3" fmla="*/ 777387 h 964031"/>
                <a:gd name="connsiteX4" fmla="*/ 425698 w 445572"/>
                <a:gd name="connsiteY4" fmla="*/ 964031 h 964031"/>
                <a:gd name="connsiteX0" fmla="*/ 0 w 445571"/>
                <a:gd name="connsiteY0" fmla="*/ 0 h 964031"/>
                <a:gd name="connsiteX1" fmla="*/ 301342 w 445571"/>
                <a:gd name="connsiteY1" fmla="*/ 347522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444391 w 445571"/>
                <a:gd name="connsiteY2" fmla="*/ 777387 h 964031"/>
                <a:gd name="connsiteX3" fmla="*/ 425697 w 445571"/>
                <a:gd name="connsiteY3" fmla="*/ 964031 h 964031"/>
                <a:gd name="connsiteX0" fmla="*/ 0 w 429391"/>
                <a:gd name="connsiteY0" fmla="*/ 0 h 964031"/>
                <a:gd name="connsiteX1" fmla="*/ 272827 w 429391"/>
                <a:gd name="connsiteY1" fmla="*/ 327475 h 964031"/>
                <a:gd name="connsiteX2" fmla="*/ 415818 w 429391"/>
                <a:gd name="connsiteY2" fmla="*/ 712996 h 964031"/>
                <a:gd name="connsiteX3" fmla="*/ 425697 w 429391"/>
                <a:gd name="connsiteY3" fmla="*/ 964031 h 964031"/>
                <a:gd name="connsiteX0" fmla="*/ 0 w 432536"/>
                <a:gd name="connsiteY0" fmla="*/ 0 h 964031"/>
                <a:gd name="connsiteX1" fmla="*/ 306891 w 432536"/>
                <a:gd name="connsiteY1" fmla="*/ 374291 h 964031"/>
                <a:gd name="connsiteX2" fmla="*/ 415818 w 432536"/>
                <a:gd name="connsiteY2" fmla="*/ 712996 h 964031"/>
                <a:gd name="connsiteX3" fmla="*/ 425697 w 432536"/>
                <a:gd name="connsiteY3" fmla="*/ 964031 h 964031"/>
                <a:gd name="connsiteX0" fmla="*/ 0 w 433224"/>
                <a:gd name="connsiteY0" fmla="*/ 0 h 964031"/>
                <a:gd name="connsiteX1" fmla="*/ 293547 w 433224"/>
                <a:gd name="connsiteY1" fmla="*/ 361337 h 964031"/>
                <a:gd name="connsiteX2" fmla="*/ 415818 w 433224"/>
                <a:gd name="connsiteY2" fmla="*/ 712996 h 964031"/>
                <a:gd name="connsiteX3" fmla="*/ 425697 w 433224"/>
                <a:gd name="connsiteY3" fmla="*/ 964031 h 964031"/>
              </a:gdLst>
              <a:ahLst/>
              <a:cxnLst>
                <a:cxn ang="0">
                  <a:pos x="connsiteX0" y="connsiteY0"/>
                </a:cxn>
                <a:cxn ang="0">
                  <a:pos x="connsiteX1" y="connsiteY1"/>
                </a:cxn>
                <a:cxn ang="0">
                  <a:pos x="connsiteX2" y="connsiteY2"/>
                </a:cxn>
                <a:cxn ang="0">
                  <a:pos x="connsiteX3" y="connsiteY3"/>
                </a:cxn>
              </a:cxnLst>
              <a:rect l="l" t="t" r="r" b="b"/>
              <a:pathLst>
                <a:path w="433224" h="964031">
                  <a:moveTo>
                    <a:pt x="0" y="0"/>
                  </a:moveTo>
                  <a:cubicBezTo>
                    <a:pt x="173332" y="107827"/>
                    <a:pt x="224244" y="242504"/>
                    <a:pt x="293547" y="361337"/>
                  </a:cubicBezTo>
                  <a:cubicBezTo>
                    <a:pt x="362850" y="480170"/>
                    <a:pt x="393793" y="612547"/>
                    <a:pt x="415818" y="712996"/>
                  </a:cubicBezTo>
                  <a:cubicBezTo>
                    <a:pt x="437843" y="813445"/>
                    <a:pt x="436367" y="911018"/>
                    <a:pt x="425697" y="964031"/>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8" name="Freeform 127"/>
            <p:cNvSpPr/>
            <p:nvPr/>
          </p:nvSpPr>
          <p:spPr>
            <a:xfrm rot="11806432">
              <a:off x="5552506" y="3747837"/>
              <a:ext cx="254853" cy="781382"/>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90439"/>
                <a:gd name="connsiteY0" fmla="*/ 0 h 1118412"/>
                <a:gd name="connsiteX1" fmla="*/ 264096 w 490439"/>
                <a:gd name="connsiteY1" fmla="*/ 281524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90439"/>
                <a:gd name="connsiteY0" fmla="*/ 0 h 1118412"/>
                <a:gd name="connsiteX1" fmla="*/ 230002 w 490439"/>
                <a:gd name="connsiteY1" fmla="*/ 286690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86383"/>
                <a:gd name="connsiteY0" fmla="*/ 0 h 1183019"/>
                <a:gd name="connsiteX1" fmla="*/ 230002 w 486383"/>
                <a:gd name="connsiteY1" fmla="*/ 286690 h 1183019"/>
                <a:gd name="connsiteX2" fmla="*/ 396754 w 486383"/>
                <a:gd name="connsiteY2" fmla="*/ 578757 h 1183019"/>
                <a:gd name="connsiteX3" fmla="*/ 483603 w 486383"/>
                <a:gd name="connsiteY3" fmla="*/ 850778 h 1183019"/>
                <a:gd name="connsiteX4" fmla="*/ 455321 w 486383"/>
                <a:gd name="connsiteY4" fmla="*/ 1183019 h 1183019"/>
                <a:gd name="connsiteX0" fmla="*/ 0 w 497503"/>
                <a:gd name="connsiteY0" fmla="*/ 0 h 1183019"/>
                <a:gd name="connsiteX1" fmla="*/ 230002 w 497503"/>
                <a:gd name="connsiteY1" fmla="*/ 286690 h 1183019"/>
                <a:gd name="connsiteX2" fmla="*/ 396754 w 497503"/>
                <a:gd name="connsiteY2" fmla="*/ 578757 h 1183019"/>
                <a:gd name="connsiteX3" fmla="*/ 483603 w 497503"/>
                <a:gd name="connsiteY3" fmla="*/ 850778 h 1183019"/>
                <a:gd name="connsiteX4" fmla="*/ 455321 w 497503"/>
                <a:gd name="connsiteY4" fmla="*/ 1183019 h 1183019"/>
                <a:gd name="connsiteX0" fmla="*/ 1 w 548600"/>
                <a:gd name="connsiteY0" fmla="*/ 0 h 1202630"/>
                <a:gd name="connsiteX1" fmla="*/ 281099 w 548600"/>
                <a:gd name="connsiteY1" fmla="*/ 306301 h 1202630"/>
                <a:gd name="connsiteX2" fmla="*/ 447851 w 548600"/>
                <a:gd name="connsiteY2" fmla="*/ 598368 h 1202630"/>
                <a:gd name="connsiteX3" fmla="*/ 534700 w 548600"/>
                <a:gd name="connsiteY3" fmla="*/ 870389 h 1202630"/>
                <a:gd name="connsiteX4" fmla="*/ 506418 w 548600"/>
                <a:gd name="connsiteY4" fmla="*/ 1202630 h 1202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00" h="1202630">
                  <a:moveTo>
                    <a:pt x="1" y="0"/>
                  </a:moveTo>
                  <a:cubicBezTo>
                    <a:pt x="114936" y="100429"/>
                    <a:pt x="206457" y="206573"/>
                    <a:pt x="281099" y="306301"/>
                  </a:cubicBezTo>
                  <a:cubicBezTo>
                    <a:pt x="355741" y="406029"/>
                    <a:pt x="405584" y="504353"/>
                    <a:pt x="447851" y="598368"/>
                  </a:cubicBezTo>
                  <a:cubicBezTo>
                    <a:pt x="490118" y="692383"/>
                    <a:pt x="524939" y="769679"/>
                    <a:pt x="534700" y="870389"/>
                  </a:cubicBezTo>
                  <a:cubicBezTo>
                    <a:pt x="544461" y="971099"/>
                    <a:pt x="571429" y="1074664"/>
                    <a:pt x="506418" y="1202630"/>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29" name="Freeform 128"/>
            <p:cNvSpPr/>
            <p:nvPr/>
          </p:nvSpPr>
          <p:spPr>
            <a:xfrm rot="17895603">
              <a:off x="6331451" y="3067337"/>
              <a:ext cx="288065" cy="600161"/>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61662"/>
                <a:gd name="connsiteY0" fmla="*/ 0 h 981537"/>
                <a:gd name="connsiteX1" fmla="*/ 304622 w 461662"/>
                <a:gd name="connsiteY1" fmla="*/ 365028 h 981537"/>
                <a:gd name="connsiteX2" fmla="*/ 397560 w 461662"/>
                <a:gd name="connsiteY2" fmla="*/ 572424 h 981537"/>
                <a:gd name="connsiteX3" fmla="*/ 460987 w 461662"/>
                <a:gd name="connsiteY3" fmla="*/ 822497 h 981537"/>
                <a:gd name="connsiteX4" fmla="*/ 428977 w 461662"/>
                <a:gd name="connsiteY4" fmla="*/ 981537 h 981537"/>
                <a:gd name="connsiteX0" fmla="*/ 0 w 448851"/>
                <a:gd name="connsiteY0" fmla="*/ 0 h 981537"/>
                <a:gd name="connsiteX1" fmla="*/ 304622 w 448851"/>
                <a:gd name="connsiteY1" fmla="*/ 365028 h 981537"/>
                <a:gd name="connsiteX2" fmla="*/ 397560 w 448851"/>
                <a:gd name="connsiteY2" fmla="*/ 572424 h 981537"/>
                <a:gd name="connsiteX3" fmla="*/ 447671 w 448851"/>
                <a:gd name="connsiteY3" fmla="*/ 794893 h 981537"/>
                <a:gd name="connsiteX4" fmla="*/ 428977 w 448851"/>
                <a:gd name="connsiteY4" fmla="*/ 981537 h 981537"/>
                <a:gd name="connsiteX0" fmla="*/ 1 w 445572"/>
                <a:gd name="connsiteY0" fmla="*/ 0 h 964031"/>
                <a:gd name="connsiteX1" fmla="*/ 301343 w 445572"/>
                <a:gd name="connsiteY1" fmla="*/ 347522 h 964031"/>
                <a:gd name="connsiteX2" fmla="*/ 394281 w 445572"/>
                <a:gd name="connsiteY2" fmla="*/ 554918 h 964031"/>
                <a:gd name="connsiteX3" fmla="*/ 444392 w 445572"/>
                <a:gd name="connsiteY3" fmla="*/ 777387 h 964031"/>
                <a:gd name="connsiteX4" fmla="*/ 425698 w 445572"/>
                <a:gd name="connsiteY4" fmla="*/ 964031 h 964031"/>
                <a:gd name="connsiteX0" fmla="*/ 0 w 445571"/>
                <a:gd name="connsiteY0" fmla="*/ 0 h 964031"/>
                <a:gd name="connsiteX1" fmla="*/ 301342 w 445571"/>
                <a:gd name="connsiteY1" fmla="*/ 347522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394280 w 445571"/>
                <a:gd name="connsiteY2" fmla="*/ 554918 h 964031"/>
                <a:gd name="connsiteX3" fmla="*/ 444391 w 445571"/>
                <a:gd name="connsiteY3" fmla="*/ 777387 h 964031"/>
                <a:gd name="connsiteX4" fmla="*/ 425697 w 445571"/>
                <a:gd name="connsiteY4" fmla="*/ 964031 h 964031"/>
                <a:gd name="connsiteX0" fmla="*/ 0 w 445571"/>
                <a:gd name="connsiteY0" fmla="*/ 0 h 964031"/>
                <a:gd name="connsiteX1" fmla="*/ 272827 w 445571"/>
                <a:gd name="connsiteY1" fmla="*/ 327475 h 964031"/>
                <a:gd name="connsiteX2" fmla="*/ 444391 w 445571"/>
                <a:gd name="connsiteY2" fmla="*/ 777387 h 964031"/>
                <a:gd name="connsiteX3" fmla="*/ 425697 w 445571"/>
                <a:gd name="connsiteY3" fmla="*/ 964031 h 964031"/>
                <a:gd name="connsiteX0" fmla="*/ 0 w 429391"/>
                <a:gd name="connsiteY0" fmla="*/ 0 h 964031"/>
                <a:gd name="connsiteX1" fmla="*/ 272827 w 429391"/>
                <a:gd name="connsiteY1" fmla="*/ 327475 h 964031"/>
                <a:gd name="connsiteX2" fmla="*/ 415818 w 429391"/>
                <a:gd name="connsiteY2" fmla="*/ 712996 h 964031"/>
                <a:gd name="connsiteX3" fmla="*/ 425697 w 429391"/>
                <a:gd name="connsiteY3" fmla="*/ 964031 h 964031"/>
                <a:gd name="connsiteX0" fmla="*/ 0 w 432536"/>
                <a:gd name="connsiteY0" fmla="*/ 0 h 964031"/>
                <a:gd name="connsiteX1" fmla="*/ 306891 w 432536"/>
                <a:gd name="connsiteY1" fmla="*/ 374291 h 964031"/>
                <a:gd name="connsiteX2" fmla="*/ 415818 w 432536"/>
                <a:gd name="connsiteY2" fmla="*/ 712996 h 964031"/>
                <a:gd name="connsiteX3" fmla="*/ 425697 w 432536"/>
                <a:gd name="connsiteY3" fmla="*/ 964031 h 964031"/>
                <a:gd name="connsiteX0" fmla="*/ 0 w 433224"/>
                <a:gd name="connsiteY0" fmla="*/ 0 h 964031"/>
                <a:gd name="connsiteX1" fmla="*/ 293547 w 433224"/>
                <a:gd name="connsiteY1" fmla="*/ 361337 h 964031"/>
                <a:gd name="connsiteX2" fmla="*/ 415818 w 433224"/>
                <a:gd name="connsiteY2" fmla="*/ 712996 h 964031"/>
                <a:gd name="connsiteX3" fmla="*/ 425697 w 433224"/>
                <a:gd name="connsiteY3" fmla="*/ 964031 h 964031"/>
                <a:gd name="connsiteX0" fmla="*/ 0 w 436876"/>
                <a:gd name="connsiteY0" fmla="*/ 0 h 858251"/>
                <a:gd name="connsiteX1" fmla="*/ 293547 w 436876"/>
                <a:gd name="connsiteY1" fmla="*/ 361337 h 858251"/>
                <a:gd name="connsiteX2" fmla="*/ 415818 w 436876"/>
                <a:gd name="connsiteY2" fmla="*/ 712996 h 858251"/>
                <a:gd name="connsiteX3" fmla="*/ 430922 w 436876"/>
                <a:gd name="connsiteY3" fmla="*/ 858251 h 858251"/>
                <a:gd name="connsiteX0" fmla="*/ 0 w 430922"/>
                <a:gd name="connsiteY0" fmla="*/ 0 h 858251"/>
                <a:gd name="connsiteX1" fmla="*/ 293547 w 430922"/>
                <a:gd name="connsiteY1" fmla="*/ 361337 h 858251"/>
                <a:gd name="connsiteX2" fmla="*/ 430922 w 430922"/>
                <a:gd name="connsiteY2" fmla="*/ 858251 h 858251"/>
                <a:gd name="connsiteX0" fmla="*/ 0 w 430922"/>
                <a:gd name="connsiteY0" fmla="*/ 0 h 858251"/>
                <a:gd name="connsiteX1" fmla="*/ 293547 w 430922"/>
                <a:gd name="connsiteY1" fmla="*/ 361337 h 858251"/>
                <a:gd name="connsiteX2" fmla="*/ 430922 w 430922"/>
                <a:gd name="connsiteY2" fmla="*/ 858251 h 858251"/>
              </a:gdLst>
              <a:ahLst/>
              <a:cxnLst>
                <a:cxn ang="0">
                  <a:pos x="connsiteX0" y="connsiteY0"/>
                </a:cxn>
                <a:cxn ang="0">
                  <a:pos x="connsiteX1" y="connsiteY1"/>
                </a:cxn>
                <a:cxn ang="0">
                  <a:pos x="connsiteX2" y="connsiteY2"/>
                </a:cxn>
              </a:cxnLst>
              <a:rect l="l" t="t" r="r" b="b"/>
              <a:pathLst>
                <a:path w="430922" h="858251">
                  <a:moveTo>
                    <a:pt x="0" y="0"/>
                  </a:moveTo>
                  <a:cubicBezTo>
                    <a:pt x="173332" y="107827"/>
                    <a:pt x="221727" y="218295"/>
                    <a:pt x="293547" y="361337"/>
                  </a:cubicBezTo>
                  <a:cubicBezTo>
                    <a:pt x="365367" y="504379"/>
                    <a:pt x="423269" y="676939"/>
                    <a:pt x="430922" y="858251"/>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30" name="Freeform 129"/>
            <p:cNvSpPr/>
            <p:nvPr/>
          </p:nvSpPr>
          <p:spPr>
            <a:xfrm rot="1001762">
              <a:off x="6957028" y="3720455"/>
              <a:ext cx="238765" cy="959758"/>
            </a:xfrm>
            <a:custGeom>
              <a:avLst/>
              <a:gdLst>
                <a:gd name="connsiteX0" fmla="*/ 0 w 485286"/>
                <a:gd name="connsiteY0" fmla="*/ 0 h 1084065"/>
                <a:gd name="connsiteX1" fmla="*/ 289098 w 485286"/>
                <a:gd name="connsiteY1" fmla="*/ 237462 h 1084065"/>
                <a:gd name="connsiteX2" fmla="*/ 454296 w 485286"/>
                <a:gd name="connsiteY2" fmla="*/ 516222 h 1084065"/>
                <a:gd name="connsiteX3" fmla="*/ 485271 w 485286"/>
                <a:gd name="connsiteY3" fmla="*/ 887901 h 1084065"/>
                <a:gd name="connsiteX4" fmla="*/ 454296 w 485286"/>
                <a:gd name="connsiteY4" fmla="*/ 1084065 h 1084065"/>
                <a:gd name="connsiteX0" fmla="*/ 0 w 485286"/>
                <a:gd name="connsiteY0" fmla="*/ 0 h 1084065"/>
                <a:gd name="connsiteX1" fmla="*/ 163836 w 485286"/>
                <a:gd name="connsiteY1" fmla="*/ 97745 h 1084065"/>
                <a:gd name="connsiteX2" fmla="*/ 289098 w 485286"/>
                <a:gd name="connsiteY2" fmla="*/ 237462 h 1084065"/>
                <a:gd name="connsiteX3" fmla="*/ 454296 w 485286"/>
                <a:gd name="connsiteY3" fmla="*/ 516222 h 1084065"/>
                <a:gd name="connsiteX4" fmla="*/ 485271 w 485286"/>
                <a:gd name="connsiteY4" fmla="*/ 887901 h 1084065"/>
                <a:gd name="connsiteX5" fmla="*/ 454296 w 485286"/>
                <a:gd name="connsiteY5" fmla="*/ 1084065 h 1084065"/>
                <a:gd name="connsiteX0" fmla="*/ 0 w 485271"/>
                <a:gd name="connsiteY0" fmla="*/ 0 h 1084065"/>
                <a:gd name="connsiteX1" fmla="*/ 163836 w 485271"/>
                <a:gd name="connsiteY1" fmla="*/ 97745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85271"/>
                <a:gd name="connsiteY0" fmla="*/ 0 h 1084065"/>
                <a:gd name="connsiteX1" fmla="*/ 163836 w 485271"/>
                <a:gd name="connsiteY1" fmla="*/ 102574 h 1084065"/>
                <a:gd name="connsiteX2" fmla="*/ 327728 w 485271"/>
                <a:gd name="connsiteY2" fmla="*/ 280921 h 1084065"/>
                <a:gd name="connsiteX3" fmla="*/ 454296 w 485271"/>
                <a:gd name="connsiteY3" fmla="*/ 516222 h 1084065"/>
                <a:gd name="connsiteX4" fmla="*/ 485271 w 485271"/>
                <a:gd name="connsiteY4" fmla="*/ 887901 h 1084065"/>
                <a:gd name="connsiteX5" fmla="*/ 454296 w 485271"/>
                <a:gd name="connsiteY5" fmla="*/ 1084065 h 1084065"/>
                <a:gd name="connsiteX0" fmla="*/ 0 w 494928"/>
                <a:gd name="connsiteY0" fmla="*/ 0 h 1084065"/>
                <a:gd name="connsiteX1" fmla="*/ 173493 w 494928"/>
                <a:gd name="connsiteY1" fmla="*/ 102574 h 1084065"/>
                <a:gd name="connsiteX2" fmla="*/ 337385 w 494928"/>
                <a:gd name="connsiteY2" fmla="*/ 280921 h 1084065"/>
                <a:gd name="connsiteX3" fmla="*/ 463953 w 494928"/>
                <a:gd name="connsiteY3" fmla="*/ 516222 h 1084065"/>
                <a:gd name="connsiteX4" fmla="*/ 494928 w 494928"/>
                <a:gd name="connsiteY4" fmla="*/ 887901 h 1084065"/>
                <a:gd name="connsiteX5" fmla="*/ 463953 w 494928"/>
                <a:gd name="connsiteY5" fmla="*/ 1084065 h 1084065"/>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8551"/>
                <a:gd name="connsiteX1" fmla="*/ 187980 w 509415"/>
                <a:gd name="connsiteY1" fmla="*/ 117060 h 1098551"/>
                <a:gd name="connsiteX2" fmla="*/ 351872 w 509415"/>
                <a:gd name="connsiteY2" fmla="*/ 295407 h 1098551"/>
                <a:gd name="connsiteX3" fmla="*/ 478440 w 509415"/>
                <a:gd name="connsiteY3" fmla="*/ 530708 h 1098551"/>
                <a:gd name="connsiteX4" fmla="*/ 509415 w 509415"/>
                <a:gd name="connsiteY4" fmla="*/ 902387 h 1098551"/>
                <a:gd name="connsiteX5" fmla="*/ 478440 w 509415"/>
                <a:gd name="connsiteY5" fmla="*/ 1098551 h 1098551"/>
                <a:gd name="connsiteX0" fmla="*/ 0 w 509415"/>
                <a:gd name="connsiteY0" fmla="*/ 0 h 1093722"/>
                <a:gd name="connsiteX1" fmla="*/ 187980 w 509415"/>
                <a:gd name="connsiteY1" fmla="*/ 112231 h 1093722"/>
                <a:gd name="connsiteX2" fmla="*/ 351872 w 509415"/>
                <a:gd name="connsiteY2" fmla="*/ 290578 h 1093722"/>
                <a:gd name="connsiteX3" fmla="*/ 478440 w 509415"/>
                <a:gd name="connsiteY3" fmla="*/ 525879 h 1093722"/>
                <a:gd name="connsiteX4" fmla="*/ 509415 w 509415"/>
                <a:gd name="connsiteY4" fmla="*/ 897558 h 1093722"/>
                <a:gd name="connsiteX5" fmla="*/ 478440 w 509415"/>
                <a:gd name="connsiteY5" fmla="*/ 1093722 h 1093722"/>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87980 w 509415"/>
                <a:gd name="connsiteY1" fmla="*/ 102573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15"/>
                <a:gd name="connsiteY0" fmla="*/ 0 h 1084064"/>
                <a:gd name="connsiteX1" fmla="*/ 160845 w 509415"/>
                <a:gd name="connsiteY1" fmla="*/ 138911 h 1084064"/>
                <a:gd name="connsiteX2" fmla="*/ 351872 w 509415"/>
                <a:gd name="connsiteY2" fmla="*/ 280920 h 1084064"/>
                <a:gd name="connsiteX3" fmla="*/ 478440 w 509415"/>
                <a:gd name="connsiteY3" fmla="*/ 516221 h 1084064"/>
                <a:gd name="connsiteX4" fmla="*/ 509415 w 509415"/>
                <a:gd name="connsiteY4" fmla="*/ 887900 h 1084064"/>
                <a:gd name="connsiteX5" fmla="*/ 478440 w 509415"/>
                <a:gd name="connsiteY5" fmla="*/ 1084064 h 1084064"/>
                <a:gd name="connsiteX0" fmla="*/ 0 w 509491"/>
                <a:gd name="connsiteY0" fmla="*/ 0 h 1084064"/>
                <a:gd name="connsiteX1" fmla="*/ 160845 w 509491"/>
                <a:gd name="connsiteY1" fmla="*/ 138911 h 1084064"/>
                <a:gd name="connsiteX2" fmla="*/ 304622 w 509491"/>
                <a:gd name="connsiteY2" fmla="*/ 365028 h 1084064"/>
                <a:gd name="connsiteX3" fmla="*/ 478440 w 509491"/>
                <a:gd name="connsiteY3" fmla="*/ 516221 h 1084064"/>
                <a:gd name="connsiteX4" fmla="*/ 509415 w 509491"/>
                <a:gd name="connsiteY4" fmla="*/ 887900 h 1084064"/>
                <a:gd name="connsiteX5" fmla="*/ 478440 w 509491"/>
                <a:gd name="connsiteY5" fmla="*/ 1084064 h 1084064"/>
                <a:gd name="connsiteX0" fmla="*/ 0 w 509415"/>
                <a:gd name="connsiteY0" fmla="*/ 0 h 1084064"/>
                <a:gd name="connsiteX1" fmla="*/ 160845 w 509415"/>
                <a:gd name="connsiteY1" fmla="*/ 138911 h 1084064"/>
                <a:gd name="connsiteX2" fmla="*/ 304622 w 509415"/>
                <a:gd name="connsiteY2" fmla="*/ 365028 h 1084064"/>
                <a:gd name="connsiteX3" fmla="*/ 397560 w 509415"/>
                <a:gd name="connsiteY3" fmla="*/ 572424 h 1084064"/>
                <a:gd name="connsiteX4" fmla="*/ 509415 w 509415"/>
                <a:gd name="connsiteY4" fmla="*/ 887900 h 1084064"/>
                <a:gd name="connsiteX5" fmla="*/ 478440 w 509415"/>
                <a:gd name="connsiteY5" fmla="*/ 1084064 h 1084064"/>
                <a:gd name="connsiteX0" fmla="*/ 0 w 478440"/>
                <a:gd name="connsiteY0" fmla="*/ 0 h 1084064"/>
                <a:gd name="connsiteX1" fmla="*/ 160845 w 478440"/>
                <a:gd name="connsiteY1" fmla="*/ 138911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181918 w 478440"/>
                <a:gd name="connsiteY1" fmla="*/ 173212 h 1084064"/>
                <a:gd name="connsiteX2" fmla="*/ 304622 w 478440"/>
                <a:gd name="connsiteY2" fmla="*/ 365028 h 1084064"/>
                <a:gd name="connsiteX3" fmla="*/ 397560 w 478440"/>
                <a:gd name="connsiteY3" fmla="*/ 572424 h 1084064"/>
                <a:gd name="connsiteX4" fmla="*/ 460987 w 478440"/>
                <a:gd name="connsiteY4" fmla="*/ 822497 h 1084064"/>
                <a:gd name="connsiteX5" fmla="*/ 478440 w 478440"/>
                <a:gd name="connsiteY5"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397560 w 478440"/>
                <a:gd name="connsiteY2" fmla="*/ 572424 h 1084064"/>
                <a:gd name="connsiteX3" fmla="*/ 460987 w 478440"/>
                <a:gd name="connsiteY3" fmla="*/ 822497 h 1084064"/>
                <a:gd name="connsiteX4" fmla="*/ 478440 w 478440"/>
                <a:gd name="connsiteY4" fmla="*/ 1084064 h 1084064"/>
                <a:gd name="connsiteX0" fmla="*/ 0 w 478440"/>
                <a:gd name="connsiteY0" fmla="*/ 0 h 1084064"/>
                <a:gd name="connsiteX1" fmla="*/ 304622 w 478440"/>
                <a:gd name="connsiteY1" fmla="*/ 365028 h 1084064"/>
                <a:gd name="connsiteX2" fmla="*/ 439018 w 478440"/>
                <a:gd name="connsiteY2" fmla="*/ 624274 h 1084064"/>
                <a:gd name="connsiteX3" fmla="*/ 460987 w 478440"/>
                <a:gd name="connsiteY3" fmla="*/ 822497 h 1084064"/>
                <a:gd name="connsiteX4" fmla="*/ 478440 w 478440"/>
                <a:gd name="connsiteY4" fmla="*/ 1084064 h 1084064"/>
                <a:gd name="connsiteX0" fmla="*/ 0 w 485098"/>
                <a:gd name="connsiteY0" fmla="*/ 0 h 1084064"/>
                <a:gd name="connsiteX1" fmla="*/ 304622 w 485098"/>
                <a:gd name="connsiteY1" fmla="*/ 365028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5098"/>
                <a:gd name="connsiteY0" fmla="*/ 0 h 1084064"/>
                <a:gd name="connsiteX1" fmla="*/ 264096 w 485098"/>
                <a:gd name="connsiteY1" fmla="*/ 281524 h 1084064"/>
                <a:gd name="connsiteX2" fmla="*/ 439018 w 485098"/>
                <a:gd name="connsiteY2" fmla="*/ 624274 h 1084064"/>
                <a:gd name="connsiteX3" fmla="*/ 483603 w 485098"/>
                <a:gd name="connsiteY3" fmla="*/ 850778 h 1084064"/>
                <a:gd name="connsiteX4" fmla="*/ 478440 w 485098"/>
                <a:gd name="connsiteY4" fmla="*/ 1084064 h 1084064"/>
                <a:gd name="connsiteX0" fmla="*/ 0 w 484381"/>
                <a:gd name="connsiteY0" fmla="*/ 0 h 1118412"/>
                <a:gd name="connsiteX1" fmla="*/ 264096 w 484381"/>
                <a:gd name="connsiteY1" fmla="*/ 281524 h 1118412"/>
                <a:gd name="connsiteX2" fmla="*/ 439018 w 484381"/>
                <a:gd name="connsiteY2" fmla="*/ 624274 h 1118412"/>
                <a:gd name="connsiteX3" fmla="*/ 483603 w 484381"/>
                <a:gd name="connsiteY3" fmla="*/ 850778 h 1118412"/>
                <a:gd name="connsiteX4" fmla="*/ 470914 w 484381"/>
                <a:gd name="connsiteY4" fmla="*/ 1118412 h 1118412"/>
                <a:gd name="connsiteX0" fmla="*/ 0 w 487354"/>
                <a:gd name="connsiteY0" fmla="*/ 0 h 1118412"/>
                <a:gd name="connsiteX1" fmla="*/ 264096 w 487354"/>
                <a:gd name="connsiteY1" fmla="*/ 281524 h 1118412"/>
                <a:gd name="connsiteX2" fmla="*/ 439018 w 487354"/>
                <a:gd name="connsiteY2" fmla="*/ 624274 h 1118412"/>
                <a:gd name="connsiteX3" fmla="*/ 483603 w 487354"/>
                <a:gd name="connsiteY3" fmla="*/ 850778 h 1118412"/>
                <a:gd name="connsiteX4" fmla="*/ 470914 w 487354"/>
                <a:gd name="connsiteY4" fmla="*/ 1118412 h 1118412"/>
                <a:gd name="connsiteX0" fmla="*/ 0 w 490439"/>
                <a:gd name="connsiteY0" fmla="*/ 0 h 1118412"/>
                <a:gd name="connsiteX1" fmla="*/ 264096 w 490439"/>
                <a:gd name="connsiteY1" fmla="*/ 281524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90439"/>
                <a:gd name="connsiteY0" fmla="*/ 0 h 1118412"/>
                <a:gd name="connsiteX1" fmla="*/ 230002 w 490439"/>
                <a:gd name="connsiteY1" fmla="*/ 286690 h 1118412"/>
                <a:gd name="connsiteX2" fmla="*/ 396754 w 490439"/>
                <a:gd name="connsiteY2" fmla="*/ 578757 h 1118412"/>
                <a:gd name="connsiteX3" fmla="*/ 483603 w 490439"/>
                <a:gd name="connsiteY3" fmla="*/ 850778 h 1118412"/>
                <a:gd name="connsiteX4" fmla="*/ 470914 w 490439"/>
                <a:gd name="connsiteY4" fmla="*/ 1118412 h 1118412"/>
                <a:gd name="connsiteX0" fmla="*/ 0 w 486383"/>
                <a:gd name="connsiteY0" fmla="*/ 0 h 1183019"/>
                <a:gd name="connsiteX1" fmla="*/ 230002 w 486383"/>
                <a:gd name="connsiteY1" fmla="*/ 286690 h 1183019"/>
                <a:gd name="connsiteX2" fmla="*/ 396754 w 486383"/>
                <a:gd name="connsiteY2" fmla="*/ 578757 h 1183019"/>
                <a:gd name="connsiteX3" fmla="*/ 483603 w 486383"/>
                <a:gd name="connsiteY3" fmla="*/ 850778 h 1183019"/>
                <a:gd name="connsiteX4" fmla="*/ 455321 w 486383"/>
                <a:gd name="connsiteY4" fmla="*/ 1183019 h 1183019"/>
                <a:gd name="connsiteX0" fmla="*/ 0 w 497503"/>
                <a:gd name="connsiteY0" fmla="*/ 0 h 1183019"/>
                <a:gd name="connsiteX1" fmla="*/ 230002 w 497503"/>
                <a:gd name="connsiteY1" fmla="*/ 286690 h 1183019"/>
                <a:gd name="connsiteX2" fmla="*/ 396754 w 497503"/>
                <a:gd name="connsiteY2" fmla="*/ 578757 h 1183019"/>
                <a:gd name="connsiteX3" fmla="*/ 483603 w 497503"/>
                <a:gd name="connsiteY3" fmla="*/ 850778 h 1183019"/>
                <a:gd name="connsiteX4" fmla="*/ 455321 w 497503"/>
                <a:gd name="connsiteY4" fmla="*/ 1183019 h 1183019"/>
                <a:gd name="connsiteX0" fmla="*/ 1 w 548600"/>
                <a:gd name="connsiteY0" fmla="*/ 0 h 1202630"/>
                <a:gd name="connsiteX1" fmla="*/ 281099 w 548600"/>
                <a:gd name="connsiteY1" fmla="*/ 306301 h 1202630"/>
                <a:gd name="connsiteX2" fmla="*/ 447851 w 548600"/>
                <a:gd name="connsiteY2" fmla="*/ 598368 h 1202630"/>
                <a:gd name="connsiteX3" fmla="*/ 534700 w 548600"/>
                <a:gd name="connsiteY3" fmla="*/ 870389 h 1202630"/>
                <a:gd name="connsiteX4" fmla="*/ 506418 w 548600"/>
                <a:gd name="connsiteY4" fmla="*/ 1202630 h 1202630"/>
                <a:gd name="connsiteX0" fmla="*/ 1 w 548600"/>
                <a:gd name="connsiteY0" fmla="*/ 0 h 1202630"/>
                <a:gd name="connsiteX1" fmla="*/ 351200 w 548600"/>
                <a:gd name="connsiteY1" fmla="*/ 299829 h 1202630"/>
                <a:gd name="connsiteX2" fmla="*/ 447851 w 548600"/>
                <a:gd name="connsiteY2" fmla="*/ 598368 h 1202630"/>
                <a:gd name="connsiteX3" fmla="*/ 534700 w 548600"/>
                <a:gd name="connsiteY3" fmla="*/ 870389 h 1202630"/>
                <a:gd name="connsiteX4" fmla="*/ 506418 w 548600"/>
                <a:gd name="connsiteY4" fmla="*/ 1202630 h 1202630"/>
                <a:gd name="connsiteX0" fmla="*/ 1 w 556933"/>
                <a:gd name="connsiteY0" fmla="*/ 0 h 1202630"/>
                <a:gd name="connsiteX1" fmla="*/ 351200 w 556933"/>
                <a:gd name="connsiteY1" fmla="*/ 299829 h 1202630"/>
                <a:gd name="connsiteX2" fmla="*/ 544331 w 556933"/>
                <a:gd name="connsiteY2" fmla="*/ 608653 h 1202630"/>
                <a:gd name="connsiteX3" fmla="*/ 534700 w 556933"/>
                <a:gd name="connsiteY3" fmla="*/ 870389 h 1202630"/>
                <a:gd name="connsiteX4" fmla="*/ 506418 w 556933"/>
                <a:gd name="connsiteY4" fmla="*/ 1202630 h 1202630"/>
                <a:gd name="connsiteX0" fmla="*/ 1 w 588510"/>
                <a:gd name="connsiteY0" fmla="*/ 0 h 1202630"/>
                <a:gd name="connsiteX1" fmla="*/ 351200 w 588510"/>
                <a:gd name="connsiteY1" fmla="*/ 299829 h 1202630"/>
                <a:gd name="connsiteX2" fmla="*/ 544331 w 588510"/>
                <a:gd name="connsiteY2" fmla="*/ 608653 h 1202630"/>
                <a:gd name="connsiteX3" fmla="*/ 586710 w 588510"/>
                <a:gd name="connsiteY3" fmla="*/ 874961 h 1202630"/>
                <a:gd name="connsiteX4" fmla="*/ 506418 w 588510"/>
                <a:gd name="connsiteY4" fmla="*/ 1202630 h 1202630"/>
                <a:gd name="connsiteX0" fmla="*/ 1 w 591482"/>
                <a:gd name="connsiteY0" fmla="*/ 0 h 1209484"/>
                <a:gd name="connsiteX1" fmla="*/ 351200 w 591482"/>
                <a:gd name="connsiteY1" fmla="*/ 299829 h 1209484"/>
                <a:gd name="connsiteX2" fmla="*/ 544331 w 591482"/>
                <a:gd name="connsiteY2" fmla="*/ 608653 h 1209484"/>
                <a:gd name="connsiteX3" fmla="*/ 586710 w 591482"/>
                <a:gd name="connsiteY3" fmla="*/ 874961 h 1209484"/>
                <a:gd name="connsiteX4" fmla="*/ 461191 w 591482"/>
                <a:gd name="connsiteY4" fmla="*/ 1209483 h 1209484"/>
                <a:gd name="connsiteX0" fmla="*/ 1 w 591482"/>
                <a:gd name="connsiteY0" fmla="*/ 0 h 1209483"/>
                <a:gd name="connsiteX1" fmla="*/ 351200 w 591482"/>
                <a:gd name="connsiteY1" fmla="*/ 299829 h 1209483"/>
                <a:gd name="connsiteX2" fmla="*/ 544331 w 591482"/>
                <a:gd name="connsiteY2" fmla="*/ 608653 h 1209483"/>
                <a:gd name="connsiteX3" fmla="*/ 586710 w 591482"/>
                <a:gd name="connsiteY3" fmla="*/ 874961 h 1209483"/>
                <a:gd name="connsiteX4" fmla="*/ 461191 w 591482"/>
                <a:gd name="connsiteY4" fmla="*/ 1209483 h 1209483"/>
                <a:gd name="connsiteX0" fmla="*/ 1 w 591792"/>
                <a:gd name="connsiteY0" fmla="*/ 0 h 1201866"/>
                <a:gd name="connsiteX1" fmla="*/ 351200 w 591792"/>
                <a:gd name="connsiteY1" fmla="*/ 299829 h 1201866"/>
                <a:gd name="connsiteX2" fmla="*/ 544331 w 591792"/>
                <a:gd name="connsiteY2" fmla="*/ 608653 h 1201866"/>
                <a:gd name="connsiteX3" fmla="*/ 586710 w 591792"/>
                <a:gd name="connsiteY3" fmla="*/ 874961 h 1201866"/>
                <a:gd name="connsiteX4" fmla="*/ 456671 w 591792"/>
                <a:gd name="connsiteY4" fmla="*/ 1201865 h 1201866"/>
                <a:gd name="connsiteX0" fmla="*/ 1 w 591792"/>
                <a:gd name="connsiteY0" fmla="*/ 0 h 1201865"/>
                <a:gd name="connsiteX1" fmla="*/ 351200 w 591792"/>
                <a:gd name="connsiteY1" fmla="*/ 299829 h 1201865"/>
                <a:gd name="connsiteX2" fmla="*/ 544331 w 591792"/>
                <a:gd name="connsiteY2" fmla="*/ 608653 h 1201865"/>
                <a:gd name="connsiteX3" fmla="*/ 586710 w 591792"/>
                <a:gd name="connsiteY3" fmla="*/ 874961 h 1201865"/>
                <a:gd name="connsiteX4" fmla="*/ 456671 w 591792"/>
                <a:gd name="connsiteY4" fmla="*/ 1201865 h 1201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2" h="1201865">
                  <a:moveTo>
                    <a:pt x="1" y="0"/>
                  </a:moveTo>
                  <a:cubicBezTo>
                    <a:pt x="188801" y="114140"/>
                    <a:pt x="260478" y="198387"/>
                    <a:pt x="351200" y="299829"/>
                  </a:cubicBezTo>
                  <a:cubicBezTo>
                    <a:pt x="441922" y="401271"/>
                    <a:pt x="505079" y="512798"/>
                    <a:pt x="544331" y="608653"/>
                  </a:cubicBezTo>
                  <a:cubicBezTo>
                    <a:pt x="583583" y="704508"/>
                    <a:pt x="601320" y="776092"/>
                    <a:pt x="586710" y="874961"/>
                  </a:cubicBezTo>
                  <a:cubicBezTo>
                    <a:pt x="572100" y="973830"/>
                    <a:pt x="576706" y="1069711"/>
                    <a:pt x="456671" y="1201865"/>
                  </a:cubicBezTo>
                </a:path>
              </a:pathLst>
            </a:custGeom>
            <a:ln>
              <a:solidFill>
                <a:srgbClr val="000000"/>
              </a:solidFill>
            </a:ln>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grpSp>
      <p:cxnSp>
        <p:nvCxnSpPr>
          <p:cNvPr id="56" name="Straight Connector 55"/>
          <p:cNvCxnSpPr/>
          <p:nvPr/>
        </p:nvCxnSpPr>
        <p:spPr bwMode="auto">
          <a:xfrm flipH="1" flipV="1">
            <a:off x="8315382" y="4841909"/>
            <a:ext cx="352952" cy="405847"/>
          </a:xfrm>
          <a:prstGeom prst="line">
            <a:avLst/>
          </a:prstGeom>
          <a:noFill/>
          <a:ln w="28575" cap="flat" cmpd="sng" algn="ctr">
            <a:solidFill>
              <a:srgbClr val="9C009E"/>
            </a:solidFill>
            <a:prstDash val="solid"/>
            <a:round/>
            <a:headEnd type="none" w="med" len="med"/>
            <a:tailEnd type="triangle" w="med" len="med"/>
          </a:ln>
          <a:effectLst/>
        </p:spPr>
      </p:cxnSp>
      <p:sp>
        <p:nvSpPr>
          <p:cNvPr id="94" name="TextBox 93"/>
          <p:cNvSpPr txBox="1"/>
          <p:nvPr/>
        </p:nvSpPr>
        <p:spPr>
          <a:xfrm>
            <a:off x="685801" y="2588671"/>
            <a:ext cx="3119439" cy="544765"/>
          </a:xfrm>
          <a:custGeom>
            <a:avLst/>
            <a:gdLst>
              <a:gd name="connsiteX0" fmla="*/ 0 w 3070071"/>
              <a:gd name="connsiteY0" fmla="*/ 0 h 535531"/>
              <a:gd name="connsiteX1" fmla="*/ 3070071 w 3070071"/>
              <a:gd name="connsiteY1" fmla="*/ 0 h 535531"/>
              <a:gd name="connsiteX2" fmla="*/ 3070071 w 3070071"/>
              <a:gd name="connsiteY2" fmla="*/ 535531 h 535531"/>
              <a:gd name="connsiteX3" fmla="*/ 0 w 3070071"/>
              <a:gd name="connsiteY3" fmla="*/ 535531 h 535531"/>
              <a:gd name="connsiteX4" fmla="*/ 0 w 3070071"/>
              <a:gd name="connsiteY4" fmla="*/ 0 h 53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071" h="535531">
                <a:moveTo>
                  <a:pt x="0" y="0"/>
                </a:moveTo>
                <a:lnTo>
                  <a:pt x="3070071" y="0"/>
                </a:lnTo>
                <a:lnTo>
                  <a:pt x="3070071" y="535531"/>
                </a:lnTo>
                <a:lnTo>
                  <a:pt x="0" y="535531"/>
                </a:lnTo>
                <a:lnTo>
                  <a:pt x="0" y="0"/>
                </a:lnTo>
                <a:close/>
              </a:path>
            </a:pathLst>
          </a:custGeom>
          <a:noFill/>
          <a:scene3d>
            <a:camera prst="orthographicFront">
              <a:rot lat="0" lon="0" rev="480000"/>
            </a:camera>
            <a:lightRig rig="threePt" dir="t"/>
          </a:scene3d>
        </p:spPr>
        <p:txBody>
          <a:bodyPr wrap="none" rtlCol="0">
            <a:spAutoFit/>
          </a:bodyPr>
          <a:lstStyle/>
          <a:p>
            <a:pPr eaLnBrk="0" fontAlgn="base" hangingPunct="0">
              <a:lnSpc>
                <a:spcPct val="80000"/>
              </a:lnSpc>
              <a:spcAft>
                <a:spcPct val="0"/>
              </a:spcAft>
            </a:pPr>
            <a:r>
              <a:rPr lang="en-US" b="1" i="1" dirty="0" smtClean="0">
                <a:solidFill>
                  <a:srgbClr val="000000"/>
                </a:solidFill>
                <a:latin typeface="Helvetica" pitchFamily="34" charset="0"/>
              </a:rPr>
              <a:t>1600 high-tech </a:t>
            </a:r>
          </a:p>
          <a:p>
            <a:pPr eaLnBrk="0" fontAlgn="base" hangingPunct="0">
              <a:lnSpc>
                <a:spcPct val="80000"/>
              </a:lnSpc>
              <a:spcAft>
                <a:spcPct val="0"/>
              </a:spcAft>
            </a:pPr>
            <a:r>
              <a:rPr lang="en-US" b="1" i="1" dirty="0" smtClean="0">
                <a:solidFill>
                  <a:srgbClr val="000000"/>
                </a:solidFill>
                <a:latin typeface="Helvetica" pitchFamily="34" charset="0"/>
              </a:rPr>
              <a:t>superconducting magnets</a:t>
            </a:r>
            <a:endParaRPr lang="en-US" b="1" i="1" dirty="0">
              <a:solidFill>
                <a:srgbClr val="000000"/>
              </a:solidFill>
              <a:latin typeface="Helvetica" pitchFamily="34" charset="0"/>
            </a:endParaRPr>
          </a:p>
        </p:txBody>
      </p:sp>
    </p:spTree>
    <p:extLst>
      <p:ext uri="{BB962C8B-B14F-4D97-AF65-F5344CB8AC3E}">
        <p14:creationId xmlns:p14="http://schemas.microsoft.com/office/powerpoint/2010/main" xmlns="" val="61512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edle_Haystack.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1" y="1295400"/>
            <a:ext cx="6982014" cy="4953000"/>
          </a:xfrm>
          <a:prstGeom prst="rect">
            <a:avLst/>
          </a:prstGeom>
        </p:spPr>
      </p:pic>
      <p:sp>
        <p:nvSpPr>
          <p:cNvPr id="2" name="Title 1"/>
          <p:cNvSpPr>
            <a:spLocks noGrp="1"/>
          </p:cNvSpPr>
          <p:nvPr>
            <p:ph type="title"/>
          </p:nvPr>
        </p:nvSpPr>
        <p:spPr/>
        <p:txBody>
          <a:bodyPr/>
          <a:lstStyle/>
          <a:p>
            <a:r>
              <a:rPr lang="en-US" dirty="0"/>
              <a:t>How to search for a Higgs particle?</a:t>
            </a:r>
          </a:p>
        </p:txBody>
      </p:sp>
      <p:sp>
        <p:nvSpPr>
          <p:cNvPr id="4" name="Slide Number Placeholder 3"/>
          <p:cNvSpPr>
            <a:spLocks noGrp="1"/>
          </p:cNvSpPr>
          <p:nvPr>
            <p:ph type="sldNum" sz="quarter" idx="12"/>
          </p:nvPr>
        </p:nvSpPr>
        <p:spPr>
          <a:xfrm>
            <a:off x="8382000" y="6629400"/>
            <a:ext cx="762000" cy="228600"/>
          </a:xfrm>
        </p:spPr>
        <p:txBody>
          <a:bodyPr/>
          <a:lstStyle/>
          <a:p>
            <a:pPr>
              <a:defRPr/>
            </a:pPr>
            <a:fld id="{234D99DB-AB2A-44B6-A23B-76A3E0A1F3A9}" type="slidenum">
              <a:rPr lang="en-US" altLang="zh-CN" smtClean="0">
                <a:solidFill>
                  <a:srgbClr val="000000"/>
                </a:solidFill>
              </a:rPr>
              <a:pPr>
                <a:defRPr/>
              </a:pPr>
              <a:t>37</a:t>
            </a:fld>
            <a:endParaRPr lang="en-US" altLang="zh-CN" dirty="0">
              <a:solidFill>
                <a:srgbClr val="000000"/>
              </a:solidFill>
            </a:endParaRPr>
          </a:p>
        </p:txBody>
      </p:sp>
      <p:sp>
        <p:nvSpPr>
          <p:cNvPr id="5" name="Content Placeholder 2"/>
          <p:cNvSpPr>
            <a:spLocks noGrp="1"/>
          </p:cNvSpPr>
          <p:nvPr>
            <p:ph idx="1"/>
          </p:nvPr>
        </p:nvSpPr>
        <p:spPr>
          <a:xfrm>
            <a:off x="5029200" y="762000"/>
            <a:ext cx="4038600" cy="2438400"/>
          </a:xfrm>
          <a:solidFill>
            <a:schemeClr val="bg1">
              <a:alpha val="87000"/>
            </a:schemeClr>
          </a:solidFill>
          <a:ln w="19050" cmpd="sng">
            <a:solidFill>
              <a:schemeClr val="tx1"/>
            </a:solidFill>
          </a:ln>
          <a:effectLst>
            <a:outerShdw blurRad="50800" dist="38100" dir="2700000" sx="101000" sy="101000" algn="tl" rotWithShape="0">
              <a:srgbClr val="000000">
                <a:alpha val="43000"/>
              </a:srgbClr>
            </a:outerShdw>
          </a:effectLst>
        </p:spPr>
        <p:txBody>
          <a:bodyPr/>
          <a:lstStyle/>
          <a:p>
            <a:pPr marL="0" indent="0">
              <a:buNone/>
            </a:pPr>
            <a:r>
              <a:rPr lang="en-US" b="1" dirty="0" smtClean="0"/>
              <a:t>Needles in a </a:t>
            </a:r>
            <a:r>
              <a:rPr lang="en-US" sz="3600" b="1" dirty="0" smtClean="0"/>
              <a:t>haystack</a:t>
            </a:r>
          </a:p>
          <a:p>
            <a:pPr marL="179388" indent="0">
              <a:buNone/>
            </a:pPr>
            <a:r>
              <a:rPr lang="en-US" sz="1600" b="1" dirty="0" smtClean="0"/>
              <a:t>In ATLAS, up to July 4, 2012:</a:t>
            </a:r>
          </a:p>
          <a:p>
            <a:pPr marL="360363" indent="0">
              <a:buNone/>
            </a:pPr>
            <a:r>
              <a:rPr lang="en-US" sz="1600" b="1" dirty="0" smtClean="0"/>
              <a:t>A million billion </a:t>
            </a:r>
            <a:r>
              <a:rPr lang="en-US" sz="1600" dirty="0" smtClean="0"/>
              <a:t>collisions</a:t>
            </a:r>
          </a:p>
          <a:p>
            <a:pPr marL="360363" indent="0">
              <a:buNone/>
            </a:pPr>
            <a:r>
              <a:rPr lang="en-US" sz="1600" b="1" dirty="0" smtClean="0"/>
              <a:t>4.2 billion </a:t>
            </a:r>
            <a:r>
              <a:rPr lang="en-US" sz="1600" dirty="0" smtClean="0"/>
              <a:t>events analyzed</a:t>
            </a:r>
          </a:p>
          <a:p>
            <a:pPr marL="360363" indent="0">
              <a:buNone/>
            </a:pPr>
            <a:r>
              <a:rPr lang="en-US" sz="1600" b="1" dirty="0" smtClean="0"/>
              <a:t>240,000</a:t>
            </a:r>
            <a:r>
              <a:rPr lang="en-US" sz="1600" dirty="0" smtClean="0"/>
              <a:t> Higgs particles produced</a:t>
            </a:r>
          </a:p>
          <a:p>
            <a:pPr marL="360363" indent="0">
              <a:buNone/>
            </a:pPr>
            <a:r>
              <a:rPr lang="en-US" sz="1600" dirty="0" smtClean="0"/>
              <a:t>~</a:t>
            </a:r>
            <a:r>
              <a:rPr lang="en-US" sz="1600" b="1" dirty="0" smtClean="0"/>
              <a:t>350 </a:t>
            </a:r>
            <a:r>
              <a:rPr lang="en-US" sz="1600" dirty="0" err="1" smtClean="0"/>
              <a:t>diphoton</a:t>
            </a:r>
            <a:r>
              <a:rPr lang="en-US" sz="1600" dirty="0" smtClean="0"/>
              <a:t> Higgs events detected</a:t>
            </a:r>
          </a:p>
          <a:p>
            <a:pPr marL="360363" indent="0">
              <a:buNone/>
            </a:pPr>
            <a:r>
              <a:rPr lang="en-US" sz="1600" dirty="0" smtClean="0"/>
              <a:t>~</a:t>
            </a:r>
            <a:r>
              <a:rPr lang="en-US" sz="1600" b="1" dirty="0" smtClean="0"/>
              <a:t>8</a:t>
            </a:r>
            <a:r>
              <a:rPr lang="en-US" sz="1600" dirty="0" smtClean="0"/>
              <a:t> four-lepton Higgs events detected</a:t>
            </a:r>
            <a:endParaRPr lang="en-US" sz="1100" dirty="0"/>
          </a:p>
        </p:txBody>
      </p:sp>
      <p:sp>
        <p:nvSpPr>
          <p:cNvPr id="6" name="TextBox 5"/>
          <p:cNvSpPr txBox="1"/>
          <p:nvPr/>
        </p:nvSpPr>
        <p:spPr>
          <a:xfrm>
            <a:off x="762001" y="762002"/>
            <a:ext cx="1922208" cy="430887"/>
          </a:xfrm>
          <a:prstGeom prst="rect">
            <a:avLst/>
          </a:prstGeom>
          <a:noFill/>
        </p:spPr>
        <p:txBody>
          <a:bodyPr wrap="none" rtlCol="0">
            <a:spAutoFit/>
          </a:bodyPr>
          <a:lstStyle/>
          <a:p>
            <a:pPr eaLnBrk="0" fontAlgn="base" hangingPunct="0">
              <a:spcBef>
                <a:spcPct val="20000"/>
              </a:spcBef>
              <a:spcAft>
                <a:spcPct val="0"/>
              </a:spcAft>
            </a:pPr>
            <a:r>
              <a:rPr lang="en-US" sz="2200" b="1" i="1" dirty="0" smtClean="0">
                <a:solidFill>
                  <a:srgbClr val="000000"/>
                </a:solidFill>
                <a:latin typeface="Helvetica" pitchFamily="34" charset="0"/>
              </a:rPr>
              <a:t>Not so easy!</a:t>
            </a:r>
            <a:endParaRPr lang="en-US" sz="2200" b="1" i="1" dirty="0">
              <a:solidFill>
                <a:srgbClr val="000000"/>
              </a:solidFill>
              <a:latin typeface="Helvetica" pitchFamily="34" charset="0"/>
            </a:endParaRPr>
          </a:p>
        </p:txBody>
      </p:sp>
      <p:sp>
        <p:nvSpPr>
          <p:cNvPr id="3" name="TextBox 2"/>
          <p:cNvSpPr txBox="1"/>
          <p:nvPr/>
        </p:nvSpPr>
        <p:spPr>
          <a:xfrm>
            <a:off x="8305800" y="5486400"/>
            <a:ext cx="572937" cy="769441"/>
          </a:xfrm>
          <a:prstGeom prst="rect">
            <a:avLst/>
          </a:prstGeom>
          <a:noFill/>
        </p:spPr>
        <p:txBody>
          <a:bodyPr wrap="none" rtlCol="0">
            <a:spAutoFit/>
          </a:bodyPr>
          <a:lstStyle/>
          <a:p>
            <a:r>
              <a:rPr lang="en-US" sz="1100" dirty="0">
                <a:solidFill>
                  <a:schemeClr val="bg1">
                    <a:lumMod val="50000"/>
                  </a:schemeClr>
                </a:solidFill>
              </a:rPr>
              <a:t>~</a:t>
            </a:r>
            <a:r>
              <a:rPr lang="en-US" sz="1100" dirty="0" smtClean="0">
                <a:solidFill>
                  <a:schemeClr val="bg1">
                    <a:lumMod val="50000"/>
                  </a:schemeClr>
                </a:solidFill>
              </a:rPr>
              <a:t>540k</a:t>
            </a:r>
          </a:p>
          <a:p>
            <a:r>
              <a:rPr lang="en-US" sz="1100" dirty="0" smtClean="0">
                <a:solidFill>
                  <a:schemeClr val="bg1">
                    <a:lumMod val="50000"/>
                  </a:schemeClr>
                </a:solidFill>
              </a:rPr>
              <a:t>~900</a:t>
            </a:r>
          </a:p>
          <a:p>
            <a:r>
              <a:rPr lang="en-US" sz="1100" dirty="0" smtClean="0">
                <a:solidFill>
                  <a:schemeClr val="bg1">
                    <a:lumMod val="50000"/>
                  </a:schemeClr>
                </a:solidFill>
              </a:rPr>
              <a:t>~21</a:t>
            </a:r>
          </a:p>
          <a:p>
            <a:endParaRPr lang="en-US" sz="1100" dirty="0">
              <a:solidFill>
                <a:schemeClr val="bg1">
                  <a:lumMod val="50000"/>
                </a:schemeClr>
              </a:solidFill>
            </a:endParaRPr>
          </a:p>
        </p:txBody>
      </p:sp>
    </p:spTree>
    <p:extLst>
      <p:ext uri="{BB962C8B-B14F-4D97-AF65-F5344CB8AC3E}">
        <p14:creationId xmlns:p14="http://schemas.microsoft.com/office/powerpoint/2010/main" xmlns="" val="26659034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GoogleMap 2010-10-26 4-50 PM.jpg"/>
          <p:cNvPicPr preferRelativeResize="0">
            <a:picLocks noChangeAspect="1"/>
          </p:cNvPicPr>
          <p:nvPr/>
        </p:nvPicPr>
        <p:blipFill>
          <a:blip r:embed="rId2" cstate="print">
            <a:extLst>
              <a:ext uri="{28A0092B-C50C-407E-A947-70E740481C1C}">
                <a14:useLocalDpi xmlns:a14="http://schemas.microsoft.com/office/drawing/2010/main" xmlns="" val="0"/>
              </a:ext>
            </a:extLst>
          </a:blip>
          <a:srcRect l="-606" r="-606"/>
          <a:stretch>
            <a:fillRect/>
          </a:stretch>
        </p:blipFill>
        <p:spPr bwMode="auto">
          <a:xfrm>
            <a:off x="304800" y="1282188"/>
            <a:ext cx="8534400" cy="527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sz="2400" dirty="0" smtClean="0"/>
              <a:t>With the Help of the Worldwide LHC Computing Grid</a:t>
            </a:r>
            <a:endParaRPr lang="en-US" sz="2400" b="1" dirty="0"/>
          </a:p>
        </p:txBody>
      </p:sp>
      <p:sp>
        <p:nvSpPr>
          <p:cNvPr id="4" name="Slide Number Placeholder 3"/>
          <p:cNvSpPr>
            <a:spLocks noGrp="1"/>
          </p:cNvSpPr>
          <p:nvPr>
            <p:ph type="sldNum" sz="quarter" idx="12"/>
          </p:nvPr>
        </p:nvSpPr>
        <p:spPr>
          <a:xfrm>
            <a:off x="8382000" y="6629400"/>
            <a:ext cx="762000" cy="228600"/>
          </a:xfrm>
        </p:spPr>
        <p:txBody>
          <a:bodyPr/>
          <a:lstStyle/>
          <a:p>
            <a:pPr>
              <a:defRPr/>
            </a:pPr>
            <a:fld id="{234D99DB-AB2A-44B6-A23B-76A3E0A1F3A9}" type="slidenum">
              <a:rPr lang="en-US" altLang="zh-CN" smtClean="0">
                <a:solidFill>
                  <a:srgbClr val="000000"/>
                </a:solidFill>
              </a:rPr>
              <a:pPr>
                <a:defRPr/>
              </a:pPr>
              <a:t>38</a:t>
            </a:fld>
            <a:endParaRPr lang="en-US" altLang="zh-CN" dirty="0">
              <a:solidFill>
                <a:srgbClr val="000000"/>
              </a:solidFill>
            </a:endParaRPr>
          </a:p>
        </p:txBody>
      </p:sp>
      <p:sp>
        <p:nvSpPr>
          <p:cNvPr id="12" name="Rectangle 11"/>
          <p:cNvSpPr/>
          <p:nvPr/>
        </p:nvSpPr>
        <p:spPr bwMode="auto">
          <a:xfrm>
            <a:off x="457200" y="1219200"/>
            <a:ext cx="1752600" cy="1143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7" name="Content Placeholder 2"/>
          <p:cNvSpPr txBox="1">
            <a:spLocks/>
          </p:cNvSpPr>
          <p:nvPr/>
        </p:nvSpPr>
        <p:spPr bwMode="auto">
          <a:xfrm>
            <a:off x="357482" y="685800"/>
            <a:ext cx="8429037" cy="990600"/>
          </a:xfrm>
          <a:prstGeom prst="rect">
            <a:avLst/>
          </a:prstGeom>
          <a:solidFill>
            <a:schemeClr val="tx1"/>
          </a:solid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1588" indent="0">
              <a:buFontTx/>
              <a:buNone/>
            </a:pPr>
            <a:r>
              <a:rPr lang="en-US" sz="2000" b="1" i="1" dirty="0" smtClean="0">
                <a:solidFill>
                  <a:srgbClr val="FFFF00"/>
                </a:solidFill>
              </a:rPr>
              <a:t>The </a:t>
            </a:r>
            <a:r>
              <a:rPr lang="en-US" sz="2000" b="1" i="1" dirty="0">
                <a:solidFill>
                  <a:srgbClr val="FFFF00"/>
                </a:solidFill>
              </a:rPr>
              <a:t>Worldwide LHC Computing Grid </a:t>
            </a:r>
            <a:r>
              <a:rPr lang="en-US" sz="2000" dirty="0" smtClean="0">
                <a:solidFill>
                  <a:srgbClr val="FFFF00"/>
                </a:solidFill>
              </a:rPr>
              <a:t>combines </a:t>
            </a:r>
            <a:r>
              <a:rPr lang="en-US" sz="2000" dirty="0">
                <a:solidFill>
                  <a:srgbClr val="FFFF00"/>
                </a:solidFill>
              </a:rPr>
              <a:t>the computing resources of more than 100,000 processors </a:t>
            </a:r>
            <a:r>
              <a:rPr lang="en-US" sz="2000" dirty="0" smtClean="0">
                <a:solidFill>
                  <a:srgbClr val="FFFF00"/>
                </a:solidFill>
              </a:rPr>
              <a:t>from over </a:t>
            </a:r>
            <a:r>
              <a:rPr lang="en-US" sz="2000" dirty="0">
                <a:solidFill>
                  <a:srgbClr val="FFFF00"/>
                </a:solidFill>
              </a:rPr>
              <a:t>170 </a:t>
            </a:r>
            <a:r>
              <a:rPr lang="en-US" sz="2000" dirty="0" smtClean="0">
                <a:solidFill>
                  <a:srgbClr val="FFFF00"/>
                </a:solidFill>
              </a:rPr>
              <a:t>computing centers in 36 </a:t>
            </a:r>
            <a:r>
              <a:rPr lang="en-US" sz="2000" dirty="0">
                <a:solidFill>
                  <a:srgbClr val="FFFF00"/>
                </a:solidFill>
              </a:rPr>
              <a:t>countries, producing a massive distributed computing infrastructure that provides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more </a:t>
            </a:r>
            <a:r>
              <a:rPr lang="en-US" sz="2000" dirty="0">
                <a:solidFill>
                  <a:srgbClr val="FFFF00"/>
                </a:solidFill>
              </a:rPr>
              <a:t>than </a:t>
            </a:r>
            <a:r>
              <a:rPr lang="en-US" sz="2000" dirty="0" smtClean="0">
                <a:solidFill>
                  <a:srgbClr val="FFFF00"/>
                </a:solidFill>
              </a:rPr>
              <a:t>8000</a:t>
            </a:r>
            <a:br>
              <a:rPr lang="en-US" sz="2000" dirty="0" smtClean="0">
                <a:solidFill>
                  <a:srgbClr val="FFFF00"/>
                </a:solidFill>
              </a:rPr>
            </a:br>
            <a:r>
              <a:rPr lang="en-US" sz="2000" dirty="0" smtClean="0">
                <a:solidFill>
                  <a:srgbClr val="FFFF00"/>
                </a:solidFill>
              </a:rPr>
              <a:t>physicists </a:t>
            </a:r>
            <a:r>
              <a:rPr lang="en-US" sz="2000" dirty="0">
                <a:solidFill>
                  <a:srgbClr val="FFFF00"/>
                </a:solidFill>
              </a:rPr>
              <a:t>around </a:t>
            </a:r>
            <a:r>
              <a:rPr lang="en-US" sz="2000" dirty="0" smtClean="0">
                <a:solidFill>
                  <a:srgbClr val="FFFF00"/>
                </a:solidFill>
              </a:rPr>
              <a:t>the </a:t>
            </a:r>
            <a:br>
              <a:rPr lang="en-US" sz="2000" dirty="0" smtClean="0">
                <a:solidFill>
                  <a:srgbClr val="FFFF00"/>
                </a:solidFill>
              </a:rPr>
            </a:br>
            <a:r>
              <a:rPr lang="en-US" sz="2000" dirty="0" smtClean="0">
                <a:solidFill>
                  <a:srgbClr val="FFFF00"/>
                </a:solidFill>
              </a:rPr>
              <a:t>world </a:t>
            </a:r>
            <a:r>
              <a:rPr lang="en-US" sz="2000" dirty="0">
                <a:solidFill>
                  <a:srgbClr val="FFFF00"/>
                </a:solidFill>
              </a:rPr>
              <a:t>with </a:t>
            </a:r>
            <a:r>
              <a:rPr lang="en-US" sz="2000" dirty="0" smtClean="0">
                <a:solidFill>
                  <a:srgbClr val="FFFF00"/>
                </a:solidFill>
              </a:rPr>
              <a:t>near </a:t>
            </a:r>
            <a:br>
              <a:rPr lang="en-US" sz="2000" dirty="0" smtClean="0">
                <a:solidFill>
                  <a:srgbClr val="FFFF00"/>
                </a:solidFill>
              </a:rPr>
            </a:br>
            <a:r>
              <a:rPr lang="en-US" sz="2000" dirty="0" smtClean="0">
                <a:solidFill>
                  <a:srgbClr val="FFFF00"/>
                </a:solidFill>
              </a:rPr>
              <a:t>real-time access </a:t>
            </a:r>
            <a:br>
              <a:rPr lang="en-US" sz="2000" dirty="0" smtClean="0">
                <a:solidFill>
                  <a:srgbClr val="FFFF00"/>
                </a:solidFill>
              </a:rPr>
            </a:br>
            <a:r>
              <a:rPr lang="en-US" sz="2000" dirty="0" smtClean="0">
                <a:solidFill>
                  <a:srgbClr val="FFFF00"/>
                </a:solidFill>
              </a:rPr>
              <a:t>to </a:t>
            </a:r>
            <a:r>
              <a:rPr lang="en-US" sz="2000" dirty="0">
                <a:solidFill>
                  <a:srgbClr val="FFFF00"/>
                </a:solidFill>
              </a:rPr>
              <a:t>LHC </a:t>
            </a:r>
            <a:r>
              <a:rPr lang="en-US" sz="2000" dirty="0" smtClean="0">
                <a:solidFill>
                  <a:srgbClr val="FFFF00"/>
                </a:solidFill>
              </a:rPr>
              <a:t>data</a:t>
            </a:r>
            <a:r>
              <a:rPr lang="en-US" sz="2000" dirty="0">
                <a:solidFill>
                  <a:srgbClr val="FFFF00"/>
                </a:solidFill>
              </a:rPr>
              <a:t>,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and the power </a:t>
            </a:r>
            <a:br>
              <a:rPr lang="en-US" sz="2000" dirty="0" smtClean="0">
                <a:solidFill>
                  <a:srgbClr val="FFFF00"/>
                </a:solidFill>
              </a:rPr>
            </a:br>
            <a:r>
              <a:rPr lang="en-US" sz="2000" dirty="0" smtClean="0">
                <a:solidFill>
                  <a:srgbClr val="FFFF00"/>
                </a:solidFill>
              </a:rPr>
              <a:t>to process </a:t>
            </a:r>
            <a:r>
              <a:rPr lang="en-US" sz="2000" dirty="0">
                <a:solidFill>
                  <a:srgbClr val="FFFF00"/>
                </a:solidFill>
              </a:rPr>
              <a:t>it. </a:t>
            </a:r>
          </a:p>
          <a:p>
            <a:pPr marL="180975" indent="0">
              <a:buFontTx/>
              <a:buNone/>
            </a:pPr>
            <a:endParaRPr lang="en-US" sz="2000" dirty="0" smtClean="0">
              <a:solidFill>
                <a:srgbClr val="FFFF00"/>
              </a:solidFill>
            </a:endParaRPr>
          </a:p>
        </p:txBody>
      </p:sp>
      <p:sp>
        <p:nvSpPr>
          <p:cNvPr id="9" name="Content Placeholder 2"/>
          <p:cNvSpPr txBox="1">
            <a:spLocks/>
          </p:cNvSpPr>
          <p:nvPr/>
        </p:nvSpPr>
        <p:spPr bwMode="auto">
          <a:xfrm>
            <a:off x="381000" y="5486400"/>
            <a:ext cx="8382000" cy="1066800"/>
          </a:xfrm>
          <a:prstGeom prst="rect">
            <a:avLst/>
          </a:prstGeom>
          <a:solidFill>
            <a:schemeClr val="tx1">
              <a:alpha val="41000"/>
            </a:schemeClr>
          </a:solidFill>
          <a:ln w="9525">
            <a:noFill/>
            <a:miter lim="800000"/>
            <a:headEnd/>
            <a:tailEnd/>
          </a:ln>
        </p:spPr>
        <p:txBody>
          <a:bodyPr vert="horz" wrap="square" lIns="36000" tIns="45718" rIns="0"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0" indent="0">
              <a:buFontTx/>
              <a:buNone/>
            </a:pPr>
            <a:r>
              <a:rPr lang="en-US" sz="2000" dirty="0" smtClean="0">
                <a:solidFill>
                  <a:srgbClr val="CCFFCC"/>
                </a:solidFill>
              </a:rPr>
              <a:t>Lessons learned in managing, securing and linking up on this global scale have driven innovation in computing grids all over the world. Grids are being used in the fight against disease, climate change, air pollution, etc.</a:t>
            </a:r>
          </a:p>
        </p:txBody>
      </p:sp>
      <p:sp>
        <p:nvSpPr>
          <p:cNvPr id="10" name="Rectangle 9"/>
          <p:cNvSpPr/>
          <p:nvPr/>
        </p:nvSpPr>
        <p:spPr bwMode="auto">
          <a:xfrm>
            <a:off x="7086600" y="3200400"/>
            <a:ext cx="1676400" cy="1371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6" name="Rectangle 5"/>
          <p:cNvSpPr/>
          <p:nvPr/>
        </p:nvSpPr>
        <p:spPr bwMode="auto">
          <a:xfrm>
            <a:off x="7010400" y="1676400"/>
            <a:ext cx="1752600" cy="1143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1" name="Rectangle 10"/>
          <p:cNvSpPr/>
          <p:nvPr/>
        </p:nvSpPr>
        <p:spPr>
          <a:xfrm>
            <a:off x="6477566" y="2133600"/>
            <a:ext cx="2243329" cy="2862322"/>
          </a:xfrm>
          <a:prstGeom prst="rect">
            <a:avLst/>
          </a:prstGeom>
        </p:spPr>
        <p:txBody>
          <a:bodyPr wrap="none">
            <a:spAutoFit/>
          </a:bodyPr>
          <a:lstStyle/>
          <a:p>
            <a:pPr algn="r" eaLnBrk="0" fontAlgn="base" hangingPunct="0">
              <a:spcBef>
                <a:spcPct val="20000"/>
              </a:spcBef>
              <a:spcAft>
                <a:spcPct val="0"/>
              </a:spcAft>
            </a:pPr>
            <a:r>
              <a:rPr lang="en-US" sz="2000" i="1" dirty="0" smtClean="0">
                <a:solidFill>
                  <a:srgbClr val="FFFFFF"/>
                </a:solidFill>
              </a:rPr>
              <a:t>~170 computing</a:t>
            </a:r>
          </a:p>
          <a:p>
            <a:pPr algn="r" eaLnBrk="0" fontAlgn="base" hangingPunct="0">
              <a:spcBef>
                <a:spcPct val="20000"/>
              </a:spcBef>
              <a:spcAft>
                <a:spcPct val="0"/>
              </a:spcAft>
            </a:pPr>
            <a:r>
              <a:rPr lang="en-US" sz="2000" i="1" dirty="0" smtClean="0">
                <a:solidFill>
                  <a:srgbClr val="FFFFFF"/>
                </a:solidFill>
              </a:rPr>
              <a:t>Centers</a:t>
            </a:r>
          </a:p>
          <a:p>
            <a:pPr algn="r" eaLnBrk="0" fontAlgn="base" hangingPunct="0">
              <a:spcBef>
                <a:spcPct val="20000"/>
              </a:spcBef>
              <a:spcAft>
                <a:spcPct val="0"/>
              </a:spcAft>
            </a:pPr>
            <a:r>
              <a:rPr lang="en-US" sz="2000" i="1" dirty="0" smtClean="0">
                <a:solidFill>
                  <a:srgbClr val="FFFFFF"/>
                </a:solidFill>
              </a:rPr>
              <a:t>~36 countries</a:t>
            </a:r>
          </a:p>
          <a:p>
            <a:pPr algn="r" eaLnBrk="0" fontAlgn="base" hangingPunct="0">
              <a:spcBef>
                <a:spcPct val="20000"/>
              </a:spcBef>
              <a:spcAft>
                <a:spcPct val="0"/>
              </a:spcAft>
            </a:pPr>
            <a:r>
              <a:rPr lang="en-US" sz="2000" i="1" dirty="0" smtClean="0">
                <a:solidFill>
                  <a:srgbClr val="FFFFFF"/>
                </a:solidFill>
              </a:rPr>
              <a:t>~250K cores</a:t>
            </a:r>
          </a:p>
          <a:p>
            <a:pPr algn="r" eaLnBrk="0" fontAlgn="base" hangingPunct="0">
              <a:spcBef>
                <a:spcPct val="20000"/>
              </a:spcBef>
              <a:spcAft>
                <a:spcPct val="0"/>
              </a:spcAft>
            </a:pPr>
            <a:r>
              <a:rPr lang="en-US" sz="2000" i="1" dirty="0" smtClean="0">
                <a:solidFill>
                  <a:srgbClr val="FFFFFF"/>
                </a:solidFill>
                <a:latin typeface="Helvetica" pitchFamily="34" charset="0"/>
              </a:rPr>
              <a:t>~100 million</a:t>
            </a:r>
            <a:br>
              <a:rPr lang="en-US" sz="2000" i="1" dirty="0" smtClean="0">
                <a:solidFill>
                  <a:srgbClr val="FFFFFF"/>
                </a:solidFill>
                <a:latin typeface="Helvetica" pitchFamily="34" charset="0"/>
              </a:rPr>
            </a:br>
            <a:r>
              <a:rPr lang="en-US" sz="2000" i="1" dirty="0" smtClean="0">
                <a:solidFill>
                  <a:srgbClr val="FFFFFF"/>
                </a:solidFill>
                <a:latin typeface="Helvetica" pitchFamily="34" charset="0"/>
              </a:rPr>
              <a:t>    gigabytes</a:t>
            </a:r>
            <a:br>
              <a:rPr lang="en-US" sz="2000" i="1" dirty="0" smtClean="0">
                <a:solidFill>
                  <a:srgbClr val="FFFFFF"/>
                </a:solidFill>
                <a:latin typeface="Helvetica" pitchFamily="34" charset="0"/>
              </a:rPr>
            </a:br>
            <a:r>
              <a:rPr lang="en-US" sz="2000" i="1" dirty="0" smtClean="0">
                <a:solidFill>
                  <a:srgbClr val="FFFFFF"/>
                </a:solidFill>
                <a:latin typeface="Helvetica" pitchFamily="34" charset="0"/>
              </a:rPr>
              <a:t>    of disk</a:t>
            </a:r>
          </a:p>
          <a:p>
            <a:pPr algn="r" eaLnBrk="0" fontAlgn="base" hangingPunct="0">
              <a:spcBef>
                <a:spcPct val="20000"/>
              </a:spcBef>
              <a:spcAft>
                <a:spcPct val="0"/>
              </a:spcAft>
            </a:pPr>
            <a:r>
              <a:rPr lang="en-US" sz="2000" i="1" dirty="0" smtClean="0">
                <a:solidFill>
                  <a:srgbClr val="FFFFFF"/>
                </a:solidFill>
              </a:rPr>
              <a:t>(10 million DVDs)</a:t>
            </a:r>
            <a:endParaRPr lang="en-US" sz="2000" i="1" dirty="0">
              <a:solidFill>
                <a:srgbClr val="FFFFFF"/>
              </a:solidFill>
            </a:endParaRPr>
          </a:p>
        </p:txBody>
      </p:sp>
    </p:spTree>
    <p:extLst>
      <p:ext uri="{BB962C8B-B14F-4D97-AF65-F5344CB8AC3E}">
        <p14:creationId xmlns:p14="http://schemas.microsoft.com/office/powerpoint/2010/main" xmlns="" val="374394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7" y="0"/>
            <a:ext cx="8077201" cy="593558"/>
          </a:xfrm>
        </p:spPr>
        <p:txBody>
          <a:bodyPr/>
          <a:lstStyle/>
          <a:p>
            <a:pPr algn="l"/>
            <a:r>
              <a:rPr lang="en-US" dirty="0" smtClean="0"/>
              <a:t>TEVATRON     </a:t>
            </a:r>
            <a:r>
              <a:rPr lang="en-US" dirty="0" smtClean="0">
                <a:solidFill>
                  <a:schemeClr val="tx1"/>
                </a:solidFill>
                <a:latin typeface="+mj-lt"/>
                <a:cs typeface="Times New Roman" pitchFamily="18" charset="0"/>
                <a:sym typeface="Helvetica" charset="0"/>
              </a:rPr>
              <a:t>EPS-HEP 2011 (July)</a:t>
            </a:r>
            <a:endParaRPr lang="en-US" dirty="0">
              <a:solidFill>
                <a:schemeClr val="tx1"/>
              </a:solidFill>
              <a:latin typeface="+mj-lt"/>
            </a:endParaRPr>
          </a:p>
        </p:txBody>
      </p:sp>
      <p:sp>
        <p:nvSpPr>
          <p:cNvPr id="3" name="Content Placeholder 2"/>
          <p:cNvSpPr>
            <a:spLocks noGrp="1"/>
          </p:cNvSpPr>
          <p:nvPr>
            <p:ph idx="1"/>
          </p:nvPr>
        </p:nvSpPr>
        <p:spPr>
          <a:xfrm>
            <a:off x="533400" y="5562600"/>
            <a:ext cx="8458200" cy="914400"/>
          </a:xfrm>
        </p:spPr>
        <p:txBody>
          <a:bodyPr/>
          <a:lstStyle/>
          <a:p>
            <a:r>
              <a:rPr lang="en-US" sz="2200" b="1" i="1" dirty="0" smtClean="0"/>
              <a:t>Excess in 125&lt;</a:t>
            </a:r>
            <a:r>
              <a:rPr lang="en-US" sz="2200" b="1" i="1" dirty="0" err="1" smtClean="0"/>
              <a:t>m</a:t>
            </a:r>
            <a:r>
              <a:rPr lang="en-US" sz="2200" b="1" i="1" baseline="-25000" dirty="0" err="1" smtClean="0"/>
              <a:t>H</a:t>
            </a:r>
            <a:r>
              <a:rPr lang="en-US" sz="2200" b="1" i="1" dirty="0" smtClean="0"/>
              <a:t>&lt;155 </a:t>
            </a:r>
            <a:r>
              <a:rPr lang="en-US" sz="2200" b="1" i="1" dirty="0" err="1" smtClean="0"/>
              <a:t>GeV</a:t>
            </a:r>
            <a:r>
              <a:rPr lang="en-US" sz="2200" b="1" i="1" dirty="0" smtClean="0"/>
              <a:t> (approx. 1 sigma)</a:t>
            </a:r>
          </a:p>
          <a:p>
            <a:r>
              <a:rPr lang="en-US" sz="2200" b="1" i="1" dirty="0" smtClean="0"/>
              <a:t>95% CL </a:t>
            </a:r>
            <a:r>
              <a:rPr lang="en-US" sz="2200" b="1" i="1" dirty="0"/>
              <a:t>e</a:t>
            </a:r>
            <a:r>
              <a:rPr lang="en-US" sz="2200" b="1" i="1" dirty="0" smtClean="0"/>
              <a:t>xclusion: 156-177 </a:t>
            </a:r>
            <a:r>
              <a:rPr lang="en-US" sz="2200" b="1" i="1" dirty="0" err="1" smtClean="0"/>
              <a:t>GeV</a:t>
            </a:r>
            <a:r>
              <a:rPr lang="en-US" sz="2200" b="1" i="1" dirty="0" smtClean="0"/>
              <a:t>  (expected: 148-180 </a:t>
            </a:r>
            <a:r>
              <a:rPr lang="en-US" sz="2200" b="1" i="1" dirty="0" err="1" smtClean="0"/>
              <a:t>GeV</a:t>
            </a:r>
            <a:r>
              <a:rPr lang="en-US" sz="2200" b="1" i="1" dirty="0" smtClean="0"/>
              <a:t>)</a:t>
            </a: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39</a:t>
            </a:fld>
            <a:endParaRPr lang="en-US" altLang="zh-CN" dirty="0">
              <a:solidFill>
                <a:srgbClr val="000000"/>
              </a:solidFill>
            </a:endParaRPr>
          </a:p>
        </p:txBody>
      </p:sp>
      <p:pic>
        <p:nvPicPr>
          <p:cNvPr id="8" name="Picture 7" descr="tevbayeslimits17july2011.eps"/>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51120" y="381000"/>
            <a:ext cx="6045080" cy="4343400"/>
          </a:xfrm>
          <a:prstGeom prst="rect">
            <a:avLst/>
          </a:prstGeom>
        </p:spPr>
      </p:pic>
      <p:sp>
        <p:nvSpPr>
          <p:cNvPr id="9" name="TextBox 8"/>
          <p:cNvSpPr txBox="1"/>
          <p:nvPr/>
        </p:nvSpPr>
        <p:spPr>
          <a:xfrm>
            <a:off x="838200" y="4569763"/>
            <a:ext cx="1224088" cy="369332"/>
          </a:xfrm>
          <a:prstGeom prst="rect">
            <a:avLst/>
          </a:prstGeom>
          <a:noFill/>
        </p:spPr>
        <p:txBody>
          <a:bodyPr wrap="none" rtlCol="0">
            <a:spAutoFit/>
          </a:bodyPr>
          <a:lstStyle/>
          <a:p>
            <a:r>
              <a:rPr lang="en-US" dirty="0" smtClean="0"/>
              <a:t>Channels:</a:t>
            </a:r>
            <a:endParaRPr lang="en-US" dirty="0"/>
          </a:p>
        </p:txBody>
      </p:sp>
      <p:grpSp>
        <p:nvGrpSpPr>
          <p:cNvPr id="12" name="Group 11"/>
          <p:cNvGrpSpPr/>
          <p:nvPr/>
        </p:nvGrpSpPr>
        <p:grpSpPr>
          <a:xfrm>
            <a:off x="2438400" y="4260598"/>
            <a:ext cx="6324600" cy="1149602"/>
            <a:chOff x="2667000" y="5722302"/>
            <a:chExt cx="6324600" cy="1149602"/>
          </a:xfrm>
        </p:grpSpPr>
        <p:sp>
          <p:nvSpPr>
            <p:cNvPr id="13" name="Content Placeholder 2"/>
            <p:cNvSpPr txBox="1">
              <a:spLocks/>
            </p:cNvSpPr>
            <p:nvPr/>
          </p:nvSpPr>
          <p:spPr bwMode="auto">
            <a:xfrm>
              <a:off x="2667000" y="5867399"/>
              <a:ext cx="6324600" cy="1004505"/>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r>
                <a:rPr lang="en-US" sz="1800" b="1" i="1" dirty="0" smtClean="0">
                  <a:solidFill>
                    <a:srgbClr val="0000FF"/>
                  </a:solidFill>
                </a:rPr>
                <a:t>Production: </a:t>
              </a:r>
              <a:r>
                <a:rPr lang="en-US" sz="1800" b="1" i="1" dirty="0" err="1" smtClean="0">
                  <a:solidFill>
                    <a:srgbClr val="0000FF"/>
                  </a:solidFill>
                  <a:latin typeface="Times New Roman"/>
                  <a:cs typeface="Times New Roman"/>
                </a:rPr>
                <a:t>qq</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W</a:t>
              </a:r>
              <a:r>
                <a:rPr lang="en-US" sz="1800" b="1" i="1" dirty="0" smtClean="0">
                  <a:solidFill>
                    <a:srgbClr val="0000FF"/>
                  </a:solidFill>
                  <a:latin typeface="Times New Roman"/>
                  <a:cs typeface="Times New Roman"/>
                  <a:sym typeface="Wingdings"/>
                </a:rPr>
                <a:t>/Z H, </a:t>
              </a:r>
              <a:r>
                <a:rPr lang="en-US" sz="1800" b="1" i="1" dirty="0" err="1" smtClean="0">
                  <a:solidFill>
                    <a:srgbClr val="0000FF"/>
                  </a:solidFill>
                  <a:latin typeface="Times New Roman"/>
                  <a:cs typeface="Times New Roman"/>
                  <a:sym typeface="Wingdings"/>
                </a:rPr>
                <a:t>gg</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H</a:t>
              </a:r>
              <a:r>
                <a:rPr lang="en-US" sz="1800" b="1" i="1" dirty="0" smtClean="0">
                  <a:solidFill>
                    <a:srgbClr val="0000FF"/>
                  </a:solidFill>
                  <a:latin typeface="Times New Roman"/>
                  <a:cs typeface="Times New Roman"/>
                  <a:sym typeface="Wingdings"/>
                </a:rPr>
                <a:t>, </a:t>
              </a:r>
              <a:r>
                <a:rPr lang="en-US" sz="1800" b="1" i="1" dirty="0" err="1" smtClean="0">
                  <a:solidFill>
                    <a:srgbClr val="0000FF"/>
                  </a:solidFill>
                  <a:latin typeface="Times New Roman"/>
                  <a:cs typeface="Times New Roman"/>
                  <a:sym typeface="Wingdings"/>
                </a:rPr>
                <a:t>qq</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q’q’H</a:t>
              </a:r>
              <a:r>
                <a:rPr lang="en-US" sz="1800" b="1" i="1" dirty="0" smtClean="0">
                  <a:solidFill>
                    <a:srgbClr val="0000FF"/>
                  </a:solidFill>
                  <a:sym typeface="Wingdings"/>
                </a:rPr>
                <a:t> (VBF)</a:t>
              </a:r>
              <a:endParaRPr lang="en-US" sz="1800" b="1" i="1" dirty="0" smtClean="0">
                <a:solidFill>
                  <a:srgbClr val="0000FF"/>
                </a:solidFill>
              </a:endParaRPr>
            </a:p>
            <a:p>
              <a:r>
                <a:rPr lang="en-US" sz="1800" b="1" i="1" dirty="0" smtClean="0">
                  <a:solidFill>
                    <a:srgbClr val="0000FF"/>
                  </a:solidFill>
                </a:rPr>
                <a:t>Decay: </a:t>
              </a:r>
              <a:r>
                <a:rPr lang="en-US" sz="1800" b="1" i="1" dirty="0" err="1" smtClean="0">
                  <a:solidFill>
                    <a:srgbClr val="0000FF"/>
                  </a:solidFill>
                  <a:latin typeface="Times New Roman"/>
                  <a:cs typeface="Times New Roman"/>
                </a:rPr>
                <a:t>H</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bb</a:t>
              </a:r>
              <a:r>
                <a:rPr lang="en-US" sz="1800" b="1" i="1" dirty="0" smtClean="0">
                  <a:solidFill>
                    <a:srgbClr val="0000FF"/>
                  </a:solidFill>
                  <a:latin typeface="Times New Roman"/>
                  <a:cs typeface="Times New Roman"/>
                  <a:sym typeface="Wingdings"/>
                </a:rPr>
                <a:t>, H</a:t>
              </a:r>
              <a:r>
                <a:rPr lang="en-US" sz="1800" b="1" i="1" dirty="0" smtClean="0">
                  <a:solidFill>
                    <a:srgbClr val="0000FF"/>
                  </a:solidFill>
                </a:rPr>
                <a:t>→</a:t>
              </a:r>
              <a:r>
                <a:rPr lang="en-US" sz="1800" b="1" i="1" dirty="0" smtClean="0">
                  <a:solidFill>
                    <a:srgbClr val="0000FF"/>
                  </a:solidFill>
                  <a:latin typeface="Times New Roman"/>
                  <a:cs typeface="Times New Roman"/>
                  <a:sym typeface="Wingdings"/>
                </a:rPr>
                <a:t>W</a:t>
              </a:r>
              <a:r>
                <a:rPr lang="en-US" sz="1800" b="1" i="1" baseline="30000" dirty="0" smtClean="0">
                  <a:solidFill>
                    <a:srgbClr val="0000FF"/>
                  </a:solidFill>
                  <a:latin typeface="Times New Roman"/>
                  <a:cs typeface="Times New Roman"/>
                  <a:sym typeface="Wingdings"/>
                </a:rPr>
                <a:t>+</a:t>
              </a:r>
              <a:r>
                <a:rPr lang="en-US" sz="1800" b="1" i="1" dirty="0" smtClean="0">
                  <a:solidFill>
                    <a:srgbClr val="0000FF"/>
                  </a:solidFill>
                  <a:latin typeface="Times New Roman"/>
                  <a:cs typeface="Times New Roman"/>
                  <a:sym typeface="Wingdings"/>
                </a:rPr>
                <a:t>W</a:t>
              </a:r>
              <a:r>
                <a:rPr lang="en-US" sz="1800" b="1" i="1" baseline="30000" dirty="0" smtClean="0">
                  <a:solidFill>
                    <a:srgbClr val="0000FF"/>
                  </a:solidFill>
                  <a:latin typeface="Times New Roman"/>
                  <a:cs typeface="Times New Roman"/>
                  <a:sym typeface="Wingdings"/>
                </a:rPr>
                <a:t>-</a:t>
              </a:r>
              <a:r>
                <a:rPr lang="en-US" sz="1800" b="1" i="1" dirty="0" smtClean="0">
                  <a:solidFill>
                    <a:srgbClr val="0000FF"/>
                  </a:solidFill>
                  <a:latin typeface="Times New Roman"/>
                  <a:cs typeface="Times New Roman"/>
                  <a:sym typeface="Wingdings"/>
                </a:rPr>
                <a:t>, </a:t>
              </a:r>
              <a:r>
                <a:rPr lang="en-US" sz="1800" b="1" i="1" dirty="0">
                  <a:solidFill>
                    <a:srgbClr val="FF0000"/>
                  </a:solidFill>
                  <a:latin typeface="Times New Roman"/>
                  <a:cs typeface="Times New Roman"/>
                  <a:sym typeface="Wingdings"/>
                </a:rPr>
                <a:t>H</a:t>
              </a:r>
              <a:r>
                <a:rPr lang="en-US" sz="1800" b="1" i="1" dirty="0" smtClean="0">
                  <a:solidFill>
                    <a:srgbClr val="FF0000"/>
                  </a:solidFill>
                </a:rPr>
                <a:t>→</a:t>
              </a:r>
              <a:r>
                <a:rPr lang="en-US" sz="1800" b="1" i="1" dirty="0" smtClean="0">
                  <a:solidFill>
                    <a:srgbClr val="FF0000"/>
                  </a:solidFill>
                  <a:latin typeface="Times New Roman"/>
                  <a:cs typeface="Times New Roman"/>
                  <a:sym typeface="Wingdings"/>
                </a:rPr>
                <a:t>ZZ</a:t>
              </a:r>
              <a:r>
                <a:rPr lang="en-US" sz="1800" b="1" i="1" dirty="0" smtClean="0">
                  <a:solidFill>
                    <a:srgbClr val="0000FF"/>
                  </a:solidFill>
                  <a:latin typeface="Times New Roman"/>
                  <a:cs typeface="Times New Roman"/>
                  <a:sym typeface="Wingdings"/>
                </a:rPr>
                <a:t>, </a:t>
              </a:r>
              <a:r>
                <a:rPr lang="en-US" sz="1800" b="1" i="1" dirty="0" err="1" smtClean="0">
                  <a:solidFill>
                    <a:srgbClr val="0000FF"/>
                  </a:solidFill>
                  <a:latin typeface="Times New Roman"/>
                  <a:cs typeface="Times New Roman"/>
                  <a:sym typeface="Wingdings"/>
                </a:rPr>
                <a:t>H</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τ</a:t>
              </a:r>
              <a:r>
                <a:rPr lang="en-US" sz="1800" b="1" i="1" baseline="30000" dirty="0" err="1" smtClean="0">
                  <a:solidFill>
                    <a:srgbClr val="0000FF"/>
                  </a:solidFill>
                  <a:latin typeface="Times New Roman"/>
                  <a:cs typeface="Times New Roman"/>
                  <a:sym typeface="Wingdings"/>
                </a:rPr>
                <a:t>+</a:t>
              </a:r>
              <a:r>
                <a:rPr lang="en-US" sz="1800" b="1" i="1" dirty="0" err="1" smtClean="0">
                  <a:solidFill>
                    <a:srgbClr val="0000FF"/>
                  </a:solidFill>
                  <a:latin typeface="Times New Roman"/>
                  <a:cs typeface="Times New Roman"/>
                  <a:sym typeface="Wingdings"/>
                </a:rPr>
                <a:t>τ</a:t>
              </a:r>
              <a:r>
                <a:rPr lang="en-US" sz="1800" b="1" i="1" baseline="30000" dirty="0" smtClean="0">
                  <a:solidFill>
                    <a:srgbClr val="0000FF"/>
                  </a:solidFill>
                  <a:latin typeface="Times New Roman"/>
                  <a:cs typeface="Times New Roman"/>
                  <a:sym typeface="Wingdings"/>
                </a:rPr>
                <a:t>-</a:t>
              </a:r>
              <a:r>
                <a:rPr lang="en-US" sz="1800" b="1" i="1" dirty="0" smtClean="0">
                  <a:solidFill>
                    <a:srgbClr val="0000FF"/>
                  </a:solidFill>
                  <a:latin typeface="Times New Roman"/>
                  <a:cs typeface="Times New Roman"/>
                  <a:sym typeface="Wingdings"/>
                </a:rPr>
                <a:t>, </a:t>
              </a:r>
              <a:r>
                <a:rPr lang="en-US" sz="1800" b="1" i="1" dirty="0" err="1" smtClean="0">
                  <a:solidFill>
                    <a:srgbClr val="0000FF"/>
                  </a:solidFill>
                  <a:latin typeface="Times New Roman"/>
                  <a:cs typeface="Times New Roman"/>
                  <a:sym typeface="Wingdings"/>
                </a:rPr>
                <a:t>H</a:t>
              </a:r>
              <a:r>
                <a:rPr lang="en-US" sz="1800" b="1" i="1" dirty="0" err="1" smtClean="0">
                  <a:solidFill>
                    <a:srgbClr val="0000FF"/>
                  </a:solidFill>
                </a:rPr>
                <a:t>→</a:t>
              </a:r>
              <a:r>
                <a:rPr lang="en-US" sz="1800" b="1" i="1" dirty="0" err="1" smtClean="0">
                  <a:solidFill>
                    <a:srgbClr val="0000FF"/>
                  </a:solidFill>
                  <a:latin typeface="Times New Roman"/>
                  <a:cs typeface="Times New Roman"/>
                  <a:sym typeface="Wingdings"/>
                </a:rPr>
                <a:t>γγ</a:t>
              </a:r>
              <a:endParaRPr lang="en-US" sz="1800" b="1" i="1" dirty="0" smtClean="0">
                <a:solidFill>
                  <a:srgbClr val="0000FF"/>
                </a:solidFill>
                <a:latin typeface="Times New Roman"/>
                <a:cs typeface="Times New Roman"/>
                <a:sym typeface="Wingdings"/>
              </a:endParaRPr>
            </a:p>
            <a:p>
              <a:r>
                <a:rPr lang="en-US" sz="1800" b="1" i="1" dirty="0" smtClean="0">
                  <a:solidFill>
                    <a:srgbClr val="0000FF"/>
                  </a:solidFill>
                  <a:cs typeface="Times New Roman"/>
                  <a:sym typeface="Wingdings"/>
                </a:rPr>
                <a:t>165 final states (71 CDF, 94 D0)</a:t>
              </a:r>
              <a:endParaRPr lang="en-US" sz="1800" b="1" i="1" dirty="0">
                <a:solidFill>
                  <a:srgbClr val="0000FF"/>
                </a:solidFill>
                <a:cs typeface="Times New Roman"/>
              </a:endParaRPr>
            </a:p>
          </p:txBody>
        </p:sp>
        <p:sp>
          <p:nvSpPr>
            <p:cNvPr id="14" name="TextBox 13"/>
            <p:cNvSpPr txBox="1"/>
            <p:nvPr/>
          </p:nvSpPr>
          <p:spPr>
            <a:xfrm>
              <a:off x="4248135" y="5729271"/>
              <a:ext cx="300082" cy="338554"/>
            </a:xfrm>
            <a:prstGeom prst="rect">
              <a:avLst/>
            </a:prstGeom>
            <a:noFill/>
          </p:spPr>
          <p:txBody>
            <a:bodyPr wrap="none" rtlCol="0">
              <a:spAutoFit/>
            </a:bodyPr>
            <a:lstStyle/>
            <a:p>
              <a:r>
                <a:rPr lang="en-US" sz="1600" dirty="0" smtClean="0">
                  <a:solidFill>
                    <a:srgbClr val="0000FF"/>
                  </a:solidFill>
                </a:rPr>
                <a:t>_</a:t>
              </a:r>
              <a:endParaRPr lang="en-US" sz="1600" dirty="0">
                <a:solidFill>
                  <a:srgbClr val="0000FF"/>
                </a:solidFill>
              </a:endParaRPr>
            </a:p>
          </p:txBody>
        </p:sp>
        <p:sp>
          <p:nvSpPr>
            <p:cNvPr id="15" name="TextBox 14"/>
            <p:cNvSpPr txBox="1"/>
            <p:nvPr/>
          </p:nvSpPr>
          <p:spPr>
            <a:xfrm>
              <a:off x="6224991" y="5722302"/>
              <a:ext cx="327632" cy="338554"/>
            </a:xfrm>
            <a:prstGeom prst="rect">
              <a:avLst/>
            </a:prstGeom>
            <a:noFill/>
          </p:spPr>
          <p:txBody>
            <a:bodyPr wrap="square" rtlCol="0">
              <a:spAutoFit/>
            </a:bodyPr>
            <a:lstStyle/>
            <a:p>
              <a:r>
                <a:rPr lang="en-US" sz="1600" dirty="0" smtClean="0">
                  <a:solidFill>
                    <a:srgbClr val="0000FF"/>
                  </a:solidFill>
                </a:rPr>
                <a:t>_</a:t>
              </a:r>
              <a:endParaRPr lang="en-US" sz="1600" dirty="0">
                <a:solidFill>
                  <a:srgbClr val="0000FF"/>
                </a:solidFill>
              </a:endParaRPr>
            </a:p>
          </p:txBody>
        </p:sp>
        <p:sp>
          <p:nvSpPr>
            <p:cNvPr id="16" name="TextBox 15"/>
            <p:cNvSpPr txBox="1"/>
            <p:nvPr/>
          </p:nvSpPr>
          <p:spPr>
            <a:xfrm>
              <a:off x="6710235" y="5744659"/>
              <a:ext cx="287258" cy="307777"/>
            </a:xfrm>
            <a:prstGeom prst="rect">
              <a:avLst/>
            </a:prstGeom>
            <a:noFill/>
          </p:spPr>
          <p:txBody>
            <a:bodyPr wrap="none" rtlCol="0">
              <a:spAutoFit/>
            </a:bodyPr>
            <a:lstStyle/>
            <a:p>
              <a:r>
                <a:rPr lang="en-US" sz="1400" dirty="0" smtClean="0">
                  <a:solidFill>
                    <a:srgbClr val="0000FF"/>
                  </a:solidFill>
                </a:rPr>
                <a:t>_</a:t>
              </a:r>
              <a:endParaRPr lang="en-US" sz="1400" dirty="0">
                <a:solidFill>
                  <a:srgbClr val="0000FF"/>
                </a:solidFill>
              </a:endParaRPr>
            </a:p>
          </p:txBody>
        </p:sp>
        <p:sp>
          <p:nvSpPr>
            <p:cNvPr id="17" name="TextBox 16"/>
            <p:cNvSpPr txBox="1"/>
            <p:nvPr/>
          </p:nvSpPr>
          <p:spPr>
            <a:xfrm>
              <a:off x="4268102" y="5986192"/>
              <a:ext cx="300082" cy="338554"/>
            </a:xfrm>
            <a:prstGeom prst="rect">
              <a:avLst/>
            </a:prstGeom>
            <a:noFill/>
          </p:spPr>
          <p:txBody>
            <a:bodyPr wrap="none" rtlCol="0">
              <a:spAutoFit/>
            </a:bodyPr>
            <a:lstStyle/>
            <a:p>
              <a:r>
                <a:rPr lang="en-US" sz="1600" dirty="0" smtClean="0">
                  <a:solidFill>
                    <a:srgbClr val="0000FF"/>
                  </a:solidFill>
                </a:rPr>
                <a:t>_</a:t>
              </a:r>
              <a:endParaRPr lang="en-US" sz="1600" dirty="0">
                <a:solidFill>
                  <a:srgbClr val="0000FF"/>
                </a:solidFill>
              </a:endParaRPr>
            </a:p>
          </p:txBody>
        </p:sp>
      </p:grpSp>
      <p:sp>
        <p:nvSpPr>
          <p:cNvPr id="5" name="TextBox 4"/>
          <p:cNvSpPr txBox="1"/>
          <p:nvPr/>
        </p:nvSpPr>
        <p:spPr>
          <a:xfrm>
            <a:off x="6625264" y="609602"/>
            <a:ext cx="3204536" cy="307777"/>
          </a:xfrm>
          <a:prstGeom prst="rect">
            <a:avLst/>
          </a:prstGeom>
          <a:noFill/>
        </p:spPr>
        <p:txBody>
          <a:bodyPr wrap="square" rtlCol="0">
            <a:spAutoFit/>
          </a:bodyPr>
          <a:lstStyle/>
          <a:p>
            <a:r>
              <a:rPr lang="en-US" sz="1400" dirty="0">
                <a:hlinkClick r:id="rId3"/>
              </a:rPr>
              <a:t>http://arxiv.org/abs/</a:t>
            </a:r>
            <a:r>
              <a:rPr lang="en-US" sz="1400" dirty="0" smtClean="0">
                <a:hlinkClick r:id="rId3"/>
              </a:rPr>
              <a:t>1107.5518</a:t>
            </a:r>
            <a:r>
              <a:rPr lang="en-US" sz="1400" dirty="0" smtClean="0"/>
              <a:t> </a:t>
            </a:r>
            <a:endParaRPr lang="en-US" sz="1400" dirty="0"/>
          </a:p>
        </p:txBody>
      </p:sp>
      <p:sp>
        <p:nvSpPr>
          <p:cNvPr id="18" name="Rectangle 17"/>
          <p:cNvSpPr/>
          <p:nvPr/>
        </p:nvSpPr>
        <p:spPr bwMode="auto">
          <a:xfrm>
            <a:off x="304800" y="5562600"/>
            <a:ext cx="8458200" cy="914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xmlns="" val="1225619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81000" y="1600200"/>
            <a:ext cx="8458200" cy="3124200"/>
          </a:xfrm>
          <a:prstGeom prst="rect">
            <a:avLst/>
          </a:prstGeom>
          <a:solidFill>
            <a:srgbClr val="00CC00">
              <a:alpha val="15000"/>
            </a:srgbClr>
          </a:solidFill>
        </p:spPr>
        <p:txBody>
          <a:bodyPr wrap="square" rtlCol="0">
            <a:spAutoFit/>
          </a:bodyPr>
          <a:lstStyle/>
          <a:p>
            <a:pPr algn="ctr"/>
            <a:endParaRPr lang="en-US" sz="2400" b="1" i="1" dirty="0"/>
          </a:p>
        </p:txBody>
      </p:sp>
      <p:sp>
        <p:nvSpPr>
          <p:cNvPr id="5" name="Rectangle 4"/>
          <p:cNvSpPr/>
          <p:nvPr/>
        </p:nvSpPr>
        <p:spPr bwMode="auto">
          <a:xfrm>
            <a:off x="343108" y="249735"/>
            <a:ext cx="8496092" cy="664667"/>
          </a:xfrm>
          <a:prstGeom prst="rect">
            <a:avLst/>
          </a:prstGeom>
          <a:solidFill>
            <a:srgbClr val="FF00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smtClean="0">
              <a:solidFill>
                <a:srgbClr val="D60000"/>
              </a:solidFill>
              <a:latin typeface="Helvetica" pitchFamily="34" charset="0"/>
            </a:endParaRPr>
          </a:p>
        </p:txBody>
      </p:sp>
      <p:sp>
        <p:nvSpPr>
          <p:cNvPr id="105474" name="Text Box 2"/>
          <p:cNvSpPr txBox="1">
            <a:spLocks noChangeArrowheads="1"/>
          </p:cNvSpPr>
          <p:nvPr/>
        </p:nvSpPr>
        <p:spPr bwMode="auto">
          <a:xfrm>
            <a:off x="381000" y="228602"/>
            <a:ext cx="8619932" cy="954103"/>
          </a:xfrm>
          <a:prstGeom prst="rect">
            <a:avLst/>
          </a:prstGeom>
          <a:noFill/>
          <a:ln w="9525">
            <a:noFill/>
            <a:miter lim="800000"/>
            <a:headEnd/>
            <a:tailEnd/>
          </a:ln>
          <a:effectLst/>
        </p:spPr>
        <p:txBody>
          <a:bodyPr wrap="square" lIns="91435" tIns="45718" rIns="91435" bIns="45718">
            <a:spAutoFit/>
          </a:bodyPr>
          <a:lstStyle/>
          <a:p>
            <a:pPr algn="ctr" fontAlgn="base">
              <a:spcBef>
                <a:spcPct val="0"/>
              </a:spcBef>
              <a:spcAft>
                <a:spcPct val="0"/>
              </a:spcAft>
              <a:defRPr/>
            </a:pPr>
            <a:r>
              <a:rPr lang="en-US" sz="2800" b="1" i="1" dirty="0" smtClean="0">
                <a:solidFill>
                  <a:srgbClr val="000000"/>
                </a:solidFill>
                <a:effectLst>
                  <a:outerShdw blurRad="38100" dist="38100" dir="2700000" algn="tl">
                    <a:srgbClr val="C0C0C0"/>
                  </a:outerShdw>
                </a:effectLst>
                <a:latin typeface="Arial"/>
              </a:rPr>
              <a:t>The Discovery of the Higgs Boson </a:t>
            </a:r>
            <a:br>
              <a:rPr lang="en-US" sz="2800" b="1" i="1" dirty="0" smtClean="0">
                <a:solidFill>
                  <a:srgbClr val="000000"/>
                </a:solidFill>
                <a:effectLst>
                  <a:outerShdw blurRad="38100" dist="38100" dir="2700000" algn="tl">
                    <a:srgbClr val="C0C0C0"/>
                  </a:outerShdw>
                </a:effectLst>
                <a:latin typeface="Arial"/>
              </a:rPr>
            </a:br>
            <a:endParaRPr lang="en-US" sz="2800" b="1" i="1" dirty="0">
              <a:solidFill>
                <a:srgbClr val="000000"/>
              </a:solidFill>
              <a:effectLst>
                <a:outerShdw blurRad="38100" dist="38100" dir="2700000" algn="tl">
                  <a:srgbClr val="C0C0C0"/>
                </a:outerShdw>
              </a:effectLst>
              <a:latin typeface="Arial"/>
            </a:endParaRPr>
          </a:p>
        </p:txBody>
      </p:sp>
      <p:sp>
        <p:nvSpPr>
          <p:cNvPr id="3" name="TextBox 2"/>
          <p:cNvSpPr txBox="1"/>
          <p:nvPr/>
        </p:nvSpPr>
        <p:spPr>
          <a:xfrm>
            <a:off x="533400" y="1600201"/>
            <a:ext cx="8153400" cy="3170099"/>
          </a:xfrm>
          <a:prstGeom prst="rect">
            <a:avLst/>
          </a:prstGeom>
          <a:noFill/>
        </p:spPr>
        <p:txBody>
          <a:bodyPr wrap="square" rtlCol="0">
            <a:spAutoFit/>
          </a:bodyPr>
          <a:lstStyle/>
          <a:p>
            <a:pPr algn="just"/>
            <a:r>
              <a:rPr lang="en-US" sz="2000" b="1" i="1" dirty="0" smtClean="0"/>
              <a:t>The </a:t>
            </a:r>
            <a:r>
              <a:rPr lang="en-US" sz="2000" b="1" i="1" dirty="0"/>
              <a:t>discovery </a:t>
            </a:r>
            <a:r>
              <a:rPr lang="en-US" sz="2000" b="1" i="1" dirty="0" smtClean="0"/>
              <a:t>of the </a:t>
            </a:r>
            <a:r>
              <a:rPr lang="en-US" sz="2000" b="1" i="1" dirty="0"/>
              <a:t>Higgs </a:t>
            </a:r>
            <a:r>
              <a:rPr lang="en-US" sz="2000" b="1" i="1" dirty="0" smtClean="0"/>
              <a:t>particle at LHC, </a:t>
            </a:r>
            <a:r>
              <a:rPr lang="en-US" sz="2000" b="1" i="1" dirty="0"/>
              <a:t>announced on July 4, </a:t>
            </a:r>
            <a:r>
              <a:rPr lang="en-US" sz="2000" b="1" i="1" dirty="0" smtClean="0"/>
              <a:t>2012, was </a:t>
            </a:r>
            <a:r>
              <a:rPr lang="en-US" sz="2000" b="1" i="1" dirty="0"/>
              <a:t>the result of </a:t>
            </a:r>
            <a:r>
              <a:rPr lang="en-US" sz="2000" b="1" i="1" dirty="0" smtClean="0"/>
              <a:t>two decades </a:t>
            </a:r>
            <a:r>
              <a:rPr lang="en-US" sz="2000" b="1" i="1" dirty="0"/>
              <a:t>of work by the ingenious LHC machine physicists and by </a:t>
            </a:r>
            <a:r>
              <a:rPr lang="en-US" sz="2000" b="1" i="1" dirty="0" smtClean="0"/>
              <a:t>many thousands </a:t>
            </a:r>
            <a:r>
              <a:rPr lang="en-US" sz="2000" b="1" i="1" dirty="0"/>
              <a:t>of ATLAS and CMS experimental physicists who built and </a:t>
            </a:r>
            <a:r>
              <a:rPr lang="en-US" sz="2000" b="1" i="1" dirty="0" smtClean="0"/>
              <a:t>now operate </a:t>
            </a:r>
            <a:r>
              <a:rPr lang="en-US" sz="2000" b="1" i="1" dirty="0"/>
              <a:t>the detectors, defined and manage a computer system </a:t>
            </a:r>
            <a:r>
              <a:rPr lang="en-US" sz="2000" b="1" i="1" dirty="0" smtClean="0"/>
              <a:t>that distributes </a:t>
            </a:r>
            <a:r>
              <a:rPr lang="en-US" sz="2000" b="1" i="1" dirty="0"/>
              <a:t>data around the world, created novel hardware </a:t>
            </a:r>
            <a:r>
              <a:rPr lang="en-US" sz="2000" b="1" i="1" dirty="0" smtClean="0"/>
              <a:t>and computer software </a:t>
            </a:r>
            <a:r>
              <a:rPr lang="en-US" sz="2000" b="1" i="1" dirty="0"/>
              <a:t>to identify the most interesting collisions, and wrote </a:t>
            </a:r>
            <a:r>
              <a:rPr lang="en-US" sz="2000" b="1" i="1" dirty="0" smtClean="0"/>
              <a:t>the algorithms </a:t>
            </a:r>
            <a:r>
              <a:rPr lang="en-US" sz="2000" b="1" i="1" dirty="0"/>
              <a:t>that dig out the most pertinent events from the great morass </a:t>
            </a:r>
            <a:r>
              <a:rPr lang="en-US" sz="2000" b="1" i="1" dirty="0" smtClean="0"/>
              <a:t>of data </a:t>
            </a:r>
            <a:r>
              <a:rPr lang="en-US" sz="2000" b="1" i="1" dirty="0"/>
              <a:t>being recorded. They all worked feverishly, anticipating a discovery</a:t>
            </a:r>
            <a:r>
              <a:rPr lang="en-US" sz="2000" b="1" i="1" dirty="0">
                <a:solidFill>
                  <a:srgbClr val="000000"/>
                </a:solidFill>
              </a:rPr>
              <a:t>.</a:t>
            </a:r>
          </a:p>
        </p:txBody>
      </p:sp>
      <p:sp>
        <p:nvSpPr>
          <p:cNvPr id="14" name="TextBox 13"/>
          <p:cNvSpPr txBox="1"/>
          <p:nvPr/>
        </p:nvSpPr>
        <p:spPr>
          <a:xfrm>
            <a:off x="381835" y="5181602"/>
            <a:ext cx="7717201" cy="830997"/>
          </a:xfrm>
          <a:prstGeom prst="rect">
            <a:avLst/>
          </a:prstGeom>
          <a:solidFill>
            <a:srgbClr val="00CC00">
              <a:alpha val="15000"/>
            </a:srgbClr>
          </a:solidFill>
        </p:spPr>
        <p:txBody>
          <a:bodyPr wrap="none" rtlCol="0">
            <a:spAutoFit/>
          </a:bodyPr>
          <a:lstStyle/>
          <a:p>
            <a:r>
              <a:rPr lang="en-US" sz="2400" b="1" i="1" dirty="0" smtClean="0">
                <a:solidFill>
                  <a:srgbClr val="FF0000"/>
                </a:solidFill>
              </a:rPr>
              <a:t>It has been a long journey to the Higgs discovery: </a:t>
            </a:r>
          </a:p>
          <a:p>
            <a:r>
              <a:rPr lang="en-US" sz="2400" b="1" i="1" dirty="0" smtClean="0">
                <a:solidFill>
                  <a:srgbClr val="FF0000"/>
                </a:solidFill>
              </a:rPr>
              <a:t>More than 30 years!!</a:t>
            </a:r>
            <a:endParaRPr lang="en-US" sz="2400" b="1" i="1" dirty="0">
              <a:solidFill>
                <a:srgbClr val="FF0000"/>
              </a:solidFill>
            </a:endParaRPr>
          </a:p>
        </p:txBody>
      </p:sp>
      <p:sp>
        <p:nvSpPr>
          <p:cNvPr id="7" name="Slide Number Placeholder 3"/>
          <p:cNvSpPr>
            <a:spLocks noGrp="1"/>
          </p:cNvSpPr>
          <p:nvPr>
            <p:ph type="sldNum" sz="quarter" idx="12"/>
          </p:nvPr>
        </p:nvSpPr>
        <p:spPr>
          <a:xfrm>
            <a:off x="6934200" y="6492877"/>
            <a:ext cx="2133600" cy="365125"/>
          </a:xfrm>
        </p:spPr>
        <p:txBody>
          <a:bodyPr/>
          <a:lstStyle/>
          <a:p>
            <a:fld id="{B6F15528-21DE-4FAA-801E-634DDDAF4B2B}" type="slidenum">
              <a:rPr lang="en-US" smtClean="0">
                <a:solidFill>
                  <a:srgbClr val="000000"/>
                </a:solidFill>
                <a:latin typeface="+mn-lt"/>
              </a:rPr>
              <a:pPr/>
              <a:t>4</a:t>
            </a:fld>
            <a:endParaRPr lang="en-US" dirty="0">
              <a:solidFill>
                <a:srgbClr val="000000"/>
              </a:solidFill>
              <a:latin typeface="+mn-lt"/>
            </a:endParaRPr>
          </a:p>
        </p:txBody>
      </p:sp>
    </p:spTree>
    <p:extLst>
      <p:ext uri="{BB962C8B-B14F-4D97-AF65-F5344CB8AC3E}">
        <p14:creationId xmlns:p14="http://schemas.microsoft.com/office/powerpoint/2010/main" xmlns="" val="228759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4648200" y="5715000"/>
            <a:ext cx="4495800" cy="762000"/>
          </a:xfrm>
          <a:prstGeom prst="rect">
            <a:avLst/>
          </a:prstGeom>
          <a:solidFill>
            <a:srgbClr val="00CC00">
              <a:alpha val="9804"/>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8" name="Rectangle 17"/>
          <p:cNvSpPr/>
          <p:nvPr/>
        </p:nvSpPr>
        <p:spPr bwMode="auto">
          <a:xfrm>
            <a:off x="0" y="5715000"/>
            <a:ext cx="4572000" cy="762000"/>
          </a:xfrm>
          <a:prstGeom prst="rect">
            <a:avLst/>
          </a:prstGeom>
          <a:solidFill>
            <a:srgbClr val="00CC00">
              <a:alpha val="9804"/>
            </a:srgbClr>
          </a:solid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3" name="Rectangle 1"/>
          <p:cNvSpPr>
            <a:spLocks noGrp="1" noChangeArrowheads="1"/>
          </p:cNvSpPr>
          <p:nvPr>
            <p:ph type="title"/>
          </p:nvPr>
        </p:nvSpPr>
        <p:spPr>
          <a:xfrm>
            <a:off x="762007" y="16042"/>
            <a:ext cx="8077201" cy="593558"/>
          </a:xfrm>
          <a:ln/>
        </p:spPr>
        <p:txBody>
          <a:bodyPr>
            <a:noAutofit/>
          </a:bodyPr>
          <a:lstStyle/>
          <a:p>
            <a:pPr algn="l"/>
            <a:r>
              <a:rPr lang="en-US" sz="2200" dirty="0" smtClean="0">
                <a:solidFill>
                  <a:schemeClr val="tx1"/>
                </a:solidFill>
                <a:latin typeface="+mj-lt"/>
                <a:cs typeface="Times New Roman" pitchFamily="18" charset="0"/>
                <a:sym typeface="Helvetica" charset="0"/>
              </a:rPr>
              <a:t>                         EPS-HEP 2011 (July) </a:t>
            </a:r>
            <a:br>
              <a:rPr lang="en-US" sz="2200" dirty="0" smtClean="0">
                <a:solidFill>
                  <a:schemeClr val="tx1"/>
                </a:solidFill>
                <a:latin typeface="+mj-lt"/>
                <a:cs typeface="Times New Roman" pitchFamily="18" charset="0"/>
                <a:sym typeface="Helvetica" charset="0"/>
              </a:rPr>
            </a:br>
            <a:r>
              <a:rPr lang="en-US" sz="2200" dirty="0" smtClean="0">
                <a:solidFill>
                  <a:schemeClr val="tx1"/>
                </a:solidFill>
                <a:latin typeface="+mj-lt"/>
                <a:cs typeface="Times New Roman" pitchFamily="18" charset="0"/>
                <a:sym typeface="Helvetica" charset="0"/>
              </a:rPr>
              <a:t>                         Lepton-Photon 2011 (August)</a:t>
            </a:r>
            <a:endParaRPr lang="en-US" sz="2200" dirty="0">
              <a:solidFill>
                <a:schemeClr val="tx1"/>
              </a:solidFill>
              <a:latin typeface="+mj-lt"/>
              <a:cs typeface="Times New Roman" pitchFamily="18" charset="0"/>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40</a:t>
            </a:fld>
            <a:endParaRPr lang="en-US" dirty="0"/>
          </a:p>
        </p:txBody>
      </p:sp>
      <p:sp>
        <p:nvSpPr>
          <p:cNvPr id="12" name="Rectangle 11"/>
          <p:cNvSpPr/>
          <p:nvPr/>
        </p:nvSpPr>
        <p:spPr>
          <a:xfrm>
            <a:off x="-76200" y="5715000"/>
            <a:ext cx="4724400" cy="738664"/>
          </a:xfrm>
          <a:prstGeom prst="rect">
            <a:avLst/>
          </a:prstGeom>
        </p:spPr>
        <p:txBody>
          <a:bodyPr wrap="square">
            <a:spAutoFit/>
          </a:bodyPr>
          <a:lstStyle/>
          <a:p>
            <a:pPr marL="457200" indent="-457200" algn="ctr">
              <a:buNone/>
            </a:pPr>
            <a:r>
              <a:rPr lang="en-US" sz="2200" b="1" i="1" dirty="0" smtClean="0">
                <a:latin typeface="+mj-lt"/>
                <a:cs typeface="Times New Roman" pitchFamily="18" charset="0"/>
              </a:rPr>
              <a:t>ATLAS (LP11)</a:t>
            </a:r>
            <a:endParaRPr lang="en-US" sz="1200" b="1" i="1" dirty="0" smtClean="0">
              <a:latin typeface="+mj-lt"/>
              <a:cs typeface="Times New Roman" pitchFamily="18" charset="0"/>
            </a:endParaRPr>
          </a:p>
          <a:p>
            <a:pPr marL="457200" indent="-457200">
              <a:buNone/>
            </a:pPr>
            <a:r>
              <a:rPr lang="en-US" sz="2000" b="1" i="1" dirty="0" smtClean="0">
                <a:latin typeface="+mj-lt"/>
                <a:cs typeface="Times New Roman" pitchFamily="18" charset="0"/>
              </a:rPr>
              <a:t>largest local excess:</a:t>
            </a:r>
            <a:r>
              <a:rPr lang="en-US" sz="2000" b="1" i="1" dirty="0">
                <a:latin typeface="+mj-lt"/>
                <a:cs typeface="Times New Roman" pitchFamily="18" charset="0"/>
              </a:rPr>
              <a:t> </a:t>
            </a:r>
            <a:r>
              <a:rPr lang="en-US" sz="2000" b="1" i="1" dirty="0" smtClean="0">
                <a:solidFill>
                  <a:srgbClr val="FF0000"/>
                </a:solidFill>
                <a:latin typeface="+mj-lt"/>
                <a:cs typeface="Times New Roman" pitchFamily="18" charset="0"/>
              </a:rPr>
              <a:t>2.1</a:t>
            </a:r>
            <a:r>
              <a:rPr lang="en-US" sz="2000" b="1" dirty="0" smtClean="0">
                <a:solidFill>
                  <a:srgbClr val="FF0000"/>
                </a:solidFill>
                <a:latin typeface="Arial" pitchFamily="34" charset="0"/>
                <a:ea typeface="Lucida Grande"/>
                <a:cs typeface="Arial" pitchFamily="34" charset="0"/>
              </a:rPr>
              <a:t>σ</a:t>
            </a:r>
            <a:r>
              <a:rPr lang="en-US" sz="2000" b="1" i="1" dirty="0" smtClean="0">
                <a:solidFill>
                  <a:srgbClr val="FF0000"/>
                </a:solidFill>
                <a:latin typeface="+mj-lt"/>
                <a:cs typeface="Times New Roman" pitchFamily="18" charset="0"/>
              </a:rPr>
              <a:t> at 145 GeV</a:t>
            </a:r>
            <a:endParaRPr lang="en-US" sz="2000" b="1" i="1" dirty="0">
              <a:solidFill>
                <a:srgbClr val="FF0000"/>
              </a:solidFill>
              <a:latin typeface="+mj-lt"/>
              <a:cs typeface="Times New Roman" pitchFamily="18" charset="0"/>
            </a:endParaRPr>
          </a:p>
        </p:txBody>
      </p:sp>
      <p:pic>
        <p:nvPicPr>
          <p:cNvPr id="19458" name="Picture 2" descr="https://atlas.web.cern.ch/Atlas/GROUPS/PHYSICS/CONFNOTES/ATLAS-CONF-2011-135/fig_05b.png"/>
          <p:cNvPicPr>
            <a:picLocks noChangeAspect="1" noChangeArrowheads="1"/>
          </p:cNvPicPr>
          <p:nvPr/>
        </p:nvPicPr>
        <p:blipFill>
          <a:blip r:embed="rId2" cstate="print"/>
          <a:srcRect l="4233" t="3504" r="1693" b="4672"/>
          <a:stretch>
            <a:fillRect/>
          </a:stretch>
        </p:blipFill>
        <p:spPr bwMode="auto">
          <a:xfrm>
            <a:off x="152407" y="2398026"/>
            <a:ext cx="4648194" cy="3286946"/>
          </a:xfrm>
          <a:prstGeom prst="rect">
            <a:avLst/>
          </a:prstGeom>
          <a:noFill/>
        </p:spPr>
      </p:pic>
      <p:pic>
        <p:nvPicPr>
          <p:cNvPr id="19461" name="Picture 5"/>
          <p:cNvPicPr>
            <a:picLocks noChangeAspect="1" noChangeArrowheads="1"/>
          </p:cNvPicPr>
          <p:nvPr/>
        </p:nvPicPr>
        <p:blipFill>
          <a:blip r:embed="rId3" cstate="print"/>
          <a:srcRect/>
          <a:stretch>
            <a:fillRect/>
          </a:stretch>
        </p:blipFill>
        <p:spPr bwMode="auto">
          <a:xfrm>
            <a:off x="4876800" y="2362200"/>
            <a:ext cx="4131976" cy="3271838"/>
          </a:xfrm>
          <a:prstGeom prst="rect">
            <a:avLst/>
          </a:prstGeom>
          <a:noFill/>
          <a:ln w="9525">
            <a:noFill/>
            <a:miter lim="800000"/>
            <a:headEnd/>
            <a:tailEnd/>
          </a:ln>
        </p:spPr>
      </p:pic>
      <p:sp>
        <p:nvSpPr>
          <p:cNvPr id="15" name="Rectangle 14"/>
          <p:cNvSpPr/>
          <p:nvPr/>
        </p:nvSpPr>
        <p:spPr>
          <a:xfrm>
            <a:off x="4572000" y="5715000"/>
            <a:ext cx="4724400" cy="738664"/>
          </a:xfrm>
          <a:prstGeom prst="rect">
            <a:avLst/>
          </a:prstGeom>
        </p:spPr>
        <p:txBody>
          <a:bodyPr wrap="square">
            <a:spAutoFit/>
          </a:bodyPr>
          <a:lstStyle/>
          <a:p>
            <a:pPr marL="457200" indent="-457200" algn="ctr">
              <a:buNone/>
            </a:pPr>
            <a:r>
              <a:rPr lang="en-US" sz="2200" b="1" i="1" dirty="0" smtClean="0">
                <a:latin typeface="+mj-lt"/>
                <a:cs typeface="Times New Roman" pitchFamily="18" charset="0"/>
              </a:rPr>
              <a:t>CMS (LP11)</a:t>
            </a:r>
            <a:endParaRPr lang="en-US" sz="600" b="1" i="1" dirty="0">
              <a:latin typeface="+mj-lt"/>
              <a:cs typeface="Times New Roman" pitchFamily="18" charset="0"/>
            </a:endParaRPr>
          </a:p>
          <a:p>
            <a:pPr marL="457200" indent="-457200">
              <a:buNone/>
            </a:pPr>
            <a:r>
              <a:rPr lang="en-US" sz="2000" b="1" i="1" dirty="0">
                <a:latin typeface="+mj-lt"/>
                <a:cs typeface="Times New Roman" pitchFamily="18" charset="0"/>
              </a:rPr>
              <a:t>l</a:t>
            </a:r>
            <a:r>
              <a:rPr lang="en-US" sz="2000" b="1" i="1" dirty="0" smtClean="0">
                <a:latin typeface="+mj-lt"/>
                <a:cs typeface="Times New Roman" pitchFamily="18" charset="0"/>
              </a:rPr>
              <a:t>argest local excess:</a:t>
            </a:r>
            <a:r>
              <a:rPr lang="en-US" sz="2000" b="1" i="1" dirty="0">
                <a:latin typeface="+mj-lt"/>
                <a:cs typeface="Times New Roman" pitchFamily="18" charset="0"/>
              </a:rPr>
              <a:t> </a:t>
            </a:r>
            <a:r>
              <a:rPr lang="en-US" sz="2000" b="1" i="1" dirty="0" smtClean="0">
                <a:solidFill>
                  <a:srgbClr val="FF0000"/>
                </a:solidFill>
                <a:latin typeface="+mj-lt"/>
                <a:cs typeface="Times New Roman" pitchFamily="18" charset="0"/>
              </a:rPr>
              <a:t>2.3</a:t>
            </a:r>
            <a:r>
              <a:rPr lang="en-US" sz="2000" b="1" dirty="0" smtClean="0">
                <a:solidFill>
                  <a:srgbClr val="FF0000"/>
                </a:solidFill>
                <a:latin typeface="Arial" pitchFamily="34" charset="0"/>
                <a:ea typeface="Lucida Grande"/>
                <a:cs typeface="Arial" pitchFamily="34" charset="0"/>
              </a:rPr>
              <a:t>σ</a:t>
            </a:r>
            <a:r>
              <a:rPr lang="en-US" sz="2000" b="1" i="1" dirty="0" smtClean="0">
                <a:solidFill>
                  <a:srgbClr val="FF0000"/>
                </a:solidFill>
                <a:latin typeface="+mj-lt"/>
                <a:cs typeface="Times New Roman" pitchFamily="18" charset="0"/>
              </a:rPr>
              <a:t> at 120 GeV</a:t>
            </a:r>
            <a:endParaRPr lang="en-US" sz="2000" b="1" i="1" dirty="0">
              <a:solidFill>
                <a:srgbClr val="FF0000"/>
              </a:solidFill>
              <a:latin typeface="+mj-lt"/>
              <a:cs typeface="Times New Roman" pitchFamily="18" charset="0"/>
            </a:endParaRPr>
          </a:p>
        </p:txBody>
      </p:sp>
      <p:sp>
        <p:nvSpPr>
          <p:cNvPr id="9" name="TextBox 8"/>
          <p:cNvSpPr txBox="1"/>
          <p:nvPr/>
        </p:nvSpPr>
        <p:spPr>
          <a:xfrm>
            <a:off x="1905000" y="1219202"/>
            <a:ext cx="5181600" cy="646331"/>
          </a:xfrm>
          <a:prstGeom prst="rect">
            <a:avLst/>
          </a:prstGeom>
          <a:solidFill>
            <a:srgbClr val="00CC00">
              <a:alpha val="10000"/>
            </a:srgbClr>
          </a:solidFill>
          <a:ln>
            <a:solidFill>
              <a:srgbClr val="000000"/>
            </a:solidFill>
          </a:ln>
        </p:spPr>
        <p:txBody>
          <a:bodyPr wrap="square" rtlCol="0">
            <a:spAutoFit/>
          </a:bodyPr>
          <a:lstStyle/>
          <a:p>
            <a:pPr marL="354013" indent="-354013">
              <a:spcBef>
                <a:spcPts val="1200"/>
              </a:spcBef>
              <a:buNone/>
            </a:pPr>
            <a:r>
              <a:rPr lang="en-US" b="1" i="1" dirty="0" smtClean="0">
                <a:latin typeface="Arial" pitchFamily="34" charset="0"/>
                <a:cs typeface="Arial" pitchFamily="34" charset="0"/>
              </a:rPr>
              <a:t>p</a:t>
            </a:r>
            <a:r>
              <a:rPr lang="en-US" b="1" i="1" baseline="-25000" dirty="0" smtClean="0">
                <a:effectLst/>
                <a:latin typeface="Arial" pitchFamily="34" charset="0"/>
                <a:cs typeface="Arial" pitchFamily="34" charset="0"/>
              </a:rPr>
              <a:t>0</a:t>
            </a:r>
            <a:r>
              <a:rPr lang="en-US" b="1" i="1" dirty="0" smtClean="0">
                <a:latin typeface="Arial" pitchFamily="34" charset="0"/>
                <a:cs typeface="Arial" pitchFamily="34" charset="0"/>
              </a:rPr>
              <a:t>:	probability that the background fluctuates to the observed data (or higher)</a:t>
            </a:r>
            <a:endParaRPr lang="en-US" b="1" i="1" dirty="0" smtClean="0">
              <a:effectLst/>
              <a:latin typeface="Arial" pitchFamily="34" charset="0"/>
              <a:cs typeface="Arial" pitchFamily="34" charset="0"/>
            </a:endParaRPr>
          </a:p>
        </p:txBody>
      </p:sp>
      <p:sp>
        <p:nvSpPr>
          <p:cNvPr id="2" name="TextBox 1"/>
          <p:cNvSpPr txBox="1"/>
          <p:nvPr/>
        </p:nvSpPr>
        <p:spPr>
          <a:xfrm>
            <a:off x="7162800" y="1371600"/>
            <a:ext cx="1829180" cy="338554"/>
          </a:xfrm>
          <a:prstGeom prst="rect">
            <a:avLst/>
          </a:prstGeom>
          <a:noFill/>
        </p:spPr>
        <p:txBody>
          <a:bodyPr wrap="none" rtlCol="0">
            <a:spAutoFit/>
          </a:bodyPr>
          <a:lstStyle/>
          <a:p>
            <a:r>
              <a:rPr lang="en-US" sz="1600" dirty="0" smtClean="0"/>
              <a:t>p</a:t>
            </a:r>
            <a:r>
              <a:rPr lang="en-US" sz="1600" baseline="-25000" dirty="0" smtClean="0"/>
              <a:t>0</a:t>
            </a:r>
            <a:r>
              <a:rPr lang="en-US" sz="1600" dirty="0" smtClean="0"/>
              <a:t> = Local p-value </a:t>
            </a:r>
            <a:endParaRPr lang="en-US" sz="1600" dirty="0"/>
          </a:p>
        </p:txBody>
      </p:sp>
      <p:sp>
        <p:nvSpPr>
          <p:cNvPr id="10" name="TextBox 9"/>
          <p:cNvSpPr txBox="1"/>
          <p:nvPr/>
        </p:nvSpPr>
        <p:spPr>
          <a:xfrm>
            <a:off x="5410200" y="2085203"/>
            <a:ext cx="3352800" cy="276999"/>
          </a:xfrm>
          <a:prstGeom prst="rect">
            <a:avLst/>
          </a:prstGeom>
          <a:noFill/>
        </p:spPr>
        <p:txBody>
          <a:bodyPr wrap="square" rtlCol="0">
            <a:spAutoFit/>
          </a:bodyPr>
          <a:lstStyle/>
          <a:p>
            <a:r>
              <a:rPr lang="en-US" sz="1200" dirty="0" err="1" smtClean="0"/>
              <a:t>H</a:t>
            </a:r>
            <a:r>
              <a:rPr lang="en-US" sz="1200" dirty="0" err="1" smtClean="0">
                <a:sym typeface="Wingdings" pitchFamily="2" charset="2"/>
              </a:rPr>
              <a:t></a:t>
            </a:r>
            <a:r>
              <a:rPr lang="en-US" sz="1200" dirty="0" err="1" smtClean="0"/>
              <a:t>γγ</a:t>
            </a:r>
            <a:r>
              <a:rPr lang="en-US" sz="1200" dirty="0" smtClean="0"/>
              <a:t>, bb, </a:t>
            </a:r>
            <a:r>
              <a:rPr lang="en-US" sz="1200" dirty="0" err="1" smtClean="0"/>
              <a:t>ττ</a:t>
            </a:r>
            <a:r>
              <a:rPr lang="en-US" sz="1200" dirty="0" smtClean="0"/>
              <a:t>, WW(</a:t>
            </a:r>
            <a:r>
              <a:rPr lang="en-US" sz="1200" dirty="0" err="1" smtClean="0"/>
              <a:t>lvlv</a:t>
            </a:r>
            <a:r>
              <a:rPr lang="en-US" sz="1200" dirty="0" smtClean="0"/>
              <a:t>), ZZ(4l, </a:t>
            </a:r>
            <a:r>
              <a:rPr lang="en-US" sz="1200" dirty="0" err="1" smtClean="0"/>
              <a:t>ll</a:t>
            </a:r>
            <a:r>
              <a:rPr lang="en-US" sz="1200" dirty="0" err="1"/>
              <a:t>ττ</a:t>
            </a:r>
            <a:r>
              <a:rPr lang="en-US" sz="1200" dirty="0" smtClean="0"/>
              <a:t>, </a:t>
            </a:r>
            <a:r>
              <a:rPr lang="en-US" sz="1200" dirty="0" err="1" smtClean="0"/>
              <a:t>llvv</a:t>
            </a:r>
            <a:r>
              <a:rPr lang="en-US" sz="1200" dirty="0" smtClean="0"/>
              <a:t>, </a:t>
            </a:r>
            <a:r>
              <a:rPr lang="en-US" sz="1200" dirty="0" err="1" smtClean="0"/>
              <a:t>llqq</a:t>
            </a:r>
            <a:r>
              <a:rPr lang="en-US" sz="1200" dirty="0" smtClean="0"/>
              <a:t>)</a:t>
            </a:r>
            <a:endParaRPr lang="en-US" sz="1200" dirty="0"/>
          </a:p>
        </p:txBody>
      </p:sp>
      <p:sp>
        <p:nvSpPr>
          <p:cNvPr id="11" name="TextBox 10"/>
          <p:cNvSpPr txBox="1"/>
          <p:nvPr/>
        </p:nvSpPr>
        <p:spPr>
          <a:xfrm>
            <a:off x="838200" y="2057402"/>
            <a:ext cx="3962400" cy="276999"/>
          </a:xfrm>
          <a:prstGeom prst="rect">
            <a:avLst/>
          </a:prstGeom>
          <a:noFill/>
        </p:spPr>
        <p:txBody>
          <a:bodyPr wrap="square" rtlCol="0">
            <a:spAutoFit/>
          </a:bodyPr>
          <a:lstStyle/>
          <a:p>
            <a:r>
              <a:rPr lang="en-US" sz="1200" dirty="0" smtClean="0"/>
              <a:t>ATLAS </a:t>
            </a:r>
            <a:r>
              <a:rPr lang="en-US" sz="1200" dirty="0" err="1" smtClean="0"/>
              <a:t>H</a:t>
            </a:r>
            <a:r>
              <a:rPr lang="en-US" sz="1200" dirty="0" err="1" smtClean="0">
                <a:sym typeface="Wingdings" pitchFamily="2" charset="2"/>
              </a:rPr>
              <a:t></a:t>
            </a:r>
            <a:r>
              <a:rPr lang="en-US" sz="1200" dirty="0" err="1" smtClean="0"/>
              <a:t>γγ</a:t>
            </a:r>
            <a:r>
              <a:rPr lang="en-US" sz="1200" dirty="0" smtClean="0"/>
              <a:t>, </a:t>
            </a:r>
            <a:r>
              <a:rPr lang="en-US" sz="1200" dirty="0" err="1" smtClean="0">
                <a:solidFill>
                  <a:srgbClr val="000000"/>
                </a:solidFill>
              </a:rPr>
              <a:t>ττ</a:t>
            </a:r>
            <a:r>
              <a:rPr lang="en-US" sz="1200" dirty="0" smtClean="0"/>
              <a:t>, WW(</a:t>
            </a:r>
            <a:r>
              <a:rPr lang="en-US" sz="1200" dirty="0" err="1" smtClean="0"/>
              <a:t>lvlv</a:t>
            </a:r>
            <a:r>
              <a:rPr lang="en-US" sz="1200" dirty="0" smtClean="0"/>
              <a:t>), ZZ(</a:t>
            </a:r>
            <a:r>
              <a:rPr lang="en-US" sz="1200" dirty="0" smtClean="0">
                <a:solidFill>
                  <a:srgbClr val="000000"/>
                </a:solidFill>
              </a:rPr>
              <a:t>4l</a:t>
            </a:r>
            <a:r>
              <a:rPr lang="en-US" sz="1200" dirty="0" smtClean="0"/>
              <a:t>, </a:t>
            </a:r>
            <a:r>
              <a:rPr lang="en-US" sz="1200" dirty="0" err="1" smtClean="0"/>
              <a:t>llvv</a:t>
            </a:r>
            <a:r>
              <a:rPr lang="en-US" sz="1200" dirty="0" smtClean="0"/>
              <a:t>, </a:t>
            </a:r>
            <a:r>
              <a:rPr lang="en-US" sz="1200" dirty="0" err="1" smtClean="0"/>
              <a:t>llqq</a:t>
            </a:r>
            <a:r>
              <a:rPr lang="en-US" sz="1200" dirty="0" smtClean="0"/>
              <a:t>)</a:t>
            </a:r>
            <a:endParaRPr lang="en-US" sz="1200" dirty="0"/>
          </a:p>
        </p:txBody>
      </p:sp>
      <p:sp>
        <p:nvSpPr>
          <p:cNvPr id="14" name="TextBox 13"/>
          <p:cNvSpPr txBox="1"/>
          <p:nvPr/>
        </p:nvSpPr>
        <p:spPr>
          <a:xfrm>
            <a:off x="990600" y="56346"/>
            <a:ext cx="1600200" cy="477054"/>
          </a:xfrm>
          <a:prstGeom prst="rect">
            <a:avLst/>
          </a:prstGeom>
          <a:noFill/>
        </p:spPr>
        <p:txBody>
          <a:bodyPr wrap="square" rtlCol="0">
            <a:spAutoFit/>
          </a:bodyPr>
          <a:lstStyle/>
          <a:p>
            <a:r>
              <a:rPr lang="fr-CH" sz="2500" b="1" i="1" dirty="0" smtClean="0">
                <a:latin typeface="+mj-lt"/>
                <a:cs typeface="Times New Roman" pitchFamily="18" charset="0"/>
                <a:sym typeface="Helvetica" charset="0"/>
              </a:rPr>
              <a:t>LHC ERA</a:t>
            </a:r>
            <a:endParaRPr lang="en-US" sz="2500" b="1" i="1" dirty="0" smtClean="0">
              <a:latin typeface="+mj-lt"/>
              <a:cs typeface="Times New Roman" pitchFamily="18" charset="0"/>
              <a:sym typeface="Helvetica" charset="0"/>
            </a:endParaRPr>
          </a:p>
        </p:txBody>
      </p:sp>
      <p:sp>
        <p:nvSpPr>
          <p:cNvPr id="16" name="Rectangle 15"/>
          <p:cNvSpPr/>
          <p:nvPr/>
        </p:nvSpPr>
        <p:spPr>
          <a:xfrm>
            <a:off x="152400" y="762001"/>
            <a:ext cx="8839200" cy="646331"/>
          </a:xfrm>
          <a:prstGeom prst="rect">
            <a:avLst/>
          </a:prstGeom>
        </p:spPr>
        <p:txBody>
          <a:bodyPr wrap="square">
            <a:spAutoFit/>
          </a:bodyPr>
          <a:lstStyle/>
          <a:p>
            <a:r>
              <a:rPr lang="en-US" b="1" i="1" dirty="0" smtClean="0">
                <a:latin typeface="+mj-lt"/>
                <a:cs typeface="Times New Roman" pitchFamily="18" charset="0"/>
              </a:rPr>
              <a:t>At EPS both ATLAS and CMS see </a:t>
            </a:r>
            <a:r>
              <a:rPr lang="en-US" b="1" i="1" dirty="0" smtClean="0">
                <a:solidFill>
                  <a:srgbClr val="0000FF"/>
                </a:solidFill>
                <a:latin typeface="+mj-lt"/>
                <a:cs typeface="Times New Roman" pitchFamily="18" charset="0"/>
              </a:rPr>
              <a:t>&gt;2</a:t>
            </a:r>
            <a:r>
              <a:rPr lang="en-US" b="1" dirty="0" smtClean="0">
                <a:solidFill>
                  <a:srgbClr val="0000FF"/>
                </a:solidFill>
                <a:latin typeface="Arial" pitchFamily="34" charset="0"/>
                <a:ea typeface="Lucida Grande"/>
                <a:cs typeface="Arial" pitchFamily="34" charset="0"/>
              </a:rPr>
              <a:t>σ</a:t>
            </a:r>
            <a:r>
              <a:rPr lang="en-US" b="1" i="1" dirty="0" smtClean="0">
                <a:solidFill>
                  <a:srgbClr val="0000FF"/>
                </a:solidFill>
                <a:latin typeface="+mj-lt"/>
                <a:cs typeface="Times New Roman" pitchFamily="18" charset="0"/>
              </a:rPr>
              <a:t> </a:t>
            </a:r>
            <a:r>
              <a:rPr lang="en-US" b="1" i="1" dirty="0" smtClean="0">
                <a:latin typeface="+mj-lt"/>
                <a:cs typeface="Times New Roman" pitchFamily="18" charset="0"/>
              </a:rPr>
              <a:t>excess at low mass in </a:t>
            </a:r>
            <a:r>
              <a:rPr lang="en-US" b="1" i="1" dirty="0" err="1" smtClean="0">
                <a:latin typeface="+mj-lt"/>
                <a:cs typeface="Times New Roman" pitchFamily="18" charset="0"/>
              </a:rPr>
              <a:t>H</a:t>
            </a:r>
            <a:r>
              <a:rPr lang="en-US" b="1" i="1" dirty="0" err="1" smtClean="0">
                <a:latin typeface="+mj-lt"/>
                <a:cs typeface="Times New Roman" pitchFamily="18" charset="0"/>
                <a:sym typeface="Wingdings" pitchFamily="2" charset="2"/>
              </a:rPr>
              <a:t></a:t>
            </a:r>
            <a:r>
              <a:rPr lang="en-US" b="1" i="1" dirty="0" err="1" smtClean="0">
                <a:latin typeface="+mj-lt"/>
                <a:cs typeface="Times New Roman" pitchFamily="18" charset="0"/>
              </a:rPr>
              <a:t>WW</a:t>
            </a:r>
            <a:r>
              <a:rPr lang="en-US" b="1" i="1" dirty="0" err="1" smtClean="0">
                <a:cs typeface="Times New Roman" pitchFamily="18" charset="0"/>
                <a:sym typeface="Wingdings" pitchFamily="2" charset="2"/>
              </a:rPr>
              <a:t></a:t>
            </a:r>
            <a:r>
              <a:rPr lang="en-US" b="1" i="1" dirty="0" err="1" smtClean="0">
                <a:latin typeface="+mj-lt"/>
                <a:cs typeface="Times New Roman" pitchFamily="18" charset="0"/>
              </a:rPr>
              <a:t>lvlv</a:t>
            </a:r>
            <a:r>
              <a:rPr lang="en-US" b="1" i="1" dirty="0" smtClean="0">
                <a:latin typeface="+mj-lt"/>
                <a:cs typeface="Times New Roman" pitchFamily="18" charset="0"/>
              </a:rPr>
              <a:t> channel</a:t>
            </a:r>
            <a:endParaRPr lang="en-US" b="1" i="1" dirty="0">
              <a:latin typeface="+mj-lt"/>
              <a:cs typeface="Times New Roman" pitchFamily="18" charset="0"/>
            </a:endParaRPr>
          </a:p>
        </p:txBody>
      </p:sp>
    </p:spTree>
    <p:extLst>
      <p:ext uri="{BB962C8B-B14F-4D97-AF65-F5344CB8AC3E}">
        <p14:creationId xmlns:p14="http://schemas.microsoft.com/office/powerpoint/2010/main" xmlns="" val="3908818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304800" y="5791200"/>
            <a:ext cx="8458200" cy="533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3" name="Rectangle 1"/>
          <p:cNvSpPr>
            <a:spLocks noGrp="1" noChangeArrowheads="1"/>
          </p:cNvSpPr>
          <p:nvPr>
            <p:ph type="title"/>
          </p:nvPr>
        </p:nvSpPr>
        <p:spPr>
          <a:xfrm>
            <a:off x="685800" y="0"/>
            <a:ext cx="7924801" cy="593558"/>
          </a:xfrm>
          <a:ln/>
        </p:spPr>
        <p:txBody>
          <a:bodyPr>
            <a:normAutofit/>
          </a:bodyPr>
          <a:lstStyle/>
          <a:p>
            <a:pPr algn="l"/>
            <a:r>
              <a:rPr lang="en-US" sz="2600" dirty="0" smtClean="0">
                <a:solidFill>
                  <a:schemeClr val="tx1"/>
                </a:solidFill>
                <a:latin typeface="+mj-lt"/>
                <a:cs typeface="Times New Roman" pitchFamily="18" charset="0"/>
                <a:sym typeface="Helvetica" charset="0"/>
              </a:rPr>
              <a:t>LHC ERA    CERN </a:t>
            </a:r>
            <a:r>
              <a:rPr lang="en-US" sz="2600" dirty="0">
                <a:solidFill>
                  <a:schemeClr val="tx1"/>
                </a:solidFill>
                <a:latin typeface="+mj-lt"/>
                <a:cs typeface="Times New Roman" pitchFamily="18" charset="0"/>
                <a:sym typeface="Helvetica" charset="0"/>
              </a:rPr>
              <a:t>Council Meeting </a:t>
            </a:r>
            <a:r>
              <a:rPr lang="en-US" sz="2600" dirty="0" smtClean="0">
                <a:solidFill>
                  <a:schemeClr val="tx1"/>
                </a:solidFill>
                <a:latin typeface="+mj-lt"/>
                <a:cs typeface="Times New Roman" pitchFamily="18" charset="0"/>
                <a:sym typeface="Helvetica" charset="0"/>
              </a:rPr>
              <a:t>(Dec 2011) </a:t>
            </a:r>
            <a:r>
              <a:rPr lang="en-US" sz="2600" dirty="0" smtClean="0">
                <a:solidFill>
                  <a:srgbClr val="FF0000"/>
                </a:solidFill>
                <a:latin typeface="+mj-lt"/>
                <a:cs typeface="Times New Roman" pitchFamily="18" charset="0"/>
                <a:sym typeface="Helvetica" charset="0"/>
              </a:rPr>
              <a:t>H</a:t>
            </a:r>
            <a:r>
              <a:rPr lang="en-US" sz="2600" dirty="0" smtClean="0">
                <a:solidFill>
                  <a:srgbClr val="FF0000"/>
                </a:solidFill>
                <a:latin typeface="+mj-lt"/>
                <a:cs typeface="Times New Roman" pitchFamily="18" charset="0"/>
                <a:sym typeface="Wingdings" pitchFamily="2" charset="2"/>
              </a:rPr>
              <a:t> </a:t>
            </a:r>
            <a:r>
              <a:rPr lang="en-US" sz="3200" dirty="0" smtClean="0">
                <a:solidFill>
                  <a:srgbClr val="FF0000"/>
                </a:solidFill>
                <a:latin typeface="Symbol" pitchFamily="18" charset="2"/>
                <a:cs typeface="Times New Roman" pitchFamily="18" charset="0"/>
              </a:rPr>
              <a:t>gg</a:t>
            </a:r>
            <a:r>
              <a:rPr lang="en-US" sz="2400" dirty="0" smtClean="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sym typeface="Helvetica" charset="0"/>
            </a:endParaRPr>
          </a:p>
        </p:txBody>
      </p:sp>
      <p:sp>
        <p:nvSpPr>
          <p:cNvPr id="7" name="Content Placeholder 6"/>
          <p:cNvSpPr>
            <a:spLocks noGrp="1"/>
          </p:cNvSpPr>
          <p:nvPr>
            <p:ph idx="1"/>
          </p:nvPr>
        </p:nvSpPr>
        <p:spPr>
          <a:xfrm>
            <a:off x="457200" y="685800"/>
            <a:ext cx="8229600" cy="1447800"/>
          </a:xfrm>
        </p:spPr>
        <p:txBody>
          <a:bodyPr>
            <a:noAutofit/>
          </a:bodyPr>
          <a:lstStyle/>
          <a:p>
            <a:r>
              <a:rPr lang="en-US" sz="2100" b="1" i="1" dirty="0" smtClean="0">
                <a:latin typeface="+mj-lt"/>
                <a:cs typeface="Times New Roman" pitchFamily="18" charset="0"/>
              </a:rPr>
              <a:t>This was the point at which a major excitement started building up</a:t>
            </a:r>
            <a:endParaRPr lang="en-US" sz="500" b="1" i="1" dirty="0">
              <a:latin typeface="+mj-lt"/>
              <a:cs typeface="Times New Roman" pitchFamily="18" charset="0"/>
            </a:endParaRPr>
          </a:p>
          <a:p>
            <a:r>
              <a:rPr lang="en-US" sz="2100" b="1" i="1" dirty="0" smtClean="0">
                <a:solidFill>
                  <a:srgbClr val="0000FF"/>
                </a:solidFill>
                <a:latin typeface="+mj-lt"/>
                <a:cs typeface="Times New Roman" pitchFamily="18" charset="0"/>
              </a:rPr>
              <a:t>ATLAS: </a:t>
            </a:r>
            <a:r>
              <a:rPr lang="en-US" b="1" i="1" dirty="0"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gg</a:t>
            </a:r>
            <a:r>
              <a:rPr lang="en-US" sz="2000" dirty="0" smtClean="0">
                <a:solidFill>
                  <a:srgbClr val="0000FF"/>
                </a:solidFill>
                <a:latin typeface="Times New Roman" pitchFamily="18" charset="0"/>
                <a:cs typeface="Times New Roman" pitchFamily="18" charset="0"/>
              </a:rPr>
              <a:t> </a:t>
            </a:r>
            <a:r>
              <a:rPr lang="en-US" sz="2100" b="1" i="1" dirty="0" smtClean="0">
                <a:solidFill>
                  <a:srgbClr val="FF0000"/>
                </a:solidFill>
                <a:latin typeface="+mj-lt"/>
                <a:cs typeface="Times New Roman" pitchFamily="18" charset="0"/>
              </a:rPr>
              <a:t>, ZZ </a:t>
            </a:r>
            <a:r>
              <a:rPr lang="en-US" sz="2100" b="1" i="1" dirty="0" smtClean="0">
                <a:solidFill>
                  <a:srgbClr val="FF0000"/>
                </a:solidFill>
                <a:latin typeface="+mj-lt"/>
                <a:cs typeface="Times New Roman" pitchFamily="18" charset="0"/>
                <a:sym typeface="Wingdings" pitchFamily="2" charset="2"/>
              </a:rPr>
              <a:t></a:t>
            </a:r>
            <a:r>
              <a:rPr lang="en-US" sz="2100" b="1" i="1" dirty="0" smtClean="0">
                <a:solidFill>
                  <a:srgbClr val="FF0000"/>
                </a:solidFill>
                <a:latin typeface="+mj-lt"/>
                <a:cs typeface="Times New Roman" pitchFamily="18" charset="0"/>
              </a:rPr>
              <a:t> 4l </a:t>
            </a:r>
            <a:r>
              <a:rPr lang="en-US" sz="2100" b="1" i="1" dirty="0" smtClean="0">
                <a:solidFill>
                  <a:srgbClr val="0000FF"/>
                </a:solidFill>
                <a:latin typeface="+mj-lt"/>
                <a:cs typeface="Times New Roman" pitchFamily="18" charset="0"/>
              </a:rPr>
              <a:t>updated with </a:t>
            </a:r>
            <a:r>
              <a:rPr lang="en-US" sz="2100" b="1" i="1" dirty="0" smtClean="0">
                <a:solidFill>
                  <a:srgbClr val="FF0000"/>
                </a:solidFill>
                <a:latin typeface="+mj-lt"/>
                <a:cs typeface="Times New Roman" pitchFamily="18" charset="0"/>
              </a:rPr>
              <a:t>~5 fb</a:t>
            </a:r>
            <a:r>
              <a:rPr lang="en-US" sz="2100" b="1" i="1" baseline="30000" dirty="0" smtClean="0">
                <a:solidFill>
                  <a:srgbClr val="FF0000"/>
                </a:solidFill>
                <a:latin typeface="+mj-lt"/>
                <a:cs typeface="Times New Roman" pitchFamily="18" charset="0"/>
              </a:rPr>
              <a:t>-1</a:t>
            </a:r>
            <a:r>
              <a:rPr lang="en-US" sz="2100" b="1" i="1" dirty="0" smtClean="0">
                <a:solidFill>
                  <a:srgbClr val="FF0000"/>
                </a:solidFill>
                <a:latin typeface="+mj-lt"/>
                <a:cs typeface="Times New Roman" pitchFamily="18" charset="0"/>
              </a:rPr>
              <a:t> </a:t>
            </a:r>
            <a:r>
              <a:rPr lang="en-US" sz="2100" b="1" i="1" dirty="0" smtClean="0">
                <a:solidFill>
                  <a:srgbClr val="0000FF"/>
                </a:solidFill>
                <a:latin typeface="+mj-lt"/>
                <a:cs typeface="Times New Roman" pitchFamily="18" charset="0"/>
              </a:rPr>
              <a:t>of 7 </a:t>
            </a:r>
            <a:r>
              <a:rPr lang="en-US" sz="2100" b="1" i="1" dirty="0" err="1" smtClean="0">
                <a:solidFill>
                  <a:srgbClr val="0000FF"/>
                </a:solidFill>
                <a:latin typeface="+mj-lt"/>
                <a:cs typeface="Times New Roman" pitchFamily="18" charset="0"/>
              </a:rPr>
              <a:t>TeV</a:t>
            </a:r>
            <a:r>
              <a:rPr lang="en-US" sz="2100" b="1" i="1" dirty="0" smtClean="0">
                <a:solidFill>
                  <a:srgbClr val="0000FF"/>
                </a:solidFill>
                <a:latin typeface="+mj-lt"/>
                <a:cs typeface="Times New Roman" pitchFamily="18" charset="0"/>
              </a:rPr>
              <a:t> data</a:t>
            </a:r>
            <a:endParaRPr lang="en-US" sz="900" b="1" i="1" dirty="0" smtClean="0">
              <a:solidFill>
                <a:srgbClr val="0000FF"/>
              </a:solidFill>
              <a:latin typeface="+mj-lt"/>
              <a:cs typeface="Times New Roman" pitchFamily="18" charset="0"/>
            </a:endParaRPr>
          </a:p>
          <a:p>
            <a:r>
              <a:rPr lang="en-US" sz="2100" b="1" i="1" dirty="0" smtClean="0">
                <a:solidFill>
                  <a:srgbClr val="0000FF"/>
                </a:solidFill>
                <a:latin typeface="+mj-lt"/>
                <a:cs typeface="Times New Roman" pitchFamily="18" charset="0"/>
              </a:rPr>
              <a:t>CMS:     all channels updated with </a:t>
            </a:r>
            <a:r>
              <a:rPr lang="en-US" sz="2100" b="1" i="1" dirty="0" smtClean="0">
                <a:solidFill>
                  <a:srgbClr val="FF0000"/>
                </a:solidFill>
                <a:latin typeface="+mj-lt"/>
                <a:cs typeface="Times New Roman" pitchFamily="18" charset="0"/>
              </a:rPr>
              <a:t>~5 fb</a:t>
            </a:r>
            <a:r>
              <a:rPr lang="en-US" sz="2100" b="1" i="1" baseline="30000" dirty="0" smtClean="0">
                <a:solidFill>
                  <a:srgbClr val="FF0000"/>
                </a:solidFill>
                <a:latin typeface="+mj-lt"/>
                <a:cs typeface="Times New Roman" pitchFamily="18" charset="0"/>
              </a:rPr>
              <a:t>-1</a:t>
            </a:r>
            <a:r>
              <a:rPr lang="en-US" sz="2100" b="1" i="1" dirty="0" smtClean="0">
                <a:solidFill>
                  <a:srgbClr val="FF0000"/>
                </a:solidFill>
                <a:latin typeface="+mj-lt"/>
                <a:cs typeface="Times New Roman" pitchFamily="18" charset="0"/>
              </a:rPr>
              <a:t> </a:t>
            </a:r>
            <a:r>
              <a:rPr lang="en-US" sz="2100" b="1" i="1" dirty="0" smtClean="0">
                <a:solidFill>
                  <a:srgbClr val="0000FF"/>
                </a:solidFill>
                <a:cs typeface="Times New Roman" pitchFamily="18" charset="0"/>
              </a:rPr>
              <a:t>of 7 </a:t>
            </a:r>
            <a:r>
              <a:rPr lang="en-US" sz="2100" b="1" i="1" dirty="0" err="1" smtClean="0">
                <a:solidFill>
                  <a:srgbClr val="0000FF"/>
                </a:solidFill>
                <a:cs typeface="Times New Roman" pitchFamily="18" charset="0"/>
              </a:rPr>
              <a:t>TeV</a:t>
            </a:r>
            <a:r>
              <a:rPr lang="en-US" sz="2100" b="1" i="1" dirty="0" smtClean="0">
                <a:solidFill>
                  <a:srgbClr val="0000FF"/>
                </a:solidFill>
                <a:cs typeface="Times New Roman" pitchFamily="18" charset="0"/>
              </a:rPr>
              <a:t> data</a:t>
            </a:r>
            <a:endParaRPr lang="en-US" sz="2100" b="1" i="1" dirty="0" smtClean="0">
              <a:solidFill>
                <a:srgbClr val="FF0000"/>
              </a:solidFill>
              <a:latin typeface="+mj-lt"/>
              <a:cs typeface="Times New Roman" pitchFamily="18"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41</a:t>
            </a:fld>
            <a:endParaRPr lang="en-US" dirty="0"/>
          </a:p>
        </p:txBody>
      </p:sp>
      <p:pic>
        <p:nvPicPr>
          <p:cNvPr id="21506" name="Picture 2" descr="https://atlas.web.cern.ch/Atlas/GROUPS/PHYSICS/CONFNOTES/ATLAS-CONF-2011-161/fig_07.png"/>
          <p:cNvPicPr>
            <a:picLocks noChangeAspect="1" noChangeArrowheads="1"/>
          </p:cNvPicPr>
          <p:nvPr/>
        </p:nvPicPr>
        <p:blipFill>
          <a:blip r:embed="rId2" cstate="print"/>
          <a:srcRect/>
          <a:stretch>
            <a:fillRect/>
          </a:stretch>
        </p:blipFill>
        <p:spPr bwMode="auto">
          <a:xfrm>
            <a:off x="381000" y="2613352"/>
            <a:ext cx="4356100" cy="2949248"/>
          </a:xfrm>
          <a:prstGeom prst="rect">
            <a:avLst/>
          </a:prstGeom>
          <a:noFill/>
        </p:spPr>
      </p:pic>
      <p:sp>
        <p:nvSpPr>
          <p:cNvPr id="12" name="Rectangle 11"/>
          <p:cNvSpPr/>
          <p:nvPr/>
        </p:nvSpPr>
        <p:spPr>
          <a:xfrm>
            <a:off x="1828800" y="5257800"/>
            <a:ext cx="1981200" cy="523220"/>
          </a:xfrm>
          <a:prstGeom prst="rect">
            <a:avLst/>
          </a:prstGeom>
        </p:spPr>
        <p:txBody>
          <a:bodyPr wrap="square">
            <a:spAutoFit/>
          </a:bodyPr>
          <a:lstStyle/>
          <a:p>
            <a:pPr marL="457200" indent="-457200">
              <a:buNone/>
            </a:pPr>
            <a:r>
              <a:rPr lang="en-US" sz="2000" b="1" i="1" dirty="0" smtClean="0">
                <a:solidFill>
                  <a:srgbClr val="0000FF"/>
                </a:solidFill>
                <a:latin typeface="+mj-lt"/>
                <a:cs typeface="Times New Roman" pitchFamily="18" charset="0"/>
              </a:rPr>
              <a:t>ATLAS</a:t>
            </a:r>
            <a:r>
              <a:rPr lang="en-US" sz="2000" dirty="0" smtClean="0">
                <a:solidFill>
                  <a:srgbClr val="0000FF"/>
                </a:solidFill>
                <a:latin typeface="Times New Roman" pitchFamily="18" charset="0"/>
                <a:cs typeface="Times New Roman" pitchFamily="18" charset="0"/>
              </a:rPr>
              <a:t> </a:t>
            </a:r>
            <a:r>
              <a:rPr lang="en-US" sz="2800" b="1" i="1" dirty="0" smtClean="0">
                <a:solidFill>
                  <a:srgbClr val="0000FF"/>
                </a:solidFill>
                <a:effectLst>
                  <a:outerShdw blurRad="38100" dist="38100" dir="2700000" algn="tl">
                    <a:srgbClr val="000000">
                      <a:alpha val="43137"/>
                    </a:srgbClr>
                  </a:outerShdw>
                </a:effectLst>
                <a:latin typeface="Symbol" pitchFamily="18" charset="2"/>
                <a:cs typeface="Times New Roman" pitchFamily="18" charset="0"/>
              </a:rPr>
              <a:t>gg</a:t>
            </a:r>
            <a:r>
              <a:rPr lang="en-US" sz="2400" dirty="0" smtClean="0">
                <a:solidFill>
                  <a:srgbClr val="0000FF"/>
                </a:solidFill>
                <a:latin typeface="Times New Roman" pitchFamily="18" charset="0"/>
                <a:cs typeface="Times New Roman" pitchFamily="18" charset="0"/>
              </a:rPr>
              <a:t> </a:t>
            </a:r>
            <a:r>
              <a:rPr lang="en-US" sz="2000" b="1" i="1" dirty="0" smtClean="0">
                <a:solidFill>
                  <a:srgbClr val="0000FF"/>
                </a:solidFill>
                <a:latin typeface="+mj-lt"/>
                <a:cs typeface="Times New Roman" pitchFamily="18" charset="0"/>
              </a:rPr>
              <a:t>only</a:t>
            </a:r>
            <a:r>
              <a:rPr lang="en-US" sz="2000" dirty="0" smtClean="0">
                <a:solidFill>
                  <a:srgbClr val="0000FF"/>
                </a:solidFill>
                <a:latin typeface="Times New Roman" pitchFamily="18" charset="0"/>
                <a:cs typeface="Times New Roman" pitchFamily="18" charset="0"/>
              </a:rPr>
              <a:t>  </a:t>
            </a:r>
            <a:endParaRPr lang="en-US" sz="2000" dirty="0">
              <a:solidFill>
                <a:srgbClr val="0000FF"/>
              </a:solidFill>
            </a:endParaRPr>
          </a:p>
        </p:txBody>
      </p:sp>
      <p:sp>
        <p:nvSpPr>
          <p:cNvPr id="15" name="TextBox 14"/>
          <p:cNvSpPr txBox="1"/>
          <p:nvPr/>
        </p:nvSpPr>
        <p:spPr>
          <a:xfrm>
            <a:off x="1600207" y="440049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2.8</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pic>
        <p:nvPicPr>
          <p:cNvPr id="21507" name="Picture 3"/>
          <p:cNvPicPr>
            <a:picLocks noChangeAspect="1" noChangeArrowheads="1"/>
          </p:cNvPicPr>
          <p:nvPr/>
        </p:nvPicPr>
        <p:blipFill>
          <a:blip r:embed="rId3" cstate="print"/>
          <a:srcRect/>
          <a:stretch>
            <a:fillRect/>
          </a:stretch>
        </p:blipFill>
        <p:spPr bwMode="auto">
          <a:xfrm>
            <a:off x="4648200" y="2613352"/>
            <a:ext cx="4114800" cy="2819400"/>
          </a:xfrm>
          <a:prstGeom prst="rect">
            <a:avLst/>
          </a:prstGeom>
          <a:noFill/>
          <a:ln w="9525">
            <a:noFill/>
            <a:miter lim="800000"/>
            <a:headEnd/>
            <a:tailEnd/>
          </a:ln>
        </p:spPr>
      </p:pic>
      <p:sp>
        <p:nvSpPr>
          <p:cNvPr id="16" name="TextBox 15"/>
          <p:cNvSpPr txBox="1"/>
          <p:nvPr/>
        </p:nvSpPr>
        <p:spPr>
          <a:xfrm>
            <a:off x="5334007" y="438138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2.3</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1" name="Rectangle 10"/>
          <p:cNvSpPr/>
          <p:nvPr/>
        </p:nvSpPr>
        <p:spPr>
          <a:xfrm>
            <a:off x="5943600" y="5267980"/>
            <a:ext cx="2133600" cy="523220"/>
          </a:xfrm>
          <a:prstGeom prst="rect">
            <a:avLst/>
          </a:prstGeom>
        </p:spPr>
        <p:txBody>
          <a:bodyPr wrap="square">
            <a:spAutoFit/>
          </a:bodyPr>
          <a:lstStyle/>
          <a:p>
            <a:pPr marL="457200" indent="-457200">
              <a:buNone/>
            </a:pPr>
            <a:r>
              <a:rPr lang="en-US" sz="2000" b="1" i="1" dirty="0" smtClean="0">
                <a:solidFill>
                  <a:srgbClr val="0000FF"/>
                </a:solidFill>
                <a:latin typeface="+mj-lt"/>
                <a:cs typeface="Times New Roman" pitchFamily="18" charset="0"/>
              </a:rPr>
              <a:t>CMS</a:t>
            </a:r>
            <a:r>
              <a:rPr lang="en-US" sz="2000" dirty="0" smtClean="0">
                <a:solidFill>
                  <a:srgbClr val="0000FF"/>
                </a:solidFill>
                <a:latin typeface="Times New Roman" pitchFamily="18" charset="0"/>
                <a:cs typeface="Times New Roman" pitchFamily="18" charset="0"/>
              </a:rPr>
              <a:t> </a:t>
            </a:r>
            <a:r>
              <a:rPr lang="en-US" sz="2800" b="1" i="1" dirty="0" err="1">
                <a:solidFill>
                  <a:srgbClr val="0000FF"/>
                </a:solidFill>
                <a:effectLst>
                  <a:outerShdw blurRad="38100" dist="38100" dir="2700000" algn="tl">
                    <a:srgbClr val="000000">
                      <a:alpha val="43137"/>
                    </a:srgbClr>
                  </a:outerShdw>
                </a:effectLst>
                <a:latin typeface="Symbol" pitchFamily="18" charset="2"/>
                <a:cs typeface="Times New Roman" pitchFamily="18" charset="0"/>
              </a:rPr>
              <a:t>gg</a:t>
            </a:r>
            <a:r>
              <a:rPr lang="en-US" sz="2800" dirty="0" smtClean="0">
                <a:solidFill>
                  <a:srgbClr val="0000FF"/>
                </a:solidFill>
                <a:latin typeface="Times New Roman" pitchFamily="18" charset="0"/>
                <a:cs typeface="Times New Roman" pitchFamily="18" charset="0"/>
              </a:rPr>
              <a:t> </a:t>
            </a:r>
            <a:r>
              <a:rPr lang="en-US" sz="2000" b="1" i="1" dirty="0" smtClean="0">
                <a:solidFill>
                  <a:srgbClr val="0000FF"/>
                </a:solidFill>
                <a:latin typeface="+mj-lt"/>
                <a:cs typeface="Times New Roman" pitchFamily="18" charset="0"/>
              </a:rPr>
              <a:t>only</a:t>
            </a:r>
            <a:r>
              <a:rPr lang="en-US" sz="2000" dirty="0" smtClean="0">
                <a:solidFill>
                  <a:srgbClr val="0000FF"/>
                </a:solidFill>
                <a:latin typeface="Times New Roman" pitchFamily="18" charset="0"/>
                <a:cs typeface="Times New Roman" pitchFamily="18" charset="0"/>
              </a:rPr>
              <a:t>  </a:t>
            </a:r>
            <a:endParaRPr lang="en-US" sz="2000" dirty="0">
              <a:solidFill>
                <a:srgbClr val="0000FF"/>
              </a:solidFill>
            </a:endParaRPr>
          </a:p>
        </p:txBody>
      </p:sp>
      <p:sp>
        <p:nvSpPr>
          <p:cNvPr id="2" name="TextBox 1"/>
          <p:cNvSpPr txBox="1"/>
          <p:nvPr/>
        </p:nvSpPr>
        <p:spPr>
          <a:xfrm>
            <a:off x="990603" y="2286000"/>
            <a:ext cx="2837829" cy="369332"/>
          </a:xfrm>
          <a:prstGeom prst="rect">
            <a:avLst/>
          </a:prstGeom>
          <a:noFill/>
        </p:spPr>
        <p:txBody>
          <a:bodyPr wrap="none" rtlCol="0">
            <a:spAutoFit/>
          </a:bodyPr>
          <a:lstStyle/>
          <a:p>
            <a:r>
              <a:rPr lang="en-US" b="1" i="1" dirty="0" smtClean="0"/>
              <a:t>Lowest p</a:t>
            </a:r>
            <a:r>
              <a:rPr lang="en-US" b="1" i="1" baseline="-25000" dirty="0" smtClean="0"/>
              <a:t>0</a:t>
            </a:r>
            <a:r>
              <a:rPr lang="en-US" b="1" i="1" dirty="0" smtClean="0"/>
              <a:t>: </a:t>
            </a:r>
            <a:r>
              <a:rPr lang="en-US" b="1" i="1" dirty="0" err="1" smtClean="0"/>
              <a:t>m</a:t>
            </a:r>
            <a:r>
              <a:rPr lang="en-US" b="1" i="1" baseline="-25000" dirty="0" err="1" smtClean="0"/>
              <a:t>H</a:t>
            </a:r>
            <a:r>
              <a:rPr lang="en-US" b="1" i="1" dirty="0" smtClean="0"/>
              <a:t>=126 </a:t>
            </a:r>
            <a:r>
              <a:rPr lang="en-US" b="1" i="1" dirty="0" err="1" smtClean="0"/>
              <a:t>GeV</a:t>
            </a:r>
            <a:r>
              <a:rPr lang="en-US" b="1" i="1" dirty="0" smtClean="0"/>
              <a:t> </a:t>
            </a:r>
            <a:endParaRPr lang="en-US" b="1" i="1" dirty="0"/>
          </a:p>
        </p:txBody>
      </p:sp>
      <p:sp>
        <p:nvSpPr>
          <p:cNvPr id="14" name="TextBox 13"/>
          <p:cNvSpPr txBox="1"/>
          <p:nvPr/>
        </p:nvSpPr>
        <p:spPr>
          <a:xfrm>
            <a:off x="4953002" y="2286000"/>
            <a:ext cx="3030340" cy="369332"/>
          </a:xfrm>
          <a:prstGeom prst="rect">
            <a:avLst/>
          </a:prstGeom>
          <a:noFill/>
        </p:spPr>
        <p:txBody>
          <a:bodyPr wrap="none" rtlCol="0">
            <a:spAutoFit/>
          </a:bodyPr>
          <a:lstStyle/>
          <a:p>
            <a:r>
              <a:rPr lang="en-US" b="1" i="1" dirty="0" smtClean="0"/>
              <a:t>Lowest p</a:t>
            </a:r>
            <a:r>
              <a:rPr lang="en-US" b="1" i="1" baseline="-25000" dirty="0" smtClean="0"/>
              <a:t>0</a:t>
            </a:r>
            <a:r>
              <a:rPr lang="en-US" b="1" i="1" dirty="0" smtClean="0"/>
              <a:t>: </a:t>
            </a:r>
            <a:r>
              <a:rPr lang="en-US" b="1" i="1" dirty="0" err="1" smtClean="0"/>
              <a:t>m</a:t>
            </a:r>
            <a:r>
              <a:rPr lang="en-US" b="1" i="1" baseline="-25000" dirty="0" err="1" smtClean="0"/>
              <a:t>H</a:t>
            </a:r>
            <a:r>
              <a:rPr lang="en-US" b="1" i="1" dirty="0" smtClean="0"/>
              <a:t>=123.5 </a:t>
            </a:r>
            <a:r>
              <a:rPr lang="en-US" b="1" i="1" dirty="0" err="1" smtClean="0"/>
              <a:t>GeV</a:t>
            </a:r>
            <a:r>
              <a:rPr lang="en-US" b="1" i="1" dirty="0" smtClean="0"/>
              <a:t> </a:t>
            </a:r>
            <a:endParaRPr lang="en-US" b="1" i="1" dirty="0"/>
          </a:p>
        </p:txBody>
      </p:sp>
      <p:sp>
        <p:nvSpPr>
          <p:cNvPr id="3" name="Rectangle 2"/>
          <p:cNvSpPr/>
          <p:nvPr/>
        </p:nvSpPr>
        <p:spPr>
          <a:xfrm>
            <a:off x="457200" y="5867400"/>
            <a:ext cx="8229600" cy="415498"/>
          </a:xfrm>
          <a:prstGeom prst="rect">
            <a:avLst/>
          </a:prstGeom>
        </p:spPr>
        <p:txBody>
          <a:bodyPr wrap="square">
            <a:spAutoFit/>
          </a:bodyPr>
          <a:lstStyle/>
          <a:p>
            <a:pPr marL="233351" lvl="0" indent="-233351" eaLnBrk="0" fontAlgn="base" hangingPunct="0">
              <a:spcBef>
                <a:spcPct val="20000"/>
              </a:spcBef>
              <a:spcAft>
                <a:spcPct val="0"/>
              </a:spcAft>
              <a:buFontTx/>
              <a:buChar char="•"/>
            </a:pPr>
            <a:r>
              <a:rPr lang="en-US" sz="2100" b="1" i="1" kern="0" dirty="0">
                <a:solidFill>
                  <a:srgbClr val="000000"/>
                </a:solidFill>
                <a:latin typeface="+mj-lt"/>
                <a:cs typeface="Times New Roman" pitchFamily="18" charset="0"/>
              </a:rPr>
              <a:t>Both experiments see large excesses at </a:t>
            </a:r>
            <a:r>
              <a:rPr lang="en-US" sz="2100" b="1" i="1" kern="0" dirty="0" smtClean="0">
                <a:solidFill>
                  <a:srgbClr val="000000"/>
                </a:solidFill>
                <a:latin typeface="+mj-lt"/>
                <a:cs typeface="Times New Roman" pitchFamily="18" charset="0"/>
              </a:rPr>
              <a:t>similar </a:t>
            </a:r>
            <a:r>
              <a:rPr lang="en-US" sz="2100" b="1" i="1" kern="0" dirty="0" err="1" smtClean="0">
                <a:solidFill>
                  <a:srgbClr val="000000"/>
                </a:solidFill>
                <a:latin typeface="+mj-lt"/>
                <a:cs typeface="Times New Roman" pitchFamily="18" charset="0"/>
              </a:rPr>
              <a:t>m</a:t>
            </a:r>
            <a:r>
              <a:rPr lang="en-US" sz="2100" b="1" i="1" kern="0" baseline="-25000" dirty="0" err="1" smtClean="0">
                <a:solidFill>
                  <a:srgbClr val="000000"/>
                </a:solidFill>
                <a:latin typeface="+mj-lt"/>
                <a:cs typeface="Times New Roman" pitchFamily="18" charset="0"/>
              </a:rPr>
              <a:t>H</a:t>
            </a:r>
            <a:r>
              <a:rPr lang="en-US" sz="2100" b="1" i="1" kern="0" dirty="0" smtClean="0">
                <a:solidFill>
                  <a:srgbClr val="000000"/>
                </a:solidFill>
                <a:latin typeface="+mj-lt"/>
                <a:cs typeface="Times New Roman" pitchFamily="18" charset="0"/>
              </a:rPr>
              <a:t> </a:t>
            </a:r>
            <a:endParaRPr lang="en-US" sz="2100" b="1" i="1" kern="0" dirty="0">
              <a:solidFill>
                <a:srgbClr val="000000"/>
              </a:solidFill>
              <a:latin typeface="+mj-lt"/>
              <a:cs typeface="Times New Roman" pitchFamily="18" charset="0"/>
            </a:endParaRPr>
          </a:p>
        </p:txBody>
      </p:sp>
      <p:sp>
        <p:nvSpPr>
          <p:cNvPr id="17" name="TextBox 16"/>
          <p:cNvSpPr txBox="1"/>
          <p:nvPr/>
        </p:nvSpPr>
        <p:spPr>
          <a:xfrm rot="16200000">
            <a:off x="228600" y="2634734"/>
            <a:ext cx="609600" cy="369332"/>
          </a:xfrm>
          <a:prstGeom prst="rect">
            <a:avLst/>
          </a:prstGeom>
          <a:solidFill>
            <a:schemeClr val="bg1"/>
          </a:solidFill>
        </p:spPr>
        <p:txBody>
          <a:bodyPr wrap="square" rtlCol="0">
            <a:spAutoFit/>
          </a:bodyPr>
          <a:lstStyle/>
          <a:p>
            <a:r>
              <a:rPr lang="en-US" b="1" i="1" dirty="0" smtClean="0"/>
              <a:t>p</a:t>
            </a:r>
            <a:r>
              <a:rPr lang="en-US" b="1" i="1" baseline="-25000" dirty="0" smtClean="0"/>
              <a:t>0</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Grp="1" noChangeArrowheads="1"/>
          </p:cNvSpPr>
          <p:nvPr>
            <p:ph type="title"/>
          </p:nvPr>
        </p:nvSpPr>
        <p:spPr>
          <a:xfrm>
            <a:off x="762001" y="0"/>
            <a:ext cx="7924801" cy="593558"/>
          </a:xfrm>
          <a:ln/>
        </p:spPr>
        <p:txBody>
          <a:bodyPr>
            <a:normAutofit/>
          </a:bodyPr>
          <a:lstStyle/>
          <a:p>
            <a:r>
              <a:rPr lang="en-US" dirty="0" smtClean="0">
                <a:solidFill>
                  <a:schemeClr val="tx1"/>
                </a:solidFill>
                <a:latin typeface="+mj-lt"/>
                <a:cs typeface="Times New Roman" pitchFamily="18" charset="0"/>
                <a:sym typeface="Helvetica" charset="0"/>
              </a:rPr>
              <a:t>    LHC ERA  </a:t>
            </a:r>
            <a:r>
              <a:rPr lang="en-US" sz="2600" dirty="0" smtClean="0">
                <a:solidFill>
                  <a:schemeClr val="tx1"/>
                </a:solidFill>
                <a:latin typeface="+mj-lt"/>
                <a:cs typeface="Times New Roman" pitchFamily="18" charset="0"/>
                <a:sym typeface="Helvetica" charset="0"/>
              </a:rPr>
              <a:t>CERN Council Meeting </a:t>
            </a:r>
            <a:r>
              <a:rPr lang="en-US" dirty="0" smtClean="0">
                <a:solidFill>
                  <a:schemeClr val="tx1"/>
                </a:solidFill>
                <a:latin typeface="+mj-lt"/>
                <a:cs typeface="Times New Roman" pitchFamily="18" charset="0"/>
                <a:sym typeface="Helvetica" charset="0"/>
              </a:rPr>
              <a:t>(Dec 2011) </a:t>
            </a:r>
            <a:r>
              <a:rPr lang="en-US" sz="2800" dirty="0" smtClean="0">
                <a:solidFill>
                  <a:srgbClr val="FF0000"/>
                </a:solidFill>
                <a:latin typeface="+mj-lt"/>
                <a:cs typeface="Times New Roman" pitchFamily="18" charset="0"/>
                <a:sym typeface="Helvetica" charset="0"/>
              </a:rPr>
              <a:t>H</a:t>
            </a:r>
            <a:r>
              <a:rPr lang="en-US" sz="2800" dirty="0" smtClean="0">
                <a:solidFill>
                  <a:srgbClr val="FF0000"/>
                </a:solidFill>
                <a:latin typeface="+mj-lt"/>
                <a:cs typeface="Times New Roman" pitchFamily="18" charset="0"/>
                <a:sym typeface="Wingdings"/>
              </a:rPr>
              <a:t>4l</a:t>
            </a:r>
            <a:endParaRPr lang="en-US" sz="2800" baseline="-25000" dirty="0">
              <a:solidFill>
                <a:srgbClr val="FF0000"/>
              </a:solidFill>
              <a:latin typeface="+mj-lt"/>
              <a:cs typeface="Times New Roman" pitchFamily="18" charset="0"/>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42</a:t>
            </a:fld>
            <a:endParaRPr lang="en-US" dirty="0"/>
          </a:p>
        </p:txBody>
      </p:sp>
      <p:sp>
        <p:nvSpPr>
          <p:cNvPr id="12" name="Rectangle 11"/>
          <p:cNvSpPr/>
          <p:nvPr/>
        </p:nvSpPr>
        <p:spPr>
          <a:xfrm>
            <a:off x="762000" y="4762395"/>
            <a:ext cx="3429000" cy="430887"/>
          </a:xfrm>
          <a:prstGeom prst="rect">
            <a:avLst/>
          </a:prstGeom>
        </p:spPr>
        <p:txBody>
          <a:bodyPr wrap="square">
            <a:spAutoFit/>
          </a:bodyPr>
          <a:lstStyle/>
          <a:p>
            <a:pPr marL="457200" indent="-457200">
              <a:buNone/>
            </a:pPr>
            <a:r>
              <a:rPr lang="en-US" sz="2200" b="1" i="1" dirty="0" smtClean="0">
                <a:solidFill>
                  <a:srgbClr val="0000FF"/>
                </a:solidFill>
                <a:latin typeface="+mj-lt"/>
                <a:cs typeface="Times New Roman" pitchFamily="18" charset="0"/>
              </a:rPr>
              <a:t>ATLAS 4-leptons only</a:t>
            </a:r>
          </a:p>
        </p:txBody>
      </p:sp>
      <p:sp>
        <p:nvSpPr>
          <p:cNvPr id="15" name="Rectangle 14"/>
          <p:cNvSpPr/>
          <p:nvPr/>
        </p:nvSpPr>
        <p:spPr>
          <a:xfrm>
            <a:off x="4876800" y="4762395"/>
            <a:ext cx="4114800" cy="430887"/>
          </a:xfrm>
          <a:prstGeom prst="rect">
            <a:avLst/>
          </a:prstGeom>
        </p:spPr>
        <p:txBody>
          <a:bodyPr wrap="square">
            <a:spAutoFit/>
          </a:bodyPr>
          <a:lstStyle/>
          <a:p>
            <a:pPr marL="457200" indent="-457200">
              <a:buNone/>
            </a:pPr>
            <a:r>
              <a:rPr lang="en-US" sz="2200" b="1" i="1" dirty="0" smtClean="0">
                <a:solidFill>
                  <a:srgbClr val="0000FF"/>
                </a:solidFill>
                <a:latin typeface="+mj-lt"/>
                <a:cs typeface="Times New Roman" pitchFamily="18" charset="0"/>
              </a:rPr>
              <a:t>CMS 4-leptons only</a:t>
            </a:r>
          </a:p>
        </p:txBody>
      </p:sp>
      <p:sp>
        <p:nvSpPr>
          <p:cNvPr id="11" name="Rectangle 10"/>
          <p:cNvSpPr/>
          <p:nvPr/>
        </p:nvSpPr>
        <p:spPr>
          <a:xfrm>
            <a:off x="762000" y="5219593"/>
            <a:ext cx="3733800" cy="892552"/>
          </a:xfrm>
          <a:prstGeom prst="rect">
            <a:avLst/>
          </a:prstGeom>
        </p:spPr>
        <p:txBody>
          <a:bodyPr wrap="square">
            <a:spAutoFit/>
          </a:bodyPr>
          <a:lstStyle/>
          <a:p>
            <a:pPr marL="457200" indent="-457200">
              <a:buNone/>
            </a:pPr>
            <a:r>
              <a:rPr lang="en-US" sz="2200" b="1" i="1" dirty="0">
                <a:latin typeface="+mj-lt"/>
                <a:cs typeface="Times New Roman" pitchFamily="18" charset="0"/>
              </a:rPr>
              <a:t>L</a:t>
            </a:r>
            <a:r>
              <a:rPr lang="en-US" sz="2200" b="1" i="1" dirty="0" smtClean="0">
                <a:latin typeface="+mj-lt"/>
                <a:cs typeface="Times New Roman" pitchFamily="18" charset="0"/>
              </a:rPr>
              <a:t>argest local excess</a:t>
            </a:r>
            <a:r>
              <a:rPr lang="en-US" sz="2200" b="1" i="1" dirty="0" smtClean="0">
                <a:solidFill>
                  <a:srgbClr val="0000FF"/>
                </a:solidFill>
                <a:latin typeface="+mj-lt"/>
                <a:cs typeface="Times New Roman" pitchFamily="18" charset="0"/>
              </a:rPr>
              <a:t>:</a:t>
            </a:r>
            <a:r>
              <a:rPr lang="en-US" sz="2200" b="1" i="1" dirty="0">
                <a:solidFill>
                  <a:srgbClr val="0000FF"/>
                </a:solidFill>
                <a:latin typeface="+mj-lt"/>
                <a:cs typeface="Times New Roman" pitchFamily="18" charset="0"/>
              </a:rPr>
              <a:t>  </a:t>
            </a:r>
            <a:endParaRPr lang="en-US" sz="2200" b="1" i="1" dirty="0" smtClean="0">
              <a:solidFill>
                <a:srgbClr val="0000FF"/>
              </a:solidFill>
              <a:latin typeface="+mj-lt"/>
              <a:cs typeface="Times New Roman" pitchFamily="18" charset="0"/>
            </a:endParaRPr>
          </a:p>
          <a:p>
            <a:pPr marL="457200" indent="-457200">
              <a:buNone/>
            </a:pPr>
            <a:r>
              <a:rPr lang="en-US" sz="2200" b="1" i="1" dirty="0" smtClean="0">
                <a:solidFill>
                  <a:srgbClr val="FF0000"/>
                </a:solidFill>
                <a:latin typeface="+mj-lt"/>
                <a:cs typeface="Times New Roman" pitchFamily="18" charset="0"/>
              </a:rPr>
              <a:t>2.1</a:t>
            </a:r>
            <a:r>
              <a:rPr lang="en-US" sz="2400" b="1" dirty="0" smtClean="0">
                <a:solidFill>
                  <a:srgbClr val="FF0000"/>
                </a:solidFill>
                <a:latin typeface="Symbol" pitchFamily="18" charset="2"/>
                <a:cs typeface="Times New Roman" pitchFamily="18" charset="0"/>
              </a:rPr>
              <a:t>s</a:t>
            </a:r>
            <a:r>
              <a:rPr lang="en-US" sz="2200" b="1" i="1" dirty="0" smtClean="0">
                <a:solidFill>
                  <a:srgbClr val="FF0000"/>
                </a:solidFill>
                <a:latin typeface="+mj-lt"/>
                <a:cs typeface="Times New Roman" pitchFamily="18" charset="0"/>
              </a:rPr>
              <a:t> at ~125 GeV</a:t>
            </a:r>
          </a:p>
          <a:p>
            <a:pPr marL="457200" indent="-457200">
              <a:buNone/>
            </a:pPr>
            <a:endParaRPr lang="en-US" sz="600" dirty="0">
              <a:solidFill>
                <a:srgbClr val="FF0000"/>
              </a:solidFill>
              <a:latin typeface="Times New Roman" pitchFamily="18" charset="0"/>
              <a:cs typeface="Times New Roman" pitchFamily="18" charset="0"/>
            </a:endParaRPr>
          </a:p>
        </p:txBody>
      </p:sp>
      <p:sp>
        <p:nvSpPr>
          <p:cNvPr id="16" name="Rectangle 15"/>
          <p:cNvSpPr/>
          <p:nvPr/>
        </p:nvSpPr>
        <p:spPr>
          <a:xfrm>
            <a:off x="4876800" y="5219593"/>
            <a:ext cx="3733800" cy="892552"/>
          </a:xfrm>
          <a:prstGeom prst="rect">
            <a:avLst/>
          </a:prstGeom>
        </p:spPr>
        <p:txBody>
          <a:bodyPr wrap="square">
            <a:spAutoFit/>
          </a:bodyPr>
          <a:lstStyle/>
          <a:p>
            <a:pPr marL="457200" indent="-457200">
              <a:buNone/>
            </a:pPr>
            <a:r>
              <a:rPr lang="en-US" sz="2200" b="1" i="1" dirty="0">
                <a:latin typeface="+mj-lt"/>
                <a:cs typeface="Times New Roman" pitchFamily="18" charset="0"/>
              </a:rPr>
              <a:t>L</a:t>
            </a:r>
            <a:r>
              <a:rPr lang="en-US" sz="2200" b="1" i="1" dirty="0" smtClean="0">
                <a:latin typeface="+mj-lt"/>
                <a:cs typeface="Times New Roman" pitchFamily="18" charset="0"/>
              </a:rPr>
              <a:t>argest local excess:</a:t>
            </a:r>
            <a:r>
              <a:rPr lang="en-US" sz="2200" b="1" i="1" dirty="0">
                <a:latin typeface="+mj-lt"/>
                <a:cs typeface="Times New Roman" pitchFamily="18" charset="0"/>
              </a:rPr>
              <a:t>  </a:t>
            </a:r>
            <a:endParaRPr lang="en-US" sz="2200" b="1" i="1" dirty="0" smtClean="0">
              <a:latin typeface="+mj-lt"/>
              <a:cs typeface="Times New Roman" pitchFamily="18" charset="0"/>
            </a:endParaRPr>
          </a:p>
          <a:p>
            <a:pPr marL="457200" indent="-457200"/>
            <a:r>
              <a:rPr lang="en-US" sz="2200" b="1" i="1" dirty="0" smtClean="0">
                <a:solidFill>
                  <a:srgbClr val="FF0000"/>
                </a:solidFill>
                <a:latin typeface="+mj-lt"/>
                <a:cs typeface="Times New Roman" pitchFamily="18" charset="0"/>
              </a:rPr>
              <a:t>2.7</a:t>
            </a:r>
            <a:r>
              <a:rPr lang="en-US" sz="2400" b="1" dirty="0" smtClean="0">
                <a:solidFill>
                  <a:srgbClr val="FF0000"/>
                </a:solidFill>
                <a:latin typeface="Symbol" pitchFamily="18" charset="2"/>
                <a:cs typeface="Times New Roman" pitchFamily="18" charset="0"/>
              </a:rPr>
              <a:t>s</a:t>
            </a:r>
            <a:r>
              <a:rPr lang="en-US" sz="2200" b="1" i="1" dirty="0" smtClean="0">
                <a:solidFill>
                  <a:srgbClr val="FF0000"/>
                </a:solidFill>
                <a:latin typeface="+mj-lt"/>
                <a:cs typeface="Times New Roman" pitchFamily="18" charset="0"/>
              </a:rPr>
              <a:t> at ~120 GeV</a:t>
            </a:r>
          </a:p>
          <a:p>
            <a:pPr marL="457200" indent="-457200">
              <a:buNone/>
            </a:pPr>
            <a:endParaRPr lang="en-US" sz="600" dirty="0">
              <a:solidFill>
                <a:srgbClr val="FF0000"/>
              </a:solidFill>
              <a:latin typeface="Times New Roman" pitchFamily="18" charset="0"/>
              <a:cs typeface="Times New Roman" pitchFamily="18" charset="0"/>
            </a:endParaRPr>
          </a:p>
        </p:txBody>
      </p:sp>
      <p:pic>
        <p:nvPicPr>
          <p:cNvPr id="3" name="Picture 2" descr="pValue_110_160.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69713" y="1257182"/>
            <a:ext cx="4600741" cy="3352800"/>
          </a:xfrm>
          <a:prstGeom prst="rect">
            <a:avLst/>
          </a:prstGeom>
        </p:spPr>
      </p:pic>
      <p:pic>
        <p:nvPicPr>
          <p:cNvPr id="4" name="Picture 3" descr="fig_07b.eps.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1257195"/>
            <a:ext cx="3733800" cy="3582341"/>
          </a:xfrm>
          <a:prstGeom prst="rect">
            <a:avLst/>
          </a:prstGeom>
        </p:spPr>
      </p:pic>
      <p:sp>
        <p:nvSpPr>
          <p:cNvPr id="14" name="TextBox 13"/>
          <p:cNvSpPr txBox="1"/>
          <p:nvPr/>
        </p:nvSpPr>
        <p:spPr>
          <a:xfrm>
            <a:off x="1447807" y="2400182"/>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2.1</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7" name="TextBox 16"/>
          <p:cNvSpPr txBox="1"/>
          <p:nvPr/>
        </p:nvSpPr>
        <p:spPr>
          <a:xfrm>
            <a:off x="5915742" y="2857382"/>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2.7</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8" name="Rectangle 17"/>
          <p:cNvSpPr/>
          <p:nvPr/>
        </p:nvSpPr>
        <p:spPr bwMode="auto">
          <a:xfrm>
            <a:off x="762000" y="51816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19" name="Rectangle 18"/>
          <p:cNvSpPr/>
          <p:nvPr/>
        </p:nvSpPr>
        <p:spPr bwMode="auto">
          <a:xfrm>
            <a:off x="4800600" y="51816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atlas.web.cern.ch/Atlas/GROUPS/PHYSICS/CONFNOTES/ATLAS-CONF-2011-163/fig_06b.png"/>
          <p:cNvPicPr>
            <a:picLocks noChangeAspect="1" noChangeArrowheads="1"/>
          </p:cNvPicPr>
          <p:nvPr/>
        </p:nvPicPr>
        <p:blipFill>
          <a:blip r:embed="rId2" cstate="print"/>
          <a:srcRect/>
          <a:stretch>
            <a:fillRect/>
          </a:stretch>
        </p:blipFill>
        <p:spPr bwMode="auto">
          <a:xfrm>
            <a:off x="0" y="966803"/>
            <a:ext cx="4660900" cy="3376611"/>
          </a:xfrm>
          <a:prstGeom prst="rect">
            <a:avLst/>
          </a:prstGeom>
          <a:noFill/>
        </p:spPr>
      </p:pic>
      <p:sp>
        <p:nvSpPr>
          <p:cNvPr id="13" name="Rectangle 1"/>
          <p:cNvSpPr>
            <a:spLocks noGrp="1" noChangeArrowheads="1"/>
          </p:cNvSpPr>
          <p:nvPr>
            <p:ph type="title"/>
          </p:nvPr>
        </p:nvSpPr>
        <p:spPr>
          <a:ln/>
        </p:spPr>
        <p:txBody>
          <a:bodyPr>
            <a:normAutofit/>
          </a:bodyPr>
          <a:lstStyle/>
          <a:p>
            <a:r>
              <a:rPr lang="en-US" sz="2600" dirty="0" smtClean="0">
                <a:solidFill>
                  <a:schemeClr val="tx1"/>
                </a:solidFill>
                <a:cs typeface="Times New Roman" pitchFamily="18" charset="0"/>
                <a:sym typeface="Helvetica" charset="0"/>
              </a:rPr>
              <a:t>LHC ERA  CERN Council (Dec 2011) </a:t>
            </a:r>
            <a:r>
              <a:rPr lang="en-US" sz="2600" dirty="0" smtClean="0">
                <a:solidFill>
                  <a:srgbClr val="FF0000"/>
                </a:solidFill>
                <a:latin typeface="+mj-lt"/>
                <a:cs typeface="Times New Roman" pitchFamily="18" charset="0"/>
                <a:sym typeface="Helvetica" charset="0"/>
              </a:rPr>
              <a:t>Higgs combined</a:t>
            </a:r>
            <a:endParaRPr lang="en-US" sz="2600" baseline="-25000" dirty="0">
              <a:solidFill>
                <a:srgbClr val="FF0000"/>
              </a:solidFill>
              <a:latin typeface="+mj-lt"/>
              <a:cs typeface="Times New Roman" pitchFamily="18" charset="0"/>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43</a:t>
            </a:fld>
            <a:endParaRPr lang="en-US" dirty="0"/>
          </a:p>
        </p:txBody>
      </p:sp>
      <p:sp>
        <p:nvSpPr>
          <p:cNvPr id="12" name="Rectangle 11"/>
          <p:cNvSpPr/>
          <p:nvPr/>
        </p:nvSpPr>
        <p:spPr>
          <a:xfrm>
            <a:off x="381000" y="712117"/>
            <a:ext cx="1219200" cy="430887"/>
          </a:xfrm>
          <a:prstGeom prst="rect">
            <a:avLst/>
          </a:prstGeom>
        </p:spPr>
        <p:txBody>
          <a:bodyPr wrap="square">
            <a:spAutoFit/>
          </a:bodyPr>
          <a:lstStyle/>
          <a:p>
            <a:pPr marL="457200" indent="-457200">
              <a:buNone/>
            </a:pPr>
            <a:r>
              <a:rPr lang="en-US" sz="2200" b="1" i="1" dirty="0" smtClean="0">
                <a:solidFill>
                  <a:srgbClr val="0000FF"/>
                </a:solidFill>
                <a:latin typeface="+mj-lt"/>
                <a:cs typeface="Times New Roman" pitchFamily="18" charset="0"/>
              </a:rPr>
              <a:t>ATLAS</a:t>
            </a:r>
          </a:p>
        </p:txBody>
      </p:sp>
      <p:sp>
        <p:nvSpPr>
          <p:cNvPr id="15" name="Rectangle 14"/>
          <p:cNvSpPr/>
          <p:nvPr/>
        </p:nvSpPr>
        <p:spPr>
          <a:xfrm>
            <a:off x="4953000" y="712117"/>
            <a:ext cx="990600" cy="430887"/>
          </a:xfrm>
          <a:prstGeom prst="rect">
            <a:avLst/>
          </a:prstGeom>
        </p:spPr>
        <p:txBody>
          <a:bodyPr wrap="square">
            <a:spAutoFit/>
          </a:bodyPr>
          <a:lstStyle/>
          <a:p>
            <a:pPr marL="457200" indent="-457200">
              <a:buNone/>
            </a:pPr>
            <a:r>
              <a:rPr lang="en-US" sz="2200" b="1" i="1" dirty="0" smtClean="0">
                <a:solidFill>
                  <a:srgbClr val="0000FF"/>
                </a:solidFill>
                <a:latin typeface="+mj-lt"/>
                <a:cs typeface="Times New Roman" pitchFamily="18" charset="0"/>
              </a:rPr>
              <a:t>CMS</a:t>
            </a:r>
          </a:p>
        </p:txBody>
      </p:sp>
      <p:pic>
        <p:nvPicPr>
          <p:cNvPr id="23555" name="Picture 3"/>
          <p:cNvPicPr>
            <a:picLocks noChangeAspect="1" noChangeArrowheads="1"/>
          </p:cNvPicPr>
          <p:nvPr/>
        </p:nvPicPr>
        <p:blipFill>
          <a:blip r:embed="rId3" cstate="print"/>
          <a:srcRect/>
          <a:stretch>
            <a:fillRect/>
          </a:stretch>
        </p:blipFill>
        <p:spPr bwMode="auto">
          <a:xfrm>
            <a:off x="4648200" y="1066800"/>
            <a:ext cx="4432532" cy="3048000"/>
          </a:xfrm>
          <a:prstGeom prst="rect">
            <a:avLst/>
          </a:prstGeom>
          <a:noFill/>
          <a:ln w="9525">
            <a:noFill/>
            <a:miter lim="800000"/>
            <a:headEnd/>
            <a:tailEnd/>
          </a:ln>
        </p:spPr>
      </p:pic>
      <p:sp>
        <p:nvSpPr>
          <p:cNvPr id="11" name="Rectangle 10"/>
          <p:cNvSpPr/>
          <p:nvPr/>
        </p:nvSpPr>
        <p:spPr>
          <a:xfrm>
            <a:off x="152400" y="4191000"/>
            <a:ext cx="4800600" cy="400110"/>
          </a:xfrm>
          <a:prstGeom prst="rect">
            <a:avLst/>
          </a:prstGeom>
        </p:spPr>
        <p:txBody>
          <a:bodyPr wrap="square">
            <a:spAutoFit/>
          </a:bodyPr>
          <a:lstStyle/>
          <a:p>
            <a:pPr marL="457200" indent="-457200">
              <a:buNone/>
            </a:pPr>
            <a:r>
              <a:rPr lang="en-US" sz="2000" b="1" i="1" dirty="0">
                <a:solidFill>
                  <a:srgbClr val="000000"/>
                </a:solidFill>
                <a:cs typeface="Times New Roman" pitchFamily="18" charset="0"/>
              </a:rPr>
              <a:t>L</a:t>
            </a:r>
            <a:r>
              <a:rPr lang="en-US" sz="2000" b="1" i="1" dirty="0" smtClean="0">
                <a:solidFill>
                  <a:srgbClr val="000000"/>
                </a:solidFill>
                <a:cs typeface="Times New Roman" pitchFamily="18" charset="0"/>
              </a:rPr>
              <a:t>argest local </a:t>
            </a:r>
            <a:r>
              <a:rPr lang="en-US" sz="2000" b="1" i="1" dirty="0" smtClean="0">
                <a:solidFill>
                  <a:srgbClr val="000000"/>
                </a:solidFill>
                <a:latin typeface="+mj-lt"/>
                <a:cs typeface="Times New Roman" pitchFamily="18" charset="0"/>
              </a:rPr>
              <a:t>excess:</a:t>
            </a:r>
            <a:r>
              <a:rPr lang="en-US" sz="2000" b="1" i="1" dirty="0">
                <a:solidFill>
                  <a:srgbClr val="000000"/>
                </a:solidFill>
                <a:latin typeface="+mj-lt"/>
                <a:cs typeface="Times New Roman" pitchFamily="18" charset="0"/>
              </a:rPr>
              <a:t> </a:t>
            </a:r>
            <a:r>
              <a:rPr lang="en-US" sz="2000" b="1" i="1" dirty="0" smtClean="0">
                <a:solidFill>
                  <a:srgbClr val="FF0000"/>
                </a:solidFill>
                <a:latin typeface="+mj-lt"/>
                <a:cs typeface="Times New Roman" pitchFamily="18" charset="0"/>
              </a:rPr>
              <a:t>3.6</a:t>
            </a:r>
            <a:r>
              <a:rPr lang="en-US" sz="2000" b="1" i="1" dirty="0" smtClean="0">
                <a:solidFill>
                  <a:srgbClr val="FF0000"/>
                </a:solidFill>
                <a:latin typeface="Symbol" pitchFamily="18" charset="2"/>
                <a:cs typeface="Times New Roman" pitchFamily="18" charset="0"/>
              </a:rPr>
              <a:t>s</a:t>
            </a:r>
            <a:r>
              <a:rPr lang="en-US" sz="2000" b="1" i="1" dirty="0" smtClean="0">
                <a:solidFill>
                  <a:srgbClr val="FF0000"/>
                </a:solidFill>
                <a:latin typeface="Times New Roman" pitchFamily="18" charset="0"/>
                <a:cs typeface="Times New Roman" pitchFamily="18" charset="0"/>
              </a:rPr>
              <a:t>  </a:t>
            </a:r>
            <a:r>
              <a:rPr lang="en-US" sz="2000" b="1" i="1" dirty="0" smtClean="0">
                <a:solidFill>
                  <a:srgbClr val="FF0000"/>
                </a:solidFill>
                <a:latin typeface="+mj-lt"/>
                <a:cs typeface="Times New Roman" pitchFamily="18" charset="0"/>
              </a:rPr>
              <a:t>at 126</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mj-lt"/>
                <a:cs typeface="Times New Roman" pitchFamily="18" charset="0"/>
              </a:rPr>
              <a:t>GeV</a:t>
            </a:r>
            <a:endParaRPr lang="en-US" sz="2000" b="1" i="1" dirty="0" smtClean="0">
              <a:solidFill>
                <a:srgbClr val="FF0000"/>
              </a:solidFill>
              <a:latin typeface="+mj-lt"/>
              <a:cs typeface="Times New Roman" pitchFamily="18" charset="0"/>
            </a:endParaRPr>
          </a:p>
        </p:txBody>
      </p:sp>
      <p:sp>
        <p:nvSpPr>
          <p:cNvPr id="16" name="Rectangle 15"/>
          <p:cNvSpPr/>
          <p:nvPr/>
        </p:nvSpPr>
        <p:spPr>
          <a:xfrm>
            <a:off x="5334000" y="4114800"/>
            <a:ext cx="3657600" cy="707886"/>
          </a:xfrm>
          <a:prstGeom prst="rect">
            <a:avLst/>
          </a:prstGeom>
        </p:spPr>
        <p:txBody>
          <a:bodyPr wrap="square">
            <a:spAutoFit/>
          </a:bodyPr>
          <a:lstStyle/>
          <a:p>
            <a:pPr marL="457200" indent="-457200">
              <a:buNone/>
            </a:pPr>
            <a:r>
              <a:rPr lang="en-US" sz="2000" b="1" i="1" dirty="0">
                <a:solidFill>
                  <a:srgbClr val="000000"/>
                </a:solidFill>
                <a:latin typeface="+mj-lt"/>
                <a:cs typeface="Times New Roman" pitchFamily="18" charset="0"/>
              </a:rPr>
              <a:t>L</a:t>
            </a:r>
            <a:r>
              <a:rPr lang="en-US" sz="2000" b="1" i="1" dirty="0" smtClean="0">
                <a:solidFill>
                  <a:srgbClr val="000000"/>
                </a:solidFill>
                <a:latin typeface="+mj-lt"/>
                <a:cs typeface="Times New Roman" pitchFamily="18" charset="0"/>
              </a:rPr>
              <a:t>argest local excess:</a:t>
            </a:r>
            <a:r>
              <a:rPr lang="en-US" sz="2000" b="1" i="1" dirty="0">
                <a:solidFill>
                  <a:srgbClr val="000000"/>
                </a:solidFill>
                <a:latin typeface="+mj-lt"/>
                <a:cs typeface="Times New Roman" pitchFamily="18" charset="0"/>
              </a:rPr>
              <a:t> </a:t>
            </a:r>
            <a:endParaRPr lang="en-US" sz="2000" b="1" i="1" dirty="0" smtClean="0">
              <a:solidFill>
                <a:srgbClr val="000000"/>
              </a:solidFill>
              <a:latin typeface="+mj-lt"/>
              <a:cs typeface="Times New Roman" pitchFamily="18" charset="0"/>
            </a:endParaRPr>
          </a:p>
          <a:p>
            <a:pPr marL="457200" indent="-457200">
              <a:buNone/>
            </a:pPr>
            <a:r>
              <a:rPr lang="en-US" sz="2000" b="1" i="1" dirty="0" smtClean="0">
                <a:solidFill>
                  <a:srgbClr val="FF0000"/>
                </a:solidFill>
                <a:latin typeface="+mj-lt"/>
                <a:cs typeface="Times New Roman" pitchFamily="18" charset="0"/>
              </a:rPr>
              <a:t>2.6</a:t>
            </a:r>
            <a:r>
              <a:rPr lang="en-US" sz="2000" b="1" i="1" dirty="0" smtClean="0">
                <a:solidFill>
                  <a:srgbClr val="FF0000"/>
                </a:solidFill>
                <a:latin typeface="Symbol" pitchFamily="18" charset="2"/>
                <a:cs typeface="Times New Roman" pitchFamily="18" charset="0"/>
              </a:rPr>
              <a:t>s</a:t>
            </a:r>
            <a:r>
              <a:rPr lang="en-US" sz="2000" b="1" i="1" dirty="0" smtClean="0">
                <a:solidFill>
                  <a:srgbClr val="FF0000"/>
                </a:solidFill>
                <a:latin typeface="Times New Roman" pitchFamily="18" charset="0"/>
                <a:cs typeface="Times New Roman" pitchFamily="18" charset="0"/>
              </a:rPr>
              <a:t> </a:t>
            </a:r>
            <a:r>
              <a:rPr lang="en-US" sz="2000" b="1" i="1" dirty="0" smtClean="0">
                <a:solidFill>
                  <a:srgbClr val="FF0000"/>
                </a:solidFill>
                <a:latin typeface="+mj-lt"/>
                <a:cs typeface="Times New Roman" pitchFamily="18" charset="0"/>
              </a:rPr>
              <a:t> at ~120 </a:t>
            </a:r>
            <a:r>
              <a:rPr lang="en-US" sz="2000" b="1" i="1" dirty="0" err="1" smtClean="0">
                <a:solidFill>
                  <a:srgbClr val="FF0000"/>
                </a:solidFill>
                <a:latin typeface="+mj-lt"/>
                <a:cs typeface="Times New Roman" pitchFamily="18" charset="0"/>
              </a:rPr>
              <a:t>GeV</a:t>
            </a:r>
            <a:endParaRPr lang="en-US" sz="2000" b="1" i="1" dirty="0" smtClean="0">
              <a:solidFill>
                <a:srgbClr val="FF0000"/>
              </a:solidFill>
              <a:latin typeface="+mj-lt"/>
              <a:cs typeface="Times New Roman" pitchFamily="18" charset="0"/>
            </a:endParaRPr>
          </a:p>
        </p:txBody>
      </p:sp>
      <p:sp>
        <p:nvSpPr>
          <p:cNvPr id="10" name="TextBox 9"/>
          <p:cNvSpPr txBox="1"/>
          <p:nvPr/>
        </p:nvSpPr>
        <p:spPr>
          <a:xfrm>
            <a:off x="1447800" y="685804"/>
            <a:ext cx="3505200" cy="461665"/>
          </a:xfrm>
          <a:prstGeom prst="rect">
            <a:avLst/>
          </a:prstGeom>
          <a:noFill/>
        </p:spPr>
        <p:txBody>
          <a:bodyPr wrap="square" rtlCol="0">
            <a:spAutoFit/>
          </a:bodyPr>
          <a:lstStyle/>
          <a:p>
            <a:r>
              <a:rPr lang="en-US" sz="1200" b="1" dirty="0" err="1" smtClean="0"/>
              <a:t>H</a:t>
            </a:r>
            <a:r>
              <a:rPr lang="en-US" sz="1200" b="1" dirty="0" err="1" smtClean="0">
                <a:sym typeface="Wingdings" pitchFamily="2" charset="2"/>
              </a:rPr>
              <a:t></a:t>
            </a:r>
            <a:r>
              <a:rPr lang="en-US" sz="1200" b="1" dirty="0" err="1" smtClean="0">
                <a:solidFill>
                  <a:srgbClr val="FF0000"/>
                </a:solidFill>
              </a:rPr>
              <a:t>γγ</a:t>
            </a:r>
            <a:r>
              <a:rPr lang="en-US" sz="1200" b="1" dirty="0" smtClean="0"/>
              <a:t>, </a:t>
            </a:r>
            <a:r>
              <a:rPr lang="en-US" sz="1200" b="1" dirty="0" err="1" smtClean="0">
                <a:solidFill>
                  <a:srgbClr val="008000"/>
                </a:solidFill>
              </a:rPr>
              <a:t>ττ</a:t>
            </a:r>
            <a:r>
              <a:rPr lang="en-US" sz="1200" b="1" dirty="0" smtClean="0"/>
              <a:t>, WW(</a:t>
            </a:r>
            <a:r>
              <a:rPr lang="en-US" sz="1200" b="1" dirty="0" err="1" smtClean="0"/>
              <a:t>lvlv</a:t>
            </a:r>
            <a:r>
              <a:rPr lang="en-US" sz="1200" b="1" dirty="0" smtClean="0"/>
              <a:t>, </a:t>
            </a:r>
            <a:r>
              <a:rPr lang="en-US" sz="1200" b="1" dirty="0" err="1" smtClean="0">
                <a:solidFill>
                  <a:srgbClr val="008000"/>
                </a:solidFill>
              </a:rPr>
              <a:t>lvqq</a:t>
            </a:r>
            <a:r>
              <a:rPr lang="en-US" sz="1200" b="1" dirty="0" smtClean="0"/>
              <a:t>), ZZ(</a:t>
            </a:r>
            <a:r>
              <a:rPr lang="en-US" sz="1200" b="1" dirty="0" smtClean="0">
                <a:solidFill>
                  <a:srgbClr val="FF0000"/>
                </a:solidFill>
              </a:rPr>
              <a:t>4l</a:t>
            </a:r>
            <a:r>
              <a:rPr lang="en-US" sz="1200" b="1" dirty="0" smtClean="0"/>
              <a:t>, </a:t>
            </a:r>
            <a:r>
              <a:rPr lang="en-US" sz="1200" b="1" dirty="0" err="1" smtClean="0"/>
              <a:t>llvv</a:t>
            </a:r>
            <a:r>
              <a:rPr lang="en-US" sz="1200" b="1" dirty="0" smtClean="0"/>
              <a:t>, </a:t>
            </a:r>
            <a:r>
              <a:rPr lang="en-US" sz="1200" b="1" dirty="0" err="1" smtClean="0"/>
              <a:t>llqq</a:t>
            </a:r>
            <a:r>
              <a:rPr lang="en-US" sz="1200" b="1" dirty="0"/>
              <a:t>, </a:t>
            </a:r>
            <a:r>
              <a:rPr lang="en-US" sz="1200" b="1" dirty="0" err="1" smtClean="0"/>
              <a:t>llbb</a:t>
            </a:r>
            <a:r>
              <a:rPr lang="en-US" sz="1200" b="1" dirty="0" smtClean="0"/>
              <a:t>)</a:t>
            </a:r>
            <a:br>
              <a:rPr lang="en-US" sz="1200" b="1" dirty="0" smtClean="0"/>
            </a:br>
            <a:r>
              <a:rPr lang="en-US" sz="1200" b="1" dirty="0" smtClean="0"/>
              <a:t>        </a:t>
            </a:r>
            <a:r>
              <a:rPr lang="en-US" sz="1200" b="1" dirty="0" smtClean="0">
                <a:solidFill>
                  <a:srgbClr val="FF0000"/>
                </a:solidFill>
              </a:rPr>
              <a:t>red:</a:t>
            </a:r>
            <a:r>
              <a:rPr lang="en-US" sz="1200" b="1" dirty="0" smtClean="0"/>
              <a:t> </a:t>
            </a:r>
            <a:r>
              <a:rPr lang="en-US" sz="1200" b="1" dirty="0" smtClean="0">
                <a:solidFill>
                  <a:srgbClr val="FF0000"/>
                </a:solidFill>
              </a:rPr>
              <a:t>5fb</a:t>
            </a:r>
            <a:r>
              <a:rPr lang="en-US" sz="1200" b="1" baseline="30000" dirty="0" smtClean="0">
                <a:solidFill>
                  <a:srgbClr val="FF0000"/>
                </a:solidFill>
              </a:rPr>
              <a:t>-1</a:t>
            </a:r>
            <a:r>
              <a:rPr lang="en-US" sz="1200" b="1" dirty="0" smtClean="0"/>
              <a:t> </a:t>
            </a:r>
            <a:r>
              <a:rPr lang="en-US" sz="1200" b="1" dirty="0" smtClean="0">
                <a:solidFill>
                  <a:srgbClr val="008000"/>
                </a:solidFill>
              </a:rPr>
              <a:t>green: 1fb</a:t>
            </a:r>
            <a:r>
              <a:rPr lang="en-US" sz="1200" b="1" baseline="30000" dirty="0" smtClean="0">
                <a:solidFill>
                  <a:srgbClr val="008000"/>
                </a:solidFill>
              </a:rPr>
              <a:t>-1</a:t>
            </a:r>
            <a:r>
              <a:rPr lang="en-US" sz="1200" b="1" dirty="0" smtClean="0"/>
              <a:t>, black: 2 fb</a:t>
            </a:r>
            <a:r>
              <a:rPr lang="en-US" sz="1200" b="1" baseline="30000" dirty="0" smtClean="0"/>
              <a:t>-1</a:t>
            </a:r>
            <a:endParaRPr lang="en-US" sz="1200" b="1" baseline="30000" dirty="0"/>
          </a:p>
        </p:txBody>
      </p:sp>
      <p:sp>
        <p:nvSpPr>
          <p:cNvPr id="14" name="TextBox 13"/>
          <p:cNvSpPr txBox="1"/>
          <p:nvPr/>
        </p:nvSpPr>
        <p:spPr>
          <a:xfrm>
            <a:off x="5715000" y="838204"/>
            <a:ext cx="3429000" cy="276999"/>
          </a:xfrm>
          <a:prstGeom prst="rect">
            <a:avLst/>
          </a:prstGeom>
          <a:noFill/>
        </p:spPr>
        <p:txBody>
          <a:bodyPr wrap="square" rtlCol="0">
            <a:spAutoFit/>
          </a:bodyPr>
          <a:lstStyle/>
          <a:p>
            <a:r>
              <a:rPr lang="en-US" sz="1200" b="1" dirty="0" err="1" smtClean="0"/>
              <a:t>H</a:t>
            </a:r>
            <a:r>
              <a:rPr lang="en-US" sz="1200" b="1" dirty="0" err="1" smtClean="0">
                <a:sym typeface="Wingdings" pitchFamily="2" charset="2"/>
              </a:rPr>
              <a:t></a:t>
            </a:r>
            <a:r>
              <a:rPr lang="en-US" sz="1200" b="1" dirty="0" err="1" smtClean="0"/>
              <a:t>γγ</a:t>
            </a:r>
            <a:r>
              <a:rPr lang="en-US" sz="1200" b="1" dirty="0" smtClean="0"/>
              <a:t>, bb, </a:t>
            </a:r>
            <a:r>
              <a:rPr lang="en-US" sz="1200" b="1" dirty="0" err="1" smtClean="0"/>
              <a:t>ττ</a:t>
            </a:r>
            <a:r>
              <a:rPr lang="en-US" sz="1200" b="1" dirty="0" smtClean="0"/>
              <a:t>, WW(</a:t>
            </a:r>
            <a:r>
              <a:rPr lang="en-US" sz="1200" b="1" dirty="0" err="1" smtClean="0"/>
              <a:t>lvlv</a:t>
            </a:r>
            <a:r>
              <a:rPr lang="en-US" sz="1200" b="1" dirty="0" smtClean="0"/>
              <a:t>), ZZ(4l, </a:t>
            </a:r>
            <a:r>
              <a:rPr lang="en-US" sz="1200" b="1" dirty="0" err="1" smtClean="0"/>
              <a:t>ll</a:t>
            </a:r>
            <a:r>
              <a:rPr lang="en-US" sz="1200" b="1" dirty="0" err="1"/>
              <a:t>ττ</a:t>
            </a:r>
            <a:r>
              <a:rPr lang="en-US" sz="1200" b="1" dirty="0" smtClean="0"/>
              <a:t>, </a:t>
            </a:r>
            <a:r>
              <a:rPr lang="en-US" sz="1200" b="1" dirty="0" err="1" smtClean="0"/>
              <a:t>llvv</a:t>
            </a:r>
            <a:r>
              <a:rPr lang="en-US" sz="1200" b="1" dirty="0" smtClean="0"/>
              <a:t>, </a:t>
            </a:r>
            <a:r>
              <a:rPr lang="en-US" sz="1200" b="1" dirty="0" err="1" smtClean="0"/>
              <a:t>llqq</a:t>
            </a:r>
            <a:r>
              <a:rPr lang="en-US" sz="1200" b="1" dirty="0" smtClean="0"/>
              <a:t>)</a:t>
            </a:r>
            <a:endParaRPr lang="en-US" sz="1200" b="1" dirty="0"/>
          </a:p>
        </p:txBody>
      </p:sp>
      <p:pic>
        <p:nvPicPr>
          <p:cNvPr id="17" name="Picture 16"/>
          <p:cNvPicPr>
            <a:picLocks noChangeAspect="1"/>
          </p:cNvPicPr>
          <p:nvPr/>
        </p:nvPicPr>
        <p:blipFill>
          <a:blip r:embed="rId4" cstate="print"/>
          <a:stretch>
            <a:fillRect/>
          </a:stretch>
        </p:blipFill>
        <p:spPr>
          <a:xfrm>
            <a:off x="241300" y="4724400"/>
            <a:ext cx="2806700" cy="1826514"/>
          </a:xfrm>
          <a:prstGeom prst="rect">
            <a:avLst/>
          </a:prstGeom>
        </p:spPr>
      </p:pic>
      <p:pic>
        <p:nvPicPr>
          <p:cNvPr id="2" name="Picture 1"/>
          <p:cNvPicPr>
            <a:picLocks noChangeAspect="1"/>
          </p:cNvPicPr>
          <p:nvPr/>
        </p:nvPicPr>
        <p:blipFill>
          <a:blip r:embed="rId5" cstate="print"/>
          <a:stretch>
            <a:fillRect/>
          </a:stretch>
        </p:blipFill>
        <p:spPr>
          <a:xfrm>
            <a:off x="6477001" y="4856977"/>
            <a:ext cx="2590806" cy="1722586"/>
          </a:xfrm>
          <a:prstGeom prst="rect">
            <a:avLst/>
          </a:prstGeom>
        </p:spPr>
      </p:pic>
      <p:sp>
        <p:nvSpPr>
          <p:cNvPr id="3" name="TextBox 2"/>
          <p:cNvSpPr txBox="1"/>
          <p:nvPr/>
        </p:nvSpPr>
        <p:spPr>
          <a:xfrm>
            <a:off x="3352800" y="4953002"/>
            <a:ext cx="2985136" cy="461665"/>
          </a:xfrm>
          <a:prstGeom prst="rect">
            <a:avLst/>
          </a:prstGeom>
          <a:noFill/>
        </p:spPr>
        <p:txBody>
          <a:bodyPr wrap="none" rtlCol="0">
            <a:spAutoFit/>
          </a:bodyPr>
          <a:lstStyle/>
          <a:p>
            <a:r>
              <a:rPr lang="en-US" sz="2400" b="1" i="1" dirty="0" smtClean="0"/>
              <a:t>“Tantalizing hints”</a:t>
            </a:r>
            <a:endParaRPr lang="en-US" sz="2400" b="1" i="1" dirty="0"/>
          </a:p>
        </p:txBody>
      </p:sp>
      <p:sp>
        <p:nvSpPr>
          <p:cNvPr id="18" name="Rectangle 17"/>
          <p:cNvSpPr/>
          <p:nvPr/>
        </p:nvSpPr>
        <p:spPr bwMode="auto">
          <a:xfrm>
            <a:off x="3429000" y="4876800"/>
            <a:ext cx="2819400" cy="6858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9" name="TextBox 18"/>
          <p:cNvSpPr txBox="1"/>
          <p:nvPr/>
        </p:nvSpPr>
        <p:spPr>
          <a:xfrm>
            <a:off x="3048000" y="6214646"/>
            <a:ext cx="1905000" cy="338554"/>
          </a:xfrm>
          <a:prstGeom prst="rect">
            <a:avLst/>
          </a:prstGeom>
          <a:noFill/>
        </p:spPr>
        <p:txBody>
          <a:bodyPr wrap="square" rtlCol="0">
            <a:spAutoFit/>
          </a:bodyPr>
          <a:lstStyle/>
          <a:p>
            <a:r>
              <a:rPr lang="fr-CH" sz="1600" b="1" i="1" dirty="0" smtClean="0"/>
              <a:t>Fabiola Gianotti</a:t>
            </a:r>
            <a:endParaRPr lang="en-US" sz="1600" b="1" i="1" dirty="0"/>
          </a:p>
        </p:txBody>
      </p:sp>
      <p:sp>
        <p:nvSpPr>
          <p:cNvPr id="21" name="TextBox 20"/>
          <p:cNvSpPr txBox="1"/>
          <p:nvPr/>
        </p:nvSpPr>
        <p:spPr>
          <a:xfrm>
            <a:off x="5029200" y="5638800"/>
            <a:ext cx="1676400" cy="338554"/>
          </a:xfrm>
          <a:prstGeom prst="rect">
            <a:avLst/>
          </a:prstGeom>
          <a:noFill/>
        </p:spPr>
        <p:txBody>
          <a:bodyPr wrap="square" rtlCol="0">
            <a:spAutoFit/>
          </a:bodyPr>
          <a:lstStyle/>
          <a:p>
            <a:r>
              <a:rPr lang="fr-CH" sz="1600" b="1" i="1" dirty="0" smtClean="0"/>
              <a:t>Guido Tonelli </a:t>
            </a:r>
            <a:endParaRPr lang="en-US" sz="1600" b="1" i="1" dirty="0"/>
          </a:p>
        </p:txBody>
      </p:sp>
      <p:sp>
        <p:nvSpPr>
          <p:cNvPr id="22" name="TextBox 21"/>
          <p:cNvSpPr txBox="1"/>
          <p:nvPr/>
        </p:nvSpPr>
        <p:spPr>
          <a:xfrm>
            <a:off x="2258135" y="257169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3.6</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23" name="TextBox 22"/>
          <p:cNvSpPr txBox="1"/>
          <p:nvPr/>
        </p:nvSpPr>
        <p:spPr>
          <a:xfrm>
            <a:off x="5382336" y="25146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2.6</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xmlns="" val="38334029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smtClean="0"/>
              <a:t>TEVATRON      ICHEP 2012 (July)</a:t>
            </a:r>
            <a:endParaRPr lang="en-US" dirty="0"/>
          </a:p>
        </p:txBody>
      </p:sp>
      <p:sp>
        <p:nvSpPr>
          <p:cNvPr id="3" name="Content Placeholder 2"/>
          <p:cNvSpPr>
            <a:spLocks noGrp="1"/>
          </p:cNvSpPr>
          <p:nvPr>
            <p:ph idx="1"/>
          </p:nvPr>
        </p:nvSpPr>
        <p:spPr>
          <a:xfrm>
            <a:off x="152400" y="3733800"/>
            <a:ext cx="4724400" cy="1752600"/>
          </a:xfrm>
        </p:spPr>
        <p:txBody>
          <a:bodyPr/>
          <a:lstStyle/>
          <a:p>
            <a:pPr>
              <a:spcBef>
                <a:spcPts val="0"/>
              </a:spcBef>
            </a:pPr>
            <a:r>
              <a:rPr lang="en-US" sz="2000" b="1" i="1" dirty="0" smtClean="0"/>
              <a:t>Exclusion: 100-103, 147-180 </a:t>
            </a:r>
            <a:r>
              <a:rPr lang="en-US" sz="2000" b="1" i="1" dirty="0" err="1" smtClean="0"/>
              <a:t>GeV</a:t>
            </a:r>
            <a:r>
              <a:rPr lang="en-US" sz="2000" b="1" i="1" dirty="0" smtClean="0"/>
              <a:t> (expected: 100-120, 139-184 </a:t>
            </a:r>
            <a:r>
              <a:rPr lang="en-US" sz="2000" b="1" i="1" dirty="0" err="1" smtClean="0"/>
              <a:t>GeV</a:t>
            </a:r>
            <a:r>
              <a:rPr lang="en-US" sz="2000" b="1" i="1" dirty="0" smtClean="0"/>
              <a:t>)</a:t>
            </a:r>
            <a:endParaRPr lang="en-US" sz="600" b="1" dirty="0" smtClean="0"/>
          </a:p>
          <a:p>
            <a:pPr>
              <a:spcBef>
                <a:spcPts val="600"/>
              </a:spcBef>
            </a:pPr>
            <a:r>
              <a:rPr lang="en-US" sz="2000" b="1" i="1" dirty="0" smtClean="0">
                <a:solidFill>
                  <a:srgbClr val="FF0000"/>
                </a:solidFill>
              </a:rPr>
              <a:t>Excess in 115&lt;</a:t>
            </a:r>
            <a:r>
              <a:rPr lang="en-US" sz="2000" b="1" i="1" dirty="0" err="1" smtClean="0">
                <a:solidFill>
                  <a:srgbClr val="FF0000"/>
                </a:solidFill>
              </a:rPr>
              <a:t>m</a:t>
            </a:r>
            <a:r>
              <a:rPr lang="en-US" sz="2000" b="1" i="1" baseline="-25000" dirty="0" err="1" smtClean="0">
                <a:solidFill>
                  <a:srgbClr val="FF0000"/>
                </a:solidFill>
              </a:rPr>
              <a:t>H</a:t>
            </a:r>
            <a:r>
              <a:rPr lang="en-US" sz="2000" b="1" i="1" dirty="0" smtClean="0">
                <a:solidFill>
                  <a:srgbClr val="FF0000"/>
                </a:solidFill>
              </a:rPr>
              <a:t>&lt;140 </a:t>
            </a:r>
            <a:r>
              <a:rPr lang="en-US" sz="2000" b="1" i="1" dirty="0" err="1" smtClean="0">
                <a:solidFill>
                  <a:srgbClr val="FF0000"/>
                </a:solidFill>
              </a:rPr>
              <a:t>GeV</a:t>
            </a:r>
            <a:r>
              <a:rPr lang="en-US" sz="2000" b="1" i="1" dirty="0" smtClean="0">
                <a:solidFill>
                  <a:srgbClr val="FF0000"/>
                </a:solidFill>
              </a:rPr>
              <a:t>; @120GeV: p=1.5x10</a:t>
            </a:r>
            <a:r>
              <a:rPr lang="en-US" sz="2000" b="1" i="1" baseline="30000" dirty="0" smtClean="0">
                <a:solidFill>
                  <a:srgbClr val="FF0000"/>
                </a:solidFill>
              </a:rPr>
              <a:t>-3 </a:t>
            </a:r>
            <a:r>
              <a:rPr lang="en-US" sz="2000" b="1" i="1" dirty="0" smtClean="0">
                <a:solidFill>
                  <a:srgbClr val="FF0000"/>
                </a:solidFill>
              </a:rPr>
              <a:t>(3.0σ)</a:t>
            </a:r>
          </a:p>
          <a:p>
            <a:pPr>
              <a:spcBef>
                <a:spcPts val="0"/>
              </a:spcBef>
            </a:pPr>
            <a:r>
              <a:rPr lang="en-US" sz="1600" i="1" dirty="0" smtClean="0">
                <a:hlinkClick r:id="rId2"/>
              </a:rPr>
              <a:t>FERMILAB-CONF-12-318-E</a:t>
            </a:r>
            <a:r>
              <a:rPr lang="en-US" sz="2000" i="1" dirty="0" smtClean="0"/>
              <a:t>  </a:t>
            </a:r>
            <a:r>
              <a:rPr lang="en-US" sz="1600" i="1" dirty="0" smtClean="0"/>
              <a:t>(July 2, 2012</a:t>
            </a:r>
            <a:r>
              <a:rPr lang="en-US" sz="1600" i="1" dirty="0"/>
              <a:t>)</a:t>
            </a:r>
            <a:endParaRPr lang="en-US" sz="1600" i="1" dirty="0" smtClean="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44</a:t>
            </a:fld>
            <a:endParaRPr lang="en-US" altLang="zh-CN" dirty="0">
              <a:solidFill>
                <a:srgbClr val="000000"/>
              </a:solidFill>
            </a:endParaRPr>
          </a:p>
        </p:txBody>
      </p:sp>
      <p:pic>
        <p:nvPicPr>
          <p:cNvPr id="8" name="Picture 7" descr="tevsmbayes_june2012_withleplhc.eps"/>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5349" y="533400"/>
            <a:ext cx="4269711" cy="3200400"/>
          </a:xfrm>
          <a:prstGeom prst="rect">
            <a:avLst/>
          </a:prstGeom>
        </p:spPr>
      </p:pic>
      <p:grpSp>
        <p:nvGrpSpPr>
          <p:cNvPr id="12" name="Group 11"/>
          <p:cNvGrpSpPr/>
          <p:nvPr/>
        </p:nvGrpSpPr>
        <p:grpSpPr>
          <a:xfrm>
            <a:off x="0" y="5240925"/>
            <a:ext cx="5257800" cy="868983"/>
            <a:chOff x="3581400" y="5788228"/>
            <a:chExt cx="5257800" cy="868983"/>
          </a:xfrm>
        </p:grpSpPr>
        <p:sp>
          <p:nvSpPr>
            <p:cNvPr id="13" name="Content Placeholder 2"/>
            <p:cNvSpPr txBox="1">
              <a:spLocks/>
            </p:cNvSpPr>
            <p:nvPr/>
          </p:nvSpPr>
          <p:spPr bwMode="auto">
            <a:xfrm>
              <a:off x="3581400" y="5957505"/>
              <a:ext cx="5257800" cy="699706"/>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marL="0" indent="0">
                <a:buNone/>
              </a:pPr>
              <a:r>
                <a:rPr lang="en-US" sz="1600" b="1" i="1" dirty="0" smtClean="0">
                  <a:solidFill>
                    <a:srgbClr val="0000FF"/>
                  </a:solidFill>
                </a:rPr>
                <a:t>Production: </a:t>
              </a:r>
              <a:r>
                <a:rPr lang="en-US" sz="1600" b="1" i="1" dirty="0" err="1" smtClean="0">
                  <a:solidFill>
                    <a:srgbClr val="0000FF"/>
                  </a:solidFill>
                  <a:latin typeface="Times New Roman"/>
                  <a:cs typeface="Times New Roman"/>
                </a:rPr>
                <a:t>qq</a:t>
              </a:r>
              <a:r>
                <a:rPr lang="en-US" sz="1600" b="1" i="1" dirty="0" err="1" smtClean="0">
                  <a:solidFill>
                    <a:srgbClr val="0000FF"/>
                  </a:solidFill>
                </a:rPr>
                <a:t>→</a:t>
              </a:r>
              <a:r>
                <a:rPr lang="en-US" sz="1600" b="1" i="1" dirty="0" err="1" smtClean="0">
                  <a:solidFill>
                    <a:srgbClr val="0000FF"/>
                  </a:solidFill>
                  <a:latin typeface="Times New Roman"/>
                  <a:cs typeface="Times New Roman"/>
                  <a:sym typeface="Wingdings"/>
                </a:rPr>
                <a:t>W</a:t>
              </a:r>
              <a:r>
                <a:rPr lang="en-US" sz="1600" b="1" i="1" dirty="0" smtClean="0">
                  <a:solidFill>
                    <a:srgbClr val="0000FF"/>
                  </a:solidFill>
                  <a:latin typeface="Times New Roman"/>
                  <a:cs typeface="Times New Roman"/>
                  <a:sym typeface="Wingdings"/>
                </a:rPr>
                <a:t>/Z H, </a:t>
              </a:r>
              <a:r>
                <a:rPr lang="en-US" sz="1600" b="1" i="1" dirty="0" err="1" smtClean="0">
                  <a:solidFill>
                    <a:srgbClr val="0000FF"/>
                  </a:solidFill>
                  <a:latin typeface="Times New Roman"/>
                  <a:cs typeface="Times New Roman"/>
                  <a:sym typeface="Wingdings"/>
                </a:rPr>
                <a:t>gg</a:t>
              </a:r>
              <a:r>
                <a:rPr lang="en-US" sz="1600" b="1" i="1" dirty="0" err="1" smtClean="0">
                  <a:solidFill>
                    <a:srgbClr val="0000FF"/>
                  </a:solidFill>
                </a:rPr>
                <a:t>→</a:t>
              </a:r>
              <a:r>
                <a:rPr lang="en-US" sz="1600" b="1" i="1" dirty="0" err="1" smtClean="0">
                  <a:solidFill>
                    <a:srgbClr val="0000FF"/>
                  </a:solidFill>
                  <a:latin typeface="Times New Roman"/>
                  <a:cs typeface="Times New Roman"/>
                  <a:sym typeface="Wingdings"/>
                </a:rPr>
                <a:t>H</a:t>
              </a:r>
              <a:r>
                <a:rPr lang="en-US" sz="1600" b="1" i="1" dirty="0" smtClean="0">
                  <a:solidFill>
                    <a:srgbClr val="0000FF"/>
                  </a:solidFill>
                  <a:latin typeface="Times New Roman"/>
                  <a:cs typeface="Times New Roman"/>
                  <a:sym typeface="Wingdings"/>
                </a:rPr>
                <a:t>, </a:t>
              </a:r>
              <a:r>
                <a:rPr lang="en-US" sz="1600" b="1" i="1" dirty="0" err="1" smtClean="0">
                  <a:solidFill>
                    <a:srgbClr val="0000FF"/>
                  </a:solidFill>
                  <a:latin typeface="Times New Roman"/>
                  <a:cs typeface="Times New Roman"/>
                  <a:sym typeface="Wingdings"/>
                </a:rPr>
                <a:t>qq</a:t>
              </a:r>
              <a:r>
                <a:rPr lang="en-US" sz="1600" b="1" i="1" dirty="0" err="1" smtClean="0">
                  <a:solidFill>
                    <a:srgbClr val="0000FF"/>
                  </a:solidFill>
                </a:rPr>
                <a:t>→</a:t>
              </a:r>
              <a:r>
                <a:rPr lang="en-US" sz="1600" b="1" i="1" dirty="0" err="1" smtClean="0">
                  <a:solidFill>
                    <a:srgbClr val="0000FF"/>
                  </a:solidFill>
                  <a:latin typeface="Times New Roman"/>
                  <a:cs typeface="Times New Roman"/>
                  <a:sym typeface="Wingdings"/>
                </a:rPr>
                <a:t>q’q’H</a:t>
              </a:r>
              <a:r>
                <a:rPr lang="en-US" sz="1600" b="1" i="1" dirty="0" smtClean="0">
                  <a:solidFill>
                    <a:srgbClr val="0000FF"/>
                  </a:solidFill>
                  <a:sym typeface="Wingdings"/>
                </a:rPr>
                <a:t> (VBF)</a:t>
              </a:r>
              <a:endParaRPr lang="en-US" sz="1600" b="1" i="1" dirty="0" smtClean="0">
                <a:solidFill>
                  <a:srgbClr val="0000FF"/>
                </a:solidFill>
              </a:endParaRPr>
            </a:p>
            <a:p>
              <a:pPr marL="0" indent="0">
                <a:buNone/>
              </a:pPr>
              <a:r>
                <a:rPr lang="en-US" sz="1600" b="1" i="1" dirty="0" smtClean="0">
                  <a:solidFill>
                    <a:srgbClr val="0000FF"/>
                  </a:solidFill>
                </a:rPr>
                <a:t>Decay: </a:t>
              </a:r>
              <a:r>
                <a:rPr lang="en-US" sz="1600" b="1" i="1" dirty="0" err="1" smtClean="0">
                  <a:solidFill>
                    <a:srgbClr val="0000FF"/>
                  </a:solidFill>
                  <a:latin typeface="Times New Roman"/>
                  <a:cs typeface="Times New Roman"/>
                </a:rPr>
                <a:t>H</a:t>
              </a:r>
              <a:r>
                <a:rPr lang="en-US" sz="1600" b="1" i="1" dirty="0" err="1" smtClean="0">
                  <a:solidFill>
                    <a:srgbClr val="0000FF"/>
                  </a:solidFill>
                </a:rPr>
                <a:t>→</a:t>
              </a:r>
              <a:r>
                <a:rPr lang="en-US" sz="1600" b="1" i="1" dirty="0" err="1" smtClean="0">
                  <a:solidFill>
                    <a:srgbClr val="0000FF"/>
                  </a:solidFill>
                  <a:latin typeface="Times New Roman"/>
                  <a:cs typeface="Times New Roman"/>
                  <a:sym typeface="Wingdings"/>
                </a:rPr>
                <a:t>bb</a:t>
              </a:r>
              <a:r>
                <a:rPr lang="en-US" sz="1600" b="1" i="1" dirty="0" smtClean="0">
                  <a:solidFill>
                    <a:srgbClr val="0000FF"/>
                  </a:solidFill>
                  <a:latin typeface="Times New Roman"/>
                  <a:cs typeface="Times New Roman"/>
                  <a:sym typeface="Wingdings"/>
                </a:rPr>
                <a:t>, H</a:t>
              </a:r>
              <a:r>
                <a:rPr lang="en-US" sz="1600" b="1" i="1" dirty="0" smtClean="0">
                  <a:solidFill>
                    <a:srgbClr val="0000FF"/>
                  </a:solidFill>
                </a:rPr>
                <a:t>→</a:t>
              </a:r>
              <a:r>
                <a:rPr lang="en-US" sz="1600" b="1" i="1" dirty="0" smtClean="0">
                  <a:solidFill>
                    <a:srgbClr val="0000FF"/>
                  </a:solidFill>
                  <a:latin typeface="Times New Roman"/>
                  <a:cs typeface="Times New Roman"/>
                  <a:sym typeface="Wingdings"/>
                </a:rPr>
                <a:t>W</a:t>
              </a:r>
              <a:r>
                <a:rPr lang="en-US" sz="1600" b="1" i="1" baseline="30000" dirty="0" smtClean="0">
                  <a:solidFill>
                    <a:srgbClr val="0000FF"/>
                  </a:solidFill>
                  <a:latin typeface="Times New Roman"/>
                  <a:cs typeface="Times New Roman"/>
                  <a:sym typeface="Wingdings"/>
                </a:rPr>
                <a:t>+</a:t>
              </a:r>
              <a:r>
                <a:rPr lang="en-US" sz="1600" b="1" i="1" dirty="0" smtClean="0">
                  <a:solidFill>
                    <a:srgbClr val="0000FF"/>
                  </a:solidFill>
                  <a:latin typeface="Times New Roman"/>
                  <a:cs typeface="Times New Roman"/>
                  <a:sym typeface="Wingdings"/>
                </a:rPr>
                <a:t>W</a:t>
              </a:r>
              <a:r>
                <a:rPr lang="en-US" sz="1600" b="1" i="1" baseline="30000" dirty="0" smtClean="0">
                  <a:solidFill>
                    <a:srgbClr val="0000FF"/>
                  </a:solidFill>
                  <a:latin typeface="Times New Roman"/>
                  <a:cs typeface="Times New Roman"/>
                  <a:sym typeface="Wingdings"/>
                </a:rPr>
                <a:t>-</a:t>
              </a:r>
              <a:r>
                <a:rPr lang="en-US" sz="1600" b="1" i="1" dirty="0" smtClean="0">
                  <a:solidFill>
                    <a:srgbClr val="0000FF"/>
                  </a:solidFill>
                  <a:latin typeface="Times New Roman"/>
                  <a:cs typeface="Times New Roman"/>
                  <a:sym typeface="Wingdings"/>
                </a:rPr>
                <a:t>, </a:t>
              </a:r>
              <a:r>
                <a:rPr lang="en-US" sz="1600" b="1" i="1" dirty="0">
                  <a:solidFill>
                    <a:srgbClr val="0000FF"/>
                  </a:solidFill>
                  <a:latin typeface="Times New Roman"/>
                  <a:cs typeface="Times New Roman"/>
                  <a:sym typeface="Wingdings"/>
                </a:rPr>
                <a:t>H</a:t>
              </a:r>
              <a:r>
                <a:rPr lang="en-US" sz="1600" b="1" i="1" dirty="0" smtClean="0">
                  <a:solidFill>
                    <a:srgbClr val="0000FF"/>
                  </a:solidFill>
                </a:rPr>
                <a:t>→</a:t>
              </a:r>
              <a:r>
                <a:rPr lang="en-US" sz="1600" b="1" i="1" dirty="0" smtClean="0">
                  <a:solidFill>
                    <a:srgbClr val="0000FF"/>
                  </a:solidFill>
                  <a:latin typeface="Times New Roman"/>
                  <a:cs typeface="Times New Roman"/>
                  <a:sym typeface="Wingdings"/>
                </a:rPr>
                <a:t>ZZ, </a:t>
              </a:r>
              <a:r>
                <a:rPr lang="en-US" sz="1600" b="1" i="1" dirty="0" err="1" smtClean="0">
                  <a:solidFill>
                    <a:srgbClr val="0000FF"/>
                  </a:solidFill>
                  <a:latin typeface="Times New Roman"/>
                  <a:cs typeface="Times New Roman"/>
                  <a:sym typeface="Wingdings"/>
                </a:rPr>
                <a:t>H</a:t>
              </a:r>
              <a:r>
                <a:rPr lang="en-US" sz="1600" b="1" i="1" dirty="0" err="1" smtClean="0">
                  <a:solidFill>
                    <a:srgbClr val="0000FF"/>
                  </a:solidFill>
                </a:rPr>
                <a:t>→</a:t>
              </a:r>
              <a:r>
                <a:rPr lang="en-US" sz="1600" b="1" i="1" dirty="0" err="1" smtClean="0">
                  <a:solidFill>
                    <a:srgbClr val="0000FF"/>
                  </a:solidFill>
                  <a:latin typeface="Times New Roman"/>
                  <a:cs typeface="Times New Roman"/>
                  <a:sym typeface="Wingdings"/>
                </a:rPr>
                <a:t>τ</a:t>
              </a:r>
              <a:r>
                <a:rPr lang="en-US" sz="1600" b="1" i="1" baseline="30000" dirty="0" err="1" smtClean="0">
                  <a:solidFill>
                    <a:srgbClr val="0000FF"/>
                  </a:solidFill>
                  <a:latin typeface="Times New Roman"/>
                  <a:cs typeface="Times New Roman"/>
                  <a:sym typeface="Wingdings"/>
                </a:rPr>
                <a:t>+</a:t>
              </a:r>
              <a:r>
                <a:rPr lang="en-US" sz="1600" b="1" i="1" dirty="0" err="1" smtClean="0">
                  <a:solidFill>
                    <a:srgbClr val="0000FF"/>
                  </a:solidFill>
                  <a:latin typeface="Times New Roman"/>
                  <a:cs typeface="Times New Roman"/>
                  <a:sym typeface="Wingdings"/>
                </a:rPr>
                <a:t>τ</a:t>
              </a:r>
              <a:r>
                <a:rPr lang="en-US" sz="1600" b="1" i="1" dirty="0" smtClean="0">
                  <a:solidFill>
                    <a:srgbClr val="0000FF"/>
                  </a:solidFill>
                  <a:latin typeface="Times New Roman"/>
                  <a:cs typeface="Times New Roman"/>
                  <a:sym typeface="Wingdings"/>
                </a:rPr>
                <a:t> </a:t>
              </a:r>
              <a:r>
                <a:rPr lang="en-US" sz="1600" b="1" i="1" baseline="30000" dirty="0" smtClean="0">
                  <a:solidFill>
                    <a:srgbClr val="0000FF"/>
                  </a:solidFill>
                  <a:latin typeface="Times New Roman"/>
                  <a:cs typeface="Times New Roman"/>
                  <a:sym typeface="Wingdings"/>
                </a:rPr>
                <a:t>-</a:t>
              </a:r>
              <a:r>
                <a:rPr lang="en-US" sz="1600" b="1" i="1" dirty="0" smtClean="0">
                  <a:solidFill>
                    <a:srgbClr val="0000FF"/>
                  </a:solidFill>
                  <a:latin typeface="Times New Roman"/>
                  <a:cs typeface="Times New Roman"/>
                  <a:sym typeface="Wingdings"/>
                </a:rPr>
                <a:t>, </a:t>
              </a:r>
              <a:r>
                <a:rPr lang="en-US" sz="1600" b="1" i="1" dirty="0" err="1" smtClean="0">
                  <a:solidFill>
                    <a:srgbClr val="0000FF"/>
                  </a:solidFill>
                  <a:latin typeface="Times New Roman"/>
                  <a:cs typeface="Times New Roman"/>
                  <a:sym typeface="Wingdings"/>
                </a:rPr>
                <a:t>H</a:t>
              </a:r>
              <a:r>
                <a:rPr lang="en-US" sz="1600" b="1" i="1" dirty="0" err="1" smtClean="0">
                  <a:solidFill>
                    <a:srgbClr val="0000FF"/>
                  </a:solidFill>
                </a:rPr>
                <a:t>→</a:t>
              </a:r>
              <a:r>
                <a:rPr lang="en-US" sz="1600" b="1" i="1" dirty="0" err="1" smtClean="0">
                  <a:solidFill>
                    <a:srgbClr val="0000FF"/>
                  </a:solidFill>
                  <a:latin typeface="Times New Roman"/>
                  <a:cs typeface="Times New Roman"/>
                  <a:sym typeface="Wingdings"/>
                </a:rPr>
                <a:t>γγ</a:t>
              </a:r>
              <a:endParaRPr lang="en-US" sz="1600" b="1" i="1" dirty="0" smtClean="0">
                <a:solidFill>
                  <a:srgbClr val="0000FF"/>
                </a:solidFill>
                <a:latin typeface="Times New Roman"/>
                <a:cs typeface="Times New Roman"/>
                <a:sym typeface="Wingdings"/>
              </a:endParaRPr>
            </a:p>
          </p:txBody>
        </p:sp>
        <p:sp>
          <p:nvSpPr>
            <p:cNvPr id="14" name="TextBox 13"/>
            <p:cNvSpPr txBox="1"/>
            <p:nvPr/>
          </p:nvSpPr>
          <p:spPr>
            <a:xfrm>
              <a:off x="4887482" y="5788228"/>
              <a:ext cx="300082" cy="338554"/>
            </a:xfrm>
            <a:prstGeom prst="rect">
              <a:avLst/>
            </a:prstGeom>
            <a:noFill/>
          </p:spPr>
          <p:txBody>
            <a:bodyPr wrap="none" rtlCol="0">
              <a:spAutoFit/>
            </a:bodyPr>
            <a:lstStyle/>
            <a:p>
              <a:r>
                <a:rPr lang="en-US" sz="1600" dirty="0" smtClean="0">
                  <a:solidFill>
                    <a:srgbClr val="0000FF"/>
                  </a:solidFill>
                </a:rPr>
                <a:t>_</a:t>
              </a:r>
              <a:endParaRPr lang="en-US" sz="1600" dirty="0">
                <a:solidFill>
                  <a:srgbClr val="0000FF"/>
                </a:solidFill>
              </a:endParaRPr>
            </a:p>
          </p:txBody>
        </p:sp>
        <p:sp>
          <p:nvSpPr>
            <p:cNvPr id="15" name="TextBox 14"/>
            <p:cNvSpPr txBox="1"/>
            <p:nvPr/>
          </p:nvSpPr>
          <p:spPr>
            <a:xfrm>
              <a:off x="7130936" y="5788228"/>
              <a:ext cx="222280" cy="338554"/>
            </a:xfrm>
            <a:prstGeom prst="rect">
              <a:avLst/>
            </a:prstGeom>
            <a:noFill/>
          </p:spPr>
          <p:txBody>
            <a:bodyPr wrap="square" rtlCol="0">
              <a:spAutoFit/>
            </a:bodyPr>
            <a:lstStyle/>
            <a:p>
              <a:r>
                <a:rPr lang="en-US" sz="1600" dirty="0" smtClean="0">
                  <a:solidFill>
                    <a:srgbClr val="0000FF"/>
                  </a:solidFill>
                </a:rPr>
                <a:t>_</a:t>
              </a:r>
              <a:endParaRPr lang="en-US" sz="1600" dirty="0">
                <a:solidFill>
                  <a:srgbClr val="0000FF"/>
                </a:solidFill>
              </a:endParaRPr>
            </a:p>
          </p:txBody>
        </p:sp>
      </p:grpSp>
      <p:pic>
        <p:nvPicPr>
          <p:cNvPr id="18" name="Picture 17" descr="Screen Shot 2013-02-02 at 5.51.05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23018" y="762014"/>
            <a:ext cx="4544782" cy="3065085"/>
          </a:xfrm>
          <a:prstGeom prst="rect">
            <a:avLst/>
          </a:prstGeom>
        </p:spPr>
      </p:pic>
      <p:sp>
        <p:nvSpPr>
          <p:cNvPr id="19" name="Content Placeholder 2"/>
          <p:cNvSpPr txBox="1">
            <a:spLocks/>
          </p:cNvSpPr>
          <p:nvPr/>
        </p:nvSpPr>
        <p:spPr bwMode="auto">
          <a:xfrm>
            <a:off x="5181600" y="4038600"/>
            <a:ext cx="3810000" cy="20574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marL="233351" indent="-233351" algn="l" rtl="0" eaLnBrk="0" fontAlgn="base" hangingPunct="0">
              <a:spcBef>
                <a:spcPct val="20000"/>
              </a:spcBef>
              <a:spcAft>
                <a:spcPct val="0"/>
              </a:spcAft>
              <a:buChar char="•"/>
              <a:defRPr sz="2400">
                <a:solidFill>
                  <a:schemeClr val="tx1"/>
                </a:solidFill>
                <a:latin typeface="+mn-lt"/>
                <a:ea typeface="+mn-ea"/>
                <a:cs typeface="+mn-cs"/>
              </a:defRPr>
            </a:lvl1pPr>
            <a:lvl2pPr marL="457177" indent="-223826" algn="l" rtl="0" eaLnBrk="0" fontAlgn="base" hangingPunct="0">
              <a:spcBef>
                <a:spcPct val="20000"/>
              </a:spcBef>
              <a:spcAft>
                <a:spcPct val="0"/>
              </a:spcAft>
              <a:buChar char="–"/>
              <a:defRPr sz="2200">
                <a:solidFill>
                  <a:schemeClr val="tx1"/>
                </a:solidFill>
                <a:latin typeface="+mn-lt"/>
              </a:defRPr>
            </a:lvl2pPr>
            <a:lvl3pPr marL="685765" indent="-228588" algn="l" rtl="0" eaLnBrk="0" fontAlgn="base" hangingPunct="0">
              <a:spcBef>
                <a:spcPct val="20000"/>
              </a:spcBef>
              <a:spcAft>
                <a:spcPct val="0"/>
              </a:spcAft>
              <a:buChar char="•"/>
              <a:defRPr sz="2200">
                <a:solidFill>
                  <a:schemeClr val="tx1"/>
                </a:solidFill>
                <a:latin typeface="+mn-lt"/>
              </a:defRPr>
            </a:lvl3pPr>
            <a:lvl4pPr marL="909591" indent="-228588" algn="l" rtl="0" eaLnBrk="0" fontAlgn="base" hangingPunct="0">
              <a:spcBef>
                <a:spcPct val="20000"/>
              </a:spcBef>
              <a:spcAft>
                <a:spcPct val="0"/>
              </a:spcAft>
              <a:buChar char="–"/>
              <a:defRPr sz="2000">
                <a:solidFill>
                  <a:schemeClr val="tx1"/>
                </a:solidFill>
                <a:latin typeface="+mn-lt"/>
              </a:defRPr>
            </a:lvl4pPr>
            <a:lvl5pPr marL="1142942" indent="-228588"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a:lstStyle>
          <a:p>
            <a:pPr>
              <a:spcBef>
                <a:spcPts val="0"/>
              </a:spcBef>
            </a:pPr>
            <a:r>
              <a:rPr lang="en-US" sz="2000" b="1" i="1" dirty="0" smtClean="0"/>
              <a:t>Excess concentrated in the </a:t>
            </a:r>
            <a:br>
              <a:rPr lang="en-US" sz="2000" b="1" i="1" dirty="0" smtClean="0"/>
            </a:br>
            <a:r>
              <a:rPr lang="en-US" sz="2000" b="1" i="1" dirty="0" smtClean="0"/>
              <a:t>H to bb channel</a:t>
            </a:r>
          </a:p>
          <a:p>
            <a:pPr>
              <a:spcBef>
                <a:spcPts val="0"/>
              </a:spcBef>
            </a:pPr>
            <a:endParaRPr lang="en-US" sz="2000" b="1" i="1" dirty="0" smtClean="0"/>
          </a:p>
          <a:p>
            <a:pPr lvl="1">
              <a:spcBef>
                <a:spcPts val="0"/>
              </a:spcBef>
            </a:pPr>
            <a:r>
              <a:rPr lang="en-US" sz="2000" b="1" i="1" dirty="0" smtClean="0">
                <a:solidFill>
                  <a:srgbClr val="FF0000"/>
                </a:solidFill>
              </a:rPr>
              <a:t>global (115-150): 3.1σ </a:t>
            </a:r>
            <a:br>
              <a:rPr lang="en-US" sz="2000" b="1" i="1" dirty="0" smtClean="0">
                <a:solidFill>
                  <a:srgbClr val="FF0000"/>
                </a:solidFill>
              </a:rPr>
            </a:br>
            <a:r>
              <a:rPr lang="en-US" sz="2000" b="1" i="1" dirty="0" smtClean="0">
                <a:solidFill>
                  <a:srgbClr val="FF0000"/>
                </a:solidFill>
              </a:rPr>
              <a:t>@</a:t>
            </a:r>
            <a:r>
              <a:rPr lang="en-US" sz="2000" b="1" i="1" dirty="0" err="1" smtClean="0">
                <a:solidFill>
                  <a:srgbClr val="FF0000"/>
                </a:solidFill>
              </a:rPr>
              <a:t>m</a:t>
            </a:r>
            <a:r>
              <a:rPr lang="en-US" sz="2000" b="1" i="1" baseline="-25000" dirty="0" err="1" smtClean="0">
                <a:solidFill>
                  <a:srgbClr val="FF0000"/>
                </a:solidFill>
              </a:rPr>
              <a:t>H</a:t>
            </a:r>
            <a:r>
              <a:rPr lang="en-US" sz="2000" b="1" i="1" dirty="0" smtClean="0">
                <a:solidFill>
                  <a:srgbClr val="FF0000"/>
                </a:solidFill>
              </a:rPr>
              <a:t>=125GeV: (2.8σ)</a:t>
            </a:r>
          </a:p>
          <a:p>
            <a:pPr lvl="1">
              <a:spcBef>
                <a:spcPts val="0"/>
              </a:spcBef>
            </a:pPr>
            <a:endParaRPr lang="en-US" sz="1800" b="1" i="1" dirty="0" smtClean="0"/>
          </a:p>
          <a:p>
            <a:pPr>
              <a:spcBef>
                <a:spcPts val="0"/>
              </a:spcBef>
            </a:pPr>
            <a:r>
              <a:rPr lang="en-US" sz="1600" i="1" dirty="0" smtClean="0">
                <a:hlinkClick r:id="rId5"/>
              </a:rPr>
              <a:t>Phys. Rev. Lett. 109, 071804 (2012)</a:t>
            </a:r>
            <a:r>
              <a:rPr lang="en-US" sz="1600" i="1" dirty="0" smtClean="0"/>
              <a:t> </a:t>
            </a:r>
          </a:p>
        </p:txBody>
      </p:sp>
      <p:sp>
        <p:nvSpPr>
          <p:cNvPr id="21" name="TextBox 20"/>
          <p:cNvSpPr txBox="1"/>
          <p:nvPr/>
        </p:nvSpPr>
        <p:spPr>
          <a:xfrm>
            <a:off x="3048000" y="5241635"/>
            <a:ext cx="300082" cy="338554"/>
          </a:xfrm>
          <a:prstGeom prst="rect">
            <a:avLst/>
          </a:prstGeom>
          <a:noFill/>
        </p:spPr>
        <p:txBody>
          <a:bodyPr wrap="none" rtlCol="0">
            <a:spAutoFit/>
          </a:bodyPr>
          <a:lstStyle/>
          <a:p>
            <a:r>
              <a:rPr lang="en-US" sz="1600" dirty="0" smtClean="0">
                <a:solidFill>
                  <a:srgbClr val="0000FF"/>
                </a:solidFill>
              </a:rPr>
              <a:t>_</a:t>
            </a:r>
            <a:endParaRPr lang="en-US" sz="1600" dirty="0">
              <a:solidFill>
                <a:srgbClr val="0000FF"/>
              </a:solidFill>
            </a:endParaRPr>
          </a:p>
        </p:txBody>
      </p:sp>
      <p:sp>
        <p:nvSpPr>
          <p:cNvPr id="22" name="TextBox 21"/>
          <p:cNvSpPr txBox="1"/>
          <p:nvPr/>
        </p:nvSpPr>
        <p:spPr>
          <a:xfrm>
            <a:off x="1219200" y="5505575"/>
            <a:ext cx="300082" cy="338554"/>
          </a:xfrm>
          <a:prstGeom prst="rect">
            <a:avLst/>
          </a:prstGeom>
          <a:noFill/>
        </p:spPr>
        <p:txBody>
          <a:bodyPr wrap="none" rtlCol="0">
            <a:spAutoFit/>
          </a:bodyPr>
          <a:lstStyle/>
          <a:p>
            <a:r>
              <a:rPr lang="en-US" sz="1600" dirty="0" smtClean="0">
                <a:solidFill>
                  <a:srgbClr val="0000FF"/>
                </a:solidFill>
              </a:rPr>
              <a:t>_</a:t>
            </a:r>
            <a:endParaRPr lang="en-US" sz="1600" dirty="0">
              <a:solidFill>
                <a:srgbClr val="0000FF"/>
              </a:solidFill>
            </a:endParaRPr>
          </a:p>
        </p:txBody>
      </p:sp>
      <p:sp>
        <p:nvSpPr>
          <p:cNvPr id="23" name="TextBox 22"/>
          <p:cNvSpPr txBox="1"/>
          <p:nvPr/>
        </p:nvSpPr>
        <p:spPr>
          <a:xfrm>
            <a:off x="457200" y="6172200"/>
            <a:ext cx="8382000" cy="369332"/>
          </a:xfrm>
          <a:prstGeom prst="rect">
            <a:avLst/>
          </a:prstGeom>
          <a:noFill/>
        </p:spPr>
        <p:txBody>
          <a:bodyPr wrap="square" rtlCol="0">
            <a:spAutoFit/>
          </a:bodyPr>
          <a:lstStyle/>
          <a:p>
            <a:r>
              <a:rPr lang="en-US" b="1" i="1" dirty="0" smtClean="0">
                <a:solidFill>
                  <a:srgbClr val="FF0000"/>
                </a:solidFill>
              </a:rPr>
              <a:t>For details on </a:t>
            </a:r>
            <a:r>
              <a:rPr lang="en-US" b="1" i="1" dirty="0" err="1" smtClean="0">
                <a:solidFill>
                  <a:srgbClr val="FF0000"/>
                </a:solidFill>
              </a:rPr>
              <a:t>Tevatron</a:t>
            </a:r>
            <a:r>
              <a:rPr lang="en-US" b="1" i="1" dirty="0" smtClean="0">
                <a:solidFill>
                  <a:srgbClr val="FF0000"/>
                </a:solidFill>
              </a:rPr>
              <a:t> results, see talk by </a:t>
            </a:r>
            <a:r>
              <a:rPr lang="en-US" b="1" i="1" dirty="0" err="1" smtClean="0">
                <a:solidFill>
                  <a:srgbClr val="FF0000"/>
                </a:solidFill>
              </a:rPr>
              <a:t>Weiming</a:t>
            </a:r>
            <a:r>
              <a:rPr lang="en-US" b="1" i="1" dirty="0" smtClean="0">
                <a:solidFill>
                  <a:srgbClr val="FF0000"/>
                </a:solidFill>
              </a:rPr>
              <a:t> Yao</a:t>
            </a:r>
            <a:endParaRPr lang="en-US" b="1" i="1" dirty="0">
              <a:solidFill>
                <a:srgbClr val="FF0000"/>
              </a:solidFill>
            </a:endParaRPr>
          </a:p>
        </p:txBody>
      </p:sp>
    </p:spTree>
    <p:extLst>
      <p:ext uri="{BB962C8B-B14F-4D97-AF65-F5344CB8AC3E}">
        <p14:creationId xmlns:p14="http://schemas.microsoft.com/office/powerpoint/2010/main" xmlns="" val="15977470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381000" y="55626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13" name="Rectangle 1"/>
          <p:cNvSpPr>
            <a:spLocks noGrp="1" noChangeArrowheads="1"/>
          </p:cNvSpPr>
          <p:nvPr>
            <p:ph type="title"/>
          </p:nvPr>
        </p:nvSpPr>
        <p:spPr>
          <a:xfrm>
            <a:off x="838200" y="0"/>
            <a:ext cx="8001007" cy="593558"/>
          </a:xfrm>
          <a:ln/>
        </p:spPr>
        <p:txBody>
          <a:bodyPr>
            <a:normAutofit fontScale="90000"/>
          </a:bodyPr>
          <a:lstStyle/>
          <a:p>
            <a:pPr algn="l"/>
            <a:r>
              <a:rPr lang="en-US" dirty="0" smtClean="0">
                <a:solidFill>
                  <a:schemeClr val="tx1"/>
                </a:solidFill>
                <a:cs typeface="Times New Roman" pitchFamily="18" charset="0"/>
                <a:sym typeface="Helvetica" charset="0"/>
              </a:rPr>
              <a:t>LHC ERA     July 4, 2012 and </a:t>
            </a:r>
            <a:r>
              <a:rPr lang="en-US" dirty="0" smtClean="0"/>
              <a:t>ICHEP 2012 </a:t>
            </a:r>
            <a:r>
              <a:rPr lang="en-US" dirty="0" smtClean="0">
                <a:solidFill>
                  <a:srgbClr val="FF0000"/>
                </a:solidFill>
                <a:cs typeface="Times New Roman" pitchFamily="18" charset="0"/>
                <a:sym typeface="Helvetica" charset="0"/>
              </a:rPr>
              <a:t>H</a:t>
            </a:r>
            <a:r>
              <a:rPr lang="en-US" dirty="0" smtClean="0">
                <a:solidFill>
                  <a:srgbClr val="FF0000"/>
                </a:solidFill>
                <a:cs typeface="Times New Roman" pitchFamily="18" charset="0"/>
                <a:sym typeface="Wingdings" pitchFamily="2" charset="2"/>
              </a:rPr>
              <a:t> </a:t>
            </a:r>
            <a:r>
              <a:rPr lang="en-US" sz="3600" dirty="0" smtClean="0">
                <a:solidFill>
                  <a:srgbClr val="FF0000"/>
                </a:solidFill>
                <a:latin typeface="Symbol" pitchFamily="18" charset="2"/>
                <a:cs typeface="Times New Roman" pitchFamily="18" charset="0"/>
              </a:rPr>
              <a:t>gg</a:t>
            </a:r>
            <a:r>
              <a:rPr lang="en-US" dirty="0" smtClean="0">
                <a:solidFill>
                  <a:srgbClr val="FF0000"/>
                </a:solidFill>
                <a:latin typeface="Times New Roman" pitchFamily="18" charset="0"/>
                <a:cs typeface="Times New Roman" pitchFamily="18" charset="0"/>
              </a:rPr>
              <a:t> </a:t>
            </a:r>
            <a:endParaRPr lang="en-US" sz="2800" dirty="0">
              <a:solidFill>
                <a:srgbClr val="0000FF"/>
              </a:solidFill>
              <a:latin typeface="Times New Roman" pitchFamily="18" charset="0"/>
              <a:cs typeface="Times New Roman" pitchFamily="18" charset="0"/>
              <a:sym typeface="Helvetica" charset="0"/>
            </a:endParaRPr>
          </a:p>
        </p:txBody>
      </p:sp>
      <p:sp>
        <p:nvSpPr>
          <p:cNvPr id="7" name="Content Placeholder 6"/>
          <p:cNvSpPr>
            <a:spLocks noGrp="1"/>
          </p:cNvSpPr>
          <p:nvPr>
            <p:ph idx="1"/>
          </p:nvPr>
        </p:nvSpPr>
        <p:spPr>
          <a:xfrm>
            <a:off x="457200" y="914400"/>
            <a:ext cx="8229600" cy="990600"/>
          </a:xfrm>
        </p:spPr>
        <p:txBody>
          <a:bodyPr>
            <a:normAutofit fontScale="92500" lnSpcReduction="20000"/>
          </a:bodyPr>
          <a:lstStyle/>
          <a:p>
            <a:r>
              <a:rPr lang="en-US" b="1" i="1" dirty="0" smtClean="0">
                <a:solidFill>
                  <a:srgbClr val="FF0000"/>
                </a:solidFill>
                <a:latin typeface="Arial" pitchFamily="34" charset="0"/>
                <a:cs typeface="Arial" pitchFamily="34" charset="0"/>
              </a:rPr>
              <a:t>‘This is it!’ : discovery of Higgs-like resonance</a:t>
            </a:r>
          </a:p>
          <a:p>
            <a:pPr>
              <a:buNone/>
            </a:pPr>
            <a:r>
              <a:rPr lang="en-US" b="1" i="1" dirty="0">
                <a:solidFill>
                  <a:srgbClr val="FF0000"/>
                </a:solidFill>
                <a:latin typeface="Arial" pitchFamily="34" charset="0"/>
                <a:cs typeface="Arial" pitchFamily="34" charset="0"/>
              </a:rPr>
              <a:t>	</a:t>
            </a:r>
            <a:r>
              <a:rPr lang="en-US" b="1" i="1" dirty="0" smtClean="0">
                <a:latin typeface="Arial" pitchFamily="34" charset="0"/>
                <a:cs typeface="Arial" pitchFamily="34" charset="0"/>
              </a:rPr>
              <a:t>- independently by the two experiments, each with two channels</a:t>
            </a:r>
          </a:p>
          <a:p>
            <a:pPr>
              <a:buNone/>
            </a:pPr>
            <a:endParaRPr lang="en-US" sz="500" dirty="0">
              <a:latin typeface="Times New Roman" pitchFamily="18" charset="0"/>
              <a:cs typeface="Times New Roman" pitchFamily="18" charset="0"/>
            </a:endParaRPr>
          </a:p>
          <a:p>
            <a:pPr>
              <a:buNone/>
            </a:pPr>
            <a:endParaRPr lang="en-US" sz="5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45</a:t>
            </a:fld>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15026" y="2438400"/>
            <a:ext cx="4485176" cy="3200400"/>
          </a:xfrm>
          <a:prstGeom prst="rect">
            <a:avLst/>
          </a:prstGeom>
          <a:noFill/>
          <a:ln w="9525">
            <a:noFill/>
            <a:miter lim="800000"/>
            <a:headEnd/>
            <a:tailEnd/>
          </a:ln>
        </p:spPr>
      </p:pic>
      <p:sp>
        <p:nvSpPr>
          <p:cNvPr id="10" name="TextBox 9"/>
          <p:cNvSpPr txBox="1"/>
          <p:nvPr/>
        </p:nvSpPr>
        <p:spPr>
          <a:xfrm>
            <a:off x="1905007" y="4800600"/>
            <a:ext cx="685794" cy="369332"/>
          </a:xfrm>
          <a:prstGeom prst="rect">
            <a:avLst/>
          </a:prstGeom>
          <a:solidFill>
            <a:srgbClr val="FF0000"/>
          </a:solidFill>
          <a:ln>
            <a:solidFill>
              <a:srgbClr val="000000"/>
            </a:solidFill>
          </a:ln>
        </p:spPr>
        <p:txBody>
          <a:bodyPr wrap="square" rtlCol="0">
            <a:spAutoFit/>
          </a:bodyPr>
          <a:lstStyle/>
          <a:p>
            <a:pPr algn="ctr"/>
            <a:r>
              <a:rPr lang="en-US" b="1" dirty="0" smtClean="0">
                <a:solidFill>
                  <a:srgbClr val="FFFF00"/>
                </a:solidFill>
                <a:latin typeface="Arial" pitchFamily="34" charset="0"/>
                <a:cs typeface="Arial" pitchFamily="34" charset="0"/>
              </a:rPr>
              <a:t>4.5</a:t>
            </a:r>
            <a:r>
              <a:rPr lang="en-US" b="1" dirty="0" smtClean="0">
                <a:solidFill>
                  <a:srgbClr val="FFFF00"/>
                </a:solidFill>
                <a:effectLst/>
                <a:latin typeface="Arial" pitchFamily="34" charset="0"/>
                <a:ea typeface="Lucida Grande"/>
                <a:cs typeface="Arial" pitchFamily="34" charset="0"/>
              </a:rPr>
              <a:t>σ</a:t>
            </a:r>
            <a:endParaRPr lang="en-US" b="1" dirty="0" smtClean="0">
              <a:solidFill>
                <a:srgbClr val="FFFF00"/>
              </a:solidFill>
              <a:effectLst/>
              <a:latin typeface="Arial" pitchFamily="34" charset="0"/>
              <a:cs typeface="Arial" pitchFamily="34" charset="0"/>
            </a:endParaRPr>
          </a:p>
        </p:txBody>
      </p:sp>
      <p:pic>
        <p:nvPicPr>
          <p:cNvPr id="28675" name="Picture 3"/>
          <p:cNvPicPr>
            <a:picLocks noChangeAspect="1" noChangeArrowheads="1"/>
          </p:cNvPicPr>
          <p:nvPr/>
        </p:nvPicPr>
        <p:blipFill>
          <a:blip r:embed="rId3" cstate="print"/>
          <a:srcRect/>
          <a:stretch>
            <a:fillRect/>
          </a:stretch>
        </p:blipFill>
        <p:spPr bwMode="auto">
          <a:xfrm>
            <a:off x="4773554" y="2362200"/>
            <a:ext cx="4200866" cy="3100388"/>
          </a:xfrm>
          <a:prstGeom prst="rect">
            <a:avLst/>
          </a:prstGeom>
          <a:noFill/>
          <a:ln w="9525">
            <a:noFill/>
            <a:miter lim="800000"/>
            <a:headEnd/>
            <a:tailEnd/>
          </a:ln>
        </p:spPr>
      </p:pic>
      <p:sp>
        <p:nvSpPr>
          <p:cNvPr id="12" name="TextBox 11"/>
          <p:cNvSpPr txBox="1"/>
          <p:nvPr/>
        </p:nvSpPr>
        <p:spPr>
          <a:xfrm>
            <a:off x="5638807" y="4724400"/>
            <a:ext cx="685794" cy="369332"/>
          </a:xfrm>
          <a:prstGeom prst="rect">
            <a:avLst/>
          </a:prstGeom>
          <a:solidFill>
            <a:srgbClr val="FF0000"/>
          </a:solidFill>
          <a:ln>
            <a:solidFill>
              <a:srgbClr val="000000"/>
            </a:solidFill>
          </a:ln>
        </p:spPr>
        <p:txBody>
          <a:bodyPr wrap="square" rtlCol="0">
            <a:spAutoFit/>
          </a:bodyPr>
          <a:lstStyle/>
          <a:p>
            <a:pPr algn="ctr"/>
            <a:r>
              <a:rPr lang="en-US" b="1" dirty="0" smtClean="0">
                <a:solidFill>
                  <a:srgbClr val="FFFF00"/>
                </a:solidFill>
                <a:latin typeface="Arial" pitchFamily="34" charset="0"/>
                <a:cs typeface="Arial" pitchFamily="34" charset="0"/>
              </a:rPr>
              <a:t>4.1</a:t>
            </a:r>
            <a:r>
              <a:rPr lang="en-US" b="1" dirty="0" smtClean="0">
                <a:solidFill>
                  <a:srgbClr val="FFFF00"/>
                </a:solidFill>
                <a:effectLst/>
                <a:latin typeface="Arial" pitchFamily="34" charset="0"/>
                <a:ea typeface="Lucida Grande"/>
                <a:cs typeface="Arial" pitchFamily="34" charset="0"/>
              </a:rPr>
              <a:t>σ</a:t>
            </a:r>
            <a:endParaRPr lang="en-US" b="1" dirty="0" smtClean="0">
              <a:solidFill>
                <a:srgbClr val="FFFF00"/>
              </a:solidFill>
              <a:effectLst/>
              <a:latin typeface="Arial" pitchFamily="34" charset="0"/>
              <a:cs typeface="Arial" pitchFamily="34" charset="0"/>
            </a:endParaRPr>
          </a:p>
        </p:txBody>
      </p:sp>
      <p:sp>
        <p:nvSpPr>
          <p:cNvPr id="14" name="Rectangle 13"/>
          <p:cNvSpPr/>
          <p:nvPr/>
        </p:nvSpPr>
        <p:spPr>
          <a:xfrm>
            <a:off x="1371600" y="1905014"/>
            <a:ext cx="2514600" cy="461665"/>
          </a:xfrm>
          <a:prstGeom prst="rect">
            <a:avLst/>
          </a:prstGeom>
        </p:spPr>
        <p:txBody>
          <a:bodyPr wrap="square">
            <a:spAutoFit/>
          </a:bodyPr>
          <a:lstStyle/>
          <a:p>
            <a:pPr marL="457200" indent="-457200">
              <a:buNone/>
            </a:pPr>
            <a:r>
              <a:rPr lang="en-US" sz="2200" b="1" dirty="0" smtClean="0">
                <a:solidFill>
                  <a:srgbClr val="0000FF"/>
                </a:solidFill>
                <a:latin typeface="Arial" pitchFamily="34" charset="0"/>
                <a:cs typeface="Arial" pitchFamily="34" charset="0"/>
              </a:rPr>
              <a:t>ATLAS </a:t>
            </a:r>
            <a:r>
              <a:rPr lang="en-US" sz="2200" b="1" i="1" dirty="0" smtClean="0">
                <a:solidFill>
                  <a:srgbClr val="0000FF"/>
                </a:solidFill>
                <a:latin typeface="Symbol" pitchFamily="18" charset="2"/>
                <a:cs typeface="Times New Roman" pitchFamily="18" charset="0"/>
              </a:rPr>
              <a:t>gg</a:t>
            </a:r>
            <a:r>
              <a:rPr lang="en-US" sz="2400" b="1" i="1" dirty="0" smtClean="0">
                <a:solidFill>
                  <a:srgbClr val="0000FF"/>
                </a:solidFill>
                <a:latin typeface="Symbol" pitchFamily="18" charset="2"/>
                <a:cs typeface="Times New Roman" pitchFamily="18" charset="0"/>
              </a:rPr>
              <a:t>  </a:t>
            </a:r>
            <a:r>
              <a:rPr lang="en-US" sz="2200" b="1" dirty="0" smtClean="0">
                <a:solidFill>
                  <a:srgbClr val="0000FF"/>
                </a:solidFill>
                <a:latin typeface="Arial" pitchFamily="34" charset="0"/>
                <a:cs typeface="Arial" pitchFamily="34" charset="0"/>
              </a:rPr>
              <a:t>only  </a:t>
            </a:r>
            <a:endParaRPr lang="en-US" sz="2200" b="1" dirty="0">
              <a:solidFill>
                <a:srgbClr val="0000FF"/>
              </a:solidFill>
              <a:latin typeface="Arial" pitchFamily="34" charset="0"/>
              <a:cs typeface="Arial" pitchFamily="34" charset="0"/>
            </a:endParaRPr>
          </a:p>
        </p:txBody>
      </p:sp>
      <p:sp>
        <p:nvSpPr>
          <p:cNvPr id="16" name="Rectangle 15"/>
          <p:cNvSpPr/>
          <p:nvPr/>
        </p:nvSpPr>
        <p:spPr>
          <a:xfrm>
            <a:off x="5943600" y="1905014"/>
            <a:ext cx="2514600" cy="461665"/>
          </a:xfrm>
          <a:prstGeom prst="rect">
            <a:avLst/>
          </a:prstGeom>
        </p:spPr>
        <p:txBody>
          <a:bodyPr wrap="square">
            <a:spAutoFit/>
          </a:bodyPr>
          <a:lstStyle/>
          <a:p>
            <a:pPr marL="457200" indent="-457200">
              <a:buNone/>
            </a:pPr>
            <a:r>
              <a:rPr lang="en-US" sz="2200" b="1" dirty="0" smtClean="0">
                <a:solidFill>
                  <a:srgbClr val="0000FF"/>
                </a:solidFill>
                <a:latin typeface="Arial" pitchFamily="34" charset="0"/>
                <a:cs typeface="Arial" pitchFamily="34" charset="0"/>
              </a:rPr>
              <a:t>CMS </a:t>
            </a:r>
            <a:r>
              <a:rPr lang="en-US" sz="2200" b="1" i="1" dirty="0" smtClean="0">
                <a:solidFill>
                  <a:srgbClr val="0000FF"/>
                </a:solidFill>
                <a:latin typeface="Symbol" pitchFamily="18" charset="2"/>
                <a:cs typeface="Times New Roman" pitchFamily="18" charset="0"/>
              </a:rPr>
              <a:t>gg </a:t>
            </a:r>
            <a:r>
              <a:rPr lang="en-US" sz="2400" b="1" i="1" dirty="0" smtClean="0">
                <a:solidFill>
                  <a:srgbClr val="0000FF"/>
                </a:solidFill>
                <a:latin typeface="Symbol" pitchFamily="18" charset="2"/>
                <a:cs typeface="Times New Roman" pitchFamily="18" charset="0"/>
              </a:rPr>
              <a:t> </a:t>
            </a:r>
            <a:r>
              <a:rPr lang="en-US" sz="2200" b="1" dirty="0" smtClean="0">
                <a:solidFill>
                  <a:srgbClr val="0000FF"/>
                </a:solidFill>
                <a:latin typeface="Arial" pitchFamily="34" charset="0"/>
                <a:cs typeface="Arial" pitchFamily="34" charset="0"/>
              </a:rPr>
              <a:t>only  </a:t>
            </a:r>
            <a:endParaRPr lang="en-US" sz="2200" b="1" dirty="0">
              <a:solidFill>
                <a:srgbClr val="0000FF"/>
              </a:solidFill>
              <a:latin typeface="Arial" pitchFamily="34" charset="0"/>
              <a:cs typeface="Arial" pitchFamily="34" charset="0"/>
            </a:endParaRPr>
          </a:p>
        </p:txBody>
      </p:sp>
      <p:sp>
        <p:nvSpPr>
          <p:cNvPr id="15" name="Rectangle 14"/>
          <p:cNvSpPr/>
          <p:nvPr/>
        </p:nvSpPr>
        <p:spPr>
          <a:xfrm>
            <a:off x="457200" y="5638802"/>
            <a:ext cx="4572000" cy="769441"/>
          </a:xfrm>
          <a:prstGeom prst="rect">
            <a:avLst/>
          </a:prstGeom>
        </p:spPr>
        <p:txBody>
          <a:bodyPr>
            <a:spAutoFit/>
          </a:bodyPr>
          <a:lstStyle/>
          <a:p>
            <a:pPr marL="457200" indent="-457200">
              <a:buNone/>
            </a:pPr>
            <a:r>
              <a:rPr lang="en-US" sz="2200" b="1" i="1" dirty="0" smtClean="0">
                <a:latin typeface="Arial" pitchFamily="34" charset="0"/>
                <a:cs typeface="Arial" pitchFamily="34" charset="0"/>
              </a:rPr>
              <a:t>Largest local excess</a:t>
            </a:r>
            <a:r>
              <a:rPr lang="en-US" sz="2200" b="1" i="1" dirty="0" smtClean="0">
                <a:solidFill>
                  <a:srgbClr val="0000FF"/>
                </a:solidFill>
                <a:latin typeface="Arial" pitchFamily="34" charset="0"/>
                <a:cs typeface="Arial" pitchFamily="34" charset="0"/>
              </a:rPr>
              <a:t>:  </a:t>
            </a:r>
          </a:p>
          <a:p>
            <a:pPr marL="457200" indent="-457200"/>
            <a:r>
              <a:rPr lang="en-US" sz="2200" b="1" dirty="0" smtClean="0">
                <a:solidFill>
                  <a:srgbClr val="FF0000"/>
                </a:solidFill>
                <a:latin typeface="Arial" pitchFamily="34" charset="0"/>
                <a:cs typeface="Arial" pitchFamily="34" charset="0"/>
              </a:rPr>
              <a:t>4.5</a:t>
            </a:r>
            <a:r>
              <a:rPr lang="en-US" sz="2200" b="1" dirty="0" smtClean="0">
                <a:solidFill>
                  <a:srgbClr val="FF0000"/>
                </a:solidFill>
                <a:latin typeface="Arial" pitchFamily="34" charset="0"/>
                <a:ea typeface="Lucida Grande"/>
                <a:cs typeface="Arial" pitchFamily="34" charset="0"/>
              </a:rPr>
              <a:t>σ</a:t>
            </a:r>
            <a:r>
              <a:rPr lang="en-US" sz="2200" b="1"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at  </a:t>
            </a:r>
            <a:r>
              <a:rPr lang="en-US" sz="2000" b="1" i="1" dirty="0" err="1" smtClean="0">
                <a:solidFill>
                  <a:srgbClr val="FF0000"/>
                </a:solidFill>
                <a:latin typeface="Arial" pitchFamily="34" charset="0"/>
                <a:cs typeface="Arial" pitchFamily="34" charset="0"/>
              </a:rPr>
              <a:t>m</a:t>
            </a:r>
            <a:r>
              <a:rPr lang="en-US" sz="2000" b="1" i="1" baseline="-25000" dirty="0" err="1" smtClean="0">
                <a:solidFill>
                  <a:srgbClr val="FF0000"/>
                </a:solidFill>
                <a:latin typeface="Arial" pitchFamily="34" charset="0"/>
                <a:cs typeface="Arial" pitchFamily="34" charset="0"/>
              </a:rPr>
              <a:t>H</a:t>
            </a:r>
            <a:r>
              <a:rPr lang="en-US" sz="20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126.5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p:txBody>
      </p:sp>
      <p:sp>
        <p:nvSpPr>
          <p:cNvPr id="19" name="Rectangle 18"/>
          <p:cNvSpPr/>
          <p:nvPr/>
        </p:nvSpPr>
        <p:spPr>
          <a:xfrm>
            <a:off x="4953000" y="5638802"/>
            <a:ext cx="3810000" cy="769441"/>
          </a:xfrm>
          <a:prstGeom prst="rect">
            <a:avLst/>
          </a:prstGeom>
        </p:spPr>
        <p:txBody>
          <a:bodyPr wrap="square">
            <a:spAutoFit/>
          </a:bodyPr>
          <a:lstStyle/>
          <a:p>
            <a:pPr marL="457200" indent="-457200">
              <a:buNone/>
            </a:pPr>
            <a:r>
              <a:rPr lang="en-US" sz="2200" b="1" i="1" dirty="0" smtClean="0">
                <a:latin typeface="Arial" pitchFamily="34" charset="0"/>
                <a:cs typeface="Arial" pitchFamily="34" charset="0"/>
              </a:rPr>
              <a:t>Largest local excess</a:t>
            </a:r>
            <a:r>
              <a:rPr lang="en-US" sz="2200" b="1" i="1" dirty="0" smtClean="0">
                <a:solidFill>
                  <a:srgbClr val="0000FF"/>
                </a:solidFill>
                <a:latin typeface="Arial" pitchFamily="34" charset="0"/>
                <a:cs typeface="Arial" pitchFamily="34" charset="0"/>
              </a:rPr>
              <a:t>:  </a:t>
            </a:r>
          </a:p>
          <a:p>
            <a:pPr marL="457200" indent="-457200">
              <a:buNone/>
            </a:pPr>
            <a:r>
              <a:rPr lang="en-US" sz="2200" b="1" dirty="0" smtClean="0">
                <a:solidFill>
                  <a:srgbClr val="FF0000"/>
                </a:solidFill>
                <a:latin typeface="Arial" pitchFamily="34" charset="0"/>
                <a:cs typeface="Arial" pitchFamily="34" charset="0"/>
              </a:rPr>
              <a:t>4.1</a:t>
            </a:r>
            <a:r>
              <a:rPr lang="en-US" sz="2200" b="1" dirty="0" smtClean="0">
                <a:solidFill>
                  <a:srgbClr val="FF0000"/>
                </a:solidFill>
                <a:latin typeface="Arial" pitchFamily="34" charset="0"/>
                <a:ea typeface="Lucida Grande"/>
                <a:cs typeface="Arial" pitchFamily="34" charset="0"/>
              </a:rPr>
              <a:t>σ </a:t>
            </a:r>
            <a:r>
              <a:rPr lang="en-US" sz="2200" b="1" i="1" dirty="0" smtClean="0">
                <a:solidFill>
                  <a:srgbClr val="FF0000"/>
                </a:solidFill>
                <a:latin typeface="Arial" pitchFamily="34" charset="0"/>
                <a:cs typeface="Arial" pitchFamily="34" charset="0"/>
              </a:rPr>
              <a:t>at </a:t>
            </a:r>
            <a:r>
              <a:rPr lang="en-US" sz="2000" b="1" i="1" dirty="0" err="1" smtClean="0">
                <a:solidFill>
                  <a:srgbClr val="FF0000"/>
                </a:solidFill>
                <a:latin typeface="Arial" pitchFamily="34" charset="0"/>
                <a:cs typeface="Arial" pitchFamily="34" charset="0"/>
              </a:rPr>
              <a:t>m</a:t>
            </a:r>
            <a:r>
              <a:rPr lang="en-US" sz="2000" b="1" i="1" baseline="-25000" dirty="0" err="1" smtClean="0">
                <a:solidFill>
                  <a:srgbClr val="FF0000"/>
                </a:solidFill>
                <a:latin typeface="Arial" pitchFamily="34" charset="0"/>
                <a:cs typeface="Arial" pitchFamily="34" charset="0"/>
              </a:rPr>
              <a:t>H</a:t>
            </a:r>
            <a:r>
              <a:rPr lang="en-US" sz="2000" dirty="0" smtClean="0">
                <a:solidFill>
                  <a:srgbClr val="FF0000"/>
                </a:solidFill>
                <a:latin typeface="Arial" pitchFamily="34" charset="0"/>
                <a:cs typeface="Arial" pitchFamily="34" charset="0"/>
              </a:rPr>
              <a:t>=</a:t>
            </a:r>
            <a:r>
              <a:rPr lang="en-US" sz="2200" b="1" i="1" dirty="0" smtClean="0">
                <a:solidFill>
                  <a:srgbClr val="FF0000"/>
                </a:solidFill>
                <a:latin typeface="Arial" pitchFamily="34" charset="0"/>
                <a:cs typeface="Arial" pitchFamily="34" charset="0"/>
              </a:rPr>
              <a:t> 125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p:txBody>
      </p:sp>
      <p:sp>
        <p:nvSpPr>
          <p:cNvPr id="20" name="Rectangle 19"/>
          <p:cNvSpPr/>
          <p:nvPr/>
        </p:nvSpPr>
        <p:spPr bwMode="auto">
          <a:xfrm>
            <a:off x="4800600" y="55626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533400" y="56388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pic>
        <p:nvPicPr>
          <p:cNvPr id="3" name="Picture 2" descr="fig_15a.eps.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1828800"/>
            <a:ext cx="3891662" cy="3733800"/>
          </a:xfrm>
          <a:prstGeom prst="rect">
            <a:avLst/>
          </a:prstGeom>
        </p:spPr>
      </p:pic>
      <p:pic>
        <p:nvPicPr>
          <p:cNvPr id="2" name="Picture 1" descr="Pvals_PLP_lowMass_2D_no2l2tau_7p8sep.eps.pd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6200" y="1828800"/>
            <a:ext cx="5105400" cy="3826798"/>
          </a:xfrm>
          <a:prstGeom prst="rect">
            <a:avLst/>
          </a:prstGeom>
        </p:spPr>
      </p:pic>
      <p:sp>
        <p:nvSpPr>
          <p:cNvPr id="13" name="Rectangle 1"/>
          <p:cNvSpPr>
            <a:spLocks noGrp="1" noChangeArrowheads="1"/>
          </p:cNvSpPr>
          <p:nvPr>
            <p:ph type="title"/>
          </p:nvPr>
        </p:nvSpPr>
        <p:spPr>
          <a:xfrm>
            <a:off x="685800" y="0"/>
            <a:ext cx="8458200" cy="593558"/>
          </a:xfrm>
          <a:ln/>
        </p:spPr>
        <p:txBody>
          <a:bodyPr>
            <a:normAutofit/>
          </a:bodyPr>
          <a:lstStyle/>
          <a:p>
            <a:r>
              <a:rPr lang="en-US" sz="2400" dirty="0" smtClean="0">
                <a:solidFill>
                  <a:schemeClr val="tx1"/>
                </a:solidFill>
                <a:cs typeface="Times New Roman" pitchFamily="18" charset="0"/>
                <a:sym typeface="Helvetica" charset="0"/>
              </a:rPr>
              <a:t>LHC ERA    July 4, 2012 and </a:t>
            </a:r>
            <a:r>
              <a:rPr lang="en-US" sz="2400" dirty="0" smtClean="0"/>
              <a:t>ICHEP 2012 </a:t>
            </a:r>
            <a:r>
              <a:rPr lang="en-US" sz="2400" dirty="0" smtClean="0">
                <a:solidFill>
                  <a:srgbClr val="FF0000"/>
                </a:solidFill>
                <a:cs typeface="Times New Roman" pitchFamily="18" charset="0"/>
                <a:sym typeface="Helvetica" charset="0"/>
              </a:rPr>
              <a:t>H</a:t>
            </a:r>
            <a:r>
              <a:rPr lang="en-US" sz="2400" dirty="0" smtClean="0">
                <a:solidFill>
                  <a:srgbClr val="FF0000"/>
                </a:solidFill>
                <a:cs typeface="Times New Roman" pitchFamily="18" charset="0"/>
                <a:sym typeface="Wingdings"/>
              </a:rPr>
              <a:t>4 leptons</a:t>
            </a:r>
            <a:endParaRPr lang="en-US" sz="2400" dirty="0">
              <a:solidFill>
                <a:srgbClr val="0000FF"/>
              </a:solidFill>
              <a:latin typeface="Times New Roman" pitchFamily="18" charset="0"/>
              <a:cs typeface="Times New Roman" pitchFamily="18" charset="0"/>
              <a:sym typeface="Helvetica" charset="0"/>
            </a:endParaRPr>
          </a:p>
        </p:txBody>
      </p:sp>
      <p:sp>
        <p:nvSpPr>
          <p:cNvPr id="7" name="Content Placeholder 6"/>
          <p:cNvSpPr>
            <a:spLocks noGrp="1"/>
          </p:cNvSpPr>
          <p:nvPr>
            <p:ph idx="1"/>
          </p:nvPr>
        </p:nvSpPr>
        <p:spPr>
          <a:xfrm>
            <a:off x="457200" y="914400"/>
            <a:ext cx="8229600" cy="990600"/>
          </a:xfrm>
        </p:spPr>
        <p:txBody>
          <a:bodyPr>
            <a:normAutofit/>
          </a:bodyPr>
          <a:lstStyle/>
          <a:p>
            <a:pPr>
              <a:buNone/>
            </a:pPr>
            <a:r>
              <a:rPr lang="en-US" sz="2100" dirty="0">
                <a:solidFill>
                  <a:srgbClr val="FF0000"/>
                </a:solidFill>
                <a:latin typeface="Times New Roman" pitchFamily="18" charset="0"/>
                <a:cs typeface="Times New Roman" pitchFamily="18" charset="0"/>
              </a:rPr>
              <a:t>	</a:t>
            </a:r>
            <a:r>
              <a:rPr lang="en-US" sz="2000" b="1" i="1" dirty="0" smtClean="0">
                <a:latin typeface="Arial" pitchFamily="34" charset="0"/>
                <a:cs typeface="Arial" pitchFamily="34" charset="0"/>
              </a:rPr>
              <a:t> - independently by the two experiments, each with two channels</a:t>
            </a:r>
            <a:endParaRPr lang="en-US" sz="500" dirty="0">
              <a:latin typeface="Times New Roman" pitchFamily="18" charset="0"/>
              <a:cs typeface="Times New Roman" pitchFamily="18" charset="0"/>
            </a:endParaRPr>
          </a:p>
          <a:p>
            <a:pPr>
              <a:buNone/>
            </a:pPr>
            <a:endParaRPr lang="en-US" sz="5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46</a:t>
            </a:fld>
            <a:endParaRPr lang="en-US" dirty="0"/>
          </a:p>
        </p:txBody>
      </p:sp>
      <p:sp>
        <p:nvSpPr>
          <p:cNvPr id="10" name="TextBox 9"/>
          <p:cNvSpPr txBox="1"/>
          <p:nvPr/>
        </p:nvSpPr>
        <p:spPr>
          <a:xfrm>
            <a:off x="838201" y="45720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3.4</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2" name="TextBox 11"/>
          <p:cNvSpPr txBox="1"/>
          <p:nvPr/>
        </p:nvSpPr>
        <p:spPr>
          <a:xfrm>
            <a:off x="4953001" y="35052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3.2</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21" name="Rectangle 20"/>
          <p:cNvSpPr/>
          <p:nvPr/>
        </p:nvSpPr>
        <p:spPr>
          <a:xfrm>
            <a:off x="457200" y="5638802"/>
            <a:ext cx="4572000" cy="800219"/>
          </a:xfrm>
          <a:prstGeom prst="rect">
            <a:avLst/>
          </a:prstGeom>
        </p:spPr>
        <p:txBody>
          <a:bodyPr>
            <a:spAutoFit/>
          </a:bodyPr>
          <a:lstStyle/>
          <a:p>
            <a:pPr marL="457200" indent="-457200">
              <a:buNone/>
            </a:pPr>
            <a:r>
              <a:rPr lang="en-US" sz="2200" b="1" i="1" dirty="0" smtClean="0">
                <a:latin typeface="Arial" pitchFamily="34" charset="0"/>
                <a:cs typeface="Arial" pitchFamily="34" charset="0"/>
              </a:rPr>
              <a:t>Largest local excess</a:t>
            </a:r>
            <a:r>
              <a:rPr lang="en-US" sz="2200" b="1" i="1" dirty="0" smtClean="0">
                <a:solidFill>
                  <a:srgbClr val="0000FF"/>
                </a:solidFill>
                <a:latin typeface="Arial" pitchFamily="34" charset="0"/>
                <a:cs typeface="Arial" pitchFamily="34" charset="0"/>
              </a:rPr>
              <a:t>:  </a:t>
            </a:r>
          </a:p>
          <a:p>
            <a:pPr marL="457200" indent="-457200"/>
            <a:r>
              <a:rPr lang="en-US" sz="2200" b="1" i="1" dirty="0">
                <a:solidFill>
                  <a:srgbClr val="FF0000"/>
                </a:solidFill>
                <a:latin typeface="Arial" pitchFamily="34" charset="0"/>
                <a:cs typeface="Arial" pitchFamily="34" charset="0"/>
              </a:rPr>
              <a:t>3</a:t>
            </a:r>
            <a:r>
              <a:rPr lang="en-US" sz="2200" b="1" i="1" dirty="0" smtClean="0">
                <a:solidFill>
                  <a:srgbClr val="FF0000"/>
                </a:solidFill>
                <a:latin typeface="Arial" pitchFamily="34" charset="0"/>
                <a:cs typeface="Arial" pitchFamily="34" charset="0"/>
              </a:rPr>
              <a:t>.4</a:t>
            </a:r>
            <a:r>
              <a:rPr lang="en-US" sz="2200" b="1" i="1" dirty="0" smtClean="0">
                <a:solidFill>
                  <a:srgbClr val="FF0000"/>
                </a:solidFill>
                <a:latin typeface="Arial" pitchFamily="34" charset="0"/>
                <a:ea typeface="Lucida Grande"/>
                <a:cs typeface="Arial" pitchFamily="34" charset="0"/>
              </a:rPr>
              <a:t>σ</a:t>
            </a:r>
            <a:r>
              <a:rPr lang="en-US" sz="2200" b="1" i="1" dirty="0" smtClean="0">
                <a:solidFill>
                  <a:srgbClr val="FF0000"/>
                </a:solidFill>
                <a:latin typeface="Arial" pitchFamily="34" charset="0"/>
                <a:cs typeface="Arial" pitchFamily="34" charset="0"/>
              </a:rPr>
              <a:t> at  </a:t>
            </a:r>
            <a:r>
              <a:rPr lang="en-US" sz="2400" b="1" i="1" dirty="0" err="1" smtClean="0">
                <a:solidFill>
                  <a:srgbClr val="FF0000"/>
                </a:solidFill>
                <a:latin typeface="Arial" pitchFamily="34" charset="0"/>
                <a:cs typeface="Arial" pitchFamily="34" charset="0"/>
              </a:rPr>
              <a:t>m</a:t>
            </a:r>
            <a:r>
              <a:rPr lang="en-US" sz="2400" b="1" i="1" baseline="-25000" dirty="0" err="1" smtClean="0">
                <a:solidFill>
                  <a:srgbClr val="FF0000"/>
                </a:solidFill>
                <a:latin typeface="Arial" pitchFamily="34" charset="0"/>
                <a:cs typeface="Arial" pitchFamily="34" charset="0"/>
              </a:rPr>
              <a:t>H</a:t>
            </a:r>
            <a:r>
              <a:rPr lang="en-US" sz="24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p:txBody>
      </p:sp>
      <p:sp>
        <p:nvSpPr>
          <p:cNvPr id="22" name="Rectangle 21"/>
          <p:cNvSpPr/>
          <p:nvPr/>
        </p:nvSpPr>
        <p:spPr>
          <a:xfrm>
            <a:off x="5105400" y="5638802"/>
            <a:ext cx="3886200" cy="800219"/>
          </a:xfrm>
          <a:prstGeom prst="rect">
            <a:avLst/>
          </a:prstGeom>
        </p:spPr>
        <p:txBody>
          <a:bodyPr wrap="square">
            <a:spAutoFit/>
          </a:bodyPr>
          <a:lstStyle/>
          <a:p>
            <a:pPr marL="457200" indent="-457200">
              <a:buNone/>
            </a:pPr>
            <a:r>
              <a:rPr lang="en-US" sz="2200" b="1" i="1" dirty="0" smtClean="0">
                <a:latin typeface="Arial" pitchFamily="34" charset="0"/>
                <a:cs typeface="Arial" pitchFamily="34" charset="0"/>
              </a:rPr>
              <a:t>Largest local excess</a:t>
            </a:r>
            <a:r>
              <a:rPr lang="en-US" sz="2200" b="1" i="1" dirty="0" smtClean="0">
                <a:solidFill>
                  <a:srgbClr val="0000FF"/>
                </a:solidFill>
                <a:latin typeface="Arial" pitchFamily="34" charset="0"/>
                <a:cs typeface="Arial" pitchFamily="34" charset="0"/>
              </a:rPr>
              <a:t>:  </a:t>
            </a:r>
          </a:p>
          <a:p>
            <a:pPr marL="457200" indent="-457200"/>
            <a:r>
              <a:rPr lang="en-US" sz="2200" b="1" i="1" dirty="0" smtClean="0">
                <a:solidFill>
                  <a:srgbClr val="FF0000"/>
                </a:solidFill>
                <a:latin typeface="Arial" pitchFamily="34" charset="0"/>
                <a:cs typeface="Arial" pitchFamily="34" charset="0"/>
              </a:rPr>
              <a:t>3.2</a:t>
            </a:r>
            <a:r>
              <a:rPr lang="en-US" sz="2200" b="1" i="1" dirty="0" smtClean="0">
                <a:solidFill>
                  <a:srgbClr val="FF0000"/>
                </a:solidFill>
                <a:latin typeface="Arial" pitchFamily="34" charset="0"/>
                <a:ea typeface="Lucida Grande"/>
                <a:cs typeface="Arial" pitchFamily="34" charset="0"/>
              </a:rPr>
              <a:t>σ</a:t>
            </a:r>
            <a:r>
              <a:rPr lang="en-US" sz="2200" b="1" i="1" dirty="0" smtClean="0">
                <a:solidFill>
                  <a:srgbClr val="FF0000"/>
                </a:solidFill>
                <a:latin typeface="Arial" pitchFamily="34" charset="0"/>
                <a:cs typeface="Arial" pitchFamily="34" charset="0"/>
              </a:rPr>
              <a:t> at  </a:t>
            </a:r>
            <a:r>
              <a:rPr lang="en-US" sz="2400" b="1" i="1" dirty="0" err="1" smtClean="0">
                <a:solidFill>
                  <a:srgbClr val="FF0000"/>
                </a:solidFill>
                <a:latin typeface="Arial" pitchFamily="34" charset="0"/>
                <a:cs typeface="Arial" pitchFamily="34" charset="0"/>
              </a:rPr>
              <a:t>m</a:t>
            </a:r>
            <a:r>
              <a:rPr lang="en-US" sz="2400" b="1" i="1" baseline="-25000" dirty="0" err="1" smtClean="0">
                <a:solidFill>
                  <a:srgbClr val="FF0000"/>
                </a:solidFill>
                <a:latin typeface="Arial" pitchFamily="34" charset="0"/>
                <a:cs typeface="Arial" pitchFamily="34" charset="0"/>
              </a:rPr>
              <a:t>H</a:t>
            </a:r>
            <a:r>
              <a:rPr lang="en-US" sz="24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125.5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p:txBody>
      </p:sp>
      <p:sp>
        <p:nvSpPr>
          <p:cNvPr id="23" name="Rectangle 22"/>
          <p:cNvSpPr/>
          <p:nvPr/>
        </p:nvSpPr>
        <p:spPr>
          <a:xfrm>
            <a:off x="838200" y="1447802"/>
            <a:ext cx="3352800" cy="461665"/>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ATLAS 4 leptons only  </a:t>
            </a:r>
            <a:endParaRPr lang="en-US" sz="2400" b="1" i="1" dirty="0">
              <a:solidFill>
                <a:srgbClr val="0000FF"/>
              </a:solidFill>
              <a:latin typeface="Arial" pitchFamily="34" charset="0"/>
              <a:cs typeface="Arial" pitchFamily="34" charset="0"/>
            </a:endParaRPr>
          </a:p>
        </p:txBody>
      </p:sp>
      <p:sp>
        <p:nvSpPr>
          <p:cNvPr id="24" name="Rectangle 23"/>
          <p:cNvSpPr/>
          <p:nvPr/>
        </p:nvSpPr>
        <p:spPr>
          <a:xfrm>
            <a:off x="5334000" y="1447802"/>
            <a:ext cx="3352800" cy="461665"/>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CMS 4 leptons only  </a:t>
            </a:r>
            <a:endParaRPr lang="en-US" sz="2400" b="1" i="1" dirty="0">
              <a:solidFill>
                <a:srgbClr val="0000FF"/>
              </a:solidFill>
              <a:latin typeface="Arial" pitchFamily="34" charset="0"/>
              <a:cs typeface="Arial" pitchFamily="34" charset="0"/>
            </a:endParaRPr>
          </a:p>
        </p:txBody>
      </p:sp>
      <p:sp>
        <p:nvSpPr>
          <p:cNvPr id="26" name="Rectangle 25"/>
          <p:cNvSpPr/>
          <p:nvPr/>
        </p:nvSpPr>
        <p:spPr bwMode="auto">
          <a:xfrm>
            <a:off x="4953000" y="5638800"/>
            <a:ext cx="3581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15" name="TextBox 14"/>
          <p:cNvSpPr txBox="1"/>
          <p:nvPr/>
        </p:nvSpPr>
        <p:spPr>
          <a:xfrm>
            <a:off x="3124200" y="4724400"/>
            <a:ext cx="533400" cy="338554"/>
          </a:xfrm>
          <a:prstGeom prst="rect">
            <a:avLst/>
          </a:prstGeom>
          <a:noFill/>
        </p:spPr>
        <p:txBody>
          <a:bodyPr wrap="square" rtlCol="0">
            <a:spAutoFit/>
          </a:bodyPr>
          <a:lstStyle/>
          <a:p>
            <a:r>
              <a:rPr lang="en-US" sz="1600" dirty="0" smtClean="0">
                <a:solidFill>
                  <a:srgbClr val="000000"/>
                </a:solidFill>
              </a:rPr>
              <a:t>4</a:t>
            </a:r>
            <a:r>
              <a:rPr lang="en-US" sz="1600" b="1" dirty="0" smtClean="0">
                <a:solidFill>
                  <a:srgbClr val="000000"/>
                </a:solidFill>
                <a:ea typeface="Lucida Grande"/>
                <a:cs typeface="Arial" pitchFamily="34" charset="0"/>
              </a:rPr>
              <a:t>σ</a:t>
            </a:r>
            <a:endParaRPr lang="en-US" sz="1600" dirty="0">
              <a:solidFill>
                <a:srgbClr val="000000"/>
              </a:solidFill>
            </a:endParaRPr>
          </a:p>
        </p:txBody>
      </p:sp>
      <p:sp>
        <p:nvSpPr>
          <p:cNvPr id="16" name="TextBox 15"/>
          <p:cNvSpPr txBox="1"/>
          <p:nvPr/>
        </p:nvSpPr>
        <p:spPr>
          <a:xfrm>
            <a:off x="3124200" y="4038600"/>
            <a:ext cx="533400" cy="338554"/>
          </a:xfrm>
          <a:prstGeom prst="rect">
            <a:avLst/>
          </a:prstGeom>
          <a:noFill/>
        </p:spPr>
        <p:txBody>
          <a:bodyPr wrap="square" rtlCol="0">
            <a:spAutoFit/>
          </a:bodyPr>
          <a:lstStyle/>
          <a:p>
            <a:r>
              <a:rPr lang="en-US" sz="1600" dirty="0" smtClean="0">
                <a:solidFill>
                  <a:srgbClr val="000000"/>
                </a:solidFill>
              </a:rPr>
              <a:t>3</a:t>
            </a:r>
            <a:r>
              <a:rPr lang="en-US" sz="1600" b="1" dirty="0" smtClean="0">
                <a:solidFill>
                  <a:srgbClr val="000000"/>
                </a:solidFill>
                <a:ea typeface="Lucida Grande"/>
                <a:cs typeface="Arial" pitchFamily="34" charset="0"/>
              </a:rPr>
              <a:t>σ</a:t>
            </a:r>
            <a:endParaRPr lang="en-US" sz="1600" dirty="0">
              <a:solidFill>
                <a:srgbClr val="000000"/>
              </a:solidFill>
            </a:endParaRPr>
          </a:p>
        </p:txBody>
      </p:sp>
      <p:sp>
        <p:nvSpPr>
          <p:cNvPr id="17" name="TextBox 16"/>
          <p:cNvSpPr txBox="1"/>
          <p:nvPr/>
        </p:nvSpPr>
        <p:spPr>
          <a:xfrm>
            <a:off x="3124200" y="3505200"/>
            <a:ext cx="533400" cy="338554"/>
          </a:xfrm>
          <a:prstGeom prst="rect">
            <a:avLst/>
          </a:prstGeom>
          <a:noFill/>
        </p:spPr>
        <p:txBody>
          <a:bodyPr wrap="square" rtlCol="0">
            <a:spAutoFit/>
          </a:bodyPr>
          <a:lstStyle/>
          <a:p>
            <a:r>
              <a:rPr lang="en-US" sz="1600" dirty="0" smtClean="0">
                <a:solidFill>
                  <a:srgbClr val="000000"/>
                </a:solidFill>
              </a:rPr>
              <a:t>2</a:t>
            </a:r>
            <a:r>
              <a:rPr lang="en-US" sz="1600" b="1" dirty="0" smtClean="0">
                <a:solidFill>
                  <a:srgbClr val="000000"/>
                </a:solidFill>
                <a:ea typeface="Lucida Grande"/>
                <a:cs typeface="Arial" pitchFamily="34" charset="0"/>
              </a:rPr>
              <a:t>σ</a:t>
            </a:r>
            <a:endParaRPr lang="en-US" sz="1600" dirty="0">
              <a:solidFill>
                <a:srgbClr val="000000"/>
              </a:solidFill>
            </a:endParaRPr>
          </a:p>
        </p:txBody>
      </p:sp>
      <p:sp>
        <p:nvSpPr>
          <p:cNvPr id="18" name="TextBox 17"/>
          <p:cNvSpPr txBox="1"/>
          <p:nvPr/>
        </p:nvSpPr>
        <p:spPr>
          <a:xfrm>
            <a:off x="7924800" y="4648200"/>
            <a:ext cx="533400" cy="338554"/>
          </a:xfrm>
          <a:prstGeom prst="rect">
            <a:avLst/>
          </a:prstGeom>
          <a:noFill/>
        </p:spPr>
        <p:txBody>
          <a:bodyPr wrap="square" rtlCol="0">
            <a:spAutoFit/>
          </a:bodyPr>
          <a:lstStyle/>
          <a:p>
            <a:r>
              <a:rPr lang="en-US" sz="1600" dirty="0" smtClean="0">
                <a:solidFill>
                  <a:srgbClr val="000000"/>
                </a:solidFill>
              </a:rPr>
              <a:t>4</a:t>
            </a:r>
            <a:r>
              <a:rPr lang="en-US" sz="1600" b="1" dirty="0" smtClean="0">
                <a:solidFill>
                  <a:srgbClr val="000000"/>
                </a:solidFill>
                <a:ea typeface="Lucida Grande"/>
                <a:cs typeface="Arial" pitchFamily="34" charset="0"/>
              </a:rPr>
              <a:t>σ</a:t>
            </a:r>
            <a:endParaRPr lang="en-US" sz="1600" dirty="0">
              <a:solidFill>
                <a:srgbClr val="000000"/>
              </a:solidFill>
            </a:endParaRPr>
          </a:p>
        </p:txBody>
      </p:sp>
      <p:sp>
        <p:nvSpPr>
          <p:cNvPr id="19" name="TextBox 18"/>
          <p:cNvSpPr txBox="1"/>
          <p:nvPr/>
        </p:nvSpPr>
        <p:spPr>
          <a:xfrm>
            <a:off x="7924800" y="3657600"/>
            <a:ext cx="533400" cy="338554"/>
          </a:xfrm>
          <a:prstGeom prst="rect">
            <a:avLst/>
          </a:prstGeom>
          <a:noFill/>
        </p:spPr>
        <p:txBody>
          <a:bodyPr wrap="square" rtlCol="0">
            <a:spAutoFit/>
          </a:bodyPr>
          <a:lstStyle/>
          <a:p>
            <a:r>
              <a:rPr lang="en-US" sz="1600" dirty="0" smtClean="0">
                <a:solidFill>
                  <a:srgbClr val="000000"/>
                </a:solidFill>
              </a:rPr>
              <a:t>3</a:t>
            </a:r>
            <a:r>
              <a:rPr lang="en-US" sz="1600" b="1" dirty="0" smtClean="0">
                <a:solidFill>
                  <a:srgbClr val="000000"/>
                </a:solidFill>
                <a:ea typeface="Lucida Grande"/>
                <a:cs typeface="Arial" pitchFamily="34" charset="0"/>
              </a:rPr>
              <a:t>σ</a:t>
            </a:r>
            <a:endParaRPr lang="en-US" sz="1600" dirty="0">
              <a:solidFill>
                <a:srgbClr val="000000"/>
              </a:solidFill>
            </a:endParaRPr>
          </a:p>
        </p:txBody>
      </p:sp>
      <p:sp>
        <p:nvSpPr>
          <p:cNvPr id="20" name="TextBox 19"/>
          <p:cNvSpPr txBox="1"/>
          <p:nvPr/>
        </p:nvSpPr>
        <p:spPr>
          <a:xfrm>
            <a:off x="3124200" y="3200400"/>
            <a:ext cx="533400" cy="338554"/>
          </a:xfrm>
          <a:prstGeom prst="rect">
            <a:avLst/>
          </a:prstGeom>
          <a:noFill/>
        </p:spPr>
        <p:txBody>
          <a:bodyPr wrap="square" rtlCol="0">
            <a:spAutoFit/>
          </a:bodyPr>
          <a:lstStyle/>
          <a:p>
            <a:r>
              <a:rPr lang="en-US" sz="1600" dirty="0" smtClean="0">
                <a:solidFill>
                  <a:srgbClr val="000000"/>
                </a:solidFill>
              </a:rPr>
              <a:t>1</a:t>
            </a:r>
            <a:r>
              <a:rPr lang="en-US" sz="1600" b="1" dirty="0" smtClean="0">
                <a:solidFill>
                  <a:srgbClr val="000000"/>
                </a:solidFill>
                <a:ea typeface="Lucida Grande"/>
                <a:cs typeface="Arial" pitchFamily="34" charset="0"/>
              </a:rPr>
              <a:t>σ</a:t>
            </a:r>
            <a:endParaRPr lang="en-US" sz="1600" dirty="0">
              <a:solidFill>
                <a:srgbClr val="000000"/>
              </a:solidFill>
            </a:endParaRPr>
          </a:p>
        </p:txBody>
      </p:sp>
      <p:sp>
        <p:nvSpPr>
          <p:cNvPr id="27" name="TextBox 26"/>
          <p:cNvSpPr txBox="1"/>
          <p:nvPr/>
        </p:nvSpPr>
        <p:spPr>
          <a:xfrm>
            <a:off x="7924800" y="2895600"/>
            <a:ext cx="533400" cy="338554"/>
          </a:xfrm>
          <a:prstGeom prst="rect">
            <a:avLst/>
          </a:prstGeom>
          <a:noFill/>
        </p:spPr>
        <p:txBody>
          <a:bodyPr wrap="square" rtlCol="0">
            <a:spAutoFit/>
          </a:bodyPr>
          <a:lstStyle/>
          <a:p>
            <a:r>
              <a:rPr lang="en-US" sz="1600" dirty="0" smtClean="0">
                <a:solidFill>
                  <a:srgbClr val="000000"/>
                </a:solidFill>
              </a:rPr>
              <a:t>2</a:t>
            </a:r>
            <a:r>
              <a:rPr lang="en-US" sz="1600" b="1" dirty="0" smtClean="0">
                <a:solidFill>
                  <a:srgbClr val="000000"/>
                </a:solidFill>
                <a:ea typeface="Lucida Grande"/>
                <a:cs typeface="Arial" pitchFamily="34" charset="0"/>
              </a:rPr>
              <a:t>σ</a:t>
            </a:r>
            <a:endParaRPr lang="en-US" sz="1600" dirty="0">
              <a:solidFill>
                <a:srgbClr val="000000"/>
              </a:solidFill>
            </a:endParaRPr>
          </a:p>
        </p:txBody>
      </p:sp>
      <p:cxnSp>
        <p:nvCxnSpPr>
          <p:cNvPr id="36" name="Straight Connector 35"/>
          <p:cNvCxnSpPr/>
          <p:nvPr/>
        </p:nvCxnSpPr>
        <p:spPr bwMode="auto">
          <a:xfrm>
            <a:off x="648000" y="4212000"/>
            <a:ext cx="3200400" cy="0"/>
          </a:xfrm>
          <a:prstGeom prst="line">
            <a:avLst/>
          </a:prstGeom>
          <a:noFill/>
          <a:ln w="9525" cap="flat" cmpd="sng" algn="ctr">
            <a:solidFill>
              <a:srgbClr val="FF0000"/>
            </a:solidFill>
            <a:prstDash val="solid"/>
            <a:round/>
            <a:headEnd type="none" w="med" len="med"/>
            <a:tailEnd type="none" w="med" len="med"/>
          </a:ln>
          <a:effectLst/>
        </p:spPr>
      </p:cxnSp>
      <p:cxnSp>
        <p:nvCxnSpPr>
          <p:cNvPr id="38" name="Straight Connector 37"/>
          <p:cNvCxnSpPr/>
          <p:nvPr/>
        </p:nvCxnSpPr>
        <p:spPr bwMode="auto">
          <a:xfrm>
            <a:off x="648000" y="4896000"/>
            <a:ext cx="3200400" cy="0"/>
          </a:xfrm>
          <a:prstGeom prst="line">
            <a:avLst/>
          </a:prstGeom>
          <a:noFill/>
          <a:ln w="9525" cap="flat" cmpd="sng" algn="ctr">
            <a:solidFill>
              <a:srgbClr val="FF0000"/>
            </a:solidFill>
            <a:prstDash val="solid"/>
            <a:round/>
            <a:headEnd type="none" w="med" len="med"/>
            <a:tailEnd type="none" w="med" len="med"/>
          </a:ln>
          <a:effectLst/>
        </p:spPr>
      </p:cxnSp>
      <p:cxnSp>
        <p:nvCxnSpPr>
          <p:cNvPr id="44" name="Straight Connector 43"/>
          <p:cNvCxnSpPr/>
          <p:nvPr/>
        </p:nvCxnSpPr>
        <p:spPr bwMode="auto">
          <a:xfrm>
            <a:off x="648000" y="3708000"/>
            <a:ext cx="3200400" cy="0"/>
          </a:xfrm>
          <a:prstGeom prst="line">
            <a:avLst/>
          </a:prstGeom>
          <a:noFill/>
          <a:ln w="9525" cap="flat" cmpd="sng" algn="ctr">
            <a:solidFill>
              <a:srgbClr val="FF0000"/>
            </a:solidFill>
            <a:prstDash val="solid"/>
            <a:round/>
            <a:headEnd type="none" w="med" len="med"/>
            <a:tailEnd type="none" w="med" len="med"/>
          </a:ln>
          <a:effectLst/>
        </p:spPr>
      </p:cxnSp>
      <p:cxnSp>
        <p:nvCxnSpPr>
          <p:cNvPr id="45" name="Straight Connector 44"/>
          <p:cNvCxnSpPr/>
          <p:nvPr/>
        </p:nvCxnSpPr>
        <p:spPr bwMode="auto">
          <a:xfrm>
            <a:off x="648000" y="3352800"/>
            <a:ext cx="3200400" cy="0"/>
          </a:xfrm>
          <a:prstGeom prst="line">
            <a:avLst/>
          </a:prstGeom>
          <a:no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xmlns="" val="6925572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ntitled1.png"/>
          <p:cNvPicPr preferRelativeResize="0">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 y="2256652"/>
            <a:ext cx="5486400" cy="3972680"/>
          </a:xfrm>
          <a:prstGeom prst="rect">
            <a:avLst/>
          </a:prstGeom>
          <a:ln>
            <a:solidFill>
              <a:srgbClr val="FFFFFF"/>
            </a:solidFill>
          </a:ln>
        </p:spPr>
      </p:pic>
      <p:sp>
        <p:nvSpPr>
          <p:cNvPr id="2" name="Title 1"/>
          <p:cNvSpPr>
            <a:spLocks noGrp="1"/>
          </p:cNvSpPr>
          <p:nvPr>
            <p:ph type="title"/>
          </p:nvPr>
        </p:nvSpPr>
        <p:spPr/>
        <p:txBody>
          <a:bodyPr/>
          <a:lstStyle/>
          <a:p>
            <a:pPr algn="l"/>
            <a:r>
              <a:rPr lang="en-US" dirty="0" smtClean="0"/>
              <a:t>LHC ERA     The moment </a:t>
            </a:r>
            <a:r>
              <a:rPr lang="en-US" dirty="0"/>
              <a:t>of </a:t>
            </a:r>
            <a:r>
              <a:rPr lang="en-US" dirty="0" smtClean="0"/>
              <a:t>5σ discovery</a:t>
            </a:r>
            <a:endParaRPr lang="en-US" dirty="0"/>
          </a:p>
        </p:txBody>
      </p:sp>
      <p:sp>
        <p:nvSpPr>
          <p:cNvPr id="3" name="Content Placeholder 2"/>
          <p:cNvSpPr>
            <a:spLocks noGrp="1"/>
          </p:cNvSpPr>
          <p:nvPr>
            <p:ph idx="1"/>
          </p:nvPr>
        </p:nvSpPr>
        <p:spPr>
          <a:xfrm>
            <a:off x="381000" y="990600"/>
            <a:ext cx="8458200" cy="1219200"/>
          </a:xfrm>
        </p:spPr>
        <p:txBody>
          <a:bodyPr/>
          <a:lstStyle/>
          <a:p>
            <a:pPr marL="0" indent="0">
              <a:spcBef>
                <a:spcPts val="2376"/>
              </a:spcBef>
              <a:buNone/>
            </a:pPr>
            <a:r>
              <a:rPr lang="en-US" sz="2200" b="1" i="1" dirty="0" smtClean="0">
                <a:solidFill>
                  <a:srgbClr val="FF0000"/>
                </a:solidFill>
              </a:rPr>
              <a:t>Combining the results of the two discovery channels </a:t>
            </a:r>
            <a:br>
              <a:rPr lang="en-US" sz="2200" b="1" i="1" dirty="0" smtClean="0">
                <a:solidFill>
                  <a:srgbClr val="FF0000"/>
                </a:solidFill>
              </a:rPr>
            </a:br>
            <a:r>
              <a:rPr lang="en-US" sz="2200" b="1" i="1" dirty="0" smtClean="0">
                <a:solidFill>
                  <a:srgbClr val="FF0000"/>
                </a:solidFill>
              </a:rPr>
              <a:t>H</a:t>
            </a:r>
            <a:r>
              <a:rPr lang="en-US" sz="2200" b="1" i="1" dirty="0" smtClean="0">
                <a:solidFill>
                  <a:srgbClr val="FF0000"/>
                </a:solidFill>
                <a:sym typeface="Wingdings"/>
              </a:rPr>
              <a:t>2 photons and H4 leptons (2011+2012 datasets): </a:t>
            </a:r>
          </a:p>
          <a:p>
            <a:pPr marL="0" indent="0">
              <a:spcBef>
                <a:spcPts val="576"/>
              </a:spcBef>
              <a:buNone/>
            </a:pPr>
            <a:r>
              <a:rPr lang="en-US" sz="1600" b="1" i="1" dirty="0" smtClean="0">
                <a:sym typeface="Wingdings"/>
              </a:rPr>
              <a:t>(plus 2011 data from less strong channels HWW, </a:t>
            </a:r>
            <a:r>
              <a:rPr lang="en-US" sz="1600" b="1" i="1" dirty="0" err="1" smtClean="0">
                <a:sym typeface="Wingdings"/>
              </a:rPr>
              <a:t>H</a:t>
            </a:r>
            <a:r>
              <a:rPr lang="en-US" sz="1600" b="1" i="1" dirty="0" err="1" smtClean="0">
                <a:latin typeface="Times"/>
                <a:cs typeface="Times"/>
                <a:sym typeface="Wingdings"/>
              </a:rPr>
              <a:t>ττ</a:t>
            </a:r>
            <a:r>
              <a:rPr lang="en-US" sz="1600" b="1" i="1" dirty="0" smtClean="0">
                <a:sym typeface="Wingdings"/>
              </a:rPr>
              <a:t>, </a:t>
            </a:r>
            <a:r>
              <a:rPr lang="en-US" sz="1600" b="1" i="1" dirty="0" err="1" smtClean="0">
                <a:sym typeface="Wingdings"/>
              </a:rPr>
              <a:t>Hbb</a:t>
            </a:r>
            <a:r>
              <a:rPr lang="en-US" sz="1600" b="1" i="1" dirty="0" smtClean="0">
                <a:sym typeface="Wingdings"/>
              </a:rPr>
              <a:t>)</a:t>
            </a:r>
            <a:endParaRPr lang="en-US" sz="2200" b="1" i="1" dirty="0" smtClean="0"/>
          </a:p>
        </p:txBody>
      </p:sp>
      <p:sp>
        <p:nvSpPr>
          <p:cNvPr id="6" name="TextBox 5"/>
          <p:cNvSpPr txBox="1"/>
          <p:nvPr/>
        </p:nvSpPr>
        <p:spPr>
          <a:xfrm>
            <a:off x="5334000" y="3276682"/>
            <a:ext cx="3810000" cy="2554545"/>
          </a:xfrm>
          <a:prstGeom prst="rect">
            <a:avLst/>
          </a:prstGeom>
          <a:solidFill>
            <a:srgbClr val="FF0000">
              <a:alpha val="10000"/>
            </a:srgbClr>
          </a:solidFill>
        </p:spPr>
        <p:txBody>
          <a:bodyPr wrap="square" rtlCol="0">
            <a:spAutoFit/>
          </a:bodyPr>
          <a:lstStyle/>
          <a:p>
            <a:pPr>
              <a:buNone/>
            </a:pPr>
            <a:r>
              <a:rPr lang="en-US" sz="2000" b="1" i="1" dirty="0" smtClean="0"/>
              <a:t>The chances that the events observed were due to random fluctuations </a:t>
            </a:r>
            <a:r>
              <a:rPr lang="en-US" sz="2000" b="1" i="1" dirty="0"/>
              <a:t>a</a:t>
            </a:r>
            <a:r>
              <a:rPr lang="en-US" sz="2000" b="1" i="1" dirty="0" smtClean="0"/>
              <a:t>re less than one in three million – </a:t>
            </a:r>
            <a:r>
              <a:rPr lang="en-US" sz="2000" b="1" i="1" dirty="0" smtClean="0">
                <a:solidFill>
                  <a:srgbClr val="0000FF"/>
                </a:solidFill>
              </a:rPr>
              <a:t>corresponding to the stringent “five sigma” gold standard particle physicists insist on to claim a discovery.</a:t>
            </a:r>
            <a:endParaRPr lang="en-US" sz="2000" b="1" i="1" dirty="0">
              <a:solidFill>
                <a:srgbClr val="0000FF"/>
              </a:solidFill>
            </a:endParaRPr>
          </a:p>
        </p:txBody>
      </p:sp>
      <p:sp>
        <p:nvSpPr>
          <p:cNvPr id="8" name="TextBox 7"/>
          <p:cNvSpPr txBox="1"/>
          <p:nvPr/>
        </p:nvSpPr>
        <p:spPr>
          <a:xfrm>
            <a:off x="5410200" y="2209882"/>
            <a:ext cx="3581400" cy="830997"/>
          </a:xfrm>
          <a:prstGeom prst="rect">
            <a:avLst/>
          </a:prstGeom>
          <a:solidFill>
            <a:srgbClr val="00CC00">
              <a:alpha val="10000"/>
            </a:srgbClr>
          </a:solidFill>
          <a:ln>
            <a:solidFill>
              <a:srgbClr val="000000"/>
            </a:solidFill>
          </a:ln>
        </p:spPr>
        <p:txBody>
          <a:bodyPr wrap="square" rtlCol="0">
            <a:spAutoFit/>
          </a:bodyPr>
          <a:lstStyle/>
          <a:p>
            <a:pPr marL="354013" indent="-354013">
              <a:spcBef>
                <a:spcPts val="1200"/>
              </a:spcBef>
              <a:buNone/>
            </a:pPr>
            <a:r>
              <a:rPr lang="en-US" sz="1600" b="1" i="1" dirty="0" smtClean="0">
                <a:latin typeface="Arial" pitchFamily="34" charset="0"/>
                <a:cs typeface="Arial" pitchFamily="34" charset="0"/>
              </a:rPr>
              <a:t>p</a:t>
            </a:r>
            <a:r>
              <a:rPr lang="en-US" sz="1600" b="1" i="1" baseline="-25000" dirty="0" smtClean="0">
                <a:effectLst/>
                <a:latin typeface="Arial" pitchFamily="34" charset="0"/>
                <a:cs typeface="Arial" pitchFamily="34" charset="0"/>
              </a:rPr>
              <a:t>0</a:t>
            </a:r>
            <a:r>
              <a:rPr lang="en-US" sz="1600" b="1" i="1" dirty="0" smtClean="0">
                <a:latin typeface="Arial" pitchFamily="34" charset="0"/>
                <a:cs typeface="Arial" pitchFamily="34" charset="0"/>
              </a:rPr>
              <a:t>:	probability that the background fluctuates to the observed data (or higher)</a:t>
            </a:r>
            <a:endParaRPr lang="en-US" sz="1600" b="1" i="1" dirty="0" smtClean="0">
              <a:effectLst/>
              <a:latin typeface="Arial" pitchFamily="34" charset="0"/>
              <a:cs typeface="Arial" pitchFamily="34" charset="0"/>
            </a:endParaRPr>
          </a:p>
        </p:txBody>
      </p:sp>
      <p:sp>
        <p:nvSpPr>
          <p:cNvPr id="12" name="TextBox 11"/>
          <p:cNvSpPr txBox="1"/>
          <p:nvPr/>
        </p:nvSpPr>
        <p:spPr>
          <a:xfrm>
            <a:off x="1752641" y="4876800"/>
            <a:ext cx="561265" cy="400110"/>
          </a:xfrm>
          <a:prstGeom prst="rect">
            <a:avLst/>
          </a:prstGeom>
          <a:solidFill>
            <a:srgbClr val="FF0000"/>
          </a:solidFill>
          <a:ln>
            <a:solidFill>
              <a:srgbClr val="000000"/>
            </a:solidFill>
          </a:ln>
        </p:spPr>
        <p:txBody>
          <a:bodyPr wrap="square" rtlCol="0">
            <a:spAutoFit/>
          </a:bodyPr>
          <a:lstStyle/>
          <a:p>
            <a:pPr algn="ctr">
              <a:buNone/>
            </a:pPr>
            <a:r>
              <a:rPr lang="en-US" sz="2000" b="1" dirty="0" smtClean="0">
                <a:solidFill>
                  <a:srgbClr val="FFFF00"/>
                </a:solidFill>
                <a:effectLst/>
                <a:latin typeface="Arial" pitchFamily="34" charset="0"/>
                <a:cs typeface="Arial" pitchFamily="34" charset="0"/>
              </a:rPr>
              <a:t>5</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3" name="Rectangle 12"/>
          <p:cNvSpPr/>
          <p:nvPr/>
        </p:nvSpPr>
        <p:spPr>
          <a:xfrm>
            <a:off x="3429001" y="2133600"/>
            <a:ext cx="1688987" cy="369332"/>
          </a:xfrm>
          <a:prstGeom prst="rect">
            <a:avLst/>
          </a:prstGeom>
        </p:spPr>
        <p:txBody>
          <a:bodyPr wrap="none">
            <a:spAutoFit/>
          </a:bodyPr>
          <a:lstStyle/>
          <a:p>
            <a:pPr>
              <a:buNone/>
            </a:pPr>
            <a:r>
              <a:rPr lang="en-US" b="1" i="1" dirty="0"/>
              <a:t>(July 4, 2012)</a:t>
            </a:r>
          </a:p>
        </p:txBody>
      </p:sp>
      <p:sp>
        <p:nvSpPr>
          <p:cNvPr id="14" name="Rectangle 13"/>
          <p:cNvSpPr/>
          <p:nvPr/>
        </p:nvSpPr>
        <p:spPr>
          <a:xfrm>
            <a:off x="2971801" y="4648282"/>
            <a:ext cx="1831023" cy="307777"/>
          </a:xfrm>
          <a:prstGeom prst="rect">
            <a:avLst/>
          </a:prstGeom>
        </p:spPr>
        <p:txBody>
          <a:bodyPr wrap="none">
            <a:spAutoFit/>
          </a:bodyPr>
          <a:lstStyle/>
          <a:p>
            <a:pPr>
              <a:buNone/>
            </a:pPr>
            <a:r>
              <a:rPr lang="en-US" sz="1400" b="1" i="1" dirty="0" smtClean="0"/>
              <a:t>p</a:t>
            </a:r>
            <a:r>
              <a:rPr lang="en-US" sz="1400" b="1" i="1" baseline="-25000" dirty="0" smtClean="0"/>
              <a:t>0 </a:t>
            </a:r>
            <a:r>
              <a:rPr lang="en-US" sz="1400" b="1" i="1" dirty="0" smtClean="0"/>
              <a:t>(5σ) = 2.87 x 10</a:t>
            </a:r>
            <a:r>
              <a:rPr lang="en-US" sz="1400" b="1" i="1" baseline="30000" dirty="0" smtClean="0"/>
              <a:t>-7</a:t>
            </a:r>
            <a:r>
              <a:rPr lang="en-US" sz="1400" b="1" i="1" dirty="0" smtClean="0"/>
              <a:t> </a:t>
            </a:r>
            <a:endParaRPr lang="en-US" sz="1800" b="1" i="1" dirty="0"/>
          </a:p>
        </p:txBody>
      </p:sp>
      <p:sp>
        <p:nvSpPr>
          <p:cNvPr id="5" name="Slide Number Placeholder 4"/>
          <p:cNvSpPr>
            <a:spLocks noGrp="1"/>
          </p:cNvSpPr>
          <p:nvPr>
            <p:ph type="sldNum" sz="quarter" idx="12"/>
          </p:nvPr>
        </p:nvSpPr>
        <p:spPr/>
        <p:txBody>
          <a:bodyPr/>
          <a:lstStyle/>
          <a:p>
            <a:pPr>
              <a:defRPr/>
            </a:pPr>
            <a:fld id="{234D99DB-AB2A-44B6-A23B-76A3E0A1F3A9}" type="slidenum">
              <a:rPr lang="en-US" altLang="zh-CN" smtClean="0"/>
              <a:pPr>
                <a:defRPr/>
              </a:pPr>
              <a:t>47</a:t>
            </a:fld>
            <a:endParaRPr lang="en-US" altLang="zh-CN" dirty="0"/>
          </a:p>
        </p:txBody>
      </p:sp>
    </p:spTree>
    <p:extLst>
      <p:ext uri="{BB962C8B-B14F-4D97-AF65-F5344CB8AC3E}">
        <p14:creationId xmlns:p14="http://schemas.microsoft.com/office/powerpoint/2010/main" xmlns="" val="280536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4800600" y="4953000"/>
            <a:ext cx="4114800" cy="10668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pic>
        <p:nvPicPr>
          <p:cNvPr id="29698" name="Picture 2" descr="https://atlas.web.cern.ch/Atlas/GROUPS/PHYSICS/CONFNOTES/ATLAS-CONF-2012-093/fig_03b.png"/>
          <p:cNvPicPr>
            <a:picLocks noChangeAspect="1" noChangeArrowheads="1"/>
          </p:cNvPicPr>
          <p:nvPr/>
        </p:nvPicPr>
        <p:blipFill>
          <a:blip r:embed="rId2" cstate="print"/>
          <a:srcRect/>
          <a:stretch>
            <a:fillRect/>
          </a:stretch>
        </p:blipFill>
        <p:spPr bwMode="auto">
          <a:xfrm>
            <a:off x="0" y="1524000"/>
            <a:ext cx="4628034" cy="3581400"/>
          </a:xfrm>
          <a:prstGeom prst="rect">
            <a:avLst/>
          </a:prstGeom>
          <a:noFill/>
        </p:spPr>
      </p:pic>
      <p:sp>
        <p:nvSpPr>
          <p:cNvPr id="13" name="Rectangle 1"/>
          <p:cNvSpPr>
            <a:spLocks noGrp="1" noChangeArrowheads="1"/>
          </p:cNvSpPr>
          <p:nvPr>
            <p:ph type="title"/>
          </p:nvPr>
        </p:nvSpPr>
        <p:spPr>
          <a:xfrm>
            <a:off x="685800" y="0"/>
            <a:ext cx="8458200" cy="593558"/>
          </a:xfrm>
          <a:ln/>
        </p:spPr>
        <p:txBody>
          <a:bodyPr>
            <a:normAutofit/>
          </a:bodyPr>
          <a:lstStyle/>
          <a:p>
            <a:pPr algn="l"/>
            <a:r>
              <a:rPr lang="en-US" sz="2400" dirty="0" smtClean="0">
                <a:solidFill>
                  <a:schemeClr val="tx1"/>
                </a:solidFill>
                <a:cs typeface="Times New Roman" pitchFamily="18" charset="0"/>
                <a:sym typeface="Helvetica" charset="0"/>
              </a:rPr>
              <a:t>LHC ERA  July 4, 2012 and </a:t>
            </a:r>
            <a:r>
              <a:rPr lang="en-US" sz="2400" dirty="0" smtClean="0"/>
              <a:t>ICHEP 2012 </a:t>
            </a:r>
            <a:r>
              <a:rPr lang="en-US" sz="2400" dirty="0" smtClean="0">
                <a:solidFill>
                  <a:srgbClr val="FF0000"/>
                </a:solidFill>
                <a:cs typeface="Times New Roman" pitchFamily="18" charset="0"/>
                <a:sym typeface="Helvetica" charset="0"/>
              </a:rPr>
              <a:t>Higgs combined</a:t>
            </a:r>
            <a:endParaRPr lang="en-US" sz="2400" baseline="-25000" dirty="0">
              <a:solidFill>
                <a:srgbClr val="0000FF"/>
              </a:solidFill>
              <a:latin typeface="Times New Roman" pitchFamily="18" charset="0"/>
              <a:cs typeface="Times New Roman" pitchFamily="18" charset="0"/>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48</a:t>
            </a:fld>
            <a:endParaRPr lang="en-US" dirty="0"/>
          </a:p>
        </p:txBody>
      </p:sp>
      <p:sp>
        <p:nvSpPr>
          <p:cNvPr id="12" name="Rectangle 11"/>
          <p:cNvSpPr/>
          <p:nvPr/>
        </p:nvSpPr>
        <p:spPr>
          <a:xfrm>
            <a:off x="609600" y="1066802"/>
            <a:ext cx="1600200" cy="461665"/>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ATLAS</a:t>
            </a:r>
          </a:p>
        </p:txBody>
      </p:sp>
      <p:sp>
        <p:nvSpPr>
          <p:cNvPr id="15" name="Rectangle 14"/>
          <p:cNvSpPr/>
          <p:nvPr/>
        </p:nvSpPr>
        <p:spPr>
          <a:xfrm>
            <a:off x="4953000" y="1143002"/>
            <a:ext cx="1066800" cy="461665"/>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CMS</a:t>
            </a:r>
          </a:p>
        </p:txBody>
      </p:sp>
      <p:sp>
        <p:nvSpPr>
          <p:cNvPr id="16" name="Rectangle 15"/>
          <p:cNvSpPr/>
          <p:nvPr/>
        </p:nvSpPr>
        <p:spPr>
          <a:xfrm>
            <a:off x="4800600" y="4905865"/>
            <a:ext cx="4191000" cy="1692771"/>
          </a:xfrm>
          <a:prstGeom prst="rect">
            <a:avLst/>
          </a:prstGeom>
        </p:spPr>
        <p:txBody>
          <a:bodyPr wrap="square">
            <a:spAutoFit/>
          </a:bodyPr>
          <a:lstStyle/>
          <a:p>
            <a:pPr marL="457200" indent="-457200">
              <a:buNone/>
            </a:pPr>
            <a:r>
              <a:rPr lang="en-US" sz="2200" b="1" i="1" dirty="0" smtClean="0">
                <a:latin typeface="Arial" pitchFamily="34" charset="0"/>
                <a:cs typeface="Arial" pitchFamily="34" charset="0"/>
              </a:rPr>
              <a:t> Largest local excess</a:t>
            </a:r>
            <a:r>
              <a:rPr lang="en-US" sz="2200" b="1" i="1" dirty="0" smtClean="0">
                <a:solidFill>
                  <a:srgbClr val="0000FF"/>
                </a:solidFill>
                <a:latin typeface="Arial" pitchFamily="34" charset="0"/>
                <a:cs typeface="Arial" pitchFamily="34" charset="0"/>
              </a:rPr>
              <a:t>:  </a:t>
            </a:r>
          </a:p>
          <a:p>
            <a:pPr marL="457200" indent="-457200"/>
            <a:r>
              <a:rPr lang="en-US" sz="2200" b="1" dirty="0" smtClean="0">
                <a:solidFill>
                  <a:srgbClr val="FF0000"/>
                </a:solidFill>
                <a:latin typeface="Arial" pitchFamily="34" charset="0"/>
                <a:ea typeface="Lucida Grande"/>
                <a:cs typeface="Arial" pitchFamily="34" charset="0"/>
              </a:rPr>
              <a:t>4.9σ</a:t>
            </a:r>
            <a:r>
              <a:rPr lang="en-US" sz="2200" b="1"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around  </a:t>
            </a:r>
            <a:r>
              <a:rPr lang="en-US" sz="2200" b="1" i="1" dirty="0" err="1" smtClean="0">
                <a:solidFill>
                  <a:srgbClr val="FF0000"/>
                </a:solidFill>
                <a:latin typeface="Arial" pitchFamily="34" charset="0"/>
                <a:cs typeface="Arial" pitchFamily="34" charset="0"/>
              </a:rPr>
              <a:t>m</a:t>
            </a:r>
            <a:r>
              <a:rPr lang="en-US" sz="2200" b="1" i="1" baseline="-25000" dirty="0" err="1" smtClean="0">
                <a:solidFill>
                  <a:srgbClr val="FF0000"/>
                </a:solidFill>
                <a:latin typeface="Arial" pitchFamily="34" charset="0"/>
                <a:cs typeface="Arial" pitchFamily="34" charset="0"/>
              </a:rPr>
              <a:t>H</a:t>
            </a:r>
            <a:r>
              <a:rPr lang="en-US" sz="22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a:p>
            <a:pPr marL="457200" indent="-457200"/>
            <a:r>
              <a:rPr lang="en-US" sz="2200" b="1" i="1" dirty="0" smtClean="0">
                <a:solidFill>
                  <a:srgbClr val="FF0000"/>
                </a:solidFill>
                <a:latin typeface="Arial" pitchFamily="34" charset="0"/>
                <a:cs typeface="Arial" pitchFamily="34" charset="0"/>
              </a:rPr>
              <a:t>(using </a:t>
            </a:r>
            <a:r>
              <a:rPr lang="en-US" sz="2200" b="1" i="1" dirty="0" err="1" smtClean="0">
                <a:solidFill>
                  <a:srgbClr val="FF0000"/>
                </a:solidFill>
                <a:latin typeface="Arial" pitchFamily="34" charset="0"/>
                <a:cs typeface="Arial" pitchFamily="34" charset="0"/>
              </a:rPr>
              <a:t>H→γγ</a:t>
            </a:r>
            <a:r>
              <a:rPr lang="en-US" sz="2200" b="1" i="1" dirty="0" smtClean="0">
                <a:solidFill>
                  <a:srgbClr val="FF0000"/>
                </a:solidFill>
                <a:latin typeface="Arial" pitchFamily="34" charset="0"/>
                <a:cs typeface="Arial" pitchFamily="34" charset="0"/>
              </a:rPr>
              <a:t> and </a:t>
            </a:r>
            <a:r>
              <a:rPr lang="en-US" sz="2200" b="1" i="1" dirty="0">
                <a:solidFill>
                  <a:srgbClr val="FF0000"/>
                </a:solidFill>
                <a:latin typeface="Arial" pitchFamily="34" charset="0"/>
                <a:cs typeface="Arial" pitchFamily="34" charset="0"/>
              </a:rPr>
              <a:t>H</a:t>
            </a:r>
            <a:r>
              <a:rPr lang="en-US" sz="2200" b="1" i="1" dirty="0" smtClean="0">
                <a:solidFill>
                  <a:srgbClr val="FF0000"/>
                </a:solidFill>
                <a:latin typeface="Arial" pitchFamily="34" charset="0"/>
                <a:cs typeface="Arial" pitchFamily="34" charset="0"/>
              </a:rPr>
              <a:t>→4l: 5.0</a:t>
            </a:r>
            <a:r>
              <a:rPr lang="en-US" sz="2200" b="1" dirty="0" smtClean="0">
                <a:solidFill>
                  <a:srgbClr val="FF0000"/>
                </a:solidFill>
                <a:latin typeface="Arial" pitchFamily="34" charset="0"/>
                <a:ea typeface="Lucida Grande"/>
                <a:cs typeface="Arial" pitchFamily="34" charset="0"/>
              </a:rPr>
              <a:t>σ</a:t>
            </a:r>
            <a:r>
              <a:rPr lang="en-US" sz="2200" b="1" i="1" dirty="0" smtClean="0">
                <a:solidFill>
                  <a:srgbClr val="FF0000"/>
                </a:solidFill>
                <a:latin typeface="Arial" pitchFamily="34" charset="0"/>
                <a:cs typeface="Arial" pitchFamily="34" charset="0"/>
              </a:rPr>
              <a:t>)</a:t>
            </a:r>
          </a:p>
          <a:p>
            <a:pPr marL="457200" indent="-457200">
              <a:buNone/>
            </a:pPr>
            <a:endParaRPr lang="en-US" sz="600" dirty="0">
              <a:solidFill>
                <a:srgbClr val="FF0000"/>
              </a:solidFill>
              <a:latin typeface="Times New Roman" pitchFamily="18" charset="0"/>
              <a:cs typeface="Times New Roman" pitchFamily="18" charset="0"/>
            </a:endParaRPr>
          </a:p>
          <a:p>
            <a:pPr marL="457200" indent="-457200"/>
            <a:r>
              <a:rPr lang="en-US" sz="1600" b="1" i="1" dirty="0">
                <a:solidFill>
                  <a:srgbClr val="0000FF"/>
                </a:solidFill>
                <a:latin typeface="Times New Roman" pitchFamily="18" charset="0"/>
                <a:cs typeface="Times New Roman" pitchFamily="18" charset="0"/>
              </a:rPr>
              <a:t>W</a:t>
            </a:r>
            <a:r>
              <a:rPr lang="en-US" sz="1600" b="1" i="1" dirty="0" smtClean="0">
                <a:solidFill>
                  <a:srgbClr val="0000FF"/>
                </a:solidFill>
                <a:latin typeface="Times New Roman" pitchFamily="18" charset="0"/>
                <a:cs typeface="Times New Roman" pitchFamily="18" charset="0"/>
              </a:rPr>
              <a:t>ith LEE in 110 &lt; </a:t>
            </a:r>
            <a:r>
              <a:rPr lang="en-US" sz="1600" b="1" i="1" dirty="0" err="1" smtClean="0">
                <a:solidFill>
                  <a:srgbClr val="0000FF"/>
                </a:solidFill>
                <a:latin typeface="Times New Roman" pitchFamily="18" charset="0"/>
                <a:cs typeface="Times New Roman" pitchFamily="18" charset="0"/>
              </a:rPr>
              <a:t>m</a:t>
            </a:r>
            <a:r>
              <a:rPr lang="en-US" sz="1600" b="1" i="1" baseline="-25000" dirty="0" err="1" smtClean="0">
                <a:solidFill>
                  <a:srgbClr val="0000FF"/>
                </a:solidFill>
                <a:latin typeface="Times New Roman" pitchFamily="18" charset="0"/>
                <a:cs typeface="Times New Roman" pitchFamily="18" charset="0"/>
              </a:rPr>
              <a:t>H</a:t>
            </a:r>
            <a:r>
              <a:rPr lang="en-US" sz="1600" b="1" i="1" dirty="0" smtClean="0">
                <a:solidFill>
                  <a:srgbClr val="0000FF"/>
                </a:solidFill>
                <a:latin typeface="Times New Roman" pitchFamily="18" charset="0"/>
                <a:cs typeface="Times New Roman" pitchFamily="18" charset="0"/>
              </a:rPr>
              <a:t> &lt; 145 GeV,</a:t>
            </a:r>
            <a:endParaRPr lang="en-US" sz="1600" b="1" i="1" dirty="0">
              <a:solidFill>
                <a:srgbClr val="0000FF"/>
              </a:solidFill>
              <a:latin typeface="Times New Roman" pitchFamily="18" charset="0"/>
              <a:cs typeface="Times New Roman" pitchFamily="18" charset="0"/>
            </a:endParaRPr>
          </a:p>
          <a:p>
            <a:pPr marL="457200" indent="-457200"/>
            <a:r>
              <a:rPr lang="en-US" sz="1600" b="1" i="1" dirty="0" smtClean="0">
                <a:solidFill>
                  <a:srgbClr val="0000FF"/>
                </a:solidFill>
                <a:latin typeface="Times New Roman" pitchFamily="18" charset="0"/>
                <a:cs typeface="Times New Roman" pitchFamily="18" charset="0"/>
              </a:rPr>
              <a:t>global significance: 4.4</a:t>
            </a:r>
            <a:r>
              <a:rPr lang="en-US" sz="1600" b="1" i="1" dirty="0" smtClean="0">
                <a:solidFill>
                  <a:srgbClr val="0000FF"/>
                </a:solidFill>
                <a:latin typeface="Symbol" pitchFamily="18" charset="2"/>
                <a:cs typeface="Times New Roman" pitchFamily="18" charset="0"/>
              </a:rPr>
              <a:t>s</a:t>
            </a:r>
            <a:endParaRPr lang="en-US" sz="1600" b="1" i="1" dirty="0">
              <a:solidFill>
                <a:srgbClr val="0000FF"/>
              </a:solidFill>
              <a:latin typeface="Symbol" pitchFamily="18" charset="2"/>
              <a:cs typeface="Times New Roman" pitchFamily="18" charset="0"/>
            </a:endParaRPr>
          </a:p>
        </p:txBody>
      </p:sp>
      <p:pic>
        <p:nvPicPr>
          <p:cNvPr id="29699" name="Picture 3"/>
          <p:cNvPicPr>
            <a:picLocks noChangeAspect="1" noChangeArrowheads="1"/>
          </p:cNvPicPr>
          <p:nvPr/>
        </p:nvPicPr>
        <p:blipFill>
          <a:blip r:embed="rId3" cstate="print"/>
          <a:srcRect/>
          <a:stretch>
            <a:fillRect/>
          </a:stretch>
        </p:blipFill>
        <p:spPr bwMode="auto">
          <a:xfrm>
            <a:off x="4724400" y="1676400"/>
            <a:ext cx="4114800" cy="3200400"/>
          </a:xfrm>
          <a:prstGeom prst="rect">
            <a:avLst/>
          </a:prstGeom>
          <a:noFill/>
          <a:ln w="9525">
            <a:noFill/>
            <a:miter lim="800000"/>
            <a:headEnd/>
            <a:tailEnd/>
          </a:ln>
        </p:spPr>
      </p:pic>
      <p:sp>
        <p:nvSpPr>
          <p:cNvPr id="10" name="TextBox 9"/>
          <p:cNvSpPr txBox="1"/>
          <p:nvPr/>
        </p:nvSpPr>
        <p:spPr>
          <a:xfrm>
            <a:off x="1143007" y="35814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5</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4" name="TextBox 13"/>
          <p:cNvSpPr txBox="1"/>
          <p:nvPr/>
        </p:nvSpPr>
        <p:spPr>
          <a:xfrm>
            <a:off x="6449142" y="295269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4.9</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2" name="Rectangle 1"/>
          <p:cNvSpPr/>
          <p:nvPr/>
        </p:nvSpPr>
        <p:spPr>
          <a:xfrm>
            <a:off x="2133600" y="990602"/>
            <a:ext cx="2209800" cy="646331"/>
          </a:xfrm>
          <a:prstGeom prst="rect">
            <a:avLst/>
          </a:prstGeom>
        </p:spPr>
        <p:txBody>
          <a:bodyPr wrap="square">
            <a:spAutoFit/>
          </a:bodyPr>
          <a:lstStyle/>
          <a:p>
            <a:pPr lvl="0" eaLnBrk="0" fontAlgn="base" hangingPunct="0">
              <a:spcAft>
                <a:spcPct val="0"/>
              </a:spcAft>
            </a:pPr>
            <a:r>
              <a:rPr lang="en-US" b="1" i="1" kern="0" dirty="0" smtClean="0">
                <a:solidFill>
                  <a:srgbClr val="0000FF"/>
                </a:solidFill>
                <a:latin typeface="Symbol" pitchFamily="18" charset="2"/>
                <a:cs typeface="Times New Roman" pitchFamily="18" charset="0"/>
              </a:rPr>
              <a:t>gg</a:t>
            </a:r>
            <a:r>
              <a:rPr lang="en-US" b="1" i="1" kern="0" dirty="0">
                <a:solidFill>
                  <a:srgbClr val="0000FF"/>
                </a:solidFill>
                <a:latin typeface="Times New Roman" pitchFamily="18" charset="0"/>
                <a:cs typeface="Times New Roman" pitchFamily="18" charset="0"/>
              </a:rPr>
              <a:t>, </a:t>
            </a:r>
            <a:r>
              <a:rPr lang="en-US" b="1" i="1" kern="0" dirty="0" smtClean="0">
                <a:solidFill>
                  <a:srgbClr val="0000FF"/>
                </a:solidFill>
                <a:latin typeface="Times New Roman" pitchFamily="18" charset="0"/>
                <a:cs typeface="Times New Roman" pitchFamily="18" charset="0"/>
              </a:rPr>
              <a:t>4l </a:t>
            </a:r>
            <a:r>
              <a:rPr lang="en-US" b="1" i="1" kern="0" dirty="0">
                <a:solidFill>
                  <a:srgbClr val="0000FF"/>
                </a:solidFill>
                <a:latin typeface="Times New Roman" pitchFamily="18" charset="0"/>
                <a:cs typeface="Times New Roman" pitchFamily="18" charset="0"/>
              </a:rPr>
              <a:t>updated </a:t>
            </a:r>
            <a:r>
              <a:rPr lang="en-US" b="1" i="1" kern="0" dirty="0" smtClean="0">
                <a:solidFill>
                  <a:srgbClr val="0000FF"/>
                </a:solidFill>
                <a:latin typeface="Times New Roman" pitchFamily="18" charset="0"/>
                <a:cs typeface="Times New Roman" pitchFamily="18" charset="0"/>
              </a:rPr>
              <a:t>with </a:t>
            </a:r>
            <a:br>
              <a:rPr lang="en-US" b="1" i="1" kern="0" dirty="0" smtClean="0">
                <a:solidFill>
                  <a:srgbClr val="0000FF"/>
                </a:solidFill>
                <a:latin typeface="Times New Roman" pitchFamily="18" charset="0"/>
                <a:cs typeface="Times New Roman" pitchFamily="18" charset="0"/>
              </a:rPr>
            </a:br>
            <a:r>
              <a:rPr lang="en-US" b="1" i="1" kern="0" dirty="0" smtClean="0">
                <a:solidFill>
                  <a:srgbClr val="FF0000"/>
                </a:solidFill>
                <a:latin typeface="Times New Roman" pitchFamily="18" charset="0"/>
                <a:cs typeface="Times New Roman" pitchFamily="18" charset="0"/>
              </a:rPr>
              <a:t>~</a:t>
            </a:r>
            <a:r>
              <a:rPr lang="en-US" b="1" i="1" kern="0" dirty="0">
                <a:solidFill>
                  <a:srgbClr val="FF0000"/>
                </a:solidFill>
                <a:latin typeface="Times New Roman" pitchFamily="18" charset="0"/>
                <a:cs typeface="Times New Roman" pitchFamily="18" charset="0"/>
              </a:rPr>
              <a:t>6 fb</a:t>
            </a:r>
            <a:r>
              <a:rPr lang="en-US" b="1" i="1" kern="0" baseline="30000" dirty="0">
                <a:solidFill>
                  <a:srgbClr val="FF0000"/>
                </a:solidFill>
                <a:latin typeface="Times New Roman" pitchFamily="18" charset="0"/>
                <a:cs typeface="Times New Roman" pitchFamily="18" charset="0"/>
              </a:rPr>
              <a:t>-1</a:t>
            </a:r>
            <a:r>
              <a:rPr lang="en-US" b="1" i="1" kern="0" dirty="0">
                <a:solidFill>
                  <a:srgbClr val="FF0000"/>
                </a:solidFill>
                <a:latin typeface="Times New Roman" pitchFamily="18" charset="0"/>
                <a:cs typeface="Times New Roman" pitchFamily="18" charset="0"/>
              </a:rPr>
              <a:t> </a:t>
            </a:r>
            <a:r>
              <a:rPr lang="en-US" b="1" i="1" kern="0" dirty="0">
                <a:solidFill>
                  <a:srgbClr val="0000FF"/>
                </a:solidFill>
                <a:latin typeface="Times New Roman" pitchFamily="18" charset="0"/>
                <a:cs typeface="Times New Roman" pitchFamily="18" charset="0"/>
              </a:rPr>
              <a:t>of 8 </a:t>
            </a:r>
            <a:r>
              <a:rPr lang="en-US" b="1" i="1" kern="0" dirty="0" err="1">
                <a:solidFill>
                  <a:srgbClr val="0000FF"/>
                </a:solidFill>
                <a:latin typeface="Times New Roman" pitchFamily="18" charset="0"/>
                <a:cs typeface="Times New Roman" pitchFamily="18" charset="0"/>
              </a:rPr>
              <a:t>TeV</a:t>
            </a:r>
            <a:r>
              <a:rPr lang="en-US" b="1" i="1" kern="0" dirty="0">
                <a:solidFill>
                  <a:srgbClr val="0000FF"/>
                </a:solidFill>
                <a:latin typeface="Times New Roman" pitchFamily="18" charset="0"/>
                <a:cs typeface="Times New Roman" pitchFamily="18" charset="0"/>
              </a:rPr>
              <a:t> </a:t>
            </a:r>
            <a:r>
              <a:rPr lang="en-US" b="1" i="1" kern="0" dirty="0" smtClean="0">
                <a:solidFill>
                  <a:srgbClr val="0000FF"/>
                </a:solidFill>
                <a:latin typeface="Times New Roman" pitchFamily="18" charset="0"/>
                <a:cs typeface="Times New Roman" pitchFamily="18" charset="0"/>
              </a:rPr>
              <a:t>data</a:t>
            </a:r>
            <a:endParaRPr lang="en-US" sz="300" b="1" i="1" kern="0" dirty="0">
              <a:solidFill>
                <a:srgbClr val="0000FF"/>
              </a:solidFill>
              <a:latin typeface="Times New Roman" pitchFamily="18" charset="0"/>
              <a:cs typeface="Times New Roman" pitchFamily="18" charset="0"/>
            </a:endParaRPr>
          </a:p>
        </p:txBody>
      </p:sp>
      <p:sp>
        <p:nvSpPr>
          <p:cNvPr id="17" name="Rectangle 16"/>
          <p:cNvSpPr/>
          <p:nvPr/>
        </p:nvSpPr>
        <p:spPr>
          <a:xfrm>
            <a:off x="6096000" y="1030083"/>
            <a:ext cx="2743200" cy="646331"/>
          </a:xfrm>
          <a:prstGeom prst="rect">
            <a:avLst/>
          </a:prstGeom>
        </p:spPr>
        <p:txBody>
          <a:bodyPr wrap="square">
            <a:spAutoFit/>
          </a:bodyPr>
          <a:lstStyle/>
          <a:p>
            <a:pPr lvl="0" eaLnBrk="0" fontAlgn="base" hangingPunct="0">
              <a:spcAft>
                <a:spcPct val="0"/>
              </a:spcAft>
            </a:pPr>
            <a:r>
              <a:rPr lang="en-US" b="1" i="1" kern="0" dirty="0" smtClean="0">
                <a:solidFill>
                  <a:srgbClr val="0000FF"/>
                </a:solidFill>
                <a:latin typeface="Times New Roman" pitchFamily="18" charset="0"/>
                <a:cs typeface="Times New Roman" pitchFamily="18" charset="0"/>
              </a:rPr>
              <a:t>All </a:t>
            </a:r>
            <a:r>
              <a:rPr lang="en-US" b="1" i="1" kern="0" dirty="0">
                <a:solidFill>
                  <a:srgbClr val="0000FF"/>
                </a:solidFill>
                <a:latin typeface="Times New Roman" pitchFamily="18" charset="0"/>
                <a:cs typeface="Times New Roman" pitchFamily="18" charset="0"/>
              </a:rPr>
              <a:t>channels updated with </a:t>
            </a:r>
            <a:r>
              <a:rPr lang="en-US" b="1" i="1" kern="0" dirty="0">
                <a:solidFill>
                  <a:srgbClr val="FF0000"/>
                </a:solidFill>
                <a:latin typeface="Times New Roman" pitchFamily="18" charset="0"/>
                <a:cs typeface="Times New Roman" pitchFamily="18" charset="0"/>
              </a:rPr>
              <a:t>~5 fb</a:t>
            </a:r>
            <a:r>
              <a:rPr lang="en-US" b="1" i="1" kern="0" baseline="30000" dirty="0">
                <a:solidFill>
                  <a:srgbClr val="FF0000"/>
                </a:solidFill>
                <a:latin typeface="Times New Roman" pitchFamily="18" charset="0"/>
                <a:cs typeface="Times New Roman" pitchFamily="18" charset="0"/>
              </a:rPr>
              <a:t>-1</a:t>
            </a:r>
            <a:r>
              <a:rPr lang="en-US" b="1" i="1" kern="0" dirty="0">
                <a:solidFill>
                  <a:srgbClr val="FF0000"/>
                </a:solidFill>
                <a:latin typeface="Times New Roman" pitchFamily="18" charset="0"/>
                <a:cs typeface="Times New Roman" pitchFamily="18" charset="0"/>
              </a:rPr>
              <a:t> </a:t>
            </a:r>
            <a:r>
              <a:rPr lang="en-US" b="1" i="1" kern="0" dirty="0">
                <a:solidFill>
                  <a:srgbClr val="0000FF"/>
                </a:solidFill>
                <a:latin typeface="Times New Roman" pitchFamily="18" charset="0"/>
                <a:cs typeface="Times New Roman" pitchFamily="18" charset="0"/>
              </a:rPr>
              <a:t>of 8 </a:t>
            </a:r>
            <a:r>
              <a:rPr lang="en-US" b="1" i="1" kern="0" dirty="0" err="1">
                <a:solidFill>
                  <a:srgbClr val="0000FF"/>
                </a:solidFill>
                <a:latin typeface="Times New Roman" pitchFamily="18" charset="0"/>
                <a:cs typeface="Times New Roman" pitchFamily="18" charset="0"/>
              </a:rPr>
              <a:t>TeV</a:t>
            </a:r>
            <a:r>
              <a:rPr lang="en-US" b="1" i="1" kern="0" dirty="0">
                <a:solidFill>
                  <a:srgbClr val="0000FF"/>
                </a:solidFill>
                <a:latin typeface="Times New Roman" pitchFamily="18" charset="0"/>
                <a:cs typeface="Times New Roman" pitchFamily="18" charset="0"/>
              </a:rPr>
              <a:t> data</a:t>
            </a:r>
          </a:p>
        </p:txBody>
      </p:sp>
      <p:sp>
        <p:nvSpPr>
          <p:cNvPr id="18" name="Rectangle 17"/>
          <p:cNvSpPr/>
          <p:nvPr/>
        </p:nvSpPr>
        <p:spPr>
          <a:xfrm>
            <a:off x="228600" y="5105402"/>
            <a:ext cx="3962400" cy="1846659"/>
          </a:xfrm>
          <a:prstGeom prst="rect">
            <a:avLst/>
          </a:prstGeom>
        </p:spPr>
        <p:txBody>
          <a:bodyPr wrap="square">
            <a:spAutoFit/>
          </a:bodyPr>
          <a:lstStyle/>
          <a:p>
            <a:pPr marL="457200" indent="-457200">
              <a:buNone/>
            </a:pPr>
            <a:r>
              <a:rPr lang="en-US" sz="2200" b="1" i="1" dirty="0" smtClean="0">
                <a:latin typeface="Arial" pitchFamily="34" charset="0"/>
                <a:cs typeface="Arial" pitchFamily="34" charset="0"/>
              </a:rPr>
              <a:t>     Largest local excess</a:t>
            </a:r>
            <a:r>
              <a:rPr lang="en-US" sz="2200" b="1" i="1" dirty="0" smtClean="0">
                <a:solidFill>
                  <a:srgbClr val="0000FF"/>
                </a:solidFill>
                <a:latin typeface="Arial" pitchFamily="34" charset="0"/>
                <a:cs typeface="Arial" pitchFamily="34" charset="0"/>
              </a:rPr>
              <a:t>:  </a:t>
            </a:r>
          </a:p>
          <a:p>
            <a:pPr marL="457200" indent="-457200"/>
            <a:r>
              <a:rPr lang="en-US" sz="2200" b="1" dirty="0" smtClean="0">
                <a:solidFill>
                  <a:srgbClr val="FF0000"/>
                </a:solidFill>
                <a:latin typeface="Arial" pitchFamily="34" charset="0"/>
                <a:cs typeface="Arial" pitchFamily="34" charset="0"/>
              </a:rPr>
              <a:t>     5</a:t>
            </a:r>
            <a:r>
              <a:rPr lang="en-US" sz="2200" b="1" dirty="0" smtClean="0">
                <a:solidFill>
                  <a:srgbClr val="FF0000"/>
                </a:solidFill>
                <a:latin typeface="Arial" pitchFamily="34" charset="0"/>
                <a:ea typeface="Lucida Grande"/>
                <a:cs typeface="Arial" pitchFamily="34" charset="0"/>
              </a:rPr>
              <a:t>σ</a:t>
            </a:r>
            <a:r>
              <a:rPr lang="en-US" sz="2200" b="1"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at  </a:t>
            </a:r>
            <a:r>
              <a:rPr lang="en-US" sz="2000" b="1" i="1" dirty="0" err="1" smtClean="0">
                <a:solidFill>
                  <a:srgbClr val="FF0000"/>
                </a:solidFill>
                <a:latin typeface="Arial" pitchFamily="34" charset="0"/>
                <a:cs typeface="Arial" pitchFamily="34" charset="0"/>
              </a:rPr>
              <a:t>m</a:t>
            </a:r>
            <a:r>
              <a:rPr lang="en-US" sz="2000" b="1" i="1" baseline="-25000" dirty="0" err="1" smtClean="0">
                <a:solidFill>
                  <a:srgbClr val="FF0000"/>
                </a:solidFill>
                <a:latin typeface="Arial" pitchFamily="34" charset="0"/>
                <a:cs typeface="Arial" pitchFamily="34" charset="0"/>
              </a:rPr>
              <a:t>H</a:t>
            </a:r>
            <a:r>
              <a:rPr lang="en-US" sz="20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126.5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a:p>
            <a:pPr marL="457200" indent="-457200"/>
            <a:endParaRPr lang="en-US" sz="1600" dirty="0" smtClean="0">
              <a:solidFill>
                <a:srgbClr val="0000FF"/>
              </a:solidFill>
              <a:latin typeface="Times New Roman" pitchFamily="18" charset="0"/>
              <a:cs typeface="Times New Roman" pitchFamily="18" charset="0"/>
            </a:endParaRPr>
          </a:p>
          <a:p>
            <a:pPr marL="457200" indent="-457200"/>
            <a:r>
              <a:rPr lang="en-US" sz="1600" b="1" i="1" dirty="0" smtClean="0">
                <a:solidFill>
                  <a:srgbClr val="0000FF"/>
                </a:solidFill>
                <a:latin typeface="Times New Roman" pitchFamily="18" charset="0"/>
                <a:cs typeface="Times New Roman" pitchFamily="18" charset="0"/>
              </a:rPr>
              <a:t>       With LEE in 110 &lt; </a:t>
            </a:r>
            <a:r>
              <a:rPr lang="en-US" sz="1600" b="1" i="1" dirty="0" err="1" smtClean="0">
                <a:solidFill>
                  <a:srgbClr val="0000FF"/>
                </a:solidFill>
                <a:latin typeface="Times New Roman" pitchFamily="18" charset="0"/>
                <a:cs typeface="Times New Roman" pitchFamily="18" charset="0"/>
              </a:rPr>
              <a:t>m</a:t>
            </a:r>
            <a:r>
              <a:rPr lang="en-US" sz="1600" b="1" i="1" baseline="-25000" dirty="0" err="1" smtClean="0">
                <a:solidFill>
                  <a:srgbClr val="0000FF"/>
                </a:solidFill>
                <a:latin typeface="Times New Roman" pitchFamily="18" charset="0"/>
                <a:cs typeface="Times New Roman" pitchFamily="18" charset="0"/>
              </a:rPr>
              <a:t>H</a:t>
            </a:r>
            <a:r>
              <a:rPr lang="en-US" sz="1600" b="1" i="1" dirty="0" smtClean="0">
                <a:solidFill>
                  <a:srgbClr val="0000FF"/>
                </a:solidFill>
                <a:latin typeface="Times New Roman" pitchFamily="18" charset="0"/>
                <a:cs typeface="Times New Roman" pitchFamily="18" charset="0"/>
              </a:rPr>
              <a:t> &lt; 150 </a:t>
            </a:r>
            <a:r>
              <a:rPr lang="en-US" sz="1600" b="1" i="1" dirty="0" err="1" smtClean="0">
                <a:solidFill>
                  <a:srgbClr val="0000FF"/>
                </a:solidFill>
                <a:latin typeface="Times New Roman" pitchFamily="18" charset="0"/>
                <a:cs typeface="Times New Roman" pitchFamily="18" charset="0"/>
              </a:rPr>
              <a:t>GeV</a:t>
            </a:r>
            <a:r>
              <a:rPr lang="en-US" sz="1600" b="1" i="1" dirty="0" smtClean="0">
                <a:solidFill>
                  <a:srgbClr val="0000FF"/>
                </a:solidFill>
                <a:latin typeface="Times New Roman" pitchFamily="18" charset="0"/>
                <a:cs typeface="Times New Roman" pitchFamily="18" charset="0"/>
              </a:rPr>
              <a:t>,</a:t>
            </a:r>
          </a:p>
          <a:p>
            <a:pPr marL="457200" indent="-457200"/>
            <a:r>
              <a:rPr lang="en-US" sz="1600" b="1" i="1" dirty="0" smtClean="0">
                <a:solidFill>
                  <a:srgbClr val="0000FF"/>
                </a:solidFill>
                <a:latin typeface="Times New Roman" pitchFamily="18" charset="0"/>
                <a:cs typeface="Times New Roman" pitchFamily="18" charset="0"/>
              </a:rPr>
              <a:t>       global significance: 4.3</a:t>
            </a:r>
            <a:r>
              <a:rPr lang="en-US" sz="1600" b="1" i="1" dirty="0" smtClean="0">
                <a:solidFill>
                  <a:srgbClr val="0000FF"/>
                </a:solidFill>
                <a:latin typeface="Symbol" pitchFamily="18" charset="2"/>
                <a:cs typeface="Times New Roman" pitchFamily="18" charset="0"/>
              </a:rPr>
              <a:t>s</a:t>
            </a:r>
          </a:p>
          <a:p>
            <a:pPr marL="457200" indent="-457200"/>
            <a:endParaRPr lang="en-US" sz="2200" b="1" i="1" dirty="0" smtClean="0">
              <a:solidFill>
                <a:srgbClr val="FF0000"/>
              </a:solidFill>
              <a:latin typeface="Arial" pitchFamily="34" charset="0"/>
              <a:cs typeface="Arial" pitchFamily="34" charset="0"/>
            </a:endParaRPr>
          </a:p>
        </p:txBody>
      </p:sp>
      <p:sp>
        <p:nvSpPr>
          <p:cNvPr id="19" name="Rectangle 18"/>
          <p:cNvSpPr/>
          <p:nvPr/>
        </p:nvSpPr>
        <p:spPr bwMode="auto">
          <a:xfrm>
            <a:off x="533400" y="50292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rgbClr val="000000"/>
                </a:solidFill>
              </a:rPr>
              <a:t>LHC ERA    The discovery of </a:t>
            </a:r>
            <a:r>
              <a:rPr lang="en-US" dirty="0">
                <a:solidFill>
                  <a:srgbClr val="000000"/>
                </a:solidFill>
              </a:rPr>
              <a:t>the Higgs </a:t>
            </a:r>
            <a:r>
              <a:rPr lang="en-US" dirty="0" smtClean="0">
                <a:solidFill>
                  <a:srgbClr val="000000"/>
                </a:solidFill>
              </a:rPr>
              <a:t>boson</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49</a:t>
            </a:fld>
            <a:endParaRPr lang="en-US" altLang="zh-CN" dirty="0">
              <a:solidFill>
                <a:srgbClr val="000000"/>
              </a:solidFill>
            </a:endParaRPr>
          </a:p>
        </p:txBody>
      </p:sp>
      <p:sp>
        <p:nvSpPr>
          <p:cNvPr id="3" name="Content Placeholder 2"/>
          <p:cNvSpPr>
            <a:spLocks noGrp="1"/>
          </p:cNvSpPr>
          <p:nvPr>
            <p:ph sz="quarter" idx="1"/>
          </p:nvPr>
        </p:nvSpPr>
        <p:spPr>
          <a:xfrm>
            <a:off x="564048" y="955826"/>
            <a:ext cx="4007952" cy="457200"/>
          </a:xfrm>
        </p:spPr>
        <p:txBody>
          <a:bodyPr/>
          <a:lstStyle/>
          <a:p>
            <a:r>
              <a:rPr lang="en-US" sz="2200" b="1" i="1" dirty="0" smtClean="0">
                <a:solidFill>
                  <a:srgbClr val="FF0000"/>
                </a:solidFill>
              </a:rPr>
              <a:t>July 4 2012, “Discovery!”</a:t>
            </a:r>
          </a:p>
        </p:txBody>
      </p:sp>
      <p:pic>
        <p:nvPicPr>
          <p:cNvPr id="6" name="Picture 5"/>
          <p:cNvPicPr>
            <a:picLocks noChangeAspect="1"/>
          </p:cNvPicPr>
          <p:nvPr/>
        </p:nvPicPr>
        <p:blipFill>
          <a:blip r:embed="rId2" cstate="print"/>
          <a:stretch>
            <a:fillRect/>
          </a:stretch>
        </p:blipFill>
        <p:spPr>
          <a:xfrm>
            <a:off x="351509" y="1717826"/>
            <a:ext cx="8365938" cy="4378174"/>
          </a:xfrm>
          <a:prstGeom prst="rect">
            <a:avLst/>
          </a:prstGeom>
        </p:spPr>
      </p:pic>
    </p:spTree>
    <p:extLst>
      <p:ext uri="{BB962C8B-B14F-4D97-AF65-F5344CB8AC3E}">
        <p14:creationId xmlns:p14="http://schemas.microsoft.com/office/powerpoint/2010/main" xmlns="" val="1522563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219200"/>
          </a:xfrm>
        </p:spPr>
        <p:txBody>
          <a:bodyPr>
            <a:normAutofit/>
          </a:bodyPr>
          <a:lstStyle/>
          <a:p>
            <a:r>
              <a:rPr lang="en-US" dirty="0" smtClean="0"/>
              <a:t>THE PRE-LEP ERA</a:t>
            </a:r>
            <a:br>
              <a:rPr lang="en-US" dirty="0" smtClean="0"/>
            </a:br>
            <a:r>
              <a:rPr lang="en-US" sz="3200" dirty="0" smtClean="0"/>
              <a:t>(up to 1990)</a:t>
            </a:r>
            <a:endParaRPr lang="en-US" dirty="0"/>
          </a:p>
        </p:txBody>
      </p:sp>
      <p:sp>
        <p:nvSpPr>
          <p:cNvPr id="4" name="Rectangle 1"/>
          <p:cNvSpPr txBox="1">
            <a:spLocks noChangeArrowheads="1"/>
          </p:cNvSpPr>
          <p:nvPr/>
        </p:nvSpPr>
        <p:spPr bwMode="auto">
          <a:xfrm>
            <a:off x="838200" y="76200"/>
            <a:ext cx="8153400" cy="533400"/>
          </a:xfrm>
          <a:prstGeom prst="roundRect">
            <a:avLst>
              <a:gd name="adj" fmla="val 0"/>
            </a:avLst>
          </a:prstGeom>
          <a:noFill/>
          <a:ln w="28575" cap="flat" cmpd="sng" algn="ctr">
            <a:noFill/>
            <a:prstDash val="solid"/>
            <a:round/>
            <a:headEnd type="none" w="med" len="med"/>
            <a:tailEnd type="none" w="med" len="med"/>
          </a:ln>
          <a:effectLst/>
        </p:spPr>
        <p:txBody>
          <a:bodyPr vert="horz" wrap="none" lIns="91435" tIns="45718" rIns="91435" bIns="45718" numCol="1" anchor="ctr" anchorCtr="0" compatLnSpc="1">
            <a:prstTxWarp prst="textNoShape">
              <a:avLst/>
            </a:prstTxWarp>
            <a:norm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2800" b="1" i="1" dirty="0" smtClean="0">
                <a:latin typeface="+mj-lt"/>
                <a:cs typeface="Times New Roman" pitchFamily="18" charset="0"/>
                <a:sym typeface="Helvetica" charset="0"/>
              </a:rPr>
              <a:t>PRE</a:t>
            </a:r>
            <a:r>
              <a:rPr kumimoji="0" lang="en-US" sz="2800" b="1" i="1" u="none" strike="noStrike" kern="1200" cap="none" spc="0" normalizeH="0" baseline="0" noProof="0" dirty="0" smtClean="0">
                <a:ln>
                  <a:noFill/>
                </a:ln>
                <a:effectLst/>
                <a:uLnTx/>
                <a:uFillTx/>
                <a:latin typeface="+mj-lt"/>
                <a:ea typeface="+mn-ea"/>
                <a:cs typeface="Times New Roman" pitchFamily="18" charset="0"/>
                <a:sym typeface="Helvetica" charset="0"/>
              </a:rPr>
              <a:t>-LEP ERA</a:t>
            </a:r>
            <a:endParaRPr kumimoji="0" lang="en-US" sz="2800" b="1" i="1" u="none" strike="noStrike" kern="1200" cap="none" spc="0" normalizeH="0" baseline="0" noProof="0" dirty="0">
              <a:ln>
                <a:noFill/>
              </a:ln>
              <a:effectLst/>
              <a:uLnTx/>
              <a:uFillTx/>
              <a:latin typeface="+mj-lt"/>
              <a:ea typeface="+mn-ea"/>
              <a:cs typeface="Times New Roman" pitchFamily="18" charset="0"/>
              <a:sym typeface="Helvetica" charset="0"/>
            </a:endParaRPr>
          </a:p>
        </p:txBody>
      </p:sp>
      <p:sp>
        <p:nvSpPr>
          <p:cNvPr id="5" name="Slide Number Placeholder 3"/>
          <p:cNvSpPr>
            <a:spLocks noGrp="1"/>
          </p:cNvSpPr>
          <p:nvPr>
            <p:ph type="sldNum" sz="quarter" idx="12"/>
          </p:nvPr>
        </p:nvSpPr>
        <p:spPr>
          <a:xfrm>
            <a:off x="6934200" y="6629400"/>
            <a:ext cx="2133600" cy="365125"/>
          </a:xfrm>
        </p:spPr>
        <p:txBody>
          <a:bodyPr/>
          <a:lstStyle/>
          <a:p>
            <a:fld id="{B6F15528-21DE-4FAA-801E-634DDDAF4B2B}" type="slidenum">
              <a:rPr lang="en-US" smtClean="0">
                <a:solidFill>
                  <a:srgbClr val="000000"/>
                </a:solidFill>
                <a:latin typeface="+mn-lt"/>
              </a:rPr>
              <a:pPr/>
              <a:t>5</a:t>
            </a:fld>
            <a:endParaRPr lang="en-US" dirty="0">
              <a:solidFill>
                <a:srgbClr val="000000"/>
              </a:solidFill>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LHC ERA    July 4, 2012</a:t>
            </a:r>
            <a:r>
              <a:rPr lang="en-US" i="0" dirty="0" smtClean="0"/>
              <a:t>				</a:t>
            </a:r>
            <a:endParaRPr lang="en-US" i="0" dirty="0"/>
          </a:p>
        </p:txBody>
      </p:sp>
      <p:sp>
        <p:nvSpPr>
          <p:cNvPr id="3" name="Content Placeholder 2"/>
          <p:cNvSpPr>
            <a:spLocks noGrp="1"/>
          </p:cNvSpPr>
          <p:nvPr>
            <p:ph idx="1"/>
          </p:nvPr>
        </p:nvSpPr>
        <p:spPr>
          <a:xfrm>
            <a:off x="-76200" y="5715000"/>
            <a:ext cx="9372600" cy="762000"/>
          </a:xfrm>
        </p:spPr>
        <p:txBody>
          <a:bodyPr/>
          <a:lstStyle/>
          <a:p>
            <a:pPr marL="0" indent="0">
              <a:buNone/>
            </a:pPr>
            <a:r>
              <a:rPr lang="en-US" sz="2000" b="1" i="1" dirty="0"/>
              <a:t>On July 4, 2012 the Higgs working group had a celebratory drink. Everyone is watching the corks of the champagne bottles flying up to the ceiling. </a:t>
            </a: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pPr>
                <a:defRPr/>
              </a:pPr>
              <a:t>50</a:t>
            </a:fld>
            <a:endParaRPr lang="en-US" altLang="zh-CN" dirty="0"/>
          </a:p>
        </p:txBody>
      </p:sp>
      <p:pic>
        <p:nvPicPr>
          <p:cNvPr id="5" name="Picture 2" descr="C:\Users\isabel\Desktop\552245_4290500063508_968411965_n.jpg"/>
          <p:cNvPicPr>
            <a:picLocks noChangeAspect="1" noChangeArrowheads="1"/>
          </p:cNvPicPr>
          <p:nvPr/>
        </p:nvPicPr>
        <p:blipFill>
          <a:blip r:embed="rId2" cstate="print"/>
          <a:srcRect/>
          <a:stretch>
            <a:fillRect/>
          </a:stretch>
        </p:blipFill>
        <p:spPr bwMode="auto">
          <a:xfrm>
            <a:off x="1066800" y="902011"/>
            <a:ext cx="7162800" cy="4752816"/>
          </a:xfrm>
          <a:prstGeom prst="rect">
            <a:avLst/>
          </a:prstGeom>
          <a:noFill/>
        </p:spPr>
      </p:pic>
      <p:sp>
        <p:nvSpPr>
          <p:cNvPr id="6" name="TextBox 5"/>
          <p:cNvSpPr txBox="1"/>
          <p:nvPr/>
        </p:nvSpPr>
        <p:spPr>
          <a:xfrm>
            <a:off x="5029200" y="14"/>
            <a:ext cx="3657600" cy="646331"/>
          </a:xfrm>
          <a:prstGeom prst="rect">
            <a:avLst/>
          </a:prstGeom>
          <a:noFill/>
        </p:spPr>
        <p:txBody>
          <a:bodyPr wrap="square" rtlCol="0">
            <a:spAutoFit/>
          </a:bodyPr>
          <a:lstStyle/>
          <a:p>
            <a:pPr>
              <a:buNone/>
            </a:pPr>
            <a:r>
              <a:rPr lang="en-US" sz="1800" b="1" i="1" dirty="0" smtClean="0"/>
              <a:t>The day of the CERN public announcement of the discovery</a:t>
            </a:r>
            <a:endParaRPr lang="en-US" sz="1800" b="1" i="1" dirty="0"/>
          </a:p>
        </p:txBody>
      </p:sp>
    </p:spTree>
    <p:extLst>
      <p:ext uri="{BB962C8B-B14F-4D97-AF65-F5344CB8AC3E}">
        <p14:creationId xmlns:p14="http://schemas.microsoft.com/office/powerpoint/2010/main" xmlns="" val="3262425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153407" cy="593558"/>
          </a:xfrm>
        </p:spPr>
        <p:txBody>
          <a:bodyPr/>
          <a:lstStyle/>
          <a:p>
            <a:pPr algn="l"/>
            <a:r>
              <a:rPr lang="en-US" dirty="0" smtClean="0"/>
              <a:t>LHC ERA    July 4, 2012				</a:t>
            </a:r>
            <a:endParaRPr lang="en-US" dirty="0"/>
          </a:p>
        </p:txBody>
      </p:sp>
      <p:pic>
        <p:nvPicPr>
          <p:cNvPr id="5" name="Picture 4" descr="481908_4294541761053_1927209620_n.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0" y="914400"/>
            <a:ext cx="6781800" cy="4521200"/>
          </a:xfrm>
          <a:prstGeom prst="rect">
            <a:avLst/>
          </a:prstGeom>
        </p:spPr>
      </p:pic>
      <p:sp>
        <p:nvSpPr>
          <p:cNvPr id="7" name="Content Placeholder 6"/>
          <p:cNvSpPr txBox="1">
            <a:spLocks noGrp="1"/>
          </p:cNvSpPr>
          <p:nvPr>
            <p:ph idx="1"/>
          </p:nvPr>
        </p:nvSpPr>
        <p:spPr bwMode="auto">
          <a:xfrm>
            <a:off x="609600" y="5562600"/>
            <a:ext cx="8001000" cy="923326"/>
          </a:xfrm>
          <a:prstGeom prst="rect">
            <a:avLst/>
          </a:prstGeom>
          <a:noFill/>
          <a:ln w="9525">
            <a:noFill/>
            <a:miter lim="800000"/>
            <a:headEnd/>
            <a:tailEnd/>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ysClr val="windowText" lastClr="000000"/>
                </a:solidFill>
                <a:effectLst/>
                <a:uLnTx/>
                <a:uFillTx/>
              </a:rPr>
              <a:t>On July 4, at the end of the CERN seminar I went to shake hands with Prof. Higgs. I told him </a:t>
            </a:r>
            <a:r>
              <a:rPr kumimoji="0" lang="en-US" sz="1800" b="1" i="1" u="none" strike="noStrike" kern="0" cap="none" spc="0" normalizeH="0" baseline="0" noProof="0" dirty="0" smtClean="0">
                <a:ln>
                  <a:noFill/>
                </a:ln>
                <a:solidFill>
                  <a:srgbClr val="0000FF"/>
                </a:solidFill>
                <a:effectLst/>
                <a:uLnTx/>
                <a:uFillTx/>
              </a:rPr>
              <a:t>“I have been looking for you for over 20 years”</a:t>
            </a:r>
            <a:r>
              <a:rPr kumimoji="0" lang="en-US" sz="1800" b="1" i="1" u="none" strike="noStrike" kern="0" cap="none" spc="0" normalizeH="0" baseline="0" noProof="0" dirty="0" smtClean="0">
                <a:ln>
                  <a:noFill/>
                </a:ln>
                <a:solidFill>
                  <a:sysClr val="windowText" lastClr="000000"/>
                </a:solidFill>
                <a:effectLst/>
                <a:uLnTx/>
                <a:uFillTx/>
              </a:rPr>
              <a:t>. He replied </a:t>
            </a:r>
            <a:r>
              <a:rPr kumimoji="0" lang="en-US" sz="1800" b="1" i="1" u="none" strike="noStrike" kern="0" cap="none" spc="0" normalizeH="0" baseline="0" noProof="0" dirty="0" smtClean="0">
                <a:ln>
                  <a:noFill/>
                </a:ln>
                <a:solidFill>
                  <a:srgbClr val="FF0000"/>
                </a:solidFill>
                <a:effectLst/>
                <a:uLnTx/>
                <a:uFillTx/>
              </a:rPr>
              <a:t>“now, you have found me”</a:t>
            </a:r>
            <a:r>
              <a:rPr kumimoji="0" lang="en-US" sz="1800" b="1" i="1" u="none" strike="noStrike" kern="0" cap="none" spc="0" normalizeH="0" baseline="0" noProof="0" dirty="0" smtClean="0">
                <a:ln>
                  <a:noFill/>
                </a:ln>
                <a:solidFill>
                  <a:sysClr val="windowText" lastClr="000000"/>
                </a:solidFill>
                <a:effectLst/>
                <a:uLnTx/>
                <a:uFillTx/>
              </a:rPr>
              <a:t>. </a:t>
            </a:r>
            <a:endParaRPr kumimoji="0" lang="en-US" sz="1800" b="1" i="1" u="none" strike="noStrike" kern="0" cap="none" spc="0" normalizeH="0" baseline="0" noProof="0" dirty="0">
              <a:ln>
                <a:noFill/>
              </a:ln>
              <a:solidFill>
                <a:sysClr val="windowText" lastClr="000000"/>
              </a:solidFill>
              <a:effectLst/>
              <a:uLnTx/>
              <a:uFillTx/>
            </a:endParaRPr>
          </a:p>
        </p:txBody>
      </p:sp>
      <p:sp>
        <p:nvSpPr>
          <p:cNvPr id="6" name="Oval 5"/>
          <p:cNvSpPr/>
          <p:nvPr/>
        </p:nvSpPr>
        <p:spPr bwMode="auto">
          <a:xfrm>
            <a:off x="2895600" y="2895600"/>
            <a:ext cx="1219200" cy="1219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cxnSp>
        <p:nvCxnSpPr>
          <p:cNvPr id="8" name="Straight Connector 7"/>
          <p:cNvCxnSpPr>
            <a:stCxn id="6" idx="3"/>
          </p:cNvCxnSpPr>
          <p:nvPr/>
        </p:nvCxnSpPr>
        <p:spPr bwMode="auto">
          <a:xfrm flipH="1">
            <a:off x="914400" y="3936252"/>
            <a:ext cx="2159748" cy="1092948"/>
          </a:xfrm>
          <a:prstGeom prst="line">
            <a:avLst/>
          </a:prstGeom>
          <a:noFill/>
          <a:ln w="28575" cap="flat" cmpd="sng" algn="ctr">
            <a:solidFill>
              <a:srgbClr val="FF0000"/>
            </a:solidFill>
            <a:prstDash val="solid"/>
            <a:round/>
            <a:headEnd type="none" w="med" len="med"/>
            <a:tailEnd type="none" w="med" len="med"/>
          </a:ln>
          <a:effectLst/>
        </p:spPr>
      </p:cxnSp>
      <p:sp>
        <p:nvSpPr>
          <p:cNvPr id="9" name="TextBox 8"/>
          <p:cNvSpPr txBox="1"/>
          <p:nvPr/>
        </p:nvSpPr>
        <p:spPr>
          <a:xfrm>
            <a:off x="80297" y="4977824"/>
            <a:ext cx="1062711" cy="584776"/>
          </a:xfrm>
          <a:prstGeom prst="rect">
            <a:avLst/>
          </a:prstGeom>
          <a:noFill/>
        </p:spPr>
        <p:txBody>
          <a:bodyPr wrap="none" rtlCol="0">
            <a:spAutoFit/>
          </a:bodyPr>
          <a:lstStyle/>
          <a:p>
            <a:pPr>
              <a:buNone/>
            </a:pPr>
            <a:r>
              <a:rPr lang="en-US" sz="1600" dirty="0" smtClean="0">
                <a:solidFill>
                  <a:srgbClr val="FF0000"/>
                </a:solidFill>
              </a:rPr>
              <a:t>Professor </a:t>
            </a:r>
            <a:br>
              <a:rPr lang="en-US" sz="1600" dirty="0" smtClean="0">
                <a:solidFill>
                  <a:srgbClr val="FF0000"/>
                </a:solidFill>
              </a:rPr>
            </a:br>
            <a:r>
              <a:rPr lang="en-US" sz="1600" dirty="0" smtClean="0">
                <a:solidFill>
                  <a:srgbClr val="FF0000"/>
                </a:solidFill>
              </a:rPr>
              <a:t>Higgs</a:t>
            </a:r>
            <a:endParaRPr lang="en-US" sz="1600" dirty="0">
              <a:solidFill>
                <a:srgbClr val="FF0000"/>
              </a:solidFill>
            </a:endParaRPr>
          </a:p>
        </p:txBody>
      </p:sp>
      <p:sp>
        <p:nvSpPr>
          <p:cNvPr id="12" name="Oval 11"/>
          <p:cNvSpPr/>
          <p:nvPr/>
        </p:nvSpPr>
        <p:spPr bwMode="auto">
          <a:xfrm>
            <a:off x="5410200" y="1143000"/>
            <a:ext cx="990600" cy="1066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cxnSp>
        <p:nvCxnSpPr>
          <p:cNvPr id="13" name="Straight Connector 12"/>
          <p:cNvCxnSpPr>
            <a:stCxn id="12" idx="5"/>
          </p:cNvCxnSpPr>
          <p:nvPr/>
        </p:nvCxnSpPr>
        <p:spPr bwMode="auto">
          <a:xfrm>
            <a:off x="6255731" y="2053585"/>
            <a:ext cx="1897670" cy="1680229"/>
          </a:xfrm>
          <a:prstGeom prst="line">
            <a:avLst/>
          </a:prstGeom>
          <a:noFill/>
          <a:ln w="28575" cap="flat" cmpd="sng" algn="ctr">
            <a:solidFill>
              <a:srgbClr val="FF0000"/>
            </a:solidFill>
            <a:prstDash val="solid"/>
            <a:round/>
            <a:headEnd type="none" w="med" len="med"/>
            <a:tailEnd type="none" w="med" len="med"/>
          </a:ln>
          <a:effectLst/>
        </p:spPr>
      </p:cxnSp>
      <p:sp>
        <p:nvSpPr>
          <p:cNvPr id="14" name="TextBox 13"/>
          <p:cNvSpPr txBox="1"/>
          <p:nvPr/>
        </p:nvSpPr>
        <p:spPr>
          <a:xfrm>
            <a:off x="7924807" y="3683913"/>
            <a:ext cx="1062711" cy="584776"/>
          </a:xfrm>
          <a:prstGeom prst="rect">
            <a:avLst/>
          </a:prstGeom>
          <a:noFill/>
        </p:spPr>
        <p:txBody>
          <a:bodyPr wrap="none" rtlCol="0">
            <a:spAutoFit/>
          </a:bodyPr>
          <a:lstStyle/>
          <a:p>
            <a:pPr>
              <a:buNone/>
            </a:pPr>
            <a:r>
              <a:rPr lang="en-US" sz="1600" dirty="0" smtClean="0">
                <a:solidFill>
                  <a:srgbClr val="FF0000"/>
                </a:solidFill>
              </a:rPr>
              <a:t>Professor </a:t>
            </a:r>
            <a:br>
              <a:rPr lang="en-US" sz="1600" dirty="0" smtClean="0">
                <a:solidFill>
                  <a:srgbClr val="FF0000"/>
                </a:solidFill>
              </a:rPr>
            </a:br>
            <a:r>
              <a:rPr lang="en-US" sz="1600" dirty="0" err="1" smtClean="0">
                <a:solidFill>
                  <a:srgbClr val="FF0000"/>
                </a:solidFill>
              </a:rPr>
              <a:t>Englert</a:t>
            </a:r>
            <a:endParaRPr lang="en-US" sz="1600" dirty="0">
              <a:solidFill>
                <a:srgbClr val="FF0000"/>
              </a:solidFill>
            </a:endParaRPr>
          </a:p>
        </p:txBody>
      </p:sp>
      <p:sp>
        <p:nvSpPr>
          <p:cNvPr id="15" name="TextBox 14"/>
          <p:cNvSpPr txBox="1"/>
          <p:nvPr/>
        </p:nvSpPr>
        <p:spPr>
          <a:xfrm>
            <a:off x="5029200" y="14"/>
            <a:ext cx="3657600" cy="646331"/>
          </a:xfrm>
          <a:prstGeom prst="rect">
            <a:avLst/>
          </a:prstGeom>
          <a:noFill/>
        </p:spPr>
        <p:txBody>
          <a:bodyPr wrap="square" rtlCol="0">
            <a:spAutoFit/>
          </a:bodyPr>
          <a:lstStyle/>
          <a:p>
            <a:pPr>
              <a:buNone/>
            </a:pPr>
            <a:r>
              <a:rPr lang="en-US" sz="1800" b="1" i="1" dirty="0" smtClean="0"/>
              <a:t>The day of the CERN public announcement of the discovery</a:t>
            </a:r>
            <a:endParaRPr lang="en-US" sz="1800" b="1" i="1" dirty="0"/>
          </a:p>
        </p:txBody>
      </p:sp>
      <p:sp>
        <p:nvSpPr>
          <p:cNvPr id="19" name="Slide Number Placeholder 3"/>
          <p:cNvSpPr>
            <a:spLocks noGrp="1"/>
          </p:cNvSpPr>
          <p:nvPr>
            <p:ph type="sldNum" sz="quarter" idx="12"/>
          </p:nvPr>
        </p:nvSpPr>
        <p:spPr>
          <a:xfrm>
            <a:off x="6845418" y="6587892"/>
            <a:ext cx="2289048" cy="270108"/>
          </a:xfrm>
          <a:prstGeom prst="rect">
            <a:avLst/>
          </a:prstGeom>
        </p:spPr>
        <p:txBody>
          <a:bodyPr lIns="67355" tIns="33677" rIns="67355" bIns="33677"/>
          <a:lstStyle/>
          <a:p>
            <a:fld id="{E0BDFEB8-C2D8-4503-BD2D-A1FFFF77313C}" type="slidenum">
              <a:rPr lang="en-US"/>
              <a:pPr/>
              <a:t>51</a:t>
            </a:fld>
            <a:endParaRPr lang="en-US" dirty="0"/>
          </a:p>
        </p:txBody>
      </p:sp>
    </p:spTree>
    <p:extLst>
      <p:ext uri="{BB962C8B-B14F-4D97-AF65-F5344CB8AC3E}">
        <p14:creationId xmlns:p14="http://schemas.microsoft.com/office/powerpoint/2010/main" xmlns="" val="5192333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us\Desktop\New folder\IMG_3272.JPG"/>
          <p:cNvPicPr>
            <a:picLocks noChangeAspect="1" noChangeArrowheads="1"/>
          </p:cNvPicPr>
          <p:nvPr/>
        </p:nvPicPr>
        <p:blipFill>
          <a:blip r:embed="rId2" cstate="email">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a:ext>
            </a:extLst>
          </a:blip>
          <a:srcRect/>
          <a:stretch>
            <a:fillRect/>
          </a:stretch>
        </p:blipFill>
        <p:spPr bwMode="auto">
          <a:xfrm>
            <a:off x="2514092" y="1199193"/>
            <a:ext cx="4838697" cy="36286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 name="Group 6"/>
          <p:cNvGrpSpPr/>
          <p:nvPr/>
        </p:nvGrpSpPr>
        <p:grpSpPr>
          <a:xfrm rot="1010697">
            <a:off x="4703222" y="397428"/>
            <a:ext cx="4518747" cy="1183024"/>
            <a:chOff x="4648200" y="2438400"/>
            <a:chExt cx="3900615" cy="914403"/>
          </a:xfrm>
        </p:grpSpPr>
        <p:pic>
          <p:nvPicPr>
            <p:cNvPr id="8" name="Picture 2" descr="C:\Users\nengxu\Desktop\IMG_1865.JPG"/>
            <p:cNvPicPr>
              <a:picLocks noChangeAspect="1" noChangeArrowheads="1"/>
            </p:cNvPicPr>
            <p:nvPr/>
          </p:nvPicPr>
          <p:blipFill rotWithShape="1">
            <a:blip r:embed="rId4" cstate="screen">
              <a:extLst>
                <a:ext uri="{BEBA8EAE-BF5A-486C-A8C5-ECC9F3942E4B}">
                  <a14:imgProps xmlns:a14="http://schemas.microsoft.com/office/drawing/2010/main" xmlns="">
                    <a14:imgLayer r:embed="rId5">
                      <a14:imgEffect>
                        <a14:brightnessContrast contrast="40000"/>
                      </a14:imgEffect>
                    </a14:imgLayer>
                  </a14:imgProps>
                </a:ext>
                <a:ext uri="{28A0092B-C50C-407E-A947-70E740481C1C}">
                  <a14:useLocalDpi xmlns:a14="http://schemas.microsoft.com/office/drawing/2010/main" xmlns=""/>
                </a:ext>
              </a:extLst>
            </a:blip>
            <a:srcRect/>
            <a:stretch/>
          </p:blipFill>
          <p:spPr bwMode="auto">
            <a:xfrm rot="5400000">
              <a:off x="6408007" y="1211994"/>
              <a:ext cx="381002" cy="39006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9" name="Picture 2" descr="C:\Users\nengxu\Desktop\IMG_1865.JPG"/>
            <p:cNvPicPr>
              <a:picLocks noChangeAspect="1" noChangeArrowheads="1"/>
            </p:cNvPicPr>
            <p:nvPr/>
          </p:nvPicPr>
          <p:blipFill rotWithShape="1">
            <a:blip r:embed="rId6" cstate="screen">
              <a:extLst>
                <a:ext uri="{BEBA8EAE-BF5A-486C-A8C5-ECC9F3942E4B}">
                  <a14:imgProps xmlns:a14="http://schemas.microsoft.com/office/drawing/2010/main" xmlns="">
                    <a14:imgLayer r:embed="rId7">
                      <a14:imgEffect>
                        <a14:brightnessContrast contrast="40000"/>
                      </a14:imgEffect>
                    </a14:imgLayer>
                  </a14:imgProps>
                </a:ext>
                <a:ext uri="{28A0092B-C50C-407E-A947-70E740481C1C}">
                  <a14:useLocalDpi xmlns:a14="http://schemas.microsoft.com/office/drawing/2010/main" xmlns=""/>
                </a:ext>
              </a:extLst>
            </a:blip>
            <a:srcRect/>
            <a:stretch/>
          </p:blipFill>
          <p:spPr bwMode="auto">
            <a:xfrm rot="5400000">
              <a:off x="6560044" y="1212356"/>
              <a:ext cx="519711" cy="2971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pic>
        <p:nvPicPr>
          <p:cNvPr id="1027" name="Picture 3" descr="C:\Users\wus\Desktop\New folder\IMG_3274.JPG"/>
          <p:cNvPicPr>
            <a:picLocks noChangeAspect="1" noChangeArrowheads="1"/>
          </p:cNvPicPr>
          <p:nvPr/>
        </p:nvPicPr>
        <p:blipFill>
          <a:blip r:embed="rId8" cstate="screen">
            <a:extLst>
              <a:ext uri="{BEBA8EAE-BF5A-486C-A8C5-ECC9F3942E4B}">
                <a14:imgProps xmlns:a14="http://schemas.microsoft.com/office/drawing/2010/main" xmlns="">
                  <a14:imgLayer r:embed="rId9">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rot="20297781">
            <a:off x="59825" y="709593"/>
            <a:ext cx="4225647" cy="7214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2" name="Group 1"/>
          <p:cNvGrpSpPr/>
          <p:nvPr/>
        </p:nvGrpSpPr>
        <p:grpSpPr>
          <a:xfrm rot="21049713">
            <a:off x="4382941" y="4641127"/>
            <a:ext cx="4632838" cy="1800211"/>
            <a:chOff x="-94970" y="3385009"/>
            <a:chExt cx="3952617" cy="1328026"/>
          </a:xfrm>
        </p:grpSpPr>
        <p:pic>
          <p:nvPicPr>
            <p:cNvPr id="1031" name="Picture 7"/>
            <p:cNvPicPr>
              <a:picLocks noChangeAspect="1" noChangeArrowheads="1"/>
            </p:cNvPicPr>
            <p:nvPr/>
          </p:nvPicPr>
          <p:blipFill rotWithShape="1">
            <a:blip r:embed="rId10" cstate="screen">
              <a:extLst>
                <a:ext uri="{28A0092B-C50C-407E-A947-70E740481C1C}">
                  <a14:useLocalDpi xmlns:a14="http://schemas.microsoft.com/office/drawing/2010/main" xmlns=""/>
                </a:ext>
              </a:extLst>
            </a:blip>
            <a:srcRect/>
            <a:stretch/>
          </p:blipFill>
          <p:spPr bwMode="auto">
            <a:xfrm>
              <a:off x="-94970" y="3530896"/>
              <a:ext cx="3952617" cy="1182139"/>
            </a:xfrm>
            <a:prstGeom prst="rect">
              <a:avLst/>
            </a:prstGeom>
            <a:ln>
              <a:noFill/>
            </a:ln>
            <a:effectLst>
              <a:outerShdw blurRad="292100" dist="139700" dir="2700000" algn="tl" rotWithShape="0">
                <a:srgbClr val="333333">
                  <a:alpha val="65000"/>
                </a:srgbClr>
              </a:outerShdw>
            </a:effectLst>
          </p:spPr>
        </p:pic>
        <p:pic>
          <p:nvPicPr>
            <p:cNvPr id="16" name="Picture 7"/>
            <p:cNvPicPr>
              <a:picLocks noChangeAspect="1" noChangeArrowheads="1"/>
            </p:cNvPicPr>
            <p:nvPr/>
          </p:nvPicPr>
          <p:blipFill rotWithShape="1">
            <a:blip r:embed="rId11" cstate="screen">
              <a:extLst>
                <a:ext uri="{28A0092B-C50C-407E-A947-70E740481C1C}">
                  <a14:useLocalDpi xmlns:a14="http://schemas.microsoft.com/office/drawing/2010/main" xmlns=""/>
                </a:ext>
              </a:extLst>
            </a:blip>
            <a:srcRect/>
            <a:stretch/>
          </p:blipFill>
          <p:spPr bwMode="auto">
            <a:xfrm>
              <a:off x="1697335" y="3385009"/>
              <a:ext cx="2015929" cy="766072"/>
            </a:xfrm>
            <a:prstGeom prst="rect">
              <a:avLst/>
            </a:prstGeom>
            <a:ln>
              <a:noFill/>
            </a:ln>
            <a:effectLst>
              <a:outerShdw blurRad="292100" dist="139700" dir="2700000" algn="tl" rotWithShape="0">
                <a:srgbClr val="333333">
                  <a:alpha val="65000"/>
                </a:srgbClr>
              </a:outerShdw>
            </a:effectLst>
          </p:spPr>
        </p:pic>
      </p:grpSp>
      <p:pic>
        <p:nvPicPr>
          <p:cNvPr id="1032" name="Picture 8"/>
          <p:cNvPicPr>
            <a:picLocks noChangeAspect="1" noChangeArrowheads="1"/>
          </p:cNvPicPr>
          <p:nvPr/>
        </p:nvPicPr>
        <p:blipFill rotWithShape="1">
          <a:blip r:embed="rId12" cstate="screen">
            <a:extLst>
              <a:ext uri="{28A0092B-C50C-407E-A947-70E740481C1C}">
                <a14:useLocalDpi xmlns:a14="http://schemas.microsoft.com/office/drawing/2010/main" xmlns=""/>
              </a:ext>
            </a:extLst>
          </a:blip>
          <a:srcRect/>
          <a:stretch/>
        </p:blipFill>
        <p:spPr bwMode="auto">
          <a:xfrm rot="1693417">
            <a:off x="75076" y="4018729"/>
            <a:ext cx="4566484" cy="156586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rot="1819038">
            <a:off x="1513009" y="5187241"/>
            <a:ext cx="1524000" cy="369332"/>
          </a:xfrm>
          <a:prstGeom prst="rect">
            <a:avLst/>
          </a:prstGeom>
          <a:noFill/>
        </p:spPr>
        <p:txBody>
          <a:bodyPr wrap="square" rtlCol="0">
            <a:spAutoFit/>
          </a:bodyPr>
          <a:lstStyle/>
          <a:p>
            <a:r>
              <a:rPr lang="en-US" b="1" dirty="0" smtClean="0">
                <a:solidFill>
                  <a:prstClr val="black"/>
                </a:solidFill>
                <a:latin typeface="Calibri"/>
              </a:rPr>
              <a:t>JULY 9, 2012</a:t>
            </a:r>
            <a:endParaRPr lang="en-US" b="1" dirty="0">
              <a:solidFill>
                <a:prstClr val="black"/>
              </a:solidFill>
              <a:latin typeface="Calibri"/>
            </a:endParaRPr>
          </a:p>
        </p:txBody>
      </p:sp>
      <p:sp>
        <p:nvSpPr>
          <p:cNvPr id="12" name="TextBox 11"/>
          <p:cNvSpPr txBox="1"/>
          <p:nvPr/>
        </p:nvSpPr>
        <p:spPr>
          <a:xfrm rot="20982459">
            <a:off x="7373519" y="5889315"/>
            <a:ext cx="1524000" cy="369332"/>
          </a:xfrm>
          <a:prstGeom prst="rect">
            <a:avLst/>
          </a:prstGeom>
          <a:noFill/>
        </p:spPr>
        <p:txBody>
          <a:bodyPr wrap="square" rtlCol="0">
            <a:spAutoFit/>
          </a:bodyPr>
          <a:lstStyle/>
          <a:p>
            <a:r>
              <a:rPr lang="en-US" b="1" dirty="0" smtClean="0">
                <a:solidFill>
                  <a:prstClr val="black"/>
                </a:solidFill>
                <a:latin typeface="Calibri"/>
              </a:rPr>
              <a:t>JULY 7, 2012</a:t>
            </a:r>
            <a:endParaRPr lang="en-US" b="1" dirty="0">
              <a:solidFill>
                <a:prstClr val="black"/>
              </a:solidFill>
              <a:latin typeface="Calibri"/>
            </a:endParaRPr>
          </a:p>
        </p:txBody>
      </p:sp>
      <p:sp>
        <p:nvSpPr>
          <p:cNvPr id="13" name="TextBox 12"/>
          <p:cNvSpPr txBox="1"/>
          <p:nvPr/>
        </p:nvSpPr>
        <p:spPr>
          <a:xfrm rot="1029177">
            <a:off x="7382240" y="2152680"/>
            <a:ext cx="1524000" cy="369332"/>
          </a:xfrm>
          <a:prstGeom prst="rect">
            <a:avLst/>
          </a:prstGeom>
          <a:noFill/>
        </p:spPr>
        <p:txBody>
          <a:bodyPr wrap="square" rtlCol="0">
            <a:spAutoFit/>
          </a:bodyPr>
          <a:lstStyle/>
          <a:p>
            <a:r>
              <a:rPr lang="en-US" b="1" dirty="0" smtClean="0">
                <a:solidFill>
                  <a:prstClr val="black"/>
                </a:solidFill>
                <a:latin typeface="Calibri"/>
              </a:rPr>
              <a:t>JULY 4, 2012</a:t>
            </a:r>
            <a:endParaRPr lang="en-US" b="1" dirty="0">
              <a:solidFill>
                <a:prstClr val="black"/>
              </a:solidFill>
              <a:latin typeface="Calibri"/>
            </a:endParaRPr>
          </a:p>
        </p:txBody>
      </p:sp>
      <p:sp>
        <p:nvSpPr>
          <p:cNvPr id="4" name="Slide Number Placeholder 3"/>
          <p:cNvSpPr>
            <a:spLocks noGrp="1"/>
          </p:cNvSpPr>
          <p:nvPr>
            <p:ph type="sldNum" sz="quarter" idx="12"/>
          </p:nvPr>
        </p:nvSpPr>
        <p:spPr>
          <a:xfrm>
            <a:off x="6934200" y="6492877"/>
            <a:ext cx="2133600" cy="365125"/>
          </a:xfrm>
        </p:spPr>
        <p:txBody>
          <a:bodyPr/>
          <a:lstStyle/>
          <a:p>
            <a:pPr>
              <a:buFontTx/>
              <a:buNone/>
            </a:pPr>
            <a:fld id="{B6F15528-21DE-4FAA-801E-634DDDAF4B2B}" type="slidenum">
              <a:rPr lang="en-US" smtClean="0">
                <a:solidFill>
                  <a:prstClr val="black">
                    <a:tint val="75000"/>
                  </a:prstClr>
                </a:solidFill>
                <a:latin typeface="Calibri"/>
              </a:rPr>
              <a:pPr>
                <a:buFontTx/>
                <a:buNone/>
              </a:pPr>
              <a:t>52</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36277088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rot="20315058">
            <a:off x="129987" y="641445"/>
            <a:ext cx="3505200" cy="990600"/>
            <a:chOff x="6096000" y="2133600"/>
            <a:chExt cx="2478298" cy="762001"/>
          </a:xfrm>
        </p:grpSpPr>
        <p:pic>
          <p:nvPicPr>
            <p:cNvPr id="15" name="Picture 2" descr="C:\Users\nengxu\Desktop\IMG_1866.JPG"/>
            <p:cNvPicPr>
              <a:picLocks noChangeAspect="1" noChangeArrowheads="1"/>
            </p:cNvPicPr>
            <p:nvPr/>
          </p:nvPicPr>
          <p:blipFill rotWithShape="1">
            <a:blip r:embed="rId2" cstate="screen">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p:blipFill>
          <p:spPr bwMode="auto">
            <a:xfrm rot="5400000">
              <a:off x="7220848" y="1008752"/>
              <a:ext cx="228601" cy="2478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6" name="Picture 2" descr="C:\Users\nengxu\Desktop\IMG_1866.JPG"/>
            <p:cNvPicPr>
              <a:picLocks noChangeAspect="1" noChangeArrowheads="1"/>
            </p:cNvPicPr>
            <p:nvPr/>
          </p:nvPicPr>
          <p:blipFill rotWithShape="1">
            <a:blip r:embed="rId4" cstate="screen">
              <a:extLst>
                <a:ext uri="{BEBA8EAE-BF5A-486C-A8C5-ECC9F3942E4B}">
                  <a14:imgProps xmlns:a14="http://schemas.microsoft.com/office/drawing/2010/main" xmlns="">
                    <a14:imgLayer r:embed="rId5">
                      <a14:imgEffect>
                        <a14:sharpenSoften amount="-25000"/>
                      </a14:imgEffect>
                      <a14:imgEffect>
                        <a14:brightnessContrast contrast="40000"/>
                      </a14:imgEffect>
                    </a14:imgLayer>
                  </a14:imgProps>
                </a:ext>
                <a:ext uri="{28A0092B-C50C-407E-A947-70E740481C1C}">
                  <a14:useLocalDpi xmlns:a14="http://schemas.microsoft.com/office/drawing/2010/main" xmlns=""/>
                </a:ext>
              </a:extLst>
            </a:blip>
            <a:srcRect/>
            <a:stretch/>
          </p:blipFill>
          <p:spPr bwMode="auto">
            <a:xfrm rot="5400000">
              <a:off x="6929935" y="1604465"/>
              <a:ext cx="533400" cy="2048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grpSp>
        <p:nvGrpSpPr>
          <p:cNvPr id="4" name="Group 3"/>
          <p:cNvGrpSpPr/>
          <p:nvPr/>
        </p:nvGrpSpPr>
        <p:grpSpPr>
          <a:xfrm>
            <a:off x="3691451" y="228670"/>
            <a:ext cx="5302034" cy="3755785"/>
            <a:chOff x="1600200" y="1981200"/>
            <a:chExt cx="5596235" cy="3362130"/>
          </a:xfrm>
        </p:grpSpPr>
        <p:pic>
          <p:nvPicPr>
            <p:cNvPr id="1026" name="Picture 2" descr="C:\Users\nengxu\Desktop\IMG_1883.JPG"/>
            <p:cNvPicPr>
              <a:picLocks noChangeAspect="1" noChangeArrowheads="1"/>
            </p:cNvPicPr>
            <p:nvPr/>
          </p:nvPicPr>
          <p:blipFill rotWithShape="1">
            <a:blip r:embed="rId6" cstate="screen">
              <a:extLst>
                <a:ext uri="{BEBA8EAE-BF5A-486C-A8C5-ECC9F3942E4B}">
                  <a14:imgProps xmlns:a14="http://schemas.microsoft.com/office/drawing/2010/main" xmlns="">
                    <a14:imgLayer r:embed="rId7">
                      <a14:imgEffect>
                        <a14:brightnessContrast bright="-20000" contrast="40000"/>
                      </a14:imgEffect>
                    </a14:imgLayer>
                  </a14:imgProps>
                </a:ext>
                <a:ext uri="{28A0092B-C50C-407E-A947-70E740481C1C}">
                  <a14:useLocalDpi xmlns:a14="http://schemas.microsoft.com/office/drawing/2010/main" xmlns=""/>
                </a:ext>
              </a:extLst>
            </a:blip>
            <a:srcRect/>
            <a:stretch/>
          </p:blipFill>
          <p:spPr bwMode="auto">
            <a:xfrm>
              <a:off x="1600200" y="1981200"/>
              <a:ext cx="5596235" cy="33621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C:\Users\nengxu\Desktop\IMG_1883.JPG"/>
            <p:cNvPicPr>
              <a:picLocks noChangeAspect="1" noChangeArrowheads="1"/>
            </p:cNvPicPr>
            <p:nvPr/>
          </p:nvPicPr>
          <p:blipFill rotWithShape="1">
            <a:blip r:embed="rId8" cstate="screen">
              <a:extLst>
                <a:ext uri="{BEBA8EAE-BF5A-486C-A8C5-ECC9F3942E4B}">
                  <a14:imgProps xmlns:a14="http://schemas.microsoft.com/office/drawing/2010/main" xmlns="">
                    <a14:imgLayer r:embed="rId9">
                      <a14:imgEffect>
                        <a14:brightnessContrast bright="-20000" contrast="40000"/>
                      </a14:imgEffect>
                    </a14:imgLayer>
                  </a14:imgProps>
                </a:ext>
                <a:ext uri="{28A0092B-C50C-407E-A947-70E740481C1C}">
                  <a14:useLocalDpi xmlns:a14="http://schemas.microsoft.com/office/drawing/2010/main" xmlns=""/>
                </a:ext>
              </a:extLst>
            </a:blip>
            <a:srcRect/>
            <a:stretch/>
          </p:blipFill>
          <p:spPr bwMode="auto">
            <a:xfrm>
              <a:off x="1600200" y="1981200"/>
              <a:ext cx="3037114" cy="7122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grpSp>
      <p:grpSp>
        <p:nvGrpSpPr>
          <p:cNvPr id="6" name="Group 5"/>
          <p:cNvGrpSpPr/>
          <p:nvPr/>
        </p:nvGrpSpPr>
        <p:grpSpPr>
          <a:xfrm>
            <a:off x="3957054" y="4628688"/>
            <a:ext cx="5458794" cy="2090806"/>
            <a:chOff x="3860797" y="5027190"/>
            <a:chExt cx="5458794" cy="2090806"/>
          </a:xfrm>
        </p:grpSpPr>
        <p:pic>
          <p:nvPicPr>
            <p:cNvPr id="1027" name="Picture 3" descr="C:\Users\nengxu\Desktop\IMG_1885.JPG"/>
            <p:cNvPicPr>
              <a:picLocks noChangeAspect="1" noChangeArrowheads="1"/>
            </p:cNvPicPr>
            <p:nvPr/>
          </p:nvPicPr>
          <p:blipFill rotWithShape="1">
            <a:blip r:embed="rId10" cstate="screen">
              <a:extLst>
                <a:ext uri="{BEBA8EAE-BF5A-486C-A8C5-ECC9F3942E4B}">
                  <a14:imgProps xmlns:a14="http://schemas.microsoft.com/office/drawing/2010/main" xmlns="">
                    <a14:imgLayer r:embed="rId11">
                      <a14:imgEffect>
                        <a14:brightnessContrast contrast="40000"/>
                      </a14:imgEffect>
                    </a14:imgLayer>
                  </a14:imgProps>
                </a:ext>
                <a:ext uri="{28A0092B-C50C-407E-A947-70E740481C1C}">
                  <a14:useLocalDpi xmlns:a14="http://schemas.microsoft.com/office/drawing/2010/main" xmlns=""/>
                </a:ext>
              </a:extLst>
            </a:blip>
            <a:srcRect/>
            <a:stretch/>
          </p:blipFill>
          <p:spPr bwMode="auto">
            <a:xfrm rot="21436184">
              <a:off x="3860797" y="5795834"/>
              <a:ext cx="5458794" cy="1065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8" name="Picture 4" descr="C:\Users\nengxu\Desktop\IMG_1887.JPG"/>
            <p:cNvPicPr>
              <a:picLocks noChangeAspect="1" noChangeArrowheads="1"/>
            </p:cNvPicPr>
            <p:nvPr/>
          </p:nvPicPr>
          <p:blipFill rotWithShape="1">
            <a:blip r:embed="rId12" cstate="screen">
              <a:extLst>
                <a:ext uri="{BEBA8EAE-BF5A-486C-A8C5-ECC9F3942E4B}">
                  <a14:imgProps xmlns:a14="http://schemas.microsoft.com/office/drawing/2010/main" xmlns="">
                    <a14:imgLayer r:embed="rId13">
                      <a14:imgEffect>
                        <a14:brightnessContrast bright="40000" contrast="40000"/>
                      </a14:imgEffect>
                    </a14:imgLayer>
                  </a14:imgProps>
                </a:ext>
                <a:ext uri="{28A0092B-C50C-407E-A947-70E740481C1C}">
                  <a14:useLocalDpi xmlns:a14="http://schemas.microsoft.com/office/drawing/2010/main" xmlns=""/>
                </a:ext>
              </a:extLst>
            </a:blip>
            <a:srcRect/>
            <a:stretch/>
          </p:blipFill>
          <p:spPr bwMode="auto">
            <a:xfrm>
              <a:off x="5771143" y="5027190"/>
              <a:ext cx="2637724" cy="768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9" name="Picture 5" descr="C:\Users\nengxu\Desktop\IMG_1886.JPG"/>
            <p:cNvPicPr>
              <a:picLocks noChangeAspect="1" noChangeArrowheads="1"/>
            </p:cNvPicPr>
            <p:nvPr/>
          </p:nvPicPr>
          <p:blipFill rotWithShape="1">
            <a:blip r:embed="rId14" cstate="screen">
              <a:extLst>
                <a:ext uri="{BEBA8EAE-BF5A-486C-A8C5-ECC9F3942E4B}">
                  <a14:imgProps xmlns:a14="http://schemas.microsoft.com/office/drawing/2010/main" xmlns="">
                    <a14:imgLayer r:embed="rId15">
                      <a14:imgEffect>
                        <a14:brightnessContrast bright="-20000" contrast="20000"/>
                      </a14:imgEffect>
                    </a14:imgLayer>
                  </a14:imgProps>
                </a:ext>
                <a:ext uri="{28A0092B-C50C-407E-A947-70E740481C1C}">
                  <a14:useLocalDpi xmlns:a14="http://schemas.microsoft.com/office/drawing/2010/main" xmlns=""/>
                </a:ext>
              </a:extLst>
            </a:blip>
            <a:srcRect/>
            <a:stretch/>
          </p:blipFill>
          <p:spPr bwMode="auto">
            <a:xfrm rot="21221055">
              <a:off x="6315831" y="6670072"/>
              <a:ext cx="2564541" cy="447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grpSp>
        <p:nvGrpSpPr>
          <p:cNvPr id="17" name="Group 16"/>
          <p:cNvGrpSpPr/>
          <p:nvPr/>
        </p:nvGrpSpPr>
        <p:grpSpPr>
          <a:xfrm rot="20397703">
            <a:off x="77200" y="5091348"/>
            <a:ext cx="4047490" cy="1165684"/>
            <a:chOff x="609600" y="4343400"/>
            <a:chExt cx="4343400" cy="1295400"/>
          </a:xfrm>
        </p:grpSpPr>
        <p:pic>
          <p:nvPicPr>
            <p:cNvPr id="18" name="Picture 4" descr="C:\Users\wus\Desktop\New folder\IMG_3273.JPG"/>
            <p:cNvPicPr>
              <a:picLocks noChangeAspect="1" noChangeArrowheads="1"/>
            </p:cNvPicPr>
            <p:nvPr/>
          </p:nvPicPr>
          <p:blipFill>
            <a:blip r:embed="rId16" cstate="screen">
              <a:extLst>
                <a:ext uri="{28A0092B-C50C-407E-A947-70E740481C1C}">
                  <a14:useLocalDpi xmlns:a14="http://schemas.microsoft.com/office/drawing/2010/main" xmlns=""/>
                </a:ext>
              </a:extLst>
            </a:blip>
            <a:srcRect/>
            <a:stretch>
              <a:fillRect/>
            </a:stretch>
          </p:blipFill>
          <p:spPr bwMode="auto">
            <a:xfrm>
              <a:off x="609600" y="4343400"/>
              <a:ext cx="4267200" cy="685800"/>
            </a:xfrm>
            <a:prstGeom prst="rect">
              <a:avLst/>
            </a:prstGeom>
            <a:ln>
              <a:noFill/>
            </a:ln>
            <a:effectLst>
              <a:outerShdw blurRad="292100" dist="139700" dir="2700000" algn="tl" rotWithShape="0">
                <a:srgbClr val="333333">
                  <a:alpha val="65000"/>
                </a:srgbClr>
              </a:outerShdw>
            </a:effectLst>
          </p:spPr>
        </p:pic>
        <p:pic>
          <p:nvPicPr>
            <p:cNvPr id="19" name="Picture 4" descr="C:\Users\wus\Desktop\New folder\IMG_3273.JPG"/>
            <p:cNvPicPr>
              <a:picLocks noChangeAspect="1" noChangeArrowheads="1"/>
            </p:cNvPicPr>
            <p:nvPr/>
          </p:nvPicPr>
          <p:blipFill>
            <a:blip r:embed="rId17" cstate="screen">
              <a:extLst>
                <a:ext uri="{BEBA8EAE-BF5A-486C-A8C5-ECC9F3942E4B}">
                  <a14:imgProps xmlns:a14="http://schemas.microsoft.com/office/drawing/2010/main" xmlns="">
                    <a14:imgLayer r:embed="rId18">
                      <a14:imgEffect>
                        <a14:brightnessContrast contrast="40000"/>
                      </a14:imgEffect>
                    </a14:imgLayer>
                  </a14:imgProps>
                </a:ext>
                <a:ext uri="{28A0092B-C50C-407E-A947-70E740481C1C}">
                  <a14:useLocalDpi xmlns:a14="http://schemas.microsoft.com/office/drawing/2010/main" xmlns=""/>
                </a:ext>
              </a:extLst>
            </a:blip>
            <a:srcRect/>
            <a:stretch>
              <a:fillRect/>
            </a:stretch>
          </p:blipFill>
          <p:spPr bwMode="auto">
            <a:xfrm>
              <a:off x="685800" y="5029200"/>
              <a:ext cx="4267200" cy="609600"/>
            </a:xfrm>
            <a:prstGeom prst="rect">
              <a:avLst/>
            </a:prstGeom>
            <a:ln>
              <a:noFill/>
            </a:ln>
            <a:effectLst>
              <a:outerShdw blurRad="292100" dist="139700" dir="2700000" algn="tl" rotWithShape="0">
                <a:srgbClr val="333333">
                  <a:alpha val="65000"/>
                </a:srgbClr>
              </a:outerShdw>
            </a:effectLst>
          </p:spPr>
        </p:pic>
      </p:grpSp>
      <p:grpSp>
        <p:nvGrpSpPr>
          <p:cNvPr id="8" name="Group 7"/>
          <p:cNvGrpSpPr/>
          <p:nvPr/>
        </p:nvGrpSpPr>
        <p:grpSpPr>
          <a:xfrm rot="1299987">
            <a:off x="162273" y="3078177"/>
            <a:ext cx="4850639" cy="1317599"/>
            <a:chOff x="91260" y="3329022"/>
            <a:chExt cx="4489822" cy="988479"/>
          </a:xfrm>
        </p:grpSpPr>
        <p:pic>
          <p:nvPicPr>
            <p:cNvPr id="21" name="Picture 2" descr="C:\Users\nengxu\Desktop\IMG_1865.JPG"/>
            <p:cNvPicPr>
              <a:picLocks noChangeAspect="1" noChangeArrowheads="1"/>
            </p:cNvPicPr>
            <p:nvPr/>
          </p:nvPicPr>
          <p:blipFill rotWithShape="1">
            <a:blip r:embed="rId19" cstate="screen">
              <a:extLst>
                <a:ext uri="{BEBA8EAE-BF5A-486C-A8C5-ECC9F3942E4B}">
                  <a14:imgProps xmlns:a14="http://schemas.microsoft.com/office/drawing/2010/main" xmlns="">
                    <a14:imgLayer r:embed="rId20">
                      <a14:imgEffect>
                        <a14:brightnessContrast contrast="40000"/>
                      </a14:imgEffect>
                    </a14:imgLayer>
                  </a14:imgProps>
                </a:ext>
                <a:ext uri="{28A0092B-C50C-407E-A947-70E740481C1C}">
                  <a14:useLocalDpi xmlns:a14="http://schemas.microsoft.com/office/drawing/2010/main" xmlns=""/>
                </a:ext>
              </a:extLst>
            </a:blip>
            <a:srcRect/>
            <a:stretch/>
          </p:blipFill>
          <p:spPr bwMode="auto">
            <a:xfrm rot="5400000">
              <a:off x="1365938" y="2387582"/>
              <a:ext cx="456988" cy="2339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31" name="Picture 7" descr="C:\Users\nengxu\Desktop\IMG_1889.JPG"/>
            <p:cNvPicPr>
              <a:picLocks noChangeAspect="1" noChangeArrowheads="1"/>
            </p:cNvPicPr>
            <p:nvPr/>
          </p:nvPicPr>
          <p:blipFill rotWithShape="1">
            <a:blip r:embed="rId21" cstate="screen">
              <a:extLst>
                <a:ext uri="{BEBA8EAE-BF5A-486C-A8C5-ECC9F3942E4B}">
                  <a14:imgProps xmlns:a14="http://schemas.microsoft.com/office/drawing/2010/main" xmlns="">
                    <a14:imgLayer r:embed="rId22">
                      <a14:imgEffect>
                        <a14:brightnessContrast bright="20000" contrast="40000"/>
                      </a14:imgEffect>
                    </a14:imgLayer>
                  </a14:imgProps>
                </a:ext>
                <a:ext uri="{28A0092B-C50C-407E-A947-70E740481C1C}">
                  <a14:useLocalDpi xmlns:a14="http://schemas.microsoft.com/office/drawing/2010/main" xmlns=""/>
                </a:ext>
              </a:extLst>
            </a:blip>
            <a:srcRect t="33550"/>
            <a:stretch/>
          </p:blipFill>
          <p:spPr bwMode="auto">
            <a:xfrm>
              <a:off x="91260" y="3709450"/>
              <a:ext cx="4489822" cy="608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sp>
        <p:nvSpPr>
          <p:cNvPr id="2" name="TextBox 1"/>
          <p:cNvSpPr txBox="1"/>
          <p:nvPr/>
        </p:nvSpPr>
        <p:spPr>
          <a:xfrm>
            <a:off x="6866105" y="310124"/>
            <a:ext cx="1524000" cy="369332"/>
          </a:xfrm>
          <a:prstGeom prst="rect">
            <a:avLst/>
          </a:prstGeom>
          <a:noFill/>
        </p:spPr>
        <p:txBody>
          <a:bodyPr wrap="square" rtlCol="0">
            <a:spAutoFit/>
          </a:bodyPr>
          <a:lstStyle/>
          <a:p>
            <a:r>
              <a:rPr lang="en-US" b="1" dirty="0" smtClean="0">
                <a:solidFill>
                  <a:prstClr val="white">
                    <a:lumMod val="95000"/>
                  </a:prstClr>
                </a:solidFill>
                <a:latin typeface="Calibri"/>
              </a:rPr>
              <a:t>JULY 5, 2012</a:t>
            </a:r>
            <a:endParaRPr lang="en-US" b="1" dirty="0">
              <a:solidFill>
                <a:prstClr val="white">
                  <a:lumMod val="95000"/>
                </a:prstClr>
              </a:solidFill>
              <a:latin typeface="Calibri"/>
            </a:endParaRPr>
          </a:p>
        </p:txBody>
      </p:sp>
      <p:sp>
        <p:nvSpPr>
          <p:cNvPr id="20" name="TextBox 19"/>
          <p:cNvSpPr txBox="1"/>
          <p:nvPr/>
        </p:nvSpPr>
        <p:spPr>
          <a:xfrm rot="20469864">
            <a:off x="1899025" y="1385832"/>
            <a:ext cx="1524000" cy="369332"/>
          </a:xfrm>
          <a:prstGeom prst="rect">
            <a:avLst/>
          </a:prstGeom>
          <a:noFill/>
        </p:spPr>
        <p:txBody>
          <a:bodyPr wrap="square" rtlCol="0">
            <a:spAutoFit/>
          </a:bodyPr>
          <a:lstStyle/>
          <a:p>
            <a:r>
              <a:rPr lang="en-US" b="1" dirty="0" smtClean="0">
                <a:solidFill>
                  <a:prstClr val="black"/>
                </a:solidFill>
                <a:latin typeface="Calibri"/>
              </a:rPr>
              <a:t>JULY 5, 2012</a:t>
            </a:r>
            <a:endParaRPr lang="en-US" b="1" dirty="0">
              <a:solidFill>
                <a:prstClr val="black"/>
              </a:solidFill>
              <a:latin typeface="Calibri"/>
            </a:endParaRPr>
          </a:p>
        </p:txBody>
      </p:sp>
      <p:sp>
        <p:nvSpPr>
          <p:cNvPr id="22" name="TextBox 21"/>
          <p:cNvSpPr txBox="1"/>
          <p:nvPr/>
        </p:nvSpPr>
        <p:spPr>
          <a:xfrm rot="1275405">
            <a:off x="1140693" y="3763391"/>
            <a:ext cx="1524000" cy="369332"/>
          </a:xfrm>
          <a:prstGeom prst="rect">
            <a:avLst/>
          </a:prstGeom>
          <a:noFill/>
        </p:spPr>
        <p:txBody>
          <a:bodyPr wrap="square" rtlCol="0">
            <a:spAutoFit/>
          </a:bodyPr>
          <a:lstStyle/>
          <a:p>
            <a:r>
              <a:rPr lang="en-US" b="1" dirty="0" smtClean="0">
                <a:solidFill>
                  <a:prstClr val="black"/>
                </a:solidFill>
                <a:latin typeface="Calibri"/>
              </a:rPr>
              <a:t>JULY 4, 2012</a:t>
            </a:r>
            <a:endParaRPr lang="en-US" b="1" dirty="0">
              <a:solidFill>
                <a:prstClr val="black"/>
              </a:solidFill>
              <a:latin typeface="Calibri"/>
            </a:endParaRPr>
          </a:p>
        </p:txBody>
      </p:sp>
      <p:sp>
        <p:nvSpPr>
          <p:cNvPr id="23" name="TextBox 22"/>
          <p:cNvSpPr txBox="1"/>
          <p:nvPr/>
        </p:nvSpPr>
        <p:spPr>
          <a:xfrm rot="20469864">
            <a:off x="2258842" y="6063031"/>
            <a:ext cx="1524000" cy="369332"/>
          </a:xfrm>
          <a:prstGeom prst="rect">
            <a:avLst/>
          </a:prstGeom>
          <a:noFill/>
        </p:spPr>
        <p:txBody>
          <a:bodyPr wrap="square" rtlCol="0">
            <a:spAutoFit/>
          </a:bodyPr>
          <a:lstStyle/>
          <a:p>
            <a:r>
              <a:rPr lang="en-US" b="1" dirty="0" smtClean="0">
                <a:solidFill>
                  <a:prstClr val="black"/>
                </a:solidFill>
                <a:latin typeface="Calibri"/>
              </a:rPr>
              <a:t>JULY 4, 2012</a:t>
            </a:r>
            <a:endParaRPr lang="en-US" b="1" dirty="0">
              <a:solidFill>
                <a:prstClr val="black"/>
              </a:solidFill>
              <a:latin typeface="Calibri"/>
            </a:endParaRPr>
          </a:p>
        </p:txBody>
      </p:sp>
      <p:sp>
        <p:nvSpPr>
          <p:cNvPr id="3" name="Slide Number Placeholder 2"/>
          <p:cNvSpPr>
            <a:spLocks noGrp="1"/>
          </p:cNvSpPr>
          <p:nvPr>
            <p:ph type="sldNum" sz="quarter" idx="12"/>
          </p:nvPr>
        </p:nvSpPr>
        <p:spPr>
          <a:xfrm>
            <a:off x="7010400" y="6492877"/>
            <a:ext cx="2133600" cy="365125"/>
          </a:xfrm>
        </p:spPr>
        <p:txBody>
          <a:bodyPr/>
          <a:lstStyle/>
          <a:p>
            <a:pPr>
              <a:buFontTx/>
              <a:buNone/>
            </a:pPr>
            <a:fld id="{B6F15528-21DE-4FAA-801E-634DDDAF4B2B}" type="slidenum">
              <a:rPr lang="en-US" smtClean="0">
                <a:solidFill>
                  <a:prstClr val="black">
                    <a:tint val="75000"/>
                  </a:prstClr>
                </a:solidFill>
                <a:latin typeface="Calibri"/>
              </a:rPr>
              <a:pPr>
                <a:buFontTx/>
                <a:buNone/>
              </a:pPr>
              <a:t>53</a:t>
            </a:fld>
            <a:endParaRPr lang="en-US" dirty="0">
              <a:solidFill>
                <a:prstClr val="black">
                  <a:tint val="75000"/>
                </a:prstClr>
              </a:solidFill>
              <a:latin typeface="Calibri"/>
            </a:endParaRPr>
          </a:p>
        </p:txBody>
      </p:sp>
    </p:spTree>
    <p:extLst>
      <p:ext uri="{BB962C8B-B14F-4D97-AF65-F5344CB8AC3E}">
        <p14:creationId xmlns:p14="http://schemas.microsoft.com/office/powerpoint/2010/main" xmlns="" val="23278301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8-04 at 7.12.52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46301" y="0"/>
            <a:ext cx="4685155" cy="6629400"/>
          </a:xfrm>
          <a:prstGeom prst="rect">
            <a:avLst/>
          </a:prstGeom>
        </p:spPr>
      </p:pic>
      <p:sp>
        <p:nvSpPr>
          <p:cNvPr id="26" name="Slide Number Placeholder 2"/>
          <p:cNvSpPr>
            <a:spLocks noGrp="1"/>
          </p:cNvSpPr>
          <p:nvPr>
            <p:ph type="sldNum" sz="quarter" idx="12"/>
          </p:nvPr>
        </p:nvSpPr>
        <p:spPr>
          <a:xfrm>
            <a:off x="7010400" y="6492877"/>
            <a:ext cx="2133600" cy="365125"/>
          </a:xfrm>
        </p:spPr>
        <p:txBody>
          <a:bodyPr/>
          <a:lstStyle/>
          <a:p>
            <a:fld id="{B6F15528-21DE-4FAA-801E-634DDDAF4B2B}" type="slidenum">
              <a:rPr lang="en-US" smtClean="0">
                <a:solidFill>
                  <a:prstClr val="black">
                    <a:tint val="75000"/>
                  </a:prstClr>
                </a:solidFill>
              </a:rPr>
              <a:pPr/>
              <a:t>54</a:t>
            </a:fld>
            <a:endParaRPr lang="en-US" dirty="0">
              <a:solidFill>
                <a:prstClr val="black">
                  <a:tint val="75000"/>
                </a:prstClr>
              </a:solidFill>
            </a:endParaRPr>
          </a:p>
        </p:txBody>
      </p:sp>
      <p:sp>
        <p:nvSpPr>
          <p:cNvPr id="11" name="TextBox 10"/>
          <p:cNvSpPr txBox="1"/>
          <p:nvPr/>
        </p:nvSpPr>
        <p:spPr>
          <a:xfrm>
            <a:off x="6858000" y="1905000"/>
            <a:ext cx="2209800" cy="707886"/>
          </a:xfrm>
          <a:prstGeom prst="rect">
            <a:avLst/>
          </a:prstGeom>
          <a:noFill/>
        </p:spPr>
        <p:txBody>
          <a:bodyPr wrap="square" rtlCol="0">
            <a:spAutoFit/>
          </a:bodyPr>
          <a:lstStyle/>
          <a:p>
            <a:r>
              <a:rPr lang="en-US" sz="2000" b="1" i="1" dirty="0" smtClean="0">
                <a:solidFill>
                  <a:prstClr val="black"/>
                </a:solidFill>
                <a:latin typeface="Arial"/>
                <a:cs typeface="Arial"/>
              </a:rPr>
              <a:t>New York Times, March 5, 2013</a:t>
            </a:r>
            <a:endParaRPr lang="en-US" sz="2000" b="1" i="1" dirty="0">
              <a:solidFill>
                <a:prstClr val="black"/>
              </a:solidFill>
              <a:latin typeface="Arial"/>
              <a:cs typeface="Arial"/>
            </a:endParaRPr>
          </a:p>
        </p:txBody>
      </p:sp>
    </p:spTree>
    <p:extLst>
      <p:ext uri="{BB962C8B-B14F-4D97-AF65-F5344CB8AC3E}">
        <p14:creationId xmlns:p14="http://schemas.microsoft.com/office/powerpoint/2010/main" xmlns="" val="1837474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000" y="750168"/>
            <a:ext cx="1238672" cy="12386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2492896"/>
            <a:ext cx="7956376" cy="4032683"/>
          </a:xfrm>
          <a:prstGeom prst="rect">
            <a:avLst/>
          </a:prstGeom>
        </p:spPr>
      </p:pic>
      <p:sp>
        <p:nvSpPr>
          <p:cNvPr id="5" name="Title 1"/>
          <p:cNvSpPr>
            <a:spLocks noGrp="1"/>
          </p:cNvSpPr>
          <p:nvPr>
            <p:ph type="title"/>
          </p:nvPr>
        </p:nvSpPr>
        <p:spPr>
          <a:xfrm>
            <a:off x="914407" y="92242"/>
            <a:ext cx="7924801" cy="593558"/>
          </a:xfrm>
        </p:spPr>
        <p:txBody>
          <a:bodyPr/>
          <a:lstStyle/>
          <a:p>
            <a:r>
              <a:rPr lang="en-GB" dirty="0"/>
              <a:t>Prince of Asturias Award for Technical &amp; </a:t>
            </a:r>
            <a:r>
              <a:rPr lang="en-GB" dirty="0" smtClean="0"/>
              <a:t/>
            </a:r>
            <a:br>
              <a:rPr lang="en-GB" dirty="0" smtClean="0"/>
            </a:br>
            <a:r>
              <a:rPr lang="en-GB" dirty="0" smtClean="0"/>
              <a:t>Scientific </a:t>
            </a:r>
            <a:r>
              <a:rPr lang="en-GB" dirty="0"/>
              <a:t>Research 2013</a:t>
            </a:r>
          </a:p>
        </p:txBody>
      </p:sp>
      <p:sp>
        <p:nvSpPr>
          <p:cNvPr id="9" name="TextBox 8"/>
          <p:cNvSpPr txBox="1"/>
          <p:nvPr/>
        </p:nvSpPr>
        <p:spPr>
          <a:xfrm>
            <a:off x="382673" y="1844824"/>
            <a:ext cx="6916881" cy="369332"/>
          </a:xfrm>
          <a:prstGeom prst="rect">
            <a:avLst/>
          </a:prstGeom>
          <a:noFill/>
        </p:spPr>
        <p:txBody>
          <a:bodyPr wrap="square" rtlCol="0">
            <a:spAutoFit/>
          </a:bodyPr>
          <a:lstStyle/>
          <a:p>
            <a:r>
              <a:rPr lang="en-GB" b="1" dirty="0" smtClean="0">
                <a:solidFill>
                  <a:srgbClr val="FF0000"/>
                </a:solidFill>
              </a:rPr>
              <a:t>Peter Higgs, </a:t>
            </a:r>
            <a:r>
              <a:rPr lang="en-GB" b="1" dirty="0">
                <a:solidFill>
                  <a:srgbClr val="FF0000"/>
                </a:solidFill>
              </a:rPr>
              <a:t>François </a:t>
            </a:r>
            <a:r>
              <a:rPr lang="en-GB" b="1" dirty="0" err="1" smtClean="0">
                <a:solidFill>
                  <a:srgbClr val="FF0000"/>
                </a:solidFill>
              </a:rPr>
              <a:t>Englert</a:t>
            </a:r>
            <a:r>
              <a:rPr lang="en-GB" b="1" dirty="0" smtClean="0">
                <a:solidFill>
                  <a:srgbClr val="FF0000"/>
                </a:solidFill>
              </a:rPr>
              <a:t> and CERN</a:t>
            </a:r>
            <a:endParaRPr lang="en-GB" b="1" dirty="0">
              <a:solidFill>
                <a:srgbClr val="FF0000"/>
              </a:solidFill>
            </a:endParaRPr>
          </a:p>
        </p:txBody>
      </p:sp>
      <p:sp>
        <p:nvSpPr>
          <p:cNvPr id="11" name="Rectangle 10"/>
          <p:cNvSpPr/>
          <p:nvPr/>
        </p:nvSpPr>
        <p:spPr bwMode="auto">
          <a:xfrm>
            <a:off x="770164" y="666000"/>
            <a:ext cx="8382000" cy="193790"/>
          </a:xfrm>
          <a:prstGeom prst="rect">
            <a:avLst/>
          </a:prstGeom>
          <a:solidFill>
            <a:srgbClr val="FF0000">
              <a:alpha val="1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GB" sz="2400" b="1" smtClean="0">
              <a:solidFill>
                <a:srgbClr val="D60000"/>
              </a:solidFill>
              <a:latin typeface="Helvetica" pitchFamily="34"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92571" y="923411"/>
            <a:ext cx="983886" cy="1041360"/>
          </a:xfrm>
          <a:prstGeom prst="rect">
            <a:avLst/>
          </a:prstGeom>
        </p:spPr>
      </p:pic>
      <p:sp>
        <p:nvSpPr>
          <p:cNvPr id="15" name="TextBox 14"/>
          <p:cNvSpPr txBox="1"/>
          <p:nvPr/>
        </p:nvSpPr>
        <p:spPr>
          <a:xfrm>
            <a:off x="5004048" y="1196752"/>
            <a:ext cx="2820463" cy="738664"/>
          </a:xfrm>
          <a:prstGeom prst="rect">
            <a:avLst/>
          </a:prstGeom>
          <a:noFill/>
        </p:spPr>
        <p:txBody>
          <a:bodyPr wrap="square" rtlCol="0">
            <a:spAutoFit/>
          </a:bodyPr>
          <a:lstStyle/>
          <a:p>
            <a:r>
              <a:rPr lang="en-GB" sz="1400" b="1" i="1" dirty="0" smtClean="0">
                <a:solidFill>
                  <a:srgbClr val="00B0F0"/>
                </a:solidFill>
              </a:rPr>
              <a:t>H. R. H. the Prince of Asturias</a:t>
            </a:r>
          </a:p>
          <a:p>
            <a:r>
              <a:rPr lang="en-GB" sz="1400" b="1" i="1" dirty="0" smtClean="0">
                <a:solidFill>
                  <a:srgbClr val="000000"/>
                </a:solidFill>
              </a:rPr>
              <a:t>Honorary President </a:t>
            </a:r>
          </a:p>
          <a:p>
            <a:r>
              <a:rPr lang="en-GB" sz="1400" b="1" i="1" dirty="0" smtClean="0">
                <a:solidFill>
                  <a:srgbClr val="000000"/>
                </a:solidFill>
              </a:rPr>
              <a:t>of the Foundation</a:t>
            </a:r>
            <a:endParaRPr lang="en-GB" sz="1400" b="1" i="1" dirty="0">
              <a:solidFill>
                <a:srgbClr val="000000"/>
              </a:solidFill>
            </a:endParaRPr>
          </a:p>
        </p:txBody>
      </p:sp>
      <p:sp>
        <p:nvSpPr>
          <p:cNvPr id="16" name="TextBox 15"/>
          <p:cNvSpPr txBox="1"/>
          <p:nvPr/>
        </p:nvSpPr>
        <p:spPr>
          <a:xfrm>
            <a:off x="323529" y="2132856"/>
            <a:ext cx="8172400" cy="338554"/>
          </a:xfrm>
          <a:prstGeom prst="rect">
            <a:avLst/>
          </a:prstGeom>
          <a:noFill/>
        </p:spPr>
        <p:txBody>
          <a:bodyPr wrap="square" rtlCol="0">
            <a:spAutoFit/>
          </a:bodyPr>
          <a:lstStyle/>
          <a:p>
            <a:r>
              <a:rPr lang="en-GB" sz="1600" b="1" dirty="0" smtClean="0">
                <a:solidFill>
                  <a:srgbClr val="000000"/>
                </a:solidFill>
              </a:rPr>
              <a:t> “For </a:t>
            </a:r>
            <a:r>
              <a:rPr lang="en-GB" sz="1600" b="1" dirty="0">
                <a:solidFill>
                  <a:srgbClr val="000000"/>
                </a:solidFill>
              </a:rPr>
              <a:t>the theoretical prediction and </a:t>
            </a:r>
            <a:r>
              <a:rPr lang="en-GB" sz="1600" b="1" dirty="0" smtClean="0">
                <a:solidFill>
                  <a:srgbClr val="000000"/>
                </a:solidFill>
              </a:rPr>
              <a:t>experimental detection </a:t>
            </a:r>
            <a:r>
              <a:rPr lang="en-GB" sz="1600" b="1" dirty="0">
                <a:solidFill>
                  <a:srgbClr val="000000"/>
                </a:solidFill>
              </a:rPr>
              <a:t>of the Higgs boson</a:t>
            </a:r>
            <a:r>
              <a:rPr lang="en-GB" sz="1600" b="1" dirty="0" smtClean="0">
                <a:solidFill>
                  <a:srgbClr val="000000"/>
                </a:solidFill>
              </a:rPr>
              <a:t>.”</a:t>
            </a:r>
            <a:endParaRPr lang="en-GB" sz="1600" b="1" dirty="0">
              <a:solidFill>
                <a:srgbClr val="000000"/>
              </a:solidFill>
            </a:endParaRPr>
          </a:p>
        </p:txBody>
      </p:sp>
      <p:sp>
        <p:nvSpPr>
          <p:cNvPr id="10" name="Slide Number Placeholder 4"/>
          <p:cNvSpPr>
            <a:spLocks noGrp="1"/>
          </p:cNvSpPr>
          <p:nvPr>
            <p:ph type="sldNum" sz="quarter" idx="12"/>
          </p:nvPr>
        </p:nvSpPr>
        <p:spPr>
          <a:xfrm>
            <a:off x="8382000" y="6629400"/>
            <a:ext cx="762000" cy="228600"/>
          </a:xfrm>
        </p:spPr>
        <p:txBody>
          <a:bodyPr/>
          <a:lstStyle/>
          <a:p>
            <a:fld id="{ECB3750A-919D-4C79-8E5E-89A291D2E2F4}" type="slidenum">
              <a:rPr lang="en-US" smtClean="0"/>
              <a:pPr/>
              <a:t>55</a:t>
            </a:fld>
            <a:endParaRPr lang="en-US" dirty="0"/>
          </a:p>
        </p:txBody>
      </p:sp>
    </p:spTree>
    <p:extLst>
      <p:ext uri="{BB962C8B-B14F-4D97-AF65-F5344CB8AC3E}">
        <p14:creationId xmlns:p14="http://schemas.microsoft.com/office/powerpoint/2010/main" xmlns="" val="19582227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2763521744"/>
              </p:ext>
            </p:extLst>
          </p:nvPr>
        </p:nvGraphicFramePr>
        <p:xfrm>
          <a:off x="762000" y="809627"/>
          <a:ext cx="8020050" cy="5667375"/>
        </p:xfrm>
        <a:graphic>
          <a:graphicData uri="http://schemas.openxmlformats.org/presentationml/2006/ole">
            <p:oleObj spid="_x0000_s218121" name="Acrobat Document" r:id="rId3" imgW="10688040" imgH="7556400" progId="AcroExch.Document.7">
              <p:embed/>
            </p:oleObj>
          </a:graphicData>
        </a:graphic>
      </p:graphicFrame>
      <p:sp>
        <p:nvSpPr>
          <p:cNvPr id="5" name="Title 1"/>
          <p:cNvSpPr>
            <a:spLocks noGrp="1"/>
          </p:cNvSpPr>
          <p:nvPr>
            <p:ph type="title"/>
          </p:nvPr>
        </p:nvSpPr>
        <p:spPr>
          <a:xfrm>
            <a:off x="914407" y="0"/>
            <a:ext cx="7924801" cy="593558"/>
          </a:xfrm>
        </p:spPr>
        <p:txBody>
          <a:bodyPr/>
          <a:lstStyle/>
          <a:p>
            <a:pPr algn="l"/>
            <a:r>
              <a:rPr lang="en-US" dirty="0" smtClean="0"/>
              <a:t>  EPS Prize</a:t>
            </a:r>
            <a:endParaRPr lang="en-US" dirty="0"/>
          </a:p>
        </p:txBody>
      </p:sp>
      <p:sp>
        <p:nvSpPr>
          <p:cNvPr id="4" name="Slide Number Placeholder 4"/>
          <p:cNvSpPr>
            <a:spLocks noGrp="1"/>
          </p:cNvSpPr>
          <p:nvPr>
            <p:ph type="sldNum" sz="quarter" idx="12"/>
          </p:nvPr>
        </p:nvSpPr>
        <p:spPr>
          <a:xfrm>
            <a:off x="8382000" y="6629400"/>
            <a:ext cx="762000" cy="228600"/>
          </a:xfrm>
        </p:spPr>
        <p:txBody>
          <a:bodyPr/>
          <a:lstStyle/>
          <a:p>
            <a:fld id="{ECB3750A-919D-4C79-8E5E-89A291D2E2F4}" type="slidenum">
              <a:rPr lang="en-US" smtClean="0"/>
              <a:pPr/>
              <a:t>56</a:t>
            </a:fld>
            <a:endParaRPr lang="en-US" dirty="0"/>
          </a:p>
        </p:txBody>
      </p:sp>
    </p:spTree>
    <p:extLst>
      <p:ext uri="{BB962C8B-B14F-4D97-AF65-F5344CB8AC3E}">
        <p14:creationId xmlns:p14="http://schemas.microsoft.com/office/powerpoint/2010/main" xmlns="" val="30106731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latin typeface="Arial" pitchFamily="34" charset="0"/>
                <a:cs typeface="Arial" pitchFamily="34" charset="0"/>
              </a:rPr>
              <a:t>Higgs Combination     Discovery publication</a:t>
            </a:r>
            <a:endParaRPr lang="en-US" dirty="0"/>
          </a:p>
        </p:txBody>
      </p:sp>
      <p:sp>
        <p:nvSpPr>
          <p:cNvPr id="5" name="Slide Number Placeholder 4"/>
          <p:cNvSpPr>
            <a:spLocks noGrp="1"/>
          </p:cNvSpPr>
          <p:nvPr>
            <p:ph type="sldNum" sz="quarter" idx="12"/>
          </p:nvPr>
        </p:nvSpPr>
        <p:spPr/>
        <p:txBody>
          <a:bodyPr/>
          <a:lstStyle/>
          <a:p>
            <a:fld id="{8E9C351E-C2C8-8941-85F9-7BC92BCFA9AA}" type="slidenum">
              <a:rPr lang="en-US" smtClean="0">
                <a:solidFill>
                  <a:srgbClr val="000000"/>
                </a:solidFill>
                <a:latin typeface="Gill Sans MT"/>
              </a:rPr>
              <a:pPr/>
              <a:t>57</a:t>
            </a:fld>
            <a:endParaRPr lang="en-US">
              <a:solidFill>
                <a:srgbClr val="000000"/>
              </a:solidFill>
              <a:latin typeface="Gill Sans MT"/>
            </a:endParaRPr>
          </a:p>
        </p:txBody>
      </p:sp>
      <p:pic>
        <p:nvPicPr>
          <p:cNvPr id="9" name="Picture 3"/>
          <p:cNvPicPr preferRelativeResize="0">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788113"/>
            <a:ext cx="3886200" cy="56588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7086600" y="457200"/>
            <a:ext cx="1698489" cy="369332"/>
          </a:xfrm>
          <a:prstGeom prst="rect">
            <a:avLst/>
          </a:prstGeom>
          <a:noFill/>
        </p:spPr>
        <p:txBody>
          <a:bodyPr wrap="none" rtlCol="0">
            <a:spAutoFit/>
          </a:bodyPr>
          <a:lstStyle/>
          <a:p>
            <a:pPr defTabSz="457200"/>
            <a:r>
              <a:rPr lang="en-US" dirty="0" smtClean="0">
                <a:solidFill>
                  <a:prstClr val="black"/>
                </a:solidFill>
                <a:latin typeface="Gill Sans MT"/>
              </a:rPr>
              <a:t>2011+2012 data</a:t>
            </a:r>
            <a:endParaRPr lang="en-US" dirty="0">
              <a:solidFill>
                <a:prstClr val="black"/>
              </a:solidFill>
              <a:latin typeface="Gill Sans MT"/>
            </a:endParaRPr>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762000"/>
            <a:ext cx="3926094"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 name="TextBox 11"/>
          <p:cNvSpPr txBox="1"/>
          <p:nvPr/>
        </p:nvSpPr>
        <p:spPr>
          <a:xfrm>
            <a:off x="3276600" y="457200"/>
            <a:ext cx="1107996" cy="369332"/>
          </a:xfrm>
          <a:prstGeom prst="rect">
            <a:avLst/>
          </a:prstGeom>
          <a:noFill/>
        </p:spPr>
        <p:txBody>
          <a:bodyPr wrap="none" rtlCol="0">
            <a:spAutoFit/>
          </a:bodyPr>
          <a:lstStyle/>
          <a:p>
            <a:pPr defTabSz="457200"/>
            <a:r>
              <a:rPr lang="en-US" dirty="0" smtClean="0">
                <a:solidFill>
                  <a:prstClr val="black"/>
                </a:solidFill>
                <a:latin typeface="Gill Sans MT"/>
              </a:rPr>
              <a:t>2011 data</a:t>
            </a:r>
            <a:endParaRPr lang="en-US" dirty="0">
              <a:solidFill>
                <a:prstClr val="black"/>
              </a:solidFill>
              <a:latin typeface="Gill Sans MT"/>
            </a:endParaRPr>
          </a:p>
        </p:txBody>
      </p:sp>
      <p:sp>
        <p:nvSpPr>
          <p:cNvPr id="4" name="TextBox 3"/>
          <p:cNvSpPr txBox="1"/>
          <p:nvPr/>
        </p:nvSpPr>
        <p:spPr>
          <a:xfrm>
            <a:off x="457200" y="5638800"/>
            <a:ext cx="3733800" cy="369332"/>
          </a:xfrm>
          <a:prstGeom prst="rect">
            <a:avLst/>
          </a:prstGeom>
          <a:noFill/>
        </p:spPr>
        <p:txBody>
          <a:bodyPr wrap="square" rtlCol="0">
            <a:spAutoFit/>
          </a:bodyPr>
          <a:lstStyle/>
          <a:p>
            <a:r>
              <a:rPr lang="en-US" b="1" i="1" dirty="0" smtClean="0">
                <a:solidFill>
                  <a:srgbClr val="FF0000"/>
                </a:solidFill>
                <a:latin typeface="Arial"/>
                <a:cs typeface="Arial"/>
              </a:rPr>
              <a:t>Significance: 2.9</a:t>
            </a:r>
            <a:r>
              <a:rPr lang="en-US" b="1" i="1" dirty="0" smtClean="0">
                <a:solidFill>
                  <a:srgbClr val="FF0000"/>
                </a:solidFill>
                <a:latin typeface="Arial"/>
                <a:ea typeface="Lucida Grande"/>
                <a:cs typeface="Arial"/>
              </a:rPr>
              <a:t>σ at 126.5 </a:t>
            </a:r>
            <a:r>
              <a:rPr lang="en-US" b="1" i="1" dirty="0" err="1" smtClean="0">
                <a:solidFill>
                  <a:srgbClr val="FF0000"/>
                </a:solidFill>
                <a:latin typeface="Arial"/>
                <a:ea typeface="Lucida Grande"/>
                <a:cs typeface="Arial"/>
              </a:rPr>
              <a:t>GeV</a:t>
            </a:r>
            <a:r>
              <a:rPr lang="en-US" b="1" i="1" dirty="0" smtClean="0">
                <a:solidFill>
                  <a:srgbClr val="FF0000"/>
                </a:solidFill>
                <a:latin typeface="Arial"/>
                <a:cs typeface="Arial"/>
              </a:rPr>
              <a:t> </a:t>
            </a:r>
            <a:endParaRPr lang="en-US" b="1" i="1" dirty="0">
              <a:solidFill>
                <a:srgbClr val="FF0000"/>
              </a:solidFill>
              <a:latin typeface="Arial"/>
              <a:cs typeface="Arial"/>
            </a:endParaRPr>
          </a:p>
        </p:txBody>
      </p:sp>
    </p:spTree>
    <p:extLst>
      <p:ext uri="{BB962C8B-B14F-4D97-AF65-F5344CB8AC3E}">
        <p14:creationId xmlns:p14="http://schemas.microsoft.com/office/powerpoint/2010/main" xmlns="" val="21497653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5105400" y="53340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pic>
        <p:nvPicPr>
          <p:cNvPr id="32770" name="Picture 2" descr="https://atlas.web.cern.ch/Atlas/GROUPS/PHYSICS/PAPERS/HIGG-2012-27/fig_009.png"/>
          <p:cNvPicPr>
            <a:picLocks noChangeAspect="1" noChangeArrowheads="1"/>
          </p:cNvPicPr>
          <p:nvPr/>
        </p:nvPicPr>
        <p:blipFill>
          <a:blip r:embed="rId2" cstate="print"/>
          <a:srcRect l="4233" t="2336" r="4233" b="4672"/>
          <a:stretch>
            <a:fillRect/>
          </a:stretch>
        </p:blipFill>
        <p:spPr bwMode="auto">
          <a:xfrm>
            <a:off x="228600" y="1905000"/>
            <a:ext cx="4348358" cy="3124200"/>
          </a:xfrm>
          <a:prstGeom prst="rect">
            <a:avLst/>
          </a:prstGeom>
          <a:noFill/>
        </p:spPr>
      </p:pic>
      <p:sp>
        <p:nvSpPr>
          <p:cNvPr id="13" name="Rectangle 1"/>
          <p:cNvSpPr>
            <a:spLocks noGrp="1" noChangeArrowheads="1"/>
          </p:cNvSpPr>
          <p:nvPr>
            <p:ph type="title"/>
          </p:nvPr>
        </p:nvSpPr>
        <p:spPr>
          <a:ln/>
        </p:spPr>
        <p:txBody>
          <a:bodyPr>
            <a:normAutofit/>
          </a:bodyPr>
          <a:lstStyle/>
          <a:p>
            <a:pPr algn="l"/>
            <a:r>
              <a:rPr lang="en-US" dirty="0" smtClean="0"/>
              <a:t>LHC ERA      July </a:t>
            </a:r>
            <a:r>
              <a:rPr lang="en-US" dirty="0"/>
              <a:t>2012 publications</a:t>
            </a:r>
            <a:endParaRPr lang="en-US" sz="2800" dirty="0">
              <a:solidFill>
                <a:srgbClr val="0000FF"/>
              </a:solidFill>
              <a:latin typeface="Times New Roman" pitchFamily="18" charset="0"/>
              <a:cs typeface="Times New Roman" pitchFamily="18" charset="0"/>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58</a:t>
            </a:fld>
            <a:endParaRPr lang="en-US" dirty="0"/>
          </a:p>
        </p:txBody>
      </p:sp>
      <p:sp>
        <p:nvSpPr>
          <p:cNvPr id="15" name="Rectangle 14"/>
          <p:cNvSpPr/>
          <p:nvPr/>
        </p:nvSpPr>
        <p:spPr>
          <a:xfrm>
            <a:off x="457200" y="4961692"/>
            <a:ext cx="4495800" cy="677108"/>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ATLAS</a:t>
            </a:r>
            <a:r>
              <a:rPr lang="en-US" sz="2400" b="1" i="1" dirty="0" smtClean="0">
                <a:solidFill>
                  <a:srgbClr val="0000FF"/>
                </a:solidFill>
                <a:latin typeface="Times New Roman" pitchFamily="18" charset="0"/>
                <a:cs typeface="Times New Roman" pitchFamily="18" charset="0"/>
              </a:rPr>
              <a:t> </a:t>
            </a:r>
            <a:r>
              <a:rPr lang="en-US" sz="2400" dirty="0" smtClean="0">
                <a:solidFill>
                  <a:srgbClr val="0000FF"/>
                </a:solidFill>
                <a:latin typeface="Times New Roman" pitchFamily="18" charset="0"/>
                <a:cs typeface="Times New Roman" pitchFamily="18" charset="0"/>
              </a:rPr>
              <a:t>   </a:t>
            </a:r>
            <a:r>
              <a:rPr lang="en-US" sz="1600" b="1" i="1" dirty="0" smtClean="0">
                <a:latin typeface="Arial" pitchFamily="34" charset="0"/>
                <a:cs typeface="Arial" pitchFamily="34" charset="0"/>
                <a:hlinkClick r:id="rId3"/>
              </a:rPr>
              <a:t>PLB 716 (2012) 1-29</a:t>
            </a:r>
            <a:r>
              <a:rPr lang="en-US" sz="1600" b="1" i="1" dirty="0" smtClean="0">
                <a:latin typeface="Arial" pitchFamily="34" charset="0"/>
                <a:cs typeface="Arial" pitchFamily="34" charset="0"/>
              </a:rPr>
              <a:t>,</a:t>
            </a:r>
            <a:r>
              <a:rPr lang="en-US" sz="1200" b="1" i="1" dirty="0" smtClean="0">
                <a:latin typeface="Arial" pitchFamily="34" charset="0"/>
                <a:cs typeface="Arial" pitchFamily="34" charset="0"/>
              </a:rPr>
              <a:t>Sept 17 (2012)</a:t>
            </a:r>
          </a:p>
          <a:p>
            <a:pPr marL="457200" indent="-457200">
              <a:buNone/>
            </a:pPr>
            <a:endParaRPr lang="en-US" sz="800" dirty="0">
              <a:solidFill>
                <a:srgbClr val="0000FF"/>
              </a:solidFill>
              <a:latin typeface="Times New Roman" pitchFamily="18" charset="0"/>
              <a:cs typeface="Times New Roman" pitchFamily="18" charset="0"/>
            </a:endParaRPr>
          </a:p>
          <a:p>
            <a:pPr marL="457200" indent="-457200">
              <a:buNone/>
            </a:pPr>
            <a:endParaRPr lang="en-US" sz="600" dirty="0">
              <a:solidFill>
                <a:srgbClr val="FF0000"/>
              </a:solidFill>
              <a:latin typeface="Times New Roman" pitchFamily="18" charset="0"/>
              <a:cs typeface="Times New Roman" pitchFamily="18" charset="0"/>
            </a:endParaRPr>
          </a:p>
        </p:txBody>
      </p:sp>
      <p:pic>
        <p:nvPicPr>
          <p:cNvPr id="32771" name="Picture 3"/>
          <p:cNvPicPr>
            <a:picLocks noChangeAspect="1" noChangeArrowheads="1"/>
          </p:cNvPicPr>
          <p:nvPr/>
        </p:nvPicPr>
        <p:blipFill>
          <a:blip r:embed="rId4" cstate="print"/>
          <a:srcRect/>
          <a:stretch>
            <a:fillRect/>
          </a:stretch>
        </p:blipFill>
        <p:spPr bwMode="auto">
          <a:xfrm>
            <a:off x="4648200" y="1981200"/>
            <a:ext cx="4296930" cy="2971800"/>
          </a:xfrm>
          <a:prstGeom prst="rect">
            <a:avLst/>
          </a:prstGeom>
          <a:noFill/>
          <a:ln w="9525">
            <a:noFill/>
            <a:miter lim="800000"/>
            <a:headEnd/>
            <a:tailEnd/>
          </a:ln>
        </p:spPr>
      </p:pic>
      <p:sp>
        <p:nvSpPr>
          <p:cNvPr id="17" name="Rectangle 16"/>
          <p:cNvSpPr/>
          <p:nvPr/>
        </p:nvSpPr>
        <p:spPr>
          <a:xfrm>
            <a:off x="4953000" y="4953000"/>
            <a:ext cx="4343400" cy="677108"/>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CMS</a:t>
            </a:r>
            <a:r>
              <a:rPr lang="en-US" sz="2400" dirty="0" smtClean="0">
                <a:solidFill>
                  <a:srgbClr val="0000FF"/>
                </a:solidFill>
                <a:latin typeface="Times New Roman" pitchFamily="18" charset="0"/>
                <a:cs typeface="Times New Roman" pitchFamily="18" charset="0"/>
              </a:rPr>
              <a:t>   </a:t>
            </a:r>
            <a:r>
              <a:rPr lang="en-US" sz="1600" b="1" i="1" dirty="0" smtClean="0">
                <a:latin typeface="Arial" pitchFamily="34" charset="0"/>
                <a:cs typeface="Arial" pitchFamily="34" charset="0"/>
                <a:hlinkClick r:id="rId5"/>
              </a:rPr>
              <a:t>PLB 716 (2012) 30-61</a:t>
            </a:r>
            <a:r>
              <a:rPr lang="en-US" sz="2000" b="1" i="1" dirty="0" smtClean="0">
                <a:latin typeface="Arial" pitchFamily="34" charset="0"/>
                <a:cs typeface="Arial" pitchFamily="34" charset="0"/>
              </a:rPr>
              <a:t>,</a:t>
            </a:r>
            <a:r>
              <a:rPr lang="en-US" sz="1200" b="1" i="1" dirty="0" smtClean="0">
                <a:latin typeface="Arial" pitchFamily="34" charset="0"/>
                <a:cs typeface="Arial" pitchFamily="34" charset="0"/>
              </a:rPr>
              <a:t>Sept 17 (2012)</a:t>
            </a:r>
            <a:endParaRPr lang="en-US" sz="1200" i="1" dirty="0" smtClean="0">
              <a:solidFill>
                <a:srgbClr val="0000FF"/>
              </a:solidFill>
              <a:latin typeface="Arial" pitchFamily="34" charset="0"/>
              <a:cs typeface="Arial" pitchFamily="34" charset="0"/>
            </a:endParaRPr>
          </a:p>
          <a:p>
            <a:pPr marL="457200" indent="-457200">
              <a:buNone/>
            </a:pPr>
            <a:endParaRPr lang="en-US" sz="800" dirty="0">
              <a:solidFill>
                <a:srgbClr val="0000FF"/>
              </a:solidFill>
              <a:latin typeface="Times New Roman" pitchFamily="18" charset="0"/>
              <a:cs typeface="Times New Roman" pitchFamily="18" charset="0"/>
            </a:endParaRPr>
          </a:p>
          <a:p>
            <a:pPr marL="457200" indent="-457200">
              <a:buNone/>
            </a:pPr>
            <a:endParaRPr lang="en-US" sz="600" dirty="0">
              <a:solidFill>
                <a:srgbClr val="FF0000"/>
              </a:solidFill>
              <a:latin typeface="Times New Roman" pitchFamily="18" charset="0"/>
              <a:cs typeface="Times New Roman" pitchFamily="18" charset="0"/>
            </a:endParaRPr>
          </a:p>
        </p:txBody>
      </p:sp>
      <p:sp>
        <p:nvSpPr>
          <p:cNvPr id="9" name="TextBox 8"/>
          <p:cNvSpPr txBox="1"/>
          <p:nvPr/>
        </p:nvSpPr>
        <p:spPr>
          <a:xfrm>
            <a:off x="1295407" y="401949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5.9</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0" name="TextBox 9"/>
          <p:cNvSpPr txBox="1"/>
          <p:nvPr/>
        </p:nvSpPr>
        <p:spPr>
          <a:xfrm>
            <a:off x="6982536" y="32766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5.0</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2" name="TextBox 11"/>
          <p:cNvSpPr txBox="1"/>
          <p:nvPr/>
        </p:nvSpPr>
        <p:spPr>
          <a:xfrm>
            <a:off x="5029200" y="6123803"/>
            <a:ext cx="3352800" cy="276999"/>
          </a:xfrm>
          <a:prstGeom prst="rect">
            <a:avLst/>
          </a:prstGeom>
          <a:noFill/>
        </p:spPr>
        <p:txBody>
          <a:bodyPr wrap="square" rtlCol="0">
            <a:spAutoFit/>
          </a:bodyPr>
          <a:lstStyle/>
          <a:p>
            <a:r>
              <a:rPr lang="en-US" sz="1200" dirty="0" err="1" smtClean="0"/>
              <a:t>H</a:t>
            </a:r>
            <a:r>
              <a:rPr lang="en-US" sz="1200" dirty="0" err="1" smtClean="0">
                <a:sym typeface="Wingdings" pitchFamily="2" charset="2"/>
              </a:rPr>
              <a:t></a:t>
            </a:r>
            <a:r>
              <a:rPr lang="en-US" sz="1200" dirty="0" err="1" smtClean="0">
                <a:solidFill>
                  <a:srgbClr val="FF0000"/>
                </a:solidFill>
              </a:rPr>
              <a:t>γγ</a:t>
            </a:r>
            <a:r>
              <a:rPr lang="en-US" sz="1200" dirty="0" smtClean="0"/>
              <a:t>, </a:t>
            </a:r>
            <a:r>
              <a:rPr lang="en-US" sz="1200" dirty="0" smtClean="0">
                <a:solidFill>
                  <a:srgbClr val="FF0000"/>
                </a:solidFill>
              </a:rPr>
              <a:t>bb</a:t>
            </a:r>
            <a:r>
              <a:rPr lang="en-US" sz="1200" dirty="0" smtClean="0"/>
              <a:t>, </a:t>
            </a:r>
            <a:r>
              <a:rPr lang="en-US" sz="1200" dirty="0" err="1" smtClean="0">
                <a:solidFill>
                  <a:srgbClr val="FF0000"/>
                </a:solidFill>
              </a:rPr>
              <a:t>ττ</a:t>
            </a:r>
            <a:r>
              <a:rPr lang="en-US" sz="1200" dirty="0" smtClean="0"/>
              <a:t>, WW(</a:t>
            </a:r>
            <a:r>
              <a:rPr lang="en-US" sz="1200" dirty="0" err="1" smtClean="0">
                <a:solidFill>
                  <a:srgbClr val="FF0000"/>
                </a:solidFill>
              </a:rPr>
              <a:t>lvlv</a:t>
            </a:r>
            <a:r>
              <a:rPr lang="en-US" sz="1200" dirty="0" smtClean="0"/>
              <a:t>), ZZ(</a:t>
            </a:r>
            <a:r>
              <a:rPr lang="en-US" sz="1200" dirty="0" smtClean="0">
                <a:solidFill>
                  <a:srgbClr val="FF0000"/>
                </a:solidFill>
              </a:rPr>
              <a:t>4l</a:t>
            </a:r>
            <a:r>
              <a:rPr lang="en-US" sz="1200" dirty="0" smtClean="0"/>
              <a:t>, </a:t>
            </a:r>
            <a:r>
              <a:rPr lang="en-US" sz="1200" dirty="0" err="1" smtClean="0"/>
              <a:t>ll</a:t>
            </a:r>
            <a:r>
              <a:rPr lang="en-US" sz="1200" dirty="0" err="1"/>
              <a:t>ττ</a:t>
            </a:r>
            <a:r>
              <a:rPr lang="en-US" sz="1200" dirty="0" smtClean="0"/>
              <a:t>, </a:t>
            </a:r>
            <a:r>
              <a:rPr lang="en-US" sz="1200" dirty="0" err="1" smtClean="0"/>
              <a:t>llvv</a:t>
            </a:r>
            <a:r>
              <a:rPr lang="en-US" sz="1200" dirty="0" smtClean="0"/>
              <a:t>, </a:t>
            </a:r>
            <a:r>
              <a:rPr lang="en-US" sz="1200" dirty="0" err="1" smtClean="0"/>
              <a:t>llqq</a:t>
            </a:r>
            <a:r>
              <a:rPr lang="en-US" sz="1200" dirty="0" smtClean="0"/>
              <a:t>)</a:t>
            </a:r>
            <a:endParaRPr lang="en-US" sz="1200" dirty="0"/>
          </a:p>
        </p:txBody>
      </p:sp>
      <p:sp>
        <p:nvSpPr>
          <p:cNvPr id="14" name="TextBox 13"/>
          <p:cNvSpPr txBox="1"/>
          <p:nvPr/>
        </p:nvSpPr>
        <p:spPr>
          <a:xfrm>
            <a:off x="457200" y="6123803"/>
            <a:ext cx="3352800" cy="276999"/>
          </a:xfrm>
          <a:prstGeom prst="rect">
            <a:avLst/>
          </a:prstGeom>
          <a:noFill/>
        </p:spPr>
        <p:txBody>
          <a:bodyPr wrap="square" rtlCol="0">
            <a:spAutoFit/>
          </a:bodyPr>
          <a:lstStyle/>
          <a:p>
            <a:r>
              <a:rPr lang="en-US" sz="1200" dirty="0" err="1" smtClean="0"/>
              <a:t>H</a:t>
            </a:r>
            <a:r>
              <a:rPr lang="en-US" sz="1200" dirty="0" err="1" smtClean="0">
                <a:sym typeface="Wingdings" pitchFamily="2" charset="2"/>
              </a:rPr>
              <a:t></a:t>
            </a:r>
            <a:r>
              <a:rPr lang="en-US" sz="1200" dirty="0" err="1" smtClean="0">
                <a:solidFill>
                  <a:srgbClr val="FF0000"/>
                </a:solidFill>
              </a:rPr>
              <a:t>γγ</a:t>
            </a:r>
            <a:r>
              <a:rPr lang="en-US" sz="1200" dirty="0" smtClean="0"/>
              <a:t>, bb, </a:t>
            </a:r>
            <a:r>
              <a:rPr lang="en-US" sz="1200" dirty="0" err="1" smtClean="0">
                <a:solidFill>
                  <a:srgbClr val="000000"/>
                </a:solidFill>
              </a:rPr>
              <a:t>ττ</a:t>
            </a:r>
            <a:r>
              <a:rPr lang="en-US" sz="1200" dirty="0" smtClean="0"/>
              <a:t>, WW(</a:t>
            </a:r>
            <a:r>
              <a:rPr lang="en-US" sz="1200" dirty="0" err="1" smtClean="0">
                <a:solidFill>
                  <a:srgbClr val="FF0000"/>
                </a:solidFill>
              </a:rPr>
              <a:t>lvlv</a:t>
            </a:r>
            <a:r>
              <a:rPr lang="en-US" sz="1200" dirty="0" smtClean="0"/>
              <a:t>, </a:t>
            </a:r>
            <a:r>
              <a:rPr lang="en-US" sz="1200" dirty="0" err="1" smtClean="0"/>
              <a:t>lvqq</a:t>
            </a:r>
            <a:r>
              <a:rPr lang="en-US" sz="1200" dirty="0" smtClean="0"/>
              <a:t>), ZZ(</a:t>
            </a:r>
            <a:r>
              <a:rPr lang="en-US" sz="1200" dirty="0" smtClean="0">
                <a:solidFill>
                  <a:srgbClr val="FF0000"/>
                </a:solidFill>
              </a:rPr>
              <a:t>4l</a:t>
            </a:r>
            <a:r>
              <a:rPr lang="en-US" sz="1200" dirty="0" smtClean="0"/>
              <a:t>, </a:t>
            </a:r>
            <a:r>
              <a:rPr lang="en-US" sz="1200" dirty="0" err="1" smtClean="0"/>
              <a:t>llvv</a:t>
            </a:r>
            <a:r>
              <a:rPr lang="en-US" sz="1200" dirty="0" smtClean="0"/>
              <a:t>, </a:t>
            </a:r>
            <a:r>
              <a:rPr lang="en-US" sz="1200" dirty="0" err="1" smtClean="0"/>
              <a:t>llqq</a:t>
            </a:r>
            <a:r>
              <a:rPr lang="en-US" sz="1200" dirty="0" smtClean="0"/>
              <a:t>)</a:t>
            </a:r>
            <a:endParaRPr lang="en-US" sz="1200" dirty="0"/>
          </a:p>
        </p:txBody>
      </p:sp>
      <p:sp>
        <p:nvSpPr>
          <p:cNvPr id="16" name="Content Placeholder 2"/>
          <p:cNvSpPr txBox="1">
            <a:spLocks/>
          </p:cNvSpPr>
          <p:nvPr/>
        </p:nvSpPr>
        <p:spPr bwMode="auto">
          <a:xfrm>
            <a:off x="228600" y="762000"/>
            <a:ext cx="8763000" cy="838200"/>
          </a:xfrm>
          <a:prstGeom prst="rect">
            <a:avLst/>
          </a:prstGeom>
          <a:noFill/>
          <a:ln w="9525">
            <a:noFill/>
            <a:miter lim="800000"/>
            <a:headEnd/>
            <a:tailEnd/>
          </a:ln>
        </p:spPr>
        <p:txBody>
          <a:bodyPr vert="horz" wrap="square" lIns="91435" tIns="36000" rIns="91435" bIns="45718" numCol="1" anchor="t" anchorCtr="0" compatLnSpc="1">
            <a:prstTxWarp prst="textNoShape">
              <a:avLst/>
            </a:prstTxWarp>
          </a:bodyPr>
          <a:lstStyle/>
          <a:p>
            <a:pPr lvl="0" eaLnBrk="0" fontAlgn="base" hangingPunct="0">
              <a:lnSpc>
                <a:spcPct val="90000"/>
              </a:lnSpc>
              <a:spcBef>
                <a:spcPts val="600"/>
              </a:spcBef>
              <a:spcAft>
                <a:spcPts val="600"/>
              </a:spcAft>
            </a:pPr>
            <a:r>
              <a:rPr kumimoji="0" lang="en-US" sz="2000" b="1" i="1" u="none" strike="noStrike" kern="0" cap="none" spc="0" normalizeH="0" baseline="0" noProof="0" dirty="0" smtClean="0">
                <a:ln>
                  <a:noFill/>
                </a:ln>
                <a:solidFill>
                  <a:srgbClr val="000000"/>
                </a:solidFill>
                <a:effectLst/>
                <a:uLnTx/>
                <a:uFillTx/>
                <a:latin typeface="+mn-lt"/>
                <a:ea typeface="+mn-ea"/>
                <a:cs typeface="+mn-cs"/>
              </a:rPr>
              <a:t>On July 31, 2012</a:t>
            </a:r>
            <a:br>
              <a:rPr kumimoji="0" lang="en-US" sz="2000" b="1" i="1" u="none" strike="noStrike" kern="0" cap="none" spc="0" normalizeH="0" baseline="0" noProof="0" dirty="0" smtClean="0">
                <a:ln>
                  <a:noFill/>
                </a:ln>
                <a:solidFill>
                  <a:srgbClr val="000000"/>
                </a:solidFill>
                <a:effectLst/>
                <a:uLnTx/>
                <a:uFillTx/>
                <a:latin typeface="+mn-lt"/>
                <a:ea typeface="+mn-ea"/>
                <a:cs typeface="+mn-cs"/>
              </a:rPr>
            </a:br>
            <a:r>
              <a:rPr kumimoji="0" lang="en-US" sz="2000" b="1" i="1" u="none" strike="noStrike" kern="0" cap="none" spc="0" normalizeH="0" baseline="0" noProof="0" dirty="0" smtClean="0">
                <a:ln>
                  <a:noFill/>
                </a:ln>
                <a:solidFill>
                  <a:srgbClr val="000000"/>
                </a:solidFill>
                <a:effectLst/>
                <a:uLnTx/>
                <a:uFillTx/>
                <a:latin typeface="+mn-lt"/>
                <a:ea typeface="+mn-ea"/>
                <a:cs typeface="+mn-cs"/>
              </a:rPr>
              <a:t>ATLAS and CMS submitted papers to Physics Letters B. </a:t>
            </a:r>
            <a:br>
              <a:rPr kumimoji="0" lang="en-US" sz="2000" b="1" i="1" u="none" strike="noStrike" kern="0" cap="none" spc="0" normalizeH="0" baseline="0" noProof="0" dirty="0" smtClean="0">
                <a:ln>
                  <a:noFill/>
                </a:ln>
                <a:solidFill>
                  <a:srgbClr val="000000"/>
                </a:solidFill>
                <a:effectLst/>
                <a:uLnTx/>
                <a:uFillTx/>
                <a:latin typeface="+mn-lt"/>
                <a:ea typeface="+mn-ea"/>
                <a:cs typeface="+mn-cs"/>
              </a:rPr>
            </a:br>
            <a:r>
              <a:rPr kumimoji="0" lang="en-US" sz="2000" b="1" i="1" u="none" strike="noStrike" kern="0" cap="none" spc="0" normalizeH="0" baseline="0" noProof="0" dirty="0" smtClean="0">
                <a:ln>
                  <a:noFill/>
                </a:ln>
                <a:solidFill>
                  <a:srgbClr val="000000"/>
                </a:solidFill>
                <a:effectLst/>
                <a:uLnTx/>
                <a:uFillTx/>
                <a:latin typeface="+mn-lt"/>
                <a:ea typeface="+mn-ea"/>
                <a:cs typeface="+mn-cs"/>
              </a:rPr>
              <a:t>ATLAS added 2012 data to the </a:t>
            </a:r>
            <a:r>
              <a:rPr kumimoji="0" lang="en-US" sz="2000" b="1" i="1" u="none" strike="noStrike" kern="0" cap="none" spc="0" normalizeH="0" baseline="0" noProof="0" dirty="0" smtClean="0">
                <a:ln>
                  <a:noFill/>
                </a:ln>
                <a:solidFill>
                  <a:srgbClr val="000000"/>
                </a:solidFill>
                <a:effectLst/>
                <a:uLnTx/>
                <a:uFillTx/>
                <a:latin typeface="+mn-lt"/>
                <a:ea typeface="+mn-ea"/>
                <a:cs typeface="+mn-cs"/>
                <a:sym typeface="Wingdings"/>
              </a:rPr>
              <a:t>HWW</a:t>
            </a:r>
            <a:r>
              <a:rPr kumimoji="0" lang="en-US" sz="2000" b="1" i="1" u="none" strike="noStrike" kern="0" cap="none" spc="0" normalizeH="0" baseline="0" noProof="0" dirty="0" smtClean="0">
                <a:ln>
                  <a:noFill/>
                </a:ln>
                <a:solidFill>
                  <a:srgbClr val="000000"/>
                </a:solidFill>
                <a:effectLst/>
                <a:uLnTx/>
                <a:uFillTx/>
                <a:latin typeface="+mn-lt"/>
                <a:ea typeface="+mn-ea"/>
                <a:cs typeface="+mn-cs"/>
              </a:rPr>
              <a:t> channel </a:t>
            </a:r>
            <a:r>
              <a:rPr kumimoji="0" lang="en-US" sz="2000" b="1" i="1" u="none" strike="noStrike" kern="0" cap="none" spc="0" normalizeH="0" baseline="0" noProof="0" dirty="0" smtClean="0">
                <a:ln>
                  <a:noFill/>
                </a:ln>
                <a:solidFill>
                  <a:srgbClr val="000000"/>
                </a:solidFill>
                <a:effectLst/>
                <a:uLnTx/>
                <a:uFillTx/>
                <a:latin typeface="+mn-lt"/>
                <a:ea typeface="+mn-ea"/>
                <a:cs typeface="+mn-cs"/>
                <a:sym typeface="Wingdings" pitchFamily="2" charset="2"/>
              </a:rPr>
              <a:t>           </a:t>
            </a:r>
            <a:r>
              <a:rPr lang="en-US" sz="1600" b="1" i="1" dirty="0" smtClean="0">
                <a:solidFill>
                  <a:srgbClr val="000000"/>
                </a:solidFill>
                <a:latin typeface="Times New Roman" pitchFamily="18" charset="0"/>
                <a:cs typeface="Times New Roman" pitchFamily="18" charset="0"/>
              </a:rPr>
              <a:t>at </a:t>
            </a:r>
            <a:r>
              <a:rPr lang="en-US" sz="1600" b="1" i="1" dirty="0" err="1" smtClean="0">
                <a:solidFill>
                  <a:srgbClr val="000000"/>
                </a:solidFill>
                <a:latin typeface="Times New Roman" pitchFamily="18" charset="0"/>
                <a:cs typeface="Times New Roman" pitchFamily="18" charset="0"/>
              </a:rPr>
              <a:t>m</a:t>
            </a:r>
            <a:r>
              <a:rPr lang="en-US" sz="1600" b="1" i="1" baseline="-25000" dirty="0" err="1" smtClean="0">
                <a:solidFill>
                  <a:srgbClr val="000000"/>
                </a:solidFill>
                <a:latin typeface="Times New Roman" pitchFamily="18" charset="0"/>
                <a:cs typeface="Times New Roman" pitchFamily="18" charset="0"/>
              </a:rPr>
              <a:t>H</a:t>
            </a:r>
            <a:r>
              <a:rPr lang="en-US" sz="1600" b="1" i="1" dirty="0" smtClean="0">
                <a:solidFill>
                  <a:srgbClr val="000000"/>
                </a:solidFill>
                <a:latin typeface="Times New Roman" pitchFamily="18" charset="0"/>
                <a:cs typeface="Times New Roman" pitchFamily="18" charset="0"/>
              </a:rPr>
              <a:t> = 126.5 </a:t>
            </a:r>
            <a:r>
              <a:rPr lang="en-US" sz="1600" b="1" i="1" dirty="0" err="1" smtClean="0">
                <a:solidFill>
                  <a:srgbClr val="000000"/>
                </a:solidFill>
                <a:latin typeface="Times New Roman" pitchFamily="18" charset="0"/>
                <a:cs typeface="Times New Roman" pitchFamily="18" charset="0"/>
              </a:rPr>
              <a:t>GeV</a:t>
            </a:r>
            <a:endParaRPr kumimoji="0" lang="en-US" sz="1600" b="1" i="1" u="none" strike="noStrike" kern="0" cap="none" spc="0" normalizeH="0" baseline="0" noProof="0" dirty="0" smtClean="0">
              <a:ln>
                <a:noFill/>
              </a:ln>
              <a:solidFill>
                <a:srgbClr val="000000"/>
              </a:solidFill>
              <a:effectLst/>
              <a:uLnTx/>
              <a:uFillTx/>
              <a:latin typeface="+mn-lt"/>
              <a:ea typeface="+mn-ea"/>
              <a:cs typeface="+mn-cs"/>
            </a:endParaRPr>
          </a:p>
        </p:txBody>
      </p:sp>
      <p:sp>
        <p:nvSpPr>
          <p:cNvPr id="18" name="TextBox 17"/>
          <p:cNvSpPr txBox="1"/>
          <p:nvPr/>
        </p:nvSpPr>
        <p:spPr>
          <a:xfrm>
            <a:off x="6362380" y="1354693"/>
            <a:ext cx="648021" cy="369332"/>
          </a:xfrm>
          <a:prstGeom prst="rect">
            <a:avLst/>
          </a:prstGeom>
          <a:solidFill>
            <a:srgbClr val="FF0000"/>
          </a:solidFill>
        </p:spPr>
        <p:txBody>
          <a:bodyPr wrap="none" rtlCol="0">
            <a:spAutoFit/>
          </a:bodyPr>
          <a:lstStyle/>
          <a:p>
            <a:pPr>
              <a:buNone/>
            </a:pPr>
            <a:r>
              <a:rPr lang="en-US" dirty="0" smtClean="0">
                <a:solidFill>
                  <a:srgbClr val="FFFF00"/>
                </a:solidFill>
              </a:rPr>
              <a:t>5.9</a:t>
            </a:r>
            <a:r>
              <a:rPr lang="en-US" b="0" i="0" dirty="0" smtClean="0">
                <a:solidFill>
                  <a:srgbClr val="FFFF00"/>
                </a:solidFill>
              </a:rPr>
              <a:t>σ</a:t>
            </a:r>
            <a:endParaRPr lang="en-US" b="0" i="0" dirty="0">
              <a:solidFill>
                <a:srgbClr val="FFFF00"/>
              </a:solidFill>
            </a:endParaRPr>
          </a:p>
        </p:txBody>
      </p:sp>
      <p:sp>
        <p:nvSpPr>
          <p:cNvPr id="21" name="Rectangle 20"/>
          <p:cNvSpPr/>
          <p:nvPr/>
        </p:nvSpPr>
        <p:spPr>
          <a:xfrm>
            <a:off x="76200" y="5367516"/>
            <a:ext cx="3962400" cy="1261884"/>
          </a:xfrm>
          <a:prstGeom prst="rect">
            <a:avLst/>
          </a:prstGeom>
        </p:spPr>
        <p:txBody>
          <a:bodyPr wrap="square">
            <a:spAutoFit/>
          </a:bodyPr>
          <a:lstStyle/>
          <a:p>
            <a:pPr marL="457200" indent="-457200">
              <a:buNone/>
            </a:pPr>
            <a:r>
              <a:rPr lang="en-US" sz="2200" b="1" i="1" dirty="0" smtClean="0">
                <a:latin typeface="Arial" pitchFamily="34" charset="0"/>
                <a:cs typeface="Arial" pitchFamily="34" charset="0"/>
              </a:rPr>
              <a:t>     Largest local excess</a:t>
            </a:r>
            <a:r>
              <a:rPr lang="en-US" sz="2200" b="1" i="1" dirty="0" smtClean="0">
                <a:solidFill>
                  <a:srgbClr val="0000FF"/>
                </a:solidFill>
                <a:latin typeface="Arial" pitchFamily="34" charset="0"/>
                <a:cs typeface="Arial" pitchFamily="34" charset="0"/>
              </a:rPr>
              <a:t>:  </a:t>
            </a:r>
          </a:p>
          <a:p>
            <a:pPr marL="457200" indent="-457200"/>
            <a:r>
              <a:rPr lang="en-US" sz="2200" b="1" dirty="0" smtClean="0">
                <a:solidFill>
                  <a:srgbClr val="FF0000"/>
                </a:solidFill>
                <a:latin typeface="Arial" pitchFamily="34" charset="0"/>
                <a:cs typeface="Arial" pitchFamily="34" charset="0"/>
              </a:rPr>
              <a:t>     5.9</a:t>
            </a:r>
            <a:r>
              <a:rPr lang="en-US" sz="2200" b="1" dirty="0" smtClean="0">
                <a:solidFill>
                  <a:srgbClr val="FF0000"/>
                </a:solidFill>
                <a:latin typeface="Arial" pitchFamily="34" charset="0"/>
                <a:ea typeface="Lucida Grande"/>
                <a:cs typeface="Arial" pitchFamily="34" charset="0"/>
              </a:rPr>
              <a:t>σ</a:t>
            </a:r>
            <a:r>
              <a:rPr lang="en-US" sz="2200" b="1"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at  </a:t>
            </a:r>
            <a:r>
              <a:rPr lang="en-US" sz="2000" b="1" i="1" dirty="0" err="1" smtClean="0">
                <a:solidFill>
                  <a:srgbClr val="FF0000"/>
                </a:solidFill>
                <a:latin typeface="Arial" pitchFamily="34" charset="0"/>
                <a:cs typeface="Arial" pitchFamily="34" charset="0"/>
              </a:rPr>
              <a:t>m</a:t>
            </a:r>
            <a:r>
              <a:rPr lang="en-US" sz="2000" b="1" i="1" baseline="-25000" dirty="0" err="1" smtClean="0">
                <a:solidFill>
                  <a:srgbClr val="FF0000"/>
                </a:solidFill>
                <a:latin typeface="Arial" pitchFamily="34" charset="0"/>
                <a:cs typeface="Arial" pitchFamily="34" charset="0"/>
              </a:rPr>
              <a:t>H</a:t>
            </a:r>
            <a:r>
              <a:rPr lang="en-US" sz="20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126.5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a:p>
            <a:pPr marL="457200" indent="-457200"/>
            <a:endParaRPr lang="en-US" sz="1600" dirty="0" smtClean="0">
              <a:solidFill>
                <a:srgbClr val="0000FF"/>
              </a:solidFill>
              <a:latin typeface="Times New Roman" pitchFamily="18" charset="0"/>
              <a:cs typeface="Times New Roman" pitchFamily="18" charset="0"/>
            </a:endParaRPr>
          </a:p>
          <a:p>
            <a:pPr marL="457200" indent="-457200"/>
            <a:r>
              <a:rPr lang="en-US" sz="1600" b="1" i="1" dirty="0" smtClean="0">
                <a:solidFill>
                  <a:srgbClr val="0000FF"/>
                </a:solidFill>
                <a:latin typeface="Times New Roman" pitchFamily="18" charset="0"/>
                <a:cs typeface="Times New Roman" pitchFamily="18" charset="0"/>
              </a:rPr>
              <a:t>       </a:t>
            </a:r>
            <a:endParaRPr lang="en-US" sz="2200" b="1" i="1" dirty="0" smtClean="0">
              <a:solidFill>
                <a:srgbClr val="FF0000"/>
              </a:solidFill>
              <a:latin typeface="Arial" pitchFamily="34" charset="0"/>
              <a:cs typeface="Arial" pitchFamily="34" charset="0"/>
            </a:endParaRPr>
          </a:p>
        </p:txBody>
      </p:sp>
      <p:sp>
        <p:nvSpPr>
          <p:cNvPr id="22" name="Rectangle 21"/>
          <p:cNvSpPr/>
          <p:nvPr/>
        </p:nvSpPr>
        <p:spPr>
          <a:xfrm>
            <a:off x="4724400" y="5367516"/>
            <a:ext cx="3962400" cy="1261884"/>
          </a:xfrm>
          <a:prstGeom prst="rect">
            <a:avLst/>
          </a:prstGeom>
        </p:spPr>
        <p:txBody>
          <a:bodyPr wrap="square">
            <a:spAutoFit/>
          </a:bodyPr>
          <a:lstStyle/>
          <a:p>
            <a:pPr marL="457200" indent="-457200">
              <a:buNone/>
            </a:pPr>
            <a:r>
              <a:rPr lang="en-US" sz="2200" b="1" i="1" dirty="0" smtClean="0">
                <a:latin typeface="Arial" pitchFamily="34" charset="0"/>
                <a:cs typeface="Arial" pitchFamily="34" charset="0"/>
              </a:rPr>
              <a:t>     Largest local excess</a:t>
            </a:r>
            <a:r>
              <a:rPr lang="en-US" sz="2200" b="1" i="1" dirty="0" smtClean="0">
                <a:solidFill>
                  <a:srgbClr val="0000FF"/>
                </a:solidFill>
                <a:latin typeface="Arial" pitchFamily="34" charset="0"/>
                <a:cs typeface="Arial" pitchFamily="34" charset="0"/>
              </a:rPr>
              <a:t>:  </a:t>
            </a:r>
          </a:p>
          <a:p>
            <a:pPr marL="457200" indent="-457200"/>
            <a:r>
              <a:rPr lang="en-US" sz="2200" b="1" dirty="0" smtClean="0">
                <a:solidFill>
                  <a:srgbClr val="FF0000"/>
                </a:solidFill>
                <a:latin typeface="Arial" pitchFamily="34" charset="0"/>
                <a:cs typeface="Arial" pitchFamily="34" charset="0"/>
              </a:rPr>
              <a:t>     5.0</a:t>
            </a:r>
            <a:r>
              <a:rPr lang="en-US" sz="2200" b="1" dirty="0" smtClean="0">
                <a:solidFill>
                  <a:srgbClr val="FF0000"/>
                </a:solidFill>
                <a:latin typeface="Arial" pitchFamily="34" charset="0"/>
                <a:ea typeface="Lucida Grande"/>
                <a:cs typeface="Arial" pitchFamily="34" charset="0"/>
              </a:rPr>
              <a:t>σ</a:t>
            </a:r>
            <a:r>
              <a:rPr lang="en-US" sz="2200" b="1"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at  </a:t>
            </a:r>
            <a:r>
              <a:rPr lang="en-US" sz="2000" b="1" i="1" dirty="0" err="1" smtClean="0">
                <a:solidFill>
                  <a:srgbClr val="FF0000"/>
                </a:solidFill>
                <a:latin typeface="Arial" pitchFamily="34" charset="0"/>
                <a:cs typeface="Arial" pitchFamily="34" charset="0"/>
              </a:rPr>
              <a:t>m</a:t>
            </a:r>
            <a:r>
              <a:rPr lang="en-US" sz="2000" b="1" i="1" baseline="-25000" dirty="0" err="1" smtClean="0">
                <a:solidFill>
                  <a:srgbClr val="FF0000"/>
                </a:solidFill>
                <a:latin typeface="Arial" pitchFamily="34" charset="0"/>
                <a:cs typeface="Arial" pitchFamily="34" charset="0"/>
              </a:rPr>
              <a:t>H</a:t>
            </a:r>
            <a:r>
              <a:rPr lang="en-US" sz="20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125.5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a:p>
            <a:pPr marL="457200" indent="-457200"/>
            <a:endParaRPr lang="en-US" sz="1600" dirty="0" smtClean="0">
              <a:solidFill>
                <a:srgbClr val="0000FF"/>
              </a:solidFill>
              <a:latin typeface="Times New Roman" pitchFamily="18" charset="0"/>
              <a:cs typeface="Times New Roman" pitchFamily="18" charset="0"/>
            </a:endParaRPr>
          </a:p>
          <a:p>
            <a:pPr marL="457200" indent="-457200"/>
            <a:r>
              <a:rPr lang="en-US" sz="1600" b="1" i="1" dirty="0" smtClean="0">
                <a:solidFill>
                  <a:srgbClr val="0000FF"/>
                </a:solidFill>
                <a:latin typeface="Times New Roman" pitchFamily="18" charset="0"/>
                <a:cs typeface="Times New Roman" pitchFamily="18" charset="0"/>
              </a:rPr>
              <a:t>       </a:t>
            </a:r>
            <a:endParaRPr lang="en-US" sz="2200" b="1" i="1" dirty="0" smtClean="0">
              <a:solidFill>
                <a:srgbClr val="FF0000"/>
              </a:solidFill>
              <a:latin typeface="Arial" pitchFamily="34" charset="0"/>
              <a:cs typeface="Arial" pitchFamily="34" charset="0"/>
            </a:endParaRPr>
          </a:p>
        </p:txBody>
      </p:sp>
      <p:sp>
        <p:nvSpPr>
          <p:cNvPr id="23" name="Rectangle 22"/>
          <p:cNvSpPr/>
          <p:nvPr/>
        </p:nvSpPr>
        <p:spPr bwMode="auto">
          <a:xfrm>
            <a:off x="457200" y="54102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85800" y="5638800"/>
            <a:ext cx="3200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12" name="Rectangle 11"/>
          <p:cNvSpPr/>
          <p:nvPr/>
        </p:nvSpPr>
        <p:spPr>
          <a:xfrm>
            <a:off x="609600" y="5190292"/>
            <a:ext cx="3733800" cy="677108"/>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CMS</a:t>
            </a:r>
            <a:endParaRPr lang="en-US" sz="1600" i="1" dirty="0" smtClean="0">
              <a:solidFill>
                <a:srgbClr val="0000FF"/>
              </a:solidFill>
              <a:latin typeface="Arial" pitchFamily="34" charset="0"/>
              <a:cs typeface="Arial" pitchFamily="34" charset="0"/>
            </a:endParaRPr>
          </a:p>
          <a:p>
            <a:pPr marL="457200" indent="-457200">
              <a:buNone/>
            </a:pPr>
            <a:endParaRPr lang="en-US" sz="800" dirty="0">
              <a:solidFill>
                <a:srgbClr val="0000FF"/>
              </a:solidFill>
              <a:latin typeface="Times New Roman" pitchFamily="18" charset="0"/>
              <a:cs typeface="Times New Roman" pitchFamily="18" charset="0"/>
            </a:endParaRPr>
          </a:p>
          <a:p>
            <a:pPr marL="457200" indent="-457200">
              <a:buNone/>
            </a:pPr>
            <a:endParaRPr lang="en-US" sz="600" dirty="0">
              <a:solidFill>
                <a:srgbClr val="FF0000"/>
              </a:solidFill>
              <a:latin typeface="Times New Roman" pitchFamily="18" charset="0"/>
              <a:cs typeface="Times New Roman" pitchFamily="18" charset="0"/>
            </a:endParaRPr>
          </a:p>
        </p:txBody>
      </p:sp>
      <p:sp>
        <p:nvSpPr>
          <p:cNvPr id="13" name="Rectangle 1"/>
          <p:cNvSpPr>
            <a:spLocks noGrp="1" noChangeArrowheads="1"/>
          </p:cNvSpPr>
          <p:nvPr>
            <p:ph type="title"/>
          </p:nvPr>
        </p:nvSpPr>
        <p:spPr>
          <a:xfrm>
            <a:off x="762000" y="0"/>
            <a:ext cx="8382000" cy="593558"/>
          </a:xfrm>
          <a:ln/>
        </p:spPr>
        <p:txBody>
          <a:bodyPr>
            <a:normAutofit/>
          </a:bodyPr>
          <a:lstStyle/>
          <a:p>
            <a:pPr algn="l"/>
            <a:r>
              <a:rPr lang="en-US" dirty="0" smtClean="0"/>
              <a:t>LHC ERA </a:t>
            </a:r>
            <a:r>
              <a:rPr lang="en-US" sz="2400" dirty="0" smtClean="0">
                <a:solidFill>
                  <a:schemeClr val="tx1"/>
                </a:solidFill>
                <a:latin typeface="+mj-lt"/>
                <a:cs typeface="Times New Roman" pitchFamily="18" charset="0"/>
                <a:sym typeface="Helvetica" charset="0"/>
              </a:rPr>
              <a:t>HCP Nov 2012:  significance and mass (CMS) </a:t>
            </a:r>
            <a:endParaRPr lang="en-US" sz="2400" dirty="0">
              <a:solidFill>
                <a:schemeClr val="tx1"/>
              </a:solidFill>
              <a:latin typeface="+mj-lt"/>
              <a:cs typeface="Times New Roman" pitchFamily="18" charset="0"/>
              <a:sym typeface="Helvetica"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59</a:t>
            </a:fld>
            <a:endParaRPr lang="en-US" dirty="0"/>
          </a:p>
        </p:txBody>
      </p:sp>
      <p:sp>
        <p:nvSpPr>
          <p:cNvPr id="17" name="Rectangle 16"/>
          <p:cNvSpPr/>
          <p:nvPr/>
        </p:nvSpPr>
        <p:spPr>
          <a:xfrm>
            <a:off x="4953000" y="5616714"/>
            <a:ext cx="4724400" cy="738664"/>
          </a:xfrm>
          <a:prstGeom prst="rect">
            <a:avLst/>
          </a:prstGeom>
        </p:spPr>
        <p:txBody>
          <a:bodyPr wrap="square">
            <a:spAutoFit/>
          </a:bodyPr>
          <a:lstStyle/>
          <a:p>
            <a:pPr marL="457200" indent="-457200">
              <a:buNone/>
            </a:pPr>
            <a:r>
              <a:rPr lang="en-US" sz="2200" b="1" i="1" dirty="0" smtClean="0">
                <a:solidFill>
                  <a:srgbClr val="000000"/>
                </a:solidFill>
                <a:cs typeface="Times New Roman" pitchFamily="18" charset="0"/>
              </a:rPr>
              <a:t>Mass:</a:t>
            </a:r>
          </a:p>
          <a:p>
            <a:pPr marL="457200" indent="-457200">
              <a:buNone/>
            </a:pPr>
            <a:r>
              <a:rPr lang="en-US" sz="2000" b="1" i="1" dirty="0" smtClean="0">
                <a:solidFill>
                  <a:srgbClr val="FF0000"/>
                </a:solidFill>
                <a:cs typeface="Times New Roman" pitchFamily="18" charset="0"/>
              </a:rPr>
              <a:t>125.8 </a:t>
            </a:r>
            <a:r>
              <a:rPr lang="en-US" sz="2000" b="1" i="1" u="sng" dirty="0" smtClean="0">
                <a:solidFill>
                  <a:srgbClr val="FF0000"/>
                </a:solidFill>
                <a:cs typeface="Times New Roman" pitchFamily="18" charset="0"/>
              </a:rPr>
              <a:t>+</a:t>
            </a:r>
            <a:r>
              <a:rPr lang="en-US" sz="2000" b="1" i="1" dirty="0" smtClean="0">
                <a:solidFill>
                  <a:srgbClr val="FF0000"/>
                </a:solidFill>
                <a:cs typeface="Times New Roman" pitchFamily="18" charset="0"/>
              </a:rPr>
              <a:t> 0.4 (stat) </a:t>
            </a:r>
            <a:r>
              <a:rPr lang="en-US" sz="2000" b="1" i="1" u="sng" dirty="0" smtClean="0">
                <a:solidFill>
                  <a:srgbClr val="FF0000"/>
                </a:solidFill>
                <a:cs typeface="Times New Roman" pitchFamily="18" charset="0"/>
              </a:rPr>
              <a:t>+</a:t>
            </a:r>
            <a:r>
              <a:rPr lang="en-US" sz="2000" b="1" i="1" dirty="0" smtClean="0">
                <a:solidFill>
                  <a:srgbClr val="FF0000"/>
                </a:solidFill>
                <a:cs typeface="Times New Roman" pitchFamily="18" charset="0"/>
              </a:rPr>
              <a:t> 0.4 (syst) GeV  </a:t>
            </a:r>
            <a:endParaRPr lang="en-US" sz="2000" b="1" i="1" dirty="0">
              <a:solidFill>
                <a:srgbClr val="FF0000"/>
              </a:solidFill>
              <a:cs typeface="Times New Roman" pitchFamily="18" charset="0"/>
            </a:endParaRPr>
          </a:p>
        </p:txBody>
      </p:sp>
      <p:pic>
        <p:nvPicPr>
          <p:cNvPr id="36866" name="Picture 2"/>
          <p:cNvPicPr>
            <a:picLocks noChangeAspect="1" noChangeArrowheads="1"/>
          </p:cNvPicPr>
          <p:nvPr/>
        </p:nvPicPr>
        <p:blipFill>
          <a:blip r:embed="rId2" cstate="print"/>
          <a:srcRect/>
          <a:stretch>
            <a:fillRect/>
          </a:stretch>
        </p:blipFill>
        <p:spPr bwMode="auto">
          <a:xfrm>
            <a:off x="228606" y="1349514"/>
            <a:ext cx="4110037" cy="3910646"/>
          </a:xfrm>
          <a:prstGeom prst="rect">
            <a:avLst/>
          </a:prstGeom>
          <a:noFill/>
          <a:ln w="9525">
            <a:noFill/>
            <a:miter lim="800000"/>
            <a:headEnd/>
            <a:tailEnd/>
          </a:ln>
        </p:spPr>
      </p:pic>
      <p:pic>
        <p:nvPicPr>
          <p:cNvPr id="36868" name="Picture 4" descr="http://cms-higgs-results.web.cern.ch/cms-higgs-results/Comb/HIG-12-045/sqr_mass_scan_2d_all_white.png"/>
          <p:cNvPicPr>
            <a:picLocks noChangeAspect="1" noChangeArrowheads="1"/>
          </p:cNvPicPr>
          <p:nvPr/>
        </p:nvPicPr>
        <p:blipFill>
          <a:blip r:embed="rId3" cstate="print"/>
          <a:srcRect/>
          <a:stretch>
            <a:fillRect/>
          </a:stretch>
        </p:blipFill>
        <p:spPr bwMode="auto">
          <a:xfrm>
            <a:off x="4733927" y="1370076"/>
            <a:ext cx="4187918" cy="3941838"/>
          </a:xfrm>
          <a:prstGeom prst="rect">
            <a:avLst/>
          </a:prstGeom>
          <a:noFill/>
        </p:spPr>
      </p:pic>
      <p:sp>
        <p:nvSpPr>
          <p:cNvPr id="2" name="TextBox 1"/>
          <p:cNvSpPr txBox="1"/>
          <p:nvPr/>
        </p:nvSpPr>
        <p:spPr>
          <a:xfrm>
            <a:off x="3679103" y="926068"/>
            <a:ext cx="2188297" cy="369332"/>
          </a:xfrm>
          <a:prstGeom prst="rect">
            <a:avLst/>
          </a:prstGeom>
          <a:noFill/>
        </p:spPr>
        <p:txBody>
          <a:bodyPr wrap="none" rtlCol="0">
            <a:spAutoFit/>
          </a:bodyPr>
          <a:lstStyle/>
          <a:p>
            <a:r>
              <a:rPr lang="en-US" b="1" i="1" dirty="0" smtClean="0"/>
              <a:t>CMS combination</a:t>
            </a:r>
            <a:endParaRPr lang="en-US" b="1" i="1" dirty="0"/>
          </a:p>
        </p:txBody>
      </p:sp>
      <p:sp>
        <p:nvSpPr>
          <p:cNvPr id="9" name="TextBox 8"/>
          <p:cNvSpPr txBox="1"/>
          <p:nvPr/>
        </p:nvSpPr>
        <p:spPr>
          <a:xfrm>
            <a:off x="2514607" y="33528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6.9</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0" name="Rectangle 9"/>
          <p:cNvSpPr/>
          <p:nvPr/>
        </p:nvSpPr>
        <p:spPr>
          <a:xfrm>
            <a:off x="304800" y="5596116"/>
            <a:ext cx="3962400" cy="1261884"/>
          </a:xfrm>
          <a:prstGeom prst="rect">
            <a:avLst/>
          </a:prstGeom>
        </p:spPr>
        <p:txBody>
          <a:bodyPr wrap="square">
            <a:spAutoFit/>
          </a:bodyPr>
          <a:lstStyle/>
          <a:p>
            <a:pPr marL="457200" indent="-457200">
              <a:buNone/>
            </a:pPr>
            <a:r>
              <a:rPr lang="en-US" sz="2200" b="1" i="1" dirty="0" smtClean="0">
                <a:latin typeface="Arial" pitchFamily="34" charset="0"/>
                <a:cs typeface="Arial" pitchFamily="34" charset="0"/>
              </a:rPr>
              <a:t>     Largest local excess</a:t>
            </a:r>
            <a:r>
              <a:rPr lang="en-US" sz="2200" b="1" i="1" dirty="0" smtClean="0">
                <a:solidFill>
                  <a:srgbClr val="0000FF"/>
                </a:solidFill>
                <a:latin typeface="Arial" pitchFamily="34" charset="0"/>
                <a:cs typeface="Arial" pitchFamily="34" charset="0"/>
              </a:rPr>
              <a:t>:  </a:t>
            </a:r>
          </a:p>
          <a:p>
            <a:pPr marL="457200" indent="-457200"/>
            <a:r>
              <a:rPr lang="en-US" sz="2200" b="1" dirty="0" smtClean="0">
                <a:solidFill>
                  <a:srgbClr val="FF0000"/>
                </a:solidFill>
                <a:latin typeface="Arial" pitchFamily="34" charset="0"/>
                <a:cs typeface="Arial" pitchFamily="34" charset="0"/>
              </a:rPr>
              <a:t>     6.9</a:t>
            </a:r>
            <a:r>
              <a:rPr lang="en-US" sz="2200" b="1" dirty="0" smtClean="0">
                <a:solidFill>
                  <a:srgbClr val="FF0000"/>
                </a:solidFill>
                <a:latin typeface="Arial" pitchFamily="34" charset="0"/>
                <a:ea typeface="Lucida Grande"/>
                <a:cs typeface="Arial" pitchFamily="34" charset="0"/>
              </a:rPr>
              <a:t>σ</a:t>
            </a:r>
            <a:r>
              <a:rPr lang="en-US" sz="2200" b="1"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at  </a:t>
            </a:r>
            <a:r>
              <a:rPr lang="en-US" sz="2000" b="1" i="1" dirty="0" err="1" smtClean="0">
                <a:solidFill>
                  <a:srgbClr val="FF0000"/>
                </a:solidFill>
                <a:latin typeface="Arial" pitchFamily="34" charset="0"/>
                <a:cs typeface="Arial" pitchFamily="34" charset="0"/>
              </a:rPr>
              <a:t>m</a:t>
            </a:r>
            <a:r>
              <a:rPr lang="en-US" sz="2000" b="1" i="1" baseline="-25000" dirty="0" err="1" smtClean="0">
                <a:solidFill>
                  <a:srgbClr val="FF0000"/>
                </a:solidFill>
                <a:latin typeface="Arial" pitchFamily="34" charset="0"/>
                <a:cs typeface="Arial" pitchFamily="34" charset="0"/>
              </a:rPr>
              <a:t>H</a:t>
            </a:r>
            <a:r>
              <a:rPr lang="en-US" sz="2000" dirty="0" smtClean="0">
                <a:solidFill>
                  <a:srgbClr val="FF0000"/>
                </a:solidFill>
                <a:latin typeface="Arial" pitchFamily="34" charset="0"/>
                <a:cs typeface="Arial" pitchFamily="34" charset="0"/>
              </a:rPr>
              <a:t>= </a:t>
            </a:r>
            <a:r>
              <a:rPr lang="en-US" sz="2200" b="1" i="1" dirty="0" smtClean="0">
                <a:solidFill>
                  <a:srgbClr val="FF0000"/>
                </a:solidFill>
                <a:latin typeface="Arial" pitchFamily="34" charset="0"/>
                <a:cs typeface="Arial" pitchFamily="34" charset="0"/>
              </a:rPr>
              <a:t>125 </a:t>
            </a:r>
            <a:r>
              <a:rPr lang="en-US" sz="2200" b="1" i="1" dirty="0" err="1" smtClean="0">
                <a:solidFill>
                  <a:srgbClr val="FF0000"/>
                </a:solidFill>
                <a:latin typeface="Arial" pitchFamily="34" charset="0"/>
                <a:cs typeface="Arial" pitchFamily="34" charset="0"/>
              </a:rPr>
              <a:t>GeV</a:t>
            </a:r>
            <a:endParaRPr lang="en-US" sz="2200" b="1" i="1" dirty="0" smtClean="0">
              <a:solidFill>
                <a:srgbClr val="FF0000"/>
              </a:solidFill>
              <a:latin typeface="Arial" pitchFamily="34" charset="0"/>
              <a:cs typeface="Arial" pitchFamily="34" charset="0"/>
            </a:endParaRPr>
          </a:p>
          <a:p>
            <a:pPr marL="457200" indent="-457200"/>
            <a:endParaRPr lang="en-US" sz="1600" dirty="0" smtClean="0">
              <a:solidFill>
                <a:srgbClr val="0000FF"/>
              </a:solidFill>
              <a:latin typeface="Times New Roman" pitchFamily="18" charset="0"/>
              <a:cs typeface="Times New Roman" pitchFamily="18" charset="0"/>
            </a:endParaRPr>
          </a:p>
          <a:p>
            <a:pPr marL="457200" indent="-457200"/>
            <a:r>
              <a:rPr lang="en-US" sz="1600" b="1" i="1" dirty="0" smtClean="0">
                <a:solidFill>
                  <a:srgbClr val="0000FF"/>
                </a:solidFill>
                <a:latin typeface="Times New Roman" pitchFamily="18" charset="0"/>
                <a:cs typeface="Times New Roman" pitchFamily="18" charset="0"/>
              </a:rPr>
              <a:t>       </a:t>
            </a:r>
            <a:endParaRPr lang="en-US" sz="2200" b="1" i="1" dirty="0" smtClean="0">
              <a:solidFill>
                <a:srgbClr val="FF0000"/>
              </a:solidFill>
              <a:latin typeface="Arial" pitchFamily="34" charset="0"/>
              <a:cs typeface="Arial" pitchFamily="34" charset="0"/>
            </a:endParaRPr>
          </a:p>
        </p:txBody>
      </p:sp>
      <p:sp>
        <p:nvSpPr>
          <p:cNvPr id="14" name="Rectangle 13"/>
          <p:cNvSpPr/>
          <p:nvPr/>
        </p:nvSpPr>
        <p:spPr>
          <a:xfrm>
            <a:off x="4953000" y="5181600"/>
            <a:ext cx="3733800" cy="677108"/>
          </a:xfrm>
          <a:prstGeom prst="rect">
            <a:avLst/>
          </a:prstGeom>
        </p:spPr>
        <p:txBody>
          <a:bodyPr wrap="square">
            <a:spAutoFit/>
          </a:bodyPr>
          <a:lstStyle/>
          <a:p>
            <a:pPr marL="457200" indent="-457200">
              <a:buNone/>
            </a:pPr>
            <a:r>
              <a:rPr lang="en-US" sz="2400" b="1" i="1" dirty="0" smtClean="0">
                <a:solidFill>
                  <a:srgbClr val="0000FF"/>
                </a:solidFill>
                <a:latin typeface="Arial" pitchFamily="34" charset="0"/>
                <a:cs typeface="Arial" pitchFamily="34" charset="0"/>
              </a:rPr>
              <a:t>CMS</a:t>
            </a:r>
            <a:endParaRPr lang="en-US" sz="1600" i="1" dirty="0" smtClean="0">
              <a:solidFill>
                <a:srgbClr val="0000FF"/>
              </a:solidFill>
              <a:latin typeface="Arial" pitchFamily="34" charset="0"/>
              <a:cs typeface="Arial" pitchFamily="34" charset="0"/>
            </a:endParaRPr>
          </a:p>
          <a:p>
            <a:pPr marL="457200" indent="-457200">
              <a:buNone/>
            </a:pPr>
            <a:endParaRPr lang="en-US" sz="800" dirty="0">
              <a:solidFill>
                <a:srgbClr val="0000FF"/>
              </a:solidFill>
              <a:latin typeface="Times New Roman" pitchFamily="18" charset="0"/>
              <a:cs typeface="Times New Roman" pitchFamily="18" charset="0"/>
            </a:endParaRPr>
          </a:p>
          <a:p>
            <a:pPr marL="457200" indent="-457200">
              <a:buNone/>
            </a:pPr>
            <a:endParaRPr lang="en-US" sz="600" dirty="0">
              <a:solidFill>
                <a:srgbClr val="FF0000"/>
              </a:solidFill>
              <a:latin typeface="Times New Roman" pitchFamily="18" charset="0"/>
              <a:cs typeface="Times New Roman" pitchFamily="18" charset="0"/>
            </a:endParaRPr>
          </a:p>
        </p:txBody>
      </p:sp>
      <p:sp>
        <p:nvSpPr>
          <p:cNvPr id="16" name="Rectangle 15"/>
          <p:cNvSpPr/>
          <p:nvPr/>
        </p:nvSpPr>
        <p:spPr bwMode="auto">
          <a:xfrm>
            <a:off x="5029200" y="5638800"/>
            <a:ext cx="3962400" cy="838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15" name="TextBox 14"/>
          <p:cNvSpPr txBox="1"/>
          <p:nvPr/>
        </p:nvSpPr>
        <p:spPr>
          <a:xfrm>
            <a:off x="5257800" y="652790"/>
            <a:ext cx="3864191" cy="261610"/>
          </a:xfrm>
          <a:prstGeom prst="rect">
            <a:avLst/>
          </a:prstGeom>
          <a:noFill/>
        </p:spPr>
        <p:txBody>
          <a:bodyPr wrap="none" rtlCol="0">
            <a:spAutoFit/>
          </a:bodyPr>
          <a:lstStyle/>
          <a:p>
            <a:r>
              <a:rPr lang="en-US" sz="1100" b="1" i="1" dirty="0" smtClean="0"/>
              <a:t>All channels updated to ~12fb</a:t>
            </a:r>
            <a:r>
              <a:rPr lang="en-US" sz="1100" b="1" i="1" baseline="30000" dirty="0" smtClean="0"/>
              <a:t>-1</a:t>
            </a:r>
            <a:r>
              <a:rPr lang="en-US" sz="1100" b="1" i="1" dirty="0" smtClean="0"/>
              <a:t> of 8TeV data, except </a:t>
            </a:r>
            <a:r>
              <a:rPr lang="en-US" sz="1100" b="1" i="1" dirty="0" smtClean="0">
                <a:sym typeface="Symbol"/>
              </a:rPr>
              <a:t></a:t>
            </a:r>
            <a:endParaRPr lang="en-US" sz="1100" b="1" i="1" dirty="0"/>
          </a:p>
        </p:txBody>
      </p:sp>
      <p:sp>
        <p:nvSpPr>
          <p:cNvPr id="18" name="TextBox 17"/>
          <p:cNvSpPr txBox="1"/>
          <p:nvPr/>
        </p:nvSpPr>
        <p:spPr>
          <a:xfrm>
            <a:off x="680936" y="621268"/>
            <a:ext cx="2290864" cy="369332"/>
          </a:xfrm>
          <a:prstGeom prst="rect">
            <a:avLst/>
          </a:prstGeom>
          <a:noFill/>
        </p:spPr>
        <p:txBody>
          <a:bodyPr wrap="none" rtlCol="0">
            <a:spAutoFit/>
          </a:bodyPr>
          <a:lstStyle/>
          <a:p>
            <a:r>
              <a:rPr lang="en-US" b="1" i="1" dirty="0" smtClean="0"/>
              <a:t>Update (CMS only)</a:t>
            </a:r>
            <a:endParaRPr lang="en-US" b="1"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304800" y="2209800"/>
            <a:ext cx="5410200" cy="1295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3" name="Rectangle 2"/>
          <p:cNvSpPr/>
          <p:nvPr/>
        </p:nvSpPr>
        <p:spPr bwMode="auto">
          <a:xfrm>
            <a:off x="6705600" y="0"/>
            <a:ext cx="24384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5" name="Slide Number Placeholder 4"/>
          <p:cNvSpPr>
            <a:spLocks noGrp="1"/>
          </p:cNvSpPr>
          <p:nvPr>
            <p:ph type="sldNum" sz="quarter" idx="12"/>
          </p:nvPr>
        </p:nvSpPr>
        <p:spPr>
          <a:xfrm>
            <a:off x="7010400" y="6629400"/>
            <a:ext cx="2133600" cy="228600"/>
          </a:xfrm>
        </p:spPr>
        <p:txBody>
          <a:bodyPr/>
          <a:lstStyle/>
          <a:p>
            <a:fld id="{ECB3750A-919D-4C79-8E5E-89A291D2E2F4}" type="slidenum">
              <a:rPr lang="en-US" smtClean="0"/>
              <a:pPr/>
              <a:t>6</a:t>
            </a:fld>
            <a:endParaRPr lang="en-US" dirty="0"/>
          </a:p>
        </p:txBody>
      </p:sp>
      <p:sp>
        <p:nvSpPr>
          <p:cNvPr id="7" name="Content Placeholder 6"/>
          <p:cNvSpPr>
            <a:spLocks noGrp="1"/>
          </p:cNvSpPr>
          <p:nvPr>
            <p:ph idx="1"/>
          </p:nvPr>
        </p:nvSpPr>
        <p:spPr>
          <a:xfrm>
            <a:off x="304800" y="685800"/>
            <a:ext cx="5486400" cy="5791200"/>
          </a:xfrm>
        </p:spPr>
        <p:txBody>
          <a:bodyPr anchor="ctr">
            <a:noAutofit/>
          </a:bodyPr>
          <a:lstStyle/>
          <a:p>
            <a:pPr>
              <a:spcBef>
                <a:spcPts val="1800"/>
              </a:spcBef>
              <a:buSzPct val="150000"/>
            </a:pPr>
            <a:r>
              <a:rPr lang="en-US" sz="2000" b="1" i="1" dirty="0" smtClean="0">
                <a:solidFill>
                  <a:srgbClr val="FF0000"/>
                </a:solidFill>
                <a:latin typeface="+mj-lt"/>
                <a:cs typeface="Times New Roman" pitchFamily="18" charset="0"/>
              </a:rPr>
              <a:t>Crystal Ball </a:t>
            </a:r>
            <a:r>
              <a:rPr lang="en-US" sz="2000" b="1" i="1" dirty="0" smtClean="0">
                <a:latin typeface="+mj-lt"/>
                <a:cs typeface="Times New Roman" pitchFamily="18" charset="0"/>
              </a:rPr>
              <a:t>collaboration at the DORIS </a:t>
            </a:r>
            <a:br>
              <a:rPr lang="en-US" sz="2000" b="1" i="1" dirty="0" smtClean="0">
                <a:latin typeface="+mj-lt"/>
                <a:cs typeface="Times New Roman" pitchFamily="18" charset="0"/>
              </a:rPr>
            </a:br>
            <a:r>
              <a:rPr lang="en-US" sz="2000" b="1" i="1" dirty="0" err="1" smtClean="0">
                <a:latin typeface="+mj-lt"/>
                <a:cs typeface="Times New Roman" pitchFamily="18" charset="0"/>
              </a:rPr>
              <a:t>e</a:t>
            </a:r>
            <a:r>
              <a:rPr lang="en-US" sz="2000" b="1" i="1" baseline="30000" dirty="0" err="1" smtClean="0">
                <a:latin typeface="+mj-lt"/>
                <a:cs typeface="Times New Roman" pitchFamily="18" charset="0"/>
              </a:rPr>
              <a:t>+</a:t>
            </a:r>
            <a:r>
              <a:rPr lang="en-US" sz="2000" b="1" i="1" dirty="0" err="1" smtClean="0">
                <a:latin typeface="+mj-lt"/>
                <a:cs typeface="Times New Roman" pitchFamily="18" charset="0"/>
              </a:rPr>
              <a:t>e</a:t>
            </a:r>
            <a:r>
              <a:rPr lang="en-US" sz="2000" b="1" i="1" baseline="30000" dirty="0" smtClean="0">
                <a:latin typeface="+mj-lt"/>
                <a:cs typeface="Times New Roman" pitchFamily="18" charset="0"/>
              </a:rPr>
              <a:t>-</a:t>
            </a:r>
            <a:r>
              <a:rPr lang="en-US" sz="2000" b="1" i="1" dirty="0" smtClean="0">
                <a:latin typeface="+mj-lt"/>
                <a:cs typeface="Times New Roman" pitchFamily="18" charset="0"/>
              </a:rPr>
              <a:t> storage ring at DESY was looking for low-mass Higgs in upsilon decay: </a:t>
            </a:r>
            <a:r>
              <a:rPr lang="en-US" sz="2000" b="1" i="1" dirty="0" smtClean="0">
                <a:solidFill>
                  <a:srgbClr val="0000FF"/>
                </a:solidFill>
                <a:latin typeface="+mj-lt"/>
                <a:cs typeface="Times New Roman" pitchFamily="18" charset="0"/>
                <a:sym typeface="Symbol"/>
              </a:rPr>
              <a:t></a:t>
            </a:r>
            <a:r>
              <a:rPr lang="en-US" sz="2000" b="1" i="1" dirty="0" smtClean="0">
                <a:solidFill>
                  <a:srgbClr val="0000FF"/>
                </a:solidFill>
                <a:latin typeface="+mj-lt"/>
                <a:cs typeface="Times New Roman" pitchFamily="18" charset="0"/>
                <a:sym typeface="Wingdings" pitchFamily="2" charset="2"/>
              </a:rPr>
              <a:t></a:t>
            </a:r>
            <a:r>
              <a:rPr lang="en-US" sz="2000" b="1" i="1" dirty="0" smtClean="0">
                <a:solidFill>
                  <a:srgbClr val="0000FF"/>
                </a:solidFill>
                <a:latin typeface="+mj-lt"/>
                <a:cs typeface="Times New Roman" pitchFamily="18" charset="0"/>
              </a:rPr>
              <a:t>H+</a:t>
            </a:r>
            <a:r>
              <a:rPr lang="en-US" sz="2000" b="1" i="1" dirty="0" smtClean="0">
                <a:solidFill>
                  <a:srgbClr val="0000FF"/>
                </a:solidFill>
                <a:latin typeface="+mj-lt"/>
                <a:cs typeface="Times New Roman" pitchFamily="18" charset="0"/>
                <a:sym typeface="Symbol"/>
              </a:rPr>
              <a:t></a:t>
            </a:r>
            <a:endParaRPr lang="en-US" sz="2000" b="1" i="1" dirty="0">
              <a:latin typeface="+mj-lt"/>
              <a:cs typeface="Times New Roman" pitchFamily="18" charset="0"/>
            </a:endParaRPr>
          </a:p>
          <a:p>
            <a:pPr>
              <a:spcBef>
                <a:spcPts val="1800"/>
              </a:spcBef>
              <a:buSzPct val="150000"/>
            </a:pPr>
            <a:r>
              <a:rPr lang="en-US" sz="2000" b="1" i="1" dirty="0" smtClean="0">
                <a:latin typeface="+mj-lt"/>
                <a:cs typeface="Times New Roman" pitchFamily="18" charset="0"/>
              </a:rPr>
              <a:t>Early in 1984, a peak in </a:t>
            </a:r>
            <a:r>
              <a:rPr lang="en-US" sz="2000" b="1" i="1" dirty="0" smtClean="0">
                <a:latin typeface="+mj-lt"/>
                <a:cs typeface="Times New Roman" pitchFamily="18" charset="0"/>
                <a:sym typeface="Symbol"/>
              </a:rPr>
              <a:t></a:t>
            </a:r>
            <a:r>
              <a:rPr lang="en-US" sz="2000" b="1" i="1" dirty="0" smtClean="0">
                <a:latin typeface="+mj-lt"/>
                <a:cs typeface="Times New Roman" pitchFamily="18" charset="0"/>
              </a:rPr>
              <a:t> energy spectrum was seen, corresponding to a resonance with mass </a:t>
            </a:r>
            <a:r>
              <a:rPr lang="en-US" sz="2000" b="1" i="1" dirty="0" smtClean="0">
                <a:solidFill>
                  <a:srgbClr val="0000FF"/>
                </a:solidFill>
                <a:latin typeface="+mj-lt"/>
                <a:cs typeface="Times New Roman" pitchFamily="18" charset="0"/>
              </a:rPr>
              <a:t>8.32 </a:t>
            </a:r>
            <a:r>
              <a:rPr lang="en-US" sz="2000" b="1" i="1" dirty="0" err="1" smtClean="0">
                <a:solidFill>
                  <a:srgbClr val="0000FF"/>
                </a:solidFill>
                <a:latin typeface="+mj-lt"/>
                <a:cs typeface="Times New Roman" pitchFamily="18" charset="0"/>
              </a:rPr>
              <a:t>GeV</a:t>
            </a:r>
            <a:r>
              <a:rPr lang="en-US" sz="2000" b="1" i="1" dirty="0" smtClean="0">
                <a:solidFill>
                  <a:srgbClr val="0000FF"/>
                </a:solidFill>
                <a:latin typeface="+mj-lt"/>
                <a:cs typeface="Times New Roman" pitchFamily="18" charset="0"/>
              </a:rPr>
              <a:t>.</a:t>
            </a:r>
            <a:r>
              <a:rPr lang="en-US" sz="2000" b="1" i="1" dirty="0" smtClean="0">
                <a:latin typeface="+mj-lt"/>
                <a:cs typeface="Times New Roman" pitchFamily="18" charset="0"/>
              </a:rPr>
              <a:t> High signal significance: </a:t>
            </a:r>
            <a:r>
              <a:rPr lang="en-US" sz="2000" b="1" i="1" dirty="0" smtClean="0">
                <a:solidFill>
                  <a:srgbClr val="FF0000"/>
                </a:solidFill>
                <a:latin typeface="+mj-lt"/>
                <a:cs typeface="Times New Roman" pitchFamily="18" charset="0"/>
              </a:rPr>
              <a:t>&gt;5</a:t>
            </a:r>
            <a:r>
              <a:rPr lang="en-US" sz="2000" b="1" i="1" dirty="0" smtClean="0">
                <a:solidFill>
                  <a:srgbClr val="FF0000"/>
                </a:solidFill>
                <a:latin typeface="+mj-lt"/>
                <a:cs typeface="Times New Roman" pitchFamily="18" charset="0"/>
                <a:sym typeface="Symbol"/>
              </a:rPr>
              <a:t></a:t>
            </a:r>
            <a:endParaRPr lang="en-US" sz="2000" b="1" i="1" dirty="0" smtClean="0">
              <a:solidFill>
                <a:srgbClr val="FF0000"/>
              </a:solidFill>
              <a:latin typeface="+mj-lt"/>
              <a:cs typeface="Times New Roman" pitchFamily="18" charset="0"/>
            </a:endParaRPr>
          </a:p>
          <a:p>
            <a:pPr>
              <a:spcBef>
                <a:spcPts val="1800"/>
              </a:spcBef>
              <a:buSzPct val="150000"/>
            </a:pPr>
            <a:r>
              <a:rPr lang="en-US" sz="2000" b="1" i="1" dirty="0" smtClean="0">
                <a:latin typeface="+mj-lt"/>
                <a:cs typeface="Times New Roman" pitchFamily="18" charset="0"/>
              </a:rPr>
              <a:t>Reported at ICHEP 1984 in Leipzig, Germany ; </a:t>
            </a:r>
            <a:r>
              <a:rPr lang="en-US" sz="2000" b="1" i="1" dirty="0" smtClean="0">
                <a:solidFill>
                  <a:srgbClr val="0000FF"/>
                </a:solidFill>
                <a:latin typeface="+mj-lt"/>
                <a:cs typeface="Times New Roman" pitchFamily="18" charset="0"/>
              </a:rPr>
              <a:t>production rate ~2 orders of magnitude larger than SM Higgs prediction</a:t>
            </a:r>
            <a:endParaRPr lang="en-US" sz="2000" b="1" i="1" dirty="0" smtClean="0">
              <a:latin typeface="+mj-lt"/>
              <a:cs typeface="Times New Roman" pitchFamily="18" charset="0"/>
            </a:endParaRPr>
          </a:p>
          <a:p>
            <a:pPr>
              <a:spcBef>
                <a:spcPts val="1800"/>
              </a:spcBef>
              <a:buSzPct val="150000"/>
            </a:pPr>
            <a:r>
              <a:rPr lang="en-US" sz="2000" b="1" i="1" dirty="0" smtClean="0">
                <a:latin typeface="+mj-lt"/>
                <a:cs typeface="Times New Roman" pitchFamily="18" charset="0"/>
              </a:rPr>
              <a:t>Signal not confirmed at Cornell CESR; with more DORIS data in late 1984, Crystal Ball signal disappeared</a:t>
            </a:r>
          </a:p>
        </p:txBody>
      </p:sp>
      <p:pic>
        <p:nvPicPr>
          <p:cNvPr id="2050" name="Picture 2"/>
          <p:cNvPicPr>
            <a:picLocks noChangeAspect="1" noChangeArrowheads="1"/>
          </p:cNvPicPr>
          <p:nvPr/>
        </p:nvPicPr>
        <p:blipFill>
          <a:blip r:embed="rId2" cstate="print"/>
          <a:srcRect t="35019"/>
          <a:stretch>
            <a:fillRect/>
          </a:stretch>
        </p:blipFill>
        <p:spPr bwMode="auto">
          <a:xfrm>
            <a:off x="5715000" y="1044775"/>
            <a:ext cx="3276600" cy="4594039"/>
          </a:xfrm>
          <a:prstGeom prst="rect">
            <a:avLst/>
          </a:prstGeom>
          <a:noFill/>
          <a:ln w="9525">
            <a:noFill/>
            <a:miter lim="800000"/>
            <a:headEnd/>
            <a:tailEnd/>
          </a:ln>
        </p:spPr>
      </p:pic>
      <p:sp>
        <p:nvSpPr>
          <p:cNvPr id="14" name="TextBox 13"/>
          <p:cNvSpPr txBox="1"/>
          <p:nvPr/>
        </p:nvSpPr>
        <p:spPr>
          <a:xfrm>
            <a:off x="6172200" y="5537551"/>
            <a:ext cx="2895600" cy="830997"/>
          </a:xfrm>
          <a:prstGeom prst="rect">
            <a:avLst/>
          </a:prstGeom>
          <a:noFill/>
        </p:spPr>
        <p:txBody>
          <a:bodyPr wrap="square" rtlCol="0">
            <a:spAutoFit/>
          </a:bodyPr>
          <a:lstStyle/>
          <a:p>
            <a:r>
              <a:rPr lang="en-US" sz="1600" b="1" i="1" dirty="0" smtClean="0">
                <a:latin typeface="+mj-lt"/>
                <a:cs typeface="Times New Roman" pitchFamily="18" charset="0"/>
              </a:rPr>
              <a:t>Top:</a:t>
            </a:r>
            <a:r>
              <a:rPr lang="en-US" sz="1600" b="1" i="1" dirty="0" smtClean="0">
                <a:solidFill>
                  <a:srgbClr val="0000FF"/>
                </a:solidFill>
                <a:latin typeface="+mj-lt"/>
                <a:cs typeface="Times New Roman" pitchFamily="18" charset="0"/>
              </a:rPr>
              <a:t> inclusive </a:t>
            </a:r>
            <a:r>
              <a:rPr lang="en-US" sz="1600" b="1" i="1" dirty="0" smtClean="0">
                <a:solidFill>
                  <a:srgbClr val="0000FF"/>
                </a:solidFill>
                <a:latin typeface="+mj-lt"/>
                <a:cs typeface="Times New Roman" pitchFamily="18" charset="0"/>
                <a:sym typeface="Symbol"/>
              </a:rPr>
              <a:t></a:t>
            </a:r>
            <a:r>
              <a:rPr lang="en-US" sz="1600" b="1" i="1" dirty="0" smtClean="0">
                <a:solidFill>
                  <a:srgbClr val="0000FF"/>
                </a:solidFill>
                <a:latin typeface="+mj-lt"/>
                <a:cs typeface="Times New Roman" pitchFamily="18" charset="0"/>
              </a:rPr>
              <a:t>  spectrum</a:t>
            </a:r>
            <a:endParaRPr lang="en-US" sz="1600" b="1" i="1" dirty="0">
              <a:solidFill>
                <a:srgbClr val="0000FF"/>
              </a:solidFill>
              <a:latin typeface="+mj-lt"/>
              <a:cs typeface="Times New Roman" pitchFamily="18" charset="0"/>
            </a:endParaRPr>
          </a:p>
          <a:p>
            <a:pPr marL="898525" indent="-898525"/>
            <a:r>
              <a:rPr lang="en-US" sz="1600" b="1" i="1" dirty="0" smtClean="0">
                <a:latin typeface="+mj-lt"/>
                <a:cs typeface="Times New Roman" pitchFamily="18" charset="0"/>
              </a:rPr>
              <a:t>Bottom: </a:t>
            </a:r>
            <a:r>
              <a:rPr lang="en-US" sz="1600" b="1" i="1" dirty="0" err="1" smtClean="0">
                <a:solidFill>
                  <a:srgbClr val="0000FF"/>
                </a:solidFill>
                <a:latin typeface="+mj-lt"/>
                <a:cs typeface="Times New Roman" pitchFamily="18" charset="0"/>
              </a:rPr>
              <a:t>bkg</a:t>
            </a:r>
            <a:r>
              <a:rPr lang="en-US" sz="1600" b="1" i="1" dirty="0" smtClean="0">
                <a:solidFill>
                  <a:srgbClr val="0000FF"/>
                </a:solidFill>
                <a:latin typeface="+mj-lt"/>
                <a:cs typeface="Times New Roman" pitchFamily="18" charset="0"/>
              </a:rPr>
              <a:t>-subtracted spectrum</a:t>
            </a:r>
            <a:r>
              <a:rPr lang="en-US" sz="1600" b="1" i="1" dirty="0" smtClean="0">
                <a:solidFill>
                  <a:srgbClr val="0000FF"/>
                </a:solidFill>
                <a:latin typeface="+mj-lt"/>
              </a:rPr>
              <a:t> </a:t>
            </a:r>
            <a:endParaRPr lang="en-US" sz="1600" b="1" i="1" dirty="0">
              <a:solidFill>
                <a:srgbClr val="0000FF"/>
              </a:solidFill>
              <a:latin typeface="+mj-lt"/>
            </a:endParaRPr>
          </a:p>
        </p:txBody>
      </p:sp>
      <p:grpSp>
        <p:nvGrpSpPr>
          <p:cNvPr id="31" name="Group 30"/>
          <p:cNvGrpSpPr/>
          <p:nvPr/>
        </p:nvGrpSpPr>
        <p:grpSpPr>
          <a:xfrm>
            <a:off x="6705600" y="87869"/>
            <a:ext cx="2106313" cy="769083"/>
            <a:chOff x="6705600" y="87868"/>
            <a:chExt cx="2106313" cy="769083"/>
          </a:xfrm>
        </p:grpSpPr>
        <p:sp>
          <p:nvSpPr>
            <p:cNvPr id="25" name="TextBox 24"/>
            <p:cNvSpPr txBox="1"/>
            <p:nvPr/>
          </p:nvSpPr>
          <p:spPr>
            <a:xfrm>
              <a:off x="8382000" y="87868"/>
              <a:ext cx="429913" cy="369332"/>
            </a:xfrm>
            <a:prstGeom prst="rect">
              <a:avLst/>
            </a:prstGeom>
            <a:noFill/>
          </p:spPr>
          <p:txBody>
            <a:bodyPr wrap="none" rtlCol="0">
              <a:spAutoFit/>
            </a:bodyPr>
            <a:lstStyle/>
            <a:p>
              <a:r>
                <a:rPr lang="en-US" i="1" dirty="0" smtClean="0">
                  <a:latin typeface="Times New Roman"/>
                  <a:cs typeface="Times New Roman"/>
                </a:rPr>
                <a:t>H</a:t>
              </a:r>
              <a:endParaRPr lang="en-US" i="1" dirty="0">
                <a:latin typeface="Times New Roman"/>
                <a:cs typeface="Times New Roman"/>
              </a:endParaRPr>
            </a:p>
          </p:txBody>
        </p:sp>
        <p:grpSp>
          <p:nvGrpSpPr>
            <p:cNvPr id="28" name="Group 27"/>
            <p:cNvGrpSpPr/>
            <p:nvPr/>
          </p:nvGrpSpPr>
          <p:grpSpPr>
            <a:xfrm>
              <a:off x="6705600" y="152400"/>
              <a:ext cx="2077149" cy="704551"/>
              <a:chOff x="6735222" y="198181"/>
              <a:chExt cx="2077149" cy="704551"/>
            </a:xfrm>
          </p:grpSpPr>
          <p:pic>
            <p:nvPicPr>
              <p:cNvPr id="4" name="Picture 3" descr="Screen Shot 2013-01-29 at 2.14.52 PM.png"/>
              <p:cNvPicPr>
                <a:picLocks noChangeAspect="1"/>
              </p:cNvPicPr>
              <p:nvPr/>
            </p:nvPicPr>
            <p:blipFill>
              <a:blip r:embed="rId3" cstate="print">
                <a:lum contrast="100000"/>
                <a:extLst>
                  <a:ext uri="{28A0092B-C50C-407E-A947-70E740481C1C}">
                    <a14:useLocalDpi xmlns:a14="http://schemas.microsoft.com/office/drawing/2010/main" xmlns="" val="0"/>
                  </a:ext>
                </a:extLst>
              </a:blip>
              <a:stretch>
                <a:fillRect/>
              </a:stretch>
            </p:blipFill>
            <p:spPr>
              <a:xfrm>
                <a:off x="7848600" y="685800"/>
                <a:ext cx="685800" cy="157054"/>
              </a:xfrm>
              <a:prstGeom prst="rect">
                <a:avLst/>
              </a:prstGeom>
            </p:spPr>
          </p:pic>
          <p:cxnSp>
            <p:nvCxnSpPr>
              <p:cNvPr id="8" name="Straight Arrow Connector 7"/>
              <p:cNvCxnSpPr/>
              <p:nvPr/>
            </p:nvCxnSpPr>
            <p:spPr bwMode="auto">
              <a:xfrm>
                <a:off x="7391400" y="533400"/>
                <a:ext cx="457200" cy="228600"/>
              </a:xfrm>
              <a:prstGeom prst="straightConnector1">
                <a:avLst/>
              </a:prstGeom>
              <a:noFill/>
              <a:ln w="9525" cap="flat" cmpd="sng" algn="ctr">
                <a:solidFill>
                  <a:schemeClr val="tx1"/>
                </a:solidFill>
                <a:prstDash val="solid"/>
                <a:round/>
                <a:headEnd type="none" w="med" len="med"/>
                <a:tailEnd type="none"/>
              </a:ln>
              <a:effectLst/>
            </p:spPr>
          </p:cxnSp>
          <p:cxnSp>
            <p:nvCxnSpPr>
              <p:cNvPr id="12" name="Straight Arrow Connector 11"/>
              <p:cNvCxnSpPr/>
              <p:nvPr/>
            </p:nvCxnSpPr>
            <p:spPr bwMode="auto">
              <a:xfrm>
                <a:off x="7848600" y="304800"/>
                <a:ext cx="0" cy="457200"/>
              </a:xfrm>
              <a:prstGeom prst="straightConnector1">
                <a:avLst/>
              </a:prstGeom>
              <a:noFill/>
              <a:ln w="9525" cap="flat" cmpd="sng" algn="ctr">
                <a:solidFill>
                  <a:schemeClr val="tx1"/>
                </a:solidFill>
                <a:prstDash val="solid"/>
                <a:round/>
                <a:headEnd type="none" w="med" len="med"/>
                <a:tailEnd type="none"/>
              </a:ln>
              <a:effectLst/>
            </p:spPr>
          </p:cxnSp>
          <p:cxnSp>
            <p:nvCxnSpPr>
              <p:cNvPr id="15" name="Straight Arrow Connector 14"/>
              <p:cNvCxnSpPr/>
              <p:nvPr/>
            </p:nvCxnSpPr>
            <p:spPr bwMode="auto">
              <a:xfrm flipH="1">
                <a:off x="7391400" y="304800"/>
                <a:ext cx="457200" cy="228600"/>
              </a:xfrm>
              <a:prstGeom prst="straightConnector1">
                <a:avLst/>
              </a:prstGeom>
              <a:noFill/>
              <a:ln w="9525" cap="flat" cmpd="sng" algn="ctr">
                <a:solidFill>
                  <a:schemeClr val="tx1"/>
                </a:solidFill>
                <a:prstDash val="solid"/>
                <a:round/>
                <a:headEnd type="none" w="med" len="med"/>
                <a:tailEnd type="none"/>
              </a:ln>
              <a:effectLst/>
            </p:spPr>
          </p:cxnSp>
          <p:cxnSp>
            <p:nvCxnSpPr>
              <p:cNvPr id="19" name="Straight Arrow Connector 18"/>
              <p:cNvCxnSpPr/>
              <p:nvPr/>
            </p:nvCxnSpPr>
            <p:spPr bwMode="auto">
              <a:xfrm>
                <a:off x="7848600" y="304800"/>
                <a:ext cx="609600" cy="0"/>
              </a:xfrm>
              <a:prstGeom prst="straightConnector1">
                <a:avLst/>
              </a:prstGeom>
              <a:noFill/>
              <a:ln w="9525" cap="flat" cmpd="sng" algn="ctr">
                <a:solidFill>
                  <a:schemeClr val="tx1"/>
                </a:solidFill>
                <a:prstDash val="solid"/>
                <a:round/>
                <a:headEnd type="none" w="med" len="med"/>
                <a:tailEnd type="none"/>
              </a:ln>
              <a:effectLst/>
            </p:spPr>
          </p:cxnSp>
          <p:cxnSp>
            <p:nvCxnSpPr>
              <p:cNvPr id="23" name="Straight Arrow Connector 22"/>
              <p:cNvCxnSpPr/>
              <p:nvPr/>
            </p:nvCxnSpPr>
            <p:spPr bwMode="auto">
              <a:xfrm>
                <a:off x="7010400" y="533400"/>
                <a:ext cx="381000" cy="0"/>
              </a:xfrm>
              <a:prstGeom prst="straightConnector1">
                <a:avLst/>
              </a:prstGeom>
              <a:noFill/>
              <a:ln w="9525" cap="flat" cmpd="sng" algn="ctr">
                <a:solidFill>
                  <a:schemeClr val="tx1"/>
                </a:solidFill>
                <a:prstDash val="solid"/>
                <a:round/>
                <a:headEnd type="none" w="med" len="med"/>
                <a:tailEnd type="none"/>
              </a:ln>
              <a:effectLst/>
            </p:spPr>
          </p:cxnSp>
          <p:sp>
            <p:nvSpPr>
              <p:cNvPr id="24" name="TextBox 23"/>
              <p:cNvSpPr txBox="1"/>
              <p:nvPr/>
            </p:nvSpPr>
            <p:spPr>
              <a:xfrm>
                <a:off x="6735222" y="304800"/>
                <a:ext cx="414371" cy="369332"/>
              </a:xfrm>
              <a:prstGeom prst="rect">
                <a:avLst/>
              </a:prstGeom>
              <a:noFill/>
            </p:spPr>
            <p:txBody>
              <a:bodyPr wrap="none" rtlCol="0">
                <a:spAutoFit/>
              </a:bodyPr>
              <a:lstStyle/>
              <a:p>
                <a:r>
                  <a:rPr lang="en-US" i="1" dirty="0">
                    <a:solidFill>
                      <a:srgbClr val="000000"/>
                    </a:solidFill>
                    <a:latin typeface="Symbol" pitchFamily="18" charset="2"/>
                    <a:cs typeface="Times New Roman" pitchFamily="18" charset="0"/>
                    <a:sym typeface="Symbol"/>
                  </a:rPr>
                  <a:t></a:t>
                </a:r>
                <a:endParaRPr lang="en-US" i="1" dirty="0">
                  <a:solidFill>
                    <a:srgbClr val="000000"/>
                  </a:solidFill>
                  <a:latin typeface="Times New Roman"/>
                  <a:cs typeface="Times New Roman"/>
                </a:endParaRPr>
              </a:p>
            </p:txBody>
          </p:sp>
          <p:sp>
            <p:nvSpPr>
              <p:cNvPr id="27" name="TextBox 26"/>
              <p:cNvSpPr txBox="1"/>
              <p:nvPr/>
            </p:nvSpPr>
            <p:spPr>
              <a:xfrm>
                <a:off x="8458200" y="533400"/>
                <a:ext cx="354171" cy="369332"/>
              </a:xfrm>
              <a:prstGeom prst="rect">
                <a:avLst/>
              </a:prstGeom>
              <a:noFill/>
            </p:spPr>
            <p:txBody>
              <a:bodyPr wrap="none" rtlCol="0">
                <a:spAutoFit/>
              </a:bodyPr>
              <a:lstStyle/>
              <a:p>
                <a:r>
                  <a:rPr lang="en-US" i="1" dirty="0" err="1" smtClean="0">
                    <a:latin typeface="Times New Roman"/>
                    <a:cs typeface="Times New Roman"/>
                  </a:rPr>
                  <a:t>γ</a:t>
                </a:r>
                <a:endParaRPr lang="en-US" i="1" dirty="0">
                  <a:latin typeface="Times New Roman"/>
                  <a:cs typeface="Times New Roman"/>
                </a:endParaRPr>
              </a:p>
            </p:txBody>
          </p:sp>
          <p:sp>
            <p:nvSpPr>
              <p:cNvPr id="26" name="TextBox 25"/>
              <p:cNvSpPr txBox="1"/>
              <p:nvPr/>
            </p:nvSpPr>
            <p:spPr>
              <a:xfrm>
                <a:off x="7473635" y="198181"/>
                <a:ext cx="313975" cy="276999"/>
              </a:xfrm>
              <a:prstGeom prst="rect">
                <a:avLst/>
              </a:prstGeom>
              <a:noFill/>
            </p:spPr>
            <p:txBody>
              <a:bodyPr wrap="none" rtlCol="0">
                <a:spAutoFit/>
              </a:bodyPr>
              <a:lstStyle/>
              <a:p>
                <a:r>
                  <a:rPr lang="en-US" sz="1200" i="1" dirty="0" smtClean="0">
                    <a:latin typeface="Times New Roman"/>
                    <a:cs typeface="Times New Roman"/>
                  </a:rPr>
                  <a:t>b</a:t>
                </a:r>
                <a:endParaRPr lang="en-US" sz="1200" i="1" dirty="0">
                  <a:latin typeface="Times New Roman"/>
                  <a:cs typeface="Times New Roman"/>
                </a:endParaRPr>
              </a:p>
            </p:txBody>
          </p:sp>
          <p:sp>
            <p:nvSpPr>
              <p:cNvPr id="29" name="TextBox 28"/>
              <p:cNvSpPr txBox="1"/>
              <p:nvPr/>
            </p:nvSpPr>
            <p:spPr>
              <a:xfrm>
                <a:off x="7467600" y="561201"/>
                <a:ext cx="313975" cy="276999"/>
              </a:xfrm>
              <a:prstGeom prst="rect">
                <a:avLst/>
              </a:prstGeom>
              <a:noFill/>
            </p:spPr>
            <p:txBody>
              <a:bodyPr wrap="none" rtlCol="0">
                <a:spAutoFit/>
              </a:bodyPr>
              <a:lstStyle/>
              <a:p>
                <a:r>
                  <a:rPr lang="en-US" sz="1200" i="1" dirty="0" smtClean="0">
                    <a:latin typeface="Times New Roman"/>
                    <a:cs typeface="Times New Roman"/>
                  </a:rPr>
                  <a:t>b</a:t>
                </a:r>
                <a:endParaRPr lang="en-US" sz="1200" i="1" dirty="0">
                  <a:latin typeface="Times New Roman"/>
                  <a:cs typeface="Times New Roman"/>
                </a:endParaRPr>
              </a:p>
            </p:txBody>
          </p:sp>
          <p:sp>
            <p:nvSpPr>
              <p:cNvPr id="30" name="TextBox 29"/>
              <p:cNvSpPr txBox="1"/>
              <p:nvPr/>
            </p:nvSpPr>
            <p:spPr>
              <a:xfrm>
                <a:off x="7772400" y="381000"/>
                <a:ext cx="313975" cy="276999"/>
              </a:xfrm>
              <a:prstGeom prst="rect">
                <a:avLst/>
              </a:prstGeom>
              <a:noFill/>
            </p:spPr>
            <p:txBody>
              <a:bodyPr wrap="none" rtlCol="0">
                <a:spAutoFit/>
              </a:bodyPr>
              <a:lstStyle/>
              <a:p>
                <a:r>
                  <a:rPr lang="en-US" sz="1200" i="1" dirty="0" smtClean="0">
                    <a:latin typeface="Times New Roman"/>
                    <a:cs typeface="Times New Roman"/>
                  </a:rPr>
                  <a:t>b</a:t>
                </a:r>
                <a:endParaRPr lang="en-US" sz="1200" i="1" dirty="0">
                  <a:latin typeface="Times New Roman"/>
                  <a:cs typeface="Times New Roman"/>
                </a:endParaRPr>
              </a:p>
            </p:txBody>
          </p:sp>
        </p:grpSp>
      </p:grpSp>
      <p:sp>
        <p:nvSpPr>
          <p:cNvPr id="32" name="Title 31"/>
          <p:cNvSpPr>
            <a:spLocks noGrp="1"/>
          </p:cNvSpPr>
          <p:nvPr>
            <p:ph type="title"/>
          </p:nvPr>
        </p:nvSpPr>
        <p:spPr/>
        <p:txBody>
          <a:bodyPr/>
          <a:lstStyle/>
          <a:p>
            <a:pPr algn="l"/>
            <a:r>
              <a:rPr lang="fr-CH" sz="2600" dirty="0" smtClean="0"/>
              <a:t>PRE-LEP ERA: a false signal: 1984</a:t>
            </a:r>
            <a:endParaRPr lang="en-US" sz="2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2 at 6.58.02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57800" y="2445664"/>
            <a:ext cx="3581400" cy="3240313"/>
          </a:xfrm>
          <a:prstGeom prst="rect">
            <a:avLst/>
          </a:prstGeom>
        </p:spPr>
      </p:pic>
      <p:pic>
        <p:nvPicPr>
          <p:cNvPr id="37890" name="Picture 2" descr="https://atlas.web.cern.ch/Atlas/GROUPS/PHYSICS/CONFNOTES/ATLAS-CONF-2012-168/fig_02.png"/>
          <p:cNvPicPr>
            <a:picLocks noChangeAspect="1" noChangeArrowheads="1"/>
          </p:cNvPicPr>
          <p:nvPr/>
        </p:nvPicPr>
        <p:blipFill>
          <a:blip r:embed="rId3" cstate="print"/>
          <a:srcRect/>
          <a:stretch>
            <a:fillRect/>
          </a:stretch>
        </p:blipFill>
        <p:spPr bwMode="auto">
          <a:xfrm>
            <a:off x="0" y="2327702"/>
            <a:ext cx="4724400" cy="3455281"/>
          </a:xfrm>
          <a:prstGeom prst="rect">
            <a:avLst/>
          </a:prstGeom>
          <a:noFill/>
        </p:spPr>
      </p:pic>
      <p:sp>
        <p:nvSpPr>
          <p:cNvPr id="13" name="Rectangle 1"/>
          <p:cNvSpPr>
            <a:spLocks noGrp="1" noChangeArrowheads="1"/>
          </p:cNvSpPr>
          <p:nvPr>
            <p:ph type="title"/>
          </p:nvPr>
        </p:nvSpPr>
        <p:spPr>
          <a:ln/>
        </p:spPr>
        <p:txBody>
          <a:bodyPr>
            <a:normAutofit/>
          </a:bodyPr>
          <a:lstStyle/>
          <a:p>
            <a:r>
              <a:rPr lang="en-US" sz="3200" dirty="0" smtClean="0">
                <a:solidFill>
                  <a:schemeClr val="tx1"/>
                </a:solidFill>
                <a:cs typeface="Times New Roman" pitchFamily="18" charset="0"/>
                <a:sym typeface="Helvetica" charset="0"/>
              </a:rPr>
              <a:t>LHC ERA  </a:t>
            </a:r>
            <a:r>
              <a:rPr lang="en-US" dirty="0" smtClean="0">
                <a:solidFill>
                  <a:schemeClr val="tx1"/>
                </a:solidFill>
                <a:cs typeface="Times New Roman" pitchFamily="18" charset="0"/>
                <a:sym typeface="Helvetica" charset="0"/>
              </a:rPr>
              <a:t>CERN Council Meeting </a:t>
            </a:r>
            <a:r>
              <a:rPr lang="en-US" sz="3200" dirty="0" smtClean="0">
                <a:solidFill>
                  <a:schemeClr val="tx1"/>
                </a:solidFill>
                <a:cs typeface="Times New Roman" pitchFamily="18" charset="0"/>
                <a:sym typeface="Helvetica" charset="0"/>
              </a:rPr>
              <a:t>(Dec 2012)</a:t>
            </a:r>
            <a:endParaRPr lang="en-US" sz="2800" dirty="0">
              <a:solidFill>
                <a:srgbClr val="0000FF"/>
              </a:solidFill>
              <a:latin typeface="Times New Roman" pitchFamily="18" charset="0"/>
              <a:cs typeface="Times New Roman" pitchFamily="18" charset="0"/>
              <a:sym typeface="Helvetica" charset="0"/>
            </a:endParaRPr>
          </a:p>
        </p:txBody>
      </p:sp>
      <p:sp>
        <p:nvSpPr>
          <p:cNvPr id="7" name="Content Placeholder 6"/>
          <p:cNvSpPr>
            <a:spLocks noGrp="1"/>
          </p:cNvSpPr>
          <p:nvPr>
            <p:ph idx="1"/>
          </p:nvPr>
        </p:nvSpPr>
        <p:spPr>
          <a:xfrm>
            <a:off x="457200" y="1143000"/>
            <a:ext cx="8229600" cy="1066800"/>
          </a:xfrm>
        </p:spPr>
        <p:txBody>
          <a:bodyPr>
            <a:normAutofit/>
          </a:bodyPr>
          <a:lstStyle/>
          <a:p>
            <a:r>
              <a:rPr lang="en-US" sz="2100" b="1" i="1" dirty="0" smtClean="0">
                <a:cs typeface="Times New Roman" pitchFamily="18" charset="0"/>
              </a:rPr>
              <a:t>ATLAS: </a:t>
            </a:r>
            <a:r>
              <a:rPr lang="en-US" sz="2100" b="1" i="1" dirty="0" smtClean="0">
                <a:latin typeface="Symbol" pitchFamily="18" charset="2"/>
                <a:cs typeface="Times New Roman" pitchFamily="18" charset="0"/>
              </a:rPr>
              <a:t>gg</a:t>
            </a:r>
            <a:r>
              <a:rPr lang="en-US" sz="2100" b="1" i="1" dirty="0" smtClean="0">
                <a:cs typeface="Times New Roman" pitchFamily="18" charset="0"/>
              </a:rPr>
              <a:t>, ZZ</a:t>
            </a:r>
            <a:r>
              <a:rPr lang="en-US" sz="2100" b="1" i="1" dirty="0" smtClean="0">
                <a:cs typeface="Times New Roman" pitchFamily="18" charset="0"/>
                <a:sym typeface="Wingdings"/>
              </a:rPr>
              <a:t></a:t>
            </a:r>
            <a:r>
              <a:rPr lang="en-US" sz="2100" b="1" i="1" dirty="0" smtClean="0">
                <a:cs typeface="Times New Roman" pitchFamily="18" charset="0"/>
              </a:rPr>
              <a:t>4l updated with </a:t>
            </a:r>
            <a:r>
              <a:rPr lang="en-US" sz="2100" b="1" i="1" dirty="0" smtClean="0">
                <a:solidFill>
                  <a:srgbClr val="C00000"/>
                </a:solidFill>
                <a:cs typeface="Times New Roman" pitchFamily="18" charset="0"/>
              </a:rPr>
              <a:t>13 fb</a:t>
            </a:r>
            <a:r>
              <a:rPr lang="en-US" sz="2100" b="1" i="1" baseline="30000" dirty="0" smtClean="0">
                <a:solidFill>
                  <a:srgbClr val="C00000"/>
                </a:solidFill>
                <a:cs typeface="Times New Roman" pitchFamily="18" charset="0"/>
              </a:rPr>
              <a:t>-1</a:t>
            </a:r>
            <a:r>
              <a:rPr lang="en-US" sz="2100" b="1" i="1" dirty="0" smtClean="0">
                <a:solidFill>
                  <a:srgbClr val="C00000"/>
                </a:solidFill>
                <a:cs typeface="Times New Roman" pitchFamily="18" charset="0"/>
              </a:rPr>
              <a:t> </a:t>
            </a:r>
            <a:r>
              <a:rPr lang="en-US" sz="2100" b="1" i="1" dirty="0" smtClean="0">
                <a:cs typeface="Times New Roman" pitchFamily="18" charset="0"/>
              </a:rPr>
              <a:t>of 8 TeV data</a:t>
            </a:r>
          </a:p>
          <a:p>
            <a:pPr>
              <a:buNone/>
            </a:pPr>
            <a:r>
              <a:rPr lang="en-US" sz="2100" b="1" i="1" dirty="0">
                <a:latin typeface="Times New Roman" pitchFamily="18" charset="0"/>
                <a:cs typeface="Times New Roman" pitchFamily="18" charset="0"/>
              </a:rPr>
              <a:t>	</a:t>
            </a:r>
            <a:r>
              <a:rPr lang="en-US" sz="2000" b="1" i="1" dirty="0" smtClean="0">
                <a:solidFill>
                  <a:srgbClr val="FF0000"/>
                </a:solidFill>
                <a:cs typeface="Times New Roman" pitchFamily="18" charset="0"/>
              </a:rPr>
              <a:t>- single-channel discovery: 6.1</a:t>
            </a:r>
            <a:r>
              <a:rPr lang="en-US" sz="2000" b="1" i="1" dirty="0" smtClean="0">
                <a:solidFill>
                  <a:srgbClr val="FF0000"/>
                </a:solidFill>
                <a:latin typeface="Symbol" pitchFamily="18" charset="2"/>
                <a:cs typeface="Times New Roman" pitchFamily="18" charset="0"/>
              </a:rPr>
              <a:t>s</a:t>
            </a:r>
            <a:r>
              <a:rPr lang="en-US" sz="2000" b="1" i="1" dirty="0" smtClean="0">
                <a:solidFill>
                  <a:srgbClr val="FF0000"/>
                </a:solidFill>
                <a:latin typeface="Times New Roman" pitchFamily="18" charset="0"/>
                <a:cs typeface="Times New Roman" pitchFamily="18" charset="0"/>
              </a:rPr>
              <a:t> </a:t>
            </a:r>
            <a:r>
              <a:rPr lang="en-US" sz="2000" b="1" i="1" dirty="0" smtClean="0">
                <a:solidFill>
                  <a:srgbClr val="FF0000"/>
                </a:solidFill>
                <a:cs typeface="Times New Roman" pitchFamily="18" charset="0"/>
              </a:rPr>
              <a:t>significance in </a:t>
            </a:r>
            <a:r>
              <a:rPr lang="en-US" sz="2000" b="1" i="1" dirty="0" err="1" smtClean="0">
                <a:solidFill>
                  <a:srgbClr val="FF0000"/>
                </a:solidFill>
                <a:latin typeface="Symbol" pitchFamily="18" charset="2"/>
                <a:cs typeface="Times New Roman" pitchFamily="18" charset="0"/>
              </a:rPr>
              <a:t>gg</a:t>
            </a:r>
            <a:endParaRPr lang="en-US" sz="2000" b="1" i="1" dirty="0" smtClean="0">
              <a:solidFill>
                <a:srgbClr val="FF0000"/>
              </a:solidFill>
              <a:latin typeface="Symbol" pitchFamily="18" charset="2"/>
              <a:cs typeface="Times New Roman" pitchFamily="18" charset="0"/>
            </a:endParaRPr>
          </a:p>
        </p:txBody>
      </p:sp>
      <p:sp>
        <p:nvSpPr>
          <p:cNvPr id="5" name="Slide Number Placeholder 4"/>
          <p:cNvSpPr>
            <a:spLocks noGrp="1"/>
          </p:cNvSpPr>
          <p:nvPr>
            <p:ph type="sldNum" sz="quarter" idx="12"/>
          </p:nvPr>
        </p:nvSpPr>
        <p:spPr/>
        <p:txBody>
          <a:bodyPr/>
          <a:lstStyle/>
          <a:p>
            <a:fld id="{ECB3750A-919D-4C79-8E5E-89A291D2E2F4}" type="slidenum">
              <a:rPr lang="en-US" smtClean="0"/>
              <a:pPr/>
              <a:t>60</a:t>
            </a:fld>
            <a:endParaRPr lang="en-US" dirty="0"/>
          </a:p>
        </p:txBody>
      </p:sp>
      <p:sp>
        <p:nvSpPr>
          <p:cNvPr id="15" name="TextBox 14"/>
          <p:cNvSpPr txBox="1"/>
          <p:nvPr/>
        </p:nvSpPr>
        <p:spPr>
          <a:xfrm>
            <a:off x="1447807" y="478149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6.1</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6" name="TextBox 15"/>
          <p:cNvSpPr txBox="1"/>
          <p:nvPr/>
        </p:nvSpPr>
        <p:spPr>
          <a:xfrm>
            <a:off x="6553207" y="4800600"/>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4.1</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4" name="Rectangle 13"/>
          <p:cNvSpPr/>
          <p:nvPr/>
        </p:nvSpPr>
        <p:spPr>
          <a:xfrm>
            <a:off x="5791200" y="5680502"/>
            <a:ext cx="2819400" cy="400110"/>
          </a:xfrm>
          <a:prstGeom prst="rect">
            <a:avLst/>
          </a:prstGeom>
        </p:spPr>
        <p:txBody>
          <a:bodyPr wrap="square">
            <a:spAutoFit/>
          </a:bodyPr>
          <a:lstStyle/>
          <a:p>
            <a:pPr marL="457200" indent="-457200">
              <a:buNone/>
            </a:pPr>
            <a:r>
              <a:rPr lang="en-US" sz="2000" b="1" i="1" dirty="0" smtClean="0">
                <a:solidFill>
                  <a:srgbClr val="0000FF"/>
                </a:solidFill>
                <a:cs typeface="Times New Roman" pitchFamily="18" charset="0"/>
              </a:rPr>
              <a:t>ATLAS 4-leptons only</a:t>
            </a:r>
            <a:endParaRPr lang="en-US" sz="2000" b="1" i="1" dirty="0">
              <a:solidFill>
                <a:srgbClr val="0000FF"/>
              </a:solidFill>
            </a:endParaRPr>
          </a:p>
        </p:txBody>
      </p:sp>
      <p:sp>
        <p:nvSpPr>
          <p:cNvPr id="2" name="TextBox 1"/>
          <p:cNvSpPr txBox="1"/>
          <p:nvPr/>
        </p:nvSpPr>
        <p:spPr>
          <a:xfrm>
            <a:off x="152401" y="6096002"/>
            <a:ext cx="8041704" cy="461665"/>
          </a:xfrm>
          <a:prstGeom prst="rect">
            <a:avLst/>
          </a:prstGeom>
          <a:noFill/>
        </p:spPr>
        <p:txBody>
          <a:bodyPr wrap="none" rtlCol="0">
            <a:spAutoFit/>
          </a:bodyPr>
          <a:lstStyle/>
          <a:p>
            <a:r>
              <a:rPr lang="en-US" sz="2400" b="1" i="1" dirty="0" smtClean="0"/>
              <a:t>H</a:t>
            </a:r>
            <a:r>
              <a:rPr lang="en-US" sz="2400" b="1" i="1" dirty="0" smtClean="0">
                <a:sym typeface="Wingdings"/>
              </a:rPr>
              <a:t></a:t>
            </a:r>
            <a:r>
              <a:rPr lang="en-US" sz="2400" b="1" i="1" dirty="0" smtClean="0">
                <a:latin typeface="Symbol" pitchFamily="18" charset="2"/>
                <a:cs typeface="Times New Roman" pitchFamily="18" charset="0"/>
              </a:rPr>
              <a:t> gg</a:t>
            </a:r>
            <a:r>
              <a:rPr lang="en-US" sz="2400" b="1" i="1" dirty="0" smtClean="0">
                <a:latin typeface="Symbol" pitchFamily="18" charset="2"/>
                <a:sym typeface="Wingdings"/>
              </a:rPr>
              <a:t> </a:t>
            </a:r>
            <a:r>
              <a:rPr lang="en-US" sz="2400" b="1" i="1" dirty="0" smtClean="0">
                <a:latin typeface="+mj-lt"/>
                <a:sym typeface="Wingdings"/>
              </a:rPr>
              <a:t>channel alone can declare the Higgs discovery</a:t>
            </a:r>
            <a:endParaRPr lang="en-US" sz="2400" b="1" i="1" dirty="0">
              <a:latin typeface="+mj-lt"/>
            </a:endParaRPr>
          </a:p>
        </p:txBody>
      </p:sp>
      <p:sp>
        <p:nvSpPr>
          <p:cNvPr id="17" name="Rectangle 16"/>
          <p:cNvSpPr/>
          <p:nvPr/>
        </p:nvSpPr>
        <p:spPr>
          <a:xfrm>
            <a:off x="1524000" y="5562600"/>
            <a:ext cx="1981200" cy="523220"/>
          </a:xfrm>
          <a:prstGeom prst="rect">
            <a:avLst/>
          </a:prstGeom>
        </p:spPr>
        <p:txBody>
          <a:bodyPr wrap="square">
            <a:spAutoFit/>
          </a:bodyPr>
          <a:lstStyle/>
          <a:p>
            <a:pPr marL="457200" indent="-457200">
              <a:buNone/>
            </a:pPr>
            <a:r>
              <a:rPr lang="en-US" sz="2000" b="1" i="1" dirty="0" smtClean="0">
                <a:solidFill>
                  <a:srgbClr val="0000FF"/>
                </a:solidFill>
                <a:latin typeface="+mj-lt"/>
                <a:cs typeface="Times New Roman" pitchFamily="18" charset="0"/>
              </a:rPr>
              <a:t>ATLAS</a:t>
            </a:r>
            <a:r>
              <a:rPr lang="en-US" sz="2000" dirty="0" smtClean="0">
                <a:solidFill>
                  <a:srgbClr val="0000FF"/>
                </a:solidFill>
                <a:latin typeface="Times New Roman" pitchFamily="18" charset="0"/>
                <a:cs typeface="Times New Roman" pitchFamily="18" charset="0"/>
              </a:rPr>
              <a:t> </a:t>
            </a:r>
            <a:r>
              <a:rPr lang="en-US" sz="2800" b="1" i="1" dirty="0" smtClean="0">
                <a:solidFill>
                  <a:srgbClr val="0000FF"/>
                </a:solidFill>
                <a:effectLst>
                  <a:outerShdw blurRad="38100" dist="38100" dir="2700000" algn="tl">
                    <a:srgbClr val="000000">
                      <a:alpha val="43137"/>
                    </a:srgbClr>
                  </a:outerShdw>
                </a:effectLst>
                <a:latin typeface="Symbol" pitchFamily="18" charset="2"/>
                <a:cs typeface="Times New Roman" pitchFamily="18" charset="0"/>
              </a:rPr>
              <a:t>gg</a:t>
            </a:r>
            <a:r>
              <a:rPr lang="en-US" sz="2400" dirty="0" smtClean="0">
                <a:solidFill>
                  <a:srgbClr val="0000FF"/>
                </a:solidFill>
                <a:latin typeface="Times New Roman" pitchFamily="18" charset="0"/>
                <a:cs typeface="Times New Roman" pitchFamily="18" charset="0"/>
              </a:rPr>
              <a:t> </a:t>
            </a:r>
            <a:r>
              <a:rPr lang="en-US" sz="2000" b="1" i="1" dirty="0" smtClean="0">
                <a:solidFill>
                  <a:srgbClr val="0000FF"/>
                </a:solidFill>
                <a:latin typeface="+mj-lt"/>
                <a:cs typeface="Times New Roman" pitchFamily="18" charset="0"/>
              </a:rPr>
              <a:t>only</a:t>
            </a:r>
            <a:r>
              <a:rPr lang="en-US" sz="2000" dirty="0" smtClean="0">
                <a:solidFill>
                  <a:srgbClr val="0000FF"/>
                </a:solidFill>
                <a:latin typeface="Times New Roman" pitchFamily="18" charset="0"/>
                <a:cs typeface="Times New Roman" pitchFamily="18" charset="0"/>
              </a:rPr>
              <a:t>  </a:t>
            </a:r>
            <a:endParaRPr lang="en-US" sz="2000" dirty="0">
              <a:solidFill>
                <a:srgbClr val="0000FF"/>
              </a:solidFill>
            </a:endParaRPr>
          </a:p>
        </p:txBody>
      </p:sp>
      <p:sp>
        <p:nvSpPr>
          <p:cNvPr id="18" name="Rectangle 17"/>
          <p:cNvSpPr/>
          <p:nvPr/>
        </p:nvSpPr>
        <p:spPr bwMode="auto">
          <a:xfrm>
            <a:off x="228600" y="6096000"/>
            <a:ext cx="7772400" cy="533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19" name="TextBox 18"/>
          <p:cNvSpPr txBox="1"/>
          <p:nvPr/>
        </p:nvSpPr>
        <p:spPr>
          <a:xfrm>
            <a:off x="680936" y="621268"/>
            <a:ext cx="2530150" cy="369332"/>
          </a:xfrm>
          <a:prstGeom prst="rect">
            <a:avLst/>
          </a:prstGeom>
          <a:noFill/>
        </p:spPr>
        <p:txBody>
          <a:bodyPr wrap="none" rtlCol="0">
            <a:spAutoFit/>
          </a:bodyPr>
          <a:lstStyle/>
          <a:p>
            <a:r>
              <a:rPr lang="en-US" b="1" i="1" dirty="0" smtClean="0"/>
              <a:t>Update (ATLAS only)</a:t>
            </a:r>
            <a:endParaRPr lang="en-US" b="1" i="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https://atlas.web.cern.ch/Atlas/GROUPS/PHYSICS/CONFNOTES/ATLAS-CONF-2012-170/fig_03.png"/>
          <p:cNvPicPr>
            <a:picLocks noChangeAspect="1" noChangeArrowheads="1"/>
          </p:cNvPicPr>
          <p:nvPr/>
        </p:nvPicPr>
        <p:blipFill>
          <a:blip r:embed="rId2" cstate="print"/>
          <a:srcRect l="5079" t="2500" r="2540" b="5000"/>
          <a:stretch>
            <a:fillRect/>
          </a:stretch>
        </p:blipFill>
        <p:spPr bwMode="auto">
          <a:xfrm>
            <a:off x="3987602" y="914400"/>
            <a:ext cx="5084370" cy="3809554"/>
          </a:xfrm>
          <a:prstGeom prst="rect">
            <a:avLst/>
          </a:prstGeom>
          <a:noFill/>
        </p:spPr>
      </p:pic>
      <p:sp>
        <p:nvSpPr>
          <p:cNvPr id="13" name="Rectangle 1"/>
          <p:cNvSpPr>
            <a:spLocks noGrp="1" noChangeArrowheads="1"/>
          </p:cNvSpPr>
          <p:nvPr>
            <p:ph type="title"/>
          </p:nvPr>
        </p:nvSpPr>
        <p:spPr>
          <a:ln/>
        </p:spPr>
        <p:txBody>
          <a:bodyPr>
            <a:normAutofit/>
          </a:bodyPr>
          <a:lstStyle/>
          <a:p>
            <a:r>
              <a:rPr lang="en-US" sz="3200" dirty="0" smtClean="0">
                <a:solidFill>
                  <a:schemeClr val="tx1"/>
                </a:solidFill>
                <a:cs typeface="Times New Roman" pitchFamily="18" charset="0"/>
                <a:sym typeface="Helvetica" charset="0"/>
              </a:rPr>
              <a:t>LHC ERA  </a:t>
            </a:r>
            <a:r>
              <a:rPr lang="en-US" dirty="0" smtClean="0">
                <a:solidFill>
                  <a:schemeClr val="tx1"/>
                </a:solidFill>
                <a:cs typeface="Times New Roman" pitchFamily="18" charset="0"/>
                <a:sym typeface="Helvetica" charset="0"/>
              </a:rPr>
              <a:t>CERN Council Meeting </a:t>
            </a:r>
            <a:r>
              <a:rPr lang="en-US" sz="3200" dirty="0" smtClean="0">
                <a:solidFill>
                  <a:schemeClr val="tx1"/>
                </a:solidFill>
                <a:cs typeface="Times New Roman" pitchFamily="18" charset="0"/>
                <a:sym typeface="Helvetica" charset="0"/>
              </a:rPr>
              <a:t>(Dec 2012)</a:t>
            </a:r>
            <a:endParaRPr lang="en-US" sz="2800" dirty="0">
              <a:solidFill>
                <a:srgbClr val="0000FF"/>
              </a:solidFill>
              <a:latin typeface="Times New Roman" pitchFamily="18" charset="0"/>
              <a:cs typeface="Times New Roman" pitchFamily="18" charset="0"/>
              <a:sym typeface="Helvetica" charset="0"/>
            </a:endParaRPr>
          </a:p>
        </p:txBody>
      </p:sp>
      <p:sp>
        <p:nvSpPr>
          <p:cNvPr id="7" name="Content Placeholder 6"/>
          <p:cNvSpPr>
            <a:spLocks noGrp="1"/>
          </p:cNvSpPr>
          <p:nvPr>
            <p:ph idx="1"/>
          </p:nvPr>
        </p:nvSpPr>
        <p:spPr>
          <a:xfrm>
            <a:off x="457200" y="5257800"/>
            <a:ext cx="3962400" cy="1295400"/>
          </a:xfrm>
        </p:spPr>
        <p:txBody>
          <a:bodyPr>
            <a:normAutofit fontScale="92500"/>
          </a:bodyPr>
          <a:lstStyle/>
          <a:p>
            <a:pPr marL="0" indent="0">
              <a:spcBef>
                <a:spcPts val="0"/>
              </a:spcBef>
              <a:buNone/>
            </a:pPr>
            <a:r>
              <a:rPr lang="en-US" sz="2100" b="1" i="1" dirty="0" smtClean="0">
                <a:cs typeface="Times New Roman" pitchFamily="18" charset="0"/>
              </a:rPr>
              <a:t>In 120&lt;m</a:t>
            </a:r>
            <a:r>
              <a:rPr lang="en-US" sz="2100" b="1" i="1" baseline="-25000" dirty="0" smtClean="0">
                <a:cs typeface="Times New Roman" pitchFamily="18" charset="0"/>
              </a:rPr>
              <a:t>4l</a:t>
            </a:r>
            <a:r>
              <a:rPr lang="en-US" sz="2100" b="1" i="1" dirty="0" smtClean="0">
                <a:cs typeface="Times New Roman" pitchFamily="18" charset="0"/>
              </a:rPr>
              <a:t>&lt;130 </a:t>
            </a:r>
            <a:r>
              <a:rPr lang="en-US" sz="2100" b="1" i="1" dirty="0" err="1" smtClean="0">
                <a:cs typeface="Times New Roman" pitchFamily="18" charset="0"/>
              </a:rPr>
              <a:t>GeV</a:t>
            </a:r>
            <a:r>
              <a:rPr lang="en-US" sz="2100" b="1" i="1" dirty="0" smtClean="0">
                <a:cs typeface="Times New Roman" pitchFamily="18" charset="0"/>
              </a:rPr>
              <a:t>:</a:t>
            </a:r>
          </a:p>
          <a:p>
            <a:pPr>
              <a:spcBef>
                <a:spcPts val="0"/>
              </a:spcBef>
            </a:pPr>
            <a:r>
              <a:rPr lang="en-US" sz="2100" b="1" i="1" dirty="0" smtClean="0">
                <a:cs typeface="Times New Roman" pitchFamily="18" charset="0"/>
              </a:rPr>
              <a:t>Expected </a:t>
            </a:r>
            <a:r>
              <a:rPr lang="en-US" sz="2100" b="1" i="1" dirty="0">
                <a:cs typeface="Times New Roman" pitchFamily="18" charset="0"/>
              </a:rPr>
              <a:t>background: 8.3±</a:t>
            </a:r>
            <a:r>
              <a:rPr lang="en-US" sz="2100" b="1" i="1" dirty="0" smtClean="0">
                <a:cs typeface="Times New Roman" pitchFamily="18" charset="0"/>
              </a:rPr>
              <a:t>0.3</a:t>
            </a:r>
            <a:endParaRPr lang="en-US" sz="500" b="1" i="1" dirty="0">
              <a:cs typeface="Times New Roman" pitchFamily="18" charset="0"/>
            </a:endParaRPr>
          </a:p>
          <a:p>
            <a:pPr>
              <a:spcBef>
                <a:spcPts val="0"/>
              </a:spcBef>
            </a:pPr>
            <a:r>
              <a:rPr lang="en-US" sz="2100" b="1" i="1" dirty="0">
                <a:cs typeface="Times New Roman" pitchFamily="18" charset="0"/>
              </a:rPr>
              <a:t>Expected </a:t>
            </a:r>
            <a:r>
              <a:rPr lang="en-US" sz="2100" b="1" i="1" dirty="0" smtClean="0">
                <a:cs typeface="Times New Roman" pitchFamily="18" charset="0"/>
              </a:rPr>
              <a:t>signal: 9.9±</a:t>
            </a:r>
            <a:r>
              <a:rPr lang="en-US" sz="2100" b="1" i="1" dirty="0">
                <a:cs typeface="Times New Roman" pitchFamily="18" charset="0"/>
              </a:rPr>
              <a:t>1</a:t>
            </a:r>
            <a:r>
              <a:rPr lang="en-US" sz="2100" b="1" i="1" dirty="0" smtClean="0">
                <a:cs typeface="Times New Roman" pitchFamily="18" charset="0"/>
              </a:rPr>
              <a:t>.3</a:t>
            </a:r>
          </a:p>
          <a:p>
            <a:pPr>
              <a:spcBef>
                <a:spcPts val="0"/>
              </a:spcBef>
            </a:pPr>
            <a:r>
              <a:rPr lang="en-US" sz="2100" b="1" i="1" dirty="0" smtClean="0">
                <a:cs typeface="Times New Roman" pitchFamily="18" charset="0"/>
              </a:rPr>
              <a:t>Observed: 18</a:t>
            </a:r>
          </a:p>
        </p:txBody>
      </p:sp>
      <p:sp>
        <p:nvSpPr>
          <p:cNvPr id="5" name="Slide Number Placeholder 4"/>
          <p:cNvSpPr>
            <a:spLocks noGrp="1"/>
          </p:cNvSpPr>
          <p:nvPr>
            <p:ph type="sldNum" sz="quarter" idx="12"/>
          </p:nvPr>
        </p:nvSpPr>
        <p:spPr/>
        <p:txBody>
          <a:bodyPr/>
          <a:lstStyle/>
          <a:p>
            <a:fld id="{ECB3750A-919D-4C79-8E5E-89A291D2E2F4}" type="slidenum">
              <a:rPr lang="en-US" smtClean="0"/>
              <a:pPr/>
              <a:t>61</a:t>
            </a:fld>
            <a:endParaRPr lang="en-US" dirty="0"/>
          </a:p>
        </p:txBody>
      </p:sp>
      <p:sp>
        <p:nvSpPr>
          <p:cNvPr id="12" name="Rectangle 11"/>
          <p:cNvSpPr/>
          <p:nvPr/>
        </p:nvSpPr>
        <p:spPr>
          <a:xfrm>
            <a:off x="304800" y="4495800"/>
            <a:ext cx="3505200" cy="400110"/>
          </a:xfrm>
          <a:prstGeom prst="rect">
            <a:avLst/>
          </a:prstGeom>
        </p:spPr>
        <p:txBody>
          <a:bodyPr wrap="square">
            <a:spAutoFit/>
          </a:bodyPr>
          <a:lstStyle/>
          <a:p>
            <a:pPr marL="457200" indent="-457200">
              <a:buNone/>
            </a:pPr>
            <a:r>
              <a:rPr lang="en-US" sz="2000" b="1" i="1" dirty="0" smtClean="0">
                <a:solidFill>
                  <a:srgbClr val="0000FF"/>
                </a:solidFill>
                <a:cs typeface="Times New Roman" pitchFamily="18" charset="0"/>
              </a:rPr>
              <a:t>ATLAS 4</a:t>
            </a:r>
            <a:r>
              <a:rPr lang="en-US" sz="2000" b="1" i="1" dirty="0" smtClean="0">
                <a:solidFill>
                  <a:srgbClr val="0000FF"/>
                </a:solidFill>
                <a:cs typeface="Times New Roman"/>
              </a:rPr>
              <a:t>l</a:t>
            </a:r>
            <a:r>
              <a:rPr lang="en-US" sz="2000" b="1" i="1" dirty="0" smtClean="0">
                <a:solidFill>
                  <a:srgbClr val="0000FF"/>
                </a:solidFill>
                <a:cs typeface="Times New Roman" pitchFamily="18" charset="0"/>
              </a:rPr>
              <a:t> mass distribution</a:t>
            </a:r>
            <a:endParaRPr lang="en-US" sz="2000" b="1" i="1" dirty="0">
              <a:solidFill>
                <a:srgbClr val="0000FF"/>
              </a:solidFill>
            </a:endParaRPr>
          </a:p>
        </p:txBody>
      </p:sp>
      <p:sp>
        <p:nvSpPr>
          <p:cNvPr id="16" name="TextBox 15"/>
          <p:cNvSpPr txBox="1"/>
          <p:nvPr/>
        </p:nvSpPr>
        <p:spPr>
          <a:xfrm>
            <a:off x="5610942" y="3790444"/>
            <a:ext cx="713665"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00"/>
                </a:solidFill>
                <a:latin typeface="Arial" pitchFamily="34" charset="0"/>
                <a:cs typeface="Arial" pitchFamily="34" charset="0"/>
              </a:rPr>
              <a:t>7.0</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
        <p:nvSpPr>
          <p:cNvPr id="14" name="Rectangle 13"/>
          <p:cNvSpPr/>
          <p:nvPr/>
        </p:nvSpPr>
        <p:spPr>
          <a:xfrm>
            <a:off x="5029200" y="4572000"/>
            <a:ext cx="3276600" cy="415498"/>
          </a:xfrm>
          <a:prstGeom prst="rect">
            <a:avLst/>
          </a:prstGeom>
        </p:spPr>
        <p:txBody>
          <a:bodyPr wrap="square">
            <a:spAutoFit/>
          </a:bodyPr>
          <a:lstStyle/>
          <a:p>
            <a:pPr marL="457200" indent="-457200">
              <a:buNone/>
            </a:pPr>
            <a:r>
              <a:rPr lang="en-US" sz="2100" b="1" i="1" dirty="0" smtClean="0">
                <a:solidFill>
                  <a:srgbClr val="0000FF"/>
                </a:solidFill>
                <a:cs typeface="Times New Roman" pitchFamily="18" charset="0"/>
              </a:rPr>
              <a:t>ATLAS Higgs combined  </a:t>
            </a:r>
            <a:endParaRPr lang="en-US" sz="2100" b="1" i="1" dirty="0">
              <a:solidFill>
                <a:srgbClr val="0000FF"/>
              </a:solidFill>
            </a:endParaRPr>
          </a:p>
        </p:txBody>
      </p:sp>
      <p:pic>
        <p:nvPicPr>
          <p:cNvPr id="4" name="Picture 3" descr="Screen Shot 2013-02-02 at 7.00.08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7" y="990614"/>
            <a:ext cx="3795987" cy="3576741"/>
          </a:xfrm>
          <a:prstGeom prst="rect">
            <a:avLst/>
          </a:prstGeom>
        </p:spPr>
      </p:pic>
      <p:sp>
        <p:nvSpPr>
          <p:cNvPr id="2" name="TextBox 1"/>
          <p:cNvSpPr txBox="1"/>
          <p:nvPr/>
        </p:nvSpPr>
        <p:spPr>
          <a:xfrm>
            <a:off x="4800600" y="5334000"/>
            <a:ext cx="3886200" cy="969496"/>
          </a:xfrm>
          <a:prstGeom prst="rect">
            <a:avLst/>
          </a:prstGeom>
          <a:noFill/>
        </p:spPr>
        <p:txBody>
          <a:bodyPr wrap="square" rtlCol="0">
            <a:spAutoFit/>
          </a:bodyPr>
          <a:lstStyle/>
          <a:p>
            <a:r>
              <a:rPr lang="en-US" sz="1900" b="1" i="1" dirty="0" smtClean="0"/>
              <a:t>Wider than in previous versions </a:t>
            </a:r>
            <a:br>
              <a:rPr lang="en-US" sz="1900" b="1" i="1" dirty="0" smtClean="0"/>
            </a:br>
            <a:r>
              <a:rPr lang="en-US" sz="1900" b="1" i="1" dirty="0" smtClean="0"/>
              <a:t>because of the mass-scale systematic uncertainties.</a:t>
            </a:r>
            <a:endParaRPr lang="en-US" sz="1900" b="1" i="1" dirty="0"/>
          </a:p>
        </p:txBody>
      </p:sp>
      <p:sp>
        <p:nvSpPr>
          <p:cNvPr id="11" name="TextBox 10"/>
          <p:cNvSpPr txBox="1"/>
          <p:nvPr/>
        </p:nvSpPr>
        <p:spPr>
          <a:xfrm>
            <a:off x="2562942" y="6169237"/>
            <a:ext cx="713665" cy="307777"/>
          </a:xfrm>
          <a:prstGeom prst="rect">
            <a:avLst/>
          </a:prstGeom>
          <a:solidFill>
            <a:srgbClr val="FF0000"/>
          </a:solidFill>
          <a:ln>
            <a:solidFill>
              <a:srgbClr val="000000"/>
            </a:solidFill>
          </a:ln>
        </p:spPr>
        <p:txBody>
          <a:bodyPr wrap="square" tIns="0" bIns="0" rtlCol="0">
            <a:spAutoFit/>
          </a:bodyPr>
          <a:lstStyle/>
          <a:p>
            <a:pPr algn="ctr"/>
            <a:r>
              <a:rPr lang="en-US" sz="2000" b="1" dirty="0">
                <a:solidFill>
                  <a:srgbClr val="FFFF00"/>
                </a:solidFill>
                <a:latin typeface="Arial" pitchFamily="34" charset="0"/>
                <a:cs typeface="Arial" pitchFamily="34" charset="0"/>
              </a:rPr>
              <a:t>4</a:t>
            </a:r>
            <a:r>
              <a:rPr lang="en-US" sz="2000" b="1" dirty="0" smtClean="0">
                <a:solidFill>
                  <a:srgbClr val="FFFF00"/>
                </a:solidFill>
                <a:latin typeface="Arial" pitchFamily="34" charset="0"/>
                <a:cs typeface="Arial" pitchFamily="34" charset="0"/>
              </a:rPr>
              <a:t>.1</a:t>
            </a:r>
            <a:r>
              <a:rPr lang="en-US" sz="2000" b="1" dirty="0" smtClean="0">
                <a:solidFill>
                  <a:srgbClr val="FFFF00"/>
                </a:solidFill>
                <a:effectLst/>
                <a:latin typeface="Arial" pitchFamily="34" charset="0"/>
                <a:ea typeface="Lucida Grande"/>
                <a:cs typeface="Arial" pitchFamily="34" charset="0"/>
              </a:rPr>
              <a:t>σ</a:t>
            </a:r>
            <a:endParaRPr lang="en-US" sz="2000" b="1" dirty="0" smtClean="0">
              <a:solidFill>
                <a:srgbClr val="FFFF00"/>
              </a:solidFill>
              <a:effectLst/>
              <a:latin typeface="Arial" pitchFamily="34" charset="0"/>
              <a:cs typeface="Arial" pitchFamily="34" charset="0"/>
            </a:endParaRPr>
          </a:p>
        </p:txBody>
      </p:sp>
    </p:spTree>
    <p:extLst>
      <p:ext uri="{BB962C8B-B14F-4D97-AF65-F5344CB8AC3E}">
        <p14:creationId xmlns:p14="http://schemas.microsoft.com/office/powerpoint/2010/main" xmlns="" val="41214795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62</a:t>
            </a:fld>
            <a:endParaRPr lang="en-US" altLang="zh-CN" dirty="0">
              <a:solidFill>
                <a:srgbClr val="000000"/>
              </a:solidFill>
            </a:endParaRPr>
          </a:p>
        </p:txBody>
      </p:sp>
      <p:sp>
        <p:nvSpPr>
          <p:cNvPr id="7" name="TextBox 6"/>
          <p:cNvSpPr txBox="1"/>
          <p:nvPr/>
        </p:nvSpPr>
        <p:spPr>
          <a:xfrm>
            <a:off x="7391400" y="1066800"/>
            <a:ext cx="1371600" cy="400110"/>
          </a:xfrm>
          <a:prstGeom prst="rect">
            <a:avLst/>
          </a:prstGeom>
          <a:noFill/>
        </p:spPr>
        <p:txBody>
          <a:bodyPr wrap="square" rtlCol="0">
            <a:spAutoFit/>
          </a:bodyPr>
          <a:lstStyle/>
          <a:p>
            <a:r>
              <a:rPr lang="en-US" sz="2000" b="1" i="1" dirty="0" smtClean="0">
                <a:solidFill>
                  <a:srgbClr val="0000FF"/>
                </a:solidFill>
              </a:rPr>
              <a:t>ATLAS</a:t>
            </a:r>
            <a:endParaRPr lang="en-US" sz="2000" b="1" i="1" dirty="0">
              <a:solidFill>
                <a:srgbClr val="0000FF"/>
              </a:solidFill>
            </a:endParaRPr>
          </a:p>
        </p:txBody>
      </p:sp>
      <p:sp>
        <p:nvSpPr>
          <p:cNvPr id="9" name="Title 1"/>
          <p:cNvSpPr>
            <a:spLocks noGrp="1"/>
          </p:cNvSpPr>
          <p:nvPr>
            <p:ph type="title"/>
          </p:nvPr>
        </p:nvSpPr>
        <p:spPr>
          <a:xfrm>
            <a:off x="762000" y="152400"/>
            <a:ext cx="8153407" cy="593558"/>
          </a:xfrm>
        </p:spPr>
        <p:txBody>
          <a:bodyPr/>
          <a:lstStyle/>
          <a:p>
            <a:pPr algn="l"/>
            <a:r>
              <a:rPr lang="en-US" dirty="0" smtClean="0"/>
              <a:t>LHC ERA   How we got there (animation)</a:t>
            </a:r>
            <a:br>
              <a:rPr lang="en-US" dirty="0" smtClean="0"/>
            </a:br>
            <a:r>
              <a:rPr lang="en-US" dirty="0" smtClean="0"/>
              <a:t>               H</a:t>
            </a:r>
            <a:r>
              <a:rPr lang="en-US" dirty="0" smtClean="0">
                <a:sym typeface="Wingdings" pitchFamily="2" charset="2"/>
              </a:rPr>
              <a:t></a:t>
            </a:r>
            <a:r>
              <a:rPr lang="en-US" dirty="0">
                <a:latin typeface="Times"/>
                <a:cs typeface="Times"/>
                <a:sym typeface="Wingdings"/>
              </a:rPr>
              <a:t> </a:t>
            </a:r>
            <a:r>
              <a:rPr lang="en-US" dirty="0" err="1" smtClean="0">
                <a:latin typeface="Times"/>
                <a:cs typeface="Times"/>
                <a:sym typeface="Wingdings"/>
              </a:rPr>
              <a:t>γγ</a:t>
            </a:r>
            <a:r>
              <a:rPr lang="en-US" dirty="0" smtClean="0">
                <a:latin typeface="Times"/>
                <a:cs typeface="Times"/>
                <a:sym typeface="Wingdings"/>
              </a:rPr>
              <a:t> </a:t>
            </a:r>
            <a:r>
              <a:rPr lang="en-US" dirty="0" smtClean="0">
                <a:sym typeface="Wingdings"/>
              </a:rPr>
              <a:t>(</a:t>
            </a:r>
            <a:r>
              <a:rPr lang="en-US" dirty="0" err="1" smtClean="0"/>
              <a:t>Moriond</a:t>
            </a:r>
            <a:r>
              <a:rPr lang="en-US" dirty="0"/>
              <a:t> </a:t>
            </a:r>
            <a:r>
              <a:rPr lang="en-US" dirty="0" smtClean="0"/>
              <a:t>EW 2013 )</a:t>
            </a:r>
            <a:endParaRPr lang="en-US" dirty="0"/>
          </a:p>
        </p:txBody>
      </p:sp>
      <p:pic>
        <p:nvPicPr>
          <p:cNvPr id="174081" name="Picture 1" descr="C:\Users\Luis\Desktop\Hgg-FixedScale-Short2.gif"/>
          <p:cNvPicPr>
            <a:picLocks noChangeAspect="1" noChangeArrowheads="1" noCrop="1"/>
          </p:cNvPicPr>
          <p:nvPr/>
        </p:nvPicPr>
        <p:blipFill>
          <a:blip r:embed="rId2" cstate="print"/>
          <a:srcRect/>
          <a:stretch>
            <a:fillRect/>
          </a:stretch>
        </p:blipFill>
        <p:spPr bwMode="auto">
          <a:xfrm>
            <a:off x="1447800" y="912103"/>
            <a:ext cx="5791200" cy="5616590"/>
          </a:xfrm>
          <a:prstGeom prst="rect">
            <a:avLst/>
          </a:prstGeom>
          <a:noFill/>
        </p:spPr>
      </p:pic>
    </p:spTree>
    <p:extLst>
      <p:ext uri="{BB962C8B-B14F-4D97-AF65-F5344CB8AC3E}">
        <p14:creationId xmlns:p14="http://schemas.microsoft.com/office/powerpoint/2010/main" xmlns="" val="28400272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153407" cy="593558"/>
          </a:xfrm>
        </p:spPr>
        <p:txBody>
          <a:bodyPr/>
          <a:lstStyle/>
          <a:p>
            <a:pPr algn="l"/>
            <a:r>
              <a:rPr lang="en-US" dirty="0" smtClean="0"/>
              <a:t>LHC ERA   How we got there (animation)</a:t>
            </a:r>
            <a:br>
              <a:rPr lang="en-US" dirty="0" smtClean="0"/>
            </a:br>
            <a:r>
              <a:rPr lang="en-US" dirty="0" smtClean="0"/>
              <a:t>               H</a:t>
            </a:r>
            <a:r>
              <a:rPr lang="en-US" dirty="0" smtClean="0">
                <a:sym typeface="Wingdings" pitchFamily="2" charset="2"/>
              </a:rPr>
              <a:t></a:t>
            </a:r>
            <a:r>
              <a:rPr lang="en-US" dirty="0" smtClean="0">
                <a:cs typeface="Times"/>
                <a:sym typeface="Wingdings"/>
              </a:rPr>
              <a:t>4 leptons  </a:t>
            </a:r>
            <a:r>
              <a:rPr lang="en-US" dirty="0" smtClean="0">
                <a:sym typeface="Wingdings"/>
              </a:rPr>
              <a:t>(</a:t>
            </a:r>
            <a:r>
              <a:rPr lang="en-US" dirty="0" err="1" smtClean="0"/>
              <a:t>Moriond</a:t>
            </a:r>
            <a:r>
              <a:rPr lang="en-US" dirty="0" smtClean="0"/>
              <a:t> EW 2013 )</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63</a:t>
            </a:fld>
            <a:endParaRPr lang="en-US" altLang="zh-CN" dirty="0">
              <a:solidFill>
                <a:srgbClr val="000000"/>
              </a:solidFill>
            </a:endParaRPr>
          </a:p>
        </p:txBody>
      </p:sp>
      <p:sp>
        <p:nvSpPr>
          <p:cNvPr id="5" name="TextBox 4"/>
          <p:cNvSpPr txBox="1"/>
          <p:nvPr/>
        </p:nvSpPr>
        <p:spPr>
          <a:xfrm>
            <a:off x="7315200" y="1143000"/>
            <a:ext cx="1371600" cy="400110"/>
          </a:xfrm>
          <a:prstGeom prst="rect">
            <a:avLst/>
          </a:prstGeom>
          <a:noFill/>
        </p:spPr>
        <p:txBody>
          <a:bodyPr wrap="square" rtlCol="0">
            <a:spAutoFit/>
          </a:bodyPr>
          <a:lstStyle/>
          <a:p>
            <a:r>
              <a:rPr lang="en-US" sz="2000" b="1" i="1" dirty="0" smtClean="0">
                <a:solidFill>
                  <a:srgbClr val="0000FF"/>
                </a:solidFill>
              </a:rPr>
              <a:t>ATLAS</a:t>
            </a:r>
            <a:endParaRPr lang="en-US" sz="2000" b="1" i="1" dirty="0">
              <a:solidFill>
                <a:srgbClr val="0000FF"/>
              </a:solidFill>
            </a:endParaRPr>
          </a:p>
        </p:txBody>
      </p:sp>
      <p:pic>
        <p:nvPicPr>
          <p:cNvPr id="173057" name="Picture 1" descr="C:\Users\Luis\Desktop\4l-FixedScale-NoMuProf2.gif"/>
          <p:cNvPicPr>
            <a:picLocks noChangeAspect="1" noChangeArrowheads="1" noCrop="1"/>
          </p:cNvPicPr>
          <p:nvPr/>
        </p:nvPicPr>
        <p:blipFill>
          <a:blip r:embed="rId2" cstate="print"/>
          <a:srcRect/>
          <a:stretch>
            <a:fillRect/>
          </a:stretch>
        </p:blipFill>
        <p:spPr bwMode="auto">
          <a:xfrm>
            <a:off x="1371601" y="918997"/>
            <a:ext cx="5809362" cy="5634205"/>
          </a:xfrm>
          <a:prstGeom prst="rect">
            <a:avLst/>
          </a:prstGeom>
          <a:noFill/>
        </p:spPr>
      </p:pic>
    </p:spTree>
    <p:extLst>
      <p:ext uri="{BB962C8B-B14F-4D97-AF65-F5344CB8AC3E}">
        <p14:creationId xmlns:p14="http://schemas.microsoft.com/office/powerpoint/2010/main" xmlns="" val="9883095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1371600"/>
            <a:ext cx="7620000" cy="5211380"/>
          </a:xfrm>
          <a:prstGeom prst="rect">
            <a:avLst/>
          </a:prstGeom>
        </p:spPr>
      </p:pic>
      <p:sp>
        <p:nvSpPr>
          <p:cNvPr id="5" name="Slide Number Placeholder 4"/>
          <p:cNvSpPr>
            <a:spLocks noGrp="1"/>
          </p:cNvSpPr>
          <p:nvPr>
            <p:ph type="sldNum" sz="quarter" idx="12"/>
          </p:nvPr>
        </p:nvSpPr>
        <p:spPr/>
        <p:txBody>
          <a:bodyPr/>
          <a:lstStyle/>
          <a:p>
            <a:fld id="{8E9C351E-C2C8-8941-85F9-7BC92BCFA9AA}" type="slidenum">
              <a:rPr lang="en-US" smtClean="0"/>
              <a:pPr/>
              <a:t>64</a:t>
            </a:fld>
            <a:endParaRPr lang="en-US"/>
          </a:p>
        </p:txBody>
      </p:sp>
      <p:sp>
        <p:nvSpPr>
          <p:cNvPr id="12" name="TextBox 11"/>
          <p:cNvSpPr txBox="1"/>
          <p:nvPr/>
        </p:nvSpPr>
        <p:spPr>
          <a:xfrm>
            <a:off x="2743200" y="5314890"/>
            <a:ext cx="1143166" cy="400110"/>
          </a:xfrm>
          <a:prstGeom prst="rect">
            <a:avLst/>
          </a:prstGeom>
          <a:solidFill>
            <a:srgbClr val="FF0000"/>
          </a:solidFill>
          <a:ln>
            <a:solidFill>
              <a:srgbClr val="000000"/>
            </a:solidFill>
          </a:ln>
        </p:spPr>
        <p:txBody>
          <a:bodyPr wrap="square" rtlCol="0">
            <a:spAutoFit/>
          </a:bodyPr>
          <a:lstStyle/>
          <a:p>
            <a:pPr algn="ctr"/>
            <a:r>
              <a:rPr lang="en-US" sz="2000" b="1" dirty="0" smtClean="0">
                <a:solidFill>
                  <a:srgbClr val="FFFF99"/>
                </a:solidFill>
                <a:latin typeface="Arial" pitchFamily="34" charset="0"/>
                <a:cs typeface="Arial" pitchFamily="34" charset="0"/>
              </a:rPr>
              <a:t>~10</a:t>
            </a:r>
            <a:r>
              <a:rPr lang="en-US" sz="2000" b="1" dirty="0" smtClean="0">
                <a:solidFill>
                  <a:srgbClr val="FFFF99"/>
                </a:solidFill>
                <a:effectLst/>
                <a:latin typeface="Arial" pitchFamily="34" charset="0"/>
                <a:ea typeface="Lucida Grande"/>
                <a:cs typeface="Arial" pitchFamily="34" charset="0"/>
              </a:rPr>
              <a:t>σ</a:t>
            </a:r>
            <a:endParaRPr lang="en-US" sz="2000" b="1" dirty="0" smtClean="0">
              <a:solidFill>
                <a:srgbClr val="FFFF99"/>
              </a:solidFill>
              <a:effectLst/>
              <a:latin typeface="Arial" pitchFamily="34" charset="0"/>
              <a:cs typeface="Arial" pitchFamily="34" charset="0"/>
            </a:endParaRPr>
          </a:p>
        </p:txBody>
      </p:sp>
      <p:sp>
        <p:nvSpPr>
          <p:cNvPr id="16" name="TextBox 15"/>
          <p:cNvSpPr txBox="1"/>
          <p:nvPr/>
        </p:nvSpPr>
        <p:spPr>
          <a:xfrm>
            <a:off x="778270" y="865671"/>
            <a:ext cx="5940786" cy="646331"/>
          </a:xfrm>
          <a:prstGeom prst="rect">
            <a:avLst/>
          </a:prstGeom>
          <a:solidFill>
            <a:srgbClr val="00CC00">
              <a:alpha val="10000"/>
            </a:srgbClr>
          </a:solidFill>
          <a:ln>
            <a:solidFill>
              <a:srgbClr val="000000"/>
            </a:solidFill>
          </a:ln>
        </p:spPr>
        <p:txBody>
          <a:bodyPr wrap="square" rtlCol="0">
            <a:spAutoFit/>
          </a:bodyPr>
          <a:lstStyle/>
          <a:p>
            <a:pPr marL="1074738" indent="-1074738">
              <a:spcBef>
                <a:spcPts val="1200"/>
              </a:spcBef>
              <a:tabLst>
                <a:tab pos="1074738" algn="l"/>
              </a:tabLst>
            </a:pPr>
            <a:r>
              <a:rPr lang="en-US" b="1" i="1" dirty="0">
                <a:solidFill>
                  <a:srgbClr val="000000"/>
                </a:solidFill>
                <a:latin typeface="Arial" pitchFamily="34" charset="0"/>
                <a:cs typeface="Arial" pitchFamily="34" charset="0"/>
              </a:rPr>
              <a:t>Local p</a:t>
            </a:r>
            <a:r>
              <a:rPr lang="en-US" b="1" i="1" baseline="-25000" dirty="0">
                <a:solidFill>
                  <a:srgbClr val="000000"/>
                </a:solidFill>
                <a:latin typeface="Arial" pitchFamily="34" charset="0"/>
                <a:cs typeface="Arial" pitchFamily="34" charset="0"/>
              </a:rPr>
              <a:t>0</a:t>
            </a:r>
            <a:r>
              <a:rPr lang="en-US" b="1" i="1" dirty="0">
                <a:solidFill>
                  <a:srgbClr val="000000"/>
                </a:solidFill>
                <a:latin typeface="Arial" pitchFamily="34" charset="0"/>
                <a:cs typeface="Arial" pitchFamily="34" charset="0"/>
              </a:rPr>
              <a:t>:	probability that the background fluctuates to the observed data (or higher)</a:t>
            </a:r>
          </a:p>
        </p:txBody>
      </p:sp>
      <p:sp>
        <p:nvSpPr>
          <p:cNvPr id="17" name="Title 1"/>
          <p:cNvSpPr>
            <a:spLocks noGrp="1"/>
          </p:cNvSpPr>
          <p:nvPr>
            <p:ph type="title"/>
          </p:nvPr>
        </p:nvSpPr>
        <p:spPr>
          <a:xfrm>
            <a:off x="0" y="0"/>
            <a:ext cx="9144000" cy="666750"/>
          </a:xfrm>
        </p:spPr>
        <p:txBody>
          <a:bodyPr/>
          <a:lstStyle/>
          <a:p>
            <a:r>
              <a:rPr lang="en-US" dirty="0" smtClean="0"/>
              <a:t>LHC ERA    From excess to discovery </a:t>
            </a:r>
            <a:r>
              <a:rPr lang="en-US" sz="1800" dirty="0" smtClean="0">
                <a:solidFill>
                  <a:srgbClr val="0000FF"/>
                </a:solidFill>
              </a:rPr>
              <a:t>(ATLAS)</a:t>
            </a:r>
            <a:endParaRPr lang="en-US" sz="1800" dirty="0"/>
          </a:p>
        </p:txBody>
      </p:sp>
    </p:spTree>
    <p:extLst>
      <p:ext uri="{BB962C8B-B14F-4D97-AF65-F5344CB8AC3E}">
        <p14:creationId xmlns:p14="http://schemas.microsoft.com/office/powerpoint/2010/main" xmlns="" val="27801594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5841"/>
            <a:ext cx="8305800" cy="593558"/>
          </a:xfrm>
        </p:spPr>
        <p:txBody>
          <a:bodyPr/>
          <a:lstStyle/>
          <a:p>
            <a:pPr algn="l"/>
            <a:r>
              <a:rPr lang="en-US" dirty="0" smtClean="0"/>
              <a:t>LHC ERA</a:t>
            </a:r>
            <a:endParaRPr lang="en-US" sz="1800" dirty="0">
              <a:solidFill>
                <a:srgbClr val="0000FF"/>
              </a:solidFill>
            </a:endParaRP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65</a:t>
            </a:fld>
            <a:endParaRPr lang="en-US" altLang="zh-CN" dirty="0">
              <a:solidFill>
                <a:srgbClr val="000000"/>
              </a:solidFill>
            </a:endParaRPr>
          </a:p>
        </p:txBody>
      </p:sp>
      <p:sp>
        <p:nvSpPr>
          <p:cNvPr id="7" name="TextBox 6"/>
          <p:cNvSpPr txBox="1"/>
          <p:nvPr/>
        </p:nvSpPr>
        <p:spPr>
          <a:xfrm>
            <a:off x="838200" y="2362200"/>
            <a:ext cx="7053943" cy="830997"/>
          </a:xfrm>
          <a:prstGeom prst="rect">
            <a:avLst/>
          </a:prstGeom>
          <a:noFill/>
        </p:spPr>
        <p:txBody>
          <a:bodyPr wrap="square" rtlCol="0">
            <a:spAutoFit/>
          </a:bodyPr>
          <a:lstStyle/>
          <a:p>
            <a:r>
              <a:rPr lang="en-GB" sz="2400" b="1" i="1" dirty="0" smtClean="0"/>
              <a:t>I shall finish this talk on Historic Review briefly up to EPS (July 2013). </a:t>
            </a:r>
          </a:p>
        </p:txBody>
      </p:sp>
      <p:sp>
        <p:nvSpPr>
          <p:cNvPr id="6" name="TextBox 5"/>
          <p:cNvSpPr txBox="1"/>
          <p:nvPr/>
        </p:nvSpPr>
        <p:spPr>
          <a:xfrm>
            <a:off x="838200" y="3516868"/>
            <a:ext cx="8229600" cy="800219"/>
          </a:xfrm>
          <a:prstGeom prst="rect">
            <a:avLst/>
          </a:prstGeom>
          <a:noFill/>
        </p:spPr>
        <p:txBody>
          <a:bodyPr wrap="square" rtlCol="0">
            <a:spAutoFit/>
          </a:bodyPr>
          <a:lstStyle/>
          <a:p>
            <a:r>
              <a:rPr lang="en-GB" sz="2300" b="1" i="1" dirty="0" smtClean="0"/>
              <a:t>See talks by Bing Zhou (ATLAS)  and </a:t>
            </a:r>
          </a:p>
          <a:p>
            <a:r>
              <a:rPr lang="en-GB" sz="2300" b="1" i="1" dirty="0" smtClean="0"/>
              <a:t>Greg </a:t>
            </a:r>
            <a:r>
              <a:rPr lang="en-GB" sz="2300" b="1" i="1" dirty="0" err="1" smtClean="0"/>
              <a:t>Landsberg</a:t>
            </a:r>
            <a:r>
              <a:rPr lang="en-GB" sz="2300" b="1" i="1" dirty="0" smtClean="0"/>
              <a:t> (CMS)</a:t>
            </a:r>
            <a:endParaRPr lang="en-GB" sz="2300" b="1" i="1" dirty="0"/>
          </a:p>
        </p:txBody>
      </p:sp>
    </p:spTree>
    <p:extLst>
      <p:ext uri="{BB962C8B-B14F-4D97-AF65-F5344CB8AC3E}">
        <p14:creationId xmlns:p14="http://schemas.microsoft.com/office/powerpoint/2010/main" xmlns="" val="30654320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304801" y="1295400"/>
            <a:ext cx="4376456" cy="3882340"/>
          </a:xfrm>
          <a:prstGeom prst="rect">
            <a:avLst/>
          </a:prstGeom>
        </p:spPr>
      </p:pic>
      <p:pic>
        <p:nvPicPr>
          <p:cNvPr id="6" name="Picture 5"/>
          <p:cNvPicPr>
            <a:picLocks noChangeAspect="1"/>
          </p:cNvPicPr>
          <p:nvPr/>
        </p:nvPicPr>
        <p:blipFill>
          <a:blip r:embed="rId3" cstate="print"/>
          <a:stretch>
            <a:fillRect/>
          </a:stretch>
        </p:blipFill>
        <p:spPr>
          <a:xfrm>
            <a:off x="4800600" y="1219200"/>
            <a:ext cx="4267200" cy="4094104"/>
          </a:xfrm>
          <a:prstGeom prst="rect">
            <a:avLst/>
          </a:prstGeom>
        </p:spPr>
      </p:pic>
      <p:sp>
        <p:nvSpPr>
          <p:cNvPr id="16" name="Rectangle 15"/>
          <p:cNvSpPr/>
          <p:nvPr/>
        </p:nvSpPr>
        <p:spPr bwMode="auto">
          <a:xfrm>
            <a:off x="5029200" y="5181600"/>
            <a:ext cx="3886200" cy="98551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15" name="Rectangle 14"/>
          <p:cNvSpPr/>
          <p:nvPr/>
        </p:nvSpPr>
        <p:spPr bwMode="auto">
          <a:xfrm>
            <a:off x="152400" y="5181600"/>
            <a:ext cx="4495800" cy="12192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2" name="Title 1"/>
          <p:cNvSpPr>
            <a:spLocks noGrp="1"/>
          </p:cNvSpPr>
          <p:nvPr>
            <p:ph type="title"/>
          </p:nvPr>
        </p:nvSpPr>
        <p:spPr>
          <a:xfrm>
            <a:off x="838200" y="16042"/>
            <a:ext cx="5334000" cy="593558"/>
          </a:xfrm>
        </p:spPr>
        <p:txBody>
          <a:bodyPr/>
          <a:lstStyle/>
          <a:p>
            <a:pPr algn="l"/>
            <a:r>
              <a:rPr lang="en-US" dirty="0" smtClean="0"/>
              <a:t>LHC ERA     ATLAS New Results</a:t>
            </a:r>
            <a:endParaRPr lang="en-US" dirty="0">
              <a:solidFill>
                <a:srgbClr val="0000FF"/>
              </a:solidFill>
            </a:endParaRP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66</a:t>
            </a:fld>
            <a:endParaRPr lang="en-US" altLang="zh-CN" dirty="0">
              <a:solidFill>
                <a:srgbClr val="000000"/>
              </a:solidFill>
            </a:endParaRPr>
          </a:p>
        </p:txBody>
      </p:sp>
      <p:sp>
        <p:nvSpPr>
          <p:cNvPr id="11" name="TextBox 10"/>
          <p:cNvSpPr txBox="1"/>
          <p:nvPr/>
        </p:nvSpPr>
        <p:spPr>
          <a:xfrm>
            <a:off x="838200" y="909937"/>
            <a:ext cx="2362200" cy="461665"/>
          </a:xfrm>
          <a:prstGeom prst="rect">
            <a:avLst/>
          </a:prstGeom>
          <a:noFill/>
        </p:spPr>
        <p:txBody>
          <a:bodyPr wrap="square" rtlCol="0">
            <a:spAutoFit/>
          </a:bodyPr>
          <a:lstStyle/>
          <a:p>
            <a:r>
              <a:rPr lang="en-US" sz="2400" b="1" i="1" dirty="0" smtClean="0">
                <a:solidFill>
                  <a:srgbClr val="FF0000"/>
                </a:solidFill>
                <a:cs typeface="Arial" pitchFamily="34" charset="0"/>
              </a:rPr>
              <a:t>H→</a:t>
            </a:r>
            <a:r>
              <a:rPr lang="en-US" sz="2400" b="1" i="1" dirty="0"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 </a:t>
            </a:r>
            <a:r>
              <a:rPr lang="en-US" sz="2400" b="1" i="1" dirty="0" err="1"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gg</a:t>
            </a:r>
            <a:endParaRPr lang="en-US" sz="2400" dirty="0" smtClean="0">
              <a:cs typeface="Times"/>
              <a:sym typeface="Wingdings"/>
            </a:endParaRPr>
          </a:p>
        </p:txBody>
      </p:sp>
      <p:sp>
        <p:nvSpPr>
          <p:cNvPr id="12" name="TextBox 11"/>
          <p:cNvSpPr txBox="1"/>
          <p:nvPr/>
        </p:nvSpPr>
        <p:spPr>
          <a:xfrm>
            <a:off x="4953000" y="909937"/>
            <a:ext cx="2895600" cy="461665"/>
          </a:xfrm>
          <a:prstGeom prst="rect">
            <a:avLst/>
          </a:prstGeom>
          <a:noFill/>
        </p:spPr>
        <p:txBody>
          <a:bodyPr wrap="square" rtlCol="0">
            <a:spAutoFit/>
          </a:bodyPr>
          <a:lstStyle/>
          <a:p>
            <a:r>
              <a:rPr lang="en-US" sz="2400" b="1" i="1" dirty="0" smtClean="0">
                <a:solidFill>
                  <a:srgbClr val="FF0000"/>
                </a:solidFill>
                <a:latin typeface="Arial" pitchFamily="34" charset="0"/>
                <a:cs typeface="Arial" pitchFamily="34" charset="0"/>
              </a:rPr>
              <a:t>H→4 leptons</a:t>
            </a:r>
            <a:endParaRPr lang="en-US" sz="2400" dirty="0" smtClean="0">
              <a:latin typeface="Times"/>
              <a:cs typeface="Times"/>
              <a:sym typeface="Wingdings"/>
            </a:endParaRPr>
          </a:p>
        </p:txBody>
      </p:sp>
      <p:sp>
        <p:nvSpPr>
          <p:cNvPr id="5" name="TextBox 4"/>
          <p:cNvSpPr txBox="1"/>
          <p:nvPr/>
        </p:nvSpPr>
        <p:spPr>
          <a:xfrm>
            <a:off x="152400" y="5165821"/>
            <a:ext cx="4572000" cy="1260345"/>
          </a:xfrm>
          <a:prstGeom prst="rect">
            <a:avLst/>
          </a:prstGeom>
          <a:noFill/>
        </p:spPr>
        <p:txBody>
          <a:bodyPr wrap="square" rtlCol="0">
            <a:spAutoFit/>
          </a:bodyPr>
          <a:lstStyle/>
          <a:p>
            <a:pPr defTabSz="914353">
              <a:lnSpc>
                <a:spcPct val="130000"/>
              </a:lnSpc>
              <a:defRPr/>
            </a:pPr>
            <a:r>
              <a:rPr lang="en-US" b="1" i="1" dirty="0" err="1">
                <a:solidFill>
                  <a:srgbClr val="FF0000"/>
                </a:solidFill>
                <a:latin typeface="Arial" pitchFamily="34" charset="0"/>
                <a:cs typeface="Arial" pitchFamily="34" charset="0"/>
              </a:rPr>
              <a:t>m</a:t>
            </a:r>
            <a:r>
              <a:rPr lang="en-US" b="1" i="1" baseline="-25000" dirty="0" err="1">
                <a:solidFill>
                  <a:srgbClr val="FF0000"/>
                </a:solidFill>
                <a:latin typeface="Arial" pitchFamily="34" charset="0"/>
                <a:cs typeface="Arial" pitchFamily="34" charset="0"/>
              </a:rPr>
              <a:t>H</a:t>
            </a:r>
            <a:r>
              <a:rPr lang="en-US" dirty="0">
                <a:solidFill>
                  <a:srgbClr val="FF0000"/>
                </a:solidFill>
                <a:latin typeface="Arial" pitchFamily="34" charset="0"/>
                <a:cs typeface="Arial" pitchFamily="34" charset="0"/>
              </a:rPr>
              <a:t>= </a:t>
            </a:r>
            <a:r>
              <a:rPr lang="en-US" b="1" i="1" dirty="0" smtClean="0">
                <a:solidFill>
                  <a:srgbClr val="FF0000"/>
                </a:solidFill>
              </a:rPr>
              <a:t>126.8</a:t>
            </a:r>
            <a:r>
              <a:rPr lang="en-GB" b="1" i="1" dirty="0">
                <a:solidFill>
                  <a:srgbClr val="FF0000"/>
                </a:solidFill>
              </a:rPr>
              <a:t>±</a:t>
            </a:r>
            <a:r>
              <a:rPr lang="en-US" b="1" i="1" dirty="0" smtClean="0">
                <a:solidFill>
                  <a:srgbClr val="FF0000"/>
                </a:solidFill>
              </a:rPr>
              <a:t>0.2</a:t>
            </a:r>
            <a:r>
              <a:rPr lang="en-US" b="1" i="1" dirty="0">
                <a:solidFill>
                  <a:srgbClr val="FF0000"/>
                </a:solidFill>
              </a:rPr>
              <a:t>(stat) </a:t>
            </a:r>
            <a:r>
              <a:rPr lang="en-GB" b="1" i="1" dirty="0">
                <a:solidFill>
                  <a:srgbClr val="FF0000"/>
                </a:solidFill>
              </a:rPr>
              <a:t>±</a:t>
            </a:r>
            <a:r>
              <a:rPr lang="en-US" b="1" i="1" dirty="0" smtClean="0">
                <a:solidFill>
                  <a:srgbClr val="FF0000"/>
                </a:solidFill>
              </a:rPr>
              <a:t>0.7</a:t>
            </a:r>
            <a:r>
              <a:rPr lang="en-US" b="1" i="1" dirty="0">
                <a:solidFill>
                  <a:srgbClr val="FF0000"/>
                </a:solidFill>
              </a:rPr>
              <a:t>(</a:t>
            </a:r>
            <a:r>
              <a:rPr lang="en-US" b="1" i="1" dirty="0" err="1">
                <a:solidFill>
                  <a:srgbClr val="FF0000"/>
                </a:solidFill>
              </a:rPr>
              <a:t>syst</a:t>
            </a:r>
            <a:r>
              <a:rPr lang="en-US" b="1" i="1" dirty="0" smtClean="0">
                <a:solidFill>
                  <a:srgbClr val="FF0000"/>
                </a:solidFill>
              </a:rPr>
              <a:t>) </a:t>
            </a:r>
            <a:r>
              <a:rPr lang="en-US" b="1" i="1" dirty="0" err="1" smtClean="0">
                <a:solidFill>
                  <a:srgbClr val="FF0000"/>
                </a:solidFill>
              </a:rPr>
              <a:t>GeV</a:t>
            </a:r>
            <a:endParaRPr lang="en-US" b="1" i="1" dirty="0" smtClean="0">
              <a:solidFill>
                <a:srgbClr val="FF0000"/>
              </a:solidFill>
            </a:endParaRPr>
          </a:p>
          <a:p>
            <a:pPr defTabSz="914353">
              <a:lnSpc>
                <a:spcPct val="150000"/>
              </a:lnSpc>
              <a:defRPr/>
            </a:pPr>
            <a:r>
              <a:rPr lang="en-GB" b="1" i="1" dirty="0">
                <a:solidFill>
                  <a:srgbClr val="FF0000"/>
                </a:solidFill>
              </a:rPr>
              <a:t>μ </a:t>
            </a:r>
            <a:r>
              <a:rPr lang="en-GB" i="1" dirty="0">
                <a:solidFill>
                  <a:srgbClr val="FF0000"/>
                </a:solidFill>
              </a:rPr>
              <a:t>=</a:t>
            </a:r>
            <a:r>
              <a:rPr lang="en-GB" b="1" i="1" dirty="0">
                <a:solidFill>
                  <a:srgbClr val="FF0000"/>
                </a:solidFill>
              </a:rPr>
              <a:t> </a:t>
            </a:r>
            <a:r>
              <a:rPr lang="en-GB" b="1" i="1" dirty="0" smtClean="0">
                <a:solidFill>
                  <a:srgbClr val="FF0000"/>
                </a:solidFill>
              </a:rPr>
              <a:t>1.57±0.22(stat)        (</a:t>
            </a:r>
            <a:r>
              <a:rPr lang="en-GB" b="1" i="1" dirty="0" err="1" smtClean="0">
                <a:solidFill>
                  <a:srgbClr val="FF0000"/>
                </a:solidFill>
              </a:rPr>
              <a:t>syst</a:t>
            </a:r>
            <a:r>
              <a:rPr lang="en-GB" b="1" i="1" dirty="0" smtClean="0">
                <a:solidFill>
                  <a:srgbClr val="FF0000"/>
                </a:solidFill>
              </a:rPr>
              <a:t>)       (theory) </a:t>
            </a:r>
          </a:p>
          <a:p>
            <a:pPr defTabSz="914353">
              <a:lnSpc>
                <a:spcPct val="150000"/>
              </a:lnSpc>
              <a:defRPr/>
            </a:pPr>
            <a:r>
              <a:rPr lang="en-GB" b="1" i="1" dirty="0" smtClean="0">
                <a:solidFill>
                  <a:srgbClr val="FF0000"/>
                </a:solidFill>
              </a:rPr>
              <a:t>       at </a:t>
            </a:r>
            <a:r>
              <a:rPr lang="en-US" b="1" i="1" dirty="0" err="1">
                <a:solidFill>
                  <a:srgbClr val="FF0000"/>
                </a:solidFill>
                <a:latin typeface="Arial" pitchFamily="34" charset="0"/>
                <a:cs typeface="Arial" pitchFamily="34" charset="0"/>
              </a:rPr>
              <a:t>m</a:t>
            </a:r>
            <a:r>
              <a:rPr lang="en-US" b="1" i="1" baseline="-25000" dirty="0" err="1">
                <a:solidFill>
                  <a:srgbClr val="FF0000"/>
                </a:solidFill>
                <a:latin typeface="Arial" pitchFamily="34" charset="0"/>
                <a:cs typeface="Arial" pitchFamily="34" charset="0"/>
              </a:rPr>
              <a:t>H</a:t>
            </a:r>
            <a:r>
              <a:rPr lang="en-US" b="1" i="1" baseline="-25000" dirty="0">
                <a:solidFill>
                  <a:srgbClr val="FF0000"/>
                </a:solidFill>
                <a:latin typeface="Arial" pitchFamily="34" charset="0"/>
                <a:cs typeface="Arial" pitchFamily="34" charset="0"/>
              </a:rPr>
              <a:t> </a:t>
            </a:r>
            <a:r>
              <a:rPr lang="en-US" b="1" i="1" dirty="0">
                <a:solidFill>
                  <a:srgbClr val="FF0000"/>
                </a:solidFill>
                <a:latin typeface="Arial" pitchFamily="34" charset="0"/>
                <a:cs typeface="Arial" pitchFamily="34" charset="0"/>
              </a:rPr>
              <a:t>=</a:t>
            </a:r>
            <a:r>
              <a:rPr lang="en-GB" b="1" i="1" dirty="0" smtClean="0">
                <a:solidFill>
                  <a:srgbClr val="FF0000"/>
                </a:solidFill>
              </a:rPr>
              <a:t>126.8 </a:t>
            </a:r>
            <a:r>
              <a:rPr lang="en-GB" b="1" i="1" dirty="0" err="1" smtClean="0">
                <a:solidFill>
                  <a:srgbClr val="FF0000"/>
                </a:solidFill>
              </a:rPr>
              <a:t>GeV</a:t>
            </a:r>
            <a:endParaRPr lang="en-GB" b="1" i="1" dirty="0">
              <a:solidFill>
                <a:srgbClr val="FF0000"/>
              </a:solidFill>
            </a:endParaRPr>
          </a:p>
        </p:txBody>
      </p:sp>
      <p:sp>
        <p:nvSpPr>
          <p:cNvPr id="10" name="TextBox 9"/>
          <p:cNvSpPr txBox="1"/>
          <p:nvPr/>
        </p:nvSpPr>
        <p:spPr>
          <a:xfrm>
            <a:off x="5029200" y="5269468"/>
            <a:ext cx="3962400" cy="844847"/>
          </a:xfrm>
          <a:prstGeom prst="rect">
            <a:avLst/>
          </a:prstGeom>
          <a:noFill/>
        </p:spPr>
        <p:txBody>
          <a:bodyPr wrap="square" rtlCol="0">
            <a:spAutoFit/>
          </a:bodyPr>
          <a:lstStyle/>
          <a:p>
            <a:pPr defTabSz="914353">
              <a:lnSpc>
                <a:spcPct val="130000"/>
              </a:lnSpc>
              <a:defRPr/>
            </a:pPr>
            <a:r>
              <a:rPr lang="en-US" b="1" i="1" dirty="0" err="1">
                <a:solidFill>
                  <a:srgbClr val="FF0000"/>
                </a:solidFill>
                <a:latin typeface="Arial" pitchFamily="34" charset="0"/>
                <a:cs typeface="Arial" pitchFamily="34" charset="0"/>
              </a:rPr>
              <a:t>m</a:t>
            </a:r>
            <a:r>
              <a:rPr lang="en-US" b="1" i="1" baseline="-25000" dirty="0" err="1">
                <a:solidFill>
                  <a:srgbClr val="FF0000"/>
                </a:solidFill>
                <a:latin typeface="Arial" pitchFamily="34" charset="0"/>
                <a:cs typeface="Arial" pitchFamily="34" charset="0"/>
              </a:rPr>
              <a:t>H</a:t>
            </a:r>
            <a:r>
              <a:rPr lang="en-US" dirty="0">
                <a:solidFill>
                  <a:srgbClr val="FF0000"/>
                </a:solidFill>
                <a:latin typeface="Arial" pitchFamily="34" charset="0"/>
                <a:cs typeface="Arial" pitchFamily="34" charset="0"/>
              </a:rPr>
              <a:t>= </a:t>
            </a:r>
            <a:r>
              <a:rPr lang="en-US" b="1" i="1" dirty="0" smtClean="0">
                <a:solidFill>
                  <a:srgbClr val="FF0000"/>
                </a:solidFill>
              </a:rPr>
              <a:t>124.3       (stat)       (</a:t>
            </a:r>
            <a:r>
              <a:rPr lang="en-US" b="1" i="1" dirty="0" err="1">
                <a:solidFill>
                  <a:srgbClr val="FF0000"/>
                </a:solidFill>
              </a:rPr>
              <a:t>syst</a:t>
            </a:r>
            <a:r>
              <a:rPr lang="en-US" b="1" i="1" dirty="0" smtClean="0">
                <a:solidFill>
                  <a:srgbClr val="FF0000"/>
                </a:solidFill>
              </a:rPr>
              <a:t>) </a:t>
            </a:r>
            <a:r>
              <a:rPr lang="en-US" b="1" i="1" dirty="0" err="1" smtClean="0">
                <a:solidFill>
                  <a:srgbClr val="FF0000"/>
                </a:solidFill>
              </a:rPr>
              <a:t>GeV</a:t>
            </a:r>
            <a:endParaRPr lang="en-US" b="1" i="1" dirty="0" smtClean="0">
              <a:solidFill>
                <a:srgbClr val="FF0000"/>
              </a:solidFill>
            </a:endParaRPr>
          </a:p>
          <a:p>
            <a:pPr defTabSz="914353">
              <a:lnSpc>
                <a:spcPct val="150000"/>
              </a:lnSpc>
              <a:defRPr/>
            </a:pPr>
            <a:r>
              <a:rPr lang="en-GB" b="1" i="1" dirty="0">
                <a:solidFill>
                  <a:srgbClr val="FF0000"/>
                </a:solidFill>
              </a:rPr>
              <a:t>μ </a:t>
            </a:r>
            <a:r>
              <a:rPr lang="en-GB" b="1" i="1" dirty="0" smtClean="0">
                <a:solidFill>
                  <a:srgbClr val="FF0000"/>
                </a:solidFill>
              </a:rPr>
              <a:t>= 1.7        at </a:t>
            </a:r>
            <a:r>
              <a:rPr lang="en-GB" b="1" i="1" dirty="0" err="1" smtClean="0">
                <a:solidFill>
                  <a:srgbClr val="FF0000"/>
                </a:solidFill>
              </a:rPr>
              <a:t>m</a:t>
            </a:r>
            <a:r>
              <a:rPr lang="en-GB" b="1" i="1" baseline="-25000" dirty="0" err="1" smtClean="0">
                <a:solidFill>
                  <a:srgbClr val="FF0000"/>
                </a:solidFill>
              </a:rPr>
              <a:t>H</a:t>
            </a:r>
            <a:r>
              <a:rPr lang="en-GB" b="1" i="1" dirty="0" smtClean="0">
                <a:solidFill>
                  <a:srgbClr val="FF0000"/>
                </a:solidFill>
              </a:rPr>
              <a:t> =124.3 </a:t>
            </a:r>
            <a:r>
              <a:rPr lang="en-GB" b="1" i="1" dirty="0" err="1" smtClean="0">
                <a:solidFill>
                  <a:srgbClr val="FF0000"/>
                </a:solidFill>
              </a:rPr>
              <a:t>GeV</a:t>
            </a:r>
            <a:endParaRPr lang="en-GB" b="1" dirty="0">
              <a:solidFill>
                <a:srgbClr val="FF0000"/>
              </a:solidFill>
            </a:endParaRPr>
          </a:p>
        </p:txBody>
      </p:sp>
      <p:sp>
        <p:nvSpPr>
          <p:cNvPr id="13" name="TextBox 12"/>
          <p:cNvSpPr txBox="1"/>
          <p:nvPr/>
        </p:nvSpPr>
        <p:spPr>
          <a:xfrm>
            <a:off x="6172200" y="5267980"/>
            <a:ext cx="533400" cy="523220"/>
          </a:xfrm>
          <a:prstGeom prst="rect">
            <a:avLst/>
          </a:prstGeom>
          <a:noFill/>
        </p:spPr>
        <p:txBody>
          <a:bodyPr wrap="square" rtlCol="0">
            <a:spAutoFit/>
          </a:bodyPr>
          <a:lstStyle/>
          <a:p>
            <a:r>
              <a:rPr lang="en-GB" sz="1400" b="1" i="1" dirty="0" smtClean="0">
                <a:solidFill>
                  <a:srgbClr val="FF0000"/>
                </a:solidFill>
              </a:rPr>
              <a:t>+0.6</a:t>
            </a:r>
          </a:p>
          <a:p>
            <a:r>
              <a:rPr lang="en-GB" sz="1400" b="1" i="1" dirty="0" smtClean="0">
                <a:solidFill>
                  <a:srgbClr val="FF0000"/>
                </a:solidFill>
              </a:rPr>
              <a:t>-0.5</a:t>
            </a:r>
            <a:endParaRPr lang="en-GB" sz="1400" b="1" i="1" dirty="0">
              <a:solidFill>
                <a:srgbClr val="FF0000"/>
              </a:solidFill>
            </a:endParaRPr>
          </a:p>
        </p:txBody>
      </p:sp>
      <p:sp>
        <p:nvSpPr>
          <p:cNvPr id="14" name="TextBox 13"/>
          <p:cNvSpPr txBox="1"/>
          <p:nvPr/>
        </p:nvSpPr>
        <p:spPr>
          <a:xfrm>
            <a:off x="7162800" y="5267980"/>
            <a:ext cx="533400" cy="523220"/>
          </a:xfrm>
          <a:prstGeom prst="rect">
            <a:avLst/>
          </a:prstGeom>
          <a:noFill/>
        </p:spPr>
        <p:txBody>
          <a:bodyPr wrap="square" rtlCol="0">
            <a:spAutoFit/>
          </a:bodyPr>
          <a:lstStyle/>
          <a:p>
            <a:r>
              <a:rPr lang="en-GB" sz="1400" b="1" i="1" dirty="0" smtClean="0">
                <a:solidFill>
                  <a:srgbClr val="FF0000"/>
                </a:solidFill>
              </a:rPr>
              <a:t>+0.5</a:t>
            </a:r>
          </a:p>
          <a:p>
            <a:r>
              <a:rPr lang="en-GB" sz="1400" b="1" i="1" dirty="0" smtClean="0">
                <a:solidFill>
                  <a:srgbClr val="FF0000"/>
                </a:solidFill>
              </a:rPr>
              <a:t>-0.3 </a:t>
            </a:r>
            <a:endParaRPr lang="en-GB" sz="1400" b="1" i="1" dirty="0">
              <a:solidFill>
                <a:srgbClr val="FF0000"/>
              </a:solidFill>
            </a:endParaRPr>
          </a:p>
        </p:txBody>
      </p:sp>
      <p:sp>
        <p:nvSpPr>
          <p:cNvPr id="17" name="TextBox 16"/>
          <p:cNvSpPr txBox="1"/>
          <p:nvPr/>
        </p:nvSpPr>
        <p:spPr>
          <a:xfrm>
            <a:off x="4572000" y="6172200"/>
            <a:ext cx="4572000" cy="261610"/>
          </a:xfrm>
          <a:prstGeom prst="rect">
            <a:avLst/>
          </a:prstGeom>
          <a:noFill/>
        </p:spPr>
        <p:txBody>
          <a:bodyPr wrap="square" rtlCol="0">
            <a:spAutoFit/>
          </a:bodyPr>
          <a:lstStyle/>
          <a:p>
            <a:r>
              <a:rPr lang="en-US" sz="1100" b="1" i="1" dirty="0" smtClean="0"/>
              <a:t>Between 120 and 130 GeV: exp. signal: ~16, exp bg.: ~11,  data: 32</a:t>
            </a:r>
            <a:endParaRPr lang="en-US" sz="1100" b="1" i="1" dirty="0"/>
          </a:p>
        </p:txBody>
      </p:sp>
      <p:sp>
        <p:nvSpPr>
          <p:cNvPr id="3" name="TextBox 2"/>
          <p:cNvSpPr txBox="1"/>
          <p:nvPr/>
        </p:nvSpPr>
        <p:spPr>
          <a:xfrm>
            <a:off x="2743200" y="986137"/>
            <a:ext cx="1751952" cy="461665"/>
          </a:xfrm>
          <a:prstGeom prst="rect">
            <a:avLst/>
          </a:prstGeom>
          <a:noFill/>
        </p:spPr>
        <p:txBody>
          <a:bodyPr wrap="none" rtlCol="0">
            <a:spAutoFit/>
          </a:bodyPr>
          <a:lstStyle/>
          <a:p>
            <a:r>
              <a:rPr lang="en-US" sz="2400" b="1" dirty="0" smtClean="0">
                <a:solidFill>
                  <a:srgbClr val="0000FF"/>
                </a:solidFill>
              </a:rPr>
              <a:t>7.4σ (4.3</a:t>
            </a:r>
            <a:r>
              <a:rPr lang="en-US" sz="2400" b="1" dirty="0">
                <a:solidFill>
                  <a:srgbClr val="0000FF"/>
                </a:solidFill>
              </a:rPr>
              <a:t>σ</a:t>
            </a:r>
            <a:r>
              <a:rPr lang="en-US" sz="2400" b="1" dirty="0" smtClean="0">
                <a:solidFill>
                  <a:srgbClr val="0000FF"/>
                </a:solidFill>
              </a:rPr>
              <a:t>)</a:t>
            </a:r>
            <a:endParaRPr lang="en-US" sz="2400" b="1" dirty="0">
              <a:solidFill>
                <a:srgbClr val="0000FF"/>
              </a:solidFill>
            </a:endParaRPr>
          </a:p>
        </p:txBody>
      </p:sp>
      <p:sp>
        <p:nvSpPr>
          <p:cNvPr id="8" name="TextBox 7"/>
          <p:cNvSpPr txBox="1"/>
          <p:nvPr/>
        </p:nvSpPr>
        <p:spPr>
          <a:xfrm>
            <a:off x="3505201" y="835225"/>
            <a:ext cx="913331" cy="307777"/>
          </a:xfrm>
          <a:prstGeom prst="rect">
            <a:avLst/>
          </a:prstGeom>
          <a:noFill/>
        </p:spPr>
        <p:txBody>
          <a:bodyPr wrap="none" rtlCol="0">
            <a:spAutoFit/>
          </a:bodyPr>
          <a:lstStyle/>
          <a:p>
            <a:r>
              <a:rPr lang="en-US" sz="1400" dirty="0" smtClean="0">
                <a:solidFill>
                  <a:srgbClr val="0000FF"/>
                </a:solidFill>
              </a:rPr>
              <a:t>expected</a:t>
            </a:r>
            <a:endParaRPr lang="en-US" sz="1400" dirty="0">
              <a:solidFill>
                <a:srgbClr val="0000FF"/>
              </a:solidFill>
            </a:endParaRPr>
          </a:p>
        </p:txBody>
      </p:sp>
      <p:sp>
        <p:nvSpPr>
          <p:cNvPr id="18" name="TextBox 17"/>
          <p:cNvSpPr txBox="1"/>
          <p:nvPr/>
        </p:nvSpPr>
        <p:spPr>
          <a:xfrm>
            <a:off x="7239000" y="989114"/>
            <a:ext cx="1751952" cy="461665"/>
          </a:xfrm>
          <a:prstGeom prst="rect">
            <a:avLst/>
          </a:prstGeom>
          <a:noFill/>
        </p:spPr>
        <p:txBody>
          <a:bodyPr wrap="none" rtlCol="0">
            <a:spAutoFit/>
          </a:bodyPr>
          <a:lstStyle/>
          <a:p>
            <a:r>
              <a:rPr lang="en-US" sz="2400" b="1" dirty="0">
                <a:solidFill>
                  <a:srgbClr val="0000FF"/>
                </a:solidFill>
              </a:rPr>
              <a:t>6</a:t>
            </a:r>
            <a:r>
              <a:rPr lang="en-US" sz="2400" b="1" dirty="0" smtClean="0">
                <a:solidFill>
                  <a:srgbClr val="0000FF"/>
                </a:solidFill>
              </a:rPr>
              <a:t>.6σ (4.4σ)</a:t>
            </a:r>
            <a:endParaRPr lang="en-US" sz="2400" b="1" dirty="0">
              <a:solidFill>
                <a:srgbClr val="0000FF"/>
              </a:solidFill>
            </a:endParaRPr>
          </a:p>
        </p:txBody>
      </p:sp>
      <p:sp>
        <p:nvSpPr>
          <p:cNvPr id="19" name="TextBox 18"/>
          <p:cNvSpPr txBox="1"/>
          <p:nvPr/>
        </p:nvSpPr>
        <p:spPr>
          <a:xfrm>
            <a:off x="8001001" y="838202"/>
            <a:ext cx="913331" cy="307777"/>
          </a:xfrm>
          <a:prstGeom prst="rect">
            <a:avLst/>
          </a:prstGeom>
          <a:noFill/>
        </p:spPr>
        <p:txBody>
          <a:bodyPr wrap="none" rtlCol="0">
            <a:spAutoFit/>
          </a:bodyPr>
          <a:lstStyle/>
          <a:p>
            <a:r>
              <a:rPr lang="en-US" sz="1400" dirty="0" smtClean="0">
                <a:solidFill>
                  <a:srgbClr val="0000FF"/>
                </a:solidFill>
              </a:rPr>
              <a:t>expected</a:t>
            </a:r>
            <a:endParaRPr lang="en-US" sz="1400" dirty="0">
              <a:solidFill>
                <a:srgbClr val="0000FF"/>
              </a:solidFill>
            </a:endParaRPr>
          </a:p>
        </p:txBody>
      </p:sp>
      <p:sp>
        <p:nvSpPr>
          <p:cNvPr id="20" name="TextBox 19"/>
          <p:cNvSpPr txBox="1"/>
          <p:nvPr/>
        </p:nvSpPr>
        <p:spPr>
          <a:xfrm>
            <a:off x="2186282" y="5586116"/>
            <a:ext cx="609600" cy="461665"/>
          </a:xfrm>
          <a:prstGeom prst="rect">
            <a:avLst/>
          </a:prstGeom>
          <a:noFill/>
        </p:spPr>
        <p:txBody>
          <a:bodyPr wrap="square" rtlCol="0">
            <a:spAutoFit/>
          </a:bodyPr>
          <a:lstStyle/>
          <a:p>
            <a:r>
              <a:rPr lang="en-US" sz="1200" b="1" i="1" dirty="0" smtClean="0">
                <a:solidFill>
                  <a:srgbClr val="FF0000"/>
                </a:solidFill>
              </a:rPr>
              <a:t>+0.17</a:t>
            </a:r>
          </a:p>
          <a:p>
            <a:r>
              <a:rPr lang="en-US" sz="1200" b="1" i="1" dirty="0" smtClean="0">
                <a:solidFill>
                  <a:srgbClr val="FF0000"/>
                </a:solidFill>
              </a:rPr>
              <a:t>-0.13</a:t>
            </a:r>
            <a:endParaRPr lang="en-US" sz="1200" b="1" i="1" dirty="0">
              <a:solidFill>
                <a:srgbClr val="FF0000"/>
              </a:solidFill>
            </a:endParaRPr>
          </a:p>
        </p:txBody>
      </p:sp>
      <p:sp>
        <p:nvSpPr>
          <p:cNvPr id="21" name="TextBox 20"/>
          <p:cNvSpPr txBox="1"/>
          <p:nvPr/>
        </p:nvSpPr>
        <p:spPr>
          <a:xfrm>
            <a:off x="3287425" y="5586116"/>
            <a:ext cx="609600" cy="461665"/>
          </a:xfrm>
          <a:prstGeom prst="rect">
            <a:avLst/>
          </a:prstGeom>
          <a:noFill/>
        </p:spPr>
        <p:txBody>
          <a:bodyPr wrap="square" rtlCol="0">
            <a:spAutoFit/>
          </a:bodyPr>
          <a:lstStyle/>
          <a:p>
            <a:r>
              <a:rPr lang="en-US" sz="1200" b="1" i="1" dirty="0" smtClean="0">
                <a:solidFill>
                  <a:srgbClr val="FF0000"/>
                </a:solidFill>
              </a:rPr>
              <a:t>+0.17</a:t>
            </a:r>
          </a:p>
          <a:p>
            <a:r>
              <a:rPr lang="en-US" sz="1200" b="1" i="1" dirty="0" smtClean="0">
                <a:solidFill>
                  <a:srgbClr val="FF0000"/>
                </a:solidFill>
              </a:rPr>
              <a:t>-0.12</a:t>
            </a:r>
            <a:endParaRPr lang="en-US" sz="1200" b="1" i="1" dirty="0">
              <a:solidFill>
                <a:srgbClr val="FF0000"/>
              </a:solidFill>
            </a:endParaRPr>
          </a:p>
        </p:txBody>
      </p:sp>
      <p:sp>
        <p:nvSpPr>
          <p:cNvPr id="22" name="TextBox 21"/>
          <p:cNvSpPr txBox="1"/>
          <p:nvPr/>
        </p:nvSpPr>
        <p:spPr>
          <a:xfrm>
            <a:off x="5814718" y="5648980"/>
            <a:ext cx="533400" cy="523220"/>
          </a:xfrm>
          <a:prstGeom prst="rect">
            <a:avLst/>
          </a:prstGeom>
          <a:noFill/>
        </p:spPr>
        <p:txBody>
          <a:bodyPr wrap="square" rtlCol="0">
            <a:spAutoFit/>
          </a:bodyPr>
          <a:lstStyle/>
          <a:p>
            <a:r>
              <a:rPr lang="en-GB" sz="1400" b="1" i="1" dirty="0" smtClean="0">
                <a:solidFill>
                  <a:srgbClr val="FF0000"/>
                </a:solidFill>
              </a:rPr>
              <a:t>+0.5</a:t>
            </a:r>
          </a:p>
          <a:p>
            <a:r>
              <a:rPr lang="en-GB" sz="1400" b="1" i="1" dirty="0" smtClean="0">
                <a:solidFill>
                  <a:srgbClr val="FF0000"/>
                </a:solidFill>
              </a:rPr>
              <a:t>-0.4</a:t>
            </a:r>
            <a:endParaRPr lang="en-GB" sz="1400" b="1" i="1" dirty="0">
              <a:solidFill>
                <a:srgbClr val="FF0000"/>
              </a:solidFill>
            </a:endParaRPr>
          </a:p>
        </p:txBody>
      </p:sp>
      <p:sp>
        <p:nvSpPr>
          <p:cNvPr id="9" name="Rectangle 8"/>
          <p:cNvSpPr/>
          <p:nvPr/>
        </p:nvSpPr>
        <p:spPr>
          <a:xfrm>
            <a:off x="6477000" y="20696"/>
            <a:ext cx="2667000" cy="707886"/>
          </a:xfrm>
          <a:prstGeom prst="rect">
            <a:avLst/>
          </a:prstGeom>
        </p:spPr>
        <p:txBody>
          <a:bodyPr wrap="square">
            <a:spAutoFit/>
          </a:bodyPr>
          <a:lstStyle/>
          <a:p>
            <a:pPr algn="ctr"/>
            <a:r>
              <a:rPr lang="en-US" sz="2000" b="1" i="1" dirty="0"/>
              <a:t>(Submitted to </a:t>
            </a:r>
            <a:r>
              <a:rPr lang="en-US" sz="2000" b="1" i="1" dirty="0" smtClean="0"/>
              <a:t>PLB on July 2013)</a:t>
            </a:r>
            <a:endParaRPr lang="en-US" sz="2000" b="1" i="1" dirty="0"/>
          </a:p>
        </p:txBody>
      </p:sp>
      <p:sp>
        <p:nvSpPr>
          <p:cNvPr id="23" name="TextBox 22"/>
          <p:cNvSpPr txBox="1"/>
          <p:nvPr/>
        </p:nvSpPr>
        <p:spPr>
          <a:xfrm>
            <a:off x="76200" y="6367790"/>
            <a:ext cx="4572000" cy="261610"/>
          </a:xfrm>
          <a:prstGeom prst="rect">
            <a:avLst/>
          </a:prstGeom>
          <a:noFill/>
        </p:spPr>
        <p:txBody>
          <a:bodyPr wrap="square" rtlCol="0">
            <a:spAutoFit/>
          </a:bodyPr>
          <a:lstStyle/>
          <a:p>
            <a:r>
              <a:rPr lang="en-US" sz="1100" b="1" i="1" dirty="0" smtClean="0"/>
              <a:t>In 90% window: Exp. signal: ~500, exp bg.: ~15.7k,  data: ~16.5k</a:t>
            </a:r>
            <a:endParaRPr lang="en-US" sz="1100" b="1" i="1" dirty="0"/>
          </a:p>
        </p:txBody>
      </p:sp>
      <p:sp>
        <p:nvSpPr>
          <p:cNvPr id="24" name="TextBox 23"/>
          <p:cNvSpPr txBox="1"/>
          <p:nvPr/>
        </p:nvSpPr>
        <p:spPr>
          <a:xfrm>
            <a:off x="4648200" y="6367790"/>
            <a:ext cx="4572000" cy="261610"/>
          </a:xfrm>
          <a:prstGeom prst="rect">
            <a:avLst/>
          </a:prstGeom>
          <a:noFill/>
        </p:spPr>
        <p:txBody>
          <a:bodyPr wrap="square" rtlCol="0">
            <a:spAutoFit/>
          </a:bodyPr>
          <a:lstStyle/>
          <a:p>
            <a:r>
              <a:rPr lang="en-US" sz="1100" b="1" i="1" dirty="0" smtClean="0"/>
              <a:t>Mass difference: 2.4σ (1.5%), or 8% for different treatment of ESS</a:t>
            </a:r>
            <a:endParaRPr lang="en-US" sz="1100" b="1" i="1" dirty="0"/>
          </a:p>
        </p:txBody>
      </p:sp>
    </p:spTree>
    <p:extLst>
      <p:ext uri="{BB962C8B-B14F-4D97-AF65-F5344CB8AC3E}">
        <p14:creationId xmlns:p14="http://schemas.microsoft.com/office/powerpoint/2010/main" xmlns="" val="696517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4808146" y="5410200"/>
            <a:ext cx="3886200" cy="881204"/>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pic>
        <p:nvPicPr>
          <p:cNvPr id="6" name="Picture 5"/>
          <p:cNvPicPr>
            <a:picLocks noChangeAspect="1"/>
          </p:cNvPicPr>
          <p:nvPr/>
        </p:nvPicPr>
        <p:blipFill>
          <a:blip r:embed="rId2" cstate="print"/>
          <a:stretch>
            <a:fillRect/>
          </a:stretch>
        </p:blipFill>
        <p:spPr>
          <a:xfrm>
            <a:off x="213102" y="1219200"/>
            <a:ext cx="4416252" cy="4262034"/>
          </a:xfrm>
          <a:prstGeom prst="rect">
            <a:avLst/>
          </a:prstGeom>
        </p:spPr>
      </p:pic>
      <p:sp>
        <p:nvSpPr>
          <p:cNvPr id="13" name="Rectangle 12"/>
          <p:cNvSpPr/>
          <p:nvPr/>
        </p:nvSpPr>
        <p:spPr bwMode="auto">
          <a:xfrm>
            <a:off x="228600" y="5486400"/>
            <a:ext cx="3962400" cy="7620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2" name="Title 1"/>
          <p:cNvSpPr>
            <a:spLocks noGrp="1"/>
          </p:cNvSpPr>
          <p:nvPr>
            <p:ph type="title"/>
          </p:nvPr>
        </p:nvSpPr>
        <p:spPr>
          <a:xfrm>
            <a:off x="838200" y="16042"/>
            <a:ext cx="8153400" cy="593558"/>
          </a:xfrm>
        </p:spPr>
        <p:txBody>
          <a:bodyPr/>
          <a:lstStyle/>
          <a:p>
            <a:pPr algn="l"/>
            <a:r>
              <a:rPr lang="en-US" dirty="0" smtClean="0"/>
              <a:t>LHC ERA     CMS New Results       (EPS 2013)</a:t>
            </a:r>
            <a:endParaRPr lang="en-US" dirty="0">
              <a:solidFill>
                <a:srgbClr val="0000FF"/>
              </a:solidFill>
            </a:endParaRP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67</a:t>
            </a:fld>
            <a:endParaRPr lang="en-US" altLang="zh-CN" dirty="0">
              <a:solidFill>
                <a:srgbClr val="000000"/>
              </a:solidFill>
            </a:endParaRPr>
          </a:p>
        </p:txBody>
      </p:sp>
      <p:sp>
        <p:nvSpPr>
          <p:cNvPr id="11" name="TextBox 10"/>
          <p:cNvSpPr txBox="1"/>
          <p:nvPr/>
        </p:nvSpPr>
        <p:spPr>
          <a:xfrm>
            <a:off x="304802" y="833737"/>
            <a:ext cx="1371599" cy="461665"/>
          </a:xfrm>
          <a:prstGeom prst="rect">
            <a:avLst/>
          </a:prstGeom>
          <a:noFill/>
        </p:spPr>
        <p:txBody>
          <a:bodyPr wrap="square" rtlCol="0">
            <a:spAutoFit/>
          </a:bodyPr>
          <a:lstStyle/>
          <a:p>
            <a:r>
              <a:rPr lang="en-US" sz="2400" b="1" i="1" dirty="0" smtClean="0">
                <a:solidFill>
                  <a:srgbClr val="FF0000"/>
                </a:solidFill>
                <a:cs typeface="Arial" pitchFamily="34" charset="0"/>
              </a:rPr>
              <a:t>H→</a:t>
            </a:r>
            <a:r>
              <a:rPr lang="en-US" sz="2400" b="1" i="1" dirty="0"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 </a:t>
            </a:r>
            <a:r>
              <a:rPr lang="en-US" sz="2400" b="1" i="1" dirty="0" err="1"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gg</a:t>
            </a:r>
            <a:endParaRPr lang="en-US" sz="1400" dirty="0" smtClean="0">
              <a:cs typeface="Times"/>
              <a:sym typeface="Wingdings"/>
            </a:endParaRPr>
          </a:p>
        </p:txBody>
      </p:sp>
      <p:sp>
        <p:nvSpPr>
          <p:cNvPr id="12" name="TextBox 11"/>
          <p:cNvSpPr txBox="1"/>
          <p:nvPr/>
        </p:nvSpPr>
        <p:spPr>
          <a:xfrm>
            <a:off x="4953000" y="833737"/>
            <a:ext cx="2895600" cy="461665"/>
          </a:xfrm>
          <a:prstGeom prst="rect">
            <a:avLst/>
          </a:prstGeom>
          <a:noFill/>
        </p:spPr>
        <p:txBody>
          <a:bodyPr wrap="square" rtlCol="0">
            <a:spAutoFit/>
          </a:bodyPr>
          <a:lstStyle/>
          <a:p>
            <a:r>
              <a:rPr lang="en-US" sz="2400" b="1" i="1" dirty="0" smtClean="0">
                <a:solidFill>
                  <a:srgbClr val="FF0000"/>
                </a:solidFill>
                <a:latin typeface="Arial" pitchFamily="34" charset="0"/>
                <a:cs typeface="Arial" pitchFamily="34" charset="0"/>
              </a:rPr>
              <a:t>H→4 leptons</a:t>
            </a:r>
            <a:endParaRPr lang="en-US" sz="2400" dirty="0" smtClean="0">
              <a:latin typeface="Times"/>
              <a:cs typeface="Times"/>
              <a:sym typeface="Wingding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1302" y="1295400"/>
            <a:ext cx="3977898" cy="4191000"/>
          </a:xfrm>
          <a:prstGeom prst="rect">
            <a:avLst/>
          </a:prstGeom>
        </p:spPr>
      </p:pic>
      <p:sp>
        <p:nvSpPr>
          <p:cNvPr id="8" name="TextBox 7"/>
          <p:cNvSpPr txBox="1"/>
          <p:nvPr/>
        </p:nvSpPr>
        <p:spPr>
          <a:xfrm>
            <a:off x="228600" y="5486400"/>
            <a:ext cx="4038600" cy="798680"/>
          </a:xfrm>
          <a:prstGeom prst="rect">
            <a:avLst/>
          </a:prstGeom>
          <a:noFill/>
        </p:spPr>
        <p:txBody>
          <a:bodyPr wrap="square" rtlCol="0">
            <a:spAutoFit/>
          </a:bodyPr>
          <a:lstStyle/>
          <a:p>
            <a:pPr defTabSz="914353">
              <a:lnSpc>
                <a:spcPct val="130000"/>
              </a:lnSpc>
              <a:defRPr/>
            </a:pPr>
            <a:r>
              <a:rPr lang="en-US" b="1" i="1" dirty="0" err="1">
                <a:solidFill>
                  <a:srgbClr val="FF0000"/>
                </a:solidFill>
                <a:latin typeface="Arial" pitchFamily="34" charset="0"/>
                <a:cs typeface="Arial" pitchFamily="34" charset="0"/>
              </a:rPr>
              <a:t>m</a:t>
            </a:r>
            <a:r>
              <a:rPr lang="en-US" b="1" i="1" baseline="-25000" dirty="0" err="1">
                <a:solidFill>
                  <a:srgbClr val="FF0000"/>
                </a:solidFill>
                <a:latin typeface="Arial" pitchFamily="34" charset="0"/>
                <a:cs typeface="Arial" pitchFamily="34" charset="0"/>
              </a:rPr>
              <a:t>H</a:t>
            </a:r>
            <a:r>
              <a:rPr lang="en-US" dirty="0">
                <a:solidFill>
                  <a:srgbClr val="FF0000"/>
                </a:solidFill>
                <a:latin typeface="Arial" pitchFamily="34" charset="0"/>
                <a:cs typeface="Arial" pitchFamily="34" charset="0"/>
              </a:rPr>
              <a:t> =</a:t>
            </a:r>
            <a:r>
              <a:rPr lang="en-US" b="1" i="1" dirty="0" smtClean="0">
                <a:solidFill>
                  <a:srgbClr val="FF0000"/>
                </a:solidFill>
              </a:rPr>
              <a:t>125.4</a:t>
            </a:r>
            <a:r>
              <a:rPr lang="en-GB" b="1" i="1" dirty="0">
                <a:solidFill>
                  <a:srgbClr val="FF0000"/>
                </a:solidFill>
              </a:rPr>
              <a:t>±</a:t>
            </a:r>
            <a:r>
              <a:rPr lang="en-US" b="1" i="1" dirty="0" smtClean="0">
                <a:solidFill>
                  <a:srgbClr val="FF0000"/>
                </a:solidFill>
              </a:rPr>
              <a:t>0.5</a:t>
            </a:r>
            <a:r>
              <a:rPr lang="en-US" b="1" i="1" dirty="0">
                <a:solidFill>
                  <a:srgbClr val="FF0000"/>
                </a:solidFill>
              </a:rPr>
              <a:t>(stat</a:t>
            </a:r>
            <a:r>
              <a:rPr lang="en-US" b="1" i="1" dirty="0" smtClean="0">
                <a:solidFill>
                  <a:srgbClr val="FF0000"/>
                </a:solidFill>
              </a:rPr>
              <a:t>)</a:t>
            </a:r>
            <a:r>
              <a:rPr lang="en-GB" b="1" i="1" dirty="0" smtClean="0">
                <a:solidFill>
                  <a:srgbClr val="FF0000"/>
                </a:solidFill>
              </a:rPr>
              <a:t>±</a:t>
            </a:r>
            <a:r>
              <a:rPr lang="en-US" b="1" i="1" dirty="0" smtClean="0">
                <a:solidFill>
                  <a:srgbClr val="FF0000"/>
                </a:solidFill>
              </a:rPr>
              <a:t>0.6(</a:t>
            </a:r>
            <a:r>
              <a:rPr lang="en-US" b="1" i="1" dirty="0" err="1">
                <a:solidFill>
                  <a:srgbClr val="FF0000"/>
                </a:solidFill>
              </a:rPr>
              <a:t>syst</a:t>
            </a:r>
            <a:r>
              <a:rPr lang="en-US" b="1" i="1" dirty="0">
                <a:solidFill>
                  <a:srgbClr val="FF0000"/>
                </a:solidFill>
              </a:rPr>
              <a:t>) </a:t>
            </a:r>
            <a:r>
              <a:rPr lang="en-US" b="1" i="1" dirty="0" err="1" smtClean="0">
                <a:solidFill>
                  <a:srgbClr val="FF0000"/>
                </a:solidFill>
              </a:rPr>
              <a:t>GeV</a:t>
            </a:r>
            <a:endParaRPr lang="en-US" b="1" i="1" dirty="0" smtClean="0">
              <a:solidFill>
                <a:srgbClr val="FF0000"/>
              </a:solidFill>
            </a:endParaRPr>
          </a:p>
          <a:p>
            <a:pPr defTabSz="914353">
              <a:lnSpc>
                <a:spcPct val="130000"/>
              </a:lnSpc>
              <a:defRPr/>
            </a:pPr>
            <a:r>
              <a:rPr lang="en-GB" b="1" i="1" dirty="0" smtClean="0">
                <a:solidFill>
                  <a:srgbClr val="FF0000"/>
                </a:solidFill>
              </a:rPr>
              <a:t>μ </a:t>
            </a:r>
            <a:r>
              <a:rPr lang="en-GB" i="1" dirty="0" smtClean="0">
                <a:solidFill>
                  <a:srgbClr val="FF0000"/>
                </a:solidFill>
              </a:rPr>
              <a:t>=</a:t>
            </a:r>
            <a:r>
              <a:rPr lang="en-GB" b="1" i="1" dirty="0" smtClean="0">
                <a:solidFill>
                  <a:srgbClr val="FF0000"/>
                </a:solidFill>
              </a:rPr>
              <a:t> 0.78±0.27 at </a:t>
            </a:r>
            <a:r>
              <a:rPr lang="en-US" b="1" i="1" dirty="0" err="1" smtClean="0">
                <a:solidFill>
                  <a:srgbClr val="FF0000"/>
                </a:solidFill>
                <a:latin typeface="Arial" pitchFamily="34" charset="0"/>
                <a:cs typeface="Arial" pitchFamily="34" charset="0"/>
              </a:rPr>
              <a:t>m</a:t>
            </a:r>
            <a:r>
              <a:rPr lang="en-US" b="1" i="1" baseline="-25000" dirty="0" err="1" smtClean="0">
                <a:solidFill>
                  <a:srgbClr val="FF0000"/>
                </a:solidFill>
                <a:latin typeface="Arial" pitchFamily="34" charset="0"/>
                <a:cs typeface="Arial" pitchFamily="34" charset="0"/>
              </a:rPr>
              <a:t>H</a:t>
            </a:r>
            <a:r>
              <a:rPr lang="en-US" b="1" i="1" baseline="-25000" dirty="0" smtClean="0">
                <a:solidFill>
                  <a:srgbClr val="FF0000"/>
                </a:solidFill>
                <a:latin typeface="Arial" pitchFamily="34" charset="0"/>
                <a:cs typeface="Arial" pitchFamily="34" charset="0"/>
              </a:rPr>
              <a:t> </a:t>
            </a:r>
            <a:r>
              <a:rPr lang="en-US" b="1" i="1" dirty="0" smtClean="0">
                <a:solidFill>
                  <a:srgbClr val="FF0000"/>
                </a:solidFill>
                <a:latin typeface="Arial" pitchFamily="34" charset="0"/>
                <a:cs typeface="Arial" pitchFamily="34" charset="0"/>
              </a:rPr>
              <a:t>=</a:t>
            </a:r>
            <a:r>
              <a:rPr lang="en-GB" b="1" i="1" dirty="0" smtClean="0">
                <a:solidFill>
                  <a:srgbClr val="FF0000"/>
                </a:solidFill>
              </a:rPr>
              <a:t>125 </a:t>
            </a:r>
            <a:r>
              <a:rPr lang="en-GB" b="1" i="1" dirty="0" err="1" smtClean="0">
                <a:solidFill>
                  <a:srgbClr val="FF0000"/>
                </a:solidFill>
              </a:rPr>
              <a:t>GeV</a:t>
            </a:r>
            <a:endParaRPr lang="en-GB" b="1" i="1" dirty="0">
              <a:solidFill>
                <a:srgbClr val="FF0000"/>
              </a:solidFill>
            </a:endParaRPr>
          </a:p>
        </p:txBody>
      </p:sp>
      <p:sp>
        <p:nvSpPr>
          <p:cNvPr id="10" name="TextBox 9"/>
          <p:cNvSpPr txBox="1"/>
          <p:nvPr/>
        </p:nvSpPr>
        <p:spPr>
          <a:xfrm>
            <a:off x="4800600" y="5410200"/>
            <a:ext cx="4180114" cy="798680"/>
          </a:xfrm>
          <a:prstGeom prst="rect">
            <a:avLst/>
          </a:prstGeom>
          <a:noFill/>
        </p:spPr>
        <p:txBody>
          <a:bodyPr wrap="square" rtlCol="0">
            <a:spAutoFit/>
          </a:bodyPr>
          <a:lstStyle/>
          <a:p>
            <a:pPr defTabSz="914353">
              <a:lnSpc>
                <a:spcPct val="130000"/>
              </a:lnSpc>
              <a:defRPr/>
            </a:pPr>
            <a:r>
              <a:rPr lang="en-US" b="1" i="1" dirty="0" err="1" smtClean="0">
                <a:solidFill>
                  <a:srgbClr val="FF0000"/>
                </a:solidFill>
                <a:latin typeface="Arial" pitchFamily="34" charset="0"/>
                <a:cs typeface="Arial" pitchFamily="34" charset="0"/>
              </a:rPr>
              <a:t>m</a:t>
            </a:r>
            <a:r>
              <a:rPr lang="en-US" b="1" i="1" baseline="-25000" dirty="0" err="1" smtClean="0">
                <a:solidFill>
                  <a:srgbClr val="FF0000"/>
                </a:solidFill>
                <a:latin typeface="Arial" pitchFamily="34" charset="0"/>
                <a:cs typeface="Arial" pitchFamily="34" charset="0"/>
              </a:rPr>
              <a:t>H</a:t>
            </a:r>
            <a:r>
              <a:rPr lang="en-US" dirty="0">
                <a:solidFill>
                  <a:srgbClr val="FF0000"/>
                </a:solidFill>
                <a:latin typeface="Arial" pitchFamily="34" charset="0"/>
                <a:cs typeface="Arial" pitchFamily="34" charset="0"/>
              </a:rPr>
              <a:t> </a:t>
            </a:r>
            <a:r>
              <a:rPr lang="en-US" dirty="0" smtClean="0">
                <a:solidFill>
                  <a:srgbClr val="FF0000"/>
                </a:solidFill>
                <a:latin typeface="Arial" pitchFamily="34" charset="0"/>
                <a:cs typeface="Arial" pitchFamily="34" charset="0"/>
              </a:rPr>
              <a:t>=</a:t>
            </a:r>
            <a:r>
              <a:rPr lang="en-US" b="1" i="1" dirty="0" smtClean="0">
                <a:solidFill>
                  <a:srgbClr val="FF0000"/>
                </a:solidFill>
              </a:rPr>
              <a:t>125.8</a:t>
            </a:r>
            <a:r>
              <a:rPr lang="en-GB" b="1" i="1" dirty="0">
                <a:solidFill>
                  <a:srgbClr val="FF0000"/>
                </a:solidFill>
              </a:rPr>
              <a:t>±</a:t>
            </a:r>
            <a:r>
              <a:rPr lang="en-US" b="1" i="1" dirty="0" smtClean="0">
                <a:solidFill>
                  <a:srgbClr val="FF0000"/>
                </a:solidFill>
              </a:rPr>
              <a:t>0.5(stat)</a:t>
            </a:r>
            <a:r>
              <a:rPr lang="en-GB" b="1" i="1" dirty="0" smtClean="0">
                <a:solidFill>
                  <a:srgbClr val="FF0000"/>
                </a:solidFill>
              </a:rPr>
              <a:t>±</a:t>
            </a:r>
            <a:r>
              <a:rPr lang="en-US" b="1" i="1" dirty="0" smtClean="0">
                <a:solidFill>
                  <a:srgbClr val="FF0000"/>
                </a:solidFill>
              </a:rPr>
              <a:t>0.2(</a:t>
            </a:r>
            <a:r>
              <a:rPr lang="en-US" b="1" i="1" dirty="0" err="1" smtClean="0">
                <a:solidFill>
                  <a:srgbClr val="FF0000"/>
                </a:solidFill>
              </a:rPr>
              <a:t>syst</a:t>
            </a:r>
            <a:r>
              <a:rPr lang="en-US" b="1" i="1" dirty="0" smtClean="0">
                <a:solidFill>
                  <a:srgbClr val="FF0000"/>
                </a:solidFill>
              </a:rPr>
              <a:t>) </a:t>
            </a:r>
            <a:r>
              <a:rPr lang="en-US" b="1" i="1" dirty="0" err="1" smtClean="0">
                <a:solidFill>
                  <a:srgbClr val="FF0000"/>
                </a:solidFill>
              </a:rPr>
              <a:t>GeV</a:t>
            </a:r>
            <a:endParaRPr lang="en-US" b="1" i="1" dirty="0" smtClean="0">
              <a:solidFill>
                <a:srgbClr val="FF0000"/>
              </a:solidFill>
            </a:endParaRPr>
          </a:p>
          <a:p>
            <a:pPr defTabSz="914353">
              <a:lnSpc>
                <a:spcPct val="130000"/>
              </a:lnSpc>
              <a:defRPr/>
            </a:pPr>
            <a:r>
              <a:rPr lang="en-GB" b="1" i="1" dirty="0" smtClean="0">
                <a:solidFill>
                  <a:srgbClr val="FF0000"/>
                </a:solidFill>
              </a:rPr>
              <a:t>μ </a:t>
            </a:r>
            <a:r>
              <a:rPr lang="en-GB" i="1" dirty="0" smtClean="0">
                <a:solidFill>
                  <a:srgbClr val="FF0000"/>
                </a:solidFill>
              </a:rPr>
              <a:t>=</a:t>
            </a:r>
            <a:r>
              <a:rPr lang="en-GB" b="1" i="1" dirty="0" smtClean="0">
                <a:solidFill>
                  <a:srgbClr val="FF0000"/>
                </a:solidFill>
              </a:rPr>
              <a:t> 0.91         at </a:t>
            </a:r>
            <a:r>
              <a:rPr lang="en-US" b="1" i="1" dirty="0" err="1">
                <a:solidFill>
                  <a:srgbClr val="FF0000"/>
                </a:solidFill>
                <a:latin typeface="Arial" pitchFamily="34" charset="0"/>
                <a:cs typeface="Arial" pitchFamily="34" charset="0"/>
              </a:rPr>
              <a:t>m</a:t>
            </a:r>
            <a:r>
              <a:rPr lang="en-US" b="1" i="1" baseline="-25000" dirty="0" err="1">
                <a:solidFill>
                  <a:srgbClr val="FF0000"/>
                </a:solidFill>
                <a:latin typeface="Arial" pitchFamily="34" charset="0"/>
                <a:cs typeface="Arial" pitchFamily="34" charset="0"/>
              </a:rPr>
              <a:t>H</a:t>
            </a:r>
            <a:r>
              <a:rPr lang="en-US" b="1" i="1" baseline="-25000" dirty="0">
                <a:solidFill>
                  <a:srgbClr val="FF0000"/>
                </a:solidFill>
                <a:latin typeface="Arial" pitchFamily="34" charset="0"/>
                <a:cs typeface="Arial" pitchFamily="34" charset="0"/>
              </a:rPr>
              <a:t> </a:t>
            </a:r>
            <a:r>
              <a:rPr lang="en-US" b="1" i="1" dirty="0" smtClean="0">
                <a:solidFill>
                  <a:srgbClr val="FF0000"/>
                </a:solidFill>
                <a:latin typeface="Arial" pitchFamily="34" charset="0"/>
                <a:cs typeface="Arial" pitchFamily="34" charset="0"/>
              </a:rPr>
              <a:t>=125.8 </a:t>
            </a:r>
            <a:r>
              <a:rPr lang="en-GB" b="1" i="1" dirty="0" err="1" smtClean="0">
                <a:solidFill>
                  <a:srgbClr val="FF0000"/>
                </a:solidFill>
              </a:rPr>
              <a:t>GeV</a:t>
            </a:r>
            <a:endParaRPr lang="en-GB" b="1" i="1" dirty="0">
              <a:solidFill>
                <a:srgbClr val="FF0000"/>
              </a:solidFill>
            </a:endParaRPr>
          </a:p>
        </p:txBody>
      </p:sp>
      <p:sp>
        <p:nvSpPr>
          <p:cNvPr id="15" name="TextBox 14"/>
          <p:cNvSpPr txBox="1"/>
          <p:nvPr/>
        </p:nvSpPr>
        <p:spPr>
          <a:xfrm>
            <a:off x="4572000" y="6291590"/>
            <a:ext cx="4572000" cy="261610"/>
          </a:xfrm>
          <a:prstGeom prst="rect">
            <a:avLst/>
          </a:prstGeom>
          <a:noFill/>
        </p:spPr>
        <p:txBody>
          <a:bodyPr wrap="square" rtlCol="0">
            <a:spAutoFit/>
          </a:bodyPr>
          <a:lstStyle/>
          <a:p>
            <a:r>
              <a:rPr lang="en-US" sz="1100" b="1" i="1" dirty="0" smtClean="0"/>
              <a:t>Between 110 and 160 GeV: exp. signal: ~20, exp bg.: ~47,  data: 71</a:t>
            </a:r>
            <a:endParaRPr lang="en-US" sz="1100" b="1" i="1" dirty="0"/>
          </a:p>
        </p:txBody>
      </p:sp>
      <p:sp>
        <p:nvSpPr>
          <p:cNvPr id="16" name="TextBox 15"/>
          <p:cNvSpPr txBox="1"/>
          <p:nvPr/>
        </p:nvSpPr>
        <p:spPr>
          <a:xfrm>
            <a:off x="2743200" y="986137"/>
            <a:ext cx="1751952" cy="461665"/>
          </a:xfrm>
          <a:prstGeom prst="rect">
            <a:avLst/>
          </a:prstGeom>
          <a:noFill/>
        </p:spPr>
        <p:txBody>
          <a:bodyPr wrap="none" rtlCol="0">
            <a:spAutoFit/>
          </a:bodyPr>
          <a:lstStyle/>
          <a:p>
            <a:r>
              <a:rPr lang="en-US" sz="2400" b="1" dirty="0">
                <a:solidFill>
                  <a:srgbClr val="0000FF"/>
                </a:solidFill>
              </a:rPr>
              <a:t>3</a:t>
            </a:r>
            <a:r>
              <a:rPr lang="en-US" sz="2400" b="1" dirty="0" smtClean="0">
                <a:solidFill>
                  <a:srgbClr val="0000FF"/>
                </a:solidFill>
              </a:rPr>
              <a:t>.2σ (4.2σ)</a:t>
            </a:r>
            <a:endParaRPr lang="en-US" sz="2400" b="1" dirty="0">
              <a:solidFill>
                <a:srgbClr val="0000FF"/>
              </a:solidFill>
            </a:endParaRPr>
          </a:p>
        </p:txBody>
      </p:sp>
      <p:sp>
        <p:nvSpPr>
          <p:cNvPr id="17" name="TextBox 16"/>
          <p:cNvSpPr txBox="1"/>
          <p:nvPr/>
        </p:nvSpPr>
        <p:spPr>
          <a:xfrm>
            <a:off x="3505201" y="835225"/>
            <a:ext cx="913331" cy="307777"/>
          </a:xfrm>
          <a:prstGeom prst="rect">
            <a:avLst/>
          </a:prstGeom>
          <a:noFill/>
        </p:spPr>
        <p:txBody>
          <a:bodyPr wrap="none" rtlCol="0">
            <a:spAutoFit/>
          </a:bodyPr>
          <a:lstStyle/>
          <a:p>
            <a:r>
              <a:rPr lang="en-US" sz="1400" dirty="0" smtClean="0">
                <a:solidFill>
                  <a:srgbClr val="0000FF"/>
                </a:solidFill>
              </a:rPr>
              <a:t>expected</a:t>
            </a:r>
            <a:endParaRPr lang="en-US" sz="1400" dirty="0">
              <a:solidFill>
                <a:srgbClr val="0000FF"/>
              </a:solidFill>
            </a:endParaRPr>
          </a:p>
        </p:txBody>
      </p:sp>
      <p:sp>
        <p:nvSpPr>
          <p:cNvPr id="18" name="TextBox 17"/>
          <p:cNvSpPr txBox="1"/>
          <p:nvPr/>
        </p:nvSpPr>
        <p:spPr>
          <a:xfrm>
            <a:off x="7239000" y="989114"/>
            <a:ext cx="1751952" cy="461665"/>
          </a:xfrm>
          <a:prstGeom prst="rect">
            <a:avLst/>
          </a:prstGeom>
          <a:noFill/>
        </p:spPr>
        <p:txBody>
          <a:bodyPr wrap="none" rtlCol="0">
            <a:spAutoFit/>
          </a:bodyPr>
          <a:lstStyle/>
          <a:p>
            <a:r>
              <a:rPr lang="en-US" sz="2400" b="1" dirty="0" smtClean="0">
                <a:solidFill>
                  <a:srgbClr val="0000FF"/>
                </a:solidFill>
              </a:rPr>
              <a:t>6.7σ (7.2σ)</a:t>
            </a:r>
            <a:endParaRPr lang="en-US" sz="2400" b="1" dirty="0">
              <a:solidFill>
                <a:srgbClr val="0000FF"/>
              </a:solidFill>
            </a:endParaRPr>
          </a:p>
        </p:txBody>
      </p:sp>
      <p:sp>
        <p:nvSpPr>
          <p:cNvPr id="19" name="TextBox 18"/>
          <p:cNvSpPr txBox="1"/>
          <p:nvPr/>
        </p:nvSpPr>
        <p:spPr>
          <a:xfrm>
            <a:off x="8001001" y="838202"/>
            <a:ext cx="913331" cy="307777"/>
          </a:xfrm>
          <a:prstGeom prst="rect">
            <a:avLst/>
          </a:prstGeom>
          <a:noFill/>
        </p:spPr>
        <p:txBody>
          <a:bodyPr wrap="none" rtlCol="0">
            <a:spAutoFit/>
          </a:bodyPr>
          <a:lstStyle/>
          <a:p>
            <a:r>
              <a:rPr lang="en-US" sz="1400" dirty="0" smtClean="0">
                <a:solidFill>
                  <a:srgbClr val="0000FF"/>
                </a:solidFill>
              </a:rPr>
              <a:t>expected</a:t>
            </a:r>
            <a:endParaRPr lang="en-US" sz="1400" dirty="0">
              <a:solidFill>
                <a:srgbClr val="0000FF"/>
              </a:solidFill>
            </a:endParaRPr>
          </a:p>
        </p:txBody>
      </p:sp>
      <p:sp>
        <p:nvSpPr>
          <p:cNvPr id="5" name="TextBox 4"/>
          <p:cNvSpPr txBox="1"/>
          <p:nvPr/>
        </p:nvSpPr>
        <p:spPr>
          <a:xfrm>
            <a:off x="5755923" y="5786735"/>
            <a:ext cx="838200" cy="461665"/>
          </a:xfrm>
          <a:prstGeom prst="rect">
            <a:avLst/>
          </a:prstGeom>
          <a:noFill/>
        </p:spPr>
        <p:txBody>
          <a:bodyPr wrap="square" rtlCol="0">
            <a:spAutoFit/>
          </a:bodyPr>
          <a:lstStyle/>
          <a:p>
            <a:r>
              <a:rPr lang="en-US" sz="1200" b="1" i="1" dirty="0" smtClean="0">
                <a:solidFill>
                  <a:srgbClr val="FF0000"/>
                </a:solidFill>
              </a:rPr>
              <a:t>+0.30</a:t>
            </a:r>
          </a:p>
          <a:p>
            <a:r>
              <a:rPr lang="en-US" sz="1200" b="1" i="1" dirty="0" smtClean="0">
                <a:solidFill>
                  <a:srgbClr val="FF0000"/>
                </a:solidFill>
              </a:rPr>
              <a:t>-0.24</a:t>
            </a:r>
            <a:endParaRPr lang="en-US" sz="1200" b="1" i="1" dirty="0">
              <a:solidFill>
                <a:srgbClr val="FF0000"/>
              </a:solidFill>
            </a:endParaRPr>
          </a:p>
        </p:txBody>
      </p:sp>
    </p:spTree>
    <p:extLst>
      <p:ext uri="{BB962C8B-B14F-4D97-AF65-F5344CB8AC3E}">
        <p14:creationId xmlns:p14="http://schemas.microsoft.com/office/powerpoint/2010/main" xmlns="" val="32292380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Property measurements in ATLAS and CMS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801265894"/>
              </p:ext>
            </p:extLst>
          </p:nvPr>
        </p:nvGraphicFramePr>
        <p:xfrm>
          <a:off x="457200" y="914400"/>
          <a:ext cx="8229600" cy="2494280"/>
        </p:xfrm>
        <a:graphic>
          <a:graphicData uri="http://schemas.openxmlformats.org/drawingml/2006/table">
            <a:tbl>
              <a:tblPr firstRow="1" bandRow="1">
                <a:tableStyleId>{5C22544A-7EE6-4342-B048-85BDC9FD1C3A}</a:tableStyleId>
              </a:tblPr>
              <a:tblGrid>
                <a:gridCol w="2057400"/>
                <a:gridCol w="2971800"/>
                <a:gridCol w="3200400"/>
              </a:tblGrid>
              <a:tr h="370840">
                <a:tc>
                  <a:txBody>
                    <a:bodyPr/>
                    <a:lstStyle/>
                    <a:p>
                      <a:endParaRPr lang="en-US" dirty="0"/>
                    </a:p>
                  </a:txBody>
                  <a:tcPr>
                    <a:noFill/>
                  </a:tcPr>
                </a:tc>
                <a:tc>
                  <a:txBody>
                    <a:bodyPr/>
                    <a:lstStyle/>
                    <a:p>
                      <a:pPr algn="ctr"/>
                      <a:r>
                        <a:rPr lang="en-US" dirty="0" smtClean="0">
                          <a:solidFill>
                            <a:schemeClr val="tx1"/>
                          </a:solidFill>
                        </a:rPr>
                        <a:t>ATLAS</a:t>
                      </a:r>
                      <a:endParaRPr lang="en-US" dirty="0">
                        <a:solidFill>
                          <a:schemeClr val="tx1"/>
                        </a:solidFill>
                      </a:endParaRPr>
                    </a:p>
                  </a:txBody>
                  <a:tcPr/>
                </a:tc>
                <a:tc>
                  <a:txBody>
                    <a:bodyPr/>
                    <a:lstStyle/>
                    <a:p>
                      <a:pPr algn="ctr"/>
                      <a:r>
                        <a:rPr lang="en-US" dirty="0" smtClean="0">
                          <a:solidFill>
                            <a:schemeClr val="tx1"/>
                          </a:solidFill>
                        </a:rPr>
                        <a:t>CMS</a:t>
                      </a:r>
                      <a:endParaRPr lang="en-US" dirty="0">
                        <a:solidFill>
                          <a:schemeClr val="tx1"/>
                        </a:solidFill>
                      </a:endParaRPr>
                    </a:p>
                  </a:txBody>
                  <a:tcPr/>
                </a:tc>
              </a:tr>
              <a:tr h="370840">
                <a:tc>
                  <a:txBody>
                    <a:bodyPr/>
                    <a:lstStyle/>
                    <a:p>
                      <a:r>
                        <a:rPr lang="en-US" dirty="0" smtClean="0"/>
                        <a:t>Mass</a:t>
                      </a:r>
                      <a:endParaRPr lang="en-US" dirty="0"/>
                    </a:p>
                  </a:txBody>
                  <a:tcPr/>
                </a:tc>
                <a:tc>
                  <a:txBody>
                    <a:bodyPr/>
                    <a:lstStyle/>
                    <a:p>
                      <a:r>
                        <a:rPr lang="en-US" dirty="0" smtClean="0"/>
                        <a:t>125.5 ± 0.2(stat) ± 0.6(</a:t>
                      </a:r>
                      <a:r>
                        <a:rPr lang="en-US" dirty="0" err="1" smtClean="0"/>
                        <a:t>syst</a:t>
                      </a:r>
                      <a:r>
                        <a:rPr lang="en-US" dirty="0" smtClean="0"/>
                        <a:t>) </a:t>
                      </a:r>
                      <a:endParaRPr lang="en-US" dirty="0"/>
                    </a:p>
                  </a:txBody>
                  <a:tcP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dirty="0" smtClean="0"/>
                        <a:t>125.7 ± 0.3(stat) ± 0.3(</a:t>
                      </a:r>
                      <a:r>
                        <a:rPr lang="en-US" dirty="0" err="1" smtClean="0"/>
                        <a:t>syst</a:t>
                      </a:r>
                      <a:r>
                        <a:rPr lang="en-US" dirty="0" smtClean="0"/>
                        <a:t>) </a:t>
                      </a:r>
                    </a:p>
                  </a:txBody>
                  <a:tcPr/>
                </a:tc>
              </a:tr>
              <a:tr h="370840">
                <a:tc>
                  <a:txBody>
                    <a:bodyPr/>
                    <a:lstStyle/>
                    <a:p>
                      <a:r>
                        <a:rPr lang="en-US" dirty="0" smtClean="0"/>
                        <a:t>Data</a:t>
                      </a:r>
                      <a:r>
                        <a:rPr lang="en-US" baseline="0" dirty="0" smtClean="0"/>
                        <a:t> favors 0+ </a:t>
                      </a:r>
                      <a:r>
                        <a:rPr lang="en-US" baseline="0" dirty="0" err="1" smtClean="0"/>
                        <a:t>vs</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   0-</a:t>
                      </a:r>
                      <a:endParaRPr lang="en-US" dirty="0"/>
                    </a:p>
                  </a:txBody>
                  <a:tcPr/>
                </a:tc>
                <a:tc>
                  <a:txBody>
                    <a:bodyPr/>
                    <a:lstStyle/>
                    <a:p>
                      <a:r>
                        <a:rPr lang="en-US" dirty="0" smtClean="0"/>
                        <a:t>97.8% CL</a:t>
                      </a:r>
                      <a:endParaRPr lang="en-US" dirty="0"/>
                    </a:p>
                  </a:txBody>
                  <a:tcPr/>
                </a:tc>
                <a:tc>
                  <a:txBody>
                    <a:bodyPr/>
                    <a:lstStyle/>
                    <a:p>
                      <a:r>
                        <a:rPr lang="en-US" dirty="0" smtClean="0"/>
                        <a:t>99.8% CL</a:t>
                      </a:r>
                      <a:endParaRPr lang="en-US" dirty="0"/>
                    </a:p>
                  </a:txBody>
                  <a:tcPr/>
                </a:tc>
              </a:tr>
              <a:tr h="370840">
                <a:tc>
                  <a:txBody>
                    <a:bodyPr/>
                    <a:lstStyle/>
                    <a:p>
                      <a:r>
                        <a:rPr lang="en-US" dirty="0" smtClean="0"/>
                        <a:t>   spin 1</a:t>
                      </a:r>
                      <a:endParaRPr lang="en-US" dirty="0"/>
                    </a:p>
                  </a:txBody>
                  <a:tcPr/>
                </a:tc>
                <a:tc>
                  <a:txBody>
                    <a:bodyPr/>
                    <a:lstStyle/>
                    <a:p>
                      <a:r>
                        <a:rPr lang="en-US" dirty="0" smtClean="0"/>
                        <a:t>99.7%</a:t>
                      </a:r>
                      <a:r>
                        <a:rPr lang="en-US" baseline="0" dirty="0" smtClean="0"/>
                        <a:t> CL</a:t>
                      </a:r>
                      <a:endParaRPr lang="en-US" dirty="0"/>
                    </a:p>
                  </a:txBody>
                  <a:tcPr/>
                </a:tc>
                <a:tc>
                  <a:txBody>
                    <a:bodyPr/>
                    <a:lstStyle/>
                    <a:p>
                      <a:r>
                        <a:rPr lang="en-US" dirty="0" smtClean="0"/>
                        <a:t>99.9% CL</a:t>
                      </a:r>
                      <a:endParaRPr lang="en-US" dirty="0"/>
                    </a:p>
                  </a:txBody>
                  <a:tcPr/>
                </a:tc>
              </a:tr>
              <a:tr h="370840">
                <a:tc>
                  <a:txBody>
                    <a:bodyPr/>
                    <a:lstStyle/>
                    <a:p>
                      <a:r>
                        <a:rPr lang="en-US" dirty="0" smtClean="0"/>
                        <a:t>   2+</a:t>
                      </a:r>
                      <a:endParaRPr lang="en-US" dirty="0"/>
                    </a:p>
                  </a:txBody>
                  <a:tcPr/>
                </a:tc>
                <a:tc>
                  <a:txBody>
                    <a:bodyPr/>
                    <a:lstStyle/>
                    <a:p>
                      <a:r>
                        <a:rPr lang="en-US" dirty="0" smtClean="0"/>
                        <a:t>99.9% CL</a:t>
                      </a:r>
                      <a:endParaRPr lang="en-US" dirty="0"/>
                    </a:p>
                  </a:txBody>
                  <a:tcPr/>
                </a:tc>
                <a:tc>
                  <a:txBody>
                    <a:bodyPr/>
                    <a:lstStyle/>
                    <a:p>
                      <a:r>
                        <a:rPr lang="en-US" dirty="0" smtClean="0"/>
                        <a:t>99.4% CL (100%gg)</a:t>
                      </a:r>
                      <a:endParaRPr lang="en-US" dirty="0"/>
                    </a:p>
                  </a:txBody>
                  <a:tcPr/>
                </a:tc>
              </a:tr>
            </a:tbl>
          </a:graphicData>
        </a:graphic>
      </p:graphicFrame>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68</a:t>
            </a:fld>
            <a:endParaRPr lang="en-US" altLang="zh-CN" dirty="0">
              <a:solidFill>
                <a:srgbClr val="000000"/>
              </a:solidFill>
            </a:endParaRPr>
          </a:p>
        </p:txBody>
      </p:sp>
      <p:sp>
        <p:nvSpPr>
          <p:cNvPr id="7" name="TextBox 6"/>
          <p:cNvSpPr txBox="1"/>
          <p:nvPr/>
        </p:nvSpPr>
        <p:spPr>
          <a:xfrm>
            <a:off x="457200" y="3581400"/>
            <a:ext cx="8763000" cy="2677656"/>
          </a:xfrm>
          <a:prstGeom prst="rect">
            <a:avLst/>
          </a:prstGeom>
          <a:noFill/>
        </p:spPr>
        <p:txBody>
          <a:bodyPr wrap="square" rtlCol="0">
            <a:spAutoFit/>
          </a:bodyPr>
          <a:lstStyle/>
          <a:p>
            <a:pPr marL="185738" indent="-185738">
              <a:buFont typeface="Arial"/>
              <a:buChar char="•"/>
            </a:pPr>
            <a:r>
              <a:rPr lang="en-GB" sz="2400" dirty="0" smtClean="0"/>
              <a:t>Each experiment:</a:t>
            </a:r>
          </a:p>
          <a:p>
            <a:pPr marL="442913" lvl="1" indent="-242888">
              <a:buFont typeface="Lucida Grande"/>
              <a:buChar char="‒"/>
            </a:pPr>
            <a:r>
              <a:rPr lang="en-GB" sz="2400" b="1" dirty="0" smtClean="0">
                <a:solidFill>
                  <a:srgbClr val="000000"/>
                </a:solidFill>
              </a:rPr>
              <a:t>Couplings </a:t>
            </a:r>
            <a:r>
              <a:rPr lang="en-GB" sz="2400" b="1" dirty="0">
                <a:solidFill>
                  <a:srgbClr val="000000"/>
                </a:solidFill>
              </a:rPr>
              <a:t>to gauge </a:t>
            </a:r>
            <a:r>
              <a:rPr lang="en-GB" sz="2400" b="1" dirty="0" smtClean="0">
                <a:solidFill>
                  <a:srgbClr val="000000"/>
                </a:solidFill>
              </a:rPr>
              <a:t>bosons determined at </a:t>
            </a:r>
            <a:r>
              <a:rPr lang="en-GB" sz="2400" dirty="0" smtClean="0">
                <a:solidFill>
                  <a:srgbClr val="000000"/>
                </a:solidFill>
              </a:rPr>
              <a:t>the </a:t>
            </a:r>
            <a:r>
              <a:rPr lang="en-GB" sz="2400" dirty="0">
                <a:solidFill>
                  <a:srgbClr val="000000"/>
                </a:solidFill>
              </a:rPr>
              <a:t>10% </a:t>
            </a:r>
            <a:r>
              <a:rPr lang="en-GB" sz="2400" dirty="0" smtClean="0">
                <a:solidFill>
                  <a:srgbClr val="000000"/>
                </a:solidFill>
              </a:rPr>
              <a:t>level</a:t>
            </a:r>
            <a:endParaRPr lang="en-GB" sz="2400" dirty="0">
              <a:solidFill>
                <a:srgbClr val="000000"/>
              </a:solidFill>
            </a:endParaRPr>
          </a:p>
          <a:p>
            <a:pPr marL="442913" lvl="1" indent="-242888">
              <a:buFont typeface="Lucida Grande"/>
              <a:buChar char="‒"/>
            </a:pPr>
            <a:r>
              <a:rPr lang="en-GB" sz="2400" b="1" dirty="0" smtClean="0">
                <a:solidFill>
                  <a:srgbClr val="000000"/>
                </a:solidFill>
              </a:rPr>
              <a:t>Rejecting</a:t>
            </a:r>
            <a:r>
              <a:rPr lang="en-GB" sz="2400" dirty="0" smtClean="0">
                <a:solidFill>
                  <a:srgbClr val="000000"/>
                </a:solidFill>
              </a:rPr>
              <a:t> </a:t>
            </a:r>
            <a:r>
              <a:rPr lang="en-GB" sz="2400" b="1" dirty="0" smtClean="0">
                <a:solidFill>
                  <a:srgbClr val="000000"/>
                </a:solidFill>
              </a:rPr>
              <a:t>zero</a:t>
            </a:r>
            <a:r>
              <a:rPr lang="en-GB" sz="2400" dirty="0" smtClean="0">
                <a:solidFill>
                  <a:srgbClr val="000000"/>
                </a:solidFill>
              </a:rPr>
              <a:t> </a:t>
            </a:r>
            <a:r>
              <a:rPr lang="en-GB" sz="2400" b="1" dirty="0" smtClean="0">
                <a:solidFill>
                  <a:srgbClr val="000000"/>
                </a:solidFill>
              </a:rPr>
              <a:t>couplings </a:t>
            </a:r>
            <a:r>
              <a:rPr lang="en-GB" sz="2400" b="1" dirty="0">
                <a:solidFill>
                  <a:srgbClr val="000000"/>
                </a:solidFill>
              </a:rPr>
              <a:t>to fermions </a:t>
            </a:r>
            <a:r>
              <a:rPr lang="en-GB" sz="2400" dirty="0" smtClean="0">
                <a:solidFill>
                  <a:srgbClr val="000000"/>
                </a:solidFill>
              </a:rPr>
              <a:t>at </a:t>
            </a:r>
            <a:r>
              <a:rPr lang="en-GB" sz="2400" dirty="0">
                <a:solidFill>
                  <a:srgbClr val="000000"/>
                </a:solidFill>
              </a:rPr>
              <a:t>&gt;</a:t>
            </a:r>
            <a:r>
              <a:rPr lang="en-GB" sz="2400" dirty="0" smtClean="0">
                <a:solidFill>
                  <a:srgbClr val="000000"/>
                </a:solidFill>
              </a:rPr>
              <a:t>5</a:t>
            </a:r>
            <a:r>
              <a:rPr lang="en-GB" sz="2400" dirty="0">
                <a:solidFill>
                  <a:srgbClr val="000000"/>
                </a:solidFill>
              </a:rPr>
              <a:t>σ</a:t>
            </a:r>
          </a:p>
          <a:p>
            <a:pPr marL="185738" indent="-185738">
              <a:buFont typeface="Arial"/>
              <a:buChar char="•"/>
            </a:pPr>
            <a:endParaRPr lang="en-GB" sz="2400" dirty="0" smtClean="0">
              <a:solidFill>
                <a:srgbClr val="000000"/>
              </a:solidFill>
            </a:endParaRPr>
          </a:p>
          <a:p>
            <a:pPr marL="185738" indent="-185738">
              <a:buFont typeface="Arial"/>
              <a:buChar char="•"/>
            </a:pPr>
            <a:r>
              <a:rPr lang="en-GB" sz="2400" dirty="0" smtClean="0">
                <a:solidFill>
                  <a:srgbClr val="000000"/>
                </a:solidFill>
              </a:rPr>
              <a:t>Observation of </a:t>
            </a:r>
          </a:p>
          <a:p>
            <a:pPr marL="442913" lvl="1" indent="-242888">
              <a:buFont typeface="Lucida Grande"/>
              <a:buChar char="‒"/>
            </a:pPr>
            <a:r>
              <a:rPr lang="en-GB" sz="2400" b="1" dirty="0" smtClean="0">
                <a:solidFill>
                  <a:srgbClr val="000000"/>
                </a:solidFill>
              </a:rPr>
              <a:t>VBF production </a:t>
            </a:r>
            <a:r>
              <a:rPr lang="en-GB" sz="2400" dirty="0" smtClean="0">
                <a:solidFill>
                  <a:srgbClr val="000000"/>
                </a:solidFill>
              </a:rPr>
              <a:t>at 3.3σ (ATLAS)</a:t>
            </a:r>
          </a:p>
          <a:p>
            <a:pPr marL="442913" lvl="1" indent="-242888">
              <a:buFont typeface="Lucida Grande"/>
              <a:buChar char="‒"/>
            </a:pPr>
            <a:r>
              <a:rPr lang="en-GB" sz="2400" b="1" dirty="0" smtClean="0">
                <a:solidFill>
                  <a:srgbClr val="000000"/>
                </a:solidFill>
              </a:rPr>
              <a:t>VBF+VH production</a:t>
            </a:r>
            <a:r>
              <a:rPr lang="en-GB" sz="2400" dirty="0" smtClean="0">
                <a:solidFill>
                  <a:srgbClr val="000000"/>
                </a:solidFill>
              </a:rPr>
              <a:t> at 3.2σ (CMS)</a:t>
            </a:r>
            <a:endParaRPr lang="en-GB" sz="2400" dirty="0">
              <a:solidFill>
                <a:srgbClr val="000000"/>
              </a:solidFill>
            </a:endParaRPr>
          </a:p>
        </p:txBody>
      </p:sp>
    </p:spTree>
    <p:extLst>
      <p:ext uri="{BB962C8B-B14F-4D97-AF65-F5344CB8AC3E}">
        <p14:creationId xmlns:p14="http://schemas.microsoft.com/office/powerpoint/2010/main" xmlns="" val="2817003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marL="360363"/>
            <a:r>
              <a:rPr lang="en-US" sz="2400" i="1" dirty="0" smtClean="0">
                <a:solidFill>
                  <a:schemeClr val="tx1"/>
                </a:solidFill>
                <a:latin typeface="Arial" pitchFamily="34" charset="0"/>
                <a:cs typeface="Arial" pitchFamily="34" charset="0"/>
              </a:rPr>
              <a:t>Looking forward</a:t>
            </a:r>
            <a:endParaRPr lang="en-US" sz="2400" dirty="0">
              <a:solidFill>
                <a:schemeClr val="tx1"/>
              </a:solidFill>
              <a:latin typeface="Arial" pitchFamily="34" charset="0"/>
              <a:cs typeface="Arial" pitchFamily="34" charset="0"/>
            </a:endParaRPr>
          </a:p>
        </p:txBody>
      </p:sp>
      <p:sp>
        <p:nvSpPr>
          <p:cNvPr id="7" name="Content Placeholder 2"/>
          <p:cNvSpPr>
            <a:spLocks noGrp="1"/>
          </p:cNvSpPr>
          <p:nvPr>
            <p:ph idx="1"/>
          </p:nvPr>
        </p:nvSpPr>
        <p:spPr>
          <a:xfrm>
            <a:off x="76200" y="914400"/>
            <a:ext cx="8991600" cy="5562600"/>
          </a:xfrm>
        </p:spPr>
        <p:txBody>
          <a:bodyPr>
            <a:noAutofit/>
          </a:bodyPr>
          <a:lstStyle/>
          <a:p>
            <a:pPr>
              <a:spcBef>
                <a:spcPts val="1200"/>
              </a:spcBef>
            </a:pPr>
            <a:r>
              <a:rPr lang="en-US" sz="2400" b="1" i="1" dirty="0" smtClean="0">
                <a:cs typeface="Arial" pitchFamily="34" charset="0"/>
              </a:rPr>
              <a:t>Before the discovery, all known elementary particles </a:t>
            </a:r>
            <a:r>
              <a:rPr lang="en-US" b="1" i="1" dirty="0" smtClean="0">
                <a:cs typeface="Arial" pitchFamily="34" charset="0"/>
              </a:rPr>
              <a:t>had either </a:t>
            </a:r>
            <a:r>
              <a:rPr lang="en-US" sz="2400" b="1" i="1" dirty="0" smtClean="0">
                <a:solidFill>
                  <a:srgbClr val="FF0000"/>
                </a:solidFill>
                <a:cs typeface="Arial" pitchFamily="34" charset="0"/>
              </a:rPr>
              <a:t>spin</a:t>
            </a:r>
            <a:r>
              <a:rPr lang="en-US" b="1" i="1" dirty="0">
                <a:solidFill>
                  <a:srgbClr val="FF0000"/>
                </a:solidFill>
                <a:cs typeface="Arial" pitchFamily="34" charset="0"/>
              </a:rPr>
              <a:t> </a:t>
            </a:r>
            <a:r>
              <a:rPr lang="en-US" sz="2400" b="1" i="1" dirty="0" smtClean="0">
                <a:solidFill>
                  <a:srgbClr val="FF0000"/>
                </a:solidFill>
                <a:cs typeface="Arial" pitchFamily="34" charset="0"/>
              </a:rPr>
              <a:t>1</a:t>
            </a:r>
            <a:r>
              <a:rPr lang="en-US" sz="2400" b="1" i="1" dirty="0" smtClean="0">
                <a:cs typeface="Arial" pitchFamily="34" charset="0"/>
              </a:rPr>
              <a:t> or </a:t>
            </a:r>
            <a:r>
              <a:rPr lang="en-US" sz="2400" b="1" i="1" dirty="0" smtClean="0">
                <a:solidFill>
                  <a:srgbClr val="FF0000"/>
                </a:solidFill>
                <a:cs typeface="Arial" pitchFamily="34" charset="0"/>
              </a:rPr>
              <a:t>spin ½</a:t>
            </a:r>
            <a:r>
              <a:rPr lang="en-US" sz="2400" b="1" i="1" dirty="0" smtClean="0">
                <a:cs typeface="Arial" pitchFamily="34" charset="0"/>
              </a:rPr>
              <a:t>. </a:t>
            </a:r>
          </a:p>
          <a:p>
            <a:pPr marL="0" indent="0">
              <a:spcBef>
                <a:spcPts val="1200"/>
              </a:spcBef>
              <a:buNone/>
            </a:pPr>
            <a:endParaRPr lang="en-US" sz="2400" b="1" i="1" dirty="0" smtClean="0">
              <a:cs typeface="Arial" pitchFamily="34" charset="0"/>
            </a:endParaRPr>
          </a:p>
          <a:p>
            <a:pPr>
              <a:spcBef>
                <a:spcPts val="1200"/>
              </a:spcBef>
            </a:pPr>
            <a:r>
              <a:rPr lang="en-US" b="1" i="1" dirty="0" smtClean="0">
                <a:cs typeface="Arial" pitchFamily="34" charset="0"/>
              </a:rPr>
              <a:t>The </a:t>
            </a:r>
            <a:r>
              <a:rPr lang="en-US" b="1" i="1" dirty="0">
                <a:cs typeface="Arial" pitchFamily="34" charset="0"/>
              </a:rPr>
              <a:t>Higgs </a:t>
            </a:r>
            <a:r>
              <a:rPr lang="en-US" b="1" i="1" dirty="0" smtClean="0">
                <a:cs typeface="Arial" pitchFamily="34" charset="0"/>
              </a:rPr>
              <a:t>boson has </a:t>
            </a:r>
            <a:r>
              <a:rPr lang="en-US" b="1" i="1" dirty="0" smtClean="0">
                <a:solidFill>
                  <a:srgbClr val="FF0000"/>
                </a:solidFill>
                <a:cs typeface="Arial" pitchFamily="34" charset="0"/>
              </a:rPr>
              <a:t>s</a:t>
            </a:r>
            <a:r>
              <a:rPr lang="en-US" sz="2400" b="1" i="1" dirty="0" smtClean="0">
                <a:solidFill>
                  <a:srgbClr val="FF0000"/>
                </a:solidFill>
                <a:cs typeface="Arial" pitchFamily="34" charset="0"/>
              </a:rPr>
              <a:t>pin 0</a:t>
            </a:r>
            <a:r>
              <a:rPr lang="en-US" sz="2400" b="1" i="1" dirty="0" smtClean="0">
                <a:cs typeface="Arial" pitchFamily="34" charset="0"/>
              </a:rPr>
              <a:t>, so it is not only a new particle, but a </a:t>
            </a:r>
            <a:r>
              <a:rPr lang="en-US" sz="2400" b="1" i="1" dirty="0" smtClean="0">
                <a:solidFill>
                  <a:srgbClr val="FF0000"/>
                </a:solidFill>
                <a:cs typeface="Arial" pitchFamily="34" charset="0"/>
              </a:rPr>
              <a:t>new typ</a:t>
            </a:r>
            <a:r>
              <a:rPr lang="en-US" b="1" i="1" dirty="0" smtClean="0">
                <a:solidFill>
                  <a:srgbClr val="FF0000"/>
                </a:solidFill>
                <a:cs typeface="Arial" pitchFamily="34" charset="0"/>
              </a:rPr>
              <a:t>e</a:t>
            </a:r>
            <a:r>
              <a:rPr lang="en-US" b="1" i="1" dirty="0" smtClean="0">
                <a:cs typeface="Arial" pitchFamily="34" charset="0"/>
              </a:rPr>
              <a:t> of elementary particle</a:t>
            </a:r>
            <a:endParaRPr lang="en-US" sz="2400" b="1" i="1" dirty="0" smtClean="0">
              <a:cs typeface="Arial" pitchFamily="34" charset="0"/>
            </a:endParaRPr>
          </a:p>
          <a:p>
            <a:pPr lvl="1">
              <a:spcBef>
                <a:spcPts val="1200"/>
              </a:spcBef>
            </a:pPr>
            <a:r>
              <a:rPr lang="en-US" sz="2200" b="1" i="1" dirty="0" smtClean="0">
                <a:cs typeface="Times"/>
              </a:rPr>
              <a:t>For thi</a:t>
            </a:r>
            <a:r>
              <a:rPr lang="en-US" b="1" i="1" dirty="0" smtClean="0">
                <a:cs typeface="Times"/>
              </a:rPr>
              <a:t>s reason, many see the discovery as the most important step forward in physics in the last half a century: </a:t>
            </a:r>
            <a:r>
              <a:rPr lang="en-US" b="1" i="1" dirty="0" smtClean="0">
                <a:solidFill>
                  <a:srgbClr val="FF0000"/>
                </a:solidFill>
                <a:cs typeface="Times"/>
              </a:rPr>
              <a:t>it opens a new era of physics</a:t>
            </a:r>
          </a:p>
          <a:p>
            <a:pPr marL="233351" lvl="1" indent="0">
              <a:spcBef>
                <a:spcPts val="1200"/>
              </a:spcBef>
              <a:buNone/>
            </a:pPr>
            <a:endParaRPr lang="en-US" sz="2200" b="1" i="1" dirty="0" smtClean="0">
              <a:cs typeface="Times"/>
            </a:endParaRPr>
          </a:p>
          <a:p>
            <a:pPr>
              <a:spcBef>
                <a:spcPts val="1200"/>
              </a:spcBef>
            </a:pPr>
            <a:r>
              <a:rPr lang="en-US" sz="2400" b="1" i="1" dirty="0" smtClean="0">
                <a:cs typeface="Times"/>
              </a:rPr>
              <a:t>Can we make any guess about this new area of physics?</a:t>
            </a:r>
          </a:p>
          <a:p>
            <a:pPr lvl="1">
              <a:spcBef>
                <a:spcPts val="1200"/>
              </a:spcBef>
            </a:pPr>
            <a:r>
              <a:rPr lang="en-US" sz="2200" b="1" i="1" dirty="0" smtClean="0">
                <a:cs typeface="Times"/>
              </a:rPr>
              <a:t>First, it is tempting to speculate that the Higgs particle is not the ONLY spin-0 particle</a:t>
            </a:r>
            <a:endParaRPr lang="en-US" sz="2200" b="1" i="1" dirty="0">
              <a:cs typeface="Times"/>
            </a:endParaRPr>
          </a:p>
        </p:txBody>
      </p:sp>
      <p:sp>
        <p:nvSpPr>
          <p:cNvPr id="5" name="Slide Number Placeholder 4"/>
          <p:cNvSpPr>
            <a:spLocks noGrp="1"/>
          </p:cNvSpPr>
          <p:nvPr>
            <p:ph type="sldNum" sz="quarter" idx="12"/>
          </p:nvPr>
        </p:nvSpPr>
        <p:spPr/>
        <p:txBody>
          <a:bodyPr/>
          <a:lstStyle/>
          <a:p>
            <a:fld id="{8E9C351E-C2C8-8941-85F9-7BC92BCFA9AA}" type="slidenum">
              <a:rPr lang="en-US" smtClean="0">
                <a:solidFill>
                  <a:srgbClr val="000000"/>
                </a:solidFill>
                <a:latin typeface="Gill Sans MT"/>
              </a:rPr>
              <a:pPr/>
              <a:t>69</a:t>
            </a:fld>
            <a:endParaRPr lang="en-US" dirty="0">
              <a:solidFill>
                <a:srgbClr val="000000"/>
              </a:solidFill>
              <a:latin typeface="Gill Sans MT"/>
            </a:endParaRPr>
          </a:p>
        </p:txBody>
      </p:sp>
      <p:sp>
        <p:nvSpPr>
          <p:cNvPr id="6" name="Rectangle 5"/>
          <p:cNvSpPr/>
          <p:nvPr/>
        </p:nvSpPr>
        <p:spPr bwMode="auto">
          <a:xfrm>
            <a:off x="304800" y="2209800"/>
            <a:ext cx="8763000" cy="2057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xmlns="" val="1501374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10400" y="6629400"/>
            <a:ext cx="2133600" cy="228600"/>
          </a:xfrm>
        </p:spPr>
        <p:txBody>
          <a:bodyPr/>
          <a:lstStyle/>
          <a:p>
            <a:fld id="{ECB3750A-919D-4C79-8E5E-89A291D2E2F4}" type="slidenum">
              <a:rPr lang="en-US" smtClean="0"/>
              <a:pPr/>
              <a:t>7</a:t>
            </a:fld>
            <a:endParaRPr lang="en-US" dirty="0"/>
          </a:p>
        </p:txBody>
      </p:sp>
      <p:sp>
        <p:nvSpPr>
          <p:cNvPr id="13" name="Rectangle 1"/>
          <p:cNvSpPr>
            <a:spLocks noGrp="1" noChangeArrowheads="1"/>
          </p:cNvSpPr>
          <p:nvPr>
            <p:ph type="title"/>
          </p:nvPr>
        </p:nvSpPr>
        <p:spPr>
          <a:xfrm>
            <a:off x="914400" y="76200"/>
            <a:ext cx="7848600" cy="533400"/>
          </a:xfrm>
          <a:ln/>
        </p:spPr>
        <p:txBody>
          <a:bodyPr>
            <a:normAutofit/>
          </a:bodyPr>
          <a:lstStyle/>
          <a:p>
            <a:r>
              <a:rPr lang="fr-CH" sz="2000" dirty="0" smtClean="0">
                <a:solidFill>
                  <a:schemeClr val="tx1"/>
                </a:solidFill>
                <a:latin typeface="+mj-lt"/>
              </a:rPr>
              <a:t>PRE-LEP ERA: </a:t>
            </a:r>
            <a:r>
              <a:rPr lang="en-US" sz="2000" dirty="0" smtClean="0">
                <a:solidFill>
                  <a:schemeClr val="tx1"/>
                </a:solidFill>
                <a:latin typeface="+mj-lt"/>
                <a:cs typeface="Times New Roman" pitchFamily="18" charset="0"/>
                <a:sym typeface="Helvetica" charset="0"/>
              </a:rPr>
              <a:t>First experimental Higgs limits (</a:t>
            </a:r>
            <a:r>
              <a:rPr lang="en-US" sz="2000" i="1" dirty="0" smtClean="0">
                <a:solidFill>
                  <a:schemeClr val="tx1"/>
                </a:solidFill>
                <a:latin typeface="+mj-lt"/>
                <a:cs typeface="Times New Roman" pitchFamily="18" charset="0"/>
                <a:sym typeface="Helvetica" charset="0"/>
              </a:rPr>
              <a:t>late ‘80s, early </a:t>
            </a:r>
            <a:r>
              <a:rPr lang="en-US" sz="2000" dirty="0" smtClean="0">
                <a:solidFill>
                  <a:schemeClr val="tx1"/>
                </a:solidFill>
                <a:cs typeface="Times New Roman" pitchFamily="18" charset="0"/>
                <a:sym typeface="Helvetica" charset="0"/>
              </a:rPr>
              <a:t>‘</a:t>
            </a:r>
            <a:r>
              <a:rPr lang="en-US" sz="2000" i="1" dirty="0" smtClean="0">
                <a:solidFill>
                  <a:schemeClr val="tx1"/>
                </a:solidFill>
                <a:latin typeface="+mj-lt"/>
                <a:cs typeface="Times New Roman" pitchFamily="18" charset="0"/>
                <a:sym typeface="Helvetica" charset="0"/>
              </a:rPr>
              <a:t>90s</a:t>
            </a:r>
            <a:r>
              <a:rPr lang="en-US" sz="2000" dirty="0" smtClean="0">
                <a:solidFill>
                  <a:schemeClr val="tx1"/>
                </a:solidFill>
                <a:latin typeface="+mj-lt"/>
                <a:cs typeface="Times New Roman" pitchFamily="18" charset="0"/>
                <a:sym typeface="Helvetica" charset="0"/>
              </a:rPr>
              <a:t>) </a:t>
            </a:r>
            <a:endParaRPr lang="en-US" sz="2000" dirty="0">
              <a:solidFill>
                <a:schemeClr val="tx1"/>
              </a:solidFill>
              <a:latin typeface="+mj-lt"/>
              <a:cs typeface="Times New Roman" pitchFamily="18" charset="0"/>
              <a:sym typeface="Helvetica" charset="0"/>
            </a:endParaRPr>
          </a:p>
        </p:txBody>
      </p:sp>
      <p:sp>
        <p:nvSpPr>
          <p:cNvPr id="7" name="Content Placeholder 6"/>
          <p:cNvSpPr>
            <a:spLocks noGrp="1"/>
          </p:cNvSpPr>
          <p:nvPr>
            <p:ph idx="1"/>
          </p:nvPr>
        </p:nvSpPr>
        <p:spPr>
          <a:xfrm>
            <a:off x="304800" y="1143000"/>
            <a:ext cx="8458200" cy="5257800"/>
          </a:xfrm>
        </p:spPr>
        <p:txBody>
          <a:bodyPr>
            <a:normAutofit/>
          </a:bodyPr>
          <a:lstStyle/>
          <a:p>
            <a:pPr marL="457200" indent="-457200">
              <a:lnSpc>
                <a:spcPct val="120000"/>
              </a:lnSpc>
              <a:spcBef>
                <a:spcPts val="1728"/>
              </a:spcBef>
              <a:buFont typeface="+mj-ea"/>
              <a:buAutoNum type="circleNumDbPlain"/>
              <a:tabLst>
                <a:tab pos="444500" algn="l"/>
              </a:tabLst>
            </a:pPr>
            <a:r>
              <a:rPr lang="en-US" sz="2100" b="1" i="1" dirty="0" smtClean="0">
                <a:solidFill>
                  <a:srgbClr val="FF0000"/>
                </a:solidFill>
                <a:latin typeface="+mj-lt"/>
                <a:cs typeface="Times New Roman" pitchFamily="18" charset="0"/>
              </a:rPr>
              <a:t>CUSB </a:t>
            </a:r>
            <a:r>
              <a:rPr lang="en-US" sz="2100" b="1" i="1" dirty="0" smtClean="0">
                <a:latin typeface="+mj-lt"/>
                <a:cs typeface="Times New Roman" pitchFamily="18" charset="0"/>
              </a:rPr>
              <a:t>collaboration at CESR searched in channel </a:t>
            </a:r>
            <a:r>
              <a:rPr lang="en-US" sz="2200" b="1" i="1" dirty="0" smtClean="0">
                <a:solidFill>
                  <a:srgbClr val="0000FF"/>
                </a:solidFill>
                <a:latin typeface="+mj-lt"/>
                <a:cs typeface="Times New Roman" pitchFamily="18" charset="0"/>
                <a:sym typeface="Symbol"/>
              </a:rPr>
              <a:t></a:t>
            </a:r>
            <a:r>
              <a:rPr lang="en-US" sz="2200" b="1" i="1" dirty="0">
                <a:solidFill>
                  <a:srgbClr val="0000FF"/>
                </a:solidFill>
                <a:latin typeface="+mj-lt"/>
                <a:cs typeface="Times New Roman" pitchFamily="18" charset="0"/>
              </a:rPr>
              <a:t> </a:t>
            </a:r>
            <a:r>
              <a:rPr lang="en-US" sz="2200" b="1" i="1" dirty="0" smtClean="0">
                <a:solidFill>
                  <a:srgbClr val="0000FF"/>
                </a:solidFill>
                <a:latin typeface="+mj-lt"/>
                <a:cs typeface="Times New Roman" pitchFamily="18" charset="0"/>
                <a:sym typeface="Wingdings" pitchFamily="2" charset="2"/>
              </a:rPr>
              <a:t></a:t>
            </a:r>
            <a:r>
              <a:rPr lang="en-US" sz="2200" b="1" i="1" dirty="0" smtClean="0">
                <a:solidFill>
                  <a:srgbClr val="0000FF"/>
                </a:solidFill>
                <a:latin typeface="+mj-lt"/>
                <a:cs typeface="Times New Roman" pitchFamily="18" charset="0"/>
              </a:rPr>
              <a:t> H + </a:t>
            </a:r>
            <a:r>
              <a:rPr lang="en-US" sz="2200" b="1" i="1" dirty="0" smtClean="0">
                <a:solidFill>
                  <a:srgbClr val="0000FF"/>
                </a:solidFill>
                <a:latin typeface="+mj-lt"/>
                <a:cs typeface="Times New Roman" pitchFamily="18" charset="0"/>
                <a:sym typeface="Symbol"/>
              </a:rPr>
              <a:t></a:t>
            </a:r>
            <a:r>
              <a:rPr lang="en-US" sz="500" b="1" i="1" dirty="0" smtClean="0">
                <a:solidFill>
                  <a:srgbClr val="0000FF"/>
                </a:solidFill>
                <a:latin typeface="+mj-lt"/>
                <a:cs typeface="Times New Roman" pitchFamily="18" charset="0"/>
              </a:rPr>
              <a:t/>
            </a:r>
            <a:br>
              <a:rPr lang="en-US" sz="500" b="1" i="1" dirty="0" smtClean="0">
                <a:solidFill>
                  <a:srgbClr val="0000FF"/>
                </a:solidFill>
                <a:latin typeface="+mj-lt"/>
                <a:cs typeface="Times New Roman" pitchFamily="18" charset="0"/>
              </a:rPr>
            </a:br>
            <a:r>
              <a:rPr lang="en-US" sz="2100" b="1" i="1" dirty="0" smtClean="0">
                <a:latin typeface="+mj-lt"/>
                <a:cs typeface="Times New Roman" pitchFamily="18" charset="0"/>
              </a:rPr>
              <a:t>90% CL exclusion in range</a:t>
            </a:r>
            <a:r>
              <a:rPr lang="en-US" sz="2100" b="1" i="1" dirty="0" smtClean="0">
                <a:solidFill>
                  <a:srgbClr val="0000FF"/>
                </a:solidFill>
                <a:latin typeface="+mj-lt"/>
                <a:cs typeface="Times New Roman" pitchFamily="18" charset="0"/>
              </a:rPr>
              <a:t> 211 MeV &lt; </a:t>
            </a:r>
            <a:r>
              <a:rPr lang="en-US" sz="2100" b="1" i="1" dirty="0" err="1" smtClean="0">
                <a:solidFill>
                  <a:srgbClr val="0000FF"/>
                </a:solidFill>
                <a:latin typeface="+mj-lt"/>
                <a:cs typeface="Times New Roman" pitchFamily="18" charset="0"/>
              </a:rPr>
              <a:t>m</a:t>
            </a:r>
            <a:r>
              <a:rPr lang="en-US" sz="2100" b="1" i="1" baseline="-25000" dirty="0" err="1" smtClean="0">
                <a:solidFill>
                  <a:srgbClr val="0000FF"/>
                </a:solidFill>
                <a:latin typeface="+mj-lt"/>
                <a:cs typeface="Times New Roman" pitchFamily="18" charset="0"/>
              </a:rPr>
              <a:t>H</a:t>
            </a:r>
            <a:r>
              <a:rPr lang="en-US" sz="2100" b="1" i="1" dirty="0" smtClean="0">
                <a:solidFill>
                  <a:srgbClr val="0000FF"/>
                </a:solidFill>
                <a:latin typeface="+mj-lt"/>
                <a:cs typeface="Times New Roman" pitchFamily="18" charset="0"/>
              </a:rPr>
              <a:t> &lt; 5 </a:t>
            </a:r>
            <a:r>
              <a:rPr lang="en-US" sz="2100" b="1" i="1" dirty="0" err="1" smtClean="0">
                <a:solidFill>
                  <a:srgbClr val="0000FF"/>
                </a:solidFill>
                <a:latin typeface="+mj-lt"/>
                <a:cs typeface="Times New Roman" pitchFamily="18" charset="0"/>
              </a:rPr>
              <a:t>GeV</a:t>
            </a:r>
            <a:r>
              <a:rPr lang="en-US" sz="2100" b="1" i="1" dirty="0" smtClean="0">
                <a:solidFill>
                  <a:srgbClr val="0000FF"/>
                </a:solidFill>
                <a:latin typeface="+mj-lt"/>
                <a:cs typeface="Times New Roman" pitchFamily="18" charset="0"/>
              </a:rPr>
              <a:t> </a:t>
            </a:r>
            <a:r>
              <a:rPr lang="en-US" sz="2100" b="1" i="1" dirty="0" smtClean="0">
                <a:latin typeface="+mj-lt"/>
                <a:cs typeface="Times New Roman" pitchFamily="18" charset="0"/>
              </a:rPr>
              <a:t>(1989)</a:t>
            </a:r>
            <a:r>
              <a:rPr lang="en-US" sz="500" b="1" i="1" dirty="0" smtClean="0">
                <a:latin typeface="+mj-lt"/>
                <a:cs typeface="Times New Roman" pitchFamily="18" charset="0"/>
              </a:rPr>
              <a:t/>
            </a:r>
            <a:br>
              <a:rPr lang="en-US" sz="500" b="1" i="1" dirty="0" smtClean="0">
                <a:latin typeface="+mj-lt"/>
                <a:cs typeface="Times New Roman" pitchFamily="18" charset="0"/>
              </a:rPr>
            </a:br>
            <a:r>
              <a:rPr lang="en-US" sz="2000" b="1" i="1" dirty="0" smtClean="0">
                <a:latin typeface="+mj-lt"/>
              </a:rPr>
              <a:t>Proceedings of ICHEP 1988</a:t>
            </a:r>
            <a:endParaRPr lang="en-US" sz="500" b="1" i="1" dirty="0" smtClean="0">
              <a:latin typeface="+mj-lt"/>
              <a:cs typeface="Times New Roman" pitchFamily="18" charset="0"/>
            </a:endParaRPr>
          </a:p>
          <a:p>
            <a:pPr marL="457200" indent="-457200">
              <a:spcBef>
                <a:spcPts val="1656"/>
              </a:spcBef>
              <a:buFont typeface="+mj-ea"/>
              <a:buAutoNum type="circleNumDbPlain"/>
            </a:pPr>
            <a:r>
              <a:rPr lang="en-US" sz="2100" b="1" i="1" dirty="0">
                <a:solidFill>
                  <a:srgbClr val="FF0000"/>
                </a:solidFill>
                <a:latin typeface="+mj-lt"/>
                <a:cs typeface="Times New Roman" pitchFamily="18" charset="0"/>
              </a:rPr>
              <a:t>SINDRUM</a:t>
            </a:r>
            <a:r>
              <a:rPr lang="en-US" sz="2100" b="1" i="1" dirty="0">
                <a:latin typeface="+mj-lt"/>
                <a:cs typeface="Times New Roman" pitchFamily="18" charset="0"/>
              </a:rPr>
              <a:t> experiment at the Paul </a:t>
            </a:r>
            <a:r>
              <a:rPr lang="en-US" sz="2100" b="1" i="1" dirty="0" err="1">
                <a:latin typeface="+mj-lt"/>
                <a:cs typeface="Times New Roman" pitchFamily="18" charset="0"/>
              </a:rPr>
              <a:t>Scherrer</a:t>
            </a:r>
            <a:r>
              <a:rPr lang="en-US" sz="2100" b="1" i="1" dirty="0">
                <a:latin typeface="+mj-lt"/>
                <a:cs typeface="Times New Roman" pitchFamily="18" charset="0"/>
              </a:rPr>
              <a:t> Inst. proton cyclotron searched for Higgs in pion decays: </a:t>
            </a:r>
            <a:r>
              <a:rPr lang="en-US" sz="2200" b="1" i="1" dirty="0" smtClean="0">
                <a:solidFill>
                  <a:srgbClr val="0000FF"/>
                </a:solidFill>
                <a:latin typeface="+mj-lt"/>
                <a:cs typeface="Times New Roman" pitchFamily="18" charset="0"/>
                <a:sym typeface="Symbol"/>
              </a:rPr>
              <a:t></a:t>
            </a:r>
            <a:r>
              <a:rPr lang="en-US" sz="2200" b="1" i="1" baseline="30000" dirty="0" smtClean="0">
                <a:solidFill>
                  <a:srgbClr val="0000FF"/>
                </a:solidFill>
                <a:latin typeface="+mj-lt"/>
                <a:cs typeface="Times New Roman" pitchFamily="18" charset="0"/>
              </a:rPr>
              <a:t>+</a:t>
            </a:r>
            <a:r>
              <a:rPr lang="en-US" sz="2200" b="1" i="1" dirty="0" smtClean="0">
                <a:solidFill>
                  <a:srgbClr val="0000FF"/>
                </a:solidFill>
                <a:latin typeface="+mj-lt"/>
                <a:cs typeface="Times New Roman" pitchFamily="18" charset="0"/>
                <a:sym typeface="Wingdings" pitchFamily="2" charset="2"/>
              </a:rPr>
              <a:t></a:t>
            </a:r>
            <a:r>
              <a:rPr lang="en-US" sz="2200" b="1" i="1" dirty="0" smtClean="0">
                <a:solidFill>
                  <a:srgbClr val="0000FF"/>
                </a:solidFill>
                <a:latin typeface="+mj-lt"/>
                <a:cs typeface="Times New Roman" pitchFamily="18" charset="0"/>
              </a:rPr>
              <a:t> e</a:t>
            </a:r>
            <a:r>
              <a:rPr lang="en-US" sz="2200" b="1" i="1" baseline="30000" dirty="0" smtClean="0">
                <a:solidFill>
                  <a:srgbClr val="0000FF"/>
                </a:solidFill>
                <a:latin typeface="+mj-lt"/>
                <a:cs typeface="Times New Roman" pitchFamily="18" charset="0"/>
              </a:rPr>
              <a:t>+</a:t>
            </a:r>
            <a:r>
              <a:rPr lang="en-US" sz="2200" b="1" i="1" dirty="0" smtClean="0">
                <a:solidFill>
                  <a:srgbClr val="0000FF"/>
                </a:solidFill>
                <a:latin typeface="+mj-lt"/>
                <a:cs typeface="Times New Roman" pitchFamily="18" charset="0"/>
              </a:rPr>
              <a:t>+</a:t>
            </a:r>
            <a:r>
              <a:rPr lang="en-US" sz="2000" b="1" i="1" dirty="0" err="1" smtClean="0">
                <a:solidFill>
                  <a:srgbClr val="0000FF"/>
                </a:solidFill>
                <a:cs typeface="Times New Roman"/>
              </a:rPr>
              <a:t>ν</a:t>
            </a:r>
            <a:r>
              <a:rPr lang="en-US" sz="2200" b="1" i="1" baseline="-25000" dirty="0" err="1" smtClean="0">
                <a:solidFill>
                  <a:srgbClr val="0000FF"/>
                </a:solidFill>
                <a:latin typeface="+mj-lt"/>
                <a:cs typeface="Times New Roman"/>
              </a:rPr>
              <a:t>e</a:t>
            </a:r>
            <a:r>
              <a:rPr lang="en-US" sz="2200" b="1" i="1" dirty="0" err="1" smtClean="0">
                <a:solidFill>
                  <a:srgbClr val="0000FF"/>
                </a:solidFill>
                <a:latin typeface="+mj-lt"/>
                <a:cs typeface="Times New Roman" pitchFamily="18" charset="0"/>
              </a:rPr>
              <a:t>+H</a:t>
            </a:r>
            <a:r>
              <a:rPr lang="en-US" sz="2200" b="1" i="1" dirty="0">
                <a:solidFill>
                  <a:srgbClr val="0000FF"/>
                </a:solidFill>
                <a:latin typeface="+mj-lt"/>
                <a:cs typeface="Times New Roman" pitchFamily="18" charset="0"/>
              </a:rPr>
              <a:t>, </a:t>
            </a:r>
            <a:r>
              <a:rPr lang="en-US" sz="2200" b="1" i="1" dirty="0" err="1" smtClean="0">
                <a:solidFill>
                  <a:srgbClr val="0000FF"/>
                </a:solidFill>
                <a:latin typeface="+mj-lt"/>
                <a:cs typeface="Times New Roman" pitchFamily="18" charset="0"/>
              </a:rPr>
              <a:t>H</a:t>
            </a:r>
            <a:r>
              <a:rPr lang="en-US" sz="2000" b="1" i="1" dirty="0" err="1" smtClean="0">
                <a:solidFill>
                  <a:srgbClr val="0000FF"/>
                </a:solidFill>
                <a:latin typeface="+mj-lt"/>
                <a:cs typeface="Times New Roman"/>
                <a:sym typeface="Wingdings" pitchFamily="2" charset="2"/>
              </a:rPr>
              <a:t></a:t>
            </a:r>
            <a:r>
              <a:rPr lang="en-US" sz="2200" b="1" i="1" dirty="0" err="1" smtClean="0">
                <a:solidFill>
                  <a:srgbClr val="0000FF"/>
                </a:solidFill>
                <a:latin typeface="+mj-lt"/>
                <a:cs typeface="Times New Roman" pitchFamily="18" charset="0"/>
              </a:rPr>
              <a:t>e</a:t>
            </a:r>
            <a:r>
              <a:rPr lang="en-US" sz="2200" b="1" i="1" baseline="30000" dirty="0" err="1" smtClean="0">
                <a:solidFill>
                  <a:srgbClr val="0000FF"/>
                </a:solidFill>
                <a:latin typeface="+mj-lt"/>
                <a:cs typeface="Times New Roman" pitchFamily="18" charset="0"/>
              </a:rPr>
              <a:t>+</a:t>
            </a:r>
            <a:r>
              <a:rPr lang="en-US" sz="2200" b="1" i="1" dirty="0" err="1" smtClean="0">
                <a:solidFill>
                  <a:srgbClr val="0000FF"/>
                </a:solidFill>
                <a:latin typeface="+mj-lt"/>
                <a:cs typeface="Times New Roman" pitchFamily="18" charset="0"/>
              </a:rPr>
              <a:t>e</a:t>
            </a:r>
            <a:r>
              <a:rPr lang="en-US" sz="2200" b="1" i="1" baseline="30000" dirty="0" smtClean="0">
                <a:solidFill>
                  <a:srgbClr val="0000FF"/>
                </a:solidFill>
                <a:latin typeface="+mj-lt"/>
                <a:cs typeface="Times New Roman" pitchFamily="18" charset="0"/>
              </a:rPr>
              <a:t>-</a:t>
            </a:r>
            <a:r>
              <a:rPr lang="en-US" sz="2200" b="1" i="1" dirty="0" smtClean="0">
                <a:solidFill>
                  <a:srgbClr val="0000FF"/>
                </a:solidFill>
                <a:latin typeface="+mj-lt"/>
                <a:cs typeface="Times New Roman" pitchFamily="18" charset="0"/>
              </a:rPr>
              <a:t/>
            </a:r>
            <a:br>
              <a:rPr lang="en-US" sz="2200" b="1" i="1" dirty="0" smtClean="0">
                <a:solidFill>
                  <a:srgbClr val="0000FF"/>
                </a:solidFill>
                <a:latin typeface="+mj-lt"/>
                <a:cs typeface="Times New Roman" pitchFamily="18" charset="0"/>
              </a:rPr>
            </a:br>
            <a:r>
              <a:rPr lang="en-US" sz="2100" b="1" i="1" dirty="0" smtClean="0">
                <a:latin typeface="+mj-lt"/>
                <a:cs typeface="Times New Roman" pitchFamily="18" charset="0"/>
              </a:rPr>
              <a:t>90</a:t>
            </a:r>
            <a:r>
              <a:rPr lang="en-US" sz="2100" b="1" i="1" dirty="0">
                <a:latin typeface="+mj-lt"/>
                <a:cs typeface="Times New Roman" pitchFamily="18" charset="0"/>
              </a:rPr>
              <a:t>% CL exclusion in range </a:t>
            </a:r>
            <a:r>
              <a:rPr lang="en-US" sz="2100" b="1" i="1" dirty="0">
                <a:solidFill>
                  <a:srgbClr val="0000FF"/>
                </a:solidFill>
                <a:latin typeface="+mj-lt"/>
                <a:cs typeface="Times New Roman" pitchFamily="18" charset="0"/>
              </a:rPr>
              <a:t>10 </a:t>
            </a:r>
            <a:r>
              <a:rPr lang="en-US" sz="2100" b="1" i="1" dirty="0" smtClean="0">
                <a:solidFill>
                  <a:srgbClr val="0000FF"/>
                </a:solidFill>
                <a:latin typeface="+mj-lt"/>
                <a:cs typeface="Times New Roman" pitchFamily="18" charset="0"/>
              </a:rPr>
              <a:t>MeV &lt; </a:t>
            </a:r>
            <a:r>
              <a:rPr lang="en-US" sz="2100" b="1" i="1" dirty="0" err="1">
                <a:solidFill>
                  <a:srgbClr val="0000FF"/>
                </a:solidFill>
                <a:latin typeface="+mj-lt"/>
                <a:cs typeface="Times New Roman" pitchFamily="18" charset="0"/>
              </a:rPr>
              <a:t>m</a:t>
            </a:r>
            <a:r>
              <a:rPr lang="en-US" sz="2100" b="1" i="1" baseline="-25000" dirty="0" err="1">
                <a:solidFill>
                  <a:srgbClr val="0000FF"/>
                </a:solidFill>
                <a:latin typeface="+mj-lt"/>
                <a:cs typeface="Times New Roman" pitchFamily="18" charset="0"/>
              </a:rPr>
              <a:t>H</a:t>
            </a:r>
            <a:r>
              <a:rPr lang="en-US" sz="2100" b="1" i="1" dirty="0">
                <a:solidFill>
                  <a:srgbClr val="0000FF"/>
                </a:solidFill>
                <a:latin typeface="+mj-lt"/>
                <a:cs typeface="Times New Roman" pitchFamily="18" charset="0"/>
              </a:rPr>
              <a:t> &lt; 110 MeV </a:t>
            </a:r>
            <a:r>
              <a:rPr lang="en-US" sz="2100" b="1" i="1" dirty="0">
                <a:latin typeface="+mj-lt"/>
                <a:cs typeface="Times New Roman" pitchFamily="18" charset="0"/>
              </a:rPr>
              <a:t>(1989</a:t>
            </a:r>
            <a:r>
              <a:rPr lang="en-US" sz="2100" b="1" i="1" dirty="0" smtClean="0">
                <a:latin typeface="+mj-lt"/>
                <a:cs typeface="Times New Roman" pitchFamily="18" charset="0"/>
              </a:rPr>
              <a:t>)</a:t>
            </a:r>
            <a:br>
              <a:rPr lang="en-US" sz="2100" b="1" i="1" dirty="0" smtClean="0">
                <a:latin typeface="+mj-lt"/>
                <a:cs typeface="Times New Roman" pitchFamily="18" charset="0"/>
              </a:rPr>
            </a:br>
            <a:r>
              <a:rPr lang="en-US" sz="2000" b="1" i="1" dirty="0">
                <a:latin typeface="+mj-lt"/>
                <a:cs typeface="Times New Roman"/>
              </a:rPr>
              <a:t>Measurement of the decay π</a:t>
            </a:r>
            <a:r>
              <a:rPr lang="en-US" sz="2000" b="1" i="1" baseline="30000" dirty="0" smtClean="0">
                <a:latin typeface="+mj-lt"/>
                <a:cs typeface="Times New Roman"/>
              </a:rPr>
              <a:t>+</a:t>
            </a:r>
            <a:r>
              <a:rPr lang="en-US" sz="2000" b="1" i="1" dirty="0" smtClean="0">
                <a:latin typeface="+mj-lt"/>
                <a:cs typeface="Times New Roman"/>
                <a:sym typeface="Wingdings" pitchFamily="2" charset="2"/>
              </a:rPr>
              <a:t></a:t>
            </a:r>
            <a:r>
              <a:rPr lang="en-US" sz="2000" b="1" i="1" dirty="0" err="1" smtClean="0">
                <a:latin typeface="+mj-lt"/>
                <a:cs typeface="Times New Roman"/>
              </a:rPr>
              <a:t>e</a:t>
            </a:r>
            <a:r>
              <a:rPr lang="en-US" sz="2000" b="1" i="1" baseline="30000" dirty="0" err="1" smtClean="0">
                <a:latin typeface="+mj-lt"/>
                <a:cs typeface="Times New Roman"/>
              </a:rPr>
              <a:t>+</a:t>
            </a:r>
            <a:r>
              <a:rPr lang="en-US" sz="2000" b="1" i="1" dirty="0" err="1" smtClean="0">
                <a:latin typeface="+mj-lt"/>
                <a:cs typeface="Times New Roman"/>
              </a:rPr>
              <a:t>ν</a:t>
            </a:r>
            <a:r>
              <a:rPr lang="en-US" sz="2000" b="1" i="1" baseline="-25000" dirty="0" err="1" smtClean="0">
                <a:latin typeface="+mj-lt"/>
                <a:cs typeface="Times New Roman"/>
              </a:rPr>
              <a:t>e</a:t>
            </a:r>
            <a:r>
              <a:rPr lang="en-US" sz="2000" b="1" i="1" dirty="0" err="1" smtClean="0">
                <a:latin typeface="+mj-lt"/>
                <a:cs typeface="Times New Roman"/>
              </a:rPr>
              <a:t>e</a:t>
            </a:r>
            <a:r>
              <a:rPr lang="en-US" sz="2000" b="1" i="1" baseline="30000" dirty="0" err="1" smtClean="0">
                <a:latin typeface="+mj-lt"/>
                <a:cs typeface="Times New Roman"/>
              </a:rPr>
              <a:t>+</a:t>
            </a:r>
            <a:r>
              <a:rPr lang="en-US" sz="2000" b="1" i="1" dirty="0" err="1" smtClean="0">
                <a:latin typeface="+mj-lt"/>
                <a:cs typeface="Times New Roman"/>
              </a:rPr>
              <a:t>e</a:t>
            </a:r>
            <a:r>
              <a:rPr lang="en-US" sz="2000" b="1" i="1" baseline="30000" dirty="0">
                <a:latin typeface="+mj-lt"/>
                <a:cs typeface="Times New Roman"/>
              </a:rPr>
              <a:t>−</a:t>
            </a:r>
            <a:r>
              <a:rPr lang="en-US" sz="2000" b="1" i="1" dirty="0">
                <a:latin typeface="+mj-lt"/>
                <a:cs typeface="Times New Roman"/>
              </a:rPr>
              <a:t> and search for a light Higgs </a:t>
            </a:r>
            <a:r>
              <a:rPr lang="en-US" sz="2000" b="1" i="1" dirty="0" smtClean="0">
                <a:latin typeface="+mj-lt"/>
                <a:cs typeface="Times New Roman"/>
              </a:rPr>
              <a:t>boson, </a:t>
            </a:r>
            <a:r>
              <a:rPr lang="en-US" sz="2000" b="1" i="1" dirty="0" smtClean="0">
                <a:latin typeface="+mj-lt"/>
                <a:hlinkClick r:id="rId2"/>
              </a:rPr>
              <a:t>Phys</a:t>
            </a:r>
            <a:r>
              <a:rPr lang="en-US" sz="2000" b="1" i="1" dirty="0">
                <a:latin typeface="+mj-lt"/>
                <a:hlinkClick r:id="rId2"/>
              </a:rPr>
              <a:t>. Lett. B 222, </a:t>
            </a:r>
            <a:r>
              <a:rPr lang="en-US" sz="2000" b="1" i="1" dirty="0" smtClean="0">
                <a:latin typeface="+mj-lt"/>
                <a:hlinkClick r:id="rId2"/>
              </a:rPr>
              <a:t>533</a:t>
            </a:r>
            <a:endParaRPr lang="en-US" sz="2100" b="1" i="1" dirty="0" smtClean="0">
              <a:latin typeface="+mj-lt"/>
              <a:cs typeface="Times New Roman" pitchFamily="18" charset="0"/>
            </a:endParaRPr>
          </a:p>
          <a:p>
            <a:pPr marL="457200" indent="-457200">
              <a:spcBef>
                <a:spcPts val="1728"/>
              </a:spcBef>
              <a:buFont typeface="+mj-ea"/>
              <a:buAutoNum type="circleNumDbPlain"/>
              <a:tabLst>
                <a:tab pos="444500" algn="l"/>
              </a:tabLst>
            </a:pPr>
            <a:r>
              <a:rPr lang="en-US" sz="2100" b="1" i="1" dirty="0" smtClean="0">
                <a:solidFill>
                  <a:srgbClr val="FF0000"/>
                </a:solidFill>
                <a:latin typeface="+mj-lt"/>
                <a:cs typeface="Times New Roman" pitchFamily="18" charset="0"/>
              </a:rPr>
              <a:t>CLEO </a:t>
            </a:r>
            <a:r>
              <a:rPr lang="en-US" sz="2100" b="1" i="1" dirty="0" smtClean="0">
                <a:latin typeface="+mj-lt"/>
                <a:cs typeface="Times New Roman" pitchFamily="18" charset="0"/>
              </a:rPr>
              <a:t>collaboration at CESR searched in channel </a:t>
            </a:r>
            <a:br>
              <a:rPr lang="en-US" sz="2100" b="1" i="1" dirty="0" smtClean="0">
                <a:latin typeface="+mj-lt"/>
                <a:cs typeface="Times New Roman" pitchFamily="18" charset="0"/>
              </a:rPr>
            </a:br>
            <a:r>
              <a:rPr lang="en-US" sz="2100" b="1" i="1" dirty="0" smtClean="0">
                <a:solidFill>
                  <a:srgbClr val="0000FF"/>
                </a:solidFill>
                <a:latin typeface="+mj-lt"/>
                <a:cs typeface="Times New Roman" pitchFamily="18" charset="0"/>
              </a:rPr>
              <a:t>B </a:t>
            </a:r>
            <a:r>
              <a:rPr lang="en-US" sz="2000" b="1" i="1" dirty="0" smtClean="0">
                <a:solidFill>
                  <a:srgbClr val="0000FF"/>
                </a:solidFill>
                <a:latin typeface="+mj-lt"/>
                <a:cs typeface="Times New Roman" pitchFamily="18" charset="0"/>
                <a:sym typeface="Wingdings" pitchFamily="2" charset="2"/>
              </a:rPr>
              <a:t></a:t>
            </a:r>
            <a:r>
              <a:rPr lang="en-US" sz="2000" b="1" i="1" dirty="0" smtClean="0">
                <a:solidFill>
                  <a:srgbClr val="0000FF"/>
                </a:solidFill>
                <a:latin typeface="+mj-lt"/>
                <a:cs typeface="Times New Roman" pitchFamily="18" charset="0"/>
              </a:rPr>
              <a:t> </a:t>
            </a:r>
            <a:r>
              <a:rPr lang="en-US" sz="2100" b="1" i="1" dirty="0" smtClean="0">
                <a:solidFill>
                  <a:srgbClr val="0000FF"/>
                </a:solidFill>
                <a:latin typeface="+mj-lt"/>
                <a:cs typeface="Times New Roman" pitchFamily="18" charset="0"/>
              </a:rPr>
              <a:t>K + H</a:t>
            </a:r>
            <a:r>
              <a:rPr lang="en-US" sz="2000" b="1" i="1" baseline="30000" dirty="0">
                <a:solidFill>
                  <a:srgbClr val="0000FF"/>
                </a:solidFill>
                <a:sym typeface="Wingdings"/>
              </a:rPr>
              <a:t>0</a:t>
            </a:r>
            <a:r>
              <a:rPr lang="en-US" sz="2100" b="1" i="1" dirty="0" smtClean="0">
                <a:solidFill>
                  <a:srgbClr val="0000FF"/>
                </a:solidFill>
                <a:latin typeface="+mj-lt"/>
                <a:cs typeface="Times New Roman" pitchFamily="18" charset="0"/>
              </a:rPr>
              <a:t>,  H</a:t>
            </a:r>
            <a:r>
              <a:rPr lang="en-US" sz="2000" b="1" i="1" baseline="30000" dirty="0">
                <a:solidFill>
                  <a:srgbClr val="0000FF"/>
                </a:solidFill>
                <a:sym typeface="Wingdings"/>
              </a:rPr>
              <a:t>0</a:t>
            </a:r>
            <a:r>
              <a:rPr lang="en-US" sz="2100" b="1" i="1" dirty="0" smtClean="0">
                <a:solidFill>
                  <a:srgbClr val="0000FF"/>
                </a:solidFill>
                <a:latin typeface="+mj-lt"/>
                <a:cs typeface="Times New Roman" pitchFamily="18" charset="0"/>
              </a:rPr>
              <a:t> </a:t>
            </a:r>
            <a:r>
              <a:rPr lang="en-US" sz="2000" b="1" i="1" dirty="0" smtClean="0">
                <a:solidFill>
                  <a:srgbClr val="0000FF"/>
                </a:solidFill>
                <a:latin typeface="+mj-lt"/>
                <a:cs typeface="Times New Roman" pitchFamily="18" charset="0"/>
                <a:sym typeface="Wingdings" pitchFamily="2" charset="2"/>
              </a:rPr>
              <a:t></a:t>
            </a:r>
            <a:r>
              <a:rPr lang="en-US" sz="2000" b="1" i="1" dirty="0" smtClean="0">
                <a:solidFill>
                  <a:srgbClr val="0000FF"/>
                </a:solidFill>
                <a:latin typeface="+mj-lt"/>
                <a:cs typeface="Times New Roman" pitchFamily="18" charset="0"/>
              </a:rPr>
              <a:t> </a:t>
            </a:r>
            <a:r>
              <a:rPr lang="en-US" sz="2000" b="1" i="1" dirty="0" smtClean="0">
                <a:solidFill>
                  <a:srgbClr val="0000FF"/>
                </a:solidFill>
                <a:latin typeface="+mj-lt"/>
                <a:cs typeface="Times New Roman"/>
              </a:rPr>
              <a:t>pair of </a:t>
            </a:r>
            <a:r>
              <a:rPr lang="en-US" sz="2100" b="1" i="1" dirty="0" err="1" smtClean="0">
                <a:solidFill>
                  <a:srgbClr val="0000FF"/>
                </a:solidFill>
                <a:latin typeface="+mj-lt"/>
                <a:cs typeface="Times New Roman" pitchFamily="18" charset="0"/>
              </a:rPr>
              <a:t>muons</a:t>
            </a:r>
            <a:r>
              <a:rPr lang="en-US" sz="2100" b="1" i="1" dirty="0" smtClean="0">
                <a:solidFill>
                  <a:srgbClr val="0000FF"/>
                </a:solidFill>
                <a:latin typeface="+mj-lt"/>
                <a:cs typeface="Times New Roman" pitchFamily="18" charset="0"/>
              </a:rPr>
              <a:t>, </a:t>
            </a:r>
            <a:r>
              <a:rPr lang="en-US" sz="2100" b="1" i="1" dirty="0" err="1" smtClean="0">
                <a:solidFill>
                  <a:srgbClr val="0000FF"/>
                </a:solidFill>
                <a:latin typeface="+mj-lt"/>
                <a:cs typeface="Times New Roman" pitchFamily="18" charset="0"/>
              </a:rPr>
              <a:t>pions</a:t>
            </a:r>
            <a:r>
              <a:rPr lang="en-US" sz="2100" b="1" i="1" dirty="0" smtClean="0">
                <a:solidFill>
                  <a:srgbClr val="0000FF"/>
                </a:solidFill>
                <a:latin typeface="+mj-lt"/>
                <a:cs typeface="Times New Roman" pitchFamily="18" charset="0"/>
              </a:rPr>
              <a:t> or </a:t>
            </a:r>
            <a:r>
              <a:rPr lang="en-US" sz="2100" b="1" i="1" dirty="0" err="1" smtClean="0">
                <a:solidFill>
                  <a:srgbClr val="0000FF"/>
                </a:solidFill>
                <a:latin typeface="+mj-lt"/>
                <a:cs typeface="Times New Roman" pitchFamily="18" charset="0"/>
              </a:rPr>
              <a:t>kaons</a:t>
            </a:r>
            <a:r>
              <a:rPr lang="en-US" sz="2100" b="1" i="1" dirty="0">
                <a:solidFill>
                  <a:srgbClr val="0000FF"/>
                </a:solidFill>
                <a:latin typeface="+mj-lt"/>
                <a:cs typeface="Times New Roman" pitchFamily="18" charset="0"/>
              </a:rPr>
              <a:t/>
            </a:r>
            <a:br>
              <a:rPr lang="en-US" sz="2100" b="1" i="1" dirty="0">
                <a:solidFill>
                  <a:srgbClr val="0000FF"/>
                </a:solidFill>
                <a:latin typeface="+mj-lt"/>
                <a:cs typeface="Times New Roman" pitchFamily="18" charset="0"/>
              </a:rPr>
            </a:br>
            <a:r>
              <a:rPr lang="en-US" sz="2100" b="1" i="1" dirty="0" smtClean="0">
                <a:latin typeface="+mj-lt"/>
                <a:cs typeface="Times New Roman" pitchFamily="18" charset="0"/>
              </a:rPr>
              <a:t>90% CL exclusion in range</a:t>
            </a:r>
            <a:r>
              <a:rPr lang="en-US" sz="2100" b="1" i="1" dirty="0" smtClean="0">
                <a:solidFill>
                  <a:srgbClr val="0000FF"/>
                </a:solidFill>
                <a:latin typeface="+mj-lt"/>
                <a:cs typeface="Times New Roman" pitchFamily="18" charset="0"/>
              </a:rPr>
              <a:t> 0.2 </a:t>
            </a:r>
            <a:r>
              <a:rPr lang="en-US" sz="2100" b="1" i="1" dirty="0" err="1" smtClean="0">
                <a:solidFill>
                  <a:srgbClr val="0000FF"/>
                </a:solidFill>
                <a:latin typeface="+mj-lt"/>
                <a:cs typeface="Times New Roman" pitchFamily="18" charset="0"/>
              </a:rPr>
              <a:t>GeV</a:t>
            </a:r>
            <a:r>
              <a:rPr lang="en-US" sz="2100" b="1" i="1" dirty="0" smtClean="0">
                <a:solidFill>
                  <a:srgbClr val="0000FF"/>
                </a:solidFill>
                <a:latin typeface="+mj-lt"/>
                <a:cs typeface="Times New Roman" pitchFamily="18" charset="0"/>
              </a:rPr>
              <a:t> &lt; </a:t>
            </a:r>
            <a:r>
              <a:rPr lang="en-US" sz="2100" b="1" i="1" dirty="0" err="1" smtClean="0">
                <a:solidFill>
                  <a:srgbClr val="0000FF"/>
                </a:solidFill>
                <a:latin typeface="+mj-lt"/>
                <a:cs typeface="Times New Roman" pitchFamily="18" charset="0"/>
              </a:rPr>
              <a:t>m</a:t>
            </a:r>
            <a:r>
              <a:rPr lang="en-US" sz="2100" b="1" i="1" baseline="-25000" dirty="0" err="1" smtClean="0">
                <a:solidFill>
                  <a:srgbClr val="0000FF"/>
                </a:solidFill>
                <a:latin typeface="+mj-lt"/>
                <a:cs typeface="Times New Roman" pitchFamily="18" charset="0"/>
              </a:rPr>
              <a:t>H</a:t>
            </a:r>
            <a:r>
              <a:rPr lang="en-US" sz="2100" b="1" i="1" dirty="0" smtClean="0">
                <a:solidFill>
                  <a:srgbClr val="0000FF"/>
                </a:solidFill>
                <a:latin typeface="+mj-lt"/>
                <a:cs typeface="Times New Roman" pitchFamily="18" charset="0"/>
              </a:rPr>
              <a:t> &lt; 3.6 </a:t>
            </a:r>
            <a:r>
              <a:rPr lang="en-US" sz="2100" b="1" i="1" dirty="0">
                <a:solidFill>
                  <a:srgbClr val="0000FF"/>
                </a:solidFill>
                <a:latin typeface="+mj-lt"/>
                <a:cs typeface="Times New Roman" pitchFamily="18" charset="0"/>
              </a:rPr>
              <a:t>G</a:t>
            </a:r>
            <a:r>
              <a:rPr lang="en-US" sz="2100" b="1" i="1" dirty="0" smtClean="0">
                <a:solidFill>
                  <a:srgbClr val="0000FF"/>
                </a:solidFill>
                <a:latin typeface="+mj-lt"/>
                <a:cs typeface="Times New Roman" pitchFamily="18" charset="0"/>
              </a:rPr>
              <a:t>eV </a:t>
            </a:r>
            <a:r>
              <a:rPr lang="en-US" sz="2100" b="1" i="1" dirty="0" smtClean="0">
                <a:latin typeface="+mj-lt"/>
                <a:cs typeface="Times New Roman" pitchFamily="18" charset="0"/>
              </a:rPr>
              <a:t>(1990)</a:t>
            </a:r>
            <a:br>
              <a:rPr lang="en-US" sz="2100" b="1" i="1" dirty="0" smtClean="0">
                <a:latin typeface="+mj-lt"/>
                <a:cs typeface="Times New Roman" pitchFamily="18" charset="0"/>
              </a:rPr>
            </a:br>
            <a:r>
              <a:rPr lang="en-US" sz="2000" b="1" i="1" dirty="0">
                <a:latin typeface="+mj-lt"/>
                <a:cs typeface="Times New Roman"/>
              </a:rPr>
              <a:t>Search for a neutral Higgs boson in B-meson </a:t>
            </a:r>
            <a:r>
              <a:rPr lang="en-US" sz="2000" b="1" i="1" dirty="0" smtClean="0">
                <a:latin typeface="+mj-lt"/>
                <a:cs typeface="Times New Roman"/>
              </a:rPr>
              <a:t>decay</a:t>
            </a:r>
            <a:br>
              <a:rPr lang="en-US" sz="2000" b="1" i="1" dirty="0" smtClean="0">
                <a:latin typeface="+mj-lt"/>
                <a:cs typeface="Times New Roman"/>
              </a:rPr>
            </a:br>
            <a:r>
              <a:rPr lang="en-US" sz="2000" b="1" i="1" dirty="0" smtClean="0">
                <a:latin typeface="+mj-lt"/>
                <a:hlinkClick r:id="rId3"/>
              </a:rPr>
              <a:t>Phys. Rev. D. 40, 712</a:t>
            </a:r>
            <a:endParaRPr lang="en-US" sz="2000" b="1" i="1" dirty="0" smtClean="0">
              <a:latin typeface="+mj-l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304800" y="5486400"/>
            <a:ext cx="8590091" cy="685800"/>
          </a:xfrm>
          <a:prstGeom prst="rect">
            <a:avLst/>
          </a:prstGeom>
          <a:solidFill>
            <a:srgbClr val="00CC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buFontTx/>
              <a:buNone/>
            </a:pPr>
            <a:endParaRPr lang="en-US" sz="1800" b="0" i="0" dirty="0">
              <a:solidFill>
                <a:prstClr val="white"/>
              </a:solidFill>
              <a:latin typeface="Gill Sans MT"/>
            </a:endParaRPr>
          </a:p>
        </p:txBody>
      </p:sp>
      <p:sp>
        <p:nvSpPr>
          <p:cNvPr id="2" name="Title 1"/>
          <p:cNvSpPr>
            <a:spLocks noGrp="1"/>
          </p:cNvSpPr>
          <p:nvPr>
            <p:ph type="title"/>
          </p:nvPr>
        </p:nvSpPr>
        <p:spPr>
          <a:xfrm>
            <a:off x="0" y="0"/>
            <a:ext cx="9144000" cy="666000"/>
          </a:xfrm>
        </p:spPr>
        <p:txBody>
          <a:bodyPr anchor="ctr">
            <a:normAutofit/>
          </a:bodyPr>
          <a:lstStyle/>
          <a:p>
            <a:pPr marL="360363"/>
            <a:r>
              <a:rPr lang="en-US" sz="2400" dirty="0" smtClean="0">
                <a:solidFill>
                  <a:schemeClr val="tx1"/>
                </a:solidFill>
                <a:latin typeface="Arial" pitchFamily="34" charset="0"/>
                <a:cs typeface="Arial" pitchFamily="34" charset="0"/>
              </a:rPr>
              <a:t>Higgs	Excitement has just begun</a:t>
            </a:r>
            <a:endParaRPr lang="en-US" sz="2400" dirty="0">
              <a:solidFill>
                <a:schemeClr val="tx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E9C351E-C2C8-8941-85F9-7BC92BCFA9AA}" type="slidenum">
              <a:rPr lang="en-US" smtClean="0">
                <a:solidFill>
                  <a:srgbClr val="464653"/>
                </a:solidFill>
                <a:latin typeface="+mj-lt"/>
              </a:rPr>
              <a:pPr/>
              <a:t>70</a:t>
            </a:fld>
            <a:endParaRPr lang="en-US" dirty="0">
              <a:solidFill>
                <a:srgbClr val="464653"/>
              </a:solidFill>
              <a:latin typeface="+mj-lt"/>
            </a:endParaRPr>
          </a:p>
        </p:txBody>
      </p:sp>
      <p:sp>
        <p:nvSpPr>
          <p:cNvPr id="6" name="Content Placeholder 5"/>
          <p:cNvSpPr>
            <a:spLocks noGrp="1"/>
          </p:cNvSpPr>
          <p:nvPr>
            <p:ph sz="quarter" idx="1"/>
          </p:nvPr>
        </p:nvSpPr>
        <p:spPr>
          <a:xfrm>
            <a:off x="249109" y="838200"/>
            <a:ext cx="8590091" cy="5334000"/>
          </a:xfrm>
        </p:spPr>
        <p:txBody>
          <a:bodyPr anchor="t" anchorCtr="0">
            <a:noAutofit/>
          </a:bodyPr>
          <a:lstStyle/>
          <a:p>
            <a:pPr marL="0" lvl="0" indent="0" defTabSz="914353" eaLnBrk="1" fontAlgn="auto" hangingPunct="1">
              <a:spcBef>
                <a:spcPts val="0"/>
              </a:spcBef>
              <a:spcAft>
                <a:spcPts val="0"/>
              </a:spcAft>
              <a:buNone/>
              <a:defRPr/>
            </a:pPr>
            <a:r>
              <a:rPr lang="en-US" sz="2200" b="1" i="1" dirty="0" smtClean="0">
                <a:solidFill>
                  <a:srgbClr val="FF0000"/>
                </a:solidFill>
                <a:latin typeface="Arial" pitchFamily="34" charset="0"/>
                <a:cs typeface="Arial" pitchFamily="34" charset="0"/>
              </a:rPr>
              <a:t>Secondly, If the large signal strength (μ) for H</a:t>
            </a:r>
            <a:r>
              <a:rPr lang="en-US" sz="2200" b="1" i="1" dirty="0" smtClean="0">
                <a:solidFill>
                  <a:srgbClr val="FF0000"/>
                </a:solidFill>
                <a:latin typeface="Arial" pitchFamily="34" charset="0"/>
                <a:cs typeface="Arial" pitchFamily="34" charset="0"/>
                <a:sym typeface="Symbol" pitchFamily="18" charset="2"/>
              </a:rPr>
              <a:t></a:t>
            </a:r>
            <a:r>
              <a:rPr lang="en-US" sz="2200" b="1" i="1" dirty="0" smtClean="0">
                <a:solidFill>
                  <a:srgbClr val="FF0000"/>
                </a:solidFill>
                <a:latin typeface="Arial" pitchFamily="34" charset="0"/>
                <a:cs typeface="Arial" pitchFamily="34" charset="0"/>
              </a:rPr>
              <a:t> </a:t>
            </a:r>
            <a:r>
              <a:rPr lang="en-US" sz="2200" b="1" i="1" dirty="0" err="1" smtClean="0">
                <a:solidFill>
                  <a:srgbClr val="FF0000"/>
                </a:solidFill>
                <a:latin typeface="Arial" pitchFamily="34" charset="0"/>
                <a:cs typeface="Arial" pitchFamily="34" charset="0"/>
              </a:rPr>
              <a:t>γγ</a:t>
            </a:r>
            <a:r>
              <a:rPr lang="en-US" sz="2200" b="1" i="1" dirty="0" smtClean="0">
                <a:solidFill>
                  <a:srgbClr val="FF0000"/>
                </a:solidFill>
                <a:latin typeface="Arial" pitchFamily="34" charset="0"/>
                <a:cs typeface="Arial" pitchFamily="34" charset="0"/>
              </a:rPr>
              <a:t> </a:t>
            </a:r>
            <a:r>
              <a:rPr kumimoji="1" lang="en-US" sz="2200" b="1" i="1" kern="0" dirty="0" smtClean="0">
                <a:solidFill>
                  <a:srgbClr val="FF0000"/>
                </a:solidFill>
                <a:latin typeface="Arial" pitchFamily="34" charset="0"/>
                <a:ea typeface="ＭＳ Ｐゴシック" pitchFamily="-83" charset="-128"/>
                <a:cs typeface="Arial" pitchFamily="34" charset="0"/>
              </a:rPr>
              <a:t>from ATLAS </a:t>
            </a:r>
            <a:r>
              <a:rPr kumimoji="1" lang="en-US" sz="2200" b="1" i="1" kern="0" dirty="0" smtClean="0">
                <a:solidFill>
                  <a:srgbClr val="3366FF"/>
                </a:solidFill>
                <a:latin typeface="Arial" pitchFamily="34" charset="0"/>
                <a:ea typeface="ＭＳ Ｐゴシック" pitchFamily="-83" charset="-128"/>
                <a:cs typeface="Arial" pitchFamily="34" charset="0"/>
              </a:rPr>
              <a:t>(</a:t>
            </a:r>
            <a:r>
              <a:rPr lang="en-GB" sz="1800" b="1" i="1" kern="1200" dirty="0" smtClean="0">
                <a:solidFill>
                  <a:srgbClr val="3366FF"/>
                </a:solidFill>
              </a:rPr>
              <a:t>μ </a:t>
            </a:r>
            <a:r>
              <a:rPr lang="en-GB" sz="1800" i="1" kern="1200" dirty="0">
                <a:solidFill>
                  <a:srgbClr val="3366FF"/>
                </a:solidFill>
              </a:rPr>
              <a:t>=</a:t>
            </a:r>
            <a:r>
              <a:rPr lang="en-GB" sz="1800" b="1" i="1" kern="1200" dirty="0">
                <a:solidFill>
                  <a:srgbClr val="3366FF"/>
                </a:solidFill>
              </a:rPr>
              <a:t> </a:t>
            </a:r>
            <a:r>
              <a:rPr lang="en-GB" sz="1800" b="1" i="1" kern="1200" dirty="0" smtClean="0">
                <a:solidFill>
                  <a:srgbClr val="3366FF"/>
                </a:solidFill>
              </a:rPr>
              <a:t>1.57        at </a:t>
            </a:r>
            <a:r>
              <a:rPr lang="en-US" sz="1800" b="1" i="1" kern="1200" dirty="0" err="1">
                <a:solidFill>
                  <a:srgbClr val="3366FF"/>
                </a:solidFill>
                <a:latin typeface="Arial" pitchFamily="34" charset="0"/>
                <a:cs typeface="Arial" pitchFamily="34" charset="0"/>
              </a:rPr>
              <a:t>m</a:t>
            </a:r>
            <a:r>
              <a:rPr lang="en-US" sz="1800" b="1" i="1" kern="1200" baseline="-25000" dirty="0" err="1">
                <a:solidFill>
                  <a:srgbClr val="3366FF"/>
                </a:solidFill>
                <a:latin typeface="Arial" pitchFamily="34" charset="0"/>
                <a:cs typeface="Arial" pitchFamily="34" charset="0"/>
              </a:rPr>
              <a:t>H</a:t>
            </a:r>
            <a:r>
              <a:rPr lang="en-US" sz="1800" b="1" i="1" kern="1200" baseline="-25000" dirty="0">
                <a:solidFill>
                  <a:srgbClr val="3366FF"/>
                </a:solidFill>
                <a:latin typeface="Arial" pitchFamily="34" charset="0"/>
                <a:cs typeface="Arial" pitchFamily="34" charset="0"/>
              </a:rPr>
              <a:t> </a:t>
            </a:r>
            <a:r>
              <a:rPr lang="en-US" sz="1800" b="1" i="1" kern="1200" dirty="0">
                <a:solidFill>
                  <a:srgbClr val="3366FF"/>
                </a:solidFill>
                <a:latin typeface="Arial" pitchFamily="34" charset="0"/>
                <a:cs typeface="Arial" pitchFamily="34" charset="0"/>
              </a:rPr>
              <a:t>=</a:t>
            </a:r>
            <a:r>
              <a:rPr lang="en-GB" sz="1800" b="1" i="1" kern="1200" dirty="0" smtClean="0">
                <a:solidFill>
                  <a:srgbClr val="3366FF"/>
                </a:solidFill>
              </a:rPr>
              <a:t>126.8 </a:t>
            </a:r>
            <a:r>
              <a:rPr lang="en-GB" sz="1800" b="1" i="1" kern="1200" dirty="0" err="1" smtClean="0">
                <a:solidFill>
                  <a:srgbClr val="3366FF"/>
                </a:solidFill>
              </a:rPr>
              <a:t>GeV</a:t>
            </a:r>
            <a:r>
              <a:rPr kumimoji="1" lang="en-US" sz="2200" b="1" i="1" dirty="0" smtClean="0">
                <a:solidFill>
                  <a:srgbClr val="3366FF"/>
                </a:solidFill>
                <a:latin typeface="Arial" pitchFamily="34" charset="0"/>
                <a:ea typeface="ＭＳ Ｐゴシック" pitchFamily="-83" charset="-128"/>
                <a:cs typeface="Arial" pitchFamily="34" charset="0"/>
              </a:rPr>
              <a:t>)</a:t>
            </a:r>
            <a:r>
              <a:rPr kumimoji="1" lang="en-US" sz="2200" b="1" i="1" dirty="0" smtClean="0">
                <a:solidFill>
                  <a:srgbClr val="FF0000"/>
                </a:solidFill>
                <a:latin typeface="Arial" pitchFamily="34" charset="0"/>
                <a:ea typeface="ＭＳ Ｐゴシック" pitchFamily="-83" charset="-128"/>
                <a:cs typeface="Arial" pitchFamily="34" charset="0"/>
              </a:rPr>
              <a:t>* </a:t>
            </a:r>
            <a:r>
              <a:rPr lang="en-US" sz="2200" b="1" i="1" dirty="0" smtClean="0">
                <a:solidFill>
                  <a:srgbClr val="FF0000"/>
                </a:solidFill>
                <a:latin typeface="Arial" pitchFamily="34" charset="0"/>
                <a:cs typeface="Arial" pitchFamily="34" charset="0"/>
              </a:rPr>
              <a:t>is sustained with higher statistics, then new physics will surface.</a:t>
            </a:r>
            <a:endParaRPr lang="en-US" sz="2200" b="1" i="1" dirty="0" smtClean="0">
              <a:latin typeface="Arial" pitchFamily="34" charset="0"/>
              <a:cs typeface="Arial" pitchFamily="34" charset="0"/>
            </a:endParaRPr>
          </a:p>
          <a:p>
            <a:pPr algn="just">
              <a:spcBef>
                <a:spcPts val="800"/>
              </a:spcBef>
            </a:pPr>
            <a:endParaRPr lang="en-US" sz="1800" b="1" i="1" dirty="0" smtClean="0">
              <a:latin typeface="Arial" pitchFamily="34" charset="0"/>
              <a:cs typeface="Arial" pitchFamily="34" charset="0"/>
            </a:endParaRPr>
          </a:p>
          <a:p>
            <a:pPr algn="just">
              <a:spcBef>
                <a:spcPts val="800"/>
              </a:spcBef>
            </a:pPr>
            <a:endParaRPr lang="en-US" sz="1800" b="1" i="1" dirty="0" smtClean="0">
              <a:latin typeface="Arial" pitchFamily="34" charset="0"/>
              <a:cs typeface="Arial" pitchFamily="34" charset="0"/>
            </a:endParaRPr>
          </a:p>
          <a:p>
            <a:pPr algn="just">
              <a:spcBef>
                <a:spcPts val="800"/>
              </a:spcBef>
            </a:pPr>
            <a:endParaRPr lang="en-US" sz="1800" b="1" i="1" dirty="0" smtClean="0">
              <a:latin typeface="Arial" pitchFamily="34" charset="0"/>
              <a:cs typeface="Arial" pitchFamily="34" charset="0"/>
            </a:endParaRPr>
          </a:p>
          <a:p>
            <a:pPr algn="just">
              <a:spcBef>
                <a:spcPts val="800"/>
              </a:spcBef>
              <a:buNone/>
            </a:pPr>
            <a:r>
              <a:rPr lang="en-US" sz="1800" b="1" i="1" dirty="0" smtClean="0">
                <a:latin typeface="Arial" pitchFamily="34" charset="0"/>
                <a:cs typeface="Arial" pitchFamily="34" charset="0"/>
              </a:rPr>
              <a:t> </a:t>
            </a:r>
            <a:endParaRPr lang="en-US" sz="800" b="1" i="1" dirty="0" smtClean="0">
              <a:latin typeface="Arial" pitchFamily="34" charset="0"/>
              <a:cs typeface="Arial" pitchFamily="34" charset="0"/>
            </a:endParaRPr>
          </a:p>
          <a:p>
            <a:pPr>
              <a:spcBef>
                <a:spcPts val="800"/>
              </a:spcBef>
            </a:pPr>
            <a:r>
              <a:rPr lang="en-US" sz="1800" b="1" i="1" dirty="0" smtClean="0">
                <a:latin typeface="Arial" pitchFamily="34" charset="0"/>
                <a:cs typeface="Arial" pitchFamily="34" charset="0"/>
              </a:rPr>
              <a:t>In the SM, the most important Higgs production process in pp interactions is gluon fusion through a top triangle.</a:t>
            </a:r>
          </a:p>
          <a:p>
            <a:pPr algn="just">
              <a:spcBef>
                <a:spcPts val="1800"/>
              </a:spcBef>
            </a:pPr>
            <a:r>
              <a:rPr lang="en-US" sz="1800" b="1" i="1" dirty="0" smtClean="0">
                <a:latin typeface="Arial" pitchFamily="34" charset="0"/>
                <a:cs typeface="Arial" pitchFamily="34" charset="0"/>
              </a:rPr>
              <a:t>If the SM is not the whole story, the situation becomes quite interesting: additional heavy particles could contribute to these triangles:</a:t>
            </a:r>
          </a:p>
          <a:p>
            <a:pPr lvl="1" algn="just">
              <a:spcBef>
                <a:spcPts val="0"/>
              </a:spcBef>
            </a:pPr>
            <a:r>
              <a:rPr lang="en-US" sz="1800" b="1" i="1" dirty="0" smtClean="0">
                <a:latin typeface="Arial" pitchFamily="34" charset="0"/>
                <a:cs typeface="Arial" pitchFamily="34" charset="0"/>
              </a:rPr>
              <a:t>New particles with color would contribute to the </a:t>
            </a:r>
            <a:r>
              <a:rPr lang="en-US" sz="1800" b="1" i="1" dirty="0" smtClean="0">
                <a:solidFill>
                  <a:srgbClr val="FF0000"/>
                </a:solidFill>
                <a:latin typeface="Arial" pitchFamily="34" charset="0"/>
                <a:cs typeface="Arial" pitchFamily="34" charset="0"/>
              </a:rPr>
              <a:t>production triangle</a:t>
            </a:r>
          </a:p>
          <a:p>
            <a:pPr lvl="1" algn="just">
              <a:spcBef>
                <a:spcPts val="0"/>
              </a:spcBef>
            </a:pPr>
            <a:r>
              <a:rPr lang="en-US" sz="1800" b="1" i="1" dirty="0" smtClean="0">
                <a:latin typeface="Arial" pitchFamily="34" charset="0"/>
                <a:cs typeface="Arial" pitchFamily="34" charset="0"/>
              </a:rPr>
              <a:t>New particles with charge would contribute to the </a:t>
            </a:r>
            <a:r>
              <a:rPr lang="en-US" sz="1800" b="1" i="1" dirty="0" smtClean="0">
                <a:solidFill>
                  <a:srgbClr val="0000FF"/>
                </a:solidFill>
                <a:latin typeface="Arial" pitchFamily="34" charset="0"/>
                <a:cs typeface="Arial" pitchFamily="34" charset="0"/>
              </a:rPr>
              <a:t>decay loop</a:t>
            </a:r>
            <a:endParaRPr lang="en-US" sz="1800" b="1" i="1" dirty="0" smtClean="0">
              <a:latin typeface="Arial" pitchFamily="34" charset="0"/>
              <a:cs typeface="Arial" pitchFamily="34" charset="0"/>
            </a:endParaRPr>
          </a:p>
          <a:p>
            <a:pPr>
              <a:spcBef>
                <a:spcPts val="1200"/>
              </a:spcBef>
            </a:pPr>
            <a:r>
              <a:rPr lang="en-US" sz="1800" b="1" i="1" dirty="0" smtClean="0">
                <a:latin typeface="Arial" pitchFamily="34" charset="0"/>
                <a:cs typeface="Arial" pitchFamily="34" charset="0"/>
              </a:rPr>
              <a:t>The presence of such new particles may enhance Higgs production and its decay into two photons.</a:t>
            </a:r>
            <a:endParaRPr lang="en-US" sz="2400" b="1" i="1" dirty="0" smtClean="0">
              <a:latin typeface="Arial" pitchFamily="34" charset="0"/>
              <a:cs typeface="Arial" pitchFamily="34" charset="0"/>
            </a:endParaRPr>
          </a:p>
        </p:txBody>
      </p:sp>
      <p:sp>
        <p:nvSpPr>
          <p:cNvPr id="11" name="TextBox 10"/>
          <p:cNvSpPr txBox="1"/>
          <p:nvPr/>
        </p:nvSpPr>
        <p:spPr>
          <a:xfrm>
            <a:off x="7500359" y="2573606"/>
            <a:ext cx="1110241" cy="369332"/>
          </a:xfrm>
          <a:prstGeom prst="rect">
            <a:avLst/>
          </a:prstGeom>
          <a:noFill/>
        </p:spPr>
        <p:txBody>
          <a:bodyPr wrap="square" rtlCol="0">
            <a:spAutoFit/>
          </a:bodyPr>
          <a:lstStyle/>
          <a:p>
            <a:pPr algn="just" defTabSz="457200" eaLnBrk="1" fontAlgn="auto" hangingPunct="1">
              <a:spcBef>
                <a:spcPts val="0"/>
              </a:spcBef>
              <a:spcAft>
                <a:spcPts val="0"/>
              </a:spcAft>
              <a:buFontTx/>
              <a:buNone/>
            </a:pPr>
            <a:r>
              <a:rPr lang="en-US" sz="1800" i="0" dirty="0" smtClean="0">
                <a:solidFill>
                  <a:srgbClr val="0000FF"/>
                </a:solidFill>
                <a:latin typeface="Arial" pitchFamily="34" charset="0"/>
                <a:cs typeface="Arial" pitchFamily="34" charset="0"/>
              </a:rPr>
              <a:t>decay</a:t>
            </a:r>
            <a:endParaRPr lang="en-US" sz="1800" i="0" dirty="0">
              <a:solidFill>
                <a:srgbClr val="0000FF"/>
              </a:solidFill>
              <a:latin typeface="Arial" pitchFamily="34" charset="0"/>
              <a:cs typeface="Arial" pitchFamily="34" charset="0"/>
            </a:endParaRPr>
          </a:p>
        </p:txBody>
      </p:sp>
      <p:sp>
        <p:nvSpPr>
          <p:cNvPr id="12" name="TextBox 11"/>
          <p:cNvSpPr txBox="1"/>
          <p:nvPr/>
        </p:nvSpPr>
        <p:spPr>
          <a:xfrm>
            <a:off x="914400" y="2573606"/>
            <a:ext cx="1252842" cy="369332"/>
          </a:xfrm>
          <a:prstGeom prst="rect">
            <a:avLst/>
          </a:prstGeom>
          <a:noFill/>
        </p:spPr>
        <p:txBody>
          <a:bodyPr wrap="square" rtlCol="0">
            <a:spAutoFit/>
          </a:bodyPr>
          <a:lstStyle/>
          <a:p>
            <a:pPr algn="r" defTabSz="457200" eaLnBrk="1" fontAlgn="auto" hangingPunct="1">
              <a:spcBef>
                <a:spcPts val="0"/>
              </a:spcBef>
              <a:spcAft>
                <a:spcPts val="0"/>
              </a:spcAft>
              <a:buFontTx/>
              <a:buNone/>
            </a:pPr>
            <a:r>
              <a:rPr lang="en-US" sz="1800" i="0" dirty="0" smtClean="0">
                <a:solidFill>
                  <a:srgbClr val="FF0000"/>
                </a:solidFill>
                <a:latin typeface="Arial" pitchFamily="34" charset="0"/>
                <a:cs typeface="Arial" pitchFamily="34" charset="0"/>
              </a:rPr>
              <a:t>production</a:t>
            </a:r>
            <a:endParaRPr lang="en-US" sz="1800" i="0" dirty="0">
              <a:solidFill>
                <a:srgbClr val="FF0000"/>
              </a:solidFill>
              <a:latin typeface="Arial" pitchFamily="34" charset="0"/>
              <a:cs typeface="Arial" pitchFamily="34" charset="0"/>
            </a:endParaRPr>
          </a:p>
        </p:txBody>
      </p:sp>
      <p:sp>
        <p:nvSpPr>
          <p:cNvPr id="15" name="Rectangle 14"/>
          <p:cNvSpPr/>
          <p:nvPr/>
        </p:nvSpPr>
        <p:spPr>
          <a:xfrm flipV="1">
            <a:off x="5854551" y="2458591"/>
            <a:ext cx="304566" cy="132603"/>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eaLnBrk="1" fontAlgn="auto" hangingPunct="1">
              <a:spcBef>
                <a:spcPts val="0"/>
              </a:spcBef>
              <a:spcAft>
                <a:spcPts val="0"/>
              </a:spcAft>
              <a:buFontTx/>
              <a:buNone/>
            </a:pPr>
            <a:endParaRPr lang="en-US" sz="1800" b="0" i="0" dirty="0">
              <a:solidFill>
                <a:prstClr val="black"/>
              </a:solidFill>
              <a:latin typeface="Gill Sans MT"/>
            </a:endParaRPr>
          </a:p>
        </p:txBody>
      </p:sp>
      <p:sp>
        <p:nvSpPr>
          <p:cNvPr id="16" name="Rectangle 15"/>
          <p:cNvSpPr/>
          <p:nvPr/>
        </p:nvSpPr>
        <p:spPr>
          <a:xfrm flipV="1">
            <a:off x="4103502" y="2689266"/>
            <a:ext cx="304566" cy="45719"/>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eaLnBrk="1" fontAlgn="auto" hangingPunct="1">
              <a:spcBef>
                <a:spcPts val="0"/>
              </a:spcBef>
              <a:spcAft>
                <a:spcPts val="0"/>
              </a:spcAft>
              <a:buFontTx/>
              <a:buNone/>
            </a:pPr>
            <a:endParaRPr lang="en-US" sz="1800" b="0" i="0" dirty="0">
              <a:solidFill>
                <a:prstClr val="black"/>
              </a:solidFill>
              <a:latin typeface="Gill Sans MT"/>
            </a:endParaRPr>
          </a:p>
        </p:txBody>
      </p:sp>
      <p:grpSp>
        <p:nvGrpSpPr>
          <p:cNvPr id="3" name="Group 25"/>
          <p:cNvGrpSpPr/>
          <p:nvPr/>
        </p:nvGrpSpPr>
        <p:grpSpPr>
          <a:xfrm>
            <a:off x="2167199" y="2101268"/>
            <a:ext cx="2306007" cy="1451549"/>
            <a:chOff x="2112260" y="2057084"/>
            <a:chExt cx="2498174" cy="1451549"/>
          </a:xfrm>
        </p:grpSpPr>
        <p:pic>
          <p:nvPicPr>
            <p:cNvPr id="7" name="Picture 6" descr="Screen Shot 2012-07-16 at 1.53.14 PM.png"/>
            <p:cNvPicPr>
              <a:picLocks noChangeAspect="1"/>
            </p:cNvPicPr>
            <p:nvPr/>
          </p:nvPicPr>
          <p:blipFill>
            <a:blip r:embed="rId2" cstate="print"/>
            <a:stretch>
              <a:fillRect/>
            </a:stretch>
          </p:blipFill>
          <p:spPr>
            <a:xfrm>
              <a:off x="2112260" y="2057084"/>
              <a:ext cx="2498174" cy="1451549"/>
            </a:xfrm>
            <a:prstGeom prst="rect">
              <a:avLst/>
            </a:prstGeom>
          </p:spPr>
        </p:pic>
        <p:sp>
          <p:nvSpPr>
            <p:cNvPr id="14" name="Rectangle 13"/>
            <p:cNvSpPr/>
            <p:nvPr/>
          </p:nvSpPr>
          <p:spPr>
            <a:xfrm flipV="1">
              <a:off x="3373833" y="2259703"/>
              <a:ext cx="329947" cy="45719"/>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eaLnBrk="1" fontAlgn="auto" hangingPunct="1">
                <a:spcBef>
                  <a:spcPts val="0"/>
                </a:spcBef>
                <a:spcAft>
                  <a:spcPts val="0"/>
                </a:spcAft>
                <a:buFontTx/>
                <a:buNone/>
              </a:pPr>
              <a:endParaRPr lang="en-US" sz="1800" b="0" i="0" dirty="0">
                <a:solidFill>
                  <a:prstClr val="black"/>
                </a:solidFill>
                <a:latin typeface="Gill Sans MT"/>
              </a:endParaRPr>
            </a:p>
          </p:txBody>
        </p:sp>
        <p:sp>
          <p:nvSpPr>
            <p:cNvPr id="17" name="Rectangle 16"/>
            <p:cNvSpPr/>
            <p:nvPr/>
          </p:nvSpPr>
          <p:spPr>
            <a:xfrm flipV="1">
              <a:off x="4230257" y="2485163"/>
              <a:ext cx="141315" cy="97326"/>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eaLnBrk="1" fontAlgn="auto" hangingPunct="1">
                <a:spcBef>
                  <a:spcPts val="0"/>
                </a:spcBef>
                <a:spcAft>
                  <a:spcPts val="0"/>
                </a:spcAft>
                <a:buFontTx/>
                <a:buNone/>
              </a:pPr>
              <a:endParaRPr lang="en-US" sz="1800" b="0" i="0" dirty="0">
                <a:solidFill>
                  <a:prstClr val="black"/>
                </a:solidFill>
                <a:latin typeface="Gill Sans MT"/>
              </a:endParaRPr>
            </a:p>
          </p:txBody>
        </p:sp>
      </p:grpSp>
      <p:grpSp>
        <p:nvGrpSpPr>
          <p:cNvPr id="4" name="Group 27"/>
          <p:cNvGrpSpPr/>
          <p:nvPr/>
        </p:nvGrpSpPr>
        <p:grpSpPr>
          <a:xfrm>
            <a:off x="5353947" y="1981200"/>
            <a:ext cx="2171946" cy="1571615"/>
            <a:chOff x="5564570" y="1937016"/>
            <a:chExt cx="2352942" cy="1571615"/>
          </a:xfrm>
        </p:grpSpPr>
        <p:pic>
          <p:nvPicPr>
            <p:cNvPr id="8" name="Picture 7" descr="Screen Shot 2012-07-16 at 1.55.22 PM.png"/>
            <p:cNvPicPr>
              <a:picLocks noChangeAspect="1"/>
            </p:cNvPicPr>
            <p:nvPr/>
          </p:nvPicPr>
          <p:blipFill>
            <a:blip r:embed="rId3" cstate="print"/>
            <a:stretch>
              <a:fillRect/>
            </a:stretch>
          </p:blipFill>
          <p:spPr>
            <a:xfrm>
              <a:off x="5564570" y="2057083"/>
              <a:ext cx="2352942" cy="1451548"/>
            </a:xfrm>
            <a:prstGeom prst="rect">
              <a:avLst/>
            </a:prstGeom>
          </p:spPr>
        </p:pic>
        <p:sp>
          <p:nvSpPr>
            <p:cNvPr id="9" name="Rectangle 8"/>
            <p:cNvSpPr/>
            <p:nvPr/>
          </p:nvSpPr>
          <p:spPr>
            <a:xfrm>
              <a:off x="5564570" y="2158571"/>
              <a:ext cx="565449" cy="287758"/>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eaLnBrk="1" fontAlgn="auto" hangingPunct="1">
                <a:spcBef>
                  <a:spcPts val="0"/>
                </a:spcBef>
                <a:spcAft>
                  <a:spcPts val="0"/>
                </a:spcAft>
                <a:buFontTx/>
                <a:buNone/>
              </a:pPr>
              <a:endParaRPr lang="en-US" sz="1800" b="0" i="0">
                <a:solidFill>
                  <a:prstClr val="black"/>
                </a:solidFill>
                <a:latin typeface="Gill Sans MT"/>
              </a:endParaRPr>
            </a:p>
          </p:txBody>
        </p:sp>
        <p:sp>
          <p:nvSpPr>
            <p:cNvPr id="10" name="Rectangle 9"/>
            <p:cNvSpPr/>
            <p:nvPr/>
          </p:nvSpPr>
          <p:spPr>
            <a:xfrm>
              <a:off x="5721563" y="1937016"/>
              <a:ext cx="565449" cy="287758"/>
            </a:xfrm>
            <a:prstGeom prst="rect">
              <a:avLst/>
            </a:prstGeom>
            <a:ln>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eaLnBrk="1" fontAlgn="auto" hangingPunct="1">
                <a:spcBef>
                  <a:spcPts val="0"/>
                </a:spcBef>
                <a:spcAft>
                  <a:spcPts val="0"/>
                </a:spcAft>
                <a:buFontTx/>
                <a:buNone/>
              </a:pPr>
              <a:endParaRPr lang="en-US" sz="1800" b="0" i="0">
                <a:solidFill>
                  <a:prstClr val="black"/>
                </a:solidFill>
                <a:latin typeface="Gill Sans MT"/>
              </a:endParaRPr>
            </a:p>
          </p:txBody>
        </p:sp>
        <p:sp>
          <p:nvSpPr>
            <p:cNvPr id="24" name="TextBox 23"/>
            <p:cNvSpPr txBox="1"/>
            <p:nvPr/>
          </p:nvSpPr>
          <p:spPr>
            <a:xfrm>
              <a:off x="6026150" y="2218993"/>
              <a:ext cx="630038" cy="307777"/>
            </a:xfrm>
            <a:prstGeom prst="rect">
              <a:avLst/>
            </a:prstGeom>
            <a:solidFill>
              <a:schemeClr val="bg1"/>
            </a:solidFill>
          </p:spPr>
          <p:txBody>
            <a:bodyPr wrap="square" rtlCol="0">
              <a:spAutoFit/>
            </a:bodyPr>
            <a:lstStyle/>
            <a:p>
              <a:pPr algn="r" defTabSz="457200" eaLnBrk="1" fontAlgn="auto" hangingPunct="1">
                <a:spcBef>
                  <a:spcPts val="0"/>
                </a:spcBef>
                <a:spcAft>
                  <a:spcPts val="0"/>
                </a:spcAft>
                <a:buFontTx/>
                <a:buNone/>
              </a:pPr>
              <a:r>
                <a:rPr lang="en-US" sz="1400" i="0" dirty="0" smtClean="0">
                  <a:solidFill>
                    <a:prstClr val="black"/>
                  </a:solidFill>
                  <a:latin typeface="Gill Sans MT"/>
                </a:rPr>
                <a:t>W, t</a:t>
              </a:r>
              <a:endParaRPr lang="en-US" sz="1400" i="0" dirty="0">
                <a:solidFill>
                  <a:prstClr val="black"/>
                </a:solidFill>
                <a:latin typeface="Gill Sans MT"/>
              </a:endParaRPr>
            </a:p>
          </p:txBody>
        </p:sp>
        <p:sp>
          <p:nvSpPr>
            <p:cNvPr id="22" name="TextBox 21"/>
            <p:cNvSpPr txBox="1"/>
            <p:nvPr/>
          </p:nvSpPr>
          <p:spPr>
            <a:xfrm>
              <a:off x="6965027" y="2584868"/>
              <a:ext cx="629574" cy="307777"/>
            </a:xfrm>
            <a:prstGeom prst="rect">
              <a:avLst/>
            </a:prstGeom>
            <a:solidFill>
              <a:schemeClr val="bg1"/>
            </a:solidFill>
          </p:spPr>
          <p:txBody>
            <a:bodyPr wrap="square" rtlCol="0">
              <a:spAutoFit/>
            </a:bodyPr>
            <a:lstStyle/>
            <a:p>
              <a:pPr defTabSz="457200" eaLnBrk="1" fontAlgn="auto" hangingPunct="1">
                <a:spcBef>
                  <a:spcPts val="0"/>
                </a:spcBef>
                <a:spcAft>
                  <a:spcPts val="0"/>
                </a:spcAft>
                <a:buFontTx/>
                <a:buNone/>
              </a:pPr>
              <a:r>
                <a:rPr lang="en-US" sz="1400" i="0" dirty="0" smtClean="0">
                  <a:solidFill>
                    <a:prstClr val="black"/>
                  </a:solidFill>
                  <a:latin typeface="Gill Sans MT"/>
                </a:rPr>
                <a:t>W, t</a:t>
              </a:r>
              <a:endParaRPr lang="en-US" sz="1400" i="0" dirty="0">
                <a:solidFill>
                  <a:prstClr val="black"/>
                </a:solidFill>
                <a:latin typeface="Gill Sans MT"/>
              </a:endParaRPr>
            </a:p>
          </p:txBody>
        </p:sp>
        <p:sp>
          <p:nvSpPr>
            <p:cNvPr id="23" name="TextBox 22"/>
            <p:cNvSpPr txBox="1"/>
            <p:nvPr/>
          </p:nvSpPr>
          <p:spPr>
            <a:xfrm>
              <a:off x="5943600" y="2980993"/>
              <a:ext cx="647798" cy="307777"/>
            </a:xfrm>
            <a:prstGeom prst="rect">
              <a:avLst/>
            </a:prstGeom>
            <a:solidFill>
              <a:schemeClr val="bg1"/>
            </a:solidFill>
          </p:spPr>
          <p:txBody>
            <a:bodyPr wrap="square" rtlCol="0">
              <a:spAutoFit/>
            </a:bodyPr>
            <a:lstStyle/>
            <a:p>
              <a:pPr algn="r" defTabSz="457200" eaLnBrk="1" fontAlgn="auto" hangingPunct="1">
                <a:spcBef>
                  <a:spcPts val="0"/>
                </a:spcBef>
                <a:spcAft>
                  <a:spcPts val="0"/>
                </a:spcAft>
                <a:buFontTx/>
                <a:buNone/>
              </a:pPr>
              <a:r>
                <a:rPr lang="en-US" sz="1400" i="0" dirty="0" smtClean="0">
                  <a:solidFill>
                    <a:prstClr val="black"/>
                  </a:solidFill>
                  <a:latin typeface="Gill Sans MT"/>
                </a:rPr>
                <a:t>W, t</a:t>
              </a:r>
              <a:endParaRPr lang="en-US" sz="1400" i="0" dirty="0">
                <a:solidFill>
                  <a:prstClr val="black"/>
                </a:solidFill>
                <a:latin typeface="Gill Sans MT"/>
              </a:endParaRPr>
            </a:p>
          </p:txBody>
        </p:sp>
      </p:grpSp>
      <p:sp>
        <p:nvSpPr>
          <p:cNvPr id="13" name="TextBox 12"/>
          <p:cNvSpPr txBox="1"/>
          <p:nvPr/>
        </p:nvSpPr>
        <p:spPr>
          <a:xfrm>
            <a:off x="4191000" y="6175055"/>
            <a:ext cx="4189460" cy="369332"/>
          </a:xfrm>
          <a:prstGeom prst="rect">
            <a:avLst/>
          </a:prstGeom>
          <a:noFill/>
        </p:spPr>
        <p:txBody>
          <a:bodyPr wrap="none" rtlCol="0">
            <a:spAutoFit/>
          </a:bodyPr>
          <a:lstStyle/>
          <a:p>
            <a:r>
              <a:rPr lang="en-US" b="1" i="1" dirty="0" smtClean="0">
                <a:solidFill>
                  <a:srgbClr val="FF0000"/>
                </a:solidFill>
              </a:rPr>
              <a:t>* CMS: </a:t>
            </a:r>
            <a:r>
              <a:rPr lang="en-GB" b="1" i="1" dirty="0">
                <a:solidFill>
                  <a:srgbClr val="FF0000"/>
                </a:solidFill>
              </a:rPr>
              <a:t>μ = 0.78±0.27 at </a:t>
            </a:r>
            <a:r>
              <a:rPr lang="en-US" b="1" i="1" dirty="0" err="1">
                <a:solidFill>
                  <a:srgbClr val="FF0000"/>
                </a:solidFill>
                <a:latin typeface="Arial" pitchFamily="34" charset="0"/>
                <a:cs typeface="Arial" pitchFamily="34" charset="0"/>
              </a:rPr>
              <a:t>m</a:t>
            </a:r>
            <a:r>
              <a:rPr lang="en-US" b="1" i="1" baseline="-25000" dirty="0" err="1">
                <a:solidFill>
                  <a:srgbClr val="FF0000"/>
                </a:solidFill>
                <a:latin typeface="Arial" pitchFamily="34" charset="0"/>
                <a:cs typeface="Arial" pitchFamily="34" charset="0"/>
              </a:rPr>
              <a:t>H</a:t>
            </a:r>
            <a:r>
              <a:rPr lang="en-US" b="1" i="1" baseline="-25000" dirty="0">
                <a:solidFill>
                  <a:srgbClr val="FF0000"/>
                </a:solidFill>
                <a:latin typeface="Arial" pitchFamily="34" charset="0"/>
                <a:cs typeface="Arial" pitchFamily="34" charset="0"/>
              </a:rPr>
              <a:t> </a:t>
            </a:r>
            <a:r>
              <a:rPr lang="en-US" b="1" i="1" dirty="0">
                <a:solidFill>
                  <a:srgbClr val="FF0000"/>
                </a:solidFill>
                <a:latin typeface="Arial" pitchFamily="34" charset="0"/>
                <a:cs typeface="Arial" pitchFamily="34" charset="0"/>
              </a:rPr>
              <a:t>=</a:t>
            </a:r>
            <a:r>
              <a:rPr lang="en-GB" b="1" i="1" dirty="0">
                <a:solidFill>
                  <a:srgbClr val="FF0000"/>
                </a:solidFill>
              </a:rPr>
              <a:t>125 </a:t>
            </a:r>
            <a:r>
              <a:rPr lang="en-GB" b="1" i="1" dirty="0" err="1" smtClean="0">
                <a:solidFill>
                  <a:srgbClr val="FF0000"/>
                </a:solidFill>
              </a:rPr>
              <a:t>GeV</a:t>
            </a:r>
            <a:endParaRPr lang="en-GB" b="1" i="1" dirty="0">
              <a:solidFill>
                <a:srgbClr val="FF0000"/>
              </a:solidFill>
            </a:endParaRPr>
          </a:p>
        </p:txBody>
      </p:sp>
      <p:sp>
        <p:nvSpPr>
          <p:cNvPr id="26" name="TextBox 25"/>
          <p:cNvSpPr txBox="1"/>
          <p:nvPr/>
        </p:nvSpPr>
        <p:spPr>
          <a:xfrm>
            <a:off x="2268595" y="1179461"/>
            <a:ext cx="609600" cy="461665"/>
          </a:xfrm>
          <a:prstGeom prst="rect">
            <a:avLst/>
          </a:prstGeom>
          <a:noFill/>
        </p:spPr>
        <p:txBody>
          <a:bodyPr wrap="square" rtlCol="0">
            <a:spAutoFit/>
          </a:bodyPr>
          <a:lstStyle/>
          <a:p>
            <a:r>
              <a:rPr lang="en-US" sz="1200" b="1" i="1" dirty="0" smtClean="0">
                <a:solidFill>
                  <a:srgbClr val="3366FF"/>
                </a:solidFill>
              </a:rPr>
              <a:t>+0.32</a:t>
            </a:r>
          </a:p>
          <a:p>
            <a:r>
              <a:rPr lang="en-US" sz="1200" b="1" i="1" dirty="0" smtClean="0">
                <a:solidFill>
                  <a:srgbClr val="3366FF"/>
                </a:solidFill>
              </a:rPr>
              <a:t>-0.28</a:t>
            </a:r>
            <a:endParaRPr lang="en-US" sz="1200" b="1" i="1" dirty="0">
              <a:solidFill>
                <a:srgbClr val="3366FF"/>
              </a:solidFill>
            </a:endParaRPr>
          </a:p>
        </p:txBody>
      </p:sp>
    </p:spTree>
    <p:extLst>
      <p:ext uri="{BB962C8B-B14F-4D97-AF65-F5344CB8AC3E}">
        <p14:creationId xmlns:p14="http://schemas.microsoft.com/office/powerpoint/2010/main" xmlns="" val="37051226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81846" y="3733800"/>
            <a:ext cx="8991600" cy="2743200"/>
          </a:xfrm>
          <a:prstGeom prst="rect">
            <a:avLst/>
          </a:prstGeom>
          <a:solidFill>
            <a:srgbClr val="CCFFCC">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2" name="Title 1"/>
          <p:cNvSpPr>
            <a:spLocks noGrp="1"/>
          </p:cNvSpPr>
          <p:nvPr>
            <p:ph type="title"/>
          </p:nvPr>
        </p:nvSpPr>
        <p:spPr/>
        <p:txBody>
          <a:bodyPr anchor="ctr">
            <a:normAutofit/>
          </a:bodyPr>
          <a:lstStyle/>
          <a:p>
            <a:pPr marL="360363"/>
            <a:r>
              <a:rPr lang="en-US" sz="2400" i="1" dirty="0" smtClean="0">
                <a:solidFill>
                  <a:schemeClr val="tx1"/>
                </a:solidFill>
                <a:latin typeface="Arial" pitchFamily="34" charset="0"/>
                <a:cs typeface="Arial" pitchFamily="34" charset="0"/>
              </a:rPr>
              <a:t>Looking forward</a:t>
            </a:r>
            <a:endParaRPr lang="en-US" sz="2400" dirty="0">
              <a:solidFill>
                <a:schemeClr val="tx1"/>
              </a:solidFill>
              <a:latin typeface="Arial" pitchFamily="34" charset="0"/>
              <a:cs typeface="Arial" pitchFamily="34" charset="0"/>
            </a:endParaRPr>
          </a:p>
        </p:txBody>
      </p:sp>
      <p:sp>
        <p:nvSpPr>
          <p:cNvPr id="7" name="Content Placeholder 2"/>
          <p:cNvSpPr>
            <a:spLocks noGrp="1"/>
          </p:cNvSpPr>
          <p:nvPr>
            <p:ph idx="1"/>
          </p:nvPr>
        </p:nvSpPr>
        <p:spPr>
          <a:xfrm>
            <a:off x="76200" y="685800"/>
            <a:ext cx="8991600" cy="5791200"/>
          </a:xfrm>
        </p:spPr>
        <p:txBody>
          <a:bodyPr>
            <a:noAutofit/>
          </a:bodyPr>
          <a:lstStyle/>
          <a:p>
            <a:pPr>
              <a:spcBef>
                <a:spcPts val="1200"/>
              </a:spcBef>
            </a:pPr>
            <a:r>
              <a:rPr lang="en-US" sz="2400" b="1" i="1" dirty="0" smtClean="0">
                <a:cs typeface="Arial" pitchFamily="34" charset="0"/>
              </a:rPr>
              <a:t>Combining these two points, we speculate that there are NEW spin-0 particles</a:t>
            </a:r>
          </a:p>
          <a:p>
            <a:pPr>
              <a:spcBef>
                <a:spcPts val="1200"/>
              </a:spcBef>
            </a:pPr>
            <a:r>
              <a:rPr lang="en-US" sz="2400" b="1" i="1" dirty="0" smtClean="0">
                <a:cs typeface="Arial" pitchFamily="34" charset="0"/>
              </a:rPr>
              <a:t>What can the additional spin-0 particles be? Of course they remain to be discovered</a:t>
            </a:r>
          </a:p>
          <a:p>
            <a:pPr>
              <a:spcBef>
                <a:spcPts val="1200"/>
              </a:spcBef>
            </a:pPr>
            <a:r>
              <a:rPr lang="en-US" b="1" i="1" dirty="0">
                <a:solidFill>
                  <a:srgbClr val="FF0000"/>
                </a:solidFill>
                <a:cs typeface="Arial" pitchFamily="34" charset="0"/>
              </a:rPr>
              <a:t>S</a:t>
            </a:r>
            <a:r>
              <a:rPr lang="en-US" sz="2400" b="1" i="1" dirty="0" smtClean="0">
                <a:solidFill>
                  <a:srgbClr val="FF0000"/>
                </a:solidFill>
                <a:cs typeface="Arial" pitchFamily="34" charset="0"/>
              </a:rPr>
              <a:t>implest guess: </a:t>
            </a:r>
            <a:br>
              <a:rPr lang="en-US" sz="2400" b="1" i="1" dirty="0" smtClean="0">
                <a:solidFill>
                  <a:srgbClr val="FF0000"/>
                </a:solidFill>
                <a:cs typeface="Arial" pitchFamily="34" charset="0"/>
              </a:rPr>
            </a:br>
            <a:r>
              <a:rPr lang="en-US" sz="2400" b="1" i="1" dirty="0" smtClean="0">
                <a:cs typeface="Arial" pitchFamily="34" charset="0"/>
              </a:rPr>
              <a:t>there are spin-0 quarks and spin-0 leptons</a:t>
            </a:r>
            <a:br>
              <a:rPr lang="en-US" sz="2400" b="1" i="1" dirty="0" smtClean="0">
                <a:cs typeface="Arial" pitchFamily="34" charset="0"/>
              </a:rPr>
            </a:br>
            <a:r>
              <a:rPr lang="en-US" sz="2400" b="1" i="1" dirty="0" smtClean="0">
                <a:cs typeface="Arial" pitchFamily="34" charset="0"/>
              </a:rPr>
              <a:t>i.e., scalar quarks and scalar leptons</a:t>
            </a:r>
          </a:p>
          <a:p>
            <a:pPr>
              <a:spcBef>
                <a:spcPts val="1200"/>
              </a:spcBef>
            </a:pPr>
            <a:r>
              <a:rPr lang="en-US" b="1" i="1" dirty="0" smtClean="0">
                <a:solidFill>
                  <a:srgbClr val="FF0000"/>
                </a:solidFill>
                <a:cs typeface="Arial" pitchFamily="34" charset="0"/>
              </a:rPr>
              <a:t>How do they behave? </a:t>
            </a:r>
          </a:p>
          <a:p>
            <a:pPr lvl="1">
              <a:spcBef>
                <a:spcPts val="1200"/>
              </a:spcBef>
            </a:pPr>
            <a:r>
              <a:rPr lang="en-US" sz="2200" b="1" i="1" dirty="0" smtClean="0">
                <a:cs typeface="Arial" pitchFamily="34" charset="0"/>
              </a:rPr>
              <a:t>Similar to ordinary quarks and leptons, they are </a:t>
            </a:r>
            <a:r>
              <a:rPr lang="en-US" b="1" i="1" dirty="0" smtClean="0">
                <a:cs typeface="Arial" pitchFamily="34" charset="0"/>
              </a:rPr>
              <a:t>likely to decay into each other through the emission of W+ and W-, either real or virtual</a:t>
            </a:r>
          </a:p>
          <a:p>
            <a:pPr lvl="1">
              <a:spcBef>
                <a:spcPts val="1200"/>
              </a:spcBef>
            </a:pPr>
            <a:r>
              <a:rPr lang="en-US" sz="2200" b="1" i="1" dirty="0" smtClean="0">
                <a:cs typeface="Arial" pitchFamily="34" charset="0"/>
              </a:rPr>
              <a:t>Unlike ordinary quarks and leptons, they are certainly quite heavy, more tha</a:t>
            </a:r>
            <a:r>
              <a:rPr lang="en-US" b="1" i="1" dirty="0" smtClean="0">
                <a:cs typeface="Arial" pitchFamily="34" charset="0"/>
              </a:rPr>
              <a:t>n half of the mass of the Z (this is an immediate consequence of the measured width of the Z)</a:t>
            </a:r>
          </a:p>
        </p:txBody>
      </p:sp>
      <p:sp>
        <p:nvSpPr>
          <p:cNvPr id="5" name="Slide Number Placeholder 4"/>
          <p:cNvSpPr>
            <a:spLocks noGrp="1"/>
          </p:cNvSpPr>
          <p:nvPr>
            <p:ph type="sldNum" sz="quarter" idx="12"/>
          </p:nvPr>
        </p:nvSpPr>
        <p:spPr/>
        <p:txBody>
          <a:bodyPr/>
          <a:lstStyle/>
          <a:p>
            <a:fld id="{8E9C351E-C2C8-8941-85F9-7BC92BCFA9AA}" type="slidenum">
              <a:rPr lang="en-US" smtClean="0">
                <a:solidFill>
                  <a:srgbClr val="000000"/>
                </a:solidFill>
                <a:latin typeface="Gill Sans MT"/>
              </a:rPr>
              <a:pPr/>
              <a:t>71</a:t>
            </a:fld>
            <a:endParaRPr lang="en-US" dirty="0">
              <a:solidFill>
                <a:srgbClr val="000000"/>
              </a:solidFill>
              <a:latin typeface="Gill Sans MT"/>
            </a:endParaRPr>
          </a:p>
        </p:txBody>
      </p:sp>
    </p:spTree>
    <p:extLst>
      <p:ext uri="{BB962C8B-B14F-4D97-AF65-F5344CB8AC3E}">
        <p14:creationId xmlns:p14="http://schemas.microsoft.com/office/powerpoint/2010/main" xmlns="" val="18233676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62000" y="4800600"/>
            <a:ext cx="8001000" cy="1447800"/>
          </a:xfrm>
          <a:prstGeom prst="rect">
            <a:avLst/>
          </a:prstGeom>
          <a:solidFill>
            <a:srgbClr val="FF0000">
              <a:alpha val="10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0"/>
              </a:spcBef>
              <a:spcAft>
                <a:spcPct val="0"/>
              </a:spcAft>
            </a:pPr>
            <a:endParaRPr lang="en-US" sz="2400" b="1" dirty="0" smtClean="0">
              <a:solidFill>
                <a:srgbClr val="D60000"/>
              </a:solidFill>
              <a:latin typeface="+mj-lt"/>
            </a:endParaRPr>
          </a:p>
        </p:txBody>
      </p:sp>
      <p:sp>
        <p:nvSpPr>
          <p:cNvPr id="2" name="Title 1"/>
          <p:cNvSpPr>
            <a:spLocks noGrp="1"/>
          </p:cNvSpPr>
          <p:nvPr>
            <p:ph type="title"/>
          </p:nvPr>
        </p:nvSpPr>
        <p:spPr/>
        <p:txBody>
          <a:bodyPr anchor="ctr">
            <a:normAutofit/>
          </a:bodyPr>
          <a:lstStyle/>
          <a:p>
            <a:pPr marL="360363"/>
            <a:r>
              <a:rPr lang="en-US" sz="2400" i="1" dirty="0" smtClean="0">
                <a:solidFill>
                  <a:schemeClr val="tx1"/>
                </a:solidFill>
                <a:latin typeface="Arial" pitchFamily="34" charset="0"/>
                <a:cs typeface="Arial" pitchFamily="34" charset="0"/>
              </a:rPr>
              <a:t>Looking forward</a:t>
            </a:r>
            <a:endParaRPr lang="en-US" sz="2400" dirty="0">
              <a:solidFill>
                <a:schemeClr val="tx1"/>
              </a:solidFill>
              <a:latin typeface="Arial" pitchFamily="34" charset="0"/>
              <a:cs typeface="Arial" pitchFamily="34" charset="0"/>
            </a:endParaRPr>
          </a:p>
        </p:txBody>
      </p:sp>
      <p:sp>
        <p:nvSpPr>
          <p:cNvPr id="7" name="Content Placeholder 2"/>
          <p:cNvSpPr>
            <a:spLocks noGrp="1"/>
          </p:cNvSpPr>
          <p:nvPr>
            <p:ph idx="1"/>
          </p:nvPr>
        </p:nvSpPr>
        <p:spPr>
          <a:xfrm>
            <a:off x="76200" y="990600"/>
            <a:ext cx="8991600" cy="5562599"/>
          </a:xfrm>
        </p:spPr>
        <p:txBody>
          <a:bodyPr>
            <a:noAutofit/>
          </a:bodyPr>
          <a:lstStyle/>
          <a:p>
            <a:pPr marL="0" indent="0">
              <a:spcBef>
                <a:spcPts val="1200"/>
              </a:spcBef>
              <a:buNone/>
            </a:pPr>
            <a:r>
              <a:rPr lang="en-US" b="1" i="1" dirty="0" smtClean="0">
                <a:solidFill>
                  <a:srgbClr val="FF0000"/>
                </a:solidFill>
                <a:cs typeface="Arial" pitchFamily="34" charset="0"/>
              </a:rPr>
              <a:t>Speculating further: </a:t>
            </a:r>
          </a:p>
          <a:p>
            <a:pPr>
              <a:spcBef>
                <a:spcPts val="1200"/>
              </a:spcBef>
            </a:pPr>
            <a:r>
              <a:rPr lang="en-US" b="1" i="1" dirty="0">
                <a:cs typeface="Arial" pitchFamily="34" charset="0"/>
              </a:rPr>
              <a:t>H</a:t>
            </a:r>
            <a:r>
              <a:rPr lang="en-US" b="1" i="1" dirty="0" smtClean="0">
                <a:cs typeface="Arial" pitchFamily="34" charset="0"/>
              </a:rPr>
              <a:t>ow many spin-0 quarks and leptons may be expected? </a:t>
            </a:r>
            <a:br>
              <a:rPr lang="en-US" b="1" i="1" dirty="0" smtClean="0">
                <a:cs typeface="Arial" pitchFamily="34" charset="0"/>
              </a:rPr>
            </a:br>
            <a:r>
              <a:rPr lang="en-US" b="1" i="1" dirty="0" smtClean="0">
                <a:cs typeface="Arial" pitchFamily="34" charset="0"/>
              </a:rPr>
              <a:t>Simplest guess: as many as ordinary quarks and leptons.</a:t>
            </a:r>
          </a:p>
          <a:p>
            <a:pPr lvl="1">
              <a:spcBef>
                <a:spcPts val="1200"/>
              </a:spcBef>
            </a:pPr>
            <a:r>
              <a:rPr lang="en-US" b="1" i="1" dirty="0" smtClean="0">
                <a:cs typeface="Arial" pitchFamily="34" charset="0"/>
              </a:rPr>
              <a:t>If this is true, when these are observed in the future, we may envisage some sort of symmetry between fermions (ordinary quarks and ordinary leptons) and bosons (scalar quarks and scalar leptons)</a:t>
            </a:r>
          </a:p>
          <a:p>
            <a:pPr lvl="1">
              <a:spcBef>
                <a:spcPts val="1200"/>
              </a:spcBef>
            </a:pPr>
            <a:r>
              <a:rPr lang="en-US" b="1" i="1" dirty="0" smtClean="0">
                <a:cs typeface="Arial" pitchFamily="34" charset="0"/>
              </a:rPr>
              <a:t>Is this </a:t>
            </a:r>
            <a:r>
              <a:rPr lang="en-US" b="1" i="1" dirty="0" err="1" smtClean="0">
                <a:cs typeface="Arial" pitchFamily="34" charset="0"/>
              </a:rPr>
              <a:t>supersymmetry</a:t>
            </a:r>
            <a:r>
              <a:rPr lang="en-US" b="1" i="1" dirty="0" smtClean="0">
                <a:cs typeface="Arial" pitchFamily="34" charset="0"/>
              </a:rPr>
              <a:t>? Maybe, maybe not. </a:t>
            </a:r>
          </a:p>
          <a:p>
            <a:pPr>
              <a:spcBef>
                <a:spcPts val="1200"/>
              </a:spcBef>
            </a:pPr>
            <a:endParaRPr lang="en-US" b="1" i="1" dirty="0" smtClean="0">
              <a:cs typeface="Arial" pitchFamily="34" charset="0"/>
            </a:endParaRPr>
          </a:p>
          <a:p>
            <a:pPr marL="992188" indent="0">
              <a:spcBef>
                <a:spcPts val="1200"/>
              </a:spcBef>
              <a:buNone/>
            </a:pPr>
            <a:r>
              <a:rPr lang="en-US" b="1" i="1" dirty="0" smtClean="0">
                <a:cs typeface="Arial" pitchFamily="34" charset="0"/>
              </a:rPr>
              <a:t>There are many, many interesting and challenging problems to think about and look into – for both experimentalists and </a:t>
            </a:r>
            <a:r>
              <a:rPr lang="en-US" b="1" i="1" dirty="0">
                <a:cs typeface="Arial" pitchFamily="34" charset="0"/>
              </a:rPr>
              <a:t>theorists.</a:t>
            </a:r>
            <a:endParaRPr lang="en-US" b="1" i="1" dirty="0" smtClean="0">
              <a:cs typeface="Arial" pitchFamily="34" charset="0"/>
            </a:endParaRPr>
          </a:p>
          <a:p>
            <a:pPr>
              <a:spcBef>
                <a:spcPts val="1200"/>
              </a:spcBef>
            </a:pPr>
            <a:endParaRPr lang="en-US" b="1" i="1" dirty="0" smtClean="0">
              <a:cs typeface="Arial" pitchFamily="34" charset="0"/>
            </a:endParaRPr>
          </a:p>
        </p:txBody>
      </p:sp>
      <p:sp>
        <p:nvSpPr>
          <p:cNvPr id="5" name="Slide Number Placeholder 4"/>
          <p:cNvSpPr>
            <a:spLocks noGrp="1"/>
          </p:cNvSpPr>
          <p:nvPr>
            <p:ph type="sldNum" sz="quarter" idx="12"/>
          </p:nvPr>
        </p:nvSpPr>
        <p:spPr/>
        <p:txBody>
          <a:bodyPr/>
          <a:lstStyle/>
          <a:p>
            <a:fld id="{8E9C351E-C2C8-8941-85F9-7BC92BCFA9AA}" type="slidenum">
              <a:rPr lang="en-US" smtClean="0">
                <a:solidFill>
                  <a:srgbClr val="000000"/>
                </a:solidFill>
                <a:latin typeface="Gill Sans MT"/>
              </a:rPr>
              <a:pPr/>
              <a:t>72</a:t>
            </a:fld>
            <a:endParaRPr lang="en-US" dirty="0">
              <a:solidFill>
                <a:srgbClr val="000000"/>
              </a:solidFill>
              <a:latin typeface="Gill Sans MT"/>
            </a:endParaRPr>
          </a:p>
        </p:txBody>
      </p:sp>
    </p:spTree>
    <p:extLst>
      <p:ext uri="{BB962C8B-B14F-4D97-AF65-F5344CB8AC3E}">
        <p14:creationId xmlns:p14="http://schemas.microsoft.com/office/powerpoint/2010/main" xmlns="" val="35140823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81000" y="3886200"/>
            <a:ext cx="8382000" cy="13716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D60000"/>
              </a:solidFill>
              <a:effectLst/>
              <a:latin typeface="Helvetica" pitchFamily="34" charset="0"/>
            </a:endParaRPr>
          </a:p>
        </p:txBody>
      </p:sp>
      <p:sp>
        <p:nvSpPr>
          <p:cNvPr id="2" name="Title 1"/>
          <p:cNvSpPr>
            <a:spLocks noGrp="1"/>
          </p:cNvSpPr>
          <p:nvPr>
            <p:ph type="title"/>
          </p:nvPr>
        </p:nvSpPr>
        <p:spPr>
          <a:xfrm>
            <a:off x="685800" y="0"/>
            <a:ext cx="8153407" cy="593558"/>
          </a:xfrm>
        </p:spPr>
        <p:txBody>
          <a:bodyPr/>
          <a:lstStyle/>
          <a:p>
            <a:r>
              <a:rPr lang="en-US" sz="3200" dirty="0" smtClean="0"/>
              <a:t>Conclusion</a:t>
            </a:r>
            <a:endParaRPr lang="en-US" sz="2400"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73</a:t>
            </a:fld>
            <a:endParaRPr lang="en-US" altLang="zh-CN" dirty="0">
              <a:solidFill>
                <a:srgbClr val="000000"/>
              </a:solidFill>
            </a:endParaRPr>
          </a:p>
        </p:txBody>
      </p:sp>
      <p:sp>
        <p:nvSpPr>
          <p:cNvPr id="5" name="Content Placeholder 2"/>
          <p:cNvSpPr>
            <a:spLocks noGrp="1"/>
          </p:cNvSpPr>
          <p:nvPr>
            <p:ph idx="1"/>
          </p:nvPr>
        </p:nvSpPr>
        <p:spPr>
          <a:xfrm>
            <a:off x="457200" y="1143000"/>
            <a:ext cx="8305800" cy="5029200"/>
          </a:xfrm>
        </p:spPr>
        <p:txBody>
          <a:bodyPr/>
          <a:lstStyle/>
          <a:p>
            <a:r>
              <a:rPr lang="en-US" b="1" i="1" dirty="0" smtClean="0"/>
              <a:t>It </a:t>
            </a:r>
            <a:r>
              <a:rPr lang="en-US" b="1" i="1" dirty="0"/>
              <a:t>is </a:t>
            </a:r>
            <a:r>
              <a:rPr lang="en-US" b="1" i="1" dirty="0" smtClean="0"/>
              <a:t>THE </a:t>
            </a:r>
            <a:r>
              <a:rPr lang="en-US" b="1" i="1" dirty="0"/>
              <a:t>Higgs, and not just Higgs-like</a:t>
            </a:r>
          </a:p>
          <a:p>
            <a:endParaRPr lang="en-US" sz="1400" b="1" i="1" dirty="0" smtClean="0"/>
          </a:p>
          <a:p>
            <a:r>
              <a:rPr lang="en-US" b="1" i="1" dirty="0" smtClean="0"/>
              <a:t>It has been a long journey to the Higgs discovery, in a truly international effort</a:t>
            </a:r>
          </a:p>
          <a:p>
            <a:endParaRPr lang="en-US" sz="1400" b="1" i="1" dirty="0" smtClean="0"/>
          </a:p>
          <a:p>
            <a:r>
              <a:rPr lang="en-US" b="1" i="1" dirty="0" smtClean="0"/>
              <a:t>This particle opens up a fabulous new </a:t>
            </a:r>
            <a:r>
              <a:rPr lang="en-US" b="1" i="1" dirty="0"/>
              <a:t>e</a:t>
            </a:r>
            <a:r>
              <a:rPr lang="en-US" b="1" i="1" dirty="0" smtClean="0"/>
              <a:t>ra of particle physics</a:t>
            </a:r>
          </a:p>
          <a:p>
            <a:endParaRPr lang="en-US" sz="1400" b="1" i="1" dirty="0" smtClean="0"/>
          </a:p>
          <a:p>
            <a:r>
              <a:rPr lang="en-US" b="1" i="1" dirty="0" smtClean="0"/>
              <a:t>The </a:t>
            </a:r>
            <a:r>
              <a:rPr lang="en-US" b="1" i="1" dirty="0"/>
              <a:t>glory of </a:t>
            </a:r>
            <a:r>
              <a:rPr lang="en-US" b="1" i="1" dirty="0" smtClean="0"/>
              <a:t>the Higgs </a:t>
            </a:r>
            <a:r>
              <a:rPr lang="en-US" b="1" i="1" dirty="0"/>
              <a:t>discovery </a:t>
            </a:r>
            <a:r>
              <a:rPr lang="en-US" b="1" i="1" dirty="0" smtClean="0"/>
              <a:t>is to be shared by </a:t>
            </a:r>
            <a:r>
              <a:rPr lang="en-US" b="1" i="1" dirty="0"/>
              <a:t>the </a:t>
            </a:r>
            <a:r>
              <a:rPr lang="en-US" b="1" i="1" dirty="0" smtClean="0"/>
              <a:t>entire Higgs community</a:t>
            </a:r>
            <a:r>
              <a:rPr lang="en-US" b="1" i="1" dirty="0"/>
              <a:t>, which has been chasing after the Higgs for over thirty </a:t>
            </a:r>
            <a:r>
              <a:rPr lang="en-US" b="1" i="1" dirty="0" smtClean="0"/>
              <a:t>years </a:t>
            </a:r>
          </a:p>
          <a:p>
            <a:endParaRPr lang="en-US" sz="500" b="1" i="1" dirty="0"/>
          </a:p>
          <a:p>
            <a:pPr marL="0" indent="0" algn="ctr">
              <a:buNone/>
            </a:pPr>
            <a:endParaRPr lang="en-US" sz="1600" b="1" i="1" dirty="0" smtClean="0">
              <a:solidFill>
                <a:srgbClr val="FF0000"/>
              </a:solidFill>
            </a:endParaRPr>
          </a:p>
          <a:p>
            <a:pPr marL="0" indent="0" algn="ctr">
              <a:buNone/>
            </a:pPr>
            <a:r>
              <a:rPr lang="en-US" sz="3600" b="1" i="1" dirty="0" smtClean="0">
                <a:solidFill>
                  <a:srgbClr val="FF0000"/>
                </a:solidFill>
              </a:rPr>
              <a:t>Congratulations to all !</a:t>
            </a:r>
            <a:endParaRPr lang="en-US" b="1" i="1" dirty="0"/>
          </a:p>
          <a:p>
            <a:endParaRPr lang="en-US" b="1" i="1" dirty="0" smtClean="0">
              <a:solidFill>
                <a:srgbClr val="0000FF"/>
              </a:solidFill>
            </a:endParaRPr>
          </a:p>
        </p:txBody>
      </p:sp>
    </p:spTree>
    <p:extLst>
      <p:ext uri="{BB962C8B-B14F-4D97-AF65-F5344CB8AC3E}">
        <p14:creationId xmlns:p14="http://schemas.microsoft.com/office/powerpoint/2010/main" xmlns="" val="9883095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BACKUP SLIDES</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74</a:t>
            </a:fld>
            <a:endParaRPr lang="en-US" altLang="zh-CN" dirty="0">
              <a:solidFill>
                <a:srgbClr val="000000"/>
              </a:solidFill>
            </a:endParaRPr>
          </a:p>
        </p:txBody>
      </p:sp>
    </p:spTree>
    <p:extLst>
      <p:ext uri="{BB962C8B-B14F-4D97-AF65-F5344CB8AC3E}">
        <p14:creationId xmlns:p14="http://schemas.microsoft.com/office/powerpoint/2010/main" xmlns="" val="12429647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LEP 2 ERA</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75</a:t>
            </a:fld>
            <a:endParaRPr lang="en-US" altLang="zh-CN" dirty="0">
              <a:solidFill>
                <a:srgbClr val="000000"/>
              </a:solidFill>
            </a:endParaRPr>
          </a:p>
        </p:txBody>
      </p:sp>
    </p:spTree>
    <p:extLst>
      <p:ext uri="{BB962C8B-B14F-4D97-AF65-F5344CB8AC3E}">
        <p14:creationId xmlns:p14="http://schemas.microsoft.com/office/powerpoint/2010/main" xmlns="" val="2523745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969857-7361-4001-AAE9-627719216D9F}" type="slidenum">
              <a:rPr lang="en-US" smtClean="0"/>
              <a:pPr/>
              <a:t>76</a:t>
            </a:fld>
            <a:endParaRPr lang="en-US"/>
          </a:p>
        </p:txBody>
      </p:sp>
      <p:sp>
        <p:nvSpPr>
          <p:cNvPr id="8" name="Rectangle 1"/>
          <p:cNvSpPr txBox="1">
            <a:spLocks noChangeArrowheads="1"/>
          </p:cNvSpPr>
          <p:nvPr/>
        </p:nvSpPr>
        <p:spPr>
          <a:xfrm>
            <a:off x="762000" y="76200"/>
            <a:ext cx="8229600" cy="533400"/>
          </a:xfrm>
          <a:prstGeom prst="rect">
            <a:avLst/>
          </a:prstGeom>
          <a:ln/>
        </p:spPr>
        <p:txBody>
          <a:bodyPr vert="horz" lIns="91440" tIns="45720" rIns="91440" bIns="45720" rtlCol="0" anchor="ctr">
            <a:normAutofit/>
          </a:bodyPr>
          <a:lstStyle/>
          <a:p>
            <a:pPr lvl="0">
              <a:spcBef>
                <a:spcPct val="0"/>
              </a:spcBef>
              <a:defRPr/>
            </a:pPr>
            <a:r>
              <a:rPr lang="en-US" b="1" i="1" dirty="0" smtClean="0">
                <a:solidFill>
                  <a:srgbClr val="0000FF"/>
                </a:solidFill>
                <a:latin typeface="Times New Roman" pitchFamily="18" charset="0"/>
                <a:ea typeface="+mj-ea"/>
                <a:cs typeface="Times New Roman" pitchFamily="18" charset="0"/>
                <a:sym typeface="Helvetica" charset="0"/>
              </a:rPr>
              <a:t>LEP-2 ERA     ALEPH candidate (b) 56065 3253  m=112.9 </a:t>
            </a:r>
            <a:r>
              <a:rPr lang="en-US" b="1" i="1" dirty="0" err="1" smtClean="0">
                <a:solidFill>
                  <a:srgbClr val="0000FF"/>
                </a:solidFill>
                <a:latin typeface="Times New Roman" pitchFamily="18" charset="0"/>
                <a:ea typeface="+mj-ea"/>
                <a:cs typeface="Times New Roman" pitchFamily="18" charset="0"/>
                <a:sym typeface="Helvetica" charset="0"/>
              </a:rPr>
              <a:t>GeV</a:t>
            </a:r>
            <a:r>
              <a:rPr lang="en-US" b="1" i="1" dirty="0">
                <a:solidFill>
                  <a:srgbClr val="0000FF"/>
                </a:solidFill>
                <a:latin typeface="Times New Roman" pitchFamily="18" charset="0"/>
                <a:cs typeface="Times New Roman" pitchFamily="18" charset="0"/>
                <a:sym typeface="Helvetica" charset="0"/>
              </a:rPr>
              <a:t> </a:t>
            </a:r>
            <a:r>
              <a:rPr lang="en-US" b="1" i="1" dirty="0" smtClean="0">
                <a:solidFill>
                  <a:srgbClr val="0000FF"/>
                </a:solidFill>
                <a:latin typeface="Times New Roman" pitchFamily="18" charset="0"/>
                <a:cs typeface="Times New Roman" pitchFamily="18" charset="0"/>
                <a:sym typeface="Helvetica" charset="0"/>
              </a:rPr>
              <a:t>  </a:t>
            </a:r>
            <a:r>
              <a:rPr lang="en-US" b="1" i="1" dirty="0" err="1" smtClean="0">
                <a:solidFill>
                  <a:srgbClr val="0000FF"/>
                </a:solidFill>
                <a:latin typeface="Times New Roman" pitchFamily="18" charset="0"/>
                <a:cs typeface="Times New Roman" pitchFamily="18" charset="0"/>
                <a:sym typeface="Helvetica" charset="0"/>
              </a:rPr>
              <a:t>E</a:t>
            </a:r>
            <a:r>
              <a:rPr lang="en-US" b="1" i="1" baseline="-25000" dirty="0" err="1" smtClean="0">
                <a:solidFill>
                  <a:srgbClr val="0000FF"/>
                </a:solidFill>
                <a:latin typeface="Times New Roman" pitchFamily="18" charset="0"/>
                <a:cs typeface="Times New Roman" pitchFamily="18" charset="0"/>
                <a:sym typeface="Helvetica" charset="0"/>
              </a:rPr>
              <a:t>cm</a:t>
            </a:r>
            <a:r>
              <a:rPr lang="en-US" b="1" i="1" dirty="0" smtClean="0">
                <a:solidFill>
                  <a:srgbClr val="0000FF"/>
                </a:solidFill>
                <a:latin typeface="Times New Roman" pitchFamily="18" charset="0"/>
                <a:cs typeface="Times New Roman" pitchFamily="18" charset="0"/>
                <a:sym typeface="Helvetica" charset="0"/>
              </a:rPr>
              <a:t> </a:t>
            </a:r>
            <a:r>
              <a:rPr lang="en-US" b="1" i="1" dirty="0">
                <a:solidFill>
                  <a:srgbClr val="0000FF"/>
                </a:solidFill>
                <a:latin typeface="Times New Roman" pitchFamily="18" charset="0"/>
                <a:cs typeface="Times New Roman" pitchFamily="18" charset="0"/>
                <a:sym typeface="Helvetica" charset="0"/>
              </a:rPr>
              <a:t>= 206.7 </a:t>
            </a:r>
            <a:r>
              <a:rPr lang="en-US" b="1" i="1" dirty="0" err="1">
                <a:solidFill>
                  <a:srgbClr val="0000FF"/>
                </a:solidFill>
                <a:latin typeface="Times New Roman" pitchFamily="18" charset="0"/>
                <a:cs typeface="Times New Roman" pitchFamily="18" charset="0"/>
                <a:sym typeface="Helvetica" charset="0"/>
              </a:rPr>
              <a:t>GeV</a:t>
            </a:r>
            <a:endParaRPr kumimoji="0" lang="en-US" b="1" i="1"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sym typeface="Helvetica" charset="0"/>
            </a:endParaRPr>
          </a:p>
        </p:txBody>
      </p:sp>
      <p:pic>
        <p:nvPicPr>
          <p:cNvPr id="5122" name="Picture 2"/>
          <p:cNvPicPr>
            <a:picLocks noChangeAspect="1" noChangeArrowheads="1"/>
          </p:cNvPicPr>
          <p:nvPr/>
        </p:nvPicPr>
        <p:blipFill>
          <a:blip r:embed="rId2" cstate="print"/>
          <a:srcRect/>
          <a:stretch>
            <a:fillRect/>
          </a:stretch>
        </p:blipFill>
        <p:spPr bwMode="auto">
          <a:xfrm>
            <a:off x="457207" y="609608"/>
            <a:ext cx="8315325" cy="5857875"/>
          </a:xfrm>
          <a:prstGeom prst="rect">
            <a:avLst/>
          </a:prstGeom>
          <a:noFill/>
          <a:ln w="9525">
            <a:noFill/>
            <a:miter lim="800000"/>
            <a:headEnd/>
            <a:tailEnd/>
          </a:ln>
        </p:spPr>
      </p:pic>
    </p:spTree>
    <p:extLst>
      <p:ext uri="{BB962C8B-B14F-4D97-AF65-F5344CB8AC3E}">
        <p14:creationId xmlns:p14="http://schemas.microsoft.com/office/powerpoint/2010/main" xmlns="" val="2604738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ALEPH Higgs Candidates</a:t>
            </a:r>
            <a:endParaRPr lang="en-US" dirty="0"/>
          </a:p>
        </p:txBody>
      </p:sp>
      <p:sp>
        <p:nvSpPr>
          <p:cNvPr id="3" name="Content Placeholder 2"/>
          <p:cNvSpPr>
            <a:spLocks noGrp="1"/>
          </p:cNvSpPr>
          <p:nvPr>
            <p:ph idx="1"/>
          </p:nvPr>
        </p:nvSpPr>
        <p:spPr>
          <a:xfrm>
            <a:off x="228600" y="1143000"/>
            <a:ext cx="4038600" cy="2895600"/>
          </a:xfrm>
        </p:spPr>
        <p:txBody>
          <a:bodyPr/>
          <a:lstStyle/>
          <a:p>
            <a:r>
              <a:rPr lang="en-US" sz="2000" dirty="0" smtClean="0"/>
              <a:t>Event weight of each candidate as a </a:t>
            </a:r>
            <a:r>
              <a:rPr lang="en-US" sz="2000" dirty="0" err="1" smtClean="0"/>
              <a:t>fuinction</a:t>
            </a:r>
            <a:r>
              <a:rPr lang="en-US" sz="2000" dirty="0" smtClean="0"/>
              <a:t> of the Higgs boson mass ALEPH candidates with weight&gt;0.4 (NN stream)</a:t>
            </a:r>
          </a:p>
          <a:p>
            <a:r>
              <a:rPr lang="en-US" sz="2000" dirty="0" smtClean="0"/>
              <a:t>Candidates:</a:t>
            </a:r>
          </a:p>
          <a:p>
            <a:pPr lvl="1"/>
            <a:r>
              <a:rPr lang="en-US" sz="1800" dirty="0" smtClean="0"/>
              <a:t>Solid: four-jet</a:t>
            </a:r>
          </a:p>
          <a:p>
            <a:pPr lvl="1"/>
            <a:r>
              <a:rPr lang="en-US" sz="1800" dirty="0" smtClean="0"/>
              <a:t>Dashed: lepton  pair</a:t>
            </a:r>
          </a:p>
          <a:p>
            <a:pPr lvl="1"/>
            <a:r>
              <a:rPr lang="en-US" sz="1800" dirty="0" smtClean="0"/>
              <a:t>Dotted: tau pair</a:t>
            </a:r>
          </a:p>
          <a:p>
            <a:pPr lvl="1"/>
            <a:endParaRPr lang="en-US" sz="1800"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77</a:t>
            </a:fld>
            <a:endParaRPr lang="en-US" altLang="zh-CN" dirty="0">
              <a:solidFill>
                <a:srgbClr val="000000"/>
              </a:solidFill>
            </a:endParaRPr>
          </a:p>
        </p:txBody>
      </p:sp>
      <p:pic>
        <p:nvPicPr>
          <p:cNvPr id="6" name="Picture 5" descr="Screen Shot 2013-01-28 at 12.22.08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5800" y="685800"/>
            <a:ext cx="4191000" cy="4009738"/>
          </a:xfrm>
          <a:prstGeom prst="rect">
            <a:avLst/>
          </a:prstGeom>
        </p:spPr>
      </p:pic>
      <p:pic>
        <p:nvPicPr>
          <p:cNvPr id="7" name="Picture 6" descr="Screen Shot 2013-01-28 at 12.24.35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6807" y="4378773"/>
            <a:ext cx="6313035" cy="1945841"/>
          </a:xfrm>
          <a:prstGeom prst="rect">
            <a:avLst/>
          </a:prstGeom>
        </p:spPr>
      </p:pic>
      <p:sp>
        <p:nvSpPr>
          <p:cNvPr id="5" name="TextBox 4"/>
          <p:cNvSpPr txBox="1"/>
          <p:nvPr/>
        </p:nvSpPr>
        <p:spPr>
          <a:xfrm>
            <a:off x="7268640" y="5084173"/>
            <a:ext cx="581409" cy="938719"/>
          </a:xfrm>
          <a:prstGeom prst="rect">
            <a:avLst/>
          </a:prstGeom>
          <a:noFill/>
        </p:spPr>
        <p:txBody>
          <a:bodyPr wrap="none" rtlCol="0">
            <a:spAutoFit/>
          </a:bodyPr>
          <a:lstStyle/>
          <a:p>
            <a:r>
              <a:rPr lang="en-US" sz="1375" dirty="0" smtClean="0">
                <a:latin typeface="Times New Roman"/>
                <a:cs typeface="Times New Roman"/>
              </a:rPr>
              <a:t>206.6</a:t>
            </a:r>
          </a:p>
          <a:p>
            <a:r>
              <a:rPr lang="en-US" sz="1375" dirty="0" smtClean="0">
                <a:latin typeface="Times New Roman"/>
                <a:cs typeface="Times New Roman"/>
              </a:rPr>
              <a:t>206.7</a:t>
            </a:r>
          </a:p>
          <a:p>
            <a:r>
              <a:rPr lang="en-US" sz="1375" dirty="0" smtClean="0">
                <a:latin typeface="Times New Roman"/>
                <a:cs typeface="Times New Roman"/>
              </a:rPr>
              <a:t>206.7</a:t>
            </a:r>
          </a:p>
          <a:p>
            <a:r>
              <a:rPr lang="en-US" sz="1375" dirty="0" smtClean="0">
                <a:latin typeface="Times New Roman"/>
                <a:cs typeface="Times New Roman"/>
              </a:rPr>
              <a:t>206.5</a:t>
            </a:r>
            <a:endParaRPr lang="en-US" sz="1375" dirty="0">
              <a:latin typeface="Times New Roman"/>
              <a:cs typeface="Times New Roman"/>
            </a:endParaRPr>
          </a:p>
        </p:txBody>
      </p:sp>
      <p:sp>
        <p:nvSpPr>
          <p:cNvPr id="9" name="TextBox 8"/>
          <p:cNvSpPr txBox="1"/>
          <p:nvPr/>
        </p:nvSpPr>
        <p:spPr>
          <a:xfrm>
            <a:off x="7315200" y="4724414"/>
            <a:ext cx="435988" cy="303929"/>
          </a:xfrm>
          <a:prstGeom prst="rect">
            <a:avLst/>
          </a:prstGeom>
          <a:noFill/>
        </p:spPr>
        <p:txBody>
          <a:bodyPr wrap="none" rtlCol="0">
            <a:spAutoFit/>
          </a:bodyPr>
          <a:lstStyle/>
          <a:p>
            <a:r>
              <a:rPr lang="en-US" sz="1375" dirty="0" err="1" smtClean="0">
                <a:latin typeface="Times New Roman"/>
                <a:cs typeface="Times New Roman"/>
              </a:rPr>
              <a:t>E</a:t>
            </a:r>
            <a:r>
              <a:rPr lang="en-US" sz="1375" baseline="-25000" dirty="0" err="1" smtClean="0">
                <a:latin typeface="Times New Roman"/>
                <a:cs typeface="Times New Roman"/>
              </a:rPr>
              <a:t>cm</a:t>
            </a:r>
            <a:endParaRPr lang="en-US" sz="1375" baseline="-25000" dirty="0">
              <a:latin typeface="Times New Roman"/>
              <a:cs typeface="Times New Roman"/>
            </a:endParaRPr>
          </a:p>
        </p:txBody>
      </p:sp>
    </p:spTree>
    <p:extLst>
      <p:ext uri="{BB962C8B-B14F-4D97-AF65-F5344CB8AC3E}">
        <p14:creationId xmlns:p14="http://schemas.microsoft.com/office/powerpoint/2010/main" xmlns="" val="27555945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LEP-2 ERA     Request on Nov 3, 2000</a:t>
            </a:r>
            <a:endParaRPr lang="en-US" dirty="0"/>
          </a:p>
        </p:txBody>
      </p:sp>
      <p:sp>
        <p:nvSpPr>
          <p:cNvPr id="3" name="Content Placeholder 2"/>
          <p:cNvSpPr>
            <a:spLocks noGrp="1"/>
          </p:cNvSpPr>
          <p:nvPr>
            <p:ph idx="1"/>
          </p:nvPr>
        </p:nvSpPr>
        <p:spPr>
          <a:xfrm>
            <a:off x="457200" y="914400"/>
            <a:ext cx="8458200" cy="3124200"/>
          </a:xfrm>
        </p:spPr>
        <p:txBody>
          <a:bodyPr/>
          <a:lstStyle/>
          <a:p>
            <a:r>
              <a:rPr lang="en-US" sz="1800" dirty="0"/>
              <a:t>D</a:t>
            </a:r>
            <a:r>
              <a:rPr lang="en-US" sz="1800" dirty="0" smtClean="0"/>
              <a:t>ocument for LEP Committee (LEPC) </a:t>
            </a:r>
            <a:br>
              <a:rPr lang="en-US" sz="1800" dirty="0" smtClean="0"/>
            </a:br>
            <a:r>
              <a:rPr lang="en-US" sz="1800" dirty="0" smtClean="0"/>
              <a:t>by the LEP Higgs Working Group</a:t>
            </a:r>
            <a:r>
              <a:rPr lang="en-US" sz="1800" b="1" dirty="0" smtClean="0"/>
              <a:t>:</a:t>
            </a:r>
          </a:p>
          <a:p>
            <a:pPr marL="0" indent="0" algn="ctr">
              <a:buNone/>
            </a:pPr>
            <a:r>
              <a:rPr lang="en-US" sz="2000" b="1" dirty="0" smtClean="0"/>
              <a:t>Standard </a:t>
            </a:r>
            <a:r>
              <a:rPr lang="en-US" sz="2000" b="1" dirty="0"/>
              <a:t>Model Higgs Boson at LEP: </a:t>
            </a:r>
            <a:r>
              <a:rPr lang="en-US" sz="2000" b="1" dirty="0" smtClean="0"/>
              <a:t/>
            </a:r>
            <a:br>
              <a:rPr lang="en-US" sz="2000" b="1" dirty="0" smtClean="0"/>
            </a:br>
            <a:r>
              <a:rPr lang="en-US" sz="2000" b="1" dirty="0" smtClean="0"/>
              <a:t>Results </a:t>
            </a:r>
            <a:r>
              <a:rPr lang="en-US" sz="2000" b="1" dirty="0"/>
              <a:t>with the 2000 Data, Request for Running in </a:t>
            </a:r>
            <a:r>
              <a:rPr lang="en-US" sz="2000" b="1" dirty="0" smtClean="0"/>
              <a:t>2001 </a:t>
            </a:r>
            <a:r>
              <a:rPr lang="en-US" sz="2000" dirty="0" smtClean="0"/>
              <a:t>(</a:t>
            </a:r>
            <a:r>
              <a:rPr lang="en-US" sz="2000" dirty="0" smtClean="0">
                <a:hlinkClick r:id="rId2"/>
              </a:rPr>
              <a:t>link</a:t>
            </a:r>
            <a:r>
              <a:rPr lang="en-US" sz="2000" dirty="0" smtClean="0"/>
              <a:t>)</a:t>
            </a:r>
            <a:endParaRPr lang="en-US" dirty="0" smtClean="0"/>
          </a:p>
          <a:p>
            <a:pPr marL="0" indent="0">
              <a:buNone/>
            </a:pPr>
            <a:endParaRPr lang="en-US" sz="800" dirty="0" smtClean="0"/>
          </a:p>
          <a:p>
            <a:pPr marL="0" indent="0">
              <a:buNone/>
            </a:pPr>
            <a:r>
              <a:rPr lang="en-US" sz="1600" dirty="0" smtClean="0"/>
              <a:t>“The data collected </a:t>
            </a:r>
            <a:r>
              <a:rPr lang="en-US" sz="1600" dirty="0"/>
              <a:t>after the September 5th LEPC are consistent with the reference sample </a:t>
            </a:r>
            <a:r>
              <a:rPr lang="en-US" sz="1600" dirty="0" err="1"/>
              <a:t>analysed</a:t>
            </a:r>
            <a:r>
              <a:rPr lang="en-US" sz="1600" dirty="0"/>
              <a:t> prior to the LEPC, and with the production of a standard model Higgs boson with mass </a:t>
            </a:r>
            <a:r>
              <a:rPr lang="en-US" sz="1600" dirty="0" smtClean="0"/>
              <a:t>115 </a:t>
            </a:r>
            <a:r>
              <a:rPr lang="en-US" sz="1600" dirty="0" err="1" smtClean="0"/>
              <a:t>GeV</a:t>
            </a:r>
            <a:r>
              <a:rPr lang="en-US" sz="1600" dirty="0"/>
              <a:t>/c2</a:t>
            </a:r>
            <a:r>
              <a:rPr lang="en-US" sz="1600" dirty="0" smtClean="0"/>
              <a:t>. … an additional sample of ~200pb-1 … would be enough to increase the statistical significance from ~3σ to ~</a:t>
            </a:r>
            <a:r>
              <a:rPr lang="en-US" sz="1600" dirty="0"/>
              <a:t>5σ </a:t>
            </a:r>
            <a:r>
              <a:rPr lang="en-US" sz="1600" dirty="0" smtClean="0"/>
              <a:t>and to claim a discovery. It should be feasible with a four-to-six month running period of LEP in 2001.”</a:t>
            </a:r>
            <a:endParaRPr lang="en-US" sz="1600" dirty="0"/>
          </a:p>
          <a:p>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78</a:t>
            </a:fld>
            <a:endParaRPr lang="en-US" altLang="zh-CN" dirty="0">
              <a:solidFill>
                <a:srgbClr val="000000"/>
              </a:solidFill>
            </a:endParaRPr>
          </a:p>
        </p:txBody>
      </p:sp>
      <p:pic>
        <p:nvPicPr>
          <p:cNvPr id="5" name="Picture 4" descr="Screen Shot 2013-01-23 at 1.43.28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81400" y="3657600"/>
            <a:ext cx="5105400" cy="2936772"/>
          </a:xfrm>
          <a:prstGeom prst="rect">
            <a:avLst/>
          </a:prstGeom>
        </p:spPr>
      </p:pic>
    </p:spTree>
    <p:extLst>
      <p:ext uri="{BB962C8B-B14F-4D97-AF65-F5344CB8AC3E}">
        <p14:creationId xmlns:p14="http://schemas.microsoft.com/office/powerpoint/2010/main" xmlns="" val="33636256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RECENT LHC RESULTS</a:t>
            </a:r>
            <a:endParaRPr lang="en-US" dirty="0"/>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79</a:t>
            </a:fld>
            <a:endParaRPr lang="en-US" altLang="zh-CN" dirty="0">
              <a:solidFill>
                <a:srgbClr val="000000"/>
              </a:solidFill>
            </a:endParaRPr>
          </a:p>
        </p:txBody>
      </p:sp>
    </p:spTree>
    <p:extLst>
      <p:ext uri="{BB962C8B-B14F-4D97-AF65-F5344CB8AC3E}">
        <p14:creationId xmlns:p14="http://schemas.microsoft.com/office/powerpoint/2010/main" xmlns="" val="2758854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71800"/>
            <a:ext cx="8229600" cy="868362"/>
          </a:xfrm>
        </p:spPr>
        <p:txBody>
          <a:bodyPr/>
          <a:lstStyle/>
          <a:p>
            <a:pPr>
              <a:spcBef>
                <a:spcPts val="0"/>
              </a:spcBef>
              <a:spcAft>
                <a:spcPts val="1200"/>
              </a:spcAft>
            </a:pPr>
            <a:r>
              <a:rPr lang="en-US" dirty="0" smtClean="0"/>
              <a:t>THE LEP-1 ERA</a:t>
            </a:r>
            <a:br>
              <a:rPr lang="en-US" dirty="0" smtClean="0"/>
            </a:br>
            <a:r>
              <a:rPr lang="en-US" dirty="0" smtClean="0"/>
              <a:t>(from 1989 to 1995)</a:t>
            </a:r>
            <a:endParaRPr lang="en-US" dirty="0"/>
          </a:p>
        </p:txBody>
      </p:sp>
      <p:sp>
        <p:nvSpPr>
          <p:cNvPr id="3" name="Rectangle 1"/>
          <p:cNvSpPr txBox="1">
            <a:spLocks noChangeArrowheads="1"/>
          </p:cNvSpPr>
          <p:nvPr/>
        </p:nvSpPr>
        <p:spPr bwMode="auto">
          <a:xfrm>
            <a:off x="838200" y="76200"/>
            <a:ext cx="8153400" cy="533400"/>
          </a:xfrm>
          <a:prstGeom prst="roundRect">
            <a:avLst>
              <a:gd name="adj" fmla="val 0"/>
            </a:avLst>
          </a:prstGeom>
          <a:noFill/>
          <a:ln w="28575" cap="flat" cmpd="sng" algn="ctr">
            <a:noFill/>
            <a:prstDash val="solid"/>
            <a:round/>
            <a:headEnd type="none" w="med" len="med"/>
            <a:tailEnd type="none" w="med" len="med"/>
          </a:ln>
          <a:effectLst/>
        </p:spPr>
        <p:txBody>
          <a:bodyPr vert="horz" wrap="none" lIns="91435" tIns="45718" rIns="91435" bIns="45718" numCol="1" anchor="ctr" anchorCtr="0" compatLnSpc="1">
            <a:prstTxWarp prst="textNoShape">
              <a:avLst/>
            </a:prstTxWarp>
            <a:norm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smtClean="0">
                <a:ln>
                  <a:noFill/>
                </a:ln>
                <a:effectLst/>
                <a:uLnTx/>
                <a:uFillTx/>
                <a:latin typeface="+mj-lt"/>
                <a:ea typeface="+mn-ea"/>
                <a:cs typeface="Times New Roman" pitchFamily="18" charset="0"/>
                <a:sym typeface="Helvetica" charset="0"/>
              </a:rPr>
              <a:t>LEP -1 ERA</a:t>
            </a:r>
            <a:endParaRPr kumimoji="0" lang="en-US" sz="2800" b="1" i="1" u="none" strike="noStrike" kern="1200" cap="none" spc="0" normalizeH="0" baseline="0" noProof="0" dirty="0">
              <a:ln>
                <a:noFill/>
              </a:ln>
              <a:effectLst/>
              <a:uLnTx/>
              <a:uFillTx/>
              <a:latin typeface="+mj-lt"/>
              <a:ea typeface="+mn-ea"/>
              <a:cs typeface="Times New Roman" pitchFamily="18" charset="0"/>
              <a:sym typeface="Helvetica" charset="0"/>
            </a:endParaRPr>
          </a:p>
        </p:txBody>
      </p:sp>
      <p:sp>
        <p:nvSpPr>
          <p:cNvPr id="4" name="Slide Number Placeholder 3"/>
          <p:cNvSpPr>
            <a:spLocks noGrp="1"/>
          </p:cNvSpPr>
          <p:nvPr>
            <p:ph type="sldNum" sz="quarter" idx="12"/>
          </p:nvPr>
        </p:nvSpPr>
        <p:spPr>
          <a:xfrm>
            <a:off x="6984206" y="6629400"/>
            <a:ext cx="2133600" cy="365125"/>
          </a:xfrm>
        </p:spPr>
        <p:txBody>
          <a:bodyPr/>
          <a:lstStyle/>
          <a:p>
            <a:fld id="{B6F15528-21DE-4FAA-801E-634DDDAF4B2B}" type="slidenum">
              <a:rPr lang="en-US" smtClean="0">
                <a:latin typeface="+mn-lt"/>
              </a:rPr>
              <a:pPr/>
              <a:t>8</a:t>
            </a:fld>
            <a:endParaRPr lang="en-US" dirty="0">
              <a:latin typeface="+mn-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720" y="138317"/>
            <a:ext cx="8458200" cy="593558"/>
          </a:xfrm>
        </p:spPr>
        <p:txBody>
          <a:bodyPr/>
          <a:lstStyle/>
          <a:p>
            <a:pPr algn="l"/>
            <a:r>
              <a:rPr lang="en-US" dirty="0" smtClean="0"/>
              <a:t>LHC ERA   ATLAS New results (EPS 2013)</a:t>
            </a:r>
            <a:endParaRPr lang="en-US" sz="1800" dirty="0">
              <a:solidFill>
                <a:srgbClr val="0000FF"/>
              </a:solidFill>
            </a:endParaRP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80</a:t>
            </a:fld>
            <a:endParaRPr lang="en-US" altLang="zh-CN" dirty="0">
              <a:solidFill>
                <a:srgbClr val="000000"/>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xmlns="" val="3727562599"/>
              </p:ext>
            </p:extLst>
          </p:nvPr>
        </p:nvGraphicFramePr>
        <p:xfrm>
          <a:off x="304800" y="1524000"/>
          <a:ext cx="8763000" cy="3020042"/>
        </p:xfrm>
        <a:graphic>
          <a:graphicData uri="http://schemas.openxmlformats.org/drawingml/2006/table">
            <a:tbl>
              <a:tblPr firstRow="1" bandRow="1">
                <a:tableStyleId>{5C22544A-7EE6-4342-B048-85BDC9FD1C3A}</a:tableStyleId>
              </a:tblPr>
              <a:tblGrid>
                <a:gridCol w="3065930"/>
                <a:gridCol w="2039470"/>
                <a:gridCol w="3657600"/>
              </a:tblGrid>
              <a:tr h="596613">
                <a:tc gridSpan="2">
                  <a:txBody>
                    <a:bodyPr/>
                    <a:lstStyle/>
                    <a:p>
                      <a:pPr>
                        <a:lnSpc>
                          <a:spcPct val="150000"/>
                        </a:lnSpc>
                      </a:pPr>
                      <a:r>
                        <a:rPr lang="en-US" sz="2400" b="1" i="1" dirty="0" smtClean="0">
                          <a:solidFill>
                            <a:srgbClr val="0000FF"/>
                          </a:solidFill>
                        </a:rPr>
                        <a:t>Channel</a:t>
                      </a:r>
                      <a:endParaRPr lang="en-US" sz="2000" i="1" dirty="0" smtClean="0">
                        <a:solidFill>
                          <a:srgbClr val="0000FF"/>
                        </a:solidFill>
                      </a:endParaRPr>
                    </a:p>
                  </a:txBody>
                  <a:tcPr/>
                </a:tc>
                <a:tc hMerge="1">
                  <a:txBody>
                    <a:bodyPr/>
                    <a:lstStyle/>
                    <a:p>
                      <a:pPr algn="ctr"/>
                      <a:endParaRPr lang="en-US" i="1" dirty="0">
                        <a:solidFill>
                          <a:srgbClr val="0000FF"/>
                        </a:solidFill>
                      </a:endParaRPr>
                    </a:p>
                  </a:txBody>
                  <a:tcPr/>
                </a:tc>
                <a:tc>
                  <a:txBody>
                    <a:bodyPr/>
                    <a:lstStyle/>
                    <a:p>
                      <a:pPr algn="l">
                        <a:lnSpc>
                          <a:spcPct val="150000"/>
                        </a:lnSpc>
                      </a:pPr>
                      <a:r>
                        <a:rPr lang="en-US" sz="2000" i="1" dirty="0" smtClean="0">
                          <a:solidFill>
                            <a:srgbClr val="0000FF"/>
                          </a:solidFill>
                        </a:rPr>
                        <a:t>       </a:t>
                      </a:r>
                      <a:r>
                        <a:rPr lang="en-US" sz="2400" i="1" dirty="0" smtClean="0">
                          <a:solidFill>
                            <a:srgbClr val="0000FF"/>
                          </a:solidFill>
                        </a:rPr>
                        <a:t>Mass (</a:t>
                      </a:r>
                      <a:r>
                        <a:rPr lang="en-US" sz="2400" i="1" dirty="0" err="1" smtClean="0">
                          <a:solidFill>
                            <a:srgbClr val="0000FF"/>
                          </a:solidFill>
                        </a:rPr>
                        <a:t>GeV</a:t>
                      </a:r>
                      <a:r>
                        <a:rPr lang="en-US" sz="2400" i="1" dirty="0" smtClean="0">
                          <a:solidFill>
                            <a:srgbClr val="0000FF"/>
                          </a:solidFill>
                        </a:rPr>
                        <a:t>)</a:t>
                      </a:r>
                      <a:endParaRPr lang="en-US" sz="2000" i="1" dirty="0">
                        <a:solidFill>
                          <a:srgbClr val="0000FF"/>
                        </a:solidFill>
                      </a:endParaRPr>
                    </a:p>
                  </a:txBody>
                  <a:tcPr/>
                </a:tc>
              </a:tr>
              <a:tr h="591853">
                <a:tc>
                  <a:txBody>
                    <a:bodyPr/>
                    <a:lstStyle/>
                    <a:p>
                      <a:r>
                        <a:rPr lang="en-US" sz="2400" b="1" i="1" dirty="0" err="1" smtClean="0"/>
                        <a:t>H</a:t>
                      </a:r>
                      <a:r>
                        <a:rPr lang="en-US" sz="2400" dirty="0" err="1" smtClean="0">
                          <a:sym typeface="Wingdings" pitchFamily="2" charset="2"/>
                        </a:rPr>
                        <a:t></a:t>
                      </a:r>
                      <a:r>
                        <a:rPr lang="en-US" sz="2400" b="1" dirty="0" err="1" smtClean="0">
                          <a:latin typeface="Times"/>
                          <a:cs typeface="Times"/>
                          <a:sym typeface="Wingdings"/>
                        </a:rPr>
                        <a:t>γγ</a:t>
                      </a:r>
                      <a:r>
                        <a:rPr lang="en-US" sz="2400" dirty="0" smtClean="0">
                          <a:sym typeface="Wingdings"/>
                        </a:rPr>
                        <a:t> </a:t>
                      </a:r>
                      <a:endParaRPr lang="en-US" sz="2400" dirty="0" smtClean="0"/>
                    </a:p>
                  </a:txBody>
                  <a:tcPr marT="91440"/>
                </a:tc>
                <a:tc>
                  <a:txBody>
                    <a:bodyPr/>
                    <a:lstStyle/>
                    <a:p>
                      <a:pPr algn="l"/>
                      <a:r>
                        <a:rPr lang="en-US" sz="2400" b="1" i="1" dirty="0" smtClean="0">
                          <a:solidFill>
                            <a:srgbClr val="FF0000"/>
                          </a:solidFill>
                          <a:latin typeface="Arial" pitchFamily="34" charset="0"/>
                          <a:ea typeface="Lucida Grande"/>
                          <a:cs typeface="Arial" pitchFamily="34" charset="0"/>
                        </a:rPr>
                        <a:t>7.4σ </a:t>
                      </a:r>
                      <a:r>
                        <a:rPr lang="en-US" sz="2400" b="1" i="1" smtClean="0">
                          <a:solidFill>
                            <a:srgbClr val="0000FF"/>
                          </a:solidFill>
                          <a:latin typeface="Arial" pitchFamily="34" charset="0"/>
                          <a:ea typeface="Lucida Grande"/>
                          <a:cs typeface="Arial" pitchFamily="34" charset="0"/>
                        </a:rPr>
                        <a:t>(4.3σ</a:t>
                      </a:r>
                      <a:r>
                        <a:rPr lang="en-US" sz="2400" b="1" i="1" dirty="0" smtClean="0">
                          <a:solidFill>
                            <a:srgbClr val="0000FF"/>
                          </a:solidFill>
                          <a:latin typeface="Arial" pitchFamily="34" charset="0"/>
                          <a:ea typeface="Lucida Grande"/>
                          <a:cs typeface="Arial" pitchFamily="34" charset="0"/>
                        </a:rPr>
                        <a:t>)</a:t>
                      </a:r>
                      <a:endParaRPr lang="en-US" sz="2400" b="1" i="1" dirty="0">
                        <a:solidFill>
                          <a:srgbClr val="0000FF"/>
                        </a:solidFill>
                      </a:endParaRPr>
                    </a:p>
                  </a:txBody>
                  <a:tcPr marT="91440"/>
                </a:tc>
                <a:tc>
                  <a:txBody>
                    <a:bodyPr/>
                    <a:lstStyle/>
                    <a:p>
                      <a:pPr>
                        <a:spcAft>
                          <a:spcPts val="1200"/>
                        </a:spcAft>
                      </a:pPr>
                      <a:r>
                        <a:rPr lang="en-US" sz="2400" b="1" i="1" dirty="0" smtClean="0"/>
                        <a:t>126.8</a:t>
                      </a:r>
                      <a:r>
                        <a:rPr lang="en-US" sz="2400" b="1" i="1" u="sng" dirty="0" smtClean="0">
                          <a:solidFill>
                            <a:schemeClr val="tx1"/>
                          </a:solidFill>
                          <a:cs typeface="Times New Roman" pitchFamily="18" charset="0"/>
                        </a:rPr>
                        <a:t>+</a:t>
                      </a:r>
                      <a:r>
                        <a:rPr lang="en-US" sz="2400" b="1" i="1" dirty="0" smtClean="0"/>
                        <a:t>0.2(stat)</a:t>
                      </a:r>
                      <a:r>
                        <a:rPr lang="en-US" sz="2400" b="1" i="1" u="sng" dirty="0" smtClean="0">
                          <a:solidFill>
                            <a:schemeClr val="tx1"/>
                          </a:solidFill>
                          <a:cs typeface="Times New Roman" pitchFamily="18" charset="0"/>
                        </a:rPr>
                        <a:t>+</a:t>
                      </a:r>
                      <a:r>
                        <a:rPr lang="en-US" sz="2400" b="1" i="1" dirty="0" smtClean="0"/>
                        <a:t>0.7(sys)</a:t>
                      </a:r>
                      <a:endParaRPr lang="en-US" sz="2400" b="1" i="1" dirty="0"/>
                    </a:p>
                  </a:txBody>
                  <a:tcPr marT="91440"/>
                </a:tc>
              </a:tr>
              <a:tr h="591853">
                <a:tc>
                  <a:txBody>
                    <a:bodyPr/>
                    <a:lstStyle/>
                    <a:p>
                      <a:r>
                        <a:rPr lang="en-US" sz="2400" b="1" i="1" dirty="0" smtClean="0"/>
                        <a:t>H</a:t>
                      </a:r>
                      <a:r>
                        <a:rPr lang="en-US" sz="2400" b="1" i="1" dirty="0" smtClean="0">
                          <a:sym typeface="Wingdings" pitchFamily="2" charset="2"/>
                        </a:rPr>
                        <a:t>4 leptons</a:t>
                      </a:r>
                      <a:endParaRPr lang="en-US" sz="2400" dirty="0" smtClean="0"/>
                    </a:p>
                  </a:txBody>
                  <a:tcPr marT="91440"/>
                </a:tc>
                <a:tc>
                  <a:txBody>
                    <a:bodyPr/>
                    <a:lstStyle/>
                    <a:p>
                      <a:pPr algn="l"/>
                      <a:r>
                        <a:rPr lang="en-US" sz="2400" b="1" i="1" dirty="0" smtClean="0">
                          <a:solidFill>
                            <a:srgbClr val="FF0000"/>
                          </a:solidFill>
                          <a:latin typeface="Arial" pitchFamily="34" charset="0"/>
                          <a:ea typeface="Lucida Grande"/>
                          <a:cs typeface="Arial" pitchFamily="34" charset="0"/>
                        </a:rPr>
                        <a:t>6.6σ </a:t>
                      </a:r>
                      <a:r>
                        <a:rPr lang="en-US" sz="2400" b="1" i="1" dirty="0" smtClean="0">
                          <a:solidFill>
                            <a:srgbClr val="0000FF"/>
                          </a:solidFill>
                          <a:latin typeface="Arial" pitchFamily="34" charset="0"/>
                          <a:ea typeface="Lucida Grande"/>
                          <a:cs typeface="Arial" pitchFamily="34" charset="0"/>
                        </a:rPr>
                        <a:t>(4.4σ)</a:t>
                      </a:r>
                      <a:endParaRPr lang="en-US" sz="2400" b="1" i="1" dirty="0">
                        <a:solidFill>
                          <a:srgbClr val="0000FF"/>
                        </a:solidFill>
                      </a:endParaRPr>
                    </a:p>
                  </a:txBody>
                  <a:tcPr marT="91440"/>
                </a:tc>
                <a:tc>
                  <a:txBody>
                    <a:bodyPr/>
                    <a:lstStyle/>
                    <a:p>
                      <a:pPr>
                        <a:spcAft>
                          <a:spcPts val="1200"/>
                        </a:spcAft>
                      </a:pPr>
                      <a:r>
                        <a:rPr lang="en-US" sz="2400" b="1" i="1" dirty="0" smtClean="0"/>
                        <a:t>124.3</a:t>
                      </a:r>
                      <a:r>
                        <a:rPr lang="en-US" sz="2400" b="1" i="1" u="sng" dirty="0" smtClean="0">
                          <a:solidFill>
                            <a:schemeClr val="tx1"/>
                          </a:solidFill>
                          <a:cs typeface="Times New Roman" pitchFamily="18" charset="0"/>
                        </a:rPr>
                        <a:t>+</a:t>
                      </a:r>
                      <a:r>
                        <a:rPr lang="en-US" sz="2400" b="1" i="1" dirty="0" smtClean="0"/>
                        <a:t>0.6(stat)</a:t>
                      </a:r>
                      <a:r>
                        <a:rPr lang="en-US" sz="2400" b="1" i="1" u="sng" dirty="0" smtClean="0">
                          <a:solidFill>
                            <a:schemeClr val="tx1"/>
                          </a:solidFill>
                          <a:cs typeface="Times New Roman" pitchFamily="18" charset="0"/>
                        </a:rPr>
                        <a:t>+</a:t>
                      </a:r>
                      <a:r>
                        <a:rPr lang="en-US" sz="2400" b="1" i="1" dirty="0" smtClean="0"/>
                        <a:t>0.4(sys)</a:t>
                      </a:r>
                      <a:endParaRPr lang="en-US" sz="2400" b="1" i="1" dirty="0"/>
                    </a:p>
                  </a:txBody>
                  <a:tcPr marT="91440"/>
                </a:tc>
              </a:tr>
              <a:tr h="462213">
                <a:tc>
                  <a:txBody>
                    <a:bodyPr/>
                    <a:lstStyle/>
                    <a:p>
                      <a:r>
                        <a:rPr lang="en-US" sz="2400" b="1" i="1" dirty="0" smtClean="0"/>
                        <a:t>H</a:t>
                      </a:r>
                      <a:r>
                        <a:rPr lang="en-US" sz="2400" b="1" i="1" dirty="0" smtClean="0">
                          <a:sym typeface="Wingdings" pitchFamily="2" charset="2"/>
                        </a:rPr>
                        <a:t>WW</a:t>
                      </a:r>
                      <a:endParaRPr lang="en-US" sz="2400" b="1" i="1" dirty="0"/>
                    </a:p>
                  </a:txBody>
                  <a:tcPr/>
                </a:tc>
                <a:tc gridSpan="2">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2400" b="1" i="1" dirty="0" smtClean="0">
                          <a:solidFill>
                            <a:srgbClr val="FF0000"/>
                          </a:solidFill>
                          <a:latin typeface="Arial" pitchFamily="34" charset="0"/>
                          <a:ea typeface="Lucida Grande"/>
                          <a:cs typeface="Arial" pitchFamily="34" charset="0"/>
                        </a:rPr>
                        <a:t>3.8σ </a:t>
                      </a:r>
                      <a:r>
                        <a:rPr lang="en-US" sz="2400" b="1" i="1" dirty="0" smtClean="0">
                          <a:solidFill>
                            <a:srgbClr val="0000FF"/>
                          </a:solidFill>
                          <a:latin typeface="Arial" pitchFamily="34" charset="0"/>
                          <a:ea typeface="Lucida Grande"/>
                          <a:cs typeface="Arial" pitchFamily="34" charset="0"/>
                        </a:rPr>
                        <a:t>(3.8σ) at 125 GeV</a:t>
                      </a:r>
                      <a:endParaRPr lang="en-US" sz="2400" b="1" i="1" dirty="0" smtClean="0">
                        <a:solidFill>
                          <a:srgbClr val="0000FF"/>
                        </a:solidFill>
                      </a:endParaRPr>
                    </a:p>
                  </a:txBody>
                  <a:tcPr/>
                </a:tc>
                <a:tc hMerge="1">
                  <a:txBody>
                    <a:bodyPr/>
                    <a:lstStyle/>
                    <a:p>
                      <a:endParaRPr lang="en-US" b="1" i="1" dirty="0"/>
                    </a:p>
                  </a:txBody>
                  <a:tcPr/>
                </a:tc>
              </a:tr>
              <a:tr h="734043">
                <a:tc gridSpan="3">
                  <a:txBody>
                    <a:bodyPr/>
                    <a:lstStyle/>
                    <a:p>
                      <a:r>
                        <a:rPr lang="en-US" sz="2400" b="1" i="1" dirty="0" smtClean="0"/>
                        <a:t>Higgs Combination</a:t>
                      </a:r>
                      <a:r>
                        <a:rPr lang="en-US" sz="2000" b="1" i="1" baseline="0" dirty="0" smtClean="0"/>
                        <a:t>             </a:t>
                      </a:r>
                      <a:r>
                        <a:rPr lang="en-US" sz="2400" b="1" i="1" baseline="0" dirty="0" smtClean="0">
                          <a:solidFill>
                            <a:srgbClr val="FF0000"/>
                          </a:solidFill>
                          <a:latin typeface="Arial" pitchFamily="34" charset="0"/>
                          <a:cs typeface="Arial" pitchFamily="34" charset="0"/>
                        </a:rPr>
                        <a:t>~10</a:t>
                      </a:r>
                      <a:r>
                        <a:rPr lang="en-US" sz="2400" b="1" i="1" baseline="0" dirty="0" smtClean="0">
                          <a:solidFill>
                            <a:srgbClr val="FF0000"/>
                          </a:solidFill>
                          <a:latin typeface="Symbol" pitchFamily="18" charset="2"/>
                          <a:cs typeface="Arial" pitchFamily="34" charset="0"/>
                        </a:rPr>
                        <a:t>s</a:t>
                      </a:r>
                    </a:p>
                  </a:txBody>
                  <a:tcPr/>
                </a:tc>
                <a:tc hMerge="1">
                  <a:txBody>
                    <a:bodyPr/>
                    <a:lstStyle/>
                    <a:p>
                      <a:endParaRPr lang="en-US" sz="2000" dirty="0"/>
                    </a:p>
                  </a:txBody>
                  <a:tcPr/>
                </a:tc>
                <a:tc hMerge="1">
                  <a:txBody>
                    <a:bodyPr/>
                    <a:lstStyle/>
                    <a:p>
                      <a:endParaRPr lang="en-US"/>
                    </a:p>
                  </a:txBody>
                  <a:tcPr/>
                </a:tc>
              </a:tr>
            </a:tbl>
          </a:graphicData>
        </a:graphic>
      </p:graphicFrame>
      <p:sp>
        <p:nvSpPr>
          <p:cNvPr id="19" name="TextBox 18"/>
          <p:cNvSpPr txBox="1"/>
          <p:nvPr/>
        </p:nvSpPr>
        <p:spPr>
          <a:xfrm>
            <a:off x="276314" y="5282626"/>
            <a:ext cx="8534400" cy="1169551"/>
          </a:xfrm>
          <a:prstGeom prst="rect">
            <a:avLst/>
          </a:prstGeom>
          <a:noFill/>
        </p:spPr>
        <p:txBody>
          <a:bodyPr wrap="square" rtlCol="0">
            <a:spAutoFit/>
          </a:bodyPr>
          <a:lstStyle/>
          <a:p>
            <a:pPr>
              <a:spcAft>
                <a:spcPts val="600"/>
              </a:spcAft>
            </a:pPr>
            <a:r>
              <a:rPr lang="en-US" sz="2000" b="1" i="1" dirty="0" smtClean="0"/>
              <a:t>Combined mass of measurement from </a:t>
            </a:r>
            <a:r>
              <a:rPr lang="en-US" sz="2000" b="1" i="1" dirty="0" err="1" smtClean="0">
                <a:solidFill>
                  <a:srgbClr val="FF0000"/>
                </a:solidFill>
                <a:cs typeface="Arial" pitchFamily="34" charset="0"/>
              </a:rPr>
              <a:t>H</a:t>
            </a:r>
            <a:r>
              <a:rPr lang="en-US" sz="2000" b="1" i="1" dirty="0" err="1" smtClean="0">
                <a:solidFill>
                  <a:srgbClr val="FF0000"/>
                </a:solidFill>
                <a:cs typeface="Arial" pitchFamily="34" charset="0"/>
                <a:sym typeface="Wingdings" pitchFamily="2" charset="2"/>
              </a:rPr>
              <a:t></a:t>
            </a:r>
            <a:r>
              <a:rPr lang="en-US" sz="2000" b="1" dirty="0" err="1" smtClean="0">
                <a:solidFill>
                  <a:srgbClr val="FF0000"/>
                </a:solidFill>
                <a:latin typeface="Times"/>
                <a:cs typeface="Times"/>
                <a:sym typeface="Wingdings"/>
              </a:rPr>
              <a:t>γγ</a:t>
            </a:r>
            <a:r>
              <a:rPr lang="en-US" sz="2000" dirty="0" smtClean="0">
                <a:sym typeface="Wingdings"/>
              </a:rPr>
              <a:t> </a:t>
            </a:r>
            <a:r>
              <a:rPr lang="en-US" sz="2000" b="1" i="1" dirty="0" smtClean="0"/>
              <a:t>and </a:t>
            </a:r>
            <a:r>
              <a:rPr lang="en-US" sz="2000" b="1" i="1" dirty="0" smtClean="0">
                <a:solidFill>
                  <a:srgbClr val="FF0000"/>
                </a:solidFill>
              </a:rPr>
              <a:t>H</a:t>
            </a:r>
            <a:r>
              <a:rPr lang="en-US" sz="2000" b="1" i="1" dirty="0" smtClean="0">
                <a:solidFill>
                  <a:srgbClr val="FF0000"/>
                </a:solidFill>
                <a:sym typeface="Wingdings" pitchFamily="2" charset="2"/>
              </a:rPr>
              <a:t>ZZ ⃰4 leptons</a:t>
            </a:r>
          </a:p>
          <a:p>
            <a:pPr>
              <a:spcAft>
                <a:spcPts val="600"/>
              </a:spcAft>
            </a:pPr>
            <a:r>
              <a:rPr lang="en-US" sz="2000" b="1" i="1" dirty="0" err="1" smtClean="0">
                <a:cs typeface="Arial" pitchFamily="34" charset="0"/>
              </a:rPr>
              <a:t>m</a:t>
            </a:r>
            <a:r>
              <a:rPr lang="en-US" sz="2000" b="1" i="1" baseline="-25000" dirty="0" err="1" smtClean="0">
                <a:cs typeface="Arial" pitchFamily="34" charset="0"/>
              </a:rPr>
              <a:t>H</a:t>
            </a:r>
            <a:r>
              <a:rPr lang="en-US" sz="2000" b="1" i="1" dirty="0" smtClean="0">
                <a:sym typeface="Wingdings" pitchFamily="2" charset="2"/>
              </a:rPr>
              <a:t>=</a:t>
            </a:r>
            <a:r>
              <a:rPr lang="en-US" sz="2000" b="1" i="1" dirty="0" smtClean="0">
                <a:cs typeface="Times New Roman" pitchFamily="18" charset="0"/>
              </a:rPr>
              <a:t> 125.5 </a:t>
            </a:r>
            <a:r>
              <a:rPr lang="en-US" sz="2000" b="1" i="1" u="sng" dirty="0" smtClean="0">
                <a:cs typeface="Times New Roman" pitchFamily="18" charset="0"/>
              </a:rPr>
              <a:t>+</a:t>
            </a:r>
            <a:r>
              <a:rPr lang="en-US" sz="2000" b="1" i="1" dirty="0">
                <a:cs typeface="Times New Roman" pitchFamily="18" charset="0"/>
              </a:rPr>
              <a:t> </a:t>
            </a:r>
            <a:r>
              <a:rPr lang="en-US" sz="2000" b="1" i="1" dirty="0" smtClean="0">
                <a:cs typeface="Times New Roman" pitchFamily="18" charset="0"/>
              </a:rPr>
              <a:t>0.2(stat) + 0.5/-0.6(</a:t>
            </a:r>
            <a:r>
              <a:rPr lang="en-US" sz="2000" b="1" i="1" dirty="0" err="1" smtClean="0">
                <a:cs typeface="Times New Roman" pitchFamily="18" charset="0"/>
              </a:rPr>
              <a:t>syst</a:t>
            </a:r>
            <a:r>
              <a:rPr lang="en-US" sz="2000" b="1" i="1" dirty="0" smtClean="0">
                <a:cs typeface="Times New Roman" pitchFamily="18" charset="0"/>
              </a:rPr>
              <a:t>) </a:t>
            </a:r>
            <a:r>
              <a:rPr lang="en-US" sz="2000" b="1" i="1" dirty="0" err="1" smtClean="0">
                <a:cs typeface="Times New Roman" pitchFamily="18" charset="0"/>
              </a:rPr>
              <a:t>GeV</a:t>
            </a:r>
            <a:endParaRPr lang="en-US" sz="2000" b="1" i="1" dirty="0" smtClean="0">
              <a:cs typeface="Times New Roman" pitchFamily="18" charset="0"/>
            </a:endParaRPr>
          </a:p>
          <a:p>
            <a:r>
              <a:rPr lang="en-US" sz="2000" b="1" i="1" dirty="0" smtClean="0">
                <a:cs typeface="Arial" pitchFamily="34" charset="0"/>
              </a:rPr>
              <a:t>  </a:t>
            </a:r>
            <a:r>
              <a:rPr lang="en-US" sz="2000" b="1" i="1" dirty="0" err="1" smtClean="0">
                <a:cs typeface="Arial" pitchFamily="34" charset="0"/>
              </a:rPr>
              <a:t>m</a:t>
            </a:r>
            <a:r>
              <a:rPr lang="en-US" sz="2000" b="1" i="1" baseline="-25000" dirty="0" err="1" smtClean="0">
                <a:cs typeface="Arial" pitchFamily="34" charset="0"/>
              </a:rPr>
              <a:t>H</a:t>
            </a:r>
            <a:r>
              <a:rPr lang="en-US" sz="2000" b="1" i="1" dirty="0" smtClean="0">
                <a:sym typeface="Wingdings" pitchFamily="2" charset="2"/>
              </a:rPr>
              <a:t>=</a:t>
            </a:r>
            <a:r>
              <a:rPr lang="en-US" sz="2000" b="1" i="1" dirty="0" smtClean="0">
                <a:cs typeface="Times New Roman" pitchFamily="18" charset="0"/>
              </a:rPr>
              <a:t> 2.3 +0.6/-0.7(stat) </a:t>
            </a:r>
            <a:r>
              <a:rPr lang="en-US" sz="2000" b="1" i="1" u="sng" dirty="0" smtClean="0">
                <a:cs typeface="Times New Roman" pitchFamily="18" charset="0"/>
              </a:rPr>
              <a:t>+</a:t>
            </a:r>
            <a:r>
              <a:rPr lang="en-US" sz="2000" b="1" i="1" dirty="0" smtClean="0">
                <a:cs typeface="Times New Roman" pitchFamily="18" charset="0"/>
              </a:rPr>
              <a:t> 0.6(</a:t>
            </a:r>
            <a:r>
              <a:rPr lang="en-US" sz="2000" b="1" i="1" dirty="0" err="1" smtClean="0">
                <a:cs typeface="Times New Roman" pitchFamily="18" charset="0"/>
              </a:rPr>
              <a:t>syst</a:t>
            </a:r>
            <a:r>
              <a:rPr lang="en-US" sz="2000" b="1" i="1" dirty="0" smtClean="0">
                <a:cs typeface="Times New Roman" pitchFamily="18" charset="0"/>
              </a:rPr>
              <a:t>) </a:t>
            </a:r>
            <a:r>
              <a:rPr lang="en-US" sz="2000" b="1" i="1" dirty="0" err="1" smtClean="0">
                <a:cs typeface="Times New Roman" pitchFamily="18" charset="0"/>
              </a:rPr>
              <a:t>GeV</a:t>
            </a:r>
            <a:endParaRPr lang="en-US" sz="2000" b="1" i="1" dirty="0" smtClean="0">
              <a:cs typeface="Times New Roman" pitchFamily="18" charset="0"/>
            </a:endParaRPr>
          </a:p>
        </p:txBody>
      </p:sp>
      <p:sp>
        <p:nvSpPr>
          <p:cNvPr id="20" name="Right Brace 19"/>
          <p:cNvSpPr/>
          <p:nvPr/>
        </p:nvSpPr>
        <p:spPr bwMode="auto">
          <a:xfrm>
            <a:off x="5383049" y="5749829"/>
            <a:ext cx="228600" cy="609600"/>
          </a:xfrm>
          <a:prstGeom prst="rightBrace">
            <a:avLst/>
          </a:prstGeom>
          <a:solidFill>
            <a:schemeClr val="bg1"/>
          </a:solid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21" name="TextBox 20"/>
          <p:cNvSpPr txBox="1"/>
          <p:nvPr/>
        </p:nvSpPr>
        <p:spPr>
          <a:xfrm>
            <a:off x="5723813" y="5806383"/>
            <a:ext cx="3352800" cy="400110"/>
          </a:xfrm>
          <a:prstGeom prst="rect">
            <a:avLst/>
          </a:prstGeom>
          <a:noFill/>
        </p:spPr>
        <p:txBody>
          <a:bodyPr wrap="square" rtlCol="0">
            <a:spAutoFit/>
          </a:bodyPr>
          <a:lstStyle/>
          <a:p>
            <a:r>
              <a:rPr lang="en-US" sz="2000" b="1" i="1" dirty="0" smtClean="0">
                <a:cs typeface="Times New Roman" pitchFamily="18" charset="0"/>
              </a:rPr>
              <a:t>Compatibility(2.3</a:t>
            </a:r>
            <a:r>
              <a:rPr lang="en-US" sz="2000" b="1" i="1" dirty="0" smtClean="0">
                <a:ea typeface="Lucida Grande"/>
                <a:cs typeface="Arial" pitchFamily="34" charset="0"/>
              </a:rPr>
              <a:t>σ</a:t>
            </a:r>
            <a:r>
              <a:rPr lang="en-US" sz="2000" b="1" i="1" dirty="0" smtClean="0">
                <a:cs typeface="Times New Roman" pitchFamily="18" charset="0"/>
              </a:rPr>
              <a:t>)</a:t>
            </a:r>
          </a:p>
        </p:txBody>
      </p:sp>
      <p:sp>
        <p:nvSpPr>
          <p:cNvPr id="22" name="TextBox 21"/>
          <p:cNvSpPr txBox="1"/>
          <p:nvPr/>
        </p:nvSpPr>
        <p:spPr>
          <a:xfrm>
            <a:off x="457200" y="914400"/>
            <a:ext cx="4038600" cy="523220"/>
          </a:xfrm>
          <a:prstGeom prst="rect">
            <a:avLst/>
          </a:prstGeom>
          <a:noFill/>
        </p:spPr>
        <p:txBody>
          <a:bodyPr wrap="square" rtlCol="0">
            <a:spAutoFit/>
          </a:bodyPr>
          <a:lstStyle/>
          <a:p>
            <a:r>
              <a:rPr lang="en-US" sz="1400" b="1" i="1" dirty="0" err="1" smtClean="0"/>
              <a:t>H</a:t>
            </a:r>
            <a:r>
              <a:rPr lang="en-US" sz="1400" dirty="0" err="1" smtClean="0">
                <a:sym typeface="Wingdings" pitchFamily="2" charset="2"/>
              </a:rPr>
              <a:t></a:t>
            </a:r>
            <a:r>
              <a:rPr lang="en-US" sz="1400" b="1" dirty="0" err="1" smtClean="0">
                <a:latin typeface="Times"/>
                <a:cs typeface="Times"/>
                <a:sym typeface="Wingdings"/>
              </a:rPr>
              <a:t>γγ</a:t>
            </a:r>
            <a:r>
              <a:rPr lang="en-US" sz="1400" b="1" dirty="0" smtClean="0">
                <a:latin typeface="Times"/>
                <a:cs typeface="Times"/>
                <a:sym typeface="Wingdings"/>
              </a:rPr>
              <a:t>  (</a:t>
            </a:r>
            <a:r>
              <a:rPr lang="en-US" sz="1400" b="1" dirty="0" smtClean="0">
                <a:solidFill>
                  <a:srgbClr val="FF0000"/>
                </a:solidFill>
                <a:latin typeface="Times"/>
                <a:cs typeface="Times"/>
                <a:sym typeface="Wingdings"/>
              </a:rPr>
              <a:t>4.8</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 </a:t>
            </a:r>
            <a:r>
              <a:rPr lang="en-US" sz="1400" b="1" i="1" dirty="0" smtClean="0">
                <a:cs typeface="Times"/>
                <a:sym typeface="Wingdings"/>
              </a:rPr>
              <a:t>7TeV</a:t>
            </a:r>
            <a:r>
              <a:rPr lang="en-US" sz="1400" b="1" dirty="0" smtClean="0">
                <a:latin typeface="Times"/>
                <a:cs typeface="Times"/>
                <a:sym typeface="Wingdings"/>
              </a:rPr>
              <a:t> + </a:t>
            </a:r>
            <a:r>
              <a:rPr lang="en-US" sz="1400" b="1" dirty="0" smtClean="0">
                <a:solidFill>
                  <a:srgbClr val="FF0000"/>
                </a:solidFill>
                <a:latin typeface="Times"/>
                <a:cs typeface="Times"/>
                <a:sym typeface="Wingdings"/>
              </a:rPr>
              <a:t>20.7</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a:t>
            </a:r>
            <a:r>
              <a:rPr lang="en-US" sz="1400" b="1" dirty="0" smtClean="0">
                <a:latin typeface="Times"/>
                <a:cs typeface="Times"/>
                <a:sym typeface="Wingdings"/>
              </a:rPr>
              <a:t> </a:t>
            </a:r>
            <a:r>
              <a:rPr lang="en-US" sz="1400" b="1" i="1" dirty="0" smtClean="0">
                <a:cs typeface="Times"/>
                <a:sym typeface="Wingdings"/>
              </a:rPr>
              <a:t>8TeV</a:t>
            </a:r>
            <a:r>
              <a:rPr lang="en-US" sz="1400" b="1" dirty="0" smtClean="0">
                <a:latin typeface="Times"/>
                <a:cs typeface="Times"/>
                <a:sym typeface="Wingdings"/>
              </a:rPr>
              <a:t>)</a:t>
            </a:r>
          </a:p>
          <a:p>
            <a:r>
              <a:rPr lang="en-US" sz="1400" b="1" i="1" dirty="0" smtClean="0">
                <a:cs typeface="Times"/>
                <a:sym typeface="Wingdings"/>
              </a:rPr>
              <a:t>H</a:t>
            </a:r>
            <a:r>
              <a:rPr lang="en-US" sz="1400" b="1" i="1" dirty="0" smtClean="0">
                <a:cs typeface="Times"/>
                <a:sym typeface="Wingdings" pitchFamily="2" charset="2"/>
              </a:rPr>
              <a:t>4 lepton</a:t>
            </a:r>
            <a:r>
              <a:rPr lang="en-US" sz="1400" i="1" dirty="0" smtClean="0">
                <a:sym typeface="Wingdings"/>
              </a:rPr>
              <a:t> (</a:t>
            </a:r>
            <a:r>
              <a:rPr lang="en-US" sz="1400" b="1" dirty="0" smtClean="0">
                <a:solidFill>
                  <a:srgbClr val="FF0000"/>
                </a:solidFill>
                <a:latin typeface="Times"/>
                <a:cs typeface="Times"/>
                <a:sym typeface="Wingdings"/>
              </a:rPr>
              <a:t>4.6</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 </a:t>
            </a:r>
            <a:r>
              <a:rPr lang="en-US" sz="1400" b="1" i="1" dirty="0" smtClean="0">
                <a:cs typeface="Times"/>
                <a:sym typeface="Wingdings"/>
              </a:rPr>
              <a:t>7TeV</a:t>
            </a:r>
            <a:r>
              <a:rPr lang="en-US" sz="1400" b="1" dirty="0" smtClean="0">
                <a:latin typeface="Times"/>
                <a:cs typeface="Times"/>
                <a:sym typeface="Wingdings"/>
              </a:rPr>
              <a:t> + </a:t>
            </a:r>
            <a:r>
              <a:rPr lang="en-US" sz="1400" b="1" dirty="0" smtClean="0">
                <a:solidFill>
                  <a:srgbClr val="FF0000"/>
                </a:solidFill>
                <a:latin typeface="Times"/>
                <a:cs typeface="Times"/>
                <a:sym typeface="Wingdings"/>
              </a:rPr>
              <a:t>20.7</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a:t>
            </a:r>
            <a:r>
              <a:rPr lang="en-US" sz="1400" b="1" dirty="0" smtClean="0">
                <a:latin typeface="Times"/>
                <a:cs typeface="Times"/>
                <a:sym typeface="Wingdings"/>
              </a:rPr>
              <a:t> </a:t>
            </a:r>
            <a:r>
              <a:rPr lang="en-US" sz="1400" b="1" i="1" dirty="0" smtClean="0">
                <a:cs typeface="Times"/>
                <a:sym typeface="Wingdings"/>
              </a:rPr>
              <a:t>8TeV</a:t>
            </a:r>
            <a:r>
              <a:rPr lang="en-US" sz="1400" b="1" dirty="0" smtClean="0">
                <a:latin typeface="Times"/>
                <a:cs typeface="Times"/>
                <a:sym typeface="Wingdings"/>
              </a:rPr>
              <a:t>)</a:t>
            </a:r>
            <a:endParaRPr lang="en-US" sz="1400" i="1" dirty="0"/>
          </a:p>
        </p:txBody>
      </p:sp>
      <p:sp>
        <p:nvSpPr>
          <p:cNvPr id="23" name="Isosceles Triangle 22"/>
          <p:cNvSpPr/>
          <p:nvPr/>
        </p:nvSpPr>
        <p:spPr bwMode="auto">
          <a:xfrm>
            <a:off x="381000" y="6201453"/>
            <a:ext cx="152400" cy="152400"/>
          </a:xfrm>
          <a:prstGeom prst="triangl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24" name="TextBox 23"/>
          <p:cNvSpPr txBox="1"/>
          <p:nvPr/>
        </p:nvSpPr>
        <p:spPr>
          <a:xfrm>
            <a:off x="4724400" y="914400"/>
            <a:ext cx="4114800" cy="523220"/>
          </a:xfrm>
          <a:prstGeom prst="rect">
            <a:avLst/>
          </a:prstGeom>
          <a:noFill/>
        </p:spPr>
        <p:txBody>
          <a:bodyPr wrap="square" rtlCol="0">
            <a:spAutoFit/>
          </a:bodyPr>
          <a:lstStyle/>
          <a:p>
            <a:r>
              <a:rPr lang="en-US" sz="1400" b="1" i="1" dirty="0" err="1" smtClean="0">
                <a:cs typeface="Times New Roman"/>
                <a:sym typeface="Wingdings"/>
              </a:rPr>
              <a:t>H</a:t>
            </a:r>
            <a:r>
              <a:rPr lang="en-US" sz="1400" b="1" i="1" dirty="0" err="1" smtClean="0">
                <a:sym typeface="Wingdings" pitchFamily="2" charset="2"/>
              </a:rPr>
              <a:t></a:t>
            </a:r>
            <a:r>
              <a:rPr lang="en-US" sz="1400" b="1" i="1" dirty="0" err="1" smtClean="0">
                <a:latin typeface="Times New Roman"/>
                <a:cs typeface="Times New Roman"/>
                <a:sym typeface="Wingdings"/>
              </a:rPr>
              <a:t>ττ</a:t>
            </a:r>
            <a:r>
              <a:rPr lang="en-US" sz="1400" b="1" i="1" dirty="0" smtClean="0">
                <a:latin typeface="Times New Roman"/>
                <a:cs typeface="Times New Roman"/>
                <a:sym typeface="Wingdings"/>
              </a:rPr>
              <a:t> </a:t>
            </a:r>
            <a:r>
              <a:rPr lang="en-US" sz="1400" b="1" dirty="0" smtClean="0">
                <a:latin typeface="Times"/>
                <a:cs typeface="Times"/>
                <a:sym typeface="Wingdings"/>
              </a:rPr>
              <a:t>, bb  (</a:t>
            </a:r>
            <a:r>
              <a:rPr lang="en-US" sz="1400" b="1" dirty="0" smtClean="0">
                <a:solidFill>
                  <a:srgbClr val="FF0000"/>
                </a:solidFill>
                <a:latin typeface="Times"/>
                <a:cs typeface="Times"/>
                <a:sym typeface="Wingdings"/>
              </a:rPr>
              <a:t>4.8</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 </a:t>
            </a:r>
            <a:r>
              <a:rPr lang="en-US" sz="1400" b="1" dirty="0" smtClean="0">
                <a:latin typeface="Times"/>
                <a:cs typeface="Times"/>
                <a:sym typeface="Wingdings"/>
              </a:rPr>
              <a:t>7</a:t>
            </a:r>
            <a:r>
              <a:rPr lang="en-US" sz="1400" b="1" i="1" dirty="0" smtClean="0">
                <a:cs typeface="Times"/>
                <a:sym typeface="Wingdings"/>
              </a:rPr>
              <a:t>TeV</a:t>
            </a:r>
            <a:r>
              <a:rPr lang="en-US" sz="1400" b="1" dirty="0" smtClean="0">
                <a:latin typeface="Times"/>
                <a:cs typeface="Times"/>
                <a:sym typeface="Wingdings"/>
              </a:rPr>
              <a:t> + </a:t>
            </a:r>
            <a:r>
              <a:rPr lang="en-US" sz="1400" b="1" i="1" dirty="0" smtClean="0">
                <a:solidFill>
                  <a:srgbClr val="FF0000"/>
                </a:solidFill>
                <a:cs typeface="Times"/>
                <a:sym typeface="Wingdings"/>
              </a:rPr>
              <a:t>13</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a:t>
            </a:r>
            <a:r>
              <a:rPr lang="en-US" sz="1400" b="1" i="1" dirty="0" smtClean="0">
                <a:solidFill>
                  <a:srgbClr val="FF0000"/>
                </a:solidFill>
                <a:cs typeface="Times"/>
                <a:sym typeface="Wingdings"/>
              </a:rPr>
              <a:t> </a:t>
            </a:r>
            <a:r>
              <a:rPr lang="en-US" sz="1400" b="1" i="1" dirty="0" smtClean="0">
                <a:cs typeface="Times"/>
                <a:sym typeface="Wingdings"/>
              </a:rPr>
              <a:t>8TeV</a:t>
            </a:r>
            <a:r>
              <a:rPr lang="en-US" sz="1400" b="1" dirty="0" smtClean="0">
                <a:latin typeface="Times"/>
                <a:cs typeface="Times"/>
                <a:sym typeface="Wingdings"/>
              </a:rPr>
              <a:t>)</a:t>
            </a:r>
          </a:p>
          <a:p>
            <a:r>
              <a:rPr lang="en-US" sz="1400" b="1" i="1" dirty="0" smtClean="0">
                <a:cs typeface="Times"/>
                <a:sym typeface="Wingdings"/>
              </a:rPr>
              <a:t>H</a:t>
            </a:r>
            <a:r>
              <a:rPr lang="en-US" sz="1400" b="1" i="1" dirty="0" smtClean="0">
                <a:cs typeface="Times"/>
                <a:sym typeface="Wingdings" pitchFamily="2" charset="2"/>
              </a:rPr>
              <a:t>WW</a:t>
            </a:r>
            <a:r>
              <a:rPr lang="en-US" sz="1400" i="1" dirty="0" smtClean="0">
                <a:sym typeface="Wingdings"/>
              </a:rPr>
              <a:t> (</a:t>
            </a:r>
            <a:r>
              <a:rPr lang="en-US" sz="1400" b="1" dirty="0" smtClean="0">
                <a:solidFill>
                  <a:srgbClr val="FF0000"/>
                </a:solidFill>
                <a:latin typeface="Times"/>
                <a:cs typeface="Times"/>
                <a:sym typeface="Wingdings"/>
              </a:rPr>
              <a:t>4.6</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 </a:t>
            </a:r>
            <a:r>
              <a:rPr lang="en-US" sz="1400" b="1" i="1" dirty="0" smtClean="0">
                <a:cs typeface="Times"/>
                <a:sym typeface="Wingdings"/>
              </a:rPr>
              <a:t>7TeV</a:t>
            </a:r>
            <a:r>
              <a:rPr lang="en-US" sz="1400" b="1" dirty="0" smtClean="0">
                <a:latin typeface="Times"/>
                <a:cs typeface="Times"/>
                <a:sym typeface="Wingdings"/>
              </a:rPr>
              <a:t> + </a:t>
            </a:r>
            <a:r>
              <a:rPr lang="en-US" sz="1400" b="1" dirty="0" smtClean="0">
                <a:solidFill>
                  <a:srgbClr val="FF0000"/>
                </a:solidFill>
                <a:latin typeface="Times"/>
                <a:cs typeface="Times"/>
                <a:sym typeface="Wingdings"/>
              </a:rPr>
              <a:t>20.7</a:t>
            </a:r>
            <a:r>
              <a:rPr lang="en-US" sz="1400" b="1" i="1" dirty="0" smtClean="0">
                <a:solidFill>
                  <a:srgbClr val="FF0000"/>
                </a:solidFill>
                <a:cs typeface="Times New Roman" pitchFamily="18" charset="0"/>
              </a:rPr>
              <a:t>fb</a:t>
            </a:r>
            <a:r>
              <a:rPr lang="en-US" sz="1400" b="1" i="1" baseline="30000" dirty="0" smtClean="0">
                <a:solidFill>
                  <a:srgbClr val="FF0000"/>
                </a:solidFill>
                <a:cs typeface="Times New Roman" pitchFamily="18" charset="0"/>
              </a:rPr>
              <a:t>-1</a:t>
            </a:r>
            <a:r>
              <a:rPr lang="en-US" sz="1400" b="1" dirty="0" smtClean="0">
                <a:latin typeface="Times"/>
                <a:cs typeface="Times"/>
                <a:sym typeface="Wingdings"/>
              </a:rPr>
              <a:t> </a:t>
            </a:r>
            <a:r>
              <a:rPr lang="en-US" sz="1400" b="1" i="1" dirty="0" smtClean="0">
                <a:cs typeface="Times"/>
                <a:sym typeface="Wingdings"/>
              </a:rPr>
              <a:t>8TeV</a:t>
            </a:r>
            <a:r>
              <a:rPr lang="en-US" sz="1400" b="1" dirty="0" smtClean="0">
                <a:latin typeface="Times"/>
                <a:cs typeface="Times"/>
                <a:sym typeface="Wingdings"/>
              </a:rPr>
              <a:t>)</a:t>
            </a:r>
            <a:endParaRPr lang="en-US" sz="1400" b="1" i="1" dirty="0" smtClean="0">
              <a:cs typeface="Times"/>
              <a:sym typeface="Wingdings"/>
            </a:endParaRPr>
          </a:p>
        </p:txBody>
      </p:sp>
      <p:sp>
        <p:nvSpPr>
          <p:cNvPr id="27" name="TextBox 26"/>
          <p:cNvSpPr txBox="1"/>
          <p:nvPr/>
        </p:nvSpPr>
        <p:spPr>
          <a:xfrm>
            <a:off x="5410200" y="685800"/>
            <a:ext cx="300082" cy="338554"/>
          </a:xfrm>
          <a:prstGeom prst="rect">
            <a:avLst/>
          </a:prstGeom>
          <a:noFill/>
        </p:spPr>
        <p:txBody>
          <a:bodyPr wrap="none" rtlCol="0">
            <a:spAutoFit/>
          </a:bodyPr>
          <a:lstStyle/>
          <a:p>
            <a:r>
              <a:rPr lang="en-US" sz="1600" dirty="0" smtClean="0"/>
              <a:t>_</a:t>
            </a:r>
            <a:endParaRPr lang="en-US" sz="1600" dirty="0"/>
          </a:p>
        </p:txBody>
      </p:sp>
      <p:sp>
        <p:nvSpPr>
          <p:cNvPr id="12" name="Rectangle 11"/>
          <p:cNvSpPr/>
          <p:nvPr/>
        </p:nvSpPr>
        <p:spPr>
          <a:xfrm>
            <a:off x="3005905" y="1524001"/>
            <a:ext cx="2355560" cy="615553"/>
          </a:xfrm>
          <a:prstGeom prst="rect">
            <a:avLst/>
          </a:prstGeom>
        </p:spPr>
        <p:txBody>
          <a:bodyPr wrap="none">
            <a:spAutoFit/>
          </a:bodyPr>
          <a:lstStyle/>
          <a:p>
            <a:pPr algn="ctr"/>
            <a:r>
              <a:rPr lang="en-US" b="1" i="1" dirty="0" smtClean="0">
                <a:solidFill>
                  <a:srgbClr val="0000FF"/>
                </a:solidFill>
              </a:rPr>
              <a:t>Signal Significance</a:t>
            </a:r>
          </a:p>
          <a:p>
            <a:pPr algn="ctr"/>
            <a:r>
              <a:rPr lang="en-US" sz="1600" b="1" i="1" dirty="0" smtClean="0">
                <a:solidFill>
                  <a:srgbClr val="0000FF"/>
                </a:solidFill>
              </a:rPr>
              <a:t>observed (expected)</a:t>
            </a:r>
            <a:endParaRPr lang="en-US" sz="1600" dirty="0"/>
          </a:p>
        </p:txBody>
      </p:sp>
    </p:spTree>
    <p:extLst>
      <p:ext uri="{BB962C8B-B14F-4D97-AF65-F5344CB8AC3E}">
        <p14:creationId xmlns:p14="http://schemas.microsoft.com/office/powerpoint/2010/main" xmlns="" val="8337816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838201" y="1371600"/>
            <a:ext cx="3237462" cy="4191000"/>
          </a:xfrm>
          <a:prstGeom prst="rect">
            <a:avLst/>
          </a:prstGeom>
        </p:spPr>
      </p:pic>
      <p:sp>
        <p:nvSpPr>
          <p:cNvPr id="57" name="Rectangle 56"/>
          <p:cNvSpPr/>
          <p:nvPr/>
        </p:nvSpPr>
        <p:spPr bwMode="auto">
          <a:xfrm>
            <a:off x="304800" y="5562600"/>
            <a:ext cx="8686800" cy="914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3" name="Slide Number Placeholder 12"/>
          <p:cNvSpPr>
            <a:spLocks noGrp="1"/>
          </p:cNvSpPr>
          <p:nvPr>
            <p:ph type="sldNum" sz="quarter" idx="12"/>
          </p:nvPr>
        </p:nvSpPr>
        <p:spPr/>
        <p:txBody>
          <a:bodyPr/>
          <a:lstStyle/>
          <a:p>
            <a:fld id="{26484B8D-420D-E945-8BBA-407975743BAF}" type="slidenum">
              <a:rPr lang="en-US" smtClean="0"/>
              <a:pPr/>
              <a:t>81</a:t>
            </a:fld>
            <a:endParaRPr lang="en-US"/>
          </a:p>
        </p:txBody>
      </p:sp>
      <p:sp>
        <p:nvSpPr>
          <p:cNvPr id="21" name="Title 1"/>
          <p:cNvSpPr>
            <a:spLocks noGrp="1"/>
          </p:cNvSpPr>
          <p:nvPr>
            <p:ph type="title"/>
          </p:nvPr>
        </p:nvSpPr>
        <p:spPr>
          <a:xfrm>
            <a:off x="609600" y="76200"/>
            <a:ext cx="8534400" cy="593558"/>
          </a:xfrm>
        </p:spPr>
        <p:txBody>
          <a:bodyPr/>
          <a:lstStyle/>
          <a:p>
            <a:pPr algn="l"/>
            <a:r>
              <a:rPr lang="en-US" dirty="0" smtClean="0"/>
              <a:t>LHC ERA  ATLAS New results (</a:t>
            </a:r>
            <a:r>
              <a:rPr lang="en-US" sz="2400" dirty="0" smtClean="0"/>
              <a:t>Submitted to PLB</a:t>
            </a:r>
            <a:r>
              <a:rPr lang="en-US" dirty="0" smtClean="0"/>
              <a:t>)</a:t>
            </a:r>
            <a:endParaRPr lang="en-US" sz="1800" dirty="0">
              <a:solidFill>
                <a:srgbClr val="0000FF"/>
              </a:solidFill>
            </a:endParaRPr>
          </a:p>
        </p:txBody>
      </p:sp>
      <p:sp>
        <p:nvSpPr>
          <p:cNvPr id="24" name="TextBox 23"/>
          <p:cNvSpPr txBox="1"/>
          <p:nvPr/>
        </p:nvSpPr>
        <p:spPr>
          <a:xfrm>
            <a:off x="5150265" y="3196565"/>
            <a:ext cx="3993735" cy="610424"/>
          </a:xfrm>
          <a:prstGeom prst="rect">
            <a:avLst/>
          </a:prstGeom>
          <a:noFill/>
          <a:ln w="15875">
            <a:solidFill>
              <a:srgbClr val="92D050"/>
            </a:solidFill>
          </a:ln>
        </p:spPr>
        <p:txBody>
          <a:bodyPr wrap="square" rtlCol="0">
            <a:spAutoFit/>
          </a:bodyPr>
          <a:lstStyle/>
          <a:p>
            <a:pPr>
              <a:spcAft>
                <a:spcPts val="200"/>
              </a:spcAft>
            </a:pPr>
            <a:r>
              <a:rPr lang="en-US" sz="1600" b="1" i="1" dirty="0" smtClean="0">
                <a:cs typeface="Times New Roman" pitchFamily="18" charset="0"/>
              </a:rPr>
              <a:t>1.57 </a:t>
            </a:r>
            <a:r>
              <a:rPr lang="en-US" sz="1600" b="1" i="1" u="sng" dirty="0" smtClean="0">
                <a:cs typeface="Times New Roman" pitchFamily="18" charset="0"/>
              </a:rPr>
              <a:t>+</a:t>
            </a:r>
            <a:r>
              <a:rPr lang="en-US" sz="1600" b="1" i="1" dirty="0" smtClean="0">
                <a:cs typeface="Times New Roman" pitchFamily="18" charset="0"/>
              </a:rPr>
              <a:t> 0.22(stat)        (</a:t>
            </a:r>
            <a:r>
              <a:rPr lang="en-US" sz="1600" b="1" i="1" dirty="0" err="1" smtClean="0">
                <a:cs typeface="Times New Roman" pitchFamily="18" charset="0"/>
              </a:rPr>
              <a:t>syst</a:t>
            </a:r>
            <a:r>
              <a:rPr lang="en-US" sz="1600" b="1" i="1" dirty="0" smtClean="0">
                <a:cs typeface="Times New Roman" pitchFamily="18" charset="0"/>
              </a:rPr>
              <a:t>)        (theory)</a:t>
            </a:r>
            <a:endParaRPr lang="en-US" sz="1600" dirty="0" smtClean="0"/>
          </a:p>
          <a:p>
            <a:r>
              <a:rPr lang="en-US" sz="1600" b="1" i="1" dirty="0"/>
              <a:t>at </a:t>
            </a:r>
            <a:r>
              <a:rPr lang="en-US" sz="1600" b="1" i="1" dirty="0" err="1">
                <a:cs typeface="Times New Roman" pitchFamily="18" charset="0"/>
              </a:rPr>
              <a:t>m</a:t>
            </a:r>
            <a:r>
              <a:rPr lang="en-US" sz="1600" b="1" i="1" baseline="-25000" dirty="0" err="1">
                <a:cs typeface="Times New Roman" pitchFamily="18" charset="0"/>
              </a:rPr>
              <a:t>H</a:t>
            </a:r>
            <a:r>
              <a:rPr lang="en-US" sz="1600" b="1" i="1" baseline="-25000" dirty="0">
                <a:solidFill>
                  <a:srgbClr val="FF0000"/>
                </a:solidFill>
                <a:cs typeface="Times New Roman" pitchFamily="18" charset="0"/>
              </a:rPr>
              <a:t> </a:t>
            </a:r>
            <a:r>
              <a:rPr lang="en-US" sz="1600" b="1" i="1" dirty="0"/>
              <a:t>=</a:t>
            </a:r>
            <a:r>
              <a:rPr lang="en-US" sz="1600" b="1" i="1" dirty="0" smtClean="0"/>
              <a:t>126.8GeV</a:t>
            </a:r>
            <a:endParaRPr lang="en-US" sz="1600" b="1" i="1" dirty="0"/>
          </a:p>
        </p:txBody>
      </p:sp>
      <p:sp>
        <p:nvSpPr>
          <p:cNvPr id="25" name="TextBox 24"/>
          <p:cNvSpPr txBox="1"/>
          <p:nvPr/>
        </p:nvSpPr>
        <p:spPr>
          <a:xfrm>
            <a:off x="5181600" y="3886200"/>
            <a:ext cx="3124200" cy="369332"/>
          </a:xfrm>
          <a:prstGeom prst="rect">
            <a:avLst/>
          </a:prstGeom>
          <a:noFill/>
          <a:ln w="15875">
            <a:solidFill>
              <a:srgbClr val="92D050"/>
            </a:solidFill>
          </a:ln>
        </p:spPr>
        <p:txBody>
          <a:bodyPr wrap="square" rtlCol="0">
            <a:spAutoFit/>
          </a:bodyPr>
          <a:lstStyle/>
          <a:p>
            <a:r>
              <a:rPr lang="en-US" b="1" i="1" dirty="0" smtClean="0">
                <a:cs typeface="Times New Roman" pitchFamily="18" charset="0"/>
              </a:rPr>
              <a:t>1.7      </a:t>
            </a:r>
            <a:r>
              <a:rPr lang="en-US" sz="1600" b="1" i="1" dirty="0" smtClean="0"/>
              <a:t>at </a:t>
            </a:r>
            <a:r>
              <a:rPr lang="en-US" sz="1600" b="1" i="1" dirty="0" err="1">
                <a:cs typeface="Times New Roman" pitchFamily="18" charset="0"/>
              </a:rPr>
              <a:t>m</a:t>
            </a:r>
            <a:r>
              <a:rPr lang="en-US" sz="1600" b="1" i="1" baseline="-25000" dirty="0" err="1">
                <a:cs typeface="Times New Roman" pitchFamily="18" charset="0"/>
              </a:rPr>
              <a:t>H</a:t>
            </a:r>
            <a:r>
              <a:rPr lang="en-US" sz="1600" b="1" i="1" baseline="-25000" dirty="0">
                <a:solidFill>
                  <a:srgbClr val="FF0000"/>
                </a:solidFill>
                <a:cs typeface="Times New Roman" pitchFamily="18" charset="0"/>
              </a:rPr>
              <a:t> </a:t>
            </a:r>
            <a:r>
              <a:rPr lang="en-US" sz="1600" b="1" i="1" dirty="0"/>
              <a:t>=</a:t>
            </a:r>
            <a:r>
              <a:rPr lang="en-US" sz="1600" b="1" i="1" dirty="0" smtClean="0"/>
              <a:t>124.3GeV</a:t>
            </a:r>
            <a:endParaRPr lang="en-US" sz="1600" b="1" i="1" dirty="0"/>
          </a:p>
        </p:txBody>
      </p:sp>
      <p:sp>
        <p:nvSpPr>
          <p:cNvPr id="26" name="TextBox 25"/>
          <p:cNvSpPr txBox="1"/>
          <p:nvPr/>
        </p:nvSpPr>
        <p:spPr>
          <a:xfrm>
            <a:off x="533400" y="762002"/>
            <a:ext cx="7543800" cy="646331"/>
          </a:xfrm>
          <a:prstGeom prst="rect">
            <a:avLst/>
          </a:prstGeom>
          <a:noFill/>
        </p:spPr>
        <p:txBody>
          <a:bodyPr wrap="square" rtlCol="0">
            <a:spAutoFit/>
          </a:bodyPr>
          <a:lstStyle/>
          <a:p>
            <a:r>
              <a:rPr lang="en-US" b="1" i="1" dirty="0" smtClean="0"/>
              <a:t>Signal strength (µ) = </a:t>
            </a:r>
          </a:p>
          <a:p>
            <a:r>
              <a:rPr lang="en-US" b="1" i="1" dirty="0" smtClean="0"/>
              <a:t>(signal rate from fit to data) / (expected SM signal rate at given </a:t>
            </a:r>
            <a:r>
              <a:rPr lang="en-US" b="1" i="1" dirty="0" err="1" smtClean="0">
                <a:cs typeface="Arial" pitchFamily="34" charset="0"/>
              </a:rPr>
              <a:t>m</a:t>
            </a:r>
            <a:r>
              <a:rPr lang="en-US" b="1" i="1" baseline="-25000" dirty="0" err="1" smtClean="0">
                <a:cs typeface="Arial" pitchFamily="34" charset="0"/>
              </a:rPr>
              <a:t>H</a:t>
            </a:r>
            <a:r>
              <a:rPr lang="en-US" b="1" i="1" baseline="-25000" dirty="0" smtClean="0">
                <a:cs typeface="Arial" pitchFamily="34" charset="0"/>
              </a:rPr>
              <a:t> </a:t>
            </a:r>
            <a:r>
              <a:rPr lang="en-US" b="1" i="1" dirty="0" smtClean="0"/>
              <a:t>)</a:t>
            </a:r>
            <a:endParaRPr lang="en-US" b="1" i="1" dirty="0"/>
          </a:p>
        </p:txBody>
      </p:sp>
      <p:sp>
        <p:nvSpPr>
          <p:cNvPr id="29" name="TextBox 28"/>
          <p:cNvSpPr txBox="1"/>
          <p:nvPr/>
        </p:nvSpPr>
        <p:spPr>
          <a:xfrm>
            <a:off x="381000" y="5523639"/>
            <a:ext cx="8610600" cy="877163"/>
          </a:xfrm>
          <a:prstGeom prst="rect">
            <a:avLst/>
          </a:prstGeom>
          <a:noFill/>
          <a:ln w="15875">
            <a:noFill/>
          </a:ln>
        </p:spPr>
        <p:txBody>
          <a:bodyPr wrap="square" rtlCol="0">
            <a:spAutoFit/>
          </a:bodyPr>
          <a:lstStyle/>
          <a:p>
            <a:r>
              <a:rPr lang="en-US" sz="1700" b="1" i="1" dirty="0" smtClean="0"/>
              <a:t>For H</a:t>
            </a:r>
            <a:r>
              <a:rPr lang="en-US" sz="1700" b="1" i="1" dirty="0" smtClean="0">
                <a:sym typeface="Wingdings" pitchFamily="2" charset="2"/>
              </a:rPr>
              <a:t>4 leptons, </a:t>
            </a:r>
            <a:r>
              <a:rPr lang="en-US" sz="1700" b="1" i="1" dirty="0" smtClean="0"/>
              <a:t>a spin-parity analysis is performed on events with </a:t>
            </a:r>
            <a:r>
              <a:rPr lang="en-US" sz="1700" b="1" i="1" dirty="0" smtClean="0">
                <a:cs typeface="Times New Roman" pitchFamily="18" charset="0"/>
              </a:rPr>
              <a:t>m</a:t>
            </a:r>
            <a:r>
              <a:rPr lang="en-US" sz="1700" b="1" i="1" baseline="-25000" dirty="0" smtClean="0">
                <a:cs typeface="Times New Roman" pitchFamily="18" charset="0"/>
              </a:rPr>
              <a:t>4l</a:t>
            </a:r>
            <a:r>
              <a:rPr lang="en-US" sz="1700" b="1" i="1" baseline="-25000" dirty="0" smtClean="0">
                <a:solidFill>
                  <a:srgbClr val="0000FF"/>
                </a:solidFill>
                <a:cs typeface="Times New Roman" pitchFamily="18" charset="0"/>
              </a:rPr>
              <a:t> </a:t>
            </a:r>
            <a:r>
              <a:rPr lang="en-US" sz="1700" b="1" i="1" dirty="0" smtClean="0"/>
              <a:t>between 115 and 130GeV. The 0</a:t>
            </a:r>
            <a:r>
              <a:rPr lang="en-US" sz="1700" b="1" i="1" baseline="30000" dirty="0" smtClean="0">
                <a:cs typeface="Times New Roman" pitchFamily="18" charset="0"/>
              </a:rPr>
              <a:t>+ </a:t>
            </a:r>
            <a:r>
              <a:rPr lang="en-US" sz="1700" b="1" i="1" dirty="0" smtClean="0"/>
              <a:t>state is favored over 0 ̄ ,1</a:t>
            </a:r>
            <a:r>
              <a:rPr lang="en-US" sz="1700" b="1" i="1" baseline="30000" dirty="0" smtClean="0">
                <a:cs typeface="Times New Roman" pitchFamily="18" charset="0"/>
              </a:rPr>
              <a:t>+</a:t>
            </a:r>
            <a:r>
              <a:rPr lang="en-US" sz="1700" b="1" i="1" dirty="0" smtClean="0"/>
              <a:t>,1 ̄ ,and 2</a:t>
            </a:r>
            <a:r>
              <a:rPr lang="en-US" sz="1700" b="1" i="1" baseline="30000" dirty="0" smtClean="0">
                <a:cs typeface="Times New Roman" pitchFamily="18" charset="0"/>
              </a:rPr>
              <a:t>+</a:t>
            </a:r>
            <a:r>
              <a:rPr lang="en-US" sz="1700" b="1" i="1" dirty="0" smtClean="0"/>
              <a:t> and 2 ̄. </a:t>
            </a:r>
          </a:p>
          <a:p>
            <a:r>
              <a:rPr lang="en-US" sz="1700" b="1" i="1" dirty="0" smtClean="0"/>
              <a:t>States 0 ̄  and 1</a:t>
            </a:r>
            <a:r>
              <a:rPr lang="en-US" sz="1700" b="1" i="1" baseline="30000" dirty="0" smtClean="0"/>
              <a:t>+</a:t>
            </a:r>
            <a:r>
              <a:rPr lang="en-US" sz="1700" b="1" i="1" dirty="0" smtClean="0"/>
              <a:t> are excluded at 97.8% CL or higher in favor of 0</a:t>
            </a:r>
            <a:r>
              <a:rPr lang="en-US" sz="1700" b="1" i="1" baseline="30000" dirty="0" smtClean="0"/>
              <a:t>+</a:t>
            </a:r>
            <a:r>
              <a:rPr lang="en-US" sz="1700" b="1" i="1" dirty="0" smtClean="0"/>
              <a:t>.</a:t>
            </a:r>
            <a:endParaRPr lang="en-US" sz="1700" b="1" i="1" dirty="0"/>
          </a:p>
        </p:txBody>
      </p:sp>
      <p:cxnSp>
        <p:nvCxnSpPr>
          <p:cNvPr id="31" name="Straight Arrow Connector 30"/>
          <p:cNvCxnSpPr>
            <a:endCxn id="24" idx="1"/>
          </p:cNvCxnSpPr>
          <p:nvPr/>
        </p:nvCxnSpPr>
        <p:spPr bwMode="auto">
          <a:xfrm>
            <a:off x="3429000" y="2057402"/>
            <a:ext cx="1721265" cy="1444377"/>
          </a:xfrm>
          <a:prstGeom prst="straightConnector1">
            <a:avLst/>
          </a:prstGeom>
          <a:noFill/>
          <a:ln w="19050" cap="flat" cmpd="sng" algn="ctr">
            <a:solidFill>
              <a:srgbClr val="FF0000"/>
            </a:solidFill>
            <a:prstDash val="solid"/>
            <a:round/>
            <a:headEnd type="none" w="med" len="med"/>
            <a:tailEnd type="arrow"/>
          </a:ln>
          <a:effectLst/>
        </p:spPr>
      </p:cxnSp>
      <p:cxnSp>
        <p:nvCxnSpPr>
          <p:cNvPr id="33" name="Straight Arrow Connector 32"/>
          <p:cNvCxnSpPr>
            <a:endCxn id="25" idx="1"/>
          </p:cNvCxnSpPr>
          <p:nvPr/>
        </p:nvCxnSpPr>
        <p:spPr bwMode="auto">
          <a:xfrm>
            <a:off x="3581400" y="3276600"/>
            <a:ext cx="1600200" cy="794266"/>
          </a:xfrm>
          <a:prstGeom prst="straightConnector1">
            <a:avLst/>
          </a:prstGeom>
          <a:noFill/>
          <a:ln w="19050" cap="flat" cmpd="sng" algn="ctr">
            <a:solidFill>
              <a:srgbClr val="FF0000"/>
            </a:solidFill>
            <a:prstDash val="solid"/>
            <a:round/>
            <a:headEnd type="none" w="med" len="med"/>
            <a:tailEnd type="arrow"/>
          </a:ln>
          <a:effectLst/>
        </p:spPr>
      </p:cxnSp>
      <p:cxnSp>
        <p:nvCxnSpPr>
          <p:cNvPr id="39" name="Straight Arrow Connector 38"/>
          <p:cNvCxnSpPr>
            <a:endCxn id="55" idx="1"/>
          </p:cNvCxnSpPr>
          <p:nvPr/>
        </p:nvCxnSpPr>
        <p:spPr bwMode="auto">
          <a:xfrm flipV="1">
            <a:off x="3352800" y="4604266"/>
            <a:ext cx="1828800" cy="272534"/>
          </a:xfrm>
          <a:prstGeom prst="straightConnector1">
            <a:avLst/>
          </a:prstGeom>
          <a:noFill/>
          <a:ln w="19050" cap="flat" cmpd="sng" algn="ctr">
            <a:solidFill>
              <a:srgbClr val="FF0000"/>
            </a:solidFill>
            <a:prstDash val="solid"/>
            <a:round/>
            <a:headEnd type="none" w="med" len="med"/>
            <a:tailEnd type="arrow"/>
          </a:ln>
          <a:effectLst/>
        </p:spPr>
      </p:cxnSp>
      <p:sp>
        <p:nvSpPr>
          <p:cNvPr id="53" name="TextBox 52"/>
          <p:cNvSpPr txBox="1"/>
          <p:nvPr/>
        </p:nvSpPr>
        <p:spPr>
          <a:xfrm>
            <a:off x="4953000" y="1752600"/>
            <a:ext cx="1905000" cy="369332"/>
          </a:xfrm>
          <a:prstGeom prst="rect">
            <a:avLst/>
          </a:prstGeom>
          <a:noFill/>
        </p:spPr>
        <p:txBody>
          <a:bodyPr wrap="square" rtlCol="0">
            <a:spAutoFit/>
          </a:bodyPr>
          <a:lstStyle/>
          <a:p>
            <a:r>
              <a:rPr lang="en-US" b="1" i="1" dirty="0" err="1" smtClean="0">
                <a:solidFill>
                  <a:srgbClr val="FF0000"/>
                </a:solidFill>
                <a:cs typeface="Times New Roman" pitchFamily="18" charset="0"/>
              </a:rPr>
              <a:t>m</a:t>
            </a:r>
            <a:r>
              <a:rPr lang="en-US" b="1" i="1" baseline="-25000" dirty="0" err="1" smtClean="0">
                <a:solidFill>
                  <a:srgbClr val="FF0000"/>
                </a:solidFill>
                <a:cs typeface="Times New Roman" pitchFamily="18" charset="0"/>
              </a:rPr>
              <a:t>H</a:t>
            </a:r>
            <a:r>
              <a:rPr lang="en-US" b="1" i="1" baseline="-25000" dirty="0" smtClean="0">
                <a:solidFill>
                  <a:srgbClr val="FF0000"/>
                </a:solidFill>
                <a:cs typeface="Times New Roman" pitchFamily="18" charset="0"/>
              </a:rPr>
              <a:t> </a:t>
            </a:r>
            <a:r>
              <a:rPr lang="en-US" b="1" i="1" dirty="0" smtClean="0">
                <a:solidFill>
                  <a:srgbClr val="FF0000"/>
                </a:solidFill>
                <a:cs typeface="Times New Roman" pitchFamily="18" charset="0"/>
              </a:rPr>
              <a:t>= 125.5GeV</a:t>
            </a:r>
            <a:endParaRPr lang="en-US" dirty="0">
              <a:solidFill>
                <a:srgbClr val="FF0000"/>
              </a:solidFill>
            </a:endParaRPr>
          </a:p>
        </p:txBody>
      </p:sp>
      <p:sp>
        <p:nvSpPr>
          <p:cNvPr id="55" name="TextBox 54"/>
          <p:cNvSpPr txBox="1"/>
          <p:nvPr/>
        </p:nvSpPr>
        <p:spPr>
          <a:xfrm>
            <a:off x="5181600" y="4419600"/>
            <a:ext cx="3124200" cy="369332"/>
          </a:xfrm>
          <a:prstGeom prst="rect">
            <a:avLst/>
          </a:prstGeom>
          <a:noFill/>
          <a:ln w="15875">
            <a:solidFill>
              <a:srgbClr val="92D050"/>
            </a:solidFill>
          </a:ln>
        </p:spPr>
        <p:txBody>
          <a:bodyPr wrap="square" rtlCol="0">
            <a:spAutoFit/>
          </a:bodyPr>
          <a:lstStyle/>
          <a:p>
            <a:pPr>
              <a:spcAft>
                <a:spcPts val="200"/>
              </a:spcAft>
            </a:pPr>
            <a:r>
              <a:rPr lang="en-US" b="1" i="1" dirty="0" smtClean="0"/>
              <a:t>1.33</a:t>
            </a:r>
            <a:r>
              <a:rPr lang="en-US" b="1" i="1" u="sng" dirty="0" smtClean="0">
                <a:cs typeface="Times New Roman" pitchFamily="18" charset="0"/>
              </a:rPr>
              <a:t>+</a:t>
            </a:r>
            <a:r>
              <a:rPr lang="en-US" b="1" i="1" dirty="0" smtClean="0"/>
              <a:t> 0.2 </a:t>
            </a:r>
            <a:r>
              <a:rPr lang="en-US" sz="1600" b="1" i="1" dirty="0" smtClean="0"/>
              <a:t>at </a:t>
            </a:r>
            <a:r>
              <a:rPr lang="en-US" sz="1600" b="1" i="1" dirty="0" err="1">
                <a:cs typeface="Times New Roman" pitchFamily="18" charset="0"/>
              </a:rPr>
              <a:t>m</a:t>
            </a:r>
            <a:r>
              <a:rPr lang="en-US" sz="1600" b="1" i="1" baseline="-25000" dirty="0" err="1">
                <a:cs typeface="Times New Roman" pitchFamily="18" charset="0"/>
              </a:rPr>
              <a:t>H</a:t>
            </a:r>
            <a:r>
              <a:rPr lang="en-US" sz="1600" b="1" i="1" baseline="-25000" dirty="0">
                <a:solidFill>
                  <a:srgbClr val="FF0000"/>
                </a:solidFill>
                <a:cs typeface="Times New Roman" pitchFamily="18" charset="0"/>
              </a:rPr>
              <a:t> </a:t>
            </a:r>
            <a:r>
              <a:rPr lang="en-US" sz="1600" b="1" i="1" dirty="0" smtClean="0"/>
              <a:t>=125.5GeV</a:t>
            </a:r>
            <a:endParaRPr lang="en-US" sz="1600" b="1" i="1" dirty="0"/>
          </a:p>
        </p:txBody>
      </p:sp>
      <p:sp>
        <p:nvSpPr>
          <p:cNvPr id="2" name="TextBox 1"/>
          <p:cNvSpPr txBox="1"/>
          <p:nvPr/>
        </p:nvSpPr>
        <p:spPr>
          <a:xfrm>
            <a:off x="6730525" y="3150953"/>
            <a:ext cx="685800" cy="430887"/>
          </a:xfrm>
          <a:prstGeom prst="rect">
            <a:avLst/>
          </a:prstGeom>
          <a:noFill/>
        </p:spPr>
        <p:txBody>
          <a:bodyPr wrap="square" rtlCol="0">
            <a:spAutoFit/>
          </a:bodyPr>
          <a:lstStyle/>
          <a:p>
            <a:r>
              <a:rPr lang="en-GB" sz="1100" b="1" i="1" dirty="0" smtClean="0"/>
              <a:t>+0.17</a:t>
            </a:r>
          </a:p>
          <a:p>
            <a:r>
              <a:rPr lang="en-GB" sz="1100" b="1" i="1" dirty="0" smtClean="0"/>
              <a:t>-0.13</a:t>
            </a:r>
            <a:endParaRPr lang="en-GB" sz="1100" b="1" i="1" dirty="0"/>
          </a:p>
        </p:txBody>
      </p:sp>
      <p:sp>
        <p:nvSpPr>
          <p:cNvPr id="19" name="TextBox 18"/>
          <p:cNvSpPr txBox="1"/>
          <p:nvPr/>
        </p:nvSpPr>
        <p:spPr>
          <a:xfrm>
            <a:off x="5562600" y="3823158"/>
            <a:ext cx="685800" cy="430887"/>
          </a:xfrm>
          <a:prstGeom prst="rect">
            <a:avLst/>
          </a:prstGeom>
          <a:noFill/>
        </p:spPr>
        <p:txBody>
          <a:bodyPr wrap="square" rtlCol="0">
            <a:spAutoFit/>
          </a:bodyPr>
          <a:lstStyle/>
          <a:p>
            <a:r>
              <a:rPr lang="en-GB" sz="1100" b="1" i="1" dirty="0" smtClean="0"/>
              <a:t>+0.5</a:t>
            </a:r>
          </a:p>
          <a:p>
            <a:r>
              <a:rPr lang="en-GB" sz="1100" b="1" i="1" dirty="0" smtClean="0"/>
              <a:t>-0.4</a:t>
            </a:r>
            <a:endParaRPr lang="en-GB" sz="1100" b="1" i="1" dirty="0"/>
          </a:p>
        </p:txBody>
      </p:sp>
      <p:sp>
        <p:nvSpPr>
          <p:cNvPr id="20" name="TextBox 19"/>
          <p:cNvSpPr txBox="1"/>
          <p:nvPr/>
        </p:nvSpPr>
        <p:spPr>
          <a:xfrm>
            <a:off x="7734300" y="3150515"/>
            <a:ext cx="685800" cy="430887"/>
          </a:xfrm>
          <a:prstGeom prst="rect">
            <a:avLst/>
          </a:prstGeom>
          <a:noFill/>
        </p:spPr>
        <p:txBody>
          <a:bodyPr wrap="square" rtlCol="0">
            <a:spAutoFit/>
          </a:bodyPr>
          <a:lstStyle/>
          <a:p>
            <a:r>
              <a:rPr lang="en-GB" sz="1100" b="1" i="1" dirty="0" smtClean="0"/>
              <a:t>+0.17</a:t>
            </a:r>
          </a:p>
          <a:p>
            <a:r>
              <a:rPr lang="en-GB" sz="1100" b="1" i="1" dirty="0" smtClean="0"/>
              <a:t>-0.12</a:t>
            </a:r>
            <a:endParaRPr lang="en-GB" sz="1100" b="1" i="1" dirty="0"/>
          </a:p>
        </p:txBody>
      </p:sp>
      <p:graphicFrame>
        <p:nvGraphicFramePr>
          <p:cNvPr id="18" name="Object 17"/>
          <p:cNvGraphicFramePr>
            <a:graphicFrameLocks noChangeAspect="1"/>
          </p:cNvGraphicFramePr>
          <p:nvPr>
            <p:extLst>
              <p:ext uri="{D42A27DB-BD31-4B8C-83A1-F6EECF244321}">
                <p14:modId xmlns:p14="http://schemas.microsoft.com/office/powerpoint/2010/main" xmlns="" val="1611514831"/>
              </p:ext>
            </p:extLst>
          </p:nvPr>
        </p:nvGraphicFramePr>
        <p:xfrm>
          <a:off x="8147050" y="685800"/>
          <a:ext cx="901700" cy="457200"/>
        </p:xfrm>
        <a:graphic>
          <a:graphicData uri="http://schemas.openxmlformats.org/presentationml/2006/ole">
            <p:oleObj spid="_x0000_s214354" name="Equation" r:id="rId4" imgW="886680" imgH="447840" progId="Equation.3">
              <p:embed/>
            </p:oleObj>
          </a:graphicData>
        </a:graphic>
      </p:graphicFrame>
    </p:spTree>
    <p:extLst>
      <p:ext uri="{BB962C8B-B14F-4D97-AF65-F5344CB8AC3E}">
        <p14:creationId xmlns:p14="http://schemas.microsoft.com/office/powerpoint/2010/main" xmlns="" val="39836451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458200" cy="593558"/>
          </a:xfrm>
        </p:spPr>
        <p:txBody>
          <a:bodyPr/>
          <a:lstStyle/>
          <a:p>
            <a:pPr algn="l"/>
            <a:r>
              <a:rPr lang="en-US" dirty="0" smtClean="0"/>
              <a:t>LHC ERA    CMS Results (EPS HEP 2013)</a:t>
            </a:r>
            <a:endParaRPr lang="en-US" sz="1800" dirty="0">
              <a:solidFill>
                <a:srgbClr val="0000FF"/>
              </a:solidFill>
            </a:endParaRPr>
          </a:p>
        </p:txBody>
      </p:sp>
      <p:sp>
        <p:nvSpPr>
          <p:cNvPr id="4" name="Slide Number Placeholder 3"/>
          <p:cNvSpPr>
            <a:spLocks noGrp="1"/>
          </p:cNvSpPr>
          <p:nvPr>
            <p:ph type="sldNum" sz="quarter" idx="12"/>
          </p:nvPr>
        </p:nvSpPr>
        <p:spPr/>
        <p:txBody>
          <a:bodyPr/>
          <a:lstStyle/>
          <a:p>
            <a:pPr>
              <a:defRPr/>
            </a:pPr>
            <a:fld id="{234D99DB-AB2A-44B6-A23B-76A3E0A1F3A9}" type="slidenum">
              <a:rPr lang="en-US" altLang="zh-CN" smtClean="0">
                <a:solidFill>
                  <a:srgbClr val="000000"/>
                </a:solidFill>
              </a:rPr>
              <a:pPr>
                <a:defRPr/>
              </a:pPr>
              <a:t>82</a:t>
            </a:fld>
            <a:endParaRPr lang="en-US" altLang="zh-CN" dirty="0">
              <a:solidFill>
                <a:srgbClr val="0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xmlns="" val="2377272971"/>
              </p:ext>
            </p:extLst>
          </p:nvPr>
        </p:nvGraphicFramePr>
        <p:xfrm>
          <a:off x="76200" y="1029097"/>
          <a:ext cx="8991600" cy="5295502"/>
        </p:xfrm>
        <a:graphic>
          <a:graphicData uri="http://schemas.openxmlformats.org/drawingml/2006/table">
            <a:tbl>
              <a:tblPr firstRow="1" bandRow="1">
                <a:tableStyleId>{5C22544A-7EE6-4342-B048-85BDC9FD1C3A}</a:tableStyleId>
              </a:tblPr>
              <a:tblGrid>
                <a:gridCol w="1600200"/>
                <a:gridCol w="2209800"/>
                <a:gridCol w="1676400"/>
                <a:gridCol w="1828800"/>
                <a:gridCol w="1676400"/>
              </a:tblGrid>
              <a:tr h="1102639">
                <a:tc>
                  <a:txBody>
                    <a:bodyPr/>
                    <a:lstStyle/>
                    <a:p>
                      <a:r>
                        <a:rPr lang="en-US" sz="1800" b="1" i="1" dirty="0" smtClean="0">
                          <a:solidFill>
                            <a:srgbClr val="0000FF"/>
                          </a:solidFill>
                        </a:rPr>
                        <a:t>Channel</a:t>
                      </a:r>
                      <a:r>
                        <a:rPr lang="en-US" sz="1800" b="1" i="1" baseline="0" dirty="0" smtClean="0">
                          <a:solidFill>
                            <a:srgbClr val="0000FF"/>
                          </a:solidFill>
                        </a:rPr>
                        <a:t> </a:t>
                      </a:r>
                      <a:endParaRPr lang="en-GB" sz="1800" dirty="0">
                        <a:solidFill>
                          <a:srgbClr val="0000FF"/>
                        </a:solidFill>
                      </a:endParaRPr>
                    </a:p>
                  </a:txBody>
                  <a:tcPr anchor="ctr"/>
                </a:tc>
                <a:tc>
                  <a:txBody>
                    <a:bodyPr/>
                    <a:lstStyle/>
                    <a:p>
                      <a:pPr algn="ctr"/>
                      <a:r>
                        <a:rPr lang="en-US" sz="1600" b="1" i="1" baseline="0" dirty="0" smtClean="0">
                          <a:solidFill>
                            <a:srgbClr val="0000FF"/>
                          </a:solidFill>
                        </a:rPr>
                        <a:t>Signal </a:t>
                      </a:r>
                      <a:r>
                        <a:rPr lang="en-US" sz="1600" i="1" dirty="0" smtClean="0">
                          <a:solidFill>
                            <a:srgbClr val="0000FF"/>
                          </a:solidFill>
                        </a:rPr>
                        <a:t>Significance</a:t>
                      </a:r>
                    </a:p>
                    <a:p>
                      <a:pPr algn="ctr"/>
                      <a:r>
                        <a:rPr lang="en-US" sz="1600" i="1" dirty="0" smtClean="0">
                          <a:solidFill>
                            <a:srgbClr val="0000FF"/>
                          </a:solidFill>
                        </a:rPr>
                        <a:t>Observed (expected)</a:t>
                      </a:r>
                      <a:endParaRPr lang="en-GB" sz="1600" dirty="0">
                        <a:solidFill>
                          <a:srgbClr val="0000FF"/>
                        </a:solidFill>
                      </a:endParaRP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endParaRPr lang="en-US" sz="1600" i="1" dirty="0" smtClean="0">
                        <a:solidFill>
                          <a:srgbClr val="0000FF"/>
                        </a:solidFill>
                      </a:endParaRPr>
                    </a:p>
                    <a:p>
                      <a:pPr marL="0" marR="0" indent="0" algn="ctr" defTabSz="914353" rtl="0" eaLnBrk="1" fontAlgn="auto" latinLnBrk="0" hangingPunct="1">
                        <a:lnSpc>
                          <a:spcPct val="100000"/>
                        </a:lnSpc>
                        <a:spcBef>
                          <a:spcPts val="0"/>
                        </a:spcBef>
                        <a:spcAft>
                          <a:spcPts val="0"/>
                        </a:spcAft>
                        <a:buClrTx/>
                        <a:buSzTx/>
                        <a:buFontTx/>
                        <a:buNone/>
                        <a:tabLst/>
                        <a:defRPr/>
                      </a:pPr>
                      <a:r>
                        <a:rPr lang="en-US" sz="1600" i="1" baseline="0" dirty="0" smtClean="0">
                          <a:solidFill>
                            <a:srgbClr val="0000FF"/>
                          </a:solidFill>
                        </a:rPr>
                        <a:t>  </a:t>
                      </a:r>
                      <a:r>
                        <a:rPr lang="en-US" sz="1600" i="1" dirty="0" smtClean="0">
                          <a:solidFill>
                            <a:srgbClr val="0000FF"/>
                          </a:solidFill>
                        </a:rPr>
                        <a:t>Mass(</a:t>
                      </a:r>
                      <a:r>
                        <a:rPr lang="en-US" sz="1600" i="1" dirty="0" err="1" smtClean="0">
                          <a:solidFill>
                            <a:srgbClr val="0000FF"/>
                          </a:solidFill>
                        </a:rPr>
                        <a:t>GeV</a:t>
                      </a:r>
                      <a:r>
                        <a:rPr lang="en-US" sz="1600" i="1" dirty="0" smtClean="0">
                          <a:solidFill>
                            <a:srgbClr val="0000FF"/>
                          </a:solidFill>
                        </a:rPr>
                        <a:t>)</a:t>
                      </a:r>
                    </a:p>
                    <a:p>
                      <a:endParaRPr lang="en-GB" sz="1600" dirty="0">
                        <a:solidFill>
                          <a:srgbClr val="0000FF"/>
                        </a:solidFill>
                      </a:endParaRPr>
                    </a:p>
                  </a:txBody>
                  <a:tcPr anchor="ctr"/>
                </a:tc>
                <a:tc>
                  <a:txBody>
                    <a:bodyPr/>
                    <a:lstStyle/>
                    <a:p>
                      <a:pPr algn="ctr"/>
                      <a:r>
                        <a:rPr lang="en-GB" sz="1600" dirty="0" smtClean="0">
                          <a:solidFill>
                            <a:srgbClr val="0000FF"/>
                          </a:solidFill>
                        </a:rPr>
                        <a:t>Signal</a:t>
                      </a:r>
                      <a:r>
                        <a:rPr lang="en-GB" sz="1600" baseline="0" dirty="0" smtClean="0">
                          <a:solidFill>
                            <a:srgbClr val="0000FF"/>
                          </a:solidFill>
                        </a:rPr>
                        <a:t> </a:t>
                      </a:r>
                      <a:r>
                        <a:rPr lang="en-GB" sz="1600" dirty="0" smtClean="0">
                          <a:solidFill>
                            <a:srgbClr val="0000FF"/>
                          </a:solidFill>
                        </a:rPr>
                        <a:t>Strength at </a:t>
                      </a:r>
                      <a:r>
                        <a:rPr lang="en-US" sz="1600" b="1" i="1" dirty="0" err="1" smtClean="0">
                          <a:solidFill>
                            <a:srgbClr val="0000FF"/>
                          </a:solidFill>
                          <a:cs typeface="Arial" pitchFamily="34" charset="0"/>
                        </a:rPr>
                        <a:t>m</a:t>
                      </a:r>
                      <a:r>
                        <a:rPr lang="en-US" sz="1600" b="1" i="1" baseline="-25000" dirty="0" err="1" smtClean="0">
                          <a:solidFill>
                            <a:srgbClr val="0000FF"/>
                          </a:solidFill>
                          <a:cs typeface="Arial" pitchFamily="34" charset="0"/>
                        </a:rPr>
                        <a:t>H</a:t>
                      </a:r>
                      <a:r>
                        <a:rPr lang="en-US" sz="1600" b="1" i="1" dirty="0" smtClean="0">
                          <a:solidFill>
                            <a:srgbClr val="0000FF"/>
                          </a:solidFill>
                          <a:sym typeface="Wingdings" pitchFamily="2" charset="2"/>
                        </a:rPr>
                        <a:t>=</a:t>
                      </a:r>
                      <a:r>
                        <a:rPr lang="en-US" sz="1600" b="1" i="1" dirty="0" smtClean="0">
                          <a:solidFill>
                            <a:srgbClr val="0000FF"/>
                          </a:solidFill>
                          <a:cs typeface="Times New Roman" pitchFamily="18" charset="0"/>
                        </a:rPr>
                        <a:t> 125GeV</a:t>
                      </a:r>
                      <a:endParaRPr lang="en-GB" sz="1600" dirty="0">
                        <a:solidFill>
                          <a:srgbClr val="0000FF"/>
                        </a:solidFill>
                      </a:endParaRPr>
                    </a:p>
                  </a:txBody>
                  <a:tcPr anchor="ctr"/>
                </a:tc>
                <a:tc>
                  <a:txBody>
                    <a:bodyPr/>
                    <a:lstStyle/>
                    <a:p>
                      <a:pPr algn="ctr"/>
                      <a:r>
                        <a:rPr lang="en-GB" sz="1600" dirty="0" smtClean="0">
                          <a:solidFill>
                            <a:srgbClr val="0000FF"/>
                          </a:solidFill>
                        </a:rPr>
                        <a:t>Integrated</a:t>
                      </a:r>
                    </a:p>
                    <a:p>
                      <a:pPr algn="ctr"/>
                      <a:r>
                        <a:rPr lang="en-GB" sz="1600" dirty="0" smtClean="0">
                          <a:solidFill>
                            <a:srgbClr val="0000FF"/>
                          </a:solidFill>
                        </a:rPr>
                        <a:t>Luminosity </a:t>
                      </a:r>
                      <a:r>
                        <a:rPr lang="en-US" sz="1600" b="1" i="1" dirty="0" smtClean="0">
                          <a:solidFill>
                            <a:srgbClr val="0000FF"/>
                          </a:solidFill>
                          <a:cs typeface="Times New Roman" pitchFamily="18" charset="0"/>
                        </a:rPr>
                        <a:t>fb</a:t>
                      </a:r>
                      <a:r>
                        <a:rPr lang="en-US" sz="1600" b="1" i="1" baseline="30000" dirty="0" smtClean="0">
                          <a:solidFill>
                            <a:srgbClr val="0000FF"/>
                          </a:solidFill>
                          <a:cs typeface="Times New Roman" pitchFamily="18" charset="0"/>
                        </a:rPr>
                        <a:t>-1</a:t>
                      </a:r>
                    </a:p>
                    <a:p>
                      <a:pPr algn="ctr"/>
                      <a:r>
                        <a:rPr lang="en-US" sz="1600" b="1" i="1" baseline="0" dirty="0" smtClean="0">
                          <a:solidFill>
                            <a:srgbClr val="0000FF"/>
                          </a:solidFill>
                          <a:cs typeface="Times New Roman" pitchFamily="18" charset="0"/>
                        </a:rPr>
                        <a:t>7TeV + 8TeV</a:t>
                      </a:r>
                      <a:endParaRPr lang="en-GB" sz="1600" baseline="0" dirty="0">
                        <a:solidFill>
                          <a:srgbClr val="0000FF"/>
                        </a:solidFill>
                      </a:endParaRPr>
                    </a:p>
                  </a:txBody>
                  <a:tcPr anchor="ctr"/>
                </a:tc>
              </a:tr>
              <a:tr h="771431">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800" b="1" i="1" dirty="0" err="1" smtClean="0"/>
                        <a:t>H</a:t>
                      </a:r>
                      <a:r>
                        <a:rPr lang="en-US" sz="1800" dirty="0" err="1" smtClean="0">
                          <a:sym typeface="Wingdings" pitchFamily="2" charset="2"/>
                        </a:rPr>
                        <a:t></a:t>
                      </a:r>
                      <a:r>
                        <a:rPr lang="en-US" sz="1800" b="1" dirty="0" err="1" smtClean="0">
                          <a:latin typeface="Times"/>
                          <a:cs typeface="Times"/>
                          <a:sym typeface="Wingdings"/>
                        </a:rPr>
                        <a:t>γγ</a:t>
                      </a:r>
                      <a:r>
                        <a:rPr lang="en-US" sz="1800" dirty="0" smtClean="0">
                          <a:sym typeface="Wingdings"/>
                        </a:rPr>
                        <a:t> </a:t>
                      </a:r>
                      <a:endParaRPr lang="en-US" sz="1800" dirty="0" smtClean="0"/>
                    </a:p>
                  </a:txBody>
                  <a:tcPr anchor="ctr"/>
                </a:tc>
                <a:tc>
                  <a:txBody>
                    <a:bodyPr/>
                    <a:lstStyle/>
                    <a:p>
                      <a:pPr marL="0" marR="0" indent="0" algn="ctr" defTabSz="914353" rtl="0" eaLnBrk="1" fontAlgn="auto" latinLnBrk="0" hangingPunct="1">
                        <a:lnSpc>
                          <a:spcPct val="100000"/>
                        </a:lnSpc>
                        <a:spcBef>
                          <a:spcPts val="0"/>
                        </a:spcBef>
                        <a:spcAft>
                          <a:spcPts val="0"/>
                        </a:spcAft>
                        <a:buClrTx/>
                        <a:buSzTx/>
                        <a:buFontTx/>
                        <a:buNone/>
                        <a:tabLst/>
                        <a:defRPr/>
                      </a:pPr>
                      <a:r>
                        <a:rPr lang="en-US" sz="2000" b="1" i="1" dirty="0" smtClean="0">
                          <a:solidFill>
                            <a:srgbClr val="FF0000"/>
                          </a:solidFill>
                          <a:latin typeface="Arial" pitchFamily="34" charset="0"/>
                          <a:ea typeface="Lucida Grande"/>
                          <a:cs typeface="Arial" pitchFamily="34" charset="0"/>
                        </a:rPr>
                        <a:t>3.2σ</a:t>
                      </a:r>
                      <a:r>
                        <a:rPr lang="en-GB" sz="2000" b="1" i="1" baseline="0" dirty="0" smtClean="0">
                          <a:solidFill>
                            <a:srgbClr val="0000FF"/>
                          </a:solidFill>
                          <a:latin typeface="+mn-lt"/>
                          <a:ea typeface="+mn-ea"/>
                          <a:cs typeface="+mn-cs"/>
                        </a:rPr>
                        <a:t>(4.2</a:t>
                      </a:r>
                      <a:r>
                        <a:rPr lang="en-US" sz="2000" b="1" i="1" dirty="0" err="1" smtClean="0">
                          <a:solidFill>
                            <a:srgbClr val="0000FF"/>
                          </a:solidFill>
                          <a:latin typeface="Arial" pitchFamily="34" charset="0"/>
                          <a:ea typeface="Lucida Grande"/>
                          <a:cs typeface="Arial" pitchFamily="34" charset="0"/>
                        </a:rPr>
                        <a:t>σ</a:t>
                      </a:r>
                      <a:r>
                        <a:rPr lang="en-GB" sz="2000" b="1" i="1" baseline="0" dirty="0" smtClean="0">
                          <a:solidFill>
                            <a:srgbClr val="0000FF"/>
                          </a:solidFill>
                          <a:latin typeface="+mn-lt"/>
                          <a:ea typeface="+mn-ea"/>
                          <a:cs typeface="+mn-cs"/>
                        </a:rPr>
                        <a:t>)</a:t>
                      </a: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600" b="1" i="1" dirty="0" smtClean="0"/>
                        <a:t>125.4</a:t>
                      </a:r>
                      <a:r>
                        <a:rPr lang="en-US" sz="1600" b="1" i="1" u="sng" dirty="0" smtClean="0">
                          <a:solidFill>
                            <a:schemeClr val="tx1"/>
                          </a:solidFill>
                          <a:cs typeface="Times New Roman" pitchFamily="18" charset="0"/>
                        </a:rPr>
                        <a:t>+</a:t>
                      </a:r>
                      <a:r>
                        <a:rPr lang="en-US" sz="1600" b="1" i="1" dirty="0" smtClean="0"/>
                        <a:t>0.5(stat) </a:t>
                      </a:r>
                    </a:p>
                    <a:p>
                      <a:pPr marL="0" marR="0" indent="0" algn="l" defTabSz="914353" rtl="0" eaLnBrk="1" fontAlgn="auto" latinLnBrk="0" hangingPunct="1">
                        <a:lnSpc>
                          <a:spcPct val="100000"/>
                        </a:lnSpc>
                        <a:spcBef>
                          <a:spcPts val="0"/>
                        </a:spcBef>
                        <a:spcAft>
                          <a:spcPts val="0"/>
                        </a:spcAft>
                        <a:buClrTx/>
                        <a:buSzTx/>
                        <a:buFontTx/>
                        <a:buNone/>
                        <a:tabLst/>
                        <a:defRPr/>
                      </a:pPr>
                      <a:r>
                        <a:rPr lang="en-US" sz="1800" b="1" i="1" baseline="0" dirty="0" smtClean="0"/>
                        <a:t>        </a:t>
                      </a:r>
                      <a:r>
                        <a:rPr lang="en-US" sz="1600" b="1" i="1" u="sng" dirty="0" smtClean="0">
                          <a:solidFill>
                            <a:schemeClr val="tx1"/>
                          </a:solidFill>
                          <a:cs typeface="Times New Roman" pitchFamily="18" charset="0"/>
                        </a:rPr>
                        <a:t>+</a:t>
                      </a:r>
                      <a:r>
                        <a:rPr lang="en-US" sz="1600" b="1" i="1" dirty="0" smtClean="0"/>
                        <a:t>0.6(</a:t>
                      </a:r>
                      <a:r>
                        <a:rPr lang="en-US" sz="1600" b="1" i="1" dirty="0" err="1" smtClean="0"/>
                        <a:t>syst</a:t>
                      </a:r>
                      <a:r>
                        <a:rPr lang="en-US" sz="1600" b="1" i="1" dirty="0" smtClean="0"/>
                        <a:t>)</a:t>
                      </a:r>
                    </a:p>
                  </a:txBody>
                  <a:tcPr anchor="ctr"/>
                </a:tc>
                <a:tc>
                  <a:txBody>
                    <a:bodyPr/>
                    <a:lstStyle/>
                    <a:p>
                      <a:pPr algn="l"/>
                      <a:r>
                        <a:rPr lang="en-US" sz="1800" b="1" i="1" dirty="0" smtClean="0">
                          <a:solidFill>
                            <a:srgbClr val="000000"/>
                          </a:solidFill>
                        </a:rPr>
                        <a:t>    0.78</a:t>
                      </a:r>
                      <a:r>
                        <a:rPr lang="en-US" sz="1800" b="1" i="1" u="sng" dirty="0" smtClean="0">
                          <a:solidFill>
                            <a:srgbClr val="000000"/>
                          </a:solidFill>
                          <a:cs typeface="Times New Roman" pitchFamily="18" charset="0"/>
                        </a:rPr>
                        <a:t>+</a:t>
                      </a:r>
                      <a:r>
                        <a:rPr lang="en-US" sz="1800" b="1" i="1" dirty="0" smtClean="0">
                          <a:solidFill>
                            <a:srgbClr val="000000"/>
                          </a:solidFill>
                        </a:rPr>
                        <a:t>0.27</a:t>
                      </a:r>
                      <a:endParaRPr lang="en-GB" sz="1800" b="1" i="1" dirty="0">
                        <a:solidFill>
                          <a:srgbClr val="000000"/>
                        </a:solidFill>
                      </a:endParaRPr>
                    </a:p>
                  </a:txBody>
                  <a:tcPr anchor="ctr"/>
                </a:tc>
                <a:tc>
                  <a:txBody>
                    <a:bodyPr/>
                    <a:lstStyle/>
                    <a:p>
                      <a:r>
                        <a:rPr lang="en-GB" sz="1600" b="1" i="1" dirty="0" smtClean="0">
                          <a:solidFill>
                            <a:srgbClr val="000000"/>
                          </a:solidFill>
                        </a:rPr>
                        <a:t>     5.1+19.6</a:t>
                      </a:r>
                      <a:endParaRPr lang="en-GB" sz="1600" b="1" i="1" dirty="0">
                        <a:solidFill>
                          <a:srgbClr val="000000"/>
                        </a:solidFill>
                      </a:endParaRPr>
                    </a:p>
                  </a:txBody>
                  <a:tcPr anchor="ctr"/>
                </a:tc>
              </a:tr>
              <a:tr h="1102639">
                <a:tc>
                  <a:txBody>
                    <a:bodyPr/>
                    <a:lstStyle/>
                    <a:p>
                      <a:r>
                        <a:rPr lang="en-US" sz="1800" b="1" i="1" dirty="0" smtClean="0"/>
                        <a:t>H</a:t>
                      </a:r>
                      <a:r>
                        <a:rPr lang="en-US" sz="1800" b="1" i="1" dirty="0" smtClean="0">
                          <a:sym typeface="Wingdings" pitchFamily="2" charset="2"/>
                        </a:rPr>
                        <a:t></a:t>
                      </a:r>
                      <a:r>
                        <a:rPr lang="en-US" sz="1600" b="1" i="1" dirty="0" smtClean="0">
                          <a:sym typeface="Wingdings" pitchFamily="2" charset="2"/>
                        </a:rPr>
                        <a:t>4 </a:t>
                      </a:r>
                      <a:r>
                        <a:rPr lang="en-US" sz="1800" b="1" i="1" dirty="0" smtClean="0">
                          <a:sym typeface="Wingdings" pitchFamily="2" charset="2"/>
                        </a:rPr>
                        <a:t>leptons</a:t>
                      </a:r>
                      <a:endParaRPr lang="en-GB" sz="1800" dirty="0">
                        <a:solidFill>
                          <a:srgbClr val="0000FF"/>
                        </a:solidFill>
                      </a:endParaRPr>
                    </a:p>
                  </a:txBody>
                  <a:tcPr anchor="ctr"/>
                </a:tc>
                <a:tc>
                  <a:txBody>
                    <a:bodyPr/>
                    <a:lstStyle/>
                    <a:p>
                      <a:pPr marL="0" marR="0" indent="0" algn="ctr" defTabSz="914353" rtl="0" eaLnBrk="1" fontAlgn="auto" latinLnBrk="0" hangingPunct="1">
                        <a:lnSpc>
                          <a:spcPct val="100000"/>
                        </a:lnSpc>
                        <a:spcBef>
                          <a:spcPts val="0"/>
                        </a:spcBef>
                        <a:spcAft>
                          <a:spcPts val="0"/>
                        </a:spcAft>
                        <a:buClrTx/>
                        <a:buSzTx/>
                        <a:buFontTx/>
                        <a:buNone/>
                        <a:tabLst/>
                        <a:defRPr/>
                      </a:pPr>
                      <a:r>
                        <a:rPr lang="en-US" sz="2000" b="1" i="1" kern="1200" dirty="0" smtClean="0">
                          <a:solidFill>
                            <a:srgbClr val="FF0000"/>
                          </a:solidFill>
                          <a:latin typeface="Arial" pitchFamily="34" charset="0"/>
                          <a:ea typeface="Lucida Grande"/>
                          <a:cs typeface="Arial" pitchFamily="34" charset="0"/>
                        </a:rPr>
                        <a:t>6.7σ</a:t>
                      </a:r>
                      <a:r>
                        <a:rPr lang="en-GB" sz="2000" b="1" i="1" kern="1200" dirty="0" smtClean="0">
                          <a:solidFill>
                            <a:srgbClr val="0000FF"/>
                          </a:solidFill>
                          <a:latin typeface="Arial" pitchFamily="34" charset="0"/>
                          <a:ea typeface="Lucida Grande"/>
                          <a:cs typeface="Arial" pitchFamily="34" charset="0"/>
                        </a:rPr>
                        <a:t>(7.2</a:t>
                      </a:r>
                      <a:r>
                        <a:rPr lang="en-US" sz="2000" b="1" i="1" kern="1200" dirty="0" smtClean="0">
                          <a:solidFill>
                            <a:srgbClr val="0000FF"/>
                          </a:solidFill>
                          <a:latin typeface="Arial" pitchFamily="34" charset="0"/>
                          <a:ea typeface="Lucida Grande"/>
                          <a:cs typeface="Arial" pitchFamily="34" charset="0"/>
                        </a:rPr>
                        <a:t>σ</a:t>
                      </a:r>
                      <a:r>
                        <a:rPr lang="en-GB" sz="2000" b="1" i="1" kern="1200" dirty="0" smtClean="0">
                          <a:solidFill>
                            <a:srgbClr val="0000FF"/>
                          </a:solidFill>
                          <a:latin typeface="Arial" pitchFamily="34" charset="0"/>
                          <a:ea typeface="Lucida Grande"/>
                          <a:cs typeface="Arial" pitchFamily="34" charset="0"/>
                        </a:rPr>
                        <a:t>)</a:t>
                      </a:r>
                      <a:endParaRPr lang="en-US" sz="2000" b="1" i="1" kern="1200" dirty="0" smtClean="0">
                        <a:solidFill>
                          <a:srgbClr val="0000FF"/>
                        </a:solidFill>
                        <a:latin typeface="Arial" pitchFamily="34" charset="0"/>
                        <a:ea typeface="Lucida Grande"/>
                        <a:cs typeface="Arial" pitchFamily="34" charset="0"/>
                      </a:endParaRP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600" b="1" i="1" dirty="0" smtClean="0"/>
                        <a:t>125.8</a:t>
                      </a:r>
                      <a:r>
                        <a:rPr lang="en-US" sz="1600" b="1" i="1" u="sng" dirty="0" smtClean="0">
                          <a:solidFill>
                            <a:schemeClr val="tx1"/>
                          </a:solidFill>
                          <a:cs typeface="Times New Roman" pitchFamily="18" charset="0"/>
                        </a:rPr>
                        <a:t>+</a:t>
                      </a:r>
                      <a:r>
                        <a:rPr lang="en-US" sz="1600" b="1" i="1" dirty="0" smtClean="0"/>
                        <a:t>0.5(stat) </a:t>
                      </a:r>
                    </a:p>
                    <a:p>
                      <a:pPr marL="0" marR="0" indent="0" algn="l" defTabSz="914353" rtl="0" eaLnBrk="1" fontAlgn="auto" latinLnBrk="0" hangingPunct="1">
                        <a:lnSpc>
                          <a:spcPct val="100000"/>
                        </a:lnSpc>
                        <a:spcBef>
                          <a:spcPts val="0"/>
                        </a:spcBef>
                        <a:spcAft>
                          <a:spcPts val="0"/>
                        </a:spcAft>
                        <a:buClrTx/>
                        <a:buSzTx/>
                        <a:buFontTx/>
                        <a:buNone/>
                        <a:tabLst/>
                        <a:defRPr/>
                      </a:pPr>
                      <a:r>
                        <a:rPr lang="en-US" sz="1800" b="1" i="1" baseline="0" dirty="0" smtClean="0"/>
                        <a:t>        </a:t>
                      </a:r>
                      <a:r>
                        <a:rPr lang="en-US" sz="1600" b="1" i="1" u="sng" dirty="0" smtClean="0">
                          <a:solidFill>
                            <a:schemeClr val="tx1"/>
                          </a:solidFill>
                          <a:cs typeface="Times New Roman" pitchFamily="18" charset="0"/>
                        </a:rPr>
                        <a:t>+</a:t>
                      </a:r>
                      <a:r>
                        <a:rPr lang="en-US" sz="1600" b="1" i="1" dirty="0" smtClean="0"/>
                        <a:t>0.2(</a:t>
                      </a:r>
                      <a:r>
                        <a:rPr lang="en-US" sz="1600" b="1" i="1" dirty="0" err="1" smtClean="0"/>
                        <a:t>syst</a:t>
                      </a:r>
                      <a:r>
                        <a:rPr lang="en-US" sz="1600" b="1" i="1" dirty="0" smtClean="0"/>
                        <a:t>)</a:t>
                      </a: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800" b="1" i="1" dirty="0" smtClean="0">
                          <a:solidFill>
                            <a:srgbClr val="000000"/>
                          </a:solidFill>
                        </a:rPr>
                        <a:t>    0.91</a:t>
                      </a: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GB" sz="1600" b="1" i="1" dirty="0" smtClean="0">
                          <a:solidFill>
                            <a:srgbClr val="000000"/>
                          </a:solidFill>
                        </a:rPr>
                        <a:t>     5.1+19.6</a:t>
                      </a:r>
                    </a:p>
                    <a:p>
                      <a:endParaRPr lang="en-GB" sz="1600" b="1" i="1" dirty="0">
                        <a:solidFill>
                          <a:srgbClr val="000000"/>
                        </a:solidFill>
                      </a:endParaRPr>
                    </a:p>
                  </a:txBody>
                  <a:tcPr anchor="ctr"/>
                </a:tc>
              </a:tr>
              <a:tr h="775931">
                <a:tc>
                  <a:txBody>
                    <a:bodyPr/>
                    <a:lstStyle/>
                    <a:p>
                      <a:r>
                        <a:rPr lang="en-US" sz="1800" b="1" i="1" dirty="0" smtClean="0"/>
                        <a:t>H</a:t>
                      </a:r>
                      <a:r>
                        <a:rPr lang="en-US" sz="1800" b="1" i="1" dirty="0" smtClean="0">
                          <a:sym typeface="Wingdings" pitchFamily="2" charset="2"/>
                        </a:rPr>
                        <a:t>WW</a:t>
                      </a:r>
                      <a:r>
                        <a:rPr lang="en-US" sz="1800" b="1" i="1" baseline="0" dirty="0" smtClean="0">
                          <a:sym typeface="Wingdings" pitchFamily="2" charset="2"/>
                        </a:rPr>
                        <a:t> </a:t>
                      </a:r>
                      <a:endParaRPr lang="en-GB" sz="1800" dirty="0">
                        <a:solidFill>
                          <a:srgbClr val="0000FF"/>
                        </a:solidFill>
                      </a:endParaRPr>
                    </a:p>
                  </a:txBody>
                  <a:tcPr anchor="ctr"/>
                </a:tc>
                <a:tc>
                  <a:txBody>
                    <a:bodyPr/>
                    <a:lstStyle/>
                    <a:p>
                      <a:pPr marL="0" marR="0" indent="0" algn="ctr" defTabSz="914353" rtl="0" eaLnBrk="1" fontAlgn="auto" latinLnBrk="0" hangingPunct="1">
                        <a:lnSpc>
                          <a:spcPct val="100000"/>
                        </a:lnSpc>
                        <a:spcBef>
                          <a:spcPts val="0"/>
                        </a:spcBef>
                        <a:spcAft>
                          <a:spcPts val="0"/>
                        </a:spcAft>
                        <a:buClrTx/>
                        <a:buSzTx/>
                        <a:buFontTx/>
                        <a:buNone/>
                        <a:tabLst/>
                        <a:defRPr/>
                      </a:pPr>
                      <a:r>
                        <a:rPr lang="en-US" sz="2000" b="1" i="1" dirty="0" smtClean="0">
                          <a:solidFill>
                            <a:srgbClr val="FF0000"/>
                          </a:solidFill>
                          <a:latin typeface="Arial" pitchFamily="34" charset="0"/>
                          <a:ea typeface="Lucida Grande"/>
                          <a:cs typeface="Arial" pitchFamily="34" charset="0"/>
                        </a:rPr>
                        <a:t>4.0σ</a:t>
                      </a:r>
                      <a:r>
                        <a:rPr lang="en-GB" sz="2000" b="1" i="1" baseline="0" dirty="0" smtClean="0">
                          <a:solidFill>
                            <a:srgbClr val="0000FF"/>
                          </a:solidFill>
                          <a:latin typeface="+mn-lt"/>
                          <a:ea typeface="+mn-ea"/>
                          <a:cs typeface="+mn-cs"/>
                        </a:rPr>
                        <a:t>(5.1</a:t>
                      </a:r>
                      <a:r>
                        <a:rPr lang="en-US" sz="2000" b="1" i="1" dirty="0" smtClean="0">
                          <a:solidFill>
                            <a:srgbClr val="0000FF"/>
                          </a:solidFill>
                          <a:latin typeface="Arial" pitchFamily="34" charset="0"/>
                          <a:ea typeface="Lucida Grande"/>
                          <a:cs typeface="Arial" pitchFamily="34" charset="0"/>
                        </a:rPr>
                        <a:t>σ</a:t>
                      </a:r>
                      <a:r>
                        <a:rPr lang="en-GB" sz="2000" b="1" i="1" baseline="0" dirty="0" smtClean="0">
                          <a:solidFill>
                            <a:srgbClr val="0000FF"/>
                          </a:solidFill>
                          <a:latin typeface="+mn-lt"/>
                          <a:ea typeface="+mn-ea"/>
                          <a:cs typeface="+mn-cs"/>
                        </a:rPr>
                        <a:t>)</a:t>
                      </a:r>
                      <a:endParaRPr lang="en-US" sz="2000" b="1" i="1" dirty="0" smtClean="0">
                        <a:solidFill>
                          <a:srgbClr val="0000FF"/>
                        </a:solidFill>
                      </a:endParaRPr>
                    </a:p>
                  </a:txBody>
                  <a:tcPr anchor="ctr"/>
                </a:tc>
                <a:tc>
                  <a:txBody>
                    <a:bodyPr/>
                    <a:lstStyle/>
                    <a:p>
                      <a:endParaRPr lang="en-GB" sz="1600" dirty="0">
                        <a:solidFill>
                          <a:srgbClr val="0000FF"/>
                        </a:solidFill>
                      </a:endParaRP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800" b="1" i="1" dirty="0" smtClean="0">
                          <a:solidFill>
                            <a:srgbClr val="000000"/>
                          </a:solidFill>
                        </a:rPr>
                        <a:t>    0.76</a:t>
                      </a:r>
                      <a:r>
                        <a:rPr lang="en-US" sz="1800" b="1" i="1" u="sng" dirty="0" smtClean="0">
                          <a:solidFill>
                            <a:srgbClr val="000000"/>
                          </a:solidFill>
                          <a:cs typeface="Times New Roman" pitchFamily="18" charset="0"/>
                        </a:rPr>
                        <a:t>+</a:t>
                      </a:r>
                      <a:r>
                        <a:rPr lang="en-US" sz="1800" b="1" i="1" dirty="0" smtClean="0">
                          <a:solidFill>
                            <a:srgbClr val="000000"/>
                          </a:solidFill>
                        </a:rPr>
                        <a:t>0.21</a:t>
                      </a:r>
                      <a:endParaRPr lang="en-GB" sz="1800" b="1" i="1" dirty="0" smtClean="0">
                        <a:solidFill>
                          <a:srgbClr val="000000"/>
                        </a:solidFill>
                      </a:endParaRPr>
                    </a:p>
                  </a:txBody>
                  <a:tcPr anchor="ctr"/>
                </a:tc>
                <a:tc>
                  <a:txBody>
                    <a:bodyPr/>
                    <a:lstStyle/>
                    <a:p>
                      <a:r>
                        <a:rPr lang="en-GB" sz="1600" b="1" i="1" dirty="0" smtClean="0">
                          <a:solidFill>
                            <a:srgbClr val="000000"/>
                          </a:solidFill>
                        </a:rPr>
                        <a:t>     4.9+19.5</a:t>
                      </a:r>
                      <a:endParaRPr lang="en-GB" sz="1600" b="1" i="1" dirty="0">
                        <a:solidFill>
                          <a:srgbClr val="000000"/>
                        </a:solidFill>
                      </a:endParaRPr>
                    </a:p>
                  </a:txBody>
                  <a:tcPr anchor="ctr"/>
                </a:tc>
              </a:tr>
              <a:tr h="771431">
                <a:tc>
                  <a:txBody>
                    <a:bodyPr/>
                    <a:lstStyle/>
                    <a:p>
                      <a:r>
                        <a:rPr lang="en-US" sz="1800" b="1" i="1" dirty="0" err="1" smtClean="0">
                          <a:cs typeface="Times New Roman"/>
                          <a:sym typeface="Wingdings"/>
                        </a:rPr>
                        <a:t>H</a:t>
                      </a:r>
                      <a:r>
                        <a:rPr lang="en-US" sz="1800" b="1" i="1" dirty="0" err="1" smtClean="0">
                          <a:sym typeface="Wingdings" pitchFamily="2" charset="2"/>
                        </a:rPr>
                        <a:t></a:t>
                      </a:r>
                      <a:r>
                        <a:rPr lang="en-US" sz="1800" b="1" i="1" dirty="0" err="1" smtClean="0">
                          <a:latin typeface="Times New Roman"/>
                          <a:cs typeface="Times New Roman"/>
                          <a:sym typeface="Wingdings"/>
                        </a:rPr>
                        <a:t>ττ</a:t>
                      </a:r>
                      <a:r>
                        <a:rPr lang="en-US" sz="1800" b="1" i="1" dirty="0" smtClean="0">
                          <a:latin typeface="Times New Roman"/>
                          <a:cs typeface="Times New Roman"/>
                          <a:sym typeface="Wingdings"/>
                        </a:rPr>
                        <a:t> </a:t>
                      </a:r>
                      <a:endParaRPr lang="en-GB" sz="1800" dirty="0">
                        <a:solidFill>
                          <a:srgbClr val="0000FF"/>
                        </a:solidFill>
                      </a:endParaRPr>
                    </a:p>
                  </a:txBody>
                  <a:tcPr anchor="ctr"/>
                </a:tc>
                <a:tc>
                  <a:txBody>
                    <a:bodyPr/>
                    <a:lstStyle/>
                    <a:p>
                      <a:pPr algn="ctr"/>
                      <a:r>
                        <a:rPr lang="en-US" sz="2000" b="1" i="1" dirty="0" smtClean="0">
                          <a:solidFill>
                            <a:srgbClr val="FF0000"/>
                          </a:solidFill>
                          <a:latin typeface="Arial" pitchFamily="34" charset="0"/>
                          <a:ea typeface="Lucida Grande"/>
                          <a:cs typeface="Arial" pitchFamily="34" charset="0"/>
                        </a:rPr>
                        <a:t> 2.85σ</a:t>
                      </a:r>
                      <a:r>
                        <a:rPr lang="en-GB" sz="2000" b="1" i="1" baseline="0" dirty="0" smtClean="0">
                          <a:solidFill>
                            <a:srgbClr val="0000FF"/>
                          </a:solidFill>
                          <a:latin typeface="+mn-lt"/>
                          <a:ea typeface="+mn-ea"/>
                          <a:cs typeface="+mn-cs"/>
                        </a:rPr>
                        <a:t>(2.62</a:t>
                      </a:r>
                      <a:r>
                        <a:rPr lang="en-US" sz="2000" b="1" i="1" dirty="0" err="1" smtClean="0">
                          <a:solidFill>
                            <a:srgbClr val="0000FF"/>
                          </a:solidFill>
                          <a:latin typeface="Arial" pitchFamily="34" charset="0"/>
                          <a:ea typeface="Lucida Grande"/>
                          <a:cs typeface="Arial" pitchFamily="34" charset="0"/>
                        </a:rPr>
                        <a:t>σ</a:t>
                      </a:r>
                      <a:r>
                        <a:rPr lang="en-GB" sz="2000" b="1" i="1" baseline="0" dirty="0" smtClean="0">
                          <a:solidFill>
                            <a:srgbClr val="0000FF"/>
                          </a:solidFill>
                          <a:latin typeface="+mn-lt"/>
                          <a:ea typeface="+mn-ea"/>
                          <a:cs typeface="+mn-cs"/>
                        </a:rPr>
                        <a:t>)</a:t>
                      </a:r>
                      <a:endParaRPr lang="en-GB" sz="2000" b="1" i="1" dirty="0">
                        <a:solidFill>
                          <a:srgbClr val="0000FF"/>
                        </a:solidFill>
                      </a:endParaRPr>
                    </a:p>
                  </a:txBody>
                  <a:tcPr anchor="ctr"/>
                </a:tc>
                <a:tc>
                  <a:txBody>
                    <a:bodyPr/>
                    <a:lstStyle/>
                    <a:p>
                      <a:endParaRPr lang="en-GB" sz="1600" dirty="0">
                        <a:solidFill>
                          <a:srgbClr val="0000FF"/>
                        </a:solidFill>
                      </a:endParaRP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800" b="1" i="1" dirty="0" smtClean="0">
                          <a:solidFill>
                            <a:srgbClr val="000000"/>
                          </a:solidFill>
                        </a:rPr>
                        <a:t>    1.1</a:t>
                      </a:r>
                      <a:r>
                        <a:rPr lang="en-US" sz="1800" b="1" i="1" u="sng" dirty="0" smtClean="0">
                          <a:solidFill>
                            <a:srgbClr val="000000"/>
                          </a:solidFill>
                          <a:cs typeface="Times New Roman" pitchFamily="18" charset="0"/>
                        </a:rPr>
                        <a:t>+</a:t>
                      </a:r>
                      <a:r>
                        <a:rPr lang="en-US" sz="1800" b="1" i="1" dirty="0" smtClean="0">
                          <a:solidFill>
                            <a:srgbClr val="000000"/>
                          </a:solidFill>
                        </a:rPr>
                        <a:t>0.4</a:t>
                      </a:r>
                      <a:endParaRPr lang="en-GB" sz="1800" b="1" i="1" dirty="0" smtClean="0">
                        <a:solidFill>
                          <a:srgbClr val="000000"/>
                        </a:solidFill>
                      </a:endParaRPr>
                    </a:p>
                  </a:txBody>
                  <a:tcPr anchor="ctr"/>
                </a:tc>
                <a:tc>
                  <a:txBody>
                    <a:bodyPr/>
                    <a:lstStyle/>
                    <a:p>
                      <a:r>
                        <a:rPr lang="en-GB" sz="1600" b="1" i="1" dirty="0" smtClean="0">
                          <a:solidFill>
                            <a:srgbClr val="000000"/>
                          </a:solidFill>
                        </a:rPr>
                        <a:t>     4.9+19.4</a:t>
                      </a:r>
                      <a:endParaRPr lang="en-GB" sz="1600" b="1" i="1" dirty="0">
                        <a:solidFill>
                          <a:srgbClr val="000000"/>
                        </a:solidFill>
                      </a:endParaRPr>
                    </a:p>
                  </a:txBody>
                  <a:tcPr anchor="ctr"/>
                </a:tc>
              </a:tr>
              <a:tr h="771431">
                <a:tc>
                  <a:txBody>
                    <a:bodyPr/>
                    <a:lstStyle/>
                    <a:p>
                      <a:r>
                        <a:rPr lang="en-US" sz="1800" b="1" i="1" dirty="0" err="1" smtClean="0">
                          <a:cs typeface="Times New Roman"/>
                          <a:sym typeface="Wingdings"/>
                        </a:rPr>
                        <a:t>H</a:t>
                      </a:r>
                      <a:r>
                        <a:rPr lang="en-US" sz="1800" b="1" i="1" dirty="0" err="1" smtClean="0">
                          <a:sym typeface="Wingdings" pitchFamily="2" charset="2"/>
                        </a:rPr>
                        <a:t>bb</a:t>
                      </a:r>
                      <a:endParaRPr lang="en-GB" sz="1800" dirty="0">
                        <a:solidFill>
                          <a:srgbClr val="0000FF"/>
                        </a:solidFill>
                      </a:endParaRPr>
                    </a:p>
                  </a:txBody>
                  <a:tcPr anchor="ctr"/>
                </a:tc>
                <a:tc>
                  <a:txBody>
                    <a:bodyPr/>
                    <a:lstStyle/>
                    <a:p>
                      <a:pPr algn="ctr"/>
                      <a:r>
                        <a:rPr lang="en-US" sz="2000" b="1" i="1" dirty="0" smtClean="0">
                          <a:solidFill>
                            <a:srgbClr val="FF0000"/>
                          </a:solidFill>
                          <a:latin typeface="Arial" pitchFamily="34" charset="0"/>
                          <a:ea typeface="Lucida Grande"/>
                          <a:cs typeface="Arial" pitchFamily="34" charset="0"/>
                        </a:rPr>
                        <a:t>2.1σ</a:t>
                      </a:r>
                      <a:r>
                        <a:rPr lang="en-GB" sz="2000" b="1" i="1" baseline="0" dirty="0" smtClean="0">
                          <a:solidFill>
                            <a:srgbClr val="0000FF"/>
                          </a:solidFill>
                          <a:latin typeface="+mj-lt"/>
                          <a:ea typeface="+mn-ea"/>
                          <a:cs typeface="+mn-cs"/>
                        </a:rPr>
                        <a:t>(2.1</a:t>
                      </a:r>
                      <a:r>
                        <a:rPr lang="en-US" sz="2000" b="1" i="1" dirty="0" err="1" smtClean="0">
                          <a:solidFill>
                            <a:srgbClr val="0000FF"/>
                          </a:solidFill>
                          <a:latin typeface="+mj-lt"/>
                          <a:ea typeface="Lucida Grande"/>
                          <a:cs typeface="Arial" pitchFamily="34" charset="0"/>
                        </a:rPr>
                        <a:t>σ</a:t>
                      </a:r>
                      <a:r>
                        <a:rPr lang="en-GB" sz="2000" b="1" i="1" baseline="0" dirty="0" smtClean="0">
                          <a:solidFill>
                            <a:srgbClr val="0000FF"/>
                          </a:solidFill>
                          <a:latin typeface="+mj-lt"/>
                          <a:ea typeface="+mn-ea"/>
                          <a:cs typeface="+mn-cs"/>
                        </a:rPr>
                        <a:t>)</a:t>
                      </a:r>
                    </a:p>
                  </a:txBody>
                  <a:tcPr anchor="ctr"/>
                </a:tc>
                <a:tc>
                  <a:txBody>
                    <a:bodyPr/>
                    <a:lstStyle/>
                    <a:p>
                      <a:endParaRPr lang="en-GB" sz="1600" dirty="0">
                        <a:solidFill>
                          <a:srgbClr val="0000FF"/>
                        </a:solidFill>
                      </a:endParaRPr>
                    </a:p>
                  </a:txBody>
                  <a:tcPr anchor="ctr"/>
                </a:tc>
                <a:tc>
                  <a:txBody>
                    <a:bodyPr/>
                    <a:lstStyle/>
                    <a:p>
                      <a:pPr marL="0" marR="0" indent="0" algn="l" defTabSz="914353" rtl="0" eaLnBrk="1" fontAlgn="auto" latinLnBrk="0" hangingPunct="1">
                        <a:lnSpc>
                          <a:spcPct val="100000"/>
                        </a:lnSpc>
                        <a:spcBef>
                          <a:spcPts val="0"/>
                        </a:spcBef>
                        <a:spcAft>
                          <a:spcPts val="0"/>
                        </a:spcAft>
                        <a:buClrTx/>
                        <a:buSzTx/>
                        <a:buFontTx/>
                        <a:buNone/>
                        <a:tabLst/>
                        <a:defRPr/>
                      </a:pPr>
                      <a:r>
                        <a:rPr lang="en-US" sz="1800" b="1" i="1" dirty="0" smtClean="0">
                          <a:solidFill>
                            <a:srgbClr val="000000"/>
                          </a:solidFill>
                        </a:rPr>
                        <a:t>    1.0</a:t>
                      </a:r>
                      <a:r>
                        <a:rPr lang="en-US" sz="1800" b="1" i="1" u="sng" dirty="0" smtClean="0">
                          <a:solidFill>
                            <a:srgbClr val="000000"/>
                          </a:solidFill>
                          <a:cs typeface="Times New Roman" pitchFamily="18" charset="0"/>
                        </a:rPr>
                        <a:t>+</a:t>
                      </a:r>
                      <a:r>
                        <a:rPr lang="en-US" sz="1800" b="1" i="1" dirty="0" smtClean="0">
                          <a:solidFill>
                            <a:srgbClr val="000000"/>
                          </a:solidFill>
                        </a:rPr>
                        <a:t>0.5</a:t>
                      </a:r>
                      <a:endParaRPr lang="en-GB" sz="1800" b="1" i="1" dirty="0" smtClean="0">
                        <a:solidFill>
                          <a:srgbClr val="000000"/>
                        </a:solidFill>
                      </a:endParaRPr>
                    </a:p>
                  </a:txBody>
                  <a:tcPr anchor="ctr"/>
                </a:tc>
                <a:tc>
                  <a:txBody>
                    <a:bodyPr/>
                    <a:lstStyle/>
                    <a:p>
                      <a:r>
                        <a:rPr lang="en-GB" sz="1600" b="1" i="1" dirty="0" smtClean="0">
                          <a:solidFill>
                            <a:srgbClr val="000000"/>
                          </a:solidFill>
                        </a:rPr>
                        <a:t>     5+19</a:t>
                      </a:r>
                      <a:endParaRPr lang="en-GB" sz="1600" b="1" i="1" dirty="0">
                        <a:solidFill>
                          <a:srgbClr val="000000"/>
                        </a:solidFill>
                      </a:endParaRPr>
                    </a:p>
                  </a:txBody>
                  <a:tcPr anchor="ctr"/>
                </a:tc>
              </a:tr>
            </a:tbl>
          </a:graphicData>
        </a:graphic>
      </p:graphicFrame>
      <p:sp>
        <p:nvSpPr>
          <p:cNvPr id="15" name="TextBox 14"/>
          <p:cNvSpPr txBox="1"/>
          <p:nvPr/>
        </p:nvSpPr>
        <p:spPr>
          <a:xfrm>
            <a:off x="6292554" y="3124202"/>
            <a:ext cx="735650" cy="584775"/>
          </a:xfrm>
          <a:prstGeom prst="rect">
            <a:avLst/>
          </a:prstGeom>
          <a:noFill/>
        </p:spPr>
        <p:txBody>
          <a:bodyPr wrap="square" rtlCol="0">
            <a:spAutoFit/>
          </a:bodyPr>
          <a:lstStyle/>
          <a:p>
            <a:r>
              <a:rPr lang="en-GB" sz="1600" b="1" i="1" dirty="0" smtClean="0"/>
              <a:t>+0.30</a:t>
            </a:r>
          </a:p>
          <a:p>
            <a:r>
              <a:rPr lang="en-GB" sz="1600" b="1" i="1" dirty="0" smtClean="0"/>
              <a:t>-0.24</a:t>
            </a:r>
            <a:endParaRPr lang="en-GB" sz="1600" b="1" i="1" dirty="0"/>
          </a:p>
        </p:txBody>
      </p:sp>
      <p:sp>
        <p:nvSpPr>
          <p:cNvPr id="5" name="TextBox 4"/>
          <p:cNvSpPr txBox="1"/>
          <p:nvPr/>
        </p:nvSpPr>
        <p:spPr>
          <a:xfrm>
            <a:off x="5867400" y="3657600"/>
            <a:ext cx="1219200" cy="276999"/>
          </a:xfrm>
          <a:prstGeom prst="rect">
            <a:avLst/>
          </a:prstGeom>
          <a:noFill/>
        </p:spPr>
        <p:txBody>
          <a:bodyPr wrap="square" rtlCol="0">
            <a:spAutoFit/>
          </a:bodyPr>
          <a:lstStyle/>
          <a:p>
            <a:r>
              <a:rPr lang="en-US" sz="1200" b="1" i="1" dirty="0" smtClean="0"/>
              <a:t>(at 125.8 </a:t>
            </a:r>
            <a:r>
              <a:rPr lang="en-US" sz="1200" b="1" i="1" dirty="0" err="1" smtClean="0"/>
              <a:t>GeV</a:t>
            </a:r>
            <a:r>
              <a:rPr lang="en-US" sz="1200" b="1" i="1" dirty="0" smtClean="0"/>
              <a:t>)</a:t>
            </a:r>
            <a:endParaRPr lang="en-US" sz="1200" b="1" i="1" dirty="0"/>
          </a:p>
        </p:txBody>
      </p:sp>
    </p:spTree>
    <p:extLst>
      <p:ext uri="{BB962C8B-B14F-4D97-AF65-F5344CB8AC3E}">
        <p14:creationId xmlns:p14="http://schemas.microsoft.com/office/powerpoint/2010/main" xmlns="" val="2397737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4628" y="1524000"/>
            <a:ext cx="4288772" cy="4114800"/>
          </a:xfrm>
          <a:prstGeom prst="rect">
            <a:avLst/>
          </a:prstGeom>
        </p:spPr>
      </p:pic>
      <p:sp>
        <p:nvSpPr>
          <p:cNvPr id="13" name="Slide Number Placeholder 12"/>
          <p:cNvSpPr>
            <a:spLocks noGrp="1"/>
          </p:cNvSpPr>
          <p:nvPr>
            <p:ph type="sldNum" sz="quarter" idx="12"/>
          </p:nvPr>
        </p:nvSpPr>
        <p:spPr/>
        <p:txBody>
          <a:bodyPr/>
          <a:lstStyle/>
          <a:p>
            <a:fld id="{26484B8D-420D-E945-8BBA-407975743BAF}" type="slidenum">
              <a:rPr lang="en-US" smtClean="0"/>
              <a:pPr/>
              <a:t>83</a:t>
            </a:fld>
            <a:endParaRPr lang="en-US"/>
          </a:p>
        </p:txBody>
      </p:sp>
      <p:sp>
        <p:nvSpPr>
          <p:cNvPr id="21" name="Title 1"/>
          <p:cNvSpPr>
            <a:spLocks noGrp="1"/>
          </p:cNvSpPr>
          <p:nvPr>
            <p:ph type="title"/>
          </p:nvPr>
        </p:nvSpPr>
        <p:spPr>
          <a:xfrm>
            <a:off x="609600" y="76200"/>
            <a:ext cx="8534400" cy="593558"/>
          </a:xfrm>
        </p:spPr>
        <p:txBody>
          <a:bodyPr/>
          <a:lstStyle/>
          <a:p>
            <a:pPr algn="l"/>
            <a:r>
              <a:rPr lang="en-US" dirty="0" smtClean="0"/>
              <a:t>LHC ERA  CMS New results (April 2013)</a:t>
            </a:r>
            <a:endParaRPr lang="en-US" sz="1800" dirty="0">
              <a:solidFill>
                <a:srgbClr val="0000FF"/>
              </a:solidFill>
            </a:endParaRPr>
          </a:p>
        </p:txBody>
      </p:sp>
      <p:sp>
        <p:nvSpPr>
          <p:cNvPr id="26" name="TextBox 25"/>
          <p:cNvSpPr txBox="1"/>
          <p:nvPr/>
        </p:nvSpPr>
        <p:spPr>
          <a:xfrm>
            <a:off x="533400" y="762002"/>
            <a:ext cx="7543800" cy="646331"/>
          </a:xfrm>
          <a:prstGeom prst="rect">
            <a:avLst/>
          </a:prstGeom>
          <a:noFill/>
        </p:spPr>
        <p:txBody>
          <a:bodyPr wrap="square" rtlCol="0">
            <a:spAutoFit/>
          </a:bodyPr>
          <a:lstStyle/>
          <a:p>
            <a:r>
              <a:rPr lang="en-US" b="1" i="1" dirty="0" smtClean="0"/>
              <a:t>Signal strength (µ) = </a:t>
            </a:r>
          </a:p>
          <a:p>
            <a:r>
              <a:rPr lang="en-US" b="1" i="1" dirty="0" smtClean="0"/>
              <a:t>(signal rate from fit to data) / (expected SM signal rate at given </a:t>
            </a:r>
            <a:r>
              <a:rPr lang="en-US" b="1" i="1" dirty="0" err="1" smtClean="0">
                <a:cs typeface="Arial" pitchFamily="34" charset="0"/>
              </a:rPr>
              <a:t>m</a:t>
            </a:r>
            <a:r>
              <a:rPr lang="en-US" b="1" i="1" baseline="-25000" dirty="0" err="1" smtClean="0">
                <a:cs typeface="Arial" pitchFamily="34" charset="0"/>
              </a:rPr>
              <a:t>H</a:t>
            </a:r>
            <a:r>
              <a:rPr lang="en-US" b="1" i="1" baseline="-25000" dirty="0" smtClean="0">
                <a:cs typeface="Arial" pitchFamily="34" charset="0"/>
              </a:rPr>
              <a:t> </a:t>
            </a:r>
            <a:r>
              <a:rPr lang="en-US" b="1" i="1" dirty="0" smtClean="0"/>
              <a:t>)</a:t>
            </a:r>
            <a:endParaRPr lang="en-US" b="1" i="1" dirty="0"/>
          </a:p>
        </p:txBody>
      </p:sp>
      <p:sp>
        <p:nvSpPr>
          <p:cNvPr id="53" name="TextBox 52"/>
          <p:cNvSpPr txBox="1"/>
          <p:nvPr/>
        </p:nvSpPr>
        <p:spPr>
          <a:xfrm>
            <a:off x="4648200" y="1916668"/>
            <a:ext cx="4267200" cy="369332"/>
          </a:xfrm>
          <a:prstGeom prst="rect">
            <a:avLst/>
          </a:prstGeom>
          <a:noFill/>
        </p:spPr>
        <p:txBody>
          <a:bodyPr wrap="square" rtlCol="0">
            <a:spAutoFit/>
          </a:bodyPr>
          <a:lstStyle/>
          <a:p>
            <a:r>
              <a:rPr lang="en-US" b="1" i="1" dirty="0" err="1" smtClean="0">
                <a:solidFill>
                  <a:srgbClr val="FF0000"/>
                </a:solidFill>
                <a:cs typeface="Times New Roman" pitchFamily="18" charset="0"/>
              </a:rPr>
              <a:t>m</a:t>
            </a:r>
            <a:r>
              <a:rPr lang="en-US" b="1" i="1" baseline="-25000" dirty="0" err="1" smtClean="0">
                <a:solidFill>
                  <a:srgbClr val="FF0000"/>
                </a:solidFill>
                <a:cs typeface="Times New Roman" pitchFamily="18" charset="0"/>
              </a:rPr>
              <a:t>H</a:t>
            </a:r>
            <a:r>
              <a:rPr lang="en-US" b="1" i="1" baseline="-25000" dirty="0" smtClean="0">
                <a:solidFill>
                  <a:srgbClr val="FF0000"/>
                </a:solidFill>
                <a:cs typeface="Times New Roman" pitchFamily="18" charset="0"/>
              </a:rPr>
              <a:t> </a:t>
            </a:r>
            <a:r>
              <a:rPr lang="en-US" b="1" i="1" dirty="0" smtClean="0">
                <a:solidFill>
                  <a:srgbClr val="FF0000"/>
                </a:solidFill>
                <a:cs typeface="Times New Roman" pitchFamily="18" charset="0"/>
              </a:rPr>
              <a:t>= 125.7 ± 0.3(stat) ± 0.3(</a:t>
            </a:r>
            <a:r>
              <a:rPr lang="en-US" b="1" i="1" dirty="0" err="1" smtClean="0">
                <a:solidFill>
                  <a:srgbClr val="FF0000"/>
                </a:solidFill>
                <a:cs typeface="Times New Roman" pitchFamily="18" charset="0"/>
              </a:rPr>
              <a:t>syst</a:t>
            </a:r>
            <a:r>
              <a:rPr lang="en-US" b="1" i="1" dirty="0" smtClean="0">
                <a:solidFill>
                  <a:srgbClr val="FF0000"/>
                </a:solidFill>
                <a:cs typeface="Times New Roman" pitchFamily="18" charset="0"/>
              </a:rPr>
              <a:t>) </a:t>
            </a:r>
            <a:r>
              <a:rPr lang="en-US" b="1" i="1" dirty="0" err="1" smtClean="0">
                <a:solidFill>
                  <a:srgbClr val="FF0000"/>
                </a:solidFill>
                <a:cs typeface="Times New Roman" pitchFamily="18" charset="0"/>
              </a:rPr>
              <a:t>GeV</a:t>
            </a:r>
            <a:endParaRPr lang="en-US" dirty="0">
              <a:solidFill>
                <a:srgbClr val="FF0000"/>
              </a:solidFill>
            </a:endParaRPr>
          </a:p>
        </p:txBody>
      </p:sp>
      <p:sp>
        <p:nvSpPr>
          <p:cNvPr id="55" name="TextBox 54"/>
          <p:cNvSpPr txBox="1"/>
          <p:nvPr/>
        </p:nvSpPr>
        <p:spPr>
          <a:xfrm>
            <a:off x="990600" y="5943600"/>
            <a:ext cx="3124200" cy="369332"/>
          </a:xfrm>
          <a:prstGeom prst="rect">
            <a:avLst/>
          </a:prstGeom>
          <a:noFill/>
          <a:ln w="15875">
            <a:noFill/>
          </a:ln>
        </p:spPr>
        <p:txBody>
          <a:bodyPr wrap="square" rtlCol="0">
            <a:spAutoFit/>
          </a:bodyPr>
          <a:lstStyle/>
          <a:p>
            <a:pPr>
              <a:spcAft>
                <a:spcPts val="200"/>
              </a:spcAft>
            </a:pPr>
            <a:r>
              <a:rPr lang="en-US" b="1" i="1" dirty="0" smtClean="0">
                <a:solidFill>
                  <a:srgbClr val="000000"/>
                </a:solidFill>
              </a:rPr>
              <a:t>0.80 ± 0.14   </a:t>
            </a:r>
            <a:r>
              <a:rPr lang="en-US" sz="1600" b="1" i="1" dirty="0" smtClean="0"/>
              <a:t>at </a:t>
            </a:r>
            <a:r>
              <a:rPr lang="en-US" sz="1600" b="1" i="1" dirty="0" err="1">
                <a:cs typeface="Times New Roman" pitchFamily="18" charset="0"/>
              </a:rPr>
              <a:t>m</a:t>
            </a:r>
            <a:r>
              <a:rPr lang="en-US" sz="1600" b="1" i="1" baseline="-25000" dirty="0" err="1">
                <a:cs typeface="Times New Roman" pitchFamily="18" charset="0"/>
              </a:rPr>
              <a:t>H</a:t>
            </a:r>
            <a:r>
              <a:rPr lang="en-US" sz="1600" b="1" i="1" baseline="-25000" dirty="0">
                <a:solidFill>
                  <a:srgbClr val="FF0000"/>
                </a:solidFill>
                <a:cs typeface="Times New Roman" pitchFamily="18" charset="0"/>
              </a:rPr>
              <a:t> </a:t>
            </a:r>
            <a:r>
              <a:rPr lang="en-US" sz="1600" b="1" i="1" dirty="0" smtClean="0"/>
              <a:t>=125.7GeV</a:t>
            </a:r>
            <a:endParaRPr lang="en-US" sz="1600" b="1" i="1" dirty="0"/>
          </a:p>
        </p:txBody>
      </p:sp>
      <p:sp>
        <p:nvSpPr>
          <p:cNvPr id="28" name="TextBox 27"/>
          <p:cNvSpPr txBox="1"/>
          <p:nvPr/>
        </p:nvSpPr>
        <p:spPr>
          <a:xfrm>
            <a:off x="4703130" y="2590802"/>
            <a:ext cx="4364671" cy="1138773"/>
          </a:xfrm>
          <a:prstGeom prst="rect">
            <a:avLst/>
          </a:prstGeom>
          <a:noFill/>
          <a:ln w="15875">
            <a:noFill/>
          </a:ln>
        </p:spPr>
        <p:txBody>
          <a:bodyPr wrap="square" rtlCol="0">
            <a:spAutoFit/>
          </a:bodyPr>
          <a:lstStyle/>
          <a:p>
            <a:r>
              <a:rPr lang="en-US" sz="1700" b="1" i="1" dirty="0" smtClean="0"/>
              <a:t>For H</a:t>
            </a:r>
            <a:r>
              <a:rPr lang="en-US" sz="1700" b="1" i="1" dirty="0" smtClean="0">
                <a:sym typeface="Wingdings" pitchFamily="2" charset="2"/>
              </a:rPr>
              <a:t>4 leptons, </a:t>
            </a:r>
            <a:r>
              <a:rPr lang="en-US" sz="1700" b="1" i="1" dirty="0" smtClean="0"/>
              <a:t>a spin-parity analysis is performed. The 0</a:t>
            </a:r>
            <a:r>
              <a:rPr lang="en-US" sz="1700" b="1" i="1" baseline="30000" dirty="0" smtClean="0">
                <a:cs typeface="Times New Roman" pitchFamily="18" charset="0"/>
              </a:rPr>
              <a:t>+ </a:t>
            </a:r>
            <a:r>
              <a:rPr lang="en-US" sz="1700" b="1" i="1" dirty="0" smtClean="0"/>
              <a:t>state is found to be favored over the 0 ̄ ,1</a:t>
            </a:r>
            <a:r>
              <a:rPr lang="en-US" sz="1700" b="1" i="1" baseline="30000" dirty="0" smtClean="0">
                <a:cs typeface="Times New Roman" pitchFamily="18" charset="0"/>
              </a:rPr>
              <a:t>+</a:t>
            </a:r>
            <a:r>
              <a:rPr lang="en-US" sz="1700" b="1" i="1" dirty="0" smtClean="0"/>
              <a:t>,1 ̄ ,and 2</a:t>
            </a:r>
            <a:r>
              <a:rPr lang="en-US" sz="1700" b="1" i="1" baseline="30000" dirty="0" smtClean="0">
                <a:cs typeface="Times New Roman" pitchFamily="18" charset="0"/>
              </a:rPr>
              <a:t>+</a:t>
            </a:r>
            <a:r>
              <a:rPr lang="en-US" sz="1700" b="1" i="1" dirty="0" smtClean="0"/>
              <a:t> states</a:t>
            </a:r>
            <a:r>
              <a:rPr lang="en-US" sz="1700" b="1" i="1" dirty="0"/>
              <a:t> </a:t>
            </a:r>
            <a:r>
              <a:rPr lang="en-US" sz="1700" b="1" i="1" smtClean="0"/>
              <a:t>at 98.6% </a:t>
            </a:r>
            <a:r>
              <a:rPr lang="en-US" sz="1700" b="1" i="1" dirty="0" smtClean="0"/>
              <a:t>confidence level or better.</a:t>
            </a:r>
            <a:endParaRPr lang="en-US" sz="1700" b="1" i="1" dirty="0"/>
          </a:p>
        </p:txBody>
      </p:sp>
      <p:sp>
        <p:nvSpPr>
          <p:cNvPr id="30" name="TextBox 29"/>
          <p:cNvSpPr txBox="1"/>
          <p:nvPr/>
        </p:nvSpPr>
        <p:spPr>
          <a:xfrm>
            <a:off x="4692246" y="4180342"/>
            <a:ext cx="4364671" cy="877163"/>
          </a:xfrm>
          <a:prstGeom prst="rect">
            <a:avLst/>
          </a:prstGeom>
          <a:noFill/>
          <a:ln w="15875">
            <a:noFill/>
          </a:ln>
        </p:spPr>
        <p:txBody>
          <a:bodyPr wrap="square" rtlCol="0">
            <a:spAutoFit/>
          </a:bodyPr>
          <a:lstStyle/>
          <a:p>
            <a:r>
              <a:rPr lang="en-US" sz="1700" b="1" i="1" dirty="0"/>
              <a:t>S</a:t>
            </a:r>
            <a:r>
              <a:rPr lang="en-US" sz="1700" b="1" i="1" dirty="0" smtClean="0"/>
              <a:t>pin-parity </a:t>
            </a:r>
            <a:r>
              <a:rPr lang="en-US" sz="1700" b="1" i="1" dirty="0"/>
              <a:t>analysis </a:t>
            </a:r>
            <a:r>
              <a:rPr lang="en-US" sz="1700" b="1" i="1" dirty="0" smtClean="0"/>
              <a:t>also </a:t>
            </a:r>
            <a:r>
              <a:rPr lang="en-US" sz="1700" b="1" i="1" dirty="0"/>
              <a:t>performed </a:t>
            </a:r>
            <a:r>
              <a:rPr lang="en-US" sz="1700" b="1" i="1" dirty="0" smtClean="0"/>
              <a:t>in H</a:t>
            </a:r>
            <a:r>
              <a:rPr lang="en-US" sz="1700" b="1" i="1" dirty="0" smtClean="0">
                <a:sym typeface="Wingdings" pitchFamily="2" charset="2"/>
              </a:rPr>
              <a:t>WW</a:t>
            </a:r>
            <a:r>
              <a:rPr lang="en-US" sz="1700" b="1" i="1" dirty="0" smtClean="0"/>
              <a:t>. The 0</a:t>
            </a:r>
            <a:r>
              <a:rPr lang="en-US" sz="1700" b="1" i="1" baseline="30000" dirty="0" smtClean="0">
                <a:cs typeface="Times New Roman" pitchFamily="18" charset="0"/>
              </a:rPr>
              <a:t>+ </a:t>
            </a:r>
            <a:r>
              <a:rPr lang="en-US" sz="1700" b="1" i="1" dirty="0" smtClean="0"/>
              <a:t>state is found to be favored over 2</a:t>
            </a:r>
            <a:r>
              <a:rPr lang="en-US" sz="1700" b="1" i="1" baseline="30000" dirty="0" smtClean="0">
                <a:cs typeface="Times New Roman" pitchFamily="18" charset="0"/>
              </a:rPr>
              <a:t>+</a:t>
            </a:r>
            <a:r>
              <a:rPr lang="en-US" sz="1700" b="1" i="1" dirty="0" smtClean="0"/>
              <a:t>.</a:t>
            </a:r>
            <a:endParaRPr lang="en-US" sz="1700" b="1" i="1" dirty="0"/>
          </a:p>
        </p:txBody>
      </p:sp>
      <p:graphicFrame>
        <p:nvGraphicFramePr>
          <p:cNvPr id="210946" name="Object 2"/>
          <p:cNvGraphicFramePr>
            <a:graphicFrameLocks noChangeAspect="1"/>
          </p:cNvGraphicFramePr>
          <p:nvPr/>
        </p:nvGraphicFramePr>
        <p:xfrm>
          <a:off x="8140700" y="685800"/>
          <a:ext cx="901700" cy="457200"/>
        </p:xfrm>
        <a:graphic>
          <a:graphicData uri="http://schemas.openxmlformats.org/presentationml/2006/ole">
            <p:oleObj spid="_x0000_s215378" name="Equation" r:id="rId4" imgW="886680" imgH="447840" progId="Equation.3">
              <p:embed/>
            </p:oleObj>
          </a:graphicData>
        </a:graphic>
      </p:graphicFrame>
      <p:sp>
        <p:nvSpPr>
          <p:cNvPr id="14" name="Oval 13"/>
          <p:cNvSpPr/>
          <p:nvPr/>
        </p:nvSpPr>
        <p:spPr bwMode="auto">
          <a:xfrm>
            <a:off x="762000" y="5867400"/>
            <a:ext cx="33528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Tree>
    <p:extLst>
      <p:ext uri="{BB962C8B-B14F-4D97-AF65-F5344CB8AC3E}">
        <p14:creationId xmlns:p14="http://schemas.microsoft.com/office/powerpoint/2010/main" xmlns="" val="2058491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457200" y="1981200"/>
            <a:ext cx="4648200" cy="2057400"/>
          </a:xfrm>
          <a:prstGeom prst="rect">
            <a:avLst/>
          </a:prstGeom>
          <a:solidFill>
            <a:srgbClr val="00CC00">
              <a:alpha val="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grpSp>
        <p:nvGrpSpPr>
          <p:cNvPr id="11" name="Group 10"/>
          <p:cNvGrpSpPr/>
          <p:nvPr/>
        </p:nvGrpSpPr>
        <p:grpSpPr>
          <a:xfrm>
            <a:off x="4845975" y="3581400"/>
            <a:ext cx="4169857" cy="2840100"/>
            <a:chOff x="4845968" y="3713100"/>
            <a:chExt cx="4169857" cy="2840100"/>
          </a:xfrm>
        </p:grpSpPr>
        <p:pic>
          <p:nvPicPr>
            <p:cNvPr id="4" name="Picture 3" descr="Screen Shot 2013-01-29 at 2.36.07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45968" y="3713100"/>
              <a:ext cx="4169857" cy="2840100"/>
            </a:xfrm>
            <a:prstGeom prst="rect">
              <a:avLst/>
            </a:prstGeom>
          </p:spPr>
        </p:pic>
        <p:sp>
          <p:nvSpPr>
            <p:cNvPr id="8" name="Rectangle 7"/>
            <p:cNvSpPr/>
            <p:nvPr/>
          </p:nvSpPr>
          <p:spPr bwMode="auto">
            <a:xfrm>
              <a:off x="6248400" y="5029200"/>
              <a:ext cx="5334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sp>
          <p:nvSpPr>
            <p:cNvPr id="10" name="TextBox 9"/>
            <p:cNvSpPr txBox="1"/>
            <p:nvPr/>
          </p:nvSpPr>
          <p:spPr>
            <a:xfrm>
              <a:off x="6787306" y="4724400"/>
              <a:ext cx="504036" cy="338554"/>
            </a:xfrm>
            <a:prstGeom prst="rect">
              <a:avLst/>
            </a:prstGeom>
            <a:noFill/>
          </p:spPr>
          <p:txBody>
            <a:bodyPr wrap="none" rtlCol="0">
              <a:spAutoFit/>
            </a:bodyPr>
            <a:lstStyle/>
            <a:p>
              <a:r>
                <a:rPr lang="en-US" sz="1600" b="1" dirty="0" err="1" smtClean="0"/>
                <a:t>H</a:t>
              </a:r>
              <a:r>
                <a:rPr lang="en-US" sz="1600" b="1" i="1" baseline="-25000" dirty="0" err="1" smtClean="0"/>
                <a:t>vv</a:t>
              </a:r>
              <a:endParaRPr lang="en-US" sz="1600" b="1" i="1" baseline="-25000" dirty="0"/>
            </a:p>
          </p:txBody>
        </p:sp>
      </p:grpSp>
      <p:sp>
        <p:nvSpPr>
          <p:cNvPr id="7" name="Content Placeholder 6"/>
          <p:cNvSpPr>
            <a:spLocks noGrp="1"/>
          </p:cNvSpPr>
          <p:nvPr>
            <p:ph idx="1"/>
          </p:nvPr>
        </p:nvSpPr>
        <p:spPr>
          <a:xfrm>
            <a:off x="381000" y="838200"/>
            <a:ext cx="8534400" cy="5638800"/>
          </a:xfrm>
        </p:spPr>
        <p:txBody>
          <a:bodyPr>
            <a:noAutofit/>
          </a:bodyPr>
          <a:lstStyle/>
          <a:p>
            <a:pPr>
              <a:spcBef>
                <a:spcPts val="500"/>
              </a:spcBef>
              <a:buSzPct val="150000"/>
            </a:pPr>
            <a:r>
              <a:rPr lang="en-US" sz="2200" b="1" i="1" dirty="0" smtClean="0">
                <a:latin typeface="+mj-lt"/>
                <a:cs typeface="Times New Roman" pitchFamily="18" charset="0"/>
              </a:rPr>
              <a:t>On July 14, 1989, the 200</a:t>
            </a:r>
            <a:r>
              <a:rPr lang="en-US" sz="2200" b="1" i="1" baseline="30000" dirty="0" smtClean="0">
                <a:latin typeface="+mj-lt"/>
                <a:cs typeface="Times New Roman" pitchFamily="18" charset="0"/>
              </a:rPr>
              <a:t>th</a:t>
            </a:r>
            <a:r>
              <a:rPr lang="en-US" sz="2200" b="1" i="1" dirty="0" smtClean="0">
                <a:latin typeface="+mj-lt"/>
                <a:cs typeface="Times New Roman" pitchFamily="18" charset="0"/>
              </a:rPr>
              <a:t> anniversary of the French revolution, the first particles went around LEP (the Large Electron Positron collider), </a:t>
            </a:r>
            <a:r>
              <a:rPr lang="en-US" sz="2200" b="1" i="1" dirty="0">
                <a:latin typeface="+mj-lt"/>
                <a:cs typeface="Times New Roman" pitchFamily="18" charset="0"/>
              </a:rPr>
              <a:t>a</a:t>
            </a:r>
            <a:r>
              <a:rPr lang="en-US" sz="2200" b="1" i="1" dirty="0" smtClean="0">
                <a:latin typeface="+mj-lt"/>
                <a:cs typeface="Times New Roman" pitchFamily="18" charset="0"/>
              </a:rPr>
              <a:t> 27-km (17-mile) ring, at CERN</a:t>
            </a:r>
            <a:endParaRPr lang="en-US" sz="1800" b="1" i="1" dirty="0" smtClean="0">
              <a:latin typeface="+mj-lt"/>
              <a:cs typeface="Times New Roman" pitchFamily="18" charset="0"/>
            </a:endParaRPr>
          </a:p>
          <a:p>
            <a:pPr marL="174625" indent="-173038">
              <a:spcBef>
                <a:spcPts val="1800"/>
              </a:spcBef>
              <a:spcAft>
                <a:spcPts val="600"/>
              </a:spcAft>
              <a:buSzPct val="150000"/>
              <a:buFont typeface="Arial" pitchFamily="34" charset="0"/>
              <a:buChar char="•"/>
              <a:tabLst>
                <a:tab pos="177800" algn="l"/>
              </a:tabLst>
            </a:pPr>
            <a:r>
              <a:rPr lang="en-US" sz="2000" b="1" i="1" dirty="0" smtClean="0">
                <a:latin typeface="+mj-lt"/>
                <a:cs typeface="Times New Roman" pitchFamily="18" charset="0"/>
              </a:rPr>
              <a:t>Plans to search for the Higgs boson </a:t>
            </a:r>
            <a:br>
              <a:rPr lang="en-US" sz="2000" b="1" i="1" dirty="0" smtClean="0">
                <a:latin typeface="+mj-lt"/>
                <a:cs typeface="Times New Roman" pitchFamily="18" charset="0"/>
              </a:rPr>
            </a:br>
            <a:r>
              <a:rPr lang="en-US" sz="2000" b="1" i="1" dirty="0" smtClean="0">
                <a:latin typeface="+mj-lt"/>
                <a:cs typeface="Times New Roman" pitchFamily="18" charset="0"/>
              </a:rPr>
              <a:t>at LEP were underway in the early </a:t>
            </a:r>
            <a:br>
              <a:rPr lang="en-US" sz="2000" b="1" i="1" dirty="0" smtClean="0">
                <a:latin typeface="+mj-lt"/>
                <a:cs typeface="Times New Roman" pitchFamily="18" charset="0"/>
              </a:rPr>
            </a:br>
            <a:r>
              <a:rPr lang="en-US" sz="2000" b="1" i="1" dirty="0" smtClean="0">
                <a:latin typeface="+mj-lt"/>
                <a:cs typeface="Times New Roman" pitchFamily="18" charset="0"/>
              </a:rPr>
              <a:t>1980s with the ALEPH, DELPHI, L3 </a:t>
            </a:r>
            <a:br>
              <a:rPr lang="en-US" sz="2000" b="1" i="1" dirty="0" smtClean="0">
                <a:latin typeface="+mj-lt"/>
                <a:cs typeface="Times New Roman" pitchFamily="18" charset="0"/>
              </a:rPr>
            </a:br>
            <a:r>
              <a:rPr lang="en-US" sz="2000" b="1" i="1" dirty="0" smtClean="0">
                <a:latin typeface="+mj-lt"/>
                <a:cs typeface="Times New Roman" pitchFamily="18" charset="0"/>
              </a:rPr>
              <a:t>and OPAL detectors. LEP-1 was to </a:t>
            </a:r>
            <a:br>
              <a:rPr lang="en-US" sz="2000" b="1" i="1" dirty="0" smtClean="0">
                <a:latin typeface="+mj-lt"/>
                <a:cs typeface="Times New Roman" pitchFamily="18" charset="0"/>
              </a:rPr>
            </a:br>
            <a:r>
              <a:rPr lang="en-US" sz="2000" b="1" i="1" dirty="0" smtClean="0">
                <a:latin typeface="+mj-lt"/>
                <a:cs typeface="Times New Roman" pitchFamily="18" charset="0"/>
              </a:rPr>
              <a:t>operate at the Z pole </a:t>
            </a:r>
            <a:br>
              <a:rPr lang="en-US" sz="2000" b="1" i="1" dirty="0" smtClean="0">
                <a:latin typeface="+mj-lt"/>
                <a:cs typeface="Times New Roman" pitchFamily="18" charset="0"/>
              </a:rPr>
            </a:br>
            <a:r>
              <a:rPr lang="en-US" sz="1600" b="1" i="1" dirty="0" smtClean="0">
                <a:latin typeface="+mj-lt"/>
                <a:cs typeface="Times New Roman" pitchFamily="18" charset="0"/>
              </a:rPr>
              <a:t>(M</a:t>
            </a:r>
            <a:r>
              <a:rPr lang="en-US" sz="1600" b="1" i="1" baseline="-25000" dirty="0" smtClean="0">
                <a:latin typeface="+mj-lt"/>
                <a:cs typeface="Times New Roman" pitchFamily="18" charset="0"/>
              </a:rPr>
              <a:t>Z</a:t>
            </a:r>
            <a:r>
              <a:rPr lang="en-US" sz="1600" b="1" i="1" dirty="0" smtClean="0">
                <a:latin typeface="+mj-lt"/>
                <a:cs typeface="Times New Roman" pitchFamily="18" charset="0"/>
              </a:rPr>
              <a:t> = 91.188 ± 0.002 </a:t>
            </a:r>
            <a:r>
              <a:rPr lang="en-US" sz="1600" b="1" i="1" dirty="0" err="1" smtClean="0">
                <a:latin typeface="+mj-lt"/>
                <a:cs typeface="Times New Roman" pitchFamily="18" charset="0"/>
              </a:rPr>
              <a:t>GeV</a:t>
            </a:r>
            <a:r>
              <a:rPr lang="en-US" sz="1600" b="1" i="1" dirty="0" smtClean="0">
                <a:latin typeface="+mj-lt"/>
                <a:cs typeface="Times New Roman" pitchFamily="18" charset="0"/>
              </a:rPr>
              <a:t>)</a:t>
            </a:r>
          </a:p>
          <a:p>
            <a:pPr marL="174625" indent="-173038">
              <a:spcBef>
                <a:spcPts val="1800"/>
              </a:spcBef>
              <a:spcAft>
                <a:spcPts val="600"/>
              </a:spcAft>
              <a:buSzPct val="150000"/>
              <a:buFont typeface="Arial" pitchFamily="34" charset="0"/>
              <a:buChar char="•"/>
              <a:tabLst>
                <a:tab pos="177800" algn="l"/>
              </a:tabLst>
            </a:pPr>
            <a:r>
              <a:rPr lang="en-US" sz="2000" b="1" i="1" dirty="0" smtClean="0">
                <a:latin typeface="+mj-lt"/>
                <a:cs typeface="Times New Roman" pitchFamily="18" charset="0"/>
              </a:rPr>
              <a:t>Search in the </a:t>
            </a:r>
            <a:r>
              <a:rPr lang="en-US" sz="2000" b="1" i="1" dirty="0" err="1" smtClean="0">
                <a:latin typeface="+mj-lt"/>
                <a:cs typeface="Times New Roman" pitchFamily="18" charset="0"/>
              </a:rPr>
              <a:t>Higgsstrahlung</a:t>
            </a:r>
            <a:r>
              <a:rPr lang="en-US" sz="2000" b="1" i="1" dirty="0" smtClean="0">
                <a:latin typeface="+mj-lt"/>
                <a:cs typeface="Times New Roman" pitchFamily="18" charset="0"/>
              </a:rPr>
              <a:t> </a:t>
            </a:r>
            <a:br>
              <a:rPr lang="en-US" sz="2000" b="1" i="1" dirty="0" smtClean="0">
                <a:latin typeface="+mj-lt"/>
                <a:cs typeface="Times New Roman" pitchFamily="18" charset="0"/>
              </a:rPr>
            </a:br>
            <a:r>
              <a:rPr lang="en-US" sz="2000" b="1" i="1" dirty="0" smtClean="0">
                <a:latin typeface="+mj-lt"/>
                <a:cs typeface="Times New Roman" pitchFamily="18" charset="0"/>
              </a:rPr>
              <a:t>channels:</a:t>
            </a:r>
            <a:br>
              <a:rPr lang="en-US" sz="2000" b="1" i="1" dirty="0" smtClean="0">
                <a:latin typeface="+mj-lt"/>
                <a:cs typeface="Times New Roman" pitchFamily="18" charset="0"/>
              </a:rPr>
            </a:br>
            <a:r>
              <a:rPr lang="en-US" sz="2000" b="1" i="1" dirty="0" smtClean="0">
                <a:latin typeface="+mj-lt"/>
                <a:cs typeface="Times New Roman" pitchFamily="18" charset="0"/>
              </a:rPr>
              <a:t> </a:t>
            </a:r>
            <a:r>
              <a:rPr lang="en-US" sz="2000" b="1" i="1" dirty="0" err="1" smtClean="0">
                <a:solidFill>
                  <a:srgbClr val="0000FF"/>
                </a:solidFill>
                <a:latin typeface="+mj-lt"/>
                <a:cs typeface="Times New Roman" pitchFamily="18" charset="0"/>
              </a:rPr>
              <a:t>e</a:t>
            </a:r>
            <a:r>
              <a:rPr lang="en-US" sz="2000" b="1" i="1" baseline="30000" dirty="0" err="1" smtClean="0">
                <a:solidFill>
                  <a:srgbClr val="0000FF"/>
                </a:solidFill>
                <a:latin typeface="+mj-lt"/>
                <a:cs typeface="Times New Roman" pitchFamily="18" charset="0"/>
              </a:rPr>
              <a:t>+</a:t>
            </a:r>
            <a:r>
              <a:rPr lang="en-US" sz="2000" b="1" i="1" dirty="0" err="1" smtClean="0">
                <a:solidFill>
                  <a:srgbClr val="0000FF"/>
                </a:solidFill>
                <a:latin typeface="+mj-lt"/>
                <a:cs typeface="Times New Roman" pitchFamily="18" charset="0"/>
              </a:rPr>
              <a:t>e</a:t>
            </a:r>
            <a:r>
              <a:rPr lang="en-US" sz="2000" b="1" i="1" baseline="30000" dirty="0" smtClean="0">
                <a:solidFill>
                  <a:srgbClr val="0000FF"/>
                </a:solidFill>
                <a:latin typeface="+mj-lt"/>
                <a:cs typeface="Times New Roman" pitchFamily="18" charset="0"/>
              </a:rPr>
              <a:t>-</a:t>
            </a:r>
            <a:r>
              <a:rPr lang="en-US" sz="2000" b="1" i="1" dirty="0" smtClean="0">
                <a:solidFill>
                  <a:srgbClr val="0000FF"/>
                </a:solidFill>
                <a:latin typeface="+mj-lt"/>
                <a:cs typeface="Times New Roman" pitchFamily="18" charset="0"/>
              </a:rPr>
              <a:t> </a:t>
            </a:r>
            <a:r>
              <a:rPr lang="en-US" sz="2000" b="1" i="1" dirty="0" smtClean="0">
                <a:solidFill>
                  <a:srgbClr val="0000FF"/>
                </a:solidFill>
                <a:latin typeface="+mj-lt"/>
                <a:cs typeface="Times New Roman" pitchFamily="18" charset="0"/>
                <a:sym typeface="Wingdings" pitchFamily="2" charset="2"/>
              </a:rPr>
              <a:t></a:t>
            </a:r>
            <a:r>
              <a:rPr lang="en-US" sz="2000" b="1" i="1" dirty="0" smtClean="0">
                <a:solidFill>
                  <a:srgbClr val="0000FF"/>
                </a:solidFill>
                <a:latin typeface="+mj-lt"/>
                <a:cs typeface="Times New Roman" pitchFamily="18" charset="0"/>
              </a:rPr>
              <a:t> Z </a:t>
            </a:r>
            <a:r>
              <a:rPr lang="en-US" sz="2000" b="1" i="1" dirty="0" smtClean="0">
                <a:solidFill>
                  <a:srgbClr val="0000FF"/>
                </a:solidFill>
                <a:latin typeface="+mj-lt"/>
                <a:cs typeface="Times New Roman" pitchFamily="18" charset="0"/>
                <a:sym typeface="Wingdings" pitchFamily="2" charset="2"/>
              </a:rPr>
              <a:t></a:t>
            </a:r>
            <a:r>
              <a:rPr lang="en-US" sz="2000" b="1" i="1" dirty="0" smtClean="0">
                <a:solidFill>
                  <a:srgbClr val="0000FF"/>
                </a:solidFill>
                <a:latin typeface="+mj-lt"/>
                <a:cs typeface="Times New Roman" pitchFamily="18" charset="0"/>
              </a:rPr>
              <a:t> </a:t>
            </a:r>
            <a:r>
              <a:rPr lang="en-US" sz="2000" b="1" i="1" dirty="0" err="1" smtClean="0">
                <a:solidFill>
                  <a:srgbClr val="0000FF"/>
                </a:solidFill>
                <a:latin typeface="+mj-lt"/>
                <a:cs typeface="Times New Roman" pitchFamily="18" charset="0"/>
              </a:rPr>
              <a:t>Hl</a:t>
            </a:r>
            <a:r>
              <a:rPr lang="en-US" sz="2000" b="1" i="1" baseline="30000" dirty="0" err="1" smtClean="0">
                <a:solidFill>
                  <a:srgbClr val="0000FF"/>
                </a:solidFill>
                <a:latin typeface="+mj-lt"/>
                <a:cs typeface="Times New Roman" pitchFamily="18" charset="0"/>
              </a:rPr>
              <a:t>+</a:t>
            </a:r>
            <a:r>
              <a:rPr lang="en-US" sz="2000" b="1" i="1" dirty="0" err="1" smtClean="0">
                <a:solidFill>
                  <a:srgbClr val="0000FF"/>
                </a:solidFill>
                <a:latin typeface="+mj-lt"/>
                <a:cs typeface="Times New Roman" pitchFamily="18" charset="0"/>
              </a:rPr>
              <a:t>l</a:t>
            </a:r>
            <a:r>
              <a:rPr lang="en-US" sz="2000" b="1" i="1" baseline="30000" dirty="0" smtClean="0">
                <a:solidFill>
                  <a:srgbClr val="0000FF"/>
                </a:solidFill>
                <a:latin typeface="+mj-lt"/>
                <a:cs typeface="Times New Roman" pitchFamily="18" charset="0"/>
              </a:rPr>
              <a:t>-</a:t>
            </a:r>
            <a:r>
              <a:rPr lang="en-US" sz="2000" b="1" i="1" dirty="0" smtClean="0">
                <a:solidFill>
                  <a:srgbClr val="0000FF"/>
                </a:solidFill>
                <a:latin typeface="+mj-lt"/>
                <a:cs typeface="Times New Roman" pitchFamily="18" charset="0"/>
              </a:rPr>
              <a:t>  and  </a:t>
            </a:r>
            <a:r>
              <a:rPr lang="en-US" sz="2000" b="1" i="1" dirty="0" err="1" smtClean="0">
                <a:solidFill>
                  <a:srgbClr val="0000FF"/>
                </a:solidFill>
                <a:latin typeface="+mj-lt"/>
                <a:cs typeface="Times New Roman" pitchFamily="18" charset="0"/>
              </a:rPr>
              <a:t>H</a:t>
            </a:r>
            <a:r>
              <a:rPr lang="en-US" sz="2000" i="1" dirty="0" err="1" smtClean="0">
                <a:solidFill>
                  <a:srgbClr val="0000FF"/>
                </a:solidFill>
                <a:latin typeface="Times New Roman"/>
                <a:cs typeface="Times New Roman"/>
                <a:sym typeface="Symbol"/>
              </a:rPr>
              <a:t>vv</a:t>
            </a:r>
            <a:endParaRPr lang="en-US" sz="2000" i="1" dirty="0" smtClean="0">
              <a:solidFill>
                <a:srgbClr val="0000FF"/>
              </a:solidFill>
              <a:latin typeface="Times New Roman"/>
              <a:cs typeface="Times New Roman"/>
              <a:sym typeface="Symbol"/>
            </a:endParaRPr>
          </a:p>
          <a:p>
            <a:pPr marL="174625" indent="-173038">
              <a:spcBef>
                <a:spcPts val="600"/>
              </a:spcBef>
              <a:spcAft>
                <a:spcPts val="600"/>
              </a:spcAft>
              <a:buSzPct val="150000"/>
              <a:buFont typeface="Arial" pitchFamily="34" charset="0"/>
              <a:buChar char="•"/>
              <a:tabLst>
                <a:tab pos="177800" algn="l"/>
              </a:tabLst>
            </a:pPr>
            <a:r>
              <a:rPr lang="en-US" sz="2000" b="1" i="1" dirty="0" smtClean="0">
                <a:latin typeface="+mj-lt"/>
                <a:cs typeface="Times New Roman" pitchFamily="18" charset="0"/>
              </a:rPr>
              <a:t>Number </a:t>
            </a:r>
            <a:r>
              <a:rPr lang="en-US" sz="2000" b="1" i="1" dirty="0">
                <a:latin typeface="+mj-lt"/>
                <a:cs typeface="Times New Roman" pitchFamily="18" charset="0"/>
              </a:rPr>
              <a:t>of Higgs bosons expected to </a:t>
            </a:r>
            <a:r>
              <a:rPr lang="en-US" sz="2000" b="1" i="1" dirty="0" smtClean="0">
                <a:latin typeface="+mj-lt"/>
                <a:cs typeface="Times New Roman" pitchFamily="18" charset="0"/>
              </a:rPr>
              <a:t/>
            </a:r>
            <a:br>
              <a:rPr lang="en-US" sz="2000" b="1" i="1" dirty="0" smtClean="0">
                <a:latin typeface="+mj-lt"/>
                <a:cs typeface="Times New Roman" pitchFamily="18" charset="0"/>
              </a:rPr>
            </a:br>
            <a:r>
              <a:rPr lang="en-US" sz="2000" b="1" i="1" dirty="0" smtClean="0">
                <a:latin typeface="+mj-lt"/>
                <a:cs typeface="Times New Roman" pitchFamily="18" charset="0"/>
              </a:rPr>
              <a:t>be produced </a:t>
            </a:r>
            <a:r>
              <a:rPr lang="en-US" sz="2000" b="1" i="1" dirty="0">
                <a:latin typeface="+mj-lt"/>
                <a:cs typeface="Times New Roman" pitchFamily="18" charset="0"/>
              </a:rPr>
              <a:t>per 10</a:t>
            </a:r>
            <a:r>
              <a:rPr lang="en-US" sz="2000" b="1" i="1" baseline="30000" dirty="0">
                <a:latin typeface="+mj-lt"/>
                <a:cs typeface="Times New Roman" pitchFamily="18" charset="0"/>
              </a:rPr>
              <a:t>6</a:t>
            </a:r>
            <a:r>
              <a:rPr lang="en-US" sz="2000" b="1" i="1" dirty="0">
                <a:latin typeface="+mj-lt"/>
                <a:cs typeface="Times New Roman" pitchFamily="18" charset="0"/>
              </a:rPr>
              <a:t> Z decays at LEP-</a:t>
            </a:r>
            <a:r>
              <a:rPr lang="en-US" sz="2000" b="1" i="1" dirty="0" smtClean="0">
                <a:latin typeface="+mj-lt"/>
                <a:cs typeface="Times New Roman" pitchFamily="18" charset="0"/>
              </a:rPr>
              <a:t>1</a:t>
            </a:r>
            <a:br>
              <a:rPr lang="en-US" sz="2000" b="1" i="1" dirty="0" smtClean="0">
                <a:latin typeface="+mj-lt"/>
                <a:cs typeface="Times New Roman" pitchFamily="18" charset="0"/>
              </a:rPr>
            </a:br>
            <a:r>
              <a:rPr lang="en-US" sz="2000" b="1" i="1" dirty="0" smtClean="0">
                <a:solidFill>
                  <a:srgbClr val="FF0000"/>
                </a:solidFill>
                <a:latin typeface="+mj-lt"/>
                <a:cs typeface="Times New Roman" pitchFamily="18" charset="0"/>
              </a:rPr>
              <a:t>(~100 events at </a:t>
            </a:r>
            <a:r>
              <a:rPr lang="en-US" sz="2000" b="1" i="1" dirty="0" err="1" smtClean="0">
                <a:solidFill>
                  <a:srgbClr val="FF0000"/>
                </a:solidFill>
                <a:latin typeface="+mj-lt"/>
                <a:cs typeface="Times New Roman" pitchFamily="18" charset="0"/>
              </a:rPr>
              <a:t>m</a:t>
            </a:r>
            <a:r>
              <a:rPr lang="en-US" sz="2000" b="1" i="1" baseline="-25000" dirty="0" err="1" smtClean="0">
                <a:solidFill>
                  <a:srgbClr val="FF0000"/>
                </a:solidFill>
                <a:latin typeface="+mj-lt"/>
                <a:cs typeface="Times New Roman" pitchFamily="18" charset="0"/>
              </a:rPr>
              <a:t>H</a:t>
            </a:r>
            <a:r>
              <a:rPr lang="en-US" sz="2000" b="1" i="1" dirty="0" smtClean="0">
                <a:solidFill>
                  <a:srgbClr val="FF0000"/>
                </a:solidFill>
                <a:latin typeface="+mj-lt"/>
                <a:cs typeface="Times New Roman" pitchFamily="18" charset="0"/>
              </a:rPr>
              <a:t>=30 </a:t>
            </a:r>
            <a:r>
              <a:rPr lang="en-US" sz="2000" b="1" i="1" dirty="0" err="1" smtClean="0">
                <a:solidFill>
                  <a:srgbClr val="FF0000"/>
                </a:solidFill>
                <a:latin typeface="+mj-lt"/>
                <a:cs typeface="Times New Roman" pitchFamily="18" charset="0"/>
              </a:rPr>
              <a:t>GeV</a:t>
            </a:r>
            <a:r>
              <a:rPr lang="en-US" sz="2000" b="1" i="1" dirty="0" smtClean="0">
                <a:solidFill>
                  <a:srgbClr val="FF0000"/>
                </a:solidFill>
                <a:latin typeface="+mj-lt"/>
                <a:cs typeface="Times New Roman" pitchFamily="18" charset="0"/>
              </a:rPr>
              <a:t>)</a:t>
            </a:r>
            <a:endParaRPr lang="en-US" sz="2000" b="1" i="1" dirty="0">
              <a:solidFill>
                <a:srgbClr val="FF0000"/>
              </a:solidFill>
              <a:latin typeface="+mj-lt"/>
            </a:endParaRPr>
          </a:p>
        </p:txBody>
      </p:sp>
      <p:sp>
        <p:nvSpPr>
          <p:cNvPr id="5" name="Slide Number Placeholder 4"/>
          <p:cNvSpPr>
            <a:spLocks noGrp="1"/>
          </p:cNvSpPr>
          <p:nvPr>
            <p:ph type="sldNum" sz="quarter" idx="12"/>
          </p:nvPr>
        </p:nvSpPr>
        <p:spPr>
          <a:xfrm>
            <a:off x="7010400" y="6629400"/>
            <a:ext cx="2133600" cy="228600"/>
          </a:xfrm>
        </p:spPr>
        <p:txBody>
          <a:bodyPr/>
          <a:lstStyle/>
          <a:p>
            <a:fld id="{ECB3750A-919D-4C79-8E5E-89A291D2E2F4}" type="slidenum">
              <a:rPr lang="en-US" smtClean="0"/>
              <a:pPr/>
              <a:t>9</a:t>
            </a:fld>
            <a:endParaRPr lang="en-US" dirty="0"/>
          </a:p>
        </p:txBody>
      </p:sp>
      <p:grpSp>
        <p:nvGrpSpPr>
          <p:cNvPr id="9" name="Group 8"/>
          <p:cNvGrpSpPr/>
          <p:nvPr/>
        </p:nvGrpSpPr>
        <p:grpSpPr>
          <a:xfrm>
            <a:off x="5401786" y="2057400"/>
            <a:ext cx="3361214" cy="1470182"/>
            <a:chOff x="5334000" y="1958818"/>
            <a:chExt cx="3361214" cy="1470182"/>
          </a:xfrm>
        </p:grpSpPr>
        <p:grpSp>
          <p:nvGrpSpPr>
            <p:cNvPr id="3" name="Group 2"/>
            <p:cNvGrpSpPr/>
            <p:nvPr/>
          </p:nvGrpSpPr>
          <p:grpSpPr>
            <a:xfrm>
              <a:off x="5334000" y="1958818"/>
              <a:ext cx="3361214" cy="1470182"/>
              <a:chOff x="5219700" y="1676400"/>
              <a:chExt cx="3361214" cy="1470182"/>
            </a:xfrm>
          </p:grpSpPr>
          <p:pic>
            <p:nvPicPr>
              <p:cNvPr id="2" name="Picture 1" descr="HiggsStrahlung-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19700" y="1676400"/>
                <a:ext cx="3009900" cy="1470182"/>
              </a:xfrm>
              <a:prstGeom prst="rect">
                <a:avLst/>
              </a:prstGeom>
            </p:spPr>
          </p:pic>
          <p:sp>
            <p:nvSpPr>
              <p:cNvPr id="12" name="TextBox 11"/>
              <p:cNvSpPr txBox="1"/>
              <p:nvPr/>
            </p:nvSpPr>
            <p:spPr>
              <a:xfrm>
                <a:off x="7978160" y="2400925"/>
                <a:ext cx="602754" cy="723275"/>
              </a:xfrm>
              <a:prstGeom prst="rect">
                <a:avLst/>
              </a:prstGeom>
              <a:noFill/>
            </p:spPr>
            <p:txBody>
              <a:bodyPr wrap="none" rtlCol="0">
                <a:spAutoFit/>
              </a:bodyPr>
              <a:lstStyle/>
              <a:p>
                <a:r>
                  <a:rPr lang="en-US" i="1" dirty="0" smtClean="0">
                    <a:latin typeface="Times New Roman"/>
                    <a:cs typeface="Times New Roman"/>
                  </a:rPr>
                  <a:t>v, l</a:t>
                </a:r>
                <a:r>
                  <a:rPr lang="en-US" i="1" baseline="30000" dirty="0" smtClean="0">
                    <a:latin typeface="Times New Roman"/>
                    <a:cs typeface="Times New Roman"/>
                  </a:rPr>
                  <a:t>-</a:t>
                </a:r>
              </a:p>
              <a:p>
                <a:pPr>
                  <a:spcBef>
                    <a:spcPts val="600"/>
                  </a:spcBef>
                </a:pPr>
                <a:r>
                  <a:rPr lang="en-US" i="1" dirty="0" smtClean="0">
                    <a:latin typeface="Times New Roman"/>
                    <a:cs typeface="Times New Roman"/>
                  </a:rPr>
                  <a:t>v, l</a:t>
                </a:r>
                <a:r>
                  <a:rPr lang="en-US" i="1" baseline="30000" dirty="0" smtClean="0">
                    <a:latin typeface="Times New Roman"/>
                    <a:cs typeface="Times New Roman"/>
                  </a:rPr>
                  <a:t>+</a:t>
                </a:r>
                <a:endParaRPr lang="en-US" i="1" baseline="30000" dirty="0">
                  <a:latin typeface="Times New Roman"/>
                  <a:cs typeface="Times New Roman"/>
                </a:endParaRPr>
              </a:p>
            </p:txBody>
          </p:sp>
        </p:grpSp>
        <p:sp>
          <p:nvSpPr>
            <p:cNvPr id="14" name="TextBox 13"/>
            <p:cNvSpPr txBox="1"/>
            <p:nvPr/>
          </p:nvSpPr>
          <p:spPr>
            <a:xfrm>
              <a:off x="8094742" y="2924630"/>
              <a:ext cx="287258" cy="307777"/>
            </a:xfrm>
            <a:prstGeom prst="rect">
              <a:avLst/>
            </a:prstGeom>
            <a:noFill/>
          </p:spPr>
          <p:txBody>
            <a:bodyPr wrap="none" rtlCol="0">
              <a:spAutoFit/>
            </a:bodyPr>
            <a:lstStyle/>
            <a:p>
              <a:r>
                <a:rPr lang="en-US" sz="1400" dirty="0" smtClean="0"/>
                <a:t>_</a:t>
              </a:r>
              <a:endParaRPr lang="en-US" sz="1400" dirty="0"/>
            </a:p>
          </p:txBody>
        </p:sp>
      </p:grpSp>
      <p:sp>
        <p:nvSpPr>
          <p:cNvPr id="16" name="Rectangle 1"/>
          <p:cNvSpPr>
            <a:spLocks noGrp="1" noChangeArrowheads="1"/>
          </p:cNvSpPr>
          <p:nvPr>
            <p:ph type="title"/>
          </p:nvPr>
        </p:nvSpPr>
        <p:spPr>
          <a:xfrm>
            <a:off x="762000" y="76200"/>
            <a:ext cx="8001000" cy="533400"/>
          </a:xfrm>
          <a:ln/>
        </p:spPr>
        <p:txBody>
          <a:bodyPr>
            <a:normAutofit/>
          </a:bodyPr>
          <a:lstStyle/>
          <a:p>
            <a:pPr algn="l"/>
            <a:r>
              <a:rPr lang="en-US" sz="2800" dirty="0" smtClean="0">
                <a:solidFill>
                  <a:schemeClr val="tx1"/>
                </a:solidFill>
                <a:latin typeface="+mj-lt"/>
                <a:cs typeface="Times New Roman" pitchFamily="18" charset="0"/>
                <a:sym typeface="Helvetica" charset="0"/>
              </a:rPr>
              <a:t>LEP-1 ERA      Preparation for LEP-1</a:t>
            </a:r>
            <a:endParaRPr lang="en-US" sz="2800" dirty="0">
              <a:solidFill>
                <a:schemeClr val="tx1"/>
              </a:solidFill>
              <a:latin typeface="+mj-lt"/>
              <a:cs typeface="Times New Roman" pitchFamily="18" charset="0"/>
              <a:sym typeface="Helvetica" charset="0"/>
            </a:endParaRPr>
          </a:p>
        </p:txBody>
      </p:sp>
      <p:sp>
        <p:nvSpPr>
          <p:cNvPr id="17" name="TextBox 16"/>
          <p:cNvSpPr txBox="1"/>
          <p:nvPr/>
        </p:nvSpPr>
        <p:spPr>
          <a:xfrm>
            <a:off x="4495801" y="3886200"/>
            <a:ext cx="857526" cy="338554"/>
          </a:xfrm>
          <a:prstGeom prst="rect">
            <a:avLst/>
          </a:prstGeom>
          <a:solidFill>
            <a:schemeClr val="bg1"/>
          </a:solidFill>
          <a:scene3d>
            <a:camera prst="orthographicFront">
              <a:rot lat="0" lon="0" rev="5400000"/>
            </a:camera>
            <a:lightRig rig="threePt" dir="t"/>
          </a:scene3d>
        </p:spPr>
        <p:txBody>
          <a:bodyPr wrap="none" rtlCol="0">
            <a:spAutoFit/>
          </a:bodyPr>
          <a:lstStyle/>
          <a:p>
            <a:r>
              <a:rPr lang="fr-CH" sz="1600" b="1" dirty="0" smtClean="0">
                <a:latin typeface="+mj-lt"/>
              </a:rPr>
              <a:t>Events</a:t>
            </a:r>
            <a:endParaRPr lang="en-US" sz="1600" b="1" dirty="0">
              <a:latin typeface="+mj-lt"/>
            </a:endParaRPr>
          </a:p>
        </p:txBody>
      </p:sp>
      <p:sp>
        <p:nvSpPr>
          <p:cNvPr id="18" name="TextBox 17"/>
          <p:cNvSpPr txBox="1"/>
          <p:nvPr/>
        </p:nvSpPr>
        <p:spPr>
          <a:xfrm>
            <a:off x="7842670" y="6214646"/>
            <a:ext cx="1070124" cy="338554"/>
          </a:xfrm>
          <a:prstGeom prst="rect">
            <a:avLst/>
          </a:prstGeom>
          <a:solidFill>
            <a:schemeClr val="bg1"/>
          </a:solidFill>
          <a:scene3d>
            <a:camera prst="orthographicFront">
              <a:rot lat="0" lon="0" rev="0"/>
            </a:camera>
            <a:lightRig rig="threePt" dir="t"/>
          </a:scene3d>
        </p:spPr>
        <p:txBody>
          <a:bodyPr wrap="none" rtlCol="0">
            <a:spAutoFit/>
          </a:bodyPr>
          <a:lstStyle/>
          <a:p>
            <a:r>
              <a:rPr lang="fr-CH" sz="1600" b="1" dirty="0" err="1" smtClean="0">
                <a:latin typeface="+mj-lt"/>
              </a:rPr>
              <a:t>m</a:t>
            </a:r>
            <a:r>
              <a:rPr lang="fr-CH" sz="1600" b="1" baseline="-25000" dirty="0" err="1" smtClean="0">
                <a:latin typeface="+mj-lt"/>
              </a:rPr>
              <a:t>H</a:t>
            </a:r>
            <a:r>
              <a:rPr lang="fr-CH" sz="1600" b="1" dirty="0" smtClean="0">
                <a:latin typeface="+mj-lt"/>
              </a:rPr>
              <a:t> (GeV)</a:t>
            </a:r>
            <a:endParaRPr lang="en-US" sz="1600" b="1" dirty="0">
              <a:latin typeface="+mj-lt"/>
            </a:endParaRPr>
          </a:p>
        </p:txBody>
      </p:sp>
      <p:cxnSp>
        <p:nvCxnSpPr>
          <p:cNvPr id="28" name="Straight Connector 27"/>
          <p:cNvCxnSpPr/>
          <p:nvPr/>
        </p:nvCxnSpPr>
        <p:spPr bwMode="auto">
          <a:xfrm>
            <a:off x="3606750" y="4905375"/>
            <a:ext cx="108000" cy="0"/>
          </a:xfrm>
          <a:prstGeom prst="line">
            <a:avLst/>
          </a:prstGeom>
          <a:noFill/>
          <a:ln w="28575" cap="flat" cmpd="sng" algn="ctr">
            <a:solidFill>
              <a:srgbClr val="0000FF"/>
            </a:solidFill>
            <a:prstDash val="solid"/>
            <a:round/>
            <a:headEnd type="none" w="med" len="med"/>
            <a:tailEnd type="none" w="med" len="med"/>
          </a:ln>
          <a:effectLst/>
        </p:spPr>
      </p:cxnSp>
      <p:sp>
        <p:nvSpPr>
          <p:cNvPr id="29" name="Rectangle 28"/>
          <p:cNvSpPr/>
          <p:nvPr/>
        </p:nvSpPr>
        <p:spPr bwMode="auto">
          <a:xfrm>
            <a:off x="6670590" y="4669552"/>
            <a:ext cx="523346" cy="43584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D60000"/>
              </a:solidFill>
              <a:effectLst/>
              <a:latin typeface="Helvetica" pitchFamily="34" charset="0"/>
            </a:endParaRPr>
          </a:p>
        </p:txBody>
      </p:sp>
      <p:cxnSp>
        <p:nvCxnSpPr>
          <p:cNvPr id="33" name="Straight Connector 32"/>
          <p:cNvCxnSpPr/>
          <p:nvPr/>
        </p:nvCxnSpPr>
        <p:spPr bwMode="auto">
          <a:xfrm>
            <a:off x="7010400" y="4800600"/>
            <a:ext cx="108000" cy="0"/>
          </a:xfrm>
          <a:prstGeom prst="line">
            <a:avLst/>
          </a:prstGeom>
          <a:noFill/>
          <a:ln w="28575" cap="flat" cmpd="sng" algn="ctr">
            <a:solidFill>
              <a:srgbClr val="0000FF"/>
            </a:solidFill>
            <a:prstDash val="solid"/>
            <a:round/>
            <a:headEnd type="none" w="med" len="med"/>
            <a:tailEnd type="none" w="med" len="med"/>
          </a:ln>
          <a:effectLst/>
        </p:spPr>
      </p:cxnSp>
      <p:sp>
        <p:nvSpPr>
          <p:cNvPr id="32" name="TextBox 31"/>
          <p:cNvSpPr txBox="1"/>
          <p:nvPr/>
        </p:nvSpPr>
        <p:spPr>
          <a:xfrm>
            <a:off x="6647491" y="4669910"/>
            <a:ext cx="685800" cy="381000"/>
          </a:xfrm>
          <a:prstGeom prst="rect">
            <a:avLst/>
          </a:prstGeom>
          <a:noFill/>
        </p:spPr>
        <p:txBody>
          <a:bodyPr wrap="square" rtlCol="0">
            <a:spAutoFit/>
          </a:bodyPr>
          <a:lstStyle/>
          <a:p>
            <a:r>
              <a:rPr lang="en-US" b="1" i="1" dirty="0" err="1" smtClean="0">
                <a:solidFill>
                  <a:srgbClr val="0000FF"/>
                </a:solidFill>
                <a:cs typeface="Times New Roman" pitchFamily="18" charset="0"/>
              </a:rPr>
              <a:t>H</a:t>
            </a:r>
            <a:r>
              <a:rPr lang="en-US" b="1" i="1" dirty="0" err="1" smtClean="0">
                <a:solidFill>
                  <a:srgbClr val="0000FF"/>
                </a:solidFill>
                <a:latin typeface="Times"/>
                <a:cs typeface="Times"/>
                <a:sym typeface="Symbol"/>
              </a:rPr>
              <a:t>vv</a:t>
            </a:r>
            <a:endParaRPr lang="en-US" dirty="0">
              <a:latin typeface="Times"/>
              <a:cs typeface="Times"/>
            </a:endParaRPr>
          </a:p>
        </p:txBody>
      </p:sp>
    </p:spTree>
    <p:extLst>
      <p:ext uri="{BB962C8B-B14F-4D97-AF65-F5344CB8AC3E}">
        <p14:creationId xmlns:p14="http://schemas.microsoft.com/office/powerpoint/2010/main" xmlns="" val="787692058"/>
      </p:ext>
    </p:extLst>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rigi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D60000"/>
            </a:solidFill>
            <a:effectLst/>
            <a:latin typeface="Helvetic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44192</TotalTime>
  <Words>4989</Words>
  <Application>Microsoft Office PowerPoint</Application>
  <PresentationFormat>On-screen Show (4:3)</PresentationFormat>
  <Paragraphs>892</Paragraphs>
  <Slides>83</Slides>
  <Notes>4</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83</vt:i4>
      </vt:variant>
    </vt:vector>
  </HeadingPairs>
  <TitlesOfParts>
    <vt:vector size="93" baseType="lpstr">
      <vt:lpstr>Default Design</vt:lpstr>
      <vt:lpstr>1_Default Design</vt:lpstr>
      <vt:lpstr>2_Default Design</vt:lpstr>
      <vt:lpstr>3_Default Design</vt:lpstr>
      <vt:lpstr>4_Default Design</vt:lpstr>
      <vt:lpstr>Office Theme</vt:lpstr>
      <vt:lpstr>1_Origin</vt:lpstr>
      <vt:lpstr>5_Default Design</vt:lpstr>
      <vt:lpstr>Equation</vt:lpstr>
      <vt:lpstr>Acrobat Document</vt:lpstr>
      <vt:lpstr>Slide 1</vt:lpstr>
      <vt:lpstr>The Higgs Particle</vt:lpstr>
      <vt:lpstr>Slide 3</vt:lpstr>
      <vt:lpstr>Slide 4</vt:lpstr>
      <vt:lpstr>THE PRE-LEP ERA (up to 1990)</vt:lpstr>
      <vt:lpstr>PRE-LEP ERA: a false signal: 1984</vt:lpstr>
      <vt:lpstr>PRE-LEP ERA: First experimental Higgs limits (late ‘80s, early ‘90s) </vt:lpstr>
      <vt:lpstr>THE LEP-1 ERA (from 1989 to 1995)</vt:lpstr>
      <vt:lpstr>LEP-1 ERA      Preparation for LEP-1</vt:lpstr>
      <vt:lpstr>Slide 10</vt:lpstr>
      <vt:lpstr>Slide 11</vt:lpstr>
      <vt:lpstr>Slide 12</vt:lpstr>
      <vt:lpstr>Slide 13</vt:lpstr>
      <vt:lpstr>Higgs discovery potential of the SSC</vt:lpstr>
      <vt:lpstr>LEP-1 ERA      Final Higgs combination</vt:lpstr>
      <vt:lpstr>THE LEP-2 ERA (1995-2000)</vt:lpstr>
      <vt:lpstr>Slide 17</vt:lpstr>
      <vt:lpstr>LEP-2 ERA     Preparation for LEP-2</vt:lpstr>
      <vt:lpstr>Slide 19</vt:lpstr>
      <vt:lpstr>Slide 20</vt:lpstr>
      <vt:lpstr>Slide 21</vt:lpstr>
      <vt:lpstr>Slide 22</vt:lpstr>
      <vt:lpstr>Slide 23</vt:lpstr>
      <vt:lpstr>Slide 24</vt:lpstr>
      <vt:lpstr>Slide 25</vt:lpstr>
      <vt:lpstr>The end of LEP. CERN press release.</vt:lpstr>
      <vt:lpstr>LEP-2 ERA     Publications</vt:lpstr>
      <vt:lpstr>LEP-2 ERA     Publications</vt:lpstr>
      <vt:lpstr>LEP-2 ERA     Final result from LEP</vt:lpstr>
      <vt:lpstr>Higgs mass constraints from precision electroweak fits</vt:lpstr>
      <vt:lpstr>Higgs mass constraints from precision electroweak fits</vt:lpstr>
      <vt:lpstr>TEVATRON     Summer 2006</vt:lpstr>
      <vt:lpstr>TEVATRON     2009: First exclusion</vt:lpstr>
      <vt:lpstr>LHC ERA     September 2008: LHC on hold</vt:lpstr>
      <vt:lpstr>LHC ERA        The path to Higgs discovery</vt:lpstr>
      <vt:lpstr>How to discover the Higgs particle at LHC</vt:lpstr>
      <vt:lpstr>How to search for a Higgs particle?</vt:lpstr>
      <vt:lpstr>With the Help of the Worldwide LHC Computing Grid</vt:lpstr>
      <vt:lpstr>TEVATRON     EPS-HEP 2011 (July)</vt:lpstr>
      <vt:lpstr>                         EPS-HEP 2011 (July)                           Lepton-Photon 2011 (August)</vt:lpstr>
      <vt:lpstr>LHC ERA    CERN Council Meeting (Dec 2011) H gg </vt:lpstr>
      <vt:lpstr>    LHC ERA  CERN Council Meeting (Dec 2011) H4l</vt:lpstr>
      <vt:lpstr>LHC ERA  CERN Council (Dec 2011) Higgs combined</vt:lpstr>
      <vt:lpstr>TEVATRON      ICHEP 2012 (July)</vt:lpstr>
      <vt:lpstr>LHC ERA     July 4, 2012 and ICHEP 2012 H gg </vt:lpstr>
      <vt:lpstr>LHC ERA    July 4, 2012 and ICHEP 2012 H4 leptons</vt:lpstr>
      <vt:lpstr>LHC ERA     The moment of 5σ discovery</vt:lpstr>
      <vt:lpstr>LHC ERA  July 4, 2012 and ICHEP 2012 Higgs combined</vt:lpstr>
      <vt:lpstr>LHC ERA    The discovery of the Higgs boson</vt:lpstr>
      <vt:lpstr>LHC ERA    July 4, 2012    </vt:lpstr>
      <vt:lpstr>LHC ERA    July 4, 2012    </vt:lpstr>
      <vt:lpstr>Slide 52</vt:lpstr>
      <vt:lpstr>Slide 53</vt:lpstr>
      <vt:lpstr>Slide 54</vt:lpstr>
      <vt:lpstr>Prince of Asturias Award for Technical &amp;  Scientific Research 2013</vt:lpstr>
      <vt:lpstr>  EPS Prize</vt:lpstr>
      <vt:lpstr>Higgs Combination     Discovery publication</vt:lpstr>
      <vt:lpstr>LHC ERA      July 2012 publications</vt:lpstr>
      <vt:lpstr>LHC ERA HCP Nov 2012:  significance and mass (CMS) </vt:lpstr>
      <vt:lpstr>LHC ERA  CERN Council Meeting (Dec 2012)</vt:lpstr>
      <vt:lpstr>LHC ERA  CERN Council Meeting (Dec 2012)</vt:lpstr>
      <vt:lpstr>LHC ERA   How we got there (animation)                H γγ (Moriond EW 2013 )</vt:lpstr>
      <vt:lpstr>LHC ERA   How we got there (animation)                H4 leptons  (Moriond EW 2013 )</vt:lpstr>
      <vt:lpstr>LHC ERA    From excess to discovery (ATLAS)</vt:lpstr>
      <vt:lpstr>LHC ERA</vt:lpstr>
      <vt:lpstr>LHC ERA     ATLAS New Results</vt:lpstr>
      <vt:lpstr>LHC ERA     CMS New Results       (EPS 2013)</vt:lpstr>
      <vt:lpstr>Property measurements in ATLAS and CMS</vt:lpstr>
      <vt:lpstr>Looking forward</vt:lpstr>
      <vt:lpstr>Higgs Excitement has just begun</vt:lpstr>
      <vt:lpstr>Looking forward</vt:lpstr>
      <vt:lpstr>Looking forward</vt:lpstr>
      <vt:lpstr>Conclusion</vt:lpstr>
      <vt:lpstr>BACKUP SLIDES</vt:lpstr>
      <vt:lpstr>LEP 2 ERA</vt:lpstr>
      <vt:lpstr>Slide 76</vt:lpstr>
      <vt:lpstr>ALEPH Higgs Candidates</vt:lpstr>
      <vt:lpstr>LEP-2 ERA     Request on Nov 3, 2000</vt:lpstr>
      <vt:lpstr>RECENT LHC RESULTS</vt:lpstr>
      <vt:lpstr>LHC ERA   ATLAS New results (EPS 2013)</vt:lpstr>
      <vt:lpstr>LHC ERA  ATLAS New results (Submitted to PLB)</vt:lpstr>
      <vt:lpstr>LHC ERA    CMS Results (EPS HEP 2013)</vt:lpstr>
      <vt:lpstr>LHC ERA  CMS New results (April 2013)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Higgs search at the LHC</dc:title>
  <dc:creator>LK</dc:creator>
  <cp:lastModifiedBy>wus</cp:lastModifiedBy>
  <cp:revision>1193</cp:revision>
  <cp:lastPrinted>2013-08-04T20:50:43Z</cp:lastPrinted>
  <dcterms:created xsi:type="dcterms:W3CDTF">2013-01-03T10:33:12Z</dcterms:created>
  <dcterms:modified xsi:type="dcterms:W3CDTF">2013-08-12T00:51:44Z</dcterms:modified>
</cp:coreProperties>
</file>