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49" r:id="rId2"/>
    <p:sldId id="458" r:id="rId3"/>
    <p:sldId id="485" r:id="rId4"/>
    <p:sldId id="577" r:id="rId5"/>
    <p:sldId id="550" r:id="rId6"/>
    <p:sldId id="487" r:id="rId7"/>
    <p:sldId id="517" r:id="rId8"/>
    <p:sldId id="459" r:id="rId9"/>
    <p:sldId id="537" r:id="rId10"/>
    <p:sldId id="366" r:id="rId11"/>
    <p:sldId id="566" r:id="rId12"/>
    <p:sldId id="471" r:id="rId13"/>
    <p:sldId id="572" r:id="rId14"/>
    <p:sldId id="575" r:id="rId15"/>
    <p:sldId id="541" r:id="rId16"/>
    <p:sldId id="542" r:id="rId17"/>
    <p:sldId id="544" r:id="rId18"/>
    <p:sldId id="568" r:id="rId19"/>
    <p:sldId id="472" r:id="rId20"/>
    <p:sldId id="576" r:id="rId21"/>
    <p:sldId id="535" r:id="rId22"/>
    <p:sldId id="570" r:id="rId23"/>
    <p:sldId id="567" r:id="rId24"/>
    <p:sldId id="386" r:id="rId25"/>
    <p:sldId id="529" r:id="rId26"/>
    <p:sldId id="578" r:id="rId27"/>
    <p:sldId id="525" r:id="rId28"/>
    <p:sldId id="571" r:id="rId29"/>
    <p:sldId id="389" r:id="rId30"/>
    <p:sldId id="483" r:id="rId31"/>
    <p:sldId id="494" r:id="rId32"/>
    <p:sldId id="388" r:id="rId33"/>
    <p:sldId id="405" r:id="rId34"/>
    <p:sldId id="495" r:id="rId35"/>
    <p:sldId id="413" r:id="rId36"/>
    <p:sldId id="496" r:id="rId37"/>
    <p:sldId id="497" r:id="rId38"/>
    <p:sldId id="415" r:id="rId39"/>
    <p:sldId id="441" r:id="rId40"/>
    <p:sldId id="417" r:id="rId41"/>
    <p:sldId id="442" r:id="rId42"/>
    <p:sldId id="443" r:id="rId43"/>
    <p:sldId id="543" r:id="rId44"/>
    <p:sldId id="589" r:id="rId45"/>
    <p:sldId id="536" r:id="rId46"/>
    <p:sldId id="579" r:id="rId47"/>
    <p:sldId id="580" r:id="rId48"/>
    <p:sldId id="581" r:id="rId49"/>
    <p:sldId id="583" r:id="rId50"/>
    <p:sldId id="584" r:id="rId51"/>
    <p:sldId id="587" r:id="rId52"/>
    <p:sldId id="588" r:id="rId53"/>
    <p:sldId id="582" r:id="rId54"/>
  </p:sldIdLst>
  <p:sldSz cx="9144000" cy="6858000" type="screen4x3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FF0000"/>
    <a:srgbClr val="006600"/>
    <a:srgbClr val="FFFFCC"/>
    <a:srgbClr val="000066"/>
    <a:srgbClr val="0066FF"/>
    <a:srgbClr val="6600CC"/>
    <a:srgbClr val="CC33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700" autoAdjust="0"/>
  </p:normalViewPr>
  <p:slideViewPr>
    <p:cSldViewPr>
      <p:cViewPr>
        <p:scale>
          <a:sx n="70" d="100"/>
          <a:sy n="70" d="100"/>
        </p:scale>
        <p:origin x="-133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484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7EBCEA16-CD67-4B63-BAC3-9591B52EFD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zh-CN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D51B3970-FCC9-46AB-91B8-2FD32533963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B3970-FCC9-46AB-91B8-2FD325339635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B3970-FCC9-46AB-91B8-2FD325339635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0D34E-B1E4-4F80-BC51-B588553E758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B4A3E2-25EE-4C5E-AE81-75DE5363BA6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F8D727-5FF3-421B-AF7C-09F69614CD3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219200"/>
            <a:ext cx="8839200" cy="5257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290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34200" y="65532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DDA4ABCE-8A81-4022-A5AB-4A521BCEC35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D1DB0A-9D91-4248-951C-5CAC5EA0992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3D2F75-5D34-4D35-B245-B521F6F0913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8966B8-143F-468D-8C47-8CAED575616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1F999C-0360-4FD8-84B4-6F1BC8CF55A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0CDFE0-FA2E-40CC-9304-58F2F6C8958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269E02-C30A-4A49-ADF5-49C99DB7854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243147-9D55-44D2-AB32-5CC4EEA542C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D2128-0A14-48D7-AB05-382F8523E92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gradFill rotWithShape="1">
            <a:gsLst>
              <a:gs pos="0">
                <a:srgbClr val="8593FB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839200" cy="525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F263C6-89B5-453E-BF59-386499DFE2C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38100">
            <a:solidFill>
              <a:srgbClr val="9092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z="3600" dirty="0" smtClean="0"/>
              <a:t>Summary of Higgs Results from ATLAS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>
                <a:solidFill>
                  <a:srgbClr val="000000"/>
                </a:solidFill>
              </a:rPr>
              <a:pPr/>
              <a:t>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90600" y="1371600"/>
            <a:ext cx="74676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Bing Zhou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behalf of the ATLAS Collaboration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+mn-ea"/>
              </a:rPr>
              <a:t>At International Symposium on Higgs Physics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Beijin</a:t>
            </a:r>
            <a:r>
              <a:rPr lang="en-US" altLang="zh-CN" sz="2400" kern="0" dirty="0" smtClean="0">
                <a:solidFill>
                  <a:srgbClr val="0000FF"/>
                </a:solidFill>
                <a:latin typeface="+mn-lt"/>
                <a:ea typeface="+mn-ea"/>
              </a:rPr>
              <a:t>g, August 12, 2013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429000"/>
            <a:ext cx="3005371" cy="222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3429000"/>
            <a:ext cx="3429001" cy="229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5940623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4</a:t>
            </a:r>
            <a:r>
              <a:rPr lang="en-US" baseline="30000" dirty="0" smtClean="0"/>
              <a:t>th</a:t>
            </a:r>
            <a:r>
              <a:rPr lang="en-US" dirty="0" smtClean="0"/>
              <a:t> 2012  Discover Higgs-like boson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5943" y="5940623"/>
            <a:ext cx="2315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2013 SM Higgs boson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4419600" y="59436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000" dirty="0" smtClean="0"/>
              <a:t>New -- After the Higgs Discovery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10136" y="6583680"/>
            <a:ext cx="733864" cy="274320"/>
          </a:xfrm>
          <a:prstGeom prst="rect">
            <a:avLst/>
          </a:prstGeom>
        </p:spPr>
        <p:txBody>
          <a:bodyPr/>
          <a:lstStyle/>
          <a:p>
            <a:fld id="{D099BB06-496F-4761-8A19-8D80EFA7D74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648200" y="990600"/>
            <a:ext cx="4419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C00000"/>
                </a:solidFill>
              </a:rPr>
              <a:t>New ATLAS Higgs Papers</a:t>
            </a:r>
          </a:p>
          <a:p>
            <a:pPr algn="r"/>
            <a:r>
              <a:rPr lang="en-GB" sz="1800" dirty="0">
                <a:solidFill>
                  <a:srgbClr val="0066FF"/>
                </a:solidFill>
              </a:rPr>
              <a:t>arXiv:1307.1427 Sub. Phys. </a:t>
            </a:r>
            <a:r>
              <a:rPr lang="en-GB" sz="1800" dirty="0" err="1">
                <a:solidFill>
                  <a:srgbClr val="0066FF"/>
                </a:solidFill>
              </a:rPr>
              <a:t>Lett</a:t>
            </a:r>
            <a:r>
              <a:rPr lang="en-GB" sz="1800" dirty="0" smtClean="0">
                <a:solidFill>
                  <a:srgbClr val="0066FF"/>
                </a:solidFill>
              </a:rPr>
              <a:t>. B (Mass, Couplings</a:t>
            </a:r>
            <a:r>
              <a:rPr lang="en-GB" sz="1800" dirty="0">
                <a:solidFill>
                  <a:srgbClr val="0066FF"/>
                </a:solidFill>
              </a:rPr>
              <a:t>)</a:t>
            </a:r>
          </a:p>
          <a:p>
            <a:pPr algn="r"/>
            <a:r>
              <a:rPr lang="en-GB" sz="1800" dirty="0" smtClean="0">
                <a:solidFill>
                  <a:srgbClr val="0066FF"/>
                </a:solidFill>
              </a:rPr>
              <a:t>arXiv:1307.1432 Sub. Phys. </a:t>
            </a:r>
            <a:r>
              <a:rPr lang="en-GB" sz="1800" dirty="0" err="1" smtClean="0">
                <a:solidFill>
                  <a:srgbClr val="0066FF"/>
                </a:solidFill>
              </a:rPr>
              <a:t>Lett</a:t>
            </a:r>
            <a:r>
              <a:rPr lang="en-GB" sz="1800" dirty="0" smtClean="0">
                <a:solidFill>
                  <a:srgbClr val="0066FF"/>
                </a:solidFill>
              </a:rPr>
              <a:t>. B </a:t>
            </a:r>
          </a:p>
          <a:p>
            <a:pPr algn="r"/>
            <a:r>
              <a:rPr lang="en-GB" sz="1800" dirty="0" smtClean="0">
                <a:solidFill>
                  <a:srgbClr val="0066FF"/>
                </a:solidFill>
              </a:rPr>
              <a:t>(Spin-parity</a:t>
            </a:r>
            <a:r>
              <a:rPr lang="en-GB" sz="2000" dirty="0" smtClean="0">
                <a:solidFill>
                  <a:srgbClr val="0066FF"/>
                </a:solidFill>
              </a:rPr>
              <a:t>)</a:t>
            </a:r>
            <a:endParaRPr lang="en-GB" sz="2000" dirty="0">
              <a:solidFill>
                <a:srgbClr val="0066FF"/>
              </a:solidFill>
            </a:endParaRPr>
          </a:p>
          <a:p>
            <a:endParaRPr lang="en-GB" dirty="0" smtClean="0"/>
          </a:p>
          <a:p>
            <a:r>
              <a:rPr lang="en-GB" sz="2400" b="1" dirty="0" smtClean="0">
                <a:solidFill>
                  <a:srgbClr val="C00000"/>
                </a:solidFill>
              </a:rPr>
              <a:t>New ATLAS Higgs Pub Notes</a:t>
            </a:r>
          </a:p>
          <a:p>
            <a:endParaRPr lang="en-GB" dirty="0" smtClean="0"/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ATLAS-CONF-2013-012 </a:t>
            </a:r>
            <a:r>
              <a:rPr lang="el-GR" sz="1200" dirty="0">
                <a:solidFill>
                  <a:srgbClr val="006600"/>
                </a:solidFill>
              </a:rPr>
              <a:t>(γγ)</a:t>
            </a:r>
          </a:p>
          <a:p>
            <a:pPr lvl="1"/>
            <a:r>
              <a:rPr lang="en-GB" sz="1200" dirty="0">
                <a:solidFill>
                  <a:srgbClr val="006600"/>
                </a:solidFill>
              </a:rPr>
              <a:t>ATLAS-CONF-2013-013 (ZZ*)</a:t>
            </a:r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ATLAS-CONF-2013‐031 </a:t>
            </a:r>
            <a:r>
              <a:rPr lang="en-GB" sz="1200" dirty="0">
                <a:solidFill>
                  <a:srgbClr val="006600"/>
                </a:solidFill>
              </a:rPr>
              <a:t>(WW*)</a:t>
            </a:r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ATLAS-CONF-2013-040 (Spin)</a:t>
            </a:r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ATLAS-CONF-2013-079 (</a:t>
            </a:r>
            <a:r>
              <a:rPr lang="en-GB" sz="1200" dirty="0">
                <a:solidFill>
                  <a:srgbClr val="006600"/>
                </a:solidFill>
              </a:rPr>
              <a:t>VH → bb</a:t>
            </a:r>
            <a:r>
              <a:rPr lang="en-GB" sz="1200" dirty="0" smtClean="0">
                <a:solidFill>
                  <a:srgbClr val="006600"/>
                </a:solidFill>
              </a:rPr>
              <a:t>)</a:t>
            </a:r>
            <a:endParaRPr lang="en-GB" sz="1200" dirty="0">
              <a:solidFill>
                <a:srgbClr val="006600"/>
              </a:solidFill>
            </a:endParaRPr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ATLAS-CONF‐2012‐160 (H → </a:t>
            </a:r>
            <a:r>
              <a:rPr lang="en-GB" sz="1200" dirty="0" err="1" smtClean="0">
                <a:solidFill>
                  <a:srgbClr val="006600"/>
                </a:solidFill>
                <a:latin typeface="Symbol" pitchFamily="18" charset="2"/>
              </a:rPr>
              <a:t>tt</a:t>
            </a:r>
            <a:r>
              <a:rPr lang="en-GB" sz="1200" dirty="0" smtClean="0">
                <a:solidFill>
                  <a:srgbClr val="006600"/>
                </a:solidFill>
              </a:rPr>
              <a:t>)</a:t>
            </a:r>
          </a:p>
          <a:p>
            <a:pPr lvl="1"/>
            <a:r>
              <a:rPr lang="en-GB" sz="1200" dirty="0" smtClean="0">
                <a:solidFill>
                  <a:srgbClr val="006600"/>
                </a:solidFill>
              </a:rPr>
              <a:t>ATLAS-CONF-2013‐075 </a:t>
            </a:r>
            <a:r>
              <a:rPr lang="en-GB" sz="1200" dirty="0">
                <a:solidFill>
                  <a:srgbClr val="006600"/>
                </a:solidFill>
              </a:rPr>
              <a:t>(</a:t>
            </a:r>
            <a:r>
              <a:rPr lang="en-GB" sz="1200" dirty="0" smtClean="0">
                <a:solidFill>
                  <a:srgbClr val="006600"/>
                </a:solidFill>
              </a:rPr>
              <a:t>WW*)</a:t>
            </a:r>
          </a:p>
          <a:p>
            <a:pPr lvl="1"/>
            <a:r>
              <a:rPr lang="en-GB" sz="1200" dirty="0">
                <a:solidFill>
                  <a:srgbClr val="006600"/>
                </a:solidFill>
              </a:rPr>
              <a:t>ATLAS-CONF-2013-029 </a:t>
            </a:r>
            <a:r>
              <a:rPr lang="el-GR" sz="1200" dirty="0">
                <a:solidFill>
                  <a:srgbClr val="006600"/>
                </a:solidFill>
              </a:rPr>
              <a:t>(γγ</a:t>
            </a:r>
            <a:r>
              <a:rPr lang="el-GR" sz="1200" dirty="0" smtClean="0">
                <a:solidFill>
                  <a:srgbClr val="006600"/>
                </a:solidFill>
              </a:rPr>
              <a:t>)</a:t>
            </a:r>
            <a:endParaRPr lang="en-US" sz="1200" dirty="0" smtClean="0">
              <a:solidFill>
                <a:srgbClr val="006600"/>
              </a:solidFill>
            </a:endParaRPr>
          </a:p>
          <a:p>
            <a:pPr lvl="1"/>
            <a:endParaRPr lang="en-US" sz="1200" dirty="0" smtClean="0">
              <a:solidFill>
                <a:srgbClr val="006600"/>
              </a:solidFill>
            </a:endParaRP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ATLAS-CONF-2013-009(</a:t>
            </a:r>
            <a:r>
              <a:rPr lang="en-US" sz="1200" dirty="0" err="1" smtClean="0">
                <a:solidFill>
                  <a:srgbClr val="FF0000"/>
                </a:solidFill>
              </a:rPr>
              <a:t>Z</a:t>
            </a:r>
            <a:r>
              <a:rPr lang="en-US" sz="12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ATLAS-CONF-2013-010(</a:t>
            </a:r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mm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ATLAS-CONF-2013-067(HMH</a:t>
            </a:r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200" dirty="0" smtClean="0">
                <a:solidFill>
                  <a:srgbClr val="FF0000"/>
                </a:solidFill>
              </a:rPr>
              <a:t>WW)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ATLAS-CONF-2013-072 (diff  </a:t>
            </a:r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H</a:t>
            </a:r>
            <a:r>
              <a:rPr lang="en-US" sz="12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200" dirty="0" err="1" smtClean="0">
                <a:solidFill>
                  <a:srgbClr val="FF0000"/>
                </a:solidFill>
                <a:latin typeface="Symbol" pitchFamily="18" charset="2"/>
              </a:rPr>
              <a:t>gg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ATLAS-CONF-2013-075(VH</a:t>
            </a:r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200" dirty="0" smtClean="0">
                <a:solidFill>
                  <a:srgbClr val="FF0000"/>
                </a:solidFill>
              </a:rPr>
              <a:t>WW)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ATLAS-CONF-2013-080(</a:t>
            </a:r>
            <a:r>
              <a:rPr lang="en-US" sz="1200" dirty="0" err="1" smtClean="0">
                <a:solidFill>
                  <a:srgbClr val="FF0000"/>
                </a:solidFill>
              </a:rPr>
              <a:t>tt</a:t>
            </a:r>
            <a:r>
              <a:rPr lang="en-US" sz="1200" dirty="0" smtClean="0">
                <a:solidFill>
                  <a:srgbClr val="FF0000"/>
                </a:solidFill>
              </a:rPr>
              <a:t> +</a:t>
            </a:r>
            <a:r>
              <a:rPr lang="en-US" sz="1200" dirty="0" err="1" smtClean="0">
                <a:solidFill>
                  <a:srgbClr val="FF0000"/>
                </a:solidFill>
              </a:rPr>
              <a:t>H</a:t>
            </a:r>
            <a:r>
              <a:rPr lang="en-US" sz="12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200" dirty="0" err="1" smtClean="0">
                <a:solidFill>
                  <a:srgbClr val="FF0000"/>
                </a:solidFill>
                <a:latin typeface="Symbol" pitchFamily="18" charset="2"/>
              </a:rPr>
              <a:t>gg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ATLAS-CONF-2013-081(</a:t>
            </a:r>
            <a:r>
              <a:rPr lang="en-US" sz="1200" dirty="0" err="1" smtClean="0">
                <a:solidFill>
                  <a:srgbClr val="FF0000"/>
                </a:solidFill>
              </a:rPr>
              <a:t>t</a:t>
            </a:r>
            <a:r>
              <a:rPr lang="en-US" sz="1200" dirty="0" err="1" smtClean="0">
                <a:solidFill>
                  <a:srgbClr val="FF0000"/>
                </a:solidFill>
                <a:sym typeface="Wingdings" pitchFamily="2" charset="2"/>
              </a:rPr>
              <a:t>cH</a:t>
            </a:r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1200" dirty="0" smtClean="0">
              <a:solidFill>
                <a:srgbClr val="FF0000"/>
              </a:solidFill>
            </a:endParaRPr>
          </a:p>
          <a:p>
            <a:pPr lvl="1"/>
            <a:endParaRPr lang="el-GR" sz="1200" dirty="0">
              <a:solidFill>
                <a:srgbClr val="006600"/>
              </a:solidFill>
            </a:endParaRPr>
          </a:p>
          <a:p>
            <a:endParaRPr lang="en-GB" dirty="0" smtClean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295400"/>
            <a:ext cx="426720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>
                <a:solidFill>
                  <a:srgbClr val="0066FF"/>
                </a:solidFill>
              </a:rPr>
              <a:t>H</a:t>
            </a:r>
            <a:r>
              <a:rPr lang="en-GB" sz="2000" b="1" dirty="0">
                <a:solidFill>
                  <a:srgbClr val="0066FF"/>
                </a:solidFill>
              </a:rPr>
              <a:t>→ </a:t>
            </a:r>
            <a:r>
              <a:rPr lang="en-GB" sz="2000" b="1" dirty="0" err="1" smtClean="0">
                <a:solidFill>
                  <a:srgbClr val="0066FF"/>
                </a:solidFill>
              </a:rPr>
              <a:t>γγ</a:t>
            </a:r>
            <a:r>
              <a:rPr lang="en-GB" sz="2000" b="1" dirty="0">
                <a:solidFill>
                  <a:srgbClr val="0066FF"/>
                </a:solidFill>
              </a:rPr>
              <a:t>, </a:t>
            </a:r>
            <a:r>
              <a:rPr lang="en-GB" sz="2000" b="1" dirty="0" smtClean="0">
                <a:solidFill>
                  <a:srgbClr val="0066FF"/>
                </a:solidFill>
              </a:rPr>
              <a:t>ZZ*, WW* analysis updates based on full 2011-2012 </a:t>
            </a:r>
            <a:r>
              <a:rPr lang="en-GB" sz="2000" b="1" dirty="0">
                <a:solidFill>
                  <a:srgbClr val="0066FF"/>
                </a:solidFill>
              </a:rPr>
              <a:t>dataset </a:t>
            </a:r>
            <a:r>
              <a:rPr lang="en-GB" sz="2000" b="1" dirty="0" smtClean="0">
                <a:solidFill>
                  <a:srgbClr val="0066FF"/>
                </a:solidFill>
              </a:rPr>
              <a:t> (4.6 </a:t>
            </a:r>
            <a:r>
              <a:rPr lang="en-GB" sz="2000" b="1" dirty="0">
                <a:solidFill>
                  <a:srgbClr val="0066FF"/>
                </a:solidFill>
              </a:rPr>
              <a:t>fb</a:t>
            </a:r>
            <a:r>
              <a:rPr lang="en-GB" sz="2000" b="1" baseline="30000" dirty="0">
                <a:solidFill>
                  <a:srgbClr val="0066FF"/>
                </a:solidFill>
              </a:rPr>
              <a:t>-1</a:t>
            </a:r>
            <a:r>
              <a:rPr lang="en-GB" sz="2000" b="1" dirty="0">
                <a:solidFill>
                  <a:srgbClr val="0066FF"/>
                </a:solidFill>
              </a:rPr>
              <a:t> @ 7TeV, 20.7 fb</a:t>
            </a:r>
            <a:r>
              <a:rPr lang="en-GB" sz="2000" b="1" baseline="30000" dirty="0">
                <a:solidFill>
                  <a:srgbClr val="0066FF"/>
                </a:solidFill>
              </a:rPr>
              <a:t>-1</a:t>
            </a:r>
            <a:r>
              <a:rPr lang="en-GB" sz="2000" b="1" dirty="0">
                <a:solidFill>
                  <a:srgbClr val="0066FF"/>
                </a:solidFill>
              </a:rPr>
              <a:t> @ 8TeV) </a:t>
            </a:r>
            <a:endParaRPr lang="en-GB" sz="2000" b="1" dirty="0" smtClean="0">
              <a:solidFill>
                <a:srgbClr val="0066FF"/>
              </a:solidFill>
            </a:endParaRPr>
          </a:p>
          <a:p>
            <a:pPr marL="285750" indent="-285750"/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Higgs mass </a:t>
            </a:r>
            <a:r>
              <a:rPr lang="en-GB" sz="2000" dirty="0"/>
              <a:t>from </a:t>
            </a:r>
            <a:r>
              <a:rPr lang="en-GB" sz="2000" dirty="0" err="1"/>
              <a:t>H→γγ</a:t>
            </a:r>
            <a:r>
              <a:rPr lang="en-GB" sz="2000" dirty="0"/>
              <a:t> and H</a:t>
            </a:r>
            <a:r>
              <a:rPr lang="en-GB" sz="2000" dirty="0" smtClean="0"/>
              <a:t>→ZZ*→ 4l</a:t>
            </a:r>
            <a:r>
              <a:rPr lang="en-GB" sz="2000" i="1" dirty="0" smtClean="0"/>
              <a:t> </a:t>
            </a:r>
            <a:endParaRPr lang="en-GB" sz="20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/>
              <a:t>Signal strengths (</a:t>
            </a:r>
            <a:r>
              <a:rPr lang="en-GB" sz="2000" dirty="0" smtClean="0">
                <a:latin typeface="Symbol" pitchFamily="18" charset="2"/>
              </a:rPr>
              <a:t>m = s/</a:t>
            </a:r>
            <a:r>
              <a:rPr lang="en-GB" sz="2000" dirty="0" err="1" smtClean="0">
                <a:latin typeface="Symbol" pitchFamily="18" charset="2"/>
              </a:rPr>
              <a:t>s</a:t>
            </a:r>
            <a:r>
              <a:rPr lang="en-GB" sz="2000" baseline="-25000" dirty="0" err="1" smtClean="0">
                <a:latin typeface="+mn-lt"/>
              </a:rPr>
              <a:t>SM</a:t>
            </a:r>
            <a:r>
              <a:rPr lang="en-GB" sz="2000" dirty="0" smtClean="0"/>
              <a:t>)</a:t>
            </a:r>
            <a:endParaRPr lang="en-GB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/>
              <a:t>Sensitivity to vector </a:t>
            </a:r>
            <a:r>
              <a:rPr lang="en-GB" sz="2000" dirty="0" smtClean="0"/>
              <a:t>boson fusion (VBF)</a:t>
            </a:r>
            <a:endParaRPr lang="en-GB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Comparison of </a:t>
            </a:r>
            <a:r>
              <a:rPr lang="en-GB" sz="2000" dirty="0" smtClean="0"/>
              <a:t>decay </a:t>
            </a:r>
            <a:r>
              <a:rPr lang="en-GB" sz="2000" dirty="0"/>
              <a:t>rates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C</a:t>
            </a:r>
            <a:r>
              <a:rPr lang="en-GB" sz="2000" dirty="0" smtClean="0"/>
              <a:t>ouplings </a:t>
            </a:r>
            <a:endParaRPr lang="en-GB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S</a:t>
            </a:r>
            <a:r>
              <a:rPr lang="en-GB" sz="2000" dirty="0" smtClean="0"/>
              <a:t>pin </a:t>
            </a:r>
            <a:r>
              <a:rPr lang="en-GB" sz="2000" dirty="0"/>
              <a:t>and </a:t>
            </a:r>
            <a:r>
              <a:rPr lang="en-GB" sz="2000" dirty="0" smtClean="0"/>
              <a:t>parity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 smtClean="0"/>
              <a:t>Searches in rare decay modes </a:t>
            </a:r>
            <a:endParaRPr lang="en-GB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4648200" y="3429000"/>
            <a:ext cx="4419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4800600" y="1524000"/>
            <a:ext cx="42672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543800" y="3733800"/>
            <a:ext cx="228600" cy="1066800"/>
          </a:xfrm>
          <a:prstGeom prst="rightBrace">
            <a:avLst/>
          </a:prstGeom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7696200" y="5334000"/>
            <a:ext cx="228600" cy="1066800"/>
          </a:xfrm>
          <a:prstGeom prst="rightBrace">
            <a:avLst/>
          </a:prstGeom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6200" y="4114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Property measurement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5715000"/>
            <a:ext cx="1219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1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Update on H</a:t>
            </a:r>
            <a:r>
              <a:rPr lang="en-US" dirty="0" smtClean="0">
                <a:sym typeface="Wingdings" pitchFamily="2" charset="2"/>
              </a:rPr>
              <a:t> VV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ZZ*,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r>
              <a:rPr lang="en-US" dirty="0" smtClean="0">
                <a:sym typeface="Wingdings" pitchFamily="2" charset="2"/>
              </a:rPr>
              <a:t>, WW*, </a:t>
            </a:r>
            <a:r>
              <a:rPr lang="en-US" dirty="0" err="1" smtClean="0">
                <a:sym typeface="Wingdings" pitchFamily="2" charset="2"/>
              </a:rPr>
              <a:t>Z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ZZ* 4l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12</a:t>
            </a:fld>
            <a:endParaRPr lang="en-US" altLang="zh-CN"/>
          </a:p>
        </p:txBody>
      </p:sp>
      <p:sp>
        <p:nvSpPr>
          <p:cNvPr id="6" name="ZoneTexte 10"/>
          <p:cNvSpPr txBox="1"/>
          <p:nvPr/>
        </p:nvSpPr>
        <p:spPr>
          <a:xfrm>
            <a:off x="7315200" y="685800"/>
            <a:ext cx="156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  <a:latin typeface="Corbel"/>
                <a:ea typeface="+mn-ea"/>
              </a:rPr>
              <a:t> </a:t>
            </a:r>
            <a:r>
              <a:rPr lang="fr-FR" sz="1600" dirty="0" err="1" smtClean="0">
                <a:latin typeface="Corbel"/>
                <a:ea typeface="+mn-ea"/>
              </a:rPr>
              <a:t>arXiv</a:t>
            </a:r>
            <a:r>
              <a:rPr lang="fr-FR" sz="1600" dirty="0" smtClean="0">
                <a:latin typeface="Corbel"/>
                <a:ea typeface="+mn-ea"/>
              </a:rPr>
              <a:t>:1307.1427</a:t>
            </a:r>
            <a:r>
              <a:rPr lang="fr-FR" sz="1600" dirty="0" smtClean="0">
                <a:solidFill>
                  <a:prstClr val="white"/>
                </a:solidFill>
                <a:latin typeface="Corbel"/>
                <a:ea typeface="+mn-ea"/>
              </a:rPr>
              <a:t> 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0"/>
            <a:ext cx="34293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800" y="6096000"/>
            <a:ext cx="8382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Huge effort on lepton ID efficiencies, and calibration of mass scale for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ll</a:t>
            </a:r>
            <a:r>
              <a:rPr lang="en-US" sz="1800" dirty="0" smtClean="0"/>
              <a:t> and m</a:t>
            </a:r>
            <a:r>
              <a:rPr lang="en-US" sz="1800" baseline="-25000" dirty="0" smtClean="0"/>
              <a:t>4l</a:t>
            </a:r>
            <a:endParaRPr lang="en-US" sz="18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2266890"/>
            <a:ext cx="833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</a:rPr>
              <a:t>Events in 3 categories: VBF(jets), VH(lepton) and </a:t>
            </a:r>
            <a:r>
              <a:rPr lang="en-US" sz="2000" b="1" dirty="0" err="1" smtClean="0">
                <a:solidFill>
                  <a:srgbClr val="006600"/>
                </a:solidFill>
              </a:rPr>
              <a:t>ggF</a:t>
            </a:r>
            <a:r>
              <a:rPr lang="en-US" sz="2000" b="1" dirty="0" smtClean="0">
                <a:solidFill>
                  <a:srgbClr val="006600"/>
                </a:solidFill>
              </a:rPr>
              <a:t>-like (the rest</a:t>
            </a:r>
            <a:r>
              <a:rPr lang="en-US" sz="1600" b="1" dirty="0" smtClean="0">
                <a:solidFill>
                  <a:srgbClr val="006600"/>
                </a:solidFill>
              </a:rPr>
              <a:t>)</a:t>
            </a:r>
            <a:endParaRPr lang="en-US" sz="1600" b="1" dirty="0">
              <a:solidFill>
                <a:srgbClr val="00660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81000" y="1473200"/>
          <a:ext cx="8382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172"/>
                <a:gridCol w="2144675"/>
                <a:gridCol w="1912349"/>
                <a:gridCol w="1794923"/>
                <a:gridCol w="1084881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DataSet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Production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background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Exp. Signal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S/B</a:t>
                      </a:r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~25 fb</a:t>
                      </a:r>
                      <a:r>
                        <a:rPr lang="en-US" b="1" baseline="30000" dirty="0" smtClean="0"/>
                        <a:t>-1</a:t>
                      </a:r>
                      <a:endParaRPr lang="en-US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ggF</a:t>
                      </a:r>
                      <a:r>
                        <a:rPr lang="en-US" b="1" dirty="0" smtClean="0"/>
                        <a:t>, (VBF,VH)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ZZ*,</a:t>
                      </a:r>
                      <a:r>
                        <a:rPr lang="en-US" b="1" baseline="0" dirty="0" smtClean="0"/>
                        <a:t> Z+X, </a:t>
                      </a:r>
                      <a:r>
                        <a:rPr lang="en-US" b="1" baseline="0" dirty="0" err="1" smtClean="0"/>
                        <a:t>tt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~16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~1.4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743200"/>
            <a:ext cx="35697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1066800"/>
            <a:ext cx="8490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 BR (H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ZZ*) = 2.63% (</a:t>
            </a:r>
            <a:r>
              <a:rPr lang="en-US" sz="1600" b="1" dirty="0" smtClean="0">
                <a:solidFill>
                  <a:srgbClr val="C00000"/>
                </a:solidFill>
              </a:rPr>
              <a:t>M</a:t>
            </a:r>
            <a:r>
              <a:rPr lang="en-US" sz="1600" b="1" baseline="-25000" dirty="0" smtClean="0">
                <a:solidFill>
                  <a:srgbClr val="C00000"/>
                </a:solidFill>
              </a:rPr>
              <a:t>H</a:t>
            </a:r>
            <a:r>
              <a:rPr lang="en-US" sz="1600" b="1" dirty="0" smtClean="0">
                <a:solidFill>
                  <a:srgbClr val="C00000"/>
                </a:solidFill>
              </a:rPr>
              <a:t>= 125 </a:t>
            </a:r>
            <a:r>
              <a:rPr lang="en-US" sz="1600" b="1" dirty="0" err="1" smtClean="0">
                <a:solidFill>
                  <a:srgbClr val="C00000"/>
                </a:solidFill>
              </a:rPr>
              <a:t>GeV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.   Total ~65 H ZZ* 4l events produced at LHC 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Lepton Energy/Momentum Calibration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13</a:t>
            </a:fld>
            <a:endParaRPr lang="en-US" altLang="zh-CN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058672"/>
            <a:ext cx="6934200" cy="275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886200"/>
            <a:ext cx="680494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213360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Muons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72440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Electrons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9418" y="1905000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dirty="0" smtClean="0">
                <a:sym typeface="Wingdings" pitchFamily="2" charset="2"/>
              </a:rPr>
              <a:t>4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1063823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Nice validation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ZZ* 4l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14</a:t>
            </a:fld>
            <a:endParaRPr lang="en-US" altLang="zh-CN"/>
          </a:p>
        </p:txBody>
      </p:sp>
      <p:sp>
        <p:nvSpPr>
          <p:cNvPr id="6" name="ZoneTexte 10"/>
          <p:cNvSpPr txBox="1"/>
          <p:nvPr/>
        </p:nvSpPr>
        <p:spPr>
          <a:xfrm>
            <a:off x="7315200" y="838200"/>
            <a:ext cx="156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0000"/>
                </a:solidFill>
                <a:latin typeface="Corbel"/>
                <a:ea typeface="+mn-ea"/>
              </a:rPr>
              <a:t> </a:t>
            </a:r>
            <a:r>
              <a:rPr lang="fr-FR" sz="1600" dirty="0" err="1" smtClean="0">
                <a:latin typeface="Corbel"/>
                <a:ea typeface="+mn-ea"/>
              </a:rPr>
              <a:t>arXiv</a:t>
            </a:r>
            <a:r>
              <a:rPr lang="fr-FR" sz="1600" dirty="0" smtClean="0">
                <a:latin typeface="Corbel"/>
                <a:ea typeface="+mn-ea"/>
              </a:rPr>
              <a:t>:1307.1427</a:t>
            </a:r>
            <a:r>
              <a:rPr lang="fr-FR" sz="1600" dirty="0" smtClean="0">
                <a:solidFill>
                  <a:prstClr val="white"/>
                </a:solidFill>
                <a:latin typeface="Corbel"/>
                <a:ea typeface="+mn-ea"/>
              </a:rPr>
              <a:t>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15001"/>
            <a:ext cx="4042058" cy="386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267200"/>
            <a:ext cx="2057400" cy="27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3962400" cy="35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09600" y="5257800"/>
            <a:ext cx="350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Signal Significance :</a:t>
            </a:r>
          </a:p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6.6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(4.4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expected)</a:t>
            </a:r>
          </a:p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Exceeding discovery criteria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62600" y="5257800"/>
            <a:ext cx="2595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Signal strength: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C00000"/>
                </a:solidFill>
              </a:rPr>
              <a:t> = 1.7</a:t>
            </a:r>
            <a:r>
              <a:rPr lang="en-US" sz="2000" baseline="30000" dirty="0" smtClean="0">
                <a:solidFill>
                  <a:srgbClr val="C00000"/>
                </a:solidFill>
              </a:rPr>
              <a:t>+0.5</a:t>
            </a:r>
            <a:r>
              <a:rPr lang="en-US" sz="2000" baseline="-25000" dirty="0" smtClean="0">
                <a:solidFill>
                  <a:srgbClr val="C00000"/>
                </a:solidFill>
              </a:rPr>
              <a:t>-0.4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at mass = 124.3 </a:t>
            </a:r>
            <a:r>
              <a:rPr lang="en-US" sz="2000" dirty="0" err="1" smtClean="0">
                <a:solidFill>
                  <a:srgbClr val="C00000"/>
                </a:solidFill>
              </a:rPr>
              <a:t>GeV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15</a:t>
            </a:fld>
            <a:endParaRPr lang="en-US" altLang="zh-C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42875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91000" y="990600"/>
            <a:ext cx="48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Simple signature: two high-</a:t>
            </a:r>
            <a:r>
              <a:rPr lang="en-US" sz="1600" b="1" dirty="0" err="1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p</a:t>
            </a:r>
            <a:r>
              <a:rPr lang="en-US" sz="1600" b="1" baseline="-25000" dirty="0" err="1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T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 isolated photons  -  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</a:rPr>
              <a:t>E</a:t>
            </a:r>
            <a:r>
              <a:rPr lang="en-US" sz="1600" b="1" baseline="-25000" dirty="0" smtClean="0">
                <a:solidFill>
                  <a:srgbClr val="006600"/>
                </a:solidFill>
                <a:latin typeface="+mn-lt"/>
              </a:rPr>
              <a:t>T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</a:rPr>
              <a:t> (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γ</a:t>
            </a:r>
            <a:r>
              <a:rPr lang="en-US" sz="1600" b="1" baseline="-25000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1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, γ</a:t>
            </a:r>
            <a:r>
              <a:rPr lang="en-US" sz="1600" b="1" baseline="-25000" dirty="0" smtClean="0">
                <a:solidFill>
                  <a:srgbClr val="006600"/>
                </a:solidFill>
                <a:latin typeface="+mn-lt"/>
                <a:ea typeface="Lucida Grande"/>
                <a:cs typeface="Lucida Grande"/>
              </a:rPr>
              <a:t>2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</a:rPr>
              <a:t>) &gt; 40, 30 </a:t>
            </a:r>
            <a:r>
              <a:rPr lang="en-US" sz="1600" b="1" dirty="0" err="1" smtClean="0">
                <a:solidFill>
                  <a:srgbClr val="006600"/>
                </a:solidFill>
                <a:latin typeface="+mn-lt"/>
              </a:rPr>
              <a:t>GeV</a:t>
            </a:r>
            <a:r>
              <a:rPr lang="en-US" sz="1600" b="1" dirty="0" smtClean="0">
                <a:solidFill>
                  <a:srgbClr val="006600"/>
                </a:solidFill>
                <a:latin typeface="+mn-lt"/>
              </a:rPr>
              <a:t> </a:t>
            </a:r>
            <a:r>
              <a:rPr lang="fr-FR" sz="1600" b="1" dirty="0" smtClean="0">
                <a:solidFill>
                  <a:srgbClr val="006600"/>
                </a:solidFill>
                <a:latin typeface="+mn-lt"/>
              </a:rPr>
              <a:t>(√s=8 </a:t>
            </a:r>
            <a:r>
              <a:rPr lang="fr-FR" sz="1600" b="1" dirty="0" err="1" smtClean="0">
                <a:solidFill>
                  <a:srgbClr val="006600"/>
                </a:solidFill>
                <a:latin typeface="+mn-lt"/>
              </a:rPr>
              <a:t>TeV</a:t>
            </a:r>
            <a:r>
              <a:rPr lang="fr-FR" sz="1600" b="1" dirty="0" smtClean="0">
                <a:solidFill>
                  <a:srgbClr val="006600"/>
                </a:solidFill>
                <a:latin typeface="+mn-lt"/>
              </a:rPr>
              <a:t>)</a:t>
            </a:r>
          </a:p>
          <a:p>
            <a:pPr marL="285750" indent="-28575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1600" b="1" dirty="0" smtClean="0">
                <a:solidFill>
                  <a:srgbClr val="006600"/>
                </a:solidFill>
              </a:rPr>
              <a:t>Events divided into </a:t>
            </a:r>
            <a:r>
              <a:rPr lang="en-US" sz="1600" b="1" dirty="0" smtClean="0">
                <a:solidFill>
                  <a:srgbClr val="C00000"/>
                </a:solidFill>
              </a:rPr>
              <a:t>14</a:t>
            </a:r>
            <a:r>
              <a:rPr lang="en-US" sz="1600" b="1" dirty="0" smtClean="0">
                <a:solidFill>
                  <a:srgbClr val="006600"/>
                </a:solidFill>
              </a:rPr>
              <a:t> categories based on production mode and S/B ratio in different detector region (increase sensitivity, also for coupling measurements ) </a:t>
            </a:r>
          </a:p>
          <a:p>
            <a:pPr marL="285750" indent="-28575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1600" b="1" dirty="0" smtClean="0">
                <a:solidFill>
                  <a:srgbClr val="006600"/>
                </a:solidFill>
              </a:rPr>
              <a:t>Main channel with sensitivity to VBF production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3567112" cy="29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315200" y="381000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arXiv</a:t>
            </a:r>
            <a:r>
              <a:rPr lang="fr-FR" dirty="0" smtClean="0"/>
              <a:t>:1307.1427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3999"/>
            <a:ext cx="4038600" cy="48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16</a:t>
            </a:fld>
            <a:endParaRPr lang="en-US" altLang="zh-CN"/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8412" y="1066799"/>
            <a:ext cx="3838388" cy="305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315200" y="381000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arXiv</a:t>
            </a:r>
            <a:r>
              <a:rPr lang="fr-FR" dirty="0" smtClean="0"/>
              <a:t>:1307.1427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1143000"/>
            <a:ext cx="407327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au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23116981"/>
              </p:ext>
            </p:extLst>
          </p:nvPr>
        </p:nvGraphicFramePr>
        <p:xfrm>
          <a:off x="990601" y="5334000"/>
          <a:ext cx="7315199" cy="106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/>
                <a:gridCol w="2660071"/>
                <a:gridCol w="2216728"/>
              </a:tblGrid>
              <a:tr h="5841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baseline="0" dirty="0" err="1" smtClean="0">
                          <a:solidFill>
                            <a:schemeClr val="bg1"/>
                          </a:solidFill>
                        </a:rPr>
                        <a:t>Obs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(√s=8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,</a:t>
                      </a:r>
                    </a:p>
                    <a:p>
                      <a:pPr algn="ctr"/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fr-FR" sz="1600" b="1" baseline="-25000" dirty="0" err="1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fr-FR" sz="1600" b="1" baseline="30000" dirty="0" err="1" smtClean="0">
                          <a:solidFill>
                            <a:schemeClr val="bg1"/>
                          </a:solidFill>
                        </a:rPr>
                        <a:t>rec</a:t>
                      </a:r>
                      <a:r>
                        <a:rPr lang="fr-FR" sz="1600" b="1" baseline="30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= 126.8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 ±2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Expected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purity</a:t>
                      </a:r>
                      <a:endParaRPr lang="fr-FR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s/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s+b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 (√s=8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Main backgrounds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13931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370/13575 = 2.7%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</a:rPr>
                        <a:t>jj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" y="4038600"/>
            <a:ext cx="350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Signal Significance :</a:t>
            </a:r>
          </a:p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7.4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(4.3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expected)</a:t>
            </a:r>
          </a:p>
          <a:p>
            <a:pPr marL="285750" indent="-285750"/>
            <a:r>
              <a:rPr lang="en-US" sz="2000" dirty="0" smtClean="0">
                <a:solidFill>
                  <a:srgbClr val="C00000"/>
                </a:solidFill>
              </a:rPr>
              <a:t>Exceeding discovery criteria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4038600"/>
            <a:ext cx="3908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Signal strength 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C00000"/>
                </a:solidFill>
              </a:rPr>
              <a:t> = 1.57±0.24(stat) ±0.22(</a:t>
            </a:r>
            <a:r>
              <a:rPr lang="en-US" sz="2000" dirty="0" err="1" smtClean="0">
                <a:solidFill>
                  <a:srgbClr val="C00000"/>
                </a:solidFill>
              </a:rPr>
              <a:t>syst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at mass = 126.8 </a:t>
            </a:r>
            <a:r>
              <a:rPr lang="en-US" sz="2000" dirty="0" err="1" smtClean="0">
                <a:solidFill>
                  <a:srgbClr val="C00000"/>
                </a:solidFill>
              </a:rPr>
              <a:t>GeV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</a:t>
            </a:r>
            <a:r>
              <a:rPr lang="en-US" sz="3600" dirty="0" smtClean="0">
                <a:sym typeface="Wingdings" pitchFamily="2" charset="2"/>
              </a:rPr>
              <a:t> </a:t>
            </a:r>
            <a:r>
              <a:rPr lang="en-US" sz="3600" dirty="0" err="1" smtClean="0">
                <a:latin typeface="Symbol" pitchFamily="18" charset="2"/>
                <a:sym typeface="Wingdings" pitchFamily="2" charset="2"/>
              </a:rPr>
              <a:t>gg</a:t>
            </a:r>
            <a:r>
              <a:rPr lang="en-US" sz="3600" dirty="0" smtClean="0">
                <a:sym typeface="Wingdings" pitchFamily="2" charset="2"/>
              </a:rPr>
              <a:t> </a:t>
            </a:r>
            <a:r>
              <a:rPr lang="en-US" sz="3600" dirty="0" smtClean="0"/>
              <a:t>Differential Cross-Sections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503" y="2209800"/>
            <a:ext cx="3699897" cy="237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914400"/>
            <a:ext cx="21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ATLAS-CONF-2013-072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838200"/>
            <a:ext cx="1981200" cy="196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4737318"/>
            <a:ext cx="563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Bin events in interest variables 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Background estimations from the </a:t>
            </a:r>
            <a:r>
              <a:rPr lang="en-US" sz="1600" b="1" dirty="0" err="1" smtClean="0">
                <a:solidFill>
                  <a:srgbClr val="006600"/>
                </a:solidFill>
                <a:sym typeface="Wingdings" pitchFamily="2" charset="2"/>
              </a:rPr>
              <a:t>m</a:t>
            </a:r>
            <a:r>
              <a:rPr lang="en-US" sz="1600" b="1" dirty="0" err="1" smtClean="0">
                <a:solidFill>
                  <a:srgbClr val="006600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side-bend fit </a:t>
            </a:r>
          </a:p>
          <a:p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   in each bin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Estimate the </a:t>
            </a:r>
            <a:r>
              <a:rPr lang="en-US" sz="1600" b="1" dirty="0" err="1" smtClean="0">
                <a:solidFill>
                  <a:srgbClr val="006600"/>
                </a:solidFill>
                <a:sym typeface="Wingdings" pitchFamily="2" charset="2"/>
              </a:rPr>
              <a:t>systematics</a:t>
            </a: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 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Background subtraction in each bin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Unfold the reconstructed distributions to truth </a:t>
            </a:r>
          </a:p>
          <a:p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    distributions ( differential cross-sections)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26" y="2362200"/>
            <a:ext cx="1703874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28600" y="1219200"/>
            <a:ext cx="567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Study the kinematic distributions of H</a:t>
            </a:r>
            <a:r>
              <a:rPr lang="en-US" sz="1800" b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1800" b="1" dirty="0" err="1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1800" b="1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sym typeface="Wingdings" pitchFamily="2" charset="2"/>
              </a:rPr>
              <a:t>events 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152400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To unfold the experimental measured distributions to particle level distributions (differential </a:t>
            </a:r>
            <a:r>
              <a:rPr lang="en-US" sz="1600" b="1" dirty="0" err="1" smtClean="0">
                <a:solidFill>
                  <a:srgbClr val="0000FF"/>
                </a:solidFill>
                <a:sym typeface="Wingdings" pitchFamily="2" charset="2"/>
              </a:rPr>
              <a:t>d</a:t>
            </a:r>
            <a:r>
              <a:rPr lang="en-US" sz="1600" b="1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/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sym typeface="Wingdings" pitchFamily="2" charset="2"/>
              </a:rPr>
              <a:t>dx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743200"/>
            <a:ext cx="1905000" cy="191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648200"/>
            <a:ext cx="1981200" cy="188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24600" y="13716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FF"/>
                </a:solidFill>
              </a:rPr>
              <a:t>Recon. level</a:t>
            </a:r>
            <a:endParaRPr lang="en-US" dirty="0">
              <a:solidFill>
                <a:srgbClr val="99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276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Particle level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5410200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Cross-Section ratio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(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18</a:t>
            </a:fld>
            <a:endParaRPr lang="en-US" altLang="zh-C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9707"/>
            <a:ext cx="7848600" cy="288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89899"/>
            <a:ext cx="3657600" cy="266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3886200"/>
            <a:ext cx="4618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Two analysis categories:</a:t>
            </a:r>
          </a:p>
          <a:p>
            <a:pPr marL="342900" indent="-342900">
              <a:buAutoNum type="arabicParenR"/>
            </a:pPr>
            <a:r>
              <a:rPr lang="en-US" sz="1800" dirty="0" err="1" smtClean="0"/>
              <a:t>Leptonic</a:t>
            </a:r>
            <a:r>
              <a:rPr lang="en-US" sz="1800" dirty="0" smtClean="0"/>
              <a:t>: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lep</a:t>
            </a:r>
            <a:r>
              <a:rPr lang="en-US" sz="1800" dirty="0" smtClean="0"/>
              <a:t> ≥ 1, MET &gt; 20 </a:t>
            </a:r>
            <a:r>
              <a:rPr lang="en-US" sz="1800" dirty="0" err="1" smtClean="0"/>
              <a:t>GeV</a:t>
            </a:r>
            <a:r>
              <a:rPr lang="en-US" sz="1800" dirty="0" smtClean="0"/>
              <a:t>,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b</a:t>
            </a:r>
            <a:r>
              <a:rPr lang="en-US" sz="1800" dirty="0" smtClean="0"/>
              <a:t> ≥1</a:t>
            </a:r>
          </a:p>
          <a:p>
            <a:pPr marL="342900" indent="-342900">
              <a:buAutoNum type="arabicParenR"/>
            </a:pPr>
            <a:r>
              <a:rPr lang="en-US" sz="1800" dirty="0" err="1" smtClean="0"/>
              <a:t>Hadronic</a:t>
            </a:r>
            <a:r>
              <a:rPr lang="en-US" sz="1800" dirty="0" smtClean="0"/>
              <a:t>: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jet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≥ 6,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b</a:t>
            </a:r>
            <a:r>
              <a:rPr lang="en-US" sz="1800" dirty="0" smtClean="0"/>
              <a:t> ≥ 2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5257800"/>
            <a:ext cx="2590800" cy="1077218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95% CL Limit</a:t>
            </a:r>
          </a:p>
          <a:p>
            <a:pPr algn="ctr"/>
            <a:r>
              <a:rPr lang="en-US" sz="2000" dirty="0" smtClean="0"/>
              <a:t> (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H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126.8 </a:t>
            </a:r>
            <a:r>
              <a:rPr lang="en-US" sz="2000" dirty="0" err="1" smtClean="0"/>
              <a:t>GeV</a:t>
            </a:r>
            <a:r>
              <a:rPr lang="en-US" sz="2000" dirty="0" smtClean="0"/>
              <a:t>):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Symbol" pitchFamily="18" charset="2"/>
              </a:rPr>
              <a:t>s/</a:t>
            </a:r>
            <a:r>
              <a:rPr lang="en-US" sz="2400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400" baseline="-25000" dirty="0" err="1" smtClean="0">
                <a:solidFill>
                  <a:srgbClr val="C00000"/>
                </a:solidFill>
              </a:rPr>
              <a:t>SM</a:t>
            </a:r>
            <a:r>
              <a:rPr lang="en-US" sz="2400" dirty="0" smtClean="0">
                <a:solidFill>
                  <a:srgbClr val="C00000"/>
                </a:solidFill>
              </a:rPr>
              <a:t> &lt; 5.3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3200" y="685800"/>
            <a:ext cx="21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ATLAS-CONF-2013-080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37" y="4953000"/>
            <a:ext cx="15312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09800" y="2057400"/>
            <a:ext cx="45720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2057400"/>
            <a:ext cx="45720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WW*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19</a:t>
            </a:fld>
            <a:endParaRPr lang="en-US" altLang="zh-CN"/>
          </a:p>
        </p:txBody>
      </p:sp>
      <p:sp>
        <p:nvSpPr>
          <p:cNvPr id="11" name="Rectangle 10"/>
          <p:cNvSpPr/>
          <p:nvPr/>
        </p:nvSpPr>
        <p:spPr>
          <a:xfrm>
            <a:off x="7086600" y="914400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arXiv</a:t>
            </a:r>
            <a:r>
              <a:rPr lang="fr-FR" dirty="0" smtClean="0"/>
              <a:t>:1307.1427 </a:t>
            </a:r>
          </a:p>
        </p:txBody>
      </p:sp>
      <p:graphicFrame>
        <p:nvGraphicFramePr>
          <p:cNvPr id="14" name="Tableau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65229443"/>
              </p:ext>
            </p:extLst>
          </p:nvPr>
        </p:nvGraphicFramePr>
        <p:xfrm>
          <a:off x="304800" y="5125531"/>
          <a:ext cx="4495800" cy="139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5834"/>
                <a:gridCol w="2459966"/>
              </a:tblGrid>
              <a:tr h="86868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Observed</a:t>
                      </a:r>
                      <a:endParaRPr lang="fr-FR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fr-FR" sz="1800" baseline="-25000" dirty="0" err="1" smtClean="0">
                          <a:solidFill>
                            <a:schemeClr val="bg1"/>
                          </a:solidFill>
                        </a:rPr>
                        <a:t>jet</a:t>
                      </a: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 = 0, 1, &gt;=2)</a:t>
                      </a:r>
                    </a:p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~25 fb</a:t>
                      </a:r>
                      <a:r>
                        <a:rPr lang="fr-FR" sz="18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fr-FR" sz="18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Expected</a:t>
                      </a: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purity</a:t>
                      </a:r>
                      <a:endParaRPr lang="fr-FR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s/</a:t>
                      </a:r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s+b</a:t>
                      </a: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 (√s=8 </a:t>
                      </a:r>
                      <a:r>
                        <a:rPr lang="fr-FR" sz="1800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482789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0000FF"/>
                          </a:solidFill>
                        </a:rPr>
                        <a:t>831,</a:t>
                      </a:r>
                      <a:r>
                        <a:rPr lang="fr-FR" sz="2000" baseline="0" dirty="0" smtClean="0">
                          <a:solidFill>
                            <a:srgbClr val="0000FF"/>
                          </a:solidFill>
                        </a:rPr>
                        <a:t>  309,  55</a:t>
                      </a:r>
                      <a:endParaRPr lang="fr-FR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0000FF"/>
                          </a:solidFill>
                        </a:rPr>
                        <a:t>152</a:t>
                      </a:r>
                      <a:r>
                        <a:rPr lang="fr-FR" sz="2000" dirty="0" smtClean="0">
                          <a:solidFill>
                            <a:srgbClr val="0000FF"/>
                          </a:solidFill>
                        </a:rPr>
                        <a:t>/1188 = 12.8%</a:t>
                      </a:r>
                      <a:r>
                        <a:rPr lang="fr-FR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fr-FR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Content Placeholder 4"/>
          <p:cNvSpPr txBox="1">
            <a:spLocks noGrp="1"/>
          </p:cNvSpPr>
          <p:nvPr>
            <p:ph idx="1"/>
          </p:nvPr>
        </p:nvSpPr>
        <p:spPr>
          <a:xfrm>
            <a:off x="381000" y="1143000"/>
            <a:ext cx="41148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000" b="1" i="1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  <a:ea typeface="+mn-ea"/>
                <a:cs typeface="Trebuchet MS"/>
              </a:rPr>
              <a:t>ee,eµ,</a:t>
            </a:r>
            <a:r>
              <a:rPr lang="en-US" sz="2000" b="1" i="1" dirty="0" err="1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ea typeface="+mn-ea"/>
                <a:cs typeface="Trebuchet MS"/>
              </a:rPr>
              <a:t>mm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rebuchet MS"/>
                <a:ea typeface="+mn-ea"/>
                <a:cs typeface="Trebuchet MS"/>
              </a:rPr>
              <a:t>+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</a:rPr>
              <a:t>2ν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  <a:cs typeface="Symbol" charset="2"/>
                <a:sym typeface="Wingdings"/>
              </a:rPr>
              <a:t>final state: 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wo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isolated opposite-sign leptons,  large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E</a:t>
            </a:r>
            <a:r>
              <a:rPr lang="en-US" sz="2000" b="1" baseline="-25000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T</a:t>
            </a:r>
            <a:r>
              <a:rPr lang="en-US" sz="2000" b="1" baseline="30000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miss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rbel"/>
              <a:ea typeface="Lucida Grande"/>
              <a:cs typeface="Lucida Grande"/>
              <a:sym typeface="Wingding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N</a:t>
            </a:r>
            <a:r>
              <a:rPr lang="en-US" sz="2000" b="1" baseline="-25000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jet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classification (0,1, &gt;= 2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jet) to separate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ggF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and VBF processes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Main backgrounds: WW,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Wt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, top,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W+jets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,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Z+jets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+mn-ea"/>
              </a:rPr>
              <a:t>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orbel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~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80% of overall significance from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e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ea typeface="Lucida Grande"/>
                <a:cs typeface="Lucida Grande"/>
                <a:sym typeface="Wingdings"/>
              </a:rPr>
              <a:t>m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channel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(large DY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background for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ee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ea typeface="Lucida Grande"/>
                <a:cs typeface="Lucida Grande"/>
                <a:sym typeface="Wingdings"/>
              </a:rPr>
              <a:t>mm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channels)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orbel"/>
              <a:ea typeface="Lucida Grande"/>
              <a:cs typeface="Lucida Grande"/>
              <a:sym typeface="Wingding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Experimental challenge in measurements: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E</a:t>
            </a:r>
            <a:r>
              <a:rPr lang="en-US" sz="2000" b="1" baseline="-25000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T</a:t>
            </a:r>
            <a:r>
              <a:rPr lang="en-US" sz="2000" b="1" baseline="30000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miss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Njet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rbel"/>
                <a:ea typeface="Lucida Grande"/>
                <a:cs typeface="Lucida Grande"/>
                <a:sym typeface="Wingdings"/>
              </a:rPr>
              <a:t> (JES)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rbel"/>
              <a:ea typeface="Lucida Grande"/>
              <a:cs typeface="Lucida Grande"/>
              <a:sym typeface="Wingding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6356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26841"/>
            <a:ext cx="3657600" cy="258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</a:rPr>
              <a:t>July 2012 – Revolution in Particle Physics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HiggsDiscover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1415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>
                <a:solidFill>
                  <a:srgbClr val="000000"/>
                </a:solidFill>
              </a:rPr>
              <a:pPr/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WW*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20</a:t>
            </a:fld>
            <a:endParaRPr lang="en-US" altLang="zh-CN"/>
          </a:p>
        </p:txBody>
      </p:sp>
      <p:sp>
        <p:nvSpPr>
          <p:cNvPr id="11" name="Rectangle 10"/>
          <p:cNvSpPr/>
          <p:nvPr/>
        </p:nvSpPr>
        <p:spPr>
          <a:xfrm>
            <a:off x="7162800" y="533400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arXiv</a:t>
            </a:r>
            <a:r>
              <a:rPr lang="fr-FR" dirty="0" smtClean="0"/>
              <a:t>:1307.1427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491" y="977257"/>
            <a:ext cx="2973491" cy="290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952141"/>
            <a:ext cx="3352800" cy="316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99" y="3933670"/>
            <a:ext cx="3804555" cy="261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5800" y="2362200"/>
            <a:ext cx="90601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Njet</a:t>
            </a:r>
            <a:r>
              <a:rPr lang="en-US" dirty="0" smtClean="0"/>
              <a:t> =0,1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27769" y="2968823"/>
            <a:ext cx="80663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Njet</a:t>
            </a:r>
            <a:r>
              <a:rPr lang="en-US" dirty="0" smtClean="0"/>
              <a:t> = 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5791200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3.8</a:t>
            </a:r>
            <a:r>
              <a:rPr lang="en-US" sz="1800" dirty="0" smtClean="0">
                <a:solidFill>
                  <a:srgbClr val="C00000"/>
                </a:solidFill>
                <a:latin typeface="Symbol" pitchFamily="18" charset="2"/>
              </a:rPr>
              <a:t>s (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3.8</a:t>
            </a:r>
            <a:r>
              <a:rPr lang="en-US" sz="1800" dirty="0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expected at 125.5)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45673"/>
            <a:ext cx="3505200" cy="260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133600"/>
            <a:ext cx="2362200" cy="32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6200" y="16002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The final </a:t>
            </a:r>
            <a:r>
              <a:rPr lang="en-US" sz="1800" b="1" dirty="0" err="1" smtClean="0">
                <a:solidFill>
                  <a:srgbClr val="C00000"/>
                </a:solidFill>
              </a:rPr>
              <a:t>discriminant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54102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" y="510242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Z/W (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err="1" smtClean="0">
                <a:sym typeface="Wingdings" pitchFamily="2" charset="2"/>
              </a:rPr>
              <a:t>ll</a:t>
            </a:r>
            <a:r>
              <a:rPr lang="en-US" dirty="0" smtClean="0">
                <a:sym typeface="Wingdings" pitchFamily="2" charset="2"/>
              </a:rPr>
              <a:t>/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ym typeface="Wingdings" pitchFamily="2" charset="2"/>
              </a:rPr>
              <a:t>) </a:t>
            </a:r>
            <a:r>
              <a:rPr lang="en-US" dirty="0" smtClean="0"/>
              <a:t>+ H (</a:t>
            </a:r>
            <a:r>
              <a:rPr lang="en-US" dirty="0" smtClean="0">
                <a:sym typeface="Wingdings" pitchFamily="2" charset="2"/>
              </a:rPr>
              <a:t>WW*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21</a:t>
            </a:fld>
            <a:endParaRPr lang="en-US" altLang="zh-CN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3253" y="1066800"/>
            <a:ext cx="316594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352800"/>
            <a:ext cx="3352800" cy="23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756564"/>
            <a:ext cx="3962400" cy="72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95750"/>
            <a:ext cx="46482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2438400" cy="3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066800"/>
            <a:ext cx="2362200" cy="35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447800"/>
            <a:ext cx="46939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2362200"/>
            <a:ext cx="3000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" y="1905000"/>
            <a:ext cx="527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3l analysis Data/MC, Total WWW contribution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~5.1 events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3669268"/>
            <a:ext cx="552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4l analysis Data/MC, ZWW contribution ~0.6 events 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1800" y="1825823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limit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05600" y="838200"/>
            <a:ext cx="2151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ATLAS-CONF-2013-075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5830669"/>
            <a:ext cx="417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6600"/>
                </a:solidFill>
              </a:rPr>
              <a:t>Observed small excess at 125 </a:t>
            </a:r>
            <a:r>
              <a:rPr lang="en-US" sz="1800" b="1" dirty="0" err="1" smtClean="0">
                <a:solidFill>
                  <a:srgbClr val="006600"/>
                </a:solidFill>
              </a:rPr>
              <a:t>GeV</a:t>
            </a:r>
            <a:r>
              <a:rPr lang="en-US" sz="1800" b="1" dirty="0" smtClean="0">
                <a:solidFill>
                  <a:srgbClr val="006600"/>
                </a:solidFill>
              </a:rPr>
              <a:t>:  </a:t>
            </a:r>
          </a:p>
          <a:p>
            <a:r>
              <a:rPr lang="en-US" sz="1800" b="1" dirty="0" smtClean="0">
                <a:solidFill>
                  <a:srgbClr val="006600"/>
                </a:solidFill>
              </a:rPr>
              <a:t>1.7</a:t>
            </a:r>
            <a:r>
              <a:rPr lang="en-US" sz="1800" b="1" dirty="0" smtClean="0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lang="en-US" sz="1800" b="1" dirty="0" smtClean="0">
                <a:solidFill>
                  <a:srgbClr val="006600"/>
                </a:solidFill>
              </a:rPr>
              <a:t> (</a:t>
            </a:r>
            <a:r>
              <a:rPr lang="en-US" sz="1800" b="1" dirty="0" err="1" smtClean="0">
                <a:solidFill>
                  <a:srgbClr val="006600"/>
                </a:solidFill>
              </a:rPr>
              <a:t>WH</a:t>
            </a:r>
            <a:r>
              <a:rPr lang="en-US" sz="1800" b="1" dirty="0" err="1" smtClean="0">
                <a:solidFill>
                  <a:srgbClr val="006600"/>
                </a:solidFill>
                <a:sym typeface="Wingdings" pitchFamily="2" charset="2"/>
              </a:rPr>
              <a:t>ww</a:t>
            </a:r>
            <a:r>
              <a:rPr lang="en-US" sz="1800" b="1" dirty="0" smtClean="0">
                <a:solidFill>
                  <a:srgbClr val="006600"/>
                </a:solidFill>
              </a:rPr>
              <a:t>), 1.5</a:t>
            </a:r>
            <a:r>
              <a:rPr lang="en-US" sz="1800" b="1" dirty="0" smtClean="0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lang="en-US" sz="1800" b="1" dirty="0" smtClean="0">
                <a:solidFill>
                  <a:srgbClr val="006600"/>
                </a:solidFill>
              </a:rPr>
              <a:t> (ZH</a:t>
            </a:r>
            <a:r>
              <a:rPr lang="en-US" sz="1800" b="1" dirty="0" smtClean="0">
                <a:solidFill>
                  <a:srgbClr val="006600"/>
                </a:solidFill>
                <a:sym typeface="Wingdings" pitchFamily="2" charset="2"/>
              </a:rPr>
              <a:t>WW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480060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95% C.L. observed (expected) upper limit on the rate/SM at 125 </a:t>
            </a:r>
            <a:r>
              <a:rPr lang="en-US" sz="1800" b="1" dirty="0" err="1" smtClean="0">
                <a:solidFill>
                  <a:srgbClr val="C00000"/>
                </a:solidFill>
              </a:rPr>
              <a:t>GeV</a:t>
            </a:r>
            <a:r>
              <a:rPr lang="en-US" sz="1800" b="1" dirty="0" smtClean="0">
                <a:solidFill>
                  <a:srgbClr val="C00000"/>
                </a:solidFill>
              </a:rPr>
              <a:t>:  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7.5 (4.0) for WH and 14.3 (9.6) for ZW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</a:t>
            </a:r>
            <a:r>
              <a:rPr lang="en-US" dirty="0" err="1" smtClean="0">
                <a:sym typeface="Wingdings" pitchFamily="2" charset="2"/>
              </a:rPr>
              <a:t>Z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dirty="0" smtClean="0">
                <a:sym typeface="Wingdings" pitchFamily="2" charset="2"/>
              </a:rPr>
              <a:t>  </a:t>
            </a:r>
            <a:r>
              <a:rPr lang="en-US" dirty="0" err="1" smtClean="0">
                <a:sym typeface="Wingdings" pitchFamily="2" charset="2"/>
              </a:rPr>
              <a:t>ll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22</a:t>
            </a:fld>
            <a:endParaRPr lang="en-US" altLang="zh-CN"/>
          </a:p>
        </p:txBody>
      </p:sp>
      <p:sp>
        <p:nvSpPr>
          <p:cNvPr id="6" name="TextBox 5"/>
          <p:cNvSpPr txBox="1"/>
          <p:nvPr/>
        </p:nvSpPr>
        <p:spPr>
          <a:xfrm>
            <a:off x="6781800" y="457200"/>
            <a:ext cx="21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ATLAS-CONF-2013-009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6553200" cy="10118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507236"/>
            <a:ext cx="1752600" cy="24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302714"/>
            <a:ext cx="3429000" cy="587599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113" y="2203540"/>
            <a:ext cx="3043687" cy="198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2209800"/>
            <a:ext cx="49776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</a:t>
            </a:r>
            <a:r>
              <a:rPr lang="en-US" sz="2000" b="1" dirty="0" err="1" smtClean="0">
                <a:solidFill>
                  <a:srgbClr val="0000FF"/>
                </a:solidFill>
                <a:sym typeface="Wingdings" pitchFamily="2" charset="2"/>
              </a:rPr>
              <a:t>Z</a:t>
            </a:r>
            <a:r>
              <a:rPr lang="en-US" sz="2000" b="1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2000" b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is another high resolution channel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 Sensitive to new particles through loops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 For SM Higgs with mass = 125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:</a:t>
            </a:r>
          </a:p>
          <a:p>
            <a:endParaRPr lang="en-US" sz="2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038600"/>
            <a:ext cx="3505200" cy="246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1" y="4075826"/>
            <a:ext cx="3505200" cy="243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5562600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C00000"/>
                </a:solidFill>
              </a:rPr>
              <a:t>H</a:t>
            </a:r>
            <a:r>
              <a:rPr 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Z</a:t>
            </a:r>
            <a:r>
              <a:rPr lang="en-US" sz="1600" b="1" dirty="0" err="1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g</a:t>
            </a:r>
            <a:endParaRPr lang="en-US" sz="1600" b="1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3124200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C00000"/>
                </a:solidFill>
              </a:rPr>
              <a:t>Z</a:t>
            </a:r>
            <a:r>
              <a:rPr lang="en-US" sz="2000" baseline="-25000" dirty="0" err="1" smtClean="0">
                <a:solidFill>
                  <a:srgbClr val="C00000"/>
                </a:solidFill>
                <a:latin typeface="Symbol" pitchFamily="18" charset="2"/>
              </a:rPr>
              <a:t>g</a:t>
            </a:r>
            <a:endParaRPr lang="en-US" sz="2000" baseline="-25000" dirty="0">
              <a:solidFill>
                <a:srgbClr val="C00000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95800"/>
          </a:xfrm>
        </p:spPr>
        <p:txBody>
          <a:bodyPr/>
          <a:lstStyle/>
          <a:p>
            <a:r>
              <a:rPr lang="en-US" sz="6600" dirty="0" smtClean="0"/>
              <a:t>H</a:t>
            </a:r>
            <a:r>
              <a:rPr lang="en-US" sz="6600" dirty="0" smtClean="0">
                <a:sym typeface="Wingdings" pitchFamily="2" charset="2"/>
              </a:rPr>
              <a:t> </a:t>
            </a:r>
            <a:r>
              <a:rPr lang="en-US" sz="6600" dirty="0" err="1" smtClean="0">
                <a:latin typeface="Symbol" pitchFamily="18" charset="2"/>
                <a:sym typeface="Wingdings" pitchFamily="2" charset="2"/>
              </a:rPr>
              <a:t>tt</a:t>
            </a:r>
            <a:r>
              <a:rPr lang="en-US" sz="6600" dirty="0" smtClean="0">
                <a:sym typeface="Wingdings" pitchFamily="2" charset="2"/>
              </a:rPr>
              <a:t>, bb, </a:t>
            </a:r>
            <a:r>
              <a:rPr lang="en-US" sz="6600" dirty="0" smtClean="0">
                <a:latin typeface="Symbol" pitchFamily="18" charset="2"/>
                <a:sym typeface="Wingdings" pitchFamily="2" charset="2"/>
              </a:rPr>
              <a:t>mm</a:t>
            </a:r>
            <a:endParaRPr lang="en-US" sz="6600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</a:t>
            </a:r>
            <a:r>
              <a:rPr lang="en-US" sz="4800" dirty="0" smtClean="0">
                <a:sym typeface="Wingdings" pitchFamily="2" charset="2"/>
              </a:rPr>
              <a:t> </a:t>
            </a:r>
            <a:r>
              <a:rPr lang="en-US" sz="4800" dirty="0" err="1" smtClean="0">
                <a:latin typeface="Symbol" pitchFamily="18" charset="2"/>
                <a:sym typeface="Wingdings" pitchFamily="2" charset="2"/>
              </a:rPr>
              <a:t>tt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24</a:t>
            </a:fld>
            <a:endParaRPr lang="en-US" altLang="zh-CN"/>
          </a:p>
        </p:txBody>
      </p:sp>
      <p:pic>
        <p:nvPicPr>
          <p:cNvPr id="5" name="Image 11" descr="a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59"/>
          <a:stretch/>
        </p:blipFill>
        <p:spPr>
          <a:xfrm>
            <a:off x="152400" y="2703276"/>
            <a:ext cx="2743200" cy="2554524"/>
          </a:xfrm>
          <a:prstGeom prst="rect">
            <a:avLst/>
          </a:prstGeom>
        </p:spPr>
      </p:pic>
      <p:pic>
        <p:nvPicPr>
          <p:cNvPr id="6" name="Image 10" descr="a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70"/>
          <a:stretch/>
        </p:blipFill>
        <p:spPr>
          <a:xfrm>
            <a:off x="3048000" y="2667000"/>
            <a:ext cx="2895600" cy="2655269"/>
          </a:xfrm>
          <a:prstGeom prst="rect">
            <a:avLst/>
          </a:prstGeom>
        </p:spPr>
      </p:pic>
      <p:pic>
        <p:nvPicPr>
          <p:cNvPr id="7" name="Image 12" descr="a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67000"/>
            <a:ext cx="3124200" cy="2694634"/>
          </a:xfrm>
          <a:prstGeom prst="rect">
            <a:avLst/>
          </a:prstGeom>
        </p:spPr>
      </p:pic>
      <p:sp>
        <p:nvSpPr>
          <p:cNvPr id="8" name="TextBox 9"/>
          <p:cNvSpPr txBox="1"/>
          <p:nvPr/>
        </p:nvSpPr>
        <p:spPr>
          <a:xfrm>
            <a:off x="228600" y="1066800"/>
            <a:ext cx="3810000" cy="152349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 BR(H</a:t>
            </a: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  <a:sym typeface="Wingdings" pitchFamily="2" charset="2"/>
              </a:rPr>
              <a:t> </a:t>
            </a:r>
            <a:r>
              <a:rPr lang="en-US" sz="1600" dirty="0" err="1" smtClean="0">
                <a:solidFill>
                  <a:schemeClr val="bg1"/>
                </a:solidFill>
                <a:latin typeface="Symbol" pitchFamily="18" charset="2"/>
                <a:ea typeface="+mn-ea"/>
                <a:cs typeface="Trebuchet MS"/>
                <a:sym typeface="Wingdings" pitchFamily="2" charset="2"/>
              </a:rPr>
              <a:t>tt</a:t>
            </a: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  <a:sym typeface="Wingdings" pitchFamily="2" charset="2"/>
              </a:rPr>
              <a:t>) = 6.3%</a:t>
            </a: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  (M</a:t>
            </a:r>
            <a:r>
              <a:rPr lang="en-US" sz="1600" baseline="-250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H</a:t>
            </a: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=125 </a:t>
            </a:r>
            <a:r>
              <a:rPr lang="en-US" sz="1600" dirty="0" err="1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GeV</a:t>
            </a:r>
            <a:r>
              <a:rPr lang="en-US" sz="1600" dirty="0" smtClean="0">
                <a:solidFill>
                  <a:schemeClr val="bg1"/>
                </a:solidFill>
                <a:latin typeface="Trebuchet MS"/>
                <a:ea typeface="+mn-ea"/>
                <a:cs typeface="Trebuchet MS"/>
              </a:rPr>
              <a:t>)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Search in exclusive categories: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lep-lep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lep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-had, had-had and jets: 0, 1 (boosted or not), 2 (VBF, VH)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800" dirty="0" smtClean="0">
                <a:solidFill>
                  <a:schemeClr val="bg1"/>
                </a:solidFill>
                <a:latin typeface="+mn-lt"/>
                <a:cs typeface="Trebuchet MS"/>
              </a:rPr>
              <a:t> Most powerful channel VBF</a:t>
            </a:r>
            <a:endParaRPr lang="en-US" sz="1800" dirty="0" smtClean="0">
              <a:solidFill>
                <a:schemeClr val="bg1"/>
              </a:solidFill>
              <a:latin typeface="+mn-lt"/>
              <a:ea typeface="+mn-ea"/>
              <a:cs typeface="Trebuchet M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4724400" y="1371600"/>
            <a:ext cx="4114800" cy="90794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srgbClr val="0066FF"/>
                </a:solidFill>
                <a:latin typeface="Symbol" charset="2"/>
                <a:ea typeface="+mn-ea"/>
                <a:cs typeface="Symbol" charset="2"/>
              </a:rPr>
              <a:t>m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ea typeface="+mn-ea"/>
                <a:cs typeface="Trebuchet MS"/>
              </a:rPr>
              <a:t>(125) = 0.7 ± 0.7  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66FF"/>
                </a:solidFill>
                <a:latin typeface="Trebuchet MS"/>
                <a:ea typeface="+mn-ea"/>
                <a:cs typeface="Trebuchet MS"/>
              </a:rPr>
              <a:t>95% CL limit (125): 1.9 [ exp: 1.2 ] × SM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66FF"/>
                </a:solidFill>
                <a:latin typeface="Trebuchet MS"/>
                <a:ea typeface="+mn-ea"/>
                <a:cs typeface="Trebuchet MS"/>
              </a:rPr>
              <a:t>Significance (125): 1.1σ [ exp: 1.7σ ]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6324600" y="990600"/>
            <a:ext cx="2362199" cy="307777"/>
          </a:xfrm>
          <a:prstGeom prst="rect">
            <a:avLst/>
          </a:prstGeom>
          <a:noFill/>
          <a:ln>
            <a:noFill/>
          </a:ln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+mn-lt"/>
                <a:ea typeface="+mn-ea"/>
              </a:rPr>
              <a:t>ATLAS-CONF-2012-160</a:t>
            </a:r>
            <a:endParaRPr lang="en-US" kern="0" dirty="0" smtClean="0">
              <a:latin typeface="+mn-lt"/>
              <a:ea typeface="+mn-ea"/>
            </a:endParaRPr>
          </a:p>
        </p:txBody>
      </p:sp>
      <p:graphicFrame>
        <p:nvGraphicFramePr>
          <p:cNvPr id="12" name="Tableau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36237057"/>
              </p:ext>
            </p:extLst>
          </p:nvPr>
        </p:nvGraphicFramePr>
        <p:xfrm>
          <a:off x="457200" y="5394960"/>
          <a:ext cx="822960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Signal (SM)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Production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7 </a:t>
                      </a:r>
                      <a:r>
                        <a:rPr lang="fr-FR" sz="1600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&amp;</a:t>
                      </a:r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 8 </a:t>
                      </a:r>
                      <a:r>
                        <a:rPr lang="fr-FR" sz="1600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      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Signal </a:t>
                      </a:r>
                      <a:r>
                        <a:rPr lang="fr-FR" sz="1600" dirty="0" err="1" smtClean="0">
                          <a:solidFill>
                            <a:schemeClr val="bg1"/>
                          </a:solidFill>
                        </a:rPr>
                        <a:t>purity</a:t>
                      </a:r>
                      <a:endParaRPr lang="fr-FR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s/b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bg1"/>
                          </a:solidFill>
                        </a:rPr>
                        <a:t>Main backgrounds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~330 (BR=6.3%)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solidFill>
                            <a:srgbClr val="FF0000"/>
                          </a:solidFill>
                        </a:rPr>
                        <a:t>VBF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600" baseline="0" dirty="0" err="1" smtClean="0">
                          <a:solidFill>
                            <a:schemeClr val="tx1"/>
                          </a:solidFill>
                        </a:rPr>
                        <a:t>Hgg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, VH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4.9 </a:t>
                      </a:r>
                      <a:r>
                        <a:rPr lang="fr-FR" sz="1200" dirty="0" smtClean="0"/>
                        <a:t>&amp;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13 fb</a:t>
                      </a:r>
                      <a:r>
                        <a:rPr lang="fr-FR" sz="1600" b="1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rgbClr val="FF0000"/>
                          </a:solidFill>
                        </a:rPr>
                        <a:t>0.3%</a:t>
                      </a:r>
                      <a:r>
                        <a:rPr lang="fr-FR" sz="1800" baseline="0" dirty="0" smtClean="0">
                          <a:solidFill>
                            <a:srgbClr val="FF0000"/>
                          </a:solidFill>
                        </a:rPr>
                        <a:t> - 30%</a:t>
                      </a:r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ZZ, </a:t>
                      </a:r>
                      <a:r>
                        <a:rPr lang="fr-FR" sz="1600" dirty="0" err="1" smtClean="0"/>
                        <a:t>Z+jets</a:t>
                      </a:r>
                      <a:r>
                        <a:rPr lang="fr-FR" sz="1600" dirty="0" smtClean="0"/>
                        <a:t>, top</a:t>
                      </a:r>
                      <a:endParaRPr lang="fr-FR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5800" y="2743200"/>
            <a:ext cx="44114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l</a:t>
            </a:r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l</a:t>
            </a:r>
            <a:endParaRPr lang="en-US" sz="16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2743200"/>
            <a:ext cx="48603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l</a:t>
            </a:r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h</a:t>
            </a:r>
            <a:endParaRPr lang="en-US" sz="1600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2743200"/>
            <a:ext cx="53091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h</a:t>
            </a:r>
            <a:r>
              <a:rPr lang="en-US" sz="1600" b="1" dirty="0" err="1" smtClean="0">
                <a:latin typeface="Symbol" pitchFamily="18" charset="2"/>
              </a:rPr>
              <a:t>t</a:t>
            </a:r>
            <a:r>
              <a:rPr lang="en-US" sz="1600" b="1" baseline="-25000" dirty="0" err="1" smtClean="0"/>
              <a:t>h</a:t>
            </a:r>
            <a:endParaRPr lang="en-US" sz="16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862159" y="228600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 will come soon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219" y="3886200"/>
            <a:ext cx="285918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Z/W+H</a:t>
            </a:r>
            <a:r>
              <a:rPr lang="en-US" dirty="0" smtClean="0">
                <a:sym typeface="Wingdings" pitchFamily="2" charset="2"/>
              </a:rPr>
              <a:t> 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25</a:t>
            </a:fld>
            <a:endParaRPr lang="en-US" altLang="zh-C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9181"/>
            <a:ext cx="2971800" cy="281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062" y="1066800"/>
            <a:ext cx="2928938" cy="28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066800"/>
            <a:ext cx="29696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2133600"/>
            <a:ext cx="1143000" cy="2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133600"/>
            <a:ext cx="1219200" cy="2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2133600"/>
            <a:ext cx="1143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46" y="3733800"/>
            <a:ext cx="356035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3797856"/>
            <a:ext cx="2514600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BR(</a:t>
            </a:r>
            <a:r>
              <a:rPr lang="en-US" sz="1600" b="1" dirty="0" err="1" smtClean="0">
                <a:solidFill>
                  <a:srgbClr val="0000FF"/>
                </a:solidFill>
              </a:rPr>
              <a:t>H</a:t>
            </a:r>
            <a:r>
              <a:rPr lang="en-US" sz="1600" b="1" dirty="0" err="1" smtClean="0">
                <a:solidFill>
                  <a:srgbClr val="0000FF"/>
                </a:solidFill>
                <a:sym typeface="Wingdings" pitchFamily="2" charset="2"/>
              </a:rPr>
              <a:t>bb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):</a:t>
            </a:r>
            <a:r>
              <a:rPr lang="en-US" sz="1600" b="1" dirty="0" smtClean="0">
                <a:solidFill>
                  <a:srgbClr val="0000FF"/>
                </a:solidFill>
              </a:rPr>
              <a:t>  57.8%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</a:rPr>
              <a:t> Large background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  with fully data-driven  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</a:rPr>
              <a:t> Search for peak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  in </a:t>
            </a:r>
            <a:r>
              <a:rPr lang="en-US" sz="1600" b="1" dirty="0" err="1" smtClean="0">
                <a:solidFill>
                  <a:srgbClr val="0000FF"/>
                </a:solidFill>
              </a:rPr>
              <a:t>m</a:t>
            </a:r>
            <a:r>
              <a:rPr lang="en-US" sz="1600" b="1" baseline="-25000" dirty="0" err="1" smtClean="0">
                <a:solidFill>
                  <a:srgbClr val="0000FF"/>
                </a:solidFill>
              </a:rPr>
              <a:t>bb</a:t>
            </a:r>
            <a:r>
              <a:rPr lang="en-US" sz="1600" b="1" dirty="0" smtClean="0">
                <a:solidFill>
                  <a:srgbClr val="0000FF"/>
                </a:solidFill>
              </a:rPr>
              <a:t> spectra (3 </a:t>
            </a:r>
            <a:r>
              <a:rPr lang="en-US" sz="1600" b="1" dirty="0" err="1" smtClean="0">
                <a:solidFill>
                  <a:srgbClr val="0000FF"/>
                </a:solidFill>
              </a:rPr>
              <a:t>ch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</a:rPr>
              <a:t> Validation using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   VZ(</a:t>
            </a:r>
            <a:r>
              <a:rPr lang="en-US" sz="1600" b="1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</a:rPr>
              <a:t>bb)</a:t>
            </a:r>
          </a:p>
          <a:p>
            <a:endParaRPr lang="en-US" sz="1600" b="1" dirty="0" smtClean="0">
              <a:solidFill>
                <a:srgbClr val="0000FF"/>
              </a:solidFill>
            </a:endParaRPr>
          </a:p>
          <a:p>
            <a:endParaRPr lang="en-US" sz="16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FF"/>
                </a:solidFill>
              </a:rPr>
              <a:t> Systematic: JES,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   b-tagging 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943600" y="6172200"/>
            <a:ext cx="2590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rebuchet MS"/>
                <a:cs typeface="Symbol" charset="2"/>
              </a:rPr>
              <a:t>Combined limit 1.4 x SM</a:t>
            </a:r>
            <a:r>
              <a:rPr lang="en-US" sz="1600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endParaRPr lang="en-US" sz="16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0191" y="4648200"/>
            <a:ext cx="68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Z</a:t>
            </a:r>
            <a:r>
              <a:rPr lang="en-US" b="1" dirty="0" err="1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b="1" dirty="0" err="1" smtClean="0">
                <a:solidFill>
                  <a:srgbClr val="0000FF"/>
                </a:solidFill>
              </a:rPr>
              <a:t>bb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10000" y="49530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5686425"/>
            <a:ext cx="1371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29"/>
          <p:cNvSpPr txBox="1"/>
          <p:nvPr/>
        </p:nvSpPr>
        <p:spPr>
          <a:xfrm>
            <a:off x="6248400" y="228600"/>
            <a:ext cx="2619430" cy="30777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ATLAS-CONF-2013-079</a:t>
            </a:r>
            <a:endParaRPr lang="en-US" b="1" kern="0" dirty="0" smtClean="0">
              <a:solidFill>
                <a:srgbClr val="FF0000"/>
              </a:solidFill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6477000" y="457200"/>
            <a:ext cx="248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latin typeface="Trebuchet MS"/>
                <a:cs typeface="Trebuchet MS"/>
              </a:rPr>
              <a:t>Also 7 TeV analysis of </a:t>
            </a:r>
            <a:r>
              <a:rPr lang="en-GB" sz="1200" i="1" dirty="0" err="1" smtClean="0">
                <a:latin typeface="Trebuchet MS"/>
                <a:cs typeface="Trebuchet MS"/>
              </a:rPr>
              <a:t>tt+H</a:t>
            </a:r>
            <a:r>
              <a:rPr lang="en-GB" sz="1200" i="1" dirty="0" smtClean="0">
                <a:latin typeface="Trebuchet MS"/>
                <a:cs typeface="Trebuchet MS"/>
              </a:rPr>
              <a:t>, with H </a:t>
            </a:r>
            <a:r>
              <a:rPr lang="en-GB" sz="1200" i="1" dirty="0" smtClean="0">
                <a:latin typeface="Symbol" charset="2"/>
                <a:cs typeface="Symbol" charset="2"/>
              </a:rPr>
              <a:t>® </a:t>
            </a:r>
            <a:r>
              <a:rPr lang="en-GB" sz="1200" i="1" dirty="0" smtClean="0">
                <a:latin typeface="Trebuchet MS"/>
                <a:cs typeface="Trebuchet MS"/>
              </a:rPr>
              <a:t>bb [</a:t>
            </a:r>
            <a:r>
              <a:rPr lang="en-US" sz="1200" i="1" dirty="0" smtClean="0">
                <a:latin typeface="Trebuchet MS"/>
                <a:cs typeface="Trebuchet MS"/>
              </a:rPr>
              <a:t>ATLAS-CONF-2012-135</a:t>
            </a:r>
            <a:r>
              <a:rPr lang="en-GB" sz="1200" i="1" dirty="0" smtClean="0">
                <a:latin typeface="Trebuchet MS"/>
                <a:cs typeface="Trebuchet MS"/>
              </a:rPr>
              <a:t>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91000" y="5178623"/>
            <a:ext cx="708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sym typeface="Wingdings" pitchFamily="2" charset="2"/>
              </a:rPr>
              <a:t>H</a:t>
            </a:r>
            <a:r>
              <a:rPr lang="en-US" b="1" dirty="0" err="1" smtClean="0">
                <a:solidFill>
                  <a:srgbClr val="C00000"/>
                </a:solidFill>
              </a:rPr>
              <a:t>bb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14800" y="5410200"/>
            <a:ext cx="2286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 of H</a:t>
            </a:r>
            <a:r>
              <a:rPr lang="en-US" dirty="0" smtClean="0">
                <a:sym typeface="Wingdings" pitchFamily="2" charset="2"/>
              </a:rPr>
              <a:t> 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048" y="1066800"/>
            <a:ext cx="4982352" cy="49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/>
          <p:cNvSpPr txBox="1"/>
          <p:nvPr/>
        </p:nvSpPr>
        <p:spPr>
          <a:xfrm>
            <a:off x="2362200" y="6172200"/>
            <a:ext cx="42672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66FF"/>
                </a:solidFill>
                <a:latin typeface="Symbol" charset="2"/>
                <a:cs typeface="Symbol" charset="2"/>
              </a:rPr>
              <a:t>m 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(125 </a:t>
            </a:r>
            <a:r>
              <a:rPr lang="en-US" sz="1600" b="1" dirty="0" err="1" smtClean="0">
                <a:solidFill>
                  <a:srgbClr val="0066FF"/>
                </a:solidFill>
                <a:latin typeface="Trebuchet MS"/>
                <a:cs typeface="Trebuchet MS"/>
              </a:rPr>
              <a:t>GeV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) </a:t>
            </a:r>
            <a:r>
              <a:rPr lang="en-US" sz="1600" b="1" dirty="0">
                <a:solidFill>
                  <a:srgbClr val="0066FF"/>
                </a:solidFill>
                <a:latin typeface="Trebuchet MS"/>
                <a:cs typeface="Trebuchet MS"/>
              </a:rPr>
              <a:t>= </a:t>
            </a:r>
            <a:r>
              <a:rPr lang="en-US" sz="1600" b="1" dirty="0" smtClean="0">
                <a:solidFill>
                  <a:srgbClr val="0066FF"/>
                </a:solidFill>
                <a:latin typeface="Symbol" charset="2"/>
                <a:cs typeface="Trebuchet MS"/>
              </a:rPr>
              <a:t>  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0.2 </a:t>
            </a:r>
            <a:r>
              <a:rPr lang="en-US" sz="1600" b="1" dirty="0">
                <a:solidFill>
                  <a:srgbClr val="0066FF"/>
                </a:solidFill>
                <a:latin typeface="Trebuchet MS"/>
                <a:cs typeface="Trebuchet MS"/>
              </a:rPr>
              <a:t>± 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0.5(stat</a:t>
            </a:r>
            <a:r>
              <a:rPr lang="en-US" sz="1600" b="1" dirty="0">
                <a:solidFill>
                  <a:srgbClr val="0066FF"/>
                </a:solidFill>
                <a:latin typeface="Trebuchet MS"/>
                <a:cs typeface="Trebuchet MS"/>
              </a:rPr>
              <a:t>) ± 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0.4(</a:t>
            </a:r>
            <a:r>
              <a:rPr lang="en-US" sz="1600" b="1" dirty="0" err="1" smtClean="0">
                <a:solidFill>
                  <a:srgbClr val="0066FF"/>
                </a:solidFill>
                <a:latin typeface="Trebuchet MS"/>
                <a:cs typeface="Trebuchet MS"/>
              </a:rPr>
              <a:t>syst</a:t>
            </a:r>
            <a:r>
              <a:rPr lang="en-US" sz="1600" b="1" dirty="0" smtClean="0">
                <a:solidFill>
                  <a:srgbClr val="0066FF"/>
                </a:solidFill>
                <a:latin typeface="Trebuchet MS"/>
                <a:cs typeface="Trebuchet MS"/>
              </a:rPr>
              <a:t>)</a:t>
            </a:r>
            <a:endParaRPr lang="en-US" sz="1600" b="1" dirty="0">
              <a:solidFill>
                <a:srgbClr val="0066FF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67400" y="1752600"/>
            <a:ext cx="0" cy="3733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mm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27</a:t>
            </a:fld>
            <a:endParaRPr lang="en-US" altLang="zh-C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3000"/>
            <a:ext cx="4191000" cy="393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3429000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71600"/>
            <a:ext cx="3276600" cy="212669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962400" cy="29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6350" y="5334000"/>
            <a:ext cx="37528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00800" y="838200"/>
            <a:ext cx="2400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ATLAS-CONF-2013-010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5334000"/>
            <a:ext cx="3733800" cy="990600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3200400"/>
            <a:ext cx="74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mm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1905000"/>
            <a:ext cx="728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sym typeface="Wingdings" pitchFamily="2" charset="2"/>
              </a:rPr>
              <a:t>Z </a:t>
            </a:r>
            <a:r>
              <a:rPr lang="en-US" b="1" dirty="0" smtClean="0">
                <a:solidFill>
                  <a:srgbClr val="006600"/>
                </a:solidFill>
                <a:latin typeface="Symbol" pitchFamily="18" charset="2"/>
                <a:sym typeface="Wingdings" pitchFamily="2" charset="2"/>
              </a:rPr>
              <a:t>mm</a:t>
            </a:r>
            <a:endParaRPr lang="en-US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91000"/>
          </a:xfrm>
        </p:spPr>
        <p:txBody>
          <a:bodyPr/>
          <a:lstStyle/>
          <a:p>
            <a:r>
              <a:rPr lang="en-US" dirty="0" smtClean="0"/>
              <a:t>Properties Measurements</a:t>
            </a:r>
            <a:br>
              <a:rPr lang="en-US" dirty="0" smtClean="0"/>
            </a:br>
            <a:r>
              <a:rPr lang="en-US" dirty="0" smtClean="0"/>
              <a:t>Mass,  Couplings,  Spin-Parity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Combination (4l, </a:t>
            </a:r>
            <a:r>
              <a:rPr lang="en-US" dirty="0" err="1" smtClean="0">
                <a:latin typeface="Symbol" pitchFamily="18" charset="2"/>
              </a:rPr>
              <a:t>gg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29</a:t>
            </a:fld>
            <a:endParaRPr lang="en-US" altLang="zh-C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54" y="1603841"/>
            <a:ext cx="3837312" cy="36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477" y="1600200"/>
            <a:ext cx="431712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04900"/>
            <a:ext cx="8686800" cy="4048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486400"/>
            <a:ext cx="3810000" cy="76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5334000"/>
            <a:ext cx="401131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895600"/>
            <a:ext cx="1600200" cy="23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24400" y="6138446"/>
            <a:ext cx="438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Prob. to observe 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600" b="1" dirty="0" smtClean="0">
                <a:solidFill>
                  <a:srgbClr val="0000FF"/>
                </a:solidFill>
              </a:rPr>
              <a:t>m≥2.3 </a:t>
            </a:r>
            <a:r>
              <a:rPr lang="en-US" sz="1600" b="1" dirty="0" err="1" smtClean="0">
                <a:solidFill>
                  <a:srgbClr val="0000FF"/>
                </a:solidFill>
              </a:rPr>
              <a:t>GeV</a:t>
            </a:r>
            <a:r>
              <a:rPr lang="en-US" sz="1600" b="1" dirty="0" smtClean="0">
                <a:solidFill>
                  <a:srgbClr val="0000FF"/>
                </a:solidFill>
              </a:rPr>
              <a:t> ~ 1.5% (2.4</a:t>
            </a:r>
            <a:r>
              <a:rPr lang="en-US" sz="1600" b="1" dirty="0" smtClean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0" y="0"/>
            <a:ext cx="2540000" cy="1905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 l="9982"/>
          <a:stretch>
            <a:fillRect/>
          </a:stretch>
        </p:blipFill>
        <p:spPr bwMode="auto">
          <a:xfrm>
            <a:off x="432048" y="1265826"/>
            <a:ext cx="6156176" cy="4220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248400" y="3733800"/>
            <a:ext cx="2895600" cy="1701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Inner Detector (|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  <a:sym typeface="Symbol" charset="0"/>
              </a:rPr>
              <a:t>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|&lt;2.5, B=2T):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Si Pixels, Si strips, Transition Radiation detector (straws)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Precise tracking and 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cs typeface="Arial" charset="0"/>
              </a:rPr>
              <a:t>vertexing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e/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  <a:sym typeface="Symbol" charset="0"/>
              </a:rPr>
              <a:t>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 separation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Momentum resolution: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  <a:sym typeface="Symbol" charset="0"/>
              </a:rPr>
              <a:t>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/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cs typeface="Arial" charset="0"/>
              </a:rPr>
              <a:t>p</a:t>
            </a:r>
            <a:r>
              <a:rPr lang="en-US" sz="1500" b="1" baseline="-25000" dirty="0" err="1">
                <a:solidFill>
                  <a:schemeClr val="bg1"/>
                </a:solidFill>
                <a:latin typeface="Corbel"/>
                <a:cs typeface="Arial" charset="0"/>
              </a:rPr>
              <a:t>T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 ~ 3.8x10</a:t>
            </a:r>
            <a:r>
              <a:rPr lang="en-US" sz="1500" b="1" baseline="30000" dirty="0">
                <a:solidFill>
                  <a:schemeClr val="bg1"/>
                </a:solidFill>
                <a:latin typeface="Corbel"/>
                <a:cs typeface="Arial" charset="0"/>
              </a:rPr>
              <a:t>-4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cs typeface="Arial" charset="0"/>
              </a:rPr>
              <a:t>p</a:t>
            </a:r>
            <a:r>
              <a:rPr lang="en-US" sz="1500" b="1" baseline="-25000" dirty="0" err="1">
                <a:solidFill>
                  <a:schemeClr val="bg1"/>
                </a:solidFill>
                <a:latin typeface="Corbel"/>
                <a:cs typeface="Arial" charset="0"/>
              </a:rPr>
              <a:t>T</a:t>
            </a:r>
            <a:r>
              <a:rPr lang="en-US" sz="1500" b="1" baseline="-25000" dirty="0">
                <a:solidFill>
                  <a:schemeClr val="bg1"/>
                </a:solidFill>
                <a:latin typeface="Corbel"/>
                <a:cs typeface="Arial" charset="0"/>
              </a:rPr>
              <a:t> 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(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cs typeface="Arial" charset="0"/>
              </a:rPr>
              <a:t>GeV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) 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  <a:sym typeface="Symbol" charset="0"/>
              </a:rPr>
              <a:t> </a:t>
            </a:r>
            <a:r>
              <a:rPr lang="en-US" sz="1500" b="1" dirty="0">
                <a:solidFill>
                  <a:schemeClr val="bg1"/>
                </a:solidFill>
                <a:latin typeface="Corbel"/>
                <a:cs typeface="Arial" charset="0"/>
              </a:rPr>
              <a:t>0.0</a:t>
            </a: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15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0" y="2105561"/>
            <a:ext cx="2231701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Length  : ~ </a:t>
            </a:r>
            <a:r>
              <a:rPr lang="en-US" dirty="0" smtClean="0">
                <a:solidFill>
                  <a:prstClr val="black"/>
                </a:solidFill>
                <a:latin typeface="Corbel"/>
              </a:rPr>
              <a:t>44 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Radius  : ~ 12 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Weight : ~ 7000 tons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~10</a:t>
            </a:r>
            <a:r>
              <a:rPr lang="en-US" baseline="30000" dirty="0">
                <a:solidFill>
                  <a:prstClr val="black"/>
                </a:solidFill>
                <a:latin typeface="Corbel"/>
              </a:rPr>
              <a:t>8</a:t>
            </a:r>
            <a:r>
              <a:rPr lang="en-US" dirty="0">
                <a:solidFill>
                  <a:prstClr val="black"/>
                </a:solidFill>
                <a:latin typeface="Corbel"/>
              </a:rPr>
              <a:t> electronic channels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</a:pPr>
            <a:r>
              <a:rPr lang="en-US" dirty="0">
                <a:solidFill>
                  <a:prstClr val="black"/>
                </a:solidFill>
                <a:latin typeface="Corbel"/>
              </a:rPr>
              <a:t>3000 km of cables</a:t>
            </a: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0" y="55602"/>
            <a:ext cx="6834187" cy="5539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chemeClr val="bg1"/>
                </a:solidFill>
                <a:latin typeface="Corbel"/>
              </a:rPr>
              <a:t>Muon Spectrometer </a:t>
            </a:r>
            <a:r>
              <a:rPr lang="en-US" sz="1500" b="1" dirty="0">
                <a:solidFill>
                  <a:schemeClr val="bg1"/>
                </a:solidFill>
                <a:latin typeface="Corbel"/>
                <a:sym typeface="Symbol" charset="0"/>
              </a:rPr>
              <a:t>(</a:t>
            </a:r>
            <a:r>
              <a:rPr lang="en-US" sz="1500" b="1" dirty="0">
                <a:solidFill>
                  <a:schemeClr val="bg1"/>
                </a:solidFill>
                <a:latin typeface="Corbel"/>
              </a:rPr>
              <a:t>|</a:t>
            </a:r>
            <a:r>
              <a:rPr lang="en-US" sz="1500" b="1" dirty="0">
                <a:solidFill>
                  <a:schemeClr val="bg1"/>
                </a:solidFill>
                <a:latin typeface="Corbel"/>
                <a:sym typeface="Symbol" charset="0"/>
              </a:rPr>
              <a:t>|&lt;2.7) : air-core 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sym typeface="Symbol" charset="0"/>
              </a:rPr>
              <a:t>toroids</a:t>
            </a:r>
            <a:r>
              <a:rPr lang="en-US" sz="1500" b="1" dirty="0">
                <a:solidFill>
                  <a:schemeClr val="bg1"/>
                </a:solidFill>
                <a:latin typeface="Corbel"/>
                <a:sym typeface="Symbol" charset="0"/>
              </a:rPr>
              <a:t> with </a:t>
            </a:r>
            <a:r>
              <a:rPr lang="en-US" sz="1500" b="1" dirty="0" smtClean="0">
                <a:solidFill>
                  <a:schemeClr val="bg1"/>
                </a:solidFill>
                <a:latin typeface="Corbel"/>
                <a:sym typeface="Symbol" charset="0"/>
              </a:rPr>
              <a:t>muon chambers (tracking and trigger)</a:t>
            </a:r>
            <a:r>
              <a:rPr lang="en-US" sz="1500" b="1" dirty="0">
                <a:solidFill>
                  <a:schemeClr val="bg1"/>
                </a:solidFill>
                <a:latin typeface="Corbel"/>
                <a:sym typeface="Symbol" charset="0"/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  <a:latin typeface="Corbel"/>
                <a:sym typeface="Symbol" charset="0"/>
              </a:rPr>
              <a:t>to </a:t>
            </a:r>
            <a:r>
              <a:rPr lang="en-US" sz="1500" b="1" dirty="0" smtClean="0">
                <a:solidFill>
                  <a:schemeClr val="bg1"/>
                </a:solidFill>
                <a:latin typeface="Corbel"/>
              </a:rPr>
              <a:t>measurement </a:t>
            </a:r>
            <a:r>
              <a:rPr lang="en-US" sz="1500" b="1" dirty="0">
                <a:solidFill>
                  <a:schemeClr val="bg1"/>
                </a:solidFill>
                <a:latin typeface="Corbel"/>
              </a:rPr>
              <a:t>with momentum resolution &lt; 10% up </a:t>
            </a:r>
            <a:r>
              <a:rPr lang="en-US" sz="1500" b="1" dirty="0" smtClean="0">
                <a:solidFill>
                  <a:schemeClr val="bg1"/>
                </a:solidFill>
                <a:latin typeface="Corbel"/>
              </a:rPr>
              <a:t>to E</a:t>
            </a:r>
            <a:r>
              <a:rPr lang="en-US" sz="1500" b="1" baseline="-25000" dirty="0">
                <a:solidFill>
                  <a:schemeClr val="bg1"/>
                </a:solidFill>
                <a:latin typeface="Corbel"/>
                <a:sym typeface="Symbol" charset="0"/>
              </a:rPr>
              <a:t></a:t>
            </a:r>
            <a:r>
              <a:rPr lang="en-US" sz="1500" b="1" dirty="0">
                <a:solidFill>
                  <a:schemeClr val="bg1"/>
                </a:solidFill>
                <a:latin typeface="Corbel"/>
                <a:sym typeface="Symbol" charset="0"/>
              </a:rPr>
              <a:t> ~ 1 </a:t>
            </a:r>
            <a:r>
              <a:rPr lang="en-US" sz="1500" b="1" dirty="0" err="1">
                <a:solidFill>
                  <a:schemeClr val="bg1"/>
                </a:solidFill>
                <a:latin typeface="Corbel"/>
                <a:sym typeface="Symbol" charset="0"/>
              </a:rPr>
              <a:t>TeV</a:t>
            </a:r>
            <a:endParaRPr lang="en-US" sz="1500" b="1" dirty="0">
              <a:solidFill>
                <a:schemeClr val="bg1"/>
              </a:solidFill>
              <a:latin typeface="Corbel"/>
              <a:sym typeface="Symbo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7896" y="5692170"/>
            <a:ext cx="3774504" cy="784830"/>
          </a:xfrm>
          <a:prstGeom prst="rect">
            <a:avLst/>
          </a:prstGeom>
          <a:solidFill>
            <a:srgbClr val="FF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EM calorimeter: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Pb-LA</a:t>
            </a:r>
            <a:r>
              <a:rPr lang="en-US" sz="1500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r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/>
                <a:cs typeface="Arial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Accordion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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trigger, identification and measurement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E-resolution: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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/E ~ 10%/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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 </a:t>
            </a:r>
            <a:endParaRPr lang="es-ES_tradnl" sz="1500" b="1" dirty="0">
              <a:solidFill>
                <a:prstClr val="black"/>
              </a:solidFill>
              <a:latin typeface="Corbel"/>
              <a:cs typeface="Arial" charset="0"/>
              <a:sym typeface="Symbo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267200" y="5486400"/>
            <a:ext cx="4800600" cy="101566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HAD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</a:rPr>
              <a:t>calorimetry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 (|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|&lt;5): segmentation, 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hermeticity</a:t>
            </a:r>
            <a:endParaRPr lang="en-US" sz="1500" dirty="0">
              <a:solidFill>
                <a:prstClr val="black"/>
              </a:solidFill>
              <a:latin typeface="Corbel"/>
              <a:cs typeface="Arial" charset="0"/>
              <a:sym typeface="Symbo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Fe/</a:t>
            </a:r>
            <a:r>
              <a:rPr lang="en-US" sz="1500" dirty="0" err="1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scintillator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 Tiles (central), Cu/W-LAr (fwd)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Trigger and measurement of jets and missing E</a:t>
            </a:r>
            <a:r>
              <a:rPr lang="en-US" sz="1500" baseline="-25000" dirty="0">
                <a:solidFill>
                  <a:prstClr val="black"/>
                </a:solidFill>
                <a:latin typeface="Corbel"/>
                <a:cs typeface="Arial" charset="0"/>
              </a:rPr>
              <a:t>T</a:t>
            </a:r>
            <a:endParaRPr lang="en-US" sz="1500" dirty="0">
              <a:solidFill>
                <a:prstClr val="black"/>
              </a:solidFill>
              <a:latin typeface="Corbel"/>
              <a:cs typeface="Arial" charset="0"/>
              <a:sym typeface="Symbo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E-resolution: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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/E ~ 50%/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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E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  <a:sym typeface="Symbol" charset="0"/>
              </a:rPr>
              <a:t> </a:t>
            </a:r>
            <a:r>
              <a:rPr lang="en-US" sz="1500" dirty="0">
                <a:solidFill>
                  <a:prstClr val="black"/>
                </a:solidFill>
                <a:latin typeface="Corbel"/>
                <a:cs typeface="Arial" charset="0"/>
              </a:rPr>
              <a:t>0.03 </a:t>
            </a:r>
          </a:p>
        </p:txBody>
      </p:sp>
      <p:sp>
        <p:nvSpPr>
          <p:cNvPr id="12" name="Text Box 1036"/>
          <p:cNvSpPr txBox="1">
            <a:spLocks noChangeArrowheads="1"/>
          </p:cNvSpPr>
          <p:nvPr/>
        </p:nvSpPr>
        <p:spPr bwMode="auto">
          <a:xfrm>
            <a:off x="152400" y="4572000"/>
            <a:ext cx="1545616" cy="101566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3-level trigger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reducing the rate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orbel"/>
              </a:rPr>
              <a:t>from 40 MHz 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Corbel"/>
              </a:rPr>
              <a:t>~300 </a:t>
            </a:r>
            <a:r>
              <a:rPr lang="en-US" sz="1500" dirty="0">
                <a:solidFill>
                  <a:prstClr val="black"/>
                </a:solidFill>
                <a:latin typeface="Corbel"/>
              </a:rPr>
              <a:t>Hz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4800" y="685800"/>
            <a:ext cx="1905000" cy="1219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Trebuchet MS" pitchFamily="32" charset="0"/>
                <a:cs typeface="Arial" charset="0"/>
              </a:rPr>
              <a:t>38  Countries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Trebuchet MS" pitchFamily="32" charset="0"/>
                <a:cs typeface="Arial" charset="0"/>
              </a:rPr>
              <a:t>174  Institutions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Trebuchet MS" pitchFamily="32" charset="0"/>
                <a:cs typeface="Arial" charset="0"/>
              </a:rPr>
              <a:t>3000  Scientists 1000  Students</a:t>
            </a:r>
            <a:endParaRPr lang="en-US" sz="2400" b="1" dirty="0">
              <a:solidFill>
                <a:srgbClr val="FF0000"/>
              </a:solidFill>
              <a:latin typeface="Trebuchet MS" pitchFamily="32" charset="0"/>
              <a:cs typeface="Arial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667000" y="685800"/>
            <a:ext cx="3276600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3200" b="1" dirty="0" smtClean="0">
                <a:solidFill>
                  <a:srgbClr val="FFC000"/>
                </a:solidFill>
                <a:latin typeface="Trebuchet MS" pitchFamily="32" charset="0"/>
              </a:rPr>
              <a:t>ATLAS Detector</a:t>
            </a:r>
            <a:endParaRPr lang="en-US" sz="3200" b="1" dirty="0">
              <a:solidFill>
                <a:srgbClr val="FFC000"/>
              </a:solidFill>
              <a:latin typeface="Trebuchet MS" pitchFamily="32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30</a:t>
            </a:fld>
            <a:endParaRPr lang="en-US" altLang="zh-CN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1106269"/>
            <a:ext cx="8534400" cy="64633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Coupling strengths </a:t>
            </a:r>
            <a:r>
              <a:rPr lang="en-US" sz="24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US" sz="2400" baseline="-25000" dirty="0" err="1" smtClean="0">
                <a:solidFill>
                  <a:srgbClr val="C00000"/>
                </a:solidFill>
              </a:rPr>
              <a:t>i</a:t>
            </a:r>
            <a:r>
              <a:rPr lang="en-US" sz="240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&amp; ratio:</a:t>
            </a:r>
            <a:r>
              <a:rPr lang="en-US" sz="2400" dirty="0" smtClean="0">
                <a:solidFill>
                  <a:srgbClr val="0066FF"/>
                </a:solidFill>
              </a:rPr>
              <a:t>  </a:t>
            </a:r>
            <a:r>
              <a:rPr lang="en-US" sz="2000" b="1" dirty="0" err="1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</a:t>
            </a:r>
            <a:r>
              <a:rPr lang="en-US" sz="2000" b="1" dirty="0" smtClean="0">
                <a:solidFill>
                  <a:srgbClr val="0066FF"/>
                </a:solidFill>
              </a:rPr>
              <a:t> =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</a:t>
            </a:r>
            <a:r>
              <a:rPr lang="en-US" sz="2000" b="1" dirty="0" smtClean="0">
                <a:solidFill>
                  <a:srgbClr val="0066FF"/>
                </a:solidFill>
              </a:rPr>
              <a:t>/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F,SM</a:t>
            </a:r>
            <a:r>
              <a:rPr lang="en-US" sz="2000" b="1" dirty="0" smtClean="0">
                <a:solidFill>
                  <a:srgbClr val="0066FF"/>
                </a:solidFill>
              </a:rPr>
              <a:t>,</a:t>
            </a:r>
            <a:r>
              <a:rPr lang="en-US" sz="2000" b="1" baseline="30000" dirty="0" smtClean="0">
                <a:solidFill>
                  <a:srgbClr val="0066FF"/>
                </a:solidFill>
              </a:rPr>
              <a:t>  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V</a:t>
            </a:r>
            <a:r>
              <a:rPr lang="en-US" sz="2000" b="1" dirty="0" smtClean="0">
                <a:solidFill>
                  <a:srgbClr val="0066FF"/>
                </a:solidFill>
              </a:rPr>
              <a:t> =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V</a:t>
            </a:r>
            <a:r>
              <a:rPr lang="en-US" sz="2000" b="1" dirty="0" smtClean="0">
                <a:solidFill>
                  <a:srgbClr val="0066FF"/>
                </a:solidFill>
              </a:rPr>
              <a:t>/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V,SM</a:t>
            </a:r>
            <a:r>
              <a:rPr lang="en-US" sz="2000" dirty="0" smtClean="0">
                <a:solidFill>
                  <a:srgbClr val="0066FF"/>
                </a:solidFill>
              </a:rPr>
              <a:t>,</a:t>
            </a:r>
            <a:r>
              <a:rPr lang="en-US" sz="2000" baseline="30000" dirty="0" smtClean="0">
                <a:solidFill>
                  <a:srgbClr val="0066FF"/>
                </a:solidFill>
              </a:rPr>
              <a:t> </a:t>
            </a:r>
            <a:r>
              <a:rPr lang="en-US" sz="2000" dirty="0" smtClean="0">
                <a:solidFill>
                  <a:srgbClr val="0066FF"/>
                </a:solidFill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Symbol" pitchFamily="18" charset="2"/>
              </a:rPr>
              <a:t>l</a:t>
            </a:r>
            <a:r>
              <a:rPr lang="en-US" sz="2000" b="1" baseline="-25000" dirty="0" err="1" smtClean="0">
                <a:solidFill>
                  <a:srgbClr val="006600"/>
                </a:solidFill>
              </a:rPr>
              <a:t>ij</a:t>
            </a:r>
            <a:r>
              <a:rPr lang="en-US" sz="2000" b="1" dirty="0" smtClean="0">
                <a:solidFill>
                  <a:srgbClr val="006600"/>
                </a:solidFill>
              </a:rPr>
              <a:t> = </a:t>
            </a:r>
            <a:r>
              <a:rPr lang="en-US" sz="2000" b="1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="1" baseline="-25000" dirty="0" err="1" smtClean="0">
                <a:solidFill>
                  <a:srgbClr val="006600"/>
                </a:solidFill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</a:rPr>
              <a:t> /</a:t>
            </a:r>
            <a:r>
              <a:rPr lang="en-US" sz="2000" b="1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00"/>
                </a:solidFill>
              </a:rPr>
              <a:t>j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7205" y="6076135"/>
            <a:ext cx="315595" cy="2314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(8)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500"/>
            <a:ext cx="6266532" cy="6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04800" y="4191000"/>
            <a:ext cx="2092239" cy="427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006600"/>
                </a:solidFill>
                <a:latin typeface="Trebuchet MS"/>
                <a:cs typeface="Trebuchet MS"/>
              </a:rPr>
              <a:t>Example H</a:t>
            </a:r>
            <a:r>
              <a:rPr lang="en-US" sz="2000" dirty="0" smtClean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GB" sz="2000" dirty="0">
                <a:solidFill>
                  <a:srgbClr val="006600"/>
                </a:solidFill>
              </a:rPr>
              <a:t>→</a:t>
            </a:r>
            <a:r>
              <a:rPr lang="en-US" sz="2000" dirty="0" smtClean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US" sz="2000" i="1" dirty="0" err="1">
                <a:solidFill>
                  <a:srgbClr val="0066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i="1" dirty="0">
                <a:solidFill>
                  <a:srgbClr val="006600"/>
                </a:solidFill>
                <a:latin typeface="Symbol" charset="2"/>
                <a:cs typeface="Symbol" charset="2"/>
              </a:rPr>
              <a:t> </a:t>
            </a:r>
            <a:endParaRPr lang="fr-FR" sz="2000" dirty="0">
              <a:solidFill>
                <a:srgbClr val="006600"/>
              </a:solidFill>
              <a:latin typeface="Trebuchet MS"/>
              <a:cs typeface="Trebuchet M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1810440" cy="11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32" y="5341737"/>
            <a:ext cx="1638868" cy="102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17937"/>
            <a:ext cx="1803609" cy="10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934200" y="4419600"/>
            <a:ext cx="2133600" cy="115416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FF0000"/>
                </a:solidFill>
              </a:rPr>
              <a:t>g</a:t>
            </a:r>
            <a:r>
              <a:rPr lang="en-GB" sz="1600" b="1" dirty="0" smtClean="0">
                <a:solidFill>
                  <a:srgbClr val="FF0000"/>
                </a:solidFill>
              </a:rPr>
              <a:t> , </a:t>
            </a:r>
            <a:r>
              <a:rPr lang="en-GB" sz="16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1600" b="1" dirty="0" smtClean="0"/>
              <a:t>: </a:t>
            </a:r>
            <a:r>
              <a:rPr lang="en-GB" sz="1600" dirty="0" smtClean="0"/>
              <a:t>loop coupling scale factors</a:t>
            </a:r>
          </a:p>
          <a:p>
            <a:r>
              <a:rPr lang="en-GB" sz="1600" b="1" dirty="0" err="1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err="1" smtClean="0">
                <a:solidFill>
                  <a:srgbClr val="FF0000"/>
                </a:solidFill>
              </a:rPr>
              <a:t>H</a:t>
            </a:r>
            <a:r>
              <a:rPr lang="en-GB" sz="1600" dirty="0" smtClean="0"/>
              <a:t> is the total Higgs width scale factor 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5798937"/>
            <a:ext cx="2571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038600"/>
            <a:ext cx="2028825" cy="64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228600" y="5334000"/>
            <a:ext cx="56388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724400" y="5105400"/>
            <a:ext cx="1524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170" idx="2"/>
          </p:cNvCxnSpPr>
          <p:nvPr/>
        </p:nvCxnSpPr>
        <p:spPr>
          <a:xfrm flipV="1">
            <a:off x="3886200" y="4686097"/>
            <a:ext cx="100013" cy="26690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Signal Strength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31</a:t>
            </a:fld>
            <a:endParaRPr lang="en-US" altLang="zh-CN"/>
          </a:p>
        </p:txBody>
      </p:sp>
      <p:pic>
        <p:nvPicPr>
          <p:cNvPr id="5" name="Picture 2" descr="https://atlas.web.cern.ch/Atlas/GROUPS/PHYSICS/PAPERS/HIGG-2013-02/fig_0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061543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1174552"/>
            <a:ext cx="4007296" cy="461664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Signal strength μ = σ/</a:t>
            </a:r>
            <a:r>
              <a:rPr lang="en-GB" sz="1800" b="1" dirty="0" err="1">
                <a:solidFill>
                  <a:srgbClr val="FF0000"/>
                </a:solidFill>
              </a:rPr>
              <a:t>σ</a:t>
            </a:r>
            <a:r>
              <a:rPr lang="en-GB" sz="1800" b="1" baseline="-25000" dirty="0" err="1">
                <a:solidFill>
                  <a:srgbClr val="FF0000"/>
                </a:solidFill>
              </a:rPr>
              <a:t>SM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</a:p>
          <a:p>
            <a:r>
              <a:rPr lang="en-GB" sz="1600" dirty="0" smtClean="0"/>
              <a:t>Combination </a:t>
            </a:r>
            <a:r>
              <a:rPr lang="en-GB" sz="1600" dirty="0"/>
              <a:t>of </a:t>
            </a:r>
            <a:r>
              <a:rPr lang="en-GB" sz="1600" dirty="0" smtClean="0"/>
              <a:t> </a:t>
            </a:r>
            <a:r>
              <a:rPr lang="en-GB" sz="1600" dirty="0" err="1" smtClean="0"/>
              <a:t>diboson</a:t>
            </a:r>
            <a:r>
              <a:rPr lang="en-GB" sz="1600" dirty="0" smtClean="0"/>
              <a:t> final states</a:t>
            </a:r>
          </a:p>
          <a:p>
            <a:r>
              <a:rPr lang="pt-BR" sz="1600" dirty="0"/>
              <a:t>H → γγ </a:t>
            </a:r>
          </a:p>
          <a:p>
            <a:r>
              <a:rPr lang="pt-BR" sz="1600" dirty="0"/>
              <a:t>H → ZZ(*) → 4</a:t>
            </a:r>
            <a:r>
              <a:rPr lang="pt-BR" sz="1600" i="1" dirty="0"/>
              <a:t>l</a:t>
            </a:r>
            <a:endParaRPr lang="pt-BR" sz="1600" dirty="0"/>
          </a:p>
          <a:p>
            <a:r>
              <a:rPr lang="en-GB" sz="1600" dirty="0" smtClean="0"/>
              <a:t>H </a:t>
            </a:r>
            <a:r>
              <a:rPr lang="en-GB" sz="1600" dirty="0"/>
              <a:t>→ WW(*) → </a:t>
            </a:r>
            <a:r>
              <a:rPr lang="en-GB" sz="1600" i="1" dirty="0"/>
              <a:t>l</a:t>
            </a:r>
            <a:r>
              <a:rPr lang="el-GR" sz="1600" i="1" dirty="0"/>
              <a:t>ν</a:t>
            </a:r>
            <a:r>
              <a:rPr lang="en-GB" sz="1600" i="1" dirty="0"/>
              <a:t>l</a:t>
            </a:r>
            <a:r>
              <a:rPr lang="el-GR" sz="1600" i="1" dirty="0" smtClean="0"/>
              <a:t>ν</a:t>
            </a:r>
            <a:endParaRPr lang="en-GB" sz="1600" dirty="0"/>
          </a:p>
          <a:p>
            <a:r>
              <a:rPr lang="en-GB" sz="1600" dirty="0" smtClean="0"/>
              <a:t>measured  at combined </a:t>
            </a:r>
            <a:r>
              <a:rPr lang="en-GB" sz="1600" dirty="0" err="1" smtClean="0"/>
              <a:t>m</a:t>
            </a:r>
            <a:r>
              <a:rPr lang="en-GB" sz="1600" baseline="-25000" dirty="0" err="1" smtClean="0"/>
              <a:t>H</a:t>
            </a:r>
            <a:r>
              <a:rPr lang="en-GB" sz="1600" dirty="0" smtClean="0"/>
              <a:t>=125.5 </a:t>
            </a:r>
            <a:r>
              <a:rPr lang="en-GB" sz="1600" dirty="0" err="1" smtClean="0"/>
              <a:t>GeV</a:t>
            </a:r>
            <a:r>
              <a:rPr lang="en-GB" sz="1600" dirty="0" smtClean="0"/>
              <a:t>  </a:t>
            </a:r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9900FF"/>
                </a:solidFill>
              </a:rPr>
              <a:t>Variation due to </a:t>
            </a:r>
            <a:r>
              <a:rPr lang="en-GB" b="1" dirty="0" err="1" smtClean="0">
                <a:solidFill>
                  <a:srgbClr val="9900FF"/>
                </a:solidFill>
              </a:rPr>
              <a:t>m</a:t>
            </a:r>
            <a:r>
              <a:rPr lang="en-GB" b="1" baseline="-25000" dirty="0" err="1" smtClean="0">
                <a:solidFill>
                  <a:srgbClr val="9900FF"/>
                </a:solidFill>
              </a:rPr>
              <a:t>H</a:t>
            </a:r>
            <a:r>
              <a:rPr lang="en-GB" b="1" dirty="0" smtClean="0">
                <a:solidFill>
                  <a:srgbClr val="9900FF"/>
                </a:solidFill>
              </a:rPr>
              <a:t> uncertainty: ±3%</a:t>
            </a:r>
          </a:p>
          <a:p>
            <a:pPr marL="285750" indent="-285750">
              <a:buFont typeface="Arial" pitchFamily="34" charset="0"/>
              <a:buChar char="•"/>
            </a:pPr>
            <a:endParaRPr lang="en-GB" b="1" dirty="0" smtClean="0">
              <a:solidFill>
                <a:srgbClr val="99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9900FF"/>
                </a:solidFill>
              </a:rPr>
              <a:t>Compatibility with SM </a:t>
            </a:r>
            <a:r>
              <a:rPr lang="en-GB" b="1" dirty="0">
                <a:solidFill>
                  <a:srgbClr val="9900FF"/>
                </a:solidFill>
              </a:rPr>
              <a:t>(μ=1</a:t>
            </a:r>
            <a:r>
              <a:rPr lang="en-GB" b="1" dirty="0" smtClean="0">
                <a:solidFill>
                  <a:srgbClr val="9900FF"/>
                </a:solidFill>
              </a:rPr>
              <a:t>): 7% </a:t>
            </a:r>
            <a:endParaRPr lang="en-GB" b="1" dirty="0">
              <a:solidFill>
                <a:srgbClr val="99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GB" b="1" dirty="0" smtClean="0">
              <a:solidFill>
                <a:srgbClr val="99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9900FF"/>
                </a:solidFill>
              </a:rPr>
              <a:t>Largest deviation </a:t>
            </a:r>
            <a:r>
              <a:rPr lang="el-GR" b="1" dirty="0" smtClean="0">
                <a:solidFill>
                  <a:srgbClr val="9900FF"/>
                </a:solidFill>
              </a:rPr>
              <a:t>μ</a:t>
            </a:r>
            <a:r>
              <a:rPr lang="el-GR" b="1" baseline="-25000" dirty="0" smtClean="0">
                <a:solidFill>
                  <a:srgbClr val="9900FF"/>
                </a:solidFill>
              </a:rPr>
              <a:t>γγ</a:t>
            </a:r>
            <a:r>
              <a:rPr lang="en-GB" b="1" dirty="0" smtClean="0">
                <a:solidFill>
                  <a:srgbClr val="9900FF"/>
                </a:solidFill>
              </a:rPr>
              <a:t>: 1.9 </a:t>
            </a:r>
            <a:r>
              <a:rPr lang="en-GB" b="1" dirty="0" smtClean="0">
                <a:solidFill>
                  <a:srgbClr val="9900FF"/>
                </a:solidFill>
                <a:latin typeface="Symbol" pitchFamily="18" charset="2"/>
              </a:rPr>
              <a:t>s</a:t>
            </a:r>
            <a:endParaRPr lang="en-GB" b="1" dirty="0" smtClean="0">
              <a:solidFill>
                <a:srgbClr val="9900FF"/>
              </a:solidFill>
            </a:endParaRP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Including preliminary </a:t>
            </a:r>
            <a:r>
              <a:rPr lang="el-GR" b="1" dirty="0" smtClean="0">
                <a:solidFill>
                  <a:srgbClr val="0000FF"/>
                </a:solidFill>
              </a:rPr>
              <a:t>μ</a:t>
            </a:r>
            <a:r>
              <a:rPr lang="en-GB" b="1" baseline="-25000" dirty="0">
                <a:solidFill>
                  <a:srgbClr val="0000FF"/>
                </a:solidFill>
              </a:rPr>
              <a:t>bb</a:t>
            </a:r>
            <a:r>
              <a:rPr lang="en-GB" b="1" dirty="0">
                <a:solidFill>
                  <a:srgbClr val="0000FF"/>
                </a:solidFill>
              </a:rPr>
              <a:t>, </a:t>
            </a:r>
            <a:r>
              <a:rPr lang="el-GR" b="1" dirty="0" smtClean="0">
                <a:solidFill>
                  <a:srgbClr val="0000FF"/>
                </a:solidFill>
              </a:rPr>
              <a:t>μ</a:t>
            </a:r>
            <a:r>
              <a:rPr lang="el-GR" b="1" baseline="-25000" dirty="0" smtClean="0">
                <a:solidFill>
                  <a:srgbClr val="0000FF"/>
                </a:solidFill>
              </a:rPr>
              <a:t>ττ</a:t>
            </a:r>
            <a:r>
              <a:rPr lang="en-GB" b="1" dirty="0" smtClean="0">
                <a:solidFill>
                  <a:srgbClr val="0000FF"/>
                </a:solidFill>
              </a:rPr>
              <a:t>:</a:t>
            </a:r>
            <a:r>
              <a:rPr lang="en-GB" b="1" dirty="0">
                <a:solidFill>
                  <a:srgbClr val="0000FF"/>
                </a:solidFill>
              </a:rPr>
              <a:t> </a:t>
            </a:r>
            <a:r>
              <a:rPr lang="el-GR" b="1" dirty="0" smtClean="0">
                <a:solidFill>
                  <a:srgbClr val="0000FF"/>
                </a:solidFill>
              </a:rPr>
              <a:t>μ=1.</a:t>
            </a:r>
            <a:r>
              <a:rPr lang="en-GB" b="1" dirty="0" smtClean="0">
                <a:solidFill>
                  <a:srgbClr val="0000FF"/>
                </a:solidFill>
              </a:rPr>
              <a:t>23 </a:t>
            </a:r>
            <a:r>
              <a:rPr lang="en-GB" b="1" dirty="0">
                <a:solidFill>
                  <a:srgbClr val="0000FF"/>
                </a:solidFill>
              </a:rPr>
              <a:t>±</a:t>
            </a:r>
            <a:r>
              <a:rPr lang="el-GR" b="1" dirty="0" smtClean="0">
                <a:solidFill>
                  <a:srgbClr val="0000FF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0.18</a:t>
            </a:r>
          </a:p>
          <a:p>
            <a:endParaRPr lang="en-GB" dirty="0"/>
          </a:p>
          <a:p>
            <a:r>
              <a:rPr lang="en-GB" dirty="0" smtClean="0"/>
              <a:t>ATLAS </a:t>
            </a:r>
            <a:r>
              <a:rPr lang="en-GB" dirty="0"/>
              <a:t>also sets </a:t>
            </a:r>
            <a:r>
              <a:rPr lang="en-GB" dirty="0" smtClean="0"/>
              <a:t>preliminary (95%CL) limits: 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H </a:t>
            </a:r>
            <a:r>
              <a:rPr lang="en-GB" b="1" dirty="0">
                <a:solidFill>
                  <a:srgbClr val="0000FF"/>
                </a:solidFill>
              </a:rPr>
              <a:t>→ </a:t>
            </a:r>
            <a:r>
              <a:rPr lang="en-GB" b="1" dirty="0" err="1">
                <a:solidFill>
                  <a:srgbClr val="0000FF"/>
                </a:solidFill>
              </a:rPr>
              <a:t>μμ</a:t>
            </a:r>
            <a:r>
              <a:rPr lang="en-GB" b="1" dirty="0">
                <a:solidFill>
                  <a:srgbClr val="0000FF"/>
                </a:solidFill>
              </a:rPr>
              <a:t>: μ&lt;9.8 (20.7 fb</a:t>
            </a:r>
            <a:r>
              <a:rPr lang="en-GB" b="1" baseline="30000" dirty="0">
                <a:solidFill>
                  <a:srgbClr val="0000FF"/>
                </a:solidFill>
              </a:rPr>
              <a:t>-1</a:t>
            </a:r>
            <a:r>
              <a:rPr lang="en-GB" b="1" dirty="0">
                <a:solidFill>
                  <a:srgbClr val="0000FF"/>
                </a:solidFill>
              </a:rPr>
              <a:t>) </a:t>
            </a:r>
          </a:p>
          <a:p>
            <a:endParaRPr lang="pt-BR" b="1" dirty="0" smtClean="0">
              <a:solidFill>
                <a:srgbClr val="0000FF"/>
              </a:solidFill>
            </a:endParaRPr>
          </a:p>
          <a:p>
            <a:r>
              <a:rPr lang="pt-BR" b="1" dirty="0" smtClean="0">
                <a:solidFill>
                  <a:srgbClr val="0000FF"/>
                </a:solidFill>
              </a:rPr>
              <a:t>H </a:t>
            </a:r>
            <a:r>
              <a:rPr lang="pt-BR" b="1" dirty="0">
                <a:solidFill>
                  <a:srgbClr val="0000FF"/>
                </a:solidFill>
              </a:rPr>
              <a:t>→ Zγ: μ&lt;18.2 (4.6 fb</a:t>
            </a:r>
            <a:r>
              <a:rPr lang="pt-BR" b="1" baseline="30000" dirty="0">
                <a:solidFill>
                  <a:srgbClr val="0000FF"/>
                </a:solidFill>
              </a:rPr>
              <a:t>-1</a:t>
            </a:r>
            <a:r>
              <a:rPr lang="pt-BR" b="1" dirty="0">
                <a:solidFill>
                  <a:srgbClr val="0000FF"/>
                </a:solidFill>
              </a:rPr>
              <a:t> + 20.7 fb</a:t>
            </a:r>
            <a:r>
              <a:rPr lang="pt-BR" b="1" baseline="30000" dirty="0">
                <a:solidFill>
                  <a:srgbClr val="0000FF"/>
                </a:solidFill>
              </a:rPr>
              <a:t>-1</a:t>
            </a:r>
            <a:r>
              <a:rPr lang="pt-BR" b="1" dirty="0">
                <a:solidFill>
                  <a:srgbClr val="0000FF"/>
                </a:solidFill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019800"/>
            <a:ext cx="4823628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00FF"/>
                </a:solidFill>
              </a:rPr>
              <a:t>μ = </a:t>
            </a:r>
            <a:r>
              <a:rPr lang="en-GB" sz="1600" b="1" dirty="0" smtClean="0">
                <a:solidFill>
                  <a:srgbClr val="0000FF"/>
                </a:solidFill>
              </a:rPr>
              <a:t>1.33 </a:t>
            </a:r>
            <a:r>
              <a:rPr lang="en-GB" sz="1600" b="1" dirty="0">
                <a:solidFill>
                  <a:srgbClr val="0000FF"/>
                </a:solidFill>
              </a:rPr>
              <a:t>± </a:t>
            </a:r>
            <a:r>
              <a:rPr lang="en-GB" sz="1600" b="1" dirty="0" smtClean="0">
                <a:solidFill>
                  <a:srgbClr val="0000FF"/>
                </a:solidFill>
              </a:rPr>
              <a:t>0.14 </a:t>
            </a:r>
            <a:r>
              <a:rPr lang="en-GB" sz="1600" b="1" dirty="0">
                <a:solidFill>
                  <a:srgbClr val="0000FF"/>
                </a:solidFill>
              </a:rPr>
              <a:t>(stat) ± </a:t>
            </a:r>
            <a:r>
              <a:rPr lang="en-GB" sz="1600" b="1" dirty="0" smtClean="0">
                <a:solidFill>
                  <a:srgbClr val="0000FF"/>
                </a:solidFill>
              </a:rPr>
              <a:t>0.15 </a:t>
            </a:r>
            <a:r>
              <a:rPr lang="en-GB" sz="1600" b="1" dirty="0">
                <a:solidFill>
                  <a:srgbClr val="0000FF"/>
                </a:solidFill>
              </a:rPr>
              <a:t>(sys) ± </a:t>
            </a:r>
            <a:r>
              <a:rPr lang="en-GB" sz="1600" b="1" dirty="0" smtClean="0">
                <a:solidFill>
                  <a:srgbClr val="0000FF"/>
                </a:solidFill>
              </a:rPr>
              <a:t>0.11 </a:t>
            </a:r>
            <a:r>
              <a:rPr lang="en-GB" sz="1600" b="1" dirty="0">
                <a:solidFill>
                  <a:srgbClr val="0000FF"/>
                </a:solidFill>
              </a:rPr>
              <a:t>(</a:t>
            </a:r>
            <a:r>
              <a:rPr lang="en-GB" sz="1600" b="1" dirty="0" err="1">
                <a:solidFill>
                  <a:srgbClr val="0000FF"/>
                </a:solidFill>
              </a:rPr>
              <a:t>theo</a:t>
            </a:r>
            <a:r>
              <a:rPr lang="en-GB" sz="1600" b="1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315200" y="1752600"/>
            <a:ext cx="0" cy="403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6096000"/>
            <a:ext cx="45397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58000" y="5638800"/>
            <a:ext cx="381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atlas.web.cern.ch/Atlas/GROUPS/PHYSICS/PAPERS/HIGG-2013-02/fig_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09" y="3733800"/>
            <a:ext cx="3607191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VBF vs. </a:t>
            </a:r>
            <a:r>
              <a:rPr lang="en-US" dirty="0" err="1" smtClean="0"/>
              <a:t>ggF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32</a:t>
            </a:fld>
            <a:endParaRPr lang="en-US" altLang="zh-CN"/>
          </a:p>
        </p:txBody>
      </p:sp>
      <p:pic>
        <p:nvPicPr>
          <p:cNvPr id="5" name="Content Placeholder 4" descr="https://atlas.web.cern.ch/Atlas/GROUPS/PHYSICS/PAPERS/HIGG-2013-02/fig_08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061543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tlas.web.cern.ch/Atlas/GROUPS/PHYSICS/PAPERS/HIGG-2013-02/fig_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13" y="1219200"/>
            <a:ext cx="3598987" cy="2583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0" y="987623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μ</a:t>
            </a:r>
            <a:r>
              <a:rPr lang="en-GB" baseline="-25000" dirty="0" err="1" smtClean="0"/>
              <a:t>VBF+VH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r>
              <a:rPr lang="en-GB" baseline="-25000" dirty="0" err="1" smtClean="0"/>
              <a:t>ggF+ttH</a:t>
            </a:r>
            <a:r>
              <a:rPr lang="en-GB" dirty="0" smtClean="0"/>
              <a:t>  potentially modified by B/B</a:t>
            </a:r>
            <a:r>
              <a:rPr lang="en-GB" baseline="-25000" dirty="0" smtClean="0"/>
              <a:t>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4200" y="4495800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3.3</a:t>
            </a:r>
            <a:r>
              <a:rPr lang="en-GB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GB" b="1" dirty="0" smtClean="0">
                <a:solidFill>
                  <a:srgbClr val="FF0000"/>
                </a:solidFill>
              </a:rPr>
              <a:t> evidence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6248400"/>
            <a:ext cx="4191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0000FF"/>
                </a:solidFill>
              </a:rPr>
              <a:t>μ</a:t>
            </a:r>
            <a:r>
              <a:rPr lang="en-GB" b="1" baseline="-25000" dirty="0">
                <a:solidFill>
                  <a:srgbClr val="0000FF"/>
                </a:solidFill>
              </a:rPr>
              <a:t>VBF+VH</a:t>
            </a:r>
            <a:r>
              <a:rPr lang="en-GB" b="1" dirty="0">
                <a:solidFill>
                  <a:srgbClr val="0000FF"/>
                </a:solidFill>
              </a:rPr>
              <a:t> / </a:t>
            </a:r>
            <a:r>
              <a:rPr lang="el-GR" b="1" dirty="0">
                <a:solidFill>
                  <a:srgbClr val="0000FF"/>
                </a:solidFill>
              </a:rPr>
              <a:t>μ</a:t>
            </a:r>
            <a:r>
              <a:rPr lang="en-GB" b="1" baseline="-25000" dirty="0" err="1">
                <a:solidFill>
                  <a:srgbClr val="0000FF"/>
                </a:solidFill>
              </a:rPr>
              <a:t>ggF+ttH</a:t>
            </a:r>
            <a:r>
              <a:rPr lang="en-GB" b="1" dirty="0">
                <a:solidFill>
                  <a:srgbClr val="0000FF"/>
                </a:solidFill>
              </a:rPr>
              <a:t> = </a:t>
            </a:r>
            <a:r>
              <a:rPr lang="en-GB" b="1" dirty="0" smtClean="0">
                <a:solidFill>
                  <a:srgbClr val="0000FF"/>
                </a:solidFill>
              </a:rPr>
              <a:t>1.4+0.4-0.3(stat)+0.6-0.4(sys) </a:t>
            </a:r>
            <a:endParaRPr lang="en-GB" b="1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90800" y="1752600"/>
            <a:ext cx="0" cy="403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6096000"/>
            <a:ext cx="45397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86000" y="5638800"/>
            <a:ext cx="228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Fermion</a:t>
            </a:r>
            <a:r>
              <a:rPr lang="en-US" dirty="0" smtClean="0"/>
              <a:t> Couplings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33</a:t>
            </a:fld>
            <a:endParaRPr lang="en-US" altLang="zh-CN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272" y="1676400"/>
            <a:ext cx="528352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2400" y="1447800"/>
            <a:ext cx="3733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</a:rPr>
              <a:t>2-parameter benchmark model:</a:t>
            </a:r>
          </a:p>
          <a:p>
            <a:r>
              <a:rPr lang="en-US" sz="2000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smtClean="0">
                <a:solidFill>
                  <a:srgbClr val="006600"/>
                </a:solidFill>
              </a:rPr>
              <a:t>V</a:t>
            </a:r>
            <a:r>
              <a:rPr lang="en-US" sz="2000" dirty="0" smtClean="0">
                <a:solidFill>
                  <a:srgbClr val="006600"/>
                </a:solidFill>
              </a:rPr>
              <a:t> = </a:t>
            </a:r>
            <a:r>
              <a:rPr lang="en-US" sz="2000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smtClean="0">
                <a:solidFill>
                  <a:srgbClr val="006600"/>
                </a:solidFill>
              </a:rPr>
              <a:t>W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err="1" smtClean="0">
                <a:solidFill>
                  <a:srgbClr val="006600"/>
                </a:solidFill>
              </a:rPr>
              <a:t>Z</a:t>
            </a:r>
            <a:r>
              <a:rPr lang="en-US" sz="2000" dirty="0" smtClean="0">
                <a:solidFill>
                  <a:srgbClr val="006600"/>
                </a:solidFill>
              </a:rPr>
              <a:t>  (&gt;0)</a:t>
            </a:r>
          </a:p>
          <a:p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err="1" smtClean="0">
                <a:solidFill>
                  <a:srgbClr val="006600"/>
                </a:solidFill>
              </a:rPr>
              <a:t>F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err="1" smtClean="0">
                <a:solidFill>
                  <a:srgbClr val="006600"/>
                </a:solidFill>
              </a:rPr>
              <a:t>t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smtClean="0">
                <a:solidFill>
                  <a:srgbClr val="006600"/>
                </a:solidFill>
              </a:rPr>
              <a:t>b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err="1" smtClean="0">
                <a:solidFill>
                  <a:srgbClr val="006600"/>
                </a:solidFill>
              </a:rPr>
              <a:t>c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err="1" smtClean="0">
                <a:solidFill>
                  <a:srgbClr val="006600"/>
                </a:solidFill>
                <a:latin typeface="Symbol" pitchFamily="18" charset="2"/>
              </a:rPr>
              <a:t>t</a:t>
            </a:r>
            <a:r>
              <a:rPr lang="en-US" sz="2000" dirty="0" smtClean="0">
                <a:solidFill>
                  <a:srgbClr val="006600"/>
                </a:solidFill>
              </a:rPr>
              <a:t>=</a:t>
            </a:r>
            <a:r>
              <a:rPr lang="en-US" sz="2000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aseline="-25000" dirty="0" smtClean="0">
                <a:solidFill>
                  <a:srgbClr val="006600"/>
                </a:solidFill>
              </a:rPr>
              <a:t>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1600" dirty="0" smtClean="0"/>
              <a:t>(Gluon coupling are related to top, b, and their interference in tree level loop diagrams)</a:t>
            </a:r>
          </a:p>
          <a:p>
            <a:endParaRPr lang="en-US" sz="2000" dirty="0" smtClean="0">
              <a:solidFill>
                <a:srgbClr val="006600"/>
              </a:solidFill>
            </a:endParaRPr>
          </a:p>
          <a:p>
            <a:r>
              <a:rPr lang="en-US" sz="2000" dirty="0" smtClean="0">
                <a:solidFill>
                  <a:srgbClr val="006600"/>
                </a:solidFill>
              </a:rPr>
              <a:t>Assume no BSM contributions to loops: </a:t>
            </a:r>
            <a:r>
              <a:rPr lang="en-US" sz="2000" dirty="0" err="1" smtClean="0">
                <a:solidFill>
                  <a:srgbClr val="006600"/>
                </a:solidFill>
              </a:rPr>
              <a:t>gg</a:t>
            </a:r>
            <a:r>
              <a:rPr lang="en-US" sz="2000" dirty="0" smtClean="0">
                <a:solidFill>
                  <a:srgbClr val="006600"/>
                </a:solidFill>
                <a:sym typeface="Wingdings" pitchFamily="2" charset="2"/>
              </a:rPr>
              <a:t> H and </a:t>
            </a:r>
            <a:r>
              <a:rPr lang="en-US" sz="2000" dirty="0" err="1" smtClean="0">
                <a:solidFill>
                  <a:srgbClr val="006600"/>
                </a:solidFill>
                <a:sym typeface="Wingdings" pitchFamily="2" charset="2"/>
              </a:rPr>
              <a:t>H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2000" dirty="0" smtClean="0">
                <a:solidFill>
                  <a:srgbClr val="006600"/>
                </a:solidFill>
                <a:sym typeface="Wingdings" pitchFamily="2" charset="2"/>
              </a:rPr>
              <a:t>, and no BSM decays (no invisible decays)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k</a:t>
            </a:r>
            <a:r>
              <a:rPr lang="en-US" sz="2000" b="1" baseline="-25000" dirty="0" err="1" smtClean="0">
                <a:solidFill>
                  <a:srgbClr val="FF0000"/>
                </a:solidFill>
                <a:sym typeface="Wingdings" pitchFamily="2" charset="2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 = 0 is excluded (&gt;5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006600"/>
              </a:solidFill>
            </a:endParaRPr>
          </a:p>
          <a:p>
            <a:r>
              <a:rPr lang="en-US" sz="2000" dirty="0" smtClean="0">
                <a:solidFill>
                  <a:srgbClr val="006600"/>
                </a:solidFill>
              </a:rPr>
              <a:t>Double minimum from interference between vector(W) and </a:t>
            </a:r>
            <a:r>
              <a:rPr lang="en-US" sz="2000" dirty="0" err="1" smtClean="0">
                <a:solidFill>
                  <a:srgbClr val="006600"/>
                </a:solidFill>
              </a:rPr>
              <a:t>fermion</a:t>
            </a:r>
            <a:r>
              <a:rPr lang="en-US" sz="2000" dirty="0" smtClean="0">
                <a:solidFill>
                  <a:srgbClr val="006600"/>
                </a:solidFill>
              </a:rPr>
              <a:t>(top) in </a:t>
            </a:r>
            <a:r>
              <a:rPr lang="en-US" sz="2000" dirty="0" err="1" smtClean="0">
                <a:solidFill>
                  <a:srgbClr val="006600"/>
                </a:solidFill>
              </a:rPr>
              <a:t>H</a:t>
            </a:r>
            <a:r>
              <a:rPr lang="en-US" sz="2000" dirty="0" err="1" smtClean="0">
                <a:solidFill>
                  <a:srgbClr val="006600"/>
                </a:solidFill>
                <a:sym typeface="Wingdings" pitchFamily="2" charset="2"/>
              </a:rPr>
              <a:t></a:t>
            </a:r>
            <a:r>
              <a:rPr lang="en-US" sz="2000" dirty="0" err="1" smtClean="0">
                <a:solidFill>
                  <a:srgbClr val="006600"/>
                </a:solidFill>
                <a:latin typeface="Symbol" pitchFamily="18" charset="2"/>
                <a:sym typeface="Wingdings" pitchFamily="2" charset="2"/>
              </a:rPr>
              <a:t>gg</a:t>
            </a:r>
            <a:endParaRPr lang="en-US" sz="2000" dirty="0">
              <a:solidFill>
                <a:srgbClr val="006600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 </a:t>
            </a:r>
            <a:r>
              <a:rPr lang="en-US" sz="3600" dirty="0" err="1" smtClean="0"/>
              <a:t>vs</a:t>
            </a:r>
            <a:r>
              <a:rPr lang="en-US" sz="3600" dirty="0" smtClean="0"/>
              <a:t> Z Coupling (custodial symmetry)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34</a:t>
            </a:fld>
            <a:endParaRPr lang="en-US" altLang="zh-CN"/>
          </a:p>
        </p:txBody>
      </p:sp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2063"/>
            <a:ext cx="5043488" cy="349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724400"/>
            <a:ext cx="7315200" cy="176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48400" y="12954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WZ</a:t>
            </a:r>
            <a:r>
              <a:rPr lang="en-US" sz="2000" baseline="-25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consistent with SM </a:t>
            </a:r>
            <a:endParaRPr lang="en-US" sz="2000" dirty="0" smtClean="0">
              <a:solidFill>
                <a:srgbClr val="0000FF"/>
              </a:solidFill>
              <a:latin typeface="Symbol" pitchFamily="18" charset="2"/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Indirect indication “Higgs-like” boson is EW doublet (since </a:t>
            </a:r>
            <a:r>
              <a:rPr lang="en-US" sz="2000" dirty="0" err="1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WZ</a:t>
            </a:r>
            <a:r>
              <a:rPr lang="en-US" sz="2000" dirty="0" smtClean="0">
                <a:solidFill>
                  <a:srgbClr val="0000FF"/>
                </a:solidFill>
              </a:rPr>
              <a:t> = 0.5 for triplet)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057400"/>
            <a:ext cx="2214230" cy="4857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86200" y="3810000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 prediction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3505200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on Spin-Parity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35</a:t>
            </a:fld>
            <a:endParaRPr lang="en-US" altLang="zh-CN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39277"/>
            <a:ext cx="3352800" cy="27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3886200"/>
            <a:ext cx="5486400" cy="259558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Spin studies in three different decay modes</a:t>
            </a:r>
          </a:p>
          <a:p>
            <a:pPr>
              <a:buFontTx/>
              <a:buChar char="-"/>
            </a:pPr>
            <a:r>
              <a:rPr lang="en-US" sz="1800" b="1" dirty="0" smtClean="0">
                <a:solidFill>
                  <a:srgbClr val="0000FF"/>
                </a:solidFill>
              </a:rPr>
              <a:t>H</a:t>
            </a:r>
            <a:r>
              <a:rPr lang="en-US" sz="1800" b="1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gg</a:t>
            </a:r>
            <a:r>
              <a:rPr lang="en-US" sz="1800" dirty="0" smtClean="0"/>
              <a:t>: fully reconstructed, however only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  production angle </a:t>
            </a:r>
            <a:r>
              <a:rPr lang="en-US" sz="1800" dirty="0" smtClean="0">
                <a:latin typeface="Symbol" pitchFamily="18" charset="2"/>
              </a:rPr>
              <a:t>q</a:t>
            </a:r>
            <a:r>
              <a:rPr lang="en-US" sz="1800" dirty="0" smtClean="0"/>
              <a:t>* available</a:t>
            </a:r>
          </a:p>
          <a:p>
            <a:pPr>
              <a:buFontTx/>
              <a:buChar char="-"/>
            </a:pPr>
            <a:r>
              <a:rPr lang="en-US" sz="1800" b="1" dirty="0" smtClean="0">
                <a:solidFill>
                  <a:srgbClr val="0000FF"/>
                </a:solidFill>
              </a:rPr>
              <a:t>H</a:t>
            </a:r>
            <a:r>
              <a:rPr lang="en-US" sz="1800" b="1" dirty="0" smtClean="0">
                <a:solidFill>
                  <a:srgbClr val="0000FF"/>
                </a:solidFill>
                <a:sym typeface="Wingdings" pitchFamily="2" charset="2"/>
              </a:rPr>
              <a:t>ZZ*: </a:t>
            </a:r>
            <a:r>
              <a:rPr lang="en-US" sz="1800" dirty="0" smtClean="0">
                <a:sym typeface="Wingdings" pitchFamily="2" charset="2"/>
              </a:rPr>
              <a:t>fully reconstructed, decay of Z bosons</a:t>
            </a:r>
          </a:p>
          <a:p>
            <a:r>
              <a:rPr lang="en-US" sz="1800" dirty="0" smtClean="0">
                <a:sym typeface="Wingdings" pitchFamily="2" charset="2"/>
              </a:rPr>
              <a:t>  provides full information on the Z decay planes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ym typeface="Wingdings" pitchFamily="2" charset="2"/>
              </a:rPr>
              <a:t> 5 decay angles as shown, and m</a:t>
            </a:r>
            <a:r>
              <a:rPr lang="en-US" sz="1800" baseline="-25000" dirty="0" smtClean="0">
                <a:sym typeface="Wingdings" pitchFamily="2" charset="2"/>
              </a:rPr>
              <a:t>Z1</a:t>
            </a:r>
            <a:r>
              <a:rPr lang="en-US" sz="1800" dirty="0" smtClean="0">
                <a:sym typeface="Wingdings" pitchFamily="2" charset="2"/>
              </a:rPr>
              <a:t>, and m</a:t>
            </a:r>
            <a:r>
              <a:rPr lang="en-US" sz="1800" baseline="-25000" dirty="0" smtClean="0">
                <a:sym typeface="Wingdings" pitchFamily="2" charset="2"/>
              </a:rPr>
              <a:t>Z2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H</a:t>
            </a:r>
            <a:r>
              <a:rPr lang="en-US" sz="1800" b="1" dirty="0" smtClean="0">
                <a:solidFill>
                  <a:srgbClr val="0000FF"/>
                </a:solidFill>
                <a:sym typeface="Wingdings" pitchFamily="2" charset="2"/>
              </a:rPr>
              <a:t>WW*</a:t>
            </a:r>
            <a:r>
              <a:rPr lang="en-US" sz="1800" dirty="0" smtClean="0">
                <a:sym typeface="Wingdings" pitchFamily="2" charset="2"/>
              </a:rPr>
              <a:t>: direct calculation of decay angles not </a:t>
            </a:r>
          </a:p>
          <a:p>
            <a:r>
              <a:rPr lang="en-US" sz="1800" dirty="0" smtClean="0">
                <a:sym typeface="Wingdings" pitchFamily="2" charset="2"/>
              </a:rPr>
              <a:t>  possible, use other kinematic distributions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8610600" cy="25853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Spin 1 hypothesis strongly disfavored by  Landau-Yang theorem, main interest is to test the SM 0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+</a:t>
            </a:r>
            <a:r>
              <a:rPr lang="en-US" sz="1800" b="1" dirty="0" smtClean="0">
                <a:solidFill>
                  <a:schemeClr val="bg1"/>
                </a:solidFill>
              </a:rPr>
              <a:t> hypothesis against 2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+</a:t>
            </a:r>
            <a:r>
              <a:rPr lang="en-US" sz="1800" b="1" dirty="0" smtClean="0">
                <a:solidFill>
                  <a:schemeClr val="bg1"/>
                </a:solidFill>
              </a:rPr>
              <a:t>: start with spin 2 tensor with minimal couplings to SM particles (2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+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m</a:t>
            </a:r>
            <a:r>
              <a:rPr lang="en-US" sz="1800" b="1" dirty="0" smtClean="0">
                <a:solidFill>
                  <a:schemeClr val="bg1"/>
                </a:solidFill>
              </a:rPr>
              <a:t>)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Spin 2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+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m </a:t>
            </a:r>
            <a:r>
              <a:rPr lang="en-US" sz="1800" b="1" dirty="0" smtClean="0">
                <a:solidFill>
                  <a:schemeClr val="bg1"/>
                </a:solidFill>
              </a:rPr>
              <a:t>discrimination is tested for possible mixtures of gluon and quark initiated production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H</a:t>
            </a:r>
            <a:r>
              <a:rPr lang="en-US" sz="1800" b="1" dirty="0" smtClean="0">
                <a:solidFill>
                  <a:schemeClr val="bg1"/>
                </a:solidFill>
                <a:sym typeface="Wingdings" pitchFamily="2" charset="2"/>
              </a:rPr>
              <a:t> ZZ*4l analysis is also testing other spin parity states, as 0+ </a:t>
            </a:r>
            <a:r>
              <a:rPr lang="en-US" sz="1800" b="1" dirty="0" err="1" smtClean="0">
                <a:solidFill>
                  <a:schemeClr val="bg1"/>
                </a:solidFill>
                <a:sym typeface="Wingdings" pitchFamily="2" charset="2"/>
              </a:rPr>
              <a:t>vs</a:t>
            </a:r>
            <a:r>
              <a:rPr lang="en-US" sz="1800" b="1" dirty="0" smtClean="0">
                <a:solidFill>
                  <a:schemeClr val="bg1"/>
                </a:solidFill>
                <a:sym typeface="Wingdings" pitchFamily="2" charset="2"/>
              </a:rPr>
              <a:t> 0- etc. with gluon-fusion production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30900"/>
            <a:ext cx="2399464" cy="200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Analysis with 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36</a:t>
            </a:fld>
            <a:endParaRPr lang="en-US" altLang="zh-CN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432" y="1143000"/>
            <a:ext cx="39353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3604491" cy="2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86520"/>
            <a:ext cx="3720032" cy="254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</a:rPr>
              <a:t>Polar angle </a:t>
            </a:r>
            <a:r>
              <a:rPr lang="en-US" sz="1800" b="1" i="1" dirty="0" smtClean="0">
                <a:solidFill>
                  <a:srgbClr val="0066FF"/>
                </a:solidFill>
                <a:latin typeface="Symbol" pitchFamily="18" charset="2"/>
              </a:rPr>
              <a:t>q</a:t>
            </a:r>
            <a:r>
              <a:rPr lang="en-US" sz="1800" b="1" i="1" dirty="0" smtClean="0">
                <a:solidFill>
                  <a:srgbClr val="0066FF"/>
                </a:solidFill>
              </a:rPr>
              <a:t>* </a:t>
            </a:r>
            <a:r>
              <a:rPr lang="en-US" sz="1800" b="1" dirty="0" smtClean="0">
                <a:solidFill>
                  <a:srgbClr val="0066FF"/>
                </a:solidFill>
              </a:rPr>
              <a:t>of the photon decay in </a:t>
            </a:r>
            <a:r>
              <a:rPr lang="en-US" sz="1800" b="1" dirty="0" err="1" smtClean="0">
                <a:solidFill>
                  <a:srgbClr val="0066FF"/>
                </a:solidFill>
              </a:rPr>
              <a:t>Collines-Soper</a:t>
            </a:r>
            <a:r>
              <a:rPr lang="en-US" sz="1800" b="1" dirty="0" smtClean="0">
                <a:solidFill>
                  <a:srgbClr val="0066FF"/>
                </a:solidFill>
              </a:rPr>
              <a:t> frame, along with </a:t>
            </a:r>
            <a:r>
              <a:rPr lang="en-US" sz="1800" b="1" dirty="0" err="1" smtClean="0">
                <a:solidFill>
                  <a:srgbClr val="0066FF"/>
                </a:solidFill>
              </a:rPr>
              <a:t>m</a:t>
            </a:r>
            <a:r>
              <a:rPr lang="en-US" sz="1800" b="1" baseline="-25000" dirty="0" err="1" smtClean="0">
                <a:solidFill>
                  <a:srgbClr val="0066FF"/>
                </a:solidFill>
                <a:latin typeface="Symbol" pitchFamily="18" charset="2"/>
              </a:rPr>
              <a:t>gg</a:t>
            </a:r>
            <a:endParaRPr lang="en-US" sz="1800" b="1" baseline="-25000" dirty="0">
              <a:solidFill>
                <a:srgbClr val="0066FF"/>
              </a:solidFill>
              <a:latin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200400"/>
            <a:ext cx="2895600" cy="69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57400" y="4495800"/>
            <a:ext cx="533400" cy="461665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0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495800"/>
            <a:ext cx="533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6781800" y="4957465"/>
            <a:ext cx="38100" cy="3003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 flipH="1">
            <a:off x="2286000" y="4957465"/>
            <a:ext cx="38100" cy="300335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4583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data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4876800"/>
            <a:ext cx="152400" cy="228600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0" y="44958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data</a:t>
            </a:r>
            <a:endParaRPr lang="en-US" sz="18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650754" y="4865132"/>
            <a:ext cx="140446" cy="31646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38400" y="1852136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CS</a:t>
            </a:r>
            <a:r>
              <a:rPr lang="en-US" dirty="0" smtClean="0"/>
              <a:t> bisects angle between the </a:t>
            </a:r>
            <a:r>
              <a:rPr lang="en-US" dirty="0" err="1" smtClean="0"/>
              <a:t>momenta</a:t>
            </a:r>
            <a:r>
              <a:rPr lang="en-US" dirty="0" smtClean="0"/>
              <a:t> of colliding hadrons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09800" y="2895600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66"/>
                </a:solidFill>
              </a:rPr>
              <a:t>CS</a:t>
            </a:r>
            <a:endParaRPr lang="en-US" sz="11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 Hypothesis Exclusion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37</a:t>
            </a:fld>
            <a:endParaRPr lang="en-US" altLang="zh-CN"/>
          </a:p>
        </p:txBody>
      </p:sp>
      <p:grpSp>
        <p:nvGrpSpPr>
          <p:cNvPr id="3" name="Group 12"/>
          <p:cNvGrpSpPr/>
          <p:nvPr/>
        </p:nvGrpSpPr>
        <p:grpSpPr>
          <a:xfrm>
            <a:off x="5791202" y="2482954"/>
            <a:ext cx="2837624" cy="2546246"/>
            <a:chOff x="6407406" y="2635354"/>
            <a:chExt cx="2618836" cy="2377822"/>
          </a:xfrm>
        </p:grpSpPr>
        <p:pic>
          <p:nvPicPr>
            <p:cNvPr id="14" name="Picture 6" descr="https://atlas.web.cern.ch/Atlas/GROUPS/PHYSICS/PAPERS/HIGG-2013-01/figaux_1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406" y="2635354"/>
              <a:ext cx="2476165" cy="23778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7"/>
            <p:cNvCxnSpPr/>
            <p:nvPr/>
          </p:nvCxnSpPr>
          <p:spPr>
            <a:xfrm>
              <a:off x="7740352" y="3516442"/>
              <a:ext cx="286586" cy="9233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891440" y="3314761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observed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06173" y="4016941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p</a:t>
              </a:r>
              <a:r>
                <a:rPr lang="en-GB" baseline="-25000" dirty="0" smtClean="0">
                  <a:solidFill>
                    <a:srgbClr val="C00000"/>
                  </a:solidFill>
                </a:rPr>
                <a:t>0</a:t>
              </a:r>
              <a:r>
                <a:rPr lang="en-GB" dirty="0" smtClean="0">
                  <a:solidFill>
                    <a:srgbClr val="C00000"/>
                  </a:solidFill>
                </a:rPr>
                <a:t>(</a:t>
              </a:r>
              <a:r>
                <a:rPr lang="en-GB" i="1" dirty="0" smtClean="0">
                  <a:solidFill>
                    <a:srgbClr val="C00000"/>
                  </a:solidFill>
                </a:rPr>
                <a:t>2</a:t>
              </a:r>
              <a:r>
                <a:rPr lang="en-GB" baseline="30000" dirty="0" smtClean="0">
                  <a:solidFill>
                    <a:srgbClr val="C00000"/>
                  </a:solidFill>
                </a:rPr>
                <a:t>+</a:t>
              </a:r>
              <a:r>
                <a:rPr lang="en-GB" dirty="0" smtClean="0">
                  <a:solidFill>
                    <a:srgbClr val="C00000"/>
                  </a:solidFill>
                </a:rPr>
                <a:t>)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35851" y="3661142"/>
              <a:ext cx="590580" cy="28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66FF"/>
                  </a:solidFill>
                </a:rPr>
                <a:t>p</a:t>
              </a:r>
              <a:r>
                <a:rPr lang="en-GB" baseline="-25000" dirty="0" smtClean="0">
                  <a:solidFill>
                    <a:srgbClr val="0066FF"/>
                  </a:solidFill>
                </a:rPr>
                <a:t>0</a:t>
              </a:r>
              <a:r>
                <a:rPr lang="en-GB" dirty="0" smtClean="0">
                  <a:solidFill>
                    <a:srgbClr val="0066FF"/>
                  </a:solidFill>
                </a:rPr>
                <a:t>(</a:t>
              </a:r>
              <a:r>
                <a:rPr lang="en-GB" i="1" dirty="0" smtClean="0">
                  <a:solidFill>
                    <a:srgbClr val="0066FF"/>
                  </a:solidFill>
                </a:rPr>
                <a:t>0</a:t>
              </a:r>
              <a:r>
                <a:rPr lang="en-GB" baseline="30000" dirty="0" smtClean="0">
                  <a:solidFill>
                    <a:srgbClr val="0066FF"/>
                  </a:solidFill>
                </a:rPr>
                <a:t>+</a:t>
              </a:r>
              <a:r>
                <a:rPr lang="en-GB" dirty="0" smtClean="0">
                  <a:solidFill>
                    <a:srgbClr val="0066FF"/>
                  </a:solidFill>
                </a:rPr>
                <a:t>)</a:t>
              </a:r>
              <a:endParaRPr lang="en-GB" dirty="0">
                <a:solidFill>
                  <a:srgbClr val="0066FF"/>
                </a:solidFill>
              </a:endParaRPr>
            </a:p>
          </p:txBody>
        </p:sp>
      </p:grpSp>
      <p:sp>
        <p:nvSpPr>
          <p:cNvPr id="21" name="TextBox 12"/>
          <p:cNvSpPr txBox="1"/>
          <p:nvPr/>
        </p:nvSpPr>
        <p:spPr>
          <a:xfrm>
            <a:off x="457200" y="1204281"/>
            <a:ext cx="4724400" cy="3748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Method</a:t>
            </a:r>
            <a:endParaRPr lang="en-US" sz="1800" b="1" dirty="0" smtClean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Binned l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ikelihood using discriminants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e.g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b="1" dirty="0" err="1">
                <a:solidFill>
                  <a:schemeClr val="bg1"/>
                </a:solidFill>
              </a:rPr>
              <a:t>m</a:t>
            </a:r>
            <a:r>
              <a:rPr lang="en-US" sz="1600" b="1" baseline="-25000" dirty="0" err="1">
                <a:solidFill>
                  <a:schemeClr val="bg1"/>
                </a:solidFill>
                <a:latin typeface="Symbol" pitchFamily="18" charset="2"/>
              </a:rPr>
              <a:t>gg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and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|</a:t>
            </a:r>
            <a:r>
              <a:rPr lang="en-US" sz="1600" b="1" dirty="0" err="1">
                <a:solidFill>
                  <a:schemeClr val="bg1"/>
                </a:solidFill>
              </a:rPr>
              <a:t>cos</a:t>
            </a:r>
            <a:r>
              <a:rPr lang="en-US" sz="1600" b="1" dirty="0">
                <a:solidFill>
                  <a:schemeClr val="bg1"/>
                </a:solidFill>
                <a:latin typeface="Symbol" charset="2"/>
                <a:cs typeface="Symbol" charset="2"/>
              </a:rPr>
              <a:t> q</a:t>
            </a:r>
            <a:r>
              <a:rPr lang="en-US" sz="1600" b="1" dirty="0" smtClean="0">
                <a:solidFill>
                  <a:schemeClr val="bg1"/>
                </a:solidFill>
              </a:rPr>
              <a:t>*|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effectLst/>
              </a:rPr>
              <a:t>Poisson probability given a </a:t>
            </a:r>
            <a:r>
              <a:rPr lang="en-US" sz="1600" dirty="0" smtClean="0">
                <a:solidFill>
                  <a:schemeClr val="bg1"/>
                </a:solidFill>
              </a:rPr>
              <a:t>signal </a:t>
            </a:r>
            <a:r>
              <a:rPr lang="en-US" sz="1600" b="1" i="1" dirty="0" smtClean="0">
                <a:solidFill>
                  <a:schemeClr val="bg1"/>
                </a:solidFill>
              </a:rPr>
              <a:t>S</a:t>
            </a:r>
            <a:r>
              <a:rPr lang="en-US" sz="1600" dirty="0" smtClean="0">
                <a:solidFill>
                  <a:schemeClr val="bg1"/>
                </a:solidFill>
              </a:rPr>
              <a:t> scaled by strength </a:t>
            </a:r>
            <a:r>
              <a:rPr lang="en-US" sz="1600" i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 a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nd background </a:t>
            </a:r>
            <a:r>
              <a:rPr lang="en-US" sz="1600" b="1" i="1" dirty="0" smtClean="0">
                <a:solidFill>
                  <a:schemeClr val="bg1"/>
                </a:solidFill>
                <a:effectLst/>
              </a:rPr>
              <a:t>B</a:t>
            </a:r>
            <a:r>
              <a:rPr lang="en-US" sz="1600" i="1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with </a:t>
            </a:r>
            <a:r>
              <a:rPr lang="en-US" sz="1600" dirty="0" smtClean="0">
                <a:solidFill>
                  <a:schemeClr val="bg1"/>
                </a:solidFill>
              </a:rPr>
              <a:t>nuisance </a:t>
            </a:r>
            <a:r>
              <a:rPr lang="en-US" sz="1600" dirty="0">
                <a:solidFill>
                  <a:schemeClr val="bg1"/>
                </a:solidFill>
              </a:rPr>
              <a:t>parameters </a:t>
            </a:r>
            <a:r>
              <a:rPr lang="en-US" sz="1600" i="1" dirty="0" smtClean="0">
                <a:solidFill>
                  <a:schemeClr val="bg1"/>
                </a:solidFill>
                <a:latin typeface="Symbol" pitchFamily="18" charset="2"/>
              </a:rPr>
              <a:t>q 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c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onstraints from auxiliary 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effectLst/>
              </a:rPr>
              <a:t>measurements </a:t>
            </a:r>
            <a:r>
              <a:rPr lang="en-US" sz="1600" i="1" dirty="0" smtClean="0">
                <a:solidFill>
                  <a:schemeClr val="bg1"/>
                </a:solidFill>
                <a:effectLst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 for each channel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Ratio </a:t>
            </a:r>
            <a:r>
              <a:rPr lang="en-US" sz="1600" dirty="0">
                <a:solidFill>
                  <a:schemeClr val="bg1"/>
                </a:solidFill>
              </a:rPr>
              <a:t>of </a:t>
            </a:r>
            <a:r>
              <a:rPr lang="en-US" sz="1600" dirty="0" smtClean="0">
                <a:solidFill>
                  <a:schemeClr val="bg1"/>
                </a:solidFill>
              </a:rPr>
              <a:t>likelihoods </a:t>
            </a:r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est </a:t>
            </a:r>
            <a:r>
              <a:rPr lang="en-US" sz="1600" dirty="0" smtClean="0">
                <a:solidFill>
                  <a:schemeClr val="bg1"/>
                </a:solidFill>
              </a:rPr>
              <a:t>statistic</a:t>
            </a:r>
          </a:p>
          <a:p>
            <a:pPr>
              <a:lnSpc>
                <a:spcPct val="120000"/>
              </a:lnSpc>
            </a:pPr>
            <a:r>
              <a:rPr lang="en-US" sz="1600" i="1" dirty="0">
                <a:solidFill>
                  <a:schemeClr val="bg1"/>
                </a:solidFill>
                <a:effectLst/>
              </a:rPr>
              <a:t>	</a:t>
            </a:r>
            <a:r>
              <a:rPr lang="en-US" sz="1600" b="1" i="1" dirty="0" smtClean="0">
                <a:solidFill>
                  <a:schemeClr val="bg1"/>
                </a:solidFill>
                <a:effectLst/>
              </a:rPr>
              <a:t>q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 = log(</a:t>
            </a:r>
            <a:r>
              <a:rPr lang="en-US" sz="1600" b="1" i="1" dirty="0" smtClean="0">
                <a:solidFill>
                  <a:schemeClr val="bg1"/>
                </a:solidFill>
                <a:effectLst/>
                <a:latin typeface="French Script MT" pitchFamily="66" charset="0"/>
              </a:rPr>
              <a:t>L 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(</a:t>
            </a:r>
            <a:r>
              <a:rPr lang="en-US" sz="1600" b="1" i="1" dirty="0" smtClean="0">
                <a:solidFill>
                  <a:schemeClr val="bg1"/>
                </a:solidFill>
                <a:effectLst/>
              </a:rPr>
              <a:t>0</a:t>
            </a:r>
            <a:r>
              <a:rPr lang="en-US" sz="1600" b="1" baseline="30000" dirty="0" smtClean="0">
                <a:solidFill>
                  <a:schemeClr val="bg1"/>
                </a:solidFill>
                <a:effectLst/>
              </a:rPr>
              <a:t>+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)/</a:t>
            </a:r>
            <a:r>
              <a:rPr lang="en-US" sz="1600" b="1" i="1" dirty="0" smtClean="0">
                <a:solidFill>
                  <a:schemeClr val="bg1"/>
                </a:solidFill>
                <a:latin typeface="French Script MT" pitchFamily="66" charset="0"/>
              </a:rPr>
              <a:t>L 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(</a:t>
            </a:r>
            <a:r>
              <a:rPr lang="en-US" sz="1600" b="1" i="1" dirty="0" err="1" smtClean="0">
                <a:solidFill>
                  <a:schemeClr val="bg1"/>
                </a:solidFill>
                <a:effectLst/>
              </a:rPr>
              <a:t>J</a:t>
            </a:r>
            <a:r>
              <a:rPr lang="en-US" sz="1600" b="1" i="1" baseline="30000" dirty="0" err="1" smtClean="0">
                <a:solidFill>
                  <a:schemeClr val="bg1"/>
                </a:solidFill>
                <a:effectLst/>
              </a:rPr>
              <a:t>P</a:t>
            </a:r>
            <a:r>
              <a:rPr lang="en-US" sz="1600" b="1" i="1" baseline="-25000" dirty="0" err="1" smtClean="0">
                <a:solidFill>
                  <a:schemeClr val="bg1"/>
                </a:solidFill>
                <a:effectLst/>
              </a:rPr>
              <a:t>alt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))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w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ith </a:t>
            </a:r>
            <a:r>
              <a:rPr lang="en-US" sz="1600" i="1" dirty="0" smtClean="0">
                <a:solidFill>
                  <a:schemeClr val="bg1"/>
                </a:solidFill>
                <a:effectLst/>
                <a:latin typeface="Symbol" pitchFamily="18" charset="2"/>
              </a:rPr>
              <a:t>m 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 fixed for a given </a:t>
            </a:r>
            <a:r>
              <a:rPr lang="en-US" sz="1600" i="1" dirty="0" smtClean="0">
                <a:solidFill>
                  <a:schemeClr val="bg1"/>
                </a:solidFill>
                <a:effectLst/>
              </a:rPr>
              <a:t>J</a:t>
            </a:r>
            <a:r>
              <a:rPr lang="en-US" sz="1600" i="1" baseline="30000" dirty="0" smtClean="0">
                <a:solidFill>
                  <a:schemeClr val="bg1"/>
                </a:solidFill>
                <a:effectLst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effectLst/>
              </a:rPr>
              <a:t>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b="1" dirty="0" smtClean="0">
                <a:solidFill>
                  <a:schemeClr val="bg1"/>
                </a:solidFill>
                <a:effectLst/>
              </a:rPr>
              <a:t>Exclusion using (1 - CL</a:t>
            </a:r>
            <a:r>
              <a:rPr lang="en-US" sz="1600" b="1" baseline="-25000" dirty="0" smtClean="0">
                <a:solidFill>
                  <a:schemeClr val="bg1"/>
                </a:solidFill>
                <a:effectLst/>
              </a:rPr>
              <a:t>S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</a:rPr>
              <a:t>	 CL</a:t>
            </a:r>
            <a:r>
              <a:rPr lang="en-US" sz="1600" b="1" baseline="-25000" dirty="0">
                <a:solidFill>
                  <a:schemeClr val="bg1"/>
                </a:solidFill>
              </a:rPr>
              <a:t>S</a:t>
            </a:r>
            <a:r>
              <a:rPr lang="en-US" sz="1600" b="1" dirty="0" smtClean="0">
                <a:solidFill>
                  <a:schemeClr val="bg1"/>
                </a:solidFill>
              </a:rPr>
              <a:t> = </a:t>
            </a:r>
            <a:r>
              <a:rPr lang="en-US" sz="1600" b="1" dirty="0">
                <a:solidFill>
                  <a:schemeClr val="bg1"/>
                </a:solidFill>
              </a:rPr>
              <a:t>p</a:t>
            </a:r>
            <a:r>
              <a:rPr lang="en-US" sz="1600" b="1" baseline="-25000" dirty="0">
                <a:solidFill>
                  <a:schemeClr val="bg1"/>
                </a:solidFill>
              </a:rPr>
              <a:t>0 </a:t>
            </a:r>
            <a:r>
              <a:rPr lang="en-US" sz="1600" b="1" dirty="0" smtClean="0">
                <a:solidFill>
                  <a:schemeClr val="bg1"/>
                </a:solidFill>
              </a:rPr>
              <a:t>(</a:t>
            </a:r>
            <a:r>
              <a:rPr lang="en-US" sz="1600" b="1" i="1" dirty="0" err="1" smtClean="0">
                <a:solidFill>
                  <a:schemeClr val="bg1"/>
                </a:solidFill>
              </a:rPr>
              <a:t>J</a:t>
            </a:r>
            <a:r>
              <a:rPr lang="en-US" sz="1600" b="1" i="1" baseline="30000" dirty="0" err="1" smtClean="0">
                <a:solidFill>
                  <a:schemeClr val="bg1"/>
                </a:solidFill>
              </a:rPr>
              <a:t>P</a:t>
            </a:r>
            <a:r>
              <a:rPr lang="en-US" sz="1600" b="1" i="1" baseline="-25000" dirty="0" err="1" smtClean="0">
                <a:solidFill>
                  <a:schemeClr val="bg1"/>
                </a:solidFill>
              </a:rPr>
              <a:t>alt</a:t>
            </a:r>
            <a:r>
              <a:rPr lang="en-US" sz="1600" b="1" dirty="0" smtClean="0">
                <a:solidFill>
                  <a:schemeClr val="bg1"/>
                </a:solidFill>
              </a:rPr>
              <a:t>) / (1-p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0</a:t>
            </a:r>
            <a:r>
              <a:rPr lang="en-US" sz="1600" b="1" dirty="0" smtClean="0">
                <a:solidFill>
                  <a:schemeClr val="bg1"/>
                </a:solidFill>
              </a:rPr>
              <a:t>(</a:t>
            </a:r>
            <a:r>
              <a:rPr lang="en-US" sz="1600" b="1" i="1" dirty="0" smtClean="0">
                <a:solidFill>
                  <a:schemeClr val="bg1"/>
                </a:solidFill>
              </a:rPr>
              <a:t>0</a:t>
            </a:r>
            <a:r>
              <a:rPr lang="en-US" sz="1600" b="1" i="1" baseline="30000" dirty="0" smtClean="0">
                <a:solidFill>
                  <a:schemeClr val="bg1"/>
                </a:solidFill>
              </a:rPr>
              <a:t>+</a:t>
            </a:r>
            <a:r>
              <a:rPr lang="en-US" sz="1600" b="1" dirty="0" smtClean="0">
                <a:solidFill>
                  <a:schemeClr val="bg1"/>
                </a:solidFill>
              </a:rPr>
              <a:t>))</a:t>
            </a:r>
            <a:endParaRPr lang="en-US" sz="1600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2912182" cy="1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41032"/>
            <a:ext cx="715893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398835" y="2178154"/>
            <a:ext cx="34403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   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exclusion 99.3% (1-CL</a:t>
            </a:r>
            <a:r>
              <a:rPr lang="en-US" b="1" baseline="-25000" dirty="0" smtClean="0">
                <a:solidFill>
                  <a:srgbClr val="C00000"/>
                </a:solidFill>
              </a:rPr>
              <a:t>S</a:t>
            </a:r>
            <a:r>
              <a:rPr lang="en-US" b="1" dirty="0" smtClean="0">
                <a:solidFill>
                  <a:srgbClr val="C00000"/>
                </a:solidFill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391400" y="3886200"/>
            <a:ext cx="457200" cy="304800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620000" y="4267200"/>
            <a:ext cx="457200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Analysis with H</a:t>
            </a:r>
            <a:r>
              <a:rPr lang="en-US" dirty="0" smtClean="0">
                <a:sym typeface="Wingdings" pitchFamily="2" charset="2"/>
              </a:rPr>
              <a:t> ZZ* 4l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38</a:t>
            </a:fld>
            <a:endParaRPr lang="en-US" altLang="zh-CN"/>
          </a:p>
        </p:txBody>
      </p:sp>
      <p:sp>
        <p:nvSpPr>
          <p:cNvPr id="10" name="Rectangle 9"/>
          <p:cNvSpPr/>
          <p:nvPr/>
        </p:nvSpPr>
        <p:spPr>
          <a:xfrm>
            <a:off x="381000" y="5848290"/>
            <a:ext cx="3736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Observed 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- </a:t>
            </a:r>
            <a:r>
              <a:rPr lang="en-US" sz="2000" b="1" dirty="0" smtClean="0">
                <a:solidFill>
                  <a:srgbClr val="C00000"/>
                </a:solidFill>
              </a:rPr>
              <a:t>exclusion 97.8%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81000" y="6079288"/>
            <a:ext cx="3778599" cy="473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Observed 1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 </a:t>
            </a:r>
            <a:r>
              <a:rPr lang="en-US" sz="2000" b="1" dirty="0" smtClean="0">
                <a:solidFill>
                  <a:srgbClr val="C00000"/>
                </a:solidFill>
              </a:rPr>
              <a:t>exclusion 99.8%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667000"/>
            <a:ext cx="15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MVA:  m</a:t>
            </a:r>
            <a:r>
              <a:rPr lang="en-US" baseline="-25000" dirty="0" smtClean="0"/>
              <a:t>Z1</a:t>
            </a:r>
            <a:r>
              <a:rPr lang="en-US" dirty="0" smtClean="0"/>
              <a:t>, m</a:t>
            </a:r>
            <a:r>
              <a:rPr lang="en-US" baseline="-25000" dirty="0" smtClean="0"/>
              <a:t>Z2</a:t>
            </a:r>
            <a:r>
              <a:rPr lang="en-US" dirty="0" smtClean="0"/>
              <a:t> + decay angles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3581400" cy="329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4495800"/>
            <a:ext cx="4484071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62800" y="2514600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0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43000"/>
            <a:ext cx="3733800" cy="354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352800" y="2662535"/>
            <a:ext cx="611924" cy="461665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0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276600" y="3048000"/>
            <a:ext cx="228600" cy="533400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2076" y="2967335"/>
            <a:ext cx="611924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en-US" sz="240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19200" y="3429000"/>
            <a:ext cx="304800" cy="4572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91200" y="2590800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4648200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FF"/>
                </a:solidFill>
              </a:rPr>
              <a:t>BDT analysis variables:</a:t>
            </a:r>
          </a:p>
          <a:p>
            <a:r>
              <a:rPr lang="en-US" sz="1600" b="1" dirty="0" smtClean="0">
                <a:solidFill>
                  <a:srgbClr val="006600"/>
                </a:solidFill>
              </a:rPr>
              <a:t> m</a:t>
            </a:r>
            <a:r>
              <a:rPr lang="en-US" sz="1600" b="1" baseline="-25000" dirty="0" smtClean="0">
                <a:solidFill>
                  <a:srgbClr val="006600"/>
                </a:solidFill>
              </a:rPr>
              <a:t>Z1</a:t>
            </a:r>
            <a:r>
              <a:rPr lang="en-US" sz="1600" b="1" dirty="0" smtClean="0">
                <a:solidFill>
                  <a:srgbClr val="006600"/>
                </a:solidFill>
              </a:rPr>
              <a:t>, m</a:t>
            </a:r>
            <a:r>
              <a:rPr lang="en-US" sz="1600" b="1" baseline="-25000" dirty="0" smtClean="0">
                <a:solidFill>
                  <a:srgbClr val="006600"/>
                </a:solidFill>
              </a:rPr>
              <a:t>Z2</a:t>
            </a:r>
            <a:r>
              <a:rPr lang="en-US" sz="1600" b="1" dirty="0" smtClean="0">
                <a:solidFill>
                  <a:srgbClr val="006600"/>
                </a:solidFill>
              </a:rPr>
              <a:t> from  Higgs --&gt; ZZ* </a:t>
            </a:r>
            <a:r>
              <a:rPr lang="en-US" sz="1600" b="1" dirty="0" smtClean="0">
                <a:solidFill>
                  <a:srgbClr val="006600"/>
                </a:solidFill>
                <a:sym typeface="Wingdings" pitchFamily="2" charset="2"/>
              </a:rPr>
              <a:t>4l</a:t>
            </a:r>
            <a:endParaRPr lang="en-US" sz="1600" b="1" dirty="0" smtClean="0">
              <a:solidFill>
                <a:srgbClr val="006600"/>
              </a:solidFill>
            </a:endParaRPr>
          </a:p>
          <a:p>
            <a:r>
              <a:rPr lang="en-US" sz="1600" b="1" dirty="0" smtClean="0">
                <a:solidFill>
                  <a:srgbClr val="006600"/>
                </a:solidFill>
              </a:rPr>
              <a:t>+ production and decay angles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5486400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Exclusion </a:t>
            </a:r>
            <a:r>
              <a:rPr lang="en-US" sz="2000" b="1" dirty="0" smtClean="0">
                <a:solidFill>
                  <a:srgbClr val="0000FF"/>
                </a:solidFill>
              </a:rPr>
              <a:t>(1-CL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 ):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Analysis With H</a:t>
            </a:r>
            <a:r>
              <a:rPr lang="en-US" dirty="0" smtClean="0">
                <a:sym typeface="Wingdings" pitchFamily="2" charset="2"/>
              </a:rPr>
              <a:t> WW*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39</a:t>
            </a:fld>
            <a:endParaRPr lang="en-US" altLang="zh-CN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273499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95400"/>
            <a:ext cx="26670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981200"/>
            <a:ext cx="3778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233122"/>
            <a:ext cx="2838450" cy="272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715" y="4038600"/>
            <a:ext cx="277012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419600"/>
            <a:ext cx="5867400" cy="128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1733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24737" y="1981200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BDT </a:t>
            </a:r>
            <a:r>
              <a:rPr lang="en-US" sz="1200" b="1" dirty="0" err="1" smtClean="0">
                <a:solidFill>
                  <a:srgbClr val="0000FF"/>
                </a:solidFill>
              </a:rPr>
              <a:t>discriminant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1200" y="5867400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=100%) exclusion 99.96%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81200" y="6172200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  =  0%)  exclusion 95.2%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1800" y="4796135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5177135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0</a:t>
            </a:r>
            <a:r>
              <a:rPr lang="en-US" sz="2400" baseline="30000" dirty="0" smtClean="0">
                <a:solidFill>
                  <a:srgbClr val="0066FF"/>
                </a:solidFill>
              </a:rPr>
              <a:t>+</a:t>
            </a:r>
            <a:endParaRPr lang="en-US" sz="2400" baseline="30000" dirty="0">
              <a:solidFill>
                <a:srgbClr val="00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6019800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Exclusion </a:t>
            </a:r>
            <a:r>
              <a:rPr lang="en-US" sz="1600" b="1" dirty="0" smtClean="0">
                <a:solidFill>
                  <a:srgbClr val="006600"/>
                </a:solidFill>
              </a:rPr>
              <a:t>(1-CL</a:t>
            </a:r>
            <a:r>
              <a:rPr lang="en-US" sz="1600" b="1" baseline="-25000" dirty="0" smtClean="0">
                <a:solidFill>
                  <a:srgbClr val="006600"/>
                </a:solidFill>
              </a:rPr>
              <a:t>s</a:t>
            </a:r>
            <a:r>
              <a:rPr lang="en-US" sz="1600" b="1" dirty="0" smtClean="0">
                <a:solidFill>
                  <a:srgbClr val="006600"/>
                </a:solidFill>
              </a:rPr>
              <a:t> ):</a:t>
            </a:r>
            <a:endParaRPr lang="en-US" sz="16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95600"/>
            <a:ext cx="2438400" cy="3655053"/>
          </a:xfrm>
          <a:prstGeom prst="rect">
            <a:avLst/>
          </a:prstGeom>
        </p:spPr>
      </p:pic>
      <p:pic>
        <p:nvPicPr>
          <p:cNvPr id="4" name="Picture 3" descr="ATLAS-mag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4343400" cy="2829261"/>
          </a:xfrm>
          <a:prstGeom prst="rect">
            <a:avLst/>
          </a:prstGeom>
        </p:spPr>
      </p:pic>
      <p:pic>
        <p:nvPicPr>
          <p:cNvPr id="5" name="Picture 4" descr="ATLAS-Calo-magn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28600"/>
            <a:ext cx="3832980" cy="2565604"/>
          </a:xfrm>
          <a:prstGeom prst="rect">
            <a:avLst/>
          </a:prstGeom>
        </p:spPr>
      </p:pic>
      <p:pic>
        <p:nvPicPr>
          <p:cNvPr id="6" name="Content Placeholder 6" descr="SW_loweredCro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19600" y="3733800"/>
            <a:ext cx="2108032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6169223"/>
            <a:ext cx="17668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Muon Small Wheel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67928" y="2895600"/>
            <a:ext cx="15760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Muon Big Wheel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228600"/>
            <a:ext cx="11817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Calorimeter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52400"/>
            <a:ext cx="12602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Barrel </a:t>
            </a:r>
            <a:r>
              <a:rPr lang="en-US" b="1" dirty="0" err="1" smtClean="0"/>
              <a:t>toroid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3124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ATLAS Detectors &gt; 10 years to design, build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ATLAS-CALO+I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733800"/>
            <a:ext cx="3984464" cy="2667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3733800"/>
            <a:ext cx="17956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Install inner detector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7338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Spin-Parity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40</a:t>
            </a:fld>
            <a:endParaRPr lang="en-US" altLang="zh-CN"/>
          </a:p>
        </p:txBody>
      </p:sp>
      <p:pic>
        <p:nvPicPr>
          <p:cNvPr id="8" name="Picture 4" descr="https://atlas.web.cern.ch/Atlas/GROUPS/PHYSICS/PAPERS/HIGG-2013-01/fig_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45671"/>
            <a:ext cx="3886200" cy="5031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tlas.web.cern.ch/Atlas/GROUPS/PHYSICS/PAPERS/HIGG-2013-01/fig_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9" y="2743201"/>
            <a:ext cx="2957581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1143000"/>
            <a:ext cx="4800600" cy="16312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0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hypothesis excluded at 97.8% CL in 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   favor of 0</a:t>
            </a:r>
            <a:r>
              <a:rPr lang="en-US" sz="2000" baseline="30000" smtClean="0">
                <a:solidFill>
                  <a:schemeClr val="bg1"/>
                </a:solidFill>
              </a:rPr>
              <a:t>+</a:t>
            </a:r>
            <a:r>
              <a:rPr lang="en-US" sz="2000" smtClean="0">
                <a:solidFill>
                  <a:schemeClr val="bg1"/>
                </a:solidFill>
              </a:rPr>
              <a:t> by H</a:t>
            </a:r>
            <a:r>
              <a:rPr lang="en-US" sz="2000" smtClean="0">
                <a:solidFill>
                  <a:schemeClr val="bg1"/>
                </a:solidFill>
                <a:sym typeface="Wingdings" pitchFamily="2" charset="2"/>
              </a:rPr>
              <a:t> ZZ* 4l analysis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1</a:t>
            </a:r>
            <a:r>
              <a:rPr lang="en-US" sz="2000" baseline="30000" dirty="0" smtClean="0">
                <a:solidFill>
                  <a:schemeClr val="bg1"/>
                </a:solidFill>
                <a:sym typeface="Wingdings" pitchFamily="2" charset="2"/>
              </a:rPr>
              <a:t>+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and 1</a:t>
            </a:r>
            <a:r>
              <a:rPr lang="en-US" sz="2000" baseline="30000" dirty="0" smtClean="0">
                <a:solidFill>
                  <a:schemeClr val="bg1"/>
                </a:solidFill>
                <a:sym typeface="Wingdings" pitchFamily="2" charset="2"/>
              </a:rPr>
              <a:t>-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excluded at 99.7% CL, 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  respectively by WW and ZZ analysis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2</a:t>
            </a:r>
            <a:r>
              <a:rPr lang="en-US" sz="2000" baseline="30000" dirty="0" smtClean="0">
                <a:solidFill>
                  <a:schemeClr val="bg1"/>
                </a:solidFill>
                <a:sym typeface="Wingdings" pitchFamily="2" charset="2"/>
              </a:rPr>
              <a:t>+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excluded at 95.2% to 99.96% CL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0626" y="6107668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Data is in favor of </a:t>
            </a:r>
            <a:r>
              <a:rPr lang="en-US" sz="1800" b="1" dirty="0" err="1" smtClean="0">
                <a:solidFill>
                  <a:srgbClr val="C00000"/>
                </a:solidFill>
              </a:rPr>
              <a:t>J</a:t>
            </a:r>
            <a:r>
              <a:rPr lang="en-US" sz="1800" b="1" baseline="30000" dirty="0" err="1" smtClean="0">
                <a:solidFill>
                  <a:srgbClr val="C00000"/>
                </a:solidFill>
              </a:rPr>
              <a:t>p</a:t>
            </a:r>
            <a:r>
              <a:rPr lang="en-US" sz="1800" b="1" dirty="0" smtClean="0">
                <a:solidFill>
                  <a:srgbClr val="C00000"/>
                </a:solidFill>
              </a:rPr>
              <a:t> = 0</a:t>
            </a:r>
            <a:r>
              <a:rPr lang="en-US" sz="18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sym typeface="Wingdings" pitchFamily="2" charset="2"/>
              </a:rPr>
              <a:t> SM-like Higgs!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5626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ZZ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556260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ZZ, WW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562600"/>
            <a:ext cx="1078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ZZ, WW, 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gg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559623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Combine: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81706"/>
            <a:ext cx="2941511" cy="86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08" y="2514600"/>
            <a:ext cx="1803609" cy="10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5800" y="3585428"/>
            <a:ext cx="1703266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sz="16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sv-SE" sz="1600" b="1" baseline="-25000" dirty="0">
                <a:solidFill>
                  <a:srgbClr val="C00000"/>
                </a:solidFill>
              </a:rPr>
              <a:t>g</a:t>
            </a:r>
            <a:r>
              <a:rPr lang="sv-SE" sz="1600" b="1" dirty="0" smtClean="0">
                <a:solidFill>
                  <a:srgbClr val="C00000"/>
                </a:solidFill>
              </a:rPr>
              <a:t> =1.04 ± 0.14</a:t>
            </a:r>
            <a:endParaRPr lang="sv-SE" sz="16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1800" y="3585428"/>
            <a:ext cx="182880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1600" b="1" dirty="0" smtClean="0">
                <a:latin typeface="Symbol" pitchFamily="18" charset="2"/>
              </a:rPr>
              <a:t>k</a:t>
            </a:r>
            <a:r>
              <a:rPr lang="sv-SE" sz="1600" b="1" baseline="-25000" dirty="0">
                <a:latin typeface="Symbol" pitchFamily="18" charset="2"/>
              </a:rPr>
              <a:t>g</a:t>
            </a:r>
            <a:r>
              <a:rPr lang="sv-SE" sz="1600" b="1" dirty="0" smtClean="0"/>
              <a:t> =1.20 ± 0.15</a:t>
            </a:r>
            <a:endParaRPr lang="sv-SE" sz="1600" b="1" dirty="0"/>
          </a:p>
        </p:txBody>
      </p:sp>
      <p:pic>
        <p:nvPicPr>
          <p:cNvPr id="17" name="Picture 2" descr="https://atlas.web.cern.ch/Atlas/GROUPS/PHYSICS/PAPERS/HIGG-2013-02/fig_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6" y="3962400"/>
            <a:ext cx="3768184" cy="2553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BSM Loops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41</a:t>
            </a:fld>
            <a:endParaRPr lang="en-US" altLang="zh-CN"/>
          </a:p>
        </p:txBody>
      </p:sp>
      <p:pic>
        <p:nvPicPr>
          <p:cNvPr id="5" name="Content Placeholder 4" descr="https://atlas.web.cern.ch/Atlas/GROUPS/PHYSICS/PAPERS/HIGG-2013-02/fig_13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472914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86068" y="5738336"/>
            <a:ext cx="36423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Couplings tested for anomalies w.r.t. 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fermion and boson, W/Z and vertex loop </a:t>
            </a:r>
          </a:p>
          <a:p>
            <a:r>
              <a:rPr lang="en-GB" b="1" dirty="0">
                <a:solidFill>
                  <a:srgbClr val="0000FF"/>
                </a:solidFill>
              </a:rPr>
              <a:t>c</a:t>
            </a:r>
            <a:r>
              <a:rPr lang="en-GB" b="1" dirty="0" smtClean="0">
                <a:solidFill>
                  <a:srgbClr val="0000FF"/>
                </a:solidFill>
              </a:rPr>
              <a:t>ontributions </a:t>
            </a:r>
            <a:r>
              <a:rPr lang="en-GB" b="1" dirty="0">
                <a:solidFill>
                  <a:srgbClr val="0000FF"/>
                </a:solidFill>
              </a:rPr>
              <a:t>at ±10-15</a:t>
            </a:r>
            <a:r>
              <a:rPr lang="en-GB" b="1" dirty="0" smtClean="0">
                <a:solidFill>
                  <a:srgbClr val="0000FF"/>
                </a:solidFill>
              </a:rPr>
              <a:t>% precision  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05800" y="1676400"/>
            <a:ext cx="76200" cy="3429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2400" y="990600"/>
            <a:ext cx="5029200" cy="543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smtClean="0">
                <a:solidFill>
                  <a:srgbClr val="C00000"/>
                </a:solidFill>
              </a:rPr>
              <a:t>New heavy particles may contribute to loops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6600"/>
                </a:solidFill>
              </a:rPr>
              <a:t>Introduce effective </a:t>
            </a:r>
            <a:r>
              <a:rPr lang="en-GB" sz="16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C00000"/>
                </a:solidFill>
              </a:rPr>
              <a:t>g</a:t>
            </a:r>
            <a:r>
              <a:rPr lang="en-GB" sz="1600" b="1" dirty="0" smtClean="0">
                <a:solidFill>
                  <a:srgbClr val="C00000"/>
                </a:solidFill>
              </a:rPr>
              <a:t>, </a:t>
            </a:r>
            <a:r>
              <a:rPr lang="en-GB" sz="16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dirty="0" smtClean="0">
                <a:solidFill>
                  <a:srgbClr val="006600"/>
                </a:solidFill>
              </a:rPr>
              <a:t>to allow heavy BSM particles contribute to the loops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6600"/>
                </a:solidFill>
              </a:rPr>
              <a:t>Tree-level couplings</a:t>
            </a:r>
            <a:r>
              <a:rPr lang="en-GB" sz="1600" dirty="0" smtClean="0">
                <a:solidFill>
                  <a:srgbClr val="C00000"/>
                </a:solidFill>
              </a:rPr>
              <a:t>: 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W</a:t>
            </a:r>
            <a:r>
              <a:rPr lang="en-GB" sz="1600" dirty="0" err="1" smtClean="0">
                <a:solidFill>
                  <a:srgbClr val="C00000"/>
                </a:solidFill>
              </a:rPr>
              <a:t>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Z,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t</a:t>
            </a:r>
            <a:r>
              <a:rPr lang="en-GB" sz="1600" dirty="0" err="1" smtClean="0">
                <a:solidFill>
                  <a:srgbClr val="C00000"/>
                </a:solidFill>
              </a:rPr>
              <a:t>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b</a:t>
            </a:r>
            <a:r>
              <a:rPr lang="en-GB" sz="1600" dirty="0" smtClean="0">
                <a:solidFill>
                  <a:srgbClr val="C00000"/>
                </a:solidFill>
              </a:rPr>
              <a:t>, 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  <a:latin typeface="Symbol" pitchFamily="18" charset="2"/>
              </a:rPr>
              <a:t>t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dirty="0" smtClean="0">
                <a:solidFill>
                  <a:srgbClr val="006600"/>
                </a:solidFill>
              </a:rPr>
              <a:t>etc set to 1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Absorb all difference into loop couplings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Indirectly fixed normalization of Higgs width</a:t>
            </a:r>
          </a:p>
          <a:p>
            <a:pPr marL="285750" indent="-285750"/>
            <a:endParaRPr lang="en-GB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latin typeface="Symbol" pitchFamily="18" charset="2"/>
              </a:rPr>
              <a:t>	</a:t>
            </a:r>
          </a:p>
          <a:p>
            <a:r>
              <a:rPr lang="en-GB" sz="1600" dirty="0" smtClean="0"/>
              <a:t>		  </a:t>
            </a:r>
            <a:r>
              <a:rPr lang="en-GB" sz="1600" dirty="0" smtClean="0">
                <a:solidFill>
                  <a:srgbClr val="C00000"/>
                </a:solidFill>
                <a:latin typeface="Symbol" pitchFamily="18" charset="2"/>
              </a:rPr>
              <a:t> </a:t>
            </a:r>
            <a:endParaRPr lang="en-GB" sz="1600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  <a:p>
            <a:endParaRPr lang="en-GB" baseline="-25000" dirty="0">
              <a:latin typeface="Symbol" pitchFamily="18" charset="2"/>
            </a:endParaRPr>
          </a:p>
          <a:p>
            <a:endParaRPr lang="en-GB" baseline="-25000" dirty="0" smtClean="0">
              <a:latin typeface="Symbol" pitchFamily="18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8200" y="6248400"/>
            <a:ext cx="3177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</a:rPr>
              <a:t>2D Compatibility with SM: 14%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0" y="5029200"/>
            <a:ext cx="41549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SM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924800" y="4876800"/>
            <a:ext cx="381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499" y="1524000"/>
            <a:ext cx="41039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Limit on Invisible Decay </a:t>
            </a:r>
            <a:r>
              <a:rPr lang="en-US" sz="4000" dirty="0" err="1" smtClean="0"/>
              <a:t>BR</a:t>
            </a:r>
            <a:r>
              <a:rPr lang="en-US" sz="4000" baseline="-25000" dirty="0" err="1" smtClean="0"/>
              <a:t>inv</a:t>
            </a:r>
            <a:endParaRPr lang="en-US" sz="4000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42</a:t>
            </a:fld>
            <a:endParaRPr lang="en-US" altLang="zh-CN"/>
          </a:p>
        </p:txBody>
      </p:sp>
      <p:sp>
        <p:nvSpPr>
          <p:cNvPr id="6" name="TextBox 5"/>
          <p:cNvSpPr txBox="1"/>
          <p:nvPr/>
        </p:nvSpPr>
        <p:spPr>
          <a:xfrm>
            <a:off x="152399" y="1389251"/>
            <a:ext cx="4724401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800" dirty="0" smtClean="0"/>
              <a:t> Consider effective loop couplings: </a:t>
            </a:r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800" b="1" baseline="-250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, k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g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800" dirty="0" smtClean="0"/>
              <a:t> Fix the SM Higgs couplings for </a:t>
            </a:r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V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and </a:t>
            </a:r>
            <a:r>
              <a:rPr lang="en-US" sz="1800" b="1" dirty="0" err="1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US" sz="1800" b="1" baseline="-25000" dirty="0" err="1" smtClean="0">
                <a:solidFill>
                  <a:srgbClr val="FF0000"/>
                </a:solidFill>
              </a:rPr>
              <a:t>f</a:t>
            </a:r>
            <a:endParaRPr lang="en-US" sz="1800" dirty="0" smtClean="0">
              <a:sym typeface="Wingdings" pitchFamily="2" charset="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800" dirty="0" smtClean="0">
                <a:sym typeface="Wingdings" pitchFamily="2" charset="2"/>
              </a:rPr>
              <a:t> Define the invisible branching ratio </a:t>
            </a:r>
            <a:r>
              <a:rPr lang="en-US" sz="1800" dirty="0" err="1" smtClean="0">
                <a:sym typeface="Wingdings" pitchFamily="2" charset="2"/>
              </a:rPr>
              <a:t>BR</a:t>
            </a:r>
            <a:r>
              <a:rPr lang="en-US" sz="1800" baseline="-25000" dirty="0" err="1" smtClean="0">
                <a:sym typeface="Wingdings" pitchFamily="2" charset="2"/>
              </a:rPr>
              <a:t>inv</a:t>
            </a:r>
            <a:endParaRPr lang="en-US" sz="1800" baseline="-25000" dirty="0" smtClean="0">
              <a:sym typeface="Wingdings" pitchFamily="2" charset="2"/>
            </a:endParaRPr>
          </a:p>
          <a:p>
            <a:r>
              <a:rPr lang="en-US" sz="2000" dirty="0" smtClean="0">
                <a:sym typeface="Wingdings"/>
              </a:rPr>
              <a:t>   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2000" dirty="0" smtClean="0">
                <a:sym typeface="Wingdings"/>
              </a:rPr>
              <a:t> = 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 smtClean="0">
                <a:solidFill>
                  <a:srgbClr val="000090"/>
                </a:solidFill>
                <a:sym typeface="Wingdings"/>
              </a:rPr>
              <a:t>SM </a:t>
            </a:r>
            <a:r>
              <a:rPr lang="en-US" sz="2000" dirty="0" smtClean="0">
                <a:sym typeface="Wingdings"/>
              </a:rPr>
              <a:t>+ 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            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r>
              <a:rPr lang="en-US" sz="2000" dirty="0" smtClean="0">
                <a:sym typeface="Wingdings"/>
              </a:rPr>
              <a:t> = 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r>
              <a:rPr lang="en-US" sz="2000" dirty="0" smtClean="0"/>
              <a:t>/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endParaRPr lang="en-US" sz="2000" dirty="0" smtClean="0"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Three fitted parameters</a:t>
            </a:r>
            <a:r>
              <a:rPr lang="en-US" sz="2000" dirty="0" smtClean="0">
                <a:sym typeface="Wingdings"/>
              </a:rPr>
              <a:t>: 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    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800" baseline="-250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800" baseline="-25000" dirty="0" smtClean="0">
                <a:solidFill>
                  <a:srgbClr val="FF0000"/>
                </a:solidFill>
                <a:sym typeface="Wingdings"/>
              </a:rPr>
              <a:t> , 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800" baseline="-25000" dirty="0" smtClean="0">
                <a:solidFill>
                  <a:srgbClr val="FF0000"/>
                </a:solidFill>
                <a:sym typeface="Wingdings"/>
              </a:rPr>
              <a:t>g  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+ </a:t>
            </a:r>
            <a:r>
              <a:rPr lang="en-US" sz="2400" baseline="-25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sz="2400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endParaRPr lang="en-US" sz="2400" baseline="-25000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648200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BR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inv</a:t>
            </a:r>
            <a:r>
              <a:rPr lang="en-US" sz="2400" dirty="0" smtClean="0">
                <a:solidFill>
                  <a:srgbClr val="FF0000"/>
                </a:solidFill>
              </a:rPr>
              <a:t> &lt; 58% at 95% C.L.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219200"/>
            <a:ext cx="20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ATLAS-CONF-2013-34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319839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257800"/>
            <a:ext cx="2414338" cy="1066800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3440668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6600"/>
                </a:solidFill>
              </a:rPr>
              <a:t>Parameterization on modified Higgs width:</a:t>
            </a:r>
            <a:endParaRPr lang="en-US" sz="18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Direct Search For Invisible Higgs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43</a:t>
            </a:fld>
            <a:endParaRPr lang="en-US" altLang="zh-C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2133600" cy="15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81800" y="914400"/>
            <a:ext cx="2108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ATLAS-CONF-2013-011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6041" y="1264206"/>
            <a:ext cx="2869863" cy="20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95400"/>
            <a:ext cx="2895601" cy="194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9413" y="3505200"/>
            <a:ext cx="2947987" cy="212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8576" y="3505200"/>
            <a:ext cx="3003024" cy="213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3048000"/>
            <a:ext cx="2547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Signature: 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Z(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ll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) + invisible (</a:t>
            </a:r>
            <a:r>
              <a:rPr 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E</a:t>
            </a:r>
            <a:r>
              <a:rPr lang="en-US" sz="1600" b="1" baseline="-25000" dirty="0" err="1" smtClean="0">
                <a:solidFill>
                  <a:srgbClr val="C00000"/>
                </a:solidFill>
                <a:sym typeface="Wingdings" pitchFamily="2" charset="2"/>
              </a:rPr>
              <a:t>T</a:t>
            </a:r>
            <a:r>
              <a:rPr lang="en-US" sz="1600" b="1" baseline="30000" dirty="0" err="1" smtClean="0">
                <a:solidFill>
                  <a:srgbClr val="C00000"/>
                </a:solidFill>
                <a:sym typeface="Wingdings" pitchFamily="2" charset="2"/>
              </a:rPr>
              <a:t>miss</a:t>
            </a:r>
            <a:r>
              <a:rPr lang="en-US" sz="1600" b="1" dirty="0" smtClean="0">
                <a:solidFill>
                  <a:srgbClr val="C00000"/>
                </a:solidFill>
                <a:sym typeface="Wingdings" pitchFamily="2" charset="2"/>
              </a:rPr>
              <a:t>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811250"/>
            <a:ext cx="29835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</a:rPr>
              <a:t>Select events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800" dirty="0" smtClean="0"/>
              <a:t>Z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err="1" smtClean="0">
                <a:sym typeface="Wingdings" pitchFamily="2" charset="2"/>
              </a:rPr>
              <a:t>ll</a:t>
            </a:r>
            <a:endParaRPr lang="en-US" sz="18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ym typeface="Wingdings" pitchFamily="2" charset="2"/>
              </a:rPr>
              <a:t> Large missing ET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ym typeface="Wingdings" pitchFamily="2" charset="2"/>
              </a:rPr>
              <a:t> Recoiling against Z boson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555367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Results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No excess of events over wide mass range</a:t>
            </a:r>
            <a:endParaRPr lang="en-US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429000" y="5715000"/>
            <a:ext cx="2534668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66FF"/>
                </a:solidFill>
              </a:rPr>
              <a:t>BR limit (</a:t>
            </a:r>
            <a:r>
              <a:rPr lang="en-US" sz="1600" b="1" dirty="0" err="1" smtClean="0">
                <a:solidFill>
                  <a:srgbClr val="0066FF"/>
                </a:solidFill>
              </a:rPr>
              <a:t>m</a:t>
            </a:r>
            <a:r>
              <a:rPr lang="en-US" sz="1600" b="1" baseline="-25000" dirty="0" err="1" smtClean="0">
                <a:solidFill>
                  <a:srgbClr val="0066FF"/>
                </a:solidFill>
              </a:rPr>
              <a:t>H</a:t>
            </a:r>
            <a:r>
              <a:rPr lang="en-US" sz="1600" b="1" dirty="0" smtClean="0">
                <a:solidFill>
                  <a:srgbClr val="0066FF"/>
                </a:solidFill>
              </a:rPr>
              <a:t>= 125 </a:t>
            </a:r>
            <a:r>
              <a:rPr lang="en-US" sz="1600" b="1" dirty="0" err="1" smtClean="0">
                <a:solidFill>
                  <a:srgbClr val="0066FF"/>
                </a:solidFill>
              </a:rPr>
              <a:t>GeV</a:t>
            </a:r>
            <a:r>
              <a:rPr lang="en-US" sz="1600" b="1" dirty="0" smtClean="0">
                <a:solidFill>
                  <a:srgbClr val="0066FF"/>
                </a:solidFill>
              </a:rPr>
              <a:t>) </a:t>
            </a:r>
            <a:r>
              <a:rPr lang="en-US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600" b="1" dirty="0" err="1" smtClean="0">
                <a:solidFill>
                  <a:srgbClr val="C00000"/>
                </a:solidFill>
              </a:rPr>
              <a:t>BR</a:t>
            </a:r>
            <a:r>
              <a:rPr lang="en-US" sz="1600" b="1" baseline="-25000" dirty="0" err="1" smtClean="0">
                <a:solidFill>
                  <a:srgbClr val="C00000"/>
                </a:solidFill>
              </a:rPr>
              <a:t>inv</a:t>
            </a:r>
            <a:r>
              <a:rPr lang="en-US" sz="1600" b="1" baseline="-25000" dirty="0" smtClean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&lt; 65% at 95% CL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0800" y="5715000"/>
            <a:ext cx="2685222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 smtClean="0">
                <a:solidFill>
                  <a:srgbClr val="0066FF"/>
                </a:solidFill>
                <a:latin typeface="Symbol" pitchFamily="18" charset="2"/>
              </a:rPr>
              <a:t>s</a:t>
            </a:r>
            <a:r>
              <a:rPr lang="en-US" sz="1600" b="1" dirty="0" err="1" smtClean="0">
                <a:solidFill>
                  <a:srgbClr val="0066FF"/>
                </a:solidFill>
              </a:rPr>
              <a:t>xBR</a:t>
            </a:r>
            <a:r>
              <a:rPr lang="en-US" sz="1600" b="1" dirty="0" smtClean="0">
                <a:solidFill>
                  <a:srgbClr val="0066FF"/>
                </a:solidFill>
              </a:rPr>
              <a:t> limit: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10 – 30 </a:t>
            </a:r>
            <a:r>
              <a:rPr lang="en-US" sz="1600" b="1" dirty="0" err="1" smtClean="0">
                <a:solidFill>
                  <a:srgbClr val="C00000"/>
                </a:solidFill>
              </a:rPr>
              <a:t>fb</a:t>
            </a:r>
            <a:r>
              <a:rPr lang="en-US" sz="1600" b="1" dirty="0" smtClean="0">
                <a:solidFill>
                  <a:srgbClr val="C00000"/>
                </a:solidFill>
              </a:rPr>
              <a:t> (115 – 300 </a:t>
            </a:r>
            <a:r>
              <a:rPr lang="en-US" sz="1600" b="1" dirty="0" err="1" smtClean="0">
                <a:solidFill>
                  <a:srgbClr val="C00000"/>
                </a:solidFill>
              </a:rPr>
              <a:t>GeV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29200" y="4340423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95% CL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876800" y="4648200"/>
            <a:ext cx="0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0" y="495300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65%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53" y="4038600"/>
            <a:ext cx="296094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9" y="1773887"/>
            <a:ext cx="2993571" cy="203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i="1" dirty="0" smtClean="0"/>
              <a:t>t</a:t>
            </a:r>
            <a:r>
              <a:rPr lang="en-US" i="1" dirty="0" smtClean="0">
                <a:sym typeface="Wingdings" pitchFamily="2" charset="2"/>
              </a:rPr>
              <a:t> </a:t>
            </a:r>
            <a:r>
              <a:rPr lang="en-US" i="1" dirty="0" err="1" smtClean="0">
                <a:sym typeface="Wingdings" pitchFamily="2" charset="2"/>
              </a:rPr>
              <a:t>cH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44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990600" y="914400"/>
            <a:ext cx="21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ATLAS-CONF-2013-081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3070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Benchmark </a:t>
            </a:r>
            <a:r>
              <a:rPr lang="en-US" sz="1800" b="1" dirty="0" err="1" smtClean="0"/>
              <a:t>model:tt</a:t>
            </a:r>
            <a:r>
              <a:rPr lang="en-US" sz="1800" b="1" dirty="0" smtClean="0"/>
              <a:t> </a:t>
            </a:r>
            <a:r>
              <a:rPr lang="en-US" sz="1800" b="1" dirty="0" smtClean="0">
                <a:sym typeface="Wingdings" pitchFamily="2" charset="2"/>
              </a:rPr>
              <a:t> (</a:t>
            </a:r>
            <a:r>
              <a:rPr lang="en-US" sz="1800" b="1" dirty="0" err="1" smtClean="0">
                <a:sym typeface="Wingdings" pitchFamily="2" charset="2"/>
              </a:rPr>
              <a:t>Wb</a:t>
            </a:r>
            <a:r>
              <a:rPr lang="en-US" sz="1800" b="1" dirty="0" smtClean="0">
                <a:sym typeface="Wingdings" pitchFamily="2" charset="2"/>
              </a:rPr>
              <a:t>) + (</a:t>
            </a:r>
            <a:r>
              <a:rPr lang="en-US" sz="1800" b="1" dirty="0" err="1" smtClean="0">
                <a:sym typeface="Wingdings" pitchFamily="2" charset="2"/>
              </a:rPr>
              <a:t>cH</a:t>
            </a:r>
            <a:r>
              <a:rPr lang="en-US" sz="1800" b="1" dirty="0" smtClean="0">
                <a:sym typeface="Wingdings" pitchFamily="2" charset="2"/>
              </a:rPr>
              <a:t>) </a:t>
            </a:r>
            <a:endParaRPr lang="en-US" sz="1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28906"/>
            <a:ext cx="4181475" cy="112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3997242"/>
            <a:ext cx="5948362" cy="1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76600" y="5678269"/>
            <a:ext cx="57912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2" indent="-342900"/>
            <a:r>
              <a:rPr lang="en-US" sz="1800" b="1" dirty="0" smtClean="0">
                <a:solidFill>
                  <a:srgbClr val="000090"/>
                </a:solidFill>
              </a:rPr>
              <a:t>ATLAS FCNC limit:</a:t>
            </a:r>
          </a:p>
          <a:p>
            <a:pPr marL="0" lvl="2" indent="-342900"/>
            <a:r>
              <a:rPr lang="en-US" sz="1800" dirty="0" smtClean="0">
                <a:solidFill>
                  <a:srgbClr val="000090"/>
                </a:solidFill>
              </a:rPr>
              <a:t> t 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</a:rPr>
              <a:t>cH</a:t>
            </a:r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): </a:t>
            </a:r>
            <a:r>
              <a:rPr lang="en-US" sz="18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BR(</a:t>
            </a:r>
            <a:r>
              <a:rPr lang="en-US" sz="1800" b="1" dirty="0" err="1" smtClean="0">
                <a:solidFill>
                  <a:srgbClr val="FF0000"/>
                </a:solidFill>
                <a:cs typeface="Symbol" charset="2"/>
                <a:sym typeface="Wingdings"/>
              </a:rPr>
              <a:t>tcH</a:t>
            </a:r>
            <a:r>
              <a:rPr lang="en-US" sz="18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) &lt; 0.8% </a:t>
            </a:r>
            <a:r>
              <a:rPr lang="en-US" sz="1800" dirty="0" smtClean="0">
                <a:cs typeface="Symbol" charset="2"/>
                <a:sym typeface="Wingdings"/>
              </a:rPr>
              <a:t>@</a:t>
            </a:r>
            <a:r>
              <a:rPr lang="en-US" sz="1800" dirty="0" smtClean="0">
                <a:solidFill>
                  <a:srgbClr val="000090"/>
                </a:solidFill>
                <a:cs typeface="Symbol" charset="2"/>
                <a:sym typeface="Wingding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cs typeface="Symbol" charset="2"/>
                <a:sym typeface="Wingdings"/>
              </a:rPr>
              <a:t>95% CL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cs typeface="Symbol" charset="2"/>
                <a:sym typeface="Wingdings"/>
              </a:rPr>
              <a:t>(exp. 0.5%)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905000" y="2514600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t </a:t>
            </a:r>
            <a:r>
              <a:rPr lang="en-US" dirty="0" err="1" smtClean="0">
                <a:sym typeface="Wingdings" pitchFamily="2" charset="2"/>
              </a:rPr>
              <a:t>cH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4876800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t </a:t>
            </a:r>
            <a:r>
              <a:rPr lang="en-US" dirty="0" err="1" smtClean="0">
                <a:sym typeface="Wingdings" pitchFamily="2" charset="2"/>
              </a:rPr>
              <a:t>Wb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W </a:t>
            </a:r>
            <a:r>
              <a:rPr lang="en-US" dirty="0" err="1" smtClean="0">
                <a:sym typeface="Wingdings" pitchFamily="2" charset="2"/>
              </a:rPr>
              <a:t>l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377068"/>
            <a:ext cx="5943600" cy="28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90800"/>
            <a:ext cx="5943600" cy="79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200400" y="205740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Models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0400" y="3581400"/>
            <a:ext cx="4814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Expected event yield for BR(</a:t>
            </a:r>
            <a:r>
              <a:rPr lang="en-US" sz="2000" dirty="0" err="1" smtClean="0">
                <a:solidFill>
                  <a:srgbClr val="C00000"/>
                </a:solidFill>
              </a:rPr>
              <a:t>t</a:t>
            </a:r>
            <a:r>
              <a:rPr lang="en-US" sz="2000" dirty="0" err="1" smtClean="0">
                <a:solidFill>
                  <a:srgbClr val="C00000"/>
                </a:solidFill>
                <a:sym typeface="Wingdings" pitchFamily="2" charset="2"/>
              </a:rPr>
              <a:t>cH</a:t>
            </a:r>
            <a:r>
              <a:rPr lang="en-US" sz="2000" dirty="0" smtClean="0">
                <a:solidFill>
                  <a:srgbClr val="C00000"/>
                </a:solidFill>
                <a:sym typeface="Wingdings" pitchFamily="2" charset="2"/>
              </a:rPr>
              <a:t>) = 1%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00950" y="1981200"/>
            <a:ext cx="10858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Search for High Mass H</a:t>
            </a:r>
            <a:r>
              <a:rPr lang="en-US" sz="4000" dirty="0" smtClean="0">
                <a:sym typeface="Wingdings" pitchFamily="2" charset="2"/>
              </a:rPr>
              <a:t> ZZ, WW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45</a:t>
            </a:fld>
            <a:endParaRPr lang="en-US" altLang="zh-C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576" y="2438399"/>
            <a:ext cx="4375023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86012"/>
            <a:ext cx="4103677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86400" y="4659868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ZZ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191518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Wingdings" pitchFamily="2" charset="2"/>
              </a:rPr>
              <a:t>WW* </a:t>
            </a:r>
            <a:r>
              <a:rPr lang="en-US" sz="2800" i="1" dirty="0" err="1" smtClean="0">
                <a:sym typeface="Wingdings" pitchFamily="2" charset="2"/>
              </a:rPr>
              <a:t>l</a:t>
            </a:r>
            <a:r>
              <a:rPr lang="en-US" sz="2800" i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sz="2800" i="1" dirty="0" err="1" smtClean="0">
                <a:sym typeface="Wingdings" pitchFamily="2" charset="2"/>
              </a:rPr>
              <a:t>l</a:t>
            </a:r>
            <a:r>
              <a:rPr lang="en-US" sz="2800" i="1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sz="2800" i="1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991380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Wingdings" pitchFamily="2" charset="2"/>
              </a:rPr>
              <a:t>ZZ* 4l</a:t>
            </a:r>
            <a:endParaRPr lang="en-US" sz="2800" i="1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459468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Extend the Higgs search to high mass assume SM-like width, and  decay to 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772090"/>
            <a:ext cx="7226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95% C.L. exclusion of a SM-like heavy Higgs up to ~ 650 </a:t>
            </a:r>
            <a:r>
              <a:rPr lang="en-US" sz="2000" dirty="0" err="1" smtClean="0">
                <a:solidFill>
                  <a:srgbClr val="C00000"/>
                </a:solidFill>
              </a:rPr>
              <a:t>GeV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0" y="987623"/>
            <a:ext cx="21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ATLAS-CONF-2013-067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Has Been Learned From LHC Run I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46</a:t>
            </a:fld>
            <a:endParaRPr lang="en-US" altLang="zh-CN"/>
          </a:p>
        </p:txBody>
      </p:sp>
      <p:sp>
        <p:nvSpPr>
          <p:cNvPr id="8" name="TextBox 7"/>
          <p:cNvSpPr txBox="1"/>
          <p:nvPr/>
        </p:nvSpPr>
        <p:spPr>
          <a:xfrm>
            <a:off x="152400" y="1109008"/>
            <a:ext cx="8763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66FF"/>
                </a:solidFill>
              </a:rPr>
              <a:t> Standard Model gauge sector re-established at the LHC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66FF"/>
                </a:solidFill>
              </a:rPr>
              <a:t> Discovered a SM-like Higgs Boson with mass ~ 125 </a:t>
            </a:r>
            <a:r>
              <a:rPr lang="en-US" sz="2000" b="1" dirty="0" err="1" smtClean="0">
                <a:solidFill>
                  <a:srgbClr val="0066FF"/>
                </a:solidFill>
              </a:rPr>
              <a:t>GeV</a:t>
            </a:r>
            <a:r>
              <a:rPr lang="en-US" sz="2000" b="1" dirty="0" smtClean="0">
                <a:solidFill>
                  <a:srgbClr val="0066FF"/>
                </a:solidFill>
              </a:rPr>
              <a:t>, which</a:t>
            </a: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0066FF"/>
                </a:solidFill>
              </a:rPr>
              <a:t>    couples to Bosons and Fermions – a breakthrough in Standard</a:t>
            </a: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0066FF"/>
                </a:solidFill>
              </a:rPr>
              <a:t>    Model electroweak symmetry break sector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66FF"/>
                </a:solidFill>
              </a:rPr>
              <a:t> No other new physics has been observed in data </a:t>
            </a:r>
          </a:p>
        </p:txBody>
      </p:sp>
      <p:pic>
        <p:nvPicPr>
          <p:cNvPr id="7" name="Content Placeholder 4" descr="AtlasSearches_exotics_hcp12.png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408142"/>
            <a:ext cx="4067071" cy="30688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Content Placeholder 4" descr="AtlasSearches_susy_dec12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1000" y="3372129"/>
            <a:ext cx="4114800" cy="310487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Exciting Physics in Run II,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410200" cy="510540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LHC Run II, II: 14 </a:t>
            </a:r>
            <a:r>
              <a:rPr lang="en-US" sz="2000" b="1" dirty="0" err="1" smtClean="0">
                <a:solidFill>
                  <a:srgbClr val="C00000"/>
                </a:solidFill>
              </a:rPr>
              <a:t>TeV</a:t>
            </a:r>
            <a:r>
              <a:rPr lang="en-US" sz="2000" b="1" dirty="0" smtClean="0">
                <a:solidFill>
                  <a:srgbClr val="C00000"/>
                </a:solidFill>
              </a:rPr>
              <a:t>; 300 fb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-1</a:t>
            </a:r>
            <a:r>
              <a:rPr lang="en-US" sz="2000" b="1" dirty="0" smtClean="0">
                <a:solidFill>
                  <a:srgbClr val="C00000"/>
                </a:solidFill>
              </a:rPr>
              <a:t>, 3000 fb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-1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Precision Higgs physics</a:t>
            </a:r>
          </a:p>
          <a:p>
            <a:pPr lvl="1"/>
            <a:r>
              <a:rPr lang="en-US" sz="1600" dirty="0" smtClean="0"/>
              <a:t>Establish </a:t>
            </a:r>
            <a:r>
              <a:rPr lang="en-US" sz="1600" dirty="0" err="1" smtClean="0"/>
              <a:t>fermion</a:t>
            </a:r>
            <a:r>
              <a:rPr lang="en-US" sz="1600" dirty="0" smtClean="0"/>
              <a:t> decay signals</a:t>
            </a:r>
          </a:p>
          <a:p>
            <a:pPr lvl="1"/>
            <a:r>
              <a:rPr lang="en-US" sz="1600" dirty="0" smtClean="0"/>
              <a:t>Precision coupling measurements</a:t>
            </a:r>
          </a:p>
          <a:p>
            <a:pPr lvl="1"/>
            <a:r>
              <a:rPr lang="en-US" sz="1600" dirty="0" smtClean="0"/>
              <a:t>Observe rare decay modes, including Higgs self interactions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Study of vector boson scattering</a:t>
            </a:r>
            <a:r>
              <a:rPr lang="en-US" sz="2000" dirty="0" smtClean="0"/>
              <a:t> – key processes to connect EWSB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Continue to search for BSM Higgs </a:t>
            </a:r>
            <a:r>
              <a:rPr lang="en-US" sz="2000" dirty="0" smtClean="0"/>
              <a:t>– if there are more scalar particles?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Dark Matter signature ?</a:t>
            </a:r>
          </a:p>
          <a:p>
            <a:r>
              <a:rPr lang="en-US" sz="2000" b="1" dirty="0" err="1" smtClean="0">
                <a:solidFill>
                  <a:srgbClr val="0000FF"/>
                </a:solidFill>
              </a:rPr>
              <a:t>Suppersymmetry</a:t>
            </a:r>
            <a:r>
              <a:rPr lang="en-US" sz="2000" dirty="0" smtClean="0"/>
              <a:t> (still highly motivated)</a:t>
            </a:r>
          </a:p>
          <a:p>
            <a:pPr lvl="1"/>
            <a:r>
              <a:rPr lang="en-US" sz="1600" dirty="0" smtClean="0"/>
              <a:t>Weakly produced new physics</a:t>
            </a:r>
          </a:p>
          <a:p>
            <a:pPr lvl="1"/>
            <a:r>
              <a:rPr lang="en-US" sz="1600" dirty="0" smtClean="0"/>
              <a:t>Significantly increase </a:t>
            </a:r>
            <a:r>
              <a:rPr lang="en-US" sz="1600" dirty="0" err="1" smtClean="0"/>
              <a:t>chargino-neutralino</a:t>
            </a:r>
            <a:r>
              <a:rPr lang="en-US" sz="1600" dirty="0" smtClean="0"/>
              <a:t> mass sensitivity from ~350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~ 1TeV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Explore unknown at 14 </a:t>
            </a:r>
            <a:r>
              <a:rPr lang="en-US" sz="2000" b="1" dirty="0" err="1" smtClean="0">
                <a:solidFill>
                  <a:srgbClr val="0000FF"/>
                </a:solidFill>
              </a:rPr>
              <a:t>TeV</a:t>
            </a:r>
            <a:r>
              <a:rPr lang="en-US" sz="2000" b="1" smtClean="0">
                <a:solidFill>
                  <a:srgbClr val="0000FF"/>
                </a:solidFill>
              </a:rPr>
              <a:t>!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47</a:t>
            </a:fld>
            <a:endParaRPr lang="en-US" altLang="zh-C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85850"/>
            <a:ext cx="33909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48</a:t>
            </a:fld>
            <a:endParaRPr lang="en-US" altLang="zh-CN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 --Pileup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>
                <a:solidFill>
                  <a:srgbClr val="000000"/>
                </a:solidFill>
              </a:rPr>
              <a:pPr/>
              <a:t>49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879" y="1143000"/>
            <a:ext cx="5173121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1155680"/>
            <a:ext cx="2467342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</a:rPr>
              <a:t>Continue update on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Trigger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Reconstruction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Particle ID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Event selection</a:t>
            </a:r>
          </a:p>
          <a:p>
            <a:pPr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MC simulation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66FF"/>
                </a:solidFill>
              </a:rPr>
              <a:t>Major impact on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err="1" smtClean="0">
                <a:solidFill>
                  <a:srgbClr val="000000"/>
                </a:solidFill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1800" baseline="30000" dirty="0" err="1" smtClean="0">
                <a:solidFill>
                  <a:srgbClr val="000000"/>
                </a:solidFill>
              </a:rPr>
              <a:t>miss</a:t>
            </a:r>
            <a:r>
              <a:rPr lang="en-US" sz="1800" dirty="0" smtClean="0">
                <a:solidFill>
                  <a:srgbClr val="000000"/>
                </a:solidFill>
              </a:rPr>
              <a:t> reconstruction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0000"/>
                </a:solidFill>
              </a:rPr>
              <a:t>Tau identification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0000"/>
                </a:solidFill>
              </a:rPr>
              <a:t>Trigger rates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0000"/>
                </a:solidFill>
              </a:rPr>
              <a:t>Computing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18160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LHC Delivered Luminosity to ATLAS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5</a:t>
            </a:fld>
            <a:endParaRPr lang="en-US" altLang="zh-CN"/>
          </a:p>
        </p:txBody>
      </p:sp>
      <p:grpSp>
        <p:nvGrpSpPr>
          <p:cNvPr id="3" name="Group 5"/>
          <p:cNvGrpSpPr/>
          <p:nvPr/>
        </p:nvGrpSpPr>
        <p:grpSpPr>
          <a:xfrm>
            <a:off x="295656" y="1143000"/>
            <a:ext cx="5724144" cy="4267200"/>
            <a:chOff x="1393288" y="1417198"/>
            <a:chExt cx="5266944" cy="3784789"/>
          </a:xfrm>
        </p:grpSpPr>
        <p:pic>
          <p:nvPicPr>
            <p:cNvPr id="7" name="Picture 6" descr="intlumivsyear.png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288" y="1417198"/>
              <a:ext cx="5266944" cy="378478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724128" y="2258288"/>
              <a:ext cx="915635" cy="73866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2012: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23 fb</a:t>
              </a:r>
              <a:r>
                <a:rPr lang="en-US" sz="1400" baseline="30000" dirty="0" smtClean="0">
                  <a:solidFill>
                    <a:schemeClr val="bg1"/>
                  </a:solidFill>
                  <a:effectLst/>
                </a:rPr>
                <a:t>-1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at 8 </a:t>
              </a:r>
              <a:r>
                <a:rPr lang="en-US" sz="1400" dirty="0" err="1" smtClean="0">
                  <a:solidFill>
                    <a:schemeClr val="bg1"/>
                  </a:solidFill>
                  <a:effectLst/>
                </a:rPr>
                <a:t>TeV</a:t>
              </a:r>
              <a:endParaRPr lang="en-US" sz="1400" baseline="3000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2080" y="3482424"/>
              <a:ext cx="915635" cy="73866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2011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5.6 fb</a:t>
              </a:r>
              <a:r>
                <a:rPr lang="en-US" sz="1400" baseline="30000" dirty="0" smtClean="0">
                  <a:solidFill>
                    <a:schemeClr val="bg1"/>
                  </a:solidFill>
                  <a:effectLst/>
                </a:rPr>
                <a:t>-1 </a:t>
              </a:r>
            </a:p>
            <a:p>
              <a:r>
                <a:rPr lang="en-US" sz="1400" dirty="0">
                  <a:solidFill>
                    <a:schemeClr val="bg1"/>
                  </a:solidFill>
                  <a:effectLst/>
                </a:rPr>
                <a:t>a</a:t>
              </a:r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t 7 </a:t>
              </a:r>
              <a:r>
                <a:rPr lang="en-US" sz="1400" dirty="0" err="1" smtClean="0">
                  <a:solidFill>
                    <a:schemeClr val="bg1"/>
                  </a:solidFill>
                  <a:effectLst/>
                </a:rPr>
                <a:t>TeV</a:t>
              </a:r>
              <a:endParaRPr lang="en-US" sz="1400" baseline="3000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4557" y="4274512"/>
              <a:ext cx="915635" cy="73866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2010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0.05 fb</a:t>
              </a:r>
              <a:r>
                <a:rPr lang="en-US" sz="1400" baseline="30000" dirty="0" smtClean="0">
                  <a:solidFill>
                    <a:schemeClr val="bg1"/>
                  </a:solidFill>
                  <a:effectLst/>
                </a:rPr>
                <a:t>-1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at 7 </a:t>
              </a:r>
              <a:r>
                <a:rPr lang="en-US" sz="1400" dirty="0" err="1" smtClean="0">
                  <a:solidFill>
                    <a:schemeClr val="bg1"/>
                  </a:solidFill>
                  <a:effectLst/>
                </a:rPr>
                <a:t>TeV</a:t>
              </a:r>
              <a:endParaRPr lang="en-US" sz="1400" baseline="30000" dirty="0">
                <a:solidFill>
                  <a:schemeClr val="bg1"/>
                </a:solidFill>
                <a:effectLst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3995936" y="3501008"/>
              <a:ext cx="0" cy="5760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987824" y="3068960"/>
              <a:ext cx="1530136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4</a:t>
              </a:r>
              <a:r>
                <a:rPr lang="en-US" sz="1400" baseline="30000" dirty="0" smtClean="0">
                  <a:effectLst/>
                </a:rPr>
                <a:t>th</a:t>
              </a:r>
              <a:r>
                <a:rPr lang="en-US" sz="1400" dirty="0" smtClean="0">
                  <a:effectLst/>
                </a:rPr>
                <a:t> July seminar</a:t>
              </a:r>
            </a:p>
            <a:p>
              <a:r>
                <a:rPr lang="en-US" sz="1400" dirty="0">
                  <a:effectLst/>
                </a:rPr>
                <a:t>a</a:t>
              </a:r>
              <a:r>
                <a:rPr lang="en-US" sz="1400" dirty="0" smtClean="0">
                  <a:effectLst/>
                </a:rPr>
                <a:t>nd ICHEP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48400" y="2553593"/>
            <a:ext cx="2667000" cy="3847207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The most powerful particle factory in world to produce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massive particles in proton-proton collisions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1800" b="1" dirty="0" smtClean="0">
                <a:solidFill>
                  <a:schemeClr val="bg1"/>
                </a:solidFill>
              </a:rPr>
              <a:t> &gt; 2,000,000,000 W</a:t>
            </a:r>
          </a:p>
          <a:p>
            <a:pPr>
              <a:buFont typeface="Wingdings" pitchFamily="2" charset="2"/>
              <a:buChar char="v"/>
            </a:pPr>
            <a:r>
              <a:rPr lang="en-US" sz="1800" b="1" dirty="0" smtClean="0">
                <a:solidFill>
                  <a:schemeClr val="bg1"/>
                </a:solidFill>
              </a:rPr>
              <a:t> &gt; 700,000,000 Z</a:t>
            </a:r>
          </a:p>
          <a:p>
            <a:pPr>
              <a:buFont typeface="Wingdings" pitchFamily="2" charset="2"/>
              <a:buChar char="v"/>
            </a:pPr>
            <a:r>
              <a:rPr lang="en-US" sz="1800" b="1" dirty="0" smtClean="0">
                <a:solidFill>
                  <a:schemeClr val="bg1"/>
                </a:solidFill>
              </a:rPr>
              <a:t> &gt; 8,000,000 top pair</a:t>
            </a:r>
          </a:p>
          <a:p>
            <a:pPr>
              <a:buFont typeface="Wingdings" pitchFamily="2" charset="2"/>
              <a:buChar char="v"/>
            </a:pPr>
            <a:r>
              <a:rPr lang="en-US" sz="1800" b="1" dirty="0" smtClean="0">
                <a:solidFill>
                  <a:schemeClr val="bg1"/>
                </a:solidFill>
              </a:rPr>
              <a:t> &gt; 600,000 Higgs</a:t>
            </a:r>
          </a:p>
          <a:p>
            <a:pPr>
              <a:buFont typeface="Wingdings" pitchFamily="2" charset="2"/>
              <a:buChar char="v"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1143000"/>
            <a:ext cx="2667000" cy="1323439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~ </a:t>
            </a:r>
            <a:r>
              <a:rPr lang="en-US" sz="1600" b="1" dirty="0" smtClean="0">
                <a:effectLst/>
              </a:rPr>
              <a:t>5 billion </a:t>
            </a:r>
            <a:r>
              <a:rPr lang="en-US" sz="1600" dirty="0" smtClean="0">
                <a:effectLst/>
              </a:rPr>
              <a:t>events recorded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effectLst/>
              </a:rPr>
              <a:t> in total (2010-2012) </a:t>
            </a:r>
          </a:p>
          <a:p>
            <a:r>
              <a:rPr lang="en-US" sz="1600" dirty="0" smtClean="0">
                <a:effectLst/>
              </a:rPr>
              <a:t>~ </a:t>
            </a:r>
            <a:r>
              <a:rPr lang="en-US" sz="1600" b="1" dirty="0" smtClean="0">
                <a:effectLst/>
              </a:rPr>
              <a:t>120 PB </a:t>
            </a:r>
            <a:r>
              <a:rPr lang="en-US" sz="1600" dirty="0" smtClean="0">
                <a:effectLst/>
              </a:rPr>
              <a:t>of data (including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effectLst/>
              </a:rPr>
              <a:t> real and simulated data)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effectLst/>
              </a:rPr>
              <a:t> as of today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5562600"/>
            <a:ext cx="5554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Major experimental challenge: pileup!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~&lt;25? interactions in each bunch cross in 2012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Scale and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50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381000" y="1188184"/>
            <a:ext cx="845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</a:rPr>
              <a:t>Muon energy scale and resolution corrections and systematic uncertainties determined from large Z, J/</a:t>
            </a:r>
            <a:r>
              <a:rPr lang="en-US" sz="1800" b="1" dirty="0" smtClean="0">
                <a:solidFill>
                  <a:srgbClr val="0066FF"/>
                </a:solidFill>
                <a:latin typeface="Symbol" pitchFamily="18" charset="2"/>
              </a:rPr>
              <a:t>y</a:t>
            </a:r>
            <a:r>
              <a:rPr lang="en-US" sz="1800" b="1" dirty="0" smtClean="0">
                <a:solidFill>
                  <a:srgbClr val="0066FF"/>
                </a:solidFill>
              </a:rPr>
              <a:t> and </a:t>
            </a:r>
            <a:r>
              <a:rPr lang="en-US" sz="1800" b="1" dirty="0" smtClean="0">
                <a:solidFill>
                  <a:srgbClr val="0066FF"/>
                </a:solidFill>
                <a:latin typeface="+mn-lt"/>
              </a:rPr>
              <a:t>Y</a:t>
            </a:r>
            <a:r>
              <a:rPr lang="en-US" sz="1800" b="1" dirty="0" smtClean="0">
                <a:solidFill>
                  <a:srgbClr val="0066FF"/>
                </a:solidFill>
              </a:rPr>
              <a:t> samples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6600"/>
                </a:solidFill>
              </a:rPr>
              <a:t>Resolution correction (0.2-1.3%), scale correction ( &lt; 0.1%)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6600"/>
                </a:solidFill>
              </a:rPr>
              <a:t> Independent measurements from Muon Spectrometer and inner tracker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6600"/>
                </a:solidFill>
              </a:rPr>
              <a:t> Probe global and local scale biases, overall uncertainty on 4</a:t>
            </a:r>
            <a:r>
              <a:rPr lang="en-US" sz="1600" dirty="0" smtClean="0">
                <a:solidFill>
                  <a:srgbClr val="006600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rgbClr val="006600"/>
                </a:solidFill>
              </a:rPr>
              <a:t> scale 0.2%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6600"/>
                </a:solidFill>
              </a:rPr>
              <a:t> Calibration using Z</a:t>
            </a:r>
            <a: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  <a:t> 4</a:t>
            </a:r>
            <a:r>
              <a:rPr lang="en-US" sz="1600" dirty="0" smtClean="0">
                <a:solidFill>
                  <a:srgbClr val="0066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  <a:t> mass peak</a:t>
            </a:r>
            <a:r>
              <a:rPr lang="en-US" sz="1600" dirty="0" smtClean="0">
                <a:solidFill>
                  <a:srgbClr val="006600"/>
                </a:solidFill>
              </a:rPr>
              <a:t> </a:t>
            </a:r>
            <a:endParaRPr lang="en-US" sz="1600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52" y="3048000"/>
            <a:ext cx="845009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Colorimeter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51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685800" y="1042987"/>
            <a:ext cx="7924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In-situ energy calibration results and their stability checked with different methods</a:t>
            </a:r>
          </a:p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   (E/P with W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, J/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sym typeface="Wingdings" pitchFamily="2" charset="2"/>
              </a:rPr>
              <a:t>y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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ee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Uncertainty on the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diphoton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mass scale 0.6%, largely contributions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 Material effects (separately for volumes for |</a:t>
            </a:r>
            <a:r>
              <a:rPr lang="en-US" sz="1600" dirty="0" smtClean="0">
                <a:solidFill>
                  <a:srgbClr val="0066FF"/>
                </a:solidFill>
                <a:latin typeface="Symbol" pitchFamily="18" charset="2"/>
                <a:sym typeface="Wingdings" pitchFamily="2" charset="2"/>
              </a:rPr>
              <a:t>h</a:t>
            </a:r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| &lt; 1.8, and |</a:t>
            </a:r>
            <a:r>
              <a:rPr lang="en-US" sz="1600" dirty="0" smtClean="0">
                <a:solidFill>
                  <a:srgbClr val="0066FF"/>
                </a:solidFill>
                <a:latin typeface="Symbol" pitchFamily="18" charset="2"/>
                <a:sym typeface="Wingdings" pitchFamily="2" charset="2"/>
              </a:rPr>
              <a:t>h</a:t>
            </a:r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| &gt; 1.8)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 Uncertainty on the in-situ calibration method</a:t>
            </a:r>
          </a:p>
          <a:p>
            <a:pPr lvl="1">
              <a:buFont typeface="Wingdings" pitchFamily="2" charset="2"/>
              <a:buChar char="Ø"/>
            </a:pPr>
            <a:endParaRPr lang="en-US" sz="1600" dirty="0" smtClean="0">
              <a:solidFill>
                <a:srgbClr val="0066FF"/>
              </a:solidFill>
              <a:sym typeface="Wingdings" pitchFamily="2" charset="2"/>
            </a:endParaRPr>
          </a:p>
          <a:p>
            <a:r>
              <a:rPr lang="en-US" sz="1600" dirty="0" smtClean="0">
                <a:solidFill>
                  <a:srgbClr val="0066FF"/>
                </a:solidFill>
                <a:sym typeface="Wingdings" pitchFamily="2" charset="2"/>
              </a:rPr>
              <a:t>   </a:t>
            </a:r>
            <a:endParaRPr lang="en-US" sz="1600" dirty="0">
              <a:solidFill>
                <a:srgbClr val="0066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87" y="3124200"/>
            <a:ext cx="84061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Energy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52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MC based calibration at cluster level tuned in test beams</a:t>
            </a:r>
          </a:p>
          <a:p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Need accurate material description for 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g extrapolation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(Cross checked with EM shower shapes, photo conversions,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hadronic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interactions and e/p,…)</a:t>
            </a:r>
          </a:p>
          <a:p>
            <a:endParaRPr lang="en-US" sz="1600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Energy scale corrections from Z decay to electrons. Cross checked at the lower energy 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spectrum with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radiative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Z decays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76600"/>
            <a:ext cx="850789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53</a:t>
            </a:fld>
            <a:endParaRPr lang="en-US" altLang="zh-CN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143000" y="1524000"/>
            <a:ext cx="7086600" cy="193899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Assumptions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Only modify the coupling strength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Only one Higgs with narrow </a:t>
            </a:r>
            <a:r>
              <a:rPr lang="en-US" sz="2000" dirty="0" smtClean="0">
                <a:latin typeface="Symbol" pitchFamily="18" charset="2"/>
              </a:rPr>
              <a:t>G</a:t>
            </a:r>
            <a:r>
              <a:rPr lang="en-US" sz="2000" baseline="-25000" dirty="0" smtClean="0"/>
              <a:t>H</a:t>
            </a:r>
            <a:endParaRPr lang="en-US" sz="2000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0066FF"/>
                </a:solidFill>
              </a:rPr>
              <a:t>     </a:t>
            </a:r>
            <a:r>
              <a:rPr lang="en-US" sz="2000" b="1" dirty="0" err="1" smtClean="0">
                <a:solidFill>
                  <a:srgbClr val="0066FF"/>
                </a:solidFill>
              </a:rPr>
              <a:t>Rate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i,j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 </a:t>
            </a:r>
            <a:r>
              <a:rPr lang="en-US" sz="2000" b="1" dirty="0" smtClean="0">
                <a:solidFill>
                  <a:srgbClr val="0066FF"/>
                </a:solidFill>
              </a:rPr>
              <a:t>= </a:t>
            </a:r>
            <a:r>
              <a:rPr lang="en-US" sz="2000" b="1" dirty="0" err="1" smtClean="0">
                <a:solidFill>
                  <a:srgbClr val="0066FF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i</a:t>
            </a:r>
            <a:r>
              <a:rPr lang="en-US" sz="2000" b="1" dirty="0" smtClean="0">
                <a:solidFill>
                  <a:srgbClr val="0066FF"/>
                </a:solidFill>
              </a:rPr>
              <a:t>* </a:t>
            </a:r>
            <a:r>
              <a:rPr lang="en-US" sz="2000" b="1" dirty="0" err="1" smtClean="0">
                <a:solidFill>
                  <a:srgbClr val="0066FF"/>
                </a:solidFill>
                <a:latin typeface="Symbol" pitchFamily="18" charset="2"/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j</a:t>
            </a:r>
            <a:r>
              <a:rPr lang="en-US" sz="2000" b="1" dirty="0" smtClean="0">
                <a:solidFill>
                  <a:srgbClr val="0066FF"/>
                </a:solidFill>
              </a:rPr>
              <a:t> /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G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H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= production mode, j = decay mode)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 Signal Strength</a:t>
            </a:r>
            <a:r>
              <a:rPr lang="en-US" sz="2000" dirty="0" smtClean="0">
                <a:latin typeface="Symbol" pitchFamily="18" charset="2"/>
              </a:rPr>
              <a:t>: </a:t>
            </a:r>
            <a:r>
              <a:rPr lang="en-US" sz="2000" b="1" dirty="0" err="1" smtClean="0">
                <a:solidFill>
                  <a:srgbClr val="0066FF"/>
                </a:solidFill>
                <a:latin typeface="Symbol" pitchFamily="18" charset="2"/>
              </a:rPr>
              <a:t>m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i,j</a:t>
            </a:r>
            <a:r>
              <a:rPr lang="en-US" sz="2000" b="1" dirty="0" smtClean="0">
                <a:solidFill>
                  <a:srgbClr val="0066FF"/>
                </a:solidFill>
              </a:rPr>
              <a:t> = </a:t>
            </a:r>
            <a:r>
              <a:rPr lang="en-US" sz="2000" b="1" dirty="0" err="1" smtClean="0">
                <a:solidFill>
                  <a:srgbClr val="0066FF"/>
                </a:solidFill>
              </a:rPr>
              <a:t>Rate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i,j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 </a:t>
            </a:r>
            <a:r>
              <a:rPr lang="en-US" sz="2000" b="1" dirty="0" smtClean="0">
                <a:solidFill>
                  <a:srgbClr val="0066FF"/>
                </a:solidFill>
              </a:rPr>
              <a:t>/</a:t>
            </a:r>
            <a:r>
              <a:rPr lang="en-US" sz="2000" b="1" dirty="0" err="1" smtClean="0">
                <a:solidFill>
                  <a:srgbClr val="0066FF"/>
                </a:solidFill>
              </a:rPr>
              <a:t>Rate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i,j</a:t>
            </a:r>
            <a:r>
              <a:rPr lang="en-US" sz="2000" b="1" dirty="0" smtClean="0">
                <a:solidFill>
                  <a:srgbClr val="0066FF"/>
                </a:solidFill>
              </a:rPr>
              <a:t>(SM) =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i</a:t>
            </a:r>
            <a:r>
              <a:rPr lang="en-US" sz="2000" b="1" baseline="30000" dirty="0" smtClean="0">
                <a:solidFill>
                  <a:srgbClr val="0066FF"/>
                </a:solidFill>
              </a:rPr>
              <a:t>2</a:t>
            </a:r>
            <a:r>
              <a:rPr lang="en-US" sz="2000" b="1" dirty="0" smtClean="0">
                <a:solidFill>
                  <a:srgbClr val="0066FF"/>
                </a:solidFill>
              </a:rPr>
              <a:t> *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j</a:t>
            </a:r>
            <a:r>
              <a:rPr lang="en-US" sz="2000" b="1" baseline="30000" dirty="0" smtClean="0">
                <a:solidFill>
                  <a:srgbClr val="0066FF"/>
                </a:solidFill>
              </a:rPr>
              <a:t>2</a:t>
            </a:r>
            <a:r>
              <a:rPr lang="en-US" sz="2000" b="1" dirty="0" smtClean="0">
                <a:solidFill>
                  <a:srgbClr val="0066FF"/>
                </a:solidFill>
              </a:rPr>
              <a:t>/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H</a:t>
            </a:r>
            <a:r>
              <a:rPr lang="en-US" sz="2000" b="1" baseline="30000" dirty="0" smtClean="0">
                <a:solidFill>
                  <a:srgbClr val="0066FF"/>
                </a:solidFill>
              </a:rPr>
              <a:t>2</a:t>
            </a:r>
            <a:endParaRPr lang="en-US" sz="2000" b="1" baseline="30000" dirty="0">
              <a:solidFill>
                <a:srgbClr val="0066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748" y="3657600"/>
            <a:ext cx="455765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0668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</a:rPr>
              <a:t>Test various benchmark models  using the profile likelihood ratio, </a:t>
            </a:r>
            <a:r>
              <a:rPr lang="en-GB" sz="2000" dirty="0" smtClean="0">
                <a:solidFill>
                  <a:srgbClr val="006600"/>
                </a:solidFill>
                <a:latin typeface="Symbol" pitchFamily="18" charset="2"/>
              </a:rPr>
              <a:t>L</a:t>
            </a:r>
            <a:r>
              <a:rPr lang="en-GB" sz="2000" dirty="0" smtClean="0">
                <a:solidFill>
                  <a:srgbClr val="006600"/>
                </a:solidFill>
              </a:rPr>
              <a:t>(</a:t>
            </a:r>
            <a:r>
              <a:rPr lang="en-GB" sz="2000" b="1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GB" sz="2000" dirty="0" smtClean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1800" y="4800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dirty="0" smtClean="0"/>
              <a:t>Key to Success  </a:t>
            </a:r>
            <a:br>
              <a:rPr lang="en-US" sz="4000" dirty="0" smtClean="0"/>
            </a:br>
            <a:r>
              <a:rPr lang="en-US" sz="4000" dirty="0" smtClean="0"/>
              <a:t>Excellent ATLAS Performance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96300" cy="1484741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The ATLAS detector has performed remarkably well through the hard work of the collaboration to keep working at top shape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569075"/>
            <a:ext cx="533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0BCF1C-D55A-4AD3-A754-BE317B3A72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07791"/>
            <a:ext cx="9144000" cy="33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Re-establish SM at the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7</a:t>
            </a:fld>
            <a:endParaRPr lang="en-US" altLang="zh-CN"/>
          </a:p>
        </p:txBody>
      </p:sp>
      <p:pic>
        <p:nvPicPr>
          <p:cNvPr id="5" name="Content Placeholder 4" descr="sm.png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481327"/>
            <a:ext cx="4800600" cy="32430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914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200" dirty="0" smtClean="0">
                <a:solidFill>
                  <a:srgbClr val="FF0000"/>
                </a:solidFill>
              </a:rPr>
              <a:t> the steppingstone for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4876800"/>
          <a:ext cx="80772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447800"/>
                <a:gridCol w="1600200"/>
                <a:gridCol w="1371600"/>
                <a:gridCol w="15240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 Production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gg</a:t>
                      </a:r>
                      <a:r>
                        <a:rPr lang="en-US" dirty="0" smtClean="0">
                          <a:sym typeface="Wingdings" pitchFamily="2" charset="2"/>
                        </a:rPr>
                        <a:t> H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VBF</a:t>
                      </a:r>
                      <a:r>
                        <a:rPr lang="en-US" dirty="0" smtClean="0">
                          <a:sym typeface="Wingdings" pitchFamily="2" charset="2"/>
                        </a:rPr>
                        <a:t>H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W/Z+H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tt+H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pitchFamily="18" charset="2"/>
                        </a:rPr>
                        <a:t>s</a:t>
                      </a:r>
                      <a:r>
                        <a:rPr lang="en-US" b="1" dirty="0" smtClean="0"/>
                        <a:t> at 8TeV (</a:t>
                      </a:r>
                      <a:r>
                        <a:rPr lang="en-US" b="1" dirty="0" err="1" smtClean="0"/>
                        <a:t>pb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19.5±15%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1.57 ±5%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1.08±5% 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0.13±15% 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9400" y="3810000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dirty="0" smtClean="0">
                <a:solidFill>
                  <a:srgbClr val="FF0000"/>
                </a:solidFill>
              </a:rPr>
              <a:t>(H) = 22.28 </a:t>
            </a:r>
            <a:r>
              <a:rPr lang="en-US" sz="1800" dirty="0" err="1" smtClean="0">
                <a:solidFill>
                  <a:srgbClr val="FF0000"/>
                </a:solidFill>
              </a:rPr>
              <a:t>pb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</a:rPr>
              <a:t>H</a:t>
            </a:r>
            <a:r>
              <a:rPr lang="en-US" sz="1800" dirty="0" err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) = 0.05 </a:t>
            </a:r>
            <a:r>
              <a:rPr lang="en-US" sz="1800" dirty="0" err="1" smtClean="0">
                <a:solidFill>
                  <a:srgbClr val="FF0000"/>
                </a:solidFill>
                <a:sym typeface="Wingdings" pitchFamily="2" charset="2"/>
              </a:rPr>
              <a:t>pb</a:t>
            </a:r>
            <a:endParaRPr lang="en-US" sz="1800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(HZZ)= 0.59 </a:t>
            </a:r>
            <a:r>
              <a:rPr lang="en-US" sz="1800" dirty="0" err="1" smtClean="0">
                <a:solidFill>
                  <a:srgbClr val="FF0000"/>
                </a:solidFill>
                <a:sym typeface="Wingdings" pitchFamily="2" charset="2"/>
              </a:rPr>
              <a:t>pb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715000"/>
            <a:ext cx="8077200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4876800"/>
            <a:ext cx="8077200" cy="762000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5715000"/>
          <a:ext cx="807719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398"/>
                <a:gridCol w="1219200"/>
                <a:gridCol w="1295400"/>
                <a:gridCol w="1219200"/>
                <a:gridCol w="1219200"/>
                <a:gridCol w="1066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decays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gg</a:t>
                      </a:r>
                      <a:endParaRPr lang="en-US" b="1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ZZ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4l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WW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l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Symbol" pitchFamily="18" charset="2"/>
                          <a:sym typeface="Wingdings" pitchFamily="2" charset="2"/>
                        </a:rPr>
                        <a:t>n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l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Symbol" pitchFamily="18" charset="2"/>
                          <a:sym typeface="Wingdings" pitchFamily="2" charset="2"/>
                        </a:rPr>
                        <a:t>n</a:t>
                      </a:r>
                      <a:endParaRPr lang="en-US" b="1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tt</a:t>
                      </a:r>
                      <a:endParaRPr lang="en-US" b="1" dirty="0">
                        <a:solidFill>
                          <a:schemeClr val="bg1"/>
                        </a:solidFill>
                        <a:latin typeface="Symbol" pitchFamily="18" charset="2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bb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BR (M</a:t>
                      </a:r>
                      <a:r>
                        <a:rPr lang="en-US" b="1" baseline="-25000" dirty="0" smtClean="0"/>
                        <a:t>H</a:t>
                      </a:r>
                      <a:r>
                        <a:rPr lang="en-US" b="1" dirty="0" smtClean="0"/>
                        <a:t>=125GeV)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0.23%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0.012%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1.04%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6.3%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57.7%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Breakthrough in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8</a:t>
            </a:fld>
            <a:endParaRPr lang="en-US" altLang="zh-C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95400"/>
            <a:ext cx="3962400" cy="509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226419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703004"/>
            <a:ext cx="2286000" cy="203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5624" y="2491042"/>
            <a:ext cx="158976" cy="93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26" y="1552793"/>
            <a:ext cx="174874" cy="96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" y="1138535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July 31,2012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38600"/>
            <a:ext cx="2362200" cy="211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295400" y="4724400"/>
            <a:ext cx="91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</a:t>
            </a:r>
            <a:r>
              <a:rPr lang="en-US" sz="1600" b="1" dirty="0" smtClean="0">
                <a:sym typeface="Wingdings" pitchFamily="2" charset="2"/>
              </a:rPr>
              <a:t></a:t>
            </a:r>
            <a:r>
              <a:rPr lang="en-US" sz="1600" b="1" dirty="0" smtClean="0"/>
              <a:t>WW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47648" y="1600200"/>
            <a:ext cx="65755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ATLAS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86200" y="2099846"/>
            <a:ext cx="76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H</a:t>
            </a:r>
            <a:r>
              <a:rPr lang="en-US" sz="1600" b="1" dirty="0" err="1" smtClean="0">
                <a:sym typeface="Wingdings" pitchFamily="2" charset="2"/>
              </a:rPr>
              <a:t></a:t>
            </a:r>
            <a:r>
              <a:rPr lang="en-US" sz="1600" b="1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sz="1600" b="1" dirty="0">
              <a:latin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1828800"/>
            <a:ext cx="91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</a:t>
            </a:r>
            <a:r>
              <a:rPr lang="en-US" sz="1600" b="1" dirty="0" smtClean="0">
                <a:sym typeface="Wingdings" pitchFamily="2" charset="2"/>
              </a:rPr>
              <a:t>ZZ</a:t>
            </a:r>
            <a:endParaRPr lang="en-US" sz="1600" b="1" dirty="0"/>
          </a:p>
        </p:txBody>
      </p:sp>
      <p:sp>
        <p:nvSpPr>
          <p:cNvPr id="20" name="TextBox 2"/>
          <p:cNvSpPr txBox="1"/>
          <p:nvPr/>
        </p:nvSpPr>
        <p:spPr>
          <a:xfrm>
            <a:off x="2057400" y="1143000"/>
            <a:ext cx="312420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latin typeface="Trebuchet MS"/>
                <a:cs typeface="Trebuchet MS"/>
              </a:rPr>
              <a:t>Phys</a:t>
            </a:r>
            <a:r>
              <a:rPr lang="en-US" sz="1600" b="1" dirty="0">
                <a:latin typeface="Trebuchet MS"/>
                <a:cs typeface="Trebuchet MS"/>
              </a:rPr>
              <a:t>. </a:t>
            </a:r>
            <a:r>
              <a:rPr lang="en-US" sz="1600" b="1" dirty="0" err="1">
                <a:latin typeface="Trebuchet MS"/>
                <a:cs typeface="Trebuchet MS"/>
              </a:rPr>
              <a:t>Lett</a:t>
            </a:r>
            <a:r>
              <a:rPr lang="en-US" sz="1600" b="1" dirty="0">
                <a:latin typeface="Trebuchet MS"/>
                <a:cs typeface="Trebuchet MS"/>
              </a:rPr>
              <a:t>. B 716 (</a:t>
            </a:r>
            <a:r>
              <a:rPr lang="en-US" sz="1600" b="1" dirty="0" smtClean="0">
                <a:latin typeface="Trebuchet MS"/>
                <a:cs typeface="Trebuchet MS"/>
              </a:rPr>
              <a:t>2012)1-29</a:t>
            </a:r>
            <a:endParaRPr lang="en-US" sz="1600" b="1" dirty="0" smtClean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2667000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 events, 4.5</a:t>
            </a:r>
            <a:r>
              <a:rPr lang="en-US" dirty="0" smtClean="0">
                <a:latin typeface="Symbol" pitchFamily="18" charset="2"/>
              </a:rPr>
              <a:t>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400" y="5026223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 events, 2.8</a:t>
            </a:r>
            <a:r>
              <a:rPr lang="en-US" dirty="0" smtClean="0">
                <a:latin typeface="Symbol" pitchFamily="18" charset="2"/>
              </a:rPr>
              <a:t>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" y="2133600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 events, 3.4</a:t>
            </a:r>
            <a:r>
              <a:rPr lang="en-US" dirty="0" smtClean="0">
                <a:latin typeface="Symbol" pitchFamily="18" charset="2"/>
              </a:rPr>
              <a:t>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294" y="6076890"/>
            <a:ext cx="3728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Combined significance: 5.9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endParaRPr lang="en-US" sz="2000" b="1" dirty="0">
              <a:solidFill>
                <a:srgbClr val="FF0000"/>
              </a:solidFill>
              <a:latin typeface="Symbol" pitchFamily="18" charset="2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5557" y="4080450"/>
            <a:ext cx="2617444" cy="193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Is the New Boson The SM Higgs?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9</a:t>
            </a:fld>
            <a:endParaRPr lang="en-US" altLang="zh-CN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886200" cy="14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685" y="1524000"/>
            <a:ext cx="452082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895601"/>
            <a:ext cx="646967" cy="17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895600"/>
            <a:ext cx="29940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1066800"/>
            <a:ext cx="4515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Higgs production (</a:t>
            </a:r>
            <a:r>
              <a:rPr lang="en-US" sz="2000" b="1" dirty="0" err="1" smtClean="0">
                <a:solidFill>
                  <a:srgbClr val="FF0000"/>
                </a:solidFill>
              </a:rPr>
              <a:t>m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</a:rPr>
              <a:t> = 125 </a:t>
            </a:r>
            <a:r>
              <a:rPr lang="en-US" sz="2000" b="1" dirty="0" err="1" smtClean="0">
                <a:solidFill>
                  <a:srgbClr val="FF0000"/>
                </a:solidFill>
              </a:rPr>
              <a:t>GeV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200400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FF0000"/>
                </a:solidFill>
              </a:rPr>
              <a:t> Higgs decays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733800"/>
            <a:ext cx="139721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1700" y="3733800"/>
            <a:ext cx="1485900" cy="143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>
            <a:off x="4267200" y="4419600"/>
            <a:ext cx="685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086600" y="3962400"/>
            <a:ext cx="7620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86600" y="4419600"/>
            <a:ext cx="6858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43400" y="4114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H</a:t>
            </a:r>
            <a:endParaRPr lang="en-US" sz="16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848600" y="37338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72400" y="48006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</a:t>
            </a:r>
            <a:endParaRPr lang="en-US" sz="1800" dirty="0"/>
          </a:p>
        </p:txBody>
      </p:sp>
      <p:pic>
        <p:nvPicPr>
          <p:cNvPr id="1577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3838575"/>
            <a:ext cx="657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4419600"/>
            <a:ext cx="657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6400800" y="40386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H</a:t>
            </a:r>
            <a:endParaRPr lang="en-US" sz="1600" b="1" i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400800" y="4419600"/>
            <a:ext cx="685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7010400" y="4343400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486400" y="3733800"/>
            <a:ext cx="556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W, Z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86400" y="4797623"/>
            <a:ext cx="556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W, Z</a:t>
            </a:r>
            <a:endParaRPr lang="en-US" i="1" dirty="0"/>
          </a:p>
        </p:txBody>
      </p:sp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75" y="5486400"/>
            <a:ext cx="16097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81000" y="5486400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Couplings (new force!)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6096000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Spin-Parity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9338" y="5410200"/>
            <a:ext cx="3812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g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F</a:t>
            </a:r>
            <a:r>
              <a:rPr lang="en-US" sz="1800" baseline="-25000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(Yukawa coupling) =√2 x m</a:t>
            </a:r>
            <a:r>
              <a:rPr lang="en-US" sz="1800" baseline="-25000" dirty="0" smtClean="0">
                <a:solidFill>
                  <a:srgbClr val="0000FF"/>
                </a:solidFill>
              </a:rPr>
              <a:t>F</a:t>
            </a:r>
            <a:r>
              <a:rPr lang="en-US" sz="1800" dirty="0" smtClean="0">
                <a:solidFill>
                  <a:srgbClr val="0000FF"/>
                </a:solidFill>
              </a:rPr>
              <a:t>/</a:t>
            </a:r>
            <a:r>
              <a:rPr lang="en-US" sz="1800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</a:p>
          <a:p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800" baseline="-25000" dirty="0" err="1" smtClean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(Gauge coupling)  =  2m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1800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</a:p>
          <a:p>
            <a:r>
              <a:rPr lang="en-US" sz="1800" dirty="0" smtClean="0">
                <a:latin typeface="Symbol" pitchFamily="18" charset="2"/>
              </a:rPr>
              <a:t>(n </a:t>
            </a:r>
            <a:r>
              <a:rPr lang="en-US" sz="1800" dirty="0" smtClean="0">
                <a:latin typeface="+mn-lt"/>
              </a:rPr>
              <a:t>is the vacuum expectation value</a:t>
            </a:r>
            <a:r>
              <a:rPr lang="en-US" sz="1800" dirty="0" smtClean="0">
                <a:latin typeface="Symbol" pitchFamily="18" charset="2"/>
              </a:rPr>
              <a:t>)</a:t>
            </a:r>
            <a:endParaRPr lang="en-US" sz="1800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27318</TotalTime>
  <Words>3198</Words>
  <Application>Microsoft Office PowerPoint</Application>
  <PresentationFormat>On-screen Show (4:3)</PresentationFormat>
  <Paragraphs>644</Paragraphs>
  <Slides>53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Default Design</vt:lpstr>
      <vt:lpstr>Summary of Higgs Results from ATLAS</vt:lpstr>
      <vt:lpstr>July 2012 – Revolution in Particle Physics</vt:lpstr>
      <vt:lpstr>Slide 3</vt:lpstr>
      <vt:lpstr>Slide 4</vt:lpstr>
      <vt:lpstr>LHC Delivered Luminosity to ATLAS</vt:lpstr>
      <vt:lpstr>Key to Success   Excellent ATLAS Performance</vt:lpstr>
      <vt:lpstr>Re-establish SM at the LHC</vt:lpstr>
      <vt:lpstr>Breakthrough in Science</vt:lpstr>
      <vt:lpstr>Is the New Boson The SM Higgs?</vt:lpstr>
      <vt:lpstr>New -- After the Higgs Discovery</vt:lpstr>
      <vt:lpstr>Update on H VV ZZ*, gg, WW*, Zg</vt:lpstr>
      <vt:lpstr>H ZZ* 4l</vt:lpstr>
      <vt:lpstr>Lepton Energy/Momentum Calibration</vt:lpstr>
      <vt:lpstr>H ZZ* 4l</vt:lpstr>
      <vt:lpstr>H gg</vt:lpstr>
      <vt:lpstr>H gg</vt:lpstr>
      <vt:lpstr>H gg Differential Cross-Sections </vt:lpstr>
      <vt:lpstr>ttH(gg)</vt:lpstr>
      <vt:lpstr>HWW*lnln</vt:lpstr>
      <vt:lpstr>HWW*lnln</vt:lpstr>
      <vt:lpstr>Z/W (ll/ln) + H (WW*lnln)</vt:lpstr>
      <vt:lpstr>HZg  llg</vt:lpstr>
      <vt:lpstr>H tt, bb, mm</vt:lpstr>
      <vt:lpstr>H tt</vt:lpstr>
      <vt:lpstr>Z/W+H bb</vt:lpstr>
      <vt:lpstr>Signal Strength of H bb</vt:lpstr>
      <vt:lpstr>H mm</vt:lpstr>
      <vt:lpstr>Properties Measurements Mass,  Couplings,  Spin-Parity</vt:lpstr>
      <vt:lpstr>Mass Combination (4l, gg)</vt:lpstr>
      <vt:lpstr>Coupling Measurements</vt:lpstr>
      <vt:lpstr>Higgs Signal Strength</vt:lpstr>
      <vt:lpstr>VBF vs. ggF Production</vt:lpstr>
      <vt:lpstr>Vector vs Fermion Couplings</vt:lpstr>
      <vt:lpstr>W vs Z Coupling (custodial symmetry)</vt:lpstr>
      <vt:lpstr>Studies on Spin-Parity</vt:lpstr>
      <vt:lpstr>Spin Analysis with H gg</vt:lpstr>
      <vt:lpstr>2+ Hypothesis Exclusion</vt:lpstr>
      <vt:lpstr>Spin Analysis with H ZZ* 4l</vt:lpstr>
      <vt:lpstr>Spin Analysis With H WW*</vt:lpstr>
      <vt:lpstr>Combined Spin-Parity Results</vt:lpstr>
      <vt:lpstr>Constraints on BSM Loops</vt:lpstr>
      <vt:lpstr>Limit on Invisible Decay BRinv</vt:lpstr>
      <vt:lpstr>Direct Search For Invisible Higgs</vt:lpstr>
      <vt:lpstr>Search for t cH</vt:lpstr>
      <vt:lpstr>Search for High Mass H ZZ, WW</vt:lpstr>
      <vt:lpstr>What Has Been Learned From LHC Run I</vt:lpstr>
      <vt:lpstr>Exciting Physics in Run II, III</vt:lpstr>
      <vt:lpstr>Spare slides</vt:lpstr>
      <vt:lpstr>Experimental Challenge --Pileup</vt:lpstr>
      <vt:lpstr>Energy Scale and Resolution</vt:lpstr>
      <vt:lpstr>EM Colorimeter Calibration</vt:lpstr>
      <vt:lpstr>Photon Energy Calibration</vt:lpstr>
      <vt:lpstr>Model tests</vt:lpstr>
    </vt:vector>
  </TitlesOfParts>
  <Company>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bzhou</dc:creator>
  <cp:lastModifiedBy>bzhou</cp:lastModifiedBy>
  <cp:revision>347</cp:revision>
  <dcterms:created xsi:type="dcterms:W3CDTF">2010-10-19T08:42:56Z</dcterms:created>
  <dcterms:modified xsi:type="dcterms:W3CDTF">2013-08-11T19:38:05Z</dcterms:modified>
</cp:coreProperties>
</file>