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vsd" ContentType="application/vnd.visio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10" r:id="rId4"/>
    <p:sldId id="321" r:id="rId5"/>
    <p:sldId id="312" r:id="rId6"/>
    <p:sldId id="311" r:id="rId7"/>
    <p:sldId id="324" r:id="rId8"/>
    <p:sldId id="322" r:id="rId9"/>
    <p:sldId id="323" r:id="rId10"/>
    <p:sldId id="326" r:id="rId11"/>
    <p:sldId id="314" r:id="rId12"/>
    <p:sldId id="318" r:id="rId13"/>
    <p:sldId id="325" r:id="rId14"/>
    <p:sldId id="328" r:id="rId15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FF"/>
    <a:srgbClr val="FF0066"/>
    <a:srgbClr val="FF9900"/>
    <a:srgbClr val="FFC5E9"/>
    <a:srgbClr val="FF65C4"/>
    <a:srgbClr val="FF65A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6" autoAdjust="0"/>
    <p:restoredTop sz="83104" autoAdjust="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F113D6-A329-46F0-B4DF-2C63D520EB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062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zh-CN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altLang="zh-CN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629"/>
            <a:ext cx="5435600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zh-CN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B78A76CE-A9E4-4AE5-9877-BAB6B89335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2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CC84-7691-447A-BBC9-7EB0B10EDD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28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601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724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CC84-7691-447A-BBC9-7EB0B10EDD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2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847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CC84-7691-447A-BBC9-7EB0B10EDD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0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全称为高海宇宙线观测站，是一个复合型阵列实验系统，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是其中重要实验之一。</a:t>
            </a:r>
            <a:r>
              <a:rPr lang="en-US" altLang="zh-CN" dirty="0" smtClean="0"/>
              <a:t>LHAASO-KM2A</a:t>
            </a:r>
            <a:r>
              <a:rPr lang="zh-CN" altLang="en-US" dirty="0" smtClean="0"/>
              <a:t>探测器布局如图中圆形区域所示。其中，包括。。。。</a:t>
            </a:r>
            <a:endParaRPr lang="en-US" altLang="zh-CN" dirty="0" smtClean="0"/>
          </a:p>
          <a:p>
            <a:r>
              <a:rPr lang="en-US" altLang="zh-CN" dirty="0" smtClean="0"/>
              <a:t>ED</a:t>
            </a:r>
            <a:r>
              <a:rPr lang="zh-CN" altLang="en-US" dirty="0" smtClean="0"/>
              <a:t>闪烁体，长宽</a:t>
            </a:r>
            <a:r>
              <a:rPr lang="en-US" altLang="zh-CN" dirty="0" smtClean="0"/>
              <a:t>1×1m</a:t>
            </a:r>
            <a:r>
              <a:rPr lang="zh-CN" altLang="en-US" dirty="0" smtClean="0"/>
              <a:t>，间隔</a:t>
            </a:r>
            <a:r>
              <a:rPr lang="en-US" altLang="zh-CN" dirty="0" smtClean="0"/>
              <a:t>15m</a:t>
            </a:r>
          </a:p>
          <a:p>
            <a:r>
              <a:rPr lang="en-US" altLang="zh-CN" dirty="0" smtClean="0"/>
              <a:t>MD</a:t>
            </a:r>
            <a:r>
              <a:rPr lang="zh-CN" altLang="en-US" dirty="0" smtClean="0"/>
              <a:t>水切伦科夫探测器，直径约</a:t>
            </a:r>
            <a:r>
              <a:rPr lang="en-US" altLang="zh-CN" dirty="0" smtClean="0"/>
              <a:t>6m</a:t>
            </a:r>
            <a:r>
              <a:rPr lang="zh-CN" altLang="en-US" dirty="0" smtClean="0"/>
              <a:t>。间隔</a:t>
            </a:r>
            <a:r>
              <a:rPr lang="en-US" altLang="zh-CN" dirty="0" smtClean="0"/>
              <a:t>30m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MD</a:t>
            </a:r>
            <a:r>
              <a:rPr lang="zh-CN" altLang="en-US" dirty="0" smtClean="0"/>
              <a:t>间隔排放在面积约</a:t>
            </a:r>
            <a:r>
              <a:rPr lang="en-US" altLang="zh-CN" dirty="0" smtClean="0"/>
              <a:t>1km^2</a:t>
            </a:r>
            <a:r>
              <a:rPr lang="zh-CN" altLang="en-US" dirty="0" smtClean="0"/>
              <a:t>的范围内。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29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LHAASO-KM2A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的前端电子学部署在每个探测单元上，用高速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ADC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对波形进行采样，计算出电荷量和时间等信息，打包成“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Hit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”，通过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White Rabbit[3]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交换网络发送给数据获取系统。每个前端电子学模块都与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读出计算机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建立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TCP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连接，传输控制信息和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Hit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数据包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charset="-122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实验包括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6000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多个前端电子学模块，单个计算机无法完成所有探测器的读出任务。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因此，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为了使读出性能达到要求，将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6000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多个探测单元人为划分成若干（例如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个）子系统，分别由一台运行读出软件的计算机读出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charset="-122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然而，每个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读出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节点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没有足够的信息执行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N Hit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触发。因此，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不能再读出计算机上执行触发计算任务。这里需要独立的触发计算节点，收集所有探测单元的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Hit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信息。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charset="-122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+mn-cs"/>
              </a:rPr>
              <a:t>最后，触发后的事例通过以太网，发送给后面的数据流模块。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05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12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首先，要对</a:t>
            </a:r>
            <a:r>
              <a:rPr lang="en-US" altLang="zh-CN" dirty="0" smtClean="0"/>
              <a:t>Hits</a:t>
            </a:r>
            <a:r>
              <a:rPr lang="zh-CN" altLang="en-US" dirty="0" smtClean="0"/>
              <a:t>重新打包，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866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790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374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6CE-A9E4-4AE5-9877-BAB6B8933555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59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100"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06863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32B8A9-39D5-44D2-887C-5053A7115F5B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7451725" y="3644900"/>
            <a:ext cx="1338263" cy="2189163"/>
            <a:chOff x="4704" y="1885"/>
            <a:chExt cx="843" cy="1379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250825" y="27813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607DE-5582-4A0D-BA56-916CEECC5E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50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6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6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A8485-211E-4268-A312-80B8E7B4BB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83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99350" cy="720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281D96-C7C7-4E0B-AD66-985D4A46B6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027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99350" cy="720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6BC9E4-A65B-4D98-B2B5-D000B18C03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590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99350" cy="720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062520-0D27-4D1E-A5E7-47605DF755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2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BC74-314D-4EDE-85CA-73F6ACC508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30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7159C-8D8C-44F4-88BE-2559189A4F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857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BBB0-1646-4B7E-BB6A-7866044E3B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9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2698-119D-40B6-A75F-97D08307D3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6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67591-27C4-496B-9D3A-A2B7527A41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94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943C4-6DAA-4885-AF83-2AAF7A04B4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320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DF2F-5CA8-49CE-AB01-DB0E79ACBC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82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6AB88-622D-4D6B-B1D1-F39E6BA430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001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7499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4D65E88F-6BB1-4AF1-A3C6-C344BA3F678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6" name="Line 40"/>
          <p:cNvSpPr>
            <a:spLocks noChangeShapeType="1"/>
          </p:cNvSpPr>
          <p:nvPr userDrawn="1"/>
        </p:nvSpPr>
        <p:spPr bwMode="auto">
          <a:xfrm>
            <a:off x="107950" y="1196975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楷体_GB2312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rgbClr val="000000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Visio_2003-2010___11.vsd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5" y="1556791"/>
            <a:ext cx="7128792" cy="1043533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LHAASO</a:t>
            </a:r>
            <a:r>
              <a:rPr lang="zh-CN" altLang="en-US" sz="3600" dirty="0" smtClean="0">
                <a:solidFill>
                  <a:schemeClr val="tx1"/>
                </a:solidFill>
              </a:rPr>
              <a:t>地面粒子探测阵列（</a:t>
            </a:r>
            <a:r>
              <a:rPr lang="en-US" altLang="zh-CN" sz="3600" dirty="0" smtClean="0">
                <a:solidFill>
                  <a:schemeClr val="tx1"/>
                </a:solidFill>
              </a:rPr>
              <a:t>KM2A</a:t>
            </a:r>
            <a:r>
              <a:rPr lang="zh-CN" altLang="en-US" sz="3600" dirty="0" smtClean="0">
                <a:solidFill>
                  <a:schemeClr val="tx1"/>
                </a:solidFill>
              </a:rPr>
              <a:t>）</a:t>
            </a:r>
            <a:r>
              <a:rPr lang="en-US" altLang="zh-CN" sz="3600" dirty="0" smtClean="0">
                <a:solidFill>
                  <a:schemeClr val="tx1"/>
                </a:solidFill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</a:rPr>
            </a:br>
            <a:r>
              <a:rPr lang="zh-CN" altLang="en-US" sz="3600" dirty="0" smtClean="0">
                <a:solidFill>
                  <a:schemeClr val="tx1"/>
                </a:solidFill>
              </a:rPr>
              <a:t>软件触发的研究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400800" cy="2232248"/>
          </a:xfrm>
        </p:spPr>
        <p:txBody>
          <a:bodyPr>
            <a:normAutofit/>
          </a:bodyPr>
          <a:lstStyle/>
          <a:p>
            <a:r>
              <a:rPr lang="zh-CN" altLang="zh-CN" dirty="0"/>
              <a:t>顾旻皓，朱科军，李飞，</a:t>
            </a:r>
            <a:r>
              <a:rPr lang="zh-CN" altLang="zh-CN" dirty="0" smtClean="0"/>
              <a:t>庄建</a:t>
            </a:r>
            <a:endParaRPr lang="en-US" altLang="zh-CN" dirty="0" smtClean="0"/>
          </a:p>
          <a:p>
            <a:r>
              <a:rPr lang="zh-CN" altLang="en-US" sz="2000" dirty="0" smtClean="0"/>
              <a:t>（</a:t>
            </a:r>
            <a:r>
              <a:rPr lang="zh-CN" altLang="zh-CN" sz="2000" dirty="0" smtClean="0"/>
              <a:t>核</a:t>
            </a:r>
            <a:r>
              <a:rPr lang="zh-CN" altLang="zh-CN" sz="2000" dirty="0"/>
              <a:t>探测与核电子学国家重点</a:t>
            </a:r>
            <a:r>
              <a:rPr lang="zh-CN" altLang="zh-CN" sz="2000" dirty="0" smtClean="0"/>
              <a:t>实验室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 smtClean="0"/>
              <a:t>（</a:t>
            </a:r>
            <a:r>
              <a:rPr lang="zh-CN" altLang="zh-CN" sz="2000" dirty="0" smtClean="0"/>
              <a:t>中国科学院高能物理研究所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报告人：顾旻皓</a:t>
            </a:r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51"/>
            <a:ext cx="3888432" cy="6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3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LHAASO-KM2A</a:t>
            </a:r>
            <a:r>
              <a:rPr lang="zh-CN" altLang="en-US" dirty="0"/>
              <a:t>软件触发的实现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629617"/>
          </a:xfrm>
        </p:spPr>
        <p:txBody>
          <a:bodyPr/>
          <a:lstStyle/>
          <a:p>
            <a:r>
              <a:rPr lang="zh-CN" altLang="en-US" dirty="0" smtClean="0"/>
              <a:t>数据包边界的处理（例如</a:t>
            </a:r>
            <a:r>
              <a:rPr lang="zh-CN" altLang="en-US" dirty="0"/>
              <a:t>：</a:t>
            </a:r>
            <a:r>
              <a:rPr lang="zh-CN" altLang="en-US" dirty="0" smtClean="0"/>
              <a:t>时间片为</a:t>
            </a:r>
            <a:r>
              <a:rPr lang="en-US" altLang="zh-CN" dirty="0" smtClean="0"/>
              <a:t>10ms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848134" y="2348880"/>
            <a:ext cx="71082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软件触发测试与正确性验证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圆柱形 4"/>
          <p:cNvSpPr/>
          <p:nvPr/>
        </p:nvSpPr>
        <p:spPr>
          <a:xfrm>
            <a:off x="5755878" y="2742929"/>
            <a:ext cx="648072" cy="328127"/>
          </a:xfrm>
          <a:prstGeom prst="can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579810" y="2365028"/>
            <a:ext cx="1800200" cy="714164"/>
          </a:xfrm>
          <a:prstGeom prst="round2Diag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KM2A</a:t>
            </a:r>
            <a:r>
              <a:rPr lang="zh-CN" altLang="en-US" dirty="0" smtClean="0"/>
              <a:t>模拟</a:t>
            </a:r>
            <a:r>
              <a:rPr lang="en-US" altLang="zh-CN" dirty="0" smtClean="0"/>
              <a:t>Hit</a:t>
            </a:r>
            <a:r>
              <a:rPr lang="zh-CN" altLang="en-US" dirty="0" smtClean="0"/>
              <a:t>流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172098" y="2348880"/>
            <a:ext cx="1584176" cy="74721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数据获取与软触发系统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6474" y="2435329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数据文件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(DAQ Raw data)</a:t>
            </a:r>
            <a:endParaRPr lang="zh-CN" altLang="en-US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5056085" y="3825044"/>
            <a:ext cx="2069976" cy="648072"/>
          </a:xfrm>
          <a:prstGeom prst="parallelogram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分析数据文件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1659930" y="3905106"/>
            <a:ext cx="1512168" cy="714164"/>
          </a:xfrm>
          <a:prstGeom prst="round2Diag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理论结果和经验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2452018" y="2649612"/>
            <a:ext cx="602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4972298" y="2649612"/>
            <a:ext cx="602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5400000">
            <a:off x="5904551" y="3378893"/>
            <a:ext cx="373044" cy="221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10" idx="0"/>
          </p:cNvCxnSpPr>
          <p:nvPr/>
        </p:nvCxnSpPr>
        <p:spPr>
          <a:xfrm>
            <a:off x="3172098" y="4262188"/>
            <a:ext cx="432048" cy="357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4432238" y="4289109"/>
            <a:ext cx="623847" cy="330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8266" y="45006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对比</a:t>
            </a:r>
            <a:endParaRPr lang="zh-CN" altLang="en-US" dirty="0"/>
          </a:p>
        </p:txBody>
      </p:sp>
      <p:sp>
        <p:nvSpPr>
          <p:cNvPr id="17" name="流程图: 终止 16"/>
          <p:cNvSpPr/>
          <p:nvPr/>
        </p:nvSpPr>
        <p:spPr>
          <a:xfrm>
            <a:off x="3229321" y="4988904"/>
            <a:ext cx="1556680" cy="72008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触发计算是否正确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？</a:t>
            </a:r>
          </a:p>
        </p:txBody>
      </p:sp>
      <p:sp>
        <p:nvSpPr>
          <p:cNvPr id="18" name="圆柱形 17"/>
          <p:cNvSpPr/>
          <p:nvPr/>
        </p:nvSpPr>
        <p:spPr>
          <a:xfrm>
            <a:off x="5755878" y="2567000"/>
            <a:ext cx="648072" cy="283941"/>
          </a:xfrm>
          <a:prstGeom prst="can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9" name="圆柱形 18"/>
          <p:cNvSpPr/>
          <p:nvPr/>
        </p:nvSpPr>
        <p:spPr>
          <a:xfrm>
            <a:off x="5755878" y="2361580"/>
            <a:ext cx="648072" cy="288032"/>
          </a:xfrm>
          <a:prstGeom prst="can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91778" y="2204864"/>
            <a:ext cx="8280920" cy="3888432"/>
          </a:xfrm>
          <a:prstGeom prst="roundRect">
            <a:avLst>
              <a:gd name="adj" fmla="val 6679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animBg="1"/>
      <p:bldP spid="19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测试结果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11662"/>
          </a:xfrm>
        </p:spPr>
        <p:txBody>
          <a:bodyPr/>
          <a:lstStyle/>
          <a:p>
            <a:r>
              <a:rPr lang="zh-CN" altLang="en-US" dirty="0" smtClean="0"/>
              <a:t>偶然符合计数率测试（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个通道，单道计数率</a:t>
            </a:r>
            <a:r>
              <a:rPr lang="en-US" altLang="zh-CN" dirty="0" smtClean="0"/>
              <a:t>1KHz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457200" y="2636911"/>
            <a:ext cx="2458616" cy="62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kern="0" dirty="0" smtClean="0"/>
              <a:t>理论计算</a:t>
            </a:r>
            <a:endParaRPr lang="zh-CN" altLang="en-US" kern="0" dirty="0"/>
          </a:p>
        </p:txBody>
      </p:sp>
      <p:pic>
        <p:nvPicPr>
          <p:cNvPr id="17" name="Picture 1" descr="C:\Users\gumh\AppData\Roaming\Tencent\Users\27445171\QQ\WinTemp\RichOle\95`H()L%)08@`FI}$05`U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890"/>
            <a:ext cx="22669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467544" y="4622662"/>
            <a:ext cx="2016224" cy="21602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3923928" y="2636911"/>
            <a:ext cx="3888432" cy="62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软件</a:t>
            </a:r>
            <a:r>
              <a:rPr lang="zh-CN" altLang="en-US" dirty="0" smtClean="0"/>
              <a:t>触发</a:t>
            </a:r>
            <a:endParaRPr lang="zh-CN" altLang="en-US" dirty="0"/>
          </a:p>
        </p:txBody>
      </p:sp>
      <p:pic>
        <p:nvPicPr>
          <p:cNvPr id="20" name="Picture 2" descr="C:\Users\gumh\AppData\Roaming\Tencent\Users\27445171\QQ\WinTemp\RichOle\LK3L]ZFMU8~XHCL9HD1OMS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34" y="3356992"/>
            <a:ext cx="5025405" cy="24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gumh\AppData\Roaming\Tencent\Users\27445171\QQ\WinTemp\RichOle\BDRO{WE}NKYLG641_SDQ5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89181"/>
            <a:ext cx="2209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35896" y="5923578"/>
            <a:ext cx="264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重符合，计数率为：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275856" y="2439205"/>
            <a:ext cx="0" cy="385370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 bwMode="auto">
          <a:xfrm>
            <a:off x="6084168" y="6011282"/>
            <a:ext cx="2209800" cy="21602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3648" y="6380316"/>
            <a:ext cx="39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软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触发的计数率和理论值是一致的！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灯片编号占位符 10"/>
          <p:cNvSpPr txBox="1">
            <a:spLocks/>
          </p:cNvSpPr>
          <p:nvPr/>
        </p:nvSpPr>
        <p:spPr bwMode="auto">
          <a:xfrm>
            <a:off x="6553200" y="677316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71CEBC74-314D-4EDE-85CA-73F6ACC50841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58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animBg="1"/>
      <p:bldP spid="19" grpId="0"/>
      <p:bldP spid="22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5.3.2 </a:t>
            </a:r>
            <a:r>
              <a:rPr lang="zh-CN" altLang="en-US" dirty="0" smtClean="0"/>
              <a:t>测试结果（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67544" y="1340768"/>
            <a:ext cx="83669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kern="0" dirty="0" smtClean="0"/>
              <a:t>输入</a:t>
            </a:r>
            <a:r>
              <a:rPr lang="en-US" altLang="zh-CN" kern="0" dirty="0" smtClean="0"/>
              <a:t>1KHz ED</a:t>
            </a:r>
            <a:r>
              <a:rPr lang="zh-CN" altLang="en-US" kern="0" dirty="0" smtClean="0"/>
              <a:t>噪声，</a:t>
            </a:r>
            <a:r>
              <a:rPr lang="en-US" altLang="zh-CN" kern="0" dirty="0" smtClean="0"/>
              <a:t>10KHz MD</a:t>
            </a:r>
            <a:r>
              <a:rPr lang="zh-CN" altLang="en-US" kern="0" dirty="0" smtClean="0"/>
              <a:t>噪声，宇宙线事例率</a:t>
            </a:r>
            <a:r>
              <a:rPr lang="en-US" altLang="zh-CN" kern="0" dirty="0" smtClean="0"/>
              <a:t>1KHz</a:t>
            </a:r>
          </a:p>
          <a:p>
            <a:pPr>
              <a:lnSpc>
                <a:spcPct val="120000"/>
              </a:lnSpc>
            </a:pPr>
            <a:r>
              <a:rPr lang="zh-CN" altLang="en-US" kern="0" dirty="0" smtClean="0"/>
              <a:t>得到不同触发阈值下，事例中电磁探测器</a:t>
            </a:r>
            <a:r>
              <a:rPr lang="en-US" altLang="zh-CN" kern="0" dirty="0" smtClean="0"/>
              <a:t>Hit</a:t>
            </a:r>
            <a:r>
              <a:rPr lang="zh-CN" altLang="en-US" kern="0" dirty="0" smtClean="0"/>
              <a:t>的个数分布</a:t>
            </a:r>
            <a:endParaRPr lang="en-US" altLang="zh-CN" kern="0" dirty="0" smtClean="0"/>
          </a:p>
          <a:p>
            <a:pPr lvl="1">
              <a:lnSpc>
                <a:spcPct val="120000"/>
              </a:lnSpc>
            </a:pPr>
            <a:r>
              <a:rPr lang="zh-CN" altLang="zh-CN" kern="0" dirty="0" smtClean="0"/>
              <a:t>红线是自宇宙线</a:t>
            </a:r>
            <a:r>
              <a:rPr lang="en-US" altLang="zh-CN" kern="0" dirty="0" smtClean="0"/>
              <a:t>Hit</a:t>
            </a:r>
            <a:r>
              <a:rPr lang="zh-CN" altLang="zh-CN" kern="0" dirty="0" smtClean="0"/>
              <a:t>个数分布，黑线是噪声</a:t>
            </a:r>
            <a:r>
              <a:rPr lang="en-US" altLang="zh-CN" kern="0" dirty="0" smtClean="0"/>
              <a:t>Hit</a:t>
            </a:r>
            <a:r>
              <a:rPr lang="zh-CN" altLang="zh-CN" kern="0" dirty="0" smtClean="0"/>
              <a:t>个数分布</a:t>
            </a:r>
            <a:endParaRPr lang="zh-CN" altLang="en-US" kern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5966977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6256" y="57578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</a:rPr>
              <a:t>与实际情况相符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1CEBC74-314D-4EDE-85CA-73F6ACC50841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12" name="矩形标注 11"/>
          <p:cNvSpPr/>
          <p:nvPr/>
        </p:nvSpPr>
        <p:spPr>
          <a:xfrm>
            <a:off x="958380" y="2276872"/>
            <a:ext cx="2716828" cy="720080"/>
          </a:xfrm>
          <a:prstGeom prst="wedgeRectCallout">
            <a:avLst>
              <a:gd name="adj1" fmla="val 70077"/>
              <a:gd name="adj2" fmla="val 88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平均应为：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1kHz×5635×4us=22</a:t>
            </a:r>
            <a:r>
              <a:rPr lang="zh-CN" altLang="en-US" dirty="0" smtClean="0"/>
              <a:t>个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4355976" y="3501008"/>
            <a:ext cx="0" cy="936104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5070827" y="4646902"/>
            <a:ext cx="2716828" cy="720080"/>
          </a:xfrm>
          <a:prstGeom prst="wedgeRectCallout">
            <a:avLst>
              <a:gd name="adj1" fmla="val -74983"/>
              <a:gd name="adj2" fmla="val -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应等于触发阈值：</a:t>
            </a:r>
            <a:r>
              <a:rPr lang="en-US" altLang="zh-CN" dirty="0" smtClean="0"/>
              <a:t>30</a:t>
            </a:r>
            <a:r>
              <a:rPr lang="zh-CN" altLang="en-US" dirty="0" smtClean="0"/>
              <a:t>个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43C4-6DAA-4885-AF83-2AAF7A04B437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3" name="Picture 2" descr="C:\Users\gumh\AppData\Local\Microsoft\Windows\Temporary Internet Files\Content.IE5\XJE6CT89\MP900442409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01"/>
            <a:ext cx="9144000" cy="67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2276872"/>
            <a:ext cx="6417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11500" b="1" i="1" spc="6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谢谢！！</a:t>
            </a:r>
          </a:p>
        </p:txBody>
      </p:sp>
    </p:spTree>
    <p:extLst>
      <p:ext uri="{BB962C8B-B14F-4D97-AF65-F5344CB8AC3E}">
        <p14:creationId xmlns:p14="http://schemas.microsoft.com/office/powerpoint/2010/main" val="12153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LHAASO-KM2A</a:t>
            </a:r>
            <a:r>
              <a:rPr lang="zh-CN" altLang="en-US" dirty="0" smtClean="0"/>
              <a:t>实验介绍</a:t>
            </a:r>
            <a:endParaRPr lang="en-US" altLang="zh-CN" dirty="0" smtClean="0"/>
          </a:p>
          <a:p>
            <a:r>
              <a:rPr lang="zh-CN" altLang="en-US" dirty="0" smtClean="0"/>
              <a:t>软件</a:t>
            </a:r>
            <a:r>
              <a:rPr lang="zh-CN" altLang="en-US" dirty="0" smtClean="0"/>
              <a:t>触发需</a:t>
            </a:r>
            <a:r>
              <a:rPr lang="zh-CN" altLang="en-US" dirty="0" smtClean="0"/>
              <a:t>求分析</a:t>
            </a:r>
            <a:endParaRPr lang="en-US" altLang="zh-CN" dirty="0" smtClean="0"/>
          </a:p>
          <a:p>
            <a:r>
              <a:rPr lang="zh-CN" altLang="en-US" dirty="0" smtClean="0"/>
              <a:t>软件</a:t>
            </a:r>
            <a:r>
              <a:rPr lang="zh-CN" altLang="en-US" dirty="0" smtClean="0"/>
              <a:t>触发方案及其实现</a:t>
            </a:r>
            <a:endParaRPr lang="en-US" altLang="zh-CN" dirty="0" smtClean="0"/>
          </a:p>
          <a:p>
            <a:r>
              <a:rPr lang="zh-CN" altLang="en-US" smtClean="0"/>
              <a:t>测试</a:t>
            </a: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/>
              <a:t>LHAASO ——</a:t>
            </a:r>
            <a:r>
              <a:rPr lang="zh-CN" altLang="en-US" kern="0" dirty="0" smtClean="0"/>
              <a:t>大型高海拔空气簇射观测站</a:t>
            </a:r>
            <a:endParaRPr lang="en-US" altLang="zh-CN" kern="0" dirty="0" smtClean="0"/>
          </a:p>
          <a:p>
            <a:r>
              <a:rPr lang="en-US" altLang="zh-CN" kern="0" dirty="0" smtClean="0"/>
              <a:t>LHAASO-KM2A </a:t>
            </a:r>
          </a:p>
          <a:p>
            <a:pPr lvl="1"/>
            <a:r>
              <a:rPr lang="zh-CN" altLang="en-US" kern="0" dirty="0"/>
              <a:t>是</a:t>
            </a:r>
            <a:r>
              <a:rPr lang="en-US" altLang="zh-CN" kern="0" dirty="0"/>
              <a:t>LHAASO</a:t>
            </a:r>
            <a:r>
              <a:rPr lang="zh-CN" altLang="en-US" kern="0" dirty="0"/>
              <a:t>项目中的一个实验系统</a:t>
            </a:r>
            <a:endParaRPr lang="en-US" altLang="zh-CN" kern="0" dirty="0"/>
          </a:p>
          <a:p>
            <a:pPr lvl="1"/>
            <a:r>
              <a:rPr lang="zh-CN" altLang="en-US" kern="0" dirty="0" smtClean="0"/>
              <a:t>是一平方公里级地面粒子探测阵列</a:t>
            </a:r>
            <a:endParaRPr lang="en-US" altLang="zh-CN" kern="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LHAASO-KM2A</a:t>
            </a:r>
            <a:r>
              <a:rPr lang="zh-CN" altLang="en-US" dirty="0" smtClean="0"/>
              <a:t>实验介绍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5116" y="6113958"/>
            <a:ext cx="4899131" cy="6274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LHAASO-KM2A</a:t>
            </a:r>
            <a:r>
              <a:rPr lang="zh-CN" altLang="en-US" sz="2400" dirty="0" smtClean="0"/>
              <a:t>探测器分布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pic>
        <p:nvPicPr>
          <p:cNvPr id="4102" name="Picture 6" descr="C:\Users\gumh\Pictures\图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0" y="1414702"/>
            <a:ext cx="591185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9768" y="1465620"/>
            <a:ext cx="223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ED: </a:t>
            </a:r>
            <a:r>
              <a:rPr lang="zh-CN" altLang="en-US" sz="1400" dirty="0" smtClean="0"/>
              <a:t>电磁探测器</a:t>
            </a:r>
            <a:r>
              <a:rPr lang="en-US" altLang="zh-CN" sz="1400" dirty="0" smtClean="0"/>
              <a:t>,  5635</a:t>
            </a:r>
            <a:r>
              <a:rPr lang="zh-CN" altLang="en-US" sz="1400" dirty="0" smtClean="0"/>
              <a:t>个</a:t>
            </a:r>
            <a:endParaRPr lang="en-US" altLang="zh-CN" sz="1400" dirty="0" smtClean="0"/>
          </a:p>
          <a:p>
            <a:r>
              <a:rPr lang="en-US" altLang="zh-CN" sz="1400" dirty="0"/>
              <a:t>MD: </a:t>
            </a:r>
            <a:r>
              <a:rPr lang="en-US" altLang="zh-CN" sz="1400" dirty="0" smtClean="0"/>
              <a:t>µ</a:t>
            </a:r>
            <a:r>
              <a:rPr lang="zh-CN" altLang="en-US" sz="1400" dirty="0"/>
              <a:t>子</a:t>
            </a:r>
            <a:r>
              <a:rPr lang="zh-CN" altLang="en-US" sz="1400" dirty="0" smtClean="0"/>
              <a:t>探测器</a:t>
            </a:r>
            <a:r>
              <a:rPr lang="en-US" altLang="zh-CN" sz="1400" dirty="0" smtClean="0"/>
              <a:t>, 1221</a:t>
            </a:r>
            <a:r>
              <a:rPr lang="zh-CN" altLang="en-US" sz="1400" dirty="0" smtClean="0"/>
              <a:t>个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4554831" y="1797530"/>
            <a:ext cx="68300" cy="683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77411" y="1581506"/>
            <a:ext cx="36000" cy="3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2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4267603" y="3070701"/>
            <a:ext cx="1152128" cy="259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3528" y="3070701"/>
            <a:ext cx="1152128" cy="259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LHAASO-KM2A</a:t>
            </a:r>
            <a:r>
              <a:rPr lang="zh-CN" altLang="en-US" dirty="0"/>
              <a:t>软件</a:t>
            </a:r>
            <a:r>
              <a:rPr lang="zh-CN" altLang="en-US" dirty="0" smtClean="0"/>
              <a:t>触发</a:t>
            </a:r>
            <a:r>
              <a:rPr lang="zh-CN" altLang="en-US" dirty="0"/>
              <a:t>需求分析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软件触发在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数据获取系统中的位置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15" name="矩形 14"/>
          <p:cNvSpPr/>
          <p:nvPr/>
        </p:nvSpPr>
        <p:spPr>
          <a:xfrm>
            <a:off x="683568" y="3531213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11560" y="3358733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7544" y="49951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  <a:ea typeface="+mn-ea"/>
              </a:rPr>
              <a:t>~</a:t>
            </a:r>
            <a:r>
              <a:rPr lang="en-US" altLang="zh-CN" sz="1400" dirty="0" smtClean="0">
                <a:latin typeface="+mn-ea"/>
                <a:ea typeface="+mn-ea"/>
              </a:rPr>
              <a:t>6000</a:t>
            </a:r>
            <a:r>
              <a:rPr lang="zh-CN" altLang="en-US" sz="1400" dirty="0" smtClean="0">
                <a:latin typeface="+mn-ea"/>
                <a:ea typeface="+mn-ea"/>
              </a:rPr>
              <a:t>个探测单元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3568" y="4157513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1560" y="3985033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83568" y="4726885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11560" y="4554405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79512" y="573499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探测器 </a:t>
            </a:r>
            <a:r>
              <a:rPr lang="en-US" altLang="zh-CN" dirty="0" smtClean="0"/>
              <a:t>&amp; </a:t>
            </a:r>
          </a:p>
          <a:p>
            <a:r>
              <a:rPr lang="zh-CN" altLang="en-US" dirty="0" smtClean="0"/>
              <a:t>前端电子学</a:t>
            </a:r>
            <a:endParaRPr lang="zh-CN" altLang="en-US" dirty="0"/>
          </a:p>
        </p:txBody>
      </p:sp>
      <p:sp>
        <p:nvSpPr>
          <p:cNvPr id="29" name="Cloud"/>
          <p:cNvSpPr>
            <a:spLocks noChangeAspect="1" noEditPoints="1" noChangeArrowheads="1"/>
          </p:cNvSpPr>
          <p:nvPr/>
        </p:nvSpPr>
        <p:spPr bwMode="auto">
          <a:xfrm>
            <a:off x="2051720" y="3885939"/>
            <a:ext cx="1955680" cy="85948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dirty="0" smtClean="0"/>
              <a:t>White Rabbit</a:t>
            </a:r>
          </a:p>
          <a:p>
            <a:r>
              <a:rPr lang="zh-CN" altLang="en-US" sz="1600" dirty="0" smtClean="0"/>
              <a:t>交换网络</a:t>
            </a:r>
            <a:endParaRPr lang="zh-CN" altLang="en-US" sz="1600" dirty="0"/>
          </a:p>
        </p:txBody>
      </p:sp>
      <p:cxnSp>
        <p:nvCxnSpPr>
          <p:cNvPr id="31" name="肘形连接符 30"/>
          <p:cNvCxnSpPr>
            <a:stCxn id="15" idx="3"/>
          </p:cNvCxnSpPr>
          <p:nvPr/>
        </p:nvCxnSpPr>
        <p:spPr>
          <a:xfrm>
            <a:off x="1043608" y="3603221"/>
            <a:ext cx="1296144" cy="381812"/>
          </a:xfrm>
          <a:prstGeom prst="bentConnector3">
            <a:avLst>
              <a:gd name="adj1" fmla="val 1000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stCxn id="21" idx="3"/>
          </p:cNvCxnSpPr>
          <p:nvPr/>
        </p:nvCxnSpPr>
        <p:spPr>
          <a:xfrm flipV="1">
            <a:off x="1043608" y="4227725"/>
            <a:ext cx="1021916" cy="17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39"/>
          <p:cNvCxnSpPr>
            <a:stCxn id="24" idx="3"/>
          </p:cNvCxnSpPr>
          <p:nvPr/>
        </p:nvCxnSpPr>
        <p:spPr>
          <a:xfrm flipV="1">
            <a:off x="1043608" y="4632839"/>
            <a:ext cx="1311283" cy="166054"/>
          </a:xfrm>
          <a:prstGeom prst="bentConnector3">
            <a:avLst>
              <a:gd name="adj1" fmla="val 994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gumh\AppData\Local\Microsoft\Windows\Temporary Internet Files\Content.IE5\WORH9H5Q\MC9004289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01" y="3293456"/>
            <a:ext cx="715290" cy="9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gumh\AppData\Local\Microsoft\Windows\Temporary Internet Files\Content.IE5\WORH9H5Q\MC9004289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42" y="3927864"/>
            <a:ext cx="715290" cy="9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375615" y="49951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</a:rPr>
              <a:t>~10</a:t>
            </a:r>
            <a:r>
              <a:rPr lang="zh-CN" altLang="en-US" sz="1400" dirty="0" smtClean="0">
                <a:latin typeface="+mn-ea"/>
                <a:ea typeface="+mn-ea"/>
              </a:rPr>
              <a:t>个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64270" y="5734997"/>
            <a:ext cx="151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读出软件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zh-CN" altLang="en-US" dirty="0"/>
              <a:t>读出计算机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65" name="肘形连接符 64"/>
          <p:cNvCxnSpPr>
            <a:endCxn id="1031" idx="1"/>
          </p:cNvCxnSpPr>
          <p:nvPr/>
        </p:nvCxnSpPr>
        <p:spPr>
          <a:xfrm flipV="1">
            <a:off x="3707904" y="3789404"/>
            <a:ext cx="682797" cy="96536"/>
          </a:xfrm>
          <a:prstGeom prst="bentConnector3">
            <a:avLst>
              <a:gd name="adj1" fmla="val -8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连接符 68"/>
          <p:cNvCxnSpPr>
            <a:endCxn id="60" idx="1"/>
          </p:cNvCxnSpPr>
          <p:nvPr/>
        </p:nvCxnSpPr>
        <p:spPr>
          <a:xfrm flipV="1">
            <a:off x="3917473" y="4423812"/>
            <a:ext cx="605669" cy="68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右箭头 67"/>
          <p:cNvSpPr/>
          <p:nvPr/>
        </p:nvSpPr>
        <p:spPr>
          <a:xfrm>
            <a:off x="2195736" y="5072116"/>
            <a:ext cx="1512168" cy="3693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Hits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7020272" y="2460306"/>
            <a:ext cx="1728192" cy="152472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75" name="右箭头 74"/>
          <p:cNvSpPr/>
          <p:nvPr/>
        </p:nvSpPr>
        <p:spPr>
          <a:xfrm rot="20647302">
            <a:off x="5837653" y="3202893"/>
            <a:ext cx="804475" cy="3693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Hits</a:t>
            </a:r>
            <a:endParaRPr lang="zh-CN" altLang="en-US" dirty="0"/>
          </a:p>
        </p:txBody>
      </p:sp>
      <p:pic>
        <p:nvPicPr>
          <p:cNvPr id="76" name="Picture 7" descr="C:\Users\gumh\AppData\Local\Microsoft\Windows\Temporary Internet Files\Content.IE5\WORH9H5Q\MC9004289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15" y="2551087"/>
            <a:ext cx="715290" cy="9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C:\Users\gumh\AppData\Local\Microsoft\Windows\Temporary Internet Files\Content.IE5\WORH9H5Q\MC9004289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83334"/>
            <a:ext cx="715290" cy="9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loud"/>
          <p:cNvSpPr>
            <a:spLocks noChangeAspect="1" noEditPoints="1" noChangeArrowheads="1"/>
          </p:cNvSpPr>
          <p:nvPr/>
        </p:nvSpPr>
        <p:spPr bwMode="auto">
          <a:xfrm>
            <a:off x="5621958" y="4378420"/>
            <a:ext cx="1955681" cy="57986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600" dirty="0" smtClean="0"/>
              <a:t>千兆以太网</a:t>
            </a:r>
            <a:endParaRPr lang="zh-CN" altLang="en-US" sz="1600" dirty="0"/>
          </a:p>
        </p:txBody>
      </p:sp>
      <p:cxnSp>
        <p:nvCxnSpPr>
          <p:cNvPr id="71" name="肘形连接符 70"/>
          <p:cNvCxnSpPr/>
          <p:nvPr/>
        </p:nvCxnSpPr>
        <p:spPr>
          <a:xfrm>
            <a:off x="5428527" y="4088829"/>
            <a:ext cx="655641" cy="335666"/>
          </a:xfrm>
          <a:prstGeom prst="bentConnector3">
            <a:avLst>
              <a:gd name="adj1" fmla="val 10119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030786" y="2123564"/>
            <a:ext cx="151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触发计算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2" name="肘形连接符 91"/>
          <p:cNvCxnSpPr>
            <a:stCxn id="78" idx="2"/>
            <a:endCxn id="74" idx="2"/>
          </p:cNvCxnSpPr>
          <p:nvPr/>
        </p:nvCxnSpPr>
        <p:spPr>
          <a:xfrm flipV="1">
            <a:off x="7576009" y="3985033"/>
            <a:ext cx="308359" cy="68332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7020272" y="5518973"/>
            <a:ext cx="1728192" cy="585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n w="0">
                  <a:solidFill>
                    <a:schemeClr val="tx1"/>
                  </a:solidFill>
                  <a:prstDash val="solid"/>
                </a:ln>
              </a:rPr>
              <a:t>后续数据流模块</a:t>
            </a:r>
            <a:endParaRPr lang="zh-CN" altLang="en-US" sz="1600" dirty="0">
              <a:ln w="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8" name="右箭头 97"/>
          <p:cNvSpPr/>
          <p:nvPr/>
        </p:nvSpPr>
        <p:spPr>
          <a:xfrm rot="5400000">
            <a:off x="7822084" y="4514859"/>
            <a:ext cx="943594" cy="3693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99" name="肘形连接符 98"/>
          <p:cNvCxnSpPr>
            <a:stCxn id="78" idx="1"/>
            <a:endCxn id="97" idx="1"/>
          </p:cNvCxnSpPr>
          <p:nvPr/>
        </p:nvCxnSpPr>
        <p:spPr>
          <a:xfrm>
            <a:off x="6599799" y="4957669"/>
            <a:ext cx="420473" cy="853916"/>
          </a:xfrm>
          <a:prstGeom prst="bentConnector5">
            <a:avLst>
              <a:gd name="adj1" fmla="val -689"/>
              <a:gd name="adj2" fmla="val 32903"/>
              <a:gd name="adj3" fmla="val -11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158073" y="4501569"/>
            <a:ext cx="92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Events</a:t>
            </a:r>
            <a:endParaRPr lang="zh-CN" altLang="en-US" dirty="0"/>
          </a:p>
        </p:txBody>
      </p:sp>
      <p:sp>
        <p:nvSpPr>
          <p:cNvPr id="101" name="圆角矩形标注 100"/>
          <p:cNvSpPr/>
          <p:nvPr/>
        </p:nvSpPr>
        <p:spPr>
          <a:xfrm>
            <a:off x="1979712" y="2644234"/>
            <a:ext cx="2910254" cy="647599"/>
          </a:xfrm>
          <a:prstGeom prst="wedgeRoundRectCallout">
            <a:avLst>
              <a:gd name="adj1" fmla="val 38204"/>
              <a:gd name="adj2" fmla="val 69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每个读出计算机负责部分探测单元的数据读出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27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7" grpId="0" animBg="1"/>
      <p:bldP spid="15" grpId="0" animBg="1"/>
      <p:bldP spid="14" grpId="0" animBg="1"/>
      <p:bldP spid="20" grpId="0"/>
      <p:bldP spid="21" grpId="0" animBg="1"/>
      <p:bldP spid="22" grpId="0" animBg="1"/>
      <p:bldP spid="24" grpId="0" animBg="1"/>
      <p:bldP spid="25" grpId="0" animBg="1"/>
      <p:bldP spid="28" grpId="0"/>
      <p:bldP spid="29" grpId="0" animBg="1"/>
      <p:bldP spid="63" grpId="0"/>
      <p:bldP spid="64" grpId="0"/>
      <p:bldP spid="68" grpId="0" animBg="1"/>
      <p:bldP spid="74" grpId="0" animBg="1"/>
      <p:bldP spid="75" grpId="0" animBg="1"/>
      <p:bldP spid="78" grpId="0" animBg="1"/>
      <p:bldP spid="91" grpId="0"/>
      <p:bldP spid="97" grpId="0" animBg="1"/>
      <p:bldP spid="98" grpId="0" animBg="1"/>
      <p:bldP spid="100" grpId="0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LHAASO-KM2A</a:t>
            </a:r>
            <a:r>
              <a:rPr lang="zh-CN" altLang="en-US" dirty="0"/>
              <a:t>软件</a:t>
            </a:r>
            <a:r>
              <a:rPr lang="zh-CN" altLang="en-US" dirty="0" smtClean="0"/>
              <a:t>触发需求分析（续）</a:t>
            </a:r>
            <a:endParaRPr lang="en-US" altLang="zh-CN" dirty="0"/>
          </a:p>
        </p:txBody>
      </p:sp>
      <p:sp>
        <p:nvSpPr>
          <p:cNvPr id="20" name="任意多边形 19"/>
          <p:cNvSpPr/>
          <p:nvPr/>
        </p:nvSpPr>
        <p:spPr>
          <a:xfrm>
            <a:off x="457200" y="1719263"/>
            <a:ext cx="6995160" cy="1323498"/>
          </a:xfrm>
          <a:custGeom>
            <a:avLst/>
            <a:gdLst>
              <a:gd name="connsiteX0" fmla="*/ 0 w 6995160"/>
              <a:gd name="connsiteY0" fmla="*/ 132350 h 1323498"/>
              <a:gd name="connsiteX1" fmla="*/ 132350 w 6995160"/>
              <a:gd name="connsiteY1" fmla="*/ 0 h 1323498"/>
              <a:gd name="connsiteX2" fmla="*/ 6862810 w 6995160"/>
              <a:gd name="connsiteY2" fmla="*/ 0 h 1323498"/>
              <a:gd name="connsiteX3" fmla="*/ 6995160 w 6995160"/>
              <a:gd name="connsiteY3" fmla="*/ 132350 h 1323498"/>
              <a:gd name="connsiteX4" fmla="*/ 6995160 w 6995160"/>
              <a:gd name="connsiteY4" fmla="*/ 1191148 h 1323498"/>
              <a:gd name="connsiteX5" fmla="*/ 6862810 w 6995160"/>
              <a:gd name="connsiteY5" fmla="*/ 1323498 h 1323498"/>
              <a:gd name="connsiteX6" fmla="*/ 132350 w 6995160"/>
              <a:gd name="connsiteY6" fmla="*/ 1323498 h 1323498"/>
              <a:gd name="connsiteX7" fmla="*/ 0 w 6995160"/>
              <a:gd name="connsiteY7" fmla="*/ 1191148 h 1323498"/>
              <a:gd name="connsiteX8" fmla="*/ 0 w 6995160"/>
              <a:gd name="connsiteY8" fmla="*/ 132350 h 13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5160" h="1323498">
                <a:moveTo>
                  <a:pt x="0" y="132350"/>
                </a:moveTo>
                <a:cubicBezTo>
                  <a:pt x="0" y="59255"/>
                  <a:pt x="59255" y="0"/>
                  <a:pt x="132350" y="0"/>
                </a:cubicBezTo>
                <a:lnTo>
                  <a:pt x="6862810" y="0"/>
                </a:lnTo>
                <a:cubicBezTo>
                  <a:pt x="6935905" y="0"/>
                  <a:pt x="6995160" y="59255"/>
                  <a:pt x="6995160" y="132350"/>
                </a:cubicBezTo>
                <a:lnTo>
                  <a:pt x="6995160" y="1191148"/>
                </a:lnTo>
                <a:cubicBezTo>
                  <a:pt x="6995160" y="1264243"/>
                  <a:pt x="6935905" y="1323498"/>
                  <a:pt x="6862810" y="1323498"/>
                </a:cubicBezTo>
                <a:lnTo>
                  <a:pt x="132350" y="1323498"/>
                </a:lnTo>
                <a:cubicBezTo>
                  <a:pt x="59255" y="1323498"/>
                  <a:pt x="0" y="1264243"/>
                  <a:pt x="0" y="1191148"/>
                </a:cubicBezTo>
                <a:lnTo>
                  <a:pt x="0" y="1323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04" tIns="130204" rIns="1480835" bIns="130204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/>
              <a:t>待触发数据（数据输入）</a:t>
            </a:r>
            <a:endParaRPr lang="zh-CN" sz="2400" kern="1200" dirty="0"/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sz="1900" kern="1200" dirty="0" smtClean="0"/>
              <a:t>以</a:t>
            </a:r>
            <a:r>
              <a:rPr lang="en-US" sz="1900" kern="1200" dirty="0" smtClean="0"/>
              <a:t>Hit</a:t>
            </a:r>
            <a:r>
              <a:rPr lang="zh-CN" sz="1900" kern="1200" dirty="0" smtClean="0"/>
              <a:t>为单位，缓存在若干台（</a:t>
            </a:r>
            <a:r>
              <a:rPr lang="en-US" sz="1900" kern="1200" dirty="0" smtClean="0"/>
              <a:t>~10</a:t>
            </a:r>
            <a:r>
              <a:rPr lang="zh-CN" sz="1900" kern="1200" dirty="0" smtClean="0"/>
              <a:t>台）读出计算机的内存中</a:t>
            </a:r>
            <a:endParaRPr lang="zh-CN" sz="1900" kern="1200" dirty="0"/>
          </a:p>
        </p:txBody>
      </p:sp>
      <p:sp>
        <p:nvSpPr>
          <p:cNvPr id="21" name="任意多边形 20"/>
          <p:cNvSpPr/>
          <p:nvPr/>
        </p:nvSpPr>
        <p:spPr>
          <a:xfrm>
            <a:off x="1074419" y="3263344"/>
            <a:ext cx="6995160" cy="1323498"/>
          </a:xfrm>
          <a:custGeom>
            <a:avLst/>
            <a:gdLst>
              <a:gd name="connsiteX0" fmla="*/ 0 w 6995160"/>
              <a:gd name="connsiteY0" fmla="*/ 132350 h 1323498"/>
              <a:gd name="connsiteX1" fmla="*/ 132350 w 6995160"/>
              <a:gd name="connsiteY1" fmla="*/ 0 h 1323498"/>
              <a:gd name="connsiteX2" fmla="*/ 6862810 w 6995160"/>
              <a:gd name="connsiteY2" fmla="*/ 0 h 1323498"/>
              <a:gd name="connsiteX3" fmla="*/ 6995160 w 6995160"/>
              <a:gd name="connsiteY3" fmla="*/ 132350 h 1323498"/>
              <a:gd name="connsiteX4" fmla="*/ 6995160 w 6995160"/>
              <a:gd name="connsiteY4" fmla="*/ 1191148 h 1323498"/>
              <a:gd name="connsiteX5" fmla="*/ 6862810 w 6995160"/>
              <a:gd name="connsiteY5" fmla="*/ 1323498 h 1323498"/>
              <a:gd name="connsiteX6" fmla="*/ 132350 w 6995160"/>
              <a:gd name="connsiteY6" fmla="*/ 1323498 h 1323498"/>
              <a:gd name="connsiteX7" fmla="*/ 0 w 6995160"/>
              <a:gd name="connsiteY7" fmla="*/ 1191148 h 1323498"/>
              <a:gd name="connsiteX8" fmla="*/ 0 w 6995160"/>
              <a:gd name="connsiteY8" fmla="*/ 132350 h 13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5160" h="1323498">
                <a:moveTo>
                  <a:pt x="0" y="132350"/>
                </a:moveTo>
                <a:cubicBezTo>
                  <a:pt x="0" y="59255"/>
                  <a:pt x="59255" y="0"/>
                  <a:pt x="132350" y="0"/>
                </a:cubicBezTo>
                <a:lnTo>
                  <a:pt x="6862810" y="0"/>
                </a:lnTo>
                <a:cubicBezTo>
                  <a:pt x="6935905" y="0"/>
                  <a:pt x="6995160" y="59255"/>
                  <a:pt x="6995160" y="132350"/>
                </a:cubicBezTo>
                <a:lnTo>
                  <a:pt x="6995160" y="1191148"/>
                </a:lnTo>
                <a:cubicBezTo>
                  <a:pt x="6995160" y="1264243"/>
                  <a:pt x="6935905" y="1323498"/>
                  <a:pt x="6862810" y="1323498"/>
                </a:cubicBezTo>
                <a:lnTo>
                  <a:pt x="132350" y="1323498"/>
                </a:lnTo>
                <a:cubicBezTo>
                  <a:pt x="59255" y="1323498"/>
                  <a:pt x="0" y="1264243"/>
                  <a:pt x="0" y="1191148"/>
                </a:cubicBezTo>
                <a:lnTo>
                  <a:pt x="0" y="13235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04" tIns="130204" rIns="1607699" bIns="130204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i="1" kern="1200" dirty="0" smtClean="0"/>
              <a:t>KM2A</a:t>
            </a:r>
            <a:r>
              <a:rPr lang="zh-CN" altLang="en-US" sz="2400" i="1" kern="1200" dirty="0" smtClean="0"/>
              <a:t>软件</a:t>
            </a:r>
            <a:r>
              <a:rPr lang="zh-CN" sz="2400" i="1" kern="1200" dirty="0" smtClean="0"/>
              <a:t>触发</a:t>
            </a:r>
            <a:r>
              <a:rPr lang="zh-CN" altLang="en-US" sz="2400" i="1" dirty="0" smtClean="0"/>
              <a:t>的任务</a:t>
            </a:r>
            <a:endParaRPr lang="zh-CN" sz="2400" kern="1200" dirty="0"/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sz="1900" kern="1200" dirty="0" smtClean="0"/>
              <a:t>挑选出满足“</a:t>
            </a:r>
            <a:r>
              <a:rPr lang="en-US" sz="1900" kern="1200" dirty="0" err="1" smtClean="0"/>
              <a:t>NHit</a:t>
            </a:r>
            <a:r>
              <a:rPr lang="zh-CN" sz="1900" kern="1200" dirty="0" smtClean="0"/>
              <a:t>”条件的物理感兴趣</a:t>
            </a:r>
            <a:r>
              <a:rPr lang="en-US" sz="1900" kern="1200" dirty="0" smtClean="0"/>
              <a:t>Hits</a:t>
            </a:r>
            <a:r>
              <a:rPr lang="zh-CN" sz="1900" kern="1200" dirty="0" smtClean="0"/>
              <a:t>，打包成</a:t>
            </a:r>
            <a:r>
              <a:rPr lang="en-US" sz="1900" kern="1200" dirty="0" smtClean="0"/>
              <a:t>Event</a:t>
            </a:r>
            <a:endParaRPr lang="zh-CN" sz="1900" kern="1200" dirty="0"/>
          </a:p>
        </p:txBody>
      </p:sp>
      <p:sp>
        <p:nvSpPr>
          <p:cNvPr id="22" name="任意多边形 21"/>
          <p:cNvSpPr/>
          <p:nvPr/>
        </p:nvSpPr>
        <p:spPr>
          <a:xfrm>
            <a:off x="1691639" y="4807426"/>
            <a:ext cx="6995160" cy="1323498"/>
          </a:xfrm>
          <a:custGeom>
            <a:avLst/>
            <a:gdLst>
              <a:gd name="connsiteX0" fmla="*/ 0 w 6995160"/>
              <a:gd name="connsiteY0" fmla="*/ 132350 h 1323498"/>
              <a:gd name="connsiteX1" fmla="*/ 132350 w 6995160"/>
              <a:gd name="connsiteY1" fmla="*/ 0 h 1323498"/>
              <a:gd name="connsiteX2" fmla="*/ 6862810 w 6995160"/>
              <a:gd name="connsiteY2" fmla="*/ 0 h 1323498"/>
              <a:gd name="connsiteX3" fmla="*/ 6995160 w 6995160"/>
              <a:gd name="connsiteY3" fmla="*/ 132350 h 1323498"/>
              <a:gd name="connsiteX4" fmla="*/ 6995160 w 6995160"/>
              <a:gd name="connsiteY4" fmla="*/ 1191148 h 1323498"/>
              <a:gd name="connsiteX5" fmla="*/ 6862810 w 6995160"/>
              <a:gd name="connsiteY5" fmla="*/ 1323498 h 1323498"/>
              <a:gd name="connsiteX6" fmla="*/ 132350 w 6995160"/>
              <a:gd name="connsiteY6" fmla="*/ 1323498 h 1323498"/>
              <a:gd name="connsiteX7" fmla="*/ 0 w 6995160"/>
              <a:gd name="connsiteY7" fmla="*/ 1191148 h 1323498"/>
              <a:gd name="connsiteX8" fmla="*/ 0 w 6995160"/>
              <a:gd name="connsiteY8" fmla="*/ 132350 h 132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5160" h="1323498">
                <a:moveTo>
                  <a:pt x="0" y="132350"/>
                </a:moveTo>
                <a:cubicBezTo>
                  <a:pt x="0" y="59255"/>
                  <a:pt x="59255" y="0"/>
                  <a:pt x="132350" y="0"/>
                </a:cubicBezTo>
                <a:lnTo>
                  <a:pt x="6862810" y="0"/>
                </a:lnTo>
                <a:cubicBezTo>
                  <a:pt x="6935905" y="0"/>
                  <a:pt x="6995160" y="59255"/>
                  <a:pt x="6995160" y="132350"/>
                </a:cubicBezTo>
                <a:lnTo>
                  <a:pt x="6995160" y="1191148"/>
                </a:lnTo>
                <a:cubicBezTo>
                  <a:pt x="6995160" y="1264243"/>
                  <a:pt x="6935905" y="1323498"/>
                  <a:pt x="6862810" y="1323498"/>
                </a:cubicBezTo>
                <a:lnTo>
                  <a:pt x="132350" y="1323498"/>
                </a:lnTo>
                <a:cubicBezTo>
                  <a:pt x="59255" y="1323498"/>
                  <a:pt x="0" y="1264243"/>
                  <a:pt x="0" y="1191148"/>
                </a:cubicBezTo>
                <a:lnTo>
                  <a:pt x="0" y="1323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04" tIns="130204" rIns="1607699" bIns="130204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/>
              <a:t>触发后的数据（数据输出）</a:t>
            </a:r>
            <a:endParaRPr lang="zh-CN" sz="2400" kern="1200" dirty="0"/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sz="1900" kern="1200" dirty="0" smtClean="0"/>
              <a:t>以</a:t>
            </a:r>
            <a:r>
              <a:rPr lang="en-US" sz="1900" kern="1200" dirty="0" smtClean="0"/>
              <a:t>Event</a:t>
            </a:r>
            <a:r>
              <a:rPr lang="zh-CN" sz="1900" kern="1200" dirty="0" smtClean="0"/>
              <a:t>为单位，通过网络发送给后面的在线处理模块</a:t>
            </a:r>
            <a:endParaRPr lang="zh-CN" sz="1900" kern="1200" dirty="0"/>
          </a:p>
        </p:txBody>
      </p:sp>
      <p:sp>
        <p:nvSpPr>
          <p:cNvPr id="23" name="任意多边形 22"/>
          <p:cNvSpPr/>
          <p:nvPr/>
        </p:nvSpPr>
        <p:spPr>
          <a:xfrm>
            <a:off x="6592085" y="2722916"/>
            <a:ext cx="860274" cy="860274"/>
          </a:xfrm>
          <a:custGeom>
            <a:avLst/>
            <a:gdLst>
              <a:gd name="connsiteX0" fmla="*/ 0 w 860274"/>
              <a:gd name="connsiteY0" fmla="*/ 473151 h 860274"/>
              <a:gd name="connsiteX1" fmla="*/ 193562 w 860274"/>
              <a:gd name="connsiteY1" fmla="*/ 473151 h 860274"/>
              <a:gd name="connsiteX2" fmla="*/ 193562 w 860274"/>
              <a:gd name="connsiteY2" fmla="*/ 0 h 860274"/>
              <a:gd name="connsiteX3" fmla="*/ 666712 w 860274"/>
              <a:gd name="connsiteY3" fmla="*/ 0 h 860274"/>
              <a:gd name="connsiteX4" fmla="*/ 666712 w 860274"/>
              <a:gd name="connsiteY4" fmla="*/ 473151 h 860274"/>
              <a:gd name="connsiteX5" fmla="*/ 860274 w 860274"/>
              <a:gd name="connsiteY5" fmla="*/ 473151 h 860274"/>
              <a:gd name="connsiteX6" fmla="*/ 430137 w 860274"/>
              <a:gd name="connsiteY6" fmla="*/ 860274 h 860274"/>
              <a:gd name="connsiteX7" fmla="*/ 0 w 860274"/>
              <a:gd name="connsiteY7" fmla="*/ 473151 h 86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274" h="860274">
                <a:moveTo>
                  <a:pt x="0" y="473151"/>
                </a:moveTo>
                <a:lnTo>
                  <a:pt x="193562" y="473151"/>
                </a:lnTo>
                <a:lnTo>
                  <a:pt x="193562" y="0"/>
                </a:lnTo>
                <a:lnTo>
                  <a:pt x="666712" y="0"/>
                </a:lnTo>
                <a:lnTo>
                  <a:pt x="666712" y="473151"/>
                </a:lnTo>
                <a:lnTo>
                  <a:pt x="860274" y="473151"/>
                </a:lnTo>
                <a:lnTo>
                  <a:pt x="430137" y="860274"/>
                </a:lnTo>
                <a:lnTo>
                  <a:pt x="0" y="47315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282" tIns="45720" rIns="239282" bIns="2586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4" name="任意多边形 23"/>
          <p:cNvSpPr/>
          <p:nvPr/>
        </p:nvSpPr>
        <p:spPr>
          <a:xfrm>
            <a:off x="7209305" y="4258174"/>
            <a:ext cx="860274" cy="860274"/>
          </a:xfrm>
          <a:custGeom>
            <a:avLst/>
            <a:gdLst>
              <a:gd name="connsiteX0" fmla="*/ 0 w 860274"/>
              <a:gd name="connsiteY0" fmla="*/ 473151 h 860274"/>
              <a:gd name="connsiteX1" fmla="*/ 193562 w 860274"/>
              <a:gd name="connsiteY1" fmla="*/ 473151 h 860274"/>
              <a:gd name="connsiteX2" fmla="*/ 193562 w 860274"/>
              <a:gd name="connsiteY2" fmla="*/ 0 h 860274"/>
              <a:gd name="connsiteX3" fmla="*/ 666712 w 860274"/>
              <a:gd name="connsiteY3" fmla="*/ 0 h 860274"/>
              <a:gd name="connsiteX4" fmla="*/ 666712 w 860274"/>
              <a:gd name="connsiteY4" fmla="*/ 473151 h 860274"/>
              <a:gd name="connsiteX5" fmla="*/ 860274 w 860274"/>
              <a:gd name="connsiteY5" fmla="*/ 473151 h 860274"/>
              <a:gd name="connsiteX6" fmla="*/ 430137 w 860274"/>
              <a:gd name="connsiteY6" fmla="*/ 860274 h 860274"/>
              <a:gd name="connsiteX7" fmla="*/ 0 w 860274"/>
              <a:gd name="connsiteY7" fmla="*/ 473151 h 86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274" h="860274">
                <a:moveTo>
                  <a:pt x="0" y="473151"/>
                </a:moveTo>
                <a:lnTo>
                  <a:pt x="193562" y="473151"/>
                </a:lnTo>
                <a:lnTo>
                  <a:pt x="193562" y="0"/>
                </a:lnTo>
                <a:lnTo>
                  <a:pt x="666712" y="0"/>
                </a:lnTo>
                <a:lnTo>
                  <a:pt x="666712" y="473151"/>
                </a:lnTo>
                <a:lnTo>
                  <a:pt x="860274" y="473151"/>
                </a:lnTo>
                <a:lnTo>
                  <a:pt x="430137" y="860274"/>
                </a:lnTo>
                <a:lnTo>
                  <a:pt x="0" y="47315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282" tIns="45720" rIns="239282" bIns="2586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7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99350" cy="719931"/>
          </a:xfrm>
        </p:spPr>
        <p:txBody>
          <a:bodyPr/>
          <a:lstStyle/>
          <a:p>
            <a:r>
              <a:rPr lang="en-US" altLang="zh-CN" dirty="0" smtClean="0"/>
              <a:t>LHAASO-KM2A</a:t>
            </a:r>
            <a:r>
              <a:rPr lang="zh-CN" altLang="en-US" dirty="0" smtClean="0"/>
              <a:t>软件触发的实现（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Hit</a:t>
            </a:r>
            <a:r>
              <a:rPr lang="zh-CN" altLang="en-US" dirty="0" smtClean="0"/>
              <a:t>流按时间分片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读出软件根据</a:t>
            </a:r>
            <a:r>
              <a:rPr lang="en-US" altLang="zh-CN" dirty="0" smtClean="0"/>
              <a:t>Hit</a:t>
            </a:r>
            <a:r>
              <a:rPr lang="zh-CN" altLang="en-US" dirty="0" smtClean="0"/>
              <a:t>的时间标签将规定时间片（例如：</a:t>
            </a:r>
            <a:r>
              <a:rPr lang="en-US" altLang="zh-CN" dirty="0" smtClean="0"/>
              <a:t>10ms</a:t>
            </a:r>
            <a:r>
              <a:rPr lang="zh-CN" altLang="en-US" dirty="0" smtClean="0"/>
              <a:t>）内的</a:t>
            </a:r>
            <a:r>
              <a:rPr lang="en-US" altLang="zh-CN" dirty="0" smtClean="0"/>
              <a:t>Hits</a:t>
            </a:r>
            <a:r>
              <a:rPr lang="zh-CN" altLang="en-US" dirty="0" smtClean="0"/>
              <a:t>打包在一起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某个时间片内所有探测单元的</a:t>
            </a:r>
            <a:r>
              <a:rPr lang="en-US" altLang="zh-CN" dirty="0" smtClean="0"/>
              <a:t>Hits</a:t>
            </a:r>
            <a:r>
              <a:rPr lang="zh-CN" altLang="en-US" dirty="0" smtClean="0"/>
              <a:t>是触发计算的基本单位</a:t>
            </a:r>
            <a:endParaRPr lang="en-US" altLang="zh-CN" dirty="0" smtClean="0"/>
          </a:p>
          <a:p>
            <a:r>
              <a:rPr lang="zh-CN" altLang="en-US" dirty="0" smtClean="0"/>
              <a:t>所有</a:t>
            </a:r>
            <a:r>
              <a:rPr lang="zh-CN" altLang="en-US" dirty="0"/>
              <a:t>读出计算机将某个时间片</a:t>
            </a:r>
            <a:r>
              <a:rPr lang="zh-CN" altLang="en-US" dirty="0" smtClean="0"/>
              <a:t>数据包都发送</a:t>
            </a:r>
            <a:r>
              <a:rPr lang="zh-CN" altLang="en-US" dirty="0"/>
              <a:t>给</a:t>
            </a:r>
            <a:r>
              <a:rPr lang="zh-CN" altLang="en-US" dirty="0">
                <a:solidFill>
                  <a:srgbClr val="FF0000"/>
                </a:solidFill>
              </a:rPr>
              <a:t>同一个</a:t>
            </a:r>
            <a:r>
              <a:rPr lang="zh-CN" altLang="en-US" dirty="0"/>
              <a:t>触发计算</a:t>
            </a:r>
            <a:r>
              <a:rPr lang="zh-CN" altLang="en-US" dirty="0" smtClean="0"/>
              <a:t>节点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37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83121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99350" cy="719931"/>
          </a:xfrm>
        </p:spPr>
        <p:txBody>
          <a:bodyPr/>
          <a:lstStyle/>
          <a:p>
            <a:r>
              <a:rPr lang="en-US" altLang="zh-CN" dirty="0" smtClean="0"/>
              <a:t>LHAASO-KM2A</a:t>
            </a:r>
            <a:r>
              <a:rPr lang="zh-CN" altLang="en-US" dirty="0" smtClean="0"/>
              <a:t>软件触发的实现（</a:t>
            </a:r>
            <a:r>
              <a:rPr lang="en-US" altLang="zh-CN" dirty="0"/>
              <a:t>2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Hit</a:t>
            </a:r>
            <a:r>
              <a:rPr lang="zh-CN" altLang="zh-CN" dirty="0" smtClean="0"/>
              <a:t>排序</a:t>
            </a:r>
            <a:r>
              <a:rPr lang="zh-CN" altLang="en-US" dirty="0" smtClean="0"/>
              <a:t>（按时间，分两级进行）</a:t>
            </a: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175409"/>
              </p:ext>
            </p:extLst>
          </p:nvPr>
        </p:nvGraphicFramePr>
        <p:xfrm>
          <a:off x="1835696" y="2420888"/>
          <a:ext cx="670878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Visio" r:id="rId5" imgW="4533967" imgH="2666975" progId="Visio.Drawing.11">
                  <p:embed/>
                </p:oleObj>
              </mc:Choice>
              <mc:Fallback>
                <p:oleObj name="Visio" r:id="rId5" imgW="4533967" imgH="266697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20888"/>
                        <a:ext cx="6708789" cy="3960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3059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前端电子学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读出软件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触发计算软件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00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LHAASO-KM2A</a:t>
            </a:r>
            <a:r>
              <a:rPr lang="zh-CN" altLang="en-US" dirty="0"/>
              <a:t>软件触发的实现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滑动时间窗，挑选</a:t>
            </a:r>
            <a:r>
              <a:rPr lang="zh-CN" altLang="en-US" dirty="0" smtClean="0"/>
              <a:t>满足</a:t>
            </a:r>
            <a:r>
              <a:rPr lang="en-US" altLang="zh-CN" dirty="0" err="1" smtClean="0"/>
              <a:t>NHit</a:t>
            </a:r>
            <a:r>
              <a:rPr lang="zh-CN" altLang="en-US" dirty="0" smtClean="0"/>
              <a:t>条件的</a:t>
            </a:r>
            <a:r>
              <a:rPr lang="en-US" altLang="zh-CN" dirty="0" smtClean="0"/>
              <a:t>Hits</a:t>
            </a:r>
            <a:r>
              <a:rPr lang="zh-CN" altLang="en-US" dirty="0" smtClean="0"/>
              <a:t>组装成</a:t>
            </a:r>
            <a:r>
              <a:rPr lang="en-US" altLang="zh-CN" dirty="0" smtClean="0"/>
              <a:t>Events</a:t>
            </a:r>
            <a:r>
              <a:rPr lang="zh-CN" altLang="en-US" dirty="0" smtClean="0"/>
              <a:t>（</a:t>
            </a:r>
            <a:r>
              <a:rPr lang="zh-CN" altLang="en-US" dirty="0"/>
              <a:t>例如：假设触发阈值为</a:t>
            </a:r>
            <a:r>
              <a:rPr lang="en-US" altLang="zh-CN" dirty="0"/>
              <a:t>25</a:t>
            </a:r>
            <a:r>
              <a:rPr lang="zh-CN" altLang="en-US" dirty="0" smtClean="0"/>
              <a:t>）</a:t>
            </a: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BC74-314D-4EDE-85CA-73F6ACC50841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 bwMode="auto">
          <a:xfrm>
            <a:off x="493118" y="3793232"/>
            <a:ext cx="504056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굴림" pitchFamily="50" charset="-127"/>
              </a:rPr>
              <a:t>1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47936" y="4157464"/>
            <a:ext cx="80648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8252792" y="41574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t/us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988096" y="3793232"/>
            <a:ext cx="504056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굴림" pitchFamily="50" charset="-127"/>
              </a:rPr>
              <a:t>2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996208" y="3793232"/>
            <a:ext cx="504056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3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44280" y="3793232"/>
            <a:ext cx="252028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…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004320" y="3793232"/>
            <a:ext cx="504056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23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012432" y="3793232"/>
            <a:ext cx="504056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26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732512" y="3793232"/>
            <a:ext cx="504056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…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244680" y="3780656"/>
            <a:ext cx="504056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46</a:t>
            </a: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굴림" pitchFamily="50" charset="-127"/>
            </a:endParaRPr>
          </a:p>
        </p:txBody>
      </p:sp>
      <p:sp>
        <p:nvSpPr>
          <p:cNvPr id="15" name="左大括号 14"/>
          <p:cNvSpPr/>
          <p:nvPr/>
        </p:nvSpPr>
        <p:spPr bwMode="auto">
          <a:xfrm rot="5400000">
            <a:off x="3590274" y="1691190"/>
            <a:ext cx="324036" cy="3528392"/>
          </a:xfrm>
          <a:prstGeom prst="leftBrace">
            <a:avLst>
              <a:gd name="adj1" fmla="val 3974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6088" y="283170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+mn-ea"/>
                <a:ea typeface="+mn-ea"/>
              </a:rPr>
              <a:t>① </a:t>
            </a:r>
            <a:r>
              <a:rPr lang="zh-CN" altLang="en-US" dirty="0" smtClean="0">
                <a:latin typeface="+mn-ea"/>
                <a:ea typeface="+mn-ea"/>
              </a:rPr>
              <a:t>记录触发开始</a:t>
            </a:r>
            <a:r>
              <a:rPr lang="en-US" altLang="zh-CN" dirty="0" smtClean="0">
                <a:latin typeface="+mn-ea"/>
                <a:ea typeface="+mn-ea"/>
              </a:rPr>
              <a:t>(</a:t>
            </a:r>
            <a:r>
              <a:rPr lang="zh-CN" altLang="zh-CN" dirty="0" smtClean="0">
                <a:latin typeface="+mn-ea"/>
                <a:ea typeface="+mn-ea"/>
              </a:rPr>
              <a:t>≈</a:t>
            </a:r>
            <a:r>
              <a:rPr lang="en-US" altLang="zh-CN" dirty="0" smtClean="0">
                <a:latin typeface="+mn-ea"/>
                <a:ea typeface="+mn-ea"/>
              </a:rPr>
              <a:t>2us,n&gt;=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r>
              <a:rPr lang="en-US" altLang="zh-CN" dirty="0" smtClean="0">
                <a:latin typeface="+mn-ea"/>
                <a:ea typeface="+mn-ea"/>
              </a:rPr>
              <a:t>)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7" name="左大括号 16"/>
          <p:cNvSpPr/>
          <p:nvPr/>
        </p:nvSpPr>
        <p:spPr bwMode="auto">
          <a:xfrm rot="16200000">
            <a:off x="5714510" y="2637234"/>
            <a:ext cx="324036" cy="3744416"/>
          </a:xfrm>
          <a:prstGeom prst="leftBrace">
            <a:avLst>
              <a:gd name="adj1" fmla="val 3974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617926" y="3793232"/>
            <a:ext cx="252028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0264" y="46615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+mn-ea"/>
                <a:ea typeface="+mn-ea"/>
              </a:rPr>
              <a:t>② </a:t>
            </a:r>
            <a:r>
              <a:rPr lang="zh-CN" altLang="en-US" dirty="0" smtClean="0">
                <a:latin typeface="+mn-ea"/>
                <a:ea typeface="+mn-ea"/>
              </a:rPr>
              <a:t>记录</a:t>
            </a:r>
            <a:r>
              <a:rPr lang="zh-CN" altLang="en-US" dirty="0">
                <a:latin typeface="+mn-ea"/>
                <a:ea typeface="+mn-ea"/>
              </a:rPr>
              <a:t>触发结束</a:t>
            </a:r>
            <a:r>
              <a:rPr lang="en-US" altLang="zh-CN" dirty="0">
                <a:latin typeface="+mn-ea"/>
                <a:ea typeface="+mn-ea"/>
              </a:rPr>
              <a:t>(</a:t>
            </a:r>
            <a:r>
              <a:rPr lang="zh-CN" altLang="zh-CN" dirty="0">
                <a:latin typeface="+mn-ea"/>
                <a:ea typeface="+mn-ea"/>
              </a:rPr>
              <a:t>≈</a:t>
            </a:r>
            <a:r>
              <a:rPr lang="en-US" altLang="zh-CN" dirty="0" smtClean="0">
                <a:latin typeface="+mn-ea"/>
                <a:ea typeface="+mn-ea"/>
              </a:rPr>
              <a:t>2us,n&lt;=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24</a:t>
            </a:r>
            <a:r>
              <a:rPr lang="en-US" altLang="zh-CN" dirty="0" smtClean="0">
                <a:latin typeface="+mn-ea"/>
                <a:ea typeface="+mn-ea"/>
              </a:rPr>
              <a:t>)</a:t>
            </a:r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1988096" y="4347423"/>
            <a:ext cx="0" cy="1435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7820744" y="4318064"/>
            <a:ext cx="0" cy="14647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箭头连接符 21"/>
          <p:cNvCxnSpPr/>
          <p:nvPr/>
        </p:nvCxnSpPr>
        <p:spPr bwMode="auto">
          <a:xfrm>
            <a:off x="5984540" y="5782767"/>
            <a:ext cx="18362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/>
          <p:nvPr/>
        </p:nvCxnSpPr>
        <p:spPr bwMode="auto">
          <a:xfrm flipH="1">
            <a:off x="2007382" y="5782767"/>
            <a:ext cx="16368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644280" y="55256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+mj-ea"/>
              </a:rPr>
              <a:t>③ </a:t>
            </a:r>
            <a:r>
              <a:rPr lang="zh-CN" altLang="en-US" dirty="0" smtClean="0">
                <a:latin typeface="+mj-ea"/>
                <a:ea typeface="+mj-ea"/>
              </a:rPr>
              <a:t>打包成</a:t>
            </a:r>
            <a:r>
              <a:rPr lang="en-US" altLang="zh-CN" dirty="0" smtClean="0">
                <a:latin typeface="+mj-ea"/>
                <a:ea typeface="+mj-ea"/>
              </a:rPr>
              <a:t>Event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4080" y="617368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+mn-ea"/>
                <a:ea typeface="+mn-ea"/>
              </a:rPr>
              <a:t>④</a:t>
            </a:r>
            <a:r>
              <a:rPr lang="en-US" altLang="zh-CN" dirty="0" smtClean="0">
                <a:latin typeface="+mn-ea"/>
                <a:ea typeface="+mn-ea"/>
              </a:rPr>
              <a:t> </a:t>
            </a:r>
            <a:r>
              <a:rPr lang="zh-CN" altLang="en-US" dirty="0" smtClean="0">
                <a:latin typeface="+mn-ea"/>
                <a:ea typeface="+mn-ea"/>
              </a:rPr>
              <a:t>最后，时间窗从第</a:t>
            </a:r>
            <a:r>
              <a:rPr lang="en-US" altLang="zh-CN" dirty="0" smtClean="0">
                <a:latin typeface="+mn-ea"/>
                <a:ea typeface="+mn-ea"/>
              </a:rPr>
              <a:t>24</a:t>
            </a:r>
            <a:r>
              <a:rPr lang="zh-CN" altLang="en-US" dirty="0" smtClean="0">
                <a:latin typeface="+mn-ea"/>
                <a:ea typeface="+mn-ea"/>
              </a:rPr>
              <a:t>个</a:t>
            </a:r>
            <a:r>
              <a:rPr lang="en-US" altLang="zh-CN" dirty="0" smtClean="0">
                <a:latin typeface="+mn-ea"/>
                <a:ea typeface="+mn-ea"/>
              </a:rPr>
              <a:t>Hit</a:t>
            </a:r>
            <a:r>
              <a:rPr lang="zh-CN" altLang="en-US" dirty="0" smtClean="0">
                <a:latin typeface="+mn-ea"/>
                <a:ea typeface="+mn-ea"/>
              </a:rPr>
              <a:t>向后继续滑动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8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6600"/>
        </a:dk1>
        <a:lt1>
          <a:srgbClr val="FFFFFF"/>
        </a:lt1>
        <a:dk2>
          <a:srgbClr val="1F892E"/>
        </a:dk2>
        <a:lt2>
          <a:srgbClr val="808080"/>
        </a:lt2>
        <a:accent1>
          <a:srgbClr val="CDD70D"/>
        </a:accent1>
        <a:accent2>
          <a:srgbClr val="75AB7E"/>
        </a:accent2>
        <a:accent3>
          <a:srgbClr val="FFFFFF"/>
        </a:accent3>
        <a:accent4>
          <a:srgbClr val="005600"/>
        </a:accent4>
        <a:accent5>
          <a:srgbClr val="E3E8AA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5600"/>
        </a:dk1>
        <a:lt1>
          <a:srgbClr val="FFFFFF"/>
        </a:lt1>
        <a:dk2>
          <a:srgbClr val="1F892E"/>
        </a:dk2>
        <a:lt2>
          <a:srgbClr val="808080"/>
        </a:lt2>
        <a:accent1>
          <a:srgbClr val="DCE60E"/>
        </a:accent1>
        <a:accent2>
          <a:srgbClr val="75AB7E"/>
        </a:accent2>
        <a:accent3>
          <a:srgbClr val="FFFFFF"/>
        </a:accent3>
        <a:accent4>
          <a:srgbClr val="004800"/>
        </a:accent4>
        <a:accent5>
          <a:srgbClr val="EBF0AA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3">
        <a:dk1>
          <a:srgbClr val="005600"/>
        </a:dk1>
        <a:lt1>
          <a:srgbClr val="FFFFFF"/>
        </a:lt1>
        <a:dk2>
          <a:srgbClr val="1F892E"/>
        </a:dk2>
        <a:lt2>
          <a:srgbClr val="808080"/>
        </a:lt2>
        <a:accent1>
          <a:srgbClr val="E7F119"/>
        </a:accent1>
        <a:accent2>
          <a:srgbClr val="75AB7E"/>
        </a:accent2>
        <a:accent3>
          <a:srgbClr val="FFFFFF"/>
        </a:accent3>
        <a:accent4>
          <a:srgbClr val="004800"/>
        </a:accent4>
        <a:accent5>
          <a:srgbClr val="F1F7AB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4">
        <a:dk1>
          <a:srgbClr val="004000"/>
        </a:dk1>
        <a:lt1>
          <a:srgbClr val="FFFFFF"/>
        </a:lt1>
        <a:dk2>
          <a:srgbClr val="1F892E"/>
        </a:dk2>
        <a:lt2>
          <a:srgbClr val="808080"/>
        </a:lt2>
        <a:accent1>
          <a:srgbClr val="E9F327"/>
        </a:accent1>
        <a:accent2>
          <a:srgbClr val="75AB7E"/>
        </a:accent2>
        <a:accent3>
          <a:srgbClr val="FFFFFF"/>
        </a:accent3>
        <a:accent4>
          <a:srgbClr val="003500"/>
        </a:accent4>
        <a:accent5>
          <a:srgbClr val="F2F8AC"/>
        </a:accent5>
        <a:accent6>
          <a:srgbClr val="699B72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5">
        <a:dk1>
          <a:srgbClr val="004000"/>
        </a:dk1>
        <a:lt1>
          <a:srgbClr val="FFFFFF"/>
        </a:lt1>
        <a:dk2>
          <a:srgbClr val="1F892E"/>
        </a:dk2>
        <a:lt2>
          <a:srgbClr val="808080"/>
        </a:lt2>
        <a:accent1>
          <a:srgbClr val="FAF020"/>
        </a:accent1>
        <a:accent2>
          <a:srgbClr val="83B17B"/>
        </a:accent2>
        <a:accent3>
          <a:srgbClr val="FFFFFF"/>
        </a:accent3>
        <a:accent4>
          <a:srgbClr val="003500"/>
        </a:accent4>
        <a:accent5>
          <a:srgbClr val="FCF6AB"/>
        </a:accent5>
        <a:accent6>
          <a:srgbClr val="76A06F"/>
        </a:accent6>
        <a:hlink>
          <a:srgbClr val="8BE59A"/>
        </a:hlink>
        <a:folHlink>
          <a:srgbClr val="C9E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6">
        <a:dk1>
          <a:srgbClr val="004000"/>
        </a:dk1>
        <a:lt1>
          <a:srgbClr val="FFFFFF"/>
        </a:lt1>
        <a:dk2>
          <a:srgbClr val="1F892E"/>
        </a:dk2>
        <a:lt2>
          <a:srgbClr val="808080"/>
        </a:lt2>
        <a:accent1>
          <a:srgbClr val="FAF020"/>
        </a:accent1>
        <a:accent2>
          <a:srgbClr val="83B17B"/>
        </a:accent2>
        <a:accent3>
          <a:srgbClr val="FFFFFF"/>
        </a:accent3>
        <a:accent4>
          <a:srgbClr val="003500"/>
        </a:accent4>
        <a:accent5>
          <a:srgbClr val="FCF6AB"/>
        </a:accent5>
        <a:accent6>
          <a:srgbClr val="76A06F"/>
        </a:accent6>
        <a:hlink>
          <a:srgbClr val="8BE59A"/>
        </a:hlink>
        <a:folHlink>
          <a:srgbClr val="D5EA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9383</TotalTime>
  <Words>615</Words>
  <Application>Microsoft Macintosh PowerPoint</Application>
  <PresentationFormat>On-screen Show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Network</vt:lpstr>
      <vt:lpstr>Visio</vt:lpstr>
      <vt:lpstr>LHAASO地面粒子探测阵列（KM2A） 软件触发的研究</vt:lpstr>
      <vt:lpstr>主要内容</vt:lpstr>
      <vt:lpstr>LHAASO-KM2A实验介绍</vt:lpstr>
      <vt:lpstr>LHAASO-KM2A软件触发需求分析</vt:lpstr>
      <vt:lpstr>LHAASO-KM2A软件触发需求分析（续）</vt:lpstr>
      <vt:lpstr>LHAASO-KM2A软件触发的实现（1）</vt:lpstr>
      <vt:lpstr>PowerPoint Presentation</vt:lpstr>
      <vt:lpstr>LHAASO-KM2A软件触发的实现（2）</vt:lpstr>
      <vt:lpstr>LHAASO-KM2A软件触发的实现（3）</vt:lpstr>
      <vt:lpstr>LHAASO-KM2A软件触发的实现（4）</vt:lpstr>
      <vt:lpstr>软件触发测试与正确性验证</vt:lpstr>
      <vt:lpstr>测试结果 （1）</vt:lpstr>
      <vt:lpstr>5.3.2 测试结果（2）</vt:lpstr>
      <vt:lpstr>PowerPoint Presentation</vt:lpstr>
    </vt:vector>
  </TitlesOfParts>
  <Company>pku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博士学位论文预答辩</dc:title>
  <dc:creator>frada</dc:creator>
  <cp:lastModifiedBy>bin zhou</cp:lastModifiedBy>
  <cp:revision>765</cp:revision>
  <cp:lastPrinted>2013-07-05T08:34:14Z</cp:lastPrinted>
  <dcterms:created xsi:type="dcterms:W3CDTF">2003-03-04T08:42:18Z</dcterms:created>
  <dcterms:modified xsi:type="dcterms:W3CDTF">2013-07-06T11:35:09Z</dcterms:modified>
</cp:coreProperties>
</file>