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77" r:id="rId3"/>
    <p:sldId id="258" r:id="rId4"/>
    <p:sldId id="279" r:id="rId5"/>
    <p:sldId id="260" r:id="rId6"/>
    <p:sldId id="261" r:id="rId7"/>
    <p:sldId id="262" r:id="rId8"/>
    <p:sldId id="263" r:id="rId9"/>
    <p:sldId id="264" r:id="rId10"/>
    <p:sldId id="280" r:id="rId11"/>
    <p:sldId id="281" r:id="rId12"/>
    <p:sldId id="265" r:id="rId13"/>
    <p:sldId id="266" r:id="rId14"/>
    <p:sldId id="267" r:id="rId15"/>
    <p:sldId id="276" r:id="rId16"/>
  </p:sldIdLst>
  <p:sldSz cx="9144000" cy="6858000" type="screen4x3"/>
  <p:notesSz cx="6797675" cy="987425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FD7"/>
    <a:srgbClr val="F898E3"/>
    <a:srgbClr val="DBC7DF"/>
    <a:srgbClr val="F4A10C"/>
    <a:srgbClr val="FFFF66"/>
    <a:srgbClr val="B2B2B2"/>
    <a:srgbClr val="FFFF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9" autoAdjust="0"/>
    <p:restoredTop sz="70074" autoAdjust="0"/>
  </p:normalViewPr>
  <p:slideViewPr>
    <p:cSldViewPr>
      <p:cViewPr varScale="1">
        <p:scale>
          <a:sx n="76" d="100"/>
          <a:sy n="76" d="100"/>
        </p:scale>
        <p:origin x="-19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ADEF7E37-24EC-4B7B-BDEB-16C6D4ADE79D}" type="datetimeFigureOut">
              <a:rPr lang="zh-CN" altLang="en-US" smtClean="0"/>
              <a:t>2013/7/5</a:t>
            </a:fld>
            <a:endParaRPr lang="zh-CN" altLang="en-US"/>
          </a:p>
        </p:txBody>
      </p:sp>
      <p:sp>
        <p:nvSpPr>
          <p:cNvPr id="4" name="页脚占位符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5119DF71-2049-49AA-9780-9906B5543CF0}" type="slidenum">
              <a:rPr lang="zh-CN" altLang="en-US" smtClean="0"/>
              <a:t>‹#›</a:t>
            </a:fld>
            <a:endParaRPr lang="zh-CN" altLang="en-US"/>
          </a:p>
        </p:txBody>
      </p:sp>
    </p:spTree>
    <p:extLst>
      <p:ext uri="{BB962C8B-B14F-4D97-AF65-F5344CB8AC3E}">
        <p14:creationId xmlns:p14="http://schemas.microsoft.com/office/powerpoint/2010/main" val="3380980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CC6A4FD-30B9-42CC-9771-9C0B25399E01}" type="datetimeFigureOut">
              <a:rPr lang="zh-CN" altLang="en-US" smtClean="0"/>
              <a:t>2013/7/5</a:t>
            </a:fld>
            <a:endParaRPr lang="zh-CN" altLang="en-US"/>
          </a:p>
        </p:txBody>
      </p:sp>
      <p:sp>
        <p:nvSpPr>
          <p:cNvPr id="4" name="幻灯片图像占位符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8679B5EB-B816-4767-9B29-B95EBA6BBAE3}" type="slidenum">
              <a:rPr lang="zh-CN" altLang="en-US" smtClean="0"/>
              <a:t>‹#›</a:t>
            </a:fld>
            <a:endParaRPr lang="zh-CN" altLang="en-US"/>
          </a:p>
        </p:txBody>
      </p:sp>
    </p:spTree>
    <p:extLst>
      <p:ext uri="{BB962C8B-B14F-4D97-AF65-F5344CB8AC3E}">
        <p14:creationId xmlns:p14="http://schemas.microsoft.com/office/powerpoint/2010/main" val="95032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9B5EB-B816-4767-9B29-B95EBA6BBAE3}" type="slidenum">
              <a:rPr lang="zh-CN" altLang="en-US" smtClean="0"/>
              <a:t>1</a:t>
            </a:fld>
            <a:endParaRPr lang="zh-CN" altLang="en-US"/>
          </a:p>
        </p:txBody>
      </p:sp>
    </p:spTree>
    <p:extLst>
      <p:ext uri="{BB962C8B-B14F-4D97-AF65-F5344CB8AC3E}">
        <p14:creationId xmlns:p14="http://schemas.microsoft.com/office/powerpoint/2010/main" val="236208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下图为</a:t>
            </a:r>
            <a:r>
              <a:rPr lang="en-US" altLang="zh-CN" sz="1200" kern="1200" dirty="0" smtClean="0">
                <a:solidFill>
                  <a:schemeClr val="tx1"/>
                </a:solidFill>
                <a:effectLst/>
                <a:latin typeface="+mn-lt"/>
                <a:ea typeface="+mn-ea"/>
                <a:cs typeface="+mn-cs"/>
              </a:rPr>
              <a:t>SFO-1</a:t>
            </a:r>
            <a:r>
              <a:rPr lang="zh-CN" altLang="zh-CN" sz="1200" kern="1200" dirty="0" smtClean="0">
                <a:solidFill>
                  <a:schemeClr val="tx1"/>
                </a:solidFill>
                <a:effectLst/>
                <a:latin typeface="+mn-lt"/>
                <a:ea typeface="+mn-ea"/>
                <a:cs typeface="+mn-cs"/>
              </a:rPr>
              <a:t>（大亚湾</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号实验厅输出数据流）</a:t>
            </a:r>
            <a:r>
              <a:rPr lang="zh-CN" altLang="en-US" sz="1200" kern="1200" dirty="0" smtClean="0">
                <a:solidFill>
                  <a:schemeClr val="tx1"/>
                </a:solidFill>
                <a:effectLst/>
                <a:latin typeface="+mn-lt"/>
                <a:ea typeface="+mn-ea"/>
                <a:cs typeface="+mn-cs"/>
              </a:rPr>
              <a:t>界面。</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数据流的各个参数的描述信息使用对应的</a:t>
            </a:r>
            <a:r>
              <a:rPr lang="en-US" altLang="zh-CN" sz="1200" kern="1200" dirty="0" smtClean="0">
                <a:solidFill>
                  <a:schemeClr val="tx1"/>
                </a:solidFill>
                <a:effectLst/>
                <a:latin typeface="+mn-lt"/>
                <a:ea typeface="+mn-ea"/>
                <a:cs typeface="+mn-cs"/>
              </a:rPr>
              <a:t>xml</a:t>
            </a:r>
            <a:r>
              <a:rPr lang="zh-CN" altLang="zh-CN" sz="1200" kern="1200" dirty="0" smtClean="0">
                <a:solidFill>
                  <a:schemeClr val="tx1"/>
                </a:solidFill>
                <a:effectLst/>
                <a:latin typeface="+mn-lt"/>
                <a:ea typeface="+mn-ea"/>
                <a:cs typeface="+mn-cs"/>
              </a:rPr>
              <a:t>文件进行组织，当鼠标放在某个值上时将显示参数值定义的类型、名称、单位等描述信息。数据流的速率信息需要使用实时图向用户进行展示。要求保存</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个小时的数据变化曲线，每</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秒的时间进行一次更新。值班员可以通过数据的变化曲线观察</a:t>
            </a:r>
            <a:r>
              <a:rPr lang="en-US" altLang="zh-CN" sz="1200" kern="1200" dirty="0" smtClean="0">
                <a:solidFill>
                  <a:schemeClr val="tx1"/>
                </a:solidFill>
                <a:effectLst/>
                <a:latin typeface="+mn-lt"/>
                <a:ea typeface="+mn-ea"/>
                <a:cs typeface="+mn-cs"/>
              </a:rPr>
              <a:t>DAQ</a:t>
            </a:r>
            <a:r>
              <a:rPr lang="zh-CN" altLang="zh-CN" sz="1200" kern="1200" dirty="0" smtClean="0">
                <a:solidFill>
                  <a:schemeClr val="tx1"/>
                </a:solidFill>
                <a:effectLst/>
                <a:latin typeface="+mn-lt"/>
                <a:ea typeface="+mn-ea"/>
                <a:cs typeface="+mn-cs"/>
              </a:rPr>
              <a:t>系统的工作状态，有助于调试系统的性能。</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实时曲线采用</a:t>
            </a:r>
            <a:r>
              <a:rPr lang="en-US" altLang="zh-CN" sz="1200" kern="1200" dirty="0" err="1" smtClean="0">
                <a:solidFill>
                  <a:schemeClr val="tx1"/>
                </a:solidFill>
                <a:effectLst/>
                <a:latin typeface="+mn-lt"/>
                <a:ea typeface="+mn-ea"/>
                <a:cs typeface="+mn-cs"/>
              </a:rPr>
              <a:t>jQuery</a:t>
            </a:r>
            <a:r>
              <a:rPr lang="zh-CN" altLang="en-US" sz="1200" kern="1200" dirty="0" smtClean="0">
                <a:solidFill>
                  <a:schemeClr val="tx1"/>
                </a:solidFill>
                <a:effectLst/>
                <a:latin typeface="+mn-lt"/>
                <a:ea typeface="+mn-ea"/>
                <a:cs typeface="+mn-cs"/>
              </a:rPr>
              <a:t>的</a:t>
            </a:r>
            <a:r>
              <a:rPr lang="en-US" altLang="zh-CN" sz="1200" kern="1200" dirty="0" err="1" smtClean="0">
                <a:solidFill>
                  <a:schemeClr val="tx1"/>
                </a:solidFill>
                <a:effectLst/>
                <a:latin typeface="+mn-lt"/>
                <a:ea typeface="+mn-ea"/>
                <a:cs typeface="+mn-cs"/>
              </a:rPr>
              <a:t>Flot</a:t>
            </a:r>
            <a:r>
              <a:rPr lang="zh-CN" altLang="en-US" sz="1200" kern="1200" dirty="0" smtClean="0">
                <a:solidFill>
                  <a:schemeClr val="tx1"/>
                </a:solidFill>
                <a:effectLst/>
                <a:latin typeface="+mn-lt"/>
                <a:ea typeface="+mn-ea"/>
                <a:cs typeface="+mn-cs"/>
              </a:rPr>
              <a:t>插件进行绘制，根据值班的需求，实现了图形局部放大，以及多条数据曲线在同一张图上显示的功能。</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10</a:t>
            </a:fld>
            <a:endParaRPr lang="zh-CN" altLang="en-US"/>
          </a:p>
        </p:txBody>
      </p:sp>
    </p:spTree>
    <p:extLst>
      <p:ext uri="{BB962C8B-B14F-4D97-AF65-F5344CB8AC3E}">
        <p14:creationId xmlns:p14="http://schemas.microsoft.com/office/powerpoint/2010/main" val="165528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原图是大亚湾三号厅</a:t>
            </a:r>
            <a:r>
              <a:rPr lang="en-US" altLang="zh-CN" dirty="0" smtClean="0"/>
              <a:t>Event</a:t>
            </a:r>
            <a:r>
              <a:rPr lang="en-US" altLang="zh-CN" baseline="0" dirty="0" smtClean="0"/>
              <a:t> Rate</a:t>
            </a:r>
            <a:r>
              <a:rPr lang="zh-CN" altLang="en-US" baseline="0" dirty="0" smtClean="0"/>
              <a:t>的数据流图</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实验每六秒钟就产生一个数据，要求在图形上显示</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个小时的历史，即：</a:t>
            </a:r>
            <a:r>
              <a:rPr lang="en-US" altLang="zh-CN" sz="1200" kern="1200" dirty="0" smtClean="0">
                <a:solidFill>
                  <a:schemeClr val="tx1"/>
                </a:solidFill>
                <a:effectLst/>
                <a:latin typeface="+mn-lt"/>
                <a:ea typeface="+mn-ea"/>
                <a:cs typeface="+mn-cs"/>
              </a:rPr>
              <a:t>5000</a:t>
            </a:r>
            <a:r>
              <a:rPr lang="zh-CN" altLang="zh-CN" sz="1200" kern="1200" dirty="0" smtClean="0">
                <a:solidFill>
                  <a:schemeClr val="tx1"/>
                </a:solidFill>
                <a:effectLst/>
                <a:latin typeface="+mn-lt"/>
                <a:ea typeface="+mn-ea"/>
                <a:cs typeface="+mn-cs"/>
              </a:rPr>
              <a:t>个数据点。由于数据量很大，仅仅将一段时间内所对应的数据流信息显示在网页上也只能看到大致的走势，若某个时间发生了异常，不能快速和精确判断异常所发生的时间。为了显示图形的细节信息，方便值班人员对发生异常的时间做出精确地判断，采用在画图程序中插入</a:t>
            </a:r>
            <a:r>
              <a:rPr lang="en-US" altLang="zh-CN" sz="1200" kern="1200" dirty="0" err="1" smtClean="0">
                <a:solidFill>
                  <a:schemeClr val="tx1"/>
                </a:solidFill>
                <a:effectLst/>
                <a:latin typeface="+mn-lt"/>
                <a:ea typeface="+mn-ea"/>
                <a:cs typeface="+mn-cs"/>
              </a:rPr>
              <a:t>jQuery.flot</a:t>
            </a:r>
            <a:r>
              <a:rPr lang="zh-CN" altLang="zh-CN"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selection</a:t>
            </a:r>
            <a:r>
              <a:rPr lang="zh-CN" altLang="zh-CN" sz="1200" kern="1200" dirty="0" smtClean="0">
                <a:solidFill>
                  <a:schemeClr val="tx1"/>
                </a:solidFill>
                <a:effectLst/>
                <a:latin typeface="+mn-lt"/>
                <a:ea typeface="+mn-ea"/>
                <a:cs typeface="+mn-cs"/>
              </a:rPr>
              <a:t>脚本的方法，对图形进行</a:t>
            </a:r>
            <a:r>
              <a:rPr lang="zh-CN" altLang="en-US" sz="1200" kern="1200" dirty="0" smtClean="0">
                <a:solidFill>
                  <a:schemeClr val="tx1"/>
                </a:solidFill>
                <a:effectLst/>
                <a:latin typeface="+mn-lt"/>
                <a:ea typeface="+mn-ea"/>
                <a:cs typeface="+mn-cs"/>
              </a:rPr>
              <a:t>局部</a:t>
            </a:r>
            <a:r>
              <a:rPr lang="zh-CN" altLang="zh-CN" sz="1200" kern="1200" dirty="0" smtClean="0">
                <a:solidFill>
                  <a:schemeClr val="tx1"/>
                </a:solidFill>
                <a:effectLst/>
                <a:latin typeface="+mn-lt"/>
                <a:ea typeface="+mn-ea"/>
                <a:cs typeface="+mn-cs"/>
              </a:rPr>
              <a:t>放大。</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当用户</a:t>
            </a:r>
            <a:r>
              <a:rPr lang="zh-CN" altLang="en-US" sz="1200" kern="1200" dirty="0" smtClean="0">
                <a:solidFill>
                  <a:schemeClr val="tx1"/>
                </a:solidFill>
                <a:effectLst/>
                <a:latin typeface="+mn-lt"/>
                <a:ea typeface="+mn-ea"/>
                <a:cs typeface="+mn-cs"/>
              </a:rPr>
              <a:t>在原图上</a:t>
            </a:r>
            <a:r>
              <a:rPr lang="zh-CN" altLang="zh-CN" sz="1200" kern="1200" dirty="0" smtClean="0">
                <a:solidFill>
                  <a:schemeClr val="tx1"/>
                </a:solidFill>
                <a:effectLst/>
                <a:latin typeface="+mn-lt"/>
                <a:ea typeface="+mn-ea"/>
                <a:cs typeface="+mn-cs"/>
              </a:rPr>
              <a:t>通过鼠标滑动选择了放大区域之后，程序判断用户所选中区域的横纵坐标范围，根据横纵坐标的范围调整坐标轴，编写</a:t>
            </a:r>
            <a:r>
              <a:rPr lang="en-US" altLang="zh-CN" sz="1200" kern="1200" dirty="0" err="1" smtClean="0">
                <a:solidFill>
                  <a:schemeClr val="tx1"/>
                </a:solidFill>
                <a:effectLst/>
                <a:latin typeface="+mn-lt"/>
                <a:ea typeface="+mn-ea"/>
                <a:cs typeface="+mn-cs"/>
              </a:rPr>
              <a:t>js</a:t>
            </a:r>
            <a:r>
              <a:rPr lang="zh-CN" altLang="zh-CN" sz="1200" kern="1200" dirty="0" smtClean="0">
                <a:solidFill>
                  <a:schemeClr val="tx1"/>
                </a:solidFill>
                <a:effectLst/>
                <a:latin typeface="+mn-lt"/>
                <a:ea typeface="+mn-ea"/>
                <a:cs typeface="+mn-cs"/>
              </a:rPr>
              <a:t>函数，计算所选中范围内的点，将其封装成</a:t>
            </a:r>
            <a:r>
              <a:rPr lang="en-US" altLang="zh-CN" sz="1200" kern="1200" dirty="0" err="1" smtClean="0">
                <a:solidFill>
                  <a:schemeClr val="tx1"/>
                </a:solidFill>
                <a:effectLst/>
                <a:latin typeface="+mn-lt"/>
                <a:ea typeface="+mn-ea"/>
                <a:cs typeface="+mn-cs"/>
              </a:rPr>
              <a:t>flot</a:t>
            </a:r>
            <a:r>
              <a:rPr lang="zh-CN" altLang="zh-CN" sz="1200" kern="1200" dirty="0" smtClean="0">
                <a:solidFill>
                  <a:schemeClr val="tx1"/>
                </a:solidFill>
                <a:effectLst/>
                <a:latin typeface="+mn-lt"/>
                <a:ea typeface="+mn-ea"/>
                <a:cs typeface="+mn-cs"/>
              </a:rPr>
              <a:t>画图所需要的数据格式，然后返回给客户端进行显示。</a:t>
            </a:r>
            <a:endParaRPr lang="zh-CN" altLang="en-US" dirty="0" smtClean="0"/>
          </a:p>
          <a:p>
            <a:endParaRPr lang="en-US" altLang="zh-CN" dirty="0" smtClean="0"/>
          </a:p>
          <a:p>
            <a:r>
              <a:rPr lang="zh-CN" altLang="en-US" sz="1200" kern="1200" dirty="0" smtClean="0">
                <a:solidFill>
                  <a:schemeClr val="tx1"/>
                </a:solidFill>
                <a:effectLst/>
                <a:latin typeface="+mn-lt"/>
                <a:ea typeface="+mn-ea"/>
                <a:cs typeface="+mn-cs"/>
              </a:rPr>
              <a:t>原图中浅粉色的区域为鼠标拖动后即将放大的区域</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放大后的图形如下图所示</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11</a:t>
            </a:fld>
            <a:endParaRPr lang="zh-CN" altLang="en-US"/>
          </a:p>
        </p:txBody>
      </p:sp>
    </p:spTree>
    <p:extLst>
      <p:ext uri="{BB962C8B-B14F-4D97-AF65-F5344CB8AC3E}">
        <p14:creationId xmlns:p14="http://schemas.microsoft.com/office/powerpoint/2010/main" val="165528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示例图为：</a:t>
            </a:r>
            <a:r>
              <a:rPr lang="en-US" altLang="zh-CN" sz="1200" dirty="0" smtClean="0"/>
              <a:t>ROS</a:t>
            </a:r>
            <a:r>
              <a:rPr lang="zh-CN" altLang="zh-CN" sz="1200" dirty="0" smtClean="0"/>
              <a:t>组件所显示的大亚湾实验各探测器（</a:t>
            </a:r>
            <a:r>
              <a:rPr lang="en-US" altLang="zh-CN" sz="1200" dirty="0" smtClean="0"/>
              <a:t>AD1</a:t>
            </a:r>
            <a:r>
              <a:rPr lang="zh-CN" altLang="zh-CN" sz="1200" dirty="0" smtClean="0"/>
              <a:t>、</a:t>
            </a:r>
            <a:r>
              <a:rPr lang="en-US" altLang="zh-CN" sz="1200" dirty="0" smtClean="0"/>
              <a:t>AD2</a:t>
            </a:r>
            <a:r>
              <a:rPr lang="zh-CN" altLang="zh-CN" sz="1200" dirty="0" smtClean="0"/>
              <a:t>、</a:t>
            </a:r>
            <a:r>
              <a:rPr lang="en-US" altLang="zh-CN" sz="1200" dirty="0" smtClean="0"/>
              <a:t>WPI</a:t>
            </a:r>
            <a:r>
              <a:rPr lang="zh-CN" altLang="zh-CN" sz="1200" dirty="0" smtClean="0"/>
              <a:t>、</a:t>
            </a:r>
            <a:r>
              <a:rPr lang="en-US" altLang="zh-CN" sz="1200" dirty="0" smtClean="0"/>
              <a:t>WPO</a:t>
            </a:r>
            <a:r>
              <a:rPr lang="zh-CN" altLang="zh-CN" sz="1200" dirty="0" smtClean="0"/>
              <a:t>、</a:t>
            </a:r>
            <a:r>
              <a:rPr lang="en-US" altLang="zh-CN" sz="1200" dirty="0" smtClean="0"/>
              <a:t>RPC</a:t>
            </a:r>
            <a:r>
              <a:rPr lang="zh-CN" altLang="zh-CN" sz="1200" dirty="0" smtClean="0"/>
              <a:t>）的事例率</a:t>
            </a:r>
            <a:r>
              <a:rPr lang="zh-CN" altLang="en-US" sz="1200" dirty="0" smtClean="0"/>
              <a:t>的多曲线图</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实际实验中，有时需要在同一个图表中显示多组信息，各组信息的</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轴均为时间，这样有助于观察对比在相同时间下各组信息的走势。</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画图方法：</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首先</a:t>
            </a:r>
            <a:r>
              <a:rPr lang="zh-CN" altLang="en-US" sz="1200" kern="1200" dirty="0" smtClean="0">
                <a:solidFill>
                  <a:schemeClr val="tx1"/>
                </a:solidFill>
                <a:effectLst/>
                <a:latin typeface="+mn-lt"/>
                <a:ea typeface="+mn-ea"/>
                <a:cs typeface="+mn-cs"/>
              </a:rPr>
              <a:t>使用</a:t>
            </a:r>
            <a:r>
              <a:rPr lang="en-US" altLang="zh-CN" sz="1200" kern="1200" dirty="0" err="1" smtClean="0">
                <a:solidFill>
                  <a:schemeClr val="tx1"/>
                </a:solidFill>
                <a:effectLst/>
                <a:latin typeface="+mn-lt"/>
                <a:ea typeface="+mn-ea"/>
                <a:cs typeface="+mn-cs"/>
              </a:rPr>
              <a:t>jQuery</a:t>
            </a:r>
            <a:r>
              <a:rPr lang="zh-CN" altLang="en-US" sz="1200" kern="1200" dirty="0" smtClean="0">
                <a:solidFill>
                  <a:schemeClr val="tx1"/>
                </a:solidFill>
                <a:effectLst/>
                <a:latin typeface="+mn-lt"/>
                <a:ea typeface="+mn-ea"/>
                <a:cs typeface="+mn-cs"/>
              </a:rPr>
              <a:t>的</a:t>
            </a:r>
            <a:r>
              <a:rPr lang="en-US" altLang="zh-CN" sz="1200" kern="1200" dirty="0" err="1" smtClean="0">
                <a:solidFill>
                  <a:schemeClr val="tx1"/>
                </a:solidFill>
                <a:effectLst/>
                <a:latin typeface="+mn-lt"/>
                <a:ea typeface="+mn-ea"/>
                <a:cs typeface="+mn-cs"/>
              </a:rPr>
              <a:t>flot</a:t>
            </a:r>
            <a:r>
              <a:rPr lang="zh-CN" altLang="en-US" sz="1200" kern="1200" dirty="0" smtClean="0">
                <a:solidFill>
                  <a:schemeClr val="tx1"/>
                </a:solidFill>
                <a:effectLst/>
                <a:latin typeface="+mn-lt"/>
                <a:ea typeface="+mn-ea"/>
                <a:cs typeface="+mn-cs"/>
              </a:rPr>
              <a:t>函数</a:t>
            </a:r>
            <a:r>
              <a:rPr lang="zh-CN" altLang="zh-CN" sz="1200" kern="1200" dirty="0" smtClean="0">
                <a:solidFill>
                  <a:schemeClr val="tx1"/>
                </a:solidFill>
                <a:effectLst/>
                <a:latin typeface="+mn-lt"/>
                <a:ea typeface="+mn-ea"/>
                <a:cs typeface="+mn-cs"/>
              </a:rPr>
              <a:t>画一个空的图，</a:t>
            </a:r>
            <a:r>
              <a:rPr lang="zh-CN" altLang="en-US" sz="1200" kern="1200" dirty="0" smtClean="0">
                <a:solidFill>
                  <a:schemeClr val="tx1"/>
                </a:solidFill>
                <a:effectLst/>
                <a:latin typeface="+mn-lt"/>
                <a:ea typeface="+mn-ea"/>
                <a:cs typeface="+mn-cs"/>
              </a:rPr>
              <a:t>五条曲线在</a:t>
            </a:r>
            <a:r>
              <a:rPr lang="en-US" altLang="zh-CN" sz="1200" kern="1200" dirty="0" smtClean="0">
                <a:solidFill>
                  <a:schemeClr val="tx1"/>
                </a:solidFill>
                <a:effectLst/>
                <a:latin typeface="+mn-lt"/>
                <a:ea typeface="+mn-ea"/>
                <a:cs typeface="+mn-cs"/>
              </a:rPr>
              <a:t>service</a:t>
            </a:r>
            <a:r>
              <a:rPr lang="zh-CN" altLang="en-US" sz="1200" kern="1200" dirty="0" smtClean="0">
                <a:solidFill>
                  <a:schemeClr val="tx1"/>
                </a:solidFill>
                <a:effectLst/>
                <a:latin typeface="+mn-lt"/>
                <a:ea typeface="+mn-ea"/>
                <a:cs typeface="+mn-cs"/>
              </a:rPr>
              <a:t>中对应着五个请求，客户端</a:t>
            </a:r>
            <a:r>
              <a:rPr lang="zh-CN" altLang="zh-CN" sz="1200" kern="1200" dirty="0" smtClean="0">
                <a:solidFill>
                  <a:schemeClr val="tx1"/>
                </a:solidFill>
                <a:effectLst/>
                <a:latin typeface="+mn-lt"/>
                <a:ea typeface="+mn-ea"/>
                <a:cs typeface="+mn-cs"/>
              </a:rPr>
              <a:t>采用异步的</a:t>
            </a:r>
            <a:r>
              <a:rPr lang="en-US" altLang="zh-CN" sz="1200" kern="1200" dirty="0" err="1" smtClean="0">
                <a:solidFill>
                  <a:schemeClr val="tx1"/>
                </a:solidFill>
                <a:effectLst/>
                <a:latin typeface="+mn-lt"/>
                <a:ea typeface="+mn-ea"/>
                <a:cs typeface="+mn-cs"/>
              </a:rPr>
              <a:t>ajax</a:t>
            </a:r>
            <a:r>
              <a:rPr lang="zh-CN" altLang="zh-CN" sz="1200" kern="1200" dirty="0" smtClean="0">
                <a:solidFill>
                  <a:schemeClr val="tx1"/>
                </a:solidFill>
                <a:effectLst/>
                <a:latin typeface="+mn-lt"/>
                <a:ea typeface="+mn-ea"/>
                <a:cs typeface="+mn-cs"/>
              </a:rPr>
              <a:t>从服务器中获取数据，当获取数据成功之后就在图中添加一条曲线。</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这样做的好处是：由于数据量过大，让五条曲线同时画在图上会使屏幕堵塞，造成不好的用户体验。</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12</a:t>
            </a:fld>
            <a:endParaRPr lang="zh-CN" altLang="en-US"/>
          </a:p>
        </p:txBody>
      </p:sp>
    </p:spTree>
    <p:extLst>
      <p:ext uri="{BB962C8B-B14F-4D97-AF65-F5344CB8AC3E}">
        <p14:creationId xmlns:p14="http://schemas.microsoft.com/office/powerpoint/2010/main" val="412411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在探测器和电子学等系统调试期间，在线直方图可以提供大量的信息，帮助调试和检查系统。</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DAQ IS</a:t>
            </a:r>
            <a:r>
              <a:rPr lang="zh-CN" altLang="zh-CN"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histogram</a:t>
            </a:r>
            <a:r>
              <a:rPr lang="zh-CN" altLang="zh-CN" sz="1200" kern="1200" dirty="0" smtClean="0">
                <a:solidFill>
                  <a:schemeClr val="tx1"/>
                </a:solidFill>
                <a:effectLst/>
                <a:latin typeface="+mn-lt"/>
                <a:ea typeface="+mn-ea"/>
                <a:cs typeface="+mn-cs"/>
              </a:rPr>
              <a:t>中按名字存储着直方图的数据，包括直方图的标题，时间段，所包含的点数，起始的</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刻度以及刻度间隔，以及每一个点的</a:t>
            </a:r>
            <a:r>
              <a:rPr lang="en-US" altLang="zh-CN" sz="1200" kern="1200" dirty="0" smtClean="0">
                <a:solidFill>
                  <a:schemeClr val="tx1"/>
                </a:solidFill>
                <a:effectLst/>
                <a:latin typeface="+mn-lt"/>
                <a:ea typeface="+mn-ea"/>
                <a:cs typeface="+mn-cs"/>
              </a:rPr>
              <a:t>y</a:t>
            </a:r>
            <a:r>
              <a:rPr lang="zh-CN" altLang="zh-CN" sz="1200" kern="1200" dirty="0" smtClean="0">
                <a:solidFill>
                  <a:schemeClr val="tx1"/>
                </a:solidFill>
                <a:effectLst/>
                <a:latin typeface="+mn-lt"/>
                <a:ea typeface="+mn-ea"/>
                <a:cs typeface="+mn-cs"/>
              </a:rPr>
              <a:t>值的坐标等等，直方图显示模块通过从</a:t>
            </a:r>
            <a:r>
              <a:rPr lang="en-US" altLang="zh-CN" sz="1200" kern="1200" dirty="0" smtClean="0">
                <a:solidFill>
                  <a:schemeClr val="tx1"/>
                </a:solidFill>
                <a:effectLst/>
                <a:latin typeface="+mn-lt"/>
                <a:ea typeface="+mn-ea"/>
                <a:cs typeface="+mn-cs"/>
              </a:rPr>
              <a:t>DAQ IS</a:t>
            </a:r>
            <a:r>
              <a:rPr lang="zh-CN" altLang="zh-CN" sz="1200" kern="1200" dirty="0" smtClean="0">
                <a:solidFill>
                  <a:schemeClr val="tx1"/>
                </a:solidFill>
                <a:effectLst/>
                <a:latin typeface="+mn-lt"/>
                <a:ea typeface="+mn-ea"/>
                <a:cs typeface="+mn-cs"/>
              </a:rPr>
              <a:t>上读取指定名字的直方图数据在网页上绘制直方图。各个厅的直方图按照各探测器的</a:t>
            </a:r>
            <a:r>
              <a:rPr lang="en-US" altLang="zh-CN" sz="1200" kern="1200" dirty="0" smtClean="0">
                <a:solidFill>
                  <a:schemeClr val="tx1"/>
                </a:solidFill>
                <a:effectLst/>
                <a:latin typeface="+mn-lt"/>
                <a:ea typeface="+mn-ea"/>
                <a:cs typeface="+mn-cs"/>
              </a:rPr>
              <a:t>FEE</a:t>
            </a:r>
            <a:r>
              <a:rPr lang="zh-CN" altLang="zh-CN" sz="1200" kern="1200" dirty="0" smtClean="0">
                <a:solidFill>
                  <a:schemeClr val="tx1"/>
                </a:solidFill>
                <a:effectLst/>
                <a:latin typeface="+mn-lt"/>
                <a:ea typeface="+mn-ea"/>
                <a:cs typeface="+mn-cs"/>
              </a:rPr>
              <a:t>（前端电子学）和</a:t>
            </a:r>
            <a:r>
              <a:rPr lang="en-US" altLang="zh-CN" sz="1200" kern="1200" dirty="0" smtClean="0">
                <a:solidFill>
                  <a:schemeClr val="tx1"/>
                </a:solidFill>
                <a:effectLst/>
                <a:latin typeface="+mn-lt"/>
                <a:ea typeface="+mn-ea"/>
                <a:cs typeface="+mn-cs"/>
              </a:rPr>
              <a:t>LTB</a:t>
            </a:r>
            <a:r>
              <a:rPr lang="zh-CN" altLang="zh-CN" sz="1200" kern="1200" dirty="0" smtClean="0">
                <a:solidFill>
                  <a:schemeClr val="tx1"/>
                </a:solidFill>
                <a:effectLst/>
                <a:latin typeface="+mn-lt"/>
                <a:ea typeface="+mn-ea"/>
                <a:cs typeface="+mn-cs"/>
              </a:rPr>
              <a:t>（本地触发板）插件进行组织，每个页面显示六张图。</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每张图均为双曲线直方图，红色为标准的对比直方图，黑色为实时直方图，将两个直方图画在一张图上有助于对比实时直方图与标准直方图之间的差距，便于发现问题。</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用鼠标在直方图上滑动，可以再标题栏中显示鼠标滑过点的横纵坐标。</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13</a:t>
            </a:fld>
            <a:endParaRPr lang="zh-CN" altLang="en-US"/>
          </a:p>
        </p:txBody>
      </p:sp>
    </p:spTree>
    <p:extLst>
      <p:ext uri="{BB962C8B-B14F-4D97-AF65-F5344CB8AC3E}">
        <p14:creationId xmlns:p14="http://schemas.microsoft.com/office/powerpoint/2010/main" val="348782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MRS</a:t>
            </a:r>
            <a:r>
              <a:rPr lang="zh-CN" altLang="en-US" dirty="0" smtClean="0"/>
              <a:t>模块分为</a:t>
            </a:r>
            <a:r>
              <a:rPr lang="en-US" altLang="zh-CN" dirty="0" err="1" smtClean="0"/>
              <a:t>mrs</a:t>
            </a:r>
            <a:r>
              <a:rPr lang="zh-CN" altLang="en-US" dirty="0" smtClean="0"/>
              <a:t>消息的设置以及显示两个部分</a:t>
            </a:r>
            <a:endParaRPr lang="en-US" altLang="zh-CN" dirty="0" smtClean="0"/>
          </a:p>
          <a:p>
            <a:r>
              <a:rPr lang="zh-CN" altLang="en-US" dirty="0" smtClean="0"/>
              <a:t>用户可以通过界面设置</a:t>
            </a:r>
            <a:r>
              <a:rPr lang="en-US" altLang="zh-CN" dirty="0" err="1" smtClean="0"/>
              <a:t>mrs</a:t>
            </a:r>
            <a:r>
              <a:rPr lang="zh-CN" altLang="en-US" dirty="0" smtClean="0"/>
              <a:t>消息的格式（选择长消息或者短消息），可以设置消息过滤等级。</a:t>
            </a:r>
            <a:r>
              <a:rPr lang="zh-CN" altLang="zh-CN" sz="1200" kern="1200" dirty="0" smtClean="0">
                <a:solidFill>
                  <a:schemeClr val="tx1"/>
                </a:solidFill>
                <a:effectLst/>
                <a:latin typeface="+mn-lt"/>
                <a:ea typeface="+mn-ea"/>
                <a:cs typeface="+mn-cs"/>
              </a:rPr>
              <a:t>分为三个等级，按从低到高为：</a:t>
            </a:r>
            <a:r>
              <a:rPr lang="en-US" altLang="zh-CN" sz="1200" kern="1200" dirty="0" smtClean="0">
                <a:solidFill>
                  <a:schemeClr val="tx1"/>
                </a:solidFill>
                <a:effectLst/>
                <a:latin typeface="+mn-lt"/>
                <a:ea typeface="+mn-ea"/>
                <a:cs typeface="+mn-cs"/>
              </a:rPr>
              <a:t>INFORMATION</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WARNING</a:t>
            </a:r>
            <a:r>
              <a:rPr lang="zh-CN" altLang="zh-CN" sz="1200" kern="1200" dirty="0" smtClean="0">
                <a:solidFill>
                  <a:schemeClr val="tx1"/>
                </a:solidFill>
                <a:effectLst/>
                <a:latin typeface="+mn-lt"/>
                <a:ea typeface="+mn-ea"/>
                <a:cs typeface="+mn-cs"/>
              </a:rPr>
              <a:t>以及</a:t>
            </a:r>
            <a:r>
              <a:rPr lang="en-US" altLang="zh-CN" sz="1200" kern="1200" dirty="0" smtClean="0">
                <a:solidFill>
                  <a:schemeClr val="tx1"/>
                </a:solidFill>
                <a:effectLst/>
                <a:latin typeface="+mn-lt"/>
                <a:ea typeface="+mn-ea"/>
                <a:cs typeface="+mn-cs"/>
              </a:rPr>
              <a:t>ERROR</a:t>
            </a:r>
            <a:r>
              <a:rPr lang="zh-CN" altLang="zh-CN" sz="1200" kern="1200" dirty="0" smtClean="0">
                <a:solidFill>
                  <a:schemeClr val="tx1"/>
                </a:solidFill>
                <a:effectLst/>
                <a:latin typeface="+mn-lt"/>
                <a:ea typeface="+mn-ea"/>
                <a:cs typeface="+mn-cs"/>
              </a:rPr>
              <a:t>。用户提供等级作为参数，当选择</a:t>
            </a:r>
            <a:r>
              <a:rPr lang="en-US" altLang="zh-CN" sz="1200" kern="1200" dirty="0" smtClean="0">
                <a:solidFill>
                  <a:schemeClr val="tx1"/>
                </a:solidFill>
                <a:effectLst/>
                <a:latin typeface="+mn-lt"/>
                <a:ea typeface="+mn-ea"/>
                <a:cs typeface="+mn-cs"/>
              </a:rPr>
              <a:t>INFORMATION</a:t>
            </a:r>
            <a:r>
              <a:rPr lang="zh-CN" altLang="zh-CN" sz="1200" kern="1200" dirty="0" smtClean="0">
                <a:solidFill>
                  <a:schemeClr val="tx1"/>
                </a:solidFill>
                <a:effectLst/>
                <a:latin typeface="+mn-lt"/>
                <a:ea typeface="+mn-ea"/>
                <a:cs typeface="+mn-cs"/>
              </a:rPr>
              <a:t>时，返回</a:t>
            </a:r>
            <a:r>
              <a:rPr lang="en-US" altLang="zh-CN" sz="1200" kern="1200" dirty="0" smtClean="0">
                <a:solidFill>
                  <a:schemeClr val="tx1"/>
                </a:solidFill>
                <a:effectLst/>
                <a:latin typeface="+mn-lt"/>
                <a:ea typeface="+mn-ea"/>
                <a:cs typeface="+mn-cs"/>
              </a:rPr>
              <a:t>supervisor</a:t>
            </a:r>
            <a:r>
              <a:rPr lang="zh-CN" altLang="zh-CN" sz="1200" kern="1200" dirty="0" smtClean="0">
                <a:solidFill>
                  <a:schemeClr val="tx1"/>
                </a:solidFill>
                <a:effectLst/>
                <a:latin typeface="+mn-lt"/>
                <a:ea typeface="+mn-ea"/>
                <a:cs typeface="+mn-cs"/>
              </a:rPr>
              <a:t>所发的</a:t>
            </a:r>
            <a:r>
              <a:rPr lang="en-US" altLang="zh-CN" sz="1200" kern="1200" dirty="0" smtClean="0">
                <a:solidFill>
                  <a:schemeClr val="tx1"/>
                </a:solidFill>
                <a:effectLst/>
                <a:latin typeface="+mn-lt"/>
                <a:ea typeface="+mn-ea"/>
                <a:cs typeface="+mn-cs"/>
              </a:rPr>
              <a:t>INFORMATION</a:t>
            </a:r>
            <a:r>
              <a:rPr lang="zh-CN" altLang="zh-CN" sz="1200" kern="1200" dirty="0" smtClean="0">
                <a:solidFill>
                  <a:schemeClr val="tx1"/>
                </a:solidFill>
                <a:effectLst/>
                <a:latin typeface="+mn-lt"/>
                <a:ea typeface="+mn-ea"/>
                <a:cs typeface="+mn-cs"/>
              </a:rPr>
              <a:t>等级的消息、所有的</a:t>
            </a:r>
            <a:r>
              <a:rPr lang="en-US" altLang="zh-CN" sz="1200" kern="1200" dirty="0" smtClean="0">
                <a:solidFill>
                  <a:schemeClr val="tx1"/>
                </a:solidFill>
                <a:effectLst/>
                <a:latin typeface="+mn-lt"/>
                <a:ea typeface="+mn-ea"/>
                <a:cs typeface="+mn-cs"/>
              </a:rPr>
              <a:t>WARNING</a:t>
            </a:r>
            <a:r>
              <a:rPr lang="zh-CN" altLang="zh-CN" sz="1200" kern="1200" dirty="0" smtClean="0">
                <a:solidFill>
                  <a:schemeClr val="tx1"/>
                </a:solidFill>
                <a:effectLst/>
                <a:latin typeface="+mn-lt"/>
                <a:ea typeface="+mn-ea"/>
                <a:cs typeface="+mn-cs"/>
              </a:rPr>
              <a:t>和 </a:t>
            </a:r>
            <a:r>
              <a:rPr lang="en-US" altLang="zh-CN" sz="1200" kern="1200" dirty="0" smtClean="0">
                <a:solidFill>
                  <a:schemeClr val="tx1"/>
                </a:solidFill>
                <a:effectLst/>
                <a:latin typeface="+mn-lt"/>
                <a:ea typeface="+mn-ea"/>
                <a:cs typeface="+mn-cs"/>
              </a:rPr>
              <a:t>ERROR</a:t>
            </a:r>
            <a:r>
              <a:rPr lang="zh-CN" altLang="zh-CN" sz="1200" kern="1200" dirty="0" smtClean="0">
                <a:solidFill>
                  <a:schemeClr val="tx1"/>
                </a:solidFill>
                <a:effectLst/>
                <a:latin typeface="+mn-lt"/>
                <a:ea typeface="+mn-ea"/>
                <a:cs typeface="+mn-cs"/>
              </a:rPr>
              <a:t>等级的消息，当选择为</a:t>
            </a:r>
            <a:r>
              <a:rPr lang="en-US" altLang="zh-CN" sz="1200" kern="1200" dirty="0" smtClean="0">
                <a:solidFill>
                  <a:schemeClr val="tx1"/>
                </a:solidFill>
                <a:effectLst/>
                <a:latin typeface="+mn-lt"/>
                <a:ea typeface="+mn-ea"/>
                <a:cs typeface="+mn-cs"/>
              </a:rPr>
              <a:t>WARNING</a:t>
            </a:r>
            <a:r>
              <a:rPr lang="zh-CN" altLang="zh-CN" sz="1200" kern="1200" dirty="0" smtClean="0">
                <a:solidFill>
                  <a:schemeClr val="tx1"/>
                </a:solidFill>
                <a:effectLst/>
                <a:latin typeface="+mn-lt"/>
                <a:ea typeface="+mn-ea"/>
                <a:cs typeface="+mn-cs"/>
              </a:rPr>
              <a:t>时，返回</a:t>
            </a:r>
            <a:r>
              <a:rPr lang="en-US" altLang="zh-CN" sz="1200" kern="1200" dirty="0" smtClean="0">
                <a:solidFill>
                  <a:schemeClr val="tx1"/>
                </a:solidFill>
                <a:effectLst/>
                <a:latin typeface="+mn-lt"/>
                <a:ea typeface="+mn-ea"/>
                <a:cs typeface="+mn-cs"/>
              </a:rPr>
              <a:t>WARNING</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ERROR</a:t>
            </a:r>
            <a:r>
              <a:rPr lang="zh-CN" altLang="zh-CN" sz="1200" kern="1200" dirty="0" smtClean="0">
                <a:solidFill>
                  <a:schemeClr val="tx1"/>
                </a:solidFill>
                <a:effectLst/>
                <a:latin typeface="+mn-lt"/>
                <a:ea typeface="+mn-ea"/>
                <a:cs typeface="+mn-cs"/>
              </a:rPr>
              <a:t>等级的消息，当选择为</a:t>
            </a:r>
            <a:r>
              <a:rPr lang="en-US" altLang="zh-CN" sz="1200" kern="1200" dirty="0" smtClean="0">
                <a:solidFill>
                  <a:schemeClr val="tx1"/>
                </a:solidFill>
                <a:effectLst/>
                <a:latin typeface="+mn-lt"/>
                <a:ea typeface="+mn-ea"/>
                <a:cs typeface="+mn-cs"/>
              </a:rPr>
              <a:t>ERROR</a:t>
            </a:r>
            <a:r>
              <a:rPr lang="zh-CN" altLang="zh-CN" sz="1200" kern="1200" dirty="0" smtClean="0">
                <a:solidFill>
                  <a:schemeClr val="tx1"/>
                </a:solidFill>
                <a:effectLst/>
                <a:latin typeface="+mn-lt"/>
                <a:ea typeface="+mn-ea"/>
                <a:cs typeface="+mn-cs"/>
              </a:rPr>
              <a:t>时，仅返回</a:t>
            </a:r>
            <a:r>
              <a:rPr lang="en-US" altLang="zh-CN" sz="1200" kern="1200" dirty="0" smtClean="0">
                <a:solidFill>
                  <a:schemeClr val="tx1"/>
                </a:solidFill>
                <a:effectLst/>
                <a:latin typeface="+mn-lt"/>
                <a:ea typeface="+mn-ea"/>
                <a:cs typeface="+mn-cs"/>
              </a:rPr>
              <a:t>ERROR</a:t>
            </a:r>
            <a:r>
              <a:rPr lang="zh-CN" altLang="zh-CN" sz="1200" kern="1200" dirty="0" smtClean="0">
                <a:solidFill>
                  <a:schemeClr val="tx1"/>
                </a:solidFill>
                <a:effectLst/>
                <a:latin typeface="+mn-lt"/>
                <a:ea typeface="+mn-ea"/>
                <a:cs typeface="+mn-cs"/>
              </a:rPr>
              <a:t>等级的消息。</a:t>
            </a:r>
            <a:r>
              <a:rPr lang="zh-CN" altLang="en-US" sz="1200" kern="1200" dirty="0" smtClean="0">
                <a:solidFill>
                  <a:schemeClr val="tx1"/>
                </a:solidFill>
                <a:effectLst/>
                <a:latin typeface="+mn-lt"/>
                <a:ea typeface="+mn-ea"/>
                <a:cs typeface="+mn-cs"/>
              </a:rPr>
              <a:t>可以选择界面上显示消息的条目，以及清空消息</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当用户选择好消息的过滤选项以及消息的格式之后，若</a:t>
            </a:r>
            <a:r>
              <a:rPr lang="zh-CN" altLang="en-US" sz="1200" kern="1200" dirty="0" smtClean="0">
                <a:solidFill>
                  <a:schemeClr val="tx1"/>
                </a:solidFill>
                <a:effectLst/>
                <a:latin typeface="+mn-lt"/>
                <a:ea typeface="+mn-ea"/>
                <a:cs typeface="+mn-cs"/>
              </a:rPr>
              <a:t>监听到</a:t>
            </a:r>
            <a:r>
              <a:rPr lang="zh-CN" altLang="zh-CN" sz="1200" kern="1200" dirty="0" smtClean="0">
                <a:solidFill>
                  <a:schemeClr val="tx1"/>
                </a:solidFill>
                <a:effectLst/>
                <a:latin typeface="+mn-lt"/>
                <a:ea typeface="+mn-ea"/>
                <a:cs typeface="+mn-cs"/>
              </a:rPr>
              <a:t>系统出现消息就会在</a:t>
            </a:r>
            <a:r>
              <a:rPr lang="en-US" altLang="zh-CN" sz="1200" kern="1200" dirty="0" err="1" smtClean="0">
                <a:solidFill>
                  <a:schemeClr val="tx1"/>
                </a:solidFill>
                <a:effectLst/>
                <a:latin typeface="+mn-lt"/>
                <a:ea typeface="+mn-ea"/>
                <a:cs typeface="+mn-cs"/>
              </a:rPr>
              <a:t>mrs</a:t>
            </a:r>
            <a:r>
              <a:rPr lang="en-US" altLang="zh-CN" sz="1200" kern="1200" dirty="0" smtClean="0">
                <a:solidFill>
                  <a:schemeClr val="tx1"/>
                </a:solidFill>
                <a:effectLst/>
                <a:latin typeface="+mn-lt"/>
                <a:ea typeface="+mn-ea"/>
                <a:cs typeface="+mn-cs"/>
              </a:rPr>
              <a:t> information</a:t>
            </a:r>
            <a:r>
              <a:rPr lang="zh-CN" altLang="zh-CN" sz="1200" kern="1200" dirty="0" smtClean="0">
                <a:solidFill>
                  <a:schemeClr val="tx1"/>
                </a:solidFill>
                <a:effectLst/>
                <a:latin typeface="+mn-lt"/>
                <a:ea typeface="+mn-ea"/>
                <a:cs typeface="+mn-cs"/>
              </a:rPr>
              <a:t>下方显示，包括消息发生的</a:t>
            </a:r>
            <a:r>
              <a:rPr lang="zh-CN" altLang="en-US" sz="1200" kern="1200" dirty="0" smtClean="0">
                <a:solidFill>
                  <a:schemeClr val="tx1"/>
                </a:solidFill>
                <a:effectLst/>
                <a:latin typeface="+mn-lt"/>
                <a:ea typeface="+mn-ea"/>
                <a:cs typeface="+mn-cs"/>
              </a:rPr>
              <a:t>日期及</a:t>
            </a:r>
            <a:r>
              <a:rPr lang="zh-CN" altLang="zh-CN" sz="1200" kern="1200" dirty="0" smtClean="0">
                <a:solidFill>
                  <a:schemeClr val="tx1"/>
                </a:solidFill>
                <a:effectLst/>
                <a:latin typeface="+mn-lt"/>
                <a:ea typeface="+mn-ea"/>
                <a:cs typeface="+mn-cs"/>
              </a:rPr>
              <a:t>时间，消息的等级，消息发送者，以及消息的内容。</a:t>
            </a:r>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14</a:t>
            </a:fld>
            <a:endParaRPr lang="zh-CN" altLang="en-US"/>
          </a:p>
        </p:txBody>
      </p:sp>
    </p:spTree>
    <p:extLst>
      <p:ext uri="{BB962C8B-B14F-4D97-AF65-F5344CB8AC3E}">
        <p14:creationId xmlns:p14="http://schemas.microsoft.com/office/powerpoint/2010/main" val="383610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15</a:t>
            </a:fld>
            <a:endParaRPr lang="zh-CN" altLang="en-US"/>
          </a:p>
        </p:txBody>
      </p:sp>
    </p:spTree>
    <p:extLst>
      <p:ext uri="{BB962C8B-B14F-4D97-AF65-F5344CB8AC3E}">
        <p14:creationId xmlns:p14="http://schemas.microsoft.com/office/powerpoint/2010/main" val="3322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9B5EB-B816-4767-9B29-B95EBA6BBAE3}" type="slidenum">
              <a:rPr lang="zh-CN" altLang="en-US" smtClean="0"/>
              <a:t>2</a:t>
            </a:fld>
            <a:endParaRPr lang="zh-CN" altLang="en-US"/>
          </a:p>
        </p:txBody>
      </p:sp>
    </p:spTree>
    <p:extLst>
      <p:ext uri="{BB962C8B-B14F-4D97-AF65-F5344CB8AC3E}">
        <p14:creationId xmlns:p14="http://schemas.microsoft.com/office/powerpoint/2010/main" val="391757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dirty="0" smtClean="0">
                <a:solidFill>
                  <a:schemeClr val="tx1"/>
                </a:solidFill>
                <a:latin typeface="+mn-lt"/>
                <a:ea typeface="+mn-ea"/>
                <a:cs typeface="+mn-cs"/>
              </a:rPr>
              <a:t>大亚湾核反应堆中微子实验是中国基础科学领域目前最大的国际合作项目</a:t>
            </a:r>
            <a:r>
              <a:rPr lang="zh-CN" altLang="en-US" dirty="0" smtClean="0">
                <a:solidFill>
                  <a:schemeClr val="tx1"/>
                </a:solidFill>
                <a:latin typeface="+mn-lt"/>
                <a:ea typeface="+mn-ea"/>
                <a:cs typeface="+mn-cs"/>
              </a:rPr>
              <a:t>。它的成功</a:t>
            </a:r>
            <a:r>
              <a:rPr lang="zh-CN" altLang="zh-CN" dirty="0" smtClean="0">
                <a:solidFill>
                  <a:schemeClr val="tx1"/>
                </a:solidFill>
                <a:latin typeface="+mn-lt"/>
                <a:ea typeface="+mn-ea"/>
                <a:cs typeface="+mn-cs"/>
              </a:rPr>
              <a:t>依靠探测器、电子学、慢控、数据获取、物理分析等等各个环节的紧密合作。数据获取系统是大亚湾中微子实验的重要组成部分。它负责从电子学插件读出数据、在线处理，最后到存储的一系列在线处理任务。</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3</a:t>
            </a:fld>
            <a:endParaRPr lang="zh-CN" altLang="en-US"/>
          </a:p>
        </p:txBody>
      </p:sp>
    </p:spTree>
    <p:extLst>
      <p:ext uri="{BB962C8B-B14F-4D97-AF65-F5344CB8AC3E}">
        <p14:creationId xmlns:p14="http://schemas.microsoft.com/office/powerpoint/2010/main" val="300796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大亚湾</a:t>
            </a:r>
            <a:r>
              <a:rPr lang="en-US" altLang="zh-CN" dirty="0" smtClean="0"/>
              <a:t>DAQ</a:t>
            </a:r>
            <a:r>
              <a:rPr lang="zh-CN" altLang="en-US" dirty="0" smtClean="0"/>
              <a:t>远程登录软件界面如图所示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包括运行控制，消息显示，运行状态监测，消息报告，运行参数设置以及数据流监测等</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这</a:t>
            </a:r>
            <a:r>
              <a:rPr lang="zh-CN" altLang="en-US" sz="1200" kern="1200" dirty="0" smtClean="0">
                <a:solidFill>
                  <a:schemeClr val="tx1"/>
                </a:solidFill>
                <a:effectLst/>
                <a:latin typeface="+mn-lt"/>
                <a:ea typeface="+mn-ea"/>
                <a:cs typeface="+mn-cs"/>
              </a:rPr>
              <a:t>些</a:t>
            </a:r>
            <a:r>
              <a:rPr lang="zh-CN" altLang="zh-CN" sz="1200" kern="1200" dirty="0" smtClean="0">
                <a:solidFill>
                  <a:schemeClr val="tx1"/>
                </a:solidFill>
                <a:effectLst/>
                <a:latin typeface="+mn-lt"/>
                <a:ea typeface="+mn-ea"/>
                <a:cs typeface="+mn-cs"/>
              </a:rPr>
              <a:t>同时也是基于</a:t>
            </a:r>
            <a:r>
              <a:rPr lang="en-US" altLang="zh-CN" sz="1200" kern="1200" dirty="0" smtClean="0">
                <a:solidFill>
                  <a:schemeClr val="tx1"/>
                </a:solidFill>
                <a:effectLst/>
                <a:latin typeface="+mn-lt"/>
                <a:ea typeface="+mn-ea"/>
                <a:cs typeface="+mn-cs"/>
              </a:rPr>
              <a:t>web</a:t>
            </a:r>
            <a:r>
              <a:rPr lang="zh-CN" altLang="zh-CN" sz="1200" kern="1200" dirty="0" smtClean="0">
                <a:solidFill>
                  <a:schemeClr val="tx1"/>
                </a:solidFill>
                <a:effectLst/>
                <a:latin typeface="+mn-lt"/>
                <a:ea typeface="+mn-ea"/>
                <a:cs typeface="+mn-cs"/>
              </a:rPr>
              <a:t>的大亚湾实时监测软件需要实现的功能</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en-US" altLang="zh-CN" dirty="0" smtClean="0"/>
          </a:p>
          <a:p>
            <a:r>
              <a:rPr lang="zh-CN" altLang="en-US" dirty="0" smtClean="0"/>
              <a:t>为什么要设计基于</a:t>
            </a:r>
            <a:r>
              <a:rPr lang="en-US" altLang="zh-CN" dirty="0" smtClean="0"/>
              <a:t>web</a:t>
            </a:r>
            <a:r>
              <a:rPr lang="zh-CN" altLang="en-US" dirty="0" smtClean="0"/>
              <a:t>的远程监测系统？</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现有的</a:t>
            </a:r>
            <a:r>
              <a:rPr lang="en-US" altLang="zh-CN" sz="1200" kern="1200" dirty="0" smtClean="0">
                <a:solidFill>
                  <a:schemeClr val="tx1"/>
                </a:solidFill>
                <a:effectLst/>
                <a:latin typeface="+mn-lt"/>
                <a:ea typeface="+mn-ea"/>
                <a:cs typeface="+mn-cs"/>
              </a:rPr>
              <a:t>DAQ</a:t>
            </a:r>
            <a:r>
              <a:rPr lang="zh-CN" altLang="en-US" sz="1200" kern="1200" dirty="0" smtClean="0">
                <a:solidFill>
                  <a:schemeClr val="tx1"/>
                </a:solidFill>
                <a:effectLst/>
                <a:latin typeface="+mn-lt"/>
                <a:ea typeface="+mn-ea"/>
                <a:cs typeface="+mn-cs"/>
              </a:rPr>
              <a:t>系统采用本地图形界面进行运行控制和状态监测。若远程登录，</a:t>
            </a:r>
            <a:r>
              <a:rPr lang="zh-CN" altLang="zh-CN" sz="1200" kern="1200" dirty="0" smtClean="0">
                <a:solidFill>
                  <a:schemeClr val="tx1"/>
                </a:solidFill>
                <a:effectLst/>
                <a:latin typeface="+mn-lt"/>
                <a:ea typeface="+mn-ea"/>
                <a:cs typeface="+mn-cs"/>
              </a:rPr>
              <a:t>网络连接质量不能完全满足远程操作图形界面的需求</a:t>
            </a:r>
            <a:r>
              <a:rPr lang="zh-CN" altLang="en-US" sz="1200" kern="1200" dirty="0" smtClean="0">
                <a:solidFill>
                  <a:schemeClr val="tx1"/>
                </a:solidFill>
                <a:effectLst/>
                <a:latin typeface="+mn-lt"/>
                <a:ea typeface="+mn-ea"/>
                <a:cs typeface="+mn-cs"/>
              </a:rPr>
              <a:t>。因此需要开发一套远程监测软件。</a:t>
            </a:r>
            <a:r>
              <a:rPr lang="zh-CN" altLang="zh-CN" sz="1200" kern="1200" dirty="0" smtClean="0">
                <a:solidFill>
                  <a:schemeClr val="tx1"/>
                </a:solidFill>
                <a:effectLst/>
                <a:latin typeface="+mn-lt"/>
                <a:ea typeface="+mn-ea"/>
                <a:cs typeface="+mn-cs"/>
              </a:rPr>
              <a:t>它采用基于</a:t>
            </a:r>
            <a:r>
              <a:rPr lang="en-US" altLang="zh-CN" sz="1200" kern="1200" dirty="0" smtClean="0">
                <a:solidFill>
                  <a:schemeClr val="tx1"/>
                </a:solidFill>
                <a:effectLst/>
                <a:latin typeface="+mn-lt"/>
                <a:ea typeface="+mn-ea"/>
                <a:cs typeface="+mn-cs"/>
              </a:rPr>
              <a:t>web</a:t>
            </a:r>
            <a:r>
              <a:rPr lang="zh-CN" altLang="zh-CN" sz="1200" kern="1200" dirty="0" smtClean="0">
                <a:solidFill>
                  <a:schemeClr val="tx1"/>
                </a:solidFill>
                <a:effectLst/>
                <a:latin typeface="+mn-lt"/>
                <a:ea typeface="+mn-ea"/>
                <a:cs typeface="+mn-cs"/>
              </a:rPr>
              <a:t>的方式实现现有大亚湾数据获取系统的实时监测，以提高</a:t>
            </a:r>
            <a:r>
              <a:rPr lang="en-US" altLang="zh-CN" sz="1200" kern="1200" dirty="0" smtClean="0">
                <a:solidFill>
                  <a:schemeClr val="tx1"/>
                </a:solidFill>
                <a:effectLst/>
                <a:latin typeface="+mn-lt"/>
                <a:ea typeface="+mn-ea"/>
                <a:cs typeface="+mn-cs"/>
              </a:rPr>
              <a:t>DAQ</a:t>
            </a:r>
            <a:r>
              <a:rPr lang="zh-CN" altLang="zh-CN" sz="1200" kern="1200" dirty="0" smtClean="0">
                <a:solidFill>
                  <a:schemeClr val="tx1"/>
                </a:solidFill>
                <a:effectLst/>
                <a:latin typeface="+mn-lt"/>
                <a:ea typeface="+mn-ea"/>
                <a:cs typeface="+mn-cs"/>
              </a:rPr>
              <a:t>系统远程操作的性能，帮助实现远程值班，减少在大亚湾实地值班人员数量，提高工作效率。</a:t>
            </a:r>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4</a:t>
            </a:fld>
            <a:endParaRPr lang="zh-CN" altLang="en-US"/>
          </a:p>
        </p:txBody>
      </p:sp>
    </p:spTree>
    <p:extLst>
      <p:ext uri="{BB962C8B-B14F-4D97-AF65-F5344CB8AC3E}">
        <p14:creationId xmlns:p14="http://schemas.microsoft.com/office/powerpoint/2010/main" val="1479977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根据实验的需求以及可扩展性的考虑，将</a:t>
            </a:r>
            <a:r>
              <a:rPr lang="zh-CN" altLang="en-US" sz="1200" kern="1200" dirty="0" smtClean="0">
                <a:solidFill>
                  <a:schemeClr val="tx1"/>
                </a:solidFill>
                <a:effectLst/>
                <a:latin typeface="+mn-lt"/>
                <a:ea typeface="+mn-ea"/>
                <a:cs typeface="+mn-cs"/>
              </a:rPr>
              <a:t>监测</a:t>
            </a:r>
            <a:r>
              <a:rPr lang="zh-CN" altLang="zh-CN" sz="1200" kern="1200" dirty="0" smtClean="0">
                <a:solidFill>
                  <a:schemeClr val="tx1"/>
                </a:solidFill>
                <a:effectLst/>
                <a:latin typeface="+mn-lt"/>
                <a:ea typeface="+mn-ea"/>
                <a:cs typeface="+mn-cs"/>
              </a:rPr>
              <a:t>系统分为两个主要的部分，</a:t>
            </a:r>
            <a:r>
              <a:rPr lang="en-US" altLang="zh-CN" sz="1200" kern="1200" dirty="0" smtClean="0">
                <a:solidFill>
                  <a:schemeClr val="tx1"/>
                </a:solidFill>
                <a:effectLst/>
                <a:latin typeface="+mn-lt"/>
                <a:ea typeface="+mn-ea"/>
                <a:cs typeface="+mn-cs"/>
              </a:rPr>
              <a:t>web service </a:t>
            </a:r>
            <a:r>
              <a:rPr lang="zh-CN" altLang="zh-CN" sz="1200" kern="1200" dirty="0" smtClean="0">
                <a:solidFill>
                  <a:schemeClr val="tx1"/>
                </a:solidFill>
                <a:effectLst/>
                <a:latin typeface="+mn-lt"/>
                <a:ea typeface="+mn-ea"/>
                <a:cs typeface="+mn-cs"/>
              </a:rPr>
              <a:t>以及</a:t>
            </a:r>
            <a:r>
              <a:rPr lang="en-US" altLang="zh-CN" sz="1200" kern="1200" dirty="0" smtClean="0">
                <a:solidFill>
                  <a:schemeClr val="tx1"/>
                </a:solidFill>
                <a:effectLst/>
                <a:latin typeface="+mn-lt"/>
                <a:ea typeface="+mn-ea"/>
                <a:cs typeface="+mn-cs"/>
              </a:rPr>
              <a:t>web</a:t>
            </a:r>
            <a:r>
              <a:rPr lang="zh-CN" altLang="zh-CN" sz="1200" kern="1200" dirty="0" smtClean="0">
                <a:solidFill>
                  <a:schemeClr val="tx1"/>
                </a:solidFill>
                <a:effectLst/>
                <a:latin typeface="+mn-lt"/>
                <a:ea typeface="+mn-ea"/>
                <a:cs typeface="+mn-cs"/>
              </a:rPr>
              <a:t>界面。</a:t>
            </a:r>
            <a:r>
              <a:rPr lang="en-US" altLang="zh-CN" sz="1200" kern="1200" dirty="0" smtClean="0">
                <a:solidFill>
                  <a:schemeClr val="tx1"/>
                </a:solidFill>
                <a:effectLst/>
                <a:latin typeface="+mn-lt"/>
                <a:ea typeface="+mn-ea"/>
                <a:cs typeface="+mn-cs"/>
              </a:rPr>
              <a:t>Web service</a:t>
            </a:r>
            <a:r>
              <a:rPr lang="zh-CN" altLang="zh-CN" sz="1200" kern="1200" dirty="0" smtClean="0">
                <a:solidFill>
                  <a:schemeClr val="tx1"/>
                </a:solidFill>
                <a:effectLst/>
                <a:latin typeface="+mn-lt"/>
                <a:ea typeface="+mn-ea"/>
                <a:cs typeface="+mn-cs"/>
              </a:rPr>
              <a:t>分为信息系统、消息报告系统两个模块。</a:t>
            </a:r>
            <a:r>
              <a:rPr lang="en-US" altLang="zh-CN" sz="1200" kern="1200" dirty="0" smtClean="0">
                <a:solidFill>
                  <a:schemeClr val="tx1"/>
                </a:solidFill>
                <a:effectLst/>
                <a:latin typeface="+mn-lt"/>
                <a:ea typeface="+mn-ea"/>
                <a:cs typeface="+mn-cs"/>
              </a:rPr>
              <a:t>Web</a:t>
            </a:r>
            <a:r>
              <a:rPr lang="zh-CN" altLang="zh-CN" sz="1200" kern="1200" dirty="0" smtClean="0">
                <a:solidFill>
                  <a:schemeClr val="tx1"/>
                </a:solidFill>
                <a:effectLst/>
                <a:latin typeface="+mn-lt"/>
                <a:ea typeface="+mn-ea"/>
                <a:cs typeface="+mn-cs"/>
              </a:rPr>
              <a:t>界面分为实时数据流监测、在线直方图监测以及消息报告三个模块。各个模块之间松散耦合，可作为单独系统运行。</a:t>
            </a:r>
          </a:p>
          <a:p>
            <a:endParaRPr lang="en-US" altLang="zh-CN" dirty="0" smtClean="0"/>
          </a:p>
          <a:p>
            <a:r>
              <a:rPr lang="zh-CN" altLang="en-US" dirty="0" smtClean="0"/>
              <a:t>运行流程：</a:t>
            </a:r>
            <a:endParaRPr lang="en-US" altLang="zh-CN" dirty="0" smtClean="0"/>
          </a:p>
          <a:p>
            <a:r>
              <a:rPr lang="zh-CN" altLang="en-US" dirty="0" smtClean="0"/>
              <a:t>首先，</a:t>
            </a:r>
            <a:r>
              <a:rPr lang="en-US" altLang="zh-CN" sz="1200" kern="1200" dirty="0" smtClean="0">
                <a:solidFill>
                  <a:schemeClr val="tx1"/>
                </a:solidFill>
                <a:effectLst/>
                <a:latin typeface="+mn-lt"/>
                <a:ea typeface="+mn-ea"/>
                <a:cs typeface="+mn-cs"/>
              </a:rPr>
              <a:t>Web service</a:t>
            </a:r>
            <a:r>
              <a:rPr lang="zh-CN" altLang="zh-CN" sz="1200" kern="1200" dirty="0" smtClean="0">
                <a:solidFill>
                  <a:schemeClr val="tx1"/>
                </a:solidFill>
                <a:effectLst/>
                <a:latin typeface="+mn-lt"/>
                <a:ea typeface="+mn-ea"/>
                <a:cs typeface="+mn-cs"/>
              </a:rPr>
              <a:t>调用大亚湾</a:t>
            </a:r>
            <a:r>
              <a:rPr lang="en-US" altLang="zh-CN" sz="1200" kern="1200" dirty="0" smtClean="0">
                <a:solidFill>
                  <a:schemeClr val="tx1"/>
                </a:solidFill>
                <a:effectLst/>
                <a:latin typeface="+mn-lt"/>
                <a:ea typeface="+mn-ea"/>
                <a:cs typeface="+mn-cs"/>
              </a:rPr>
              <a:t>DAQ</a:t>
            </a:r>
            <a:r>
              <a:rPr lang="zh-CN" altLang="zh-CN" sz="1200" kern="1200" dirty="0" smtClean="0">
                <a:solidFill>
                  <a:schemeClr val="tx1"/>
                </a:solidFill>
                <a:effectLst/>
                <a:latin typeface="+mn-lt"/>
                <a:ea typeface="+mn-ea"/>
                <a:cs typeface="+mn-cs"/>
              </a:rPr>
              <a:t>所提供的接口获取</a:t>
            </a:r>
            <a:r>
              <a:rPr lang="en-US" altLang="zh-CN" sz="1200" kern="1200" dirty="0" smtClean="0">
                <a:solidFill>
                  <a:schemeClr val="tx1"/>
                </a:solidFill>
                <a:effectLst/>
                <a:latin typeface="+mn-lt"/>
                <a:ea typeface="+mn-ea"/>
                <a:cs typeface="+mn-cs"/>
              </a:rPr>
              <a:t>DAQ IS</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Information System,</a:t>
            </a:r>
            <a:r>
              <a:rPr lang="zh-CN" altLang="zh-CN" sz="1200" kern="1200" dirty="0" smtClean="0">
                <a:solidFill>
                  <a:schemeClr val="tx1"/>
                </a:solidFill>
                <a:effectLst/>
                <a:latin typeface="+mn-lt"/>
                <a:ea typeface="+mn-ea"/>
                <a:cs typeface="+mn-cs"/>
              </a:rPr>
              <a:t>信息系统）和</a:t>
            </a:r>
            <a:r>
              <a:rPr lang="en-US" altLang="zh-CN" sz="1200" kern="1200" dirty="0" smtClean="0">
                <a:solidFill>
                  <a:schemeClr val="tx1"/>
                </a:solidFill>
                <a:effectLst/>
                <a:latin typeface="+mn-lt"/>
                <a:ea typeface="+mn-ea"/>
                <a:cs typeface="+mn-cs"/>
              </a:rPr>
              <a:t>MRS</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Message Report System</a:t>
            </a:r>
            <a:r>
              <a:rPr lang="zh-CN" altLang="zh-CN" sz="1200" kern="1200" dirty="0" smtClean="0">
                <a:solidFill>
                  <a:schemeClr val="tx1"/>
                </a:solidFill>
                <a:effectLst/>
                <a:latin typeface="+mn-lt"/>
                <a:ea typeface="+mn-ea"/>
                <a:cs typeface="+mn-cs"/>
              </a:rPr>
              <a:t>，消息报告系统）的信息</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根据需求对数据进行组织和封装，转化成</a:t>
            </a:r>
            <a:r>
              <a:rPr lang="en-US" altLang="zh-CN" sz="1200" kern="1200" dirty="0" smtClean="0">
                <a:solidFill>
                  <a:schemeClr val="tx1"/>
                </a:solidFill>
                <a:effectLst/>
                <a:latin typeface="+mn-lt"/>
                <a:ea typeface="+mn-ea"/>
                <a:cs typeface="+mn-cs"/>
              </a:rPr>
              <a:t>XML</a:t>
            </a:r>
            <a:r>
              <a:rPr lang="zh-CN" altLang="zh-CN" sz="1200" kern="1200" dirty="0" smtClean="0">
                <a:solidFill>
                  <a:schemeClr val="tx1"/>
                </a:solidFill>
                <a:effectLst/>
                <a:latin typeface="+mn-lt"/>
                <a:ea typeface="+mn-ea"/>
                <a:cs typeface="+mn-cs"/>
              </a:rPr>
              <a:t>格式的数据并提供</a:t>
            </a:r>
            <a:r>
              <a:rPr lang="en-US" altLang="zh-CN" sz="1200" kern="1200" dirty="0" err="1" smtClean="0">
                <a:solidFill>
                  <a:schemeClr val="tx1"/>
                </a:solidFill>
                <a:effectLst/>
                <a:latin typeface="+mn-lt"/>
                <a:ea typeface="+mn-ea"/>
                <a:cs typeface="+mn-cs"/>
              </a:rPr>
              <a:t>RESTful</a:t>
            </a:r>
            <a:r>
              <a:rPr lang="zh-CN" altLang="zh-CN" sz="1200" kern="1200" dirty="0" smtClean="0">
                <a:solidFill>
                  <a:schemeClr val="tx1"/>
                </a:solidFill>
                <a:effectLst/>
                <a:latin typeface="+mn-lt"/>
                <a:ea typeface="+mn-ea"/>
                <a:cs typeface="+mn-cs"/>
              </a:rPr>
              <a:t>的接口供客户端调用。</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Web</a:t>
            </a:r>
            <a:r>
              <a:rPr lang="zh-CN" altLang="en-US" sz="1200" kern="1200" dirty="0" smtClean="0">
                <a:solidFill>
                  <a:schemeClr val="tx1"/>
                </a:solidFill>
                <a:effectLst/>
                <a:latin typeface="+mn-lt"/>
                <a:ea typeface="+mn-ea"/>
                <a:cs typeface="+mn-cs"/>
              </a:rPr>
              <a:t>界面调用</a:t>
            </a:r>
            <a:r>
              <a:rPr lang="en-US" altLang="zh-CN" sz="1200" kern="1200" dirty="0" err="1" smtClean="0">
                <a:solidFill>
                  <a:schemeClr val="tx1"/>
                </a:solidFill>
                <a:effectLst/>
                <a:latin typeface="+mn-lt"/>
                <a:ea typeface="+mn-ea"/>
                <a:cs typeface="+mn-cs"/>
              </a:rPr>
              <a:t>RESTful</a:t>
            </a:r>
            <a:r>
              <a:rPr lang="en-US" altLang="zh-CN" sz="1200" kern="1200" dirty="0" smtClean="0">
                <a:solidFill>
                  <a:schemeClr val="tx1"/>
                </a:solidFill>
                <a:effectLst/>
                <a:latin typeface="+mn-lt"/>
                <a:ea typeface="+mn-ea"/>
                <a:cs typeface="+mn-cs"/>
              </a:rPr>
              <a:t> API</a:t>
            </a:r>
            <a:r>
              <a:rPr lang="zh-CN" altLang="en-US" sz="1200" kern="1200" dirty="0" smtClean="0">
                <a:solidFill>
                  <a:schemeClr val="tx1"/>
                </a:solidFill>
                <a:effectLst/>
                <a:latin typeface="+mn-lt"/>
                <a:ea typeface="+mn-ea"/>
                <a:cs typeface="+mn-cs"/>
              </a:rPr>
              <a:t>实现功能，</a:t>
            </a:r>
            <a:r>
              <a:rPr lang="zh-CN" altLang="zh-CN" sz="1200" kern="1200" dirty="0" smtClean="0">
                <a:solidFill>
                  <a:schemeClr val="tx1"/>
                </a:solidFill>
                <a:effectLst/>
                <a:latin typeface="+mn-lt"/>
                <a:ea typeface="+mn-ea"/>
                <a:cs typeface="+mn-cs"/>
              </a:rPr>
              <a:t>用户通过</a:t>
            </a:r>
            <a:r>
              <a:rPr lang="en-US" altLang="zh-CN" sz="1200" kern="1200" dirty="0" smtClean="0">
                <a:solidFill>
                  <a:schemeClr val="tx1"/>
                </a:solidFill>
                <a:effectLst/>
                <a:latin typeface="+mn-lt"/>
                <a:ea typeface="+mn-ea"/>
                <a:cs typeface="+mn-cs"/>
              </a:rPr>
              <a:t>web</a:t>
            </a:r>
            <a:r>
              <a:rPr lang="zh-CN" altLang="zh-CN" sz="1200" kern="1200" dirty="0" smtClean="0">
                <a:solidFill>
                  <a:schemeClr val="tx1"/>
                </a:solidFill>
                <a:effectLst/>
                <a:latin typeface="+mn-lt"/>
                <a:ea typeface="+mn-ea"/>
                <a:cs typeface="+mn-cs"/>
              </a:rPr>
              <a:t>界面可以浏览当前的运行状态、查看实验的运行信息、报告错误的消息、以及实现实时数据流监测和在线直方图监测的功能。</a:t>
            </a:r>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5</a:t>
            </a:fld>
            <a:endParaRPr lang="zh-CN" altLang="en-US"/>
          </a:p>
        </p:txBody>
      </p:sp>
    </p:spTree>
    <p:extLst>
      <p:ext uri="{BB962C8B-B14F-4D97-AF65-F5344CB8AC3E}">
        <p14:creationId xmlns:p14="http://schemas.microsoft.com/office/powerpoint/2010/main" val="178702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目前三种主流的服务器风格分别为：</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RPC</a:t>
            </a:r>
            <a:r>
              <a:rPr lang="zh-CN" altLang="en-US" dirty="0" smtClean="0"/>
              <a:t>：</a:t>
            </a:r>
            <a:r>
              <a:rPr lang="en-US" altLang="zh-CN" dirty="0" smtClean="0"/>
              <a:t>xml</a:t>
            </a:r>
            <a:r>
              <a:rPr lang="zh-CN" altLang="en-US" dirty="0" smtClean="0"/>
              <a:t>远程过程调用，是一种基于方法的调用，思想是：像调用本地方法一样调用服务器方法，但是</a:t>
            </a:r>
            <a:r>
              <a:rPr lang="zh-CN" altLang="en-US" sz="1200" b="0" i="0" kern="1200" dirty="0" smtClean="0">
                <a:solidFill>
                  <a:schemeClr val="tx1"/>
                </a:solidFill>
                <a:effectLst/>
                <a:latin typeface="+mn-lt"/>
                <a:ea typeface="+mn-ea"/>
                <a:cs typeface="+mn-cs"/>
              </a:rPr>
              <a:t>只能使用有限的数据类型种类和一些简单的数据结构，一般为</a:t>
            </a:r>
            <a:r>
              <a:rPr lang="en-US" altLang="zh-CN" sz="1200" b="0" i="0" kern="1200" dirty="0" smtClean="0">
                <a:solidFill>
                  <a:schemeClr val="tx1"/>
                </a:solidFill>
                <a:effectLst/>
                <a:latin typeface="+mn-lt"/>
                <a:ea typeface="+mn-ea"/>
                <a:cs typeface="+mn-cs"/>
              </a:rPr>
              <a:t>XML-RPC </a:t>
            </a:r>
            <a:r>
              <a:rPr lang="en-US" altLang="zh-CN" sz="1200" b="0" i="0" kern="1200" dirty="0" err="1" smtClean="0">
                <a:solidFill>
                  <a:schemeClr val="tx1"/>
                </a:solidFill>
                <a:effectLst/>
                <a:latin typeface="+mn-lt"/>
                <a:ea typeface="+mn-ea"/>
                <a:cs typeface="+mn-cs"/>
              </a:rPr>
              <a:t>json</a:t>
            </a:r>
            <a:r>
              <a:rPr lang="en-US" altLang="zh-CN" sz="1200" b="0" i="0" kern="1200" dirty="0" smtClean="0">
                <a:solidFill>
                  <a:schemeClr val="tx1"/>
                </a:solidFill>
                <a:effectLst/>
                <a:latin typeface="+mn-lt"/>
                <a:ea typeface="+mn-ea"/>
                <a:cs typeface="+mn-cs"/>
              </a:rPr>
              <a:t>-RPC</a:t>
            </a:r>
            <a:r>
              <a:rPr lang="zh-CN" altLang="en-US" sz="1200" b="0" i="0" kern="1200" dirty="0" smtClean="0">
                <a:solidFill>
                  <a:schemeClr val="tx1"/>
                </a:solidFill>
                <a:effectLst/>
                <a:latin typeface="+mn-lt"/>
                <a:ea typeface="+mn-ea"/>
                <a:cs typeface="+mn-cs"/>
              </a:rPr>
              <a:t>。</a:t>
            </a:r>
            <a:endParaRPr lang="en-US" altLang="zh-CN" dirty="0" smtClean="0"/>
          </a:p>
          <a:p>
            <a:r>
              <a:rPr lang="en-US" altLang="zh-CN" dirty="0" smtClean="0"/>
              <a:t>SOAP</a:t>
            </a:r>
            <a:r>
              <a:rPr lang="zh-CN" altLang="en-US" dirty="0" smtClean="0"/>
              <a:t>：简单的对象访问协议。</a:t>
            </a:r>
            <a:r>
              <a:rPr lang="en-US" altLang="zh-CN" dirty="0" smtClean="0"/>
              <a:t>SOAP=RPC+XML+HTTP</a:t>
            </a:r>
            <a:r>
              <a:rPr lang="zh-CN" altLang="en-US" dirty="0" smtClean="0"/>
              <a:t>，</a:t>
            </a:r>
            <a:r>
              <a:rPr lang="zh-CN" altLang="en-US" sz="1200" b="0" i="0" kern="1200" dirty="0" smtClean="0">
                <a:solidFill>
                  <a:schemeClr val="tx1"/>
                </a:solidFill>
                <a:effectLst/>
                <a:latin typeface="+mn-lt"/>
                <a:ea typeface="+mn-ea"/>
                <a:cs typeface="+mn-cs"/>
              </a:rPr>
              <a:t>用于在</a:t>
            </a:r>
            <a:r>
              <a:rPr lang="en-US" altLang="zh-CN" sz="1200" b="0" i="0" kern="1200" dirty="0" smtClean="0">
                <a:solidFill>
                  <a:schemeClr val="tx1"/>
                </a:solidFill>
                <a:effectLst/>
                <a:latin typeface="+mn-lt"/>
                <a:ea typeface="+mn-ea"/>
                <a:cs typeface="+mn-cs"/>
              </a:rPr>
              <a:t>Web Service</a:t>
            </a:r>
            <a:r>
              <a:rPr lang="zh-CN" altLang="en-US" sz="1200" b="0" i="0" kern="1200" dirty="0" smtClean="0">
                <a:solidFill>
                  <a:schemeClr val="tx1"/>
                </a:solidFill>
                <a:effectLst/>
                <a:latin typeface="+mn-lt"/>
                <a:ea typeface="+mn-ea"/>
                <a:cs typeface="+mn-cs"/>
              </a:rPr>
              <a:t>中把远程调用和返回封装成机器可读的格式化数据。事实上</a:t>
            </a:r>
            <a:r>
              <a:rPr lang="en-US" altLang="zh-CN" sz="1200" b="0" i="0" kern="1200" dirty="0" smtClean="0">
                <a:solidFill>
                  <a:schemeClr val="tx1"/>
                </a:solidFill>
                <a:effectLst/>
                <a:latin typeface="+mn-lt"/>
                <a:ea typeface="+mn-ea"/>
                <a:cs typeface="+mn-cs"/>
              </a:rPr>
              <a:t>SOAP</a:t>
            </a:r>
            <a:r>
              <a:rPr lang="zh-CN" altLang="en-US" sz="1200" b="0" i="0" kern="1200" dirty="0" smtClean="0">
                <a:solidFill>
                  <a:schemeClr val="tx1"/>
                </a:solidFill>
                <a:effectLst/>
                <a:latin typeface="+mn-lt"/>
                <a:ea typeface="+mn-ea"/>
                <a:cs typeface="+mn-cs"/>
              </a:rPr>
              <a:t>数据使用</a:t>
            </a:r>
            <a:r>
              <a:rPr lang="en-US" altLang="zh-CN" sz="1200" b="0" i="0" kern="1200" dirty="0" smtClean="0">
                <a:solidFill>
                  <a:schemeClr val="tx1"/>
                </a:solidFill>
                <a:effectLst/>
                <a:latin typeface="+mn-lt"/>
                <a:ea typeface="+mn-ea"/>
                <a:cs typeface="+mn-cs"/>
              </a:rPr>
              <a:t>XML</a:t>
            </a:r>
            <a:r>
              <a:rPr lang="zh-CN" altLang="en-US" sz="1200" b="0" i="0" kern="1200" dirty="0" smtClean="0">
                <a:solidFill>
                  <a:schemeClr val="tx1"/>
                </a:solidFill>
                <a:effectLst/>
                <a:latin typeface="+mn-lt"/>
                <a:ea typeface="+mn-ea"/>
                <a:cs typeface="+mn-cs"/>
              </a:rPr>
              <a:t>数据格式，定义了一整套复杂的标签，以描述调用的远程过程、参数、返回值和出错信息等等。而且随着需要的增长，又不得增加协议以支持安全性，这使</a:t>
            </a:r>
            <a:r>
              <a:rPr lang="en-US" altLang="zh-CN" sz="1200" b="0" i="0" kern="1200" dirty="0" smtClean="0">
                <a:solidFill>
                  <a:schemeClr val="tx1"/>
                </a:solidFill>
                <a:effectLst/>
                <a:latin typeface="+mn-lt"/>
                <a:ea typeface="+mn-ea"/>
                <a:cs typeface="+mn-cs"/>
              </a:rPr>
              <a:t>SOAP</a:t>
            </a:r>
            <a:r>
              <a:rPr lang="zh-CN" altLang="en-US" sz="1200" b="0" i="0" kern="1200" dirty="0" smtClean="0">
                <a:solidFill>
                  <a:schemeClr val="tx1"/>
                </a:solidFill>
                <a:effectLst/>
                <a:latin typeface="+mn-lt"/>
                <a:ea typeface="+mn-ea"/>
                <a:cs typeface="+mn-cs"/>
              </a:rPr>
              <a:t>变得异常庞大。另一方面，各个服务器都可以基于这个协议推出自己的</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，即使它们提供的服务及其相似，定义的</a:t>
            </a:r>
            <a:r>
              <a:rPr lang="en-US" altLang="zh-CN" sz="1200" b="0" i="0" kern="1200" dirty="0" smtClean="0">
                <a:solidFill>
                  <a:schemeClr val="tx1"/>
                </a:solidFill>
                <a:effectLst/>
                <a:latin typeface="+mn-lt"/>
                <a:ea typeface="+mn-ea"/>
                <a:cs typeface="+mn-cs"/>
              </a:rPr>
              <a:t>API</a:t>
            </a:r>
            <a:r>
              <a:rPr lang="zh-CN" altLang="en-US" sz="1200" b="0" i="0" kern="1200" dirty="0" smtClean="0">
                <a:solidFill>
                  <a:schemeClr val="tx1"/>
                </a:solidFill>
                <a:effectLst/>
                <a:latin typeface="+mn-lt"/>
                <a:ea typeface="+mn-ea"/>
                <a:cs typeface="+mn-cs"/>
              </a:rPr>
              <a:t>也不尽相同，这又导致了</a:t>
            </a:r>
            <a:r>
              <a:rPr lang="en-US" altLang="zh-CN" sz="1200" b="0" i="0" kern="1200" dirty="0" smtClean="0">
                <a:solidFill>
                  <a:schemeClr val="tx1"/>
                </a:solidFill>
                <a:effectLst/>
                <a:latin typeface="+mn-lt"/>
                <a:ea typeface="+mn-ea"/>
                <a:cs typeface="+mn-cs"/>
              </a:rPr>
              <a:t>WSDL</a:t>
            </a:r>
            <a:r>
              <a:rPr lang="zh-CN" altLang="en-US" sz="1200" b="0" i="0" kern="1200" dirty="0" smtClean="0">
                <a:solidFill>
                  <a:schemeClr val="tx1"/>
                </a:solidFill>
                <a:effectLst/>
                <a:latin typeface="+mn-lt"/>
                <a:ea typeface="+mn-ea"/>
                <a:cs typeface="+mn-cs"/>
              </a:rPr>
              <a:t>（描述服务器规范，服务发现）的诞生。使得</a:t>
            </a:r>
            <a:r>
              <a:rPr lang="en-US" altLang="zh-CN" sz="1200" b="0" i="0" kern="1200" dirty="0" smtClean="0">
                <a:solidFill>
                  <a:schemeClr val="tx1"/>
                </a:solidFill>
                <a:effectLst/>
                <a:latin typeface="+mn-lt"/>
                <a:ea typeface="+mn-ea"/>
                <a:cs typeface="+mn-cs"/>
              </a:rPr>
              <a:t>Web Service</a:t>
            </a:r>
            <a:r>
              <a:rPr lang="zh-CN" altLang="en-US" sz="1200" b="0" i="0" kern="1200" dirty="0" smtClean="0">
                <a:solidFill>
                  <a:schemeClr val="tx1"/>
                </a:solidFill>
                <a:effectLst/>
                <a:latin typeface="+mn-lt"/>
                <a:ea typeface="+mn-ea"/>
                <a:cs typeface="+mn-cs"/>
              </a:rPr>
              <a:t>的过程变成，获得该服务的</a:t>
            </a:r>
            <a:r>
              <a:rPr lang="en-US" altLang="zh-CN" sz="1200" b="0" i="0" kern="1200" dirty="0" smtClean="0">
                <a:solidFill>
                  <a:schemeClr val="tx1"/>
                </a:solidFill>
                <a:effectLst/>
                <a:latin typeface="+mn-lt"/>
                <a:ea typeface="+mn-ea"/>
                <a:cs typeface="+mn-cs"/>
              </a:rPr>
              <a:t>WSDL</a:t>
            </a:r>
            <a:r>
              <a:rPr lang="zh-CN" altLang="en-US" sz="1200" b="0" i="0" kern="1200" dirty="0" smtClean="0">
                <a:solidFill>
                  <a:schemeClr val="tx1"/>
                </a:solidFill>
                <a:effectLst/>
                <a:latin typeface="+mn-lt"/>
                <a:ea typeface="+mn-ea"/>
                <a:cs typeface="+mn-cs"/>
              </a:rPr>
              <a:t>描述，根据</a:t>
            </a:r>
            <a:r>
              <a:rPr lang="en-US" altLang="zh-CN" sz="1200" b="0" i="0" kern="1200" dirty="0" smtClean="0">
                <a:solidFill>
                  <a:schemeClr val="tx1"/>
                </a:solidFill>
                <a:effectLst/>
                <a:latin typeface="+mn-lt"/>
                <a:ea typeface="+mn-ea"/>
                <a:cs typeface="+mn-cs"/>
              </a:rPr>
              <a:t>WSDL</a:t>
            </a:r>
            <a:r>
              <a:rPr lang="zh-CN" altLang="en-US" sz="1200" b="0" i="0" kern="1200" dirty="0" smtClean="0">
                <a:solidFill>
                  <a:schemeClr val="tx1"/>
                </a:solidFill>
                <a:effectLst/>
                <a:latin typeface="+mn-lt"/>
                <a:ea typeface="+mn-ea"/>
                <a:cs typeface="+mn-cs"/>
              </a:rPr>
              <a:t>构造一条格式化的</a:t>
            </a:r>
            <a:r>
              <a:rPr lang="en-US" altLang="zh-CN" sz="1200" b="0" i="0" kern="1200" dirty="0" smtClean="0">
                <a:solidFill>
                  <a:schemeClr val="tx1"/>
                </a:solidFill>
                <a:effectLst/>
                <a:latin typeface="+mn-lt"/>
                <a:ea typeface="+mn-ea"/>
                <a:cs typeface="+mn-cs"/>
              </a:rPr>
              <a:t>SOAP</a:t>
            </a:r>
            <a:r>
              <a:rPr lang="zh-CN" altLang="en-US" sz="1200" b="0" i="0" kern="1200" dirty="0" smtClean="0">
                <a:solidFill>
                  <a:schemeClr val="tx1"/>
                </a:solidFill>
                <a:effectLst/>
                <a:latin typeface="+mn-lt"/>
                <a:ea typeface="+mn-ea"/>
                <a:cs typeface="+mn-cs"/>
              </a:rPr>
              <a:t>请求发送给服务器，然后接收一条同样</a:t>
            </a:r>
            <a:r>
              <a:rPr lang="en-US" altLang="zh-CN" sz="1200" b="0" i="0" kern="1200" dirty="0" smtClean="0">
                <a:solidFill>
                  <a:schemeClr val="tx1"/>
                </a:solidFill>
                <a:effectLst/>
                <a:latin typeface="+mn-lt"/>
                <a:ea typeface="+mn-ea"/>
                <a:cs typeface="+mn-cs"/>
              </a:rPr>
              <a:t>SOAP</a:t>
            </a:r>
            <a:r>
              <a:rPr lang="zh-CN" altLang="en-US" sz="1200" b="0" i="0" kern="1200" dirty="0" smtClean="0">
                <a:solidFill>
                  <a:schemeClr val="tx1"/>
                </a:solidFill>
                <a:effectLst/>
                <a:latin typeface="+mn-lt"/>
                <a:ea typeface="+mn-ea"/>
                <a:cs typeface="+mn-cs"/>
              </a:rPr>
              <a:t>格式的应答，最后根据先前的</a:t>
            </a:r>
            <a:r>
              <a:rPr lang="en-US" altLang="zh-CN" sz="1200" b="0" i="0" kern="1200" dirty="0" smtClean="0">
                <a:solidFill>
                  <a:schemeClr val="tx1"/>
                </a:solidFill>
                <a:effectLst/>
                <a:latin typeface="+mn-lt"/>
                <a:ea typeface="+mn-ea"/>
                <a:cs typeface="+mn-cs"/>
              </a:rPr>
              <a:t>WSDL</a:t>
            </a:r>
            <a:r>
              <a:rPr lang="zh-CN" altLang="en-US" sz="1200" b="0" i="0" kern="1200" dirty="0" smtClean="0">
                <a:solidFill>
                  <a:schemeClr val="tx1"/>
                </a:solidFill>
                <a:effectLst/>
                <a:latin typeface="+mn-lt"/>
                <a:ea typeface="+mn-ea"/>
                <a:cs typeface="+mn-cs"/>
              </a:rPr>
              <a:t>解码数据。</a:t>
            </a:r>
            <a:endParaRPr lang="en-US" altLang="zh-CN" dirty="0" smtClean="0"/>
          </a:p>
          <a:p>
            <a:r>
              <a:rPr lang="en-US" altLang="zh-CN" dirty="0" err="1" smtClean="0"/>
              <a:t>RESTful</a:t>
            </a:r>
            <a:r>
              <a:rPr lang="zh-CN" altLang="en-US" dirty="0" smtClean="0"/>
              <a:t>：</a:t>
            </a:r>
            <a:r>
              <a:rPr lang="zh-CN" altLang="en-US" sz="1200" b="0" i="0" kern="1200" dirty="0" smtClean="0">
                <a:solidFill>
                  <a:schemeClr val="tx1"/>
                </a:solidFill>
                <a:effectLst/>
                <a:latin typeface="+mn-lt"/>
                <a:ea typeface="+mn-ea"/>
                <a:cs typeface="+mn-cs"/>
              </a:rPr>
              <a:t>从资源的角度来观察整个网络，分布在各处的资源由</a:t>
            </a:r>
            <a:r>
              <a:rPr lang="en-US" altLang="zh-CN" sz="1200" b="0" i="0" u="none" strike="noStrike" kern="1200" dirty="0" smtClean="0">
                <a:solidFill>
                  <a:schemeClr val="tx1"/>
                </a:solidFill>
                <a:effectLst/>
                <a:latin typeface="+mn-lt"/>
                <a:ea typeface="+mn-ea"/>
                <a:cs typeface="+mn-cs"/>
              </a:rPr>
              <a:t>URI</a:t>
            </a:r>
            <a:r>
              <a:rPr lang="zh-CN" altLang="en-US" sz="1200" b="0" i="0" kern="1200" dirty="0" smtClean="0">
                <a:solidFill>
                  <a:schemeClr val="tx1"/>
                </a:solidFill>
                <a:effectLst/>
                <a:latin typeface="+mn-lt"/>
                <a:ea typeface="+mn-ea"/>
                <a:cs typeface="+mn-cs"/>
              </a:rPr>
              <a:t>确定，而客户端的应用通过</a:t>
            </a:r>
            <a:r>
              <a:rPr lang="en-US" altLang="zh-CN" sz="1200" b="0" i="0" kern="1200" dirty="0" smtClean="0">
                <a:solidFill>
                  <a:schemeClr val="tx1"/>
                </a:solidFill>
                <a:effectLst/>
                <a:latin typeface="+mn-lt"/>
                <a:ea typeface="+mn-ea"/>
                <a:cs typeface="+mn-cs"/>
              </a:rPr>
              <a:t>URI</a:t>
            </a:r>
            <a:r>
              <a:rPr lang="zh-CN" altLang="en-US" sz="1200" b="0" i="0" kern="1200" dirty="0" smtClean="0">
                <a:solidFill>
                  <a:schemeClr val="tx1"/>
                </a:solidFill>
                <a:effectLst/>
                <a:latin typeface="+mn-lt"/>
                <a:ea typeface="+mn-ea"/>
                <a:cs typeface="+mn-cs"/>
              </a:rPr>
              <a:t>来获取资源。</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链接协议具有无状态性</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层次化的结构</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我们选择</a:t>
            </a:r>
            <a:r>
              <a:rPr lang="en-US" altLang="zh-CN" sz="1200" b="0" i="0" kern="1200" dirty="0" err="1" smtClean="0">
                <a:solidFill>
                  <a:schemeClr val="tx1"/>
                </a:solidFill>
                <a:effectLst/>
                <a:latin typeface="+mn-lt"/>
                <a:ea typeface="+mn-ea"/>
                <a:cs typeface="+mn-cs"/>
              </a:rPr>
              <a:t>RESTful</a:t>
            </a:r>
            <a:r>
              <a:rPr lang="en-US" altLang="zh-CN" sz="1200" b="0" i="0" kern="1200" dirty="0" smtClean="0">
                <a:solidFill>
                  <a:schemeClr val="tx1"/>
                </a:solidFill>
                <a:effectLst/>
                <a:latin typeface="+mn-lt"/>
                <a:ea typeface="+mn-ea"/>
                <a:cs typeface="+mn-cs"/>
              </a:rPr>
              <a:t> web service</a:t>
            </a:r>
          </a:p>
          <a:p>
            <a:r>
              <a:rPr lang="zh-CN" altLang="en-US" sz="1200" b="0" i="0" kern="1200" dirty="0" smtClean="0">
                <a:solidFill>
                  <a:schemeClr val="tx1"/>
                </a:solidFill>
                <a:effectLst/>
                <a:latin typeface="+mn-lt"/>
                <a:ea typeface="+mn-ea"/>
                <a:cs typeface="+mn-cs"/>
              </a:rPr>
              <a:t>原因：相对于前两种方式来讲，明显的更加简洁</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基于</a:t>
            </a:r>
            <a:r>
              <a:rPr lang="en-US" altLang="zh-CN" sz="1200" b="0" i="0" kern="1200" dirty="0" smtClean="0">
                <a:solidFill>
                  <a:schemeClr val="tx1"/>
                </a:solidFill>
                <a:effectLst/>
                <a:latin typeface="+mn-lt"/>
                <a:ea typeface="+mn-ea"/>
                <a:cs typeface="+mn-cs"/>
              </a:rPr>
              <a:t>http</a:t>
            </a:r>
            <a:r>
              <a:rPr lang="zh-CN" altLang="en-US" sz="1200" b="0" i="0" kern="1200" dirty="0" smtClean="0">
                <a:solidFill>
                  <a:schemeClr val="tx1"/>
                </a:solidFill>
                <a:effectLst/>
                <a:latin typeface="+mn-lt"/>
                <a:ea typeface="+mn-ea"/>
                <a:cs typeface="+mn-cs"/>
              </a:rPr>
              <a:t>，所有的资源采用</a:t>
            </a:r>
            <a:r>
              <a:rPr lang="en-US" altLang="zh-CN" sz="1200" b="0" i="0" kern="1200" dirty="0" smtClean="0">
                <a:solidFill>
                  <a:schemeClr val="tx1"/>
                </a:solidFill>
                <a:effectLst/>
                <a:latin typeface="+mn-lt"/>
                <a:ea typeface="+mn-ea"/>
                <a:cs typeface="+mn-cs"/>
              </a:rPr>
              <a:t>URI</a:t>
            </a:r>
            <a:r>
              <a:rPr lang="zh-CN" altLang="en-US" sz="1200" b="0" i="0" kern="1200" dirty="0" smtClean="0">
                <a:solidFill>
                  <a:schemeClr val="tx1"/>
                </a:solidFill>
                <a:effectLst/>
                <a:latin typeface="+mn-lt"/>
                <a:ea typeface="+mn-ea"/>
                <a:cs typeface="+mn-cs"/>
              </a:rPr>
              <a:t>进行组织，统一的接口，可以直接在浏览器输入资源地址进行调用。</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与客户端连接方便。（例如使用</a:t>
            </a:r>
            <a:r>
              <a:rPr lang="en-US" altLang="zh-CN" sz="1200" b="0" i="0" kern="1200" dirty="0" smtClean="0">
                <a:solidFill>
                  <a:schemeClr val="tx1"/>
                </a:solidFill>
                <a:effectLst/>
                <a:latin typeface="+mn-lt"/>
                <a:ea typeface="+mn-ea"/>
                <a:cs typeface="+mn-cs"/>
              </a:rPr>
              <a:t>AJAX</a:t>
            </a:r>
            <a:r>
              <a:rPr lang="zh-CN" altLang="en-US" sz="1200" b="0" i="0" kern="1200" dirty="0" smtClean="0">
                <a:solidFill>
                  <a:schemeClr val="tx1"/>
                </a:solidFill>
                <a:effectLst/>
                <a:latin typeface="+mn-lt"/>
                <a:ea typeface="+mn-ea"/>
                <a:cs typeface="+mn-cs"/>
              </a:rPr>
              <a:t>进行异步调用）</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层次化</a:t>
            </a:r>
            <a:endParaRPr lang="en-US" altLang="zh-CN" sz="1200" b="0" i="0" kern="1200" dirty="0" smtClean="0">
              <a:solidFill>
                <a:schemeClr val="tx1"/>
              </a:solidFill>
              <a:effectLst/>
              <a:latin typeface="+mn-lt"/>
              <a:ea typeface="+mn-ea"/>
              <a:cs typeface="+mn-cs"/>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6</a:t>
            </a:fld>
            <a:endParaRPr lang="zh-CN" altLang="en-US"/>
          </a:p>
        </p:txBody>
      </p:sp>
    </p:spTree>
    <p:extLst>
      <p:ext uri="{BB962C8B-B14F-4D97-AF65-F5344CB8AC3E}">
        <p14:creationId xmlns:p14="http://schemas.microsoft.com/office/powerpoint/2010/main" val="197097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Web service</a:t>
            </a:r>
            <a:r>
              <a:rPr lang="zh-CN" altLang="en-US" dirty="0" smtClean="0"/>
              <a:t>分为两个模块，信息系统模块和消息报告模块</a:t>
            </a:r>
            <a:endParaRPr lang="en-US" altLang="zh-CN" dirty="0" smtClean="0"/>
          </a:p>
          <a:p>
            <a:r>
              <a:rPr lang="zh-CN" altLang="en-US" dirty="0" smtClean="0"/>
              <a:t>首先看一下信息系统模块</a:t>
            </a:r>
            <a:endParaRPr lang="en-US" altLang="zh-CN" dirty="0" smtClean="0"/>
          </a:p>
          <a:p>
            <a:r>
              <a:rPr lang="en-US" altLang="zh-CN" sz="1200" kern="1200" dirty="0" smtClean="0">
                <a:solidFill>
                  <a:schemeClr val="tx1"/>
                </a:solidFill>
                <a:effectLst/>
                <a:latin typeface="+mn-lt"/>
                <a:ea typeface="+mn-ea"/>
                <a:cs typeface="+mn-cs"/>
              </a:rPr>
              <a:t>DAQ</a:t>
            </a:r>
            <a:r>
              <a:rPr lang="zh-CN" altLang="en-US"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IS</a:t>
            </a:r>
            <a:r>
              <a:rPr lang="zh-CN" altLang="zh-CN" sz="1200" kern="1200" dirty="0" smtClean="0">
                <a:solidFill>
                  <a:schemeClr val="tx1"/>
                </a:solidFill>
                <a:effectLst/>
                <a:latin typeface="+mn-lt"/>
                <a:ea typeface="+mn-ea"/>
                <a:cs typeface="+mn-cs"/>
              </a:rPr>
              <a:t>采用信息提供者</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信息仓库</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信息阅读者的方式，</a:t>
            </a:r>
            <a:r>
              <a:rPr lang="zh-CN" altLang="en-US" sz="1200" kern="1200" dirty="0" smtClean="0">
                <a:solidFill>
                  <a:schemeClr val="tx1"/>
                </a:solidFill>
                <a:effectLst/>
                <a:latin typeface="+mn-lt"/>
                <a:ea typeface="+mn-ea"/>
                <a:cs typeface="+mn-cs"/>
              </a:rPr>
              <a:t>如下图所示：</a:t>
            </a:r>
            <a:r>
              <a:rPr lang="zh-CN" altLang="zh-CN" sz="1200" kern="1200" dirty="0" smtClean="0">
                <a:solidFill>
                  <a:schemeClr val="tx1"/>
                </a:solidFill>
                <a:effectLst/>
                <a:latin typeface="+mn-lt"/>
                <a:ea typeface="+mn-ea"/>
                <a:cs typeface="+mn-cs"/>
              </a:rPr>
              <a:t>信息用户可以</a:t>
            </a:r>
            <a:r>
              <a:rPr lang="zh-CN" altLang="en-US" sz="1200" kern="1200" dirty="0" smtClean="0">
                <a:solidFill>
                  <a:schemeClr val="tx1"/>
                </a:solidFill>
                <a:effectLst/>
                <a:latin typeface="+mn-lt"/>
                <a:ea typeface="+mn-ea"/>
                <a:cs typeface="+mn-cs"/>
              </a:rPr>
              <a:t>有两种方式获得</a:t>
            </a:r>
            <a:r>
              <a:rPr lang="en-US" altLang="zh-CN" sz="1200" kern="1200" dirty="0" smtClean="0">
                <a:solidFill>
                  <a:schemeClr val="tx1"/>
                </a:solidFill>
                <a:effectLst/>
                <a:latin typeface="+mn-lt"/>
                <a:ea typeface="+mn-ea"/>
                <a:cs typeface="+mn-cs"/>
              </a:rPr>
              <a:t>DAQ IS</a:t>
            </a:r>
            <a:r>
              <a:rPr lang="zh-CN" altLang="en-US" sz="1200" kern="1200" dirty="0" smtClean="0">
                <a:solidFill>
                  <a:schemeClr val="tx1"/>
                </a:solidFill>
                <a:effectLst/>
                <a:latin typeface="+mn-lt"/>
                <a:ea typeface="+mn-ea"/>
                <a:cs typeface="+mn-cs"/>
              </a:rPr>
              <a:t>上的消息：</a:t>
            </a:r>
            <a:r>
              <a:rPr lang="zh-CN" altLang="zh-CN" sz="1200" kern="1200" dirty="0" smtClean="0">
                <a:solidFill>
                  <a:schemeClr val="tx1"/>
                </a:solidFill>
                <a:effectLst/>
                <a:latin typeface="+mn-lt"/>
                <a:ea typeface="+mn-ea"/>
                <a:cs typeface="+mn-cs"/>
              </a:rPr>
              <a:t>通过使用</a:t>
            </a:r>
            <a:r>
              <a:rPr lang="en-US" altLang="zh-CN" sz="1200" kern="1200" dirty="0" err="1" smtClean="0">
                <a:solidFill>
                  <a:schemeClr val="tx1"/>
                </a:solidFill>
                <a:effectLst/>
                <a:latin typeface="+mn-lt"/>
                <a:ea typeface="+mn-ea"/>
                <a:cs typeface="+mn-cs"/>
              </a:rPr>
              <a:t>InfoDictionary</a:t>
            </a:r>
            <a:r>
              <a:rPr lang="zh-CN" altLang="zh-CN" sz="1200" kern="1200" dirty="0" smtClean="0">
                <a:solidFill>
                  <a:schemeClr val="tx1"/>
                </a:solidFill>
                <a:effectLst/>
                <a:latin typeface="+mn-lt"/>
                <a:ea typeface="+mn-ea"/>
                <a:cs typeface="+mn-cs"/>
              </a:rPr>
              <a:t>接口的</a:t>
            </a:r>
            <a:r>
              <a:rPr lang="en-US" altLang="zh-CN" sz="1200" kern="1200" dirty="0" err="1" smtClean="0">
                <a:solidFill>
                  <a:schemeClr val="tx1"/>
                </a:solidFill>
                <a:effectLst/>
                <a:latin typeface="+mn-lt"/>
                <a:ea typeface="+mn-ea"/>
                <a:cs typeface="+mn-cs"/>
              </a:rPr>
              <a:t>get_value</a:t>
            </a:r>
            <a:r>
              <a:rPr lang="zh-CN" altLang="zh-CN" sz="1200" kern="1200" dirty="0" smtClean="0">
                <a:solidFill>
                  <a:schemeClr val="tx1"/>
                </a:solidFill>
                <a:effectLst/>
                <a:latin typeface="+mn-lt"/>
                <a:ea typeface="+mn-ea"/>
                <a:cs typeface="+mn-cs"/>
              </a:rPr>
              <a:t>方法主动的获取信息，或者是使用</a:t>
            </a:r>
            <a:r>
              <a:rPr lang="en-US" altLang="zh-CN" sz="1200" kern="1200" dirty="0" err="1" smtClean="0">
                <a:solidFill>
                  <a:schemeClr val="tx1"/>
                </a:solidFill>
                <a:effectLst/>
                <a:latin typeface="+mn-lt"/>
                <a:ea typeface="+mn-ea"/>
                <a:cs typeface="+mn-cs"/>
              </a:rPr>
              <a:t>InfoReceiver</a:t>
            </a:r>
            <a:r>
              <a:rPr lang="zh-CN" altLang="zh-CN" sz="1200" kern="1200" dirty="0" smtClean="0">
                <a:solidFill>
                  <a:schemeClr val="tx1"/>
                </a:solidFill>
                <a:effectLst/>
                <a:latin typeface="+mn-lt"/>
                <a:ea typeface="+mn-ea"/>
                <a:cs typeface="+mn-cs"/>
              </a:rPr>
              <a:t>接口的</a:t>
            </a:r>
            <a:r>
              <a:rPr lang="en-US" altLang="zh-CN" sz="1200" kern="1200" dirty="0" smtClean="0">
                <a:solidFill>
                  <a:schemeClr val="tx1"/>
                </a:solidFill>
                <a:effectLst/>
                <a:latin typeface="+mn-lt"/>
                <a:ea typeface="+mn-ea"/>
                <a:cs typeface="+mn-cs"/>
              </a:rPr>
              <a:t>subscribe</a:t>
            </a:r>
            <a:r>
              <a:rPr lang="zh-CN" altLang="zh-CN" sz="1200" kern="1200" dirty="0" smtClean="0">
                <a:solidFill>
                  <a:schemeClr val="tx1"/>
                </a:solidFill>
                <a:effectLst/>
                <a:latin typeface="+mn-lt"/>
                <a:ea typeface="+mn-ea"/>
                <a:cs typeface="+mn-cs"/>
              </a:rPr>
              <a:t>订阅消息。</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本系统的</a:t>
            </a:r>
            <a:r>
              <a:rPr lang="zh-CN" altLang="zh-CN" sz="1200" kern="1200" dirty="0" smtClean="0">
                <a:solidFill>
                  <a:schemeClr val="tx1"/>
                </a:solidFill>
                <a:effectLst/>
                <a:latin typeface="+mn-lt"/>
                <a:ea typeface="+mn-ea"/>
                <a:cs typeface="+mn-cs"/>
              </a:rPr>
              <a:t>信息系统模块主要功能是根据用户提供的名字，查询到名字相关的信息并返回给客户端，因此本系统采用主动获取信息的方式。</a:t>
            </a: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7</a:t>
            </a:fld>
            <a:endParaRPr lang="zh-CN" altLang="en-US"/>
          </a:p>
        </p:txBody>
      </p:sp>
    </p:spTree>
    <p:extLst>
      <p:ext uri="{BB962C8B-B14F-4D97-AF65-F5344CB8AC3E}">
        <p14:creationId xmlns:p14="http://schemas.microsoft.com/office/powerpoint/2010/main" val="2035313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web service</a:t>
            </a:r>
            <a:r>
              <a:rPr lang="zh-CN" altLang="zh-CN" sz="1200" kern="1200" dirty="0" smtClean="0">
                <a:solidFill>
                  <a:schemeClr val="tx1"/>
                </a:solidFill>
                <a:effectLst/>
                <a:latin typeface="+mn-lt"/>
                <a:ea typeface="+mn-ea"/>
                <a:cs typeface="+mn-cs"/>
              </a:rPr>
              <a:t>消息报告模块为了接收错误消息，首先要通过</a:t>
            </a:r>
            <a:r>
              <a:rPr lang="en-US" altLang="zh-CN" sz="1200" kern="1200" dirty="0" err="1" smtClean="0">
                <a:solidFill>
                  <a:schemeClr val="tx1"/>
                </a:solidFill>
                <a:effectLst/>
                <a:latin typeface="+mn-lt"/>
                <a:ea typeface="+mn-ea"/>
                <a:cs typeface="+mn-cs"/>
              </a:rPr>
              <a:t>MRSReceive</a:t>
            </a:r>
            <a:r>
              <a:rPr lang="zh-CN" altLang="zh-CN" sz="1200" kern="1200" dirty="0" smtClean="0">
                <a:solidFill>
                  <a:schemeClr val="tx1"/>
                </a:solidFill>
                <a:effectLst/>
                <a:latin typeface="+mn-lt"/>
                <a:ea typeface="+mn-ea"/>
                <a:cs typeface="+mn-cs"/>
              </a:rPr>
              <a:t>接口的</a:t>
            </a:r>
            <a:r>
              <a:rPr lang="en-US" altLang="zh-CN" sz="1200" kern="1200" dirty="0" smtClean="0">
                <a:solidFill>
                  <a:schemeClr val="tx1"/>
                </a:solidFill>
                <a:effectLst/>
                <a:latin typeface="+mn-lt"/>
                <a:ea typeface="+mn-ea"/>
                <a:cs typeface="+mn-cs"/>
              </a:rPr>
              <a:t>subscribe</a:t>
            </a:r>
            <a:r>
              <a:rPr lang="zh-CN" altLang="zh-CN" sz="1200" kern="1200" dirty="0" smtClean="0">
                <a:solidFill>
                  <a:schemeClr val="tx1"/>
                </a:solidFill>
                <a:effectLst/>
                <a:latin typeface="+mn-lt"/>
                <a:ea typeface="+mn-ea"/>
                <a:cs typeface="+mn-cs"/>
              </a:rPr>
              <a:t>订阅，并提供</a:t>
            </a:r>
            <a:r>
              <a:rPr lang="en-US" altLang="zh-CN" sz="1200" kern="1200" dirty="0" err="1" smtClean="0">
                <a:solidFill>
                  <a:schemeClr val="tx1"/>
                </a:solidFill>
                <a:effectLst/>
                <a:latin typeface="+mn-lt"/>
                <a:ea typeface="+mn-ea"/>
                <a:cs typeface="+mn-cs"/>
              </a:rPr>
              <a:t>MRSCallback</a:t>
            </a:r>
            <a:r>
              <a:rPr lang="zh-CN" altLang="zh-CN" sz="1200" kern="1200" dirty="0" smtClean="0">
                <a:solidFill>
                  <a:schemeClr val="tx1"/>
                </a:solidFill>
                <a:effectLst/>
                <a:latin typeface="+mn-lt"/>
                <a:ea typeface="+mn-ea"/>
                <a:cs typeface="+mn-cs"/>
              </a:rPr>
              <a:t>作为回调函数，当有消息产生时就会发送消息给消息报告模块，</a:t>
            </a:r>
            <a:r>
              <a:rPr lang="en-US" altLang="zh-CN" sz="1200" kern="1200" dirty="0" smtClean="0">
                <a:solidFill>
                  <a:schemeClr val="tx1"/>
                </a:solidFill>
                <a:effectLst/>
                <a:latin typeface="+mn-lt"/>
                <a:ea typeface="+mn-ea"/>
                <a:cs typeface="+mn-cs"/>
              </a:rPr>
              <a:t>service</a:t>
            </a:r>
            <a:r>
              <a:rPr lang="zh-CN" altLang="zh-CN" sz="1200" kern="1200" dirty="0" smtClean="0">
                <a:solidFill>
                  <a:schemeClr val="tx1"/>
                </a:solidFill>
                <a:effectLst/>
                <a:latin typeface="+mn-lt"/>
                <a:ea typeface="+mn-ea"/>
                <a:cs typeface="+mn-cs"/>
              </a:rPr>
              <a:t>将得到的报告消息按照消息的等级、消息的发送者、短消息以及详细消息进行封装，使用</a:t>
            </a:r>
            <a:r>
              <a:rPr lang="en-US" altLang="zh-CN" sz="1200" kern="1200" dirty="0" smtClean="0">
                <a:solidFill>
                  <a:schemeClr val="tx1"/>
                </a:solidFill>
                <a:effectLst/>
                <a:latin typeface="+mn-lt"/>
                <a:ea typeface="+mn-ea"/>
                <a:cs typeface="+mn-cs"/>
              </a:rPr>
              <a:t>JAXB</a:t>
            </a:r>
            <a:r>
              <a:rPr lang="zh-CN" altLang="zh-CN" sz="1200" kern="1200" dirty="0" smtClean="0">
                <a:solidFill>
                  <a:schemeClr val="tx1"/>
                </a:solidFill>
                <a:effectLst/>
                <a:latin typeface="+mn-lt"/>
                <a:ea typeface="+mn-ea"/>
                <a:cs typeface="+mn-cs"/>
              </a:rPr>
              <a:t>转换成</a:t>
            </a:r>
            <a:r>
              <a:rPr lang="en-US" altLang="zh-CN" sz="1200" kern="1200" dirty="0" smtClean="0">
                <a:solidFill>
                  <a:schemeClr val="tx1"/>
                </a:solidFill>
                <a:effectLst/>
                <a:latin typeface="+mn-lt"/>
                <a:ea typeface="+mn-ea"/>
                <a:cs typeface="+mn-cs"/>
              </a:rPr>
              <a:t>xml</a:t>
            </a:r>
            <a:r>
              <a:rPr lang="zh-CN" altLang="zh-CN" sz="1200" kern="1200" dirty="0" smtClean="0">
                <a:solidFill>
                  <a:schemeClr val="tx1"/>
                </a:solidFill>
                <a:effectLst/>
                <a:latin typeface="+mn-lt"/>
                <a:ea typeface="+mn-ea"/>
                <a:cs typeface="+mn-cs"/>
              </a:rPr>
              <a:t>格式供客户端进行调用。</a:t>
            </a:r>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8</a:t>
            </a:fld>
            <a:endParaRPr lang="zh-CN" altLang="en-US"/>
          </a:p>
        </p:txBody>
      </p:sp>
    </p:spTree>
    <p:extLst>
      <p:ext uri="{BB962C8B-B14F-4D97-AF65-F5344CB8AC3E}">
        <p14:creationId xmlns:p14="http://schemas.microsoft.com/office/powerpoint/2010/main" val="415020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Web</a:t>
            </a:r>
            <a:r>
              <a:rPr lang="zh-CN" altLang="en-US" dirty="0" smtClean="0"/>
              <a:t>界面</a:t>
            </a:r>
            <a:r>
              <a:rPr lang="zh-CN" altLang="zh-CN" sz="1200" kern="1200" dirty="0" smtClean="0">
                <a:solidFill>
                  <a:schemeClr val="tx1"/>
                </a:solidFill>
                <a:effectLst/>
                <a:latin typeface="+mn-lt"/>
                <a:ea typeface="+mn-ea"/>
                <a:cs typeface="+mn-cs"/>
              </a:rPr>
              <a:t>采用传统的</a:t>
            </a:r>
            <a:r>
              <a:rPr lang="en-US" altLang="zh-CN" sz="1200" kern="1200" dirty="0" smtClean="0">
                <a:solidFill>
                  <a:schemeClr val="tx1"/>
                </a:solidFill>
                <a:effectLst/>
                <a:latin typeface="+mn-lt"/>
                <a:ea typeface="+mn-ea"/>
                <a:cs typeface="+mn-cs"/>
              </a:rPr>
              <a:t>html</a:t>
            </a:r>
            <a:r>
              <a:rPr lang="zh-CN" altLang="zh-CN" sz="1200" kern="1200" dirty="0" smtClean="0">
                <a:solidFill>
                  <a:schemeClr val="tx1"/>
                </a:solidFill>
                <a:effectLst/>
                <a:latin typeface="+mn-lt"/>
                <a:ea typeface="+mn-ea"/>
                <a:cs typeface="+mn-cs"/>
              </a:rPr>
              <a:t>、</a:t>
            </a:r>
            <a:r>
              <a:rPr lang="en-US" altLang="zh-CN" sz="1200" kern="1200" dirty="0" err="1" smtClean="0">
                <a:solidFill>
                  <a:schemeClr val="tx1"/>
                </a:solidFill>
                <a:effectLst/>
                <a:latin typeface="+mn-lt"/>
                <a:ea typeface="+mn-ea"/>
                <a:cs typeface="+mn-cs"/>
              </a:rPr>
              <a:t>css</a:t>
            </a:r>
            <a:r>
              <a:rPr lang="zh-CN" altLang="zh-CN" sz="1200" kern="1200" dirty="0" smtClean="0">
                <a:solidFill>
                  <a:schemeClr val="tx1"/>
                </a:solidFill>
                <a:effectLst/>
                <a:latin typeface="+mn-lt"/>
                <a:ea typeface="+mn-ea"/>
                <a:cs typeface="+mn-cs"/>
              </a:rPr>
              <a:t>与</a:t>
            </a:r>
            <a:r>
              <a:rPr lang="en-US" altLang="zh-CN" sz="1200" kern="1200" dirty="0" err="1" smtClean="0">
                <a:solidFill>
                  <a:schemeClr val="tx1"/>
                </a:solidFill>
                <a:effectLst/>
                <a:latin typeface="+mn-lt"/>
                <a:ea typeface="+mn-ea"/>
                <a:cs typeface="+mn-cs"/>
              </a:rPr>
              <a:t>javascript</a:t>
            </a:r>
            <a:r>
              <a:rPr lang="zh-CN" altLang="zh-CN" sz="1200" kern="1200" dirty="0" smtClean="0">
                <a:solidFill>
                  <a:schemeClr val="tx1"/>
                </a:solidFill>
                <a:effectLst/>
                <a:latin typeface="+mn-lt"/>
                <a:ea typeface="+mn-ea"/>
                <a:cs typeface="+mn-cs"/>
              </a:rPr>
              <a:t>组合的方法进行设计</a:t>
            </a:r>
            <a:r>
              <a:rPr lang="zh-CN" altLang="en-US" sz="1200" kern="1200" dirty="0" smtClean="0">
                <a:solidFill>
                  <a:schemeClr val="tx1"/>
                </a:solidFill>
                <a:effectLst/>
                <a:latin typeface="+mn-lt"/>
                <a:ea typeface="+mn-ea"/>
                <a:cs typeface="+mn-cs"/>
              </a:rPr>
              <a:t>，</a:t>
            </a:r>
            <a:r>
              <a:rPr lang="zh-CN" altLang="en-US" dirty="0" smtClean="0"/>
              <a:t>用于形象的展示</a:t>
            </a:r>
            <a:r>
              <a:rPr lang="en-US" altLang="zh-CN" dirty="0" smtClean="0"/>
              <a:t>web service</a:t>
            </a:r>
            <a:r>
              <a:rPr lang="zh-CN" altLang="en-US" dirty="0" smtClean="0"/>
              <a:t>中获得的消息</a:t>
            </a:r>
            <a:endParaRPr lang="en-US" altLang="zh-CN" dirty="0" smtClean="0"/>
          </a:p>
          <a:p>
            <a:r>
              <a:rPr lang="zh-CN" altLang="en-US" dirty="0" smtClean="0"/>
              <a:t>主要分为三个部分</a:t>
            </a:r>
            <a:endParaRPr lang="en-US" altLang="zh-CN" dirty="0" smtClean="0"/>
          </a:p>
          <a:p>
            <a:r>
              <a:rPr lang="zh-CN" altLang="en-US" dirty="0" smtClean="0"/>
              <a:t>数据流实时监测模块</a:t>
            </a:r>
            <a:endParaRPr lang="en-US" altLang="zh-CN" dirty="0" smtClean="0"/>
          </a:p>
          <a:p>
            <a:r>
              <a:rPr lang="zh-CN" altLang="en-US" dirty="0" smtClean="0"/>
              <a:t>直方图显示模块</a:t>
            </a:r>
            <a:endParaRPr lang="en-US" altLang="zh-CN" dirty="0" smtClean="0"/>
          </a:p>
          <a:p>
            <a:r>
              <a:rPr lang="en-US" altLang="zh-CN" dirty="0" smtClean="0"/>
              <a:t>MRS</a:t>
            </a:r>
            <a:r>
              <a:rPr lang="zh-CN" altLang="en-US" dirty="0" smtClean="0"/>
              <a:t>错误消息的显示以及设置</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8679B5EB-B816-4767-9B29-B95EBA6BBAE3}" type="slidenum">
              <a:rPr lang="zh-CN" altLang="en-US" smtClean="0"/>
              <a:t>9</a:t>
            </a:fld>
            <a:endParaRPr lang="zh-CN" altLang="en-US"/>
          </a:p>
        </p:txBody>
      </p:sp>
    </p:spTree>
    <p:extLst>
      <p:ext uri="{BB962C8B-B14F-4D97-AF65-F5344CB8AC3E}">
        <p14:creationId xmlns:p14="http://schemas.microsoft.com/office/powerpoint/2010/main" val="1655285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4.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65272" name="Rectangle 1784"/>
          <p:cNvSpPr>
            <a:spLocks noChangeArrowheads="1"/>
          </p:cNvSpPr>
          <p:nvPr userDrawn="1"/>
        </p:nvSpPr>
        <p:spPr bwMode="gray">
          <a:xfrm>
            <a:off x="2978150" y="0"/>
            <a:ext cx="3270250" cy="3429000"/>
          </a:xfrm>
          <a:prstGeom prst="rect">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3137" name="Object 65"/>
          <p:cNvGraphicFramePr>
            <a:graphicFrameLocks noChangeAspect="1"/>
          </p:cNvGraphicFramePr>
          <p:nvPr userDrawn="1"/>
        </p:nvGraphicFramePr>
        <p:xfrm>
          <a:off x="6227763" y="0"/>
          <a:ext cx="2914650" cy="3573463"/>
        </p:xfrm>
        <a:graphic>
          <a:graphicData uri="http://schemas.openxmlformats.org/presentationml/2006/ole">
            <mc:AlternateContent xmlns:mc="http://schemas.openxmlformats.org/markup-compatibility/2006">
              <mc:Choice xmlns:v="urn:schemas-microsoft-com:vml" Requires="v">
                <p:oleObj spid="_x0000_s65297" name="Image" r:id="rId3" imgW="3809524" imgH="4673016" progId="Photoshop.Image.6">
                  <p:embed/>
                </p:oleObj>
              </mc:Choice>
              <mc:Fallback>
                <p:oleObj name="Image" r:id="rId3" imgW="3809524" imgH="4673016" progId="Photoshop.Image.6">
                  <p:embed/>
                  <p:pic>
                    <p:nvPicPr>
                      <p:cNvPr id="0" name="Object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227763" y="0"/>
                        <a:ext cx="2914650"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8" name="Object 66"/>
          <p:cNvGraphicFramePr>
            <a:graphicFrameLocks noChangeAspect="1"/>
          </p:cNvGraphicFramePr>
          <p:nvPr userDrawn="1"/>
        </p:nvGraphicFramePr>
        <p:xfrm>
          <a:off x="0" y="0"/>
          <a:ext cx="3019425" cy="3573463"/>
        </p:xfrm>
        <a:graphic>
          <a:graphicData uri="http://schemas.openxmlformats.org/presentationml/2006/ole">
            <mc:AlternateContent xmlns:mc="http://schemas.openxmlformats.org/markup-compatibility/2006">
              <mc:Choice xmlns:v="urn:schemas-microsoft-com:vml" Requires="v">
                <p:oleObj spid="_x0000_s65298" name="Image" r:id="rId5" imgW="3809524" imgH="4507937" progId="Photoshop.Image.6">
                  <p:embed/>
                </p:oleObj>
              </mc:Choice>
              <mc:Fallback>
                <p:oleObj name="Image" r:id="rId5" imgW="3809524" imgH="4507937" progId="Photoshop.Image.6">
                  <p:embed/>
                  <p:pic>
                    <p:nvPicPr>
                      <p:cNvPr id="0" name="Object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0" y="0"/>
                        <a:ext cx="3019425" cy="357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140" name="Group 68"/>
          <p:cNvGrpSpPr>
            <a:grpSpLocks/>
          </p:cNvGrpSpPr>
          <p:nvPr userDrawn="1"/>
        </p:nvGrpSpPr>
        <p:grpSpPr bwMode="auto">
          <a:xfrm>
            <a:off x="3348038" y="836613"/>
            <a:ext cx="2509837" cy="2498725"/>
            <a:chOff x="2111" y="670"/>
            <a:chExt cx="1581" cy="1574"/>
          </a:xfrm>
        </p:grpSpPr>
        <p:sp>
          <p:nvSpPr>
            <p:cNvPr id="3141" name="Line 69"/>
            <p:cNvSpPr>
              <a:spLocks noChangeShapeType="1"/>
            </p:cNvSpPr>
            <p:nvPr userDrawn="1"/>
          </p:nvSpPr>
          <p:spPr bwMode="gray">
            <a:xfrm flipH="1">
              <a:off x="3092" y="1532"/>
              <a:ext cx="156"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2" name="Line 70"/>
            <p:cNvSpPr>
              <a:spLocks noChangeShapeType="1"/>
            </p:cNvSpPr>
            <p:nvPr userDrawn="1"/>
          </p:nvSpPr>
          <p:spPr bwMode="gray">
            <a:xfrm flipH="1" flipV="1">
              <a:off x="3101" y="1523"/>
              <a:ext cx="206" cy="7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3" name="Line 71"/>
            <p:cNvSpPr>
              <a:spLocks noChangeShapeType="1"/>
            </p:cNvSpPr>
            <p:nvPr userDrawn="1"/>
          </p:nvSpPr>
          <p:spPr bwMode="gray">
            <a:xfrm flipV="1">
              <a:off x="3081" y="1642"/>
              <a:ext cx="2"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4" name="Line 72"/>
            <p:cNvSpPr>
              <a:spLocks noChangeShapeType="1"/>
            </p:cNvSpPr>
            <p:nvPr userDrawn="1"/>
          </p:nvSpPr>
          <p:spPr bwMode="gray">
            <a:xfrm flipV="1">
              <a:off x="3449" y="1518"/>
              <a:ext cx="7" cy="25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5" name="Line 73"/>
            <p:cNvSpPr>
              <a:spLocks noChangeShapeType="1"/>
            </p:cNvSpPr>
            <p:nvPr userDrawn="1"/>
          </p:nvSpPr>
          <p:spPr bwMode="gray">
            <a:xfrm flipH="1">
              <a:off x="3456" y="1273"/>
              <a:ext cx="7" cy="24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6" name="Line 74"/>
            <p:cNvSpPr>
              <a:spLocks noChangeShapeType="1"/>
            </p:cNvSpPr>
            <p:nvPr userDrawn="1"/>
          </p:nvSpPr>
          <p:spPr bwMode="gray">
            <a:xfrm flipV="1">
              <a:off x="2990" y="934"/>
              <a:ext cx="2"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7" name="Freeform 75"/>
            <p:cNvSpPr>
              <a:spLocks/>
            </p:cNvSpPr>
            <p:nvPr userDrawn="1"/>
          </p:nvSpPr>
          <p:spPr bwMode="gray">
            <a:xfrm>
              <a:off x="3083" y="1623"/>
              <a:ext cx="9" cy="19"/>
            </a:xfrm>
            <a:custGeom>
              <a:avLst/>
              <a:gdLst>
                <a:gd name="T0" fmla="*/ 9 w 9"/>
                <a:gd name="T1" fmla="*/ 0 h 19"/>
                <a:gd name="T2" fmla="*/ 5 w 9"/>
                <a:gd name="T3" fmla="*/ 4 h 19"/>
                <a:gd name="T4" fmla="*/ 4 w 9"/>
                <a:gd name="T5" fmla="*/ 9 h 19"/>
                <a:gd name="T6" fmla="*/ 2 w 9"/>
                <a:gd name="T7" fmla="*/ 12 h 19"/>
                <a:gd name="T8" fmla="*/ 0 w 9"/>
                <a:gd name="T9" fmla="*/ 19 h 19"/>
              </a:gdLst>
              <a:ahLst/>
              <a:cxnLst>
                <a:cxn ang="0">
                  <a:pos x="T0" y="T1"/>
                </a:cxn>
                <a:cxn ang="0">
                  <a:pos x="T2" y="T3"/>
                </a:cxn>
                <a:cxn ang="0">
                  <a:pos x="T4" y="T5"/>
                </a:cxn>
                <a:cxn ang="0">
                  <a:pos x="T6" y="T7"/>
                </a:cxn>
                <a:cxn ang="0">
                  <a:pos x="T8" y="T9"/>
                </a:cxn>
              </a:cxnLst>
              <a:rect l="0" t="0" r="r" b="b"/>
              <a:pathLst>
                <a:path w="9" h="19">
                  <a:moveTo>
                    <a:pt x="9" y="0"/>
                  </a:moveTo>
                  <a:lnTo>
                    <a:pt x="5" y="4"/>
                  </a:lnTo>
                  <a:lnTo>
                    <a:pt x="4" y="9"/>
                  </a:lnTo>
                  <a:lnTo>
                    <a:pt x="2" y="12"/>
                  </a:lnTo>
                  <a:lnTo>
                    <a:pt x="0" y="1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48" name="Line 76"/>
            <p:cNvSpPr>
              <a:spLocks noChangeShapeType="1"/>
            </p:cNvSpPr>
            <p:nvPr userDrawn="1"/>
          </p:nvSpPr>
          <p:spPr bwMode="gray">
            <a:xfrm>
              <a:off x="2983" y="1595"/>
              <a:ext cx="209"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9" name="Line 77"/>
            <p:cNvSpPr>
              <a:spLocks noChangeShapeType="1"/>
            </p:cNvSpPr>
            <p:nvPr userDrawn="1"/>
          </p:nvSpPr>
          <p:spPr bwMode="gray">
            <a:xfrm>
              <a:off x="2989" y="1588"/>
              <a:ext cx="208" cy="7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0" name="Line 78"/>
            <p:cNvSpPr>
              <a:spLocks noChangeShapeType="1"/>
            </p:cNvSpPr>
            <p:nvPr userDrawn="1"/>
          </p:nvSpPr>
          <p:spPr bwMode="gray">
            <a:xfrm flipH="1" flipV="1">
              <a:off x="2980" y="1606"/>
              <a:ext cx="208" cy="7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1" name="Line 79"/>
            <p:cNvSpPr>
              <a:spLocks noChangeShapeType="1"/>
            </p:cNvSpPr>
            <p:nvPr userDrawn="1"/>
          </p:nvSpPr>
          <p:spPr bwMode="gray">
            <a:xfrm>
              <a:off x="2957" y="1842"/>
              <a:ext cx="186" cy="6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2" name="Line 80"/>
            <p:cNvSpPr>
              <a:spLocks noChangeShapeType="1"/>
            </p:cNvSpPr>
            <p:nvPr userDrawn="1"/>
          </p:nvSpPr>
          <p:spPr bwMode="gray">
            <a:xfrm flipH="1" flipV="1">
              <a:off x="2231" y="1408"/>
              <a:ext cx="116" cy="4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3" name="Line 81"/>
            <p:cNvSpPr>
              <a:spLocks noChangeShapeType="1"/>
            </p:cNvSpPr>
            <p:nvPr userDrawn="1"/>
          </p:nvSpPr>
          <p:spPr bwMode="gray">
            <a:xfrm flipV="1">
              <a:off x="2284" y="1467"/>
              <a:ext cx="63" cy="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4" name="Line 82"/>
            <p:cNvSpPr>
              <a:spLocks noChangeShapeType="1"/>
            </p:cNvSpPr>
            <p:nvPr userDrawn="1"/>
          </p:nvSpPr>
          <p:spPr bwMode="gray">
            <a:xfrm flipH="1" flipV="1">
              <a:off x="2665" y="1564"/>
              <a:ext cx="203" cy="7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5" name="Line 83"/>
            <p:cNvSpPr>
              <a:spLocks noChangeShapeType="1"/>
            </p:cNvSpPr>
            <p:nvPr userDrawn="1"/>
          </p:nvSpPr>
          <p:spPr bwMode="gray">
            <a:xfrm flipV="1">
              <a:off x="2642" y="1539"/>
              <a:ext cx="163"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6" name="Line 84"/>
            <p:cNvSpPr>
              <a:spLocks noChangeShapeType="1"/>
            </p:cNvSpPr>
            <p:nvPr userDrawn="1"/>
          </p:nvSpPr>
          <p:spPr bwMode="gray">
            <a:xfrm flipV="1">
              <a:off x="2880" y="1653"/>
              <a:ext cx="1"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7" name="Line 85"/>
            <p:cNvSpPr>
              <a:spLocks noChangeShapeType="1"/>
            </p:cNvSpPr>
            <p:nvPr userDrawn="1"/>
          </p:nvSpPr>
          <p:spPr bwMode="gray">
            <a:xfrm flipV="1">
              <a:off x="2798" y="1721"/>
              <a:ext cx="161"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8" name="Line 86"/>
            <p:cNvSpPr>
              <a:spLocks noChangeShapeType="1"/>
            </p:cNvSpPr>
            <p:nvPr userDrawn="1"/>
          </p:nvSpPr>
          <p:spPr bwMode="gray">
            <a:xfrm>
              <a:off x="2733" y="1506"/>
              <a:ext cx="11"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9" name="Line 87"/>
            <p:cNvSpPr>
              <a:spLocks noChangeShapeType="1"/>
            </p:cNvSpPr>
            <p:nvPr userDrawn="1"/>
          </p:nvSpPr>
          <p:spPr bwMode="gray">
            <a:xfrm flipV="1">
              <a:off x="2744" y="1509"/>
              <a:ext cx="1" cy="1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0" name="Line 88"/>
            <p:cNvSpPr>
              <a:spLocks noChangeShapeType="1"/>
            </p:cNvSpPr>
            <p:nvPr userDrawn="1"/>
          </p:nvSpPr>
          <p:spPr bwMode="gray">
            <a:xfrm flipH="1" flipV="1">
              <a:off x="2452" y="1569"/>
              <a:ext cx="3" cy="25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1" name="Line 89"/>
            <p:cNvSpPr>
              <a:spLocks noChangeShapeType="1"/>
            </p:cNvSpPr>
            <p:nvPr userDrawn="1"/>
          </p:nvSpPr>
          <p:spPr bwMode="gray">
            <a:xfrm>
              <a:off x="2142" y="1583"/>
              <a:ext cx="637"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2" name="Line 90"/>
            <p:cNvSpPr>
              <a:spLocks noChangeShapeType="1"/>
            </p:cNvSpPr>
            <p:nvPr userDrawn="1"/>
          </p:nvSpPr>
          <p:spPr bwMode="gray">
            <a:xfrm flipV="1">
              <a:off x="2564" y="1609"/>
              <a:ext cx="1" cy="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3" name="Line 91"/>
            <p:cNvSpPr>
              <a:spLocks noChangeShapeType="1"/>
            </p:cNvSpPr>
            <p:nvPr userDrawn="1"/>
          </p:nvSpPr>
          <p:spPr bwMode="gray">
            <a:xfrm flipH="1" flipV="1">
              <a:off x="2551" y="1606"/>
              <a:ext cx="13"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4" name="Line 92"/>
            <p:cNvSpPr>
              <a:spLocks noChangeShapeType="1"/>
            </p:cNvSpPr>
            <p:nvPr userDrawn="1"/>
          </p:nvSpPr>
          <p:spPr bwMode="gray">
            <a:xfrm flipH="1" flipV="1">
              <a:off x="2354" y="1534"/>
              <a:ext cx="197" cy="7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5" name="Line 93"/>
            <p:cNvSpPr>
              <a:spLocks noChangeShapeType="1"/>
            </p:cNvSpPr>
            <p:nvPr userDrawn="1"/>
          </p:nvSpPr>
          <p:spPr bwMode="gray">
            <a:xfrm flipH="1" flipV="1">
              <a:off x="2343" y="1530"/>
              <a:ext cx="11"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6" name="Line 94"/>
            <p:cNvSpPr>
              <a:spLocks noChangeShapeType="1"/>
            </p:cNvSpPr>
            <p:nvPr userDrawn="1"/>
          </p:nvSpPr>
          <p:spPr bwMode="gray">
            <a:xfrm flipV="1">
              <a:off x="2343" y="1530"/>
              <a:ext cx="1" cy="1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7" name="Line 95"/>
            <p:cNvSpPr>
              <a:spLocks noChangeShapeType="1"/>
            </p:cNvSpPr>
            <p:nvPr userDrawn="1"/>
          </p:nvSpPr>
          <p:spPr bwMode="gray">
            <a:xfrm>
              <a:off x="2347" y="1770"/>
              <a:ext cx="1" cy="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8" name="Line 96"/>
            <p:cNvSpPr>
              <a:spLocks noChangeShapeType="1"/>
            </p:cNvSpPr>
            <p:nvPr userDrawn="1"/>
          </p:nvSpPr>
          <p:spPr bwMode="gray">
            <a:xfrm>
              <a:off x="2347" y="1784"/>
              <a:ext cx="12"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9" name="Line 97"/>
            <p:cNvSpPr>
              <a:spLocks noChangeShapeType="1"/>
            </p:cNvSpPr>
            <p:nvPr userDrawn="1"/>
          </p:nvSpPr>
          <p:spPr bwMode="gray">
            <a:xfrm>
              <a:off x="2359" y="1788"/>
              <a:ext cx="196" cy="7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0" name="Line 98"/>
            <p:cNvSpPr>
              <a:spLocks noChangeShapeType="1"/>
            </p:cNvSpPr>
            <p:nvPr userDrawn="1"/>
          </p:nvSpPr>
          <p:spPr bwMode="gray">
            <a:xfrm>
              <a:off x="2555" y="1861"/>
              <a:ext cx="10"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1" name="Line 99"/>
            <p:cNvSpPr>
              <a:spLocks noChangeShapeType="1"/>
            </p:cNvSpPr>
            <p:nvPr userDrawn="1"/>
          </p:nvSpPr>
          <p:spPr bwMode="gray">
            <a:xfrm>
              <a:off x="2565" y="1852"/>
              <a:ext cx="1" cy="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2" name="Line 100"/>
            <p:cNvSpPr>
              <a:spLocks noChangeShapeType="1"/>
            </p:cNvSpPr>
            <p:nvPr userDrawn="1"/>
          </p:nvSpPr>
          <p:spPr bwMode="gray">
            <a:xfrm flipH="1" flipV="1">
              <a:off x="2656" y="1892"/>
              <a:ext cx="2" cy="15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3" name="Line 101"/>
            <p:cNvSpPr>
              <a:spLocks noChangeShapeType="1"/>
            </p:cNvSpPr>
            <p:nvPr userDrawn="1"/>
          </p:nvSpPr>
          <p:spPr bwMode="gray">
            <a:xfrm flipV="1">
              <a:off x="2576" y="1892"/>
              <a:ext cx="79" cy="4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4" name="Line 102"/>
            <p:cNvSpPr>
              <a:spLocks noChangeShapeType="1"/>
            </p:cNvSpPr>
            <p:nvPr userDrawn="1"/>
          </p:nvSpPr>
          <p:spPr bwMode="gray">
            <a:xfrm flipH="1" flipV="1">
              <a:off x="2653" y="1312"/>
              <a:ext cx="2"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5" name="Line 103"/>
            <p:cNvSpPr>
              <a:spLocks noChangeShapeType="1"/>
            </p:cNvSpPr>
            <p:nvPr userDrawn="1"/>
          </p:nvSpPr>
          <p:spPr bwMode="gray">
            <a:xfrm flipV="1">
              <a:off x="2572" y="1434"/>
              <a:ext cx="163" cy="8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6" name="Line 104"/>
            <p:cNvSpPr>
              <a:spLocks noChangeShapeType="1"/>
            </p:cNvSpPr>
            <p:nvPr userDrawn="1"/>
          </p:nvSpPr>
          <p:spPr bwMode="gray">
            <a:xfrm>
              <a:off x="2441" y="1228"/>
              <a:ext cx="200" cy="6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7" name="Line 105"/>
            <p:cNvSpPr>
              <a:spLocks noChangeShapeType="1"/>
            </p:cNvSpPr>
            <p:nvPr userDrawn="1"/>
          </p:nvSpPr>
          <p:spPr bwMode="gray">
            <a:xfrm flipH="1">
              <a:off x="2457" y="1219"/>
              <a:ext cx="166" cy="8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8" name="Line 106"/>
            <p:cNvSpPr>
              <a:spLocks noChangeShapeType="1"/>
            </p:cNvSpPr>
            <p:nvPr userDrawn="1"/>
          </p:nvSpPr>
          <p:spPr bwMode="gray">
            <a:xfrm>
              <a:off x="2359" y="1864"/>
              <a:ext cx="196" cy="7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9" name="Line 107"/>
            <p:cNvSpPr>
              <a:spLocks noChangeShapeType="1"/>
            </p:cNvSpPr>
            <p:nvPr userDrawn="1"/>
          </p:nvSpPr>
          <p:spPr bwMode="gray">
            <a:xfrm>
              <a:off x="2455" y="1824"/>
              <a:ext cx="4"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0" name="Line 108"/>
            <p:cNvSpPr>
              <a:spLocks noChangeShapeType="1"/>
            </p:cNvSpPr>
            <p:nvPr userDrawn="1"/>
          </p:nvSpPr>
          <p:spPr bwMode="gray">
            <a:xfrm>
              <a:off x="2352" y="1454"/>
              <a:ext cx="199" cy="7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1" name="Line 109"/>
            <p:cNvSpPr>
              <a:spLocks noChangeShapeType="1"/>
            </p:cNvSpPr>
            <p:nvPr userDrawn="1"/>
          </p:nvSpPr>
          <p:spPr bwMode="gray">
            <a:xfrm>
              <a:off x="2448" y="1322"/>
              <a:ext cx="4" cy="24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2" name="Line 110"/>
            <p:cNvSpPr>
              <a:spLocks noChangeShapeType="1"/>
            </p:cNvSpPr>
            <p:nvPr userDrawn="1"/>
          </p:nvSpPr>
          <p:spPr bwMode="gray">
            <a:xfrm flipV="1">
              <a:off x="3438" y="1167"/>
              <a:ext cx="32" cy="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3" name="Line 111"/>
            <p:cNvSpPr>
              <a:spLocks noChangeShapeType="1"/>
            </p:cNvSpPr>
            <p:nvPr userDrawn="1"/>
          </p:nvSpPr>
          <p:spPr bwMode="gray">
            <a:xfrm flipV="1">
              <a:off x="3548" y="1268"/>
              <a:ext cx="2"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4" name="Line 112"/>
            <p:cNvSpPr>
              <a:spLocks noChangeShapeType="1"/>
            </p:cNvSpPr>
            <p:nvPr userDrawn="1"/>
          </p:nvSpPr>
          <p:spPr bwMode="gray">
            <a:xfrm flipV="1">
              <a:off x="3599" y="1336"/>
              <a:ext cx="18" cy="1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5" name="Line 113"/>
            <p:cNvSpPr>
              <a:spLocks noChangeShapeType="1"/>
            </p:cNvSpPr>
            <p:nvPr userDrawn="1"/>
          </p:nvSpPr>
          <p:spPr bwMode="gray">
            <a:xfrm>
              <a:off x="3398" y="1139"/>
              <a:ext cx="10"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6" name="Line 114"/>
            <p:cNvSpPr>
              <a:spLocks noChangeShapeType="1"/>
            </p:cNvSpPr>
            <p:nvPr userDrawn="1"/>
          </p:nvSpPr>
          <p:spPr bwMode="gray">
            <a:xfrm flipV="1">
              <a:off x="3408" y="1142"/>
              <a:ext cx="1" cy="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7" name="Line 115"/>
            <p:cNvSpPr>
              <a:spLocks noChangeShapeType="1"/>
            </p:cNvSpPr>
            <p:nvPr userDrawn="1"/>
          </p:nvSpPr>
          <p:spPr bwMode="gray">
            <a:xfrm flipV="1">
              <a:off x="3139" y="1224"/>
              <a:ext cx="4" cy="2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8" name="Line 116"/>
            <p:cNvSpPr>
              <a:spLocks noChangeShapeType="1"/>
            </p:cNvSpPr>
            <p:nvPr userDrawn="1"/>
          </p:nvSpPr>
          <p:spPr bwMode="gray">
            <a:xfrm>
              <a:off x="3034" y="1389"/>
              <a:ext cx="1" cy="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9" name="Line 117"/>
            <p:cNvSpPr>
              <a:spLocks noChangeShapeType="1"/>
            </p:cNvSpPr>
            <p:nvPr userDrawn="1"/>
          </p:nvSpPr>
          <p:spPr bwMode="gray">
            <a:xfrm>
              <a:off x="3034" y="1401"/>
              <a:ext cx="11"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0" name="Line 118"/>
            <p:cNvSpPr>
              <a:spLocks noChangeShapeType="1"/>
            </p:cNvSpPr>
            <p:nvPr userDrawn="1"/>
          </p:nvSpPr>
          <p:spPr bwMode="gray">
            <a:xfrm flipV="1">
              <a:off x="3331" y="952"/>
              <a:ext cx="4" cy="19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1" name="Line 119"/>
            <p:cNvSpPr>
              <a:spLocks noChangeShapeType="1"/>
            </p:cNvSpPr>
            <p:nvPr userDrawn="1"/>
          </p:nvSpPr>
          <p:spPr bwMode="gray">
            <a:xfrm flipV="1">
              <a:off x="3309" y="1070"/>
              <a:ext cx="94" cy="5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2" name="Line 120"/>
            <p:cNvSpPr>
              <a:spLocks noChangeShapeType="1"/>
            </p:cNvSpPr>
            <p:nvPr userDrawn="1"/>
          </p:nvSpPr>
          <p:spPr bwMode="gray">
            <a:xfrm flipH="1">
              <a:off x="3284" y="868"/>
              <a:ext cx="14" cy="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3" name="Line 121"/>
            <p:cNvSpPr>
              <a:spLocks noChangeShapeType="1"/>
            </p:cNvSpPr>
            <p:nvPr userDrawn="1"/>
          </p:nvSpPr>
          <p:spPr bwMode="gray">
            <a:xfrm>
              <a:off x="3043" y="1478"/>
              <a:ext cx="82" cy="2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4" name="Line 122"/>
            <p:cNvSpPr>
              <a:spLocks noChangeShapeType="1"/>
            </p:cNvSpPr>
            <p:nvPr userDrawn="1"/>
          </p:nvSpPr>
          <p:spPr bwMode="gray">
            <a:xfrm flipH="1" flipV="1">
              <a:off x="3045" y="1405"/>
              <a:ext cx="105" cy="3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5" name="Line 123"/>
            <p:cNvSpPr>
              <a:spLocks noChangeShapeType="1"/>
            </p:cNvSpPr>
            <p:nvPr userDrawn="1"/>
          </p:nvSpPr>
          <p:spPr bwMode="gray">
            <a:xfrm flipH="1">
              <a:off x="3534" y="1342"/>
              <a:ext cx="42" cy="2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6" name="Line 124"/>
            <p:cNvSpPr>
              <a:spLocks noChangeShapeType="1"/>
            </p:cNvSpPr>
            <p:nvPr userDrawn="1"/>
          </p:nvSpPr>
          <p:spPr bwMode="gray">
            <a:xfrm flipH="1" flipV="1">
              <a:off x="3533" y="1420"/>
              <a:ext cx="43" cy="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7" name="Line 125"/>
            <p:cNvSpPr>
              <a:spLocks noChangeShapeType="1"/>
            </p:cNvSpPr>
            <p:nvPr userDrawn="1"/>
          </p:nvSpPr>
          <p:spPr bwMode="gray">
            <a:xfrm flipV="1">
              <a:off x="3143" y="1488"/>
              <a:ext cx="1" cy="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8" name="Line 126"/>
            <p:cNvSpPr>
              <a:spLocks noChangeShapeType="1"/>
            </p:cNvSpPr>
            <p:nvPr userDrawn="1"/>
          </p:nvSpPr>
          <p:spPr bwMode="gray">
            <a:xfrm flipV="1">
              <a:off x="3143" y="1485"/>
              <a:ext cx="8"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9" name="Line 127"/>
            <p:cNvSpPr>
              <a:spLocks noChangeShapeType="1"/>
            </p:cNvSpPr>
            <p:nvPr userDrawn="1"/>
          </p:nvSpPr>
          <p:spPr bwMode="gray">
            <a:xfrm>
              <a:off x="2980" y="1721"/>
              <a:ext cx="206"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0" name="Line 128"/>
            <p:cNvSpPr>
              <a:spLocks noChangeShapeType="1"/>
            </p:cNvSpPr>
            <p:nvPr userDrawn="1"/>
          </p:nvSpPr>
          <p:spPr bwMode="gray">
            <a:xfrm flipV="1">
              <a:off x="3207" y="1502"/>
              <a:ext cx="478" cy="29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1" name="Line 129"/>
            <p:cNvSpPr>
              <a:spLocks noChangeShapeType="1"/>
            </p:cNvSpPr>
            <p:nvPr userDrawn="1"/>
          </p:nvSpPr>
          <p:spPr bwMode="gray">
            <a:xfrm flipV="1">
              <a:off x="3538" y="1469"/>
              <a:ext cx="1" cy="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2" name="Line 130"/>
            <p:cNvSpPr>
              <a:spLocks noChangeShapeType="1"/>
            </p:cNvSpPr>
            <p:nvPr userDrawn="1"/>
          </p:nvSpPr>
          <p:spPr bwMode="gray">
            <a:xfrm flipH="1">
              <a:off x="3529" y="1469"/>
              <a:ext cx="9"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3" name="Line 131"/>
            <p:cNvSpPr>
              <a:spLocks noChangeShapeType="1"/>
            </p:cNvSpPr>
            <p:nvPr userDrawn="1"/>
          </p:nvSpPr>
          <p:spPr bwMode="gray">
            <a:xfrm flipH="1">
              <a:off x="3380" y="1474"/>
              <a:ext cx="149" cy="8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4" name="Line 132"/>
            <p:cNvSpPr>
              <a:spLocks noChangeShapeType="1"/>
            </p:cNvSpPr>
            <p:nvPr userDrawn="1"/>
          </p:nvSpPr>
          <p:spPr bwMode="gray">
            <a:xfrm flipH="1">
              <a:off x="3372" y="1562"/>
              <a:ext cx="8"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5" name="Line 133"/>
            <p:cNvSpPr>
              <a:spLocks noChangeShapeType="1"/>
            </p:cNvSpPr>
            <p:nvPr userDrawn="1"/>
          </p:nvSpPr>
          <p:spPr bwMode="gray">
            <a:xfrm flipV="1">
              <a:off x="3372" y="1567"/>
              <a:ext cx="1" cy="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6" name="Line 134"/>
            <p:cNvSpPr>
              <a:spLocks noChangeShapeType="1"/>
            </p:cNvSpPr>
            <p:nvPr userDrawn="1"/>
          </p:nvSpPr>
          <p:spPr bwMode="gray">
            <a:xfrm>
              <a:off x="3366" y="1810"/>
              <a:ext cx="1" cy="1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7" name="Line 135"/>
            <p:cNvSpPr>
              <a:spLocks noChangeShapeType="1"/>
            </p:cNvSpPr>
            <p:nvPr userDrawn="1"/>
          </p:nvSpPr>
          <p:spPr bwMode="gray">
            <a:xfrm flipV="1">
              <a:off x="3366" y="1817"/>
              <a:ext cx="7" cy="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8" name="Line 136"/>
            <p:cNvSpPr>
              <a:spLocks noChangeShapeType="1"/>
            </p:cNvSpPr>
            <p:nvPr userDrawn="1"/>
          </p:nvSpPr>
          <p:spPr bwMode="gray">
            <a:xfrm flipV="1">
              <a:off x="3373" y="1725"/>
              <a:ext cx="149" cy="9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9" name="Line 137"/>
            <p:cNvSpPr>
              <a:spLocks noChangeShapeType="1"/>
            </p:cNvSpPr>
            <p:nvPr userDrawn="1"/>
          </p:nvSpPr>
          <p:spPr bwMode="gray">
            <a:xfrm flipV="1">
              <a:off x="3522" y="1721"/>
              <a:ext cx="9"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0" name="Line 138"/>
            <p:cNvSpPr>
              <a:spLocks noChangeShapeType="1"/>
            </p:cNvSpPr>
            <p:nvPr userDrawn="1"/>
          </p:nvSpPr>
          <p:spPr bwMode="gray">
            <a:xfrm>
              <a:off x="3531" y="1707"/>
              <a:ext cx="1" cy="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1" name="Line 139"/>
            <p:cNvSpPr>
              <a:spLocks noChangeShapeType="1"/>
            </p:cNvSpPr>
            <p:nvPr userDrawn="1"/>
          </p:nvSpPr>
          <p:spPr bwMode="gray">
            <a:xfrm flipH="1" flipV="1">
              <a:off x="3279" y="1870"/>
              <a:ext cx="73" cy="2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2" name="Line 140"/>
            <p:cNvSpPr>
              <a:spLocks noChangeShapeType="1"/>
            </p:cNvSpPr>
            <p:nvPr userDrawn="1"/>
          </p:nvSpPr>
          <p:spPr bwMode="gray">
            <a:xfrm flipV="1">
              <a:off x="3256" y="1282"/>
              <a:ext cx="6"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3" name="Line 141"/>
            <p:cNvSpPr>
              <a:spLocks noChangeShapeType="1"/>
            </p:cNvSpPr>
            <p:nvPr userDrawn="1"/>
          </p:nvSpPr>
          <p:spPr bwMode="gray">
            <a:xfrm flipH="1" flipV="1">
              <a:off x="3155" y="1413"/>
              <a:ext cx="208" cy="7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4" name="Line 142"/>
            <p:cNvSpPr>
              <a:spLocks noChangeShapeType="1"/>
            </p:cNvSpPr>
            <p:nvPr userDrawn="1"/>
          </p:nvSpPr>
          <p:spPr bwMode="gray">
            <a:xfrm flipV="1">
              <a:off x="3270" y="1181"/>
              <a:ext cx="151"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5" name="Line 143"/>
            <p:cNvSpPr>
              <a:spLocks noChangeShapeType="1"/>
            </p:cNvSpPr>
            <p:nvPr userDrawn="1"/>
          </p:nvSpPr>
          <p:spPr bwMode="gray">
            <a:xfrm>
              <a:off x="3242" y="1189"/>
              <a:ext cx="208"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6" name="Line 144"/>
            <p:cNvSpPr>
              <a:spLocks noChangeShapeType="1"/>
            </p:cNvSpPr>
            <p:nvPr userDrawn="1"/>
          </p:nvSpPr>
          <p:spPr bwMode="gray">
            <a:xfrm flipV="1">
              <a:off x="3372" y="1803"/>
              <a:ext cx="148" cy="9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7" name="Line 145"/>
            <p:cNvSpPr>
              <a:spLocks noChangeShapeType="1"/>
            </p:cNvSpPr>
            <p:nvPr userDrawn="1"/>
          </p:nvSpPr>
          <p:spPr bwMode="gray">
            <a:xfrm flipH="1">
              <a:off x="3442" y="1770"/>
              <a:ext cx="7"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8" name="Line 146"/>
            <p:cNvSpPr>
              <a:spLocks noChangeShapeType="1"/>
            </p:cNvSpPr>
            <p:nvPr userDrawn="1"/>
          </p:nvSpPr>
          <p:spPr bwMode="gray">
            <a:xfrm flipV="1">
              <a:off x="3382" y="1394"/>
              <a:ext cx="151" cy="8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9" name="Line 147"/>
            <p:cNvSpPr>
              <a:spLocks noChangeShapeType="1"/>
            </p:cNvSpPr>
            <p:nvPr userDrawn="1"/>
          </p:nvSpPr>
          <p:spPr bwMode="gray">
            <a:xfrm flipH="1" flipV="1">
              <a:off x="2380" y="995"/>
              <a:ext cx="5" cy="22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0" name="Line 148"/>
            <p:cNvSpPr>
              <a:spLocks noChangeShapeType="1"/>
            </p:cNvSpPr>
            <p:nvPr userDrawn="1"/>
          </p:nvSpPr>
          <p:spPr bwMode="gray">
            <a:xfrm flipH="1" flipV="1">
              <a:off x="2291" y="1123"/>
              <a:ext cx="187"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1" name="Line 149"/>
            <p:cNvSpPr>
              <a:spLocks noChangeShapeType="1"/>
            </p:cNvSpPr>
            <p:nvPr userDrawn="1"/>
          </p:nvSpPr>
          <p:spPr bwMode="gray">
            <a:xfrm flipV="1">
              <a:off x="2282" y="1196"/>
              <a:ext cx="1" cy="1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2" name="Line 150"/>
            <p:cNvSpPr>
              <a:spLocks noChangeShapeType="1"/>
            </p:cNvSpPr>
            <p:nvPr userDrawn="1"/>
          </p:nvSpPr>
          <p:spPr bwMode="gray">
            <a:xfrm flipH="1">
              <a:off x="2282" y="1191"/>
              <a:ext cx="9"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3" name="Line 151"/>
            <p:cNvSpPr>
              <a:spLocks noChangeShapeType="1"/>
            </p:cNvSpPr>
            <p:nvPr userDrawn="1"/>
          </p:nvSpPr>
          <p:spPr bwMode="gray">
            <a:xfrm flipV="1">
              <a:off x="2389" y="929"/>
              <a:ext cx="101" cy="4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4" name="Line 152"/>
            <p:cNvSpPr>
              <a:spLocks noChangeShapeType="1"/>
            </p:cNvSpPr>
            <p:nvPr userDrawn="1"/>
          </p:nvSpPr>
          <p:spPr bwMode="gray">
            <a:xfrm>
              <a:off x="2375" y="910"/>
              <a:ext cx="115" cy="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5" name="Line 153"/>
            <p:cNvSpPr>
              <a:spLocks noChangeShapeType="1"/>
            </p:cNvSpPr>
            <p:nvPr userDrawn="1"/>
          </p:nvSpPr>
          <p:spPr bwMode="gray">
            <a:xfrm>
              <a:off x="2926" y="2031"/>
              <a:ext cx="196"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6" name="Line 154"/>
            <p:cNvSpPr>
              <a:spLocks noChangeShapeType="1"/>
            </p:cNvSpPr>
            <p:nvPr userDrawn="1"/>
          </p:nvSpPr>
          <p:spPr bwMode="gray">
            <a:xfrm flipV="1">
              <a:off x="2982" y="1943"/>
              <a:ext cx="1" cy="2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7" name="Line 155"/>
            <p:cNvSpPr>
              <a:spLocks noChangeShapeType="1"/>
            </p:cNvSpPr>
            <p:nvPr userDrawn="1"/>
          </p:nvSpPr>
          <p:spPr bwMode="gray">
            <a:xfrm>
              <a:off x="2905" y="1903"/>
              <a:ext cx="12"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8" name="Line 156"/>
            <p:cNvSpPr>
              <a:spLocks noChangeShapeType="1"/>
            </p:cNvSpPr>
            <p:nvPr userDrawn="1"/>
          </p:nvSpPr>
          <p:spPr bwMode="gray">
            <a:xfrm flipH="1">
              <a:off x="2917" y="1901"/>
              <a:ext cx="7"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9" name="Line 157"/>
            <p:cNvSpPr>
              <a:spLocks noChangeShapeType="1"/>
            </p:cNvSpPr>
            <p:nvPr userDrawn="1"/>
          </p:nvSpPr>
          <p:spPr bwMode="gray">
            <a:xfrm flipV="1">
              <a:off x="3143" y="2029"/>
              <a:ext cx="119"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0" name="Line 158"/>
            <p:cNvSpPr>
              <a:spLocks noChangeShapeType="1"/>
            </p:cNvSpPr>
            <p:nvPr userDrawn="1"/>
          </p:nvSpPr>
          <p:spPr bwMode="gray">
            <a:xfrm flipH="1">
              <a:off x="3214" y="2011"/>
              <a:ext cx="2" cy="15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1" name="Line 159"/>
            <p:cNvSpPr>
              <a:spLocks noChangeShapeType="1"/>
            </p:cNvSpPr>
            <p:nvPr userDrawn="1"/>
          </p:nvSpPr>
          <p:spPr bwMode="gray">
            <a:xfrm flipH="1">
              <a:off x="2915" y="2141"/>
              <a:ext cx="9"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2" name="Line 160"/>
            <p:cNvSpPr>
              <a:spLocks noChangeShapeType="1"/>
            </p:cNvSpPr>
            <p:nvPr userDrawn="1"/>
          </p:nvSpPr>
          <p:spPr bwMode="gray">
            <a:xfrm flipH="1" flipV="1">
              <a:off x="2905" y="2141"/>
              <a:ext cx="10"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3" name="Line 161"/>
            <p:cNvSpPr>
              <a:spLocks noChangeShapeType="1"/>
            </p:cNvSpPr>
            <p:nvPr userDrawn="1"/>
          </p:nvSpPr>
          <p:spPr bwMode="gray">
            <a:xfrm flipH="1">
              <a:off x="2754" y="2032"/>
              <a:ext cx="152" cy="9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4" name="Line 162"/>
            <p:cNvSpPr>
              <a:spLocks noChangeShapeType="1"/>
            </p:cNvSpPr>
            <p:nvPr userDrawn="1"/>
          </p:nvSpPr>
          <p:spPr bwMode="gray">
            <a:xfrm flipV="1">
              <a:off x="2863" y="1950"/>
              <a:ext cx="1" cy="2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5" name="Line 163"/>
            <p:cNvSpPr>
              <a:spLocks noChangeShapeType="1"/>
            </p:cNvSpPr>
            <p:nvPr userDrawn="1"/>
          </p:nvSpPr>
          <p:spPr bwMode="gray">
            <a:xfrm>
              <a:off x="2616" y="2081"/>
              <a:ext cx="119" cy="4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6" name="Line 164"/>
            <p:cNvSpPr>
              <a:spLocks noChangeShapeType="1"/>
            </p:cNvSpPr>
            <p:nvPr userDrawn="1"/>
          </p:nvSpPr>
          <p:spPr bwMode="gray">
            <a:xfrm>
              <a:off x="2637" y="2067"/>
              <a:ext cx="2" cy="13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7" name="Line 165"/>
            <p:cNvSpPr>
              <a:spLocks noChangeShapeType="1"/>
            </p:cNvSpPr>
            <p:nvPr userDrawn="1"/>
          </p:nvSpPr>
          <p:spPr bwMode="gray">
            <a:xfrm flipH="1">
              <a:off x="2753" y="1034"/>
              <a:ext cx="159" cy="8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8" name="Line 166"/>
            <p:cNvSpPr>
              <a:spLocks noChangeShapeType="1"/>
            </p:cNvSpPr>
            <p:nvPr userDrawn="1"/>
          </p:nvSpPr>
          <p:spPr bwMode="gray">
            <a:xfrm flipV="1">
              <a:off x="2865" y="939"/>
              <a:ext cx="1" cy="23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9" name="Line 167"/>
            <p:cNvSpPr>
              <a:spLocks noChangeShapeType="1"/>
            </p:cNvSpPr>
            <p:nvPr userDrawn="1"/>
          </p:nvSpPr>
          <p:spPr bwMode="gray">
            <a:xfrm flipV="1">
              <a:off x="3146" y="798"/>
              <a:ext cx="1" cy="3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0" name="Line 168"/>
            <p:cNvSpPr>
              <a:spLocks noChangeShapeType="1"/>
            </p:cNvSpPr>
            <p:nvPr userDrawn="1"/>
          </p:nvSpPr>
          <p:spPr bwMode="gray">
            <a:xfrm>
              <a:off x="2786" y="787"/>
              <a:ext cx="222" cy="6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1" name="Line 169"/>
            <p:cNvSpPr>
              <a:spLocks noChangeShapeType="1"/>
            </p:cNvSpPr>
            <p:nvPr userDrawn="1"/>
          </p:nvSpPr>
          <p:spPr bwMode="gray">
            <a:xfrm flipH="1">
              <a:off x="2639" y="700"/>
              <a:ext cx="502" cy="24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2" name="Line 170"/>
            <p:cNvSpPr>
              <a:spLocks noChangeShapeType="1"/>
            </p:cNvSpPr>
            <p:nvPr userDrawn="1"/>
          </p:nvSpPr>
          <p:spPr bwMode="gray">
            <a:xfrm>
              <a:off x="2910" y="896"/>
              <a:ext cx="10"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3" name="Line 171"/>
            <p:cNvSpPr>
              <a:spLocks noChangeShapeType="1"/>
            </p:cNvSpPr>
            <p:nvPr userDrawn="1"/>
          </p:nvSpPr>
          <p:spPr bwMode="gray">
            <a:xfrm flipV="1">
              <a:off x="2920" y="894"/>
              <a:ext cx="9"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4" name="Line 172"/>
            <p:cNvSpPr>
              <a:spLocks noChangeShapeType="1"/>
            </p:cNvSpPr>
            <p:nvPr userDrawn="1"/>
          </p:nvSpPr>
          <p:spPr bwMode="gray">
            <a:xfrm flipV="1">
              <a:off x="2929" y="815"/>
              <a:ext cx="156" cy="7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5" name="Line 173"/>
            <p:cNvSpPr>
              <a:spLocks noChangeShapeType="1"/>
            </p:cNvSpPr>
            <p:nvPr userDrawn="1"/>
          </p:nvSpPr>
          <p:spPr bwMode="gray">
            <a:xfrm flipV="1">
              <a:off x="3085" y="812"/>
              <a:ext cx="9"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6" name="Line 174"/>
            <p:cNvSpPr>
              <a:spLocks noChangeShapeType="1"/>
            </p:cNvSpPr>
            <p:nvPr userDrawn="1"/>
          </p:nvSpPr>
          <p:spPr bwMode="gray">
            <a:xfrm>
              <a:off x="3081" y="808"/>
              <a:ext cx="13"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7" name="Line 175"/>
            <p:cNvSpPr>
              <a:spLocks noChangeShapeType="1"/>
            </p:cNvSpPr>
            <p:nvPr userDrawn="1"/>
          </p:nvSpPr>
          <p:spPr bwMode="gray">
            <a:xfrm flipH="1" flipV="1">
              <a:off x="2873" y="745"/>
              <a:ext cx="11"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8" name="Line 176"/>
            <p:cNvSpPr>
              <a:spLocks noChangeShapeType="1"/>
            </p:cNvSpPr>
            <p:nvPr userDrawn="1"/>
          </p:nvSpPr>
          <p:spPr bwMode="gray">
            <a:xfrm flipH="1">
              <a:off x="2865" y="745"/>
              <a:ext cx="8"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9" name="Line 177"/>
            <p:cNvSpPr>
              <a:spLocks noChangeShapeType="1"/>
            </p:cNvSpPr>
            <p:nvPr userDrawn="1"/>
          </p:nvSpPr>
          <p:spPr bwMode="gray">
            <a:xfrm flipH="1">
              <a:off x="2707" y="749"/>
              <a:ext cx="158"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0" name="Line 178"/>
            <p:cNvSpPr>
              <a:spLocks noChangeShapeType="1"/>
            </p:cNvSpPr>
            <p:nvPr userDrawn="1"/>
          </p:nvSpPr>
          <p:spPr bwMode="gray">
            <a:xfrm flipH="1">
              <a:off x="2698" y="826"/>
              <a:ext cx="9"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1" name="Line 179"/>
            <p:cNvSpPr>
              <a:spLocks noChangeShapeType="1"/>
            </p:cNvSpPr>
            <p:nvPr userDrawn="1"/>
          </p:nvSpPr>
          <p:spPr bwMode="gray">
            <a:xfrm flipH="1" flipV="1">
              <a:off x="2698" y="829"/>
              <a:ext cx="11"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2" name="Line 180"/>
            <p:cNvSpPr>
              <a:spLocks noChangeShapeType="1"/>
            </p:cNvSpPr>
            <p:nvPr userDrawn="1"/>
          </p:nvSpPr>
          <p:spPr bwMode="gray">
            <a:xfrm>
              <a:off x="2532" y="1051"/>
              <a:ext cx="200"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3" name="Line 181"/>
            <p:cNvSpPr>
              <a:spLocks noChangeShapeType="1"/>
            </p:cNvSpPr>
            <p:nvPr userDrawn="1"/>
          </p:nvSpPr>
          <p:spPr bwMode="gray">
            <a:xfrm>
              <a:off x="2630" y="966"/>
              <a:ext cx="2"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4" name="Line 182"/>
            <p:cNvSpPr>
              <a:spLocks noChangeShapeType="1"/>
            </p:cNvSpPr>
            <p:nvPr userDrawn="1"/>
          </p:nvSpPr>
          <p:spPr bwMode="gray">
            <a:xfrm flipH="1">
              <a:off x="2920" y="1154"/>
              <a:ext cx="9"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5" name="Line 183"/>
            <p:cNvSpPr>
              <a:spLocks noChangeShapeType="1"/>
            </p:cNvSpPr>
            <p:nvPr userDrawn="1"/>
          </p:nvSpPr>
          <p:spPr bwMode="gray">
            <a:xfrm>
              <a:off x="2908" y="1154"/>
              <a:ext cx="12" cy="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6" name="Line 184"/>
            <p:cNvSpPr>
              <a:spLocks noChangeShapeType="1"/>
            </p:cNvSpPr>
            <p:nvPr userDrawn="1"/>
          </p:nvSpPr>
          <p:spPr bwMode="gray">
            <a:xfrm>
              <a:off x="2494" y="894"/>
              <a:ext cx="50" cy="1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7" name="Line 185"/>
            <p:cNvSpPr>
              <a:spLocks noChangeShapeType="1"/>
            </p:cNvSpPr>
            <p:nvPr userDrawn="1"/>
          </p:nvSpPr>
          <p:spPr bwMode="gray">
            <a:xfrm flipH="1" flipV="1">
              <a:off x="2630" y="820"/>
              <a:ext cx="2" cy="4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8" name="Line 186"/>
            <p:cNvSpPr>
              <a:spLocks noChangeShapeType="1"/>
            </p:cNvSpPr>
            <p:nvPr userDrawn="1"/>
          </p:nvSpPr>
          <p:spPr bwMode="gray">
            <a:xfrm>
              <a:off x="2931" y="1032"/>
              <a:ext cx="205"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9" name="Line 187"/>
            <p:cNvSpPr>
              <a:spLocks noChangeShapeType="1"/>
            </p:cNvSpPr>
            <p:nvPr userDrawn="1"/>
          </p:nvSpPr>
          <p:spPr bwMode="gray">
            <a:xfrm flipV="1">
              <a:off x="3001" y="838"/>
              <a:ext cx="154" cy="7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0" name="Line 188"/>
            <p:cNvSpPr>
              <a:spLocks noChangeShapeType="1"/>
            </p:cNvSpPr>
            <p:nvPr userDrawn="1"/>
          </p:nvSpPr>
          <p:spPr bwMode="gray">
            <a:xfrm>
              <a:off x="3008" y="855"/>
              <a:ext cx="217"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1" name="Line 189"/>
            <p:cNvSpPr>
              <a:spLocks noChangeShapeType="1"/>
            </p:cNvSpPr>
            <p:nvPr userDrawn="1"/>
          </p:nvSpPr>
          <p:spPr bwMode="gray">
            <a:xfrm flipV="1">
              <a:off x="2639" y="729"/>
              <a:ext cx="157" cy="7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2" name="Line 190"/>
            <p:cNvSpPr>
              <a:spLocks noChangeShapeType="1"/>
            </p:cNvSpPr>
            <p:nvPr userDrawn="1"/>
          </p:nvSpPr>
          <p:spPr bwMode="gray">
            <a:xfrm>
              <a:off x="2581" y="724"/>
              <a:ext cx="205"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3" name="Line 191"/>
            <p:cNvSpPr>
              <a:spLocks noChangeShapeType="1"/>
            </p:cNvSpPr>
            <p:nvPr userDrawn="1"/>
          </p:nvSpPr>
          <p:spPr bwMode="gray">
            <a:xfrm flipV="1">
              <a:off x="3157" y="1015"/>
              <a:ext cx="152" cy="8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4" name="Line 192"/>
            <p:cNvSpPr>
              <a:spLocks noChangeShapeType="1"/>
            </p:cNvSpPr>
            <p:nvPr userDrawn="1"/>
          </p:nvSpPr>
          <p:spPr bwMode="gray">
            <a:xfrm flipH="1">
              <a:off x="3232" y="938"/>
              <a:ext cx="3"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5" name="Line 193"/>
            <p:cNvSpPr>
              <a:spLocks noChangeShapeType="1"/>
            </p:cNvSpPr>
            <p:nvPr userDrawn="1"/>
          </p:nvSpPr>
          <p:spPr bwMode="gray">
            <a:xfrm flipH="1">
              <a:off x="2216" y="1235"/>
              <a:ext cx="161" cy="8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6" name="Line 194"/>
            <p:cNvSpPr>
              <a:spLocks noChangeShapeType="1"/>
            </p:cNvSpPr>
            <p:nvPr userDrawn="1"/>
          </p:nvSpPr>
          <p:spPr bwMode="gray">
            <a:xfrm flipH="1" flipV="1">
              <a:off x="2237" y="1226"/>
              <a:ext cx="120" cy="4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7" name="Line 195"/>
            <p:cNvSpPr>
              <a:spLocks noChangeShapeType="1"/>
            </p:cNvSpPr>
            <p:nvPr userDrawn="1"/>
          </p:nvSpPr>
          <p:spPr bwMode="gray">
            <a:xfrm flipH="1" flipV="1">
              <a:off x="2207" y="1333"/>
              <a:ext cx="2"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8" name="Line 196"/>
            <p:cNvSpPr>
              <a:spLocks noChangeShapeType="1"/>
            </p:cNvSpPr>
            <p:nvPr userDrawn="1"/>
          </p:nvSpPr>
          <p:spPr bwMode="gray">
            <a:xfrm>
              <a:off x="2118" y="1412"/>
              <a:ext cx="59" cy="2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9" name="Line 197"/>
            <p:cNvSpPr>
              <a:spLocks noChangeShapeType="1"/>
            </p:cNvSpPr>
            <p:nvPr userDrawn="1"/>
          </p:nvSpPr>
          <p:spPr bwMode="gray">
            <a:xfrm flipV="1">
              <a:off x="2732" y="1216"/>
              <a:ext cx="85" cy="4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0" name="Freeform 198"/>
            <p:cNvSpPr>
              <a:spLocks/>
            </p:cNvSpPr>
            <p:nvPr userDrawn="1"/>
          </p:nvSpPr>
          <p:spPr bwMode="gray">
            <a:xfrm>
              <a:off x="3421" y="1179"/>
              <a:ext cx="8" cy="10"/>
            </a:xfrm>
            <a:custGeom>
              <a:avLst/>
              <a:gdLst>
                <a:gd name="T0" fmla="*/ 8 w 8"/>
                <a:gd name="T1" fmla="*/ 10 h 10"/>
                <a:gd name="T2" fmla="*/ 8 w 8"/>
                <a:gd name="T3" fmla="*/ 5 h 10"/>
                <a:gd name="T4" fmla="*/ 7 w 8"/>
                <a:gd name="T5" fmla="*/ 2 h 10"/>
                <a:gd name="T6" fmla="*/ 5 w 8"/>
                <a:gd name="T7" fmla="*/ 0 h 10"/>
                <a:gd name="T8" fmla="*/ 1 w 8"/>
                <a:gd name="T9" fmla="*/ 0 h 10"/>
                <a:gd name="T10" fmla="*/ 0 w 8"/>
                <a:gd name="T11" fmla="*/ 2 h 10"/>
              </a:gdLst>
              <a:ahLst/>
              <a:cxnLst>
                <a:cxn ang="0">
                  <a:pos x="T0" y="T1"/>
                </a:cxn>
                <a:cxn ang="0">
                  <a:pos x="T2" y="T3"/>
                </a:cxn>
                <a:cxn ang="0">
                  <a:pos x="T4" y="T5"/>
                </a:cxn>
                <a:cxn ang="0">
                  <a:pos x="T6" y="T7"/>
                </a:cxn>
                <a:cxn ang="0">
                  <a:pos x="T8" y="T9"/>
                </a:cxn>
                <a:cxn ang="0">
                  <a:pos x="T10" y="T11"/>
                </a:cxn>
              </a:cxnLst>
              <a:rect l="0" t="0" r="r" b="b"/>
              <a:pathLst>
                <a:path w="8" h="10">
                  <a:moveTo>
                    <a:pt x="8" y="10"/>
                  </a:moveTo>
                  <a:lnTo>
                    <a:pt x="8" y="5"/>
                  </a:lnTo>
                  <a:lnTo>
                    <a:pt x="7" y="2"/>
                  </a:lnTo>
                  <a:lnTo>
                    <a:pt x="5" y="0"/>
                  </a:lnTo>
                  <a:lnTo>
                    <a:pt x="1"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1" name="Line 199"/>
            <p:cNvSpPr>
              <a:spLocks noChangeShapeType="1"/>
            </p:cNvSpPr>
            <p:nvPr userDrawn="1"/>
          </p:nvSpPr>
          <p:spPr bwMode="gray">
            <a:xfrm>
              <a:off x="3324" y="1147"/>
              <a:ext cx="207"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2" name="Line 200"/>
            <p:cNvSpPr>
              <a:spLocks noChangeShapeType="1"/>
            </p:cNvSpPr>
            <p:nvPr userDrawn="1"/>
          </p:nvSpPr>
          <p:spPr bwMode="gray">
            <a:xfrm>
              <a:off x="3326" y="1156"/>
              <a:ext cx="207"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3" name="Freeform 201"/>
            <p:cNvSpPr>
              <a:spLocks/>
            </p:cNvSpPr>
            <p:nvPr userDrawn="1"/>
          </p:nvSpPr>
          <p:spPr bwMode="gray">
            <a:xfrm>
              <a:off x="3526" y="1212"/>
              <a:ext cx="7" cy="9"/>
            </a:xfrm>
            <a:custGeom>
              <a:avLst/>
              <a:gdLst>
                <a:gd name="T0" fmla="*/ 7 w 7"/>
                <a:gd name="T1" fmla="*/ 9 h 9"/>
                <a:gd name="T2" fmla="*/ 7 w 7"/>
                <a:gd name="T3" fmla="*/ 7 h 9"/>
                <a:gd name="T4" fmla="*/ 7 w 7"/>
                <a:gd name="T5" fmla="*/ 4 h 9"/>
                <a:gd name="T6" fmla="*/ 7 w 7"/>
                <a:gd name="T7" fmla="*/ 2 h 9"/>
                <a:gd name="T8" fmla="*/ 5 w 7"/>
                <a:gd name="T9" fmla="*/ 0 h 9"/>
                <a:gd name="T10" fmla="*/ 3 w 7"/>
                <a:gd name="T11" fmla="*/ 0 h 9"/>
                <a:gd name="T12" fmla="*/ 0 w 7"/>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9"/>
                  </a:moveTo>
                  <a:lnTo>
                    <a:pt x="7" y="7"/>
                  </a:lnTo>
                  <a:lnTo>
                    <a:pt x="7" y="4"/>
                  </a:lnTo>
                  <a:lnTo>
                    <a:pt x="7" y="2"/>
                  </a:lnTo>
                  <a:lnTo>
                    <a:pt x="5" y="0"/>
                  </a:lnTo>
                  <a:lnTo>
                    <a:pt x="3"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4" name="Line 202"/>
            <p:cNvSpPr>
              <a:spLocks noChangeShapeType="1"/>
            </p:cNvSpPr>
            <p:nvPr userDrawn="1"/>
          </p:nvSpPr>
          <p:spPr bwMode="gray">
            <a:xfrm flipH="1" flipV="1">
              <a:off x="3317" y="1147"/>
              <a:ext cx="209"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5" name="Freeform 203"/>
            <p:cNvSpPr>
              <a:spLocks/>
            </p:cNvSpPr>
            <p:nvPr userDrawn="1"/>
          </p:nvSpPr>
          <p:spPr bwMode="gray">
            <a:xfrm>
              <a:off x="3317" y="1146"/>
              <a:ext cx="9" cy="10"/>
            </a:xfrm>
            <a:custGeom>
              <a:avLst/>
              <a:gdLst>
                <a:gd name="T0" fmla="*/ 9 w 9"/>
                <a:gd name="T1" fmla="*/ 10 h 10"/>
                <a:gd name="T2" fmla="*/ 9 w 9"/>
                <a:gd name="T3" fmla="*/ 7 h 10"/>
                <a:gd name="T4" fmla="*/ 7 w 9"/>
                <a:gd name="T5" fmla="*/ 3 h 10"/>
                <a:gd name="T6" fmla="*/ 7 w 9"/>
                <a:gd name="T7" fmla="*/ 1 h 10"/>
                <a:gd name="T8" fmla="*/ 4 w 9"/>
                <a:gd name="T9" fmla="*/ 0 h 10"/>
                <a:gd name="T10" fmla="*/ 0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0"/>
                  </a:moveTo>
                  <a:lnTo>
                    <a:pt x="9" y="7"/>
                  </a:lnTo>
                  <a:lnTo>
                    <a:pt x="7" y="3"/>
                  </a:lnTo>
                  <a:lnTo>
                    <a:pt x="7" y="1"/>
                  </a:lnTo>
                  <a:lnTo>
                    <a:pt x="4" y="0"/>
                  </a:lnTo>
                  <a:lnTo>
                    <a:pt x="0" y="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6" name="Freeform 204"/>
            <p:cNvSpPr>
              <a:spLocks/>
            </p:cNvSpPr>
            <p:nvPr userDrawn="1"/>
          </p:nvSpPr>
          <p:spPr bwMode="gray">
            <a:xfrm>
              <a:off x="2144" y="1686"/>
              <a:ext cx="10" cy="16"/>
            </a:xfrm>
            <a:custGeom>
              <a:avLst/>
              <a:gdLst>
                <a:gd name="T0" fmla="*/ 10 w 10"/>
                <a:gd name="T1" fmla="*/ 16 h 16"/>
                <a:gd name="T2" fmla="*/ 7 w 10"/>
                <a:gd name="T3" fmla="*/ 14 h 16"/>
                <a:gd name="T4" fmla="*/ 3 w 10"/>
                <a:gd name="T5" fmla="*/ 9 h 16"/>
                <a:gd name="T6" fmla="*/ 2 w 10"/>
                <a:gd name="T7" fmla="*/ 5 h 16"/>
                <a:gd name="T8" fmla="*/ 0 w 10"/>
                <a:gd name="T9" fmla="*/ 0 h 16"/>
              </a:gdLst>
              <a:ahLst/>
              <a:cxnLst>
                <a:cxn ang="0">
                  <a:pos x="T0" y="T1"/>
                </a:cxn>
                <a:cxn ang="0">
                  <a:pos x="T2" y="T3"/>
                </a:cxn>
                <a:cxn ang="0">
                  <a:pos x="T4" y="T5"/>
                </a:cxn>
                <a:cxn ang="0">
                  <a:pos x="T6" y="T7"/>
                </a:cxn>
                <a:cxn ang="0">
                  <a:pos x="T8" y="T9"/>
                </a:cxn>
              </a:cxnLst>
              <a:rect l="0" t="0" r="r" b="b"/>
              <a:pathLst>
                <a:path w="10" h="16">
                  <a:moveTo>
                    <a:pt x="10" y="16"/>
                  </a:moveTo>
                  <a:lnTo>
                    <a:pt x="7" y="14"/>
                  </a:lnTo>
                  <a:lnTo>
                    <a:pt x="3" y="9"/>
                  </a:lnTo>
                  <a:lnTo>
                    <a:pt x="2"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7" name="Freeform 205"/>
            <p:cNvSpPr>
              <a:spLocks/>
            </p:cNvSpPr>
            <p:nvPr userDrawn="1"/>
          </p:nvSpPr>
          <p:spPr bwMode="gray">
            <a:xfrm>
              <a:off x="2265" y="1740"/>
              <a:ext cx="10" cy="9"/>
            </a:xfrm>
            <a:custGeom>
              <a:avLst/>
              <a:gdLst>
                <a:gd name="T0" fmla="*/ 10 w 10"/>
                <a:gd name="T1" fmla="*/ 7 h 9"/>
                <a:gd name="T2" fmla="*/ 7 w 10"/>
                <a:gd name="T3" fmla="*/ 9 h 9"/>
                <a:gd name="T4" fmla="*/ 3 w 10"/>
                <a:gd name="T5" fmla="*/ 7 h 9"/>
                <a:gd name="T6" fmla="*/ 1 w 10"/>
                <a:gd name="T7" fmla="*/ 4 h 9"/>
                <a:gd name="T8" fmla="*/ 0 w 10"/>
                <a:gd name="T9" fmla="*/ 0 h 9"/>
              </a:gdLst>
              <a:ahLst/>
              <a:cxnLst>
                <a:cxn ang="0">
                  <a:pos x="T0" y="T1"/>
                </a:cxn>
                <a:cxn ang="0">
                  <a:pos x="T2" y="T3"/>
                </a:cxn>
                <a:cxn ang="0">
                  <a:pos x="T4" y="T5"/>
                </a:cxn>
                <a:cxn ang="0">
                  <a:pos x="T6" y="T7"/>
                </a:cxn>
                <a:cxn ang="0">
                  <a:pos x="T8" y="T9"/>
                </a:cxn>
              </a:cxnLst>
              <a:rect l="0" t="0" r="r" b="b"/>
              <a:pathLst>
                <a:path w="10" h="9">
                  <a:moveTo>
                    <a:pt x="10" y="7"/>
                  </a:moveTo>
                  <a:lnTo>
                    <a:pt x="7" y="9"/>
                  </a:lnTo>
                  <a:lnTo>
                    <a:pt x="3" y="7"/>
                  </a:lnTo>
                  <a:lnTo>
                    <a:pt x="1"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78" name="Line 206"/>
            <p:cNvSpPr>
              <a:spLocks noChangeShapeType="1"/>
            </p:cNvSpPr>
            <p:nvPr userDrawn="1"/>
          </p:nvSpPr>
          <p:spPr bwMode="gray">
            <a:xfrm>
              <a:off x="2149" y="1702"/>
              <a:ext cx="196" cy="7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9" name="Line 207"/>
            <p:cNvSpPr>
              <a:spLocks noChangeShapeType="1"/>
            </p:cNvSpPr>
            <p:nvPr userDrawn="1"/>
          </p:nvSpPr>
          <p:spPr bwMode="gray">
            <a:xfrm>
              <a:off x="2154" y="1702"/>
              <a:ext cx="193" cy="7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0" name="Freeform 208"/>
            <p:cNvSpPr>
              <a:spLocks/>
            </p:cNvSpPr>
            <p:nvPr userDrawn="1"/>
          </p:nvSpPr>
          <p:spPr bwMode="gray">
            <a:xfrm>
              <a:off x="2345" y="1770"/>
              <a:ext cx="2" cy="5"/>
            </a:xfrm>
            <a:custGeom>
              <a:avLst/>
              <a:gdLst>
                <a:gd name="T0" fmla="*/ 2 w 2"/>
                <a:gd name="T1" fmla="*/ 4 h 5"/>
                <a:gd name="T2" fmla="*/ 0 w 2"/>
                <a:gd name="T3" fmla="*/ 5 h 5"/>
                <a:gd name="T4" fmla="*/ 0 w 2"/>
                <a:gd name="T5" fmla="*/ 5 h 5"/>
                <a:gd name="T6" fmla="*/ 0 w 2"/>
                <a:gd name="T7" fmla="*/ 5 h 5"/>
                <a:gd name="T8" fmla="*/ 0 w 2"/>
                <a:gd name="T9" fmla="*/ 5 h 5"/>
                <a:gd name="T10" fmla="*/ 0 w 2"/>
                <a:gd name="T11" fmla="*/ 5 h 5"/>
                <a:gd name="T12" fmla="*/ 2 w 2"/>
                <a:gd name="T13" fmla="*/ 2 h 5"/>
                <a:gd name="T14" fmla="*/ 2 w 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2" y="4"/>
                  </a:moveTo>
                  <a:lnTo>
                    <a:pt x="0" y="5"/>
                  </a:lnTo>
                  <a:lnTo>
                    <a:pt x="0" y="5"/>
                  </a:lnTo>
                  <a:lnTo>
                    <a:pt x="0" y="5"/>
                  </a:lnTo>
                  <a:lnTo>
                    <a:pt x="0" y="5"/>
                  </a:lnTo>
                  <a:lnTo>
                    <a:pt x="0" y="5"/>
                  </a:lnTo>
                  <a:lnTo>
                    <a:pt x="2" y="2"/>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1" name="Line 209"/>
            <p:cNvSpPr>
              <a:spLocks noChangeShapeType="1"/>
            </p:cNvSpPr>
            <p:nvPr userDrawn="1"/>
          </p:nvSpPr>
          <p:spPr bwMode="gray">
            <a:xfrm flipH="1" flipV="1">
              <a:off x="2146" y="1695"/>
              <a:ext cx="201"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 name="Freeform 210"/>
            <p:cNvSpPr>
              <a:spLocks/>
            </p:cNvSpPr>
            <p:nvPr userDrawn="1"/>
          </p:nvSpPr>
          <p:spPr bwMode="gray">
            <a:xfrm>
              <a:off x="2146" y="1695"/>
              <a:ext cx="8" cy="9"/>
            </a:xfrm>
            <a:custGeom>
              <a:avLst/>
              <a:gdLst>
                <a:gd name="T0" fmla="*/ 0 w 8"/>
                <a:gd name="T1" fmla="*/ 0 h 9"/>
                <a:gd name="T2" fmla="*/ 0 w 8"/>
                <a:gd name="T3" fmla="*/ 3 h 9"/>
                <a:gd name="T4" fmla="*/ 1 w 8"/>
                <a:gd name="T5" fmla="*/ 7 h 9"/>
                <a:gd name="T6" fmla="*/ 3 w 8"/>
                <a:gd name="T7" fmla="*/ 9 h 9"/>
                <a:gd name="T8" fmla="*/ 5 w 8"/>
                <a:gd name="T9" fmla="*/ 9 h 9"/>
                <a:gd name="T10" fmla="*/ 8 w 8"/>
                <a:gd name="T11" fmla="*/ 7 h 9"/>
              </a:gdLst>
              <a:ahLst/>
              <a:cxnLst>
                <a:cxn ang="0">
                  <a:pos x="T0" y="T1"/>
                </a:cxn>
                <a:cxn ang="0">
                  <a:pos x="T2" y="T3"/>
                </a:cxn>
                <a:cxn ang="0">
                  <a:pos x="T4" y="T5"/>
                </a:cxn>
                <a:cxn ang="0">
                  <a:pos x="T6" y="T7"/>
                </a:cxn>
                <a:cxn ang="0">
                  <a:pos x="T8" y="T9"/>
                </a:cxn>
                <a:cxn ang="0">
                  <a:pos x="T10" y="T11"/>
                </a:cxn>
              </a:cxnLst>
              <a:rect l="0" t="0" r="r" b="b"/>
              <a:pathLst>
                <a:path w="8" h="9">
                  <a:moveTo>
                    <a:pt x="0" y="0"/>
                  </a:moveTo>
                  <a:lnTo>
                    <a:pt x="0" y="3"/>
                  </a:lnTo>
                  <a:lnTo>
                    <a:pt x="1" y="7"/>
                  </a:lnTo>
                  <a:lnTo>
                    <a:pt x="3" y="9"/>
                  </a:lnTo>
                  <a:lnTo>
                    <a:pt x="5" y="9"/>
                  </a:lnTo>
                  <a:lnTo>
                    <a:pt x="8"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3" name="Freeform 211"/>
            <p:cNvSpPr>
              <a:spLocks/>
            </p:cNvSpPr>
            <p:nvPr userDrawn="1"/>
          </p:nvSpPr>
          <p:spPr bwMode="gray">
            <a:xfrm>
              <a:off x="2574" y="1863"/>
              <a:ext cx="12" cy="10"/>
            </a:xfrm>
            <a:custGeom>
              <a:avLst/>
              <a:gdLst>
                <a:gd name="T0" fmla="*/ 12 w 12"/>
                <a:gd name="T1" fmla="*/ 1 h 10"/>
                <a:gd name="T2" fmla="*/ 7 w 12"/>
                <a:gd name="T3" fmla="*/ 0 h 10"/>
                <a:gd name="T4" fmla="*/ 5 w 12"/>
                <a:gd name="T5" fmla="*/ 1 h 10"/>
                <a:gd name="T6" fmla="*/ 2 w 12"/>
                <a:gd name="T7" fmla="*/ 3 h 10"/>
                <a:gd name="T8" fmla="*/ 2 w 12"/>
                <a:gd name="T9" fmla="*/ 5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12" y="1"/>
                  </a:moveTo>
                  <a:lnTo>
                    <a:pt x="7" y="0"/>
                  </a:lnTo>
                  <a:lnTo>
                    <a:pt x="5" y="1"/>
                  </a:lnTo>
                  <a:lnTo>
                    <a:pt x="2" y="3"/>
                  </a:lnTo>
                  <a:lnTo>
                    <a:pt x="2" y="5"/>
                  </a:lnTo>
                  <a:lnTo>
                    <a:pt x="0" y="1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4" name="Line 212"/>
            <p:cNvSpPr>
              <a:spLocks noChangeShapeType="1"/>
            </p:cNvSpPr>
            <p:nvPr userDrawn="1"/>
          </p:nvSpPr>
          <p:spPr bwMode="gray">
            <a:xfrm flipV="1">
              <a:off x="2574" y="1866"/>
              <a:ext cx="12" cy="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5" name="Freeform 213"/>
            <p:cNvSpPr>
              <a:spLocks/>
            </p:cNvSpPr>
            <p:nvPr userDrawn="1"/>
          </p:nvSpPr>
          <p:spPr bwMode="gray">
            <a:xfrm>
              <a:off x="2651" y="1885"/>
              <a:ext cx="9" cy="7"/>
            </a:xfrm>
            <a:custGeom>
              <a:avLst/>
              <a:gdLst>
                <a:gd name="T0" fmla="*/ 9 w 9"/>
                <a:gd name="T1" fmla="*/ 7 h 7"/>
                <a:gd name="T2" fmla="*/ 7 w 9"/>
                <a:gd name="T3" fmla="*/ 7 h 7"/>
                <a:gd name="T4" fmla="*/ 5 w 9"/>
                <a:gd name="T5" fmla="*/ 7 h 7"/>
                <a:gd name="T6" fmla="*/ 2 w 9"/>
                <a:gd name="T7" fmla="*/ 7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7" y="7"/>
                  </a:lnTo>
                  <a:lnTo>
                    <a:pt x="5" y="7"/>
                  </a:lnTo>
                  <a:lnTo>
                    <a:pt x="2" y="7"/>
                  </a:lnTo>
                  <a:lnTo>
                    <a:pt x="0"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6" name="Line 214"/>
            <p:cNvSpPr>
              <a:spLocks noChangeShapeType="1"/>
            </p:cNvSpPr>
            <p:nvPr userDrawn="1"/>
          </p:nvSpPr>
          <p:spPr bwMode="gray">
            <a:xfrm>
              <a:off x="2574" y="1863"/>
              <a:ext cx="207"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7" name="Line 215"/>
            <p:cNvSpPr>
              <a:spLocks noChangeShapeType="1"/>
            </p:cNvSpPr>
            <p:nvPr userDrawn="1"/>
          </p:nvSpPr>
          <p:spPr bwMode="gray">
            <a:xfrm>
              <a:off x="2586" y="1864"/>
              <a:ext cx="202" cy="7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8" name="Freeform 216"/>
            <p:cNvSpPr>
              <a:spLocks/>
            </p:cNvSpPr>
            <p:nvPr userDrawn="1"/>
          </p:nvSpPr>
          <p:spPr bwMode="gray">
            <a:xfrm>
              <a:off x="2779" y="1933"/>
              <a:ext cx="9" cy="8"/>
            </a:xfrm>
            <a:custGeom>
              <a:avLst/>
              <a:gdLst>
                <a:gd name="T0" fmla="*/ 9 w 9"/>
                <a:gd name="T1" fmla="*/ 7 h 8"/>
                <a:gd name="T2" fmla="*/ 5 w 9"/>
                <a:gd name="T3" fmla="*/ 8 h 8"/>
                <a:gd name="T4" fmla="*/ 3 w 9"/>
                <a:gd name="T5" fmla="*/ 8 h 8"/>
                <a:gd name="T6" fmla="*/ 2 w 9"/>
                <a:gd name="T7" fmla="*/ 7 h 8"/>
                <a:gd name="T8" fmla="*/ 0 w 9"/>
                <a:gd name="T9" fmla="*/ 3 h 8"/>
                <a:gd name="T10" fmla="*/ 0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9" y="7"/>
                  </a:moveTo>
                  <a:lnTo>
                    <a:pt x="5" y="8"/>
                  </a:lnTo>
                  <a:lnTo>
                    <a:pt x="3" y="8"/>
                  </a:lnTo>
                  <a:lnTo>
                    <a:pt x="2" y="7"/>
                  </a:lnTo>
                  <a:lnTo>
                    <a:pt x="0"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89" name="Line 217"/>
            <p:cNvSpPr>
              <a:spLocks noChangeShapeType="1"/>
            </p:cNvSpPr>
            <p:nvPr userDrawn="1"/>
          </p:nvSpPr>
          <p:spPr bwMode="gray">
            <a:xfrm flipH="1" flipV="1">
              <a:off x="2565" y="1852"/>
              <a:ext cx="214" cy="8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90" name="Freeform 218"/>
            <p:cNvSpPr>
              <a:spLocks/>
            </p:cNvSpPr>
            <p:nvPr userDrawn="1"/>
          </p:nvSpPr>
          <p:spPr bwMode="gray">
            <a:xfrm>
              <a:off x="2565" y="1852"/>
              <a:ext cx="21" cy="12"/>
            </a:xfrm>
            <a:custGeom>
              <a:avLst/>
              <a:gdLst>
                <a:gd name="T0" fmla="*/ 21 w 21"/>
                <a:gd name="T1" fmla="*/ 12 h 12"/>
                <a:gd name="T2" fmla="*/ 14 w 21"/>
                <a:gd name="T3" fmla="*/ 12 h 12"/>
                <a:gd name="T4" fmla="*/ 11 w 21"/>
                <a:gd name="T5" fmla="*/ 11 h 12"/>
                <a:gd name="T6" fmla="*/ 7 w 21"/>
                <a:gd name="T7" fmla="*/ 9 h 12"/>
                <a:gd name="T8" fmla="*/ 4 w 21"/>
                <a:gd name="T9" fmla="*/ 5 h 12"/>
                <a:gd name="T10" fmla="*/ 0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1" y="12"/>
                  </a:moveTo>
                  <a:lnTo>
                    <a:pt x="14" y="12"/>
                  </a:lnTo>
                  <a:lnTo>
                    <a:pt x="11" y="11"/>
                  </a:lnTo>
                  <a:lnTo>
                    <a:pt x="7" y="9"/>
                  </a:lnTo>
                  <a:lnTo>
                    <a:pt x="4"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91" name="Freeform 219"/>
            <p:cNvSpPr>
              <a:spLocks/>
            </p:cNvSpPr>
            <p:nvPr userDrawn="1"/>
          </p:nvSpPr>
          <p:spPr bwMode="gray">
            <a:xfrm>
              <a:off x="2868" y="1884"/>
              <a:ext cx="12" cy="8"/>
            </a:xfrm>
            <a:custGeom>
              <a:avLst/>
              <a:gdLst>
                <a:gd name="T0" fmla="*/ 0 w 12"/>
                <a:gd name="T1" fmla="*/ 8 h 8"/>
                <a:gd name="T2" fmla="*/ 4 w 12"/>
                <a:gd name="T3" fmla="*/ 8 h 8"/>
                <a:gd name="T4" fmla="*/ 5 w 12"/>
                <a:gd name="T5" fmla="*/ 8 h 8"/>
                <a:gd name="T6" fmla="*/ 9 w 12"/>
                <a:gd name="T7" fmla="*/ 7 h 8"/>
                <a:gd name="T8" fmla="*/ 11 w 12"/>
                <a:gd name="T9" fmla="*/ 3 h 8"/>
                <a:gd name="T10" fmla="*/ 1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0" y="8"/>
                  </a:moveTo>
                  <a:lnTo>
                    <a:pt x="4" y="8"/>
                  </a:lnTo>
                  <a:lnTo>
                    <a:pt x="5" y="8"/>
                  </a:lnTo>
                  <a:lnTo>
                    <a:pt x="9" y="7"/>
                  </a:lnTo>
                  <a:lnTo>
                    <a:pt x="11" y="3"/>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92" name="Line 220"/>
            <p:cNvSpPr>
              <a:spLocks noChangeShapeType="1"/>
            </p:cNvSpPr>
            <p:nvPr userDrawn="1"/>
          </p:nvSpPr>
          <p:spPr bwMode="gray">
            <a:xfrm flipV="1">
              <a:off x="2796" y="1844"/>
              <a:ext cx="159" cy="9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93" name="Line 221"/>
            <p:cNvSpPr>
              <a:spLocks noChangeShapeType="1"/>
            </p:cNvSpPr>
            <p:nvPr userDrawn="1"/>
          </p:nvSpPr>
          <p:spPr bwMode="gray">
            <a:xfrm flipV="1">
              <a:off x="2788" y="1845"/>
              <a:ext cx="159"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94" name="Freeform 222"/>
            <p:cNvSpPr>
              <a:spLocks/>
            </p:cNvSpPr>
            <p:nvPr userDrawn="1"/>
          </p:nvSpPr>
          <p:spPr bwMode="gray">
            <a:xfrm>
              <a:off x="2947" y="1837"/>
              <a:ext cx="12" cy="8"/>
            </a:xfrm>
            <a:custGeom>
              <a:avLst/>
              <a:gdLst>
                <a:gd name="T0" fmla="*/ 0 w 12"/>
                <a:gd name="T1" fmla="*/ 8 h 8"/>
                <a:gd name="T2" fmla="*/ 5 w 12"/>
                <a:gd name="T3" fmla="*/ 8 h 8"/>
                <a:gd name="T4" fmla="*/ 7 w 12"/>
                <a:gd name="T5" fmla="*/ 8 h 8"/>
                <a:gd name="T6" fmla="*/ 10 w 12"/>
                <a:gd name="T7" fmla="*/ 7 h 8"/>
                <a:gd name="T8" fmla="*/ 12 w 12"/>
                <a:gd name="T9" fmla="*/ 3 h 8"/>
                <a:gd name="T10" fmla="*/ 1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0" y="8"/>
                  </a:moveTo>
                  <a:lnTo>
                    <a:pt x="5" y="8"/>
                  </a:lnTo>
                  <a:lnTo>
                    <a:pt x="7" y="8"/>
                  </a:lnTo>
                  <a:lnTo>
                    <a:pt x="10" y="7"/>
                  </a:lnTo>
                  <a:lnTo>
                    <a:pt x="12" y="3"/>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95" name="Line 223"/>
            <p:cNvSpPr>
              <a:spLocks noChangeShapeType="1"/>
            </p:cNvSpPr>
            <p:nvPr userDrawn="1"/>
          </p:nvSpPr>
          <p:spPr bwMode="gray">
            <a:xfrm flipH="1">
              <a:off x="2798" y="1837"/>
              <a:ext cx="161" cy="9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96" name="Freeform 224"/>
            <p:cNvSpPr>
              <a:spLocks/>
            </p:cNvSpPr>
            <p:nvPr userDrawn="1"/>
          </p:nvSpPr>
          <p:spPr bwMode="gray">
            <a:xfrm>
              <a:off x="2788" y="1931"/>
              <a:ext cx="10" cy="10"/>
            </a:xfrm>
            <a:custGeom>
              <a:avLst/>
              <a:gdLst>
                <a:gd name="T0" fmla="*/ 10 w 10"/>
                <a:gd name="T1" fmla="*/ 0 h 10"/>
                <a:gd name="T2" fmla="*/ 10 w 10"/>
                <a:gd name="T3" fmla="*/ 5 h 10"/>
                <a:gd name="T4" fmla="*/ 8 w 10"/>
                <a:gd name="T5" fmla="*/ 7 h 10"/>
                <a:gd name="T6" fmla="*/ 7 w 10"/>
                <a:gd name="T7" fmla="*/ 9 h 10"/>
                <a:gd name="T8" fmla="*/ 3 w 10"/>
                <a:gd name="T9" fmla="*/ 10 h 10"/>
                <a:gd name="T10" fmla="*/ 0 w 10"/>
                <a:gd name="T11" fmla="*/ 9 h 10"/>
              </a:gdLst>
              <a:ahLst/>
              <a:cxnLst>
                <a:cxn ang="0">
                  <a:pos x="T0" y="T1"/>
                </a:cxn>
                <a:cxn ang="0">
                  <a:pos x="T2" y="T3"/>
                </a:cxn>
                <a:cxn ang="0">
                  <a:pos x="T4" y="T5"/>
                </a:cxn>
                <a:cxn ang="0">
                  <a:pos x="T6" y="T7"/>
                </a:cxn>
                <a:cxn ang="0">
                  <a:pos x="T8" y="T9"/>
                </a:cxn>
                <a:cxn ang="0">
                  <a:pos x="T10" y="T11"/>
                </a:cxn>
              </a:cxnLst>
              <a:rect l="0" t="0" r="r" b="b"/>
              <a:pathLst>
                <a:path w="10" h="10">
                  <a:moveTo>
                    <a:pt x="10" y="0"/>
                  </a:moveTo>
                  <a:lnTo>
                    <a:pt x="10" y="5"/>
                  </a:lnTo>
                  <a:lnTo>
                    <a:pt x="8" y="7"/>
                  </a:lnTo>
                  <a:lnTo>
                    <a:pt x="7" y="9"/>
                  </a:lnTo>
                  <a:lnTo>
                    <a:pt x="3" y="10"/>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97" name="Freeform 225"/>
            <p:cNvSpPr>
              <a:spLocks/>
            </p:cNvSpPr>
            <p:nvPr userDrawn="1"/>
          </p:nvSpPr>
          <p:spPr bwMode="gray">
            <a:xfrm>
              <a:off x="2947" y="1826"/>
              <a:ext cx="8" cy="19"/>
            </a:xfrm>
            <a:custGeom>
              <a:avLst/>
              <a:gdLst>
                <a:gd name="T0" fmla="*/ 0 w 8"/>
                <a:gd name="T1" fmla="*/ 19 h 19"/>
                <a:gd name="T2" fmla="*/ 3 w 8"/>
                <a:gd name="T3" fmla="*/ 16 h 19"/>
                <a:gd name="T4" fmla="*/ 7 w 8"/>
                <a:gd name="T5" fmla="*/ 11 h 19"/>
                <a:gd name="T6" fmla="*/ 8 w 8"/>
                <a:gd name="T7" fmla="*/ 5 h 19"/>
                <a:gd name="T8" fmla="*/ 8 w 8"/>
                <a:gd name="T9" fmla="*/ 0 h 19"/>
              </a:gdLst>
              <a:ahLst/>
              <a:cxnLst>
                <a:cxn ang="0">
                  <a:pos x="T0" y="T1"/>
                </a:cxn>
                <a:cxn ang="0">
                  <a:pos x="T2" y="T3"/>
                </a:cxn>
                <a:cxn ang="0">
                  <a:pos x="T4" y="T5"/>
                </a:cxn>
                <a:cxn ang="0">
                  <a:pos x="T6" y="T7"/>
                </a:cxn>
                <a:cxn ang="0">
                  <a:pos x="T8" y="T9"/>
                </a:cxn>
              </a:cxnLst>
              <a:rect l="0" t="0" r="r" b="b"/>
              <a:pathLst>
                <a:path w="8" h="19">
                  <a:moveTo>
                    <a:pt x="0" y="19"/>
                  </a:moveTo>
                  <a:lnTo>
                    <a:pt x="3" y="16"/>
                  </a:lnTo>
                  <a:lnTo>
                    <a:pt x="7" y="11"/>
                  </a:lnTo>
                  <a:lnTo>
                    <a:pt x="8" y="5"/>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98" name="Freeform 226"/>
            <p:cNvSpPr>
              <a:spLocks/>
            </p:cNvSpPr>
            <p:nvPr userDrawn="1"/>
          </p:nvSpPr>
          <p:spPr bwMode="gray">
            <a:xfrm>
              <a:off x="2342" y="1513"/>
              <a:ext cx="10" cy="9"/>
            </a:xfrm>
            <a:custGeom>
              <a:avLst/>
              <a:gdLst>
                <a:gd name="T0" fmla="*/ 0 w 10"/>
                <a:gd name="T1" fmla="*/ 9 h 9"/>
                <a:gd name="T2" fmla="*/ 3 w 10"/>
                <a:gd name="T3" fmla="*/ 9 h 9"/>
                <a:gd name="T4" fmla="*/ 7 w 10"/>
                <a:gd name="T5" fmla="*/ 9 h 9"/>
                <a:gd name="T6" fmla="*/ 8 w 10"/>
                <a:gd name="T7" fmla="*/ 7 h 9"/>
                <a:gd name="T8" fmla="*/ 10 w 10"/>
                <a:gd name="T9" fmla="*/ 3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3" y="9"/>
                  </a:lnTo>
                  <a:lnTo>
                    <a:pt x="7" y="9"/>
                  </a:lnTo>
                  <a:lnTo>
                    <a:pt x="8" y="7"/>
                  </a:lnTo>
                  <a:lnTo>
                    <a:pt x="10" y="3"/>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299" name="Line 227"/>
            <p:cNvSpPr>
              <a:spLocks noChangeShapeType="1"/>
            </p:cNvSpPr>
            <p:nvPr userDrawn="1"/>
          </p:nvSpPr>
          <p:spPr bwMode="gray">
            <a:xfrm flipH="1" flipV="1">
              <a:off x="2319" y="1366"/>
              <a:ext cx="26" cy="1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0" name="Line 228"/>
            <p:cNvSpPr>
              <a:spLocks noChangeShapeType="1"/>
            </p:cNvSpPr>
            <p:nvPr userDrawn="1"/>
          </p:nvSpPr>
          <p:spPr bwMode="gray">
            <a:xfrm flipH="1" flipV="1">
              <a:off x="2314" y="1366"/>
              <a:ext cx="31" cy="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1" name="Freeform 229"/>
            <p:cNvSpPr>
              <a:spLocks/>
            </p:cNvSpPr>
            <p:nvPr userDrawn="1"/>
          </p:nvSpPr>
          <p:spPr bwMode="gray">
            <a:xfrm>
              <a:off x="2314" y="1364"/>
              <a:ext cx="8" cy="11"/>
            </a:xfrm>
            <a:custGeom>
              <a:avLst/>
              <a:gdLst>
                <a:gd name="T0" fmla="*/ 0 w 8"/>
                <a:gd name="T1" fmla="*/ 2 h 11"/>
                <a:gd name="T2" fmla="*/ 3 w 8"/>
                <a:gd name="T3" fmla="*/ 0 h 11"/>
                <a:gd name="T4" fmla="*/ 5 w 8"/>
                <a:gd name="T5" fmla="*/ 2 h 11"/>
                <a:gd name="T6" fmla="*/ 7 w 8"/>
                <a:gd name="T7" fmla="*/ 4 h 11"/>
                <a:gd name="T8" fmla="*/ 8 w 8"/>
                <a:gd name="T9" fmla="*/ 7 h 11"/>
                <a:gd name="T10" fmla="*/ 8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0" y="2"/>
                  </a:moveTo>
                  <a:lnTo>
                    <a:pt x="3" y="0"/>
                  </a:lnTo>
                  <a:lnTo>
                    <a:pt x="5" y="2"/>
                  </a:lnTo>
                  <a:lnTo>
                    <a:pt x="7" y="4"/>
                  </a:lnTo>
                  <a:lnTo>
                    <a:pt x="8" y="7"/>
                  </a:lnTo>
                  <a:lnTo>
                    <a:pt x="8" y="1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02" name="Line 230"/>
            <p:cNvSpPr>
              <a:spLocks noChangeShapeType="1"/>
            </p:cNvSpPr>
            <p:nvPr userDrawn="1"/>
          </p:nvSpPr>
          <p:spPr bwMode="gray">
            <a:xfrm>
              <a:off x="2322" y="1375"/>
              <a:ext cx="23" cy="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3" name="Freeform 231"/>
            <p:cNvSpPr>
              <a:spLocks/>
            </p:cNvSpPr>
            <p:nvPr userDrawn="1"/>
          </p:nvSpPr>
          <p:spPr bwMode="gray">
            <a:xfrm>
              <a:off x="2221" y="1408"/>
              <a:ext cx="10" cy="9"/>
            </a:xfrm>
            <a:custGeom>
              <a:avLst/>
              <a:gdLst>
                <a:gd name="T0" fmla="*/ 10 w 10"/>
                <a:gd name="T1" fmla="*/ 0 h 9"/>
                <a:gd name="T2" fmla="*/ 7 w 10"/>
                <a:gd name="T3" fmla="*/ 0 h 9"/>
                <a:gd name="T4" fmla="*/ 5 w 10"/>
                <a:gd name="T5" fmla="*/ 0 h 9"/>
                <a:gd name="T6" fmla="*/ 3 w 10"/>
                <a:gd name="T7" fmla="*/ 2 h 9"/>
                <a:gd name="T8" fmla="*/ 0 w 10"/>
                <a:gd name="T9" fmla="*/ 5 h 9"/>
                <a:gd name="T10" fmla="*/ 0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10" y="0"/>
                  </a:moveTo>
                  <a:lnTo>
                    <a:pt x="7" y="0"/>
                  </a:lnTo>
                  <a:lnTo>
                    <a:pt x="5" y="0"/>
                  </a:lnTo>
                  <a:lnTo>
                    <a:pt x="3" y="2"/>
                  </a:lnTo>
                  <a:lnTo>
                    <a:pt x="0" y="5"/>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04" name="Line 232"/>
            <p:cNvSpPr>
              <a:spLocks noChangeShapeType="1"/>
            </p:cNvSpPr>
            <p:nvPr userDrawn="1"/>
          </p:nvSpPr>
          <p:spPr bwMode="gray">
            <a:xfrm flipH="1">
              <a:off x="2140" y="1368"/>
              <a:ext cx="165"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5" name="Line 233"/>
            <p:cNvSpPr>
              <a:spLocks noChangeShapeType="1"/>
            </p:cNvSpPr>
            <p:nvPr userDrawn="1"/>
          </p:nvSpPr>
          <p:spPr bwMode="gray">
            <a:xfrm flipH="1">
              <a:off x="2147" y="1366"/>
              <a:ext cx="167" cy="8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6" name="Freeform 234"/>
            <p:cNvSpPr>
              <a:spLocks/>
            </p:cNvSpPr>
            <p:nvPr userDrawn="1"/>
          </p:nvSpPr>
          <p:spPr bwMode="gray">
            <a:xfrm>
              <a:off x="2139" y="1450"/>
              <a:ext cx="8" cy="10"/>
            </a:xfrm>
            <a:custGeom>
              <a:avLst/>
              <a:gdLst>
                <a:gd name="T0" fmla="*/ 8 w 8"/>
                <a:gd name="T1" fmla="*/ 2 h 10"/>
                <a:gd name="T2" fmla="*/ 5 w 8"/>
                <a:gd name="T3" fmla="*/ 0 h 10"/>
                <a:gd name="T4" fmla="*/ 3 w 8"/>
                <a:gd name="T5" fmla="*/ 2 h 10"/>
                <a:gd name="T6" fmla="*/ 0 w 8"/>
                <a:gd name="T7" fmla="*/ 4 h 10"/>
                <a:gd name="T8" fmla="*/ 0 w 8"/>
                <a:gd name="T9" fmla="*/ 7 h 10"/>
                <a:gd name="T10" fmla="*/ 0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8" y="2"/>
                  </a:moveTo>
                  <a:lnTo>
                    <a:pt x="5" y="0"/>
                  </a:lnTo>
                  <a:lnTo>
                    <a:pt x="3" y="2"/>
                  </a:lnTo>
                  <a:lnTo>
                    <a:pt x="0" y="4"/>
                  </a:lnTo>
                  <a:lnTo>
                    <a:pt x="0" y="7"/>
                  </a:lnTo>
                  <a:lnTo>
                    <a:pt x="0" y="1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07" name="Line 235"/>
            <p:cNvSpPr>
              <a:spLocks noChangeShapeType="1"/>
            </p:cNvSpPr>
            <p:nvPr userDrawn="1"/>
          </p:nvSpPr>
          <p:spPr bwMode="gray">
            <a:xfrm flipV="1">
              <a:off x="2139" y="1375"/>
              <a:ext cx="164" cy="8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8" name="Freeform 236"/>
            <p:cNvSpPr>
              <a:spLocks/>
            </p:cNvSpPr>
            <p:nvPr userDrawn="1"/>
          </p:nvSpPr>
          <p:spPr bwMode="gray">
            <a:xfrm>
              <a:off x="2303" y="1366"/>
              <a:ext cx="11" cy="9"/>
            </a:xfrm>
            <a:custGeom>
              <a:avLst/>
              <a:gdLst>
                <a:gd name="T0" fmla="*/ 11 w 11"/>
                <a:gd name="T1" fmla="*/ 0 h 9"/>
                <a:gd name="T2" fmla="*/ 5 w 11"/>
                <a:gd name="T3" fmla="*/ 0 h 9"/>
                <a:gd name="T4" fmla="*/ 4 w 11"/>
                <a:gd name="T5" fmla="*/ 0 h 9"/>
                <a:gd name="T6" fmla="*/ 2 w 11"/>
                <a:gd name="T7" fmla="*/ 2 h 9"/>
                <a:gd name="T8" fmla="*/ 0 w 11"/>
                <a:gd name="T9" fmla="*/ 5 h 9"/>
                <a:gd name="T10" fmla="*/ 0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5" y="0"/>
                  </a:lnTo>
                  <a:lnTo>
                    <a:pt x="4" y="0"/>
                  </a:lnTo>
                  <a:lnTo>
                    <a:pt x="2" y="2"/>
                  </a:lnTo>
                  <a:lnTo>
                    <a:pt x="0" y="5"/>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09" name="Freeform 237"/>
            <p:cNvSpPr>
              <a:spLocks/>
            </p:cNvSpPr>
            <p:nvPr userDrawn="1"/>
          </p:nvSpPr>
          <p:spPr bwMode="gray">
            <a:xfrm>
              <a:off x="2261" y="1495"/>
              <a:ext cx="9" cy="18"/>
            </a:xfrm>
            <a:custGeom>
              <a:avLst/>
              <a:gdLst>
                <a:gd name="T0" fmla="*/ 9 w 9"/>
                <a:gd name="T1" fmla="*/ 0 h 18"/>
                <a:gd name="T2" fmla="*/ 4 w 9"/>
                <a:gd name="T3" fmla="*/ 4 h 18"/>
                <a:gd name="T4" fmla="*/ 2 w 9"/>
                <a:gd name="T5" fmla="*/ 7 h 18"/>
                <a:gd name="T6" fmla="*/ 0 w 9"/>
                <a:gd name="T7" fmla="*/ 13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4" y="4"/>
                  </a:lnTo>
                  <a:lnTo>
                    <a:pt x="2" y="7"/>
                  </a:lnTo>
                  <a:lnTo>
                    <a:pt x="0" y="13"/>
                  </a:lnTo>
                  <a:lnTo>
                    <a:pt x="0"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10" name="Line 238"/>
            <p:cNvSpPr>
              <a:spLocks noChangeShapeType="1"/>
            </p:cNvSpPr>
            <p:nvPr userDrawn="1"/>
          </p:nvSpPr>
          <p:spPr bwMode="gray">
            <a:xfrm>
              <a:off x="2142" y="1459"/>
              <a:ext cx="198" cy="7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11" name="Line 239"/>
            <p:cNvSpPr>
              <a:spLocks noChangeShapeType="1"/>
            </p:cNvSpPr>
            <p:nvPr userDrawn="1"/>
          </p:nvSpPr>
          <p:spPr bwMode="gray">
            <a:xfrm>
              <a:off x="2147" y="1452"/>
              <a:ext cx="195" cy="7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12" name="Freeform 240"/>
            <p:cNvSpPr>
              <a:spLocks/>
            </p:cNvSpPr>
            <p:nvPr userDrawn="1"/>
          </p:nvSpPr>
          <p:spPr bwMode="gray">
            <a:xfrm>
              <a:off x="2340" y="1522"/>
              <a:ext cx="3" cy="21"/>
            </a:xfrm>
            <a:custGeom>
              <a:avLst/>
              <a:gdLst>
                <a:gd name="T0" fmla="*/ 2 w 3"/>
                <a:gd name="T1" fmla="*/ 0 h 21"/>
                <a:gd name="T2" fmla="*/ 0 w 3"/>
                <a:gd name="T3" fmla="*/ 7 h 21"/>
                <a:gd name="T4" fmla="*/ 0 w 3"/>
                <a:gd name="T5" fmla="*/ 14 h 21"/>
                <a:gd name="T6" fmla="*/ 3 w 3"/>
                <a:gd name="T7" fmla="*/ 21 h 21"/>
              </a:gdLst>
              <a:ahLst/>
              <a:cxnLst>
                <a:cxn ang="0">
                  <a:pos x="T0" y="T1"/>
                </a:cxn>
                <a:cxn ang="0">
                  <a:pos x="T2" y="T3"/>
                </a:cxn>
                <a:cxn ang="0">
                  <a:pos x="T4" y="T5"/>
                </a:cxn>
                <a:cxn ang="0">
                  <a:pos x="T6" y="T7"/>
                </a:cxn>
              </a:cxnLst>
              <a:rect l="0" t="0" r="r" b="b"/>
              <a:pathLst>
                <a:path w="3" h="21">
                  <a:moveTo>
                    <a:pt x="2" y="0"/>
                  </a:moveTo>
                  <a:lnTo>
                    <a:pt x="0" y="7"/>
                  </a:lnTo>
                  <a:lnTo>
                    <a:pt x="0" y="14"/>
                  </a:lnTo>
                  <a:lnTo>
                    <a:pt x="3" y="2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13" name="Line 241"/>
            <p:cNvSpPr>
              <a:spLocks noChangeShapeType="1"/>
            </p:cNvSpPr>
            <p:nvPr userDrawn="1"/>
          </p:nvSpPr>
          <p:spPr bwMode="gray">
            <a:xfrm flipH="1" flipV="1">
              <a:off x="2139" y="1469"/>
              <a:ext cx="204"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14" name="Freeform 242"/>
            <p:cNvSpPr>
              <a:spLocks/>
            </p:cNvSpPr>
            <p:nvPr userDrawn="1"/>
          </p:nvSpPr>
          <p:spPr bwMode="gray">
            <a:xfrm>
              <a:off x="2139" y="1452"/>
              <a:ext cx="8" cy="17"/>
            </a:xfrm>
            <a:custGeom>
              <a:avLst/>
              <a:gdLst>
                <a:gd name="T0" fmla="*/ 0 w 8"/>
                <a:gd name="T1" fmla="*/ 17 h 17"/>
                <a:gd name="T2" fmla="*/ 1 w 8"/>
                <a:gd name="T3" fmla="*/ 12 h 17"/>
                <a:gd name="T4" fmla="*/ 3 w 8"/>
                <a:gd name="T5" fmla="*/ 7 h 17"/>
                <a:gd name="T6" fmla="*/ 5 w 8"/>
                <a:gd name="T7" fmla="*/ 3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1" y="12"/>
                  </a:lnTo>
                  <a:lnTo>
                    <a:pt x="3" y="7"/>
                  </a:lnTo>
                  <a:lnTo>
                    <a:pt x="5" y="3"/>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15" name="Freeform 243"/>
            <p:cNvSpPr>
              <a:spLocks/>
            </p:cNvSpPr>
            <p:nvPr userDrawn="1"/>
          </p:nvSpPr>
          <p:spPr bwMode="gray">
            <a:xfrm>
              <a:off x="2655" y="1546"/>
              <a:ext cx="10" cy="18"/>
            </a:xfrm>
            <a:custGeom>
              <a:avLst/>
              <a:gdLst>
                <a:gd name="T0" fmla="*/ 10 w 10"/>
                <a:gd name="T1" fmla="*/ 18 h 18"/>
                <a:gd name="T2" fmla="*/ 7 w 10"/>
                <a:gd name="T3" fmla="*/ 14 h 18"/>
                <a:gd name="T4" fmla="*/ 3 w 10"/>
                <a:gd name="T5" fmla="*/ 11 h 18"/>
                <a:gd name="T6" fmla="*/ 0 w 10"/>
                <a:gd name="T7" fmla="*/ 5 h 18"/>
                <a:gd name="T8" fmla="*/ 0 w 10"/>
                <a:gd name="T9" fmla="*/ 0 h 18"/>
              </a:gdLst>
              <a:ahLst/>
              <a:cxnLst>
                <a:cxn ang="0">
                  <a:pos x="T0" y="T1"/>
                </a:cxn>
                <a:cxn ang="0">
                  <a:pos x="T2" y="T3"/>
                </a:cxn>
                <a:cxn ang="0">
                  <a:pos x="T4" y="T5"/>
                </a:cxn>
                <a:cxn ang="0">
                  <a:pos x="T6" y="T7"/>
                </a:cxn>
                <a:cxn ang="0">
                  <a:pos x="T8" y="T9"/>
                </a:cxn>
              </a:cxnLst>
              <a:rect l="0" t="0" r="r" b="b"/>
              <a:pathLst>
                <a:path w="10" h="18">
                  <a:moveTo>
                    <a:pt x="10" y="18"/>
                  </a:moveTo>
                  <a:lnTo>
                    <a:pt x="7" y="14"/>
                  </a:lnTo>
                  <a:lnTo>
                    <a:pt x="3" y="11"/>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16" name="Line 244"/>
            <p:cNvSpPr>
              <a:spLocks noChangeShapeType="1"/>
            </p:cNvSpPr>
            <p:nvPr userDrawn="1"/>
          </p:nvSpPr>
          <p:spPr bwMode="gray">
            <a:xfrm flipH="1">
              <a:off x="2576" y="1511"/>
              <a:ext cx="163"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17" name="Line 245"/>
            <p:cNvSpPr>
              <a:spLocks noChangeShapeType="1"/>
            </p:cNvSpPr>
            <p:nvPr userDrawn="1"/>
          </p:nvSpPr>
          <p:spPr bwMode="gray">
            <a:xfrm flipH="1">
              <a:off x="2583" y="1518"/>
              <a:ext cx="163"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18" name="Freeform 246"/>
            <p:cNvSpPr>
              <a:spLocks/>
            </p:cNvSpPr>
            <p:nvPr userDrawn="1"/>
          </p:nvSpPr>
          <p:spPr bwMode="gray">
            <a:xfrm>
              <a:off x="2572" y="1592"/>
              <a:ext cx="11" cy="17"/>
            </a:xfrm>
            <a:custGeom>
              <a:avLst/>
              <a:gdLst>
                <a:gd name="T0" fmla="*/ 11 w 11"/>
                <a:gd name="T1" fmla="*/ 17 h 17"/>
                <a:gd name="T2" fmla="*/ 7 w 11"/>
                <a:gd name="T3" fmla="*/ 14 h 17"/>
                <a:gd name="T4" fmla="*/ 4 w 11"/>
                <a:gd name="T5" fmla="*/ 10 h 17"/>
                <a:gd name="T6" fmla="*/ 0 w 11"/>
                <a:gd name="T7" fmla="*/ 5 h 17"/>
                <a:gd name="T8" fmla="*/ 0 w 11"/>
                <a:gd name="T9" fmla="*/ 0 h 17"/>
              </a:gdLst>
              <a:ahLst/>
              <a:cxnLst>
                <a:cxn ang="0">
                  <a:pos x="T0" y="T1"/>
                </a:cxn>
                <a:cxn ang="0">
                  <a:pos x="T2" y="T3"/>
                </a:cxn>
                <a:cxn ang="0">
                  <a:pos x="T4" y="T5"/>
                </a:cxn>
                <a:cxn ang="0">
                  <a:pos x="T6" y="T7"/>
                </a:cxn>
                <a:cxn ang="0">
                  <a:pos x="T8" y="T9"/>
                </a:cxn>
              </a:cxnLst>
              <a:rect l="0" t="0" r="r" b="b"/>
              <a:pathLst>
                <a:path w="11" h="17">
                  <a:moveTo>
                    <a:pt x="11" y="17"/>
                  </a:moveTo>
                  <a:lnTo>
                    <a:pt x="7" y="14"/>
                  </a:lnTo>
                  <a:lnTo>
                    <a:pt x="4" y="10"/>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19" name="Line 247"/>
            <p:cNvSpPr>
              <a:spLocks noChangeShapeType="1"/>
            </p:cNvSpPr>
            <p:nvPr userDrawn="1"/>
          </p:nvSpPr>
          <p:spPr bwMode="gray">
            <a:xfrm flipV="1">
              <a:off x="2572" y="1502"/>
              <a:ext cx="163" cy="9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20" name="Freeform 248"/>
            <p:cNvSpPr>
              <a:spLocks/>
            </p:cNvSpPr>
            <p:nvPr userDrawn="1"/>
          </p:nvSpPr>
          <p:spPr bwMode="gray">
            <a:xfrm>
              <a:off x="2735" y="1502"/>
              <a:ext cx="11" cy="16"/>
            </a:xfrm>
            <a:custGeom>
              <a:avLst/>
              <a:gdLst>
                <a:gd name="T0" fmla="*/ 11 w 11"/>
                <a:gd name="T1" fmla="*/ 16 h 16"/>
                <a:gd name="T2" fmla="*/ 7 w 11"/>
                <a:gd name="T3" fmla="*/ 14 h 16"/>
                <a:gd name="T4" fmla="*/ 4 w 11"/>
                <a:gd name="T5" fmla="*/ 9 h 16"/>
                <a:gd name="T6" fmla="*/ 0 w 11"/>
                <a:gd name="T7" fmla="*/ 4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7" y="14"/>
                  </a:lnTo>
                  <a:lnTo>
                    <a:pt x="4" y="9"/>
                  </a:lnTo>
                  <a:lnTo>
                    <a:pt x="0"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21" name="Freeform 249"/>
            <p:cNvSpPr>
              <a:spLocks/>
            </p:cNvSpPr>
            <p:nvPr userDrawn="1"/>
          </p:nvSpPr>
          <p:spPr bwMode="gray">
            <a:xfrm>
              <a:off x="2649" y="1635"/>
              <a:ext cx="9" cy="18"/>
            </a:xfrm>
            <a:custGeom>
              <a:avLst/>
              <a:gdLst>
                <a:gd name="T0" fmla="*/ 9 w 9"/>
                <a:gd name="T1" fmla="*/ 0 h 18"/>
                <a:gd name="T2" fmla="*/ 6 w 9"/>
                <a:gd name="T3" fmla="*/ 4 h 18"/>
                <a:gd name="T4" fmla="*/ 2 w 9"/>
                <a:gd name="T5" fmla="*/ 7 h 18"/>
                <a:gd name="T6" fmla="*/ 0 w 9"/>
                <a:gd name="T7" fmla="*/ 13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6" y="4"/>
                  </a:lnTo>
                  <a:lnTo>
                    <a:pt x="2" y="7"/>
                  </a:lnTo>
                  <a:lnTo>
                    <a:pt x="0" y="13"/>
                  </a:lnTo>
                  <a:lnTo>
                    <a:pt x="0"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22" name="Line 250"/>
            <p:cNvSpPr>
              <a:spLocks noChangeShapeType="1"/>
            </p:cNvSpPr>
            <p:nvPr userDrawn="1"/>
          </p:nvSpPr>
          <p:spPr bwMode="gray">
            <a:xfrm>
              <a:off x="2571" y="1614"/>
              <a:ext cx="210" cy="7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23" name="Line 251"/>
            <p:cNvSpPr>
              <a:spLocks noChangeShapeType="1"/>
            </p:cNvSpPr>
            <p:nvPr userDrawn="1"/>
          </p:nvSpPr>
          <p:spPr bwMode="gray">
            <a:xfrm>
              <a:off x="2583" y="1609"/>
              <a:ext cx="205"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24" name="Freeform 252"/>
            <p:cNvSpPr>
              <a:spLocks/>
            </p:cNvSpPr>
            <p:nvPr userDrawn="1"/>
          </p:nvSpPr>
          <p:spPr bwMode="gray">
            <a:xfrm>
              <a:off x="2779" y="1683"/>
              <a:ext cx="9" cy="17"/>
            </a:xfrm>
            <a:custGeom>
              <a:avLst/>
              <a:gdLst>
                <a:gd name="T0" fmla="*/ 9 w 9"/>
                <a:gd name="T1" fmla="*/ 0 h 17"/>
                <a:gd name="T2" fmla="*/ 5 w 9"/>
                <a:gd name="T3" fmla="*/ 3 h 17"/>
                <a:gd name="T4" fmla="*/ 2 w 9"/>
                <a:gd name="T5" fmla="*/ 7 h 17"/>
                <a:gd name="T6" fmla="*/ 0 w 9"/>
                <a:gd name="T7" fmla="*/ 12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5" y="3"/>
                  </a:lnTo>
                  <a:lnTo>
                    <a:pt x="2" y="7"/>
                  </a:lnTo>
                  <a:lnTo>
                    <a:pt x="0" y="12"/>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25" name="Line 253"/>
            <p:cNvSpPr>
              <a:spLocks noChangeShapeType="1"/>
            </p:cNvSpPr>
            <p:nvPr userDrawn="1"/>
          </p:nvSpPr>
          <p:spPr bwMode="gray">
            <a:xfrm flipH="1" flipV="1">
              <a:off x="2564" y="1623"/>
              <a:ext cx="215"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26" name="Freeform 254"/>
            <p:cNvSpPr>
              <a:spLocks/>
            </p:cNvSpPr>
            <p:nvPr userDrawn="1"/>
          </p:nvSpPr>
          <p:spPr bwMode="gray">
            <a:xfrm>
              <a:off x="2564" y="1609"/>
              <a:ext cx="19" cy="14"/>
            </a:xfrm>
            <a:custGeom>
              <a:avLst/>
              <a:gdLst>
                <a:gd name="T0" fmla="*/ 19 w 19"/>
                <a:gd name="T1" fmla="*/ 0 h 14"/>
                <a:gd name="T2" fmla="*/ 14 w 19"/>
                <a:gd name="T3" fmla="*/ 2 h 14"/>
                <a:gd name="T4" fmla="*/ 8 w 19"/>
                <a:gd name="T5" fmla="*/ 4 h 14"/>
                <a:gd name="T6" fmla="*/ 3 w 19"/>
                <a:gd name="T7" fmla="*/ 9 h 14"/>
                <a:gd name="T8" fmla="*/ 0 w 19"/>
                <a:gd name="T9" fmla="*/ 14 h 14"/>
              </a:gdLst>
              <a:ahLst/>
              <a:cxnLst>
                <a:cxn ang="0">
                  <a:pos x="T0" y="T1"/>
                </a:cxn>
                <a:cxn ang="0">
                  <a:pos x="T2" y="T3"/>
                </a:cxn>
                <a:cxn ang="0">
                  <a:pos x="T4" y="T5"/>
                </a:cxn>
                <a:cxn ang="0">
                  <a:pos x="T6" y="T7"/>
                </a:cxn>
                <a:cxn ang="0">
                  <a:pos x="T8" y="T9"/>
                </a:cxn>
              </a:cxnLst>
              <a:rect l="0" t="0" r="r" b="b"/>
              <a:pathLst>
                <a:path w="19" h="14">
                  <a:moveTo>
                    <a:pt x="19" y="0"/>
                  </a:moveTo>
                  <a:lnTo>
                    <a:pt x="14" y="2"/>
                  </a:lnTo>
                  <a:lnTo>
                    <a:pt x="8" y="4"/>
                  </a:lnTo>
                  <a:lnTo>
                    <a:pt x="3" y="9"/>
                  </a:lnTo>
                  <a:lnTo>
                    <a:pt x="0" y="14"/>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27" name="Freeform 255"/>
            <p:cNvSpPr>
              <a:spLocks/>
            </p:cNvSpPr>
            <p:nvPr userDrawn="1"/>
          </p:nvSpPr>
          <p:spPr bwMode="gray">
            <a:xfrm>
              <a:off x="2868" y="1635"/>
              <a:ext cx="12" cy="18"/>
            </a:xfrm>
            <a:custGeom>
              <a:avLst/>
              <a:gdLst>
                <a:gd name="T0" fmla="*/ 0 w 12"/>
                <a:gd name="T1" fmla="*/ 0 h 18"/>
                <a:gd name="T2" fmla="*/ 5 w 12"/>
                <a:gd name="T3" fmla="*/ 2 h 18"/>
                <a:gd name="T4" fmla="*/ 9 w 12"/>
                <a:gd name="T5" fmla="*/ 7 h 18"/>
                <a:gd name="T6" fmla="*/ 11 w 12"/>
                <a:gd name="T7" fmla="*/ 13 h 18"/>
                <a:gd name="T8" fmla="*/ 12 w 12"/>
                <a:gd name="T9" fmla="*/ 18 h 18"/>
              </a:gdLst>
              <a:ahLst/>
              <a:cxnLst>
                <a:cxn ang="0">
                  <a:pos x="T0" y="T1"/>
                </a:cxn>
                <a:cxn ang="0">
                  <a:pos x="T2" y="T3"/>
                </a:cxn>
                <a:cxn ang="0">
                  <a:pos x="T4" y="T5"/>
                </a:cxn>
                <a:cxn ang="0">
                  <a:pos x="T6" y="T7"/>
                </a:cxn>
                <a:cxn ang="0">
                  <a:pos x="T8" y="T9"/>
                </a:cxn>
              </a:cxnLst>
              <a:rect l="0" t="0" r="r" b="b"/>
              <a:pathLst>
                <a:path w="12" h="18">
                  <a:moveTo>
                    <a:pt x="0" y="0"/>
                  </a:moveTo>
                  <a:lnTo>
                    <a:pt x="5" y="2"/>
                  </a:lnTo>
                  <a:lnTo>
                    <a:pt x="9" y="7"/>
                  </a:lnTo>
                  <a:lnTo>
                    <a:pt x="11" y="13"/>
                  </a:lnTo>
                  <a:lnTo>
                    <a:pt x="12"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28" name="Line 256"/>
            <p:cNvSpPr>
              <a:spLocks noChangeShapeType="1"/>
            </p:cNvSpPr>
            <p:nvPr userDrawn="1"/>
          </p:nvSpPr>
          <p:spPr bwMode="gray">
            <a:xfrm flipV="1">
              <a:off x="2796" y="1597"/>
              <a:ext cx="161"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29" name="Line 257"/>
            <p:cNvSpPr>
              <a:spLocks noChangeShapeType="1"/>
            </p:cNvSpPr>
            <p:nvPr userDrawn="1"/>
          </p:nvSpPr>
          <p:spPr bwMode="gray">
            <a:xfrm flipV="1">
              <a:off x="2788" y="1590"/>
              <a:ext cx="160" cy="9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30" name="Freeform 258"/>
            <p:cNvSpPr>
              <a:spLocks/>
            </p:cNvSpPr>
            <p:nvPr userDrawn="1"/>
          </p:nvSpPr>
          <p:spPr bwMode="gray">
            <a:xfrm>
              <a:off x="2948" y="1590"/>
              <a:ext cx="13" cy="16"/>
            </a:xfrm>
            <a:custGeom>
              <a:avLst/>
              <a:gdLst>
                <a:gd name="T0" fmla="*/ 0 w 13"/>
                <a:gd name="T1" fmla="*/ 0 h 16"/>
                <a:gd name="T2" fmla="*/ 6 w 13"/>
                <a:gd name="T3" fmla="*/ 2 h 16"/>
                <a:gd name="T4" fmla="*/ 9 w 13"/>
                <a:gd name="T5" fmla="*/ 7 h 16"/>
                <a:gd name="T6" fmla="*/ 11 w 13"/>
                <a:gd name="T7" fmla="*/ 10 h 16"/>
                <a:gd name="T8" fmla="*/ 13 w 13"/>
                <a:gd name="T9" fmla="*/ 16 h 16"/>
              </a:gdLst>
              <a:ahLst/>
              <a:cxnLst>
                <a:cxn ang="0">
                  <a:pos x="T0" y="T1"/>
                </a:cxn>
                <a:cxn ang="0">
                  <a:pos x="T2" y="T3"/>
                </a:cxn>
                <a:cxn ang="0">
                  <a:pos x="T4" y="T5"/>
                </a:cxn>
                <a:cxn ang="0">
                  <a:pos x="T6" y="T7"/>
                </a:cxn>
                <a:cxn ang="0">
                  <a:pos x="T8" y="T9"/>
                </a:cxn>
              </a:cxnLst>
              <a:rect l="0" t="0" r="r" b="b"/>
              <a:pathLst>
                <a:path w="13" h="16">
                  <a:moveTo>
                    <a:pt x="0" y="0"/>
                  </a:moveTo>
                  <a:lnTo>
                    <a:pt x="6" y="2"/>
                  </a:lnTo>
                  <a:lnTo>
                    <a:pt x="9" y="7"/>
                  </a:lnTo>
                  <a:lnTo>
                    <a:pt x="11" y="10"/>
                  </a:lnTo>
                  <a:lnTo>
                    <a:pt x="13"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31" name="Line 259"/>
            <p:cNvSpPr>
              <a:spLocks noChangeShapeType="1"/>
            </p:cNvSpPr>
            <p:nvPr userDrawn="1"/>
          </p:nvSpPr>
          <p:spPr bwMode="gray">
            <a:xfrm flipH="1">
              <a:off x="2798" y="1606"/>
              <a:ext cx="163" cy="9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32" name="Freeform 260"/>
            <p:cNvSpPr>
              <a:spLocks/>
            </p:cNvSpPr>
            <p:nvPr userDrawn="1"/>
          </p:nvSpPr>
          <p:spPr bwMode="gray">
            <a:xfrm>
              <a:off x="2788" y="1683"/>
              <a:ext cx="10" cy="15"/>
            </a:xfrm>
            <a:custGeom>
              <a:avLst/>
              <a:gdLst>
                <a:gd name="T0" fmla="*/ 10 w 10"/>
                <a:gd name="T1" fmla="*/ 15 h 15"/>
                <a:gd name="T2" fmla="*/ 10 w 10"/>
                <a:gd name="T3" fmla="*/ 10 h 15"/>
                <a:gd name="T4" fmla="*/ 8 w 10"/>
                <a:gd name="T5" fmla="*/ 7 h 15"/>
                <a:gd name="T6" fmla="*/ 5 w 10"/>
                <a:gd name="T7" fmla="*/ 1 h 15"/>
                <a:gd name="T8" fmla="*/ 0 w 10"/>
                <a:gd name="T9" fmla="*/ 0 h 15"/>
              </a:gdLst>
              <a:ahLst/>
              <a:cxnLst>
                <a:cxn ang="0">
                  <a:pos x="T0" y="T1"/>
                </a:cxn>
                <a:cxn ang="0">
                  <a:pos x="T2" y="T3"/>
                </a:cxn>
                <a:cxn ang="0">
                  <a:pos x="T4" y="T5"/>
                </a:cxn>
                <a:cxn ang="0">
                  <a:pos x="T6" y="T7"/>
                </a:cxn>
                <a:cxn ang="0">
                  <a:pos x="T8" y="T9"/>
                </a:cxn>
              </a:cxnLst>
              <a:rect l="0" t="0" r="r" b="b"/>
              <a:pathLst>
                <a:path w="10" h="15">
                  <a:moveTo>
                    <a:pt x="10" y="15"/>
                  </a:moveTo>
                  <a:lnTo>
                    <a:pt x="10" y="10"/>
                  </a:lnTo>
                  <a:lnTo>
                    <a:pt x="8" y="7"/>
                  </a:lnTo>
                  <a:lnTo>
                    <a:pt x="5" y="1"/>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33" name="Freeform 261"/>
            <p:cNvSpPr>
              <a:spLocks/>
            </p:cNvSpPr>
            <p:nvPr userDrawn="1"/>
          </p:nvSpPr>
          <p:spPr bwMode="gray">
            <a:xfrm>
              <a:off x="2821" y="1543"/>
              <a:ext cx="9" cy="8"/>
            </a:xfrm>
            <a:custGeom>
              <a:avLst/>
              <a:gdLst>
                <a:gd name="T0" fmla="*/ 0 w 9"/>
                <a:gd name="T1" fmla="*/ 1 h 8"/>
                <a:gd name="T2" fmla="*/ 3 w 9"/>
                <a:gd name="T3" fmla="*/ 0 h 8"/>
                <a:gd name="T4" fmla="*/ 5 w 9"/>
                <a:gd name="T5" fmla="*/ 1 h 8"/>
                <a:gd name="T6" fmla="*/ 9 w 9"/>
                <a:gd name="T7" fmla="*/ 5 h 8"/>
                <a:gd name="T8" fmla="*/ 9 w 9"/>
                <a:gd name="T9" fmla="*/ 8 h 8"/>
              </a:gdLst>
              <a:ahLst/>
              <a:cxnLst>
                <a:cxn ang="0">
                  <a:pos x="T0" y="T1"/>
                </a:cxn>
                <a:cxn ang="0">
                  <a:pos x="T2" y="T3"/>
                </a:cxn>
                <a:cxn ang="0">
                  <a:pos x="T4" y="T5"/>
                </a:cxn>
                <a:cxn ang="0">
                  <a:pos x="T6" y="T7"/>
                </a:cxn>
                <a:cxn ang="0">
                  <a:pos x="T8" y="T9"/>
                </a:cxn>
              </a:cxnLst>
              <a:rect l="0" t="0" r="r" b="b"/>
              <a:pathLst>
                <a:path w="9" h="8">
                  <a:moveTo>
                    <a:pt x="0" y="1"/>
                  </a:moveTo>
                  <a:lnTo>
                    <a:pt x="3" y="0"/>
                  </a:lnTo>
                  <a:lnTo>
                    <a:pt x="5" y="1"/>
                  </a:lnTo>
                  <a:lnTo>
                    <a:pt x="9" y="5"/>
                  </a:lnTo>
                  <a:lnTo>
                    <a:pt x="9"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34" name="Line 262"/>
            <p:cNvSpPr>
              <a:spLocks noChangeShapeType="1"/>
            </p:cNvSpPr>
            <p:nvPr userDrawn="1"/>
          </p:nvSpPr>
          <p:spPr bwMode="gray">
            <a:xfrm flipH="1" flipV="1">
              <a:off x="2747" y="1516"/>
              <a:ext cx="208"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35" name="Line 263"/>
            <p:cNvSpPr>
              <a:spLocks noChangeShapeType="1"/>
            </p:cNvSpPr>
            <p:nvPr userDrawn="1"/>
          </p:nvSpPr>
          <p:spPr bwMode="gray">
            <a:xfrm flipH="1" flipV="1">
              <a:off x="2746" y="1518"/>
              <a:ext cx="202" cy="7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36" name="Freeform 264"/>
            <p:cNvSpPr>
              <a:spLocks/>
            </p:cNvSpPr>
            <p:nvPr userDrawn="1"/>
          </p:nvSpPr>
          <p:spPr bwMode="gray">
            <a:xfrm>
              <a:off x="2744" y="1516"/>
              <a:ext cx="3" cy="6"/>
            </a:xfrm>
            <a:custGeom>
              <a:avLst/>
              <a:gdLst>
                <a:gd name="T0" fmla="*/ 2 w 3"/>
                <a:gd name="T1" fmla="*/ 2 h 6"/>
                <a:gd name="T2" fmla="*/ 2 w 3"/>
                <a:gd name="T3" fmla="*/ 0 h 6"/>
                <a:gd name="T4" fmla="*/ 2 w 3"/>
                <a:gd name="T5" fmla="*/ 0 h 6"/>
                <a:gd name="T6" fmla="*/ 3 w 3"/>
                <a:gd name="T7" fmla="*/ 0 h 6"/>
                <a:gd name="T8" fmla="*/ 3 w 3"/>
                <a:gd name="T9" fmla="*/ 0 h 6"/>
                <a:gd name="T10" fmla="*/ 3 w 3"/>
                <a:gd name="T11" fmla="*/ 2 h 6"/>
                <a:gd name="T12" fmla="*/ 2 w 3"/>
                <a:gd name="T13" fmla="*/ 2 h 6"/>
                <a:gd name="T14" fmla="*/ 2 w 3"/>
                <a:gd name="T15" fmla="*/ 4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2"/>
                  </a:moveTo>
                  <a:lnTo>
                    <a:pt x="2" y="0"/>
                  </a:lnTo>
                  <a:lnTo>
                    <a:pt x="2" y="0"/>
                  </a:lnTo>
                  <a:lnTo>
                    <a:pt x="3" y="0"/>
                  </a:lnTo>
                  <a:lnTo>
                    <a:pt x="3" y="0"/>
                  </a:lnTo>
                  <a:lnTo>
                    <a:pt x="3" y="2"/>
                  </a:lnTo>
                  <a:lnTo>
                    <a:pt x="2" y="2"/>
                  </a:lnTo>
                  <a:lnTo>
                    <a:pt x="2" y="4"/>
                  </a:lnTo>
                  <a:lnTo>
                    <a:pt x="0" y="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37" name="Line 265"/>
            <p:cNvSpPr>
              <a:spLocks noChangeShapeType="1"/>
            </p:cNvSpPr>
            <p:nvPr userDrawn="1"/>
          </p:nvSpPr>
          <p:spPr bwMode="gray">
            <a:xfrm>
              <a:off x="2744" y="1522"/>
              <a:ext cx="213"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38" name="Freeform 266"/>
            <p:cNvSpPr>
              <a:spLocks/>
            </p:cNvSpPr>
            <p:nvPr userDrawn="1"/>
          </p:nvSpPr>
          <p:spPr bwMode="gray">
            <a:xfrm>
              <a:off x="2948" y="1588"/>
              <a:ext cx="9" cy="9"/>
            </a:xfrm>
            <a:custGeom>
              <a:avLst/>
              <a:gdLst>
                <a:gd name="T0" fmla="*/ 0 w 9"/>
                <a:gd name="T1" fmla="*/ 2 h 9"/>
                <a:gd name="T2" fmla="*/ 4 w 9"/>
                <a:gd name="T3" fmla="*/ 0 h 9"/>
                <a:gd name="T4" fmla="*/ 7 w 9"/>
                <a:gd name="T5" fmla="*/ 0 h 9"/>
                <a:gd name="T6" fmla="*/ 9 w 9"/>
                <a:gd name="T7" fmla="*/ 4 h 9"/>
                <a:gd name="T8" fmla="*/ 9 w 9"/>
                <a:gd name="T9" fmla="*/ 5 h 9"/>
                <a:gd name="T10" fmla="*/ 9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0" y="2"/>
                  </a:moveTo>
                  <a:lnTo>
                    <a:pt x="4" y="0"/>
                  </a:lnTo>
                  <a:lnTo>
                    <a:pt x="7" y="0"/>
                  </a:lnTo>
                  <a:lnTo>
                    <a:pt x="9" y="4"/>
                  </a:lnTo>
                  <a:lnTo>
                    <a:pt x="9" y="5"/>
                  </a:lnTo>
                  <a:lnTo>
                    <a:pt x="9"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39" name="Freeform 267"/>
            <p:cNvSpPr>
              <a:spLocks/>
            </p:cNvSpPr>
            <p:nvPr userDrawn="1"/>
          </p:nvSpPr>
          <p:spPr bwMode="gray">
            <a:xfrm>
              <a:off x="2959" y="1719"/>
              <a:ext cx="21" cy="2"/>
            </a:xfrm>
            <a:custGeom>
              <a:avLst/>
              <a:gdLst>
                <a:gd name="T0" fmla="*/ 0 w 21"/>
                <a:gd name="T1" fmla="*/ 2 h 2"/>
                <a:gd name="T2" fmla="*/ 5 w 21"/>
                <a:gd name="T3" fmla="*/ 0 h 2"/>
                <a:gd name="T4" fmla="*/ 10 w 21"/>
                <a:gd name="T5" fmla="*/ 0 h 2"/>
                <a:gd name="T6" fmla="*/ 16 w 21"/>
                <a:gd name="T7" fmla="*/ 0 h 2"/>
                <a:gd name="T8" fmla="*/ 21 w 21"/>
                <a:gd name="T9" fmla="*/ 2 h 2"/>
              </a:gdLst>
              <a:ahLst/>
              <a:cxnLst>
                <a:cxn ang="0">
                  <a:pos x="T0" y="T1"/>
                </a:cxn>
                <a:cxn ang="0">
                  <a:pos x="T2" y="T3"/>
                </a:cxn>
                <a:cxn ang="0">
                  <a:pos x="T4" y="T5"/>
                </a:cxn>
                <a:cxn ang="0">
                  <a:pos x="T6" y="T7"/>
                </a:cxn>
                <a:cxn ang="0">
                  <a:pos x="T8" y="T9"/>
                </a:cxn>
              </a:cxnLst>
              <a:rect l="0" t="0" r="r" b="b"/>
              <a:pathLst>
                <a:path w="21" h="2">
                  <a:moveTo>
                    <a:pt x="0" y="2"/>
                  </a:moveTo>
                  <a:lnTo>
                    <a:pt x="5" y="0"/>
                  </a:lnTo>
                  <a:lnTo>
                    <a:pt x="10" y="0"/>
                  </a:lnTo>
                  <a:lnTo>
                    <a:pt x="16" y="0"/>
                  </a:lnTo>
                  <a:lnTo>
                    <a:pt x="21"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3340" name="Group 268"/>
            <p:cNvGrpSpPr>
              <a:grpSpLocks/>
            </p:cNvGrpSpPr>
            <p:nvPr userDrawn="1"/>
          </p:nvGrpSpPr>
          <p:grpSpPr bwMode="auto">
            <a:xfrm>
              <a:off x="2135" y="838"/>
              <a:ext cx="1546" cy="1270"/>
              <a:chOff x="2135" y="838"/>
              <a:chExt cx="1546" cy="1270"/>
            </a:xfrm>
          </p:grpSpPr>
          <p:sp>
            <p:nvSpPr>
              <p:cNvPr id="3341" name="Line 269"/>
              <p:cNvSpPr>
                <a:spLocks noChangeShapeType="1"/>
              </p:cNvSpPr>
              <p:nvPr userDrawn="1"/>
            </p:nvSpPr>
            <p:spPr bwMode="gray">
              <a:xfrm flipV="1">
                <a:off x="2968" y="1604"/>
                <a:ext cx="1"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42" name="Line 270"/>
              <p:cNvSpPr>
                <a:spLocks noChangeShapeType="1"/>
              </p:cNvSpPr>
              <p:nvPr userDrawn="1"/>
            </p:nvSpPr>
            <p:spPr bwMode="gray">
              <a:xfrm flipV="1">
                <a:off x="2959" y="1606"/>
                <a:ext cx="2"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43" name="Freeform 271"/>
              <p:cNvSpPr>
                <a:spLocks/>
              </p:cNvSpPr>
              <p:nvPr userDrawn="1"/>
            </p:nvSpPr>
            <p:spPr bwMode="gray">
              <a:xfrm>
                <a:off x="2961" y="1604"/>
                <a:ext cx="19" cy="2"/>
              </a:xfrm>
              <a:custGeom>
                <a:avLst/>
                <a:gdLst>
                  <a:gd name="T0" fmla="*/ 0 w 19"/>
                  <a:gd name="T1" fmla="*/ 2 h 2"/>
                  <a:gd name="T2" fmla="*/ 5 w 19"/>
                  <a:gd name="T3" fmla="*/ 0 h 2"/>
                  <a:gd name="T4" fmla="*/ 8 w 19"/>
                  <a:gd name="T5" fmla="*/ 0 h 2"/>
                  <a:gd name="T6" fmla="*/ 14 w 19"/>
                  <a:gd name="T7" fmla="*/ 0 h 2"/>
                  <a:gd name="T8" fmla="*/ 19 w 19"/>
                  <a:gd name="T9" fmla="*/ 2 h 2"/>
                </a:gdLst>
                <a:ahLst/>
                <a:cxnLst>
                  <a:cxn ang="0">
                    <a:pos x="T0" y="T1"/>
                  </a:cxn>
                  <a:cxn ang="0">
                    <a:pos x="T2" y="T3"/>
                  </a:cxn>
                  <a:cxn ang="0">
                    <a:pos x="T4" y="T5"/>
                  </a:cxn>
                  <a:cxn ang="0">
                    <a:pos x="T6" y="T7"/>
                  </a:cxn>
                  <a:cxn ang="0">
                    <a:pos x="T8" y="T9"/>
                  </a:cxn>
                </a:cxnLst>
                <a:rect l="0" t="0" r="r" b="b"/>
                <a:pathLst>
                  <a:path w="19" h="2">
                    <a:moveTo>
                      <a:pt x="0" y="2"/>
                    </a:moveTo>
                    <a:lnTo>
                      <a:pt x="5" y="0"/>
                    </a:lnTo>
                    <a:lnTo>
                      <a:pt x="8" y="0"/>
                    </a:lnTo>
                    <a:lnTo>
                      <a:pt x="14" y="0"/>
                    </a:lnTo>
                    <a:lnTo>
                      <a:pt x="19"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44" name="Line 272"/>
              <p:cNvSpPr>
                <a:spLocks noChangeShapeType="1"/>
              </p:cNvSpPr>
              <p:nvPr userDrawn="1"/>
            </p:nvSpPr>
            <p:spPr bwMode="gray">
              <a:xfrm flipH="1">
                <a:off x="2978" y="1606"/>
                <a:ext cx="2"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45" name="Freeform 273"/>
              <p:cNvSpPr>
                <a:spLocks/>
              </p:cNvSpPr>
              <p:nvPr userDrawn="1"/>
            </p:nvSpPr>
            <p:spPr bwMode="gray">
              <a:xfrm>
                <a:off x="2959" y="1833"/>
                <a:ext cx="19" cy="4"/>
              </a:xfrm>
              <a:custGeom>
                <a:avLst/>
                <a:gdLst>
                  <a:gd name="T0" fmla="*/ 0 w 19"/>
                  <a:gd name="T1" fmla="*/ 4 h 4"/>
                  <a:gd name="T2" fmla="*/ 5 w 19"/>
                  <a:gd name="T3" fmla="*/ 0 h 4"/>
                  <a:gd name="T4" fmla="*/ 9 w 19"/>
                  <a:gd name="T5" fmla="*/ 0 h 4"/>
                  <a:gd name="T6" fmla="*/ 14 w 19"/>
                  <a:gd name="T7" fmla="*/ 0 h 4"/>
                  <a:gd name="T8" fmla="*/ 19 w 19"/>
                  <a:gd name="T9" fmla="*/ 2 h 4"/>
                </a:gdLst>
                <a:ahLst/>
                <a:cxnLst>
                  <a:cxn ang="0">
                    <a:pos x="T0" y="T1"/>
                  </a:cxn>
                  <a:cxn ang="0">
                    <a:pos x="T2" y="T3"/>
                  </a:cxn>
                  <a:cxn ang="0">
                    <a:pos x="T4" y="T5"/>
                  </a:cxn>
                  <a:cxn ang="0">
                    <a:pos x="T6" y="T7"/>
                  </a:cxn>
                  <a:cxn ang="0">
                    <a:pos x="T8" y="T9"/>
                  </a:cxn>
                </a:cxnLst>
                <a:rect l="0" t="0" r="r" b="b"/>
                <a:pathLst>
                  <a:path w="19" h="4">
                    <a:moveTo>
                      <a:pt x="0" y="4"/>
                    </a:moveTo>
                    <a:lnTo>
                      <a:pt x="5" y="0"/>
                    </a:lnTo>
                    <a:lnTo>
                      <a:pt x="9" y="0"/>
                    </a:lnTo>
                    <a:lnTo>
                      <a:pt x="14" y="0"/>
                    </a:lnTo>
                    <a:lnTo>
                      <a:pt x="19"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46" name="Freeform 274"/>
              <p:cNvSpPr>
                <a:spLocks/>
              </p:cNvSpPr>
              <p:nvPr userDrawn="1"/>
            </p:nvSpPr>
            <p:spPr bwMode="gray">
              <a:xfrm>
                <a:off x="2319" y="1366"/>
                <a:ext cx="3" cy="9"/>
              </a:xfrm>
              <a:custGeom>
                <a:avLst/>
                <a:gdLst>
                  <a:gd name="T0" fmla="*/ 3 w 3"/>
                  <a:gd name="T1" fmla="*/ 9 h 9"/>
                  <a:gd name="T2" fmla="*/ 0 w 3"/>
                  <a:gd name="T3" fmla="*/ 7 h 9"/>
                  <a:gd name="T4" fmla="*/ 0 w 3"/>
                  <a:gd name="T5" fmla="*/ 4 h 9"/>
                  <a:gd name="T6" fmla="*/ 0 w 3"/>
                  <a:gd name="T7" fmla="*/ 2 h 9"/>
                  <a:gd name="T8" fmla="*/ 2 w 3"/>
                  <a:gd name="T9" fmla="*/ 0 h 9"/>
                </a:gdLst>
                <a:ahLst/>
                <a:cxnLst>
                  <a:cxn ang="0">
                    <a:pos x="T0" y="T1"/>
                  </a:cxn>
                  <a:cxn ang="0">
                    <a:pos x="T2" y="T3"/>
                  </a:cxn>
                  <a:cxn ang="0">
                    <a:pos x="T4" y="T5"/>
                  </a:cxn>
                  <a:cxn ang="0">
                    <a:pos x="T6" y="T7"/>
                  </a:cxn>
                  <a:cxn ang="0">
                    <a:pos x="T8" y="T9"/>
                  </a:cxn>
                </a:cxnLst>
                <a:rect l="0" t="0" r="r" b="b"/>
                <a:pathLst>
                  <a:path w="3" h="9">
                    <a:moveTo>
                      <a:pt x="3" y="9"/>
                    </a:moveTo>
                    <a:lnTo>
                      <a:pt x="0" y="7"/>
                    </a:lnTo>
                    <a:lnTo>
                      <a:pt x="0" y="4"/>
                    </a:lnTo>
                    <a:lnTo>
                      <a:pt x="0" y="2"/>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47" name="Freeform 275"/>
              <p:cNvSpPr>
                <a:spLocks/>
              </p:cNvSpPr>
              <p:nvPr userDrawn="1"/>
            </p:nvSpPr>
            <p:spPr bwMode="gray">
              <a:xfrm>
                <a:off x="2957" y="1712"/>
                <a:ext cx="19" cy="2"/>
              </a:xfrm>
              <a:custGeom>
                <a:avLst/>
                <a:gdLst>
                  <a:gd name="T0" fmla="*/ 0 w 19"/>
                  <a:gd name="T1" fmla="*/ 0 h 2"/>
                  <a:gd name="T2" fmla="*/ 5 w 19"/>
                  <a:gd name="T3" fmla="*/ 2 h 2"/>
                  <a:gd name="T4" fmla="*/ 11 w 19"/>
                  <a:gd name="T5" fmla="*/ 2 h 2"/>
                  <a:gd name="T6" fmla="*/ 16 w 19"/>
                  <a:gd name="T7" fmla="*/ 2 h 2"/>
                  <a:gd name="T8" fmla="*/ 19 w 19"/>
                  <a:gd name="T9" fmla="*/ 0 h 2"/>
                </a:gdLst>
                <a:ahLst/>
                <a:cxnLst>
                  <a:cxn ang="0">
                    <a:pos x="T0" y="T1"/>
                  </a:cxn>
                  <a:cxn ang="0">
                    <a:pos x="T2" y="T3"/>
                  </a:cxn>
                  <a:cxn ang="0">
                    <a:pos x="T4" y="T5"/>
                  </a:cxn>
                  <a:cxn ang="0">
                    <a:pos x="T6" y="T7"/>
                  </a:cxn>
                  <a:cxn ang="0">
                    <a:pos x="T8" y="T9"/>
                  </a:cxn>
                </a:cxnLst>
                <a:rect l="0" t="0" r="r" b="b"/>
                <a:pathLst>
                  <a:path w="19" h="2">
                    <a:moveTo>
                      <a:pt x="0" y="0"/>
                    </a:moveTo>
                    <a:lnTo>
                      <a:pt x="5" y="2"/>
                    </a:lnTo>
                    <a:lnTo>
                      <a:pt x="11" y="2"/>
                    </a:lnTo>
                    <a:lnTo>
                      <a:pt x="16" y="2"/>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48" name="Line 276"/>
              <p:cNvSpPr>
                <a:spLocks noChangeShapeType="1"/>
              </p:cNvSpPr>
              <p:nvPr userDrawn="1"/>
            </p:nvSpPr>
            <p:spPr bwMode="gray">
              <a:xfrm flipH="1">
                <a:off x="2966" y="1599"/>
                <a:ext cx="2"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49" name="Line 277"/>
              <p:cNvSpPr>
                <a:spLocks noChangeShapeType="1"/>
              </p:cNvSpPr>
              <p:nvPr userDrawn="1"/>
            </p:nvSpPr>
            <p:spPr bwMode="gray">
              <a:xfrm flipH="1">
                <a:off x="2955" y="1597"/>
                <a:ext cx="2"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0" name="Freeform 278"/>
              <p:cNvSpPr>
                <a:spLocks/>
              </p:cNvSpPr>
              <p:nvPr userDrawn="1"/>
            </p:nvSpPr>
            <p:spPr bwMode="gray">
              <a:xfrm>
                <a:off x="2955" y="1826"/>
                <a:ext cx="21" cy="4"/>
              </a:xfrm>
              <a:custGeom>
                <a:avLst/>
                <a:gdLst>
                  <a:gd name="T0" fmla="*/ 0 w 21"/>
                  <a:gd name="T1" fmla="*/ 0 h 4"/>
                  <a:gd name="T2" fmla="*/ 6 w 21"/>
                  <a:gd name="T3" fmla="*/ 2 h 4"/>
                  <a:gd name="T4" fmla="*/ 11 w 21"/>
                  <a:gd name="T5" fmla="*/ 4 h 4"/>
                  <a:gd name="T6" fmla="*/ 16 w 21"/>
                  <a:gd name="T7" fmla="*/ 2 h 4"/>
                  <a:gd name="T8" fmla="*/ 21 w 21"/>
                  <a:gd name="T9" fmla="*/ 0 h 4"/>
                </a:gdLst>
                <a:ahLst/>
                <a:cxnLst>
                  <a:cxn ang="0">
                    <a:pos x="T0" y="T1"/>
                  </a:cxn>
                  <a:cxn ang="0">
                    <a:pos x="T2" y="T3"/>
                  </a:cxn>
                  <a:cxn ang="0">
                    <a:pos x="T4" y="T5"/>
                  </a:cxn>
                  <a:cxn ang="0">
                    <a:pos x="T6" y="T7"/>
                  </a:cxn>
                  <a:cxn ang="0">
                    <a:pos x="T8" y="T9"/>
                  </a:cxn>
                </a:cxnLst>
                <a:rect l="0" t="0" r="r" b="b"/>
                <a:pathLst>
                  <a:path w="21" h="4">
                    <a:moveTo>
                      <a:pt x="0" y="0"/>
                    </a:moveTo>
                    <a:lnTo>
                      <a:pt x="6" y="2"/>
                    </a:lnTo>
                    <a:lnTo>
                      <a:pt x="11" y="4"/>
                    </a:lnTo>
                    <a:lnTo>
                      <a:pt x="16" y="2"/>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51" name="Line 279"/>
              <p:cNvSpPr>
                <a:spLocks noChangeShapeType="1"/>
              </p:cNvSpPr>
              <p:nvPr userDrawn="1"/>
            </p:nvSpPr>
            <p:spPr bwMode="gray">
              <a:xfrm flipV="1">
                <a:off x="2976" y="1597"/>
                <a:ext cx="2"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2" name="Freeform 280"/>
              <p:cNvSpPr>
                <a:spLocks/>
              </p:cNvSpPr>
              <p:nvPr userDrawn="1"/>
            </p:nvSpPr>
            <p:spPr bwMode="gray">
              <a:xfrm>
                <a:off x="2957" y="1597"/>
                <a:ext cx="21" cy="2"/>
              </a:xfrm>
              <a:custGeom>
                <a:avLst/>
                <a:gdLst>
                  <a:gd name="T0" fmla="*/ 0 w 21"/>
                  <a:gd name="T1" fmla="*/ 0 h 2"/>
                  <a:gd name="T2" fmla="*/ 5 w 21"/>
                  <a:gd name="T3" fmla="*/ 2 h 2"/>
                  <a:gd name="T4" fmla="*/ 11 w 21"/>
                  <a:gd name="T5" fmla="*/ 2 h 2"/>
                  <a:gd name="T6" fmla="*/ 16 w 21"/>
                  <a:gd name="T7" fmla="*/ 2 h 2"/>
                  <a:gd name="T8" fmla="*/ 21 w 21"/>
                  <a:gd name="T9" fmla="*/ 0 h 2"/>
                </a:gdLst>
                <a:ahLst/>
                <a:cxnLst>
                  <a:cxn ang="0">
                    <a:pos x="T0" y="T1"/>
                  </a:cxn>
                  <a:cxn ang="0">
                    <a:pos x="T2" y="T3"/>
                  </a:cxn>
                  <a:cxn ang="0">
                    <a:pos x="T4" y="T5"/>
                  </a:cxn>
                  <a:cxn ang="0">
                    <a:pos x="T6" y="T7"/>
                  </a:cxn>
                  <a:cxn ang="0">
                    <a:pos x="T8" y="T9"/>
                  </a:cxn>
                </a:cxnLst>
                <a:rect l="0" t="0" r="r" b="b"/>
                <a:pathLst>
                  <a:path w="21" h="2">
                    <a:moveTo>
                      <a:pt x="0" y="0"/>
                    </a:moveTo>
                    <a:lnTo>
                      <a:pt x="5" y="2"/>
                    </a:lnTo>
                    <a:lnTo>
                      <a:pt x="11" y="2"/>
                    </a:lnTo>
                    <a:lnTo>
                      <a:pt x="16" y="2"/>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53" name="Freeform 281"/>
              <p:cNvSpPr>
                <a:spLocks/>
              </p:cNvSpPr>
              <p:nvPr userDrawn="1"/>
            </p:nvSpPr>
            <p:spPr bwMode="gray">
              <a:xfrm>
                <a:off x="2301" y="1366"/>
                <a:ext cx="4" cy="9"/>
              </a:xfrm>
              <a:custGeom>
                <a:avLst/>
                <a:gdLst>
                  <a:gd name="T0" fmla="*/ 2 w 4"/>
                  <a:gd name="T1" fmla="*/ 9 h 9"/>
                  <a:gd name="T2" fmla="*/ 4 w 4"/>
                  <a:gd name="T3" fmla="*/ 7 h 9"/>
                  <a:gd name="T4" fmla="*/ 4 w 4"/>
                  <a:gd name="T5" fmla="*/ 5 h 9"/>
                  <a:gd name="T6" fmla="*/ 4 w 4"/>
                  <a:gd name="T7" fmla="*/ 2 h 9"/>
                  <a:gd name="T8" fmla="*/ 0 w 4"/>
                  <a:gd name="T9" fmla="*/ 0 h 9"/>
                </a:gdLst>
                <a:ahLst/>
                <a:cxnLst>
                  <a:cxn ang="0">
                    <a:pos x="T0" y="T1"/>
                  </a:cxn>
                  <a:cxn ang="0">
                    <a:pos x="T2" y="T3"/>
                  </a:cxn>
                  <a:cxn ang="0">
                    <a:pos x="T4" y="T5"/>
                  </a:cxn>
                  <a:cxn ang="0">
                    <a:pos x="T6" y="T7"/>
                  </a:cxn>
                  <a:cxn ang="0">
                    <a:pos x="T8" y="T9"/>
                  </a:cxn>
                </a:cxnLst>
                <a:rect l="0" t="0" r="r" b="b"/>
                <a:pathLst>
                  <a:path w="4" h="9">
                    <a:moveTo>
                      <a:pt x="2" y="9"/>
                    </a:moveTo>
                    <a:lnTo>
                      <a:pt x="4" y="7"/>
                    </a:lnTo>
                    <a:lnTo>
                      <a:pt x="4" y="5"/>
                    </a:lnTo>
                    <a:lnTo>
                      <a:pt x="4"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54" name="Freeform 282"/>
              <p:cNvSpPr>
                <a:spLocks/>
              </p:cNvSpPr>
              <p:nvPr userDrawn="1"/>
            </p:nvSpPr>
            <p:spPr bwMode="gray">
              <a:xfrm>
                <a:off x="2139" y="1574"/>
                <a:ext cx="3" cy="9"/>
              </a:xfrm>
              <a:custGeom>
                <a:avLst/>
                <a:gdLst>
                  <a:gd name="T0" fmla="*/ 1 w 3"/>
                  <a:gd name="T1" fmla="*/ 0 h 9"/>
                  <a:gd name="T2" fmla="*/ 0 w 3"/>
                  <a:gd name="T3" fmla="*/ 2 h 9"/>
                  <a:gd name="T4" fmla="*/ 0 w 3"/>
                  <a:gd name="T5" fmla="*/ 4 h 9"/>
                  <a:gd name="T6" fmla="*/ 0 w 3"/>
                  <a:gd name="T7" fmla="*/ 7 h 9"/>
                  <a:gd name="T8" fmla="*/ 3 w 3"/>
                  <a:gd name="T9" fmla="*/ 9 h 9"/>
                </a:gdLst>
                <a:ahLst/>
                <a:cxnLst>
                  <a:cxn ang="0">
                    <a:pos x="T0" y="T1"/>
                  </a:cxn>
                  <a:cxn ang="0">
                    <a:pos x="T2" y="T3"/>
                  </a:cxn>
                  <a:cxn ang="0">
                    <a:pos x="T4" y="T5"/>
                  </a:cxn>
                  <a:cxn ang="0">
                    <a:pos x="T6" y="T7"/>
                  </a:cxn>
                  <a:cxn ang="0">
                    <a:pos x="T8" y="T9"/>
                  </a:cxn>
                </a:cxnLst>
                <a:rect l="0" t="0" r="r" b="b"/>
                <a:pathLst>
                  <a:path w="3" h="9">
                    <a:moveTo>
                      <a:pt x="1" y="0"/>
                    </a:moveTo>
                    <a:lnTo>
                      <a:pt x="0" y="2"/>
                    </a:lnTo>
                    <a:lnTo>
                      <a:pt x="0" y="4"/>
                    </a:lnTo>
                    <a:lnTo>
                      <a:pt x="0" y="7"/>
                    </a:lnTo>
                    <a:lnTo>
                      <a:pt x="3"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55" name="Line 283"/>
              <p:cNvSpPr>
                <a:spLocks noChangeShapeType="1"/>
              </p:cNvSpPr>
              <p:nvPr userDrawn="1"/>
            </p:nvSpPr>
            <p:spPr bwMode="gray">
              <a:xfrm flipH="1" flipV="1">
                <a:off x="2135" y="1466"/>
                <a:ext cx="5" cy="22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6" name="Line 284"/>
              <p:cNvSpPr>
                <a:spLocks noChangeShapeType="1"/>
              </p:cNvSpPr>
              <p:nvPr userDrawn="1"/>
            </p:nvSpPr>
            <p:spPr bwMode="gray">
              <a:xfrm flipH="1" flipV="1">
                <a:off x="2139" y="1460"/>
                <a:ext cx="5" cy="22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7" name="Freeform 285"/>
              <p:cNvSpPr>
                <a:spLocks/>
              </p:cNvSpPr>
              <p:nvPr userDrawn="1"/>
            </p:nvSpPr>
            <p:spPr bwMode="gray">
              <a:xfrm>
                <a:off x="2135" y="1460"/>
                <a:ext cx="4" cy="9"/>
              </a:xfrm>
              <a:custGeom>
                <a:avLst/>
                <a:gdLst>
                  <a:gd name="T0" fmla="*/ 4 w 4"/>
                  <a:gd name="T1" fmla="*/ 0 h 9"/>
                  <a:gd name="T2" fmla="*/ 0 w 4"/>
                  <a:gd name="T3" fmla="*/ 2 h 9"/>
                  <a:gd name="T4" fmla="*/ 0 w 4"/>
                  <a:gd name="T5" fmla="*/ 6 h 9"/>
                  <a:gd name="T6" fmla="*/ 2 w 4"/>
                  <a:gd name="T7" fmla="*/ 7 h 9"/>
                  <a:gd name="T8" fmla="*/ 4 w 4"/>
                  <a:gd name="T9" fmla="*/ 9 h 9"/>
                </a:gdLst>
                <a:ahLst/>
                <a:cxnLst>
                  <a:cxn ang="0">
                    <a:pos x="T0" y="T1"/>
                  </a:cxn>
                  <a:cxn ang="0">
                    <a:pos x="T2" y="T3"/>
                  </a:cxn>
                  <a:cxn ang="0">
                    <a:pos x="T4" y="T5"/>
                  </a:cxn>
                  <a:cxn ang="0">
                    <a:pos x="T6" y="T7"/>
                  </a:cxn>
                  <a:cxn ang="0">
                    <a:pos x="T8" y="T9"/>
                  </a:cxn>
                </a:cxnLst>
                <a:rect l="0" t="0" r="r" b="b"/>
                <a:pathLst>
                  <a:path w="4" h="9">
                    <a:moveTo>
                      <a:pt x="4" y="0"/>
                    </a:moveTo>
                    <a:lnTo>
                      <a:pt x="0" y="2"/>
                    </a:lnTo>
                    <a:lnTo>
                      <a:pt x="0" y="6"/>
                    </a:lnTo>
                    <a:lnTo>
                      <a:pt x="2" y="7"/>
                    </a:lnTo>
                    <a:lnTo>
                      <a:pt x="4"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58" name="Line 286"/>
              <p:cNvSpPr>
                <a:spLocks noChangeShapeType="1"/>
              </p:cNvSpPr>
              <p:nvPr userDrawn="1"/>
            </p:nvSpPr>
            <p:spPr bwMode="gray">
              <a:xfrm>
                <a:off x="2139" y="1469"/>
                <a:ext cx="7" cy="22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9" name="Freeform 287"/>
              <p:cNvSpPr>
                <a:spLocks/>
              </p:cNvSpPr>
              <p:nvPr userDrawn="1"/>
            </p:nvSpPr>
            <p:spPr bwMode="gray">
              <a:xfrm>
                <a:off x="2140" y="1686"/>
                <a:ext cx="6" cy="9"/>
              </a:xfrm>
              <a:custGeom>
                <a:avLst/>
                <a:gdLst>
                  <a:gd name="T0" fmla="*/ 6 w 6"/>
                  <a:gd name="T1" fmla="*/ 9 h 9"/>
                  <a:gd name="T2" fmla="*/ 2 w 6"/>
                  <a:gd name="T3" fmla="*/ 7 h 9"/>
                  <a:gd name="T4" fmla="*/ 0 w 6"/>
                  <a:gd name="T5" fmla="*/ 5 h 9"/>
                  <a:gd name="T6" fmla="*/ 2 w 6"/>
                  <a:gd name="T7" fmla="*/ 2 h 9"/>
                  <a:gd name="T8" fmla="*/ 4 w 6"/>
                  <a:gd name="T9" fmla="*/ 0 h 9"/>
                </a:gdLst>
                <a:ahLst/>
                <a:cxnLst>
                  <a:cxn ang="0">
                    <a:pos x="T0" y="T1"/>
                  </a:cxn>
                  <a:cxn ang="0">
                    <a:pos x="T2" y="T3"/>
                  </a:cxn>
                  <a:cxn ang="0">
                    <a:pos x="T4" y="T5"/>
                  </a:cxn>
                  <a:cxn ang="0">
                    <a:pos x="T6" y="T7"/>
                  </a:cxn>
                  <a:cxn ang="0">
                    <a:pos x="T8" y="T9"/>
                  </a:cxn>
                </a:cxnLst>
                <a:rect l="0" t="0" r="r" b="b"/>
                <a:pathLst>
                  <a:path w="6" h="9">
                    <a:moveTo>
                      <a:pt x="6" y="9"/>
                    </a:moveTo>
                    <a:lnTo>
                      <a:pt x="2" y="7"/>
                    </a:lnTo>
                    <a:lnTo>
                      <a:pt x="0" y="5"/>
                    </a:lnTo>
                    <a:lnTo>
                      <a:pt x="2" y="2"/>
                    </a:lnTo>
                    <a:lnTo>
                      <a:pt x="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60" name="Freeform 288"/>
              <p:cNvSpPr>
                <a:spLocks/>
              </p:cNvSpPr>
              <p:nvPr userDrawn="1"/>
            </p:nvSpPr>
            <p:spPr bwMode="gray">
              <a:xfrm>
                <a:off x="2779" y="1816"/>
                <a:ext cx="19" cy="3"/>
              </a:xfrm>
              <a:custGeom>
                <a:avLst/>
                <a:gdLst>
                  <a:gd name="T0" fmla="*/ 0 w 19"/>
                  <a:gd name="T1" fmla="*/ 1 h 3"/>
                  <a:gd name="T2" fmla="*/ 5 w 19"/>
                  <a:gd name="T3" fmla="*/ 3 h 3"/>
                  <a:gd name="T4" fmla="*/ 10 w 19"/>
                  <a:gd name="T5" fmla="*/ 3 h 3"/>
                  <a:gd name="T6" fmla="*/ 16 w 19"/>
                  <a:gd name="T7" fmla="*/ 1 h 3"/>
                  <a:gd name="T8" fmla="*/ 19 w 19"/>
                  <a:gd name="T9" fmla="*/ 0 h 3"/>
                </a:gdLst>
                <a:ahLst/>
                <a:cxnLst>
                  <a:cxn ang="0">
                    <a:pos x="T0" y="T1"/>
                  </a:cxn>
                  <a:cxn ang="0">
                    <a:pos x="T2" y="T3"/>
                  </a:cxn>
                  <a:cxn ang="0">
                    <a:pos x="T4" y="T5"/>
                  </a:cxn>
                  <a:cxn ang="0">
                    <a:pos x="T6" y="T7"/>
                  </a:cxn>
                  <a:cxn ang="0">
                    <a:pos x="T8" y="T9"/>
                  </a:cxn>
                </a:cxnLst>
                <a:rect l="0" t="0" r="r" b="b"/>
                <a:pathLst>
                  <a:path w="19" h="3">
                    <a:moveTo>
                      <a:pt x="0" y="1"/>
                    </a:moveTo>
                    <a:lnTo>
                      <a:pt x="5" y="3"/>
                    </a:lnTo>
                    <a:lnTo>
                      <a:pt x="10" y="3"/>
                    </a:lnTo>
                    <a:lnTo>
                      <a:pt x="16" y="1"/>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61" name="Line 289"/>
              <p:cNvSpPr>
                <a:spLocks noChangeShapeType="1"/>
              </p:cNvSpPr>
              <p:nvPr userDrawn="1"/>
            </p:nvSpPr>
            <p:spPr bwMode="gray">
              <a:xfrm flipV="1">
                <a:off x="2789" y="1702"/>
                <a:ext cx="1" cy="23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62" name="Line 290"/>
              <p:cNvSpPr>
                <a:spLocks noChangeShapeType="1"/>
              </p:cNvSpPr>
              <p:nvPr userDrawn="1"/>
            </p:nvSpPr>
            <p:spPr bwMode="gray">
              <a:xfrm flipV="1">
                <a:off x="2779" y="1700"/>
                <a:ext cx="1"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63" name="Freeform 291"/>
              <p:cNvSpPr>
                <a:spLocks/>
              </p:cNvSpPr>
              <p:nvPr userDrawn="1"/>
            </p:nvSpPr>
            <p:spPr bwMode="gray">
              <a:xfrm>
                <a:off x="2779" y="1698"/>
                <a:ext cx="19" cy="4"/>
              </a:xfrm>
              <a:custGeom>
                <a:avLst/>
                <a:gdLst>
                  <a:gd name="T0" fmla="*/ 0 w 19"/>
                  <a:gd name="T1" fmla="*/ 2 h 4"/>
                  <a:gd name="T2" fmla="*/ 5 w 19"/>
                  <a:gd name="T3" fmla="*/ 4 h 4"/>
                  <a:gd name="T4" fmla="*/ 10 w 19"/>
                  <a:gd name="T5" fmla="*/ 4 h 4"/>
                  <a:gd name="T6" fmla="*/ 14 w 19"/>
                  <a:gd name="T7" fmla="*/ 4 h 4"/>
                  <a:gd name="T8" fmla="*/ 19 w 19"/>
                  <a:gd name="T9" fmla="*/ 0 h 4"/>
                </a:gdLst>
                <a:ahLst/>
                <a:cxnLst>
                  <a:cxn ang="0">
                    <a:pos x="T0" y="T1"/>
                  </a:cxn>
                  <a:cxn ang="0">
                    <a:pos x="T2" y="T3"/>
                  </a:cxn>
                  <a:cxn ang="0">
                    <a:pos x="T4" y="T5"/>
                  </a:cxn>
                  <a:cxn ang="0">
                    <a:pos x="T6" y="T7"/>
                  </a:cxn>
                  <a:cxn ang="0">
                    <a:pos x="T8" y="T9"/>
                  </a:cxn>
                </a:cxnLst>
                <a:rect l="0" t="0" r="r" b="b"/>
                <a:pathLst>
                  <a:path w="19" h="4">
                    <a:moveTo>
                      <a:pt x="0" y="2"/>
                    </a:moveTo>
                    <a:lnTo>
                      <a:pt x="5" y="4"/>
                    </a:lnTo>
                    <a:lnTo>
                      <a:pt x="10" y="4"/>
                    </a:lnTo>
                    <a:lnTo>
                      <a:pt x="14" y="4"/>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64" name="Line 292"/>
              <p:cNvSpPr>
                <a:spLocks noChangeShapeType="1"/>
              </p:cNvSpPr>
              <p:nvPr userDrawn="1"/>
            </p:nvSpPr>
            <p:spPr bwMode="gray">
              <a:xfrm>
                <a:off x="2798" y="1698"/>
                <a:ext cx="1"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65" name="Freeform 293"/>
              <p:cNvSpPr>
                <a:spLocks/>
              </p:cNvSpPr>
              <p:nvPr userDrawn="1"/>
            </p:nvSpPr>
            <p:spPr bwMode="gray">
              <a:xfrm>
                <a:off x="2779" y="1931"/>
                <a:ext cx="19" cy="3"/>
              </a:xfrm>
              <a:custGeom>
                <a:avLst/>
                <a:gdLst>
                  <a:gd name="T0" fmla="*/ 19 w 19"/>
                  <a:gd name="T1" fmla="*/ 0 h 3"/>
                  <a:gd name="T2" fmla="*/ 16 w 19"/>
                  <a:gd name="T3" fmla="*/ 3 h 3"/>
                  <a:gd name="T4" fmla="*/ 10 w 19"/>
                  <a:gd name="T5" fmla="*/ 3 h 3"/>
                  <a:gd name="T6" fmla="*/ 5 w 19"/>
                  <a:gd name="T7" fmla="*/ 3 h 3"/>
                  <a:gd name="T8" fmla="*/ 0 w 19"/>
                  <a:gd name="T9" fmla="*/ 2 h 3"/>
                </a:gdLst>
                <a:ahLst/>
                <a:cxnLst>
                  <a:cxn ang="0">
                    <a:pos x="T0" y="T1"/>
                  </a:cxn>
                  <a:cxn ang="0">
                    <a:pos x="T2" y="T3"/>
                  </a:cxn>
                  <a:cxn ang="0">
                    <a:pos x="T4" y="T5"/>
                  </a:cxn>
                  <a:cxn ang="0">
                    <a:pos x="T6" y="T7"/>
                  </a:cxn>
                  <a:cxn ang="0">
                    <a:pos x="T8" y="T9"/>
                  </a:cxn>
                </a:cxnLst>
                <a:rect l="0" t="0" r="r" b="b"/>
                <a:pathLst>
                  <a:path w="19" h="3">
                    <a:moveTo>
                      <a:pt x="19" y="0"/>
                    </a:moveTo>
                    <a:lnTo>
                      <a:pt x="16" y="3"/>
                    </a:lnTo>
                    <a:lnTo>
                      <a:pt x="10" y="3"/>
                    </a:lnTo>
                    <a:lnTo>
                      <a:pt x="5" y="3"/>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66" name="Freeform 294"/>
              <p:cNvSpPr>
                <a:spLocks/>
              </p:cNvSpPr>
              <p:nvPr userDrawn="1"/>
            </p:nvSpPr>
            <p:spPr bwMode="gray">
              <a:xfrm>
                <a:off x="2356" y="1903"/>
                <a:ext cx="5" cy="9"/>
              </a:xfrm>
              <a:custGeom>
                <a:avLst/>
                <a:gdLst>
                  <a:gd name="T0" fmla="*/ 3 w 5"/>
                  <a:gd name="T1" fmla="*/ 0 h 9"/>
                  <a:gd name="T2" fmla="*/ 1 w 5"/>
                  <a:gd name="T3" fmla="*/ 2 h 9"/>
                  <a:gd name="T4" fmla="*/ 0 w 5"/>
                  <a:gd name="T5" fmla="*/ 5 h 9"/>
                  <a:gd name="T6" fmla="*/ 1 w 5"/>
                  <a:gd name="T7" fmla="*/ 7 h 9"/>
                  <a:gd name="T8" fmla="*/ 5 w 5"/>
                  <a:gd name="T9" fmla="*/ 9 h 9"/>
                </a:gdLst>
                <a:ahLst/>
                <a:cxnLst>
                  <a:cxn ang="0">
                    <a:pos x="T0" y="T1"/>
                  </a:cxn>
                  <a:cxn ang="0">
                    <a:pos x="T2" y="T3"/>
                  </a:cxn>
                  <a:cxn ang="0">
                    <a:pos x="T4" y="T5"/>
                  </a:cxn>
                  <a:cxn ang="0">
                    <a:pos x="T6" y="T7"/>
                  </a:cxn>
                  <a:cxn ang="0">
                    <a:pos x="T8" y="T9"/>
                  </a:cxn>
                </a:cxnLst>
                <a:rect l="0" t="0" r="r" b="b"/>
                <a:pathLst>
                  <a:path w="5" h="9">
                    <a:moveTo>
                      <a:pt x="3" y="0"/>
                    </a:moveTo>
                    <a:lnTo>
                      <a:pt x="1" y="2"/>
                    </a:lnTo>
                    <a:lnTo>
                      <a:pt x="0" y="5"/>
                    </a:lnTo>
                    <a:lnTo>
                      <a:pt x="1" y="7"/>
                    </a:lnTo>
                    <a:lnTo>
                      <a:pt x="5"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67" name="Line 295"/>
              <p:cNvSpPr>
                <a:spLocks noChangeShapeType="1"/>
              </p:cNvSpPr>
              <p:nvPr userDrawn="1"/>
            </p:nvSpPr>
            <p:spPr bwMode="gray">
              <a:xfrm>
                <a:off x="2354" y="1789"/>
                <a:ext cx="3"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68" name="Line 296"/>
              <p:cNvSpPr>
                <a:spLocks noChangeShapeType="1"/>
              </p:cNvSpPr>
              <p:nvPr userDrawn="1"/>
            </p:nvSpPr>
            <p:spPr bwMode="gray">
              <a:xfrm>
                <a:off x="2357" y="1791"/>
                <a:ext cx="4" cy="22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69" name="Freeform 297"/>
              <p:cNvSpPr>
                <a:spLocks/>
              </p:cNvSpPr>
              <p:nvPr userDrawn="1"/>
            </p:nvSpPr>
            <p:spPr bwMode="gray">
              <a:xfrm>
                <a:off x="2357" y="2013"/>
                <a:ext cx="6" cy="11"/>
              </a:xfrm>
              <a:custGeom>
                <a:avLst/>
                <a:gdLst>
                  <a:gd name="T0" fmla="*/ 4 w 6"/>
                  <a:gd name="T1" fmla="*/ 0 h 11"/>
                  <a:gd name="T2" fmla="*/ 2 w 6"/>
                  <a:gd name="T3" fmla="*/ 4 h 11"/>
                  <a:gd name="T4" fmla="*/ 0 w 6"/>
                  <a:gd name="T5" fmla="*/ 5 h 11"/>
                  <a:gd name="T6" fmla="*/ 2 w 6"/>
                  <a:gd name="T7" fmla="*/ 9 h 11"/>
                  <a:gd name="T8" fmla="*/ 6 w 6"/>
                  <a:gd name="T9" fmla="*/ 11 h 11"/>
                </a:gdLst>
                <a:ahLst/>
                <a:cxnLst>
                  <a:cxn ang="0">
                    <a:pos x="T0" y="T1"/>
                  </a:cxn>
                  <a:cxn ang="0">
                    <a:pos x="T2" y="T3"/>
                  </a:cxn>
                  <a:cxn ang="0">
                    <a:pos x="T4" y="T5"/>
                  </a:cxn>
                  <a:cxn ang="0">
                    <a:pos x="T6" y="T7"/>
                  </a:cxn>
                  <a:cxn ang="0">
                    <a:pos x="T8" y="T9"/>
                  </a:cxn>
                </a:cxnLst>
                <a:rect l="0" t="0" r="r" b="b"/>
                <a:pathLst>
                  <a:path w="6" h="11">
                    <a:moveTo>
                      <a:pt x="4" y="0"/>
                    </a:moveTo>
                    <a:lnTo>
                      <a:pt x="2" y="4"/>
                    </a:lnTo>
                    <a:lnTo>
                      <a:pt x="0" y="5"/>
                    </a:lnTo>
                    <a:lnTo>
                      <a:pt x="2" y="9"/>
                    </a:lnTo>
                    <a:lnTo>
                      <a:pt x="6" y="1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70" name="Line 298"/>
              <p:cNvSpPr>
                <a:spLocks noChangeShapeType="1"/>
              </p:cNvSpPr>
              <p:nvPr userDrawn="1"/>
            </p:nvSpPr>
            <p:spPr bwMode="gray">
              <a:xfrm flipH="1" flipV="1">
                <a:off x="2359" y="1788"/>
                <a:ext cx="4"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1" name="Freeform 299"/>
              <p:cNvSpPr>
                <a:spLocks/>
              </p:cNvSpPr>
              <p:nvPr userDrawn="1"/>
            </p:nvSpPr>
            <p:spPr bwMode="gray">
              <a:xfrm>
                <a:off x="2354" y="1788"/>
                <a:ext cx="5" cy="3"/>
              </a:xfrm>
              <a:custGeom>
                <a:avLst/>
                <a:gdLst>
                  <a:gd name="T0" fmla="*/ 3 w 5"/>
                  <a:gd name="T1" fmla="*/ 3 h 3"/>
                  <a:gd name="T2" fmla="*/ 2 w 5"/>
                  <a:gd name="T3" fmla="*/ 3 h 3"/>
                  <a:gd name="T4" fmla="*/ 0 w 5"/>
                  <a:gd name="T5" fmla="*/ 1 h 3"/>
                  <a:gd name="T6" fmla="*/ 0 w 5"/>
                  <a:gd name="T7" fmla="*/ 1 h 3"/>
                  <a:gd name="T8" fmla="*/ 0 w 5"/>
                  <a:gd name="T9" fmla="*/ 1 h 3"/>
                  <a:gd name="T10" fmla="*/ 2 w 5"/>
                  <a:gd name="T11" fmla="*/ 0 h 3"/>
                  <a:gd name="T12" fmla="*/ 5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3"/>
                    </a:moveTo>
                    <a:lnTo>
                      <a:pt x="2" y="3"/>
                    </a:lnTo>
                    <a:lnTo>
                      <a:pt x="0" y="1"/>
                    </a:lnTo>
                    <a:lnTo>
                      <a:pt x="0" y="1"/>
                    </a:lnTo>
                    <a:lnTo>
                      <a:pt x="0" y="1"/>
                    </a:lnTo>
                    <a:lnTo>
                      <a:pt x="2" y="0"/>
                    </a:lnTo>
                    <a:lnTo>
                      <a:pt x="5"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72" name="Freeform 300"/>
              <p:cNvSpPr>
                <a:spLocks/>
              </p:cNvSpPr>
              <p:nvPr userDrawn="1"/>
            </p:nvSpPr>
            <p:spPr bwMode="gray">
              <a:xfrm>
                <a:off x="2361" y="2013"/>
                <a:ext cx="10" cy="18"/>
              </a:xfrm>
              <a:custGeom>
                <a:avLst/>
                <a:gdLst>
                  <a:gd name="T0" fmla="*/ 10 w 10"/>
                  <a:gd name="T1" fmla="*/ 18 h 18"/>
                  <a:gd name="T2" fmla="*/ 7 w 10"/>
                  <a:gd name="T3" fmla="*/ 14 h 18"/>
                  <a:gd name="T4" fmla="*/ 3 w 10"/>
                  <a:gd name="T5" fmla="*/ 11 h 18"/>
                  <a:gd name="T6" fmla="*/ 2 w 10"/>
                  <a:gd name="T7" fmla="*/ 5 h 18"/>
                  <a:gd name="T8" fmla="*/ 0 w 10"/>
                  <a:gd name="T9" fmla="*/ 0 h 18"/>
                </a:gdLst>
                <a:ahLst/>
                <a:cxnLst>
                  <a:cxn ang="0">
                    <a:pos x="T0" y="T1"/>
                  </a:cxn>
                  <a:cxn ang="0">
                    <a:pos x="T2" y="T3"/>
                  </a:cxn>
                  <a:cxn ang="0">
                    <a:pos x="T4" y="T5"/>
                  </a:cxn>
                  <a:cxn ang="0">
                    <a:pos x="T6" y="T7"/>
                  </a:cxn>
                  <a:cxn ang="0">
                    <a:pos x="T8" y="T9"/>
                  </a:cxn>
                </a:cxnLst>
                <a:rect l="0" t="0" r="r" b="b"/>
                <a:pathLst>
                  <a:path w="10" h="18">
                    <a:moveTo>
                      <a:pt x="10" y="18"/>
                    </a:moveTo>
                    <a:lnTo>
                      <a:pt x="7" y="14"/>
                    </a:lnTo>
                    <a:lnTo>
                      <a:pt x="3" y="11"/>
                    </a:lnTo>
                    <a:lnTo>
                      <a:pt x="2"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73" name="Freeform 301"/>
              <p:cNvSpPr>
                <a:spLocks/>
              </p:cNvSpPr>
              <p:nvPr userDrawn="1"/>
            </p:nvSpPr>
            <p:spPr bwMode="gray">
              <a:xfrm>
                <a:off x="2513" y="1193"/>
                <a:ext cx="19" cy="2"/>
              </a:xfrm>
              <a:custGeom>
                <a:avLst/>
                <a:gdLst>
                  <a:gd name="T0" fmla="*/ 0 w 19"/>
                  <a:gd name="T1" fmla="*/ 2 h 2"/>
                  <a:gd name="T2" fmla="*/ 7 w 19"/>
                  <a:gd name="T3" fmla="*/ 0 h 2"/>
                  <a:gd name="T4" fmla="*/ 14 w 19"/>
                  <a:gd name="T5" fmla="*/ 0 h 2"/>
                  <a:gd name="T6" fmla="*/ 19 w 19"/>
                  <a:gd name="T7" fmla="*/ 2 h 2"/>
                </a:gdLst>
                <a:ahLst/>
                <a:cxnLst>
                  <a:cxn ang="0">
                    <a:pos x="T0" y="T1"/>
                  </a:cxn>
                  <a:cxn ang="0">
                    <a:pos x="T2" y="T3"/>
                  </a:cxn>
                  <a:cxn ang="0">
                    <a:pos x="T4" y="T5"/>
                  </a:cxn>
                  <a:cxn ang="0">
                    <a:pos x="T6" y="T7"/>
                  </a:cxn>
                </a:cxnLst>
                <a:rect l="0" t="0" r="r" b="b"/>
                <a:pathLst>
                  <a:path w="19" h="2">
                    <a:moveTo>
                      <a:pt x="0" y="2"/>
                    </a:moveTo>
                    <a:lnTo>
                      <a:pt x="7" y="0"/>
                    </a:lnTo>
                    <a:lnTo>
                      <a:pt x="14" y="0"/>
                    </a:lnTo>
                    <a:lnTo>
                      <a:pt x="19"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74" name="Freeform 302"/>
              <p:cNvSpPr>
                <a:spLocks/>
              </p:cNvSpPr>
              <p:nvPr userDrawn="1"/>
            </p:nvSpPr>
            <p:spPr bwMode="gray">
              <a:xfrm>
                <a:off x="2431" y="1226"/>
                <a:ext cx="10" cy="11"/>
              </a:xfrm>
              <a:custGeom>
                <a:avLst/>
                <a:gdLst>
                  <a:gd name="T0" fmla="*/ 0 w 10"/>
                  <a:gd name="T1" fmla="*/ 11 h 11"/>
                  <a:gd name="T2" fmla="*/ 0 w 10"/>
                  <a:gd name="T3" fmla="*/ 7 h 11"/>
                  <a:gd name="T4" fmla="*/ 3 w 10"/>
                  <a:gd name="T5" fmla="*/ 4 h 11"/>
                  <a:gd name="T6" fmla="*/ 5 w 10"/>
                  <a:gd name="T7" fmla="*/ 2 h 11"/>
                  <a:gd name="T8" fmla="*/ 9 w 10"/>
                  <a:gd name="T9" fmla="*/ 0 h 11"/>
                  <a:gd name="T10" fmla="*/ 10 w 10"/>
                  <a:gd name="T11" fmla="*/ 2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7"/>
                    </a:lnTo>
                    <a:lnTo>
                      <a:pt x="3" y="4"/>
                    </a:lnTo>
                    <a:lnTo>
                      <a:pt x="5" y="2"/>
                    </a:lnTo>
                    <a:lnTo>
                      <a:pt x="9" y="0"/>
                    </a:lnTo>
                    <a:lnTo>
                      <a:pt x="1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75" name="Line 303"/>
              <p:cNvSpPr>
                <a:spLocks noChangeShapeType="1"/>
              </p:cNvSpPr>
              <p:nvPr userDrawn="1"/>
            </p:nvSpPr>
            <p:spPr bwMode="gray">
              <a:xfrm flipH="1">
                <a:off x="2350" y="1188"/>
                <a:ext cx="166"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6" name="Line 304"/>
              <p:cNvSpPr>
                <a:spLocks noChangeShapeType="1"/>
              </p:cNvSpPr>
              <p:nvPr userDrawn="1"/>
            </p:nvSpPr>
            <p:spPr bwMode="gray">
              <a:xfrm flipH="1">
                <a:off x="2347" y="1195"/>
                <a:ext cx="166" cy="8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7" name="Freeform 305"/>
              <p:cNvSpPr>
                <a:spLocks/>
              </p:cNvSpPr>
              <p:nvPr userDrawn="1"/>
            </p:nvSpPr>
            <p:spPr bwMode="gray">
              <a:xfrm>
                <a:off x="2347" y="1270"/>
                <a:ext cx="10" cy="10"/>
              </a:xfrm>
              <a:custGeom>
                <a:avLst/>
                <a:gdLst>
                  <a:gd name="T0" fmla="*/ 0 w 10"/>
                  <a:gd name="T1" fmla="*/ 10 h 10"/>
                  <a:gd name="T2" fmla="*/ 2 w 10"/>
                  <a:gd name="T3" fmla="*/ 5 h 10"/>
                  <a:gd name="T4" fmla="*/ 3 w 10"/>
                  <a:gd name="T5" fmla="*/ 2 h 10"/>
                  <a:gd name="T6" fmla="*/ 5 w 10"/>
                  <a:gd name="T7" fmla="*/ 0 h 10"/>
                  <a:gd name="T8" fmla="*/ 9 w 10"/>
                  <a:gd name="T9" fmla="*/ 0 h 10"/>
                  <a:gd name="T10" fmla="*/ 10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0" y="10"/>
                    </a:moveTo>
                    <a:lnTo>
                      <a:pt x="2" y="5"/>
                    </a:lnTo>
                    <a:lnTo>
                      <a:pt x="3" y="2"/>
                    </a:lnTo>
                    <a:lnTo>
                      <a:pt x="5" y="0"/>
                    </a:lnTo>
                    <a:lnTo>
                      <a:pt x="9" y="0"/>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78" name="Line 306"/>
              <p:cNvSpPr>
                <a:spLocks noChangeShapeType="1"/>
              </p:cNvSpPr>
              <p:nvPr userDrawn="1"/>
            </p:nvSpPr>
            <p:spPr bwMode="gray">
              <a:xfrm flipV="1">
                <a:off x="2357" y="1186"/>
                <a:ext cx="166"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9" name="Freeform 307"/>
              <p:cNvSpPr>
                <a:spLocks/>
              </p:cNvSpPr>
              <p:nvPr userDrawn="1"/>
            </p:nvSpPr>
            <p:spPr bwMode="gray">
              <a:xfrm>
                <a:off x="2513" y="1186"/>
                <a:ext cx="10" cy="9"/>
              </a:xfrm>
              <a:custGeom>
                <a:avLst/>
                <a:gdLst>
                  <a:gd name="T0" fmla="*/ 0 w 10"/>
                  <a:gd name="T1" fmla="*/ 9 h 9"/>
                  <a:gd name="T2" fmla="*/ 0 w 10"/>
                  <a:gd name="T3" fmla="*/ 5 h 9"/>
                  <a:gd name="T4" fmla="*/ 2 w 10"/>
                  <a:gd name="T5" fmla="*/ 2 h 9"/>
                  <a:gd name="T6" fmla="*/ 3 w 10"/>
                  <a:gd name="T7" fmla="*/ 0 h 9"/>
                  <a:gd name="T8" fmla="*/ 7 w 10"/>
                  <a:gd name="T9" fmla="*/ 0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0" y="5"/>
                    </a:lnTo>
                    <a:lnTo>
                      <a:pt x="2" y="2"/>
                    </a:lnTo>
                    <a:lnTo>
                      <a:pt x="3" y="0"/>
                    </a:lnTo>
                    <a:lnTo>
                      <a:pt x="7" y="0"/>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0" name="Freeform 308"/>
              <p:cNvSpPr>
                <a:spLocks/>
              </p:cNvSpPr>
              <p:nvPr userDrawn="1"/>
            </p:nvSpPr>
            <p:spPr bwMode="gray">
              <a:xfrm>
                <a:off x="2347" y="1396"/>
                <a:ext cx="5" cy="9"/>
              </a:xfrm>
              <a:custGeom>
                <a:avLst/>
                <a:gdLst>
                  <a:gd name="T0" fmla="*/ 3 w 5"/>
                  <a:gd name="T1" fmla="*/ 0 h 9"/>
                  <a:gd name="T2" fmla="*/ 0 w 5"/>
                  <a:gd name="T3" fmla="*/ 3 h 9"/>
                  <a:gd name="T4" fmla="*/ 0 w 5"/>
                  <a:gd name="T5" fmla="*/ 5 h 9"/>
                  <a:gd name="T6" fmla="*/ 2 w 5"/>
                  <a:gd name="T7" fmla="*/ 7 h 9"/>
                  <a:gd name="T8" fmla="*/ 5 w 5"/>
                  <a:gd name="T9" fmla="*/ 9 h 9"/>
                </a:gdLst>
                <a:ahLst/>
                <a:cxnLst>
                  <a:cxn ang="0">
                    <a:pos x="T0" y="T1"/>
                  </a:cxn>
                  <a:cxn ang="0">
                    <a:pos x="T2" y="T3"/>
                  </a:cxn>
                  <a:cxn ang="0">
                    <a:pos x="T4" y="T5"/>
                  </a:cxn>
                  <a:cxn ang="0">
                    <a:pos x="T6" y="T7"/>
                  </a:cxn>
                  <a:cxn ang="0">
                    <a:pos x="T8" y="T9"/>
                  </a:cxn>
                </a:cxnLst>
                <a:rect l="0" t="0" r="r" b="b"/>
                <a:pathLst>
                  <a:path w="5" h="9">
                    <a:moveTo>
                      <a:pt x="3" y="0"/>
                    </a:moveTo>
                    <a:lnTo>
                      <a:pt x="0" y="3"/>
                    </a:lnTo>
                    <a:lnTo>
                      <a:pt x="0" y="5"/>
                    </a:lnTo>
                    <a:lnTo>
                      <a:pt x="2" y="7"/>
                    </a:lnTo>
                    <a:lnTo>
                      <a:pt x="5"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1" name="Line 309"/>
              <p:cNvSpPr>
                <a:spLocks noChangeShapeType="1"/>
              </p:cNvSpPr>
              <p:nvPr userDrawn="1"/>
            </p:nvSpPr>
            <p:spPr bwMode="gray">
              <a:xfrm>
                <a:off x="2343" y="1284"/>
                <a:ext cx="6" cy="23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2" name="Line 310"/>
              <p:cNvSpPr>
                <a:spLocks noChangeShapeType="1"/>
              </p:cNvSpPr>
              <p:nvPr userDrawn="1"/>
            </p:nvSpPr>
            <p:spPr bwMode="gray">
              <a:xfrm>
                <a:off x="2347" y="1280"/>
                <a:ext cx="5"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3" name="Freeform 311"/>
              <p:cNvSpPr>
                <a:spLocks/>
              </p:cNvSpPr>
              <p:nvPr userDrawn="1"/>
            </p:nvSpPr>
            <p:spPr bwMode="gray">
              <a:xfrm>
                <a:off x="2349" y="1513"/>
                <a:ext cx="5" cy="21"/>
              </a:xfrm>
              <a:custGeom>
                <a:avLst/>
                <a:gdLst>
                  <a:gd name="T0" fmla="*/ 3 w 5"/>
                  <a:gd name="T1" fmla="*/ 0 h 21"/>
                  <a:gd name="T2" fmla="*/ 0 w 5"/>
                  <a:gd name="T3" fmla="*/ 5 h 21"/>
                  <a:gd name="T4" fmla="*/ 0 w 5"/>
                  <a:gd name="T5" fmla="*/ 10 h 21"/>
                  <a:gd name="T6" fmla="*/ 1 w 5"/>
                  <a:gd name="T7" fmla="*/ 16 h 21"/>
                  <a:gd name="T8" fmla="*/ 5 w 5"/>
                  <a:gd name="T9" fmla="*/ 21 h 21"/>
                </a:gdLst>
                <a:ahLst/>
                <a:cxnLst>
                  <a:cxn ang="0">
                    <a:pos x="T0" y="T1"/>
                  </a:cxn>
                  <a:cxn ang="0">
                    <a:pos x="T2" y="T3"/>
                  </a:cxn>
                  <a:cxn ang="0">
                    <a:pos x="T4" y="T5"/>
                  </a:cxn>
                  <a:cxn ang="0">
                    <a:pos x="T6" y="T7"/>
                  </a:cxn>
                  <a:cxn ang="0">
                    <a:pos x="T8" y="T9"/>
                  </a:cxn>
                </a:cxnLst>
                <a:rect l="0" t="0" r="r" b="b"/>
                <a:pathLst>
                  <a:path w="5" h="21">
                    <a:moveTo>
                      <a:pt x="3" y="0"/>
                    </a:moveTo>
                    <a:lnTo>
                      <a:pt x="0" y="5"/>
                    </a:lnTo>
                    <a:lnTo>
                      <a:pt x="0" y="10"/>
                    </a:lnTo>
                    <a:lnTo>
                      <a:pt x="1" y="16"/>
                    </a:lnTo>
                    <a:lnTo>
                      <a:pt x="5" y="2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4" name="Line 312"/>
              <p:cNvSpPr>
                <a:spLocks noChangeShapeType="1"/>
              </p:cNvSpPr>
              <p:nvPr userDrawn="1"/>
            </p:nvSpPr>
            <p:spPr bwMode="gray">
              <a:xfrm flipH="1" flipV="1">
                <a:off x="2349" y="1287"/>
                <a:ext cx="5" cy="24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5" name="Freeform 313"/>
              <p:cNvSpPr>
                <a:spLocks/>
              </p:cNvSpPr>
              <p:nvPr userDrawn="1"/>
            </p:nvSpPr>
            <p:spPr bwMode="gray">
              <a:xfrm>
                <a:off x="2345" y="1280"/>
                <a:ext cx="4" cy="7"/>
              </a:xfrm>
              <a:custGeom>
                <a:avLst/>
                <a:gdLst>
                  <a:gd name="T0" fmla="*/ 4 w 4"/>
                  <a:gd name="T1" fmla="*/ 7 h 7"/>
                  <a:gd name="T2" fmla="*/ 2 w 4"/>
                  <a:gd name="T3" fmla="*/ 6 h 7"/>
                  <a:gd name="T4" fmla="*/ 0 w 4"/>
                  <a:gd name="T5" fmla="*/ 4 h 7"/>
                  <a:gd name="T6" fmla="*/ 0 w 4"/>
                  <a:gd name="T7" fmla="*/ 2 h 7"/>
                  <a:gd name="T8" fmla="*/ 2 w 4"/>
                  <a:gd name="T9" fmla="*/ 0 h 7"/>
                </a:gdLst>
                <a:ahLst/>
                <a:cxnLst>
                  <a:cxn ang="0">
                    <a:pos x="T0" y="T1"/>
                  </a:cxn>
                  <a:cxn ang="0">
                    <a:pos x="T2" y="T3"/>
                  </a:cxn>
                  <a:cxn ang="0">
                    <a:pos x="T4" y="T5"/>
                  </a:cxn>
                  <a:cxn ang="0">
                    <a:pos x="T6" y="T7"/>
                  </a:cxn>
                  <a:cxn ang="0">
                    <a:pos x="T8" y="T9"/>
                  </a:cxn>
                </a:cxnLst>
                <a:rect l="0" t="0" r="r" b="b"/>
                <a:pathLst>
                  <a:path w="4" h="7">
                    <a:moveTo>
                      <a:pt x="4" y="7"/>
                    </a:moveTo>
                    <a:lnTo>
                      <a:pt x="2" y="6"/>
                    </a:lnTo>
                    <a:lnTo>
                      <a:pt x="0" y="4"/>
                    </a:lnTo>
                    <a:lnTo>
                      <a:pt x="0" y="2"/>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6" name="Freeform 314"/>
              <p:cNvSpPr>
                <a:spLocks/>
              </p:cNvSpPr>
              <p:nvPr userDrawn="1"/>
            </p:nvSpPr>
            <p:spPr bwMode="gray">
              <a:xfrm>
                <a:off x="2557" y="1985"/>
                <a:ext cx="19" cy="4"/>
              </a:xfrm>
              <a:custGeom>
                <a:avLst/>
                <a:gdLst>
                  <a:gd name="T0" fmla="*/ 19 w 19"/>
                  <a:gd name="T1" fmla="*/ 0 h 4"/>
                  <a:gd name="T2" fmla="*/ 14 w 19"/>
                  <a:gd name="T3" fmla="*/ 2 h 4"/>
                  <a:gd name="T4" fmla="*/ 10 w 19"/>
                  <a:gd name="T5" fmla="*/ 4 h 4"/>
                  <a:gd name="T6" fmla="*/ 5 w 19"/>
                  <a:gd name="T7" fmla="*/ 4 h 4"/>
                  <a:gd name="T8" fmla="*/ 0 w 19"/>
                  <a:gd name="T9" fmla="*/ 2 h 4"/>
                </a:gdLst>
                <a:ahLst/>
                <a:cxnLst>
                  <a:cxn ang="0">
                    <a:pos x="T0" y="T1"/>
                  </a:cxn>
                  <a:cxn ang="0">
                    <a:pos x="T2" y="T3"/>
                  </a:cxn>
                  <a:cxn ang="0">
                    <a:pos x="T4" y="T5"/>
                  </a:cxn>
                  <a:cxn ang="0">
                    <a:pos x="T6" y="T7"/>
                  </a:cxn>
                  <a:cxn ang="0">
                    <a:pos x="T8" y="T9"/>
                  </a:cxn>
                </a:cxnLst>
                <a:rect l="0" t="0" r="r" b="b"/>
                <a:pathLst>
                  <a:path w="19" h="4">
                    <a:moveTo>
                      <a:pt x="19" y="0"/>
                    </a:moveTo>
                    <a:lnTo>
                      <a:pt x="14" y="2"/>
                    </a:lnTo>
                    <a:lnTo>
                      <a:pt x="10" y="4"/>
                    </a:lnTo>
                    <a:lnTo>
                      <a:pt x="5" y="4"/>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87" name="Line 315"/>
              <p:cNvSpPr>
                <a:spLocks noChangeShapeType="1"/>
              </p:cNvSpPr>
              <p:nvPr userDrawn="1"/>
            </p:nvSpPr>
            <p:spPr bwMode="gray">
              <a:xfrm>
                <a:off x="2565" y="1870"/>
                <a:ext cx="2"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8" name="Line 316"/>
              <p:cNvSpPr>
                <a:spLocks noChangeShapeType="1"/>
              </p:cNvSpPr>
              <p:nvPr userDrawn="1"/>
            </p:nvSpPr>
            <p:spPr bwMode="gray">
              <a:xfrm>
                <a:off x="2574" y="1873"/>
                <a:ext cx="4" cy="22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9" name="Freeform 317"/>
              <p:cNvSpPr>
                <a:spLocks/>
              </p:cNvSpPr>
              <p:nvPr userDrawn="1"/>
            </p:nvSpPr>
            <p:spPr bwMode="gray">
              <a:xfrm>
                <a:off x="2557" y="2097"/>
                <a:ext cx="21" cy="4"/>
              </a:xfrm>
              <a:custGeom>
                <a:avLst/>
                <a:gdLst>
                  <a:gd name="T0" fmla="*/ 21 w 21"/>
                  <a:gd name="T1" fmla="*/ 0 h 4"/>
                  <a:gd name="T2" fmla="*/ 15 w 21"/>
                  <a:gd name="T3" fmla="*/ 4 h 4"/>
                  <a:gd name="T4" fmla="*/ 10 w 21"/>
                  <a:gd name="T5" fmla="*/ 4 h 4"/>
                  <a:gd name="T6" fmla="*/ 5 w 21"/>
                  <a:gd name="T7" fmla="*/ 4 h 4"/>
                  <a:gd name="T8" fmla="*/ 0 w 21"/>
                  <a:gd name="T9" fmla="*/ 2 h 4"/>
                </a:gdLst>
                <a:ahLst/>
                <a:cxnLst>
                  <a:cxn ang="0">
                    <a:pos x="T0" y="T1"/>
                  </a:cxn>
                  <a:cxn ang="0">
                    <a:pos x="T2" y="T3"/>
                  </a:cxn>
                  <a:cxn ang="0">
                    <a:pos x="T4" y="T5"/>
                  </a:cxn>
                  <a:cxn ang="0">
                    <a:pos x="T6" y="T7"/>
                  </a:cxn>
                  <a:cxn ang="0">
                    <a:pos x="T8" y="T9"/>
                  </a:cxn>
                </a:cxnLst>
                <a:rect l="0" t="0" r="r" b="b"/>
                <a:pathLst>
                  <a:path w="21" h="4">
                    <a:moveTo>
                      <a:pt x="21" y="0"/>
                    </a:moveTo>
                    <a:lnTo>
                      <a:pt x="15" y="4"/>
                    </a:lnTo>
                    <a:lnTo>
                      <a:pt x="10" y="4"/>
                    </a:lnTo>
                    <a:lnTo>
                      <a:pt x="5" y="4"/>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90" name="Line 318"/>
              <p:cNvSpPr>
                <a:spLocks noChangeShapeType="1"/>
              </p:cNvSpPr>
              <p:nvPr userDrawn="1"/>
            </p:nvSpPr>
            <p:spPr bwMode="gray">
              <a:xfrm flipH="1" flipV="1">
                <a:off x="2555" y="1861"/>
                <a:ext cx="2" cy="2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1" name="Freeform 319"/>
              <p:cNvSpPr>
                <a:spLocks/>
              </p:cNvSpPr>
              <p:nvPr userDrawn="1"/>
            </p:nvSpPr>
            <p:spPr bwMode="gray">
              <a:xfrm>
                <a:off x="2555" y="1861"/>
                <a:ext cx="19" cy="12"/>
              </a:xfrm>
              <a:custGeom>
                <a:avLst/>
                <a:gdLst>
                  <a:gd name="T0" fmla="*/ 19 w 19"/>
                  <a:gd name="T1" fmla="*/ 12 h 12"/>
                  <a:gd name="T2" fmla="*/ 12 w 19"/>
                  <a:gd name="T3" fmla="*/ 9 h 12"/>
                  <a:gd name="T4" fmla="*/ 5 w 19"/>
                  <a:gd name="T5" fmla="*/ 5 h 12"/>
                  <a:gd name="T6" fmla="*/ 0 w 19"/>
                  <a:gd name="T7" fmla="*/ 0 h 12"/>
                </a:gdLst>
                <a:ahLst/>
                <a:cxnLst>
                  <a:cxn ang="0">
                    <a:pos x="T0" y="T1"/>
                  </a:cxn>
                  <a:cxn ang="0">
                    <a:pos x="T2" y="T3"/>
                  </a:cxn>
                  <a:cxn ang="0">
                    <a:pos x="T4" y="T5"/>
                  </a:cxn>
                  <a:cxn ang="0">
                    <a:pos x="T6" y="T7"/>
                  </a:cxn>
                </a:cxnLst>
                <a:rect l="0" t="0" r="r" b="b"/>
                <a:pathLst>
                  <a:path w="19" h="12">
                    <a:moveTo>
                      <a:pt x="19" y="12"/>
                    </a:moveTo>
                    <a:lnTo>
                      <a:pt x="12" y="9"/>
                    </a:lnTo>
                    <a:lnTo>
                      <a:pt x="5"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92" name="Freeform 320"/>
              <p:cNvSpPr>
                <a:spLocks/>
              </p:cNvSpPr>
              <p:nvPr userDrawn="1"/>
            </p:nvSpPr>
            <p:spPr bwMode="gray">
              <a:xfrm>
                <a:off x="2646" y="2050"/>
                <a:ext cx="12" cy="9"/>
              </a:xfrm>
              <a:custGeom>
                <a:avLst/>
                <a:gdLst>
                  <a:gd name="T0" fmla="*/ 12 w 12"/>
                  <a:gd name="T1" fmla="*/ 0 h 9"/>
                  <a:gd name="T2" fmla="*/ 10 w 12"/>
                  <a:gd name="T3" fmla="*/ 3 h 9"/>
                  <a:gd name="T4" fmla="*/ 9 w 12"/>
                  <a:gd name="T5" fmla="*/ 7 h 9"/>
                  <a:gd name="T6" fmla="*/ 5 w 12"/>
                  <a:gd name="T7" fmla="*/ 9 h 9"/>
                  <a:gd name="T8" fmla="*/ 0 w 12"/>
                  <a:gd name="T9" fmla="*/ 9 h 9"/>
                </a:gdLst>
                <a:ahLst/>
                <a:cxnLst>
                  <a:cxn ang="0">
                    <a:pos x="T0" y="T1"/>
                  </a:cxn>
                  <a:cxn ang="0">
                    <a:pos x="T2" y="T3"/>
                  </a:cxn>
                  <a:cxn ang="0">
                    <a:pos x="T4" y="T5"/>
                  </a:cxn>
                  <a:cxn ang="0">
                    <a:pos x="T6" y="T7"/>
                  </a:cxn>
                  <a:cxn ang="0">
                    <a:pos x="T8" y="T9"/>
                  </a:cxn>
                </a:cxnLst>
                <a:rect l="0" t="0" r="r" b="b"/>
                <a:pathLst>
                  <a:path w="12" h="9">
                    <a:moveTo>
                      <a:pt x="12" y="0"/>
                    </a:moveTo>
                    <a:lnTo>
                      <a:pt x="10" y="3"/>
                    </a:lnTo>
                    <a:lnTo>
                      <a:pt x="9" y="7"/>
                    </a:lnTo>
                    <a:lnTo>
                      <a:pt x="5" y="9"/>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93" name="Line 321"/>
              <p:cNvSpPr>
                <a:spLocks noChangeShapeType="1"/>
              </p:cNvSpPr>
              <p:nvPr userDrawn="1"/>
            </p:nvSpPr>
            <p:spPr bwMode="gray">
              <a:xfrm flipV="1">
                <a:off x="2574" y="2010"/>
                <a:ext cx="159" cy="9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4" name="Line 322"/>
              <p:cNvSpPr>
                <a:spLocks noChangeShapeType="1"/>
              </p:cNvSpPr>
              <p:nvPr userDrawn="1"/>
            </p:nvSpPr>
            <p:spPr bwMode="gray">
              <a:xfrm flipV="1">
                <a:off x="2578" y="2003"/>
                <a:ext cx="159" cy="9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5" name="Freeform 323"/>
              <p:cNvSpPr>
                <a:spLocks/>
              </p:cNvSpPr>
              <p:nvPr userDrawn="1"/>
            </p:nvSpPr>
            <p:spPr bwMode="gray">
              <a:xfrm>
                <a:off x="2726" y="2003"/>
                <a:ext cx="11" cy="8"/>
              </a:xfrm>
              <a:custGeom>
                <a:avLst/>
                <a:gdLst>
                  <a:gd name="T0" fmla="*/ 11 w 11"/>
                  <a:gd name="T1" fmla="*/ 0 h 8"/>
                  <a:gd name="T2" fmla="*/ 11 w 11"/>
                  <a:gd name="T3" fmla="*/ 3 h 8"/>
                  <a:gd name="T4" fmla="*/ 9 w 11"/>
                  <a:gd name="T5" fmla="*/ 7 h 8"/>
                  <a:gd name="T6" fmla="*/ 7 w 11"/>
                  <a:gd name="T7" fmla="*/ 8 h 8"/>
                  <a:gd name="T8" fmla="*/ 4 w 11"/>
                  <a:gd name="T9" fmla="*/ 8 h 8"/>
                  <a:gd name="T10" fmla="*/ 0 w 11"/>
                  <a:gd name="T11" fmla="*/ 7 h 8"/>
                </a:gdLst>
                <a:ahLst/>
                <a:cxnLst>
                  <a:cxn ang="0">
                    <a:pos x="T0" y="T1"/>
                  </a:cxn>
                  <a:cxn ang="0">
                    <a:pos x="T2" y="T3"/>
                  </a:cxn>
                  <a:cxn ang="0">
                    <a:pos x="T4" y="T5"/>
                  </a:cxn>
                  <a:cxn ang="0">
                    <a:pos x="T6" y="T7"/>
                  </a:cxn>
                  <a:cxn ang="0">
                    <a:pos x="T8" y="T9"/>
                  </a:cxn>
                  <a:cxn ang="0">
                    <a:pos x="T10" y="T11"/>
                  </a:cxn>
                </a:cxnLst>
                <a:rect l="0" t="0" r="r" b="b"/>
                <a:pathLst>
                  <a:path w="11" h="8">
                    <a:moveTo>
                      <a:pt x="11" y="0"/>
                    </a:moveTo>
                    <a:lnTo>
                      <a:pt x="11" y="3"/>
                    </a:lnTo>
                    <a:lnTo>
                      <a:pt x="9" y="7"/>
                    </a:lnTo>
                    <a:lnTo>
                      <a:pt x="7" y="8"/>
                    </a:lnTo>
                    <a:lnTo>
                      <a:pt x="4" y="8"/>
                    </a:lnTo>
                    <a:lnTo>
                      <a:pt x="0"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96" name="Line 324"/>
              <p:cNvSpPr>
                <a:spLocks noChangeShapeType="1"/>
              </p:cNvSpPr>
              <p:nvPr userDrawn="1"/>
            </p:nvSpPr>
            <p:spPr bwMode="gray">
              <a:xfrm flipH="1">
                <a:off x="2565" y="2010"/>
                <a:ext cx="161" cy="9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7" name="Freeform 325"/>
              <p:cNvSpPr>
                <a:spLocks/>
              </p:cNvSpPr>
              <p:nvPr userDrawn="1"/>
            </p:nvSpPr>
            <p:spPr bwMode="gray">
              <a:xfrm>
                <a:off x="2565" y="2097"/>
                <a:ext cx="13" cy="11"/>
              </a:xfrm>
              <a:custGeom>
                <a:avLst/>
                <a:gdLst>
                  <a:gd name="T0" fmla="*/ 0 w 13"/>
                  <a:gd name="T1" fmla="*/ 9 h 11"/>
                  <a:gd name="T2" fmla="*/ 6 w 13"/>
                  <a:gd name="T3" fmla="*/ 11 h 11"/>
                  <a:gd name="T4" fmla="*/ 7 w 13"/>
                  <a:gd name="T5" fmla="*/ 9 h 11"/>
                  <a:gd name="T6" fmla="*/ 11 w 13"/>
                  <a:gd name="T7" fmla="*/ 7 h 11"/>
                  <a:gd name="T8" fmla="*/ 11 w 13"/>
                  <a:gd name="T9" fmla="*/ 5 h 11"/>
                  <a:gd name="T10" fmla="*/ 13 w 13"/>
                  <a:gd name="T11" fmla="*/ 0 h 11"/>
                </a:gdLst>
                <a:ahLst/>
                <a:cxnLst>
                  <a:cxn ang="0">
                    <a:pos x="T0" y="T1"/>
                  </a:cxn>
                  <a:cxn ang="0">
                    <a:pos x="T2" y="T3"/>
                  </a:cxn>
                  <a:cxn ang="0">
                    <a:pos x="T4" y="T5"/>
                  </a:cxn>
                  <a:cxn ang="0">
                    <a:pos x="T6" y="T7"/>
                  </a:cxn>
                  <a:cxn ang="0">
                    <a:pos x="T8" y="T9"/>
                  </a:cxn>
                  <a:cxn ang="0">
                    <a:pos x="T10" y="T11"/>
                  </a:cxn>
                </a:cxnLst>
                <a:rect l="0" t="0" r="r" b="b"/>
                <a:pathLst>
                  <a:path w="13" h="11">
                    <a:moveTo>
                      <a:pt x="0" y="9"/>
                    </a:moveTo>
                    <a:lnTo>
                      <a:pt x="6" y="11"/>
                    </a:lnTo>
                    <a:lnTo>
                      <a:pt x="7" y="9"/>
                    </a:lnTo>
                    <a:lnTo>
                      <a:pt x="11" y="7"/>
                    </a:lnTo>
                    <a:lnTo>
                      <a:pt x="11" y="5"/>
                    </a:lnTo>
                    <a:lnTo>
                      <a:pt x="1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98" name="Line 326"/>
              <p:cNvSpPr>
                <a:spLocks noChangeShapeType="1"/>
              </p:cNvSpPr>
              <p:nvPr userDrawn="1"/>
            </p:nvSpPr>
            <p:spPr bwMode="gray">
              <a:xfrm flipV="1">
                <a:off x="2739" y="1924"/>
                <a:ext cx="1" cy="7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9" name="Line 327"/>
              <p:cNvSpPr>
                <a:spLocks noChangeShapeType="1"/>
              </p:cNvSpPr>
              <p:nvPr userDrawn="1"/>
            </p:nvSpPr>
            <p:spPr bwMode="gray">
              <a:xfrm flipV="1">
                <a:off x="2737" y="1924"/>
                <a:ext cx="1" cy="7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00" name="Line 328"/>
              <p:cNvSpPr>
                <a:spLocks noChangeShapeType="1"/>
              </p:cNvSpPr>
              <p:nvPr userDrawn="1"/>
            </p:nvSpPr>
            <p:spPr bwMode="gray">
              <a:xfrm>
                <a:off x="2733" y="1922"/>
                <a:ext cx="2" cy="7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01" name="Freeform 329"/>
              <p:cNvSpPr>
                <a:spLocks/>
              </p:cNvSpPr>
              <p:nvPr userDrawn="1"/>
            </p:nvSpPr>
            <p:spPr bwMode="gray">
              <a:xfrm>
                <a:off x="2735" y="1992"/>
                <a:ext cx="4" cy="11"/>
              </a:xfrm>
              <a:custGeom>
                <a:avLst/>
                <a:gdLst>
                  <a:gd name="T0" fmla="*/ 2 w 4"/>
                  <a:gd name="T1" fmla="*/ 11 h 11"/>
                  <a:gd name="T2" fmla="*/ 4 w 4"/>
                  <a:gd name="T3" fmla="*/ 7 h 11"/>
                  <a:gd name="T4" fmla="*/ 4 w 4"/>
                  <a:gd name="T5" fmla="*/ 5 h 11"/>
                  <a:gd name="T6" fmla="*/ 2 w 4"/>
                  <a:gd name="T7" fmla="*/ 4 h 11"/>
                  <a:gd name="T8" fmla="*/ 0 w 4"/>
                  <a:gd name="T9" fmla="*/ 0 h 11"/>
                </a:gdLst>
                <a:ahLst/>
                <a:cxnLst>
                  <a:cxn ang="0">
                    <a:pos x="T0" y="T1"/>
                  </a:cxn>
                  <a:cxn ang="0">
                    <a:pos x="T2" y="T3"/>
                  </a:cxn>
                  <a:cxn ang="0">
                    <a:pos x="T4" y="T5"/>
                  </a:cxn>
                  <a:cxn ang="0">
                    <a:pos x="T6" y="T7"/>
                  </a:cxn>
                  <a:cxn ang="0">
                    <a:pos x="T8" y="T9"/>
                  </a:cxn>
                </a:cxnLst>
                <a:rect l="0" t="0" r="r" b="b"/>
                <a:pathLst>
                  <a:path w="4" h="11">
                    <a:moveTo>
                      <a:pt x="2" y="11"/>
                    </a:moveTo>
                    <a:lnTo>
                      <a:pt x="4" y="7"/>
                    </a:lnTo>
                    <a:lnTo>
                      <a:pt x="4" y="5"/>
                    </a:lnTo>
                    <a:lnTo>
                      <a:pt x="2"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02" name="Freeform 330"/>
              <p:cNvSpPr>
                <a:spLocks/>
              </p:cNvSpPr>
              <p:nvPr userDrawn="1"/>
            </p:nvSpPr>
            <p:spPr bwMode="gray">
              <a:xfrm>
                <a:off x="2732" y="1377"/>
                <a:ext cx="5" cy="8"/>
              </a:xfrm>
              <a:custGeom>
                <a:avLst/>
                <a:gdLst>
                  <a:gd name="T0" fmla="*/ 3 w 5"/>
                  <a:gd name="T1" fmla="*/ 8 h 8"/>
                  <a:gd name="T2" fmla="*/ 5 w 5"/>
                  <a:gd name="T3" fmla="*/ 7 h 8"/>
                  <a:gd name="T4" fmla="*/ 5 w 5"/>
                  <a:gd name="T5" fmla="*/ 5 h 8"/>
                  <a:gd name="T6" fmla="*/ 3 w 5"/>
                  <a:gd name="T7" fmla="*/ 1 h 8"/>
                  <a:gd name="T8" fmla="*/ 0 w 5"/>
                  <a:gd name="T9" fmla="*/ 0 h 8"/>
                </a:gdLst>
                <a:ahLst/>
                <a:cxnLst>
                  <a:cxn ang="0">
                    <a:pos x="T0" y="T1"/>
                  </a:cxn>
                  <a:cxn ang="0">
                    <a:pos x="T2" y="T3"/>
                  </a:cxn>
                  <a:cxn ang="0">
                    <a:pos x="T4" y="T5"/>
                  </a:cxn>
                  <a:cxn ang="0">
                    <a:pos x="T6" y="T7"/>
                  </a:cxn>
                  <a:cxn ang="0">
                    <a:pos x="T8" y="T9"/>
                  </a:cxn>
                </a:cxnLst>
                <a:rect l="0" t="0" r="r" b="b"/>
                <a:pathLst>
                  <a:path w="5" h="8">
                    <a:moveTo>
                      <a:pt x="3" y="8"/>
                    </a:moveTo>
                    <a:lnTo>
                      <a:pt x="5" y="7"/>
                    </a:lnTo>
                    <a:lnTo>
                      <a:pt x="5" y="5"/>
                    </a:lnTo>
                    <a:lnTo>
                      <a:pt x="3" y="1"/>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03" name="Line 331"/>
              <p:cNvSpPr>
                <a:spLocks noChangeShapeType="1"/>
              </p:cNvSpPr>
              <p:nvPr userDrawn="1"/>
            </p:nvSpPr>
            <p:spPr bwMode="gray">
              <a:xfrm flipH="1" flipV="1">
                <a:off x="2737" y="1265"/>
                <a:ext cx="2" cy="23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04" name="Line 332"/>
              <p:cNvSpPr>
                <a:spLocks noChangeShapeType="1"/>
              </p:cNvSpPr>
              <p:nvPr userDrawn="1"/>
            </p:nvSpPr>
            <p:spPr bwMode="gray">
              <a:xfrm flipV="1">
                <a:off x="2735" y="1270"/>
                <a:ext cx="1" cy="23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05" name="Freeform 333"/>
              <p:cNvSpPr>
                <a:spLocks/>
              </p:cNvSpPr>
              <p:nvPr userDrawn="1"/>
            </p:nvSpPr>
            <p:spPr bwMode="gray">
              <a:xfrm>
                <a:off x="2732" y="1261"/>
                <a:ext cx="5" cy="9"/>
              </a:xfrm>
              <a:custGeom>
                <a:avLst/>
                <a:gdLst>
                  <a:gd name="T0" fmla="*/ 3 w 5"/>
                  <a:gd name="T1" fmla="*/ 9 h 9"/>
                  <a:gd name="T2" fmla="*/ 5 w 5"/>
                  <a:gd name="T3" fmla="*/ 5 h 9"/>
                  <a:gd name="T4" fmla="*/ 5 w 5"/>
                  <a:gd name="T5" fmla="*/ 4 h 9"/>
                  <a:gd name="T6" fmla="*/ 3 w 5"/>
                  <a:gd name="T7" fmla="*/ 2 h 9"/>
                  <a:gd name="T8" fmla="*/ 0 w 5"/>
                  <a:gd name="T9" fmla="*/ 0 h 9"/>
                </a:gdLst>
                <a:ahLst/>
                <a:cxnLst>
                  <a:cxn ang="0">
                    <a:pos x="T0" y="T1"/>
                  </a:cxn>
                  <a:cxn ang="0">
                    <a:pos x="T2" y="T3"/>
                  </a:cxn>
                  <a:cxn ang="0">
                    <a:pos x="T4" y="T5"/>
                  </a:cxn>
                  <a:cxn ang="0">
                    <a:pos x="T6" y="T7"/>
                  </a:cxn>
                  <a:cxn ang="0">
                    <a:pos x="T8" y="T9"/>
                  </a:cxn>
                </a:cxnLst>
                <a:rect l="0" t="0" r="r" b="b"/>
                <a:pathLst>
                  <a:path w="5" h="9">
                    <a:moveTo>
                      <a:pt x="3" y="9"/>
                    </a:moveTo>
                    <a:lnTo>
                      <a:pt x="5" y="5"/>
                    </a:lnTo>
                    <a:lnTo>
                      <a:pt x="5" y="4"/>
                    </a:lnTo>
                    <a:lnTo>
                      <a:pt x="3"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06" name="Line 334"/>
              <p:cNvSpPr>
                <a:spLocks noChangeShapeType="1"/>
              </p:cNvSpPr>
              <p:nvPr userDrawn="1"/>
            </p:nvSpPr>
            <p:spPr bwMode="gray">
              <a:xfrm>
                <a:off x="2732" y="1261"/>
                <a:ext cx="1" cy="24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07" name="Freeform 335"/>
              <p:cNvSpPr>
                <a:spLocks/>
              </p:cNvSpPr>
              <p:nvPr userDrawn="1"/>
            </p:nvSpPr>
            <p:spPr bwMode="gray">
              <a:xfrm>
                <a:off x="2733" y="1502"/>
                <a:ext cx="6" cy="4"/>
              </a:xfrm>
              <a:custGeom>
                <a:avLst/>
                <a:gdLst>
                  <a:gd name="T0" fmla="*/ 2 w 6"/>
                  <a:gd name="T1" fmla="*/ 0 h 4"/>
                  <a:gd name="T2" fmla="*/ 4 w 6"/>
                  <a:gd name="T3" fmla="*/ 0 h 4"/>
                  <a:gd name="T4" fmla="*/ 6 w 6"/>
                  <a:gd name="T5" fmla="*/ 0 h 4"/>
                  <a:gd name="T6" fmla="*/ 4 w 6"/>
                  <a:gd name="T7" fmla="*/ 2 h 4"/>
                  <a:gd name="T8" fmla="*/ 2 w 6"/>
                  <a:gd name="T9" fmla="*/ 2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4" y="0"/>
                    </a:lnTo>
                    <a:lnTo>
                      <a:pt x="6" y="0"/>
                    </a:lnTo>
                    <a:lnTo>
                      <a:pt x="4" y="2"/>
                    </a:lnTo>
                    <a:lnTo>
                      <a:pt x="2" y="2"/>
                    </a:lnTo>
                    <a:lnTo>
                      <a:pt x="0" y="4"/>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08" name="Freeform 336"/>
              <p:cNvSpPr>
                <a:spLocks/>
              </p:cNvSpPr>
              <p:nvPr userDrawn="1"/>
            </p:nvSpPr>
            <p:spPr bwMode="gray">
              <a:xfrm>
                <a:off x="2641" y="1296"/>
                <a:ext cx="12" cy="16"/>
              </a:xfrm>
              <a:custGeom>
                <a:avLst/>
                <a:gdLst>
                  <a:gd name="T0" fmla="*/ 12 w 12"/>
                  <a:gd name="T1" fmla="*/ 16 h 16"/>
                  <a:gd name="T2" fmla="*/ 10 w 12"/>
                  <a:gd name="T3" fmla="*/ 11 h 16"/>
                  <a:gd name="T4" fmla="*/ 8 w 12"/>
                  <a:gd name="T5" fmla="*/ 5 h 16"/>
                  <a:gd name="T6" fmla="*/ 5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12" y="16"/>
                    </a:moveTo>
                    <a:lnTo>
                      <a:pt x="10" y="11"/>
                    </a:lnTo>
                    <a:lnTo>
                      <a:pt x="8" y="5"/>
                    </a:lnTo>
                    <a:lnTo>
                      <a:pt x="5"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09" name="Line 337"/>
              <p:cNvSpPr>
                <a:spLocks noChangeShapeType="1"/>
              </p:cNvSpPr>
              <p:nvPr userDrawn="1"/>
            </p:nvSpPr>
            <p:spPr bwMode="gray">
              <a:xfrm flipH="1">
                <a:off x="2567" y="1259"/>
                <a:ext cx="165" cy="8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0" name="Line 338"/>
              <p:cNvSpPr>
                <a:spLocks noChangeShapeType="1"/>
              </p:cNvSpPr>
              <p:nvPr userDrawn="1"/>
            </p:nvSpPr>
            <p:spPr bwMode="gray">
              <a:xfrm flipH="1">
                <a:off x="2571" y="1270"/>
                <a:ext cx="164" cy="8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1" name="Freeform 339"/>
              <p:cNvSpPr>
                <a:spLocks/>
              </p:cNvSpPr>
              <p:nvPr userDrawn="1"/>
            </p:nvSpPr>
            <p:spPr bwMode="gray">
              <a:xfrm>
                <a:off x="2558" y="1340"/>
                <a:ext cx="13" cy="16"/>
              </a:xfrm>
              <a:custGeom>
                <a:avLst/>
                <a:gdLst>
                  <a:gd name="T0" fmla="*/ 13 w 13"/>
                  <a:gd name="T1" fmla="*/ 16 h 16"/>
                  <a:gd name="T2" fmla="*/ 11 w 13"/>
                  <a:gd name="T3" fmla="*/ 10 h 16"/>
                  <a:gd name="T4" fmla="*/ 9 w 13"/>
                  <a:gd name="T5" fmla="*/ 7 h 16"/>
                  <a:gd name="T6" fmla="*/ 6 w 13"/>
                  <a:gd name="T7" fmla="*/ 2 h 16"/>
                  <a:gd name="T8" fmla="*/ 0 w 13"/>
                  <a:gd name="T9" fmla="*/ 0 h 16"/>
                </a:gdLst>
                <a:ahLst/>
                <a:cxnLst>
                  <a:cxn ang="0">
                    <a:pos x="T0" y="T1"/>
                  </a:cxn>
                  <a:cxn ang="0">
                    <a:pos x="T2" y="T3"/>
                  </a:cxn>
                  <a:cxn ang="0">
                    <a:pos x="T4" y="T5"/>
                  </a:cxn>
                  <a:cxn ang="0">
                    <a:pos x="T6" y="T7"/>
                  </a:cxn>
                  <a:cxn ang="0">
                    <a:pos x="T8" y="T9"/>
                  </a:cxn>
                </a:cxnLst>
                <a:rect l="0" t="0" r="r" b="b"/>
                <a:pathLst>
                  <a:path w="13" h="16">
                    <a:moveTo>
                      <a:pt x="13" y="16"/>
                    </a:moveTo>
                    <a:lnTo>
                      <a:pt x="11" y="10"/>
                    </a:lnTo>
                    <a:lnTo>
                      <a:pt x="9" y="7"/>
                    </a:lnTo>
                    <a:lnTo>
                      <a:pt x="6"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12" name="Line 340"/>
              <p:cNvSpPr>
                <a:spLocks noChangeShapeType="1"/>
              </p:cNvSpPr>
              <p:nvPr userDrawn="1"/>
            </p:nvSpPr>
            <p:spPr bwMode="gray">
              <a:xfrm flipV="1">
                <a:off x="2558" y="1252"/>
                <a:ext cx="165" cy="8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3" name="Freeform 341"/>
              <p:cNvSpPr>
                <a:spLocks/>
              </p:cNvSpPr>
              <p:nvPr userDrawn="1"/>
            </p:nvSpPr>
            <p:spPr bwMode="gray">
              <a:xfrm>
                <a:off x="2723" y="1252"/>
                <a:ext cx="12" cy="18"/>
              </a:xfrm>
              <a:custGeom>
                <a:avLst/>
                <a:gdLst>
                  <a:gd name="T0" fmla="*/ 12 w 12"/>
                  <a:gd name="T1" fmla="*/ 18 h 18"/>
                  <a:gd name="T2" fmla="*/ 10 w 12"/>
                  <a:gd name="T3" fmla="*/ 13 h 18"/>
                  <a:gd name="T4" fmla="*/ 9 w 12"/>
                  <a:gd name="T5" fmla="*/ 7 h 18"/>
                  <a:gd name="T6" fmla="*/ 5 w 12"/>
                  <a:gd name="T7" fmla="*/ 4 h 18"/>
                  <a:gd name="T8" fmla="*/ 0 w 12"/>
                  <a:gd name="T9" fmla="*/ 0 h 18"/>
                </a:gdLst>
                <a:ahLst/>
                <a:cxnLst>
                  <a:cxn ang="0">
                    <a:pos x="T0" y="T1"/>
                  </a:cxn>
                  <a:cxn ang="0">
                    <a:pos x="T2" y="T3"/>
                  </a:cxn>
                  <a:cxn ang="0">
                    <a:pos x="T4" y="T5"/>
                  </a:cxn>
                  <a:cxn ang="0">
                    <a:pos x="T6" y="T7"/>
                  </a:cxn>
                  <a:cxn ang="0">
                    <a:pos x="T8" y="T9"/>
                  </a:cxn>
                </a:cxnLst>
                <a:rect l="0" t="0" r="r" b="b"/>
                <a:pathLst>
                  <a:path w="12" h="18">
                    <a:moveTo>
                      <a:pt x="12" y="18"/>
                    </a:moveTo>
                    <a:lnTo>
                      <a:pt x="10" y="13"/>
                    </a:lnTo>
                    <a:lnTo>
                      <a:pt x="9" y="7"/>
                    </a:lnTo>
                    <a:lnTo>
                      <a:pt x="5"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14" name="Freeform 342"/>
              <p:cNvSpPr>
                <a:spLocks/>
              </p:cNvSpPr>
              <p:nvPr userDrawn="1"/>
            </p:nvSpPr>
            <p:spPr bwMode="gray">
              <a:xfrm>
                <a:off x="2551" y="1474"/>
                <a:ext cx="20" cy="2"/>
              </a:xfrm>
              <a:custGeom>
                <a:avLst/>
                <a:gdLst>
                  <a:gd name="T0" fmla="*/ 20 w 20"/>
                  <a:gd name="T1" fmla="*/ 0 h 2"/>
                  <a:gd name="T2" fmla="*/ 16 w 20"/>
                  <a:gd name="T3" fmla="*/ 2 h 2"/>
                  <a:gd name="T4" fmla="*/ 11 w 20"/>
                  <a:gd name="T5" fmla="*/ 2 h 2"/>
                  <a:gd name="T6" fmla="*/ 6 w 20"/>
                  <a:gd name="T7" fmla="*/ 2 h 2"/>
                  <a:gd name="T8" fmla="*/ 0 w 20"/>
                  <a:gd name="T9" fmla="*/ 2 h 2"/>
                </a:gdLst>
                <a:ahLst/>
                <a:cxnLst>
                  <a:cxn ang="0">
                    <a:pos x="T0" y="T1"/>
                  </a:cxn>
                  <a:cxn ang="0">
                    <a:pos x="T2" y="T3"/>
                  </a:cxn>
                  <a:cxn ang="0">
                    <a:pos x="T4" y="T5"/>
                  </a:cxn>
                  <a:cxn ang="0">
                    <a:pos x="T6" y="T7"/>
                  </a:cxn>
                  <a:cxn ang="0">
                    <a:pos x="T8" y="T9"/>
                  </a:cxn>
                </a:cxnLst>
                <a:rect l="0" t="0" r="r" b="b"/>
                <a:pathLst>
                  <a:path w="20" h="2">
                    <a:moveTo>
                      <a:pt x="20" y="0"/>
                    </a:moveTo>
                    <a:lnTo>
                      <a:pt x="16" y="2"/>
                    </a:lnTo>
                    <a:lnTo>
                      <a:pt x="11" y="2"/>
                    </a:lnTo>
                    <a:lnTo>
                      <a:pt x="6" y="2"/>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15" name="Line 343"/>
              <p:cNvSpPr>
                <a:spLocks noChangeShapeType="1"/>
              </p:cNvSpPr>
              <p:nvPr userDrawn="1"/>
            </p:nvSpPr>
            <p:spPr bwMode="gray">
              <a:xfrm>
                <a:off x="2560" y="1359"/>
                <a:ext cx="2" cy="24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6" name="Line 344"/>
              <p:cNvSpPr>
                <a:spLocks noChangeShapeType="1"/>
              </p:cNvSpPr>
              <p:nvPr userDrawn="1"/>
            </p:nvSpPr>
            <p:spPr bwMode="gray">
              <a:xfrm>
                <a:off x="2571" y="1356"/>
                <a:ext cx="1"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7" name="Freeform 345"/>
              <p:cNvSpPr>
                <a:spLocks/>
              </p:cNvSpPr>
              <p:nvPr userDrawn="1"/>
            </p:nvSpPr>
            <p:spPr bwMode="gray">
              <a:xfrm>
                <a:off x="2551" y="1592"/>
                <a:ext cx="21" cy="14"/>
              </a:xfrm>
              <a:custGeom>
                <a:avLst/>
                <a:gdLst>
                  <a:gd name="T0" fmla="*/ 21 w 21"/>
                  <a:gd name="T1" fmla="*/ 0 h 14"/>
                  <a:gd name="T2" fmla="*/ 16 w 21"/>
                  <a:gd name="T3" fmla="*/ 5 h 14"/>
                  <a:gd name="T4" fmla="*/ 13 w 21"/>
                  <a:gd name="T5" fmla="*/ 8 h 14"/>
                  <a:gd name="T6" fmla="*/ 7 w 21"/>
                  <a:gd name="T7" fmla="*/ 10 h 14"/>
                  <a:gd name="T8" fmla="*/ 0 w 21"/>
                  <a:gd name="T9" fmla="*/ 14 h 14"/>
                </a:gdLst>
                <a:ahLst/>
                <a:cxnLst>
                  <a:cxn ang="0">
                    <a:pos x="T0" y="T1"/>
                  </a:cxn>
                  <a:cxn ang="0">
                    <a:pos x="T2" y="T3"/>
                  </a:cxn>
                  <a:cxn ang="0">
                    <a:pos x="T4" y="T5"/>
                  </a:cxn>
                  <a:cxn ang="0">
                    <a:pos x="T6" y="T7"/>
                  </a:cxn>
                  <a:cxn ang="0">
                    <a:pos x="T8" y="T9"/>
                  </a:cxn>
                </a:cxnLst>
                <a:rect l="0" t="0" r="r" b="b"/>
                <a:pathLst>
                  <a:path w="21" h="14">
                    <a:moveTo>
                      <a:pt x="21" y="0"/>
                    </a:moveTo>
                    <a:lnTo>
                      <a:pt x="16" y="5"/>
                    </a:lnTo>
                    <a:lnTo>
                      <a:pt x="13" y="8"/>
                    </a:lnTo>
                    <a:lnTo>
                      <a:pt x="7" y="10"/>
                    </a:lnTo>
                    <a:lnTo>
                      <a:pt x="0" y="14"/>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18" name="Line 346"/>
              <p:cNvSpPr>
                <a:spLocks noChangeShapeType="1"/>
              </p:cNvSpPr>
              <p:nvPr userDrawn="1"/>
            </p:nvSpPr>
            <p:spPr bwMode="gray">
              <a:xfrm flipH="1" flipV="1">
                <a:off x="2550" y="1357"/>
                <a:ext cx="1" cy="24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9" name="Freeform 347"/>
              <p:cNvSpPr>
                <a:spLocks/>
              </p:cNvSpPr>
              <p:nvPr userDrawn="1"/>
            </p:nvSpPr>
            <p:spPr bwMode="gray">
              <a:xfrm>
                <a:off x="2550" y="1356"/>
                <a:ext cx="21" cy="3"/>
              </a:xfrm>
              <a:custGeom>
                <a:avLst/>
                <a:gdLst>
                  <a:gd name="T0" fmla="*/ 0 w 21"/>
                  <a:gd name="T1" fmla="*/ 1 h 3"/>
                  <a:gd name="T2" fmla="*/ 7 w 21"/>
                  <a:gd name="T3" fmla="*/ 3 h 3"/>
                  <a:gd name="T4" fmla="*/ 14 w 21"/>
                  <a:gd name="T5" fmla="*/ 3 h 3"/>
                  <a:gd name="T6" fmla="*/ 21 w 21"/>
                  <a:gd name="T7" fmla="*/ 0 h 3"/>
                </a:gdLst>
                <a:ahLst/>
                <a:cxnLst>
                  <a:cxn ang="0">
                    <a:pos x="T0" y="T1"/>
                  </a:cxn>
                  <a:cxn ang="0">
                    <a:pos x="T2" y="T3"/>
                  </a:cxn>
                  <a:cxn ang="0">
                    <a:pos x="T4" y="T5"/>
                  </a:cxn>
                  <a:cxn ang="0">
                    <a:pos x="T6" y="T7"/>
                  </a:cxn>
                </a:cxnLst>
                <a:rect l="0" t="0" r="r" b="b"/>
                <a:pathLst>
                  <a:path w="21" h="3">
                    <a:moveTo>
                      <a:pt x="0" y="1"/>
                    </a:moveTo>
                    <a:lnTo>
                      <a:pt x="7" y="3"/>
                    </a:lnTo>
                    <a:lnTo>
                      <a:pt x="14" y="3"/>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20" name="Freeform 348"/>
              <p:cNvSpPr>
                <a:spLocks/>
              </p:cNvSpPr>
              <p:nvPr userDrawn="1"/>
            </p:nvSpPr>
            <p:spPr bwMode="gray">
              <a:xfrm>
                <a:off x="2726" y="2010"/>
                <a:ext cx="9" cy="7"/>
              </a:xfrm>
              <a:custGeom>
                <a:avLst/>
                <a:gdLst>
                  <a:gd name="T0" fmla="*/ 0 w 9"/>
                  <a:gd name="T1" fmla="*/ 0 h 7"/>
                  <a:gd name="T2" fmla="*/ 2 w 9"/>
                  <a:gd name="T3" fmla="*/ 0 h 7"/>
                  <a:gd name="T4" fmla="*/ 6 w 9"/>
                  <a:gd name="T5" fmla="*/ 0 h 7"/>
                  <a:gd name="T6" fmla="*/ 7 w 9"/>
                  <a:gd name="T7" fmla="*/ 1 h 7"/>
                  <a:gd name="T8" fmla="*/ 7 w 9"/>
                  <a:gd name="T9" fmla="*/ 5 h 7"/>
                  <a:gd name="T10" fmla="*/ 9 w 9"/>
                  <a:gd name="T11" fmla="*/ 7 h 7"/>
                </a:gdLst>
                <a:ahLst/>
                <a:cxnLst>
                  <a:cxn ang="0">
                    <a:pos x="T0" y="T1"/>
                  </a:cxn>
                  <a:cxn ang="0">
                    <a:pos x="T2" y="T3"/>
                  </a:cxn>
                  <a:cxn ang="0">
                    <a:pos x="T4" y="T5"/>
                  </a:cxn>
                  <a:cxn ang="0">
                    <a:pos x="T6" y="T7"/>
                  </a:cxn>
                  <a:cxn ang="0">
                    <a:pos x="T8" y="T9"/>
                  </a:cxn>
                  <a:cxn ang="0">
                    <a:pos x="T10" y="T11"/>
                  </a:cxn>
                </a:cxnLst>
                <a:rect l="0" t="0" r="r" b="b"/>
                <a:pathLst>
                  <a:path w="9" h="7">
                    <a:moveTo>
                      <a:pt x="0" y="0"/>
                    </a:moveTo>
                    <a:lnTo>
                      <a:pt x="2" y="0"/>
                    </a:lnTo>
                    <a:lnTo>
                      <a:pt x="6" y="0"/>
                    </a:lnTo>
                    <a:lnTo>
                      <a:pt x="7" y="1"/>
                    </a:lnTo>
                    <a:lnTo>
                      <a:pt x="7" y="5"/>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21" name="Freeform 349"/>
              <p:cNvSpPr>
                <a:spLocks/>
              </p:cNvSpPr>
              <p:nvPr userDrawn="1"/>
            </p:nvSpPr>
            <p:spPr bwMode="gray">
              <a:xfrm>
                <a:off x="2735" y="1992"/>
                <a:ext cx="9" cy="9"/>
              </a:xfrm>
              <a:custGeom>
                <a:avLst/>
                <a:gdLst>
                  <a:gd name="T0" fmla="*/ 0 w 9"/>
                  <a:gd name="T1" fmla="*/ 0 h 9"/>
                  <a:gd name="T2" fmla="*/ 0 w 9"/>
                  <a:gd name="T3" fmla="*/ 4 h 9"/>
                  <a:gd name="T4" fmla="*/ 0 w 9"/>
                  <a:gd name="T5" fmla="*/ 7 h 9"/>
                  <a:gd name="T6" fmla="*/ 2 w 9"/>
                  <a:gd name="T7" fmla="*/ 9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0" y="7"/>
                    </a:lnTo>
                    <a:lnTo>
                      <a:pt x="2" y="9"/>
                    </a:lnTo>
                    <a:lnTo>
                      <a:pt x="5" y="9"/>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22" name="Freeform 350"/>
              <p:cNvSpPr>
                <a:spLocks/>
              </p:cNvSpPr>
              <p:nvPr userDrawn="1"/>
            </p:nvSpPr>
            <p:spPr bwMode="gray">
              <a:xfrm>
                <a:off x="2632" y="1209"/>
                <a:ext cx="9" cy="19"/>
              </a:xfrm>
              <a:custGeom>
                <a:avLst/>
                <a:gdLst>
                  <a:gd name="T0" fmla="*/ 0 w 9"/>
                  <a:gd name="T1" fmla="*/ 19 h 19"/>
                  <a:gd name="T2" fmla="*/ 0 w 9"/>
                  <a:gd name="T3" fmla="*/ 12 h 19"/>
                  <a:gd name="T4" fmla="*/ 2 w 9"/>
                  <a:gd name="T5" fmla="*/ 8 h 19"/>
                  <a:gd name="T6" fmla="*/ 5 w 9"/>
                  <a:gd name="T7" fmla="*/ 3 h 19"/>
                  <a:gd name="T8" fmla="*/ 9 w 9"/>
                  <a:gd name="T9" fmla="*/ 0 h 19"/>
                </a:gdLst>
                <a:ahLst/>
                <a:cxnLst>
                  <a:cxn ang="0">
                    <a:pos x="T0" y="T1"/>
                  </a:cxn>
                  <a:cxn ang="0">
                    <a:pos x="T2" y="T3"/>
                  </a:cxn>
                  <a:cxn ang="0">
                    <a:pos x="T4" y="T5"/>
                  </a:cxn>
                  <a:cxn ang="0">
                    <a:pos x="T6" y="T7"/>
                  </a:cxn>
                  <a:cxn ang="0">
                    <a:pos x="T8" y="T9"/>
                  </a:cxn>
                </a:cxnLst>
                <a:rect l="0" t="0" r="r" b="b"/>
                <a:pathLst>
                  <a:path w="9" h="19">
                    <a:moveTo>
                      <a:pt x="0" y="19"/>
                    </a:moveTo>
                    <a:lnTo>
                      <a:pt x="0" y="12"/>
                    </a:lnTo>
                    <a:lnTo>
                      <a:pt x="2" y="8"/>
                    </a:lnTo>
                    <a:lnTo>
                      <a:pt x="5"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23" name="Line 351"/>
              <p:cNvSpPr>
                <a:spLocks noChangeShapeType="1"/>
              </p:cNvSpPr>
              <p:nvPr userDrawn="1"/>
            </p:nvSpPr>
            <p:spPr bwMode="gray">
              <a:xfrm>
                <a:off x="2536" y="1184"/>
                <a:ext cx="199"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24" name="Line 352"/>
              <p:cNvSpPr>
                <a:spLocks noChangeShapeType="1"/>
              </p:cNvSpPr>
              <p:nvPr userDrawn="1"/>
            </p:nvSpPr>
            <p:spPr bwMode="gray">
              <a:xfrm>
                <a:off x="2532" y="1195"/>
                <a:ext cx="200" cy="6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25" name="Freeform 353"/>
              <p:cNvSpPr>
                <a:spLocks/>
              </p:cNvSpPr>
              <p:nvPr userDrawn="1"/>
            </p:nvSpPr>
            <p:spPr bwMode="gray">
              <a:xfrm>
                <a:off x="2732" y="1244"/>
                <a:ext cx="8" cy="17"/>
              </a:xfrm>
              <a:custGeom>
                <a:avLst/>
                <a:gdLst>
                  <a:gd name="T0" fmla="*/ 0 w 8"/>
                  <a:gd name="T1" fmla="*/ 17 h 17"/>
                  <a:gd name="T2" fmla="*/ 1 w 8"/>
                  <a:gd name="T3" fmla="*/ 12 h 17"/>
                  <a:gd name="T4" fmla="*/ 3 w 8"/>
                  <a:gd name="T5" fmla="*/ 7 h 17"/>
                  <a:gd name="T6" fmla="*/ 5 w 8"/>
                  <a:gd name="T7" fmla="*/ 1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1" y="12"/>
                    </a:lnTo>
                    <a:lnTo>
                      <a:pt x="3" y="7"/>
                    </a:lnTo>
                    <a:lnTo>
                      <a:pt x="5" y="1"/>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26" name="Line 354"/>
              <p:cNvSpPr>
                <a:spLocks noChangeShapeType="1"/>
              </p:cNvSpPr>
              <p:nvPr userDrawn="1"/>
            </p:nvSpPr>
            <p:spPr bwMode="gray">
              <a:xfrm flipH="1" flipV="1">
                <a:off x="2543" y="1177"/>
                <a:ext cx="197"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27" name="Freeform 355"/>
              <p:cNvSpPr>
                <a:spLocks/>
              </p:cNvSpPr>
              <p:nvPr userDrawn="1"/>
            </p:nvSpPr>
            <p:spPr bwMode="gray">
              <a:xfrm>
                <a:off x="2532" y="1177"/>
                <a:ext cx="11" cy="18"/>
              </a:xfrm>
              <a:custGeom>
                <a:avLst/>
                <a:gdLst>
                  <a:gd name="T0" fmla="*/ 0 w 11"/>
                  <a:gd name="T1" fmla="*/ 18 h 18"/>
                  <a:gd name="T2" fmla="*/ 2 w 11"/>
                  <a:gd name="T3" fmla="*/ 12 h 18"/>
                  <a:gd name="T4" fmla="*/ 4 w 11"/>
                  <a:gd name="T5" fmla="*/ 7 h 18"/>
                  <a:gd name="T6" fmla="*/ 5 w 11"/>
                  <a:gd name="T7" fmla="*/ 2 h 18"/>
                  <a:gd name="T8" fmla="*/ 11 w 11"/>
                  <a:gd name="T9" fmla="*/ 0 h 18"/>
                </a:gdLst>
                <a:ahLst/>
                <a:cxnLst>
                  <a:cxn ang="0">
                    <a:pos x="T0" y="T1"/>
                  </a:cxn>
                  <a:cxn ang="0">
                    <a:pos x="T2" y="T3"/>
                  </a:cxn>
                  <a:cxn ang="0">
                    <a:pos x="T4" y="T5"/>
                  </a:cxn>
                  <a:cxn ang="0">
                    <a:pos x="T6" y="T7"/>
                  </a:cxn>
                  <a:cxn ang="0">
                    <a:pos x="T8" y="T9"/>
                  </a:cxn>
                </a:cxnLst>
                <a:rect l="0" t="0" r="r" b="b"/>
                <a:pathLst>
                  <a:path w="11" h="18">
                    <a:moveTo>
                      <a:pt x="0" y="18"/>
                    </a:moveTo>
                    <a:lnTo>
                      <a:pt x="2" y="12"/>
                    </a:lnTo>
                    <a:lnTo>
                      <a:pt x="4" y="7"/>
                    </a:lnTo>
                    <a:lnTo>
                      <a:pt x="5" y="2"/>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28" name="Freeform 356"/>
              <p:cNvSpPr>
                <a:spLocks/>
              </p:cNvSpPr>
              <p:nvPr userDrawn="1"/>
            </p:nvSpPr>
            <p:spPr bwMode="gray">
              <a:xfrm>
                <a:off x="2623" y="1202"/>
                <a:ext cx="9" cy="17"/>
              </a:xfrm>
              <a:custGeom>
                <a:avLst/>
                <a:gdLst>
                  <a:gd name="T0" fmla="*/ 0 w 9"/>
                  <a:gd name="T1" fmla="*/ 17 h 17"/>
                  <a:gd name="T2" fmla="*/ 4 w 9"/>
                  <a:gd name="T3" fmla="*/ 14 h 17"/>
                  <a:gd name="T4" fmla="*/ 5 w 9"/>
                  <a:gd name="T5" fmla="*/ 10 h 17"/>
                  <a:gd name="T6" fmla="*/ 9 w 9"/>
                  <a:gd name="T7" fmla="*/ 5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4" y="14"/>
                    </a:lnTo>
                    <a:lnTo>
                      <a:pt x="5" y="10"/>
                    </a:lnTo>
                    <a:lnTo>
                      <a:pt x="9" y="5"/>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29" name="Line 357"/>
              <p:cNvSpPr>
                <a:spLocks noChangeShapeType="1"/>
              </p:cNvSpPr>
              <p:nvPr userDrawn="1"/>
            </p:nvSpPr>
            <p:spPr bwMode="gray">
              <a:xfrm flipH="1" flipV="1">
                <a:off x="2530" y="1179"/>
                <a:ext cx="200" cy="6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0" name="Line 358"/>
              <p:cNvSpPr>
                <a:spLocks noChangeShapeType="1"/>
              </p:cNvSpPr>
              <p:nvPr userDrawn="1"/>
            </p:nvSpPr>
            <p:spPr bwMode="gray">
              <a:xfrm flipH="1" flipV="1">
                <a:off x="2523" y="1186"/>
                <a:ext cx="200" cy="6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1" name="Freeform 359"/>
              <p:cNvSpPr>
                <a:spLocks/>
              </p:cNvSpPr>
              <p:nvPr userDrawn="1"/>
            </p:nvSpPr>
            <p:spPr bwMode="gray">
              <a:xfrm>
                <a:off x="2523" y="1168"/>
                <a:ext cx="9" cy="18"/>
              </a:xfrm>
              <a:custGeom>
                <a:avLst/>
                <a:gdLst>
                  <a:gd name="T0" fmla="*/ 0 w 9"/>
                  <a:gd name="T1" fmla="*/ 18 h 18"/>
                  <a:gd name="T2" fmla="*/ 4 w 9"/>
                  <a:gd name="T3" fmla="*/ 14 h 18"/>
                  <a:gd name="T4" fmla="*/ 7 w 9"/>
                  <a:gd name="T5" fmla="*/ 9 h 18"/>
                  <a:gd name="T6" fmla="*/ 9 w 9"/>
                  <a:gd name="T7" fmla="*/ 6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4" y="14"/>
                    </a:lnTo>
                    <a:lnTo>
                      <a:pt x="7" y="9"/>
                    </a:lnTo>
                    <a:lnTo>
                      <a:pt x="9" y="6"/>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32" name="Line 360"/>
              <p:cNvSpPr>
                <a:spLocks noChangeShapeType="1"/>
              </p:cNvSpPr>
              <p:nvPr userDrawn="1"/>
            </p:nvSpPr>
            <p:spPr bwMode="gray">
              <a:xfrm>
                <a:off x="2532" y="1168"/>
                <a:ext cx="200"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3" name="Freeform 361"/>
              <p:cNvSpPr>
                <a:spLocks/>
              </p:cNvSpPr>
              <p:nvPr userDrawn="1"/>
            </p:nvSpPr>
            <p:spPr bwMode="gray">
              <a:xfrm>
                <a:off x="2723" y="1235"/>
                <a:ext cx="9" cy="17"/>
              </a:xfrm>
              <a:custGeom>
                <a:avLst/>
                <a:gdLst>
                  <a:gd name="T0" fmla="*/ 0 w 9"/>
                  <a:gd name="T1" fmla="*/ 17 h 17"/>
                  <a:gd name="T2" fmla="*/ 3 w 9"/>
                  <a:gd name="T3" fmla="*/ 14 h 17"/>
                  <a:gd name="T4" fmla="*/ 7 w 9"/>
                  <a:gd name="T5" fmla="*/ 10 h 17"/>
                  <a:gd name="T6" fmla="*/ 9 w 9"/>
                  <a:gd name="T7" fmla="*/ 5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3" y="14"/>
                    </a:lnTo>
                    <a:lnTo>
                      <a:pt x="7" y="10"/>
                    </a:lnTo>
                    <a:lnTo>
                      <a:pt x="9" y="5"/>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34" name="Freeform 362"/>
              <p:cNvSpPr>
                <a:spLocks/>
              </p:cNvSpPr>
              <p:nvPr userDrawn="1"/>
            </p:nvSpPr>
            <p:spPr bwMode="gray">
              <a:xfrm>
                <a:off x="2448" y="1305"/>
                <a:ext cx="9" cy="17"/>
              </a:xfrm>
              <a:custGeom>
                <a:avLst/>
                <a:gdLst>
                  <a:gd name="T0" fmla="*/ 9 w 9"/>
                  <a:gd name="T1" fmla="*/ 0 h 17"/>
                  <a:gd name="T2" fmla="*/ 6 w 9"/>
                  <a:gd name="T3" fmla="*/ 3 h 17"/>
                  <a:gd name="T4" fmla="*/ 4 w 9"/>
                  <a:gd name="T5" fmla="*/ 7 h 17"/>
                  <a:gd name="T6" fmla="*/ 2 w 9"/>
                  <a:gd name="T7" fmla="*/ 12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6" y="3"/>
                    </a:lnTo>
                    <a:lnTo>
                      <a:pt x="4" y="7"/>
                    </a:lnTo>
                    <a:lnTo>
                      <a:pt x="2" y="12"/>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35" name="Line 363"/>
              <p:cNvSpPr>
                <a:spLocks noChangeShapeType="1"/>
              </p:cNvSpPr>
              <p:nvPr userDrawn="1"/>
            </p:nvSpPr>
            <p:spPr bwMode="gray">
              <a:xfrm>
                <a:off x="2352" y="1277"/>
                <a:ext cx="199" cy="7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6" name="Line 364"/>
              <p:cNvSpPr>
                <a:spLocks noChangeShapeType="1"/>
              </p:cNvSpPr>
              <p:nvPr userDrawn="1"/>
            </p:nvSpPr>
            <p:spPr bwMode="gray">
              <a:xfrm>
                <a:off x="2357" y="1270"/>
                <a:ext cx="201" cy="7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7" name="Freeform 365"/>
              <p:cNvSpPr>
                <a:spLocks/>
              </p:cNvSpPr>
              <p:nvPr userDrawn="1"/>
            </p:nvSpPr>
            <p:spPr bwMode="gray">
              <a:xfrm>
                <a:off x="2550" y="1340"/>
                <a:ext cx="8" cy="17"/>
              </a:xfrm>
              <a:custGeom>
                <a:avLst/>
                <a:gdLst>
                  <a:gd name="T0" fmla="*/ 8 w 8"/>
                  <a:gd name="T1" fmla="*/ 0 h 17"/>
                  <a:gd name="T2" fmla="*/ 5 w 8"/>
                  <a:gd name="T3" fmla="*/ 3 h 17"/>
                  <a:gd name="T4" fmla="*/ 1 w 8"/>
                  <a:gd name="T5" fmla="*/ 7 h 17"/>
                  <a:gd name="T6" fmla="*/ 0 w 8"/>
                  <a:gd name="T7" fmla="*/ 12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5" y="3"/>
                    </a:lnTo>
                    <a:lnTo>
                      <a:pt x="1" y="7"/>
                    </a:lnTo>
                    <a:lnTo>
                      <a:pt x="0" y="12"/>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38" name="Line 366"/>
              <p:cNvSpPr>
                <a:spLocks noChangeShapeType="1"/>
              </p:cNvSpPr>
              <p:nvPr userDrawn="1"/>
            </p:nvSpPr>
            <p:spPr bwMode="gray">
              <a:xfrm flipH="1" flipV="1">
                <a:off x="2349" y="1287"/>
                <a:ext cx="201" cy="7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9" name="Freeform 367"/>
              <p:cNvSpPr>
                <a:spLocks/>
              </p:cNvSpPr>
              <p:nvPr userDrawn="1"/>
            </p:nvSpPr>
            <p:spPr bwMode="gray">
              <a:xfrm>
                <a:off x="2349" y="1270"/>
                <a:ext cx="8" cy="17"/>
              </a:xfrm>
              <a:custGeom>
                <a:avLst/>
                <a:gdLst>
                  <a:gd name="T0" fmla="*/ 0 w 8"/>
                  <a:gd name="T1" fmla="*/ 17 h 17"/>
                  <a:gd name="T2" fmla="*/ 1 w 8"/>
                  <a:gd name="T3" fmla="*/ 14 h 17"/>
                  <a:gd name="T4" fmla="*/ 3 w 8"/>
                  <a:gd name="T5" fmla="*/ 9 h 17"/>
                  <a:gd name="T6" fmla="*/ 5 w 8"/>
                  <a:gd name="T7" fmla="*/ 3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1" y="14"/>
                    </a:lnTo>
                    <a:lnTo>
                      <a:pt x="3" y="9"/>
                    </a:lnTo>
                    <a:lnTo>
                      <a:pt x="5" y="3"/>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0" name="Freeform 368"/>
              <p:cNvSpPr>
                <a:spLocks/>
              </p:cNvSpPr>
              <p:nvPr userDrawn="1"/>
            </p:nvSpPr>
            <p:spPr bwMode="gray">
              <a:xfrm>
                <a:off x="2459" y="2060"/>
                <a:ext cx="10" cy="9"/>
              </a:xfrm>
              <a:custGeom>
                <a:avLst/>
                <a:gdLst>
                  <a:gd name="T0" fmla="*/ 0 w 10"/>
                  <a:gd name="T1" fmla="*/ 0 h 9"/>
                  <a:gd name="T2" fmla="*/ 2 w 10"/>
                  <a:gd name="T3" fmla="*/ 6 h 9"/>
                  <a:gd name="T4" fmla="*/ 3 w 10"/>
                  <a:gd name="T5" fmla="*/ 7 h 9"/>
                  <a:gd name="T6" fmla="*/ 7 w 10"/>
                  <a:gd name="T7" fmla="*/ 9 h 9"/>
                  <a:gd name="T8" fmla="*/ 10 w 10"/>
                  <a:gd name="T9" fmla="*/ 7 h 9"/>
                </a:gdLst>
                <a:ahLst/>
                <a:cxnLst>
                  <a:cxn ang="0">
                    <a:pos x="T0" y="T1"/>
                  </a:cxn>
                  <a:cxn ang="0">
                    <a:pos x="T2" y="T3"/>
                  </a:cxn>
                  <a:cxn ang="0">
                    <a:pos x="T4" y="T5"/>
                  </a:cxn>
                  <a:cxn ang="0">
                    <a:pos x="T6" y="T7"/>
                  </a:cxn>
                  <a:cxn ang="0">
                    <a:pos x="T8" y="T9"/>
                  </a:cxn>
                </a:cxnLst>
                <a:rect l="0" t="0" r="r" b="b"/>
                <a:pathLst>
                  <a:path w="10" h="9">
                    <a:moveTo>
                      <a:pt x="0" y="0"/>
                    </a:moveTo>
                    <a:lnTo>
                      <a:pt x="2" y="6"/>
                    </a:lnTo>
                    <a:lnTo>
                      <a:pt x="3" y="7"/>
                    </a:lnTo>
                    <a:lnTo>
                      <a:pt x="7" y="9"/>
                    </a:lnTo>
                    <a:lnTo>
                      <a:pt x="10"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1" name="Line 369"/>
              <p:cNvSpPr>
                <a:spLocks noChangeShapeType="1"/>
              </p:cNvSpPr>
              <p:nvPr userDrawn="1"/>
            </p:nvSpPr>
            <p:spPr bwMode="gray">
              <a:xfrm>
                <a:off x="2366" y="2031"/>
                <a:ext cx="194"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42" name="Line 370"/>
              <p:cNvSpPr>
                <a:spLocks noChangeShapeType="1"/>
              </p:cNvSpPr>
              <p:nvPr userDrawn="1"/>
            </p:nvSpPr>
            <p:spPr bwMode="gray">
              <a:xfrm>
                <a:off x="2363" y="2024"/>
                <a:ext cx="194"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43" name="Freeform 371"/>
              <p:cNvSpPr>
                <a:spLocks/>
              </p:cNvSpPr>
              <p:nvPr userDrawn="1"/>
            </p:nvSpPr>
            <p:spPr bwMode="gray">
              <a:xfrm>
                <a:off x="2557" y="2099"/>
                <a:ext cx="8" cy="9"/>
              </a:xfrm>
              <a:custGeom>
                <a:avLst/>
                <a:gdLst>
                  <a:gd name="T0" fmla="*/ 0 w 8"/>
                  <a:gd name="T1" fmla="*/ 0 h 9"/>
                  <a:gd name="T2" fmla="*/ 0 w 8"/>
                  <a:gd name="T3" fmla="*/ 3 h 9"/>
                  <a:gd name="T4" fmla="*/ 1 w 8"/>
                  <a:gd name="T5" fmla="*/ 7 h 9"/>
                  <a:gd name="T6" fmla="*/ 3 w 8"/>
                  <a:gd name="T7" fmla="*/ 9 h 9"/>
                  <a:gd name="T8" fmla="*/ 7 w 8"/>
                  <a:gd name="T9" fmla="*/ 9 h 9"/>
                  <a:gd name="T10" fmla="*/ 8 w 8"/>
                  <a:gd name="T11" fmla="*/ 7 h 9"/>
                </a:gdLst>
                <a:ahLst/>
                <a:cxnLst>
                  <a:cxn ang="0">
                    <a:pos x="T0" y="T1"/>
                  </a:cxn>
                  <a:cxn ang="0">
                    <a:pos x="T2" y="T3"/>
                  </a:cxn>
                  <a:cxn ang="0">
                    <a:pos x="T4" y="T5"/>
                  </a:cxn>
                  <a:cxn ang="0">
                    <a:pos x="T6" y="T7"/>
                  </a:cxn>
                  <a:cxn ang="0">
                    <a:pos x="T8" y="T9"/>
                  </a:cxn>
                  <a:cxn ang="0">
                    <a:pos x="T10" y="T11"/>
                  </a:cxn>
                </a:cxnLst>
                <a:rect l="0" t="0" r="r" b="b"/>
                <a:pathLst>
                  <a:path w="8" h="9">
                    <a:moveTo>
                      <a:pt x="0" y="0"/>
                    </a:moveTo>
                    <a:lnTo>
                      <a:pt x="0" y="3"/>
                    </a:lnTo>
                    <a:lnTo>
                      <a:pt x="1" y="7"/>
                    </a:lnTo>
                    <a:lnTo>
                      <a:pt x="3" y="9"/>
                    </a:lnTo>
                    <a:lnTo>
                      <a:pt x="7" y="9"/>
                    </a:lnTo>
                    <a:lnTo>
                      <a:pt x="8"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4" name="Line 372"/>
              <p:cNvSpPr>
                <a:spLocks noChangeShapeType="1"/>
              </p:cNvSpPr>
              <p:nvPr userDrawn="1"/>
            </p:nvSpPr>
            <p:spPr bwMode="gray">
              <a:xfrm flipH="1" flipV="1">
                <a:off x="2371" y="2031"/>
                <a:ext cx="194"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45" name="Freeform 373"/>
              <p:cNvSpPr>
                <a:spLocks/>
              </p:cNvSpPr>
              <p:nvPr userDrawn="1"/>
            </p:nvSpPr>
            <p:spPr bwMode="gray">
              <a:xfrm>
                <a:off x="2363" y="2024"/>
                <a:ext cx="8" cy="7"/>
              </a:xfrm>
              <a:custGeom>
                <a:avLst/>
                <a:gdLst>
                  <a:gd name="T0" fmla="*/ 8 w 8"/>
                  <a:gd name="T1" fmla="*/ 7 h 7"/>
                  <a:gd name="T2" fmla="*/ 7 w 8"/>
                  <a:gd name="T3" fmla="*/ 7 h 7"/>
                  <a:gd name="T4" fmla="*/ 3 w 8"/>
                  <a:gd name="T5" fmla="*/ 7 h 7"/>
                  <a:gd name="T6" fmla="*/ 1 w 8"/>
                  <a:gd name="T7" fmla="*/ 5 h 7"/>
                  <a:gd name="T8" fmla="*/ 0 w 8"/>
                  <a:gd name="T9" fmla="*/ 3 h 7"/>
                  <a:gd name="T10" fmla="*/ 0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8" y="7"/>
                    </a:moveTo>
                    <a:lnTo>
                      <a:pt x="7" y="7"/>
                    </a:lnTo>
                    <a:lnTo>
                      <a:pt x="3" y="7"/>
                    </a:lnTo>
                    <a:lnTo>
                      <a:pt x="1" y="5"/>
                    </a:lnTo>
                    <a:lnTo>
                      <a:pt x="0"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6" name="Freeform 374"/>
              <p:cNvSpPr>
                <a:spLocks/>
              </p:cNvSpPr>
              <p:nvPr userDrawn="1"/>
            </p:nvSpPr>
            <p:spPr bwMode="gray">
              <a:xfrm>
                <a:off x="3031" y="1392"/>
                <a:ext cx="10" cy="16"/>
              </a:xfrm>
              <a:custGeom>
                <a:avLst/>
                <a:gdLst>
                  <a:gd name="T0" fmla="*/ 0 w 10"/>
                  <a:gd name="T1" fmla="*/ 0 h 16"/>
                  <a:gd name="T2" fmla="*/ 5 w 10"/>
                  <a:gd name="T3" fmla="*/ 2 h 16"/>
                  <a:gd name="T4" fmla="*/ 7 w 10"/>
                  <a:gd name="T5" fmla="*/ 7 h 16"/>
                  <a:gd name="T6" fmla="*/ 10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5" y="2"/>
                    </a:lnTo>
                    <a:lnTo>
                      <a:pt x="7" y="7"/>
                    </a:lnTo>
                    <a:lnTo>
                      <a:pt x="10" y="11"/>
                    </a:lnTo>
                    <a:lnTo>
                      <a:pt x="1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7" name="Freeform 375"/>
              <p:cNvSpPr>
                <a:spLocks/>
              </p:cNvSpPr>
              <p:nvPr userDrawn="1"/>
            </p:nvSpPr>
            <p:spPr bwMode="gray">
              <a:xfrm>
                <a:off x="2835" y="1314"/>
                <a:ext cx="9" cy="15"/>
              </a:xfrm>
              <a:custGeom>
                <a:avLst/>
                <a:gdLst>
                  <a:gd name="T0" fmla="*/ 9 w 9"/>
                  <a:gd name="T1" fmla="*/ 15 h 15"/>
                  <a:gd name="T2" fmla="*/ 5 w 9"/>
                  <a:gd name="T3" fmla="*/ 14 h 15"/>
                  <a:gd name="T4" fmla="*/ 2 w 9"/>
                  <a:gd name="T5" fmla="*/ 10 h 15"/>
                  <a:gd name="T6" fmla="*/ 0 w 9"/>
                  <a:gd name="T7" fmla="*/ 5 h 15"/>
                  <a:gd name="T8" fmla="*/ 0 w 9"/>
                  <a:gd name="T9" fmla="*/ 0 h 15"/>
                </a:gdLst>
                <a:ahLst/>
                <a:cxnLst>
                  <a:cxn ang="0">
                    <a:pos x="T0" y="T1"/>
                  </a:cxn>
                  <a:cxn ang="0">
                    <a:pos x="T2" y="T3"/>
                  </a:cxn>
                  <a:cxn ang="0">
                    <a:pos x="T4" y="T5"/>
                  </a:cxn>
                  <a:cxn ang="0">
                    <a:pos x="T6" y="T7"/>
                  </a:cxn>
                  <a:cxn ang="0">
                    <a:pos x="T8" y="T9"/>
                  </a:cxn>
                </a:cxnLst>
                <a:rect l="0" t="0" r="r" b="b"/>
                <a:pathLst>
                  <a:path w="9" h="15">
                    <a:moveTo>
                      <a:pt x="9" y="15"/>
                    </a:moveTo>
                    <a:lnTo>
                      <a:pt x="5" y="14"/>
                    </a:lnTo>
                    <a:lnTo>
                      <a:pt x="2" y="10"/>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8" name="Freeform 376"/>
              <p:cNvSpPr>
                <a:spLocks/>
              </p:cNvSpPr>
              <p:nvPr userDrawn="1"/>
            </p:nvSpPr>
            <p:spPr bwMode="gray">
              <a:xfrm>
                <a:off x="2954" y="1361"/>
                <a:ext cx="7" cy="9"/>
              </a:xfrm>
              <a:custGeom>
                <a:avLst/>
                <a:gdLst>
                  <a:gd name="T0" fmla="*/ 7 w 7"/>
                  <a:gd name="T1" fmla="*/ 9 h 9"/>
                  <a:gd name="T2" fmla="*/ 5 w 7"/>
                  <a:gd name="T3" fmla="*/ 9 h 9"/>
                  <a:gd name="T4" fmla="*/ 1 w 7"/>
                  <a:gd name="T5" fmla="*/ 7 h 9"/>
                  <a:gd name="T6" fmla="*/ 0 w 7"/>
                  <a:gd name="T7" fmla="*/ 5 h 9"/>
                  <a:gd name="T8" fmla="*/ 0 w 7"/>
                  <a:gd name="T9" fmla="*/ 0 h 9"/>
                </a:gdLst>
                <a:ahLst/>
                <a:cxnLst>
                  <a:cxn ang="0">
                    <a:pos x="T0" y="T1"/>
                  </a:cxn>
                  <a:cxn ang="0">
                    <a:pos x="T2" y="T3"/>
                  </a:cxn>
                  <a:cxn ang="0">
                    <a:pos x="T4" y="T5"/>
                  </a:cxn>
                  <a:cxn ang="0">
                    <a:pos x="T6" y="T7"/>
                  </a:cxn>
                  <a:cxn ang="0">
                    <a:pos x="T8" y="T9"/>
                  </a:cxn>
                </a:cxnLst>
                <a:rect l="0" t="0" r="r" b="b"/>
                <a:pathLst>
                  <a:path w="7" h="9">
                    <a:moveTo>
                      <a:pt x="7" y="9"/>
                    </a:moveTo>
                    <a:lnTo>
                      <a:pt x="5" y="9"/>
                    </a:lnTo>
                    <a:lnTo>
                      <a:pt x="1" y="7"/>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49" name="Line 377"/>
              <p:cNvSpPr>
                <a:spLocks noChangeShapeType="1"/>
              </p:cNvSpPr>
              <p:nvPr userDrawn="1"/>
            </p:nvSpPr>
            <p:spPr bwMode="gray">
              <a:xfrm>
                <a:off x="2838" y="1329"/>
                <a:ext cx="193"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0" name="Line 378"/>
              <p:cNvSpPr>
                <a:spLocks noChangeShapeType="1"/>
              </p:cNvSpPr>
              <p:nvPr userDrawn="1"/>
            </p:nvSpPr>
            <p:spPr bwMode="gray">
              <a:xfrm>
                <a:off x="2844" y="1329"/>
                <a:ext cx="187"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1" name="Freeform 379"/>
              <p:cNvSpPr>
                <a:spLocks/>
              </p:cNvSpPr>
              <p:nvPr userDrawn="1"/>
            </p:nvSpPr>
            <p:spPr bwMode="gray">
              <a:xfrm>
                <a:off x="3031" y="1389"/>
                <a:ext cx="3" cy="5"/>
              </a:xfrm>
              <a:custGeom>
                <a:avLst/>
                <a:gdLst>
                  <a:gd name="T0" fmla="*/ 0 w 3"/>
                  <a:gd name="T1" fmla="*/ 3 h 5"/>
                  <a:gd name="T2" fmla="*/ 0 w 3"/>
                  <a:gd name="T3" fmla="*/ 5 h 5"/>
                  <a:gd name="T4" fmla="*/ 0 w 3"/>
                  <a:gd name="T5" fmla="*/ 5 h 5"/>
                  <a:gd name="T6" fmla="*/ 0 w 3"/>
                  <a:gd name="T7" fmla="*/ 5 h 5"/>
                  <a:gd name="T8" fmla="*/ 0 w 3"/>
                  <a:gd name="T9" fmla="*/ 3 h 5"/>
                  <a:gd name="T10" fmla="*/ 0 w 3"/>
                  <a:gd name="T11" fmla="*/ 3 h 5"/>
                  <a:gd name="T12" fmla="*/ 1 w 3"/>
                  <a:gd name="T13" fmla="*/ 2 h 5"/>
                  <a:gd name="T14" fmla="*/ 3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3"/>
                    </a:moveTo>
                    <a:lnTo>
                      <a:pt x="0" y="5"/>
                    </a:lnTo>
                    <a:lnTo>
                      <a:pt x="0" y="5"/>
                    </a:lnTo>
                    <a:lnTo>
                      <a:pt x="0" y="5"/>
                    </a:lnTo>
                    <a:lnTo>
                      <a:pt x="0" y="3"/>
                    </a:lnTo>
                    <a:lnTo>
                      <a:pt x="0" y="3"/>
                    </a:lnTo>
                    <a:lnTo>
                      <a:pt x="1" y="2"/>
                    </a:lnTo>
                    <a:lnTo>
                      <a:pt x="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52" name="Line 380"/>
              <p:cNvSpPr>
                <a:spLocks noChangeShapeType="1"/>
              </p:cNvSpPr>
              <p:nvPr userDrawn="1"/>
            </p:nvSpPr>
            <p:spPr bwMode="gray">
              <a:xfrm flipH="1" flipV="1">
                <a:off x="2837" y="1322"/>
                <a:ext cx="197"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3" name="Freeform 381"/>
              <p:cNvSpPr>
                <a:spLocks/>
              </p:cNvSpPr>
              <p:nvPr userDrawn="1"/>
            </p:nvSpPr>
            <p:spPr bwMode="gray">
              <a:xfrm>
                <a:off x="2837" y="1322"/>
                <a:ext cx="7" cy="9"/>
              </a:xfrm>
              <a:custGeom>
                <a:avLst/>
                <a:gdLst>
                  <a:gd name="T0" fmla="*/ 7 w 7"/>
                  <a:gd name="T1" fmla="*/ 7 h 9"/>
                  <a:gd name="T2" fmla="*/ 5 w 7"/>
                  <a:gd name="T3" fmla="*/ 9 h 9"/>
                  <a:gd name="T4" fmla="*/ 1 w 7"/>
                  <a:gd name="T5" fmla="*/ 7 h 9"/>
                  <a:gd name="T6" fmla="*/ 0 w 7"/>
                  <a:gd name="T7" fmla="*/ 6 h 9"/>
                  <a:gd name="T8" fmla="*/ 0 w 7"/>
                  <a:gd name="T9" fmla="*/ 4 h 9"/>
                  <a:gd name="T10" fmla="*/ 0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7" y="7"/>
                    </a:moveTo>
                    <a:lnTo>
                      <a:pt x="5" y="9"/>
                    </a:lnTo>
                    <a:lnTo>
                      <a:pt x="1" y="7"/>
                    </a:lnTo>
                    <a:lnTo>
                      <a:pt x="0" y="6"/>
                    </a:lnTo>
                    <a:lnTo>
                      <a:pt x="0"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54" name="Line 382"/>
              <p:cNvSpPr>
                <a:spLocks noChangeShapeType="1"/>
              </p:cNvSpPr>
              <p:nvPr userDrawn="1"/>
            </p:nvSpPr>
            <p:spPr bwMode="gray">
              <a:xfrm flipH="1">
                <a:off x="3370" y="1144"/>
                <a:ext cx="35" cy="1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5" name="Line 383"/>
              <p:cNvSpPr>
                <a:spLocks noChangeShapeType="1"/>
              </p:cNvSpPr>
              <p:nvPr userDrawn="1"/>
            </p:nvSpPr>
            <p:spPr bwMode="gray">
              <a:xfrm flipH="1">
                <a:off x="3382" y="1149"/>
                <a:ext cx="30" cy="1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6" name="Line 384"/>
              <p:cNvSpPr>
                <a:spLocks noChangeShapeType="1"/>
              </p:cNvSpPr>
              <p:nvPr userDrawn="1"/>
            </p:nvSpPr>
            <p:spPr bwMode="gray">
              <a:xfrm flipV="1">
                <a:off x="3356" y="1133"/>
                <a:ext cx="45" cy="2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7" name="Freeform 385"/>
              <p:cNvSpPr>
                <a:spLocks/>
              </p:cNvSpPr>
              <p:nvPr userDrawn="1"/>
            </p:nvSpPr>
            <p:spPr bwMode="gray">
              <a:xfrm>
                <a:off x="3401" y="1133"/>
                <a:ext cx="11" cy="16"/>
              </a:xfrm>
              <a:custGeom>
                <a:avLst/>
                <a:gdLst>
                  <a:gd name="T0" fmla="*/ 11 w 11"/>
                  <a:gd name="T1" fmla="*/ 16 h 16"/>
                  <a:gd name="T2" fmla="*/ 6 w 11"/>
                  <a:gd name="T3" fmla="*/ 14 h 16"/>
                  <a:gd name="T4" fmla="*/ 4 w 11"/>
                  <a:gd name="T5" fmla="*/ 11 h 16"/>
                  <a:gd name="T6" fmla="*/ 0 w 11"/>
                  <a:gd name="T7" fmla="*/ 6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6" y="14"/>
                    </a:lnTo>
                    <a:lnTo>
                      <a:pt x="4" y="11"/>
                    </a:lnTo>
                    <a:lnTo>
                      <a:pt x="0" y="6"/>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58" name="Freeform 386"/>
              <p:cNvSpPr>
                <a:spLocks/>
              </p:cNvSpPr>
              <p:nvPr userDrawn="1"/>
            </p:nvSpPr>
            <p:spPr bwMode="gray">
              <a:xfrm>
                <a:off x="3540" y="1252"/>
                <a:ext cx="10" cy="16"/>
              </a:xfrm>
              <a:custGeom>
                <a:avLst/>
                <a:gdLst>
                  <a:gd name="T0" fmla="*/ 0 w 10"/>
                  <a:gd name="T1" fmla="*/ 0 h 16"/>
                  <a:gd name="T2" fmla="*/ 3 w 10"/>
                  <a:gd name="T3" fmla="*/ 2 h 16"/>
                  <a:gd name="T4" fmla="*/ 7 w 10"/>
                  <a:gd name="T5" fmla="*/ 6 h 16"/>
                  <a:gd name="T6" fmla="*/ 8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3" y="2"/>
                    </a:lnTo>
                    <a:lnTo>
                      <a:pt x="7" y="6"/>
                    </a:lnTo>
                    <a:lnTo>
                      <a:pt x="8" y="11"/>
                    </a:lnTo>
                    <a:lnTo>
                      <a:pt x="1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59" name="Line 387"/>
              <p:cNvSpPr>
                <a:spLocks noChangeShapeType="1"/>
              </p:cNvSpPr>
              <p:nvPr userDrawn="1"/>
            </p:nvSpPr>
            <p:spPr bwMode="gray">
              <a:xfrm flipV="1">
                <a:off x="3538" y="1217"/>
                <a:ext cx="79" cy="4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0" name="Line 388"/>
              <p:cNvSpPr>
                <a:spLocks noChangeShapeType="1"/>
              </p:cNvSpPr>
              <p:nvPr userDrawn="1"/>
            </p:nvSpPr>
            <p:spPr bwMode="gray">
              <a:xfrm flipV="1">
                <a:off x="3538" y="1212"/>
                <a:ext cx="72" cy="4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1" name="Freeform 389"/>
              <p:cNvSpPr>
                <a:spLocks/>
              </p:cNvSpPr>
              <p:nvPr userDrawn="1"/>
            </p:nvSpPr>
            <p:spPr bwMode="gray">
              <a:xfrm>
                <a:off x="3610" y="1212"/>
                <a:ext cx="10" cy="16"/>
              </a:xfrm>
              <a:custGeom>
                <a:avLst/>
                <a:gdLst>
                  <a:gd name="T0" fmla="*/ 0 w 10"/>
                  <a:gd name="T1" fmla="*/ 0 h 16"/>
                  <a:gd name="T2" fmla="*/ 3 w 10"/>
                  <a:gd name="T3" fmla="*/ 2 h 16"/>
                  <a:gd name="T4" fmla="*/ 7 w 10"/>
                  <a:gd name="T5" fmla="*/ 5 h 16"/>
                  <a:gd name="T6" fmla="*/ 8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3" y="2"/>
                    </a:lnTo>
                    <a:lnTo>
                      <a:pt x="7" y="5"/>
                    </a:lnTo>
                    <a:lnTo>
                      <a:pt x="8" y="11"/>
                    </a:lnTo>
                    <a:lnTo>
                      <a:pt x="1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62" name="Line 390"/>
              <p:cNvSpPr>
                <a:spLocks noChangeShapeType="1"/>
              </p:cNvSpPr>
              <p:nvPr userDrawn="1"/>
            </p:nvSpPr>
            <p:spPr bwMode="gray">
              <a:xfrm flipH="1">
                <a:off x="3538" y="1228"/>
                <a:ext cx="82" cy="4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3" name="Freeform 391"/>
              <p:cNvSpPr>
                <a:spLocks/>
              </p:cNvSpPr>
              <p:nvPr userDrawn="1"/>
            </p:nvSpPr>
            <p:spPr bwMode="gray">
              <a:xfrm>
                <a:off x="3484" y="1172"/>
                <a:ext cx="8" cy="9"/>
              </a:xfrm>
              <a:custGeom>
                <a:avLst/>
                <a:gdLst>
                  <a:gd name="T0" fmla="*/ 0 w 8"/>
                  <a:gd name="T1" fmla="*/ 0 h 9"/>
                  <a:gd name="T2" fmla="*/ 3 w 8"/>
                  <a:gd name="T3" fmla="*/ 0 h 9"/>
                  <a:gd name="T4" fmla="*/ 5 w 8"/>
                  <a:gd name="T5" fmla="*/ 2 h 9"/>
                  <a:gd name="T6" fmla="*/ 7 w 8"/>
                  <a:gd name="T7" fmla="*/ 3 h 9"/>
                  <a:gd name="T8" fmla="*/ 8 w 8"/>
                  <a:gd name="T9" fmla="*/ 9 h 9"/>
                </a:gdLst>
                <a:ahLst/>
                <a:cxnLst>
                  <a:cxn ang="0">
                    <a:pos x="T0" y="T1"/>
                  </a:cxn>
                  <a:cxn ang="0">
                    <a:pos x="T2" y="T3"/>
                  </a:cxn>
                  <a:cxn ang="0">
                    <a:pos x="T4" y="T5"/>
                  </a:cxn>
                  <a:cxn ang="0">
                    <a:pos x="T6" y="T7"/>
                  </a:cxn>
                  <a:cxn ang="0">
                    <a:pos x="T8" y="T9"/>
                  </a:cxn>
                </a:cxnLst>
                <a:rect l="0" t="0" r="r" b="b"/>
                <a:pathLst>
                  <a:path w="8" h="9">
                    <a:moveTo>
                      <a:pt x="0" y="0"/>
                    </a:moveTo>
                    <a:lnTo>
                      <a:pt x="3" y="0"/>
                    </a:lnTo>
                    <a:lnTo>
                      <a:pt x="5" y="2"/>
                    </a:lnTo>
                    <a:lnTo>
                      <a:pt x="7" y="3"/>
                    </a:lnTo>
                    <a:lnTo>
                      <a:pt x="8"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64" name="Line 392"/>
              <p:cNvSpPr>
                <a:spLocks noChangeShapeType="1"/>
              </p:cNvSpPr>
              <p:nvPr userDrawn="1"/>
            </p:nvSpPr>
            <p:spPr bwMode="gray">
              <a:xfrm flipH="1" flipV="1">
                <a:off x="3412" y="1147"/>
                <a:ext cx="203"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5" name="Line 393"/>
              <p:cNvSpPr>
                <a:spLocks noChangeShapeType="1"/>
              </p:cNvSpPr>
              <p:nvPr userDrawn="1"/>
            </p:nvSpPr>
            <p:spPr bwMode="gray">
              <a:xfrm flipH="1" flipV="1">
                <a:off x="3412" y="1149"/>
                <a:ext cx="198"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6" name="Freeform 394"/>
              <p:cNvSpPr>
                <a:spLocks/>
              </p:cNvSpPr>
              <p:nvPr userDrawn="1"/>
            </p:nvSpPr>
            <p:spPr bwMode="gray">
              <a:xfrm>
                <a:off x="3408" y="1149"/>
                <a:ext cx="4" cy="5"/>
              </a:xfrm>
              <a:custGeom>
                <a:avLst/>
                <a:gdLst>
                  <a:gd name="T0" fmla="*/ 4 w 4"/>
                  <a:gd name="T1" fmla="*/ 0 h 5"/>
                  <a:gd name="T2" fmla="*/ 4 w 4"/>
                  <a:gd name="T3" fmla="*/ 0 h 5"/>
                  <a:gd name="T4" fmla="*/ 4 w 4"/>
                  <a:gd name="T5" fmla="*/ 0 h 5"/>
                  <a:gd name="T6" fmla="*/ 2 w 4"/>
                  <a:gd name="T7" fmla="*/ 2 h 5"/>
                  <a:gd name="T8" fmla="*/ 2 w 4"/>
                  <a:gd name="T9" fmla="*/ 4 h 5"/>
                  <a:gd name="T10" fmla="*/ 0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lnTo>
                      <a:pt x="4" y="0"/>
                    </a:lnTo>
                    <a:lnTo>
                      <a:pt x="2" y="2"/>
                    </a:lnTo>
                    <a:lnTo>
                      <a:pt x="2" y="4"/>
                    </a:lnTo>
                    <a:lnTo>
                      <a:pt x="0" y="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67" name="Line 395"/>
              <p:cNvSpPr>
                <a:spLocks noChangeShapeType="1"/>
              </p:cNvSpPr>
              <p:nvPr userDrawn="1"/>
            </p:nvSpPr>
            <p:spPr bwMode="gray">
              <a:xfrm>
                <a:off x="3408" y="1154"/>
                <a:ext cx="209"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8" name="Freeform 396"/>
              <p:cNvSpPr>
                <a:spLocks/>
              </p:cNvSpPr>
              <p:nvPr userDrawn="1"/>
            </p:nvSpPr>
            <p:spPr bwMode="gray">
              <a:xfrm>
                <a:off x="3610" y="1210"/>
                <a:ext cx="7" cy="9"/>
              </a:xfrm>
              <a:custGeom>
                <a:avLst/>
                <a:gdLst>
                  <a:gd name="T0" fmla="*/ 7 w 7"/>
                  <a:gd name="T1" fmla="*/ 9 h 9"/>
                  <a:gd name="T2" fmla="*/ 7 w 7"/>
                  <a:gd name="T3" fmla="*/ 6 h 9"/>
                  <a:gd name="T4" fmla="*/ 5 w 7"/>
                  <a:gd name="T5" fmla="*/ 4 h 9"/>
                  <a:gd name="T6" fmla="*/ 5 w 7"/>
                  <a:gd name="T7" fmla="*/ 2 h 9"/>
                  <a:gd name="T8" fmla="*/ 1 w 7"/>
                  <a:gd name="T9" fmla="*/ 0 h 9"/>
                  <a:gd name="T10" fmla="*/ 0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7" y="9"/>
                    </a:moveTo>
                    <a:lnTo>
                      <a:pt x="7" y="6"/>
                    </a:lnTo>
                    <a:lnTo>
                      <a:pt x="5" y="4"/>
                    </a:lnTo>
                    <a:lnTo>
                      <a:pt x="5" y="2"/>
                    </a:lnTo>
                    <a:lnTo>
                      <a:pt x="1"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69" name="Freeform 397"/>
              <p:cNvSpPr>
                <a:spLocks/>
              </p:cNvSpPr>
              <p:nvPr userDrawn="1"/>
            </p:nvSpPr>
            <p:spPr bwMode="gray">
              <a:xfrm>
                <a:off x="3613" y="1329"/>
                <a:ext cx="5" cy="7"/>
              </a:xfrm>
              <a:custGeom>
                <a:avLst/>
                <a:gdLst>
                  <a:gd name="T0" fmla="*/ 4 w 5"/>
                  <a:gd name="T1" fmla="*/ 7 h 7"/>
                  <a:gd name="T2" fmla="*/ 5 w 5"/>
                  <a:gd name="T3" fmla="*/ 6 h 7"/>
                  <a:gd name="T4" fmla="*/ 5 w 5"/>
                  <a:gd name="T5" fmla="*/ 4 h 7"/>
                  <a:gd name="T6" fmla="*/ 4 w 5"/>
                  <a:gd name="T7" fmla="*/ 2 h 7"/>
                  <a:gd name="T8" fmla="*/ 2 w 5"/>
                  <a:gd name="T9" fmla="*/ 2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4" y="7"/>
                    </a:moveTo>
                    <a:lnTo>
                      <a:pt x="5" y="6"/>
                    </a:lnTo>
                    <a:lnTo>
                      <a:pt x="5" y="4"/>
                    </a:lnTo>
                    <a:lnTo>
                      <a:pt x="4" y="2"/>
                    </a:lnTo>
                    <a:lnTo>
                      <a:pt x="2"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70" name="Line 398"/>
              <p:cNvSpPr>
                <a:spLocks noChangeShapeType="1"/>
              </p:cNvSpPr>
              <p:nvPr userDrawn="1"/>
            </p:nvSpPr>
            <p:spPr bwMode="gray">
              <a:xfrm flipV="1">
                <a:off x="3618" y="1223"/>
                <a:ext cx="4" cy="1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1" name="Line 399"/>
              <p:cNvSpPr>
                <a:spLocks noChangeShapeType="1"/>
              </p:cNvSpPr>
              <p:nvPr userDrawn="1"/>
            </p:nvSpPr>
            <p:spPr bwMode="gray">
              <a:xfrm flipV="1">
                <a:off x="3615" y="1228"/>
                <a:ext cx="5" cy="12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2" name="Freeform 400"/>
              <p:cNvSpPr>
                <a:spLocks/>
              </p:cNvSpPr>
              <p:nvPr userDrawn="1"/>
            </p:nvSpPr>
            <p:spPr bwMode="gray">
              <a:xfrm>
                <a:off x="3617" y="1219"/>
                <a:ext cx="5" cy="9"/>
              </a:xfrm>
              <a:custGeom>
                <a:avLst/>
                <a:gdLst>
                  <a:gd name="T0" fmla="*/ 3 w 5"/>
                  <a:gd name="T1" fmla="*/ 9 h 9"/>
                  <a:gd name="T2" fmla="*/ 5 w 5"/>
                  <a:gd name="T3" fmla="*/ 7 h 9"/>
                  <a:gd name="T4" fmla="*/ 5 w 5"/>
                  <a:gd name="T5" fmla="*/ 5 h 9"/>
                  <a:gd name="T6" fmla="*/ 3 w 5"/>
                  <a:gd name="T7" fmla="*/ 4 h 9"/>
                  <a:gd name="T8" fmla="*/ 1 w 5"/>
                  <a:gd name="T9" fmla="*/ 2 h 9"/>
                  <a:gd name="T10" fmla="*/ 0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3" y="9"/>
                    </a:moveTo>
                    <a:lnTo>
                      <a:pt x="5" y="7"/>
                    </a:lnTo>
                    <a:lnTo>
                      <a:pt x="5" y="5"/>
                    </a:lnTo>
                    <a:lnTo>
                      <a:pt x="3" y="4"/>
                    </a:lnTo>
                    <a:lnTo>
                      <a:pt x="1"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73" name="Line 401"/>
              <p:cNvSpPr>
                <a:spLocks noChangeShapeType="1"/>
              </p:cNvSpPr>
              <p:nvPr userDrawn="1"/>
            </p:nvSpPr>
            <p:spPr bwMode="gray">
              <a:xfrm flipH="1">
                <a:off x="3611" y="1219"/>
                <a:ext cx="6" cy="1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4" name="Freeform 402"/>
              <p:cNvSpPr>
                <a:spLocks/>
              </p:cNvSpPr>
              <p:nvPr userDrawn="1"/>
            </p:nvSpPr>
            <p:spPr bwMode="gray">
              <a:xfrm>
                <a:off x="2816" y="1207"/>
                <a:ext cx="19" cy="2"/>
              </a:xfrm>
              <a:custGeom>
                <a:avLst/>
                <a:gdLst>
                  <a:gd name="T0" fmla="*/ 19 w 19"/>
                  <a:gd name="T1" fmla="*/ 0 h 2"/>
                  <a:gd name="T2" fmla="*/ 14 w 19"/>
                  <a:gd name="T3" fmla="*/ 2 h 2"/>
                  <a:gd name="T4" fmla="*/ 10 w 19"/>
                  <a:gd name="T5" fmla="*/ 2 h 2"/>
                  <a:gd name="T6" fmla="*/ 5 w 19"/>
                  <a:gd name="T7" fmla="*/ 2 h 2"/>
                  <a:gd name="T8" fmla="*/ 0 w 19"/>
                  <a:gd name="T9" fmla="*/ 2 h 2"/>
                </a:gdLst>
                <a:ahLst/>
                <a:cxnLst>
                  <a:cxn ang="0">
                    <a:pos x="T0" y="T1"/>
                  </a:cxn>
                  <a:cxn ang="0">
                    <a:pos x="T2" y="T3"/>
                  </a:cxn>
                  <a:cxn ang="0">
                    <a:pos x="T4" y="T5"/>
                  </a:cxn>
                  <a:cxn ang="0">
                    <a:pos x="T6" y="T7"/>
                  </a:cxn>
                  <a:cxn ang="0">
                    <a:pos x="T8" y="T9"/>
                  </a:cxn>
                </a:cxnLst>
                <a:rect l="0" t="0" r="r" b="b"/>
                <a:pathLst>
                  <a:path w="19" h="2">
                    <a:moveTo>
                      <a:pt x="19" y="0"/>
                    </a:moveTo>
                    <a:lnTo>
                      <a:pt x="14" y="2"/>
                    </a:lnTo>
                    <a:lnTo>
                      <a:pt x="10" y="2"/>
                    </a:lnTo>
                    <a:lnTo>
                      <a:pt x="5" y="2"/>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75" name="Line 403"/>
              <p:cNvSpPr>
                <a:spLocks noChangeShapeType="1"/>
              </p:cNvSpPr>
              <p:nvPr userDrawn="1"/>
            </p:nvSpPr>
            <p:spPr bwMode="gray">
              <a:xfrm flipV="1">
                <a:off x="2826" y="1202"/>
                <a:ext cx="1" cy="11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6" name="Line 404"/>
              <p:cNvSpPr>
                <a:spLocks noChangeShapeType="1"/>
              </p:cNvSpPr>
              <p:nvPr userDrawn="1"/>
            </p:nvSpPr>
            <p:spPr bwMode="gray">
              <a:xfrm flipV="1">
                <a:off x="2835" y="1196"/>
                <a:ext cx="1" cy="11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7" name="Line 405"/>
              <p:cNvSpPr>
                <a:spLocks noChangeShapeType="1"/>
              </p:cNvSpPr>
              <p:nvPr userDrawn="1"/>
            </p:nvSpPr>
            <p:spPr bwMode="gray">
              <a:xfrm>
                <a:off x="2816" y="1207"/>
                <a:ext cx="1" cy="10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8" name="Freeform 406"/>
              <p:cNvSpPr>
                <a:spLocks/>
              </p:cNvSpPr>
              <p:nvPr userDrawn="1"/>
            </p:nvSpPr>
            <p:spPr bwMode="gray">
              <a:xfrm>
                <a:off x="2816" y="1314"/>
                <a:ext cx="19" cy="3"/>
              </a:xfrm>
              <a:custGeom>
                <a:avLst/>
                <a:gdLst>
                  <a:gd name="T0" fmla="*/ 19 w 19"/>
                  <a:gd name="T1" fmla="*/ 0 h 3"/>
                  <a:gd name="T2" fmla="*/ 12 w 19"/>
                  <a:gd name="T3" fmla="*/ 3 h 3"/>
                  <a:gd name="T4" fmla="*/ 7 w 19"/>
                  <a:gd name="T5" fmla="*/ 3 h 3"/>
                  <a:gd name="T6" fmla="*/ 0 w 19"/>
                  <a:gd name="T7" fmla="*/ 1 h 3"/>
                </a:gdLst>
                <a:ahLst/>
                <a:cxnLst>
                  <a:cxn ang="0">
                    <a:pos x="T0" y="T1"/>
                  </a:cxn>
                  <a:cxn ang="0">
                    <a:pos x="T2" y="T3"/>
                  </a:cxn>
                  <a:cxn ang="0">
                    <a:pos x="T4" y="T5"/>
                  </a:cxn>
                  <a:cxn ang="0">
                    <a:pos x="T6" y="T7"/>
                  </a:cxn>
                </a:cxnLst>
                <a:rect l="0" t="0" r="r" b="b"/>
                <a:pathLst>
                  <a:path w="19" h="3">
                    <a:moveTo>
                      <a:pt x="19" y="0"/>
                    </a:moveTo>
                    <a:lnTo>
                      <a:pt x="12" y="3"/>
                    </a:lnTo>
                    <a:lnTo>
                      <a:pt x="7" y="3"/>
                    </a:lnTo>
                    <a:lnTo>
                      <a:pt x="0" y="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79" name="Freeform 407"/>
              <p:cNvSpPr>
                <a:spLocks/>
              </p:cNvSpPr>
              <p:nvPr userDrawn="1"/>
            </p:nvSpPr>
            <p:spPr bwMode="gray">
              <a:xfrm>
                <a:off x="2817" y="1214"/>
                <a:ext cx="20" cy="2"/>
              </a:xfrm>
              <a:custGeom>
                <a:avLst/>
                <a:gdLst>
                  <a:gd name="T0" fmla="*/ 20 w 20"/>
                  <a:gd name="T1" fmla="*/ 2 h 2"/>
                  <a:gd name="T2" fmla="*/ 14 w 20"/>
                  <a:gd name="T3" fmla="*/ 0 h 2"/>
                  <a:gd name="T4" fmla="*/ 9 w 20"/>
                  <a:gd name="T5" fmla="*/ 0 h 2"/>
                  <a:gd name="T6" fmla="*/ 6 w 20"/>
                  <a:gd name="T7" fmla="*/ 0 h 2"/>
                  <a:gd name="T8" fmla="*/ 0 w 20"/>
                  <a:gd name="T9" fmla="*/ 2 h 2"/>
                </a:gdLst>
                <a:ahLst/>
                <a:cxnLst>
                  <a:cxn ang="0">
                    <a:pos x="T0" y="T1"/>
                  </a:cxn>
                  <a:cxn ang="0">
                    <a:pos x="T2" y="T3"/>
                  </a:cxn>
                  <a:cxn ang="0">
                    <a:pos x="T4" y="T5"/>
                  </a:cxn>
                  <a:cxn ang="0">
                    <a:pos x="T6" y="T7"/>
                  </a:cxn>
                  <a:cxn ang="0">
                    <a:pos x="T8" y="T9"/>
                  </a:cxn>
                </a:cxnLst>
                <a:rect l="0" t="0" r="r" b="b"/>
                <a:pathLst>
                  <a:path w="20" h="2">
                    <a:moveTo>
                      <a:pt x="20" y="2"/>
                    </a:moveTo>
                    <a:lnTo>
                      <a:pt x="14" y="0"/>
                    </a:lnTo>
                    <a:lnTo>
                      <a:pt x="9" y="0"/>
                    </a:lnTo>
                    <a:lnTo>
                      <a:pt x="6"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0" name="Line 408"/>
              <p:cNvSpPr>
                <a:spLocks noChangeShapeType="1"/>
              </p:cNvSpPr>
              <p:nvPr userDrawn="1"/>
            </p:nvSpPr>
            <p:spPr bwMode="gray">
              <a:xfrm>
                <a:off x="2826" y="1202"/>
                <a:ext cx="1" cy="11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1" name="Line 409"/>
              <p:cNvSpPr>
                <a:spLocks noChangeShapeType="1"/>
              </p:cNvSpPr>
              <p:nvPr userDrawn="1"/>
            </p:nvSpPr>
            <p:spPr bwMode="gray">
              <a:xfrm>
                <a:off x="2837" y="1196"/>
                <a:ext cx="1" cy="12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2" name="Freeform 410"/>
              <p:cNvSpPr>
                <a:spLocks/>
              </p:cNvSpPr>
              <p:nvPr userDrawn="1"/>
            </p:nvSpPr>
            <p:spPr bwMode="gray">
              <a:xfrm>
                <a:off x="2817" y="1321"/>
                <a:ext cx="20" cy="1"/>
              </a:xfrm>
              <a:custGeom>
                <a:avLst/>
                <a:gdLst>
                  <a:gd name="T0" fmla="*/ 20 w 20"/>
                  <a:gd name="T1" fmla="*/ 1 h 1"/>
                  <a:gd name="T2" fmla="*/ 13 w 20"/>
                  <a:gd name="T3" fmla="*/ 0 h 1"/>
                  <a:gd name="T4" fmla="*/ 7 w 20"/>
                  <a:gd name="T5" fmla="*/ 0 h 1"/>
                  <a:gd name="T6" fmla="*/ 0 w 20"/>
                  <a:gd name="T7" fmla="*/ 1 h 1"/>
                </a:gdLst>
                <a:ahLst/>
                <a:cxnLst>
                  <a:cxn ang="0">
                    <a:pos x="T0" y="T1"/>
                  </a:cxn>
                  <a:cxn ang="0">
                    <a:pos x="T2" y="T3"/>
                  </a:cxn>
                  <a:cxn ang="0">
                    <a:pos x="T4" y="T5"/>
                  </a:cxn>
                  <a:cxn ang="0">
                    <a:pos x="T6" y="T7"/>
                  </a:cxn>
                </a:cxnLst>
                <a:rect l="0" t="0" r="r" b="b"/>
                <a:pathLst>
                  <a:path w="20" h="1">
                    <a:moveTo>
                      <a:pt x="20" y="1"/>
                    </a:moveTo>
                    <a:lnTo>
                      <a:pt x="13" y="0"/>
                    </a:lnTo>
                    <a:lnTo>
                      <a:pt x="7" y="0"/>
                    </a:lnTo>
                    <a:lnTo>
                      <a:pt x="0" y="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3" name="Line 411"/>
              <p:cNvSpPr>
                <a:spLocks noChangeShapeType="1"/>
              </p:cNvSpPr>
              <p:nvPr userDrawn="1"/>
            </p:nvSpPr>
            <p:spPr bwMode="gray">
              <a:xfrm flipV="1">
                <a:off x="2817" y="1205"/>
                <a:ext cx="1" cy="1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4" name="Freeform 412"/>
              <p:cNvSpPr>
                <a:spLocks/>
              </p:cNvSpPr>
              <p:nvPr userDrawn="1"/>
            </p:nvSpPr>
            <p:spPr bwMode="gray">
              <a:xfrm>
                <a:off x="3038" y="1515"/>
                <a:ext cx="5" cy="8"/>
              </a:xfrm>
              <a:custGeom>
                <a:avLst/>
                <a:gdLst>
                  <a:gd name="T0" fmla="*/ 3 w 5"/>
                  <a:gd name="T1" fmla="*/ 0 h 8"/>
                  <a:gd name="T2" fmla="*/ 0 w 5"/>
                  <a:gd name="T3" fmla="*/ 1 h 8"/>
                  <a:gd name="T4" fmla="*/ 0 w 5"/>
                  <a:gd name="T5" fmla="*/ 3 h 8"/>
                  <a:gd name="T6" fmla="*/ 1 w 5"/>
                  <a:gd name="T7" fmla="*/ 7 h 8"/>
                  <a:gd name="T8" fmla="*/ 5 w 5"/>
                  <a:gd name="T9" fmla="*/ 8 h 8"/>
                </a:gdLst>
                <a:ahLst/>
                <a:cxnLst>
                  <a:cxn ang="0">
                    <a:pos x="T0" y="T1"/>
                  </a:cxn>
                  <a:cxn ang="0">
                    <a:pos x="T2" y="T3"/>
                  </a:cxn>
                  <a:cxn ang="0">
                    <a:pos x="T4" y="T5"/>
                  </a:cxn>
                  <a:cxn ang="0">
                    <a:pos x="T6" y="T7"/>
                  </a:cxn>
                  <a:cxn ang="0">
                    <a:pos x="T8" y="T9"/>
                  </a:cxn>
                </a:cxnLst>
                <a:rect l="0" t="0" r="r" b="b"/>
                <a:pathLst>
                  <a:path w="5" h="8">
                    <a:moveTo>
                      <a:pt x="3" y="0"/>
                    </a:moveTo>
                    <a:lnTo>
                      <a:pt x="0" y="1"/>
                    </a:lnTo>
                    <a:lnTo>
                      <a:pt x="0" y="3"/>
                    </a:lnTo>
                    <a:lnTo>
                      <a:pt x="1" y="7"/>
                    </a:lnTo>
                    <a:lnTo>
                      <a:pt x="5"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5" name="Line 413"/>
              <p:cNvSpPr>
                <a:spLocks noChangeShapeType="1"/>
              </p:cNvSpPr>
              <p:nvPr userDrawn="1"/>
            </p:nvSpPr>
            <p:spPr bwMode="gray">
              <a:xfrm flipH="1">
                <a:off x="3038" y="1406"/>
                <a:ext cx="1" cy="15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6" name="Line 414"/>
              <p:cNvSpPr>
                <a:spLocks noChangeShapeType="1"/>
              </p:cNvSpPr>
              <p:nvPr userDrawn="1"/>
            </p:nvSpPr>
            <p:spPr bwMode="gray">
              <a:xfrm flipH="1">
                <a:off x="3039" y="1408"/>
                <a:ext cx="2" cy="14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7" name="Line 415"/>
              <p:cNvSpPr>
                <a:spLocks noChangeShapeType="1"/>
              </p:cNvSpPr>
              <p:nvPr userDrawn="1"/>
            </p:nvSpPr>
            <p:spPr bwMode="gray">
              <a:xfrm flipV="1">
                <a:off x="3043" y="1405"/>
                <a:ext cx="2" cy="14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8" name="Freeform 416"/>
              <p:cNvSpPr>
                <a:spLocks/>
              </p:cNvSpPr>
              <p:nvPr userDrawn="1"/>
            </p:nvSpPr>
            <p:spPr bwMode="gray">
              <a:xfrm>
                <a:off x="3039" y="1405"/>
                <a:ext cx="6" cy="3"/>
              </a:xfrm>
              <a:custGeom>
                <a:avLst/>
                <a:gdLst>
                  <a:gd name="T0" fmla="*/ 2 w 6"/>
                  <a:gd name="T1" fmla="*/ 3 h 3"/>
                  <a:gd name="T2" fmla="*/ 0 w 6"/>
                  <a:gd name="T3" fmla="*/ 3 h 3"/>
                  <a:gd name="T4" fmla="*/ 0 w 6"/>
                  <a:gd name="T5" fmla="*/ 1 h 3"/>
                  <a:gd name="T6" fmla="*/ 0 w 6"/>
                  <a:gd name="T7" fmla="*/ 1 h 3"/>
                  <a:gd name="T8" fmla="*/ 2 w 6"/>
                  <a:gd name="T9" fmla="*/ 0 h 3"/>
                  <a:gd name="T10" fmla="*/ 6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2" y="3"/>
                    </a:moveTo>
                    <a:lnTo>
                      <a:pt x="0" y="3"/>
                    </a:lnTo>
                    <a:lnTo>
                      <a:pt x="0" y="1"/>
                    </a:lnTo>
                    <a:lnTo>
                      <a:pt x="0" y="1"/>
                    </a:lnTo>
                    <a:lnTo>
                      <a:pt x="2" y="0"/>
                    </a:lnTo>
                    <a:lnTo>
                      <a:pt x="6"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89" name="Freeform 417"/>
              <p:cNvSpPr>
                <a:spLocks/>
              </p:cNvSpPr>
              <p:nvPr userDrawn="1"/>
            </p:nvSpPr>
            <p:spPr bwMode="gray">
              <a:xfrm>
                <a:off x="3192" y="847"/>
                <a:ext cx="17" cy="1"/>
              </a:xfrm>
              <a:custGeom>
                <a:avLst/>
                <a:gdLst>
                  <a:gd name="T0" fmla="*/ 0 w 17"/>
                  <a:gd name="T1" fmla="*/ 1 h 1"/>
                  <a:gd name="T2" fmla="*/ 5 w 17"/>
                  <a:gd name="T3" fmla="*/ 0 h 1"/>
                  <a:gd name="T4" fmla="*/ 12 w 17"/>
                  <a:gd name="T5" fmla="*/ 0 h 1"/>
                  <a:gd name="T6" fmla="*/ 17 w 17"/>
                  <a:gd name="T7" fmla="*/ 0 h 1"/>
                </a:gdLst>
                <a:ahLst/>
                <a:cxnLst>
                  <a:cxn ang="0">
                    <a:pos x="T0" y="T1"/>
                  </a:cxn>
                  <a:cxn ang="0">
                    <a:pos x="T2" y="T3"/>
                  </a:cxn>
                  <a:cxn ang="0">
                    <a:pos x="T4" y="T5"/>
                  </a:cxn>
                  <a:cxn ang="0">
                    <a:pos x="T6" y="T7"/>
                  </a:cxn>
                </a:cxnLst>
                <a:rect l="0" t="0" r="r" b="b"/>
                <a:pathLst>
                  <a:path w="17" h="1">
                    <a:moveTo>
                      <a:pt x="0" y="1"/>
                    </a:moveTo>
                    <a:lnTo>
                      <a:pt x="5" y="0"/>
                    </a:lnTo>
                    <a:lnTo>
                      <a:pt x="12" y="0"/>
                    </a:lnTo>
                    <a:lnTo>
                      <a:pt x="17"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0" name="Line 418"/>
              <p:cNvSpPr>
                <a:spLocks noChangeShapeType="1"/>
              </p:cNvSpPr>
              <p:nvPr userDrawn="1"/>
            </p:nvSpPr>
            <p:spPr bwMode="gray">
              <a:xfrm flipH="1">
                <a:off x="3185" y="840"/>
                <a:ext cx="10"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1" name="Line 419"/>
              <p:cNvSpPr>
                <a:spLocks noChangeShapeType="1"/>
              </p:cNvSpPr>
              <p:nvPr userDrawn="1"/>
            </p:nvSpPr>
            <p:spPr bwMode="gray">
              <a:xfrm flipV="1">
                <a:off x="3188" y="840"/>
                <a:ext cx="14" cy="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2" name="Freeform 420"/>
              <p:cNvSpPr>
                <a:spLocks/>
              </p:cNvSpPr>
              <p:nvPr userDrawn="1"/>
            </p:nvSpPr>
            <p:spPr bwMode="gray">
              <a:xfrm>
                <a:off x="3192" y="840"/>
                <a:ext cx="10" cy="8"/>
              </a:xfrm>
              <a:custGeom>
                <a:avLst/>
                <a:gdLst>
                  <a:gd name="T0" fmla="*/ 10 w 10"/>
                  <a:gd name="T1" fmla="*/ 0 h 8"/>
                  <a:gd name="T2" fmla="*/ 5 w 10"/>
                  <a:gd name="T3" fmla="*/ 0 h 8"/>
                  <a:gd name="T4" fmla="*/ 1 w 10"/>
                  <a:gd name="T5" fmla="*/ 1 h 8"/>
                  <a:gd name="T6" fmla="*/ 0 w 10"/>
                  <a:gd name="T7" fmla="*/ 3 h 8"/>
                  <a:gd name="T8" fmla="*/ 0 w 10"/>
                  <a:gd name="T9" fmla="*/ 8 h 8"/>
                </a:gdLst>
                <a:ahLst/>
                <a:cxnLst>
                  <a:cxn ang="0">
                    <a:pos x="T0" y="T1"/>
                  </a:cxn>
                  <a:cxn ang="0">
                    <a:pos x="T2" y="T3"/>
                  </a:cxn>
                  <a:cxn ang="0">
                    <a:pos x="T4" y="T5"/>
                  </a:cxn>
                  <a:cxn ang="0">
                    <a:pos x="T6" y="T7"/>
                  </a:cxn>
                  <a:cxn ang="0">
                    <a:pos x="T8" y="T9"/>
                  </a:cxn>
                </a:cxnLst>
                <a:rect l="0" t="0" r="r" b="b"/>
                <a:pathLst>
                  <a:path w="10" h="8">
                    <a:moveTo>
                      <a:pt x="10" y="0"/>
                    </a:moveTo>
                    <a:lnTo>
                      <a:pt x="5" y="0"/>
                    </a:lnTo>
                    <a:lnTo>
                      <a:pt x="1" y="1"/>
                    </a:lnTo>
                    <a:lnTo>
                      <a:pt x="0" y="3"/>
                    </a:lnTo>
                    <a:lnTo>
                      <a:pt x="0"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3" name="Freeform 421"/>
              <p:cNvSpPr>
                <a:spLocks/>
              </p:cNvSpPr>
              <p:nvPr userDrawn="1"/>
            </p:nvSpPr>
            <p:spPr bwMode="gray">
              <a:xfrm>
                <a:off x="3401" y="1016"/>
                <a:ext cx="6" cy="7"/>
              </a:xfrm>
              <a:custGeom>
                <a:avLst/>
                <a:gdLst>
                  <a:gd name="T0" fmla="*/ 2 w 6"/>
                  <a:gd name="T1" fmla="*/ 7 h 7"/>
                  <a:gd name="T2" fmla="*/ 6 w 6"/>
                  <a:gd name="T3" fmla="*/ 7 h 7"/>
                  <a:gd name="T4" fmla="*/ 6 w 6"/>
                  <a:gd name="T5" fmla="*/ 6 h 7"/>
                  <a:gd name="T6" fmla="*/ 4 w 6"/>
                  <a:gd name="T7" fmla="*/ 4 h 7"/>
                  <a:gd name="T8" fmla="*/ 2 w 6"/>
                  <a:gd name="T9" fmla="*/ 2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2" y="7"/>
                    </a:moveTo>
                    <a:lnTo>
                      <a:pt x="6" y="7"/>
                    </a:lnTo>
                    <a:lnTo>
                      <a:pt x="6" y="6"/>
                    </a:lnTo>
                    <a:lnTo>
                      <a:pt x="4" y="4"/>
                    </a:lnTo>
                    <a:lnTo>
                      <a:pt x="2"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4" name="Line 422"/>
              <p:cNvSpPr>
                <a:spLocks noChangeShapeType="1"/>
              </p:cNvSpPr>
              <p:nvPr userDrawn="1"/>
            </p:nvSpPr>
            <p:spPr bwMode="gray">
              <a:xfrm flipV="1">
                <a:off x="3403" y="910"/>
                <a:ext cx="5" cy="22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5" name="Line 423"/>
              <p:cNvSpPr>
                <a:spLocks noChangeShapeType="1"/>
              </p:cNvSpPr>
              <p:nvPr userDrawn="1"/>
            </p:nvSpPr>
            <p:spPr bwMode="gray">
              <a:xfrm flipV="1">
                <a:off x="3401" y="913"/>
                <a:ext cx="6" cy="22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6" name="Freeform 424"/>
              <p:cNvSpPr>
                <a:spLocks/>
              </p:cNvSpPr>
              <p:nvPr userDrawn="1"/>
            </p:nvSpPr>
            <p:spPr bwMode="gray">
              <a:xfrm>
                <a:off x="3403" y="906"/>
                <a:ext cx="5" cy="7"/>
              </a:xfrm>
              <a:custGeom>
                <a:avLst/>
                <a:gdLst>
                  <a:gd name="T0" fmla="*/ 4 w 5"/>
                  <a:gd name="T1" fmla="*/ 7 h 7"/>
                  <a:gd name="T2" fmla="*/ 5 w 5"/>
                  <a:gd name="T3" fmla="*/ 5 h 7"/>
                  <a:gd name="T4" fmla="*/ 5 w 5"/>
                  <a:gd name="T5" fmla="*/ 4 h 7"/>
                  <a:gd name="T6" fmla="*/ 5 w 5"/>
                  <a:gd name="T7" fmla="*/ 2 h 7"/>
                  <a:gd name="T8" fmla="*/ 4 w 5"/>
                  <a:gd name="T9" fmla="*/ 0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4" y="7"/>
                    </a:moveTo>
                    <a:lnTo>
                      <a:pt x="5" y="5"/>
                    </a:lnTo>
                    <a:lnTo>
                      <a:pt x="5" y="4"/>
                    </a:lnTo>
                    <a:lnTo>
                      <a:pt x="5" y="2"/>
                    </a:lnTo>
                    <a:lnTo>
                      <a:pt x="4"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7" name="Line 425"/>
              <p:cNvSpPr>
                <a:spLocks noChangeShapeType="1"/>
              </p:cNvSpPr>
              <p:nvPr userDrawn="1"/>
            </p:nvSpPr>
            <p:spPr bwMode="gray">
              <a:xfrm flipH="1">
                <a:off x="3398" y="906"/>
                <a:ext cx="5"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8" name="Freeform 426"/>
              <p:cNvSpPr>
                <a:spLocks/>
              </p:cNvSpPr>
              <p:nvPr userDrawn="1"/>
            </p:nvSpPr>
            <p:spPr bwMode="gray">
              <a:xfrm>
                <a:off x="3398" y="1133"/>
                <a:ext cx="5" cy="6"/>
              </a:xfrm>
              <a:custGeom>
                <a:avLst/>
                <a:gdLst>
                  <a:gd name="T0" fmla="*/ 3 w 5"/>
                  <a:gd name="T1" fmla="*/ 0 h 6"/>
                  <a:gd name="T2" fmla="*/ 5 w 5"/>
                  <a:gd name="T3" fmla="*/ 2 h 6"/>
                  <a:gd name="T4" fmla="*/ 5 w 5"/>
                  <a:gd name="T5" fmla="*/ 2 h 6"/>
                  <a:gd name="T6" fmla="*/ 5 w 5"/>
                  <a:gd name="T7" fmla="*/ 4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5" y="2"/>
                    </a:lnTo>
                    <a:lnTo>
                      <a:pt x="5" y="2"/>
                    </a:lnTo>
                    <a:lnTo>
                      <a:pt x="5" y="4"/>
                    </a:lnTo>
                    <a:lnTo>
                      <a:pt x="2" y="4"/>
                    </a:lnTo>
                    <a:lnTo>
                      <a:pt x="0" y="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499" name="Freeform 427"/>
              <p:cNvSpPr>
                <a:spLocks/>
              </p:cNvSpPr>
              <p:nvPr userDrawn="1"/>
            </p:nvSpPr>
            <p:spPr bwMode="gray">
              <a:xfrm>
                <a:off x="3324" y="936"/>
                <a:ext cx="11" cy="16"/>
              </a:xfrm>
              <a:custGeom>
                <a:avLst/>
                <a:gdLst>
                  <a:gd name="T0" fmla="*/ 11 w 11"/>
                  <a:gd name="T1" fmla="*/ 16 h 16"/>
                  <a:gd name="T2" fmla="*/ 11 w 11"/>
                  <a:gd name="T3" fmla="*/ 10 h 16"/>
                  <a:gd name="T4" fmla="*/ 9 w 11"/>
                  <a:gd name="T5" fmla="*/ 5 h 16"/>
                  <a:gd name="T6" fmla="*/ 6 w 11"/>
                  <a:gd name="T7" fmla="*/ 2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11" y="10"/>
                    </a:lnTo>
                    <a:lnTo>
                      <a:pt x="9" y="5"/>
                    </a:lnTo>
                    <a:lnTo>
                      <a:pt x="6"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00" name="Line 428"/>
              <p:cNvSpPr>
                <a:spLocks noChangeShapeType="1"/>
              </p:cNvSpPr>
              <p:nvPr userDrawn="1"/>
            </p:nvSpPr>
            <p:spPr bwMode="gray">
              <a:xfrm flipH="1">
                <a:off x="3312" y="904"/>
                <a:ext cx="91" cy="4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1" name="Line 429"/>
              <p:cNvSpPr>
                <a:spLocks noChangeShapeType="1"/>
              </p:cNvSpPr>
              <p:nvPr userDrawn="1"/>
            </p:nvSpPr>
            <p:spPr bwMode="gray">
              <a:xfrm flipH="1">
                <a:off x="3312" y="913"/>
                <a:ext cx="95" cy="5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2" name="Line 430"/>
              <p:cNvSpPr>
                <a:spLocks noChangeShapeType="1"/>
              </p:cNvSpPr>
              <p:nvPr userDrawn="1"/>
            </p:nvSpPr>
            <p:spPr bwMode="gray">
              <a:xfrm flipV="1">
                <a:off x="3314" y="897"/>
                <a:ext cx="82" cy="4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3" name="Freeform 431"/>
              <p:cNvSpPr>
                <a:spLocks/>
              </p:cNvSpPr>
              <p:nvPr userDrawn="1"/>
            </p:nvSpPr>
            <p:spPr bwMode="gray">
              <a:xfrm>
                <a:off x="3396" y="897"/>
                <a:ext cx="11" cy="16"/>
              </a:xfrm>
              <a:custGeom>
                <a:avLst/>
                <a:gdLst>
                  <a:gd name="T0" fmla="*/ 0 w 11"/>
                  <a:gd name="T1" fmla="*/ 0 h 16"/>
                  <a:gd name="T2" fmla="*/ 4 w 11"/>
                  <a:gd name="T3" fmla="*/ 4 h 16"/>
                  <a:gd name="T4" fmla="*/ 7 w 11"/>
                  <a:gd name="T5" fmla="*/ 7 h 16"/>
                  <a:gd name="T6" fmla="*/ 11 w 11"/>
                  <a:gd name="T7" fmla="*/ 11 h 16"/>
                  <a:gd name="T8" fmla="*/ 11 w 11"/>
                  <a:gd name="T9" fmla="*/ 16 h 16"/>
                </a:gdLst>
                <a:ahLst/>
                <a:cxnLst>
                  <a:cxn ang="0">
                    <a:pos x="T0" y="T1"/>
                  </a:cxn>
                  <a:cxn ang="0">
                    <a:pos x="T2" y="T3"/>
                  </a:cxn>
                  <a:cxn ang="0">
                    <a:pos x="T4" y="T5"/>
                  </a:cxn>
                  <a:cxn ang="0">
                    <a:pos x="T6" y="T7"/>
                  </a:cxn>
                  <a:cxn ang="0">
                    <a:pos x="T8" y="T9"/>
                  </a:cxn>
                </a:cxnLst>
                <a:rect l="0" t="0" r="r" b="b"/>
                <a:pathLst>
                  <a:path w="11" h="16">
                    <a:moveTo>
                      <a:pt x="0" y="0"/>
                    </a:moveTo>
                    <a:lnTo>
                      <a:pt x="4" y="4"/>
                    </a:lnTo>
                    <a:lnTo>
                      <a:pt x="7" y="7"/>
                    </a:lnTo>
                    <a:lnTo>
                      <a:pt x="11" y="11"/>
                    </a:lnTo>
                    <a:lnTo>
                      <a:pt x="11"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04" name="Freeform 432"/>
              <p:cNvSpPr>
                <a:spLocks/>
              </p:cNvSpPr>
              <p:nvPr userDrawn="1"/>
            </p:nvSpPr>
            <p:spPr bwMode="gray">
              <a:xfrm>
                <a:off x="3298" y="868"/>
                <a:ext cx="9" cy="8"/>
              </a:xfrm>
              <a:custGeom>
                <a:avLst/>
                <a:gdLst>
                  <a:gd name="T0" fmla="*/ 9 w 9"/>
                  <a:gd name="T1" fmla="*/ 8 h 8"/>
                  <a:gd name="T2" fmla="*/ 7 w 9"/>
                  <a:gd name="T3" fmla="*/ 5 h 8"/>
                  <a:gd name="T4" fmla="*/ 5 w 9"/>
                  <a:gd name="T5" fmla="*/ 1 h 8"/>
                  <a:gd name="T6" fmla="*/ 4 w 9"/>
                  <a:gd name="T7" fmla="*/ 0 h 8"/>
                  <a:gd name="T8" fmla="*/ 0 w 9"/>
                  <a:gd name="T9" fmla="*/ 0 h 8"/>
                </a:gdLst>
                <a:ahLst/>
                <a:cxnLst>
                  <a:cxn ang="0">
                    <a:pos x="T0" y="T1"/>
                  </a:cxn>
                  <a:cxn ang="0">
                    <a:pos x="T2" y="T3"/>
                  </a:cxn>
                  <a:cxn ang="0">
                    <a:pos x="T4" y="T5"/>
                  </a:cxn>
                  <a:cxn ang="0">
                    <a:pos x="T6" y="T7"/>
                  </a:cxn>
                  <a:cxn ang="0">
                    <a:pos x="T8" y="T9"/>
                  </a:cxn>
                </a:cxnLst>
                <a:rect l="0" t="0" r="r" b="b"/>
                <a:pathLst>
                  <a:path w="9" h="8">
                    <a:moveTo>
                      <a:pt x="9" y="8"/>
                    </a:moveTo>
                    <a:lnTo>
                      <a:pt x="7" y="5"/>
                    </a:lnTo>
                    <a:lnTo>
                      <a:pt x="5" y="1"/>
                    </a:lnTo>
                    <a:lnTo>
                      <a:pt x="4"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05" name="Line 433"/>
              <p:cNvSpPr>
                <a:spLocks noChangeShapeType="1"/>
              </p:cNvSpPr>
              <p:nvPr userDrawn="1"/>
            </p:nvSpPr>
            <p:spPr bwMode="gray">
              <a:xfrm>
                <a:off x="3207" y="840"/>
                <a:ext cx="194" cy="5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6" name="Line 434"/>
              <p:cNvSpPr>
                <a:spLocks noChangeShapeType="1"/>
              </p:cNvSpPr>
              <p:nvPr userDrawn="1"/>
            </p:nvSpPr>
            <p:spPr bwMode="gray">
              <a:xfrm>
                <a:off x="3209" y="847"/>
                <a:ext cx="194" cy="5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7" name="Freeform 435"/>
              <p:cNvSpPr>
                <a:spLocks/>
              </p:cNvSpPr>
              <p:nvPr userDrawn="1"/>
            </p:nvSpPr>
            <p:spPr bwMode="gray">
              <a:xfrm>
                <a:off x="3396" y="897"/>
                <a:ext cx="7" cy="9"/>
              </a:xfrm>
              <a:custGeom>
                <a:avLst/>
                <a:gdLst>
                  <a:gd name="T0" fmla="*/ 7 w 7"/>
                  <a:gd name="T1" fmla="*/ 9 h 9"/>
                  <a:gd name="T2" fmla="*/ 7 w 7"/>
                  <a:gd name="T3" fmla="*/ 6 h 9"/>
                  <a:gd name="T4" fmla="*/ 7 w 7"/>
                  <a:gd name="T5" fmla="*/ 2 h 9"/>
                  <a:gd name="T6" fmla="*/ 5 w 7"/>
                  <a:gd name="T7" fmla="*/ 0 h 9"/>
                  <a:gd name="T8" fmla="*/ 4 w 7"/>
                  <a:gd name="T9" fmla="*/ 0 h 9"/>
                  <a:gd name="T10" fmla="*/ 0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7" y="9"/>
                    </a:moveTo>
                    <a:lnTo>
                      <a:pt x="7" y="6"/>
                    </a:lnTo>
                    <a:lnTo>
                      <a:pt x="7" y="2"/>
                    </a:lnTo>
                    <a:lnTo>
                      <a:pt x="5" y="0"/>
                    </a:lnTo>
                    <a:lnTo>
                      <a:pt x="4"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08" name="Line 436"/>
              <p:cNvSpPr>
                <a:spLocks noChangeShapeType="1"/>
              </p:cNvSpPr>
              <p:nvPr userDrawn="1"/>
            </p:nvSpPr>
            <p:spPr bwMode="gray">
              <a:xfrm flipH="1" flipV="1">
                <a:off x="3202" y="840"/>
                <a:ext cx="194" cy="5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9" name="Freeform 437"/>
              <p:cNvSpPr>
                <a:spLocks/>
              </p:cNvSpPr>
              <p:nvPr userDrawn="1"/>
            </p:nvSpPr>
            <p:spPr bwMode="gray">
              <a:xfrm>
                <a:off x="3202" y="838"/>
                <a:ext cx="7" cy="9"/>
              </a:xfrm>
              <a:custGeom>
                <a:avLst/>
                <a:gdLst>
                  <a:gd name="T0" fmla="*/ 0 w 7"/>
                  <a:gd name="T1" fmla="*/ 2 h 9"/>
                  <a:gd name="T2" fmla="*/ 4 w 7"/>
                  <a:gd name="T3" fmla="*/ 0 h 9"/>
                  <a:gd name="T4" fmla="*/ 5 w 7"/>
                  <a:gd name="T5" fmla="*/ 2 h 9"/>
                  <a:gd name="T6" fmla="*/ 7 w 7"/>
                  <a:gd name="T7" fmla="*/ 3 h 9"/>
                  <a:gd name="T8" fmla="*/ 7 w 7"/>
                  <a:gd name="T9" fmla="*/ 7 h 9"/>
                  <a:gd name="T10" fmla="*/ 7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2"/>
                    </a:moveTo>
                    <a:lnTo>
                      <a:pt x="4" y="0"/>
                    </a:lnTo>
                    <a:lnTo>
                      <a:pt x="5" y="2"/>
                    </a:lnTo>
                    <a:lnTo>
                      <a:pt x="7" y="3"/>
                    </a:lnTo>
                    <a:lnTo>
                      <a:pt x="7" y="7"/>
                    </a:lnTo>
                    <a:lnTo>
                      <a:pt x="7"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10" name="Freeform 438"/>
              <p:cNvSpPr>
                <a:spLocks/>
              </p:cNvSpPr>
              <p:nvPr userDrawn="1"/>
            </p:nvSpPr>
            <p:spPr bwMode="gray">
              <a:xfrm>
                <a:off x="3345" y="1823"/>
                <a:ext cx="9" cy="8"/>
              </a:xfrm>
              <a:custGeom>
                <a:avLst/>
                <a:gdLst>
                  <a:gd name="T0" fmla="*/ 0 w 9"/>
                  <a:gd name="T1" fmla="*/ 0 h 8"/>
                  <a:gd name="T2" fmla="*/ 4 w 9"/>
                  <a:gd name="T3" fmla="*/ 0 h 8"/>
                  <a:gd name="T4" fmla="*/ 6 w 9"/>
                  <a:gd name="T5" fmla="*/ 0 h 8"/>
                  <a:gd name="T6" fmla="*/ 7 w 9"/>
                  <a:gd name="T7" fmla="*/ 1 h 8"/>
                  <a:gd name="T8" fmla="*/ 9 w 9"/>
                  <a:gd name="T9" fmla="*/ 5 h 8"/>
                  <a:gd name="T10" fmla="*/ 9 w 9"/>
                  <a:gd name="T11" fmla="*/ 8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4" y="0"/>
                    </a:lnTo>
                    <a:lnTo>
                      <a:pt x="6" y="0"/>
                    </a:lnTo>
                    <a:lnTo>
                      <a:pt x="7" y="1"/>
                    </a:lnTo>
                    <a:lnTo>
                      <a:pt x="9" y="5"/>
                    </a:lnTo>
                    <a:lnTo>
                      <a:pt x="9"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11" name="Freeform 439"/>
              <p:cNvSpPr>
                <a:spLocks/>
              </p:cNvSpPr>
              <p:nvPr userDrawn="1"/>
            </p:nvSpPr>
            <p:spPr bwMode="gray">
              <a:xfrm>
                <a:off x="2976" y="1826"/>
                <a:ext cx="11" cy="16"/>
              </a:xfrm>
              <a:custGeom>
                <a:avLst/>
                <a:gdLst>
                  <a:gd name="T0" fmla="*/ 11 w 11"/>
                  <a:gd name="T1" fmla="*/ 16 h 16"/>
                  <a:gd name="T2" fmla="*/ 7 w 11"/>
                  <a:gd name="T3" fmla="*/ 14 h 16"/>
                  <a:gd name="T4" fmla="*/ 4 w 11"/>
                  <a:gd name="T5" fmla="*/ 11 h 16"/>
                  <a:gd name="T6" fmla="*/ 0 w 11"/>
                  <a:gd name="T7" fmla="*/ 5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7" y="14"/>
                    </a:lnTo>
                    <a:lnTo>
                      <a:pt x="4" y="11"/>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12" name="Freeform 440"/>
              <p:cNvSpPr>
                <a:spLocks/>
              </p:cNvSpPr>
              <p:nvPr userDrawn="1"/>
            </p:nvSpPr>
            <p:spPr bwMode="gray">
              <a:xfrm>
                <a:off x="3081" y="1873"/>
                <a:ext cx="9" cy="7"/>
              </a:xfrm>
              <a:custGeom>
                <a:avLst/>
                <a:gdLst>
                  <a:gd name="T0" fmla="*/ 9 w 9"/>
                  <a:gd name="T1" fmla="*/ 7 h 7"/>
                  <a:gd name="T2" fmla="*/ 7 w 9"/>
                  <a:gd name="T3" fmla="*/ 7 h 7"/>
                  <a:gd name="T4" fmla="*/ 4 w 9"/>
                  <a:gd name="T5" fmla="*/ 7 h 7"/>
                  <a:gd name="T6" fmla="*/ 2 w 9"/>
                  <a:gd name="T7" fmla="*/ 7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7" y="7"/>
                    </a:lnTo>
                    <a:lnTo>
                      <a:pt x="4" y="7"/>
                    </a:lnTo>
                    <a:lnTo>
                      <a:pt x="2" y="7"/>
                    </a:lnTo>
                    <a:lnTo>
                      <a:pt x="0"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13" name="Line 441"/>
              <p:cNvSpPr>
                <a:spLocks noChangeShapeType="1"/>
              </p:cNvSpPr>
              <p:nvPr userDrawn="1"/>
            </p:nvSpPr>
            <p:spPr bwMode="gray">
              <a:xfrm>
                <a:off x="2982" y="1842"/>
                <a:ext cx="204"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14" name="Line 442"/>
              <p:cNvSpPr>
                <a:spLocks noChangeShapeType="1"/>
              </p:cNvSpPr>
              <p:nvPr userDrawn="1"/>
            </p:nvSpPr>
            <p:spPr bwMode="gray">
              <a:xfrm>
                <a:off x="2987" y="1842"/>
                <a:ext cx="206"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15" name="Freeform 443"/>
              <p:cNvSpPr>
                <a:spLocks/>
              </p:cNvSpPr>
              <p:nvPr userDrawn="1"/>
            </p:nvSpPr>
            <p:spPr bwMode="gray">
              <a:xfrm>
                <a:off x="3185" y="1910"/>
                <a:ext cx="8" cy="9"/>
              </a:xfrm>
              <a:custGeom>
                <a:avLst/>
                <a:gdLst>
                  <a:gd name="T0" fmla="*/ 8 w 8"/>
                  <a:gd name="T1" fmla="*/ 7 h 9"/>
                  <a:gd name="T2" fmla="*/ 5 w 8"/>
                  <a:gd name="T3" fmla="*/ 9 h 9"/>
                  <a:gd name="T4" fmla="*/ 3 w 8"/>
                  <a:gd name="T5" fmla="*/ 9 h 9"/>
                  <a:gd name="T6" fmla="*/ 1 w 8"/>
                  <a:gd name="T7" fmla="*/ 7 h 9"/>
                  <a:gd name="T8" fmla="*/ 0 w 8"/>
                  <a:gd name="T9" fmla="*/ 3 h 9"/>
                  <a:gd name="T10" fmla="*/ 0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8" y="7"/>
                    </a:moveTo>
                    <a:lnTo>
                      <a:pt x="5" y="9"/>
                    </a:lnTo>
                    <a:lnTo>
                      <a:pt x="3" y="9"/>
                    </a:lnTo>
                    <a:lnTo>
                      <a:pt x="1" y="7"/>
                    </a:lnTo>
                    <a:lnTo>
                      <a:pt x="0"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16" name="Line 444"/>
              <p:cNvSpPr>
                <a:spLocks noChangeShapeType="1"/>
              </p:cNvSpPr>
              <p:nvPr userDrawn="1"/>
            </p:nvSpPr>
            <p:spPr bwMode="gray">
              <a:xfrm flipH="1" flipV="1">
                <a:off x="2978" y="1835"/>
                <a:ext cx="207"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17" name="Freeform 445"/>
              <p:cNvSpPr>
                <a:spLocks/>
              </p:cNvSpPr>
              <p:nvPr userDrawn="1"/>
            </p:nvSpPr>
            <p:spPr bwMode="gray">
              <a:xfrm>
                <a:off x="2978" y="1835"/>
                <a:ext cx="9" cy="9"/>
              </a:xfrm>
              <a:custGeom>
                <a:avLst/>
                <a:gdLst>
                  <a:gd name="T0" fmla="*/ 9 w 9"/>
                  <a:gd name="T1" fmla="*/ 7 h 9"/>
                  <a:gd name="T2" fmla="*/ 5 w 9"/>
                  <a:gd name="T3" fmla="*/ 9 h 9"/>
                  <a:gd name="T4" fmla="*/ 4 w 9"/>
                  <a:gd name="T5" fmla="*/ 9 h 9"/>
                  <a:gd name="T6" fmla="*/ 2 w 9"/>
                  <a:gd name="T7" fmla="*/ 7 h 9"/>
                  <a:gd name="T8" fmla="*/ 0 w 9"/>
                  <a:gd name="T9" fmla="*/ 3 h 9"/>
                  <a:gd name="T10" fmla="*/ 0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7"/>
                    </a:moveTo>
                    <a:lnTo>
                      <a:pt x="5" y="9"/>
                    </a:lnTo>
                    <a:lnTo>
                      <a:pt x="4" y="9"/>
                    </a:lnTo>
                    <a:lnTo>
                      <a:pt x="2" y="7"/>
                    </a:lnTo>
                    <a:lnTo>
                      <a:pt x="0"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18" name="Freeform 446"/>
              <p:cNvSpPr>
                <a:spLocks/>
              </p:cNvSpPr>
              <p:nvPr userDrawn="1"/>
            </p:nvSpPr>
            <p:spPr bwMode="gray">
              <a:xfrm>
                <a:off x="3290" y="1849"/>
                <a:ext cx="12" cy="10"/>
              </a:xfrm>
              <a:custGeom>
                <a:avLst/>
                <a:gdLst>
                  <a:gd name="T0" fmla="*/ 0 w 12"/>
                  <a:gd name="T1" fmla="*/ 8 h 10"/>
                  <a:gd name="T2" fmla="*/ 3 w 12"/>
                  <a:gd name="T3" fmla="*/ 10 h 10"/>
                  <a:gd name="T4" fmla="*/ 7 w 12"/>
                  <a:gd name="T5" fmla="*/ 8 h 10"/>
                  <a:gd name="T6" fmla="*/ 8 w 12"/>
                  <a:gd name="T7" fmla="*/ 8 h 10"/>
                  <a:gd name="T8" fmla="*/ 10 w 12"/>
                  <a:gd name="T9" fmla="*/ 5 h 10"/>
                  <a:gd name="T10" fmla="*/ 12 w 12"/>
                  <a:gd name="T11" fmla="*/ 3 h 10"/>
                  <a:gd name="T12" fmla="*/ 12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8"/>
                    </a:moveTo>
                    <a:lnTo>
                      <a:pt x="3" y="10"/>
                    </a:lnTo>
                    <a:lnTo>
                      <a:pt x="7" y="8"/>
                    </a:lnTo>
                    <a:lnTo>
                      <a:pt x="8" y="8"/>
                    </a:lnTo>
                    <a:lnTo>
                      <a:pt x="10" y="5"/>
                    </a:lnTo>
                    <a:lnTo>
                      <a:pt x="12" y="3"/>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19" name="Line 447"/>
              <p:cNvSpPr>
                <a:spLocks noChangeShapeType="1"/>
              </p:cNvSpPr>
              <p:nvPr userDrawn="1"/>
            </p:nvSpPr>
            <p:spPr bwMode="gray">
              <a:xfrm flipV="1">
                <a:off x="3202" y="1819"/>
                <a:ext cx="156" cy="9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20" name="Line 448"/>
              <p:cNvSpPr>
                <a:spLocks noChangeShapeType="1"/>
              </p:cNvSpPr>
              <p:nvPr userDrawn="1"/>
            </p:nvSpPr>
            <p:spPr bwMode="gray">
              <a:xfrm flipV="1">
                <a:off x="3193" y="1823"/>
                <a:ext cx="152" cy="9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21" name="Freeform 449"/>
              <p:cNvSpPr>
                <a:spLocks/>
              </p:cNvSpPr>
              <p:nvPr userDrawn="1"/>
            </p:nvSpPr>
            <p:spPr bwMode="gray">
              <a:xfrm>
                <a:off x="3345" y="1810"/>
                <a:ext cx="21" cy="13"/>
              </a:xfrm>
              <a:custGeom>
                <a:avLst/>
                <a:gdLst>
                  <a:gd name="T0" fmla="*/ 0 w 21"/>
                  <a:gd name="T1" fmla="*/ 13 h 13"/>
                  <a:gd name="T2" fmla="*/ 7 w 21"/>
                  <a:gd name="T3" fmla="*/ 13 h 13"/>
                  <a:gd name="T4" fmla="*/ 13 w 21"/>
                  <a:gd name="T5" fmla="*/ 9 h 13"/>
                  <a:gd name="T6" fmla="*/ 18 w 21"/>
                  <a:gd name="T7" fmla="*/ 6 h 13"/>
                  <a:gd name="T8" fmla="*/ 21 w 21"/>
                  <a:gd name="T9" fmla="*/ 0 h 13"/>
                </a:gdLst>
                <a:ahLst/>
                <a:cxnLst>
                  <a:cxn ang="0">
                    <a:pos x="T0" y="T1"/>
                  </a:cxn>
                  <a:cxn ang="0">
                    <a:pos x="T2" y="T3"/>
                  </a:cxn>
                  <a:cxn ang="0">
                    <a:pos x="T4" y="T5"/>
                  </a:cxn>
                  <a:cxn ang="0">
                    <a:pos x="T6" y="T7"/>
                  </a:cxn>
                  <a:cxn ang="0">
                    <a:pos x="T8" y="T9"/>
                  </a:cxn>
                </a:cxnLst>
                <a:rect l="0" t="0" r="r" b="b"/>
                <a:pathLst>
                  <a:path w="21" h="13">
                    <a:moveTo>
                      <a:pt x="0" y="13"/>
                    </a:moveTo>
                    <a:lnTo>
                      <a:pt x="7" y="13"/>
                    </a:lnTo>
                    <a:lnTo>
                      <a:pt x="13" y="9"/>
                    </a:lnTo>
                    <a:lnTo>
                      <a:pt x="18" y="6"/>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22" name="Line 450"/>
              <p:cNvSpPr>
                <a:spLocks noChangeShapeType="1"/>
              </p:cNvSpPr>
              <p:nvPr userDrawn="1"/>
            </p:nvSpPr>
            <p:spPr bwMode="gray">
              <a:xfrm flipH="1">
                <a:off x="3206" y="1810"/>
                <a:ext cx="160" cy="10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23" name="Freeform 451"/>
              <p:cNvSpPr>
                <a:spLocks/>
              </p:cNvSpPr>
              <p:nvPr userDrawn="1"/>
            </p:nvSpPr>
            <p:spPr bwMode="gray">
              <a:xfrm>
                <a:off x="3193" y="1910"/>
                <a:ext cx="13" cy="9"/>
              </a:xfrm>
              <a:custGeom>
                <a:avLst/>
                <a:gdLst>
                  <a:gd name="T0" fmla="*/ 13 w 13"/>
                  <a:gd name="T1" fmla="*/ 0 h 9"/>
                  <a:gd name="T2" fmla="*/ 11 w 13"/>
                  <a:gd name="T3" fmla="*/ 3 h 9"/>
                  <a:gd name="T4" fmla="*/ 9 w 13"/>
                  <a:gd name="T5" fmla="*/ 7 h 9"/>
                  <a:gd name="T6" fmla="*/ 6 w 13"/>
                  <a:gd name="T7" fmla="*/ 9 h 9"/>
                  <a:gd name="T8" fmla="*/ 0 w 13"/>
                  <a:gd name="T9" fmla="*/ 7 h 9"/>
                </a:gdLst>
                <a:ahLst/>
                <a:cxnLst>
                  <a:cxn ang="0">
                    <a:pos x="T0" y="T1"/>
                  </a:cxn>
                  <a:cxn ang="0">
                    <a:pos x="T2" y="T3"/>
                  </a:cxn>
                  <a:cxn ang="0">
                    <a:pos x="T4" y="T5"/>
                  </a:cxn>
                  <a:cxn ang="0">
                    <a:pos x="T6" y="T7"/>
                  </a:cxn>
                  <a:cxn ang="0">
                    <a:pos x="T8" y="T9"/>
                  </a:cxn>
                </a:cxnLst>
                <a:rect l="0" t="0" r="r" b="b"/>
                <a:pathLst>
                  <a:path w="13" h="9">
                    <a:moveTo>
                      <a:pt x="13" y="0"/>
                    </a:moveTo>
                    <a:lnTo>
                      <a:pt x="11" y="3"/>
                    </a:lnTo>
                    <a:lnTo>
                      <a:pt x="9" y="7"/>
                    </a:lnTo>
                    <a:lnTo>
                      <a:pt x="6" y="9"/>
                    </a:lnTo>
                    <a:lnTo>
                      <a:pt x="0"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24" name="Freeform 452"/>
              <p:cNvSpPr>
                <a:spLocks/>
              </p:cNvSpPr>
              <p:nvPr userDrawn="1"/>
            </p:nvSpPr>
            <p:spPr bwMode="gray">
              <a:xfrm>
                <a:off x="3519" y="1711"/>
                <a:ext cx="8" cy="17"/>
              </a:xfrm>
              <a:custGeom>
                <a:avLst/>
                <a:gdLst>
                  <a:gd name="T0" fmla="*/ 8 w 8"/>
                  <a:gd name="T1" fmla="*/ 0 h 17"/>
                  <a:gd name="T2" fmla="*/ 5 w 8"/>
                  <a:gd name="T3" fmla="*/ 3 h 17"/>
                  <a:gd name="T4" fmla="*/ 1 w 8"/>
                  <a:gd name="T5" fmla="*/ 8 h 17"/>
                  <a:gd name="T6" fmla="*/ 0 w 8"/>
                  <a:gd name="T7" fmla="*/ 14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5" y="3"/>
                    </a:lnTo>
                    <a:lnTo>
                      <a:pt x="1" y="8"/>
                    </a:lnTo>
                    <a:lnTo>
                      <a:pt x="0" y="14"/>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25" name="Freeform 453"/>
              <p:cNvSpPr>
                <a:spLocks/>
              </p:cNvSpPr>
              <p:nvPr userDrawn="1"/>
            </p:nvSpPr>
            <p:spPr bwMode="gray">
              <a:xfrm>
                <a:off x="3580" y="1670"/>
                <a:ext cx="12" cy="9"/>
              </a:xfrm>
              <a:custGeom>
                <a:avLst/>
                <a:gdLst>
                  <a:gd name="T0" fmla="*/ 0 w 12"/>
                  <a:gd name="T1" fmla="*/ 9 h 9"/>
                  <a:gd name="T2" fmla="*/ 3 w 12"/>
                  <a:gd name="T3" fmla="*/ 9 h 9"/>
                  <a:gd name="T4" fmla="*/ 9 w 12"/>
                  <a:gd name="T5" fmla="*/ 7 h 9"/>
                  <a:gd name="T6" fmla="*/ 10 w 12"/>
                  <a:gd name="T7" fmla="*/ 4 h 9"/>
                  <a:gd name="T8" fmla="*/ 12 w 12"/>
                  <a:gd name="T9" fmla="*/ 0 h 9"/>
                </a:gdLst>
                <a:ahLst/>
                <a:cxnLst>
                  <a:cxn ang="0">
                    <a:pos x="T0" y="T1"/>
                  </a:cxn>
                  <a:cxn ang="0">
                    <a:pos x="T2" y="T3"/>
                  </a:cxn>
                  <a:cxn ang="0">
                    <a:pos x="T4" y="T5"/>
                  </a:cxn>
                  <a:cxn ang="0">
                    <a:pos x="T6" y="T7"/>
                  </a:cxn>
                  <a:cxn ang="0">
                    <a:pos x="T8" y="T9"/>
                  </a:cxn>
                </a:cxnLst>
                <a:rect l="0" t="0" r="r" b="b"/>
                <a:pathLst>
                  <a:path w="12" h="9">
                    <a:moveTo>
                      <a:pt x="0" y="9"/>
                    </a:moveTo>
                    <a:lnTo>
                      <a:pt x="3" y="9"/>
                    </a:lnTo>
                    <a:lnTo>
                      <a:pt x="9" y="7"/>
                    </a:lnTo>
                    <a:lnTo>
                      <a:pt x="10" y="4"/>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26" name="Line 454"/>
              <p:cNvSpPr>
                <a:spLocks noChangeShapeType="1"/>
              </p:cNvSpPr>
              <p:nvPr userDrawn="1"/>
            </p:nvSpPr>
            <p:spPr bwMode="gray">
              <a:xfrm flipV="1">
                <a:off x="3531" y="1621"/>
                <a:ext cx="147"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27" name="Line 455"/>
              <p:cNvSpPr>
                <a:spLocks noChangeShapeType="1"/>
              </p:cNvSpPr>
              <p:nvPr userDrawn="1"/>
            </p:nvSpPr>
            <p:spPr bwMode="gray">
              <a:xfrm flipV="1">
                <a:off x="3527" y="1623"/>
                <a:ext cx="142" cy="8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28" name="Freeform 456"/>
              <p:cNvSpPr>
                <a:spLocks/>
              </p:cNvSpPr>
              <p:nvPr userDrawn="1"/>
            </p:nvSpPr>
            <p:spPr bwMode="gray">
              <a:xfrm>
                <a:off x="3669" y="1614"/>
                <a:ext cx="12" cy="9"/>
              </a:xfrm>
              <a:custGeom>
                <a:avLst/>
                <a:gdLst>
                  <a:gd name="T0" fmla="*/ 0 w 12"/>
                  <a:gd name="T1" fmla="*/ 9 h 9"/>
                  <a:gd name="T2" fmla="*/ 5 w 12"/>
                  <a:gd name="T3" fmla="*/ 9 h 9"/>
                  <a:gd name="T4" fmla="*/ 9 w 12"/>
                  <a:gd name="T5" fmla="*/ 7 h 9"/>
                  <a:gd name="T6" fmla="*/ 11 w 12"/>
                  <a:gd name="T7" fmla="*/ 6 h 9"/>
                  <a:gd name="T8" fmla="*/ 12 w 12"/>
                  <a:gd name="T9" fmla="*/ 0 h 9"/>
                </a:gdLst>
                <a:ahLst/>
                <a:cxnLst>
                  <a:cxn ang="0">
                    <a:pos x="T0" y="T1"/>
                  </a:cxn>
                  <a:cxn ang="0">
                    <a:pos x="T2" y="T3"/>
                  </a:cxn>
                  <a:cxn ang="0">
                    <a:pos x="T4" y="T5"/>
                  </a:cxn>
                  <a:cxn ang="0">
                    <a:pos x="T6" y="T7"/>
                  </a:cxn>
                  <a:cxn ang="0">
                    <a:pos x="T8" y="T9"/>
                  </a:cxn>
                </a:cxnLst>
                <a:rect l="0" t="0" r="r" b="b"/>
                <a:pathLst>
                  <a:path w="12" h="9">
                    <a:moveTo>
                      <a:pt x="0" y="9"/>
                    </a:moveTo>
                    <a:lnTo>
                      <a:pt x="5" y="9"/>
                    </a:lnTo>
                    <a:lnTo>
                      <a:pt x="9" y="7"/>
                    </a:lnTo>
                    <a:lnTo>
                      <a:pt x="11" y="6"/>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29" name="Line 457"/>
              <p:cNvSpPr>
                <a:spLocks noChangeShapeType="1"/>
              </p:cNvSpPr>
              <p:nvPr userDrawn="1"/>
            </p:nvSpPr>
            <p:spPr bwMode="gray">
              <a:xfrm flipH="1">
                <a:off x="3531" y="1614"/>
                <a:ext cx="150" cy="9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30" name="Freeform 458"/>
              <p:cNvSpPr>
                <a:spLocks/>
              </p:cNvSpPr>
              <p:nvPr userDrawn="1"/>
            </p:nvSpPr>
            <p:spPr bwMode="gray">
              <a:xfrm>
                <a:off x="3527" y="1707"/>
                <a:ext cx="4" cy="7"/>
              </a:xfrm>
              <a:custGeom>
                <a:avLst/>
                <a:gdLst>
                  <a:gd name="T0" fmla="*/ 0 w 4"/>
                  <a:gd name="T1" fmla="*/ 4 h 7"/>
                  <a:gd name="T2" fmla="*/ 0 w 4"/>
                  <a:gd name="T3" fmla="*/ 5 h 7"/>
                  <a:gd name="T4" fmla="*/ 2 w 4"/>
                  <a:gd name="T5" fmla="*/ 7 h 7"/>
                  <a:gd name="T6" fmla="*/ 4 w 4"/>
                  <a:gd name="T7" fmla="*/ 5 h 7"/>
                  <a:gd name="T8" fmla="*/ 4 w 4"/>
                  <a:gd name="T9" fmla="*/ 4 h 7"/>
                  <a:gd name="T10" fmla="*/ 4 w 4"/>
                  <a:gd name="T11" fmla="*/ 2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4"/>
                    </a:moveTo>
                    <a:lnTo>
                      <a:pt x="0" y="5"/>
                    </a:lnTo>
                    <a:lnTo>
                      <a:pt x="2" y="7"/>
                    </a:lnTo>
                    <a:lnTo>
                      <a:pt x="4" y="5"/>
                    </a:lnTo>
                    <a:lnTo>
                      <a:pt x="4" y="4"/>
                    </a:lnTo>
                    <a:lnTo>
                      <a:pt x="4" y="2"/>
                    </a:lnTo>
                    <a:lnTo>
                      <a:pt x="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31" name="Freeform 459"/>
              <p:cNvSpPr>
                <a:spLocks/>
              </p:cNvSpPr>
              <p:nvPr userDrawn="1"/>
            </p:nvSpPr>
            <p:spPr bwMode="gray">
              <a:xfrm>
                <a:off x="3669" y="1606"/>
                <a:ext cx="9" cy="17"/>
              </a:xfrm>
              <a:custGeom>
                <a:avLst/>
                <a:gdLst>
                  <a:gd name="T0" fmla="*/ 9 w 9"/>
                  <a:gd name="T1" fmla="*/ 0 h 17"/>
                  <a:gd name="T2" fmla="*/ 9 w 9"/>
                  <a:gd name="T3" fmla="*/ 5 h 17"/>
                  <a:gd name="T4" fmla="*/ 7 w 9"/>
                  <a:gd name="T5" fmla="*/ 8 h 17"/>
                  <a:gd name="T6" fmla="*/ 4 w 9"/>
                  <a:gd name="T7" fmla="*/ 14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9" y="5"/>
                    </a:lnTo>
                    <a:lnTo>
                      <a:pt x="7" y="8"/>
                    </a:lnTo>
                    <a:lnTo>
                      <a:pt x="4" y="14"/>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32" name="Freeform 460"/>
              <p:cNvSpPr>
                <a:spLocks/>
              </p:cNvSpPr>
              <p:nvPr userDrawn="1"/>
            </p:nvSpPr>
            <p:spPr bwMode="gray">
              <a:xfrm>
                <a:off x="3248" y="1515"/>
                <a:ext cx="8" cy="17"/>
              </a:xfrm>
              <a:custGeom>
                <a:avLst/>
                <a:gdLst>
                  <a:gd name="T0" fmla="*/ 0 w 8"/>
                  <a:gd name="T1" fmla="*/ 17 h 17"/>
                  <a:gd name="T2" fmla="*/ 3 w 8"/>
                  <a:gd name="T3" fmla="*/ 15 h 17"/>
                  <a:gd name="T4" fmla="*/ 7 w 8"/>
                  <a:gd name="T5" fmla="*/ 10 h 17"/>
                  <a:gd name="T6" fmla="*/ 8 w 8"/>
                  <a:gd name="T7" fmla="*/ 5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3" y="15"/>
                    </a:lnTo>
                    <a:lnTo>
                      <a:pt x="7" y="10"/>
                    </a:lnTo>
                    <a:lnTo>
                      <a:pt x="8" y="5"/>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33" name="Line 461"/>
              <p:cNvSpPr>
                <a:spLocks noChangeShapeType="1"/>
              </p:cNvSpPr>
              <p:nvPr userDrawn="1"/>
            </p:nvSpPr>
            <p:spPr bwMode="gray">
              <a:xfrm flipH="1" flipV="1">
                <a:off x="3151" y="1490"/>
                <a:ext cx="207" cy="7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34" name="Line 462"/>
              <p:cNvSpPr>
                <a:spLocks noChangeShapeType="1"/>
              </p:cNvSpPr>
              <p:nvPr userDrawn="1"/>
            </p:nvSpPr>
            <p:spPr bwMode="gray">
              <a:xfrm flipH="1" flipV="1">
                <a:off x="3144" y="1497"/>
                <a:ext cx="208" cy="7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35" name="Freeform 463"/>
              <p:cNvSpPr>
                <a:spLocks/>
              </p:cNvSpPr>
              <p:nvPr userDrawn="1"/>
            </p:nvSpPr>
            <p:spPr bwMode="gray">
              <a:xfrm>
                <a:off x="3144" y="1480"/>
                <a:ext cx="9" cy="17"/>
              </a:xfrm>
              <a:custGeom>
                <a:avLst/>
                <a:gdLst>
                  <a:gd name="T0" fmla="*/ 0 w 9"/>
                  <a:gd name="T1" fmla="*/ 17 h 17"/>
                  <a:gd name="T2" fmla="*/ 4 w 9"/>
                  <a:gd name="T3" fmla="*/ 15 h 17"/>
                  <a:gd name="T4" fmla="*/ 7 w 9"/>
                  <a:gd name="T5" fmla="*/ 10 h 17"/>
                  <a:gd name="T6" fmla="*/ 9 w 9"/>
                  <a:gd name="T7" fmla="*/ 5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4" y="15"/>
                    </a:lnTo>
                    <a:lnTo>
                      <a:pt x="7" y="10"/>
                    </a:lnTo>
                    <a:lnTo>
                      <a:pt x="9" y="5"/>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36" name="Line 464"/>
              <p:cNvSpPr>
                <a:spLocks noChangeShapeType="1"/>
              </p:cNvSpPr>
              <p:nvPr userDrawn="1"/>
            </p:nvSpPr>
            <p:spPr bwMode="gray">
              <a:xfrm>
                <a:off x="3153" y="1480"/>
                <a:ext cx="208" cy="7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37" name="Freeform 465"/>
              <p:cNvSpPr>
                <a:spLocks/>
              </p:cNvSpPr>
              <p:nvPr userDrawn="1"/>
            </p:nvSpPr>
            <p:spPr bwMode="gray">
              <a:xfrm>
                <a:off x="3352" y="1551"/>
                <a:ext cx="9" cy="18"/>
              </a:xfrm>
              <a:custGeom>
                <a:avLst/>
                <a:gdLst>
                  <a:gd name="T0" fmla="*/ 0 w 9"/>
                  <a:gd name="T1" fmla="*/ 18 h 18"/>
                  <a:gd name="T2" fmla="*/ 4 w 9"/>
                  <a:gd name="T3" fmla="*/ 14 h 18"/>
                  <a:gd name="T4" fmla="*/ 6 w 9"/>
                  <a:gd name="T5" fmla="*/ 9 h 18"/>
                  <a:gd name="T6" fmla="*/ 7 w 9"/>
                  <a:gd name="T7" fmla="*/ 4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4" y="14"/>
                    </a:lnTo>
                    <a:lnTo>
                      <a:pt x="6" y="9"/>
                    </a:lnTo>
                    <a:lnTo>
                      <a:pt x="7" y="4"/>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38" name="Freeform 466"/>
              <p:cNvSpPr>
                <a:spLocks/>
              </p:cNvSpPr>
              <p:nvPr userDrawn="1"/>
            </p:nvSpPr>
            <p:spPr bwMode="gray">
              <a:xfrm>
                <a:off x="3076" y="1530"/>
                <a:ext cx="12" cy="9"/>
              </a:xfrm>
              <a:custGeom>
                <a:avLst/>
                <a:gdLst>
                  <a:gd name="T0" fmla="*/ 12 w 12"/>
                  <a:gd name="T1" fmla="*/ 0 h 9"/>
                  <a:gd name="T2" fmla="*/ 9 w 12"/>
                  <a:gd name="T3" fmla="*/ 0 h 9"/>
                  <a:gd name="T4" fmla="*/ 7 w 12"/>
                  <a:gd name="T5" fmla="*/ 0 h 9"/>
                  <a:gd name="T6" fmla="*/ 4 w 12"/>
                  <a:gd name="T7" fmla="*/ 2 h 9"/>
                  <a:gd name="T8" fmla="*/ 2 w 12"/>
                  <a:gd name="T9" fmla="*/ 6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12" y="0"/>
                    </a:moveTo>
                    <a:lnTo>
                      <a:pt x="9" y="0"/>
                    </a:lnTo>
                    <a:lnTo>
                      <a:pt x="7" y="0"/>
                    </a:lnTo>
                    <a:lnTo>
                      <a:pt x="4" y="2"/>
                    </a:lnTo>
                    <a:lnTo>
                      <a:pt x="2" y="6"/>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39" name="Line 467"/>
              <p:cNvSpPr>
                <a:spLocks noChangeShapeType="1"/>
              </p:cNvSpPr>
              <p:nvPr userDrawn="1"/>
            </p:nvSpPr>
            <p:spPr bwMode="gray">
              <a:xfrm flipH="1">
                <a:off x="2982" y="1497"/>
                <a:ext cx="159"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40" name="Line 468"/>
              <p:cNvSpPr>
                <a:spLocks noChangeShapeType="1"/>
              </p:cNvSpPr>
              <p:nvPr userDrawn="1"/>
            </p:nvSpPr>
            <p:spPr bwMode="gray">
              <a:xfrm flipH="1">
                <a:off x="2989" y="1497"/>
                <a:ext cx="155"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541" name="Group 469"/>
            <p:cNvGrpSpPr>
              <a:grpSpLocks/>
            </p:cNvGrpSpPr>
            <p:nvPr userDrawn="1"/>
          </p:nvGrpSpPr>
          <p:grpSpPr bwMode="auto">
            <a:xfrm>
              <a:off x="2282" y="873"/>
              <a:ext cx="1410" cy="1369"/>
              <a:chOff x="2282" y="873"/>
              <a:chExt cx="1410" cy="1369"/>
            </a:xfrm>
          </p:grpSpPr>
          <p:sp>
            <p:nvSpPr>
              <p:cNvPr id="3542" name="Freeform 470"/>
              <p:cNvSpPr>
                <a:spLocks/>
              </p:cNvSpPr>
              <p:nvPr userDrawn="1"/>
            </p:nvSpPr>
            <p:spPr bwMode="gray">
              <a:xfrm>
                <a:off x="2978" y="1586"/>
                <a:ext cx="11" cy="11"/>
              </a:xfrm>
              <a:custGeom>
                <a:avLst/>
                <a:gdLst>
                  <a:gd name="T0" fmla="*/ 11 w 11"/>
                  <a:gd name="T1" fmla="*/ 2 h 11"/>
                  <a:gd name="T2" fmla="*/ 7 w 11"/>
                  <a:gd name="T3" fmla="*/ 0 h 11"/>
                  <a:gd name="T4" fmla="*/ 4 w 11"/>
                  <a:gd name="T5" fmla="*/ 2 h 11"/>
                  <a:gd name="T6" fmla="*/ 0 w 11"/>
                  <a:gd name="T7" fmla="*/ 6 h 11"/>
                  <a:gd name="T8" fmla="*/ 0 w 11"/>
                  <a:gd name="T9" fmla="*/ 11 h 11"/>
                </a:gdLst>
                <a:ahLst/>
                <a:cxnLst>
                  <a:cxn ang="0">
                    <a:pos x="T0" y="T1"/>
                  </a:cxn>
                  <a:cxn ang="0">
                    <a:pos x="T2" y="T3"/>
                  </a:cxn>
                  <a:cxn ang="0">
                    <a:pos x="T4" y="T5"/>
                  </a:cxn>
                  <a:cxn ang="0">
                    <a:pos x="T6" y="T7"/>
                  </a:cxn>
                  <a:cxn ang="0">
                    <a:pos x="T8" y="T9"/>
                  </a:cxn>
                </a:cxnLst>
                <a:rect l="0" t="0" r="r" b="b"/>
                <a:pathLst>
                  <a:path w="11" h="11">
                    <a:moveTo>
                      <a:pt x="11" y="2"/>
                    </a:moveTo>
                    <a:lnTo>
                      <a:pt x="7" y="0"/>
                    </a:lnTo>
                    <a:lnTo>
                      <a:pt x="4" y="2"/>
                    </a:lnTo>
                    <a:lnTo>
                      <a:pt x="0" y="6"/>
                    </a:lnTo>
                    <a:lnTo>
                      <a:pt x="0" y="1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43" name="Line 471"/>
              <p:cNvSpPr>
                <a:spLocks noChangeShapeType="1"/>
              </p:cNvSpPr>
              <p:nvPr userDrawn="1"/>
            </p:nvSpPr>
            <p:spPr bwMode="gray">
              <a:xfrm flipV="1">
                <a:off x="2978" y="1502"/>
                <a:ext cx="165"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44" name="Freeform 472"/>
              <p:cNvSpPr>
                <a:spLocks/>
              </p:cNvSpPr>
              <p:nvPr userDrawn="1"/>
            </p:nvSpPr>
            <p:spPr bwMode="gray">
              <a:xfrm>
                <a:off x="3141" y="1495"/>
                <a:ext cx="3" cy="7"/>
              </a:xfrm>
              <a:custGeom>
                <a:avLst/>
                <a:gdLst>
                  <a:gd name="T0" fmla="*/ 3 w 3"/>
                  <a:gd name="T1" fmla="*/ 2 h 7"/>
                  <a:gd name="T2" fmla="*/ 3 w 3"/>
                  <a:gd name="T3" fmla="*/ 2 h 7"/>
                  <a:gd name="T4" fmla="*/ 2 w 3"/>
                  <a:gd name="T5" fmla="*/ 0 h 7"/>
                  <a:gd name="T6" fmla="*/ 2 w 3"/>
                  <a:gd name="T7" fmla="*/ 0 h 7"/>
                  <a:gd name="T8" fmla="*/ 0 w 3"/>
                  <a:gd name="T9" fmla="*/ 2 h 7"/>
                  <a:gd name="T10" fmla="*/ 0 w 3"/>
                  <a:gd name="T11" fmla="*/ 4 h 7"/>
                  <a:gd name="T12" fmla="*/ 2 w 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3" y="2"/>
                    </a:moveTo>
                    <a:lnTo>
                      <a:pt x="3" y="2"/>
                    </a:lnTo>
                    <a:lnTo>
                      <a:pt x="2" y="0"/>
                    </a:lnTo>
                    <a:lnTo>
                      <a:pt x="2" y="0"/>
                    </a:lnTo>
                    <a:lnTo>
                      <a:pt x="0" y="2"/>
                    </a:lnTo>
                    <a:lnTo>
                      <a:pt x="0" y="4"/>
                    </a:lnTo>
                    <a:lnTo>
                      <a:pt x="2"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45" name="Freeform 473"/>
              <p:cNvSpPr>
                <a:spLocks/>
              </p:cNvSpPr>
              <p:nvPr userDrawn="1"/>
            </p:nvSpPr>
            <p:spPr bwMode="gray">
              <a:xfrm>
                <a:off x="3188" y="1660"/>
                <a:ext cx="9" cy="19"/>
              </a:xfrm>
              <a:custGeom>
                <a:avLst/>
                <a:gdLst>
                  <a:gd name="T0" fmla="*/ 9 w 9"/>
                  <a:gd name="T1" fmla="*/ 0 h 19"/>
                  <a:gd name="T2" fmla="*/ 5 w 9"/>
                  <a:gd name="T3" fmla="*/ 3 h 19"/>
                  <a:gd name="T4" fmla="*/ 4 w 9"/>
                  <a:gd name="T5" fmla="*/ 9 h 19"/>
                  <a:gd name="T6" fmla="*/ 2 w 9"/>
                  <a:gd name="T7" fmla="*/ 14 h 19"/>
                  <a:gd name="T8" fmla="*/ 0 w 9"/>
                  <a:gd name="T9" fmla="*/ 19 h 19"/>
                </a:gdLst>
                <a:ahLst/>
                <a:cxnLst>
                  <a:cxn ang="0">
                    <a:pos x="T0" y="T1"/>
                  </a:cxn>
                  <a:cxn ang="0">
                    <a:pos x="T2" y="T3"/>
                  </a:cxn>
                  <a:cxn ang="0">
                    <a:pos x="T4" y="T5"/>
                  </a:cxn>
                  <a:cxn ang="0">
                    <a:pos x="T6" y="T7"/>
                  </a:cxn>
                  <a:cxn ang="0">
                    <a:pos x="T8" y="T9"/>
                  </a:cxn>
                </a:cxnLst>
                <a:rect l="0" t="0" r="r" b="b"/>
                <a:pathLst>
                  <a:path w="9" h="19">
                    <a:moveTo>
                      <a:pt x="9" y="0"/>
                    </a:moveTo>
                    <a:lnTo>
                      <a:pt x="5" y="3"/>
                    </a:lnTo>
                    <a:lnTo>
                      <a:pt x="4" y="9"/>
                    </a:lnTo>
                    <a:lnTo>
                      <a:pt x="2" y="14"/>
                    </a:lnTo>
                    <a:lnTo>
                      <a:pt x="0" y="1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46" name="Freeform 474"/>
              <p:cNvSpPr>
                <a:spLocks/>
              </p:cNvSpPr>
              <p:nvPr userDrawn="1"/>
            </p:nvSpPr>
            <p:spPr bwMode="gray">
              <a:xfrm>
                <a:off x="2980" y="1588"/>
                <a:ext cx="9" cy="18"/>
              </a:xfrm>
              <a:custGeom>
                <a:avLst/>
                <a:gdLst>
                  <a:gd name="T0" fmla="*/ 9 w 9"/>
                  <a:gd name="T1" fmla="*/ 0 h 18"/>
                  <a:gd name="T2" fmla="*/ 5 w 9"/>
                  <a:gd name="T3" fmla="*/ 2 h 18"/>
                  <a:gd name="T4" fmla="*/ 3 w 9"/>
                  <a:gd name="T5" fmla="*/ 7 h 18"/>
                  <a:gd name="T6" fmla="*/ 2 w 9"/>
                  <a:gd name="T7" fmla="*/ 12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5" y="2"/>
                    </a:lnTo>
                    <a:lnTo>
                      <a:pt x="3" y="7"/>
                    </a:lnTo>
                    <a:lnTo>
                      <a:pt x="2" y="12"/>
                    </a:lnTo>
                    <a:lnTo>
                      <a:pt x="0"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47" name="Freeform 475"/>
              <p:cNvSpPr>
                <a:spLocks/>
              </p:cNvSpPr>
              <p:nvPr userDrawn="1"/>
            </p:nvSpPr>
            <p:spPr bwMode="gray">
              <a:xfrm>
                <a:off x="3295" y="1602"/>
                <a:ext cx="12" cy="18"/>
              </a:xfrm>
              <a:custGeom>
                <a:avLst/>
                <a:gdLst>
                  <a:gd name="T0" fmla="*/ 0 w 12"/>
                  <a:gd name="T1" fmla="*/ 0 h 18"/>
                  <a:gd name="T2" fmla="*/ 5 w 12"/>
                  <a:gd name="T3" fmla="*/ 4 h 18"/>
                  <a:gd name="T4" fmla="*/ 8 w 12"/>
                  <a:gd name="T5" fmla="*/ 7 h 18"/>
                  <a:gd name="T6" fmla="*/ 10 w 12"/>
                  <a:gd name="T7" fmla="*/ 12 h 18"/>
                  <a:gd name="T8" fmla="*/ 12 w 12"/>
                  <a:gd name="T9" fmla="*/ 18 h 18"/>
                </a:gdLst>
                <a:ahLst/>
                <a:cxnLst>
                  <a:cxn ang="0">
                    <a:pos x="T0" y="T1"/>
                  </a:cxn>
                  <a:cxn ang="0">
                    <a:pos x="T2" y="T3"/>
                  </a:cxn>
                  <a:cxn ang="0">
                    <a:pos x="T4" y="T5"/>
                  </a:cxn>
                  <a:cxn ang="0">
                    <a:pos x="T6" y="T7"/>
                  </a:cxn>
                  <a:cxn ang="0">
                    <a:pos x="T8" y="T9"/>
                  </a:cxn>
                </a:cxnLst>
                <a:rect l="0" t="0" r="r" b="b"/>
                <a:pathLst>
                  <a:path w="12" h="18">
                    <a:moveTo>
                      <a:pt x="0" y="0"/>
                    </a:moveTo>
                    <a:lnTo>
                      <a:pt x="5" y="4"/>
                    </a:lnTo>
                    <a:lnTo>
                      <a:pt x="8" y="7"/>
                    </a:lnTo>
                    <a:lnTo>
                      <a:pt x="10" y="12"/>
                    </a:lnTo>
                    <a:lnTo>
                      <a:pt x="12"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48" name="Line 476"/>
              <p:cNvSpPr>
                <a:spLocks noChangeShapeType="1"/>
              </p:cNvSpPr>
              <p:nvPr userDrawn="1"/>
            </p:nvSpPr>
            <p:spPr bwMode="gray">
              <a:xfrm flipV="1">
                <a:off x="3206" y="1572"/>
                <a:ext cx="159"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49" name="Line 477"/>
              <p:cNvSpPr>
                <a:spLocks noChangeShapeType="1"/>
              </p:cNvSpPr>
              <p:nvPr userDrawn="1"/>
            </p:nvSpPr>
            <p:spPr bwMode="gray">
              <a:xfrm flipV="1">
                <a:off x="3197" y="1569"/>
                <a:ext cx="155" cy="9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50" name="Freeform 478"/>
              <p:cNvSpPr>
                <a:spLocks/>
              </p:cNvSpPr>
              <p:nvPr userDrawn="1"/>
            </p:nvSpPr>
            <p:spPr bwMode="gray">
              <a:xfrm>
                <a:off x="3352" y="1569"/>
                <a:ext cx="20" cy="12"/>
              </a:xfrm>
              <a:custGeom>
                <a:avLst/>
                <a:gdLst>
                  <a:gd name="T0" fmla="*/ 0 w 20"/>
                  <a:gd name="T1" fmla="*/ 0 h 12"/>
                  <a:gd name="T2" fmla="*/ 6 w 20"/>
                  <a:gd name="T3" fmla="*/ 0 h 12"/>
                  <a:gd name="T4" fmla="*/ 11 w 20"/>
                  <a:gd name="T5" fmla="*/ 2 h 12"/>
                  <a:gd name="T6" fmla="*/ 16 w 20"/>
                  <a:gd name="T7" fmla="*/ 7 h 12"/>
                  <a:gd name="T8" fmla="*/ 20 w 20"/>
                  <a:gd name="T9" fmla="*/ 12 h 12"/>
                </a:gdLst>
                <a:ahLst/>
                <a:cxnLst>
                  <a:cxn ang="0">
                    <a:pos x="T0" y="T1"/>
                  </a:cxn>
                  <a:cxn ang="0">
                    <a:pos x="T2" y="T3"/>
                  </a:cxn>
                  <a:cxn ang="0">
                    <a:pos x="T4" y="T5"/>
                  </a:cxn>
                  <a:cxn ang="0">
                    <a:pos x="T6" y="T7"/>
                  </a:cxn>
                  <a:cxn ang="0">
                    <a:pos x="T8" y="T9"/>
                  </a:cxn>
                </a:cxnLst>
                <a:rect l="0" t="0" r="r" b="b"/>
                <a:pathLst>
                  <a:path w="20" h="12">
                    <a:moveTo>
                      <a:pt x="0" y="0"/>
                    </a:moveTo>
                    <a:lnTo>
                      <a:pt x="6" y="0"/>
                    </a:lnTo>
                    <a:lnTo>
                      <a:pt x="11" y="2"/>
                    </a:lnTo>
                    <a:lnTo>
                      <a:pt x="16" y="7"/>
                    </a:lnTo>
                    <a:lnTo>
                      <a:pt x="20" y="1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51" name="Line 479"/>
              <p:cNvSpPr>
                <a:spLocks noChangeShapeType="1"/>
              </p:cNvSpPr>
              <p:nvPr userDrawn="1"/>
            </p:nvSpPr>
            <p:spPr bwMode="gray">
              <a:xfrm flipH="1">
                <a:off x="3209" y="1581"/>
                <a:ext cx="163" cy="9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52" name="Freeform 480"/>
              <p:cNvSpPr>
                <a:spLocks/>
              </p:cNvSpPr>
              <p:nvPr userDrawn="1"/>
            </p:nvSpPr>
            <p:spPr bwMode="gray">
              <a:xfrm>
                <a:off x="3197" y="1660"/>
                <a:ext cx="12" cy="17"/>
              </a:xfrm>
              <a:custGeom>
                <a:avLst/>
                <a:gdLst>
                  <a:gd name="T0" fmla="*/ 12 w 12"/>
                  <a:gd name="T1" fmla="*/ 17 h 17"/>
                  <a:gd name="T2" fmla="*/ 10 w 12"/>
                  <a:gd name="T3" fmla="*/ 12 h 17"/>
                  <a:gd name="T4" fmla="*/ 9 w 12"/>
                  <a:gd name="T5" fmla="*/ 7 h 17"/>
                  <a:gd name="T6" fmla="*/ 5 w 12"/>
                  <a:gd name="T7" fmla="*/ 3 h 17"/>
                  <a:gd name="T8" fmla="*/ 0 w 12"/>
                  <a:gd name="T9" fmla="*/ 0 h 17"/>
                </a:gdLst>
                <a:ahLst/>
                <a:cxnLst>
                  <a:cxn ang="0">
                    <a:pos x="T0" y="T1"/>
                  </a:cxn>
                  <a:cxn ang="0">
                    <a:pos x="T2" y="T3"/>
                  </a:cxn>
                  <a:cxn ang="0">
                    <a:pos x="T4" y="T5"/>
                  </a:cxn>
                  <a:cxn ang="0">
                    <a:pos x="T6" y="T7"/>
                  </a:cxn>
                  <a:cxn ang="0">
                    <a:pos x="T8" y="T9"/>
                  </a:cxn>
                </a:cxnLst>
                <a:rect l="0" t="0" r="r" b="b"/>
                <a:pathLst>
                  <a:path w="12" h="17">
                    <a:moveTo>
                      <a:pt x="12" y="17"/>
                    </a:moveTo>
                    <a:lnTo>
                      <a:pt x="10" y="12"/>
                    </a:lnTo>
                    <a:lnTo>
                      <a:pt x="9" y="7"/>
                    </a:lnTo>
                    <a:lnTo>
                      <a:pt x="5"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53" name="Freeform 481"/>
              <p:cNvSpPr>
                <a:spLocks/>
              </p:cNvSpPr>
              <p:nvPr userDrawn="1"/>
            </p:nvSpPr>
            <p:spPr bwMode="gray">
              <a:xfrm>
                <a:off x="3527" y="1452"/>
                <a:ext cx="7" cy="10"/>
              </a:xfrm>
              <a:custGeom>
                <a:avLst/>
                <a:gdLst>
                  <a:gd name="T0" fmla="*/ 7 w 7"/>
                  <a:gd name="T1" fmla="*/ 8 h 10"/>
                  <a:gd name="T2" fmla="*/ 4 w 7"/>
                  <a:gd name="T3" fmla="*/ 10 h 10"/>
                  <a:gd name="T4" fmla="*/ 2 w 7"/>
                  <a:gd name="T5" fmla="*/ 8 h 10"/>
                  <a:gd name="T6" fmla="*/ 0 w 7"/>
                  <a:gd name="T7" fmla="*/ 7 h 10"/>
                  <a:gd name="T8" fmla="*/ 0 w 7"/>
                  <a:gd name="T9" fmla="*/ 3 h 10"/>
                  <a:gd name="T10" fmla="*/ 0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8"/>
                    </a:moveTo>
                    <a:lnTo>
                      <a:pt x="4" y="10"/>
                    </a:lnTo>
                    <a:lnTo>
                      <a:pt x="2" y="8"/>
                    </a:lnTo>
                    <a:lnTo>
                      <a:pt x="0" y="7"/>
                    </a:lnTo>
                    <a:lnTo>
                      <a:pt x="0"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54" name="Freeform 482"/>
              <p:cNvSpPr>
                <a:spLocks/>
              </p:cNvSpPr>
              <p:nvPr userDrawn="1"/>
            </p:nvSpPr>
            <p:spPr bwMode="gray">
              <a:xfrm>
                <a:off x="3589" y="1429"/>
                <a:ext cx="10" cy="16"/>
              </a:xfrm>
              <a:custGeom>
                <a:avLst/>
                <a:gdLst>
                  <a:gd name="T0" fmla="*/ 0 w 10"/>
                  <a:gd name="T1" fmla="*/ 0 h 16"/>
                  <a:gd name="T2" fmla="*/ 3 w 10"/>
                  <a:gd name="T3" fmla="*/ 2 h 16"/>
                  <a:gd name="T4" fmla="*/ 7 w 10"/>
                  <a:gd name="T5" fmla="*/ 5 h 16"/>
                  <a:gd name="T6" fmla="*/ 10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3" y="2"/>
                    </a:lnTo>
                    <a:lnTo>
                      <a:pt x="7" y="5"/>
                    </a:lnTo>
                    <a:lnTo>
                      <a:pt x="10" y="11"/>
                    </a:lnTo>
                    <a:lnTo>
                      <a:pt x="1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55" name="Line 483"/>
              <p:cNvSpPr>
                <a:spLocks noChangeShapeType="1"/>
              </p:cNvSpPr>
              <p:nvPr userDrawn="1"/>
            </p:nvSpPr>
            <p:spPr bwMode="gray">
              <a:xfrm flipV="1">
                <a:off x="3538" y="1382"/>
                <a:ext cx="149" cy="8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56" name="Line 484"/>
              <p:cNvSpPr>
                <a:spLocks noChangeShapeType="1"/>
              </p:cNvSpPr>
              <p:nvPr userDrawn="1"/>
            </p:nvSpPr>
            <p:spPr bwMode="gray">
              <a:xfrm flipV="1">
                <a:off x="3534" y="1375"/>
                <a:ext cx="144" cy="8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57" name="Freeform 485"/>
              <p:cNvSpPr>
                <a:spLocks/>
              </p:cNvSpPr>
              <p:nvPr userDrawn="1"/>
            </p:nvSpPr>
            <p:spPr bwMode="gray">
              <a:xfrm>
                <a:off x="3678" y="1375"/>
                <a:ext cx="12" cy="16"/>
              </a:xfrm>
              <a:custGeom>
                <a:avLst/>
                <a:gdLst>
                  <a:gd name="T0" fmla="*/ 0 w 12"/>
                  <a:gd name="T1" fmla="*/ 0 h 16"/>
                  <a:gd name="T2" fmla="*/ 5 w 12"/>
                  <a:gd name="T3" fmla="*/ 2 h 16"/>
                  <a:gd name="T4" fmla="*/ 9 w 12"/>
                  <a:gd name="T5" fmla="*/ 7 h 16"/>
                  <a:gd name="T6" fmla="*/ 10 w 12"/>
                  <a:gd name="T7" fmla="*/ 10 h 16"/>
                  <a:gd name="T8" fmla="*/ 12 w 12"/>
                  <a:gd name="T9" fmla="*/ 16 h 16"/>
                </a:gdLst>
                <a:ahLst/>
                <a:cxnLst>
                  <a:cxn ang="0">
                    <a:pos x="T0" y="T1"/>
                  </a:cxn>
                  <a:cxn ang="0">
                    <a:pos x="T2" y="T3"/>
                  </a:cxn>
                  <a:cxn ang="0">
                    <a:pos x="T4" y="T5"/>
                  </a:cxn>
                  <a:cxn ang="0">
                    <a:pos x="T6" y="T7"/>
                  </a:cxn>
                  <a:cxn ang="0">
                    <a:pos x="T8" y="T9"/>
                  </a:cxn>
                </a:cxnLst>
                <a:rect l="0" t="0" r="r" b="b"/>
                <a:pathLst>
                  <a:path w="12" h="16">
                    <a:moveTo>
                      <a:pt x="0" y="0"/>
                    </a:moveTo>
                    <a:lnTo>
                      <a:pt x="5" y="2"/>
                    </a:lnTo>
                    <a:lnTo>
                      <a:pt x="9" y="7"/>
                    </a:lnTo>
                    <a:lnTo>
                      <a:pt x="10" y="10"/>
                    </a:lnTo>
                    <a:lnTo>
                      <a:pt x="12"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58" name="Line 486"/>
              <p:cNvSpPr>
                <a:spLocks noChangeShapeType="1"/>
              </p:cNvSpPr>
              <p:nvPr userDrawn="1"/>
            </p:nvSpPr>
            <p:spPr bwMode="gray">
              <a:xfrm flipH="1">
                <a:off x="3538" y="1391"/>
                <a:ext cx="152" cy="9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59" name="Freeform 487"/>
              <p:cNvSpPr>
                <a:spLocks/>
              </p:cNvSpPr>
              <p:nvPr userDrawn="1"/>
            </p:nvSpPr>
            <p:spPr bwMode="gray">
              <a:xfrm>
                <a:off x="3534" y="1460"/>
                <a:ext cx="4" cy="21"/>
              </a:xfrm>
              <a:custGeom>
                <a:avLst/>
                <a:gdLst>
                  <a:gd name="T0" fmla="*/ 0 w 4"/>
                  <a:gd name="T1" fmla="*/ 0 h 21"/>
                  <a:gd name="T2" fmla="*/ 4 w 4"/>
                  <a:gd name="T3" fmla="*/ 6 h 21"/>
                  <a:gd name="T4" fmla="*/ 4 w 4"/>
                  <a:gd name="T5" fmla="*/ 11 h 21"/>
                  <a:gd name="T6" fmla="*/ 4 w 4"/>
                  <a:gd name="T7" fmla="*/ 16 h 21"/>
                  <a:gd name="T8" fmla="*/ 4 w 4"/>
                  <a:gd name="T9" fmla="*/ 21 h 21"/>
                </a:gdLst>
                <a:ahLst/>
                <a:cxnLst>
                  <a:cxn ang="0">
                    <a:pos x="T0" y="T1"/>
                  </a:cxn>
                  <a:cxn ang="0">
                    <a:pos x="T2" y="T3"/>
                  </a:cxn>
                  <a:cxn ang="0">
                    <a:pos x="T4" y="T5"/>
                  </a:cxn>
                  <a:cxn ang="0">
                    <a:pos x="T6" y="T7"/>
                  </a:cxn>
                  <a:cxn ang="0">
                    <a:pos x="T8" y="T9"/>
                  </a:cxn>
                </a:cxnLst>
                <a:rect l="0" t="0" r="r" b="b"/>
                <a:pathLst>
                  <a:path w="4" h="21">
                    <a:moveTo>
                      <a:pt x="0" y="0"/>
                    </a:moveTo>
                    <a:lnTo>
                      <a:pt x="4" y="6"/>
                    </a:lnTo>
                    <a:lnTo>
                      <a:pt x="4" y="11"/>
                    </a:lnTo>
                    <a:lnTo>
                      <a:pt x="4" y="16"/>
                    </a:lnTo>
                    <a:lnTo>
                      <a:pt x="4" y="2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60" name="Freeform 488"/>
              <p:cNvSpPr>
                <a:spLocks/>
              </p:cNvSpPr>
              <p:nvPr userDrawn="1"/>
            </p:nvSpPr>
            <p:spPr bwMode="gray">
              <a:xfrm>
                <a:off x="3576" y="1340"/>
                <a:ext cx="7" cy="9"/>
              </a:xfrm>
              <a:custGeom>
                <a:avLst/>
                <a:gdLst>
                  <a:gd name="T0" fmla="*/ 0 w 7"/>
                  <a:gd name="T1" fmla="*/ 2 h 9"/>
                  <a:gd name="T2" fmla="*/ 2 w 7"/>
                  <a:gd name="T3" fmla="*/ 0 h 9"/>
                  <a:gd name="T4" fmla="*/ 4 w 7"/>
                  <a:gd name="T5" fmla="*/ 2 h 9"/>
                  <a:gd name="T6" fmla="*/ 6 w 7"/>
                  <a:gd name="T7" fmla="*/ 2 h 9"/>
                  <a:gd name="T8" fmla="*/ 7 w 7"/>
                  <a:gd name="T9" fmla="*/ 5 h 9"/>
                  <a:gd name="T10" fmla="*/ 7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2"/>
                    </a:moveTo>
                    <a:lnTo>
                      <a:pt x="2" y="0"/>
                    </a:lnTo>
                    <a:lnTo>
                      <a:pt x="4" y="2"/>
                    </a:lnTo>
                    <a:lnTo>
                      <a:pt x="6" y="2"/>
                    </a:lnTo>
                    <a:lnTo>
                      <a:pt x="7" y="5"/>
                    </a:lnTo>
                    <a:lnTo>
                      <a:pt x="7"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61" name="Line 489"/>
              <p:cNvSpPr>
                <a:spLocks noChangeShapeType="1"/>
              </p:cNvSpPr>
              <p:nvPr userDrawn="1"/>
            </p:nvSpPr>
            <p:spPr bwMode="gray">
              <a:xfrm flipH="1" flipV="1">
                <a:off x="3536" y="1328"/>
                <a:ext cx="149" cy="4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62" name="Line 490"/>
              <p:cNvSpPr>
                <a:spLocks noChangeShapeType="1"/>
              </p:cNvSpPr>
              <p:nvPr userDrawn="1"/>
            </p:nvSpPr>
            <p:spPr bwMode="gray">
              <a:xfrm flipH="1" flipV="1">
                <a:off x="3536" y="1329"/>
                <a:ext cx="142" cy="4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63" name="Line 491"/>
              <p:cNvSpPr>
                <a:spLocks noChangeShapeType="1"/>
              </p:cNvSpPr>
              <p:nvPr userDrawn="1"/>
            </p:nvSpPr>
            <p:spPr bwMode="gray">
              <a:xfrm>
                <a:off x="3536" y="1335"/>
                <a:ext cx="151" cy="4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64" name="Freeform 492"/>
              <p:cNvSpPr>
                <a:spLocks/>
              </p:cNvSpPr>
              <p:nvPr userDrawn="1"/>
            </p:nvSpPr>
            <p:spPr bwMode="gray">
              <a:xfrm>
                <a:off x="3678" y="1373"/>
                <a:ext cx="9" cy="9"/>
              </a:xfrm>
              <a:custGeom>
                <a:avLst/>
                <a:gdLst>
                  <a:gd name="T0" fmla="*/ 9 w 9"/>
                  <a:gd name="T1" fmla="*/ 9 h 9"/>
                  <a:gd name="T2" fmla="*/ 9 w 9"/>
                  <a:gd name="T3" fmla="*/ 7 h 9"/>
                  <a:gd name="T4" fmla="*/ 7 w 9"/>
                  <a:gd name="T5" fmla="*/ 4 h 9"/>
                  <a:gd name="T6" fmla="*/ 5 w 9"/>
                  <a:gd name="T7" fmla="*/ 2 h 9"/>
                  <a:gd name="T8" fmla="*/ 3 w 9"/>
                  <a:gd name="T9" fmla="*/ 0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9" y="9"/>
                    </a:moveTo>
                    <a:lnTo>
                      <a:pt x="9" y="7"/>
                    </a:lnTo>
                    <a:lnTo>
                      <a:pt x="7" y="4"/>
                    </a:lnTo>
                    <a:lnTo>
                      <a:pt x="5" y="2"/>
                    </a:lnTo>
                    <a:lnTo>
                      <a:pt x="3"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65" name="Freeform 493"/>
              <p:cNvSpPr>
                <a:spLocks/>
              </p:cNvSpPr>
              <p:nvPr userDrawn="1"/>
            </p:nvSpPr>
            <p:spPr bwMode="gray">
              <a:xfrm>
                <a:off x="3186" y="1795"/>
                <a:ext cx="21" cy="1"/>
              </a:xfrm>
              <a:custGeom>
                <a:avLst/>
                <a:gdLst>
                  <a:gd name="T0" fmla="*/ 0 w 21"/>
                  <a:gd name="T1" fmla="*/ 0 h 1"/>
                  <a:gd name="T2" fmla="*/ 6 w 21"/>
                  <a:gd name="T3" fmla="*/ 1 h 1"/>
                  <a:gd name="T4" fmla="*/ 11 w 21"/>
                  <a:gd name="T5" fmla="*/ 1 h 1"/>
                  <a:gd name="T6" fmla="*/ 16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0" y="0"/>
                    </a:moveTo>
                    <a:lnTo>
                      <a:pt x="6" y="1"/>
                    </a:lnTo>
                    <a:lnTo>
                      <a:pt x="11" y="1"/>
                    </a:lnTo>
                    <a:lnTo>
                      <a:pt x="16" y="1"/>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66" name="Line 494"/>
              <p:cNvSpPr>
                <a:spLocks noChangeShapeType="1"/>
              </p:cNvSpPr>
              <p:nvPr userDrawn="1"/>
            </p:nvSpPr>
            <p:spPr bwMode="gray">
              <a:xfrm flipV="1">
                <a:off x="3195" y="1679"/>
                <a:ext cx="4"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67" name="Line 495"/>
              <p:cNvSpPr>
                <a:spLocks noChangeShapeType="1"/>
              </p:cNvSpPr>
              <p:nvPr userDrawn="1"/>
            </p:nvSpPr>
            <p:spPr bwMode="gray">
              <a:xfrm flipV="1">
                <a:off x="3185" y="1679"/>
                <a:ext cx="3"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68" name="Freeform 496"/>
              <p:cNvSpPr>
                <a:spLocks/>
              </p:cNvSpPr>
              <p:nvPr userDrawn="1"/>
            </p:nvSpPr>
            <p:spPr bwMode="gray">
              <a:xfrm>
                <a:off x="3188" y="1677"/>
                <a:ext cx="21" cy="4"/>
              </a:xfrm>
              <a:custGeom>
                <a:avLst/>
                <a:gdLst>
                  <a:gd name="T0" fmla="*/ 0 w 21"/>
                  <a:gd name="T1" fmla="*/ 2 h 4"/>
                  <a:gd name="T2" fmla="*/ 5 w 21"/>
                  <a:gd name="T3" fmla="*/ 4 h 4"/>
                  <a:gd name="T4" fmla="*/ 11 w 21"/>
                  <a:gd name="T5" fmla="*/ 4 h 4"/>
                  <a:gd name="T6" fmla="*/ 16 w 21"/>
                  <a:gd name="T7" fmla="*/ 2 h 4"/>
                  <a:gd name="T8" fmla="*/ 21 w 21"/>
                  <a:gd name="T9" fmla="*/ 0 h 4"/>
                </a:gdLst>
                <a:ahLst/>
                <a:cxnLst>
                  <a:cxn ang="0">
                    <a:pos x="T0" y="T1"/>
                  </a:cxn>
                  <a:cxn ang="0">
                    <a:pos x="T2" y="T3"/>
                  </a:cxn>
                  <a:cxn ang="0">
                    <a:pos x="T4" y="T5"/>
                  </a:cxn>
                  <a:cxn ang="0">
                    <a:pos x="T6" y="T7"/>
                  </a:cxn>
                  <a:cxn ang="0">
                    <a:pos x="T8" y="T9"/>
                  </a:cxn>
                </a:cxnLst>
                <a:rect l="0" t="0" r="r" b="b"/>
                <a:pathLst>
                  <a:path w="21" h="4">
                    <a:moveTo>
                      <a:pt x="0" y="2"/>
                    </a:moveTo>
                    <a:lnTo>
                      <a:pt x="5" y="4"/>
                    </a:lnTo>
                    <a:lnTo>
                      <a:pt x="11" y="4"/>
                    </a:lnTo>
                    <a:lnTo>
                      <a:pt x="16" y="2"/>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69" name="Line 497"/>
              <p:cNvSpPr>
                <a:spLocks noChangeShapeType="1"/>
              </p:cNvSpPr>
              <p:nvPr userDrawn="1"/>
            </p:nvSpPr>
            <p:spPr bwMode="gray">
              <a:xfrm flipH="1">
                <a:off x="3206" y="1677"/>
                <a:ext cx="3"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70" name="Freeform 498"/>
              <p:cNvSpPr>
                <a:spLocks/>
              </p:cNvSpPr>
              <p:nvPr userDrawn="1"/>
            </p:nvSpPr>
            <p:spPr bwMode="gray">
              <a:xfrm>
                <a:off x="3185" y="1910"/>
                <a:ext cx="21" cy="2"/>
              </a:xfrm>
              <a:custGeom>
                <a:avLst/>
                <a:gdLst>
                  <a:gd name="T0" fmla="*/ 21 w 21"/>
                  <a:gd name="T1" fmla="*/ 0 h 2"/>
                  <a:gd name="T2" fmla="*/ 15 w 21"/>
                  <a:gd name="T3" fmla="*/ 2 h 2"/>
                  <a:gd name="T4" fmla="*/ 10 w 21"/>
                  <a:gd name="T5" fmla="*/ 2 h 2"/>
                  <a:gd name="T6" fmla="*/ 5 w 21"/>
                  <a:gd name="T7" fmla="*/ 2 h 2"/>
                  <a:gd name="T8" fmla="*/ 0 w 21"/>
                  <a:gd name="T9" fmla="*/ 0 h 2"/>
                </a:gdLst>
                <a:ahLst/>
                <a:cxnLst>
                  <a:cxn ang="0">
                    <a:pos x="T0" y="T1"/>
                  </a:cxn>
                  <a:cxn ang="0">
                    <a:pos x="T2" y="T3"/>
                  </a:cxn>
                  <a:cxn ang="0">
                    <a:pos x="T4" y="T5"/>
                  </a:cxn>
                  <a:cxn ang="0">
                    <a:pos x="T6" y="T7"/>
                  </a:cxn>
                  <a:cxn ang="0">
                    <a:pos x="T8" y="T9"/>
                  </a:cxn>
                </a:cxnLst>
                <a:rect l="0" t="0" r="r" b="b"/>
                <a:pathLst>
                  <a:path w="21" h="2">
                    <a:moveTo>
                      <a:pt x="21" y="0"/>
                    </a:moveTo>
                    <a:lnTo>
                      <a:pt x="15" y="2"/>
                    </a:lnTo>
                    <a:lnTo>
                      <a:pt x="10" y="2"/>
                    </a:lnTo>
                    <a:lnTo>
                      <a:pt x="5"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71" name="Freeform 499"/>
              <p:cNvSpPr>
                <a:spLocks/>
              </p:cNvSpPr>
              <p:nvPr userDrawn="1"/>
            </p:nvSpPr>
            <p:spPr bwMode="gray">
              <a:xfrm>
                <a:off x="3681" y="1495"/>
                <a:ext cx="7" cy="7"/>
              </a:xfrm>
              <a:custGeom>
                <a:avLst/>
                <a:gdLst>
                  <a:gd name="T0" fmla="*/ 4 w 7"/>
                  <a:gd name="T1" fmla="*/ 7 h 7"/>
                  <a:gd name="T2" fmla="*/ 7 w 7"/>
                  <a:gd name="T3" fmla="*/ 6 h 7"/>
                  <a:gd name="T4" fmla="*/ 7 w 7"/>
                  <a:gd name="T5" fmla="*/ 4 h 7"/>
                  <a:gd name="T6" fmla="*/ 6 w 7"/>
                  <a:gd name="T7" fmla="*/ 2 h 7"/>
                  <a:gd name="T8" fmla="*/ 4 w 7"/>
                  <a:gd name="T9" fmla="*/ 0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4" y="7"/>
                    </a:moveTo>
                    <a:lnTo>
                      <a:pt x="7" y="6"/>
                    </a:lnTo>
                    <a:lnTo>
                      <a:pt x="7" y="4"/>
                    </a:lnTo>
                    <a:lnTo>
                      <a:pt x="6" y="2"/>
                    </a:lnTo>
                    <a:lnTo>
                      <a:pt x="4"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72" name="Line 500"/>
              <p:cNvSpPr>
                <a:spLocks noChangeShapeType="1"/>
              </p:cNvSpPr>
              <p:nvPr userDrawn="1"/>
            </p:nvSpPr>
            <p:spPr bwMode="gray">
              <a:xfrm flipV="1">
                <a:off x="3683" y="1387"/>
                <a:ext cx="9" cy="22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73" name="Line 501"/>
              <p:cNvSpPr>
                <a:spLocks noChangeShapeType="1"/>
              </p:cNvSpPr>
              <p:nvPr userDrawn="1"/>
            </p:nvSpPr>
            <p:spPr bwMode="gray">
              <a:xfrm flipV="1">
                <a:off x="3681" y="1391"/>
                <a:ext cx="9" cy="22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74" name="Freeform 502"/>
              <p:cNvSpPr>
                <a:spLocks/>
              </p:cNvSpPr>
              <p:nvPr userDrawn="1"/>
            </p:nvSpPr>
            <p:spPr bwMode="gray">
              <a:xfrm>
                <a:off x="3687" y="1382"/>
                <a:ext cx="5" cy="9"/>
              </a:xfrm>
              <a:custGeom>
                <a:avLst/>
                <a:gdLst>
                  <a:gd name="T0" fmla="*/ 3 w 5"/>
                  <a:gd name="T1" fmla="*/ 9 h 9"/>
                  <a:gd name="T2" fmla="*/ 5 w 5"/>
                  <a:gd name="T3" fmla="*/ 7 h 9"/>
                  <a:gd name="T4" fmla="*/ 5 w 5"/>
                  <a:gd name="T5" fmla="*/ 5 h 9"/>
                  <a:gd name="T6" fmla="*/ 3 w 5"/>
                  <a:gd name="T7" fmla="*/ 3 h 9"/>
                  <a:gd name="T8" fmla="*/ 1 w 5"/>
                  <a:gd name="T9" fmla="*/ 2 h 9"/>
                  <a:gd name="T10" fmla="*/ 0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3" y="9"/>
                    </a:moveTo>
                    <a:lnTo>
                      <a:pt x="5" y="7"/>
                    </a:lnTo>
                    <a:lnTo>
                      <a:pt x="5" y="5"/>
                    </a:lnTo>
                    <a:lnTo>
                      <a:pt x="3" y="3"/>
                    </a:lnTo>
                    <a:lnTo>
                      <a:pt x="1"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75" name="Line 503"/>
              <p:cNvSpPr>
                <a:spLocks noChangeShapeType="1"/>
              </p:cNvSpPr>
              <p:nvPr userDrawn="1"/>
            </p:nvSpPr>
            <p:spPr bwMode="gray">
              <a:xfrm flipH="1">
                <a:off x="3678" y="1382"/>
                <a:ext cx="9" cy="22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76" name="Freeform 504"/>
              <p:cNvSpPr>
                <a:spLocks/>
              </p:cNvSpPr>
              <p:nvPr userDrawn="1"/>
            </p:nvSpPr>
            <p:spPr bwMode="gray">
              <a:xfrm>
                <a:off x="3678" y="1606"/>
                <a:ext cx="5" cy="8"/>
              </a:xfrm>
              <a:custGeom>
                <a:avLst/>
                <a:gdLst>
                  <a:gd name="T0" fmla="*/ 0 w 5"/>
                  <a:gd name="T1" fmla="*/ 0 h 8"/>
                  <a:gd name="T2" fmla="*/ 2 w 5"/>
                  <a:gd name="T3" fmla="*/ 1 h 8"/>
                  <a:gd name="T4" fmla="*/ 5 w 5"/>
                  <a:gd name="T5" fmla="*/ 3 h 8"/>
                  <a:gd name="T6" fmla="*/ 5 w 5"/>
                  <a:gd name="T7" fmla="*/ 5 h 8"/>
                  <a:gd name="T8" fmla="*/ 5 w 5"/>
                  <a:gd name="T9" fmla="*/ 7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0" y="0"/>
                    </a:moveTo>
                    <a:lnTo>
                      <a:pt x="2" y="1"/>
                    </a:lnTo>
                    <a:lnTo>
                      <a:pt x="5" y="3"/>
                    </a:lnTo>
                    <a:lnTo>
                      <a:pt x="5" y="5"/>
                    </a:lnTo>
                    <a:lnTo>
                      <a:pt x="5" y="7"/>
                    </a:lnTo>
                    <a:lnTo>
                      <a:pt x="3"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77" name="Freeform 505"/>
              <p:cNvSpPr>
                <a:spLocks/>
              </p:cNvSpPr>
              <p:nvPr userDrawn="1"/>
            </p:nvSpPr>
            <p:spPr bwMode="gray">
              <a:xfrm>
                <a:off x="3351" y="1941"/>
                <a:ext cx="21" cy="4"/>
              </a:xfrm>
              <a:custGeom>
                <a:avLst/>
                <a:gdLst>
                  <a:gd name="T0" fmla="*/ 0 w 21"/>
                  <a:gd name="T1" fmla="*/ 2 h 4"/>
                  <a:gd name="T2" fmla="*/ 5 w 21"/>
                  <a:gd name="T3" fmla="*/ 4 h 4"/>
                  <a:gd name="T4" fmla="*/ 10 w 21"/>
                  <a:gd name="T5" fmla="*/ 4 h 4"/>
                  <a:gd name="T6" fmla="*/ 15 w 21"/>
                  <a:gd name="T7" fmla="*/ 2 h 4"/>
                  <a:gd name="T8" fmla="*/ 21 w 21"/>
                  <a:gd name="T9" fmla="*/ 0 h 4"/>
                </a:gdLst>
                <a:ahLst/>
                <a:cxnLst>
                  <a:cxn ang="0">
                    <a:pos x="T0" y="T1"/>
                  </a:cxn>
                  <a:cxn ang="0">
                    <a:pos x="T2" y="T3"/>
                  </a:cxn>
                  <a:cxn ang="0">
                    <a:pos x="T4" y="T5"/>
                  </a:cxn>
                  <a:cxn ang="0">
                    <a:pos x="T6" y="T7"/>
                  </a:cxn>
                  <a:cxn ang="0">
                    <a:pos x="T8" y="T9"/>
                  </a:cxn>
                </a:cxnLst>
                <a:rect l="0" t="0" r="r" b="b"/>
                <a:pathLst>
                  <a:path w="21" h="4">
                    <a:moveTo>
                      <a:pt x="0" y="2"/>
                    </a:moveTo>
                    <a:lnTo>
                      <a:pt x="5" y="4"/>
                    </a:lnTo>
                    <a:lnTo>
                      <a:pt x="10" y="4"/>
                    </a:lnTo>
                    <a:lnTo>
                      <a:pt x="15" y="2"/>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78" name="Line 506"/>
              <p:cNvSpPr>
                <a:spLocks noChangeShapeType="1"/>
              </p:cNvSpPr>
              <p:nvPr userDrawn="1"/>
            </p:nvSpPr>
            <p:spPr bwMode="gray">
              <a:xfrm flipH="1">
                <a:off x="3359" y="1826"/>
                <a:ext cx="6"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79" name="Line 507"/>
              <p:cNvSpPr>
                <a:spLocks noChangeShapeType="1"/>
              </p:cNvSpPr>
              <p:nvPr userDrawn="1"/>
            </p:nvSpPr>
            <p:spPr bwMode="gray">
              <a:xfrm flipH="1">
                <a:off x="3349" y="1831"/>
                <a:ext cx="5" cy="22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0" name="Freeform 508"/>
              <p:cNvSpPr>
                <a:spLocks/>
              </p:cNvSpPr>
              <p:nvPr userDrawn="1"/>
            </p:nvSpPr>
            <p:spPr bwMode="gray">
              <a:xfrm>
                <a:off x="3349" y="2053"/>
                <a:ext cx="19" cy="4"/>
              </a:xfrm>
              <a:custGeom>
                <a:avLst/>
                <a:gdLst>
                  <a:gd name="T0" fmla="*/ 0 w 19"/>
                  <a:gd name="T1" fmla="*/ 2 h 4"/>
                  <a:gd name="T2" fmla="*/ 5 w 19"/>
                  <a:gd name="T3" fmla="*/ 4 h 4"/>
                  <a:gd name="T4" fmla="*/ 10 w 19"/>
                  <a:gd name="T5" fmla="*/ 4 h 4"/>
                  <a:gd name="T6" fmla="*/ 14 w 19"/>
                  <a:gd name="T7" fmla="*/ 2 h 4"/>
                  <a:gd name="T8" fmla="*/ 19 w 19"/>
                  <a:gd name="T9" fmla="*/ 0 h 4"/>
                </a:gdLst>
                <a:ahLst/>
                <a:cxnLst>
                  <a:cxn ang="0">
                    <a:pos x="T0" y="T1"/>
                  </a:cxn>
                  <a:cxn ang="0">
                    <a:pos x="T2" y="T3"/>
                  </a:cxn>
                  <a:cxn ang="0">
                    <a:pos x="T4" y="T5"/>
                  </a:cxn>
                  <a:cxn ang="0">
                    <a:pos x="T6" y="T7"/>
                  </a:cxn>
                  <a:cxn ang="0">
                    <a:pos x="T8" y="T9"/>
                  </a:cxn>
                </a:cxnLst>
                <a:rect l="0" t="0" r="r" b="b"/>
                <a:pathLst>
                  <a:path w="19" h="4">
                    <a:moveTo>
                      <a:pt x="0" y="2"/>
                    </a:moveTo>
                    <a:lnTo>
                      <a:pt x="5" y="4"/>
                    </a:lnTo>
                    <a:lnTo>
                      <a:pt x="10" y="4"/>
                    </a:lnTo>
                    <a:lnTo>
                      <a:pt x="14" y="2"/>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1" name="Line 509"/>
              <p:cNvSpPr>
                <a:spLocks noChangeShapeType="1"/>
              </p:cNvSpPr>
              <p:nvPr userDrawn="1"/>
            </p:nvSpPr>
            <p:spPr bwMode="gray">
              <a:xfrm flipV="1">
                <a:off x="3368" y="1817"/>
                <a:ext cx="5"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2" name="Freeform 510"/>
              <p:cNvSpPr>
                <a:spLocks/>
              </p:cNvSpPr>
              <p:nvPr userDrawn="1"/>
            </p:nvSpPr>
            <p:spPr bwMode="gray">
              <a:xfrm>
                <a:off x="3354" y="1817"/>
                <a:ext cx="19" cy="14"/>
              </a:xfrm>
              <a:custGeom>
                <a:avLst/>
                <a:gdLst>
                  <a:gd name="T0" fmla="*/ 0 w 19"/>
                  <a:gd name="T1" fmla="*/ 14 h 14"/>
                  <a:gd name="T2" fmla="*/ 5 w 19"/>
                  <a:gd name="T3" fmla="*/ 11 h 14"/>
                  <a:gd name="T4" fmla="*/ 11 w 19"/>
                  <a:gd name="T5" fmla="*/ 9 h 14"/>
                  <a:gd name="T6" fmla="*/ 16 w 19"/>
                  <a:gd name="T7" fmla="*/ 6 h 14"/>
                  <a:gd name="T8" fmla="*/ 19 w 19"/>
                  <a:gd name="T9" fmla="*/ 0 h 14"/>
                </a:gdLst>
                <a:ahLst/>
                <a:cxnLst>
                  <a:cxn ang="0">
                    <a:pos x="T0" y="T1"/>
                  </a:cxn>
                  <a:cxn ang="0">
                    <a:pos x="T2" y="T3"/>
                  </a:cxn>
                  <a:cxn ang="0">
                    <a:pos x="T4" y="T5"/>
                  </a:cxn>
                  <a:cxn ang="0">
                    <a:pos x="T6" y="T7"/>
                  </a:cxn>
                  <a:cxn ang="0">
                    <a:pos x="T8" y="T9"/>
                  </a:cxn>
                </a:cxnLst>
                <a:rect l="0" t="0" r="r" b="b"/>
                <a:pathLst>
                  <a:path w="19" h="14">
                    <a:moveTo>
                      <a:pt x="0" y="14"/>
                    </a:moveTo>
                    <a:lnTo>
                      <a:pt x="5" y="11"/>
                    </a:lnTo>
                    <a:lnTo>
                      <a:pt x="11" y="9"/>
                    </a:lnTo>
                    <a:lnTo>
                      <a:pt x="16" y="6"/>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3" name="Freeform 511"/>
              <p:cNvSpPr>
                <a:spLocks/>
              </p:cNvSpPr>
              <p:nvPr userDrawn="1"/>
            </p:nvSpPr>
            <p:spPr bwMode="gray">
              <a:xfrm>
                <a:off x="3248" y="2017"/>
                <a:ext cx="7" cy="8"/>
              </a:xfrm>
              <a:custGeom>
                <a:avLst/>
                <a:gdLst>
                  <a:gd name="T0" fmla="*/ 0 w 7"/>
                  <a:gd name="T1" fmla="*/ 0 h 8"/>
                  <a:gd name="T2" fmla="*/ 0 w 7"/>
                  <a:gd name="T3" fmla="*/ 3 h 8"/>
                  <a:gd name="T4" fmla="*/ 1 w 7"/>
                  <a:gd name="T5" fmla="*/ 7 h 8"/>
                  <a:gd name="T6" fmla="*/ 3 w 7"/>
                  <a:gd name="T7" fmla="*/ 8 h 8"/>
                  <a:gd name="T8" fmla="*/ 5 w 7"/>
                  <a:gd name="T9" fmla="*/ 8 h 8"/>
                  <a:gd name="T10" fmla="*/ 7 w 7"/>
                  <a:gd name="T11" fmla="*/ 7 h 8"/>
                </a:gdLst>
                <a:ahLst/>
                <a:cxnLst>
                  <a:cxn ang="0">
                    <a:pos x="T0" y="T1"/>
                  </a:cxn>
                  <a:cxn ang="0">
                    <a:pos x="T2" y="T3"/>
                  </a:cxn>
                  <a:cxn ang="0">
                    <a:pos x="T4" y="T5"/>
                  </a:cxn>
                  <a:cxn ang="0">
                    <a:pos x="T6" y="T7"/>
                  </a:cxn>
                  <a:cxn ang="0">
                    <a:pos x="T8" y="T9"/>
                  </a:cxn>
                  <a:cxn ang="0">
                    <a:pos x="T10" y="T11"/>
                  </a:cxn>
                </a:cxnLst>
                <a:rect l="0" t="0" r="r" b="b"/>
                <a:pathLst>
                  <a:path w="7" h="8">
                    <a:moveTo>
                      <a:pt x="0" y="0"/>
                    </a:moveTo>
                    <a:lnTo>
                      <a:pt x="0" y="3"/>
                    </a:lnTo>
                    <a:lnTo>
                      <a:pt x="1" y="7"/>
                    </a:lnTo>
                    <a:lnTo>
                      <a:pt x="3" y="8"/>
                    </a:lnTo>
                    <a:lnTo>
                      <a:pt x="5" y="8"/>
                    </a:lnTo>
                    <a:lnTo>
                      <a:pt x="7"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4" name="Line 512"/>
              <p:cNvSpPr>
                <a:spLocks noChangeShapeType="1"/>
              </p:cNvSpPr>
              <p:nvPr userDrawn="1"/>
            </p:nvSpPr>
            <p:spPr bwMode="gray">
              <a:xfrm flipH="1" flipV="1">
                <a:off x="3150" y="1987"/>
                <a:ext cx="201"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5" name="Line 513"/>
              <p:cNvSpPr>
                <a:spLocks noChangeShapeType="1"/>
              </p:cNvSpPr>
              <p:nvPr userDrawn="1"/>
            </p:nvSpPr>
            <p:spPr bwMode="gray">
              <a:xfrm flipH="1" flipV="1">
                <a:off x="3146" y="1980"/>
                <a:ext cx="203"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6" name="Freeform 514"/>
              <p:cNvSpPr>
                <a:spLocks/>
              </p:cNvSpPr>
              <p:nvPr userDrawn="1"/>
            </p:nvSpPr>
            <p:spPr bwMode="gray">
              <a:xfrm>
                <a:off x="3146" y="1980"/>
                <a:ext cx="9" cy="9"/>
              </a:xfrm>
              <a:custGeom>
                <a:avLst/>
                <a:gdLst>
                  <a:gd name="T0" fmla="*/ 0 w 9"/>
                  <a:gd name="T1" fmla="*/ 0 h 9"/>
                  <a:gd name="T2" fmla="*/ 0 w 9"/>
                  <a:gd name="T3" fmla="*/ 3 h 9"/>
                  <a:gd name="T4" fmla="*/ 2 w 9"/>
                  <a:gd name="T5" fmla="*/ 5 h 9"/>
                  <a:gd name="T6" fmla="*/ 4 w 9"/>
                  <a:gd name="T7" fmla="*/ 7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3"/>
                    </a:lnTo>
                    <a:lnTo>
                      <a:pt x="2" y="5"/>
                    </a:lnTo>
                    <a:lnTo>
                      <a:pt x="4" y="7"/>
                    </a:lnTo>
                    <a:lnTo>
                      <a:pt x="5" y="9"/>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7" name="Line 515"/>
              <p:cNvSpPr>
                <a:spLocks noChangeShapeType="1"/>
              </p:cNvSpPr>
              <p:nvPr userDrawn="1"/>
            </p:nvSpPr>
            <p:spPr bwMode="gray">
              <a:xfrm>
                <a:off x="3155" y="1987"/>
                <a:ext cx="203"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8" name="Freeform 516"/>
              <p:cNvSpPr>
                <a:spLocks/>
              </p:cNvSpPr>
              <p:nvPr userDrawn="1"/>
            </p:nvSpPr>
            <p:spPr bwMode="gray">
              <a:xfrm>
                <a:off x="3349" y="2055"/>
                <a:ext cx="9" cy="7"/>
              </a:xfrm>
              <a:custGeom>
                <a:avLst/>
                <a:gdLst>
                  <a:gd name="T0" fmla="*/ 9 w 9"/>
                  <a:gd name="T1" fmla="*/ 7 h 7"/>
                  <a:gd name="T2" fmla="*/ 5 w 9"/>
                  <a:gd name="T3" fmla="*/ 7 h 7"/>
                  <a:gd name="T4" fmla="*/ 2 w 9"/>
                  <a:gd name="T5" fmla="*/ 7 h 7"/>
                  <a:gd name="T6" fmla="*/ 2 w 9"/>
                  <a:gd name="T7" fmla="*/ 5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5" y="7"/>
                    </a:lnTo>
                    <a:lnTo>
                      <a:pt x="2" y="7"/>
                    </a:lnTo>
                    <a:lnTo>
                      <a:pt x="2" y="5"/>
                    </a:lnTo>
                    <a:lnTo>
                      <a:pt x="0"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89" name="Freeform 517"/>
              <p:cNvSpPr>
                <a:spLocks/>
              </p:cNvSpPr>
              <p:nvPr userDrawn="1"/>
            </p:nvSpPr>
            <p:spPr bwMode="gray">
              <a:xfrm>
                <a:off x="3150" y="1357"/>
                <a:ext cx="5" cy="7"/>
              </a:xfrm>
              <a:custGeom>
                <a:avLst/>
                <a:gdLst>
                  <a:gd name="T0" fmla="*/ 5 w 5"/>
                  <a:gd name="T1" fmla="*/ 7 h 7"/>
                  <a:gd name="T2" fmla="*/ 3 w 5"/>
                  <a:gd name="T3" fmla="*/ 7 h 7"/>
                  <a:gd name="T4" fmla="*/ 1 w 5"/>
                  <a:gd name="T5" fmla="*/ 6 h 7"/>
                  <a:gd name="T6" fmla="*/ 0 w 5"/>
                  <a:gd name="T7" fmla="*/ 4 h 7"/>
                  <a:gd name="T8" fmla="*/ 0 w 5"/>
                  <a:gd name="T9" fmla="*/ 2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7"/>
                    </a:moveTo>
                    <a:lnTo>
                      <a:pt x="3" y="7"/>
                    </a:lnTo>
                    <a:lnTo>
                      <a:pt x="1" y="6"/>
                    </a:lnTo>
                    <a:lnTo>
                      <a:pt x="0" y="4"/>
                    </a:lnTo>
                    <a:lnTo>
                      <a:pt x="0" y="2"/>
                    </a:lnTo>
                    <a:lnTo>
                      <a:pt x="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0" name="Line 518"/>
              <p:cNvSpPr>
                <a:spLocks noChangeShapeType="1"/>
              </p:cNvSpPr>
              <p:nvPr userDrawn="1"/>
            </p:nvSpPr>
            <p:spPr bwMode="gray">
              <a:xfrm flipV="1">
                <a:off x="3148" y="1245"/>
                <a:ext cx="3" cy="2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1" name="Line 519"/>
              <p:cNvSpPr>
                <a:spLocks noChangeShapeType="1"/>
              </p:cNvSpPr>
              <p:nvPr userDrawn="1"/>
            </p:nvSpPr>
            <p:spPr bwMode="gray">
              <a:xfrm flipV="1">
                <a:off x="3153" y="1249"/>
                <a:ext cx="4"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2" name="Freeform 520"/>
              <p:cNvSpPr>
                <a:spLocks/>
              </p:cNvSpPr>
              <p:nvPr userDrawn="1"/>
            </p:nvSpPr>
            <p:spPr bwMode="gray">
              <a:xfrm>
                <a:off x="3151" y="1240"/>
                <a:ext cx="6" cy="9"/>
              </a:xfrm>
              <a:custGeom>
                <a:avLst/>
                <a:gdLst>
                  <a:gd name="T0" fmla="*/ 6 w 6"/>
                  <a:gd name="T1" fmla="*/ 9 h 9"/>
                  <a:gd name="T2" fmla="*/ 4 w 6"/>
                  <a:gd name="T3" fmla="*/ 7 h 9"/>
                  <a:gd name="T4" fmla="*/ 2 w 6"/>
                  <a:gd name="T5" fmla="*/ 5 h 9"/>
                  <a:gd name="T6" fmla="*/ 0 w 6"/>
                  <a:gd name="T7" fmla="*/ 4 h 9"/>
                  <a:gd name="T8" fmla="*/ 0 w 6"/>
                  <a:gd name="T9" fmla="*/ 2 h 9"/>
                  <a:gd name="T10" fmla="*/ 4 w 6"/>
                  <a:gd name="T11" fmla="*/ 0 h 9"/>
                </a:gdLst>
                <a:ahLst/>
                <a:cxnLst>
                  <a:cxn ang="0">
                    <a:pos x="T0" y="T1"/>
                  </a:cxn>
                  <a:cxn ang="0">
                    <a:pos x="T2" y="T3"/>
                  </a:cxn>
                  <a:cxn ang="0">
                    <a:pos x="T4" y="T5"/>
                  </a:cxn>
                  <a:cxn ang="0">
                    <a:pos x="T6" y="T7"/>
                  </a:cxn>
                  <a:cxn ang="0">
                    <a:pos x="T8" y="T9"/>
                  </a:cxn>
                  <a:cxn ang="0">
                    <a:pos x="T10" y="T11"/>
                  </a:cxn>
                </a:cxnLst>
                <a:rect l="0" t="0" r="r" b="b"/>
                <a:pathLst>
                  <a:path w="6" h="9">
                    <a:moveTo>
                      <a:pt x="6" y="9"/>
                    </a:moveTo>
                    <a:lnTo>
                      <a:pt x="4" y="7"/>
                    </a:lnTo>
                    <a:lnTo>
                      <a:pt x="2" y="5"/>
                    </a:lnTo>
                    <a:lnTo>
                      <a:pt x="0" y="4"/>
                    </a:lnTo>
                    <a:lnTo>
                      <a:pt x="0" y="2"/>
                    </a:lnTo>
                    <a:lnTo>
                      <a:pt x="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3" name="Line 521"/>
              <p:cNvSpPr>
                <a:spLocks noChangeShapeType="1"/>
              </p:cNvSpPr>
              <p:nvPr userDrawn="1"/>
            </p:nvSpPr>
            <p:spPr bwMode="gray">
              <a:xfrm flipH="1">
                <a:off x="3151" y="1240"/>
                <a:ext cx="4" cy="24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4" name="Freeform 522"/>
              <p:cNvSpPr>
                <a:spLocks/>
              </p:cNvSpPr>
              <p:nvPr userDrawn="1"/>
            </p:nvSpPr>
            <p:spPr bwMode="gray">
              <a:xfrm>
                <a:off x="3148" y="1480"/>
                <a:ext cx="5" cy="5"/>
              </a:xfrm>
              <a:custGeom>
                <a:avLst/>
                <a:gdLst>
                  <a:gd name="T0" fmla="*/ 5 w 5"/>
                  <a:gd name="T1" fmla="*/ 0 h 5"/>
                  <a:gd name="T2" fmla="*/ 3 w 5"/>
                  <a:gd name="T3" fmla="*/ 1 h 5"/>
                  <a:gd name="T4" fmla="*/ 2 w 5"/>
                  <a:gd name="T5" fmla="*/ 1 h 5"/>
                  <a:gd name="T6" fmla="*/ 0 w 5"/>
                  <a:gd name="T7" fmla="*/ 3 h 5"/>
                  <a:gd name="T8" fmla="*/ 2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3" y="1"/>
                    </a:lnTo>
                    <a:lnTo>
                      <a:pt x="2" y="1"/>
                    </a:lnTo>
                    <a:lnTo>
                      <a:pt x="0" y="3"/>
                    </a:lnTo>
                    <a:lnTo>
                      <a:pt x="2" y="3"/>
                    </a:lnTo>
                    <a:lnTo>
                      <a:pt x="3" y="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5" name="Freeform 523"/>
              <p:cNvSpPr>
                <a:spLocks/>
              </p:cNvSpPr>
              <p:nvPr userDrawn="1"/>
            </p:nvSpPr>
            <p:spPr bwMode="gray">
              <a:xfrm>
                <a:off x="3262" y="1265"/>
                <a:ext cx="8" cy="17"/>
              </a:xfrm>
              <a:custGeom>
                <a:avLst/>
                <a:gdLst>
                  <a:gd name="T0" fmla="*/ 0 w 8"/>
                  <a:gd name="T1" fmla="*/ 17 h 17"/>
                  <a:gd name="T2" fmla="*/ 0 w 8"/>
                  <a:gd name="T3" fmla="*/ 12 h 17"/>
                  <a:gd name="T4" fmla="*/ 1 w 8"/>
                  <a:gd name="T5" fmla="*/ 7 h 17"/>
                  <a:gd name="T6" fmla="*/ 5 w 8"/>
                  <a:gd name="T7" fmla="*/ 3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0" y="12"/>
                    </a:lnTo>
                    <a:lnTo>
                      <a:pt x="1" y="7"/>
                    </a:lnTo>
                    <a:lnTo>
                      <a:pt x="5" y="3"/>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6" name="Line 524"/>
              <p:cNvSpPr>
                <a:spLocks noChangeShapeType="1"/>
              </p:cNvSpPr>
              <p:nvPr userDrawn="1"/>
            </p:nvSpPr>
            <p:spPr bwMode="gray">
              <a:xfrm>
                <a:off x="3160" y="1238"/>
                <a:ext cx="208" cy="6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7" name="Line 525"/>
              <p:cNvSpPr>
                <a:spLocks noChangeShapeType="1"/>
              </p:cNvSpPr>
              <p:nvPr userDrawn="1"/>
            </p:nvSpPr>
            <p:spPr bwMode="gray">
              <a:xfrm>
                <a:off x="3157" y="1249"/>
                <a:ext cx="209" cy="6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8" name="Freeform 526"/>
              <p:cNvSpPr>
                <a:spLocks/>
              </p:cNvSpPr>
              <p:nvPr userDrawn="1"/>
            </p:nvSpPr>
            <p:spPr bwMode="gray">
              <a:xfrm>
                <a:off x="3366" y="1300"/>
                <a:ext cx="9" cy="17"/>
              </a:xfrm>
              <a:custGeom>
                <a:avLst/>
                <a:gdLst>
                  <a:gd name="T0" fmla="*/ 0 w 9"/>
                  <a:gd name="T1" fmla="*/ 17 h 17"/>
                  <a:gd name="T2" fmla="*/ 0 w 9"/>
                  <a:gd name="T3" fmla="*/ 12 h 17"/>
                  <a:gd name="T4" fmla="*/ 2 w 9"/>
                  <a:gd name="T5" fmla="*/ 7 h 17"/>
                  <a:gd name="T6" fmla="*/ 6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6"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599" name="Line 527"/>
              <p:cNvSpPr>
                <a:spLocks noChangeShapeType="1"/>
              </p:cNvSpPr>
              <p:nvPr userDrawn="1"/>
            </p:nvSpPr>
            <p:spPr bwMode="gray">
              <a:xfrm flipH="1" flipV="1">
                <a:off x="3165" y="1231"/>
                <a:ext cx="210" cy="6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00" name="Freeform 528"/>
              <p:cNvSpPr>
                <a:spLocks/>
              </p:cNvSpPr>
              <p:nvPr userDrawn="1"/>
            </p:nvSpPr>
            <p:spPr bwMode="gray">
              <a:xfrm>
                <a:off x="3157" y="1231"/>
                <a:ext cx="8" cy="18"/>
              </a:xfrm>
              <a:custGeom>
                <a:avLst/>
                <a:gdLst>
                  <a:gd name="T0" fmla="*/ 0 w 8"/>
                  <a:gd name="T1" fmla="*/ 18 h 18"/>
                  <a:gd name="T2" fmla="*/ 1 w 8"/>
                  <a:gd name="T3" fmla="*/ 13 h 18"/>
                  <a:gd name="T4" fmla="*/ 3 w 8"/>
                  <a:gd name="T5" fmla="*/ 7 h 18"/>
                  <a:gd name="T6" fmla="*/ 5 w 8"/>
                  <a:gd name="T7" fmla="*/ 4 h 18"/>
                  <a:gd name="T8" fmla="*/ 8 w 8"/>
                  <a:gd name="T9" fmla="*/ 0 h 18"/>
                </a:gdLst>
                <a:ahLst/>
                <a:cxnLst>
                  <a:cxn ang="0">
                    <a:pos x="T0" y="T1"/>
                  </a:cxn>
                  <a:cxn ang="0">
                    <a:pos x="T2" y="T3"/>
                  </a:cxn>
                  <a:cxn ang="0">
                    <a:pos x="T4" y="T5"/>
                  </a:cxn>
                  <a:cxn ang="0">
                    <a:pos x="T6" y="T7"/>
                  </a:cxn>
                  <a:cxn ang="0">
                    <a:pos x="T8" y="T9"/>
                  </a:cxn>
                </a:cxnLst>
                <a:rect l="0" t="0" r="r" b="b"/>
                <a:pathLst>
                  <a:path w="8" h="18">
                    <a:moveTo>
                      <a:pt x="0" y="18"/>
                    </a:moveTo>
                    <a:lnTo>
                      <a:pt x="1" y="13"/>
                    </a:lnTo>
                    <a:lnTo>
                      <a:pt x="3" y="7"/>
                    </a:lnTo>
                    <a:lnTo>
                      <a:pt x="5" y="4"/>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01" name="Freeform 529"/>
              <p:cNvSpPr>
                <a:spLocks/>
              </p:cNvSpPr>
              <p:nvPr userDrawn="1"/>
            </p:nvSpPr>
            <p:spPr bwMode="gray">
              <a:xfrm>
                <a:off x="3363" y="1433"/>
                <a:ext cx="21" cy="3"/>
              </a:xfrm>
              <a:custGeom>
                <a:avLst/>
                <a:gdLst>
                  <a:gd name="T0" fmla="*/ 0 w 21"/>
                  <a:gd name="T1" fmla="*/ 1 h 3"/>
                  <a:gd name="T2" fmla="*/ 5 w 21"/>
                  <a:gd name="T3" fmla="*/ 3 h 3"/>
                  <a:gd name="T4" fmla="*/ 10 w 21"/>
                  <a:gd name="T5" fmla="*/ 3 h 3"/>
                  <a:gd name="T6" fmla="*/ 16 w 21"/>
                  <a:gd name="T7" fmla="*/ 1 h 3"/>
                  <a:gd name="T8" fmla="*/ 21 w 21"/>
                  <a:gd name="T9" fmla="*/ 0 h 3"/>
                </a:gdLst>
                <a:ahLst/>
                <a:cxnLst>
                  <a:cxn ang="0">
                    <a:pos x="T0" y="T1"/>
                  </a:cxn>
                  <a:cxn ang="0">
                    <a:pos x="T2" y="T3"/>
                  </a:cxn>
                  <a:cxn ang="0">
                    <a:pos x="T4" y="T5"/>
                  </a:cxn>
                  <a:cxn ang="0">
                    <a:pos x="T6" y="T7"/>
                  </a:cxn>
                  <a:cxn ang="0">
                    <a:pos x="T8" y="T9"/>
                  </a:cxn>
                </a:cxnLst>
                <a:rect l="0" t="0" r="r" b="b"/>
                <a:pathLst>
                  <a:path w="21" h="3">
                    <a:moveTo>
                      <a:pt x="0" y="1"/>
                    </a:moveTo>
                    <a:lnTo>
                      <a:pt x="5" y="3"/>
                    </a:lnTo>
                    <a:lnTo>
                      <a:pt x="10" y="3"/>
                    </a:lnTo>
                    <a:lnTo>
                      <a:pt x="16" y="1"/>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02" name="Line 530"/>
              <p:cNvSpPr>
                <a:spLocks noChangeShapeType="1"/>
              </p:cNvSpPr>
              <p:nvPr userDrawn="1"/>
            </p:nvSpPr>
            <p:spPr bwMode="gray">
              <a:xfrm flipH="1">
                <a:off x="3372" y="1319"/>
                <a:ext cx="5" cy="23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03" name="Line 531"/>
              <p:cNvSpPr>
                <a:spLocks noChangeShapeType="1"/>
              </p:cNvSpPr>
              <p:nvPr userDrawn="1"/>
            </p:nvSpPr>
            <p:spPr bwMode="gray">
              <a:xfrm flipH="1">
                <a:off x="3361" y="1317"/>
                <a:ext cx="5"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04" name="Freeform 532"/>
              <p:cNvSpPr>
                <a:spLocks/>
              </p:cNvSpPr>
              <p:nvPr userDrawn="1"/>
            </p:nvSpPr>
            <p:spPr bwMode="gray">
              <a:xfrm>
                <a:off x="3361" y="1551"/>
                <a:ext cx="19" cy="11"/>
              </a:xfrm>
              <a:custGeom>
                <a:avLst/>
                <a:gdLst>
                  <a:gd name="T0" fmla="*/ 0 w 19"/>
                  <a:gd name="T1" fmla="*/ 0 h 11"/>
                  <a:gd name="T2" fmla="*/ 5 w 19"/>
                  <a:gd name="T3" fmla="*/ 6 h 11"/>
                  <a:gd name="T4" fmla="*/ 12 w 19"/>
                  <a:gd name="T5" fmla="*/ 9 h 11"/>
                  <a:gd name="T6" fmla="*/ 19 w 19"/>
                  <a:gd name="T7" fmla="*/ 11 h 11"/>
                </a:gdLst>
                <a:ahLst/>
                <a:cxnLst>
                  <a:cxn ang="0">
                    <a:pos x="T0" y="T1"/>
                  </a:cxn>
                  <a:cxn ang="0">
                    <a:pos x="T2" y="T3"/>
                  </a:cxn>
                  <a:cxn ang="0">
                    <a:pos x="T4" y="T5"/>
                  </a:cxn>
                  <a:cxn ang="0">
                    <a:pos x="T6" y="T7"/>
                  </a:cxn>
                </a:cxnLst>
                <a:rect l="0" t="0" r="r" b="b"/>
                <a:pathLst>
                  <a:path w="19" h="11">
                    <a:moveTo>
                      <a:pt x="0" y="0"/>
                    </a:moveTo>
                    <a:lnTo>
                      <a:pt x="5" y="6"/>
                    </a:lnTo>
                    <a:lnTo>
                      <a:pt x="12" y="9"/>
                    </a:lnTo>
                    <a:lnTo>
                      <a:pt x="19" y="1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05" name="Line 533"/>
              <p:cNvSpPr>
                <a:spLocks noChangeShapeType="1"/>
              </p:cNvSpPr>
              <p:nvPr userDrawn="1"/>
            </p:nvSpPr>
            <p:spPr bwMode="gray">
              <a:xfrm flipV="1">
                <a:off x="3380" y="1315"/>
                <a:ext cx="6" cy="24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06" name="Freeform 534"/>
              <p:cNvSpPr>
                <a:spLocks/>
              </p:cNvSpPr>
              <p:nvPr userDrawn="1"/>
            </p:nvSpPr>
            <p:spPr bwMode="gray">
              <a:xfrm>
                <a:off x="3366" y="1315"/>
                <a:ext cx="20" cy="4"/>
              </a:xfrm>
              <a:custGeom>
                <a:avLst/>
                <a:gdLst>
                  <a:gd name="T0" fmla="*/ 20 w 20"/>
                  <a:gd name="T1" fmla="*/ 0 h 4"/>
                  <a:gd name="T2" fmla="*/ 14 w 20"/>
                  <a:gd name="T3" fmla="*/ 4 h 4"/>
                  <a:gd name="T4" fmla="*/ 11 w 20"/>
                  <a:gd name="T5" fmla="*/ 4 h 4"/>
                  <a:gd name="T6" fmla="*/ 6 w 20"/>
                  <a:gd name="T7" fmla="*/ 4 h 4"/>
                  <a:gd name="T8" fmla="*/ 0 w 20"/>
                  <a:gd name="T9" fmla="*/ 2 h 4"/>
                </a:gdLst>
                <a:ahLst/>
                <a:cxnLst>
                  <a:cxn ang="0">
                    <a:pos x="T0" y="T1"/>
                  </a:cxn>
                  <a:cxn ang="0">
                    <a:pos x="T2" y="T3"/>
                  </a:cxn>
                  <a:cxn ang="0">
                    <a:pos x="T4" y="T5"/>
                  </a:cxn>
                  <a:cxn ang="0">
                    <a:pos x="T6" y="T7"/>
                  </a:cxn>
                  <a:cxn ang="0">
                    <a:pos x="T8" y="T9"/>
                  </a:cxn>
                </a:cxnLst>
                <a:rect l="0" t="0" r="r" b="b"/>
                <a:pathLst>
                  <a:path w="20" h="4">
                    <a:moveTo>
                      <a:pt x="20" y="0"/>
                    </a:moveTo>
                    <a:lnTo>
                      <a:pt x="14" y="4"/>
                    </a:lnTo>
                    <a:lnTo>
                      <a:pt x="11" y="4"/>
                    </a:lnTo>
                    <a:lnTo>
                      <a:pt x="6" y="4"/>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07" name="Freeform 535"/>
              <p:cNvSpPr>
                <a:spLocks/>
              </p:cNvSpPr>
              <p:nvPr userDrawn="1"/>
            </p:nvSpPr>
            <p:spPr bwMode="gray">
              <a:xfrm>
                <a:off x="3515" y="1840"/>
                <a:ext cx="5" cy="9"/>
              </a:xfrm>
              <a:custGeom>
                <a:avLst/>
                <a:gdLst>
                  <a:gd name="T0" fmla="*/ 0 w 5"/>
                  <a:gd name="T1" fmla="*/ 0 h 9"/>
                  <a:gd name="T2" fmla="*/ 2 w 5"/>
                  <a:gd name="T3" fmla="*/ 2 h 9"/>
                  <a:gd name="T4" fmla="*/ 5 w 5"/>
                  <a:gd name="T5" fmla="*/ 4 h 9"/>
                  <a:gd name="T6" fmla="*/ 5 w 5"/>
                  <a:gd name="T7" fmla="*/ 5 h 9"/>
                  <a:gd name="T8" fmla="*/ 5 w 5"/>
                  <a:gd name="T9" fmla="*/ 7 h 9"/>
                  <a:gd name="T10" fmla="*/ 4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2" y="2"/>
                    </a:lnTo>
                    <a:lnTo>
                      <a:pt x="5" y="4"/>
                    </a:lnTo>
                    <a:lnTo>
                      <a:pt x="5" y="5"/>
                    </a:lnTo>
                    <a:lnTo>
                      <a:pt x="5" y="7"/>
                    </a:lnTo>
                    <a:lnTo>
                      <a:pt x="4"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08" name="Line 536"/>
              <p:cNvSpPr>
                <a:spLocks noChangeShapeType="1"/>
              </p:cNvSpPr>
              <p:nvPr userDrawn="1"/>
            </p:nvSpPr>
            <p:spPr bwMode="gray">
              <a:xfrm flipH="1">
                <a:off x="3517" y="1726"/>
                <a:ext cx="7" cy="22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09" name="Line 537"/>
              <p:cNvSpPr>
                <a:spLocks noChangeShapeType="1"/>
              </p:cNvSpPr>
              <p:nvPr userDrawn="1"/>
            </p:nvSpPr>
            <p:spPr bwMode="gray">
              <a:xfrm flipH="1">
                <a:off x="3512" y="1728"/>
                <a:ext cx="7" cy="22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10" name="Freeform 538"/>
              <p:cNvSpPr>
                <a:spLocks/>
              </p:cNvSpPr>
              <p:nvPr userDrawn="1"/>
            </p:nvSpPr>
            <p:spPr bwMode="gray">
              <a:xfrm>
                <a:off x="3512" y="1950"/>
                <a:ext cx="5" cy="9"/>
              </a:xfrm>
              <a:custGeom>
                <a:avLst/>
                <a:gdLst>
                  <a:gd name="T0" fmla="*/ 0 w 5"/>
                  <a:gd name="T1" fmla="*/ 0 h 9"/>
                  <a:gd name="T2" fmla="*/ 3 w 5"/>
                  <a:gd name="T3" fmla="*/ 2 h 9"/>
                  <a:gd name="T4" fmla="*/ 5 w 5"/>
                  <a:gd name="T5" fmla="*/ 4 h 9"/>
                  <a:gd name="T6" fmla="*/ 5 w 5"/>
                  <a:gd name="T7" fmla="*/ 5 h 9"/>
                  <a:gd name="T8" fmla="*/ 5 w 5"/>
                  <a:gd name="T9" fmla="*/ 7 h 9"/>
                  <a:gd name="T10" fmla="*/ 3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3" y="2"/>
                    </a:lnTo>
                    <a:lnTo>
                      <a:pt x="5" y="4"/>
                    </a:lnTo>
                    <a:lnTo>
                      <a:pt x="5" y="5"/>
                    </a:lnTo>
                    <a:lnTo>
                      <a:pt x="5" y="7"/>
                    </a:lnTo>
                    <a:lnTo>
                      <a:pt x="3"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1" name="Line 539"/>
              <p:cNvSpPr>
                <a:spLocks noChangeShapeType="1"/>
              </p:cNvSpPr>
              <p:nvPr userDrawn="1"/>
            </p:nvSpPr>
            <p:spPr bwMode="gray">
              <a:xfrm flipV="1">
                <a:off x="3515" y="1725"/>
                <a:ext cx="7"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12" name="Freeform 540"/>
              <p:cNvSpPr>
                <a:spLocks/>
              </p:cNvSpPr>
              <p:nvPr userDrawn="1"/>
            </p:nvSpPr>
            <p:spPr bwMode="gray">
              <a:xfrm>
                <a:off x="3519" y="1725"/>
                <a:ext cx="5" cy="3"/>
              </a:xfrm>
              <a:custGeom>
                <a:avLst/>
                <a:gdLst>
                  <a:gd name="T0" fmla="*/ 0 w 5"/>
                  <a:gd name="T1" fmla="*/ 3 h 3"/>
                  <a:gd name="T2" fmla="*/ 1 w 5"/>
                  <a:gd name="T3" fmla="*/ 3 h 3"/>
                  <a:gd name="T4" fmla="*/ 3 w 5"/>
                  <a:gd name="T5" fmla="*/ 3 h 3"/>
                  <a:gd name="T6" fmla="*/ 5 w 5"/>
                  <a:gd name="T7" fmla="*/ 1 h 3"/>
                  <a:gd name="T8" fmla="*/ 5 w 5"/>
                  <a:gd name="T9" fmla="*/ 1 h 3"/>
                  <a:gd name="T10" fmla="*/ 5 w 5"/>
                  <a:gd name="T11" fmla="*/ 1 h 3"/>
                  <a:gd name="T12" fmla="*/ 5 w 5"/>
                  <a:gd name="T13" fmla="*/ 1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0" y="3"/>
                    </a:moveTo>
                    <a:lnTo>
                      <a:pt x="1" y="3"/>
                    </a:lnTo>
                    <a:lnTo>
                      <a:pt x="3" y="3"/>
                    </a:lnTo>
                    <a:lnTo>
                      <a:pt x="5" y="1"/>
                    </a:lnTo>
                    <a:lnTo>
                      <a:pt x="5" y="1"/>
                    </a:lnTo>
                    <a:lnTo>
                      <a:pt x="5" y="1"/>
                    </a:lnTo>
                    <a:lnTo>
                      <a:pt x="5" y="1"/>
                    </a:lnTo>
                    <a:lnTo>
                      <a:pt x="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3" name="Freeform 541"/>
              <p:cNvSpPr>
                <a:spLocks/>
              </p:cNvSpPr>
              <p:nvPr userDrawn="1"/>
            </p:nvSpPr>
            <p:spPr bwMode="gray">
              <a:xfrm>
                <a:off x="3503" y="1950"/>
                <a:ext cx="9" cy="18"/>
              </a:xfrm>
              <a:custGeom>
                <a:avLst/>
                <a:gdLst>
                  <a:gd name="T0" fmla="*/ 0 w 9"/>
                  <a:gd name="T1" fmla="*/ 18 h 18"/>
                  <a:gd name="T2" fmla="*/ 3 w 9"/>
                  <a:gd name="T3" fmla="*/ 14 h 18"/>
                  <a:gd name="T4" fmla="*/ 7 w 9"/>
                  <a:gd name="T5" fmla="*/ 9 h 18"/>
                  <a:gd name="T6" fmla="*/ 9 w 9"/>
                  <a:gd name="T7" fmla="*/ 5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3" y="14"/>
                    </a:lnTo>
                    <a:lnTo>
                      <a:pt x="7" y="9"/>
                    </a:lnTo>
                    <a:lnTo>
                      <a:pt x="9" y="5"/>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4" name="Freeform 542"/>
              <p:cNvSpPr>
                <a:spLocks/>
              </p:cNvSpPr>
              <p:nvPr userDrawn="1"/>
            </p:nvSpPr>
            <p:spPr bwMode="gray">
              <a:xfrm>
                <a:off x="3307" y="1154"/>
                <a:ext cx="19" cy="2"/>
              </a:xfrm>
              <a:custGeom>
                <a:avLst/>
                <a:gdLst>
                  <a:gd name="T0" fmla="*/ 19 w 19"/>
                  <a:gd name="T1" fmla="*/ 2 h 2"/>
                  <a:gd name="T2" fmla="*/ 14 w 19"/>
                  <a:gd name="T3" fmla="*/ 0 h 2"/>
                  <a:gd name="T4" fmla="*/ 9 w 19"/>
                  <a:gd name="T5" fmla="*/ 0 h 2"/>
                  <a:gd name="T6" fmla="*/ 3 w 19"/>
                  <a:gd name="T7" fmla="*/ 0 h 2"/>
                  <a:gd name="T8" fmla="*/ 0 w 19"/>
                  <a:gd name="T9" fmla="*/ 2 h 2"/>
                </a:gdLst>
                <a:ahLst/>
                <a:cxnLst>
                  <a:cxn ang="0">
                    <a:pos x="T0" y="T1"/>
                  </a:cxn>
                  <a:cxn ang="0">
                    <a:pos x="T2" y="T3"/>
                  </a:cxn>
                  <a:cxn ang="0">
                    <a:pos x="T4" y="T5"/>
                  </a:cxn>
                  <a:cxn ang="0">
                    <a:pos x="T6" y="T7"/>
                  </a:cxn>
                  <a:cxn ang="0">
                    <a:pos x="T8" y="T9"/>
                  </a:cxn>
                </a:cxnLst>
                <a:rect l="0" t="0" r="r" b="b"/>
                <a:pathLst>
                  <a:path w="19" h="2">
                    <a:moveTo>
                      <a:pt x="19" y="2"/>
                    </a:moveTo>
                    <a:lnTo>
                      <a:pt x="14" y="0"/>
                    </a:lnTo>
                    <a:lnTo>
                      <a:pt x="9" y="0"/>
                    </a:lnTo>
                    <a:lnTo>
                      <a:pt x="3"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5" name="Freeform 543"/>
              <p:cNvSpPr>
                <a:spLocks/>
              </p:cNvSpPr>
              <p:nvPr userDrawn="1"/>
            </p:nvSpPr>
            <p:spPr bwMode="gray">
              <a:xfrm>
                <a:off x="2347" y="1774"/>
                <a:ext cx="10" cy="17"/>
              </a:xfrm>
              <a:custGeom>
                <a:avLst/>
                <a:gdLst>
                  <a:gd name="T0" fmla="*/ 0 w 10"/>
                  <a:gd name="T1" fmla="*/ 0 h 17"/>
                  <a:gd name="T2" fmla="*/ 3 w 10"/>
                  <a:gd name="T3" fmla="*/ 3 h 17"/>
                  <a:gd name="T4" fmla="*/ 7 w 10"/>
                  <a:gd name="T5" fmla="*/ 7 h 17"/>
                  <a:gd name="T6" fmla="*/ 9 w 10"/>
                  <a:gd name="T7" fmla="*/ 12 h 17"/>
                  <a:gd name="T8" fmla="*/ 10 w 10"/>
                  <a:gd name="T9" fmla="*/ 17 h 17"/>
                </a:gdLst>
                <a:ahLst/>
                <a:cxnLst>
                  <a:cxn ang="0">
                    <a:pos x="T0" y="T1"/>
                  </a:cxn>
                  <a:cxn ang="0">
                    <a:pos x="T2" y="T3"/>
                  </a:cxn>
                  <a:cxn ang="0">
                    <a:pos x="T4" y="T5"/>
                  </a:cxn>
                  <a:cxn ang="0">
                    <a:pos x="T6" y="T7"/>
                  </a:cxn>
                  <a:cxn ang="0">
                    <a:pos x="T8" y="T9"/>
                  </a:cxn>
                </a:cxnLst>
                <a:rect l="0" t="0" r="r" b="b"/>
                <a:pathLst>
                  <a:path w="10" h="17">
                    <a:moveTo>
                      <a:pt x="0" y="0"/>
                    </a:moveTo>
                    <a:lnTo>
                      <a:pt x="3" y="3"/>
                    </a:lnTo>
                    <a:lnTo>
                      <a:pt x="7" y="7"/>
                    </a:lnTo>
                    <a:lnTo>
                      <a:pt x="9" y="12"/>
                    </a:lnTo>
                    <a:lnTo>
                      <a:pt x="1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6" name="Freeform 544"/>
              <p:cNvSpPr>
                <a:spLocks/>
              </p:cNvSpPr>
              <p:nvPr userDrawn="1"/>
            </p:nvSpPr>
            <p:spPr bwMode="gray">
              <a:xfrm>
                <a:off x="3529" y="1338"/>
                <a:ext cx="7" cy="9"/>
              </a:xfrm>
              <a:custGeom>
                <a:avLst/>
                <a:gdLst>
                  <a:gd name="T0" fmla="*/ 0 w 7"/>
                  <a:gd name="T1" fmla="*/ 0 h 9"/>
                  <a:gd name="T2" fmla="*/ 4 w 7"/>
                  <a:gd name="T3" fmla="*/ 0 h 9"/>
                  <a:gd name="T4" fmla="*/ 5 w 7"/>
                  <a:gd name="T5" fmla="*/ 2 h 9"/>
                  <a:gd name="T6" fmla="*/ 7 w 7"/>
                  <a:gd name="T7" fmla="*/ 4 h 9"/>
                  <a:gd name="T8" fmla="*/ 7 w 7"/>
                  <a:gd name="T9" fmla="*/ 7 h 9"/>
                  <a:gd name="T10" fmla="*/ 4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0"/>
                    </a:moveTo>
                    <a:lnTo>
                      <a:pt x="4" y="0"/>
                    </a:lnTo>
                    <a:lnTo>
                      <a:pt x="5" y="2"/>
                    </a:lnTo>
                    <a:lnTo>
                      <a:pt x="7" y="4"/>
                    </a:lnTo>
                    <a:lnTo>
                      <a:pt x="7" y="7"/>
                    </a:lnTo>
                    <a:lnTo>
                      <a:pt x="4"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17" name="Line 545"/>
              <p:cNvSpPr>
                <a:spLocks noChangeShapeType="1"/>
              </p:cNvSpPr>
              <p:nvPr userDrawn="1"/>
            </p:nvSpPr>
            <p:spPr bwMode="gray">
              <a:xfrm flipH="1">
                <a:off x="3533" y="1226"/>
                <a:ext cx="7"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18" name="Line 546"/>
              <p:cNvSpPr>
                <a:spLocks noChangeShapeType="1"/>
              </p:cNvSpPr>
              <p:nvPr userDrawn="1"/>
            </p:nvSpPr>
            <p:spPr bwMode="gray">
              <a:xfrm flipH="1">
                <a:off x="3527" y="1221"/>
                <a:ext cx="6" cy="23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19" name="Freeform 547"/>
              <p:cNvSpPr>
                <a:spLocks/>
              </p:cNvSpPr>
              <p:nvPr userDrawn="1"/>
            </p:nvSpPr>
            <p:spPr bwMode="gray">
              <a:xfrm>
                <a:off x="3527" y="1452"/>
                <a:ext cx="6" cy="22"/>
              </a:xfrm>
              <a:custGeom>
                <a:avLst/>
                <a:gdLst>
                  <a:gd name="T0" fmla="*/ 0 w 6"/>
                  <a:gd name="T1" fmla="*/ 0 h 22"/>
                  <a:gd name="T2" fmla="*/ 2 w 6"/>
                  <a:gd name="T3" fmla="*/ 5 h 22"/>
                  <a:gd name="T4" fmla="*/ 6 w 6"/>
                  <a:gd name="T5" fmla="*/ 8 h 22"/>
                  <a:gd name="T6" fmla="*/ 6 w 6"/>
                  <a:gd name="T7" fmla="*/ 12 h 22"/>
                  <a:gd name="T8" fmla="*/ 6 w 6"/>
                  <a:gd name="T9" fmla="*/ 17 h 22"/>
                  <a:gd name="T10" fmla="*/ 2 w 6"/>
                  <a:gd name="T11" fmla="*/ 22 h 22"/>
                </a:gdLst>
                <a:ahLst/>
                <a:cxnLst>
                  <a:cxn ang="0">
                    <a:pos x="T0" y="T1"/>
                  </a:cxn>
                  <a:cxn ang="0">
                    <a:pos x="T2" y="T3"/>
                  </a:cxn>
                  <a:cxn ang="0">
                    <a:pos x="T4" y="T5"/>
                  </a:cxn>
                  <a:cxn ang="0">
                    <a:pos x="T6" y="T7"/>
                  </a:cxn>
                  <a:cxn ang="0">
                    <a:pos x="T8" y="T9"/>
                  </a:cxn>
                  <a:cxn ang="0">
                    <a:pos x="T10" y="T11"/>
                  </a:cxn>
                </a:cxnLst>
                <a:rect l="0" t="0" r="r" b="b"/>
                <a:pathLst>
                  <a:path w="6" h="22">
                    <a:moveTo>
                      <a:pt x="0" y="0"/>
                    </a:moveTo>
                    <a:lnTo>
                      <a:pt x="2" y="5"/>
                    </a:lnTo>
                    <a:lnTo>
                      <a:pt x="6" y="8"/>
                    </a:lnTo>
                    <a:lnTo>
                      <a:pt x="6" y="12"/>
                    </a:lnTo>
                    <a:lnTo>
                      <a:pt x="6" y="17"/>
                    </a:lnTo>
                    <a:lnTo>
                      <a:pt x="2" y="2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20" name="Line 548"/>
              <p:cNvSpPr>
                <a:spLocks noChangeShapeType="1"/>
              </p:cNvSpPr>
              <p:nvPr userDrawn="1"/>
            </p:nvSpPr>
            <p:spPr bwMode="gray">
              <a:xfrm flipV="1">
                <a:off x="3529" y="1230"/>
                <a:ext cx="7" cy="24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21" name="Freeform 549"/>
              <p:cNvSpPr>
                <a:spLocks/>
              </p:cNvSpPr>
              <p:nvPr userDrawn="1"/>
            </p:nvSpPr>
            <p:spPr bwMode="gray">
              <a:xfrm>
                <a:off x="3533" y="1221"/>
                <a:ext cx="7" cy="9"/>
              </a:xfrm>
              <a:custGeom>
                <a:avLst/>
                <a:gdLst>
                  <a:gd name="T0" fmla="*/ 3 w 7"/>
                  <a:gd name="T1" fmla="*/ 9 h 9"/>
                  <a:gd name="T2" fmla="*/ 7 w 7"/>
                  <a:gd name="T3" fmla="*/ 7 h 9"/>
                  <a:gd name="T4" fmla="*/ 7 w 7"/>
                  <a:gd name="T5" fmla="*/ 5 h 9"/>
                  <a:gd name="T6" fmla="*/ 5 w 7"/>
                  <a:gd name="T7" fmla="*/ 3 h 9"/>
                  <a:gd name="T8" fmla="*/ 3 w 7"/>
                  <a:gd name="T9" fmla="*/ 2 h 9"/>
                  <a:gd name="T10" fmla="*/ 0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7" y="7"/>
                    </a:lnTo>
                    <a:lnTo>
                      <a:pt x="7" y="5"/>
                    </a:lnTo>
                    <a:lnTo>
                      <a:pt x="5" y="3"/>
                    </a:lnTo>
                    <a:lnTo>
                      <a:pt x="3"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22" name="Freeform 550"/>
              <p:cNvSpPr>
                <a:spLocks/>
              </p:cNvSpPr>
              <p:nvPr userDrawn="1"/>
            </p:nvSpPr>
            <p:spPr bwMode="gray">
              <a:xfrm>
                <a:off x="3143" y="1985"/>
                <a:ext cx="12" cy="9"/>
              </a:xfrm>
              <a:custGeom>
                <a:avLst/>
                <a:gdLst>
                  <a:gd name="T0" fmla="*/ 12 w 12"/>
                  <a:gd name="T1" fmla="*/ 2 h 9"/>
                  <a:gd name="T2" fmla="*/ 8 w 12"/>
                  <a:gd name="T3" fmla="*/ 0 h 9"/>
                  <a:gd name="T4" fmla="*/ 5 w 12"/>
                  <a:gd name="T5" fmla="*/ 2 h 9"/>
                  <a:gd name="T6" fmla="*/ 1 w 12"/>
                  <a:gd name="T7" fmla="*/ 4 h 9"/>
                  <a:gd name="T8" fmla="*/ 1 w 12"/>
                  <a:gd name="T9" fmla="*/ 5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12" y="2"/>
                    </a:moveTo>
                    <a:lnTo>
                      <a:pt x="8" y="0"/>
                    </a:lnTo>
                    <a:lnTo>
                      <a:pt x="5" y="2"/>
                    </a:lnTo>
                    <a:lnTo>
                      <a:pt x="1" y="4"/>
                    </a:lnTo>
                    <a:lnTo>
                      <a:pt x="1" y="5"/>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23" name="Freeform 551"/>
              <p:cNvSpPr>
                <a:spLocks/>
              </p:cNvSpPr>
              <p:nvPr userDrawn="1"/>
            </p:nvSpPr>
            <p:spPr bwMode="gray">
              <a:xfrm>
                <a:off x="3220" y="1182"/>
                <a:ext cx="10" cy="16"/>
              </a:xfrm>
              <a:custGeom>
                <a:avLst/>
                <a:gdLst>
                  <a:gd name="T0" fmla="*/ 10 w 10"/>
                  <a:gd name="T1" fmla="*/ 16 h 16"/>
                  <a:gd name="T2" fmla="*/ 10 w 10"/>
                  <a:gd name="T3" fmla="*/ 11 h 16"/>
                  <a:gd name="T4" fmla="*/ 8 w 10"/>
                  <a:gd name="T5" fmla="*/ 6 h 16"/>
                  <a:gd name="T6" fmla="*/ 5 w 10"/>
                  <a:gd name="T7" fmla="*/ 2 h 16"/>
                  <a:gd name="T8" fmla="*/ 0 w 10"/>
                  <a:gd name="T9" fmla="*/ 0 h 16"/>
                </a:gdLst>
                <a:ahLst/>
                <a:cxnLst>
                  <a:cxn ang="0">
                    <a:pos x="T0" y="T1"/>
                  </a:cxn>
                  <a:cxn ang="0">
                    <a:pos x="T2" y="T3"/>
                  </a:cxn>
                  <a:cxn ang="0">
                    <a:pos x="T4" y="T5"/>
                  </a:cxn>
                  <a:cxn ang="0">
                    <a:pos x="T6" y="T7"/>
                  </a:cxn>
                  <a:cxn ang="0">
                    <a:pos x="T8" y="T9"/>
                  </a:cxn>
                </a:cxnLst>
                <a:rect l="0" t="0" r="r" b="b"/>
                <a:pathLst>
                  <a:path w="10" h="16">
                    <a:moveTo>
                      <a:pt x="10" y="16"/>
                    </a:moveTo>
                    <a:lnTo>
                      <a:pt x="10" y="11"/>
                    </a:lnTo>
                    <a:lnTo>
                      <a:pt x="8" y="6"/>
                    </a:lnTo>
                    <a:lnTo>
                      <a:pt x="5"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24" name="Line 552"/>
              <p:cNvSpPr>
                <a:spLocks noChangeShapeType="1"/>
              </p:cNvSpPr>
              <p:nvPr userDrawn="1"/>
            </p:nvSpPr>
            <p:spPr bwMode="gray">
              <a:xfrm flipV="1">
                <a:off x="3151" y="1147"/>
                <a:ext cx="152" cy="8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25" name="Line 553"/>
              <p:cNvSpPr>
                <a:spLocks noChangeShapeType="1"/>
              </p:cNvSpPr>
              <p:nvPr userDrawn="1"/>
            </p:nvSpPr>
            <p:spPr bwMode="gray">
              <a:xfrm flipV="1">
                <a:off x="3155" y="1156"/>
                <a:ext cx="152"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26" name="Freeform 554"/>
              <p:cNvSpPr>
                <a:spLocks/>
              </p:cNvSpPr>
              <p:nvPr userDrawn="1"/>
            </p:nvSpPr>
            <p:spPr bwMode="gray">
              <a:xfrm>
                <a:off x="3295" y="1140"/>
                <a:ext cx="12" cy="16"/>
              </a:xfrm>
              <a:custGeom>
                <a:avLst/>
                <a:gdLst>
                  <a:gd name="T0" fmla="*/ 12 w 12"/>
                  <a:gd name="T1" fmla="*/ 16 h 16"/>
                  <a:gd name="T2" fmla="*/ 10 w 12"/>
                  <a:gd name="T3" fmla="*/ 11 h 16"/>
                  <a:gd name="T4" fmla="*/ 8 w 12"/>
                  <a:gd name="T5" fmla="*/ 7 h 16"/>
                  <a:gd name="T6" fmla="*/ 5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12" y="16"/>
                    </a:moveTo>
                    <a:lnTo>
                      <a:pt x="10" y="11"/>
                    </a:lnTo>
                    <a:lnTo>
                      <a:pt x="8" y="7"/>
                    </a:lnTo>
                    <a:lnTo>
                      <a:pt x="5"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27" name="Line 555"/>
              <p:cNvSpPr>
                <a:spLocks noChangeShapeType="1"/>
              </p:cNvSpPr>
              <p:nvPr userDrawn="1"/>
            </p:nvSpPr>
            <p:spPr bwMode="gray">
              <a:xfrm flipH="1">
                <a:off x="3143" y="1140"/>
                <a:ext cx="152" cy="8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28" name="Freeform 556"/>
              <p:cNvSpPr>
                <a:spLocks/>
              </p:cNvSpPr>
              <p:nvPr userDrawn="1"/>
            </p:nvSpPr>
            <p:spPr bwMode="gray">
              <a:xfrm>
                <a:off x="3143" y="1223"/>
                <a:ext cx="12" cy="17"/>
              </a:xfrm>
              <a:custGeom>
                <a:avLst/>
                <a:gdLst>
                  <a:gd name="T0" fmla="*/ 12 w 12"/>
                  <a:gd name="T1" fmla="*/ 17 h 17"/>
                  <a:gd name="T2" fmla="*/ 10 w 12"/>
                  <a:gd name="T3" fmla="*/ 12 h 17"/>
                  <a:gd name="T4" fmla="*/ 8 w 12"/>
                  <a:gd name="T5" fmla="*/ 7 h 17"/>
                  <a:gd name="T6" fmla="*/ 5 w 12"/>
                  <a:gd name="T7" fmla="*/ 3 h 17"/>
                  <a:gd name="T8" fmla="*/ 0 w 12"/>
                  <a:gd name="T9" fmla="*/ 0 h 17"/>
                </a:gdLst>
                <a:ahLst/>
                <a:cxnLst>
                  <a:cxn ang="0">
                    <a:pos x="T0" y="T1"/>
                  </a:cxn>
                  <a:cxn ang="0">
                    <a:pos x="T2" y="T3"/>
                  </a:cxn>
                  <a:cxn ang="0">
                    <a:pos x="T4" y="T5"/>
                  </a:cxn>
                  <a:cxn ang="0">
                    <a:pos x="T6" y="T7"/>
                  </a:cxn>
                  <a:cxn ang="0">
                    <a:pos x="T8" y="T9"/>
                  </a:cxn>
                </a:cxnLst>
                <a:rect l="0" t="0" r="r" b="b"/>
                <a:pathLst>
                  <a:path w="12" h="17">
                    <a:moveTo>
                      <a:pt x="12" y="17"/>
                    </a:moveTo>
                    <a:lnTo>
                      <a:pt x="10" y="12"/>
                    </a:lnTo>
                    <a:lnTo>
                      <a:pt x="8" y="7"/>
                    </a:lnTo>
                    <a:lnTo>
                      <a:pt x="5"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29" name="Freeform 557"/>
              <p:cNvSpPr>
                <a:spLocks/>
              </p:cNvSpPr>
              <p:nvPr userDrawn="1"/>
            </p:nvSpPr>
            <p:spPr bwMode="gray">
              <a:xfrm>
                <a:off x="3232" y="1172"/>
                <a:ext cx="10" cy="17"/>
              </a:xfrm>
              <a:custGeom>
                <a:avLst/>
                <a:gdLst>
                  <a:gd name="T0" fmla="*/ 10 w 10"/>
                  <a:gd name="T1" fmla="*/ 17 h 17"/>
                  <a:gd name="T2" fmla="*/ 7 w 10"/>
                  <a:gd name="T3" fmla="*/ 14 h 17"/>
                  <a:gd name="T4" fmla="*/ 3 w 10"/>
                  <a:gd name="T5" fmla="*/ 10 h 17"/>
                  <a:gd name="T6" fmla="*/ 0 w 10"/>
                  <a:gd name="T7" fmla="*/ 5 h 17"/>
                  <a:gd name="T8" fmla="*/ 0 w 10"/>
                  <a:gd name="T9" fmla="*/ 0 h 17"/>
                </a:gdLst>
                <a:ahLst/>
                <a:cxnLst>
                  <a:cxn ang="0">
                    <a:pos x="T0" y="T1"/>
                  </a:cxn>
                  <a:cxn ang="0">
                    <a:pos x="T2" y="T3"/>
                  </a:cxn>
                  <a:cxn ang="0">
                    <a:pos x="T4" y="T5"/>
                  </a:cxn>
                  <a:cxn ang="0">
                    <a:pos x="T6" y="T7"/>
                  </a:cxn>
                  <a:cxn ang="0">
                    <a:pos x="T8" y="T9"/>
                  </a:cxn>
                </a:cxnLst>
                <a:rect l="0" t="0" r="r" b="b"/>
                <a:pathLst>
                  <a:path w="10" h="17">
                    <a:moveTo>
                      <a:pt x="10" y="17"/>
                    </a:moveTo>
                    <a:lnTo>
                      <a:pt x="7" y="14"/>
                    </a:lnTo>
                    <a:lnTo>
                      <a:pt x="3" y="10"/>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30" name="Line 558"/>
              <p:cNvSpPr>
                <a:spLocks noChangeShapeType="1"/>
              </p:cNvSpPr>
              <p:nvPr userDrawn="1"/>
            </p:nvSpPr>
            <p:spPr bwMode="gray">
              <a:xfrm flipH="1">
                <a:off x="3158" y="1140"/>
                <a:ext cx="152"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31" name="Line 559"/>
              <p:cNvSpPr>
                <a:spLocks noChangeShapeType="1"/>
              </p:cNvSpPr>
              <p:nvPr userDrawn="1"/>
            </p:nvSpPr>
            <p:spPr bwMode="gray">
              <a:xfrm flipH="1">
                <a:off x="3165" y="1147"/>
                <a:ext cx="152"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32" name="Freeform 560"/>
              <p:cNvSpPr>
                <a:spLocks/>
              </p:cNvSpPr>
              <p:nvPr userDrawn="1"/>
            </p:nvSpPr>
            <p:spPr bwMode="gray">
              <a:xfrm>
                <a:off x="3155" y="1214"/>
                <a:ext cx="10" cy="17"/>
              </a:xfrm>
              <a:custGeom>
                <a:avLst/>
                <a:gdLst>
                  <a:gd name="T0" fmla="*/ 10 w 10"/>
                  <a:gd name="T1" fmla="*/ 17 h 17"/>
                  <a:gd name="T2" fmla="*/ 7 w 10"/>
                  <a:gd name="T3" fmla="*/ 14 h 17"/>
                  <a:gd name="T4" fmla="*/ 3 w 10"/>
                  <a:gd name="T5" fmla="*/ 10 h 17"/>
                  <a:gd name="T6" fmla="*/ 0 w 10"/>
                  <a:gd name="T7" fmla="*/ 5 h 17"/>
                  <a:gd name="T8" fmla="*/ 0 w 10"/>
                  <a:gd name="T9" fmla="*/ 0 h 17"/>
                </a:gdLst>
                <a:ahLst/>
                <a:cxnLst>
                  <a:cxn ang="0">
                    <a:pos x="T0" y="T1"/>
                  </a:cxn>
                  <a:cxn ang="0">
                    <a:pos x="T2" y="T3"/>
                  </a:cxn>
                  <a:cxn ang="0">
                    <a:pos x="T4" y="T5"/>
                  </a:cxn>
                  <a:cxn ang="0">
                    <a:pos x="T6" y="T7"/>
                  </a:cxn>
                  <a:cxn ang="0">
                    <a:pos x="T8" y="T9"/>
                  </a:cxn>
                </a:cxnLst>
                <a:rect l="0" t="0" r="r" b="b"/>
                <a:pathLst>
                  <a:path w="10" h="17">
                    <a:moveTo>
                      <a:pt x="10" y="17"/>
                    </a:moveTo>
                    <a:lnTo>
                      <a:pt x="7" y="14"/>
                    </a:lnTo>
                    <a:lnTo>
                      <a:pt x="3" y="10"/>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33" name="Line 561"/>
              <p:cNvSpPr>
                <a:spLocks noChangeShapeType="1"/>
              </p:cNvSpPr>
              <p:nvPr userDrawn="1"/>
            </p:nvSpPr>
            <p:spPr bwMode="gray">
              <a:xfrm flipV="1">
                <a:off x="3155" y="1132"/>
                <a:ext cx="152" cy="8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34" name="Freeform 562"/>
              <p:cNvSpPr>
                <a:spLocks/>
              </p:cNvSpPr>
              <p:nvPr userDrawn="1"/>
            </p:nvSpPr>
            <p:spPr bwMode="gray">
              <a:xfrm>
                <a:off x="3307" y="1132"/>
                <a:ext cx="10" cy="15"/>
              </a:xfrm>
              <a:custGeom>
                <a:avLst/>
                <a:gdLst>
                  <a:gd name="T0" fmla="*/ 10 w 10"/>
                  <a:gd name="T1" fmla="*/ 15 h 15"/>
                  <a:gd name="T2" fmla="*/ 7 w 10"/>
                  <a:gd name="T3" fmla="*/ 14 h 15"/>
                  <a:gd name="T4" fmla="*/ 3 w 10"/>
                  <a:gd name="T5" fmla="*/ 8 h 15"/>
                  <a:gd name="T6" fmla="*/ 0 w 10"/>
                  <a:gd name="T7" fmla="*/ 5 h 15"/>
                  <a:gd name="T8" fmla="*/ 0 w 10"/>
                  <a:gd name="T9" fmla="*/ 0 h 15"/>
                </a:gdLst>
                <a:ahLst/>
                <a:cxnLst>
                  <a:cxn ang="0">
                    <a:pos x="T0" y="T1"/>
                  </a:cxn>
                  <a:cxn ang="0">
                    <a:pos x="T2" y="T3"/>
                  </a:cxn>
                  <a:cxn ang="0">
                    <a:pos x="T4" y="T5"/>
                  </a:cxn>
                  <a:cxn ang="0">
                    <a:pos x="T6" y="T7"/>
                  </a:cxn>
                  <a:cxn ang="0">
                    <a:pos x="T8" y="T9"/>
                  </a:cxn>
                </a:cxnLst>
                <a:rect l="0" t="0" r="r" b="b"/>
                <a:pathLst>
                  <a:path w="10" h="15">
                    <a:moveTo>
                      <a:pt x="10" y="15"/>
                    </a:moveTo>
                    <a:lnTo>
                      <a:pt x="7" y="14"/>
                    </a:lnTo>
                    <a:lnTo>
                      <a:pt x="3" y="8"/>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35" name="Freeform 563"/>
              <p:cNvSpPr>
                <a:spLocks/>
              </p:cNvSpPr>
              <p:nvPr userDrawn="1"/>
            </p:nvSpPr>
            <p:spPr bwMode="gray">
              <a:xfrm>
                <a:off x="3450" y="1256"/>
                <a:ext cx="13" cy="17"/>
              </a:xfrm>
              <a:custGeom>
                <a:avLst/>
                <a:gdLst>
                  <a:gd name="T0" fmla="*/ 0 w 13"/>
                  <a:gd name="T1" fmla="*/ 0 h 17"/>
                  <a:gd name="T2" fmla="*/ 6 w 13"/>
                  <a:gd name="T3" fmla="*/ 2 h 17"/>
                  <a:gd name="T4" fmla="*/ 9 w 13"/>
                  <a:gd name="T5" fmla="*/ 7 h 17"/>
                  <a:gd name="T6" fmla="*/ 11 w 13"/>
                  <a:gd name="T7" fmla="*/ 10 h 17"/>
                  <a:gd name="T8" fmla="*/ 13 w 13"/>
                  <a:gd name="T9" fmla="*/ 17 h 17"/>
                </a:gdLst>
                <a:ahLst/>
                <a:cxnLst>
                  <a:cxn ang="0">
                    <a:pos x="T0" y="T1"/>
                  </a:cxn>
                  <a:cxn ang="0">
                    <a:pos x="T2" y="T3"/>
                  </a:cxn>
                  <a:cxn ang="0">
                    <a:pos x="T4" y="T5"/>
                  </a:cxn>
                  <a:cxn ang="0">
                    <a:pos x="T6" y="T7"/>
                  </a:cxn>
                  <a:cxn ang="0">
                    <a:pos x="T8" y="T9"/>
                  </a:cxn>
                </a:cxnLst>
                <a:rect l="0" t="0" r="r" b="b"/>
                <a:pathLst>
                  <a:path w="13" h="17">
                    <a:moveTo>
                      <a:pt x="0" y="0"/>
                    </a:moveTo>
                    <a:lnTo>
                      <a:pt x="6" y="2"/>
                    </a:lnTo>
                    <a:lnTo>
                      <a:pt x="9" y="7"/>
                    </a:lnTo>
                    <a:lnTo>
                      <a:pt x="11" y="10"/>
                    </a:lnTo>
                    <a:lnTo>
                      <a:pt x="13"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36" name="Line 564"/>
              <p:cNvSpPr>
                <a:spLocks noChangeShapeType="1"/>
              </p:cNvSpPr>
              <p:nvPr userDrawn="1"/>
            </p:nvSpPr>
            <p:spPr bwMode="gray">
              <a:xfrm flipV="1">
                <a:off x="3384" y="1219"/>
                <a:ext cx="150" cy="8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37" name="Line 565"/>
              <p:cNvSpPr>
                <a:spLocks noChangeShapeType="1"/>
              </p:cNvSpPr>
              <p:nvPr userDrawn="1"/>
            </p:nvSpPr>
            <p:spPr bwMode="gray">
              <a:xfrm flipV="1">
                <a:off x="3375" y="1214"/>
                <a:ext cx="151" cy="8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38" name="Freeform 566"/>
              <p:cNvSpPr>
                <a:spLocks/>
              </p:cNvSpPr>
              <p:nvPr userDrawn="1"/>
            </p:nvSpPr>
            <p:spPr bwMode="gray">
              <a:xfrm>
                <a:off x="3526" y="1214"/>
                <a:ext cx="10" cy="16"/>
              </a:xfrm>
              <a:custGeom>
                <a:avLst/>
                <a:gdLst>
                  <a:gd name="T0" fmla="*/ 0 w 10"/>
                  <a:gd name="T1" fmla="*/ 0 h 16"/>
                  <a:gd name="T2" fmla="*/ 5 w 10"/>
                  <a:gd name="T3" fmla="*/ 2 h 16"/>
                  <a:gd name="T4" fmla="*/ 8 w 10"/>
                  <a:gd name="T5" fmla="*/ 5 h 16"/>
                  <a:gd name="T6" fmla="*/ 10 w 10"/>
                  <a:gd name="T7" fmla="*/ 10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5" y="2"/>
                    </a:lnTo>
                    <a:lnTo>
                      <a:pt x="8" y="5"/>
                    </a:lnTo>
                    <a:lnTo>
                      <a:pt x="10" y="10"/>
                    </a:lnTo>
                    <a:lnTo>
                      <a:pt x="1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39" name="Line 567"/>
              <p:cNvSpPr>
                <a:spLocks noChangeShapeType="1"/>
              </p:cNvSpPr>
              <p:nvPr userDrawn="1"/>
            </p:nvSpPr>
            <p:spPr bwMode="gray">
              <a:xfrm flipH="1">
                <a:off x="3386" y="1230"/>
                <a:ext cx="150" cy="8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40" name="Freeform 568"/>
              <p:cNvSpPr>
                <a:spLocks/>
              </p:cNvSpPr>
              <p:nvPr userDrawn="1"/>
            </p:nvSpPr>
            <p:spPr bwMode="gray">
              <a:xfrm>
                <a:off x="3375" y="1300"/>
                <a:ext cx="11" cy="15"/>
              </a:xfrm>
              <a:custGeom>
                <a:avLst/>
                <a:gdLst>
                  <a:gd name="T0" fmla="*/ 11 w 11"/>
                  <a:gd name="T1" fmla="*/ 15 h 15"/>
                  <a:gd name="T2" fmla="*/ 11 w 11"/>
                  <a:gd name="T3" fmla="*/ 10 h 15"/>
                  <a:gd name="T4" fmla="*/ 9 w 11"/>
                  <a:gd name="T5" fmla="*/ 5 h 15"/>
                  <a:gd name="T6" fmla="*/ 5 w 11"/>
                  <a:gd name="T7" fmla="*/ 1 h 15"/>
                  <a:gd name="T8" fmla="*/ 0 w 11"/>
                  <a:gd name="T9" fmla="*/ 0 h 15"/>
                </a:gdLst>
                <a:ahLst/>
                <a:cxnLst>
                  <a:cxn ang="0">
                    <a:pos x="T0" y="T1"/>
                  </a:cxn>
                  <a:cxn ang="0">
                    <a:pos x="T2" y="T3"/>
                  </a:cxn>
                  <a:cxn ang="0">
                    <a:pos x="T4" y="T5"/>
                  </a:cxn>
                  <a:cxn ang="0">
                    <a:pos x="T6" y="T7"/>
                  </a:cxn>
                  <a:cxn ang="0">
                    <a:pos x="T8" y="T9"/>
                  </a:cxn>
                </a:cxnLst>
                <a:rect l="0" t="0" r="r" b="b"/>
                <a:pathLst>
                  <a:path w="11" h="15">
                    <a:moveTo>
                      <a:pt x="11" y="15"/>
                    </a:moveTo>
                    <a:lnTo>
                      <a:pt x="11" y="10"/>
                    </a:lnTo>
                    <a:lnTo>
                      <a:pt x="9" y="5"/>
                    </a:lnTo>
                    <a:lnTo>
                      <a:pt x="5" y="1"/>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41" name="Freeform 569"/>
              <p:cNvSpPr>
                <a:spLocks/>
              </p:cNvSpPr>
              <p:nvPr userDrawn="1"/>
            </p:nvSpPr>
            <p:spPr bwMode="gray">
              <a:xfrm>
                <a:off x="3431" y="2006"/>
                <a:ext cx="11" cy="9"/>
              </a:xfrm>
              <a:custGeom>
                <a:avLst/>
                <a:gdLst>
                  <a:gd name="T0" fmla="*/ 11 w 11"/>
                  <a:gd name="T1" fmla="*/ 0 h 9"/>
                  <a:gd name="T2" fmla="*/ 11 w 11"/>
                  <a:gd name="T3" fmla="*/ 4 h 9"/>
                  <a:gd name="T4" fmla="*/ 7 w 11"/>
                  <a:gd name="T5" fmla="*/ 7 h 9"/>
                  <a:gd name="T6" fmla="*/ 4 w 11"/>
                  <a:gd name="T7" fmla="*/ 9 h 9"/>
                  <a:gd name="T8" fmla="*/ 0 w 11"/>
                  <a:gd name="T9" fmla="*/ 9 h 9"/>
                </a:gdLst>
                <a:ahLst/>
                <a:cxnLst>
                  <a:cxn ang="0">
                    <a:pos x="T0" y="T1"/>
                  </a:cxn>
                  <a:cxn ang="0">
                    <a:pos x="T2" y="T3"/>
                  </a:cxn>
                  <a:cxn ang="0">
                    <a:pos x="T4" y="T5"/>
                  </a:cxn>
                  <a:cxn ang="0">
                    <a:pos x="T6" y="T7"/>
                  </a:cxn>
                  <a:cxn ang="0">
                    <a:pos x="T8" y="T9"/>
                  </a:cxn>
                </a:cxnLst>
                <a:rect l="0" t="0" r="r" b="b"/>
                <a:pathLst>
                  <a:path w="11" h="9">
                    <a:moveTo>
                      <a:pt x="11" y="0"/>
                    </a:moveTo>
                    <a:lnTo>
                      <a:pt x="11" y="4"/>
                    </a:lnTo>
                    <a:lnTo>
                      <a:pt x="7" y="7"/>
                    </a:lnTo>
                    <a:lnTo>
                      <a:pt x="4" y="9"/>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42" name="Line 570"/>
              <p:cNvSpPr>
                <a:spLocks noChangeShapeType="1"/>
              </p:cNvSpPr>
              <p:nvPr userDrawn="1"/>
            </p:nvSpPr>
            <p:spPr bwMode="gray">
              <a:xfrm flipV="1">
                <a:off x="3365" y="1966"/>
                <a:ext cx="147" cy="9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43" name="Line 571"/>
              <p:cNvSpPr>
                <a:spLocks noChangeShapeType="1"/>
              </p:cNvSpPr>
              <p:nvPr userDrawn="1"/>
            </p:nvSpPr>
            <p:spPr bwMode="gray">
              <a:xfrm flipV="1">
                <a:off x="3368" y="1959"/>
                <a:ext cx="147" cy="9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44" name="Freeform 572"/>
              <p:cNvSpPr>
                <a:spLocks/>
              </p:cNvSpPr>
              <p:nvPr userDrawn="1"/>
            </p:nvSpPr>
            <p:spPr bwMode="gray">
              <a:xfrm>
                <a:off x="3503" y="1959"/>
                <a:ext cx="12" cy="9"/>
              </a:xfrm>
              <a:custGeom>
                <a:avLst/>
                <a:gdLst>
                  <a:gd name="T0" fmla="*/ 12 w 12"/>
                  <a:gd name="T1" fmla="*/ 0 h 9"/>
                  <a:gd name="T2" fmla="*/ 10 w 12"/>
                  <a:gd name="T3" fmla="*/ 5 h 9"/>
                  <a:gd name="T4" fmla="*/ 9 w 12"/>
                  <a:gd name="T5" fmla="*/ 7 h 9"/>
                  <a:gd name="T6" fmla="*/ 5 w 12"/>
                  <a:gd name="T7" fmla="*/ 9 h 9"/>
                  <a:gd name="T8" fmla="*/ 0 w 12"/>
                  <a:gd name="T9" fmla="*/ 9 h 9"/>
                </a:gdLst>
                <a:ahLst/>
                <a:cxnLst>
                  <a:cxn ang="0">
                    <a:pos x="T0" y="T1"/>
                  </a:cxn>
                  <a:cxn ang="0">
                    <a:pos x="T2" y="T3"/>
                  </a:cxn>
                  <a:cxn ang="0">
                    <a:pos x="T4" y="T5"/>
                  </a:cxn>
                  <a:cxn ang="0">
                    <a:pos x="T6" y="T7"/>
                  </a:cxn>
                  <a:cxn ang="0">
                    <a:pos x="T8" y="T9"/>
                  </a:cxn>
                </a:cxnLst>
                <a:rect l="0" t="0" r="r" b="b"/>
                <a:pathLst>
                  <a:path w="12" h="9">
                    <a:moveTo>
                      <a:pt x="12" y="0"/>
                    </a:moveTo>
                    <a:lnTo>
                      <a:pt x="10" y="5"/>
                    </a:lnTo>
                    <a:lnTo>
                      <a:pt x="9" y="7"/>
                    </a:lnTo>
                    <a:lnTo>
                      <a:pt x="5" y="9"/>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45" name="Line 573"/>
              <p:cNvSpPr>
                <a:spLocks noChangeShapeType="1"/>
              </p:cNvSpPr>
              <p:nvPr userDrawn="1"/>
            </p:nvSpPr>
            <p:spPr bwMode="gray">
              <a:xfrm flipH="1">
                <a:off x="3358" y="1968"/>
                <a:ext cx="145" cy="9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46" name="Freeform 574"/>
              <p:cNvSpPr>
                <a:spLocks/>
              </p:cNvSpPr>
              <p:nvPr userDrawn="1"/>
            </p:nvSpPr>
            <p:spPr bwMode="gray">
              <a:xfrm>
                <a:off x="3358" y="2053"/>
                <a:ext cx="10" cy="9"/>
              </a:xfrm>
              <a:custGeom>
                <a:avLst/>
                <a:gdLst>
                  <a:gd name="T0" fmla="*/ 0 w 10"/>
                  <a:gd name="T1" fmla="*/ 9 h 9"/>
                  <a:gd name="T2" fmla="*/ 3 w 10"/>
                  <a:gd name="T3" fmla="*/ 9 h 9"/>
                  <a:gd name="T4" fmla="*/ 7 w 10"/>
                  <a:gd name="T5" fmla="*/ 9 h 9"/>
                  <a:gd name="T6" fmla="*/ 10 w 10"/>
                  <a:gd name="T7" fmla="*/ 6 h 9"/>
                  <a:gd name="T8" fmla="*/ 10 w 10"/>
                  <a:gd name="T9" fmla="*/ 0 h 9"/>
                </a:gdLst>
                <a:ahLst/>
                <a:cxnLst>
                  <a:cxn ang="0">
                    <a:pos x="T0" y="T1"/>
                  </a:cxn>
                  <a:cxn ang="0">
                    <a:pos x="T2" y="T3"/>
                  </a:cxn>
                  <a:cxn ang="0">
                    <a:pos x="T4" y="T5"/>
                  </a:cxn>
                  <a:cxn ang="0">
                    <a:pos x="T6" y="T7"/>
                  </a:cxn>
                  <a:cxn ang="0">
                    <a:pos x="T8" y="T9"/>
                  </a:cxn>
                </a:cxnLst>
                <a:rect l="0" t="0" r="r" b="b"/>
                <a:pathLst>
                  <a:path w="10" h="9">
                    <a:moveTo>
                      <a:pt x="0" y="9"/>
                    </a:moveTo>
                    <a:lnTo>
                      <a:pt x="3" y="9"/>
                    </a:lnTo>
                    <a:lnTo>
                      <a:pt x="7" y="9"/>
                    </a:lnTo>
                    <a:lnTo>
                      <a:pt x="10" y="6"/>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47" name="Freeform 575"/>
              <p:cNvSpPr>
                <a:spLocks/>
              </p:cNvSpPr>
              <p:nvPr userDrawn="1"/>
            </p:nvSpPr>
            <p:spPr bwMode="gray">
              <a:xfrm>
                <a:off x="2377" y="1219"/>
                <a:ext cx="8" cy="16"/>
              </a:xfrm>
              <a:custGeom>
                <a:avLst/>
                <a:gdLst>
                  <a:gd name="T0" fmla="*/ 8 w 8"/>
                  <a:gd name="T1" fmla="*/ 0 h 16"/>
                  <a:gd name="T2" fmla="*/ 7 w 8"/>
                  <a:gd name="T3" fmla="*/ 5 h 16"/>
                  <a:gd name="T4" fmla="*/ 5 w 8"/>
                  <a:gd name="T5" fmla="*/ 9 h 16"/>
                  <a:gd name="T6" fmla="*/ 3 w 8"/>
                  <a:gd name="T7" fmla="*/ 14 h 16"/>
                  <a:gd name="T8" fmla="*/ 0 w 8"/>
                  <a:gd name="T9" fmla="*/ 16 h 16"/>
                </a:gdLst>
                <a:ahLst/>
                <a:cxnLst>
                  <a:cxn ang="0">
                    <a:pos x="T0" y="T1"/>
                  </a:cxn>
                  <a:cxn ang="0">
                    <a:pos x="T2" y="T3"/>
                  </a:cxn>
                  <a:cxn ang="0">
                    <a:pos x="T4" y="T5"/>
                  </a:cxn>
                  <a:cxn ang="0">
                    <a:pos x="T6" y="T7"/>
                  </a:cxn>
                  <a:cxn ang="0">
                    <a:pos x="T8" y="T9"/>
                  </a:cxn>
                </a:cxnLst>
                <a:rect l="0" t="0" r="r" b="b"/>
                <a:pathLst>
                  <a:path w="8" h="16">
                    <a:moveTo>
                      <a:pt x="8" y="0"/>
                    </a:moveTo>
                    <a:lnTo>
                      <a:pt x="7" y="5"/>
                    </a:lnTo>
                    <a:lnTo>
                      <a:pt x="5" y="9"/>
                    </a:lnTo>
                    <a:lnTo>
                      <a:pt x="3" y="14"/>
                    </a:lnTo>
                    <a:lnTo>
                      <a:pt x="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48" name="Line 576"/>
              <p:cNvSpPr>
                <a:spLocks noChangeShapeType="1"/>
              </p:cNvSpPr>
              <p:nvPr userDrawn="1"/>
            </p:nvSpPr>
            <p:spPr bwMode="gray">
              <a:xfrm flipH="1" flipV="1">
                <a:off x="2289" y="1196"/>
                <a:ext cx="124" cy="4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49" name="Line 577"/>
              <p:cNvSpPr>
                <a:spLocks noChangeShapeType="1"/>
              </p:cNvSpPr>
              <p:nvPr userDrawn="1"/>
            </p:nvSpPr>
            <p:spPr bwMode="gray">
              <a:xfrm flipH="1" flipV="1">
                <a:off x="2293" y="1188"/>
                <a:ext cx="133" cy="4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50" name="Freeform 578"/>
              <p:cNvSpPr>
                <a:spLocks/>
              </p:cNvSpPr>
              <p:nvPr userDrawn="1"/>
            </p:nvSpPr>
            <p:spPr bwMode="gray">
              <a:xfrm>
                <a:off x="2284" y="1188"/>
                <a:ext cx="9" cy="15"/>
              </a:xfrm>
              <a:custGeom>
                <a:avLst/>
                <a:gdLst>
                  <a:gd name="T0" fmla="*/ 9 w 9"/>
                  <a:gd name="T1" fmla="*/ 0 h 15"/>
                  <a:gd name="T2" fmla="*/ 7 w 9"/>
                  <a:gd name="T3" fmla="*/ 3 h 15"/>
                  <a:gd name="T4" fmla="*/ 5 w 9"/>
                  <a:gd name="T5" fmla="*/ 8 h 15"/>
                  <a:gd name="T6" fmla="*/ 3 w 9"/>
                  <a:gd name="T7" fmla="*/ 12 h 15"/>
                  <a:gd name="T8" fmla="*/ 0 w 9"/>
                  <a:gd name="T9" fmla="*/ 15 h 15"/>
                </a:gdLst>
                <a:ahLst/>
                <a:cxnLst>
                  <a:cxn ang="0">
                    <a:pos x="T0" y="T1"/>
                  </a:cxn>
                  <a:cxn ang="0">
                    <a:pos x="T2" y="T3"/>
                  </a:cxn>
                  <a:cxn ang="0">
                    <a:pos x="T4" y="T5"/>
                  </a:cxn>
                  <a:cxn ang="0">
                    <a:pos x="T6" y="T7"/>
                  </a:cxn>
                  <a:cxn ang="0">
                    <a:pos x="T8" y="T9"/>
                  </a:cxn>
                </a:cxnLst>
                <a:rect l="0" t="0" r="r" b="b"/>
                <a:pathLst>
                  <a:path w="9" h="15">
                    <a:moveTo>
                      <a:pt x="9" y="0"/>
                    </a:moveTo>
                    <a:lnTo>
                      <a:pt x="7" y="3"/>
                    </a:lnTo>
                    <a:lnTo>
                      <a:pt x="5" y="8"/>
                    </a:lnTo>
                    <a:lnTo>
                      <a:pt x="3" y="12"/>
                    </a:lnTo>
                    <a:lnTo>
                      <a:pt x="0" y="1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51" name="Line 579"/>
              <p:cNvSpPr>
                <a:spLocks noChangeShapeType="1"/>
              </p:cNvSpPr>
              <p:nvPr userDrawn="1"/>
            </p:nvSpPr>
            <p:spPr bwMode="gray">
              <a:xfrm>
                <a:off x="2284" y="1203"/>
                <a:ext cx="119" cy="4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52" name="Freeform 580"/>
              <p:cNvSpPr>
                <a:spLocks/>
              </p:cNvSpPr>
              <p:nvPr userDrawn="1"/>
            </p:nvSpPr>
            <p:spPr bwMode="gray">
              <a:xfrm>
                <a:off x="2286" y="1097"/>
                <a:ext cx="5" cy="8"/>
              </a:xfrm>
              <a:custGeom>
                <a:avLst/>
                <a:gdLst>
                  <a:gd name="T0" fmla="*/ 5 w 5"/>
                  <a:gd name="T1" fmla="*/ 8 h 8"/>
                  <a:gd name="T2" fmla="*/ 1 w 5"/>
                  <a:gd name="T3" fmla="*/ 7 h 8"/>
                  <a:gd name="T4" fmla="*/ 0 w 5"/>
                  <a:gd name="T5" fmla="*/ 5 h 8"/>
                  <a:gd name="T6" fmla="*/ 1 w 5"/>
                  <a:gd name="T7" fmla="*/ 3 h 8"/>
                  <a:gd name="T8" fmla="*/ 3 w 5"/>
                  <a:gd name="T9" fmla="*/ 0 h 8"/>
                </a:gdLst>
                <a:ahLst/>
                <a:cxnLst>
                  <a:cxn ang="0">
                    <a:pos x="T0" y="T1"/>
                  </a:cxn>
                  <a:cxn ang="0">
                    <a:pos x="T2" y="T3"/>
                  </a:cxn>
                  <a:cxn ang="0">
                    <a:pos x="T4" y="T5"/>
                  </a:cxn>
                  <a:cxn ang="0">
                    <a:pos x="T6" y="T7"/>
                  </a:cxn>
                  <a:cxn ang="0">
                    <a:pos x="T8" y="T9"/>
                  </a:cxn>
                </a:cxnLst>
                <a:rect l="0" t="0" r="r" b="b"/>
                <a:pathLst>
                  <a:path w="5" h="8">
                    <a:moveTo>
                      <a:pt x="5" y="8"/>
                    </a:moveTo>
                    <a:lnTo>
                      <a:pt x="1" y="7"/>
                    </a:lnTo>
                    <a:lnTo>
                      <a:pt x="0" y="5"/>
                    </a:lnTo>
                    <a:lnTo>
                      <a:pt x="1" y="3"/>
                    </a:lnTo>
                    <a:lnTo>
                      <a:pt x="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53" name="Line 581"/>
              <p:cNvSpPr>
                <a:spLocks noChangeShapeType="1"/>
              </p:cNvSpPr>
              <p:nvPr userDrawn="1"/>
            </p:nvSpPr>
            <p:spPr bwMode="gray">
              <a:xfrm flipH="1" flipV="1">
                <a:off x="2282" y="960"/>
                <a:ext cx="5"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54" name="Line 582"/>
              <p:cNvSpPr>
                <a:spLocks noChangeShapeType="1"/>
              </p:cNvSpPr>
              <p:nvPr userDrawn="1"/>
            </p:nvSpPr>
            <p:spPr bwMode="gray">
              <a:xfrm flipH="1" flipV="1">
                <a:off x="2287" y="966"/>
                <a:ext cx="6" cy="22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55" name="Freeform 583"/>
              <p:cNvSpPr>
                <a:spLocks/>
              </p:cNvSpPr>
              <p:nvPr userDrawn="1"/>
            </p:nvSpPr>
            <p:spPr bwMode="gray">
              <a:xfrm>
                <a:off x="2284" y="957"/>
                <a:ext cx="3" cy="9"/>
              </a:xfrm>
              <a:custGeom>
                <a:avLst/>
                <a:gdLst>
                  <a:gd name="T0" fmla="*/ 3 w 3"/>
                  <a:gd name="T1" fmla="*/ 9 h 9"/>
                  <a:gd name="T2" fmla="*/ 0 w 3"/>
                  <a:gd name="T3" fmla="*/ 7 h 9"/>
                  <a:gd name="T4" fmla="*/ 0 w 3"/>
                  <a:gd name="T5" fmla="*/ 5 h 9"/>
                  <a:gd name="T6" fmla="*/ 0 w 3"/>
                  <a:gd name="T7" fmla="*/ 2 h 9"/>
                  <a:gd name="T8" fmla="*/ 2 w 3"/>
                  <a:gd name="T9" fmla="*/ 0 h 9"/>
                </a:gdLst>
                <a:ahLst/>
                <a:cxnLst>
                  <a:cxn ang="0">
                    <a:pos x="T0" y="T1"/>
                  </a:cxn>
                  <a:cxn ang="0">
                    <a:pos x="T2" y="T3"/>
                  </a:cxn>
                  <a:cxn ang="0">
                    <a:pos x="T4" y="T5"/>
                  </a:cxn>
                  <a:cxn ang="0">
                    <a:pos x="T6" y="T7"/>
                  </a:cxn>
                  <a:cxn ang="0">
                    <a:pos x="T8" y="T9"/>
                  </a:cxn>
                </a:cxnLst>
                <a:rect l="0" t="0" r="r" b="b"/>
                <a:pathLst>
                  <a:path w="3" h="9">
                    <a:moveTo>
                      <a:pt x="3" y="9"/>
                    </a:moveTo>
                    <a:lnTo>
                      <a:pt x="0" y="7"/>
                    </a:lnTo>
                    <a:lnTo>
                      <a:pt x="0" y="5"/>
                    </a:lnTo>
                    <a:lnTo>
                      <a:pt x="0" y="2"/>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56" name="Line 584"/>
              <p:cNvSpPr>
                <a:spLocks noChangeShapeType="1"/>
              </p:cNvSpPr>
              <p:nvPr userDrawn="1"/>
            </p:nvSpPr>
            <p:spPr bwMode="gray">
              <a:xfrm>
                <a:off x="2286" y="957"/>
                <a:ext cx="5"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57" name="Freeform 585"/>
              <p:cNvSpPr>
                <a:spLocks/>
              </p:cNvSpPr>
              <p:nvPr userDrawn="1"/>
            </p:nvSpPr>
            <p:spPr bwMode="gray">
              <a:xfrm>
                <a:off x="2287" y="1188"/>
                <a:ext cx="6" cy="3"/>
              </a:xfrm>
              <a:custGeom>
                <a:avLst/>
                <a:gdLst>
                  <a:gd name="T0" fmla="*/ 6 w 6"/>
                  <a:gd name="T1" fmla="*/ 0 h 3"/>
                  <a:gd name="T2" fmla="*/ 2 w 6"/>
                  <a:gd name="T3" fmla="*/ 0 h 3"/>
                  <a:gd name="T4" fmla="*/ 0 w 6"/>
                  <a:gd name="T5" fmla="*/ 1 h 3"/>
                  <a:gd name="T6" fmla="*/ 0 w 6"/>
                  <a:gd name="T7" fmla="*/ 1 h 3"/>
                  <a:gd name="T8" fmla="*/ 0 w 6"/>
                  <a:gd name="T9" fmla="*/ 3 h 3"/>
                  <a:gd name="T10" fmla="*/ 2 w 6"/>
                  <a:gd name="T11" fmla="*/ 3 h 3"/>
                  <a:gd name="T12" fmla="*/ 4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2" y="0"/>
                    </a:lnTo>
                    <a:lnTo>
                      <a:pt x="0" y="1"/>
                    </a:lnTo>
                    <a:lnTo>
                      <a:pt x="0" y="1"/>
                    </a:lnTo>
                    <a:lnTo>
                      <a:pt x="0" y="3"/>
                    </a:lnTo>
                    <a:lnTo>
                      <a:pt x="2" y="3"/>
                    </a:lnTo>
                    <a:lnTo>
                      <a:pt x="4" y="3"/>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58" name="Freeform 586"/>
              <p:cNvSpPr>
                <a:spLocks/>
              </p:cNvSpPr>
              <p:nvPr userDrawn="1"/>
            </p:nvSpPr>
            <p:spPr bwMode="gray">
              <a:xfrm>
                <a:off x="2380" y="978"/>
                <a:ext cx="9" cy="17"/>
              </a:xfrm>
              <a:custGeom>
                <a:avLst/>
                <a:gdLst>
                  <a:gd name="T0" fmla="*/ 0 w 9"/>
                  <a:gd name="T1" fmla="*/ 17 h 17"/>
                  <a:gd name="T2" fmla="*/ 2 w 9"/>
                  <a:gd name="T3" fmla="*/ 12 h 17"/>
                  <a:gd name="T4" fmla="*/ 4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2" y="12"/>
                    </a:lnTo>
                    <a:lnTo>
                      <a:pt x="4" y="7"/>
                    </a:lnTo>
                    <a:lnTo>
                      <a:pt x="5"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59" name="Line 587"/>
              <p:cNvSpPr>
                <a:spLocks noChangeShapeType="1"/>
              </p:cNvSpPr>
              <p:nvPr userDrawn="1"/>
            </p:nvSpPr>
            <p:spPr bwMode="gray">
              <a:xfrm>
                <a:off x="2289" y="955"/>
                <a:ext cx="189" cy="6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0" name="Line 588"/>
              <p:cNvSpPr>
                <a:spLocks noChangeShapeType="1"/>
              </p:cNvSpPr>
              <p:nvPr userDrawn="1"/>
            </p:nvSpPr>
            <p:spPr bwMode="gray">
              <a:xfrm>
                <a:off x="2287" y="966"/>
                <a:ext cx="188" cy="6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1" name="Freeform 589"/>
              <p:cNvSpPr>
                <a:spLocks/>
              </p:cNvSpPr>
              <p:nvPr userDrawn="1"/>
            </p:nvSpPr>
            <p:spPr bwMode="gray">
              <a:xfrm>
                <a:off x="2475" y="1009"/>
                <a:ext cx="8" cy="18"/>
              </a:xfrm>
              <a:custGeom>
                <a:avLst/>
                <a:gdLst>
                  <a:gd name="T0" fmla="*/ 0 w 8"/>
                  <a:gd name="T1" fmla="*/ 18 h 18"/>
                  <a:gd name="T2" fmla="*/ 1 w 8"/>
                  <a:gd name="T3" fmla="*/ 13 h 18"/>
                  <a:gd name="T4" fmla="*/ 3 w 8"/>
                  <a:gd name="T5" fmla="*/ 7 h 18"/>
                  <a:gd name="T6" fmla="*/ 5 w 8"/>
                  <a:gd name="T7" fmla="*/ 4 h 18"/>
                  <a:gd name="T8" fmla="*/ 8 w 8"/>
                  <a:gd name="T9" fmla="*/ 0 h 18"/>
                </a:gdLst>
                <a:ahLst/>
                <a:cxnLst>
                  <a:cxn ang="0">
                    <a:pos x="T0" y="T1"/>
                  </a:cxn>
                  <a:cxn ang="0">
                    <a:pos x="T2" y="T3"/>
                  </a:cxn>
                  <a:cxn ang="0">
                    <a:pos x="T4" y="T5"/>
                  </a:cxn>
                  <a:cxn ang="0">
                    <a:pos x="T6" y="T7"/>
                  </a:cxn>
                  <a:cxn ang="0">
                    <a:pos x="T8" y="T9"/>
                  </a:cxn>
                </a:cxnLst>
                <a:rect l="0" t="0" r="r" b="b"/>
                <a:pathLst>
                  <a:path w="8" h="18">
                    <a:moveTo>
                      <a:pt x="0" y="18"/>
                    </a:moveTo>
                    <a:lnTo>
                      <a:pt x="1" y="13"/>
                    </a:lnTo>
                    <a:lnTo>
                      <a:pt x="3" y="7"/>
                    </a:lnTo>
                    <a:lnTo>
                      <a:pt x="5" y="4"/>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62" name="Line 590"/>
              <p:cNvSpPr>
                <a:spLocks noChangeShapeType="1"/>
              </p:cNvSpPr>
              <p:nvPr userDrawn="1"/>
            </p:nvSpPr>
            <p:spPr bwMode="gray">
              <a:xfrm flipH="1" flipV="1">
                <a:off x="2296" y="948"/>
                <a:ext cx="187" cy="6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3" name="Freeform 591"/>
              <p:cNvSpPr>
                <a:spLocks/>
              </p:cNvSpPr>
              <p:nvPr userDrawn="1"/>
            </p:nvSpPr>
            <p:spPr bwMode="gray">
              <a:xfrm>
                <a:off x="2287" y="948"/>
                <a:ext cx="9" cy="18"/>
              </a:xfrm>
              <a:custGeom>
                <a:avLst/>
                <a:gdLst>
                  <a:gd name="T0" fmla="*/ 9 w 9"/>
                  <a:gd name="T1" fmla="*/ 0 h 18"/>
                  <a:gd name="T2" fmla="*/ 6 w 9"/>
                  <a:gd name="T3" fmla="*/ 4 h 18"/>
                  <a:gd name="T4" fmla="*/ 2 w 9"/>
                  <a:gd name="T5" fmla="*/ 7 h 18"/>
                  <a:gd name="T6" fmla="*/ 0 w 9"/>
                  <a:gd name="T7" fmla="*/ 12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6" y="4"/>
                    </a:lnTo>
                    <a:lnTo>
                      <a:pt x="2" y="7"/>
                    </a:lnTo>
                    <a:lnTo>
                      <a:pt x="0" y="12"/>
                    </a:lnTo>
                    <a:lnTo>
                      <a:pt x="0"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64" name="Freeform 592"/>
              <p:cNvSpPr>
                <a:spLocks/>
              </p:cNvSpPr>
              <p:nvPr userDrawn="1"/>
            </p:nvSpPr>
            <p:spPr bwMode="gray">
              <a:xfrm>
                <a:off x="2476" y="1167"/>
                <a:ext cx="20" cy="1"/>
              </a:xfrm>
              <a:custGeom>
                <a:avLst/>
                <a:gdLst>
                  <a:gd name="T0" fmla="*/ 0 w 20"/>
                  <a:gd name="T1" fmla="*/ 1 h 1"/>
                  <a:gd name="T2" fmla="*/ 6 w 20"/>
                  <a:gd name="T3" fmla="*/ 1 h 1"/>
                  <a:gd name="T4" fmla="*/ 11 w 20"/>
                  <a:gd name="T5" fmla="*/ 1 h 1"/>
                  <a:gd name="T6" fmla="*/ 16 w 20"/>
                  <a:gd name="T7" fmla="*/ 1 h 1"/>
                  <a:gd name="T8" fmla="*/ 20 w 20"/>
                  <a:gd name="T9" fmla="*/ 0 h 1"/>
                </a:gdLst>
                <a:ahLst/>
                <a:cxnLst>
                  <a:cxn ang="0">
                    <a:pos x="T0" y="T1"/>
                  </a:cxn>
                  <a:cxn ang="0">
                    <a:pos x="T2" y="T3"/>
                  </a:cxn>
                  <a:cxn ang="0">
                    <a:pos x="T4" y="T5"/>
                  </a:cxn>
                  <a:cxn ang="0">
                    <a:pos x="T6" y="T7"/>
                  </a:cxn>
                  <a:cxn ang="0">
                    <a:pos x="T8" y="T9"/>
                  </a:cxn>
                </a:cxnLst>
                <a:rect l="0" t="0" r="r" b="b"/>
                <a:pathLst>
                  <a:path w="20" h="1">
                    <a:moveTo>
                      <a:pt x="0" y="1"/>
                    </a:moveTo>
                    <a:lnTo>
                      <a:pt x="6" y="1"/>
                    </a:lnTo>
                    <a:lnTo>
                      <a:pt x="11" y="1"/>
                    </a:lnTo>
                    <a:lnTo>
                      <a:pt x="16" y="1"/>
                    </a:lnTo>
                    <a:lnTo>
                      <a:pt x="2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65" name="Line 593"/>
              <p:cNvSpPr>
                <a:spLocks noChangeShapeType="1"/>
              </p:cNvSpPr>
              <p:nvPr userDrawn="1"/>
            </p:nvSpPr>
            <p:spPr bwMode="gray">
              <a:xfrm>
                <a:off x="2485" y="1027"/>
                <a:ext cx="4" cy="1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6" name="Line 594"/>
              <p:cNvSpPr>
                <a:spLocks noChangeShapeType="1"/>
              </p:cNvSpPr>
              <p:nvPr userDrawn="1"/>
            </p:nvSpPr>
            <p:spPr bwMode="gray">
              <a:xfrm>
                <a:off x="2475" y="1027"/>
                <a:ext cx="3" cy="18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7" name="Line 595"/>
              <p:cNvSpPr>
                <a:spLocks noChangeShapeType="1"/>
              </p:cNvSpPr>
              <p:nvPr userDrawn="1"/>
            </p:nvSpPr>
            <p:spPr bwMode="gray">
              <a:xfrm flipH="1" flipV="1">
                <a:off x="2494" y="1025"/>
                <a:ext cx="3" cy="17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8" name="Freeform 596"/>
              <p:cNvSpPr>
                <a:spLocks/>
              </p:cNvSpPr>
              <p:nvPr userDrawn="1"/>
            </p:nvSpPr>
            <p:spPr bwMode="gray">
              <a:xfrm>
                <a:off x="2475" y="1025"/>
                <a:ext cx="19" cy="2"/>
              </a:xfrm>
              <a:custGeom>
                <a:avLst/>
                <a:gdLst>
                  <a:gd name="T0" fmla="*/ 0 w 19"/>
                  <a:gd name="T1" fmla="*/ 2 h 2"/>
                  <a:gd name="T2" fmla="*/ 7 w 19"/>
                  <a:gd name="T3" fmla="*/ 2 h 2"/>
                  <a:gd name="T4" fmla="*/ 14 w 19"/>
                  <a:gd name="T5" fmla="*/ 2 h 2"/>
                  <a:gd name="T6" fmla="*/ 19 w 19"/>
                  <a:gd name="T7" fmla="*/ 0 h 2"/>
                </a:gdLst>
                <a:ahLst/>
                <a:cxnLst>
                  <a:cxn ang="0">
                    <a:pos x="T0" y="T1"/>
                  </a:cxn>
                  <a:cxn ang="0">
                    <a:pos x="T2" y="T3"/>
                  </a:cxn>
                  <a:cxn ang="0">
                    <a:pos x="T4" y="T5"/>
                  </a:cxn>
                  <a:cxn ang="0">
                    <a:pos x="T6" y="T7"/>
                  </a:cxn>
                </a:cxnLst>
                <a:rect l="0" t="0" r="r" b="b"/>
                <a:pathLst>
                  <a:path w="19" h="2">
                    <a:moveTo>
                      <a:pt x="0" y="2"/>
                    </a:moveTo>
                    <a:lnTo>
                      <a:pt x="7" y="2"/>
                    </a:lnTo>
                    <a:lnTo>
                      <a:pt x="14" y="2"/>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69" name="Freeform 597"/>
              <p:cNvSpPr>
                <a:spLocks/>
              </p:cNvSpPr>
              <p:nvPr userDrawn="1"/>
            </p:nvSpPr>
            <p:spPr bwMode="gray">
              <a:xfrm>
                <a:off x="2443" y="880"/>
                <a:ext cx="19" cy="2"/>
              </a:xfrm>
              <a:custGeom>
                <a:avLst/>
                <a:gdLst>
                  <a:gd name="T0" fmla="*/ 19 w 19"/>
                  <a:gd name="T1" fmla="*/ 2 h 2"/>
                  <a:gd name="T2" fmla="*/ 12 w 19"/>
                  <a:gd name="T3" fmla="*/ 0 h 2"/>
                  <a:gd name="T4" fmla="*/ 5 w 19"/>
                  <a:gd name="T5" fmla="*/ 0 h 2"/>
                  <a:gd name="T6" fmla="*/ 0 w 19"/>
                  <a:gd name="T7" fmla="*/ 2 h 2"/>
                </a:gdLst>
                <a:ahLst/>
                <a:cxnLst>
                  <a:cxn ang="0">
                    <a:pos x="T0" y="T1"/>
                  </a:cxn>
                  <a:cxn ang="0">
                    <a:pos x="T2" y="T3"/>
                  </a:cxn>
                  <a:cxn ang="0">
                    <a:pos x="T4" y="T5"/>
                  </a:cxn>
                  <a:cxn ang="0">
                    <a:pos x="T6" y="T7"/>
                  </a:cxn>
                </a:cxnLst>
                <a:rect l="0" t="0" r="r" b="b"/>
                <a:pathLst>
                  <a:path w="19" h="2">
                    <a:moveTo>
                      <a:pt x="19" y="2"/>
                    </a:moveTo>
                    <a:lnTo>
                      <a:pt x="12" y="0"/>
                    </a:lnTo>
                    <a:lnTo>
                      <a:pt x="5"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70" name="Line 598"/>
              <p:cNvSpPr>
                <a:spLocks noChangeShapeType="1"/>
              </p:cNvSpPr>
              <p:nvPr userDrawn="1"/>
            </p:nvSpPr>
            <p:spPr bwMode="gray">
              <a:xfrm>
                <a:off x="2459" y="873"/>
                <a:ext cx="31" cy="1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1" name="Line 599"/>
              <p:cNvSpPr>
                <a:spLocks noChangeShapeType="1"/>
              </p:cNvSpPr>
              <p:nvPr userDrawn="1"/>
            </p:nvSpPr>
            <p:spPr bwMode="gray">
              <a:xfrm>
                <a:off x="2462" y="882"/>
                <a:ext cx="28" cy="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2" name="Line 600"/>
              <p:cNvSpPr>
                <a:spLocks noChangeShapeType="1"/>
              </p:cNvSpPr>
              <p:nvPr userDrawn="1"/>
            </p:nvSpPr>
            <p:spPr bwMode="gray">
              <a:xfrm flipH="1" flipV="1">
                <a:off x="2454" y="873"/>
                <a:ext cx="36" cy="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3" name="Freeform 601"/>
              <p:cNvSpPr>
                <a:spLocks/>
              </p:cNvSpPr>
              <p:nvPr userDrawn="1"/>
            </p:nvSpPr>
            <p:spPr bwMode="gray">
              <a:xfrm>
                <a:off x="2454" y="873"/>
                <a:ext cx="8" cy="9"/>
              </a:xfrm>
              <a:custGeom>
                <a:avLst/>
                <a:gdLst>
                  <a:gd name="T0" fmla="*/ 0 w 8"/>
                  <a:gd name="T1" fmla="*/ 0 h 9"/>
                  <a:gd name="T2" fmla="*/ 3 w 8"/>
                  <a:gd name="T3" fmla="*/ 0 h 9"/>
                  <a:gd name="T4" fmla="*/ 5 w 8"/>
                  <a:gd name="T5" fmla="*/ 0 h 9"/>
                  <a:gd name="T6" fmla="*/ 7 w 8"/>
                  <a:gd name="T7" fmla="*/ 2 h 9"/>
                  <a:gd name="T8" fmla="*/ 7 w 8"/>
                  <a:gd name="T9" fmla="*/ 5 h 9"/>
                  <a:gd name="T10" fmla="*/ 8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0" y="0"/>
                    </a:moveTo>
                    <a:lnTo>
                      <a:pt x="3" y="0"/>
                    </a:lnTo>
                    <a:lnTo>
                      <a:pt x="5" y="0"/>
                    </a:lnTo>
                    <a:lnTo>
                      <a:pt x="7" y="2"/>
                    </a:lnTo>
                    <a:lnTo>
                      <a:pt x="7" y="5"/>
                    </a:lnTo>
                    <a:lnTo>
                      <a:pt x="8"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74" name="Freeform 602"/>
              <p:cNvSpPr>
                <a:spLocks/>
              </p:cNvSpPr>
              <p:nvPr userDrawn="1"/>
            </p:nvSpPr>
            <p:spPr bwMode="gray">
              <a:xfrm>
                <a:off x="2364" y="910"/>
                <a:ext cx="11" cy="10"/>
              </a:xfrm>
              <a:custGeom>
                <a:avLst/>
                <a:gdLst>
                  <a:gd name="T0" fmla="*/ 0 w 11"/>
                  <a:gd name="T1" fmla="*/ 10 h 10"/>
                  <a:gd name="T2" fmla="*/ 2 w 11"/>
                  <a:gd name="T3" fmla="*/ 5 h 10"/>
                  <a:gd name="T4" fmla="*/ 4 w 11"/>
                  <a:gd name="T5" fmla="*/ 1 h 10"/>
                  <a:gd name="T6" fmla="*/ 6 w 11"/>
                  <a:gd name="T7" fmla="*/ 0 h 10"/>
                  <a:gd name="T8" fmla="*/ 9 w 11"/>
                  <a:gd name="T9" fmla="*/ 0 h 10"/>
                  <a:gd name="T10" fmla="*/ 11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10"/>
                    </a:moveTo>
                    <a:lnTo>
                      <a:pt x="2" y="5"/>
                    </a:lnTo>
                    <a:lnTo>
                      <a:pt x="4" y="1"/>
                    </a:lnTo>
                    <a:lnTo>
                      <a:pt x="6" y="0"/>
                    </a:lnTo>
                    <a:lnTo>
                      <a:pt x="9" y="0"/>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75" name="Line 603"/>
              <p:cNvSpPr>
                <a:spLocks noChangeShapeType="1"/>
              </p:cNvSpPr>
              <p:nvPr userDrawn="1"/>
            </p:nvSpPr>
            <p:spPr bwMode="gray">
              <a:xfrm flipV="1">
                <a:off x="2289" y="875"/>
                <a:ext cx="158"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6" name="Line 604"/>
              <p:cNvSpPr>
                <a:spLocks noChangeShapeType="1"/>
              </p:cNvSpPr>
              <p:nvPr userDrawn="1"/>
            </p:nvSpPr>
            <p:spPr bwMode="gray">
              <a:xfrm flipV="1">
                <a:off x="2286" y="882"/>
                <a:ext cx="157"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7" name="Freeform 605"/>
              <p:cNvSpPr>
                <a:spLocks/>
              </p:cNvSpPr>
              <p:nvPr userDrawn="1"/>
            </p:nvSpPr>
            <p:spPr bwMode="gray">
              <a:xfrm>
                <a:off x="2443" y="873"/>
                <a:ext cx="11" cy="9"/>
              </a:xfrm>
              <a:custGeom>
                <a:avLst/>
                <a:gdLst>
                  <a:gd name="T0" fmla="*/ 0 w 11"/>
                  <a:gd name="T1" fmla="*/ 9 h 9"/>
                  <a:gd name="T2" fmla="*/ 0 w 11"/>
                  <a:gd name="T3" fmla="*/ 5 h 9"/>
                  <a:gd name="T4" fmla="*/ 2 w 11"/>
                  <a:gd name="T5" fmla="*/ 3 h 9"/>
                  <a:gd name="T6" fmla="*/ 4 w 11"/>
                  <a:gd name="T7" fmla="*/ 0 h 9"/>
                  <a:gd name="T8" fmla="*/ 7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9"/>
                    </a:moveTo>
                    <a:lnTo>
                      <a:pt x="0" y="5"/>
                    </a:lnTo>
                    <a:lnTo>
                      <a:pt x="2" y="3"/>
                    </a:lnTo>
                    <a:lnTo>
                      <a:pt x="4" y="0"/>
                    </a:lnTo>
                    <a:lnTo>
                      <a:pt x="7" y="0"/>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78" name="Line 606"/>
              <p:cNvSpPr>
                <a:spLocks noChangeShapeType="1"/>
              </p:cNvSpPr>
              <p:nvPr userDrawn="1"/>
            </p:nvSpPr>
            <p:spPr bwMode="gray">
              <a:xfrm flipH="1">
                <a:off x="2296" y="873"/>
                <a:ext cx="158"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9" name="Freeform 607"/>
              <p:cNvSpPr>
                <a:spLocks/>
              </p:cNvSpPr>
              <p:nvPr userDrawn="1"/>
            </p:nvSpPr>
            <p:spPr bwMode="gray">
              <a:xfrm>
                <a:off x="2286" y="948"/>
                <a:ext cx="10" cy="9"/>
              </a:xfrm>
              <a:custGeom>
                <a:avLst/>
                <a:gdLst>
                  <a:gd name="T0" fmla="*/ 10 w 10"/>
                  <a:gd name="T1" fmla="*/ 0 h 9"/>
                  <a:gd name="T2" fmla="*/ 7 w 10"/>
                  <a:gd name="T3" fmla="*/ 0 h 9"/>
                  <a:gd name="T4" fmla="*/ 5 w 10"/>
                  <a:gd name="T5" fmla="*/ 0 h 9"/>
                  <a:gd name="T6" fmla="*/ 3 w 10"/>
                  <a:gd name="T7" fmla="*/ 2 h 9"/>
                  <a:gd name="T8" fmla="*/ 0 w 10"/>
                  <a:gd name="T9" fmla="*/ 5 h 9"/>
                  <a:gd name="T10" fmla="*/ 0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10" y="0"/>
                    </a:moveTo>
                    <a:lnTo>
                      <a:pt x="7" y="0"/>
                    </a:lnTo>
                    <a:lnTo>
                      <a:pt x="5" y="0"/>
                    </a:lnTo>
                    <a:lnTo>
                      <a:pt x="3" y="2"/>
                    </a:lnTo>
                    <a:lnTo>
                      <a:pt x="0" y="5"/>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0" name="Freeform 608"/>
              <p:cNvSpPr>
                <a:spLocks/>
              </p:cNvSpPr>
              <p:nvPr userDrawn="1"/>
            </p:nvSpPr>
            <p:spPr bwMode="gray">
              <a:xfrm>
                <a:off x="2483" y="1001"/>
                <a:ext cx="11" cy="8"/>
              </a:xfrm>
              <a:custGeom>
                <a:avLst/>
                <a:gdLst>
                  <a:gd name="T0" fmla="*/ 0 w 11"/>
                  <a:gd name="T1" fmla="*/ 8 h 8"/>
                  <a:gd name="T2" fmla="*/ 4 w 11"/>
                  <a:gd name="T3" fmla="*/ 8 h 8"/>
                  <a:gd name="T4" fmla="*/ 7 w 11"/>
                  <a:gd name="T5" fmla="*/ 8 h 8"/>
                  <a:gd name="T6" fmla="*/ 9 w 11"/>
                  <a:gd name="T7" fmla="*/ 5 h 8"/>
                  <a:gd name="T8" fmla="*/ 11 w 11"/>
                  <a:gd name="T9" fmla="*/ 3 h 8"/>
                  <a:gd name="T10" fmla="*/ 11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0" y="8"/>
                    </a:moveTo>
                    <a:lnTo>
                      <a:pt x="4" y="8"/>
                    </a:lnTo>
                    <a:lnTo>
                      <a:pt x="7" y="8"/>
                    </a:lnTo>
                    <a:lnTo>
                      <a:pt x="9" y="5"/>
                    </a:lnTo>
                    <a:lnTo>
                      <a:pt x="11" y="3"/>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1" name="Line 609"/>
              <p:cNvSpPr>
                <a:spLocks noChangeShapeType="1"/>
              </p:cNvSpPr>
              <p:nvPr userDrawn="1"/>
            </p:nvSpPr>
            <p:spPr bwMode="gray">
              <a:xfrm flipH="1">
                <a:off x="2494" y="1018"/>
                <a:ext cx="14" cy="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2" name="Freeform 610"/>
              <p:cNvSpPr>
                <a:spLocks/>
              </p:cNvSpPr>
              <p:nvPr userDrawn="1"/>
            </p:nvSpPr>
            <p:spPr bwMode="gray">
              <a:xfrm>
                <a:off x="2494" y="1016"/>
                <a:ext cx="10" cy="9"/>
              </a:xfrm>
              <a:custGeom>
                <a:avLst/>
                <a:gdLst>
                  <a:gd name="T0" fmla="*/ 0 w 10"/>
                  <a:gd name="T1" fmla="*/ 9 h 9"/>
                  <a:gd name="T2" fmla="*/ 2 w 10"/>
                  <a:gd name="T3" fmla="*/ 6 h 9"/>
                  <a:gd name="T4" fmla="*/ 2 w 10"/>
                  <a:gd name="T5" fmla="*/ 2 h 9"/>
                  <a:gd name="T6" fmla="*/ 5 w 10"/>
                  <a:gd name="T7" fmla="*/ 0 h 9"/>
                  <a:gd name="T8" fmla="*/ 7 w 10"/>
                  <a:gd name="T9" fmla="*/ 0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2" y="6"/>
                    </a:lnTo>
                    <a:lnTo>
                      <a:pt x="2" y="2"/>
                    </a:lnTo>
                    <a:lnTo>
                      <a:pt x="5" y="0"/>
                    </a:lnTo>
                    <a:lnTo>
                      <a:pt x="7" y="0"/>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3" name="Freeform 611"/>
              <p:cNvSpPr>
                <a:spLocks/>
              </p:cNvSpPr>
              <p:nvPr userDrawn="1"/>
            </p:nvSpPr>
            <p:spPr bwMode="gray">
              <a:xfrm>
                <a:off x="2906" y="2029"/>
                <a:ext cx="20" cy="3"/>
              </a:xfrm>
              <a:custGeom>
                <a:avLst/>
                <a:gdLst>
                  <a:gd name="T0" fmla="*/ 20 w 20"/>
                  <a:gd name="T1" fmla="*/ 2 h 3"/>
                  <a:gd name="T2" fmla="*/ 16 w 20"/>
                  <a:gd name="T3" fmla="*/ 0 h 3"/>
                  <a:gd name="T4" fmla="*/ 11 w 20"/>
                  <a:gd name="T5" fmla="*/ 0 h 3"/>
                  <a:gd name="T6" fmla="*/ 6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20" y="2"/>
                    </a:moveTo>
                    <a:lnTo>
                      <a:pt x="16" y="0"/>
                    </a:lnTo>
                    <a:lnTo>
                      <a:pt x="11" y="0"/>
                    </a:lnTo>
                    <a:lnTo>
                      <a:pt x="6" y="2"/>
                    </a:lnTo>
                    <a:lnTo>
                      <a:pt x="0" y="3"/>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4" name="Line 612"/>
              <p:cNvSpPr>
                <a:spLocks noChangeShapeType="1"/>
              </p:cNvSpPr>
              <p:nvPr userDrawn="1"/>
            </p:nvSpPr>
            <p:spPr bwMode="gray">
              <a:xfrm flipV="1">
                <a:off x="2915" y="1920"/>
                <a:ext cx="2" cy="2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5" name="Line 613"/>
              <p:cNvSpPr>
                <a:spLocks noChangeShapeType="1"/>
              </p:cNvSpPr>
              <p:nvPr userDrawn="1"/>
            </p:nvSpPr>
            <p:spPr bwMode="gray">
              <a:xfrm flipV="1">
                <a:off x="2926" y="1922"/>
                <a:ext cx="1" cy="21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6" name="Freeform 614"/>
              <p:cNvSpPr>
                <a:spLocks/>
              </p:cNvSpPr>
              <p:nvPr userDrawn="1"/>
            </p:nvSpPr>
            <p:spPr bwMode="gray">
              <a:xfrm>
                <a:off x="2908" y="1920"/>
                <a:ext cx="19" cy="4"/>
              </a:xfrm>
              <a:custGeom>
                <a:avLst/>
                <a:gdLst>
                  <a:gd name="T0" fmla="*/ 19 w 19"/>
                  <a:gd name="T1" fmla="*/ 2 h 4"/>
                  <a:gd name="T2" fmla="*/ 14 w 19"/>
                  <a:gd name="T3" fmla="*/ 0 h 4"/>
                  <a:gd name="T4" fmla="*/ 9 w 19"/>
                  <a:gd name="T5" fmla="*/ 0 h 4"/>
                  <a:gd name="T6" fmla="*/ 4 w 19"/>
                  <a:gd name="T7" fmla="*/ 2 h 4"/>
                  <a:gd name="T8" fmla="*/ 0 w 19"/>
                  <a:gd name="T9" fmla="*/ 4 h 4"/>
                </a:gdLst>
                <a:ahLst/>
                <a:cxnLst>
                  <a:cxn ang="0">
                    <a:pos x="T0" y="T1"/>
                  </a:cxn>
                  <a:cxn ang="0">
                    <a:pos x="T2" y="T3"/>
                  </a:cxn>
                  <a:cxn ang="0">
                    <a:pos x="T4" y="T5"/>
                  </a:cxn>
                  <a:cxn ang="0">
                    <a:pos x="T6" y="T7"/>
                  </a:cxn>
                  <a:cxn ang="0">
                    <a:pos x="T8" y="T9"/>
                  </a:cxn>
                </a:cxnLst>
                <a:rect l="0" t="0" r="r" b="b"/>
                <a:pathLst>
                  <a:path w="19" h="4">
                    <a:moveTo>
                      <a:pt x="19" y="2"/>
                    </a:moveTo>
                    <a:lnTo>
                      <a:pt x="14" y="0"/>
                    </a:lnTo>
                    <a:lnTo>
                      <a:pt x="9" y="0"/>
                    </a:lnTo>
                    <a:lnTo>
                      <a:pt x="4" y="2"/>
                    </a:lnTo>
                    <a:lnTo>
                      <a:pt x="0" y="4"/>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7" name="Line 615"/>
              <p:cNvSpPr>
                <a:spLocks noChangeShapeType="1"/>
              </p:cNvSpPr>
              <p:nvPr userDrawn="1"/>
            </p:nvSpPr>
            <p:spPr bwMode="gray">
              <a:xfrm flipH="1">
                <a:off x="2906" y="1924"/>
                <a:ext cx="2" cy="21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8" name="Freeform 616"/>
              <p:cNvSpPr>
                <a:spLocks/>
              </p:cNvSpPr>
              <p:nvPr userDrawn="1"/>
            </p:nvSpPr>
            <p:spPr bwMode="gray">
              <a:xfrm>
                <a:off x="2906" y="2136"/>
                <a:ext cx="20" cy="3"/>
              </a:xfrm>
              <a:custGeom>
                <a:avLst/>
                <a:gdLst>
                  <a:gd name="T0" fmla="*/ 20 w 20"/>
                  <a:gd name="T1" fmla="*/ 1 h 3"/>
                  <a:gd name="T2" fmla="*/ 14 w 20"/>
                  <a:gd name="T3" fmla="*/ 1 h 3"/>
                  <a:gd name="T4" fmla="*/ 11 w 20"/>
                  <a:gd name="T5" fmla="*/ 0 h 3"/>
                  <a:gd name="T6" fmla="*/ 6 w 20"/>
                  <a:gd name="T7" fmla="*/ 1 h 3"/>
                  <a:gd name="T8" fmla="*/ 0 w 20"/>
                  <a:gd name="T9" fmla="*/ 3 h 3"/>
                </a:gdLst>
                <a:ahLst/>
                <a:cxnLst>
                  <a:cxn ang="0">
                    <a:pos x="T0" y="T1"/>
                  </a:cxn>
                  <a:cxn ang="0">
                    <a:pos x="T2" y="T3"/>
                  </a:cxn>
                  <a:cxn ang="0">
                    <a:pos x="T4" y="T5"/>
                  </a:cxn>
                  <a:cxn ang="0">
                    <a:pos x="T6" y="T7"/>
                  </a:cxn>
                  <a:cxn ang="0">
                    <a:pos x="T8" y="T9"/>
                  </a:cxn>
                </a:cxnLst>
                <a:rect l="0" t="0" r="r" b="b"/>
                <a:pathLst>
                  <a:path w="20" h="3">
                    <a:moveTo>
                      <a:pt x="20" y="1"/>
                    </a:moveTo>
                    <a:lnTo>
                      <a:pt x="14" y="1"/>
                    </a:lnTo>
                    <a:lnTo>
                      <a:pt x="11" y="0"/>
                    </a:lnTo>
                    <a:lnTo>
                      <a:pt x="6" y="1"/>
                    </a:lnTo>
                    <a:lnTo>
                      <a:pt x="0" y="3"/>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89" name="Freeform 617"/>
              <p:cNvSpPr>
                <a:spLocks/>
              </p:cNvSpPr>
              <p:nvPr userDrawn="1"/>
            </p:nvSpPr>
            <p:spPr bwMode="gray">
              <a:xfrm>
                <a:off x="2999" y="1933"/>
                <a:ext cx="9" cy="17"/>
              </a:xfrm>
              <a:custGeom>
                <a:avLst/>
                <a:gdLst>
                  <a:gd name="T0" fmla="*/ 0 w 9"/>
                  <a:gd name="T1" fmla="*/ 17 h 17"/>
                  <a:gd name="T2" fmla="*/ 0 w 9"/>
                  <a:gd name="T3" fmla="*/ 12 h 17"/>
                  <a:gd name="T4" fmla="*/ 2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5"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0" name="Line 618"/>
              <p:cNvSpPr>
                <a:spLocks noChangeShapeType="1"/>
              </p:cNvSpPr>
              <p:nvPr userDrawn="1"/>
            </p:nvSpPr>
            <p:spPr bwMode="gray">
              <a:xfrm>
                <a:off x="2924" y="1910"/>
                <a:ext cx="203"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1" name="Line 619"/>
              <p:cNvSpPr>
                <a:spLocks noChangeShapeType="1"/>
              </p:cNvSpPr>
              <p:nvPr userDrawn="1"/>
            </p:nvSpPr>
            <p:spPr bwMode="gray">
              <a:xfrm>
                <a:off x="2927" y="1922"/>
                <a:ext cx="196"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2" name="Freeform 620"/>
              <p:cNvSpPr>
                <a:spLocks/>
              </p:cNvSpPr>
              <p:nvPr userDrawn="1"/>
            </p:nvSpPr>
            <p:spPr bwMode="gray">
              <a:xfrm>
                <a:off x="3123" y="1978"/>
                <a:ext cx="9" cy="18"/>
              </a:xfrm>
              <a:custGeom>
                <a:avLst/>
                <a:gdLst>
                  <a:gd name="T0" fmla="*/ 0 w 9"/>
                  <a:gd name="T1" fmla="*/ 18 h 18"/>
                  <a:gd name="T2" fmla="*/ 2 w 9"/>
                  <a:gd name="T3" fmla="*/ 12 h 18"/>
                  <a:gd name="T4" fmla="*/ 4 w 9"/>
                  <a:gd name="T5" fmla="*/ 9 h 18"/>
                  <a:gd name="T6" fmla="*/ 6 w 9"/>
                  <a:gd name="T7" fmla="*/ 4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2" y="12"/>
                    </a:lnTo>
                    <a:lnTo>
                      <a:pt x="4" y="9"/>
                    </a:lnTo>
                    <a:lnTo>
                      <a:pt x="6" y="4"/>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3" name="Line 621"/>
              <p:cNvSpPr>
                <a:spLocks noChangeShapeType="1"/>
              </p:cNvSpPr>
              <p:nvPr userDrawn="1"/>
            </p:nvSpPr>
            <p:spPr bwMode="gray">
              <a:xfrm flipH="1" flipV="1">
                <a:off x="2924" y="1901"/>
                <a:ext cx="208"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4" name="Freeform 622"/>
              <p:cNvSpPr>
                <a:spLocks/>
              </p:cNvSpPr>
              <p:nvPr userDrawn="1"/>
            </p:nvSpPr>
            <p:spPr bwMode="gray">
              <a:xfrm>
                <a:off x="2924" y="1901"/>
                <a:ext cx="3" cy="21"/>
              </a:xfrm>
              <a:custGeom>
                <a:avLst/>
                <a:gdLst>
                  <a:gd name="T0" fmla="*/ 3 w 3"/>
                  <a:gd name="T1" fmla="*/ 21 h 21"/>
                  <a:gd name="T2" fmla="*/ 0 w 3"/>
                  <a:gd name="T3" fmla="*/ 14 h 21"/>
                  <a:gd name="T4" fmla="*/ 0 w 3"/>
                  <a:gd name="T5" fmla="*/ 7 h 21"/>
                  <a:gd name="T6" fmla="*/ 0 w 3"/>
                  <a:gd name="T7" fmla="*/ 0 h 21"/>
                </a:gdLst>
                <a:ahLst/>
                <a:cxnLst>
                  <a:cxn ang="0">
                    <a:pos x="T0" y="T1"/>
                  </a:cxn>
                  <a:cxn ang="0">
                    <a:pos x="T2" y="T3"/>
                  </a:cxn>
                  <a:cxn ang="0">
                    <a:pos x="T4" y="T5"/>
                  </a:cxn>
                  <a:cxn ang="0">
                    <a:pos x="T6" y="T7"/>
                  </a:cxn>
                </a:cxnLst>
                <a:rect l="0" t="0" r="r" b="b"/>
                <a:pathLst>
                  <a:path w="3" h="21">
                    <a:moveTo>
                      <a:pt x="3" y="21"/>
                    </a:moveTo>
                    <a:lnTo>
                      <a:pt x="0" y="14"/>
                    </a:lnTo>
                    <a:lnTo>
                      <a:pt x="0" y="7"/>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5" name="Freeform 623"/>
              <p:cNvSpPr>
                <a:spLocks/>
              </p:cNvSpPr>
              <p:nvPr userDrawn="1"/>
            </p:nvSpPr>
            <p:spPr bwMode="gray">
              <a:xfrm>
                <a:off x="3122" y="2104"/>
                <a:ext cx="21" cy="2"/>
              </a:xfrm>
              <a:custGeom>
                <a:avLst/>
                <a:gdLst>
                  <a:gd name="T0" fmla="*/ 0 w 21"/>
                  <a:gd name="T1" fmla="*/ 2 h 2"/>
                  <a:gd name="T2" fmla="*/ 5 w 21"/>
                  <a:gd name="T3" fmla="*/ 2 h 2"/>
                  <a:gd name="T4" fmla="*/ 10 w 21"/>
                  <a:gd name="T5" fmla="*/ 2 h 2"/>
                  <a:gd name="T6" fmla="*/ 15 w 21"/>
                  <a:gd name="T7" fmla="*/ 2 h 2"/>
                  <a:gd name="T8" fmla="*/ 21 w 21"/>
                  <a:gd name="T9" fmla="*/ 0 h 2"/>
                </a:gdLst>
                <a:ahLst/>
                <a:cxnLst>
                  <a:cxn ang="0">
                    <a:pos x="T0" y="T1"/>
                  </a:cxn>
                  <a:cxn ang="0">
                    <a:pos x="T2" y="T3"/>
                  </a:cxn>
                  <a:cxn ang="0">
                    <a:pos x="T4" y="T5"/>
                  </a:cxn>
                  <a:cxn ang="0">
                    <a:pos x="T6" y="T7"/>
                  </a:cxn>
                  <a:cxn ang="0">
                    <a:pos x="T8" y="T9"/>
                  </a:cxn>
                </a:cxnLst>
                <a:rect l="0" t="0" r="r" b="b"/>
                <a:pathLst>
                  <a:path w="21" h="2">
                    <a:moveTo>
                      <a:pt x="0" y="2"/>
                    </a:moveTo>
                    <a:lnTo>
                      <a:pt x="5" y="2"/>
                    </a:lnTo>
                    <a:lnTo>
                      <a:pt x="10" y="2"/>
                    </a:lnTo>
                    <a:lnTo>
                      <a:pt x="15" y="2"/>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6" name="Line 624"/>
              <p:cNvSpPr>
                <a:spLocks noChangeShapeType="1"/>
              </p:cNvSpPr>
              <p:nvPr userDrawn="1"/>
            </p:nvSpPr>
            <p:spPr bwMode="gray">
              <a:xfrm flipH="1">
                <a:off x="3130" y="1997"/>
                <a:ext cx="4" cy="2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7" name="Line 625"/>
              <p:cNvSpPr>
                <a:spLocks noChangeShapeType="1"/>
              </p:cNvSpPr>
              <p:nvPr userDrawn="1"/>
            </p:nvSpPr>
            <p:spPr bwMode="gray">
              <a:xfrm flipH="1">
                <a:off x="3122" y="1996"/>
                <a:ext cx="1" cy="2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8" name="Freeform 626"/>
              <p:cNvSpPr>
                <a:spLocks/>
              </p:cNvSpPr>
              <p:nvPr userDrawn="1"/>
            </p:nvSpPr>
            <p:spPr bwMode="gray">
              <a:xfrm>
                <a:off x="3122" y="2213"/>
                <a:ext cx="19" cy="3"/>
              </a:xfrm>
              <a:custGeom>
                <a:avLst/>
                <a:gdLst>
                  <a:gd name="T0" fmla="*/ 0 w 19"/>
                  <a:gd name="T1" fmla="*/ 0 h 3"/>
                  <a:gd name="T2" fmla="*/ 3 w 19"/>
                  <a:gd name="T3" fmla="*/ 1 h 3"/>
                  <a:gd name="T4" fmla="*/ 8 w 19"/>
                  <a:gd name="T5" fmla="*/ 3 h 3"/>
                  <a:gd name="T6" fmla="*/ 14 w 19"/>
                  <a:gd name="T7" fmla="*/ 1 h 3"/>
                  <a:gd name="T8" fmla="*/ 19 w 19"/>
                  <a:gd name="T9" fmla="*/ 0 h 3"/>
                </a:gdLst>
                <a:ahLst/>
                <a:cxnLst>
                  <a:cxn ang="0">
                    <a:pos x="T0" y="T1"/>
                  </a:cxn>
                  <a:cxn ang="0">
                    <a:pos x="T2" y="T3"/>
                  </a:cxn>
                  <a:cxn ang="0">
                    <a:pos x="T4" y="T5"/>
                  </a:cxn>
                  <a:cxn ang="0">
                    <a:pos x="T6" y="T7"/>
                  </a:cxn>
                  <a:cxn ang="0">
                    <a:pos x="T8" y="T9"/>
                  </a:cxn>
                </a:cxnLst>
                <a:rect l="0" t="0" r="r" b="b"/>
                <a:pathLst>
                  <a:path w="19" h="3">
                    <a:moveTo>
                      <a:pt x="0" y="0"/>
                    </a:moveTo>
                    <a:lnTo>
                      <a:pt x="3" y="1"/>
                    </a:lnTo>
                    <a:lnTo>
                      <a:pt x="8" y="3"/>
                    </a:lnTo>
                    <a:lnTo>
                      <a:pt x="14" y="1"/>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99" name="Line 627"/>
              <p:cNvSpPr>
                <a:spLocks noChangeShapeType="1"/>
              </p:cNvSpPr>
              <p:nvPr userDrawn="1"/>
            </p:nvSpPr>
            <p:spPr bwMode="gray">
              <a:xfrm flipV="1">
                <a:off x="3141" y="1994"/>
                <a:ext cx="2" cy="21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00" name="Freeform 628"/>
              <p:cNvSpPr>
                <a:spLocks/>
              </p:cNvSpPr>
              <p:nvPr userDrawn="1"/>
            </p:nvSpPr>
            <p:spPr bwMode="gray">
              <a:xfrm>
                <a:off x="3123" y="1994"/>
                <a:ext cx="20" cy="3"/>
              </a:xfrm>
              <a:custGeom>
                <a:avLst/>
                <a:gdLst>
                  <a:gd name="T0" fmla="*/ 0 w 20"/>
                  <a:gd name="T1" fmla="*/ 2 h 3"/>
                  <a:gd name="T2" fmla="*/ 6 w 20"/>
                  <a:gd name="T3" fmla="*/ 3 h 3"/>
                  <a:gd name="T4" fmla="*/ 11 w 20"/>
                  <a:gd name="T5" fmla="*/ 3 h 3"/>
                  <a:gd name="T6" fmla="*/ 16 w 20"/>
                  <a:gd name="T7" fmla="*/ 3 h 3"/>
                  <a:gd name="T8" fmla="*/ 20 w 20"/>
                  <a:gd name="T9" fmla="*/ 0 h 3"/>
                </a:gdLst>
                <a:ahLst/>
                <a:cxnLst>
                  <a:cxn ang="0">
                    <a:pos x="T0" y="T1"/>
                  </a:cxn>
                  <a:cxn ang="0">
                    <a:pos x="T2" y="T3"/>
                  </a:cxn>
                  <a:cxn ang="0">
                    <a:pos x="T4" y="T5"/>
                  </a:cxn>
                  <a:cxn ang="0">
                    <a:pos x="T6" y="T7"/>
                  </a:cxn>
                  <a:cxn ang="0">
                    <a:pos x="T8" y="T9"/>
                  </a:cxn>
                </a:cxnLst>
                <a:rect l="0" t="0" r="r" b="b"/>
                <a:pathLst>
                  <a:path w="20" h="3">
                    <a:moveTo>
                      <a:pt x="0" y="2"/>
                    </a:moveTo>
                    <a:lnTo>
                      <a:pt x="6" y="3"/>
                    </a:lnTo>
                    <a:lnTo>
                      <a:pt x="11" y="3"/>
                    </a:lnTo>
                    <a:lnTo>
                      <a:pt x="16" y="3"/>
                    </a:lnTo>
                    <a:lnTo>
                      <a:pt x="2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01" name="Freeform 629"/>
              <p:cNvSpPr>
                <a:spLocks/>
              </p:cNvSpPr>
              <p:nvPr userDrawn="1"/>
            </p:nvSpPr>
            <p:spPr bwMode="gray">
              <a:xfrm>
                <a:off x="2997" y="2165"/>
                <a:ext cx="9" cy="9"/>
              </a:xfrm>
              <a:custGeom>
                <a:avLst/>
                <a:gdLst>
                  <a:gd name="T0" fmla="*/ 0 w 9"/>
                  <a:gd name="T1" fmla="*/ 0 h 9"/>
                  <a:gd name="T2" fmla="*/ 0 w 9"/>
                  <a:gd name="T3" fmla="*/ 4 h 9"/>
                  <a:gd name="T4" fmla="*/ 2 w 9"/>
                  <a:gd name="T5" fmla="*/ 7 h 9"/>
                  <a:gd name="T6" fmla="*/ 4 w 9"/>
                  <a:gd name="T7" fmla="*/ 9 h 9"/>
                  <a:gd name="T8" fmla="*/ 7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2" y="7"/>
                    </a:lnTo>
                    <a:lnTo>
                      <a:pt x="4" y="9"/>
                    </a:lnTo>
                    <a:lnTo>
                      <a:pt x="7" y="9"/>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02" name="Line 630"/>
              <p:cNvSpPr>
                <a:spLocks noChangeShapeType="1"/>
              </p:cNvSpPr>
              <p:nvPr userDrawn="1"/>
            </p:nvSpPr>
            <p:spPr bwMode="gray">
              <a:xfrm flipH="1" flipV="1">
                <a:off x="2922" y="2143"/>
                <a:ext cx="201"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03" name="Line 631"/>
              <p:cNvSpPr>
                <a:spLocks noChangeShapeType="1"/>
              </p:cNvSpPr>
              <p:nvPr userDrawn="1"/>
            </p:nvSpPr>
            <p:spPr bwMode="gray">
              <a:xfrm flipH="1" flipV="1">
                <a:off x="2926" y="2137"/>
                <a:ext cx="196" cy="7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04" name="Freeform 632"/>
              <p:cNvSpPr>
                <a:spLocks/>
              </p:cNvSpPr>
              <p:nvPr userDrawn="1"/>
            </p:nvSpPr>
            <p:spPr bwMode="gray">
              <a:xfrm>
                <a:off x="2922" y="2137"/>
                <a:ext cx="4" cy="6"/>
              </a:xfrm>
              <a:custGeom>
                <a:avLst/>
                <a:gdLst>
                  <a:gd name="T0" fmla="*/ 4 w 4"/>
                  <a:gd name="T1" fmla="*/ 0 h 6"/>
                  <a:gd name="T2" fmla="*/ 2 w 4"/>
                  <a:gd name="T3" fmla="*/ 2 h 6"/>
                  <a:gd name="T4" fmla="*/ 2 w 4"/>
                  <a:gd name="T5" fmla="*/ 4 h 6"/>
                  <a:gd name="T6" fmla="*/ 2 w 4"/>
                  <a:gd name="T7" fmla="*/ 6 h 6"/>
                  <a:gd name="T8" fmla="*/ 0 w 4"/>
                  <a:gd name="T9" fmla="*/ 6 h 6"/>
                  <a:gd name="T10" fmla="*/ 0 w 4"/>
                  <a:gd name="T11" fmla="*/ 6 h 6"/>
                  <a:gd name="T12" fmla="*/ 2 w 4"/>
                  <a:gd name="T13" fmla="*/ 4 h 6"/>
                  <a:gd name="T14" fmla="*/ 2 w 4"/>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0"/>
                    </a:moveTo>
                    <a:lnTo>
                      <a:pt x="2" y="2"/>
                    </a:lnTo>
                    <a:lnTo>
                      <a:pt x="2" y="4"/>
                    </a:lnTo>
                    <a:lnTo>
                      <a:pt x="2" y="6"/>
                    </a:lnTo>
                    <a:lnTo>
                      <a:pt x="0" y="6"/>
                    </a:lnTo>
                    <a:lnTo>
                      <a:pt x="0" y="6"/>
                    </a:lnTo>
                    <a:lnTo>
                      <a:pt x="2" y="4"/>
                    </a:lnTo>
                    <a:lnTo>
                      <a:pt x="2" y="4"/>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05" name="Line 633"/>
              <p:cNvSpPr>
                <a:spLocks noChangeShapeType="1"/>
              </p:cNvSpPr>
              <p:nvPr userDrawn="1"/>
            </p:nvSpPr>
            <p:spPr bwMode="gray">
              <a:xfrm>
                <a:off x="2924" y="2141"/>
                <a:ext cx="205" cy="7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06" name="Freeform 634"/>
              <p:cNvSpPr>
                <a:spLocks/>
              </p:cNvSpPr>
              <p:nvPr userDrawn="1"/>
            </p:nvSpPr>
            <p:spPr bwMode="gray">
              <a:xfrm>
                <a:off x="3122" y="2213"/>
                <a:ext cx="7" cy="8"/>
              </a:xfrm>
              <a:custGeom>
                <a:avLst/>
                <a:gdLst>
                  <a:gd name="T0" fmla="*/ 7 w 7"/>
                  <a:gd name="T1" fmla="*/ 7 h 8"/>
                  <a:gd name="T2" fmla="*/ 5 w 7"/>
                  <a:gd name="T3" fmla="*/ 8 h 8"/>
                  <a:gd name="T4" fmla="*/ 1 w 7"/>
                  <a:gd name="T5" fmla="*/ 8 h 8"/>
                  <a:gd name="T6" fmla="*/ 0 w 7"/>
                  <a:gd name="T7" fmla="*/ 7 h 8"/>
                  <a:gd name="T8" fmla="*/ 0 w 7"/>
                  <a:gd name="T9" fmla="*/ 3 h 8"/>
                  <a:gd name="T10" fmla="*/ 0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7" y="7"/>
                    </a:moveTo>
                    <a:lnTo>
                      <a:pt x="5" y="8"/>
                    </a:lnTo>
                    <a:lnTo>
                      <a:pt x="1" y="8"/>
                    </a:lnTo>
                    <a:lnTo>
                      <a:pt x="0" y="7"/>
                    </a:lnTo>
                    <a:lnTo>
                      <a:pt x="0"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07" name="Freeform 635"/>
              <p:cNvSpPr>
                <a:spLocks/>
              </p:cNvSpPr>
              <p:nvPr userDrawn="1"/>
            </p:nvSpPr>
            <p:spPr bwMode="gray">
              <a:xfrm>
                <a:off x="2782" y="1924"/>
                <a:ext cx="7" cy="16"/>
              </a:xfrm>
              <a:custGeom>
                <a:avLst/>
                <a:gdLst>
                  <a:gd name="T0" fmla="*/ 7 w 7"/>
                  <a:gd name="T1" fmla="*/ 0 h 16"/>
                  <a:gd name="T2" fmla="*/ 7 w 7"/>
                  <a:gd name="T3" fmla="*/ 3 h 16"/>
                  <a:gd name="T4" fmla="*/ 6 w 7"/>
                  <a:gd name="T5" fmla="*/ 9 h 16"/>
                  <a:gd name="T6" fmla="*/ 4 w 7"/>
                  <a:gd name="T7" fmla="*/ 12 h 16"/>
                  <a:gd name="T8" fmla="*/ 0 w 7"/>
                  <a:gd name="T9" fmla="*/ 16 h 16"/>
                </a:gdLst>
                <a:ahLst/>
                <a:cxnLst>
                  <a:cxn ang="0">
                    <a:pos x="T0" y="T1"/>
                  </a:cxn>
                  <a:cxn ang="0">
                    <a:pos x="T2" y="T3"/>
                  </a:cxn>
                  <a:cxn ang="0">
                    <a:pos x="T4" y="T5"/>
                  </a:cxn>
                  <a:cxn ang="0">
                    <a:pos x="T6" y="T7"/>
                  </a:cxn>
                  <a:cxn ang="0">
                    <a:pos x="T8" y="T9"/>
                  </a:cxn>
                </a:cxnLst>
                <a:rect l="0" t="0" r="r" b="b"/>
                <a:pathLst>
                  <a:path w="7" h="16">
                    <a:moveTo>
                      <a:pt x="7" y="0"/>
                    </a:moveTo>
                    <a:lnTo>
                      <a:pt x="7" y="3"/>
                    </a:lnTo>
                    <a:lnTo>
                      <a:pt x="6" y="9"/>
                    </a:lnTo>
                    <a:lnTo>
                      <a:pt x="4" y="12"/>
                    </a:lnTo>
                    <a:lnTo>
                      <a:pt x="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08" name="Line 636"/>
              <p:cNvSpPr>
                <a:spLocks noChangeShapeType="1"/>
              </p:cNvSpPr>
              <p:nvPr userDrawn="1"/>
            </p:nvSpPr>
            <p:spPr bwMode="gray">
              <a:xfrm flipH="1">
                <a:off x="3290" y="2039"/>
                <a:ext cx="1"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09" name="Line 637"/>
              <p:cNvSpPr>
                <a:spLocks noChangeShapeType="1"/>
              </p:cNvSpPr>
              <p:nvPr userDrawn="1"/>
            </p:nvSpPr>
            <p:spPr bwMode="gray">
              <a:xfrm>
                <a:off x="3284" y="2038"/>
                <a:ext cx="1" cy="7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10" name="Freeform 638"/>
              <p:cNvSpPr>
                <a:spLocks/>
              </p:cNvSpPr>
              <p:nvPr userDrawn="1"/>
            </p:nvSpPr>
            <p:spPr bwMode="gray">
              <a:xfrm>
                <a:off x="3284" y="2108"/>
                <a:ext cx="6" cy="10"/>
              </a:xfrm>
              <a:custGeom>
                <a:avLst/>
                <a:gdLst>
                  <a:gd name="T0" fmla="*/ 0 w 6"/>
                  <a:gd name="T1" fmla="*/ 0 h 10"/>
                  <a:gd name="T2" fmla="*/ 2 w 6"/>
                  <a:gd name="T3" fmla="*/ 1 h 10"/>
                  <a:gd name="T4" fmla="*/ 6 w 6"/>
                  <a:gd name="T5" fmla="*/ 5 h 10"/>
                  <a:gd name="T6" fmla="*/ 6 w 6"/>
                  <a:gd name="T7" fmla="*/ 7 h 10"/>
                  <a:gd name="T8" fmla="*/ 2 w 6"/>
                  <a:gd name="T9" fmla="*/ 10 h 10"/>
                </a:gdLst>
                <a:ahLst/>
                <a:cxnLst>
                  <a:cxn ang="0">
                    <a:pos x="T0" y="T1"/>
                  </a:cxn>
                  <a:cxn ang="0">
                    <a:pos x="T2" y="T3"/>
                  </a:cxn>
                  <a:cxn ang="0">
                    <a:pos x="T4" y="T5"/>
                  </a:cxn>
                  <a:cxn ang="0">
                    <a:pos x="T6" y="T7"/>
                  </a:cxn>
                  <a:cxn ang="0">
                    <a:pos x="T8" y="T9"/>
                  </a:cxn>
                </a:cxnLst>
                <a:rect l="0" t="0" r="r" b="b"/>
                <a:pathLst>
                  <a:path w="6" h="10">
                    <a:moveTo>
                      <a:pt x="0" y="0"/>
                    </a:moveTo>
                    <a:lnTo>
                      <a:pt x="2" y="1"/>
                    </a:lnTo>
                    <a:lnTo>
                      <a:pt x="6" y="5"/>
                    </a:lnTo>
                    <a:lnTo>
                      <a:pt x="6" y="7"/>
                    </a:lnTo>
                    <a:lnTo>
                      <a:pt x="2" y="1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11" name="Line 639"/>
              <p:cNvSpPr>
                <a:spLocks noChangeShapeType="1"/>
              </p:cNvSpPr>
              <p:nvPr userDrawn="1"/>
            </p:nvSpPr>
            <p:spPr bwMode="gray">
              <a:xfrm flipV="1">
                <a:off x="3286" y="2038"/>
                <a:ext cx="2" cy="8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12" name="Freeform 640"/>
              <p:cNvSpPr>
                <a:spLocks/>
              </p:cNvSpPr>
              <p:nvPr userDrawn="1"/>
            </p:nvSpPr>
            <p:spPr bwMode="gray">
              <a:xfrm>
                <a:off x="3276" y="2108"/>
                <a:ext cx="8" cy="17"/>
              </a:xfrm>
              <a:custGeom>
                <a:avLst/>
                <a:gdLst>
                  <a:gd name="T0" fmla="*/ 0 w 8"/>
                  <a:gd name="T1" fmla="*/ 17 h 17"/>
                  <a:gd name="T2" fmla="*/ 3 w 8"/>
                  <a:gd name="T3" fmla="*/ 14 h 17"/>
                  <a:gd name="T4" fmla="*/ 7 w 8"/>
                  <a:gd name="T5" fmla="*/ 10 h 17"/>
                  <a:gd name="T6" fmla="*/ 7 w 8"/>
                  <a:gd name="T7" fmla="*/ 5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3" y="14"/>
                    </a:lnTo>
                    <a:lnTo>
                      <a:pt x="7" y="10"/>
                    </a:lnTo>
                    <a:lnTo>
                      <a:pt x="7" y="5"/>
                    </a:lnTo>
                    <a:lnTo>
                      <a:pt x="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13" name="Freeform 641"/>
              <p:cNvSpPr>
                <a:spLocks/>
              </p:cNvSpPr>
              <p:nvPr userDrawn="1"/>
            </p:nvSpPr>
            <p:spPr bwMode="gray">
              <a:xfrm>
                <a:off x="3202" y="2165"/>
                <a:ext cx="12" cy="7"/>
              </a:xfrm>
              <a:custGeom>
                <a:avLst/>
                <a:gdLst>
                  <a:gd name="T0" fmla="*/ 12 w 12"/>
                  <a:gd name="T1" fmla="*/ 0 h 7"/>
                  <a:gd name="T2" fmla="*/ 11 w 12"/>
                  <a:gd name="T3" fmla="*/ 4 h 7"/>
                  <a:gd name="T4" fmla="*/ 9 w 12"/>
                  <a:gd name="T5" fmla="*/ 7 h 7"/>
                  <a:gd name="T6" fmla="*/ 5 w 12"/>
                  <a:gd name="T7" fmla="*/ 7 h 7"/>
                  <a:gd name="T8" fmla="*/ 0 w 12"/>
                  <a:gd name="T9" fmla="*/ 7 h 7"/>
                </a:gdLst>
                <a:ahLst/>
                <a:cxnLst>
                  <a:cxn ang="0">
                    <a:pos x="T0" y="T1"/>
                  </a:cxn>
                  <a:cxn ang="0">
                    <a:pos x="T2" y="T3"/>
                  </a:cxn>
                  <a:cxn ang="0">
                    <a:pos x="T4" y="T5"/>
                  </a:cxn>
                  <a:cxn ang="0">
                    <a:pos x="T6" y="T7"/>
                  </a:cxn>
                  <a:cxn ang="0">
                    <a:pos x="T8" y="T9"/>
                  </a:cxn>
                </a:cxnLst>
                <a:rect l="0" t="0" r="r" b="b"/>
                <a:pathLst>
                  <a:path w="12" h="7">
                    <a:moveTo>
                      <a:pt x="12" y="0"/>
                    </a:moveTo>
                    <a:lnTo>
                      <a:pt x="11" y="4"/>
                    </a:lnTo>
                    <a:lnTo>
                      <a:pt x="9" y="7"/>
                    </a:lnTo>
                    <a:lnTo>
                      <a:pt x="5" y="7"/>
                    </a:lnTo>
                    <a:lnTo>
                      <a:pt x="0"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14" name="Line 642"/>
              <p:cNvSpPr>
                <a:spLocks noChangeShapeType="1"/>
              </p:cNvSpPr>
              <p:nvPr userDrawn="1"/>
            </p:nvSpPr>
            <p:spPr bwMode="gray">
              <a:xfrm flipV="1">
                <a:off x="3137" y="2125"/>
                <a:ext cx="146"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15" name="Line 643"/>
              <p:cNvSpPr>
                <a:spLocks noChangeShapeType="1"/>
              </p:cNvSpPr>
              <p:nvPr userDrawn="1"/>
            </p:nvSpPr>
            <p:spPr bwMode="gray">
              <a:xfrm flipV="1">
                <a:off x="3141" y="2118"/>
                <a:ext cx="145"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16" name="Freeform 644"/>
              <p:cNvSpPr>
                <a:spLocks/>
              </p:cNvSpPr>
              <p:nvPr userDrawn="1"/>
            </p:nvSpPr>
            <p:spPr bwMode="gray">
              <a:xfrm>
                <a:off x="3276" y="2118"/>
                <a:ext cx="10" cy="9"/>
              </a:xfrm>
              <a:custGeom>
                <a:avLst/>
                <a:gdLst>
                  <a:gd name="T0" fmla="*/ 10 w 10"/>
                  <a:gd name="T1" fmla="*/ 0 h 9"/>
                  <a:gd name="T2" fmla="*/ 10 w 10"/>
                  <a:gd name="T3" fmla="*/ 4 h 9"/>
                  <a:gd name="T4" fmla="*/ 8 w 10"/>
                  <a:gd name="T5" fmla="*/ 7 h 9"/>
                  <a:gd name="T6" fmla="*/ 5 w 10"/>
                  <a:gd name="T7" fmla="*/ 9 h 9"/>
                  <a:gd name="T8" fmla="*/ 0 w 10"/>
                  <a:gd name="T9" fmla="*/ 7 h 9"/>
                </a:gdLst>
                <a:ahLst/>
                <a:cxnLst>
                  <a:cxn ang="0">
                    <a:pos x="T0" y="T1"/>
                  </a:cxn>
                  <a:cxn ang="0">
                    <a:pos x="T2" y="T3"/>
                  </a:cxn>
                  <a:cxn ang="0">
                    <a:pos x="T4" y="T5"/>
                  </a:cxn>
                  <a:cxn ang="0">
                    <a:pos x="T6" y="T7"/>
                  </a:cxn>
                  <a:cxn ang="0">
                    <a:pos x="T8" y="T9"/>
                  </a:cxn>
                </a:cxnLst>
                <a:rect l="0" t="0" r="r" b="b"/>
                <a:pathLst>
                  <a:path w="10" h="9">
                    <a:moveTo>
                      <a:pt x="10" y="0"/>
                    </a:moveTo>
                    <a:lnTo>
                      <a:pt x="10" y="4"/>
                    </a:lnTo>
                    <a:lnTo>
                      <a:pt x="8" y="7"/>
                    </a:lnTo>
                    <a:lnTo>
                      <a:pt x="5" y="9"/>
                    </a:lnTo>
                    <a:lnTo>
                      <a:pt x="0"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17" name="Line 645"/>
              <p:cNvSpPr>
                <a:spLocks noChangeShapeType="1"/>
              </p:cNvSpPr>
              <p:nvPr userDrawn="1"/>
            </p:nvSpPr>
            <p:spPr bwMode="gray">
              <a:xfrm flipH="1">
                <a:off x="3129" y="2125"/>
                <a:ext cx="147"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18" name="Freeform 646"/>
              <p:cNvSpPr>
                <a:spLocks/>
              </p:cNvSpPr>
              <p:nvPr userDrawn="1"/>
            </p:nvSpPr>
            <p:spPr bwMode="gray">
              <a:xfrm>
                <a:off x="3129" y="2213"/>
                <a:ext cx="12" cy="8"/>
              </a:xfrm>
              <a:custGeom>
                <a:avLst/>
                <a:gdLst>
                  <a:gd name="T0" fmla="*/ 0 w 12"/>
                  <a:gd name="T1" fmla="*/ 7 h 8"/>
                  <a:gd name="T2" fmla="*/ 5 w 12"/>
                  <a:gd name="T3" fmla="*/ 8 h 8"/>
                  <a:gd name="T4" fmla="*/ 8 w 12"/>
                  <a:gd name="T5" fmla="*/ 7 h 8"/>
                  <a:gd name="T6" fmla="*/ 10 w 12"/>
                  <a:gd name="T7" fmla="*/ 3 h 8"/>
                  <a:gd name="T8" fmla="*/ 12 w 12"/>
                  <a:gd name="T9" fmla="*/ 0 h 8"/>
                </a:gdLst>
                <a:ahLst/>
                <a:cxnLst>
                  <a:cxn ang="0">
                    <a:pos x="T0" y="T1"/>
                  </a:cxn>
                  <a:cxn ang="0">
                    <a:pos x="T2" y="T3"/>
                  </a:cxn>
                  <a:cxn ang="0">
                    <a:pos x="T4" y="T5"/>
                  </a:cxn>
                  <a:cxn ang="0">
                    <a:pos x="T6" y="T7"/>
                  </a:cxn>
                  <a:cxn ang="0">
                    <a:pos x="T8" y="T9"/>
                  </a:cxn>
                </a:cxnLst>
                <a:rect l="0" t="0" r="r" b="b"/>
                <a:pathLst>
                  <a:path w="12" h="8">
                    <a:moveTo>
                      <a:pt x="0" y="7"/>
                    </a:moveTo>
                    <a:lnTo>
                      <a:pt x="5" y="8"/>
                    </a:lnTo>
                    <a:lnTo>
                      <a:pt x="8" y="7"/>
                    </a:lnTo>
                    <a:lnTo>
                      <a:pt x="10" y="3"/>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19" name="Line 647"/>
              <p:cNvSpPr>
                <a:spLocks noChangeShapeType="1"/>
              </p:cNvSpPr>
              <p:nvPr userDrawn="1"/>
            </p:nvSpPr>
            <p:spPr bwMode="gray">
              <a:xfrm>
                <a:off x="2537" y="2097"/>
                <a:ext cx="2" cy="5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0" name="Line 648"/>
              <p:cNvSpPr>
                <a:spLocks noChangeShapeType="1"/>
              </p:cNvSpPr>
              <p:nvPr userDrawn="1"/>
            </p:nvSpPr>
            <p:spPr bwMode="gray">
              <a:xfrm>
                <a:off x="2541" y="2099"/>
                <a:ext cx="1" cy="5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1" name="Freeform 649"/>
              <p:cNvSpPr>
                <a:spLocks/>
              </p:cNvSpPr>
              <p:nvPr userDrawn="1"/>
            </p:nvSpPr>
            <p:spPr bwMode="gray">
              <a:xfrm>
                <a:off x="2539" y="2150"/>
                <a:ext cx="5" cy="10"/>
              </a:xfrm>
              <a:custGeom>
                <a:avLst/>
                <a:gdLst>
                  <a:gd name="T0" fmla="*/ 2 w 5"/>
                  <a:gd name="T1" fmla="*/ 0 h 10"/>
                  <a:gd name="T2" fmla="*/ 0 w 5"/>
                  <a:gd name="T3" fmla="*/ 3 h 10"/>
                  <a:gd name="T4" fmla="*/ 0 w 5"/>
                  <a:gd name="T5" fmla="*/ 5 h 10"/>
                  <a:gd name="T6" fmla="*/ 2 w 5"/>
                  <a:gd name="T7" fmla="*/ 8 h 10"/>
                  <a:gd name="T8" fmla="*/ 5 w 5"/>
                  <a:gd name="T9" fmla="*/ 10 h 10"/>
                </a:gdLst>
                <a:ahLst/>
                <a:cxnLst>
                  <a:cxn ang="0">
                    <a:pos x="T0" y="T1"/>
                  </a:cxn>
                  <a:cxn ang="0">
                    <a:pos x="T2" y="T3"/>
                  </a:cxn>
                  <a:cxn ang="0">
                    <a:pos x="T4" y="T5"/>
                  </a:cxn>
                  <a:cxn ang="0">
                    <a:pos x="T6" y="T7"/>
                  </a:cxn>
                  <a:cxn ang="0">
                    <a:pos x="T8" y="T9"/>
                  </a:cxn>
                </a:cxnLst>
                <a:rect l="0" t="0" r="r" b="b"/>
                <a:pathLst>
                  <a:path w="5" h="10">
                    <a:moveTo>
                      <a:pt x="2" y="0"/>
                    </a:moveTo>
                    <a:lnTo>
                      <a:pt x="0" y="3"/>
                    </a:lnTo>
                    <a:lnTo>
                      <a:pt x="0" y="5"/>
                    </a:lnTo>
                    <a:lnTo>
                      <a:pt x="2" y="8"/>
                    </a:lnTo>
                    <a:lnTo>
                      <a:pt x="5" y="1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22" name="Line 650"/>
              <p:cNvSpPr>
                <a:spLocks noChangeShapeType="1"/>
              </p:cNvSpPr>
              <p:nvPr userDrawn="1"/>
            </p:nvSpPr>
            <p:spPr bwMode="gray">
              <a:xfrm flipH="1" flipV="1">
                <a:off x="2543" y="2099"/>
                <a:ext cx="1" cy="6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3" name="Freeform 651"/>
              <p:cNvSpPr>
                <a:spLocks/>
              </p:cNvSpPr>
              <p:nvPr userDrawn="1"/>
            </p:nvSpPr>
            <p:spPr bwMode="gray">
              <a:xfrm>
                <a:off x="2541" y="2150"/>
                <a:ext cx="12" cy="17"/>
              </a:xfrm>
              <a:custGeom>
                <a:avLst/>
                <a:gdLst>
                  <a:gd name="T0" fmla="*/ 12 w 12"/>
                  <a:gd name="T1" fmla="*/ 17 h 17"/>
                  <a:gd name="T2" fmla="*/ 7 w 12"/>
                  <a:gd name="T3" fmla="*/ 14 h 17"/>
                  <a:gd name="T4" fmla="*/ 3 w 12"/>
                  <a:gd name="T5" fmla="*/ 10 h 17"/>
                  <a:gd name="T6" fmla="*/ 2 w 12"/>
                  <a:gd name="T7" fmla="*/ 5 h 17"/>
                  <a:gd name="T8" fmla="*/ 0 w 12"/>
                  <a:gd name="T9" fmla="*/ 0 h 17"/>
                </a:gdLst>
                <a:ahLst/>
                <a:cxnLst>
                  <a:cxn ang="0">
                    <a:pos x="T0" y="T1"/>
                  </a:cxn>
                  <a:cxn ang="0">
                    <a:pos x="T2" y="T3"/>
                  </a:cxn>
                  <a:cxn ang="0">
                    <a:pos x="T4" y="T5"/>
                  </a:cxn>
                  <a:cxn ang="0">
                    <a:pos x="T6" y="T7"/>
                  </a:cxn>
                  <a:cxn ang="0">
                    <a:pos x="T8" y="T9"/>
                  </a:cxn>
                </a:cxnLst>
                <a:rect l="0" t="0" r="r" b="b"/>
                <a:pathLst>
                  <a:path w="12" h="17">
                    <a:moveTo>
                      <a:pt x="12" y="17"/>
                    </a:moveTo>
                    <a:lnTo>
                      <a:pt x="7" y="14"/>
                    </a:lnTo>
                    <a:lnTo>
                      <a:pt x="3" y="10"/>
                    </a:lnTo>
                    <a:lnTo>
                      <a:pt x="2"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24" name="Freeform 652"/>
              <p:cNvSpPr>
                <a:spLocks/>
              </p:cNvSpPr>
              <p:nvPr userDrawn="1"/>
            </p:nvSpPr>
            <p:spPr bwMode="gray">
              <a:xfrm>
                <a:off x="2821" y="1954"/>
                <a:ext cx="10" cy="15"/>
              </a:xfrm>
              <a:custGeom>
                <a:avLst/>
                <a:gdLst>
                  <a:gd name="T0" fmla="*/ 10 w 10"/>
                  <a:gd name="T1" fmla="*/ 15 h 15"/>
                  <a:gd name="T2" fmla="*/ 10 w 10"/>
                  <a:gd name="T3" fmla="*/ 10 h 15"/>
                  <a:gd name="T4" fmla="*/ 7 w 10"/>
                  <a:gd name="T5" fmla="*/ 7 h 15"/>
                  <a:gd name="T6" fmla="*/ 3 w 10"/>
                  <a:gd name="T7" fmla="*/ 1 h 15"/>
                  <a:gd name="T8" fmla="*/ 0 w 10"/>
                  <a:gd name="T9" fmla="*/ 0 h 15"/>
                </a:gdLst>
                <a:ahLst/>
                <a:cxnLst>
                  <a:cxn ang="0">
                    <a:pos x="T0" y="T1"/>
                  </a:cxn>
                  <a:cxn ang="0">
                    <a:pos x="T2" y="T3"/>
                  </a:cxn>
                  <a:cxn ang="0">
                    <a:pos x="T4" y="T5"/>
                  </a:cxn>
                  <a:cxn ang="0">
                    <a:pos x="T6" y="T7"/>
                  </a:cxn>
                  <a:cxn ang="0">
                    <a:pos x="T8" y="T9"/>
                  </a:cxn>
                </a:cxnLst>
                <a:rect l="0" t="0" r="r" b="b"/>
                <a:pathLst>
                  <a:path w="10" h="15">
                    <a:moveTo>
                      <a:pt x="10" y="15"/>
                    </a:moveTo>
                    <a:lnTo>
                      <a:pt x="10" y="10"/>
                    </a:lnTo>
                    <a:lnTo>
                      <a:pt x="7" y="7"/>
                    </a:lnTo>
                    <a:lnTo>
                      <a:pt x="3" y="1"/>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25" name="Line 653"/>
              <p:cNvSpPr>
                <a:spLocks noChangeShapeType="1"/>
              </p:cNvSpPr>
              <p:nvPr userDrawn="1"/>
            </p:nvSpPr>
            <p:spPr bwMode="gray">
              <a:xfrm flipH="1">
                <a:off x="2751" y="1912"/>
                <a:ext cx="157" cy="9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6" name="Line 654"/>
              <p:cNvSpPr>
                <a:spLocks noChangeShapeType="1"/>
              </p:cNvSpPr>
              <p:nvPr userDrawn="1"/>
            </p:nvSpPr>
            <p:spPr bwMode="gray">
              <a:xfrm flipH="1">
                <a:off x="2754" y="1924"/>
                <a:ext cx="154" cy="9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7" name="Freeform 655"/>
              <p:cNvSpPr>
                <a:spLocks/>
              </p:cNvSpPr>
              <p:nvPr userDrawn="1"/>
            </p:nvSpPr>
            <p:spPr bwMode="gray">
              <a:xfrm>
                <a:off x="2744" y="1999"/>
                <a:ext cx="10" cy="18"/>
              </a:xfrm>
              <a:custGeom>
                <a:avLst/>
                <a:gdLst>
                  <a:gd name="T0" fmla="*/ 10 w 10"/>
                  <a:gd name="T1" fmla="*/ 18 h 18"/>
                  <a:gd name="T2" fmla="*/ 9 w 10"/>
                  <a:gd name="T3" fmla="*/ 12 h 18"/>
                  <a:gd name="T4" fmla="*/ 7 w 10"/>
                  <a:gd name="T5" fmla="*/ 7 h 18"/>
                  <a:gd name="T6" fmla="*/ 3 w 10"/>
                  <a:gd name="T7" fmla="*/ 4 h 18"/>
                  <a:gd name="T8" fmla="*/ 0 w 10"/>
                  <a:gd name="T9" fmla="*/ 0 h 18"/>
                </a:gdLst>
                <a:ahLst/>
                <a:cxnLst>
                  <a:cxn ang="0">
                    <a:pos x="T0" y="T1"/>
                  </a:cxn>
                  <a:cxn ang="0">
                    <a:pos x="T2" y="T3"/>
                  </a:cxn>
                  <a:cxn ang="0">
                    <a:pos x="T4" y="T5"/>
                  </a:cxn>
                  <a:cxn ang="0">
                    <a:pos x="T6" y="T7"/>
                  </a:cxn>
                  <a:cxn ang="0">
                    <a:pos x="T8" y="T9"/>
                  </a:cxn>
                </a:cxnLst>
                <a:rect l="0" t="0" r="r" b="b"/>
                <a:pathLst>
                  <a:path w="10" h="18">
                    <a:moveTo>
                      <a:pt x="10" y="18"/>
                    </a:moveTo>
                    <a:lnTo>
                      <a:pt x="9" y="12"/>
                    </a:lnTo>
                    <a:lnTo>
                      <a:pt x="7" y="7"/>
                    </a:lnTo>
                    <a:lnTo>
                      <a:pt x="3"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28" name="Line 656"/>
              <p:cNvSpPr>
                <a:spLocks noChangeShapeType="1"/>
              </p:cNvSpPr>
              <p:nvPr userDrawn="1"/>
            </p:nvSpPr>
            <p:spPr bwMode="gray">
              <a:xfrm flipV="1">
                <a:off x="2744" y="1903"/>
                <a:ext cx="161" cy="9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9" name="Freeform 657"/>
              <p:cNvSpPr>
                <a:spLocks/>
              </p:cNvSpPr>
              <p:nvPr userDrawn="1"/>
            </p:nvSpPr>
            <p:spPr bwMode="gray">
              <a:xfrm>
                <a:off x="2905" y="1903"/>
                <a:ext cx="5" cy="21"/>
              </a:xfrm>
              <a:custGeom>
                <a:avLst/>
                <a:gdLst>
                  <a:gd name="T0" fmla="*/ 3 w 5"/>
                  <a:gd name="T1" fmla="*/ 21 h 21"/>
                  <a:gd name="T2" fmla="*/ 5 w 5"/>
                  <a:gd name="T3" fmla="*/ 16 h 21"/>
                  <a:gd name="T4" fmla="*/ 5 w 5"/>
                  <a:gd name="T5" fmla="*/ 10 h 21"/>
                  <a:gd name="T6" fmla="*/ 3 w 5"/>
                  <a:gd name="T7" fmla="*/ 5 h 21"/>
                  <a:gd name="T8" fmla="*/ 0 w 5"/>
                  <a:gd name="T9" fmla="*/ 0 h 21"/>
                </a:gdLst>
                <a:ahLst/>
                <a:cxnLst>
                  <a:cxn ang="0">
                    <a:pos x="T0" y="T1"/>
                  </a:cxn>
                  <a:cxn ang="0">
                    <a:pos x="T2" y="T3"/>
                  </a:cxn>
                  <a:cxn ang="0">
                    <a:pos x="T4" y="T5"/>
                  </a:cxn>
                  <a:cxn ang="0">
                    <a:pos x="T6" y="T7"/>
                  </a:cxn>
                  <a:cxn ang="0">
                    <a:pos x="T8" y="T9"/>
                  </a:cxn>
                </a:cxnLst>
                <a:rect l="0" t="0" r="r" b="b"/>
                <a:pathLst>
                  <a:path w="5" h="21">
                    <a:moveTo>
                      <a:pt x="3" y="21"/>
                    </a:moveTo>
                    <a:lnTo>
                      <a:pt x="5" y="16"/>
                    </a:lnTo>
                    <a:lnTo>
                      <a:pt x="5" y="10"/>
                    </a:lnTo>
                    <a:lnTo>
                      <a:pt x="3"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30" name="Freeform 658"/>
              <p:cNvSpPr>
                <a:spLocks/>
              </p:cNvSpPr>
              <p:nvPr userDrawn="1"/>
            </p:nvSpPr>
            <p:spPr bwMode="gray">
              <a:xfrm>
                <a:off x="2735" y="2125"/>
                <a:ext cx="19" cy="4"/>
              </a:xfrm>
              <a:custGeom>
                <a:avLst/>
                <a:gdLst>
                  <a:gd name="T0" fmla="*/ 19 w 19"/>
                  <a:gd name="T1" fmla="*/ 0 h 4"/>
                  <a:gd name="T2" fmla="*/ 14 w 19"/>
                  <a:gd name="T3" fmla="*/ 2 h 4"/>
                  <a:gd name="T4" fmla="*/ 11 w 19"/>
                  <a:gd name="T5" fmla="*/ 4 h 4"/>
                  <a:gd name="T6" fmla="*/ 5 w 19"/>
                  <a:gd name="T7" fmla="*/ 4 h 4"/>
                  <a:gd name="T8" fmla="*/ 0 w 19"/>
                  <a:gd name="T9" fmla="*/ 2 h 4"/>
                </a:gdLst>
                <a:ahLst/>
                <a:cxnLst>
                  <a:cxn ang="0">
                    <a:pos x="T0" y="T1"/>
                  </a:cxn>
                  <a:cxn ang="0">
                    <a:pos x="T2" y="T3"/>
                  </a:cxn>
                  <a:cxn ang="0">
                    <a:pos x="T4" y="T5"/>
                  </a:cxn>
                  <a:cxn ang="0">
                    <a:pos x="T6" y="T7"/>
                  </a:cxn>
                  <a:cxn ang="0">
                    <a:pos x="T8" y="T9"/>
                  </a:cxn>
                </a:cxnLst>
                <a:rect l="0" t="0" r="r" b="b"/>
                <a:pathLst>
                  <a:path w="19" h="4">
                    <a:moveTo>
                      <a:pt x="19" y="0"/>
                    </a:moveTo>
                    <a:lnTo>
                      <a:pt x="14" y="2"/>
                    </a:lnTo>
                    <a:lnTo>
                      <a:pt x="11" y="4"/>
                    </a:lnTo>
                    <a:lnTo>
                      <a:pt x="5" y="4"/>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31" name="Line 659"/>
              <p:cNvSpPr>
                <a:spLocks noChangeShapeType="1"/>
              </p:cNvSpPr>
              <p:nvPr userDrawn="1"/>
            </p:nvSpPr>
            <p:spPr bwMode="gray">
              <a:xfrm>
                <a:off x="2744" y="2018"/>
                <a:ext cx="2" cy="21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32" name="Line 660"/>
              <p:cNvSpPr>
                <a:spLocks noChangeShapeType="1"/>
              </p:cNvSpPr>
              <p:nvPr userDrawn="1"/>
            </p:nvSpPr>
            <p:spPr bwMode="gray">
              <a:xfrm>
                <a:off x="2754" y="2017"/>
                <a:ext cx="1" cy="21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33" name="Freeform 661"/>
              <p:cNvSpPr>
                <a:spLocks/>
              </p:cNvSpPr>
              <p:nvPr userDrawn="1"/>
            </p:nvSpPr>
            <p:spPr bwMode="gray">
              <a:xfrm>
                <a:off x="2735" y="2234"/>
                <a:ext cx="19" cy="3"/>
              </a:xfrm>
              <a:custGeom>
                <a:avLst/>
                <a:gdLst>
                  <a:gd name="T0" fmla="*/ 19 w 19"/>
                  <a:gd name="T1" fmla="*/ 0 h 3"/>
                  <a:gd name="T2" fmla="*/ 14 w 19"/>
                  <a:gd name="T3" fmla="*/ 3 h 3"/>
                  <a:gd name="T4" fmla="*/ 11 w 19"/>
                  <a:gd name="T5" fmla="*/ 3 h 3"/>
                  <a:gd name="T6" fmla="*/ 5 w 19"/>
                  <a:gd name="T7" fmla="*/ 3 h 3"/>
                  <a:gd name="T8" fmla="*/ 0 w 19"/>
                  <a:gd name="T9" fmla="*/ 1 h 3"/>
                </a:gdLst>
                <a:ahLst/>
                <a:cxnLst>
                  <a:cxn ang="0">
                    <a:pos x="T0" y="T1"/>
                  </a:cxn>
                  <a:cxn ang="0">
                    <a:pos x="T2" y="T3"/>
                  </a:cxn>
                  <a:cxn ang="0">
                    <a:pos x="T4" y="T5"/>
                  </a:cxn>
                  <a:cxn ang="0">
                    <a:pos x="T6" y="T7"/>
                  </a:cxn>
                  <a:cxn ang="0">
                    <a:pos x="T8" y="T9"/>
                  </a:cxn>
                </a:cxnLst>
                <a:rect l="0" t="0" r="r" b="b"/>
                <a:pathLst>
                  <a:path w="19" h="3">
                    <a:moveTo>
                      <a:pt x="19" y="0"/>
                    </a:moveTo>
                    <a:lnTo>
                      <a:pt x="14" y="3"/>
                    </a:lnTo>
                    <a:lnTo>
                      <a:pt x="11" y="3"/>
                    </a:lnTo>
                    <a:lnTo>
                      <a:pt x="5" y="3"/>
                    </a:lnTo>
                    <a:lnTo>
                      <a:pt x="0" y="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34" name="Line 662"/>
              <p:cNvSpPr>
                <a:spLocks noChangeShapeType="1"/>
              </p:cNvSpPr>
              <p:nvPr userDrawn="1"/>
            </p:nvSpPr>
            <p:spPr bwMode="gray">
              <a:xfrm flipV="1">
                <a:off x="2735" y="2017"/>
                <a:ext cx="1" cy="21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35" name="Freeform 663"/>
              <p:cNvSpPr>
                <a:spLocks/>
              </p:cNvSpPr>
              <p:nvPr userDrawn="1"/>
            </p:nvSpPr>
            <p:spPr bwMode="gray">
              <a:xfrm>
                <a:off x="2735" y="2017"/>
                <a:ext cx="19" cy="3"/>
              </a:xfrm>
              <a:custGeom>
                <a:avLst/>
                <a:gdLst>
                  <a:gd name="T0" fmla="*/ 19 w 19"/>
                  <a:gd name="T1" fmla="*/ 0 h 3"/>
                  <a:gd name="T2" fmla="*/ 14 w 19"/>
                  <a:gd name="T3" fmla="*/ 1 h 3"/>
                  <a:gd name="T4" fmla="*/ 9 w 19"/>
                  <a:gd name="T5" fmla="*/ 3 h 3"/>
                  <a:gd name="T6" fmla="*/ 4 w 19"/>
                  <a:gd name="T7" fmla="*/ 1 h 3"/>
                  <a:gd name="T8" fmla="*/ 0 w 19"/>
                  <a:gd name="T9" fmla="*/ 0 h 3"/>
                </a:gdLst>
                <a:ahLst/>
                <a:cxnLst>
                  <a:cxn ang="0">
                    <a:pos x="T0" y="T1"/>
                  </a:cxn>
                  <a:cxn ang="0">
                    <a:pos x="T2" y="T3"/>
                  </a:cxn>
                  <a:cxn ang="0">
                    <a:pos x="T4" y="T5"/>
                  </a:cxn>
                  <a:cxn ang="0">
                    <a:pos x="T6" y="T7"/>
                  </a:cxn>
                  <a:cxn ang="0">
                    <a:pos x="T8" y="T9"/>
                  </a:cxn>
                </a:cxnLst>
                <a:rect l="0" t="0" r="r" b="b"/>
                <a:pathLst>
                  <a:path w="19" h="3">
                    <a:moveTo>
                      <a:pt x="19" y="0"/>
                    </a:moveTo>
                    <a:lnTo>
                      <a:pt x="14" y="1"/>
                    </a:lnTo>
                    <a:lnTo>
                      <a:pt x="9" y="3"/>
                    </a:lnTo>
                    <a:lnTo>
                      <a:pt x="4" y="1"/>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36" name="Freeform 664"/>
              <p:cNvSpPr>
                <a:spLocks/>
              </p:cNvSpPr>
              <p:nvPr userDrawn="1"/>
            </p:nvSpPr>
            <p:spPr bwMode="gray">
              <a:xfrm>
                <a:off x="2821" y="2186"/>
                <a:ext cx="10" cy="9"/>
              </a:xfrm>
              <a:custGeom>
                <a:avLst/>
                <a:gdLst>
                  <a:gd name="T0" fmla="*/ 10 w 10"/>
                  <a:gd name="T1" fmla="*/ 0 h 9"/>
                  <a:gd name="T2" fmla="*/ 10 w 10"/>
                  <a:gd name="T3" fmla="*/ 4 h 9"/>
                  <a:gd name="T4" fmla="*/ 7 w 10"/>
                  <a:gd name="T5" fmla="*/ 7 h 9"/>
                  <a:gd name="T6" fmla="*/ 3 w 10"/>
                  <a:gd name="T7" fmla="*/ 9 h 9"/>
                  <a:gd name="T8" fmla="*/ 0 w 10"/>
                  <a:gd name="T9" fmla="*/ 7 h 9"/>
                </a:gdLst>
                <a:ahLst/>
                <a:cxnLst>
                  <a:cxn ang="0">
                    <a:pos x="T0" y="T1"/>
                  </a:cxn>
                  <a:cxn ang="0">
                    <a:pos x="T2" y="T3"/>
                  </a:cxn>
                  <a:cxn ang="0">
                    <a:pos x="T4" y="T5"/>
                  </a:cxn>
                  <a:cxn ang="0">
                    <a:pos x="T6" y="T7"/>
                  </a:cxn>
                  <a:cxn ang="0">
                    <a:pos x="T8" y="T9"/>
                  </a:cxn>
                </a:cxnLst>
                <a:rect l="0" t="0" r="r" b="b"/>
                <a:pathLst>
                  <a:path w="10" h="9">
                    <a:moveTo>
                      <a:pt x="10" y="0"/>
                    </a:moveTo>
                    <a:lnTo>
                      <a:pt x="10" y="4"/>
                    </a:lnTo>
                    <a:lnTo>
                      <a:pt x="7" y="7"/>
                    </a:lnTo>
                    <a:lnTo>
                      <a:pt x="3" y="9"/>
                    </a:lnTo>
                    <a:lnTo>
                      <a:pt x="0"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37" name="Line 665"/>
              <p:cNvSpPr>
                <a:spLocks noChangeShapeType="1"/>
              </p:cNvSpPr>
              <p:nvPr userDrawn="1"/>
            </p:nvSpPr>
            <p:spPr bwMode="gray">
              <a:xfrm flipV="1">
                <a:off x="2751" y="2144"/>
                <a:ext cx="157" cy="9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38" name="Line 666"/>
              <p:cNvSpPr>
                <a:spLocks noChangeShapeType="1"/>
              </p:cNvSpPr>
              <p:nvPr userDrawn="1"/>
            </p:nvSpPr>
            <p:spPr bwMode="gray">
              <a:xfrm flipV="1">
                <a:off x="2754" y="2139"/>
                <a:ext cx="152" cy="9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39" name="Freeform 667"/>
              <p:cNvSpPr>
                <a:spLocks/>
              </p:cNvSpPr>
              <p:nvPr userDrawn="1"/>
            </p:nvSpPr>
            <p:spPr bwMode="gray">
              <a:xfrm>
                <a:off x="2905" y="2139"/>
                <a:ext cx="3" cy="5"/>
              </a:xfrm>
              <a:custGeom>
                <a:avLst/>
                <a:gdLst>
                  <a:gd name="T0" fmla="*/ 1 w 3"/>
                  <a:gd name="T1" fmla="*/ 0 h 5"/>
                  <a:gd name="T2" fmla="*/ 3 w 3"/>
                  <a:gd name="T3" fmla="*/ 2 h 5"/>
                  <a:gd name="T4" fmla="*/ 3 w 3"/>
                  <a:gd name="T5" fmla="*/ 4 h 5"/>
                  <a:gd name="T6" fmla="*/ 3 w 3"/>
                  <a:gd name="T7" fmla="*/ 4 h 5"/>
                  <a:gd name="T8" fmla="*/ 1 w 3"/>
                  <a:gd name="T9" fmla="*/ 5 h 5"/>
                  <a:gd name="T10" fmla="*/ 1 w 3"/>
                  <a:gd name="T11" fmla="*/ 5 h 5"/>
                  <a:gd name="T12" fmla="*/ 0 w 3"/>
                  <a:gd name="T13" fmla="*/ 4 h 5"/>
                  <a:gd name="T14" fmla="*/ 0 w 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3" y="2"/>
                    </a:lnTo>
                    <a:lnTo>
                      <a:pt x="3" y="4"/>
                    </a:lnTo>
                    <a:lnTo>
                      <a:pt x="3" y="4"/>
                    </a:lnTo>
                    <a:lnTo>
                      <a:pt x="1" y="5"/>
                    </a:lnTo>
                    <a:lnTo>
                      <a:pt x="1" y="5"/>
                    </a:lnTo>
                    <a:lnTo>
                      <a:pt x="0" y="4"/>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40" name="Line 668"/>
              <p:cNvSpPr>
                <a:spLocks noChangeShapeType="1"/>
              </p:cNvSpPr>
              <p:nvPr userDrawn="1"/>
            </p:nvSpPr>
            <p:spPr bwMode="gray">
              <a:xfrm flipH="1">
                <a:off x="2744" y="2141"/>
                <a:ext cx="161" cy="10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41" name="Freeform 669"/>
              <p:cNvSpPr>
                <a:spLocks/>
              </p:cNvSpPr>
              <p:nvPr userDrawn="1"/>
            </p:nvSpPr>
            <p:spPr bwMode="gray">
              <a:xfrm>
                <a:off x="2744" y="2234"/>
                <a:ext cx="10" cy="8"/>
              </a:xfrm>
              <a:custGeom>
                <a:avLst/>
                <a:gdLst>
                  <a:gd name="T0" fmla="*/ 0 w 10"/>
                  <a:gd name="T1" fmla="*/ 8 h 8"/>
                  <a:gd name="T2" fmla="*/ 3 w 10"/>
                  <a:gd name="T3" fmla="*/ 8 h 8"/>
                  <a:gd name="T4" fmla="*/ 7 w 10"/>
                  <a:gd name="T5" fmla="*/ 8 h 8"/>
                  <a:gd name="T6" fmla="*/ 10 w 10"/>
                  <a:gd name="T7" fmla="*/ 5 h 8"/>
                  <a:gd name="T8" fmla="*/ 10 w 10"/>
                  <a:gd name="T9" fmla="*/ 0 h 8"/>
                </a:gdLst>
                <a:ahLst/>
                <a:cxnLst>
                  <a:cxn ang="0">
                    <a:pos x="T0" y="T1"/>
                  </a:cxn>
                  <a:cxn ang="0">
                    <a:pos x="T2" y="T3"/>
                  </a:cxn>
                  <a:cxn ang="0">
                    <a:pos x="T4" y="T5"/>
                  </a:cxn>
                  <a:cxn ang="0">
                    <a:pos x="T6" y="T7"/>
                  </a:cxn>
                  <a:cxn ang="0">
                    <a:pos x="T8" y="T9"/>
                  </a:cxn>
                </a:cxnLst>
                <a:rect l="0" t="0" r="r" b="b"/>
                <a:pathLst>
                  <a:path w="10" h="8">
                    <a:moveTo>
                      <a:pt x="0" y="8"/>
                    </a:moveTo>
                    <a:lnTo>
                      <a:pt x="3" y="8"/>
                    </a:lnTo>
                    <a:lnTo>
                      <a:pt x="7" y="8"/>
                    </a:lnTo>
                    <a:lnTo>
                      <a:pt x="10" y="5"/>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742" name="Group 670"/>
            <p:cNvGrpSpPr>
              <a:grpSpLocks/>
            </p:cNvGrpSpPr>
            <p:nvPr userDrawn="1"/>
          </p:nvGrpSpPr>
          <p:grpSpPr bwMode="auto">
            <a:xfrm>
              <a:off x="2111" y="670"/>
              <a:ext cx="1572" cy="1574"/>
              <a:chOff x="2111" y="670"/>
              <a:chExt cx="1572" cy="1574"/>
            </a:xfrm>
          </p:grpSpPr>
          <p:sp>
            <p:nvSpPr>
              <p:cNvPr id="3743" name="Freeform 671"/>
              <p:cNvSpPr>
                <a:spLocks/>
              </p:cNvSpPr>
              <p:nvPr userDrawn="1"/>
            </p:nvSpPr>
            <p:spPr bwMode="gray">
              <a:xfrm>
                <a:off x="2639" y="2197"/>
                <a:ext cx="9" cy="9"/>
              </a:xfrm>
              <a:custGeom>
                <a:avLst/>
                <a:gdLst>
                  <a:gd name="T0" fmla="*/ 0 w 9"/>
                  <a:gd name="T1" fmla="*/ 0 h 9"/>
                  <a:gd name="T2" fmla="*/ 0 w 9"/>
                  <a:gd name="T3" fmla="*/ 3 h 9"/>
                  <a:gd name="T4" fmla="*/ 2 w 9"/>
                  <a:gd name="T5" fmla="*/ 7 h 9"/>
                  <a:gd name="T6" fmla="*/ 5 w 9"/>
                  <a:gd name="T7" fmla="*/ 9 h 9"/>
                  <a:gd name="T8" fmla="*/ 7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3"/>
                    </a:lnTo>
                    <a:lnTo>
                      <a:pt x="2" y="7"/>
                    </a:lnTo>
                    <a:lnTo>
                      <a:pt x="5" y="9"/>
                    </a:lnTo>
                    <a:lnTo>
                      <a:pt x="7" y="9"/>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44" name="Line 672"/>
              <p:cNvSpPr>
                <a:spLocks noChangeShapeType="1"/>
              </p:cNvSpPr>
              <p:nvPr userDrawn="1"/>
            </p:nvSpPr>
            <p:spPr bwMode="gray">
              <a:xfrm>
                <a:off x="2546" y="2167"/>
                <a:ext cx="191"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45" name="Line 673"/>
              <p:cNvSpPr>
                <a:spLocks noChangeShapeType="1"/>
              </p:cNvSpPr>
              <p:nvPr userDrawn="1"/>
            </p:nvSpPr>
            <p:spPr bwMode="gray">
              <a:xfrm>
                <a:off x="2544" y="2160"/>
                <a:ext cx="191"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46" name="Freeform 674"/>
              <p:cNvSpPr>
                <a:spLocks/>
              </p:cNvSpPr>
              <p:nvPr userDrawn="1"/>
            </p:nvSpPr>
            <p:spPr bwMode="gray">
              <a:xfrm>
                <a:off x="2735" y="2235"/>
                <a:ext cx="9" cy="9"/>
              </a:xfrm>
              <a:custGeom>
                <a:avLst/>
                <a:gdLst>
                  <a:gd name="T0" fmla="*/ 0 w 9"/>
                  <a:gd name="T1" fmla="*/ 0 h 9"/>
                  <a:gd name="T2" fmla="*/ 0 w 9"/>
                  <a:gd name="T3" fmla="*/ 4 h 9"/>
                  <a:gd name="T4" fmla="*/ 2 w 9"/>
                  <a:gd name="T5" fmla="*/ 6 h 9"/>
                  <a:gd name="T6" fmla="*/ 4 w 9"/>
                  <a:gd name="T7" fmla="*/ 7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2" y="6"/>
                    </a:lnTo>
                    <a:lnTo>
                      <a:pt x="4" y="7"/>
                    </a:lnTo>
                    <a:lnTo>
                      <a:pt x="5" y="9"/>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47" name="Line 675"/>
              <p:cNvSpPr>
                <a:spLocks noChangeShapeType="1"/>
              </p:cNvSpPr>
              <p:nvPr userDrawn="1"/>
            </p:nvSpPr>
            <p:spPr bwMode="gray">
              <a:xfrm flipH="1" flipV="1">
                <a:off x="2553" y="2167"/>
                <a:ext cx="191"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48" name="Freeform 676"/>
              <p:cNvSpPr>
                <a:spLocks/>
              </p:cNvSpPr>
              <p:nvPr userDrawn="1"/>
            </p:nvSpPr>
            <p:spPr bwMode="gray">
              <a:xfrm>
                <a:off x="2544" y="2160"/>
                <a:ext cx="9" cy="7"/>
              </a:xfrm>
              <a:custGeom>
                <a:avLst/>
                <a:gdLst>
                  <a:gd name="T0" fmla="*/ 9 w 9"/>
                  <a:gd name="T1" fmla="*/ 7 h 7"/>
                  <a:gd name="T2" fmla="*/ 6 w 9"/>
                  <a:gd name="T3" fmla="*/ 7 h 7"/>
                  <a:gd name="T4" fmla="*/ 2 w 9"/>
                  <a:gd name="T5" fmla="*/ 7 h 7"/>
                  <a:gd name="T6" fmla="*/ 0 w 9"/>
                  <a:gd name="T7" fmla="*/ 5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6" y="7"/>
                    </a:lnTo>
                    <a:lnTo>
                      <a:pt x="2" y="7"/>
                    </a:lnTo>
                    <a:lnTo>
                      <a:pt x="0" y="5"/>
                    </a:lnTo>
                    <a:lnTo>
                      <a:pt x="0"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49" name="Freeform 677"/>
              <p:cNvSpPr>
                <a:spLocks/>
              </p:cNvSpPr>
              <p:nvPr userDrawn="1"/>
            </p:nvSpPr>
            <p:spPr bwMode="gray">
              <a:xfrm>
                <a:off x="2688" y="840"/>
                <a:ext cx="3" cy="7"/>
              </a:xfrm>
              <a:custGeom>
                <a:avLst/>
                <a:gdLst>
                  <a:gd name="T0" fmla="*/ 2 w 3"/>
                  <a:gd name="T1" fmla="*/ 7 h 7"/>
                  <a:gd name="T2" fmla="*/ 3 w 3"/>
                  <a:gd name="T3" fmla="*/ 5 h 7"/>
                  <a:gd name="T4" fmla="*/ 3 w 3"/>
                  <a:gd name="T5" fmla="*/ 3 h 7"/>
                  <a:gd name="T6" fmla="*/ 3 w 3"/>
                  <a:gd name="T7" fmla="*/ 0 h 7"/>
                  <a:gd name="T8" fmla="*/ 0 w 3"/>
                  <a:gd name="T9" fmla="*/ 0 h 7"/>
                </a:gdLst>
                <a:ahLst/>
                <a:cxnLst>
                  <a:cxn ang="0">
                    <a:pos x="T0" y="T1"/>
                  </a:cxn>
                  <a:cxn ang="0">
                    <a:pos x="T2" y="T3"/>
                  </a:cxn>
                  <a:cxn ang="0">
                    <a:pos x="T4" y="T5"/>
                  </a:cxn>
                  <a:cxn ang="0">
                    <a:pos x="T6" y="T7"/>
                  </a:cxn>
                  <a:cxn ang="0">
                    <a:pos x="T8" y="T9"/>
                  </a:cxn>
                </a:cxnLst>
                <a:rect l="0" t="0" r="r" b="b"/>
                <a:pathLst>
                  <a:path w="3" h="7">
                    <a:moveTo>
                      <a:pt x="2" y="7"/>
                    </a:moveTo>
                    <a:lnTo>
                      <a:pt x="3" y="5"/>
                    </a:lnTo>
                    <a:lnTo>
                      <a:pt x="3" y="3"/>
                    </a:lnTo>
                    <a:lnTo>
                      <a:pt x="3"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50" name="Freeform 678"/>
              <p:cNvSpPr>
                <a:spLocks/>
              </p:cNvSpPr>
              <p:nvPr userDrawn="1"/>
            </p:nvSpPr>
            <p:spPr bwMode="gray">
              <a:xfrm>
                <a:off x="2630" y="866"/>
                <a:ext cx="12" cy="9"/>
              </a:xfrm>
              <a:custGeom>
                <a:avLst/>
                <a:gdLst>
                  <a:gd name="T0" fmla="*/ 0 w 12"/>
                  <a:gd name="T1" fmla="*/ 9 h 9"/>
                  <a:gd name="T2" fmla="*/ 2 w 12"/>
                  <a:gd name="T3" fmla="*/ 5 h 9"/>
                  <a:gd name="T4" fmla="*/ 4 w 12"/>
                  <a:gd name="T5" fmla="*/ 2 h 9"/>
                  <a:gd name="T6" fmla="*/ 5 w 12"/>
                  <a:gd name="T7" fmla="*/ 0 h 9"/>
                  <a:gd name="T8" fmla="*/ 9 w 12"/>
                  <a:gd name="T9" fmla="*/ 0 h 9"/>
                  <a:gd name="T10" fmla="*/ 1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0" y="9"/>
                    </a:moveTo>
                    <a:lnTo>
                      <a:pt x="2" y="5"/>
                    </a:lnTo>
                    <a:lnTo>
                      <a:pt x="4" y="2"/>
                    </a:lnTo>
                    <a:lnTo>
                      <a:pt x="5" y="0"/>
                    </a:lnTo>
                    <a:lnTo>
                      <a:pt x="9" y="0"/>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51" name="Line 679"/>
              <p:cNvSpPr>
                <a:spLocks noChangeShapeType="1"/>
              </p:cNvSpPr>
              <p:nvPr userDrawn="1"/>
            </p:nvSpPr>
            <p:spPr bwMode="gray">
              <a:xfrm flipH="1">
                <a:off x="2530" y="836"/>
                <a:ext cx="167" cy="8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52" name="Line 680"/>
              <p:cNvSpPr>
                <a:spLocks noChangeShapeType="1"/>
              </p:cNvSpPr>
              <p:nvPr userDrawn="1"/>
            </p:nvSpPr>
            <p:spPr bwMode="gray">
              <a:xfrm flipH="1">
                <a:off x="2529" y="847"/>
                <a:ext cx="161" cy="7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53" name="Freeform 681"/>
              <p:cNvSpPr>
                <a:spLocks/>
              </p:cNvSpPr>
              <p:nvPr userDrawn="1"/>
            </p:nvSpPr>
            <p:spPr bwMode="gray">
              <a:xfrm>
                <a:off x="2529" y="915"/>
                <a:ext cx="10" cy="10"/>
              </a:xfrm>
              <a:custGeom>
                <a:avLst/>
                <a:gdLst>
                  <a:gd name="T0" fmla="*/ 0 w 10"/>
                  <a:gd name="T1" fmla="*/ 10 h 10"/>
                  <a:gd name="T2" fmla="*/ 0 w 10"/>
                  <a:gd name="T3" fmla="*/ 7 h 10"/>
                  <a:gd name="T4" fmla="*/ 1 w 10"/>
                  <a:gd name="T5" fmla="*/ 3 h 10"/>
                  <a:gd name="T6" fmla="*/ 3 w 10"/>
                  <a:gd name="T7" fmla="*/ 2 h 10"/>
                  <a:gd name="T8" fmla="*/ 7 w 10"/>
                  <a:gd name="T9" fmla="*/ 0 h 10"/>
                  <a:gd name="T10" fmla="*/ 10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0" y="10"/>
                    </a:moveTo>
                    <a:lnTo>
                      <a:pt x="0" y="7"/>
                    </a:lnTo>
                    <a:lnTo>
                      <a:pt x="1" y="3"/>
                    </a:lnTo>
                    <a:lnTo>
                      <a:pt x="3" y="2"/>
                    </a:lnTo>
                    <a:lnTo>
                      <a:pt x="7" y="0"/>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54" name="Line 682"/>
              <p:cNvSpPr>
                <a:spLocks noChangeShapeType="1"/>
              </p:cNvSpPr>
              <p:nvPr userDrawn="1"/>
            </p:nvSpPr>
            <p:spPr bwMode="gray">
              <a:xfrm flipV="1">
                <a:off x="2539" y="833"/>
                <a:ext cx="170" cy="8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55" name="Freeform 683"/>
              <p:cNvSpPr>
                <a:spLocks/>
              </p:cNvSpPr>
              <p:nvPr userDrawn="1"/>
            </p:nvSpPr>
            <p:spPr bwMode="gray">
              <a:xfrm>
                <a:off x="2690" y="833"/>
                <a:ext cx="19" cy="14"/>
              </a:xfrm>
              <a:custGeom>
                <a:avLst/>
                <a:gdLst>
                  <a:gd name="T0" fmla="*/ 0 w 19"/>
                  <a:gd name="T1" fmla="*/ 14 h 14"/>
                  <a:gd name="T2" fmla="*/ 3 w 19"/>
                  <a:gd name="T3" fmla="*/ 8 h 14"/>
                  <a:gd name="T4" fmla="*/ 5 w 19"/>
                  <a:gd name="T5" fmla="*/ 5 h 14"/>
                  <a:gd name="T6" fmla="*/ 8 w 19"/>
                  <a:gd name="T7" fmla="*/ 1 h 14"/>
                  <a:gd name="T8" fmla="*/ 14 w 19"/>
                  <a:gd name="T9" fmla="*/ 0 h 14"/>
                  <a:gd name="T10" fmla="*/ 19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0" y="14"/>
                    </a:moveTo>
                    <a:lnTo>
                      <a:pt x="3" y="8"/>
                    </a:lnTo>
                    <a:lnTo>
                      <a:pt x="5" y="5"/>
                    </a:lnTo>
                    <a:lnTo>
                      <a:pt x="8" y="1"/>
                    </a:lnTo>
                    <a:lnTo>
                      <a:pt x="14" y="0"/>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56" name="Freeform 684"/>
              <p:cNvSpPr>
                <a:spLocks/>
              </p:cNvSpPr>
              <p:nvPr userDrawn="1"/>
            </p:nvSpPr>
            <p:spPr bwMode="gray">
              <a:xfrm>
                <a:off x="2527" y="1043"/>
                <a:ext cx="5" cy="8"/>
              </a:xfrm>
              <a:custGeom>
                <a:avLst/>
                <a:gdLst>
                  <a:gd name="T0" fmla="*/ 2 w 5"/>
                  <a:gd name="T1" fmla="*/ 0 h 8"/>
                  <a:gd name="T2" fmla="*/ 0 w 5"/>
                  <a:gd name="T3" fmla="*/ 3 h 8"/>
                  <a:gd name="T4" fmla="*/ 0 w 5"/>
                  <a:gd name="T5" fmla="*/ 5 h 8"/>
                  <a:gd name="T6" fmla="*/ 2 w 5"/>
                  <a:gd name="T7" fmla="*/ 7 h 8"/>
                  <a:gd name="T8" fmla="*/ 5 w 5"/>
                  <a:gd name="T9" fmla="*/ 8 h 8"/>
                </a:gdLst>
                <a:ahLst/>
                <a:cxnLst>
                  <a:cxn ang="0">
                    <a:pos x="T0" y="T1"/>
                  </a:cxn>
                  <a:cxn ang="0">
                    <a:pos x="T2" y="T3"/>
                  </a:cxn>
                  <a:cxn ang="0">
                    <a:pos x="T4" y="T5"/>
                  </a:cxn>
                  <a:cxn ang="0">
                    <a:pos x="T6" y="T7"/>
                  </a:cxn>
                  <a:cxn ang="0">
                    <a:pos x="T8" y="T9"/>
                  </a:cxn>
                </a:cxnLst>
                <a:rect l="0" t="0" r="r" b="b"/>
                <a:pathLst>
                  <a:path w="5" h="8">
                    <a:moveTo>
                      <a:pt x="2" y="0"/>
                    </a:moveTo>
                    <a:lnTo>
                      <a:pt x="0" y="3"/>
                    </a:lnTo>
                    <a:lnTo>
                      <a:pt x="0" y="5"/>
                    </a:lnTo>
                    <a:lnTo>
                      <a:pt x="2" y="7"/>
                    </a:lnTo>
                    <a:lnTo>
                      <a:pt x="5"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57" name="Line 685"/>
              <p:cNvSpPr>
                <a:spLocks noChangeShapeType="1"/>
              </p:cNvSpPr>
              <p:nvPr userDrawn="1"/>
            </p:nvSpPr>
            <p:spPr bwMode="gray">
              <a:xfrm>
                <a:off x="2525" y="929"/>
                <a:ext cx="2"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58" name="Line 686"/>
              <p:cNvSpPr>
                <a:spLocks noChangeShapeType="1"/>
              </p:cNvSpPr>
              <p:nvPr userDrawn="1"/>
            </p:nvSpPr>
            <p:spPr bwMode="gray">
              <a:xfrm>
                <a:off x="2529" y="925"/>
                <a:ext cx="1" cy="23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59" name="Freeform 687"/>
              <p:cNvSpPr>
                <a:spLocks/>
              </p:cNvSpPr>
              <p:nvPr userDrawn="1"/>
            </p:nvSpPr>
            <p:spPr bwMode="gray">
              <a:xfrm>
                <a:off x="2529" y="1160"/>
                <a:ext cx="3" cy="8"/>
              </a:xfrm>
              <a:custGeom>
                <a:avLst/>
                <a:gdLst>
                  <a:gd name="T0" fmla="*/ 1 w 3"/>
                  <a:gd name="T1" fmla="*/ 0 h 8"/>
                  <a:gd name="T2" fmla="*/ 0 w 3"/>
                  <a:gd name="T3" fmla="*/ 1 h 8"/>
                  <a:gd name="T4" fmla="*/ 0 w 3"/>
                  <a:gd name="T5" fmla="*/ 5 h 8"/>
                  <a:gd name="T6" fmla="*/ 1 w 3"/>
                  <a:gd name="T7" fmla="*/ 7 h 8"/>
                  <a:gd name="T8" fmla="*/ 3 w 3"/>
                  <a:gd name="T9" fmla="*/ 8 h 8"/>
                </a:gdLst>
                <a:ahLst/>
                <a:cxnLst>
                  <a:cxn ang="0">
                    <a:pos x="T0" y="T1"/>
                  </a:cxn>
                  <a:cxn ang="0">
                    <a:pos x="T2" y="T3"/>
                  </a:cxn>
                  <a:cxn ang="0">
                    <a:pos x="T4" y="T5"/>
                  </a:cxn>
                  <a:cxn ang="0">
                    <a:pos x="T6" y="T7"/>
                  </a:cxn>
                  <a:cxn ang="0">
                    <a:pos x="T8" y="T9"/>
                  </a:cxn>
                </a:cxnLst>
                <a:rect l="0" t="0" r="r" b="b"/>
                <a:pathLst>
                  <a:path w="3" h="8">
                    <a:moveTo>
                      <a:pt x="1" y="0"/>
                    </a:moveTo>
                    <a:lnTo>
                      <a:pt x="0" y="1"/>
                    </a:lnTo>
                    <a:lnTo>
                      <a:pt x="0" y="5"/>
                    </a:lnTo>
                    <a:lnTo>
                      <a:pt x="1" y="7"/>
                    </a:lnTo>
                    <a:lnTo>
                      <a:pt x="3"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0" name="Line 688"/>
              <p:cNvSpPr>
                <a:spLocks noChangeShapeType="1"/>
              </p:cNvSpPr>
              <p:nvPr userDrawn="1"/>
            </p:nvSpPr>
            <p:spPr bwMode="gray">
              <a:xfrm flipH="1" flipV="1">
                <a:off x="2530" y="934"/>
                <a:ext cx="2"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61" name="Freeform 689"/>
              <p:cNvSpPr>
                <a:spLocks/>
              </p:cNvSpPr>
              <p:nvPr userDrawn="1"/>
            </p:nvSpPr>
            <p:spPr bwMode="gray">
              <a:xfrm>
                <a:off x="2525" y="925"/>
                <a:ext cx="5" cy="9"/>
              </a:xfrm>
              <a:custGeom>
                <a:avLst/>
                <a:gdLst>
                  <a:gd name="T0" fmla="*/ 5 w 5"/>
                  <a:gd name="T1" fmla="*/ 9 h 9"/>
                  <a:gd name="T2" fmla="*/ 2 w 5"/>
                  <a:gd name="T3" fmla="*/ 7 h 9"/>
                  <a:gd name="T4" fmla="*/ 0 w 5"/>
                  <a:gd name="T5" fmla="*/ 4 h 9"/>
                  <a:gd name="T6" fmla="*/ 0 w 5"/>
                  <a:gd name="T7" fmla="*/ 2 h 9"/>
                  <a:gd name="T8" fmla="*/ 4 w 5"/>
                  <a:gd name="T9" fmla="*/ 0 h 9"/>
                </a:gdLst>
                <a:ahLst/>
                <a:cxnLst>
                  <a:cxn ang="0">
                    <a:pos x="T0" y="T1"/>
                  </a:cxn>
                  <a:cxn ang="0">
                    <a:pos x="T2" y="T3"/>
                  </a:cxn>
                  <a:cxn ang="0">
                    <a:pos x="T4" y="T5"/>
                  </a:cxn>
                  <a:cxn ang="0">
                    <a:pos x="T6" y="T7"/>
                  </a:cxn>
                  <a:cxn ang="0">
                    <a:pos x="T8" y="T9"/>
                  </a:cxn>
                </a:cxnLst>
                <a:rect l="0" t="0" r="r" b="b"/>
                <a:pathLst>
                  <a:path w="5" h="9">
                    <a:moveTo>
                      <a:pt x="5" y="9"/>
                    </a:moveTo>
                    <a:lnTo>
                      <a:pt x="2" y="7"/>
                    </a:lnTo>
                    <a:lnTo>
                      <a:pt x="0" y="4"/>
                    </a:lnTo>
                    <a:lnTo>
                      <a:pt x="0" y="2"/>
                    </a:lnTo>
                    <a:lnTo>
                      <a:pt x="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2" name="Freeform 690"/>
              <p:cNvSpPr>
                <a:spLocks/>
              </p:cNvSpPr>
              <p:nvPr userDrawn="1"/>
            </p:nvSpPr>
            <p:spPr bwMode="gray">
              <a:xfrm>
                <a:off x="2530" y="1160"/>
                <a:ext cx="13" cy="17"/>
              </a:xfrm>
              <a:custGeom>
                <a:avLst/>
                <a:gdLst>
                  <a:gd name="T0" fmla="*/ 0 w 13"/>
                  <a:gd name="T1" fmla="*/ 0 h 17"/>
                  <a:gd name="T2" fmla="*/ 2 w 13"/>
                  <a:gd name="T3" fmla="*/ 5 h 17"/>
                  <a:gd name="T4" fmla="*/ 4 w 13"/>
                  <a:gd name="T5" fmla="*/ 10 h 17"/>
                  <a:gd name="T6" fmla="*/ 7 w 13"/>
                  <a:gd name="T7" fmla="*/ 14 h 17"/>
                  <a:gd name="T8" fmla="*/ 13 w 13"/>
                  <a:gd name="T9" fmla="*/ 17 h 17"/>
                </a:gdLst>
                <a:ahLst/>
                <a:cxnLst>
                  <a:cxn ang="0">
                    <a:pos x="T0" y="T1"/>
                  </a:cxn>
                  <a:cxn ang="0">
                    <a:pos x="T2" y="T3"/>
                  </a:cxn>
                  <a:cxn ang="0">
                    <a:pos x="T4" y="T5"/>
                  </a:cxn>
                  <a:cxn ang="0">
                    <a:pos x="T6" y="T7"/>
                  </a:cxn>
                  <a:cxn ang="0">
                    <a:pos x="T8" y="T9"/>
                  </a:cxn>
                </a:cxnLst>
                <a:rect l="0" t="0" r="r" b="b"/>
                <a:pathLst>
                  <a:path w="13" h="17">
                    <a:moveTo>
                      <a:pt x="0" y="0"/>
                    </a:moveTo>
                    <a:lnTo>
                      <a:pt x="2" y="5"/>
                    </a:lnTo>
                    <a:lnTo>
                      <a:pt x="4" y="10"/>
                    </a:lnTo>
                    <a:lnTo>
                      <a:pt x="7" y="14"/>
                    </a:lnTo>
                    <a:lnTo>
                      <a:pt x="13"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3" name="Freeform 691"/>
              <p:cNvSpPr>
                <a:spLocks/>
              </p:cNvSpPr>
              <p:nvPr userDrawn="1"/>
            </p:nvSpPr>
            <p:spPr bwMode="gray">
              <a:xfrm>
                <a:off x="2861" y="754"/>
                <a:ext cx="19" cy="2"/>
              </a:xfrm>
              <a:custGeom>
                <a:avLst/>
                <a:gdLst>
                  <a:gd name="T0" fmla="*/ 19 w 19"/>
                  <a:gd name="T1" fmla="*/ 0 h 2"/>
                  <a:gd name="T2" fmla="*/ 14 w 19"/>
                  <a:gd name="T3" fmla="*/ 2 h 2"/>
                  <a:gd name="T4" fmla="*/ 7 w 19"/>
                  <a:gd name="T5" fmla="*/ 2 h 2"/>
                  <a:gd name="T6" fmla="*/ 0 w 19"/>
                  <a:gd name="T7" fmla="*/ 0 h 2"/>
                </a:gdLst>
                <a:ahLst/>
                <a:cxnLst>
                  <a:cxn ang="0">
                    <a:pos x="T0" y="T1"/>
                  </a:cxn>
                  <a:cxn ang="0">
                    <a:pos x="T2" y="T3"/>
                  </a:cxn>
                  <a:cxn ang="0">
                    <a:pos x="T4" y="T5"/>
                  </a:cxn>
                  <a:cxn ang="0">
                    <a:pos x="T6" y="T7"/>
                  </a:cxn>
                </a:cxnLst>
                <a:rect l="0" t="0" r="r" b="b"/>
                <a:pathLst>
                  <a:path w="19" h="2">
                    <a:moveTo>
                      <a:pt x="19" y="0"/>
                    </a:moveTo>
                    <a:lnTo>
                      <a:pt x="14" y="2"/>
                    </a:lnTo>
                    <a:lnTo>
                      <a:pt x="7"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4" name="Freeform 692"/>
              <p:cNvSpPr>
                <a:spLocks/>
              </p:cNvSpPr>
              <p:nvPr userDrawn="1"/>
            </p:nvSpPr>
            <p:spPr bwMode="gray">
              <a:xfrm>
                <a:off x="3032" y="679"/>
                <a:ext cx="20" cy="1"/>
              </a:xfrm>
              <a:custGeom>
                <a:avLst/>
                <a:gdLst>
                  <a:gd name="T0" fmla="*/ 0 w 20"/>
                  <a:gd name="T1" fmla="*/ 1 h 1"/>
                  <a:gd name="T2" fmla="*/ 7 w 20"/>
                  <a:gd name="T3" fmla="*/ 0 h 1"/>
                  <a:gd name="T4" fmla="*/ 13 w 20"/>
                  <a:gd name="T5" fmla="*/ 0 h 1"/>
                  <a:gd name="T6" fmla="*/ 20 w 20"/>
                  <a:gd name="T7" fmla="*/ 0 h 1"/>
                </a:gdLst>
                <a:ahLst/>
                <a:cxnLst>
                  <a:cxn ang="0">
                    <a:pos x="T0" y="T1"/>
                  </a:cxn>
                  <a:cxn ang="0">
                    <a:pos x="T2" y="T3"/>
                  </a:cxn>
                  <a:cxn ang="0">
                    <a:pos x="T4" y="T5"/>
                  </a:cxn>
                  <a:cxn ang="0">
                    <a:pos x="T6" y="T7"/>
                  </a:cxn>
                </a:cxnLst>
                <a:rect l="0" t="0" r="r" b="b"/>
                <a:pathLst>
                  <a:path w="20" h="1">
                    <a:moveTo>
                      <a:pt x="0" y="1"/>
                    </a:moveTo>
                    <a:lnTo>
                      <a:pt x="7" y="0"/>
                    </a:lnTo>
                    <a:lnTo>
                      <a:pt x="13" y="0"/>
                    </a:lnTo>
                    <a:lnTo>
                      <a:pt x="2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5" name="Freeform 693"/>
              <p:cNvSpPr>
                <a:spLocks/>
              </p:cNvSpPr>
              <p:nvPr userDrawn="1"/>
            </p:nvSpPr>
            <p:spPr bwMode="gray">
              <a:xfrm>
                <a:off x="2938" y="715"/>
                <a:ext cx="10" cy="11"/>
              </a:xfrm>
              <a:custGeom>
                <a:avLst/>
                <a:gdLst>
                  <a:gd name="T0" fmla="*/ 0 w 10"/>
                  <a:gd name="T1" fmla="*/ 11 h 11"/>
                  <a:gd name="T2" fmla="*/ 0 w 10"/>
                  <a:gd name="T3" fmla="*/ 7 h 11"/>
                  <a:gd name="T4" fmla="*/ 3 w 10"/>
                  <a:gd name="T5" fmla="*/ 4 h 11"/>
                  <a:gd name="T6" fmla="*/ 5 w 10"/>
                  <a:gd name="T7" fmla="*/ 2 h 11"/>
                  <a:gd name="T8" fmla="*/ 7 w 10"/>
                  <a:gd name="T9" fmla="*/ 0 h 11"/>
                  <a:gd name="T10" fmla="*/ 10 w 10"/>
                  <a:gd name="T11" fmla="*/ 2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7"/>
                    </a:lnTo>
                    <a:lnTo>
                      <a:pt x="3" y="4"/>
                    </a:lnTo>
                    <a:lnTo>
                      <a:pt x="5" y="2"/>
                    </a:lnTo>
                    <a:lnTo>
                      <a:pt x="7" y="0"/>
                    </a:lnTo>
                    <a:lnTo>
                      <a:pt x="1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6" name="Line 694"/>
              <p:cNvSpPr>
                <a:spLocks noChangeShapeType="1"/>
              </p:cNvSpPr>
              <p:nvPr userDrawn="1"/>
            </p:nvSpPr>
            <p:spPr bwMode="gray">
              <a:xfrm flipH="1">
                <a:off x="2880" y="672"/>
                <a:ext cx="156"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67" name="Line 695"/>
              <p:cNvSpPr>
                <a:spLocks noChangeShapeType="1"/>
              </p:cNvSpPr>
              <p:nvPr userDrawn="1"/>
            </p:nvSpPr>
            <p:spPr bwMode="gray">
              <a:xfrm flipH="1">
                <a:off x="2880" y="680"/>
                <a:ext cx="152"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68" name="Freeform 696"/>
              <p:cNvSpPr>
                <a:spLocks/>
              </p:cNvSpPr>
              <p:nvPr userDrawn="1"/>
            </p:nvSpPr>
            <p:spPr bwMode="gray">
              <a:xfrm>
                <a:off x="2880" y="747"/>
                <a:ext cx="4" cy="7"/>
              </a:xfrm>
              <a:custGeom>
                <a:avLst/>
                <a:gdLst>
                  <a:gd name="T0" fmla="*/ 0 w 4"/>
                  <a:gd name="T1" fmla="*/ 7 h 7"/>
                  <a:gd name="T2" fmla="*/ 0 w 4"/>
                  <a:gd name="T3" fmla="*/ 5 h 7"/>
                  <a:gd name="T4" fmla="*/ 0 w 4"/>
                  <a:gd name="T5" fmla="*/ 2 h 7"/>
                  <a:gd name="T6" fmla="*/ 0 w 4"/>
                  <a:gd name="T7" fmla="*/ 0 h 7"/>
                  <a:gd name="T8" fmla="*/ 2 w 4"/>
                  <a:gd name="T9" fmla="*/ 0 h 7"/>
                  <a:gd name="T10" fmla="*/ 4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0" y="5"/>
                    </a:lnTo>
                    <a:lnTo>
                      <a:pt x="0" y="2"/>
                    </a:lnTo>
                    <a:lnTo>
                      <a:pt x="0" y="0"/>
                    </a:lnTo>
                    <a:lnTo>
                      <a:pt x="2" y="0"/>
                    </a:lnTo>
                    <a:lnTo>
                      <a:pt x="4"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69" name="Line 697"/>
              <p:cNvSpPr>
                <a:spLocks noChangeShapeType="1"/>
              </p:cNvSpPr>
              <p:nvPr userDrawn="1"/>
            </p:nvSpPr>
            <p:spPr bwMode="gray">
              <a:xfrm flipV="1">
                <a:off x="2884" y="670"/>
                <a:ext cx="159" cy="7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70" name="Freeform 698"/>
              <p:cNvSpPr>
                <a:spLocks/>
              </p:cNvSpPr>
              <p:nvPr userDrawn="1"/>
            </p:nvSpPr>
            <p:spPr bwMode="gray">
              <a:xfrm>
                <a:off x="3032" y="670"/>
                <a:ext cx="11" cy="10"/>
              </a:xfrm>
              <a:custGeom>
                <a:avLst/>
                <a:gdLst>
                  <a:gd name="T0" fmla="*/ 11 w 11"/>
                  <a:gd name="T1" fmla="*/ 0 h 10"/>
                  <a:gd name="T2" fmla="*/ 7 w 11"/>
                  <a:gd name="T3" fmla="*/ 0 h 10"/>
                  <a:gd name="T4" fmla="*/ 4 w 11"/>
                  <a:gd name="T5" fmla="*/ 2 h 10"/>
                  <a:gd name="T6" fmla="*/ 2 w 11"/>
                  <a:gd name="T7" fmla="*/ 3 h 10"/>
                  <a:gd name="T8" fmla="*/ 0 w 11"/>
                  <a:gd name="T9" fmla="*/ 7 h 10"/>
                  <a:gd name="T10" fmla="*/ 0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0"/>
                    </a:moveTo>
                    <a:lnTo>
                      <a:pt x="7" y="0"/>
                    </a:lnTo>
                    <a:lnTo>
                      <a:pt x="4" y="2"/>
                    </a:lnTo>
                    <a:lnTo>
                      <a:pt x="2" y="3"/>
                    </a:lnTo>
                    <a:lnTo>
                      <a:pt x="0" y="7"/>
                    </a:lnTo>
                    <a:lnTo>
                      <a:pt x="0" y="1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71" name="Freeform 699"/>
              <p:cNvSpPr>
                <a:spLocks/>
              </p:cNvSpPr>
              <p:nvPr userDrawn="1"/>
            </p:nvSpPr>
            <p:spPr bwMode="gray">
              <a:xfrm>
                <a:off x="2912" y="1032"/>
                <a:ext cx="19" cy="2"/>
              </a:xfrm>
              <a:custGeom>
                <a:avLst/>
                <a:gdLst>
                  <a:gd name="T0" fmla="*/ 0 w 19"/>
                  <a:gd name="T1" fmla="*/ 2 h 2"/>
                  <a:gd name="T2" fmla="*/ 5 w 19"/>
                  <a:gd name="T3" fmla="*/ 0 h 2"/>
                  <a:gd name="T4" fmla="*/ 8 w 19"/>
                  <a:gd name="T5" fmla="*/ 0 h 2"/>
                  <a:gd name="T6" fmla="*/ 14 w 19"/>
                  <a:gd name="T7" fmla="*/ 0 h 2"/>
                  <a:gd name="T8" fmla="*/ 19 w 19"/>
                  <a:gd name="T9" fmla="*/ 0 h 2"/>
                </a:gdLst>
                <a:ahLst/>
                <a:cxnLst>
                  <a:cxn ang="0">
                    <a:pos x="T0" y="T1"/>
                  </a:cxn>
                  <a:cxn ang="0">
                    <a:pos x="T2" y="T3"/>
                  </a:cxn>
                  <a:cxn ang="0">
                    <a:pos x="T4" y="T5"/>
                  </a:cxn>
                  <a:cxn ang="0">
                    <a:pos x="T6" y="T7"/>
                  </a:cxn>
                  <a:cxn ang="0">
                    <a:pos x="T8" y="T9"/>
                  </a:cxn>
                </a:cxnLst>
                <a:rect l="0" t="0" r="r" b="b"/>
                <a:pathLst>
                  <a:path w="19" h="2">
                    <a:moveTo>
                      <a:pt x="0" y="2"/>
                    </a:moveTo>
                    <a:lnTo>
                      <a:pt x="5" y="0"/>
                    </a:lnTo>
                    <a:lnTo>
                      <a:pt x="8" y="0"/>
                    </a:lnTo>
                    <a:lnTo>
                      <a:pt x="14" y="0"/>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72" name="Line 700"/>
              <p:cNvSpPr>
                <a:spLocks noChangeShapeType="1"/>
              </p:cNvSpPr>
              <p:nvPr userDrawn="1"/>
            </p:nvSpPr>
            <p:spPr bwMode="gray">
              <a:xfrm flipV="1">
                <a:off x="2920" y="913"/>
                <a:ext cx="2"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73" name="Line 701"/>
              <p:cNvSpPr>
                <a:spLocks noChangeShapeType="1"/>
              </p:cNvSpPr>
              <p:nvPr userDrawn="1"/>
            </p:nvSpPr>
            <p:spPr bwMode="gray">
              <a:xfrm flipV="1">
                <a:off x="2912" y="917"/>
                <a:ext cx="1" cy="23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74" name="Freeform 702"/>
              <p:cNvSpPr>
                <a:spLocks/>
              </p:cNvSpPr>
              <p:nvPr userDrawn="1"/>
            </p:nvSpPr>
            <p:spPr bwMode="gray">
              <a:xfrm>
                <a:off x="2912" y="913"/>
                <a:ext cx="21" cy="4"/>
              </a:xfrm>
              <a:custGeom>
                <a:avLst/>
                <a:gdLst>
                  <a:gd name="T0" fmla="*/ 0 w 21"/>
                  <a:gd name="T1" fmla="*/ 4 h 4"/>
                  <a:gd name="T2" fmla="*/ 7 w 21"/>
                  <a:gd name="T3" fmla="*/ 0 h 4"/>
                  <a:gd name="T4" fmla="*/ 14 w 21"/>
                  <a:gd name="T5" fmla="*/ 0 h 4"/>
                  <a:gd name="T6" fmla="*/ 21 w 21"/>
                  <a:gd name="T7" fmla="*/ 2 h 4"/>
                </a:gdLst>
                <a:ahLst/>
                <a:cxnLst>
                  <a:cxn ang="0">
                    <a:pos x="T0" y="T1"/>
                  </a:cxn>
                  <a:cxn ang="0">
                    <a:pos x="T2" y="T3"/>
                  </a:cxn>
                  <a:cxn ang="0">
                    <a:pos x="T4" y="T5"/>
                  </a:cxn>
                  <a:cxn ang="0">
                    <a:pos x="T6" y="T7"/>
                  </a:cxn>
                </a:cxnLst>
                <a:rect l="0" t="0" r="r" b="b"/>
                <a:pathLst>
                  <a:path w="21" h="4">
                    <a:moveTo>
                      <a:pt x="0" y="4"/>
                    </a:moveTo>
                    <a:lnTo>
                      <a:pt x="7" y="0"/>
                    </a:lnTo>
                    <a:lnTo>
                      <a:pt x="14" y="0"/>
                    </a:lnTo>
                    <a:lnTo>
                      <a:pt x="21"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75" name="Line 703"/>
              <p:cNvSpPr>
                <a:spLocks noChangeShapeType="1"/>
              </p:cNvSpPr>
              <p:nvPr userDrawn="1"/>
            </p:nvSpPr>
            <p:spPr bwMode="gray">
              <a:xfrm flipH="1">
                <a:off x="2931" y="915"/>
                <a:ext cx="2" cy="23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76" name="Freeform 704"/>
              <p:cNvSpPr>
                <a:spLocks/>
              </p:cNvSpPr>
              <p:nvPr userDrawn="1"/>
            </p:nvSpPr>
            <p:spPr bwMode="gray">
              <a:xfrm>
                <a:off x="2912" y="1147"/>
                <a:ext cx="19" cy="2"/>
              </a:xfrm>
              <a:custGeom>
                <a:avLst/>
                <a:gdLst>
                  <a:gd name="T0" fmla="*/ 0 w 19"/>
                  <a:gd name="T1" fmla="*/ 2 h 2"/>
                  <a:gd name="T2" fmla="*/ 5 w 19"/>
                  <a:gd name="T3" fmla="*/ 0 h 2"/>
                  <a:gd name="T4" fmla="*/ 12 w 19"/>
                  <a:gd name="T5" fmla="*/ 0 h 2"/>
                  <a:gd name="T6" fmla="*/ 19 w 19"/>
                  <a:gd name="T7" fmla="*/ 2 h 2"/>
                </a:gdLst>
                <a:ahLst/>
                <a:cxnLst>
                  <a:cxn ang="0">
                    <a:pos x="T0" y="T1"/>
                  </a:cxn>
                  <a:cxn ang="0">
                    <a:pos x="T2" y="T3"/>
                  </a:cxn>
                  <a:cxn ang="0">
                    <a:pos x="T4" y="T5"/>
                  </a:cxn>
                  <a:cxn ang="0">
                    <a:pos x="T6" y="T7"/>
                  </a:cxn>
                </a:cxnLst>
                <a:rect l="0" t="0" r="r" b="b"/>
                <a:pathLst>
                  <a:path w="19" h="2">
                    <a:moveTo>
                      <a:pt x="0" y="2"/>
                    </a:moveTo>
                    <a:lnTo>
                      <a:pt x="5" y="0"/>
                    </a:lnTo>
                    <a:lnTo>
                      <a:pt x="12" y="0"/>
                    </a:lnTo>
                    <a:lnTo>
                      <a:pt x="19"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77" name="Freeform 705"/>
              <p:cNvSpPr>
                <a:spLocks/>
              </p:cNvSpPr>
              <p:nvPr userDrawn="1"/>
            </p:nvSpPr>
            <p:spPr bwMode="gray">
              <a:xfrm>
                <a:off x="2842" y="929"/>
                <a:ext cx="12" cy="16"/>
              </a:xfrm>
              <a:custGeom>
                <a:avLst/>
                <a:gdLst>
                  <a:gd name="T0" fmla="*/ 12 w 12"/>
                  <a:gd name="T1" fmla="*/ 16 h 16"/>
                  <a:gd name="T2" fmla="*/ 10 w 12"/>
                  <a:gd name="T3" fmla="*/ 10 h 16"/>
                  <a:gd name="T4" fmla="*/ 9 w 12"/>
                  <a:gd name="T5" fmla="*/ 7 h 16"/>
                  <a:gd name="T6" fmla="*/ 5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12" y="16"/>
                    </a:moveTo>
                    <a:lnTo>
                      <a:pt x="10" y="10"/>
                    </a:lnTo>
                    <a:lnTo>
                      <a:pt x="9" y="7"/>
                    </a:lnTo>
                    <a:lnTo>
                      <a:pt x="5"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78" name="Line 706"/>
              <p:cNvSpPr>
                <a:spLocks noChangeShapeType="1"/>
              </p:cNvSpPr>
              <p:nvPr userDrawn="1"/>
            </p:nvSpPr>
            <p:spPr bwMode="gray">
              <a:xfrm flipH="1">
                <a:off x="2749" y="903"/>
                <a:ext cx="164"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79" name="Line 707"/>
              <p:cNvSpPr>
                <a:spLocks noChangeShapeType="1"/>
              </p:cNvSpPr>
              <p:nvPr userDrawn="1"/>
            </p:nvSpPr>
            <p:spPr bwMode="gray">
              <a:xfrm flipH="1">
                <a:off x="2753" y="917"/>
                <a:ext cx="159" cy="8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0" name="Freeform 708"/>
              <p:cNvSpPr>
                <a:spLocks/>
              </p:cNvSpPr>
              <p:nvPr userDrawn="1"/>
            </p:nvSpPr>
            <p:spPr bwMode="gray">
              <a:xfrm>
                <a:off x="2740" y="980"/>
                <a:ext cx="13" cy="17"/>
              </a:xfrm>
              <a:custGeom>
                <a:avLst/>
                <a:gdLst>
                  <a:gd name="T0" fmla="*/ 13 w 13"/>
                  <a:gd name="T1" fmla="*/ 17 h 17"/>
                  <a:gd name="T2" fmla="*/ 11 w 13"/>
                  <a:gd name="T3" fmla="*/ 12 h 17"/>
                  <a:gd name="T4" fmla="*/ 9 w 13"/>
                  <a:gd name="T5" fmla="*/ 7 h 17"/>
                  <a:gd name="T6" fmla="*/ 6 w 13"/>
                  <a:gd name="T7" fmla="*/ 3 h 17"/>
                  <a:gd name="T8" fmla="*/ 0 w 13"/>
                  <a:gd name="T9" fmla="*/ 0 h 17"/>
                </a:gdLst>
                <a:ahLst/>
                <a:cxnLst>
                  <a:cxn ang="0">
                    <a:pos x="T0" y="T1"/>
                  </a:cxn>
                  <a:cxn ang="0">
                    <a:pos x="T2" y="T3"/>
                  </a:cxn>
                  <a:cxn ang="0">
                    <a:pos x="T4" y="T5"/>
                  </a:cxn>
                  <a:cxn ang="0">
                    <a:pos x="T6" y="T7"/>
                  </a:cxn>
                  <a:cxn ang="0">
                    <a:pos x="T8" y="T9"/>
                  </a:cxn>
                </a:cxnLst>
                <a:rect l="0" t="0" r="r" b="b"/>
                <a:pathLst>
                  <a:path w="13" h="17">
                    <a:moveTo>
                      <a:pt x="13" y="17"/>
                    </a:moveTo>
                    <a:lnTo>
                      <a:pt x="11" y="12"/>
                    </a:lnTo>
                    <a:lnTo>
                      <a:pt x="9" y="7"/>
                    </a:lnTo>
                    <a:lnTo>
                      <a:pt x="6"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81" name="Line 709"/>
              <p:cNvSpPr>
                <a:spLocks noChangeShapeType="1"/>
              </p:cNvSpPr>
              <p:nvPr userDrawn="1"/>
            </p:nvSpPr>
            <p:spPr bwMode="gray">
              <a:xfrm flipV="1">
                <a:off x="2740" y="896"/>
                <a:ext cx="170"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2" name="Freeform 710"/>
              <p:cNvSpPr>
                <a:spLocks/>
              </p:cNvSpPr>
              <p:nvPr userDrawn="1"/>
            </p:nvSpPr>
            <p:spPr bwMode="gray">
              <a:xfrm>
                <a:off x="2910" y="896"/>
                <a:ext cx="3" cy="21"/>
              </a:xfrm>
              <a:custGeom>
                <a:avLst/>
                <a:gdLst>
                  <a:gd name="T0" fmla="*/ 2 w 3"/>
                  <a:gd name="T1" fmla="*/ 21 h 21"/>
                  <a:gd name="T2" fmla="*/ 3 w 3"/>
                  <a:gd name="T3" fmla="*/ 15 h 21"/>
                  <a:gd name="T4" fmla="*/ 3 w 3"/>
                  <a:gd name="T5" fmla="*/ 8 h 21"/>
                  <a:gd name="T6" fmla="*/ 2 w 3"/>
                  <a:gd name="T7" fmla="*/ 3 h 21"/>
                  <a:gd name="T8" fmla="*/ 0 w 3"/>
                  <a:gd name="T9" fmla="*/ 0 h 21"/>
                </a:gdLst>
                <a:ahLst/>
                <a:cxnLst>
                  <a:cxn ang="0">
                    <a:pos x="T0" y="T1"/>
                  </a:cxn>
                  <a:cxn ang="0">
                    <a:pos x="T2" y="T3"/>
                  </a:cxn>
                  <a:cxn ang="0">
                    <a:pos x="T4" y="T5"/>
                  </a:cxn>
                  <a:cxn ang="0">
                    <a:pos x="T6" y="T7"/>
                  </a:cxn>
                  <a:cxn ang="0">
                    <a:pos x="T8" y="T9"/>
                  </a:cxn>
                </a:cxnLst>
                <a:rect l="0" t="0" r="r" b="b"/>
                <a:pathLst>
                  <a:path w="3" h="21">
                    <a:moveTo>
                      <a:pt x="2" y="21"/>
                    </a:moveTo>
                    <a:lnTo>
                      <a:pt x="3" y="15"/>
                    </a:lnTo>
                    <a:lnTo>
                      <a:pt x="3" y="8"/>
                    </a:lnTo>
                    <a:lnTo>
                      <a:pt x="2"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83" name="Freeform 711"/>
              <p:cNvSpPr>
                <a:spLocks/>
              </p:cNvSpPr>
              <p:nvPr userDrawn="1"/>
            </p:nvSpPr>
            <p:spPr bwMode="gray">
              <a:xfrm>
                <a:off x="2732" y="1116"/>
                <a:ext cx="21" cy="2"/>
              </a:xfrm>
              <a:custGeom>
                <a:avLst/>
                <a:gdLst>
                  <a:gd name="T0" fmla="*/ 21 w 21"/>
                  <a:gd name="T1" fmla="*/ 0 h 2"/>
                  <a:gd name="T2" fmla="*/ 15 w 21"/>
                  <a:gd name="T3" fmla="*/ 2 h 2"/>
                  <a:gd name="T4" fmla="*/ 10 w 21"/>
                  <a:gd name="T5" fmla="*/ 2 h 2"/>
                  <a:gd name="T6" fmla="*/ 5 w 21"/>
                  <a:gd name="T7" fmla="*/ 2 h 2"/>
                  <a:gd name="T8" fmla="*/ 0 w 21"/>
                  <a:gd name="T9" fmla="*/ 0 h 2"/>
                </a:gdLst>
                <a:ahLst/>
                <a:cxnLst>
                  <a:cxn ang="0">
                    <a:pos x="T0" y="T1"/>
                  </a:cxn>
                  <a:cxn ang="0">
                    <a:pos x="T2" y="T3"/>
                  </a:cxn>
                  <a:cxn ang="0">
                    <a:pos x="T4" y="T5"/>
                  </a:cxn>
                  <a:cxn ang="0">
                    <a:pos x="T6" y="T7"/>
                  </a:cxn>
                  <a:cxn ang="0">
                    <a:pos x="T8" y="T9"/>
                  </a:cxn>
                </a:cxnLst>
                <a:rect l="0" t="0" r="r" b="b"/>
                <a:pathLst>
                  <a:path w="21" h="2">
                    <a:moveTo>
                      <a:pt x="21" y="0"/>
                    </a:moveTo>
                    <a:lnTo>
                      <a:pt x="15" y="2"/>
                    </a:lnTo>
                    <a:lnTo>
                      <a:pt x="10" y="2"/>
                    </a:lnTo>
                    <a:lnTo>
                      <a:pt x="5"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84" name="Line 712"/>
              <p:cNvSpPr>
                <a:spLocks noChangeShapeType="1"/>
              </p:cNvSpPr>
              <p:nvPr userDrawn="1"/>
            </p:nvSpPr>
            <p:spPr bwMode="gray">
              <a:xfrm>
                <a:off x="2742" y="999"/>
                <a:ext cx="1" cy="2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5" name="Line 713"/>
              <p:cNvSpPr>
                <a:spLocks noChangeShapeType="1"/>
              </p:cNvSpPr>
              <p:nvPr userDrawn="1"/>
            </p:nvSpPr>
            <p:spPr bwMode="gray">
              <a:xfrm>
                <a:off x="2753" y="997"/>
                <a:ext cx="1"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6" name="Freeform 714"/>
              <p:cNvSpPr>
                <a:spLocks/>
              </p:cNvSpPr>
              <p:nvPr userDrawn="1"/>
            </p:nvSpPr>
            <p:spPr bwMode="gray">
              <a:xfrm>
                <a:off x="2732" y="1233"/>
                <a:ext cx="21" cy="4"/>
              </a:xfrm>
              <a:custGeom>
                <a:avLst/>
                <a:gdLst>
                  <a:gd name="T0" fmla="*/ 21 w 21"/>
                  <a:gd name="T1" fmla="*/ 0 h 4"/>
                  <a:gd name="T2" fmla="*/ 14 w 21"/>
                  <a:gd name="T3" fmla="*/ 4 h 4"/>
                  <a:gd name="T4" fmla="*/ 7 w 21"/>
                  <a:gd name="T5" fmla="*/ 4 h 4"/>
                  <a:gd name="T6" fmla="*/ 0 w 21"/>
                  <a:gd name="T7" fmla="*/ 2 h 4"/>
                </a:gdLst>
                <a:ahLst/>
                <a:cxnLst>
                  <a:cxn ang="0">
                    <a:pos x="T0" y="T1"/>
                  </a:cxn>
                  <a:cxn ang="0">
                    <a:pos x="T2" y="T3"/>
                  </a:cxn>
                  <a:cxn ang="0">
                    <a:pos x="T4" y="T5"/>
                  </a:cxn>
                  <a:cxn ang="0">
                    <a:pos x="T6" y="T7"/>
                  </a:cxn>
                </a:cxnLst>
                <a:rect l="0" t="0" r="r" b="b"/>
                <a:pathLst>
                  <a:path w="21" h="4">
                    <a:moveTo>
                      <a:pt x="21" y="0"/>
                    </a:moveTo>
                    <a:lnTo>
                      <a:pt x="14" y="4"/>
                    </a:lnTo>
                    <a:lnTo>
                      <a:pt x="7" y="4"/>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87" name="Line 715"/>
              <p:cNvSpPr>
                <a:spLocks noChangeShapeType="1"/>
              </p:cNvSpPr>
              <p:nvPr userDrawn="1"/>
            </p:nvSpPr>
            <p:spPr bwMode="gray">
              <a:xfrm flipV="1">
                <a:off x="2732" y="997"/>
                <a:ext cx="1" cy="2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8" name="Freeform 716"/>
              <p:cNvSpPr>
                <a:spLocks/>
              </p:cNvSpPr>
              <p:nvPr userDrawn="1"/>
            </p:nvSpPr>
            <p:spPr bwMode="gray">
              <a:xfrm>
                <a:off x="2732" y="997"/>
                <a:ext cx="21" cy="2"/>
              </a:xfrm>
              <a:custGeom>
                <a:avLst/>
                <a:gdLst>
                  <a:gd name="T0" fmla="*/ 0 w 21"/>
                  <a:gd name="T1" fmla="*/ 0 h 2"/>
                  <a:gd name="T2" fmla="*/ 7 w 21"/>
                  <a:gd name="T3" fmla="*/ 2 h 2"/>
                  <a:gd name="T4" fmla="*/ 14 w 21"/>
                  <a:gd name="T5" fmla="*/ 2 h 2"/>
                  <a:gd name="T6" fmla="*/ 21 w 21"/>
                  <a:gd name="T7" fmla="*/ 0 h 2"/>
                </a:gdLst>
                <a:ahLst/>
                <a:cxnLst>
                  <a:cxn ang="0">
                    <a:pos x="T0" y="T1"/>
                  </a:cxn>
                  <a:cxn ang="0">
                    <a:pos x="T2" y="T3"/>
                  </a:cxn>
                  <a:cxn ang="0">
                    <a:pos x="T4" y="T5"/>
                  </a:cxn>
                  <a:cxn ang="0">
                    <a:pos x="T6" y="T7"/>
                  </a:cxn>
                </a:cxnLst>
                <a:rect l="0" t="0" r="r" b="b"/>
                <a:pathLst>
                  <a:path w="21" h="2">
                    <a:moveTo>
                      <a:pt x="0" y="0"/>
                    </a:moveTo>
                    <a:lnTo>
                      <a:pt x="7" y="2"/>
                    </a:lnTo>
                    <a:lnTo>
                      <a:pt x="14" y="2"/>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89" name="Freeform 717"/>
              <p:cNvSpPr>
                <a:spLocks/>
              </p:cNvSpPr>
              <p:nvPr userDrawn="1"/>
            </p:nvSpPr>
            <p:spPr bwMode="gray">
              <a:xfrm>
                <a:off x="2842" y="1181"/>
                <a:ext cx="10" cy="10"/>
              </a:xfrm>
              <a:custGeom>
                <a:avLst/>
                <a:gdLst>
                  <a:gd name="T0" fmla="*/ 10 w 10"/>
                  <a:gd name="T1" fmla="*/ 0 h 10"/>
                  <a:gd name="T2" fmla="*/ 10 w 10"/>
                  <a:gd name="T3" fmla="*/ 5 h 10"/>
                  <a:gd name="T4" fmla="*/ 9 w 10"/>
                  <a:gd name="T5" fmla="*/ 8 h 10"/>
                  <a:gd name="T6" fmla="*/ 5 w 10"/>
                  <a:gd name="T7" fmla="*/ 8 h 10"/>
                  <a:gd name="T8" fmla="*/ 3 w 10"/>
                  <a:gd name="T9" fmla="*/ 10 h 10"/>
                  <a:gd name="T10" fmla="*/ 0 w 10"/>
                  <a:gd name="T11" fmla="*/ 8 h 10"/>
                </a:gdLst>
                <a:ahLst/>
                <a:cxnLst>
                  <a:cxn ang="0">
                    <a:pos x="T0" y="T1"/>
                  </a:cxn>
                  <a:cxn ang="0">
                    <a:pos x="T2" y="T3"/>
                  </a:cxn>
                  <a:cxn ang="0">
                    <a:pos x="T4" y="T5"/>
                  </a:cxn>
                  <a:cxn ang="0">
                    <a:pos x="T6" y="T7"/>
                  </a:cxn>
                  <a:cxn ang="0">
                    <a:pos x="T8" y="T9"/>
                  </a:cxn>
                  <a:cxn ang="0">
                    <a:pos x="T10" y="T11"/>
                  </a:cxn>
                </a:cxnLst>
                <a:rect l="0" t="0" r="r" b="b"/>
                <a:pathLst>
                  <a:path w="10" h="10">
                    <a:moveTo>
                      <a:pt x="10" y="0"/>
                    </a:moveTo>
                    <a:lnTo>
                      <a:pt x="10" y="5"/>
                    </a:lnTo>
                    <a:lnTo>
                      <a:pt x="9" y="8"/>
                    </a:lnTo>
                    <a:lnTo>
                      <a:pt x="5" y="8"/>
                    </a:lnTo>
                    <a:lnTo>
                      <a:pt x="3" y="10"/>
                    </a:lnTo>
                    <a:lnTo>
                      <a:pt x="0"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0" name="Line 718"/>
              <p:cNvSpPr>
                <a:spLocks noChangeShapeType="1"/>
              </p:cNvSpPr>
              <p:nvPr userDrawn="1"/>
            </p:nvSpPr>
            <p:spPr bwMode="gray">
              <a:xfrm flipV="1">
                <a:off x="2749" y="1156"/>
                <a:ext cx="163" cy="8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1" name="Line 719"/>
              <p:cNvSpPr>
                <a:spLocks noChangeShapeType="1"/>
              </p:cNvSpPr>
              <p:nvPr userDrawn="1"/>
            </p:nvSpPr>
            <p:spPr bwMode="gray">
              <a:xfrm flipV="1">
                <a:off x="2753" y="1149"/>
                <a:ext cx="159"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2" name="Freeform 720"/>
              <p:cNvSpPr>
                <a:spLocks/>
              </p:cNvSpPr>
              <p:nvPr userDrawn="1"/>
            </p:nvSpPr>
            <p:spPr bwMode="gray">
              <a:xfrm>
                <a:off x="2908" y="1149"/>
                <a:ext cx="4" cy="7"/>
              </a:xfrm>
              <a:custGeom>
                <a:avLst/>
                <a:gdLst>
                  <a:gd name="T0" fmla="*/ 4 w 4"/>
                  <a:gd name="T1" fmla="*/ 0 h 7"/>
                  <a:gd name="T2" fmla="*/ 4 w 4"/>
                  <a:gd name="T3" fmla="*/ 4 h 7"/>
                  <a:gd name="T4" fmla="*/ 4 w 4"/>
                  <a:gd name="T5" fmla="*/ 5 h 7"/>
                  <a:gd name="T6" fmla="*/ 4 w 4"/>
                  <a:gd name="T7" fmla="*/ 7 h 7"/>
                  <a:gd name="T8" fmla="*/ 2 w 4"/>
                  <a:gd name="T9" fmla="*/ 7 h 7"/>
                  <a:gd name="T10" fmla="*/ 0 w 4"/>
                  <a:gd name="T11" fmla="*/ 5 h 7"/>
                </a:gdLst>
                <a:ahLst/>
                <a:cxnLst>
                  <a:cxn ang="0">
                    <a:pos x="T0" y="T1"/>
                  </a:cxn>
                  <a:cxn ang="0">
                    <a:pos x="T2" y="T3"/>
                  </a:cxn>
                  <a:cxn ang="0">
                    <a:pos x="T4" y="T5"/>
                  </a:cxn>
                  <a:cxn ang="0">
                    <a:pos x="T6" y="T7"/>
                  </a:cxn>
                  <a:cxn ang="0">
                    <a:pos x="T8" y="T9"/>
                  </a:cxn>
                  <a:cxn ang="0">
                    <a:pos x="T10" y="T11"/>
                  </a:cxn>
                </a:cxnLst>
                <a:rect l="0" t="0" r="r" b="b"/>
                <a:pathLst>
                  <a:path w="4" h="7">
                    <a:moveTo>
                      <a:pt x="4" y="0"/>
                    </a:moveTo>
                    <a:lnTo>
                      <a:pt x="4" y="4"/>
                    </a:lnTo>
                    <a:lnTo>
                      <a:pt x="4" y="5"/>
                    </a:lnTo>
                    <a:lnTo>
                      <a:pt x="4" y="7"/>
                    </a:lnTo>
                    <a:lnTo>
                      <a:pt x="2" y="7"/>
                    </a:lnTo>
                    <a:lnTo>
                      <a:pt x="0" y="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3" name="Line 721"/>
              <p:cNvSpPr>
                <a:spLocks noChangeShapeType="1"/>
              </p:cNvSpPr>
              <p:nvPr userDrawn="1"/>
            </p:nvSpPr>
            <p:spPr bwMode="gray">
              <a:xfrm flipH="1">
                <a:off x="2740" y="1154"/>
                <a:ext cx="168" cy="9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4" name="Freeform 722"/>
              <p:cNvSpPr>
                <a:spLocks/>
              </p:cNvSpPr>
              <p:nvPr userDrawn="1"/>
            </p:nvSpPr>
            <p:spPr bwMode="gray">
              <a:xfrm>
                <a:off x="2740" y="1233"/>
                <a:ext cx="13" cy="11"/>
              </a:xfrm>
              <a:custGeom>
                <a:avLst/>
                <a:gdLst>
                  <a:gd name="T0" fmla="*/ 13 w 13"/>
                  <a:gd name="T1" fmla="*/ 0 h 11"/>
                  <a:gd name="T2" fmla="*/ 13 w 13"/>
                  <a:gd name="T3" fmla="*/ 4 h 11"/>
                  <a:gd name="T4" fmla="*/ 11 w 13"/>
                  <a:gd name="T5" fmla="*/ 7 h 11"/>
                  <a:gd name="T6" fmla="*/ 7 w 13"/>
                  <a:gd name="T7" fmla="*/ 9 h 11"/>
                  <a:gd name="T8" fmla="*/ 6 w 13"/>
                  <a:gd name="T9" fmla="*/ 11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13" y="0"/>
                    </a:moveTo>
                    <a:lnTo>
                      <a:pt x="13" y="4"/>
                    </a:lnTo>
                    <a:lnTo>
                      <a:pt x="11" y="7"/>
                    </a:lnTo>
                    <a:lnTo>
                      <a:pt x="7" y="9"/>
                    </a:lnTo>
                    <a:lnTo>
                      <a:pt x="6" y="11"/>
                    </a:lnTo>
                    <a:lnTo>
                      <a:pt x="0" y="1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5" name="Freeform 723"/>
              <p:cNvSpPr>
                <a:spLocks/>
              </p:cNvSpPr>
              <p:nvPr userDrawn="1"/>
            </p:nvSpPr>
            <p:spPr bwMode="gray">
              <a:xfrm>
                <a:off x="3099" y="820"/>
                <a:ext cx="5" cy="7"/>
              </a:xfrm>
              <a:custGeom>
                <a:avLst/>
                <a:gdLst>
                  <a:gd name="T0" fmla="*/ 3 w 5"/>
                  <a:gd name="T1" fmla="*/ 0 h 7"/>
                  <a:gd name="T2" fmla="*/ 0 w 5"/>
                  <a:gd name="T3" fmla="*/ 2 h 7"/>
                  <a:gd name="T4" fmla="*/ 0 w 5"/>
                  <a:gd name="T5" fmla="*/ 4 h 7"/>
                  <a:gd name="T6" fmla="*/ 2 w 5"/>
                  <a:gd name="T7" fmla="*/ 6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2"/>
                    </a:lnTo>
                    <a:lnTo>
                      <a:pt x="0" y="4"/>
                    </a:lnTo>
                    <a:lnTo>
                      <a:pt x="2" y="6"/>
                    </a:lnTo>
                    <a:lnTo>
                      <a:pt x="3" y="7"/>
                    </a:lnTo>
                    <a:lnTo>
                      <a:pt x="5"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6" name="Line 724"/>
              <p:cNvSpPr>
                <a:spLocks noChangeShapeType="1"/>
              </p:cNvSpPr>
              <p:nvPr userDrawn="1"/>
            </p:nvSpPr>
            <p:spPr bwMode="gray">
              <a:xfrm flipV="1">
                <a:off x="3253" y="742"/>
                <a:ext cx="2" cy="1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7" name="Line 725"/>
              <p:cNvSpPr>
                <a:spLocks noChangeShapeType="1"/>
              </p:cNvSpPr>
              <p:nvPr userDrawn="1"/>
            </p:nvSpPr>
            <p:spPr bwMode="gray">
              <a:xfrm flipV="1">
                <a:off x="3249" y="745"/>
                <a:ext cx="2" cy="10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8" name="Freeform 726"/>
              <p:cNvSpPr>
                <a:spLocks/>
              </p:cNvSpPr>
              <p:nvPr userDrawn="1"/>
            </p:nvSpPr>
            <p:spPr bwMode="gray">
              <a:xfrm>
                <a:off x="3249" y="738"/>
                <a:ext cx="6" cy="7"/>
              </a:xfrm>
              <a:custGeom>
                <a:avLst/>
                <a:gdLst>
                  <a:gd name="T0" fmla="*/ 2 w 6"/>
                  <a:gd name="T1" fmla="*/ 7 h 7"/>
                  <a:gd name="T2" fmla="*/ 4 w 6"/>
                  <a:gd name="T3" fmla="*/ 5 h 7"/>
                  <a:gd name="T4" fmla="*/ 6 w 6"/>
                  <a:gd name="T5" fmla="*/ 4 h 7"/>
                  <a:gd name="T6" fmla="*/ 4 w 6"/>
                  <a:gd name="T7" fmla="*/ 2 h 7"/>
                  <a:gd name="T8" fmla="*/ 2 w 6"/>
                  <a:gd name="T9" fmla="*/ 0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2" y="7"/>
                    </a:moveTo>
                    <a:lnTo>
                      <a:pt x="4" y="5"/>
                    </a:lnTo>
                    <a:lnTo>
                      <a:pt x="6" y="4"/>
                    </a:lnTo>
                    <a:lnTo>
                      <a:pt x="4" y="2"/>
                    </a:lnTo>
                    <a:lnTo>
                      <a:pt x="2"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799" name="Line 727"/>
              <p:cNvSpPr>
                <a:spLocks noChangeShapeType="1"/>
              </p:cNvSpPr>
              <p:nvPr userDrawn="1"/>
            </p:nvSpPr>
            <p:spPr bwMode="gray">
              <a:xfrm flipH="1">
                <a:off x="3246" y="738"/>
                <a:ext cx="3" cy="1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0" name="Freeform 728"/>
              <p:cNvSpPr>
                <a:spLocks/>
              </p:cNvSpPr>
              <p:nvPr userDrawn="1"/>
            </p:nvSpPr>
            <p:spPr bwMode="gray">
              <a:xfrm>
                <a:off x="3146" y="777"/>
                <a:ext cx="12" cy="15"/>
              </a:xfrm>
              <a:custGeom>
                <a:avLst/>
                <a:gdLst>
                  <a:gd name="T0" fmla="*/ 12 w 12"/>
                  <a:gd name="T1" fmla="*/ 15 h 15"/>
                  <a:gd name="T2" fmla="*/ 11 w 12"/>
                  <a:gd name="T3" fmla="*/ 10 h 15"/>
                  <a:gd name="T4" fmla="*/ 9 w 12"/>
                  <a:gd name="T5" fmla="*/ 5 h 15"/>
                  <a:gd name="T6" fmla="*/ 5 w 12"/>
                  <a:gd name="T7" fmla="*/ 1 h 15"/>
                  <a:gd name="T8" fmla="*/ 0 w 12"/>
                  <a:gd name="T9" fmla="*/ 0 h 15"/>
                </a:gdLst>
                <a:ahLst/>
                <a:cxnLst>
                  <a:cxn ang="0">
                    <a:pos x="T0" y="T1"/>
                  </a:cxn>
                  <a:cxn ang="0">
                    <a:pos x="T2" y="T3"/>
                  </a:cxn>
                  <a:cxn ang="0">
                    <a:pos x="T4" y="T5"/>
                  </a:cxn>
                  <a:cxn ang="0">
                    <a:pos x="T6" y="T7"/>
                  </a:cxn>
                  <a:cxn ang="0">
                    <a:pos x="T8" y="T9"/>
                  </a:cxn>
                </a:cxnLst>
                <a:rect l="0" t="0" r="r" b="b"/>
                <a:pathLst>
                  <a:path w="12" h="15">
                    <a:moveTo>
                      <a:pt x="12" y="15"/>
                    </a:moveTo>
                    <a:lnTo>
                      <a:pt x="11" y="10"/>
                    </a:lnTo>
                    <a:lnTo>
                      <a:pt x="9" y="5"/>
                    </a:lnTo>
                    <a:lnTo>
                      <a:pt x="5" y="1"/>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01" name="Line 729"/>
              <p:cNvSpPr>
                <a:spLocks noChangeShapeType="1"/>
              </p:cNvSpPr>
              <p:nvPr userDrawn="1"/>
            </p:nvSpPr>
            <p:spPr bwMode="gray">
              <a:xfrm flipH="1">
                <a:off x="3094" y="735"/>
                <a:ext cx="155"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2" name="Line 730"/>
              <p:cNvSpPr>
                <a:spLocks noChangeShapeType="1"/>
              </p:cNvSpPr>
              <p:nvPr userDrawn="1"/>
            </p:nvSpPr>
            <p:spPr bwMode="gray">
              <a:xfrm flipH="1">
                <a:off x="3102" y="745"/>
                <a:ext cx="149"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3" name="Freeform 731"/>
              <p:cNvSpPr>
                <a:spLocks/>
              </p:cNvSpPr>
              <p:nvPr userDrawn="1"/>
            </p:nvSpPr>
            <p:spPr bwMode="gray">
              <a:xfrm>
                <a:off x="3081" y="808"/>
                <a:ext cx="21" cy="12"/>
              </a:xfrm>
              <a:custGeom>
                <a:avLst/>
                <a:gdLst>
                  <a:gd name="T0" fmla="*/ 21 w 21"/>
                  <a:gd name="T1" fmla="*/ 12 h 12"/>
                  <a:gd name="T2" fmla="*/ 18 w 21"/>
                  <a:gd name="T3" fmla="*/ 7 h 12"/>
                  <a:gd name="T4" fmla="*/ 13 w 21"/>
                  <a:gd name="T5" fmla="*/ 4 h 12"/>
                  <a:gd name="T6" fmla="*/ 7 w 21"/>
                  <a:gd name="T7" fmla="*/ 2 h 12"/>
                  <a:gd name="T8" fmla="*/ 0 w 21"/>
                  <a:gd name="T9" fmla="*/ 0 h 12"/>
                </a:gdLst>
                <a:ahLst/>
                <a:cxnLst>
                  <a:cxn ang="0">
                    <a:pos x="T0" y="T1"/>
                  </a:cxn>
                  <a:cxn ang="0">
                    <a:pos x="T2" y="T3"/>
                  </a:cxn>
                  <a:cxn ang="0">
                    <a:pos x="T4" y="T5"/>
                  </a:cxn>
                  <a:cxn ang="0">
                    <a:pos x="T6" y="T7"/>
                  </a:cxn>
                  <a:cxn ang="0">
                    <a:pos x="T8" y="T9"/>
                  </a:cxn>
                </a:cxnLst>
                <a:rect l="0" t="0" r="r" b="b"/>
                <a:pathLst>
                  <a:path w="21" h="12">
                    <a:moveTo>
                      <a:pt x="21" y="12"/>
                    </a:moveTo>
                    <a:lnTo>
                      <a:pt x="18" y="7"/>
                    </a:lnTo>
                    <a:lnTo>
                      <a:pt x="13" y="4"/>
                    </a:lnTo>
                    <a:lnTo>
                      <a:pt x="7"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04" name="Line 732"/>
              <p:cNvSpPr>
                <a:spLocks noChangeShapeType="1"/>
              </p:cNvSpPr>
              <p:nvPr userDrawn="1"/>
            </p:nvSpPr>
            <p:spPr bwMode="gray">
              <a:xfrm flipV="1">
                <a:off x="3081" y="729"/>
                <a:ext cx="160" cy="7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5" name="Freeform 733"/>
              <p:cNvSpPr>
                <a:spLocks/>
              </p:cNvSpPr>
              <p:nvPr userDrawn="1"/>
            </p:nvSpPr>
            <p:spPr bwMode="gray">
              <a:xfrm>
                <a:off x="3241" y="729"/>
                <a:ext cx="10" cy="16"/>
              </a:xfrm>
              <a:custGeom>
                <a:avLst/>
                <a:gdLst>
                  <a:gd name="T0" fmla="*/ 0 w 10"/>
                  <a:gd name="T1" fmla="*/ 0 h 16"/>
                  <a:gd name="T2" fmla="*/ 5 w 10"/>
                  <a:gd name="T3" fmla="*/ 2 h 16"/>
                  <a:gd name="T4" fmla="*/ 8 w 10"/>
                  <a:gd name="T5" fmla="*/ 6 h 16"/>
                  <a:gd name="T6" fmla="*/ 10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5" y="2"/>
                    </a:lnTo>
                    <a:lnTo>
                      <a:pt x="8" y="6"/>
                    </a:lnTo>
                    <a:lnTo>
                      <a:pt x="10" y="11"/>
                    </a:lnTo>
                    <a:lnTo>
                      <a:pt x="1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06" name="Freeform 734"/>
              <p:cNvSpPr>
                <a:spLocks/>
              </p:cNvSpPr>
              <p:nvPr userDrawn="1"/>
            </p:nvSpPr>
            <p:spPr bwMode="gray">
              <a:xfrm>
                <a:off x="3141" y="698"/>
                <a:ext cx="9" cy="10"/>
              </a:xfrm>
              <a:custGeom>
                <a:avLst/>
                <a:gdLst>
                  <a:gd name="T0" fmla="*/ 9 w 9"/>
                  <a:gd name="T1" fmla="*/ 10 h 10"/>
                  <a:gd name="T2" fmla="*/ 9 w 9"/>
                  <a:gd name="T3" fmla="*/ 5 h 10"/>
                  <a:gd name="T4" fmla="*/ 7 w 9"/>
                  <a:gd name="T5" fmla="*/ 2 h 10"/>
                  <a:gd name="T6" fmla="*/ 5 w 9"/>
                  <a:gd name="T7" fmla="*/ 2 h 10"/>
                  <a:gd name="T8" fmla="*/ 2 w 9"/>
                  <a:gd name="T9" fmla="*/ 0 h 10"/>
                  <a:gd name="T10" fmla="*/ 0 w 9"/>
                  <a:gd name="T11" fmla="*/ 2 h 10"/>
                </a:gdLst>
                <a:ahLst/>
                <a:cxnLst>
                  <a:cxn ang="0">
                    <a:pos x="T0" y="T1"/>
                  </a:cxn>
                  <a:cxn ang="0">
                    <a:pos x="T2" y="T3"/>
                  </a:cxn>
                  <a:cxn ang="0">
                    <a:pos x="T4" y="T5"/>
                  </a:cxn>
                  <a:cxn ang="0">
                    <a:pos x="T6" y="T7"/>
                  </a:cxn>
                  <a:cxn ang="0">
                    <a:pos x="T8" y="T9"/>
                  </a:cxn>
                  <a:cxn ang="0">
                    <a:pos x="T10" y="T11"/>
                  </a:cxn>
                </a:cxnLst>
                <a:rect l="0" t="0" r="r" b="b"/>
                <a:pathLst>
                  <a:path w="9" h="10">
                    <a:moveTo>
                      <a:pt x="9" y="10"/>
                    </a:moveTo>
                    <a:lnTo>
                      <a:pt x="9" y="5"/>
                    </a:lnTo>
                    <a:lnTo>
                      <a:pt x="7" y="2"/>
                    </a:lnTo>
                    <a:lnTo>
                      <a:pt x="5" y="2"/>
                    </a:lnTo>
                    <a:lnTo>
                      <a:pt x="2"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07" name="Line 735"/>
              <p:cNvSpPr>
                <a:spLocks noChangeShapeType="1"/>
              </p:cNvSpPr>
              <p:nvPr userDrawn="1"/>
            </p:nvSpPr>
            <p:spPr bwMode="gray">
              <a:xfrm>
                <a:off x="3048" y="672"/>
                <a:ext cx="198" cy="5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8" name="Line 736"/>
              <p:cNvSpPr>
                <a:spLocks noChangeShapeType="1"/>
              </p:cNvSpPr>
              <p:nvPr userDrawn="1"/>
            </p:nvSpPr>
            <p:spPr bwMode="gray">
              <a:xfrm>
                <a:off x="3052" y="679"/>
                <a:ext cx="197" cy="5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9" name="Freeform 737"/>
              <p:cNvSpPr>
                <a:spLocks/>
              </p:cNvSpPr>
              <p:nvPr userDrawn="1"/>
            </p:nvSpPr>
            <p:spPr bwMode="gray">
              <a:xfrm>
                <a:off x="3241" y="728"/>
                <a:ext cx="8" cy="10"/>
              </a:xfrm>
              <a:custGeom>
                <a:avLst/>
                <a:gdLst>
                  <a:gd name="T0" fmla="*/ 8 w 8"/>
                  <a:gd name="T1" fmla="*/ 10 h 10"/>
                  <a:gd name="T2" fmla="*/ 8 w 8"/>
                  <a:gd name="T3" fmla="*/ 7 h 10"/>
                  <a:gd name="T4" fmla="*/ 7 w 8"/>
                  <a:gd name="T5" fmla="*/ 3 h 10"/>
                  <a:gd name="T6" fmla="*/ 7 w 8"/>
                  <a:gd name="T7" fmla="*/ 1 h 10"/>
                  <a:gd name="T8" fmla="*/ 5 w 8"/>
                  <a:gd name="T9" fmla="*/ 0 h 10"/>
                  <a:gd name="T10" fmla="*/ 3 w 8"/>
                  <a:gd name="T11" fmla="*/ 0 h 10"/>
                  <a:gd name="T12" fmla="*/ 0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10"/>
                    </a:moveTo>
                    <a:lnTo>
                      <a:pt x="8" y="7"/>
                    </a:lnTo>
                    <a:lnTo>
                      <a:pt x="7" y="3"/>
                    </a:lnTo>
                    <a:lnTo>
                      <a:pt x="7" y="1"/>
                    </a:lnTo>
                    <a:lnTo>
                      <a:pt x="5" y="0"/>
                    </a:lnTo>
                    <a:lnTo>
                      <a:pt x="3" y="0"/>
                    </a:lnTo>
                    <a:lnTo>
                      <a:pt x="0" y="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10" name="Line 738"/>
              <p:cNvSpPr>
                <a:spLocks noChangeShapeType="1"/>
              </p:cNvSpPr>
              <p:nvPr userDrawn="1"/>
            </p:nvSpPr>
            <p:spPr bwMode="gray">
              <a:xfrm flipH="1" flipV="1">
                <a:off x="3043" y="670"/>
                <a:ext cx="198" cy="5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11" name="Freeform 739"/>
              <p:cNvSpPr>
                <a:spLocks/>
              </p:cNvSpPr>
              <p:nvPr userDrawn="1"/>
            </p:nvSpPr>
            <p:spPr bwMode="gray">
              <a:xfrm>
                <a:off x="3043" y="670"/>
                <a:ext cx="9" cy="9"/>
              </a:xfrm>
              <a:custGeom>
                <a:avLst/>
                <a:gdLst>
                  <a:gd name="T0" fmla="*/ 0 w 9"/>
                  <a:gd name="T1" fmla="*/ 0 h 9"/>
                  <a:gd name="T2" fmla="*/ 3 w 9"/>
                  <a:gd name="T3" fmla="*/ 0 h 9"/>
                  <a:gd name="T4" fmla="*/ 5 w 9"/>
                  <a:gd name="T5" fmla="*/ 0 h 9"/>
                  <a:gd name="T6" fmla="*/ 7 w 9"/>
                  <a:gd name="T7" fmla="*/ 2 h 9"/>
                  <a:gd name="T8" fmla="*/ 7 w 9"/>
                  <a:gd name="T9" fmla="*/ 3 h 9"/>
                  <a:gd name="T10" fmla="*/ 9 w 9"/>
                  <a:gd name="T11" fmla="*/ 7 h 9"/>
                  <a:gd name="T12" fmla="*/ 9 w 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3" y="0"/>
                    </a:lnTo>
                    <a:lnTo>
                      <a:pt x="5" y="0"/>
                    </a:lnTo>
                    <a:lnTo>
                      <a:pt x="7" y="2"/>
                    </a:lnTo>
                    <a:lnTo>
                      <a:pt x="7" y="3"/>
                    </a:lnTo>
                    <a:lnTo>
                      <a:pt x="9" y="7"/>
                    </a:lnTo>
                    <a:lnTo>
                      <a:pt x="9"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12" name="Freeform 740"/>
              <p:cNvSpPr>
                <a:spLocks/>
              </p:cNvSpPr>
              <p:nvPr userDrawn="1"/>
            </p:nvSpPr>
            <p:spPr bwMode="gray">
              <a:xfrm>
                <a:off x="2630" y="948"/>
                <a:ext cx="9" cy="18"/>
              </a:xfrm>
              <a:custGeom>
                <a:avLst/>
                <a:gdLst>
                  <a:gd name="T0" fmla="*/ 9 w 9"/>
                  <a:gd name="T1" fmla="*/ 0 h 18"/>
                  <a:gd name="T2" fmla="*/ 5 w 9"/>
                  <a:gd name="T3" fmla="*/ 2 h 18"/>
                  <a:gd name="T4" fmla="*/ 2 w 9"/>
                  <a:gd name="T5" fmla="*/ 7 h 18"/>
                  <a:gd name="T6" fmla="*/ 0 w 9"/>
                  <a:gd name="T7" fmla="*/ 12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5" y="2"/>
                    </a:lnTo>
                    <a:lnTo>
                      <a:pt x="2" y="7"/>
                    </a:lnTo>
                    <a:lnTo>
                      <a:pt x="0" y="12"/>
                    </a:lnTo>
                    <a:lnTo>
                      <a:pt x="0"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13" name="Line 741"/>
              <p:cNvSpPr>
                <a:spLocks noChangeShapeType="1"/>
              </p:cNvSpPr>
              <p:nvPr userDrawn="1"/>
            </p:nvSpPr>
            <p:spPr bwMode="gray">
              <a:xfrm>
                <a:off x="2532" y="922"/>
                <a:ext cx="201"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14" name="Line 742"/>
              <p:cNvSpPr>
                <a:spLocks noChangeShapeType="1"/>
              </p:cNvSpPr>
              <p:nvPr userDrawn="1"/>
            </p:nvSpPr>
            <p:spPr bwMode="gray">
              <a:xfrm>
                <a:off x="2539" y="915"/>
                <a:ext cx="201"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15" name="Freeform 743"/>
              <p:cNvSpPr>
                <a:spLocks/>
              </p:cNvSpPr>
              <p:nvPr userDrawn="1"/>
            </p:nvSpPr>
            <p:spPr bwMode="gray">
              <a:xfrm>
                <a:off x="2732" y="980"/>
                <a:ext cx="8" cy="17"/>
              </a:xfrm>
              <a:custGeom>
                <a:avLst/>
                <a:gdLst>
                  <a:gd name="T0" fmla="*/ 8 w 8"/>
                  <a:gd name="T1" fmla="*/ 0 h 17"/>
                  <a:gd name="T2" fmla="*/ 5 w 8"/>
                  <a:gd name="T3" fmla="*/ 3 h 17"/>
                  <a:gd name="T4" fmla="*/ 1 w 8"/>
                  <a:gd name="T5" fmla="*/ 8 h 17"/>
                  <a:gd name="T6" fmla="*/ 0 w 8"/>
                  <a:gd name="T7" fmla="*/ 14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5" y="3"/>
                    </a:lnTo>
                    <a:lnTo>
                      <a:pt x="1" y="8"/>
                    </a:lnTo>
                    <a:lnTo>
                      <a:pt x="0" y="14"/>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16" name="Line 744"/>
              <p:cNvSpPr>
                <a:spLocks noChangeShapeType="1"/>
              </p:cNvSpPr>
              <p:nvPr userDrawn="1"/>
            </p:nvSpPr>
            <p:spPr bwMode="gray">
              <a:xfrm flipH="1" flipV="1">
                <a:off x="2530" y="934"/>
                <a:ext cx="202"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17" name="Freeform 745"/>
              <p:cNvSpPr>
                <a:spLocks/>
              </p:cNvSpPr>
              <p:nvPr userDrawn="1"/>
            </p:nvSpPr>
            <p:spPr bwMode="gray">
              <a:xfrm>
                <a:off x="2530" y="915"/>
                <a:ext cx="9" cy="19"/>
              </a:xfrm>
              <a:custGeom>
                <a:avLst/>
                <a:gdLst>
                  <a:gd name="T0" fmla="*/ 0 w 9"/>
                  <a:gd name="T1" fmla="*/ 19 h 19"/>
                  <a:gd name="T2" fmla="*/ 0 w 9"/>
                  <a:gd name="T3" fmla="*/ 14 h 19"/>
                  <a:gd name="T4" fmla="*/ 2 w 9"/>
                  <a:gd name="T5" fmla="*/ 9 h 19"/>
                  <a:gd name="T6" fmla="*/ 6 w 9"/>
                  <a:gd name="T7" fmla="*/ 3 h 19"/>
                  <a:gd name="T8" fmla="*/ 9 w 9"/>
                  <a:gd name="T9" fmla="*/ 0 h 19"/>
                </a:gdLst>
                <a:ahLst/>
                <a:cxnLst>
                  <a:cxn ang="0">
                    <a:pos x="T0" y="T1"/>
                  </a:cxn>
                  <a:cxn ang="0">
                    <a:pos x="T2" y="T3"/>
                  </a:cxn>
                  <a:cxn ang="0">
                    <a:pos x="T4" y="T5"/>
                  </a:cxn>
                  <a:cxn ang="0">
                    <a:pos x="T6" y="T7"/>
                  </a:cxn>
                  <a:cxn ang="0">
                    <a:pos x="T8" y="T9"/>
                  </a:cxn>
                </a:cxnLst>
                <a:rect l="0" t="0" r="r" b="b"/>
                <a:pathLst>
                  <a:path w="9" h="19">
                    <a:moveTo>
                      <a:pt x="0" y="19"/>
                    </a:moveTo>
                    <a:lnTo>
                      <a:pt x="0" y="14"/>
                    </a:lnTo>
                    <a:lnTo>
                      <a:pt x="2" y="9"/>
                    </a:lnTo>
                    <a:lnTo>
                      <a:pt x="6"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18" name="Line 746"/>
              <p:cNvSpPr>
                <a:spLocks noChangeShapeType="1"/>
              </p:cNvSpPr>
              <p:nvPr userDrawn="1"/>
            </p:nvSpPr>
            <p:spPr bwMode="gray">
              <a:xfrm flipH="1" flipV="1">
                <a:off x="2503" y="1016"/>
                <a:ext cx="22" cy="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19" name="Line 747"/>
              <p:cNvSpPr>
                <a:spLocks noChangeShapeType="1"/>
              </p:cNvSpPr>
              <p:nvPr userDrawn="1"/>
            </p:nvSpPr>
            <p:spPr bwMode="gray">
              <a:xfrm flipH="1" flipV="1">
                <a:off x="2496" y="1008"/>
                <a:ext cx="29" cy="1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20" name="Freeform 748"/>
              <p:cNvSpPr>
                <a:spLocks/>
              </p:cNvSpPr>
              <p:nvPr userDrawn="1"/>
            </p:nvSpPr>
            <p:spPr bwMode="gray">
              <a:xfrm>
                <a:off x="2496" y="1008"/>
                <a:ext cx="8" cy="8"/>
              </a:xfrm>
              <a:custGeom>
                <a:avLst/>
                <a:gdLst>
                  <a:gd name="T0" fmla="*/ 0 w 8"/>
                  <a:gd name="T1" fmla="*/ 0 h 8"/>
                  <a:gd name="T2" fmla="*/ 0 w 8"/>
                  <a:gd name="T3" fmla="*/ 3 h 8"/>
                  <a:gd name="T4" fmla="*/ 1 w 8"/>
                  <a:gd name="T5" fmla="*/ 7 h 8"/>
                  <a:gd name="T6" fmla="*/ 3 w 8"/>
                  <a:gd name="T7" fmla="*/ 8 h 8"/>
                  <a:gd name="T8" fmla="*/ 5 w 8"/>
                  <a:gd name="T9" fmla="*/ 8 h 8"/>
                  <a:gd name="T10" fmla="*/ 8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0" y="0"/>
                    </a:moveTo>
                    <a:lnTo>
                      <a:pt x="0" y="3"/>
                    </a:lnTo>
                    <a:lnTo>
                      <a:pt x="1" y="7"/>
                    </a:lnTo>
                    <a:lnTo>
                      <a:pt x="3" y="8"/>
                    </a:lnTo>
                    <a:lnTo>
                      <a:pt x="5" y="8"/>
                    </a:lnTo>
                    <a:lnTo>
                      <a:pt x="8"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21" name="Freeform 749"/>
              <p:cNvSpPr>
                <a:spLocks/>
              </p:cNvSpPr>
              <p:nvPr userDrawn="1"/>
            </p:nvSpPr>
            <p:spPr bwMode="gray">
              <a:xfrm>
                <a:off x="2490" y="885"/>
                <a:ext cx="4" cy="9"/>
              </a:xfrm>
              <a:custGeom>
                <a:avLst/>
                <a:gdLst>
                  <a:gd name="T0" fmla="*/ 4 w 4"/>
                  <a:gd name="T1" fmla="*/ 9 h 9"/>
                  <a:gd name="T2" fmla="*/ 2 w 4"/>
                  <a:gd name="T3" fmla="*/ 7 h 9"/>
                  <a:gd name="T4" fmla="*/ 0 w 4"/>
                  <a:gd name="T5" fmla="*/ 5 h 9"/>
                  <a:gd name="T6" fmla="*/ 0 w 4"/>
                  <a:gd name="T7" fmla="*/ 4 h 9"/>
                  <a:gd name="T8" fmla="*/ 2 w 4"/>
                  <a:gd name="T9" fmla="*/ 0 h 9"/>
                </a:gdLst>
                <a:ahLst/>
                <a:cxnLst>
                  <a:cxn ang="0">
                    <a:pos x="T0" y="T1"/>
                  </a:cxn>
                  <a:cxn ang="0">
                    <a:pos x="T2" y="T3"/>
                  </a:cxn>
                  <a:cxn ang="0">
                    <a:pos x="T4" y="T5"/>
                  </a:cxn>
                  <a:cxn ang="0">
                    <a:pos x="T6" y="T7"/>
                  </a:cxn>
                  <a:cxn ang="0">
                    <a:pos x="T8" y="T9"/>
                  </a:cxn>
                </a:cxnLst>
                <a:rect l="0" t="0" r="r" b="b"/>
                <a:pathLst>
                  <a:path w="4" h="9">
                    <a:moveTo>
                      <a:pt x="4" y="9"/>
                    </a:moveTo>
                    <a:lnTo>
                      <a:pt x="2" y="7"/>
                    </a:lnTo>
                    <a:lnTo>
                      <a:pt x="0" y="5"/>
                    </a:lnTo>
                    <a:lnTo>
                      <a:pt x="0" y="4"/>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22" name="Line 750"/>
              <p:cNvSpPr>
                <a:spLocks noChangeShapeType="1"/>
              </p:cNvSpPr>
              <p:nvPr userDrawn="1"/>
            </p:nvSpPr>
            <p:spPr bwMode="gray">
              <a:xfrm flipH="1" flipV="1">
                <a:off x="2489" y="775"/>
                <a:ext cx="1" cy="22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23" name="Line 751"/>
              <p:cNvSpPr>
                <a:spLocks noChangeShapeType="1"/>
              </p:cNvSpPr>
              <p:nvPr userDrawn="1"/>
            </p:nvSpPr>
            <p:spPr bwMode="gray">
              <a:xfrm flipH="1" flipV="1">
                <a:off x="2494" y="778"/>
                <a:ext cx="2" cy="23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24" name="Freeform 752"/>
              <p:cNvSpPr>
                <a:spLocks/>
              </p:cNvSpPr>
              <p:nvPr userDrawn="1"/>
            </p:nvSpPr>
            <p:spPr bwMode="gray">
              <a:xfrm>
                <a:off x="2489" y="771"/>
                <a:ext cx="5" cy="7"/>
              </a:xfrm>
              <a:custGeom>
                <a:avLst/>
                <a:gdLst>
                  <a:gd name="T0" fmla="*/ 5 w 5"/>
                  <a:gd name="T1" fmla="*/ 7 h 7"/>
                  <a:gd name="T2" fmla="*/ 1 w 5"/>
                  <a:gd name="T3" fmla="*/ 6 h 7"/>
                  <a:gd name="T4" fmla="*/ 0 w 5"/>
                  <a:gd name="T5" fmla="*/ 4 h 7"/>
                  <a:gd name="T6" fmla="*/ 0 w 5"/>
                  <a:gd name="T7" fmla="*/ 2 h 7"/>
                  <a:gd name="T8" fmla="*/ 3 w 5"/>
                  <a:gd name="T9" fmla="*/ 0 h 7"/>
                </a:gdLst>
                <a:ahLst/>
                <a:cxnLst>
                  <a:cxn ang="0">
                    <a:pos x="T0" y="T1"/>
                  </a:cxn>
                  <a:cxn ang="0">
                    <a:pos x="T2" y="T3"/>
                  </a:cxn>
                  <a:cxn ang="0">
                    <a:pos x="T4" y="T5"/>
                  </a:cxn>
                  <a:cxn ang="0">
                    <a:pos x="T6" y="T7"/>
                  </a:cxn>
                  <a:cxn ang="0">
                    <a:pos x="T8" y="T9"/>
                  </a:cxn>
                </a:cxnLst>
                <a:rect l="0" t="0" r="r" b="b"/>
                <a:pathLst>
                  <a:path w="5" h="7">
                    <a:moveTo>
                      <a:pt x="5" y="7"/>
                    </a:moveTo>
                    <a:lnTo>
                      <a:pt x="1" y="6"/>
                    </a:lnTo>
                    <a:lnTo>
                      <a:pt x="0" y="4"/>
                    </a:lnTo>
                    <a:lnTo>
                      <a:pt x="0" y="2"/>
                    </a:lnTo>
                    <a:lnTo>
                      <a:pt x="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25" name="Line 753"/>
              <p:cNvSpPr>
                <a:spLocks noChangeShapeType="1"/>
              </p:cNvSpPr>
              <p:nvPr userDrawn="1"/>
            </p:nvSpPr>
            <p:spPr bwMode="gray">
              <a:xfrm>
                <a:off x="2492" y="771"/>
                <a:ext cx="2" cy="23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26" name="Freeform 754"/>
              <p:cNvSpPr>
                <a:spLocks/>
              </p:cNvSpPr>
              <p:nvPr userDrawn="1"/>
            </p:nvSpPr>
            <p:spPr bwMode="gray">
              <a:xfrm>
                <a:off x="2492" y="1001"/>
                <a:ext cx="4" cy="7"/>
              </a:xfrm>
              <a:custGeom>
                <a:avLst/>
                <a:gdLst>
                  <a:gd name="T0" fmla="*/ 4 w 4"/>
                  <a:gd name="T1" fmla="*/ 7 h 7"/>
                  <a:gd name="T2" fmla="*/ 2 w 4"/>
                  <a:gd name="T3" fmla="*/ 5 h 7"/>
                  <a:gd name="T4" fmla="*/ 0 w 4"/>
                  <a:gd name="T5" fmla="*/ 3 h 7"/>
                  <a:gd name="T6" fmla="*/ 0 w 4"/>
                  <a:gd name="T7" fmla="*/ 1 h 7"/>
                  <a:gd name="T8" fmla="*/ 2 w 4"/>
                  <a:gd name="T9" fmla="*/ 0 h 7"/>
                </a:gdLst>
                <a:ahLst/>
                <a:cxnLst>
                  <a:cxn ang="0">
                    <a:pos x="T0" y="T1"/>
                  </a:cxn>
                  <a:cxn ang="0">
                    <a:pos x="T2" y="T3"/>
                  </a:cxn>
                  <a:cxn ang="0">
                    <a:pos x="T4" y="T5"/>
                  </a:cxn>
                  <a:cxn ang="0">
                    <a:pos x="T6" y="T7"/>
                  </a:cxn>
                  <a:cxn ang="0">
                    <a:pos x="T8" y="T9"/>
                  </a:cxn>
                </a:cxnLst>
                <a:rect l="0" t="0" r="r" b="b"/>
                <a:pathLst>
                  <a:path w="4" h="7">
                    <a:moveTo>
                      <a:pt x="4" y="7"/>
                    </a:moveTo>
                    <a:lnTo>
                      <a:pt x="2" y="5"/>
                    </a:lnTo>
                    <a:lnTo>
                      <a:pt x="0" y="3"/>
                    </a:lnTo>
                    <a:lnTo>
                      <a:pt x="0" y="1"/>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27" name="Freeform 755"/>
              <p:cNvSpPr>
                <a:spLocks/>
              </p:cNvSpPr>
              <p:nvPr userDrawn="1"/>
            </p:nvSpPr>
            <p:spPr bwMode="gray">
              <a:xfrm>
                <a:off x="2590" y="791"/>
                <a:ext cx="9" cy="17"/>
              </a:xfrm>
              <a:custGeom>
                <a:avLst/>
                <a:gdLst>
                  <a:gd name="T0" fmla="*/ 0 w 9"/>
                  <a:gd name="T1" fmla="*/ 17 h 17"/>
                  <a:gd name="T2" fmla="*/ 0 w 9"/>
                  <a:gd name="T3" fmla="*/ 12 h 17"/>
                  <a:gd name="T4" fmla="*/ 2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5"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28" name="Line 756"/>
              <p:cNvSpPr>
                <a:spLocks noChangeShapeType="1"/>
              </p:cNvSpPr>
              <p:nvPr userDrawn="1"/>
            </p:nvSpPr>
            <p:spPr bwMode="gray">
              <a:xfrm>
                <a:off x="2496" y="768"/>
                <a:ext cx="201"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29" name="Line 757"/>
              <p:cNvSpPr>
                <a:spLocks noChangeShapeType="1"/>
              </p:cNvSpPr>
              <p:nvPr userDrawn="1"/>
            </p:nvSpPr>
            <p:spPr bwMode="gray">
              <a:xfrm>
                <a:off x="2494" y="778"/>
                <a:ext cx="194" cy="6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30" name="Freeform 758"/>
              <p:cNvSpPr>
                <a:spLocks/>
              </p:cNvSpPr>
              <p:nvPr userDrawn="1"/>
            </p:nvSpPr>
            <p:spPr bwMode="gray">
              <a:xfrm>
                <a:off x="2688" y="826"/>
                <a:ext cx="19" cy="14"/>
              </a:xfrm>
              <a:custGeom>
                <a:avLst/>
                <a:gdLst>
                  <a:gd name="T0" fmla="*/ 0 w 19"/>
                  <a:gd name="T1" fmla="*/ 14 h 14"/>
                  <a:gd name="T2" fmla="*/ 3 w 19"/>
                  <a:gd name="T3" fmla="*/ 8 h 14"/>
                  <a:gd name="T4" fmla="*/ 9 w 19"/>
                  <a:gd name="T5" fmla="*/ 3 h 14"/>
                  <a:gd name="T6" fmla="*/ 14 w 19"/>
                  <a:gd name="T7" fmla="*/ 1 h 14"/>
                  <a:gd name="T8" fmla="*/ 19 w 19"/>
                  <a:gd name="T9" fmla="*/ 0 h 14"/>
                </a:gdLst>
                <a:ahLst/>
                <a:cxnLst>
                  <a:cxn ang="0">
                    <a:pos x="T0" y="T1"/>
                  </a:cxn>
                  <a:cxn ang="0">
                    <a:pos x="T2" y="T3"/>
                  </a:cxn>
                  <a:cxn ang="0">
                    <a:pos x="T4" y="T5"/>
                  </a:cxn>
                  <a:cxn ang="0">
                    <a:pos x="T6" y="T7"/>
                  </a:cxn>
                  <a:cxn ang="0">
                    <a:pos x="T8" y="T9"/>
                  </a:cxn>
                </a:cxnLst>
                <a:rect l="0" t="0" r="r" b="b"/>
                <a:pathLst>
                  <a:path w="19" h="14">
                    <a:moveTo>
                      <a:pt x="0" y="14"/>
                    </a:moveTo>
                    <a:lnTo>
                      <a:pt x="3" y="8"/>
                    </a:lnTo>
                    <a:lnTo>
                      <a:pt x="9" y="3"/>
                    </a:lnTo>
                    <a:lnTo>
                      <a:pt x="14" y="1"/>
                    </a:lnTo>
                    <a:lnTo>
                      <a:pt x="1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31" name="Line 759"/>
              <p:cNvSpPr>
                <a:spLocks noChangeShapeType="1"/>
              </p:cNvSpPr>
              <p:nvPr userDrawn="1"/>
            </p:nvSpPr>
            <p:spPr bwMode="gray">
              <a:xfrm flipH="1" flipV="1">
                <a:off x="2503" y="761"/>
                <a:ext cx="204"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32" name="Freeform 760"/>
              <p:cNvSpPr>
                <a:spLocks/>
              </p:cNvSpPr>
              <p:nvPr userDrawn="1"/>
            </p:nvSpPr>
            <p:spPr bwMode="gray">
              <a:xfrm>
                <a:off x="2494" y="761"/>
                <a:ext cx="9" cy="17"/>
              </a:xfrm>
              <a:custGeom>
                <a:avLst/>
                <a:gdLst>
                  <a:gd name="T0" fmla="*/ 9 w 9"/>
                  <a:gd name="T1" fmla="*/ 0 h 17"/>
                  <a:gd name="T2" fmla="*/ 3 w 9"/>
                  <a:gd name="T3" fmla="*/ 3 h 17"/>
                  <a:gd name="T4" fmla="*/ 2 w 9"/>
                  <a:gd name="T5" fmla="*/ 9 h 17"/>
                  <a:gd name="T6" fmla="*/ 0 w 9"/>
                  <a:gd name="T7" fmla="*/ 12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3" y="3"/>
                    </a:lnTo>
                    <a:lnTo>
                      <a:pt x="2" y="9"/>
                    </a:lnTo>
                    <a:lnTo>
                      <a:pt x="0" y="12"/>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33" name="Freeform 761"/>
              <p:cNvSpPr>
                <a:spLocks/>
              </p:cNvSpPr>
              <p:nvPr userDrawn="1"/>
            </p:nvSpPr>
            <p:spPr bwMode="gray">
              <a:xfrm>
                <a:off x="3034" y="929"/>
                <a:ext cx="9" cy="17"/>
              </a:xfrm>
              <a:custGeom>
                <a:avLst/>
                <a:gdLst>
                  <a:gd name="T0" fmla="*/ 0 w 9"/>
                  <a:gd name="T1" fmla="*/ 17 h 17"/>
                  <a:gd name="T2" fmla="*/ 2 w 9"/>
                  <a:gd name="T3" fmla="*/ 12 h 17"/>
                  <a:gd name="T4" fmla="*/ 4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2" y="12"/>
                    </a:lnTo>
                    <a:lnTo>
                      <a:pt x="4" y="7"/>
                    </a:lnTo>
                    <a:lnTo>
                      <a:pt x="5"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34" name="Line 762"/>
              <p:cNvSpPr>
                <a:spLocks noChangeShapeType="1"/>
              </p:cNvSpPr>
              <p:nvPr userDrawn="1"/>
            </p:nvSpPr>
            <p:spPr bwMode="gray">
              <a:xfrm>
                <a:off x="2929" y="903"/>
                <a:ext cx="212" cy="6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35" name="Line 763"/>
              <p:cNvSpPr>
                <a:spLocks noChangeShapeType="1"/>
              </p:cNvSpPr>
              <p:nvPr userDrawn="1"/>
            </p:nvSpPr>
            <p:spPr bwMode="gray">
              <a:xfrm>
                <a:off x="2933" y="915"/>
                <a:ext cx="204"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36" name="Freeform 764"/>
              <p:cNvSpPr>
                <a:spLocks/>
              </p:cNvSpPr>
              <p:nvPr userDrawn="1"/>
            </p:nvSpPr>
            <p:spPr bwMode="gray">
              <a:xfrm>
                <a:off x="3137" y="960"/>
                <a:ext cx="9" cy="20"/>
              </a:xfrm>
              <a:custGeom>
                <a:avLst/>
                <a:gdLst>
                  <a:gd name="T0" fmla="*/ 0 w 9"/>
                  <a:gd name="T1" fmla="*/ 20 h 20"/>
                  <a:gd name="T2" fmla="*/ 2 w 9"/>
                  <a:gd name="T3" fmla="*/ 14 h 20"/>
                  <a:gd name="T4" fmla="*/ 4 w 9"/>
                  <a:gd name="T5" fmla="*/ 9 h 20"/>
                  <a:gd name="T6" fmla="*/ 6 w 9"/>
                  <a:gd name="T7" fmla="*/ 4 h 20"/>
                  <a:gd name="T8" fmla="*/ 9 w 9"/>
                  <a:gd name="T9" fmla="*/ 0 h 20"/>
                </a:gdLst>
                <a:ahLst/>
                <a:cxnLst>
                  <a:cxn ang="0">
                    <a:pos x="T0" y="T1"/>
                  </a:cxn>
                  <a:cxn ang="0">
                    <a:pos x="T2" y="T3"/>
                  </a:cxn>
                  <a:cxn ang="0">
                    <a:pos x="T4" y="T5"/>
                  </a:cxn>
                  <a:cxn ang="0">
                    <a:pos x="T6" y="T7"/>
                  </a:cxn>
                  <a:cxn ang="0">
                    <a:pos x="T8" y="T9"/>
                  </a:cxn>
                </a:cxnLst>
                <a:rect l="0" t="0" r="r" b="b"/>
                <a:pathLst>
                  <a:path w="9" h="20">
                    <a:moveTo>
                      <a:pt x="0" y="20"/>
                    </a:moveTo>
                    <a:lnTo>
                      <a:pt x="2" y="14"/>
                    </a:lnTo>
                    <a:lnTo>
                      <a:pt x="4" y="9"/>
                    </a:lnTo>
                    <a:lnTo>
                      <a:pt x="6" y="4"/>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37" name="Line 765"/>
              <p:cNvSpPr>
                <a:spLocks noChangeShapeType="1"/>
              </p:cNvSpPr>
              <p:nvPr userDrawn="1"/>
            </p:nvSpPr>
            <p:spPr bwMode="gray">
              <a:xfrm flipH="1" flipV="1">
                <a:off x="2929" y="894"/>
                <a:ext cx="217" cy="6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38" name="Freeform 766"/>
              <p:cNvSpPr>
                <a:spLocks/>
              </p:cNvSpPr>
              <p:nvPr userDrawn="1"/>
            </p:nvSpPr>
            <p:spPr bwMode="gray">
              <a:xfrm>
                <a:off x="2929" y="894"/>
                <a:ext cx="4" cy="21"/>
              </a:xfrm>
              <a:custGeom>
                <a:avLst/>
                <a:gdLst>
                  <a:gd name="T0" fmla="*/ 4 w 4"/>
                  <a:gd name="T1" fmla="*/ 21 h 21"/>
                  <a:gd name="T2" fmla="*/ 0 w 4"/>
                  <a:gd name="T3" fmla="*/ 14 h 21"/>
                  <a:gd name="T4" fmla="*/ 0 w 4"/>
                  <a:gd name="T5" fmla="*/ 7 h 21"/>
                  <a:gd name="T6" fmla="*/ 0 w 4"/>
                  <a:gd name="T7" fmla="*/ 0 h 21"/>
                </a:gdLst>
                <a:ahLst/>
                <a:cxnLst>
                  <a:cxn ang="0">
                    <a:pos x="T0" y="T1"/>
                  </a:cxn>
                  <a:cxn ang="0">
                    <a:pos x="T2" y="T3"/>
                  </a:cxn>
                  <a:cxn ang="0">
                    <a:pos x="T4" y="T5"/>
                  </a:cxn>
                  <a:cxn ang="0">
                    <a:pos x="T6" y="T7"/>
                  </a:cxn>
                </a:cxnLst>
                <a:rect l="0" t="0" r="r" b="b"/>
                <a:pathLst>
                  <a:path w="4" h="21">
                    <a:moveTo>
                      <a:pt x="4" y="21"/>
                    </a:moveTo>
                    <a:lnTo>
                      <a:pt x="0" y="14"/>
                    </a:lnTo>
                    <a:lnTo>
                      <a:pt x="0" y="7"/>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39" name="Freeform 767"/>
              <p:cNvSpPr>
                <a:spLocks/>
              </p:cNvSpPr>
              <p:nvPr userDrawn="1"/>
            </p:nvSpPr>
            <p:spPr bwMode="gray">
              <a:xfrm>
                <a:off x="3136" y="1097"/>
                <a:ext cx="21" cy="1"/>
              </a:xfrm>
              <a:custGeom>
                <a:avLst/>
                <a:gdLst>
                  <a:gd name="T0" fmla="*/ 0 w 21"/>
                  <a:gd name="T1" fmla="*/ 0 h 1"/>
                  <a:gd name="T2" fmla="*/ 5 w 21"/>
                  <a:gd name="T3" fmla="*/ 1 h 1"/>
                  <a:gd name="T4" fmla="*/ 10 w 21"/>
                  <a:gd name="T5" fmla="*/ 1 h 1"/>
                  <a:gd name="T6" fmla="*/ 15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0" y="0"/>
                    </a:moveTo>
                    <a:lnTo>
                      <a:pt x="5" y="1"/>
                    </a:lnTo>
                    <a:lnTo>
                      <a:pt x="10" y="1"/>
                    </a:lnTo>
                    <a:lnTo>
                      <a:pt x="15" y="1"/>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40" name="Line 768"/>
              <p:cNvSpPr>
                <a:spLocks noChangeShapeType="1"/>
              </p:cNvSpPr>
              <p:nvPr userDrawn="1"/>
            </p:nvSpPr>
            <p:spPr bwMode="gray">
              <a:xfrm flipH="1">
                <a:off x="3144" y="980"/>
                <a:ext cx="4"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41" name="Line 769"/>
              <p:cNvSpPr>
                <a:spLocks noChangeShapeType="1"/>
              </p:cNvSpPr>
              <p:nvPr userDrawn="1"/>
            </p:nvSpPr>
            <p:spPr bwMode="gray">
              <a:xfrm flipH="1">
                <a:off x="3134" y="980"/>
                <a:ext cx="3"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42" name="Freeform 770"/>
              <p:cNvSpPr>
                <a:spLocks/>
              </p:cNvSpPr>
              <p:nvPr userDrawn="1"/>
            </p:nvSpPr>
            <p:spPr bwMode="gray">
              <a:xfrm>
                <a:off x="3134" y="1214"/>
                <a:ext cx="21" cy="3"/>
              </a:xfrm>
              <a:custGeom>
                <a:avLst/>
                <a:gdLst>
                  <a:gd name="T0" fmla="*/ 0 w 21"/>
                  <a:gd name="T1" fmla="*/ 2 h 3"/>
                  <a:gd name="T2" fmla="*/ 5 w 21"/>
                  <a:gd name="T3" fmla="*/ 3 h 3"/>
                  <a:gd name="T4" fmla="*/ 10 w 21"/>
                  <a:gd name="T5" fmla="*/ 3 h 3"/>
                  <a:gd name="T6" fmla="*/ 16 w 21"/>
                  <a:gd name="T7" fmla="*/ 2 h 3"/>
                  <a:gd name="T8" fmla="*/ 21 w 21"/>
                  <a:gd name="T9" fmla="*/ 0 h 3"/>
                </a:gdLst>
                <a:ahLst/>
                <a:cxnLst>
                  <a:cxn ang="0">
                    <a:pos x="T0" y="T1"/>
                  </a:cxn>
                  <a:cxn ang="0">
                    <a:pos x="T2" y="T3"/>
                  </a:cxn>
                  <a:cxn ang="0">
                    <a:pos x="T4" y="T5"/>
                  </a:cxn>
                  <a:cxn ang="0">
                    <a:pos x="T6" y="T7"/>
                  </a:cxn>
                  <a:cxn ang="0">
                    <a:pos x="T8" y="T9"/>
                  </a:cxn>
                </a:cxnLst>
                <a:rect l="0" t="0" r="r" b="b"/>
                <a:pathLst>
                  <a:path w="21" h="3">
                    <a:moveTo>
                      <a:pt x="0" y="2"/>
                    </a:moveTo>
                    <a:lnTo>
                      <a:pt x="5" y="3"/>
                    </a:lnTo>
                    <a:lnTo>
                      <a:pt x="10" y="3"/>
                    </a:lnTo>
                    <a:lnTo>
                      <a:pt x="16" y="2"/>
                    </a:lnTo>
                    <a:lnTo>
                      <a:pt x="2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43" name="Line 771"/>
              <p:cNvSpPr>
                <a:spLocks noChangeShapeType="1"/>
              </p:cNvSpPr>
              <p:nvPr userDrawn="1"/>
            </p:nvSpPr>
            <p:spPr bwMode="gray">
              <a:xfrm flipV="1">
                <a:off x="3155" y="978"/>
                <a:ext cx="3" cy="23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44" name="Freeform 772"/>
              <p:cNvSpPr>
                <a:spLocks/>
              </p:cNvSpPr>
              <p:nvPr userDrawn="1"/>
            </p:nvSpPr>
            <p:spPr bwMode="gray">
              <a:xfrm>
                <a:off x="3137" y="978"/>
                <a:ext cx="21" cy="3"/>
              </a:xfrm>
              <a:custGeom>
                <a:avLst/>
                <a:gdLst>
                  <a:gd name="T0" fmla="*/ 21 w 21"/>
                  <a:gd name="T1" fmla="*/ 0 h 3"/>
                  <a:gd name="T2" fmla="*/ 16 w 21"/>
                  <a:gd name="T3" fmla="*/ 2 h 3"/>
                  <a:gd name="T4" fmla="*/ 11 w 21"/>
                  <a:gd name="T5" fmla="*/ 3 h 3"/>
                  <a:gd name="T6" fmla="*/ 6 w 21"/>
                  <a:gd name="T7" fmla="*/ 2 h 3"/>
                  <a:gd name="T8" fmla="*/ 0 w 21"/>
                  <a:gd name="T9" fmla="*/ 2 h 3"/>
                </a:gdLst>
                <a:ahLst/>
                <a:cxnLst>
                  <a:cxn ang="0">
                    <a:pos x="T0" y="T1"/>
                  </a:cxn>
                  <a:cxn ang="0">
                    <a:pos x="T2" y="T3"/>
                  </a:cxn>
                  <a:cxn ang="0">
                    <a:pos x="T4" y="T5"/>
                  </a:cxn>
                  <a:cxn ang="0">
                    <a:pos x="T6" y="T7"/>
                  </a:cxn>
                  <a:cxn ang="0">
                    <a:pos x="T8" y="T9"/>
                  </a:cxn>
                </a:cxnLst>
                <a:rect l="0" t="0" r="r" b="b"/>
                <a:pathLst>
                  <a:path w="21" h="3">
                    <a:moveTo>
                      <a:pt x="21" y="0"/>
                    </a:moveTo>
                    <a:lnTo>
                      <a:pt x="16" y="2"/>
                    </a:lnTo>
                    <a:lnTo>
                      <a:pt x="11" y="3"/>
                    </a:lnTo>
                    <a:lnTo>
                      <a:pt x="6" y="2"/>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45" name="Freeform 773"/>
              <p:cNvSpPr>
                <a:spLocks/>
              </p:cNvSpPr>
              <p:nvPr userDrawn="1"/>
            </p:nvSpPr>
            <p:spPr bwMode="gray">
              <a:xfrm>
                <a:off x="3032" y="1182"/>
                <a:ext cx="9" cy="9"/>
              </a:xfrm>
              <a:custGeom>
                <a:avLst/>
                <a:gdLst>
                  <a:gd name="T0" fmla="*/ 0 w 9"/>
                  <a:gd name="T1" fmla="*/ 0 h 9"/>
                  <a:gd name="T2" fmla="*/ 0 w 9"/>
                  <a:gd name="T3" fmla="*/ 4 h 9"/>
                  <a:gd name="T4" fmla="*/ 2 w 9"/>
                  <a:gd name="T5" fmla="*/ 7 h 9"/>
                  <a:gd name="T6" fmla="*/ 4 w 9"/>
                  <a:gd name="T7" fmla="*/ 9 h 9"/>
                  <a:gd name="T8" fmla="*/ 6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2" y="7"/>
                    </a:lnTo>
                    <a:lnTo>
                      <a:pt x="4" y="9"/>
                    </a:lnTo>
                    <a:lnTo>
                      <a:pt x="6" y="9"/>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46" name="Line 774"/>
              <p:cNvSpPr>
                <a:spLocks noChangeShapeType="1"/>
              </p:cNvSpPr>
              <p:nvPr userDrawn="1"/>
            </p:nvSpPr>
            <p:spPr bwMode="gray">
              <a:xfrm flipH="1" flipV="1">
                <a:off x="2927" y="1154"/>
                <a:ext cx="210" cy="6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47" name="Line 775"/>
              <p:cNvSpPr>
                <a:spLocks noChangeShapeType="1"/>
              </p:cNvSpPr>
              <p:nvPr userDrawn="1"/>
            </p:nvSpPr>
            <p:spPr bwMode="gray">
              <a:xfrm flipH="1" flipV="1">
                <a:off x="2931" y="1149"/>
                <a:ext cx="203"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48" name="Freeform 776"/>
              <p:cNvSpPr>
                <a:spLocks/>
              </p:cNvSpPr>
              <p:nvPr userDrawn="1"/>
            </p:nvSpPr>
            <p:spPr bwMode="gray">
              <a:xfrm>
                <a:off x="2929" y="1149"/>
                <a:ext cx="2" cy="5"/>
              </a:xfrm>
              <a:custGeom>
                <a:avLst/>
                <a:gdLst>
                  <a:gd name="T0" fmla="*/ 2 w 2"/>
                  <a:gd name="T1" fmla="*/ 0 h 5"/>
                  <a:gd name="T2" fmla="*/ 2 w 2"/>
                  <a:gd name="T3" fmla="*/ 2 h 5"/>
                  <a:gd name="T4" fmla="*/ 0 w 2"/>
                  <a:gd name="T5" fmla="*/ 4 h 5"/>
                  <a:gd name="T6" fmla="*/ 0 w 2"/>
                  <a:gd name="T7" fmla="*/ 5 h 5"/>
                  <a:gd name="T8" fmla="*/ 0 w 2"/>
                  <a:gd name="T9" fmla="*/ 5 h 5"/>
                  <a:gd name="T10" fmla="*/ 0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2" y="0"/>
                    </a:moveTo>
                    <a:lnTo>
                      <a:pt x="2" y="2"/>
                    </a:lnTo>
                    <a:lnTo>
                      <a:pt x="0" y="4"/>
                    </a:lnTo>
                    <a:lnTo>
                      <a:pt x="0" y="5"/>
                    </a:lnTo>
                    <a:lnTo>
                      <a:pt x="0" y="5"/>
                    </a:lnTo>
                    <a:lnTo>
                      <a:pt x="0" y="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49" name="Line 777"/>
              <p:cNvSpPr>
                <a:spLocks noChangeShapeType="1"/>
              </p:cNvSpPr>
              <p:nvPr userDrawn="1"/>
            </p:nvSpPr>
            <p:spPr bwMode="gray">
              <a:xfrm>
                <a:off x="2929" y="1154"/>
                <a:ext cx="214" cy="6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50" name="Freeform 778"/>
              <p:cNvSpPr>
                <a:spLocks/>
              </p:cNvSpPr>
              <p:nvPr userDrawn="1"/>
            </p:nvSpPr>
            <p:spPr bwMode="gray">
              <a:xfrm>
                <a:off x="3134" y="1216"/>
                <a:ext cx="9" cy="8"/>
              </a:xfrm>
              <a:custGeom>
                <a:avLst/>
                <a:gdLst>
                  <a:gd name="T0" fmla="*/ 0 w 9"/>
                  <a:gd name="T1" fmla="*/ 0 h 8"/>
                  <a:gd name="T2" fmla="*/ 2 w 9"/>
                  <a:gd name="T3" fmla="*/ 3 h 8"/>
                  <a:gd name="T4" fmla="*/ 2 w 9"/>
                  <a:gd name="T5" fmla="*/ 5 h 8"/>
                  <a:gd name="T6" fmla="*/ 3 w 9"/>
                  <a:gd name="T7" fmla="*/ 8 h 8"/>
                  <a:gd name="T8" fmla="*/ 5 w 9"/>
                  <a:gd name="T9" fmla="*/ 8 h 8"/>
                  <a:gd name="T10" fmla="*/ 9 w 9"/>
                  <a:gd name="T11" fmla="*/ 7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2" y="3"/>
                    </a:lnTo>
                    <a:lnTo>
                      <a:pt x="2" y="5"/>
                    </a:lnTo>
                    <a:lnTo>
                      <a:pt x="3" y="8"/>
                    </a:lnTo>
                    <a:lnTo>
                      <a:pt x="5" y="8"/>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51" name="Freeform 779"/>
              <p:cNvSpPr>
                <a:spLocks/>
              </p:cNvSpPr>
              <p:nvPr userDrawn="1"/>
            </p:nvSpPr>
            <p:spPr bwMode="gray">
              <a:xfrm>
                <a:off x="2649" y="694"/>
                <a:ext cx="20" cy="2"/>
              </a:xfrm>
              <a:custGeom>
                <a:avLst/>
                <a:gdLst>
                  <a:gd name="T0" fmla="*/ 20 w 20"/>
                  <a:gd name="T1" fmla="*/ 2 h 2"/>
                  <a:gd name="T2" fmla="*/ 13 w 20"/>
                  <a:gd name="T3" fmla="*/ 0 h 2"/>
                  <a:gd name="T4" fmla="*/ 6 w 20"/>
                  <a:gd name="T5" fmla="*/ 0 h 2"/>
                  <a:gd name="T6" fmla="*/ 0 w 20"/>
                  <a:gd name="T7" fmla="*/ 2 h 2"/>
                </a:gdLst>
                <a:ahLst/>
                <a:cxnLst>
                  <a:cxn ang="0">
                    <a:pos x="T0" y="T1"/>
                  </a:cxn>
                  <a:cxn ang="0">
                    <a:pos x="T2" y="T3"/>
                  </a:cxn>
                  <a:cxn ang="0">
                    <a:pos x="T4" y="T5"/>
                  </a:cxn>
                  <a:cxn ang="0">
                    <a:pos x="T6" y="T7"/>
                  </a:cxn>
                </a:cxnLst>
                <a:rect l="0" t="0" r="r" b="b"/>
                <a:pathLst>
                  <a:path w="20" h="2">
                    <a:moveTo>
                      <a:pt x="20" y="2"/>
                    </a:moveTo>
                    <a:lnTo>
                      <a:pt x="13" y="0"/>
                    </a:lnTo>
                    <a:lnTo>
                      <a:pt x="6"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52" name="Freeform 780"/>
              <p:cNvSpPr>
                <a:spLocks/>
              </p:cNvSpPr>
              <p:nvPr userDrawn="1"/>
            </p:nvSpPr>
            <p:spPr bwMode="gray">
              <a:xfrm>
                <a:off x="2756" y="715"/>
                <a:ext cx="9" cy="11"/>
              </a:xfrm>
              <a:custGeom>
                <a:avLst/>
                <a:gdLst>
                  <a:gd name="T0" fmla="*/ 9 w 9"/>
                  <a:gd name="T1" fmla="*/ 11 h 11"/>
                  <a:gd name="T2" fmla="*/ 9 w 9"/>
                  <a:gd name="T3" fmla="*/ 6 h 11"/>
                  <a:gd name="T4" fmla="*/ 7 w 9"/>
                  <a:gd name="T5" fmla="*/ 4 h 11"/>
                  <a:gd name="T6" fmla="*/ 5 w 9"/>
                  <a:gd name="T7" fmla="*/ 0 h 11"/>
                  <a:gd name="T8" fmla="*/ 4 w 9"/>
                  <a:gd name="T9" fmla="*/ 0 h 11"/>
                  <a:gd name="T10" fmla="*/ 0 w 9"/>
                  <a:gd name="T11" fmla="*/ 2 h 11"/>
                </a:gdLst>
                <a:ahLst/>
                <a:cxnLst>
                  <a:cxn ang="0">
                    <a:pos x="T0" y="T1"/>
                  </a:cxn>
                  <a:cxn ang="0">
                    <a:pos x="T2" y="T3"/>
                  </a:cxn>
                  <a:cxn ang="0">
                    <a:pos x="T4" y="T5"/>
                  </a:cxn>
                  <a:cxn ang="0">
                    <a:pos x="T6" y="T7"/>
                  </a:cxn>
                  <a:cxn ang="0">
                    <a:pos x="T8" y="T9"/>
                  </a:cxn>
                  <a:cxn ang="0">
                    <a:pos x="T10" y="T11"/>
                  </a:cxn>
                </a:cxnLst>
                <a:rect l="0" t="0" r="r" b="b"/>
                <a:pathLst>
                  <a:path w="9" h="11">
                    <a:moveTo>
                      <a:pt x="9" y="11"/>
                    </a:moveTo>
                    <a:lnTo>
                      <a:pt x="9" y="6"/>
                    </a:lnTo>
                    <a:lnTo>
                      <a:pt x="7" y="4"/>
                    </a:lnTo>
                    <a:lnTo>
                      <a:pt x="5" y="0"/>
                    </a:lnTo>
                    <a:lnTo>
                      <a:pt x="4"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53" name="Line 781"/>
              <p:cNvSpPr>
                <a:spLocks noChangeShapeType="1"/>
              </p:cNvSpPr>
              <p:nvPr userDrawn="1"/>
            </p:nvSpPr>
            <p:spPr bwMode="gray">
              <a:xfrm>
                <a:off x="2665" y="687"/>
                <a:ext cx="200" cy="6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54" name="Line 782"/>
              <p:cNvSpPr>
                <a:spLocks noChangeShapeType="1"/>
              </p:cNvSpPr>
              <p:nvPr userDrawn="1"/>
            </p:nvSpPr>
            <p:spPr bwMode="gray">
              <a:xfrm>
                <a:off x="2669" y="696"/>
                <a:ext cx="192" cy="5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55" name="Freeform 783"/>
              <p:cNvSpPr>
                <a:spLocks/>
              </p:cNvSpPr>
              <p:nvPr userDrawn="1"/>
            </p:nvSpPr>
            <p:spPr bwMode="gray">
              <a:xfrm>
                <a:off x="2861" y="749"/>
                <a:ext cx="4" cy="5"/>
              </a:xfrm>
              <a:custGeom>
                <a:avLst/>
                <a:gdLst>
                  <a:gd name="T0" fmla="*/ 0 w 4"/>
                  <a:gd name="T1" fmla="*/ 5 h 5"/>
                  <a:gd name="T2" fmla="*/ 2 w 4"/>
                  <a:gd name="T3" fmla="*/ 3 h 5"/>
                  <a:gd name="T4" fmla="*/ 4 w 4"/>
                  <a:gd name="T5" fmla="*/ 1 h 5"/>
                  <a:gd name="T6" fmla="*/ 4 w 4"/>
                  <a:gd name="T7" fmla="*/ 0 h 5"/>
                  <a:gd name="T8" fmla="*/ 4 w 4"/>
                  <a:gd name="T9" fmla="*/ 0 h 5"/>
                  <a:gd name="T10" fmla="*/ 4 w 4"/>
                  <a:gd name="T11" fmla="*/ 0 h 5"/>
                  <a:gd name="T12" fmla="*/ 4 w 4"/>
                  <a:gd name="T13" fmla="*/ 0 h 5"/>
                  <a:gd name="T14" fmla="*/ 4 w 4"/>
                  <a:gd name="T15" fmla="*/ 0 h 5"/>
                  <a:gd name="T16" fmla="*/ 4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5"/>
                    </a:moveTo>
                    <a:lnTo>
                      <a:pt x="2" y="3"/>
                    </a:lnTo>
                    <a:lnTo>
                      <a:pt x="4" y="1"/>
                    </a:lnTo>
                    <a:lnTo>
                      <a:pt x="4" y="0"/>
                    </a:lnTo>
                    <a:lnTo>
                      <a:pt x="4" y="0"/>
                    </a:lnTo>
                    <a:lnTo>
                      <a:pt x="4" y="0"/>
                    </a:lnTo>
                    <a:lnTo>
                      <a:pt x="4" y="0"/>
                    </a:lnTo>
                    <a:lnTo>
                      <a:pt x="4" y="0"/>
                    </a:lnTo>
                    <a:lnTo>
                      <a:pt x="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56" name="Line 784"/>
              <p:cNvSpPr>
                <a:spLocks noChangeShapeType="1"/>
              </p:cNvSpPr>
              <p:nvPr userDrawn="1"/>
            </p:nvSpPr>
            <p:spPr bwMode="gray">
              <a:xfrm flipH="1" flipV="1">
                <a:off x="2660" y="687"/>
                <a:ext cx="205" cy="6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57" name="Freeform 785"/>
              <p:cNvSpPr>
                <a:spLocks/>
              </p:cNvSpPr>
              <p:nvPr userDrawn="1"/>
            </p:nvSpPr>
            <p:spPr bwMode="gray">
              <a:xfrm>
                <a:off x="2660" y="686"/>
                <a:ext cx="9" cy="10"/>
              </a:xfrm>
              <a:custGeom>
                <a:avLst/>
                <a:gdLst>
                  <a:gd name="T0" fmla="*/ 0 w 9"/>
                  <a:gd name="T1" fmla="*/ 1 h 10"/>
                  <a:gd name="T2" fmla="*/ 3 w 9"/>
                  <a:gd name="T3" fmla="*/ 0 h 10"/>
                  <a:gd name="T4" fmla="*/ 5 w 9"/>
                  <a:gd name="T5" fmla="*/ 1 h 10"/>
                  <a:gd name="T6" fmla="*/ 7 w 9"/>
                  <a:gd name="T7" fmla="*/ 3 h 10"/>
                  <a:gd name="T8" fmla="*/ 7 w 9"/>
                  <a:gd name="T9" fmla="*/ 7 h 10"/>
                  <a:gd name="T10" fmla="*/ 9 w 9"/>
                  <a:gd name="T11" fmla="*/ 10 h 10"/>
                </a:gdLst>
                <a:ahLst/>
                <a:cxnLst>
                  <a:cxn ang="0">
                    <a:pos x="T0" y="T1"/>
                  </a:cxn>
                  <a:cxn ang="0">
                    <a:pos x="T2" y="T3"/>
                  </a:cxn>
                  <a:cxn ang="0">
                    <a:pos x="T4" y="T5"/>
                  </a:cxn>
                  <a:cxn ang="0">
                    <a:pos x="T6" y="T7"/>
                  </a:cxn>
                  <a:cxn ang="0">
                    <a:pos x="T8" y="T9"/>
                  </a:cxn>
                  <a:cxn ang="0">
                    <a:pos x="T10" y="T11"/>
                  </a:cxn>
                </a:cxnLst>
                <a:rect l="0" t="0" r="r" b="b"/>
                <a:pathLst>
                  <a:path w="9" h="10">
                    <a:moveTo>
                      <a:pt x="0" y="1"/>
                    </a:moveTo>
                    <a:lnTo>
                      <a:pt x="3" y="0"/>
                    </a:lnTo>
                    <a:lnTo>
                      <a:pt x="5" y="1"/>
                    </a:lnTo>
                    <a:lnTo>
                      <a:pt x="7" y="3"/>
                    </a:lnTo>
                    <a:lnTo>
                      <a:pt x="7" y="7"/>
                    </a:lnTo>
                    <a:lnTo>
                      <a:pt x="9" y="1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58" name="Freeform 786"/>
              <p:cNvSpPr>
                <a:spLocks/>
              </p:cNvSpPr>
              <p:nvPr userDrawn="1"/>
            </p:nvSpPr>
            <p:spPr bwMode="gray">
              <a:xfrm>
                <a:off x="3197" y="848"/>
                <a:ext cx="9" cy="11"/>
              </a:xfrm>
              <a:custGeom>
                <a:avLst/>
                <a:gdLst>
                  <a:gd name="T0" fmla="*/ 9 w 9"/>
                  <a:gd name="T1" fmla="*/ 11 h 11"/>
                  <a:gd name="T2" fmla="*/ 9 w 9"/>
                  <a:gd name="T3" fmla="*/ 6 h 11"/>
                  <a:gd name="T4" fmla="*/ 7 w 9"/>
                  <a:gd name="T5" fmla="*/ 2 h 11"/>
                  <a:gd name="T6" fmla="*/ 5 w 9"/>
                  <a:gd name="T7" fmla="*/ 0 h 11"/>
                  <a:gd name="T8" fmla="*/ 3 w 9"/>
                  <a:gd name="T9" fmla="*/ 0 h 11"/>
                  <a:gd name="T10" fmla="*/ 0 w 9"/>
                  <a:gd name="T11" fmla="*/ 2 h 11"/>
                </a:gdLst>
                <a:ahLst/>
                <a:cxnLst>
                  <a:cxn ang="0">
                    <a:pos x="T0" y="T1"/>
                  </a:cxn>
                  <a:cxn ang="0">
                    <a:pos x="T2" y="T3"/>
                  </a:cxn>
                  <a:cxn ang="0">
                    <a:pos x="T4" y="T5"/>
                  </a:cxn>
                  <a:cxn ang="0">
                    <a:pos x="T6" y="T7"/>
                  </a:cxn>
                  <a:cxn ang="0">
                    <a:pos x="T8" y="T9"/>
                  </a:cxn>
                  <a:cxn ang="0">
                    <a:pos x="T10" y="T11"/>
                  </a:cxn>
                </a:cxnLst>
                <a:rect l="0" t="0" r="r" b="b"/>
                <a:pathLst>
                  <a:path w="9" h="11">
                    <a:moveTo>
                      <a:pt x="9" y="11"/>
                    </a:moveTo>
                    <a:lnTo>
                      <a:pt x="9" y="6"/>
                    </a:lnTo>
                    <a:lnTo>
                      <a:pt x="7" y="2"/>
                    </a:lnTo>
                    <a:lnTo>
                      <a:pt x="5" y="0"/>
                    </a:lnTo>
                    <a:lnTo>
                      <a:pt x="3"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59" name="Line 787"/>
              <p:cNvSpPr>
                <a:spLocks noChangeShapeType="1"/>
              </p:cNvSpPr>
              <p:nvPr userDrawn="1"/>
            </p:nvSpPr>
            <p:spPr bwMode="gray">
              <a:xfrm>
                <a:off x="3097" y="819"/>
                <a:ext cx="210"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0" name="Line 788"/>
              <p:cNvSpPr>
                <a:spLocks noChangeShapeType="1"/>
              </p:cNvSpPr>
              <p:nvPr userDrawn="1"/>
            </p:nvSpPr>
            <p:spPr bwMode="gray">
              <a:xfrm>
                <a:off x="3104" y="827"/>
                <a:ext cx="205" cy="6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1" name="Freeform 789"/>
              <p:cNvSpPr>
                <a:spLocks/>
              </p:cNvSpPr>
              <p:nvPr userDrawn="1"/>
            </p:nvSpPr>
            <p:spPr bwMode="gray">
              <a:xfrm>
                <a:off x="3300" y="880"/>
                <a:ext cx="9" cy="10"/>
              </a:xfrm>
              <a:custGeom>
                <a:avLst/>
                <a:gdLst>
                  <a:gd name="T0" fmla="*/ 9 w 9"/>
                  <a:gd name="T1" fmla="*/ 10 h 10"/>
                  <a:gd name="T2" fmla="*/ 9 w 9"/>
                  <a:gd name="T3" fmla="*/ 7 h 10"/>
                  <a:gd name="T4" fmla="*/ 9 w 9"/>
                  <a:gd name="T5" fmla="*/ 3 h 10"/>
                  <a:gd name="T6" fmla="*/ 7 w 9"/>
                  <a:gd name="T7" fmla="*/ 2 h 10"/>
                  <a:gd name="T8" fmla="*/ 5 w 9"/>
                  <a:gd name="T9" fmla="*/ 0 h 10"/>
                  <a:gd name="T10" fmla="*/ 3 w 9"/>
                  <a:gd name="T11" fmla="*/ 0 h 10"/>
                  <a:gd name="T12" fmla="*/ 0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9" y="10"/>
                    </a:moveTo>
                    <a:lnTo>
                      <a:pt x="9" y="7"/>
                    </a:lnTo>
                    <a:lnTo>
                      <a:pt x="9" y="3"/>
                    </a:lnTo>
                    <a:lnTo>
                      <a:pt x="7" y="2"/>
                    </a:lnTo>
                    <a:lnTo>
                      <a:pt x="5" y="0"/>
                    </a:lnTo>
                    <a:lnTo>
                      <a:pt x="3"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62" name="Line 790"/>
              <p:cNvSpPr>
                <a:spLocks noChangeShapeType="1"/>
              </p:cNvSpPr>
              <p:nvPr userDrawn="1"/>
            </p:nvSpPr>
            <p:spPr bwMode="gray">
              <a:xfrm flipH="1" flipV="1">
                <a:off x="3085" y="815"/>
                <a:ext cx="215" cy="6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3" name="Freeform 791"/>
              <p:cNvSpPr>
                <a:spLocks/>
              </p:cNvSpPr>
              <p:nvPr userDrawn="1"/>
            </p:nvSpPr>
            <p:spPr bwMode="gray">
              <a:xfrm>
                <a:off x="3307" y="1008"/>
                <a:ext cx="5" cy="7"/>
              </a:xfrm>
              <a:custGeom>
                <a:avLst/>
                <a:gdLst>
                  <a:gd name="T0" fmla="*/ 0 w 5"/>
                  <a:gd name="T1" fmla="*/ 0 h 7"/>
                  <a:gd name="T2" fmla="*/ 2 w 5"/>
                  <a:gd name="T3" fmla="*/ 0 h 7"/>
                  <a:gd name="T4" fmla="*/ 3 w 5"/>
                  <a:gd name="T5" fmla="*/ 1 h 7"/>
                  <a:gd name="T6" fmla="*/ 5 w 5"/>
                  <a:gd name="T7" fmla="*/ 3 h 7"/>
                  <a:gd name="T8" fmla="*/ 3 w 5"/>
                  <a:gd name="T9" fmla="*/ 5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0" y="0"/>
                    </a:moveTo>
                    <a:lnTo>
                      <a:pt x="2" y="0"/>
                    </a:lnTo>
                    <a:lnTo>
                      <a:pt x="3" y="1"/>
                    </a:lnTo>
                    <a:lnTo>
                      <a:pt x="5" y="3"/>
                    </a:lnTo>
                    <a:lnTo>
                      <a:pt x="3" y="5"/>
                    </a:lnTo>
                    <a:lnTo>
                      <a:pt x="2"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64" name="Line 792"/>
              <p:cNvSpPr>
                <a:spLocks noChangeShapeType="1"/>
              </p:cNvSpPr>
              <p:nvPr userDrawn="1"/>
            </p:nvSpPr>
            <p:spPr bwMode="gray">
              <a:xfrm flipH="1">
                <a:off x="3309" y="894"/>
                <a:ext cx="5" cy="23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5" name="Line 793"/>
              <p:cNvSpPr>
                <a:spLocks noChangeShapeType="1"/>
              </p:cNvSpPr>
              <p:nvPr userDrawn="1"/>
            </p:nvSpPr>
            <p:spPr bwMode="gray">
              <a:xfrm flipH="1">
                <a:off x="3303" y="890"/>
                <a:ext cx="6" cy="23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6" name="Freeform 794"/>
              <p:cNvSpPr>
                <a:spLocks/>
              </p:cNvSpPr>
              <p:nvPr userDrawn="1"/>
            </p:nvSpPr>
            <p:spPr bwMode="gray">
              <a:xfrm>
                <a:off x="3303" y="1123"/>
                <a:ext cx="6" cy="9"/>
              </a:xfrm>
              <a:custGeom>
                <a:avLst/>
                <a:gdLst>
                  <a:gd name="T0" fmla="*/ 0 w 6"/>
                  <a:gd name="T1" fmla="*/ 0 h 9"/>
                  <a:gd name="T2" fmla="*/ 4 w 6"/>
                  <a:gd name="T3" fmla="*/ 2 h 9"/>
                  <a:gd name="T4" fmla="*/ 6 w 6"/>
                  <a:gd name="T5" fmla="*/ 3 h 9"/>
                  <a:gd name="T6" fmla="*/ 6 w 6"/>
                  <a:gd name="T7" fmla="*/ 5 h 9"/>
                  <a:gd name="T8" fmla="*/ 6 w 6"/>
                  <a:gd name="T9" fmla="*/ 7 h 9"/>
                  <a:gd name="T10" fmla="*/ 4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0"/>
                    </a:moveTo>
                    <a:lnTo>
                      <a:pt x="4" y="2"/>
                    </a:lnTo>
                    <a:lnTo>
                      <a:pt x="6" y="3"/>
                    </a:lnTo>
                    <a:lnTo>
                      <a:pt x="6" y="5"/>
                    </a:lnTo>
                    <a:lnTo>
                      <a:pt x="6" y="7"/>
                    </a:lnTo>
                    <a:lnTo>
                      <a:pt x="4"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67" name="Line 795"/>
              <p:cNvSpPr>
                <a:spLocks noChangeShapeType="1"/>
              </p:cNvSpPr>
              <p:nvPr userDrawn="1"/>
            </p:nvSpPr>
            <p:spPr bwMode="gray">
              <a:xfrm flipV="1">
                <a:off x="3307" y="897"/>
                <a:ext cx="5" cy="23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8" name="Freeform 796"/>
              <p:cNvSpPr>
                <a:spLocks/>
              </p:cNvSpPr>
              <p:nvPr userDrawn="1"/>
            </p:nvSpPr>
            <p:spPr bwMode="gray">
              <a:xfrm>
                <a:off x="3309" y="890"/>
                <a:ext cx="5" cy="7"/>
              </a:xfrm>
              <a:custGeom>
                <a:avLst/>
                <a:gdLst>
                  <a:gd name="T0" fmla="*/ 3 w 5"/>
                  <a:gd name="T1" fmla="*/ 7 h 7"/>
                  <a:gd name="T2" fmla="*/ 5 w 5"/>
                  <a:gd name="T3" fmla="*/ 6 h 7"/>
                  <a:gd name="T4" fmla="*/ 5 w 5"/>
                  <a:gd name="T5" fmla="*/ 4 h 7"/>
                  <a:gd name="T6" fmla="*/ 3 w 5"/>
                  <a:gd name="T7" fmla="*/ 2 h 7"/>
                  <a:gd name="T8" fmla="*/ 1 w 5"/>
                  <a:gd name="T9" fmla="*/ 0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5" y="6"/>
                    </a:lnTo>
                    <a:lnTo>
                      <a:pt x="5" y="4"/>
                    </a:lnTo>
                    <a:lnTo>
                      <a:pt x="3" y="2"/>
                    </a:lnTo>
                    <a:lnTo>
                      <a:pt x="1"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69" name="Freeform 797"/>
              <p:cNvSpPr>
                <a:spLocks/>
              </p:cNvSpPr>
              <p:nvPr userDrawn="1"/>
            </p:nvSpPr>
            <p:spPr bwMode="gray">
              <a:xfrm>
                <a:off x="3295" y="1123"/>
                <a:ext cx="8" cy="17"/>
              </a:xfrm>
              <a:custGeom>
                <a:avLst/>
                <a:gdLst>
                  <a:gd name="T0" fmla="*/ 8 w 8"/>
                  <a:gd name="T1" fmla="*/ 0 h 17"/>
                  <a:gd name="T2" fmla="*/ 8 w 8"/>
                  <a:gd name="T3" fmla="*/ 5 h 17"/>
                  <a:gd name="T4" fmla="*/ 7 w 8"/>
                  <a:gd name="T5" fmla="*/ 9 h 17"/>
                  <a:gd name="T6" fmla="*/ 3 w 8"/>
                  <a:gd name="T7" fmla="*/ 14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8" y="5"/>
                    </a:lnTo>
                    <a:lnTo>
                      <a:pt x="7" y="9"/>
                    </a:lnTo>
                    <a:lnTo>
                      <a:pt x="3" y="14"/>
                    </a:lnTo>
                    <a:lnTo>
                      <a:pt x="0"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70" name="Freeform 798"/>
              <p:cNvSpPr>
                <a:spLocks/>
              </p:cNvSpPr>
              <p:nvPr userDrawn="1"/>
            </p:nvSpPr>
            <p:spPr bwMode="gray">
              <a:xfrm>
                <a:off x="2571" y="724"/>
                <a:ext cx="10" cy="9"/>
              </a:xfrm>
              <a:custGeom>
                <a:avLst/>
                <a:gdLst>
                  <a:gd name="T0" fmla="*/ 0 w 10"/>
                  <a:gd name="T1" fmla="*/ 9 h 9"/>
                  <a:gd name="T2" fmla="*/ 0 w 10"/>
                  <a:gd name="T3" fmla="*/ 5 h 9"/>
                  <a:gd name="T4" fmla="*/ 3 w 10"/>
                  <a:gd name="T5" fmla="*/ 2 h 9"/>
                  <a:gd name="T6" fmla="*/ 5 w 10"/>
                  <a:gd name="T7" fmla="*/ 0 h 9"/>
                  <a:gd name="T8" fmla="*/ 7 w 10"/>
                  <a:gd name="T9" fmla="*/ 0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0" y="5"/>
                    </a:lnTo>
                    <a:lnTo>
                      <a:pt x="3" y="2"/>
                    </a:lnTo>
                    <a:lnTo>
                      <a:pt x="5" y="0"/>
                    </a:lnTo>
                    <a:lnTo>
                      <a:pt x="7" y="0"/>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71" name="Line 799"/>
              <p:cNvSpPr>
                <a:spLocks noChangeShapeType="1"/>
              </p:cNvSpPr>
              <p:nvPr userDrawn="1"/>
            </p:nvSpPr>
            <p:spPr bwMode="gray">
              <a:xfrm flipV="1">
                <a:off x="2494" y="689"/>
                <a:ext cx="157"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2" name="Line 800"/>
              <p:cNvSpPr>
                <a:spLocks noChangeShapeType="1"/>
              </p:cNvSpPr>
              <p:nvPr userDrawn="1"/>
            </p:nvSpPr>
            <p:spPr bwMode="gray">
              <a:xfrm flipV="1">
                <a:off x="2492" y="696"/>
                <a:ext cx="157" cy="7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3" name="Freeform 801"/>
              <p:cNvSpPr>
                <a:spLocks/>
              </p:cNvSpPr>
              <p:nvPr userDrawn="1"/>
            </p:nvSpPr>
            <p:spPr bwMode="gray">
              <a:xfrm>
                <a:off x="2649" y="687"/>
                <a:ext cx="11" cy="9"/>
              </a:xfrm>
              <a:custGeom>
                <a:avLst/>
                <a:gdLst>
                  <a:gd name="T0" fmla="*/ 0 w 11"/>
                  <a:gd name="T1" fmla="*/ 9 h 9"/>
                  <a:gd name="T2" fmla="*/ 0 w 11"/>
                  <a:gd name="T3" fmla="*/ 6 h 9"/>
                  <a:gd name="T4" fmla="*/ 2 w 11"/>
                  <a:gd name="T5" fmla="*/ 4 h 9"/>
                  <a:gd name="T6" fmla="*/ 4 w 11"/>
                  <a:gd name="T7" fmla="*/ 0 h 9"/>
                  <a:gd name="T8" fmla="*/ 7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9"/>
                    </a:moveTo>
                    <a:lnTo>
                      <a:pt x="0" y="6"/>
                    </a:lnTo>
                    <a:lnTo>
                      <a:pt x="2" y="4"/>
                    </a:lnTo>
                    <a:lnTo>
                      <a:pt x="4" y="0"/>
                    </a:lnTo>
                    <a:lnTo>
                      <a:pt x="7" y="0"/>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74" name="Line 802"/>
              <p:cNvSpPr>
                <a:spLocks noChangeShapeType="1"/>
              </p:cNvSpPr>
              <p:nvPr userDrawn="1"/>
            </p:nvSpPr>
            <p:spPr bwMode="gray">
              <a:xfrm flipH="1">
                <a:off x="2503" y="687"/>
                <a:ext cx="157"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5" name="Freeform 803"/>
              <p:cNvSpPr>
                <a:spLocks/>
              </p:cNvSpPr>
              <p:nvPr userDrawn="1"/>
            </p:nvSpPr>
            <p:spPr bwMode="gray">
              <a:xfrm>
                <a:off x="2492" y="761"/>
                <a:ext cx="11" cy="10"/>
              </a:xfrm>
              <a:custGeom>
                <a:avLst/>
                <a:gdLst>
                  <a:gd name="T0" fmla="*/ 11 w 11"/>
                  <a:gd name="T1" fmla="*/ 0 h 10"/>
                  <a:gd name="T2" fmla="*/ 7 w 11"/>
                  <a:gd name="T3" fmla="*/ 0 h 10"/>
                  <a:gd name="T4" fmla="*/ 4 w 11"/>
                  <a:gd name="T5" fmla="*/ 2 h 10"/>
                  <a:gd name="T6" fmla="*/ 2 w 11"/>
                  <a:gd name="T7" fmla="*/ 3 h 10"/>
                  <a:gd name="T8" fmla="*/ 0 w 11"/>
                  <a:gd name="T9" fmla="*/ 7 h 10"/>
                  <a:gd name="T10" fmla="*/ 0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0"/>
                    </a:moveTo>
                    <a:lnTo>
                      <a:pt x="7" y="0"/>
                    </a:lnTo>
                    <a:lnTo>
                      <a:pt x="4" y="2"/>
                    </a:lnTo>
                    <a:lnTo>
                      <a:pt x="2" y="3"/>
                    </a:lnTo>
                    <a:lnTo>
                      <a:pt x="0" y="7"/>
                    </a:lnTo>
                    <a:lnTo>
                      <a:pt x="0" y="1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76" name="Freeform 804"/>
              <p:cNvSpPr>
                <a:spLocks/>
              </p:cNvSpPr>
              <p:nvPr userDrawn="1"/>
            </p:nvSpPr>
            <p:spPr bwMode="gray">
              <a:xfrm>
                <a:off x="3225" y="920"/>
                <a:ext cx="10" cy="18"/>
              </a:xfrm>
              <a:custGeom>
                <a:avLst/>
                <a:gdLst>
                  <a:gd name="T0" fmla="*/ 0 w 10"/>
                  <a:gd name="T1" fmla="*/ 0 h 18"/>
                  <a:gd name="T2" fmla="*/ 3 w 10"/>
                  <a:gd name="T3" fmla="*/ 4 h 18"/>
                  <a:gd name="T4" fmla="*/ 7 w 10"/>
                  <a:gd name="T5" fmla="*/ 7 h 18"/>
                  <a:gd name="T6" fmla="*/ 10 w 10"/>
                  <a:gd name="T7" fmla="*/ 12 h 18"/>
                  <a:gd name="T8" fmla="*/ 10 w 10"/>
                  <a:gd name="T9" fmla="*/ 18 h 18"/>
                </a:gdLst>
                <a:ahLst/>
                <a:cxnLst>
                  <a:cxn ang="0">
                    <a:pos x="T0" y="T1"/>
                  </a:cxn>
                  <a:cxn ang="0">
                    <a:pos x="T2" y="T3"/>
                  </a:cxn>
                  <a:cxn ang="0">
                    <a:pos x="T4" y="T5"/>
                  </a:cxn>
                  <a:cxn ang="0">
                    <a:pos x="T6" y="T7"/>
                  </a:cxn>
                  <a:cxn ang="0">
                    <a:pos x="T8" y="T9"/>
                  </a:cxn>
                </a:cxnLst>
                <a:rect l="0" t="0" r="r" b="b"/>
                <a:pathLst>
                  <a:path w="10" h="18">
                    <a:moveTo>
                      <a:pt x="0" y="0"/>
                    </a:moveTo>
                    <a:lnTo>
                      <a:pt x="3" y="4"/>
                    </a:lnTo>
                    <a:lnTo>
                      <a:pt x="7" y="7"/>
                    </a:lnTo>
                    <a:lnTo>
                      <a:pt x="10" y="12"/>
                    </a:lnTo>
                    <a:lnTo>
                      <a:pt x="10"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77" name="Line 805"/>
              <p:cNvSpPr>
                <a:spLocks noChangeShapeType="1"/>
              </p:cNvSpPr>
              <p:nvPr userDrawn="1"/>
            </p:nvSpPr>
            <p:spPr bwMode="gray">
              <a:xfrm flipV="1">
                <a:off x="3155" y="887"/>
                <a:ext cx="154" cy="8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8" name="Line 806"/>
              <p:cNvSpPr>
                <a:spLocks noChangeShapeType="1"/>
              </p:cNvSpPr>
              <p:nvPr userDrawn="1"/>
            </p:nvSpPr>
            <p:spPr bwMode="gray">
              <a:xfrm flipV="1">
                <a:off x="3146" y="882"/>
                <a:ext cx="154" cy="7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9" name="Freeform 807"/>
              <p:cNvSpPr>
                <a:spLocks/>
              </p:cNvSpPr>
              <p:nvPr userDrawn="1"/>
            </p:nvSpPr>
            <p:spPr bwMode="gray">
              <a:xfrm>
                <a:off x="3300" y="882"/>
                <a:ext cx="12" cy="15"/>
              </a:xfrm>
              <a:custGeom>
                <a:avLst/>
                <a:gdLst>
                  <a:gd name="T0" fmla="*/ 0 w 12"/>
                  <a:gd name="T1" fmla="*/ 0 h 15"/>
                  <a:gd name="T2" fmla="*/ 5 w 12"/>
                  <a:gd name="T3" fmla="*/ 1 h 15"/>
                  <a:gd name="T4" fmla="*/ 9 w 12"/>
                  <a:gd name="T5" fmla="*/ 5 h 15"/>
                  <a:gd name="T6" fmla="*/ 10 w 12"/>
                  <a:gd name="T7" fmla="*/ 10 h 15"/>
                  <a:gd name="T8" fmla="*/ 12 w 12"/>
                  <a:gd name="T9" fmla="*/ 15 h 15"/>
                </a:gdLst>
                <a:ahLst/>
                <a:cxnLst>
                  <a:cxn ang="0">
                    <a:pos x="T0" y="T1"/>
                  </a:cxn>
                  <a:cxn ang="0">
                    <a:pos x="T2" y="T3"/>
                  </a:cxn>
                  <a:cxn ang="0">
                    <a:pos x="T4" y="T5"/>
                  </a:cxn>
                  <a:cxn ang="0">
                    <a:pos x="T6" y="T7"/>
                  </a:cxn>
                  <a:cxn ang="0">
                    <a:pos x="T8" y="T9"/>
                  </a:cxn>
                </a:cxnLst>
                <a:rect l="0" t="0" r="r" b="b"/>
                <a:pathLst>
                  <a:path w="12" h="15">
                    <a:moveTo>
                      <a:pt x="0" y="0"/>
                    </a:moveTo>
                    <a:lnTo>
                      <a:pt x="5" y="1"/>
                    </a:lnTo>
                    <a:lnTo>
                      <a:pt x="9" y="5"/>
                    </a:lnTo>
                    <a:lnTo>
                      <a:pt x="10" y="10"/>
                    </a:lnTo>
                    <a:lnTo>
                      <a:pt x="12" y="1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80" name="Line 808"/>
              <p:cNvSpPr>
                <a:spLocks noChangeShapeType="1"/>
              </p:cNvSpPr>
              <p:nvPr userDrawn="1"/>
            </p:nvSpPr>
            <p:spPr bwMode="gray">
              <a:xfrm flipH="1">
                <a:off x="3158" y="897"/>
                <a:ext cx="154" cy="8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81" name="Freeform 809"/>
              <p:cNvSpPr>
                <a:spLocks/>
              </p:cNvSpPr>
              <p:nvPr userDrawn="1"/>
            </p:nvSpPr>
            <p:spPr bwMode="gray">
              <a:xfrm>
                <a:off x="3146" y="960"/>
                <a:ext cx="12" cy="18"/>
              </a:xfrm>
              <a:custGeom>
                <a:avLst/>
                <a:gdLst>
                  <a:gd name="T0" fmla="*/ 12 w 12"/>
                  <a:gd name="T1" fmla="*/ 18 h 18"/>
                  <a:gd name="T2" fmla="*/ 11 w 12"/>
                  <a:gd name="T3" fmla="*/ 13 h 18"/>
                  <a:gd name="T4" fmla="*/ 9 w 12"/>
                  <a:gd name="T5" fmla="*/ 7 h 18"/>
                  <a:gd name="T6" fmla="*/ 5 w 12"/>
                  <a:gd name="T7" fmla="*/ 4 h 18"/>
                  <a:gd name="T8" fmla="*/ 0 w 12"/>
                  <a:gd name="T9" fmla="*/ 0 h 18"/>
                </a:gdLst>
                <a:ahLst/>
                <a:cxnLst>
                  <a:cxn ang="0">
                    <a:pos x="T0" y="T1"/>
                  </a:cxn>
                  <a:cxn ang="0">
                    <a:pos x="T2" y="T3"/>
                  </a:cxn>
                  <a:cxn ang="0">
                    <a:pos x="T4" y="T5"/>
                  </a:cxn>
                  <a:cxn ang="0">
                    <a:pos x="T6" y="T7"/>
                  </a:cxn>
                  <a:cxn ang="0">
                    <a:pos x="T8" y="T9"/>
                  </a:cxn>
                </a:cxnLst>
                <a:rect l="0" t="0" r="r" b="b"/>
                <a:pathLst>
                  <a:path w="12" h="18">
                    <a:moveTo>
                      <a:pt x="12" y="18"/>
                    </a:moveTo>
                    <a:lnTo>
                      <a:pt x="11" y="13"/>
                    </a:lnTo>
                    <a:lnTo>
                      <a:pt x="9" y="7"/>
                    </a:lnTo>
                    <a:lnTo>
                      <a:pt x="5"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82" name="Freeform 810"/>
              <p:cNvSpPr>
                <a:spLocks/>
              </p:cNvSpPr>
              <p:nvPr userDrawn="1"/>
            </p:nvSpPr>
            <p:spPr bwMode="gray">
              <a:xfrm>
                <a:off x="2119" y="1513"/>
                <a:ext cx="11" cy="16"/>
              </a:xfrm>
              <a:custGeom>
                <a:avLst/>
                <a:gdLst>
                  <a:gd name="T0" fmla="*/ 11 w 11"/>
                  <a:gd name="T1" fmla="*/ 16 h 16"/>
                  <a:gd name="T2" fmla="*/ 7 w 11"/>
                  <a:gd name="T3" fmla="*/ 14 h 16"/>
                  <a:gd name="T4" fmla="*/ 4 w 11"/>
                  <a:gd name="T5" fmla="*/ 10 h 16"/>
                  <a:gd name="T6" fmla="*/ 2 w 11"/>
                  <a:gd name="T7" fmla="*/ 5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7" y="14"/>
                    </a:lnTo>
                    <a:lnTo>
                      <a:pt x="4" y="10"/>
                    </a:lnTo>
                    <a:lnTo>
                      <a:pt x="2"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83" name="Line 811"/>
              <p:cNvSpPr>
                <a:spLocks noChangeShapeType="1"/>
              </p:cNvSpPr>
              <p:nvPr userDrawn="1"/>
            </p:nvSpPr>
            <p:spPr bwMode="gray">
              <a:xfrm>
                <a:off x="2123" y="1529"/>
                <a:ext cx="14"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84" name="Line 812"/>
              <p:cNvSpPr>
                <a:spLocks noChangeShapeType="1"/>
              </p:cNvSpPr>
              <p:nvPr userDrawn="1"/>
            </p:nvSpPr>
            <p:spPr bwMode="gray">
              <a:xfrm>
                <a:off x="2130" y="1529"/>
                <a:ext cx="7" cy="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85" name="Line 813"/>
              <p:cNvSpPr>
                <a:spLocks noChangeShapeType="1"/>
              </p:cNvSpPr>
              <p:nvPr userDrawn="1"/>
            </p:nvSpPr>
            <p:spPr bwMode="gray">
              <a:xfrm flipH="1" flipV="1">
                <a:off x="2121" y="1522"/>
                <a:ext cx="16"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86" name="Freeform 814"/>
              <p:cNvSpPr>
                <a:spLocks/>
              </p:cNvSpPr>
              <p:nvPr userDrawn="1"/>
            </p:nvSpPr>
            <p:spPr bwMode="gray">
              <a:xfrm>
                <a:off x="2121" y="1522"/>
                <a:ext cx="9" cy="8"/>
              </a:xfrm>
              <a:custGeom>
                <a:avLst/>
                <a:gdLst>
                  <a:gd name="T0" fmla="*/ 0 w 9"/>
                  <a:gd name="T1" fmla="*/ 0 h 8"/>
                  <a:gd name="T2" fmla="*/ 0 w 9"/>
                  <a:gd name="T3" fmla="*/ 3 h 8"/>
                  <a:gd name="T4" fmla="*/ 2 w 9"/>
                  <a:gd name="T5" fmla="*/ 7 h 8"/>
                  <a:gd name="T6" fmla="*/ 4 w 9"/>
                  <a:gd name="T7" fmla="*/ 8 h 8"/>
                  <a:gd name="T8" fmla="*/ 5 w 9"/>
                  <a:gd name="T9" fmla="*/ 8 h 8"/>
                  <a:gd name="T10" fmla="*/ 9 w 9"/>
                  <a:gd name="T11" fmla="*/ 7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0" y="3"/>
                    </a:lnTo>
                    <a:lnTo>
                      <a:pt x="2" y="7"/>
                    </a:lnTo>
                    <a:lnTo>
                      <a:pt x="4" y="8"/>
                    </a:lnTo>
                    <a:lnTo>
                      <a:pt x="5" y="8"/>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87" name="Freeform 815"/>
              <p:cNvSpPr>
                <a:spLocks/>
              </p:cNvSpPr>
              <p:nvPr userDrawn="1"/>
            </p:nvSpPr>
            <p:spPr bwMode="gray">
              <a:xfrm>
                <a:off x="2737" y="1363"/>
                <a:ext cx="7" cy="8"/>
              </a:xfrm>
              <a:custGeom>
                <a:avLst/>
                <a:gdLst>
                  <a:gd name="T0" fmla="*/ 0 w 7"/>
                  <a:gd name="T1" fmla="*/ 8 h 8"/>
                  <a:gd name="T2" fmla="*/ 3 w 7"/>
                  <a:gd name="T3" fmla="*/ 8 h 8"/>
                  <a:gd name="T4" fmla="*/ 5 w 7"/>
                  <a:gd name="T5" fmla="*/ 7 h 8"/>
                  <a:gd name="T6" fmla="*/ 7 w 7"/>
                  <a:gd name="T7" fmla="*/ 3 h 8"/>
                  <a:gd name="T8" fmla="*/ 7 w 7"/>
                  <a:gd name="T9" fmla="*/ 0 h 8"/>
                </a:gdLst>
                <a:ahLst/>
                <a:cxnLst>
                  <a:cxn ang="0">
                    <a:pos x="T0" y="T1"/>
                  </a:cxn>
                  <a:cxn ang="0">
                    <a:pos x="T2" y="T3"/>
                  </a:cxn>
                  <a:cxn ang="0">
                    <a:pos x="T4" y="T5"/>
                  </a:cxn>
                  <a:cxn ang="0">
                    <a:pos x="T6" y="T7"/>
                  </a:cxn>
                  <a:cxn ang="0">
                    <a:pos x="T8" y="T9"/>
                  </a:cxn>
                </a:cxnLst>
                <a:rect l="0" t="0" r="r" b="b"/>
                <a:pathLst>
                  <a:path w="7" h="8">
                    <a:moveTo>
                      <a:pt x="0" y="8"/>
                    </a:moveTo>
                    <a:lnTo>
                      <a:pt x="3" y="8"/>
                    </a:lnTo>
                    <a:lnTo>
                      <a:pt x="5" y="7"/>
                    </a:lnTo>
                    <a:lnTo>
                      <a:pt x="7" y="3"/>
                    </a:lnTo>
                    <a:lnTo>
                      <a:pt x="7"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88" name="Line 816"/>
              <p:cNvSpPr>
                <a:spLocks noChangeShapeType="1"/>
              </p:cNvSpPr>
              <p:nvPr userDrawn="1"/>
            </p:nvSpPr>
            <p:spPr bwMode="gray">
              <a:xfrm flipV="1">
                <a:off x="2739" y="1329"/>
                <a:ext cx="77" cy="4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89" name="Line 817"/>
              <p:cNvSpPr>
                <a:spLocks noChangeShapeType="1"/>
              </p:cNvSpPr>
              <p:nvPr userDrawn="1"/>
            </p:nvSpPr>
            <p:spPr bwMode="gray">
              <a:xfrm flipV="1">
                <a:off x="2737" y="1331"/>
                <a:ext cx="70" cy="3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0" name="Freeform 818"/>
              <p:cNvSpPr>
                <a:spLocks/>
              </p:cNvSpPr>
              <p:nvPr userDrawn="1"/>
            </p:nvSpPr>
            <p:spPr bwMode="gray">
              <a:xfrm>
                <a:off x="2807" y="1322"/>
                <a:ext cx="10" cy="9"/>
              </a:xfrm>
              <a:custGeom>
                <a:avLst/>
                <a:gdLst>
                  <a:gd name="T0" fmla="*/ 0 w 10"/>
                  <a:gd name="T1" fmla="*/ 9 h 9"/>
                  <a:gd name="T2" fmla="*/ 5 w 10"/>
                  <a:gd name="T3" fmla="*/ 9 h 9"/>
                  <a:gd name="T4" fmla="*/ 7 w 10"/>
                  <a:gd name="T5" fmla="*/ 9 h 9"/>
                  <a:gd name="T6" fmla="*/ 9 w 10"/>
                  <a:gd name="T7" fmla="*/ 7 h 9"/>
                  <a:gd name="T8" fmla="*/ 10 w 10"/>
                  <a:gd name="T9" fmla="*/ 4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5" y="9"/>
                    </a:lnTo>
                    <a:lnTo>
                      <a:pt x="7" y="9"/>
                    </a:lnTo>
                    <a:lnTo>
                      <a:pt x="9" y="7"/>
                    </a:lnTo>
                    <a:lnTo>
                      <a:pt x="10" y="4"/>
                    </a:lnTo>
                    <a:lnTo>
                      <a:pt x="1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1" name="Line 819"/>
              <p:cNvSpPr>
                <a:spLocks noChangeShapeType="1"/>
              </p:cNvSpPr>
              <p:nvPr userDrawn="1"/>
            </p:nvSpPr>
            <p:spPr bwMode="gray">
              <a:xfrm flipH="1">
                <a:off x="2737" y="1322"/>
                <a:ext cx="80" cy="4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2" name="Freeform 820"/>
              <p:cNvSpPr>
                <a:spLocks/>
              </p:cNvSpPr>
              <p:nvPr userDrawn="1"/>
            </p:nvSpPr>
            <p:spPr bwMode="gray">
              <a:xfrm>
                <a:off x="2807" y="1315"/>
                <a:ext cx="9" cy="16"/>
              </a:xfrm>
              <a:custGeom>
                <a:avLst/>
                <a:gdLst>
                  <a:gd name="T0" fmla="*/ 0 w 9"/>
                  <a:gd name="T1" fmla="*/ 16 h 16"/>
                  <a:gd name="T2" fmla="*/ 3 w 9"/>
                  <a:gd name="T3" fmla="*/ 13 h 16"/>
                  <a:gd name="T4" fmla="*/ 7 w 9"/>
                  <a:gd name="T5" fmla="*/ 9 h 16"/>
                  <a:gd name="T6" fmla="*/ 9 w 9"/>
                  <a:gd name="T7" fmla="*/ 4 h 16"/>
                  <a:gd name="T8" fmla="*/ 9 w 9"/>
                  <a:gd name="T9" fmla="*/ 0 h 16"/>
                </a:gdLst>
                <a:ahLst/>
                <a:cxnLst>
                  <a:cxn ang="0">
                    <a:pos x="T0" y="T1"/>
                  </a:cxn>
                  <a:cxn ang="0">
                    <a:pos x="T2" y="T3"/>
                  </a:cxn>
                  <a:cxn ang="0">
                    <a:pos x="T4" y="T5"/>
                  </a:cxn>
                  <a:cxn ang="0">
                    <a:pos x="T6" y="T7"/>
                  </a:cxn>
                  <a:cxn ang="0">
                    <a:pos x="T8" y="T9"/>
                  </a:cxn>
                </a:cxnLst>
                <a:rect l="0" t="0" r="r" b="b"/>
                <a:pathLst>
                  <a:path w="9" h="16">
                    <a:moveTo>
                      <a:pt x="0" y="16"/>
                    </a:moveTo>
                    <a:lnTo>
                      <a:pt x="3" y="13"/>
                    </a:lnTo>
                    <a:lnTo>
                      <a:pt x="7" y="9"/>
                    </a:lnTo>
                    <a:lnTo>
                      <a:pt x="9" y="4"/>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3" name="Freeform 821"/>
              <p:cNvSpPr>
                <a:spLocks/>
              </p:cNvSpPr>
              <p:nvPr userDrawn="1"/>
            </p:nvSpPr>
            <p:spPr bwMode="gray">
              <a:xfrm>
                <a:off x="2195" y="1244"/>
                <a:ext cx="8" cy="8"/>
              </a:xfrm>
              <a:custGeom>
                <a:avLst/>
                <a:gdLst>
                  <a:gd name="T0" fmla="*/ 8 w 8"/>
                  <a:gd name="T1" fmla="*/ 0 h 8"/>
                  <a:gd name="T2" fmla="*/ 5 w 8"/>
                  <a:gd name="T3" fmla="*/ 0 h 8"/>
                  <a:gd name="T4" fmla="*/ 1 w 8"/>
                  <a:gd name="T5" fmla="*/ 1 h 8"/>
                  <a:gd name="T6" fmla="*/ 0 w 8"/>
                  <a:gd name="T7" fmla="*/ 5 h 8"/>
                  <a:gd name="T8" fmla="*/ 0 w 8"/>
                  <a:gd name="T9" fmla="*/ 8 h 8"/>
                </a:gdLst>
                <a:ahLst/>
                <a:cxnLst>
                  <a:cxn ang="0">
                    <a:pos x="T0" y="T1"/>
                  </a:cxn>
                  <a:cxn ang="0">
                    <a:pos x="T2" y="T3"/>
                  </a:cxn>
                  <a:cxn ang="0">
                    <a:pos x="T4" y="T5"/>
                  </a:cxn>
                  <a:cxn ang="0">
                    <a:pos x="T6" y="T7"/>
                  </a:cxn>
                  <a:cxn ang="0">
                    <a:pos x="T8" y="T9"/>
                  </a:cxn>
                </a:cxnLst>
                <a:rect l="0" t="0" r="r" b="b"/>
                <a:pathLst>
                  <a:path w="8" h="8">
                    <a:moveTo>
                      <a:pt x="8" y="0"/>
                    </a:moveTo>
                    <a:lnTo>
                      <a:pt x="5" y="0"/>
                    </a:lnTo>
                    <a:lnTo>
                      <a:pt x="1" y="1"/>
                    </a:lnTo>
                    <a:lnTo>
                      <a:pt x="0" y="5"/>
                    </a:lnTo>
                    <a:lnTo>
                      <a:pt x="0"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4" name="Line 822"/>
              <p:cNvSpPr>
                <a:spLocks noChangeShapeType="1"/>
              </p:cNvSpPr>
              <p:nvPr userDrawn="1"/>
            </p:nvSpPr>
            <p:spPr bwMode="gray">
              <a:xfrm flipH="1">
                <a:off x="2116" y="1203"/>
                <a:ext cx="164" cy="8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5" name="Line 823"/>
              <p:cNvSpPr>
                <a:spLocks noChangeShapeType="1"/>
              </p:cNvSpPr>
              <p:nvPr userDrawn="1"/>
            </p:nvSpPr>
            <p:spPr bwMode="gray">
              <a:xfrm flipH="1">
                <a:off x="2123" y="1203"/>
                <a:ext cx="161" cy="8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6" name="Freeform 824"/>
              <p:cNvSpPr>
                <a:spLocks/>
              </p:cNvSpPr>
              <p:nvPr userDrawn="1"/>
            </p:nvSpPr>
            <p:spPr bwMode="gray">
              <a:xfrm>
                <a:off x="2112" y="1284"/>
                <a:ext cx="11" cy="9"/>
              </a:xfrm>
              <a:custGeom>
                <a:avLst/>
                <a:gdLst>
                  <a:gd name="T0" fmla="*/ 11 w 11"/>
                  <a:gd name="T1" fmla="*/ 0 h 9"/>
                  <a:gd name="T2" fmla="*/ 7 w 11"/>
                  <a:gd name="T3" fmla="*/ 0 h 9"/>
                  <a:gd name="T4" fmla="*/ 4 w 11"/>
                  <a:gd name="T5" fmla="*/ 0 h 9"/>
                  <a:gd name="T6" fmla="*/ 2 w 11"/>
                  <a:gd name="T7" fmla="*/ 2 h 9"/>
                  <a:gd name="T8" fmla="*/ 2 w 11"/>
                  <a:gd name="T9" fmla="*/ 5 h 9"/>
                  <a:gd name="T10" fmla="*/ 0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7" y="0"/>
                    </a:lnTo>
                    <a:lnTo>
                      <a:pt x="4" y="0"/>
                    </a:lnTo>
                    <a:lnTo>
                      <a:pt x="2" y="2"/>
                    </a:lnTo>
                    <a:lnTo>
                      <a:pt x="2" y="5"/>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7" name="Line 825"/>
              <p:cNvSpPr>
                <a:spLocks noChangeShapeType="1"/>
              </p:cNvSpPr>
              <p:nvPr userDrawn="1"/>
            </p:nvSpPr>
            <p:spPr bwMode="gray">
              <a:xfrm flipV="1">
                <a:off x="2112" y="1209"/>
                <a:ext cx="170" cy="8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8" name="Freeform 826"/>
              <p:cNvSpPr>
                <a:spLocks/>
              </p:cNvSpPr>
              <p:nvPr userDrawn="1"/>
            </p:nvSpPr>
            <p:spPr bwMode="gray">
              <a:xfrm>
                <a:off x="2280" y="1203"/>
                <a:ext cx="4" cy="6"/>
              </a:xfrm>
              <a:custGeom>
                <a:avLst/>
                <a:gdLst>
                  <a:gd name="T0" fmla="*/ 4 w 4"/>
                  <a:gd name="T1" fmla="*/ 0 h 6"/>
                  <a:gd name="T2" fmla="*/ 2 w 4"/>
                  <a:gd name="T3" fmla="*/ 0 h 6"/>
                  <a:gd name="T4" fmla="*/ 0 w 4"/>
                  <a:gd name="T5" fmla="*/ 0 h 6"/>
                  <a:gd name="T6" fmla="*/ 0 w 4"/>
                  <a:gd name="T7" fmla="*/ 0 h 6"/>
                  <a:gd name="T8" fmla="*/ 2 w 4"/>
                  <a:gd name="T9" fmla="*/ 2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2" y="0"/>
                    </a:lnTo>
                    <a:lnTo>
                      <a:pt x="0" y="0"/>
                    </a:lnTo>
                    <a:lnTo>
                      <a:pt x="0" y="0"/>
                    </a:lnTo>
                    <a:lnTo>
                      <a:pt x="2" y="2"/>
                    </a:lnTo>
                    <a:lnTo>
                      <a:pt x="2" y="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899" name="Freeform 827"/>
              <p:cNvSpPr>
                <a:spLocks/>
              </p:cNvSpPr>
              <p:nvPr userDrawn="1"/>
            </p:nvSpPr>
            <p:spPr bwMode="gray">
              <a:xfrm>
                <a:off x="2207" y="1317"/>
                <a:ext cx="9" cy="16"/>
              </a:xfrm>
              <a:custGeom>
                <a:avLst/>
                <a:gdLst>
                  <a:gd name="T0" fmla="*/ 9 w 9"/>
                  <a:gd name="T1" fmla="*/ 0 h 16"/>
                  <a:gd name="T2" fmla="*/ 5 w 9"/>
                  <a:gd name="T3" fmla="*/ 2 h 16"/>
                  <a:gd name="T4" fmla="*/ 3 w 9"/>
                  <a:gd name="T5" fmla="*/ 7 h 16"/>
                  <a:gd name="T6" fmla="*/ 2 w 9"/>
                  <a:gd name="T7" fmla="*/ 11 h 16"/>
                  <a:gd name="T8" fmla="*/ 0 w 9"/>
                  <a:gd name="T9" fmla="*/ 16 h 16"/>
                </a:gdLst>
                <a:ahLst/>
                <a:cxnLst>
                  <a:cxn ang="0">
                    <a:pos x="T0" y="T1"/>
                  </a:cxn>
                  <a:cxn ang="0">
                    <a:pos x="T2" y="T3"/>
                  </a:cxn>
                  <a:cxn ang="0">
                    <a:pos x="T4" y="T5"/>
                  </a:cxn>
                  <a:cxn ang="0">
                    <a:pos x="T6" y="T7"/>
                  </a:cxn>
                  <a:cxn ang="0">
                    <a:pos x="T8" y="T9"/>
                  </a:cxn>
                </a:cxnLst>
                <a:rect l="0" t="0" r="r" b="b"/>
                <a:pathLst>
                  <a:path w="9" h="16">
                    <a:moveTo>
                      <a:pt x="9" y="0"/>
                    </a:moveTo>
                    <a:lnTo>
                      <a:pt x="5" y="2"/>
                    </a:lnTo>
                    <a:lnTo>
                      <a:pt x="3" y="7"/>
                    </a:lnTo>
                    <a:lnTo>
                      <a:pt x="2" y="11"/>
                    </a:lnTo>
                    <a:lnTo>
                      <a:pt x="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00" name="Line 828"/>
              <p:cNvSpPr>
                <a:spLocks noChangeShapeType="1"/>
              </p:cNvSpPr>
              <p:nvPr userDrawn="1"/>
            </p:nvSpPr>
            <p:spPr bwMode="gray">
              <a:xfrm>
                <a:off x="2118" y="1291"/>
                <a:ext cx="185" cy="6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1" name="Line 829"/>
              <p:cNvSpPr>
                <a:spLocks noChangeShapeType="1"/>
              </p:cNvSpPr>
              <p:nvPr userDrawn="1"/>
            </p:nvSpPr>
            <p:spPr bwMode="gray">
              <a:xfrm>
                <a:off x="2123" y="1284"/>
                <a:ext cx="187" cy="66"/>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2" name="Freeform 830"/>
              <p:cNvSpPr>
                <a:spLocks/>
              </p:cNvSpPr>
              <p:nvPr userDrawn="1"/>
            </p:nvSpPr>
            <p:spPr bwMode="gray">
              <a:xfrm>
                <a:off x="2301" y="1350"/>
                <a:ext cx="9" cy="16"/>
              </a:xfrm>
              <a:custGeom>
                <a:avLst/>
                <a:gdLst>
                  <a:gd name="T0" fmla="*/ 9 w 9"/>
                  <a:gd name="T1" fmla="*/ 0 h 16"/>
                  <a:gd name="T2" fmla="*/ 6 w 9"/>
                  <a:gd name="T3" fmla="*/ 2 h 16"/>
                  <a:gd name="T4" fmla="*/ 2 w 9"/>
                  <a:gd name="T5" fmla="*/ 7 h 16"/>
                  <a:gd name="T6" fmla="*/ 0 w 9"/>
                  <a:gd name="T7" fmla="*/ 13 h 16"/>
                  <a:gd name="T8" fmla="*/ 0 w 9"/>
                  <a:gd name="T9" fmla="*/ 16 h 16"/>
                </a:gdLst>
                <a:ahLst/>
                <a:cxnLst>
                  <a:cxn ang="0">
                    <a:pos x="T0" y="T1"/>
                  </a:cxn>
                  <a:cxn ang="0">
                    <a:pos x="T2" y="T3"/>
                  </a:cxn>
                  <a:cxn ang="0">
                    <a:pos x="T4" y="T5"/>
                  </a:cxn>
                  <a:cxn ang="0">
                    <a:pos x="T6" y="T7"/>
                  </a:cxn>
                  <a:cxn ang="0">
                    <a:pos x="T8" y="T9"/>
                  </a:cxn>
                </a:cxnLst>
                <a:rect l="0" t="0" r="r" b="b"/>
                <a:pathLst>
                  <a:path w="9" h="16">
                    <a:moveTo>
                      <a:pt x="9" y="0"/>
                    </a:moveTo>
                    <a:lnTo>
                      <a:pt x="6" y="2"/>
                    </a:lnTo>
                    <a:lnTo>
                      <a:pt x="2" y="7"/>
                    </a:lnTo>
                    <a:lnTo>
                      <a:pt x="0" y="13"/>
                    </a:lnTo>
                    <a:lnTo>
                      <a:pt x="0"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03" name="Line 831"/>
              <p:cNvSpPr>
                <a:spLocks noChangeShapeType="1"/>
              </p:cNvSpPr>
              <p:nvPr userDrawn="1"/>
            </p:nvSpPr>
            <p:spPr bwMode="gray">
              <a:xfrm flipH="1" flipV="1">
                <a:off x="2114" y="1301"/>
                <a:ext cx="187" cy="6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4" name="Freeform 832"/>
              <p:cNvSpPr>
                <a:spLocks/>
              </p:cNvSpPr>
              <p:nvPr userDrawn="1"/>
            </p:nvSpPr>
            <p:spPr bwMode="gray">
              <a:xfrm>
                <a:off x="2114" y="1284"/>
                <a:ext cx="9" cy="17"/>
              </a:xfrm>
              <a:custGeom>
                <a:avLst/>
                <a:gdLst>
                  <a:gd name="T0" fmla="*/ 0 w 9"/>
                  <a:gd name="T1" fmla="*/ 17 h 17"/>
                  <a:gd name="T2" fmla="*/ 0 w 9"/>
                  <a:gd name="T3" fmla="*/ 12 h 17"/>
                  <a:gd name="T4" fmla="*/ 2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5"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05" name="Line 833"/>
              <p:cNvSpPr>
                <a:spLocks noChangeShapeType="1"/>
              </p:cNvSpPr>
              <p:nvPr userDrawn="1"/>
            </p:nvSpPr>
            <p:spPr bwMode="gray">
              <a:xfrm flipV="1">
                <a:off x="2317" y="1342"/>
                <a:ext cx="28" cy="1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6" name="Line 834"/>
              <p:cNvSpPr>
                <a:spLocks noChangeShapeType="1"/>
              </p:cNvSpPr>
              <p:nvPr userDrawn="1"/>
            </p:nvSpPr>
            <p:spPr bwMode="gray">
              <a:xfrm flipV="1">
                <a:off x="2310" y="1331"/>
                <a:ext cx="35" cy="19"/>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7" name="Line 835"/>
              <p:cNvSpPr>
                <a:spLocks noChangeShapeType="1"/>
              </p:cNvSpPr>
              <p:nvPr userDrawn="1"/>
            </p:nvSpPr>
            <p:spPr bwMode="gray">
              <a:xfrm flipH="1">
                <a:off x="2321" y="1354"/>
                <a:ext cx="24" cy="12"/>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8" name="Freeform 836"/>
              <p:cNvSpPr>
                <a:spLocks/>
              </p:cNvSpPr>
              <p:nvPr userDrawn="1"/>
            </p:nvSpPr>
            <p:spPr bwMode="gray">
              <a:xfrm>
                <a:off x="2310" y="1350"/>
                <a:ext cx="11" cy="16"/>
              </a:xfrm>
              <a:custGeom>
                <a:avLst/>
                <a:gdLst>
                  <a:gd name="T0" fmla="*/ 0 w 11"/>
                  <a:gd name="T1" fmla="*/ 0 h 16"/>
                  <a:gd name="T2" fmla="*/ 4 w 11"/>
                  <a:gd name="T3" fmla="*/ 2 h 16"/>
                  <a:gd name="T4" fmla="*/ 7 w 11"/>
                  <a:gd name="T5" fmla="*/ 6 h 16"/>
                  <a:gd name="T6" fmla="*/ 11 w 11"/>
                  <a:gd name="T7" fmla="*/ 11 h 16"/>
                  <a:gd name="T8" fmla="*/ 11 w 11"/>
                  <a:gd name="T9" fmla="*/ 16 h 16"/>
                </a:gdLst>
                <a:ahLst/>
                <a:cxnLst>
                  <a:cxn ang="0">
                    <a:pos x="T0" y="T1"/>
                  </a:cxn>
                  <a:cxn ang="0">
                    <a:pos x="T2" y="T3"/>
                  </a:cxn>
                  <a:cxn ang="0">
                    <a:pos x="T4" y="T5"/>
                  </a:cxn>
                  <a:cxn ang="0">
                    <a:pos x="T6" y="T7"/>
                  </a:cxn>
                  <a:cxn ang="0">
                    <a:pos x="T8" y="T9"/>
                  </a:cxn>
                </a:cxnLst>
                <a:rect l="0" t="0" r="r" b="b"/>
                <a:pathLst>
                  <a:path w="11" h="16">
                    <a:moveTo>
                      <a:pt x="0" y="0"/>
                    </a:moveTo>
                    <a:lnTo>
                      <a:pt x="4" y="2"/>
                    </a:lnTo>
                    <a:lnTo>
                      <a:pt x="7" y="6"/>
                    </a:lnTo>
                    <a:lnTo>
                      <a:pt x="11" y="11"/>
                    </a:lnTo>
                    <a:lnTo>
                      <a:pt x="11"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09" name="Freeform 837"/>
              <p:cNvSpPr>
                <a:spLocks/>
              </p:cNvSpPr>
              <p:nvPr userDrawn="1"/>
            </p:nvSpPr>
            <p:spPr bwMode="gray">
              <a:xfrm>
                <a:off x="2114" y="1403"/>
                <a:ext cx="4" cy="9"/>
              </a:xfrm>
              <a:custGeom>
                <a:avLst/>
                <a:gdLst>
                  <a:gd name="T0" fmla="*/ 2 w 4"/>
                  <a:gd name="T1" fmla="*/ 0 h 9"/>
                  <a:gd name="T2" fmla="*/ 0 w 4"/>
                  <a:gd name="T3" fmla="*/ 3 h 9"/>
                  <a:gd name="T4" fmla="*/ 0 w 4"/>
                  <a:gd name="T5" fmla="*/ 5 h 9"/>
                  <a:gd name="T6" fmla="*/ 0 w 4"/>
                  <a:gd name="T7" fmla="*/ 7 h 9"/>
                  <a:gd name="T8" fmla="*/ 4 w 4"/>
                  <a:gd name="T9" fmla="*/ 9 h 9"/>
                </a:gdLst>
                <a:ahLst/>
                <a:cxnLst>
                  <a:cxn ang="0">
                    <a:pos x="T0" y="T1"/>
                  </a:cxn>
                  <a:cxn ang="0">
                    <a:pos x="T2" y="T3"/>
                  </a:cxn>
                  <a:cxn ang="0">
                    <a:pos x="T4" y="T5"/>
                  </a:cxn>
                  <a:cxn ang="0">
                    <a:pos x="T6" y="T7"/>
                  </a:cxn>
                  <a:cxn ang="0">
                    <a:pos x="T8" y="T9"/>
                  </a:cxn>
                </a:cxnLst>
                <a:rect l="0" t="0" r="r" b="b"/>
                <a:pathLst>
                  <a:path w="4" h="9">
                    <a:moveTo>
                      <a:pt x="2" y="0"/>
                    </a:moveTo>
                    <a:lnTo>
                      <a:pt x="0" y="3"/>
                    </a:lnTo>
                    <a:lnTo>
                      <a:pt x="0" y="5"/>
                    </a:lnTo>
                    <a:lnTo>
                      <a:pt x="0" y="7"/>
                    </a:lnTo>
                    <a:lnTo>
                      <a:pt x="4"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0" name="Line 838"/>
              <p:cNvSpPr>
                <a:spLocks noChangeShapeType="1"/>
              </p:cNvSpPr>
              <p:nvPr userDrawn="1"/>
            </p:nvSpPr>
            <p:spPr bwMode="gray">
              <a:xfrm flipH="1" flipV="1">
                <a:off x="2111" y="1298"/>
                <a:ext cx="5" cy="22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11" name="Line 839"/>
              <p:cNvSpPr>
                <a:spLocks noChangeShapeType="1"/>
              </p:cNvSpPr>
              <p:nvPr userDrawn="1"/>
            </p:nvSpPr>
            <p:spPr bwMode="gray">
              <a:xfrm flipH="1" flipV="1">
                <a:off x="2112" y="1293"/>
                <a:ext cx="7" cy="22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12" name="Freeform 840"/>
              <p:cNvSpPr>
                <a:spLocks/>
              </p:cNvSpPr>
              <p:nvPr userDrawn="1"/>
            </p:nvSpPr>
            <p:spPr bwMode="gray">
              <a:xfrm>
                <a:off x="2111" y="1293"/>
                <a:ext cx="3" cy="8"/>
              </a:xfrm>
              <a:custGeom>
                <a:avLst/>
                <a:gdLst>
                  <a:gd name="T0" fmla="*/ 1 w 3"/>
                  <a:gd name="T1" fmla="*/ 0 h 8"/>
                  <a:gd name="T2" fmla="*/ 0 w 3"/>
                  <a:gd name="T3" fmla="*/ 1 h 8"/>
                  <a:gd name="T4" fmla="*/ 0 w 3"/>
                  <a:gd name="T5" fmla="*/ 5 h 8"/>
                  <a:gd name="T6" fmla="*/ 1 w 3"/>
                  <a:gd name="T7" fmla="*/ 7 h 8"/>
                  <a:gd name="T8" fmla="*/ 3 w 3"/>
                  <a:gd name="T9" fmla="*/ 8 h 8"/>
                </a:gdLst>
                <a:ahLst/>
                <a:cxnLst>
                  <a:cxn ang="0">
                    <a:pos x="T0" y="T1"/>
                  </a:cxn>
                  <a:cxn ang="0">
                    <a:pos x="T2" y="T3"/>
                  </a:cxn>
                  <a:cxn ang="0">
                    <a:pos x="T4" y="T5"/>
                  </a:cxn>
                  <a:cxn ang="0">
                    <a:pos x="T6" y="T7"/>
                  </a:cxn>
                  <a:cxn ang="0">
                    <a:pos x="T8" y="T9"/>
                  </a:cxn>
                </a:cxnLst>
                <a:rect l="0" t="0" r="r" b="b"/>
                <a:pathLst>
                  <a:path w="3" h="8">
                    <a:moveTo>
                      <a:pt x="1" y="0"/>
                    </a:moveTo>
                    <a:lnTo>
                      <a:pt x="0" y="1"/>
                    </a:lnTo>
                    <a:lnTo>
                      <a:pt x="0" y="5"/>
                    </a:lnTo>
                    <a:lnTo>
                      <a:pt x="1" y="7"/>
                    </a:lnTo>
                    <a:lnTo>
                      <a:pt x="3"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3" name="Line 841"/>
              <p:cNvSpPr>
                <a:spLocks noChangeShapeType="1"/>
              </p:cNvSpPr>
              <p:nvPr userDrawn="1"/>
            </p:nvSpPr>
            <p:spPr bwMode="gray">
              <a:xfrm>
                <a:off x="2114" y="1301"/>
                <a:ext cx="7" cy="221"/>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14" name="Freeform 842"/>
              <p:cNvSpPr>
                <a:spLocks/>
              </p:cNvSpPr>
              <p:nvPr userDrawn="1"/>
            </p:nvSpPr>
            <p:spPr bwMode="gray">
              <a:xfrm>
                <a:off x="2116" y="1513"/>
                <a:ext cx="5" cy="9"/>
              </a:xfrm>
              <a:custGeom>
                <a:avLst/>
                <a:gdLst>
                  <a:gd name="T0" fmla="*/ 5 w 5"/>
                  <a:gd name="T1" fmla="*/ 9 h 9"/>
                  <a:gd name="T2" fmla="*/ 2 w 5"/>
                  <a:gd name="T3" fmla="*/ 7 h 9"/>
                  <a:gd name="T4" fmla="*/ 0 w 5"/>
                  <a:gd name="T5" fmla="*/ 5 h 9"/>
                  <a:gd name="T6" fmla="*/ 2 w 5"/>
                  <a:gd name="T7" fmla="*/ 2 h 9"/>
                  <a:gd name="T8" fmla="*/ 3 w 5"/>
                  <a:gd name="T9" fmla="*/ 0 h 9"/>
                </a:gdLst>
                <a:ahLst/>
                <a:cxnLst>
                  <a:cxn ang="0">
                    <a:pos x="T0" y="T1"/>
                  </a:cxn>
                  <a:cxn ang="0">
                    <a:pos x="T2" y="T3"/>
                  </a:cxn>
                  <a:cxn ang="0">
                    <a:pos x="T4" y="T5"/>
                  </a:cxn>
                  <a:cxn ang="0">
                    <a:pos x="T6" y="T7"/>
                  </a:cxn>
                  <a:cxn ang="0">
                    <a:pos x="T8" y="T9"/>
                  </a:cxn>
                </a:cxnLst>
                <a:rect l="0" t="0" r="r" b="b"/>
                <a:pathLst>
                  <a:path w="5" h="9">
                    <a:moveTo>
                      <a:pt x="5" y="9"/>
                    </a:moveTo>
                    <a:lnTo>
                      <a:pt x="2" y="7"/>
                    </a:lnTo>
                    <a:lnTo>
                      <a:pt x="0" y="5"/>
                    </a:lnTo>
                    <a:lnTo>
                      <a:pt x="2" y="2"/>
                    </a:lnTo>
                    <a:lnTo>
                      <a:pt x="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5" name="Freeform 843"/>
              <p:cNvSpPr>
                <a:spLocks/>
              </p:cNvSpPr>
              <p:nvPr userDrawn="1"/>
            </p:nvSpPr>
            <p:spPr bwMode="gray">
              <a:xfrm>
                <a:off x="3526" y="1214"/>
                <a:ext cx="14" cy="12"/>
              </a:xfrm>
              <a:custGeom>
                <a:avLst/>
                <a:gdLst>
                  <a:gd name="T0" fmla="*/ 14 w 14"/>
                  <a:gd name="T1" fmla="*/ 12 h 12"/>
                  <a:gd name="T2" fmla="*/ 14 w 14"/>
                  <a:gd name="T3" fmla="*/ 9 h 12"/>
                  <a:gd name="T4" fmla="*/ 10 w 14"/>
                  <a:gd name="T5" fmla="*/ 5 h 12"/>
                  <a:gd name="T6" fmla="*/ 8 w 14"/>
                  <a:gd name="T7" fmla="*/ 2 h 12"/>
                  <a:gd name="T8" fmla="*/ 5 w 14"/>
                  <a:gd name="T9" fmla="*/ 0 h 12"/>
                  <a:gd name="T10" fmla="*/ 0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14" y="12"/>
                    </a:moveTo>
                    <a:lnTo>
                      <a:pt x="14" y="9"/>
                    </a:lnTo>
                    <a:lnTo>
                      <a:pt x="10" y="5"/>
                    </a:lnTo>
                    <a:lnTo>
                      <a:pt x="8" y="2"/>
                    </a:lnTo>
                    <a:lnTo>
                      <a:pt x="5"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6" name="Freeform 844"/>
              <p:cNvSpPr>
                <a:spLocks/>
              </p:cNvSpPr>
              <p:nvPr userDrawn="1"/>
            </p:nvSpPr>
            <p:spPr bwMode="gray">
              <a:xfrm>
                <a:off x="3533" y="1216"/>
                <a:ext cx="5" cy="8"/>
              </a:xfrm>
              <a:custGeom>
                <a:avLst/>
                <a:gdLst>
                  <a:gd name="T0" fmla="*/ 0 w 5"/>
                  <a:gd name="T1" fmla="*/ 0 h 8"/>
                  <a:gd name="T2" fmla="*/ 1 w 5"/>
                  <a:gd name="T3" fmla="*/ 0 h 8"/>
                  <a:gd name="T4" fmla="*/ 3 w 5"/>
                  <a:gd name="T5" fmla="*/ 1 h 8"/>
                  <a:gd name="T6" fmla="*/ 3 w 5"/>
                  <a:gd name="T7" fmla="*/ 3 h 8"/>
                  <a:gd name="T8" fmla="*/ 5 w 5"/>
                  <a:gd name="T9" fmla="*/ 5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0" y="0"/>
                    </a:moveTo>
                    <a:lnTo>
                      <a:pt x="1" y="0"/>
                    </a:lnTo>
                    <a:lnTo>
                      <a:pt x="3" y="1"/>
                    </a:lnTo>
                    <a:lnTo>
                      <a:pt x="3" y="3"/>
                    </a:lnTo>
                    <a:lnTo>
                      <a:pt x="5" y="5"/>
                    </a:lnTo>
                    <a:lnTo>
                      <a:pt x="3"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7" name="Freeform 845"/>
              <p:cNvSpPr>
                <a:spLocks/>
              </p:cNvSpPr>
              <p:nvPr userDrawn="1"/>
            </p:nvSpPr>
            <p:spPr bwMode="gray">
              <a:xfrm>
                <a:off x="2142" y="1686"/>
                <a:ext cx="7" cy="16"/>
              </a:xfrm>
              <a:custGeom>
                <a:avLst/>
                <a:gdLst>
                  <a:gd name="T0" fmla="*/ 2 w 7"/>
                  <a:gd name="T1" fmla="*/ 0 h 16"/>
                  <a:gd name="T2" fmla="*/ 0 w 7"/>
                  <a:gd name="T3" fmla="*/ 4 h 16"/>
                  <a:gd name="T4" fmla="*/ 0 w 7"/>
                  <a:gd name="T5" fmla="*/ 7 h 16"/>
                  <a:gd name="T6" fmla="*/ 2 w 7"/>
                  <a:gd name="T7" fmla="*/ 12 h 16"/>
                  <a:gd name="T8" fmla="*/ 4 w 7"/>
                  <a:gd name="T9" fmla="*/ 14 h 16"/>
                  <a:gd name="T10" fmla="*/ 7 w 7"/>
                  <a:gd name="T11" fmla="*/ 16 h 16"/>
                </a:gdLst>
                <a:ahLst/>
                <a:cxnLst>
                  <a:cxn ang="0">
                    <a:pos x="T0" y="T1"/>
                  </a:cxn>
                  <a:cxn ang="0">
                    <a:pos x="T2" y="T3"/>
                  </a:cxn>
                  <a:cxn ang="0">
                    <a:pos x="T4" y="T5"/>
                  </a:cxn>
                  <a:cxn ang="0">
                    <a:pos x="T6" y="T7"/>
                  </a:cxn>
                  <a:cxn ang="0">
                    <a:pos x="T8" y="T9"/>
                  </a:cxn>
                  <a:cxn ang="0">
                    <a:pos x="T10" y="T11"/>
                  </a:cxn>
                </a:cxnLst>
                <a:rect l="0" t="0" r="r" b="b"/>
                <a:pathLst>
                  <a:path w="7" h="16">
                    <a:moveTo>
                      <a:pt x="2" y="0"/>
                    </a:moveTo>
                    <a:lnTo>
                      <a:pt x="0" y="4"/>
                    </a:lnTo>
                    <a:lnTo>
                      <a:pt x="0" y="7"/>
                    </a:lnTo>
                    <a:lnTo>
                      <a:pt x="2" y="12"/>
                    </a:lnTo>
                    <a:lnTo>
                      <a:pt x="4" y="14"/>
                    </a:lnTo>
                    <a:lnTo>
                      <a:pt x="7"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8" name="Freeform 846"/>
              <p:cNvSpPr>
                <a:spLocks/>
              </p:cNvSpPr>
              <p:nvPr userDrawn="1"/>
            </p:nvSpPr>
            <p:spPr bwMode="gray">
              <a:xfrm>
                <a:off x="2142" y="1693"/>
                <a:ext cx="9" cy="5"/>
              </a:xfrm>
              <a:custGeom>
                <a:avLst/>
                <a:gdLst>
                  <a:gd name="T0" fmla="*/ 9 w 9"/>
                  <a:gd name="T1" fmla="*/ 5 h 5"/>
                  <a:gd name="T2" fmla="*/ 5 w 9"/>
                  <a:gd name="T3" fmla="*/ 5 h 5"/>
                  <a:gd name="T4" fmla="*/ 2 w 9"/>
                  <a:gd name="T5" fmla="*/ 5 h 5"/>
                  <a:gd name="T6" fmla="*/ 0 w 9"/>
                  <a:gd name="T7" fmla="*/ 2 h 5"/>
                  <a:gd name="T8" fmla="*/ 0 w 9"/>
                  <a:gd name="T9" fmla="*/ 0 h 5"/>
                </a:gdLst>
                <a:ahLst/>
                <a:cxnLst>
                  <a:cxn ang="0">
                    <a:pos x="T0" y="T1"/>
                  </a:cxn>
                  <a:cxn ang="0">
                    <a:pos x="T2" y="T3"/>
                  </a:cxn>
                  <a:cxn ang="0">
                    <a:pos x="T4" y="T5"/>
                  </a:cxn>
                  <a:cxn ang="0">
                    <a:pos x="T6" y="T7"/>
                  </a:cxn>
                  <a:cxn ang="0">
                    <a:pos x="T8" y="T9"/>
                  </a:cxn>
                </a:cxnLst>
                <a:rect l="0" t="0" r="r" b="b"/>
                <a:pathLst>
                  <a:path w="9" h="5">
                    <a:moveTo>
                      <a:pt x="9" y="5"/>
                    </a:moveTo>
                    <a:lnTo>
                      <a:pt x="5" y="5"/>
                    </a:lnTo>
                    <a:lnTo>
                      <a:pt x="2" y="5"/>
                    </a:lnTo>
                    <a:lnTo>
                      <a:pt x="0"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19" name="Freeform 847"/>
              <p:cNvSpPr>
                <a:spLocks/>
              </p:cNvSpPr>
              <p:nvPr userDrawn="1"/>
            </p:nvSpPr>
            <p:spPr bwMode="gray">
              <a:xfrm>
                <a:off x="2779" y="1933"/>
                <a:ext cx="17" cy="7"/>
              </a:xfrm>
              <a:custGeom>
                <a:avLst/>
                <a:gdLst>
                  <a:gd name="T0" fmla="*/ 0 w 17"/>
                  <a:gd name="T1" fmla="*/ 0 h 7"/>
                  <a:gd name="T2" fmla="*/ 2 w 17"/>
                  <a:gd name="T3" fmla="*/ 3 h 7"/>
                  <a:gd name="T4" fmla="*/ 5 w 17"/>
                  <a:gd name="T5" fmla="*/ 5 h 7"/>
                  <a:gd name="T6" fmla="*/ 10 w 17"/>
                  <a:gd name="T7" fmla="*/ 7 h 7"/>
                  <a:gd name="T8" fmla="*/ 14 w 17"/>
                  <a:gd name="T9" fmla="*/ 7 h 7"/>
                  <a:gd name="T10" fmla="*/ 17 w 17"/>
                  <a:gd name="T11" fmla="*/ 7 h 7"/>
                </a:gdLst>
                <a:ahLst/>
                <a:cxnLst>
                  <a:cxn ang="0">
                    <a:pos x="T0" y="T1"/>
                  </a:cxn>
                  <a:cxn ang="0">
                    <a:pos x="T2" y="T3"/>
                  </a:cxn>
                  <a:cxn ang="0">
                    <a:pos x="T4" y="T5"/>
                  </a:cxn>
                  <a:cxn ang="0">
                    <a:pos x="T6" y="T7"/>
                  </a:cxn>
                  <a:cxn ang="0">
                    <a:pos x="T8" y="T9"/>
                  </a:cxn>
                  <a:cxn ang="0">
                    <a:pos x="T10" y="T11"/>
                  </a:cxn>
                </a:cxnLst>
                <a:rect l="0" t="0" r="r" b="b"/>
                <a:pathLst>
                  <a:path w="17" h="7">
                    <a:moveTo>
                      <a:pt x="0" y="0"/>
                    </a:moveTo>
                    <a:lnTo>
                      <a:pt x="2" y="3"/>
                    </a:lnTo>
                    <a:lnTo>
                      <a:pt x="5" y="5"/>
                    </a:lnTo>
                    <a:lnTo>
                      <a:pt x="10" y="7"/>
                    </a:lnTo>
                    <a:lnTo>
                      <a:pt x="14" y="7"/>
                    </a:lnTo>
                    <a:lnTo>
                      <a:pt x="17"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0" name="Freeform 848"/>
              <p:cNvSpPr>
                <a:spLocks/>
              </p:cNvSpPr>
              <p:nvPr userDrawn="1"/>
            </p:nvSpPr>
            <p:spPr bwMode="gray">
              <a:xfrm>
                <a:off x="2784" y="1933"/>
                <a:ext cx="11" cy="8"/>
              </a:xfrm>
              <a:custGeom>
                <a:avLst/>
                <a:gdLst>
                  <a:gd name="T0" fmla="*/ 0 w 11"/>
                  <a:gd name="T1" fmla="*/ 8 h 8"/>
                  <a:gd name="T2" fmla="*/ 2 w 11"/>
                  <a:gd name="T3" fmla="*/ 8 h 8"/>
                  <a:gd name="T4" fmla="*/ 5 w 11"/>
                  <a:gd name="T5" fmla="*/ 7 h 8"/>
                  <a:gd name="T6" fmla="*/ 7 w 11"/>
                  <a:gd name="T7" fmla="*/ 5 h 8"/>
                  <a:gd name="T8" fmla="*/ 11 w 11"/>
                  <a:gd name="T9" fmla="*/ 0 h 8"/>
                </a:gdLst>
                <a:ahLst/>
                <a:cxnLst>
                  <a:cxn ang="0">
                    <a:pos x="T0" y="T1"/>
                  </a:cxn>
                  <a:cxn ang="0">
                    <a:pos x="T2" y="T3"/>
                  </a:cxn>
                  <a:cxn ang="0">
                    <a:pos x="T4" y="T5"/>
                  </a:cxn>
                  <a:cxn ang="0">
                    <a:pos x="T6" y="T7"/>
                  </a:cxn>
                  <a:cxn ang="0">
                    <a:pos x="T8" y="T9"/>
                  </a:cxn>
                </a:cxnLst>
                <a:rect l="0" t="0" r="r" b="b"/>
                <a:pathLst>
                  <a:path w="11" h="8">
                    <a:moveTo>
                      <a:pt x="0" y="8"/>
                    </a:moveTo>
                    <a:lnTo>
                      <a:pt x="2" y="8"/>
                    </a:lnTo>
                    <a:lnTo>
                      <a:pt x="5" y="7"/>
                    </a:lnTo>
                    <a:lnTo>
                      <a:pt x="7" y="5"/>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1" name="Freeform 849"/>
              <p:cNvSpPr>
                <a:spLocks/>
              </p:cNvSpPr>
              <p:nvPr userDrawn="1"/>
            </p:nvSpPr>
            <p:spPr bwMode="gray">
              <a:xfrm>
                <a:off x="2135" y="1452"/>
                <a:ext cx="12" cy="14"/>
              </a:xfrm>
              <a:custGeom>
                <a:avLst/>
                <a:gdLst>
                  <a:gd name="T0" fmla="*/ 0 w 12"/>
                  <a:gd name="T1" fmla="*/ 14 h 14"/>
                  <a:gd name="T2" fmla="*/ 0 w 12"/>
                  <a:gd name="T3" fmla="*/ 8 h 14"/>
                  <a:gd name="T4" fmla="*/ 4 w 12"/>
                  <a:gd name="T5" fmla="*/ 3 h 14"/>
                  <a:gd name="T6" fmla="*/ 7 w 12"/>
                  <a:gd name="T7" fmla="*/ 2 h 14"/>
                  <a:gd name="T8" fmla="*/ 12 w 12"/>
                  <a:gd name="T9" fmla="*/ 0 h 14"/>
                </a:gdLst>
                <a:ahLst/>
                <a:cxnLst>
                  <a:cxn ang="0">
                    <a:pos x="T0" y="T1"/>
                  </a:cxn>
                  <a:cxn ang="0">
                    <a:pos x="T2" y="T3"/>
                  </a:cxn>
                  <a:cxn ang="0">
                    <a:pos x="T4" y="T5"/>
                  </a:cxn>
                  <a:cxn ang="0">
                    <a:pos x="T6" y="T7"/>
                  </a:cxn>
                  <a:cxn ang="0">
                    <a:pos x="T8" y="T9"/>
                  </a:cxn>
                </a:cxnLst>
                <a:rect l="0" t="0" r="r" b="b"/>
                <a:pathLst>
                  <a:path w="12" h="14">
                    <a:moveTo>
                      <a:pt x="0" y="14"/>
                    </a:moveTo>
                    <a:lnTo>
                      <a:pt x="0" y="8"/>
                    </a:lnTo>
                    <a:lnTo>
                      <a:pt x="4" y="3"/>
                    </a:lnTo>
                    <a:lnTo>
                      <a:pt x="7" y="2"/>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2" name="Freeform 850"/>
              <p:cNvSpPr>
                <a:spLocks/>
              </p:cNvSpPr>
              <p:nvPr userDrawn="1"/>
            </p:nvSpPr>
            <p:spPr bwMode="gray">
              <a:xfrm>
                <a:off x="2137" y="1455"/>
                <a:ext cx="3" cy="7"/>
              </a:xfrm>
              <a:custGeom>
                <a:avLst/>
                <a:gdLst>
                  <a:gd name="T0" fmla="*/ 3 w 3"/>
                  <a:gd name="T1" fmla="*/ 7 h 7"/>
                  <a:gd name="T2" fmla="*/ 2 w 3"/>
                  <a:gd name="T3" fmla="*/ 5 h 7"/>
                  <a:gd name="T4" fmla="*/ 0 w 3"/>
                  <a:gd name="T5" fmla="*/ 2 h 7"/>
                  <a:gd name="T6" fmla="*/ 0 w 3"/>
                  <a:gd name="T7" fmla="*/ 0 h 7"/>
                  <a:gd name="T8" fmla="*/ 2 w 3"/>
                  <a:gd name="T9" fmla="*/ 0 h 7"/>
                </a:gdLst>
                <a:ahLst/>
                <a:cxnLst>
                  <a:cxn ang="0">
                    <a:pos x="T0" y="T1"/>
                  </a:cxn>
                  <a:cxn ang="0">
                    <a:pos x="T2" y="T3"/>
                  </a:cxn>
                  <a:cxn ang="0">
                    <a:pos x="T4" y="T5"/>
                  </a:cxn>
                  <a:cxn ang="0">
                    <a:pos x="T6" y="T7"/>
                  </a:cxn>
                  <a:cxn ang="0">
                    <a:pos x="T8" y="T9"/>
                  </a:cxn>
                </a:cxnLst>
                <a:rect l="0" t="0" r="r" b="b"/>
                <a:pathLst>
                  <a:path w="3" h="7">
                    <a:moveTo>
                      <a:pt x="3" y="7"/>
                    </a:moveTo>
                    <a:lnTo>
                      <a:pt x="2" y="5"/>
                    </a:lnTo>
                    <a:lnTo>
                      <a:pt x="0" y="2"/>
                    </a:lnTo>
                    <a:lnTo>
                      <a:pt x="0" y="0"/>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3" name="Freeform 851"/>
              <p:cNvSpPr>
                <a:spLocks/>
              </p:cNvSpPr>
              <p:nvPr userDrawn="1"/>
            </p:nvSpPr>
            <p:spPr bwMode="gray">
              <a:xfrm>
                <a:off x="2788" y="1683"/>
                <a:ext cx="1" cy="19"/>
              </a:xfrm>
              <a:custGeom>
                <a:avLst/>
                <a:gdLst>
                  <a:gd name="T0" fmla="*/ 1 w 1"/>
                  <a:gd name="T1" fmla="*/ 19 h 19"/>
                  <a:gd name="T2" fmla="*/ 1 w 1"/>
                  <a:gd name="T3" fmla="*/ 14 h 19"/>
                  <a:gd name="T4" fmla="*/ 1 w 1"/>
                  <a:gd name="T5" fmla="*/ 10 h 19"/>
                  <a:gd name="T6" fmla="*/ 0 w 1"/>
                  <a:gd name="T7" fmla="*/ 5 h 19"/>
                  <a:gd name="T8" fmla="*/ 0 w 1"/>
                  <a:gd name="T9" fmla="*/ 0 h 19"/>
                </a:gdLst>
                <a:ahLst/>
                <a:cxnLst>
                  <a:cxn ang="0">
                    <a:pos x="T0" y="T1"/>
                  </a:cxn>
                  <a:cxn ang="0">
                    <a:pos x="T2" y="T3"/>
                  </a:cxn>
                  <a:cxn ang="0">
                    <a:pos x="T4" y="T5"/>
                  </a:cxn>
                  <a:cxn ang="0">
                    <a:pos x="T6" y="T7"/>
                  </a:cxn>
                  <a:cxn ang="0">
                    <a:pos x="T8" y="T9"/>
                  </a:cxn>
                </a:cxnLst>
                <a:rect l="0" t="0" r="r" b="b"/>
                <a:pathLst>
                  <a:path w="1" h="19">
                    <a:moveTo>
                      <a:pt x="1" y="19"/>
                    </a:moveTo>
                    <a:lnTo>
                      <a:pt x="1" y="14"/>
                    </a:lnTo>
                    <a:lnTo>
                      <a:pt x="1" y="10"/>
                    </a:lnTo>
                    <a:lnTo>
                      <a:pt x="0"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4" name="Freeform 852"/>
              <p:cNvSpPr>
                <a:spLocks/>
              </p:cNvSpPr>
              <p:nvPr userDrawn="1"/>
            </p:nvSpPr>
            <p:spPr bwMode="gray">
              <a:xfrm>
                <a:off x="2779" y="1693"/>
                <a:ext cx="19" cy="1"/>
              </a:xfrm>
              <a:custGeom>
                <a:avLst/>
                <a:gdLst>
                  <a:gd name="T0" fmla="*/ 19 w 19"/>
                  <a:gd name="T1" fmla="*/ 14 w 19"/>
                  <a:gd name="T2" fmla="*/ 10 w 19"/>
                  <a:gd name="T3" fmla="*/ 5 w 19"/>
                  <a:gd name="T4" fmla="*/ 0 w 19"/>
                </a:gdLst>
                <a:ahLst/>
                <a:cxnLst>
                  <a:cxn ang="0">
                    <a:pos x="T0" y="0"/>
                  </a:cxn>
                  <a:cxn ang="0">
                    <a:pos x="T1" y="0"/>
                  </a:cxn>
                  <a:cxn ang="0">
                    <a:pos x="T2" y="0"/>
                  </a:cxn>
                  <a:cxn ang="0">
                    <a:pos x="T3" y="0"/>
                  </a:cxn>
                  <a:cxn ang="0">
                    <a:pos x="T4" y="0"/>
                  </a:cxn>
                </a:cxnLst>
                <a:rect l="0" t="0" r="r" b="b"/>
                <a:pathLst>
                  <a:path w="19">
                    <a:moveTo>
                      <a:pt x="19" y="0"/>
                    </a:moveTo>
                    <a:lnTo>
                      <a:pt x="14" y="0"/>
                    </a:lnTo>
                    <a:lnTo>
                      <a:pt x="10" y="0"/>
                    </a:lnTo>
                    <a:lnTo>
                      <a:pt x="5"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5" name="Freeform 853"/>
              <p:cNvSpPr>
                <a:spLocks/>
              </p:cNvSpPr>
              <p:nvPr userDrawn="1"/>
            </p:nvSpPr>
            <p:spPr bwMode="gray">
              <a:xfrm>
                <a:off x="2359" y="2013"/>
                <a:ext cx="7" cy="18"/>
              </a:xfrm>
              <a:custGeom>
                <a:avLst/>
                <a:gdLst>
                  <a:gd name="T0" fmla="*/ 2 w 7"/>
                  <a:gd name="T1" fmla="*/ 0 h 18"/>
                  <a:gd name="T2" fmla="*/ 0 w 7"/>
                  <a:gd name="T3" fmla="*/ 5 h 18"/>
                  <a:gd name="T4" fmla="*/ 0 w 7"/>
                  <a:gd name="T5" fmla="*/ 9 h 18"/>
                  <a:gd name="T6" fmla="*/ 2 w 7"/>
                  <a:gd name="T7" fmla="*/ 12 h 18"/>
                  <a:gd name="T8" fmla="*/ 4 w 7"/>
                  <a:gd name="T9" fmla="*/ 16 h 18"/>
                  <a:gd name="T10" fmla="*/ 7 w 7"/>
                  <a:gd name="T11" fmla="*/ 18 h 18"/>
                </a:gdLst>
                <a:ahLst/>
                <a:cxnLst>
                  <a:cxn ang="0">
                    <a:pos x="T0" y="T1"/>
                  </a:cxn>
                  <a:cxn ang="0">
                    <a:pos x="T2" y="T3"/>
                  </a:cxn>
                  <a:cxn ang="0">
                    <a:pos x="T4" y="T5"/>
                  </a:cxn>
                  <a:cxn ang="0">
                    <a:pos x="T6" y="T7"/>
                  </a:cxn>
                  <a:cxn ang="0">
                    <a:pos x="T8" y="T9"/>
                  </a:cxn>
                  <a:cxn ang="0">
                    <a:pos x="T10" y="T11"/>
                  </a:cxn>
                </a:cxnLst>
                <a:rect l="0" t="0" r="r" b="b"/>
                <a:pathLst>
                  <a:path w="7" h="18">
                    <a:moveTo>
                      <a:pt x="2" y="0"/>
                    </a:moveTo>
                    <a:lnTo>
                      <a:pt x="0" y="5"/>
                    </a:lnTo>
                    <a:lnTo>
                      <a:pt x="0" y="9"/>
                    </a:lnTo>
                    <a:lnTo>
                      <a:pt x="2" y="12"/>
                    </a:lnTo>
                    <a:lnTo>
                      <a:pt x="4" y="16"/>
                    </a:lnTo>
                    <a:lnTo>
                      <a:pt x="7" y="1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6" name="Freeform 854"/>
              <p:cNvSpPr>
                <a:spLocks/>
              </p:cNvSpPr>
              <p:nvPr userDrawn="1"/>
            </p:nvSpPr>
            <p:spPr bwMode="gray">
              <a:xfrm>
                <a:off x="2359" y="2020"/>
                <a:ext cx="9" cy="7"/>
              </a:xfrm>
              <a:custGeom>
                <a:avLst/>
                <a:gdLst>
                  <a:gd name="T0" fmla="*/ 9 w 9"/>
                  <a:gd name="T1" fmla="*/ 7 h 7"/>
                  <a:gd name="T2" fmla="*/ 5 w 9"/>
                  <a:gd name="T3" fmla="*/ 7 h 7"/>
                  <a:gd name="T4" fmla="*/ 2 w 9"/>
                  <a:gd name="T5" fmla="*/ 5 h 7"/>
                  <a:gd name="T6" fmla="*/ 0 w 9"/>
                  <a:gd name="T7" fmla="*/ 4 h 7"/>
                  <a:gd name="T8" fmla="*/ 0 w 9"/>
                  <a:gd name="T9" fmla="*/ 0 h 7"/>
                </a:gdLst>
                <a:ahLst/>
                <a:cxnLst>
                  <a:cxn ang="0">
                    <a:pos x="T0" y="T1"/>
                  </a:cxn>
                  <a:cxn ang="0">
                    <a:pos x="T2" y="T3"/>
                  </a:cxn>
                  <a:cxn ang="0">
                    <a:pos x="T4" y="T5"/>
                  </a:cxn>
                  <a:cxn ang="0">
                    <a:pos x="T6" y="T7"/>
                  </a:cxn>
                  <a:cxn ang="0">
                    <a:pos x="T8" y="T9"/>
                  </a:cxn>
                </a:cxnLst>
                <a:rect l="0" t="0" r="r" b="b"/>
                <a:pathLst>
                  <a:path w="9" h="7">
                    <a:moveTo>
                      <a:pt x="9" y="7"/>
                    </a:moveTo>
                    <a:lnTo>
                      <a:pt x="5" y="7"/>
                    </a:lnTo>
                    <a:lnTo>
                      <a:pt x="2" y="5"/>
                    </a:lnTo>
                    <a:lnTo>
                      <a:pt x="0"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7" name="Freeform 855"/>
              <p:cNvSpPr>
                <a:spLocks/>
              </p:cNvSpPr>
              <p:nvPr userDrawn="1"/>
            </p:nvSpPr>
            <p:spPr bwMode="gray">
              <a:xfrm>
                <a:off x="2345" y="1277"/>
                <a:ext cx="7" cy="3"/>
              </a:xfrm>
              <a:custGeom>
                <a:avLst/>
                <a:gdLst>
                  <a:gd name="T0" fmla="*/ 2 w 7"/>
                  <a:gd name="T1" fmla="*/ 3 h 3"/>
                  <a:gd name="T2" fmla="*/ 2 w 7"/>
                  <a:gd name="T3" fmla="*/ 2 h 3"/>
                  <a:gd name="T4" fmla="*/ 0 w 7"/>
                  <a:gd name="T5" fmla="*/ 0 h 3"/>
                  <a:gd name="T6" fmla="*/ 0 w 7"/>
                  <a:gd name="T7" fmla="*/ 0 h 3"/>
                  <a:gd name="T8" fmla="*/ 2 w 7"/>
                  <a:gd name="T9" fmla="*/ 0 h 3"/>
                  <a:gd name="T10" fmla="*/ 4 w 7"/>
                  <a:gd name="T11" fmla="*/ 0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2" y="3"/>
                    </a:moveTo>
                    <a:lnTo>
                      <a:pt x="2" y="2"/>
                    </a:lnTo>
                    <a:lnTo>
                      <a:pt x="0" y="0"/>
                    </a:lnTo>
                    <a:lnTo>
                      <a:pt x="0" y="0"/>
                    </a:lnTo>
                    <a:lnTo>
                      <a:pt x="2" y="0"/>
                    </a:lnTo>
                    <a:lnTo>
                      <a:pt x="4" y="0"/>
                    </a:lnTo>
                    <a:lnTo>
                      <a:pt x="7"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8" name="Freeform 856"/>
              <p:cNvSpPr>
                <a:spLocks/>
              </p:cNvSpPr>
              <p:nvPr userDrawn="1"/>
            </p:nvSpPr>
            <p:spPr bwMode="gray">
              <a:xfrm>
                <a:off x="2345" y="1270"/>
                <a:ext cx="9" cy="16"/>
              </a:xfrm>
              <a:custGeom>
                <a:avLst/>
                <a:gdLst>
                  <a:gd name="T0" fmla="*/ 0 w 9"/>
                  <a:gd name="T1" fmla="*/ 16 h 16"/>
                  <a:gd name="T2" fmla="*/ 0 w 9"/>
                  <a:gd name="T3" fmla="*/ 10 h 16"/>
                  <a:gd name="T4" fmla="*/ 2 w 9"/>
                  <a:gd name="T5" fmla="*/ 7 h 16"/>
                  <a:gd name="T6" fmla="*/ 4 w 9"/>
                  <a:gd name="T7" fmla="*/ 3 h 16"/>
                  <a:gd name="T8" fmla="*/ 9 w 9"/>
                  <a:gd name="T9" fmla="*/ 0 h 16"/>
                </a:gdLst>
                <a:ahLst/>
                <a:cxnLst>
                  <a:cxn ang="0">
                    <a:pos x="T0" y="T1"/>
                  </a:cxn>
                  <a:cxn ang="0">
                    <a:pos x="T2" y="T3"/>
                  </a:cxn>
                  <a:cxn ang="0">
                    <a:pos x="T4" y="T5"/>
                  </a:cxn>
                  <a:cxn ang="0">
                    <a:pos x="T6" y="T7"/>
                  </a:cxn>
                  <a:cxn ang="0">
                    <a:pos x="T8" y="T9"/>
                  </a:cxn>
                </a:cxnLst>
                <a:rect l="0" t="0" r="r" b="b"/>
                <a:pathLst>
                  <a:path w="9" h="16">
                    <a:moveTo>
                      <a:pt x="0" y="16"/>
                    </a:moveTo>
                    <a:lnTo>
                      <a:pt x="0" y="10"/>
                    </a:lnTo>
                    <a:lnTo>
                      <a:pt x="2" y="7"/>
                    </a:lnTo>
                    <a:lnTo>
                      <a:pt x="4"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29" name="Freeform 857"/>
              <p:cNvSpPr>
                <a:spLocks/>
              </p:cNvSpPr>
              <p:nvPr userDrawn="1"/>
            </p:nvSpPr>
            <p:spPr bwMode="gray">
              <a:xfrm>
                <a:off x="2565" y="2101"/>
                <a:ext cx="2" cy="7"/>
              </a:xfrm>
              <a:custGeom>
                <a:avLst/>
                <a:gdLst>
                  <a:gd name="T0" fmla="*/ 0 w 2"/>
                  <a:gd name="T1" fmla="*/ 5 h 7"/>
                  <a:gd name="T2" fmla="*/ 2 w 2"/>
                  <a:gd name="T3" fmla="*/ 7 h 7"/>
                  <a:gd name="T4" fmla="*/ 2 w 2"/>
                  <a:gd name="T5" fmla="*/ 7 h 7"/>
                  <a:gd name="T6" fmla="*/ 2 w 2"/>
                  <a:gd name="T7" fmla="*/ 7 h 7"/>
                  <a:gd name="T8" fmla="*/ 2 w 2"/>
                  <a:gd name="T9" fmla="*/ 7 h 7"/>
                  <a:gd name="T10" fmla="*/ 2 w 2"/>
                  <a:gd name="T11" fmla="*/ 5 h 7"/>
                  <a:gd name="T12" fmla="*/ 2 w 2"/>
                  <a:gd name="T13" fmla="*/ 3 h 7"/>
                  <a:gd name="T14" fmla="*/ 2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5"/>
                    </a:moveTo>
                    <a:lnTo>
                      <a:pt x="2" y="7"/>
                    </a:lnTo>
                    <a:lnTo>
                      <a:pt x="2" y="7"/>
                    </a:lnTo>
                    <a:lnTo>
                      <a:pt x="2" y="7"/>
                    </a:lnTo>
                    <a:lnTo>
                      <a:pt x="2" y="7"/>
                    </a:lnTo>
                    <a:lnTo>
                      <a:pt x="2" y="5"/>
                    </a:lnTo>
                    <a:lnTo>
                      <a:pt x="2" y="3"/>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0" name="Freeform 858"/>
              <p:cNvSpPr>
                <a:spLocks/>
              </p:cNvSpPr>
              <p:nvPr userDrawn="1"/>
            </p:nvSpPr>
            <p:spPr bwMode="gray">
              <a:xfrm>
                <a:off x="2558" y="2102"/>
                <a:ext cx="18" cy="4"/>
              </a:xfrm>
              <a:custGeom>
                <a:avLst/>
                <a:gdLst>
                  <a:gd name="T0" fmla="*/ 18 w 18"/>
                  <a:gd name="T1" fmla="*/ 0 h 4"/>
                  <a:gd name="T2" fmla="*/ 14 w 18"/>
                  <a:gd name="T3" fmla="*/ 4 h 4"/>
                  <a:gd name="T4" fmla="*/ 9 w 18"/>
                  <a:gd name="T5" fmla="*/ 4 h 4"/>
                  <a:gd name="T6" fmla="*/ 4 w 18"/>
                  <a:gd name="T7" fmla="*/ 4 h 4"/>
                  <a:gd name="T8" fmla="*/ 0 w 18"/>
                  <a:gd name="T9" fmla="*/ 2 h 4"/>
                </a:gdLst>
                <a:ahLst/>
                <a:cxnLst>
                  <a:cxn ang="0">
                    <a:pos x="T0" y="T1"/>
                  </a:cxn>
                  <a:cxn ang="0">
                    <a:pos x="T2" y="T3"/>
                  </a:cxn>
                  <a:cxn ang="0">
                    <a:pos x="T4" y="T5"/>
                  </a:cxn>
                  <a:cxn ang="0">
                    <a:pos x="T6" y="T7"/>
                  </a:cxn>
                  <a:cxn ang="0">
                    <a:pos x="T8" y="T9"/>
                  </a:cxn>
                </a:cxnLst>
                <a:rect l="0" t="0" r="r" b="b"/>
                <a:pathLst>
                  <a:path w="18" h="4">
                    <a:moveTo>
                      <a:pt x="18" y="0"/>
                    </a:moveTo>
                    <a:lnTo>
                      <a:pt x="14" y="4"/>
                    </a:lnTo>
                    <a:lnTo>
                      <a:pt x="9" y="4"/>
                    </a:lnTo>
                    <a:lnTo>
                      <a:pt x="4" y="4"/>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1" name="Freeform 859"/>
              <p:cNvSpPr>
                <a:spLocks/>
              </p:cNvSpPr>
              <p:nvPr userDrawn="1"/>
            </p:nvSpPr>
            <p:spPr bwMode="gray">
              <a:xfrm>
                <a:off x="2558" y="1340"/>
                <a:ext cx="2" cy="19"/>
              </a:xfrm>
              <a:custGeom>
                <a:avLst/>
                <a:gdLst>
                  <a:gd name="T0" fmla="*/ 2 w 2"/>
                  <a:gd name="T1" fmla="*/ 19 h 19"/>
                  <a:gd name="T2" fmla="*/ 2 w 2"/>
                  <a:gd name="T3" fmla="*/ 14 h 19"/>
                  <a:gd name="T4" fmla="*/ 2 w 2"/>
                  <a:gd name="T5" fmla="*/ 10 h 19"/>
                  <a:gd name="T6" fmla="*/ 2 w 2"/>
                  <a:gd name="T7" fmla="*/ 5 h 19"/>
                  <a:gd name="T8" fmla="*/ 0 w 2"/>
                  <a:gd name="T9" fmla="*/ 0 h 19"/>
                </a:gdLst>
                <a:ahLst/>
                <a:cxnLst>
                  <a:cxn ang="0">
                    <a:pos x="T0" y="T1"/>
                  </a:cxn>
                  <a:cxn ang="0">
                    <a:pos x="T2" y="T3"/>
                  </a:cxn>
                  <a:cxn ang="0">
                    <a:pos x="T4" y="T5"/>
                  </a:cxn>
                  <a:cxn ang="0">
                    <a:pos x="T6" y="T7"/>
                  </a:cxn>
                  <a:cxn ang="0">
                    <a:pos x="T8" y="T9"/>
                  </a:cxn>
                </a:cxnLst>
                <a:rect l="0" t="0" r="r" b="b"/>
                <a:pathLst>
                  <a:path w="2" h="19">
                    <a:moveTo>
                      <a:pt x="2" y="19"/>
                    </a:moveTo>
                    <a:lnTo>
                      <a:pt x="2" y="14"/>
                    </a:lnTo>
                    <a:lnTo>
                      <a:pt x="2" y="10"/>
                    </a:lnTo>
                    <a:lnTo>
                      <a:pt x="2"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2" name="Freeform 860"/>
              <p:cNvSpPr>
                <a:spLocks/>
              </p:cNvSpPr>
              <p:nvPr userDrawn="1"/>
            </p:nvSpPr>
            <p:spPr bwMode="gray">
              <a:xfrm>
                <a:off x="2550" y="1350"/>
                <a:ext cx="19" cy="1"/>
              </a:xfrm>
              <a:custGeom>
                <a:avLst/>
                <a:gdLst>
                  <a:gd name="T0" fmla="*/ 19 w 19"/>
                  <a:gd name="T1" fmla="*/ 14 w 19"/>
                  <a:gd name="T2" fmla="*/ 10 w 19"/>
                  <a:gd name="T3" fmla="*/ 5 w 19"/>
                  <a:gd name="T4" fmla="*/ 0 w 19"/>
                </a:gdLst>
                <a:ahLst/>
                <a:cxnLst>
                  <a:cxn ang="0">
                    <a:pos x="T0" y="0"/>
                  </a:cxn>
                  <a:cxn ang="0">
                    <a:pos x="T1" y="0"/>
                  </a:cxn>
                  <a:cxn ang="0">
                    <a:pos x="T2" y="0"/>
                  </a:cxn>
                  <a:cxn ang="0">
                    <a:pos x="T3" y="0"/>
                  </a:cxn>
                  <a:cxn ang="0">
                    <a:pos x="T4" y="0"/>
                  </a:cxn>
                </a:cxnLst>
                <a:rect l="0" t="0" r="r" b="b"/>
                <a:pathLst>
                  <a:path w="19">
                    <a:moveTo>
                      <a:pt x="19" y="0"/>
                    </a:moveTo>
                    <a:lnTo>
                      <a:pt x="14" y="0"/>
                    </a:lnTo>
                    <a:lnTo>
                      <a:pt x="10" y="0"/>
                    </a:lnTo>
                    <a:lnTo>
                      <a:pt x="5"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3" name="Freeform 861"/>
              <p:cNvSpPr>
                <a:spLocks/>
              </p:cNvSpPr>
              <p:nvPr userDrawn="1"/>
            </p:nvSpPr>
            <p:spPr bwMode="gray">
              <a:xfrm>
                <a:off x="3610" y="1212"/>
                <a:ext cx="12" cy="11"/>
              </a:xfrm>
              <a:custGeom>
                <a:avLst/>
                <a:gdLst>
                  <a:gd name="T0" fmla="*/ 12 w 12"/>
                  <a:gd name="T1" fmla="*/ 11 h 11"/>
                  <a:gd name="T2" fmla="*/ 12 w 12"/>
                  <a:gd name="T3" fmla="*/ 7 h 11"/>
                  <a:gd name="T4" fmla="*/ 10 w 12"/>
                  <a:gd name="T5" fmla="*/ 4 h 11"/>
                  <a:gd name="T6" fmla="*/ 7 w 12"/>
                  <a:gd name="T7" fmla="*/ 2 h 11"/>
                  <a:gd name="T8" fmla="*/ 3 w 12"/>
                  <a:gd name="T9" fmla="*/ 0 h 11"/>
                  <a:gd name="T10" fmla="*/ 0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12" y="11"/>
                    </a:moveTo>
                    <a:lnTo>
                      <a:pt x="12" y="7"/>
                    </a:lnTo>
                    <a:lnTo>
                      <a:pt x="10" y="4"/>
                    </a:lnTo>
                    <a:lnTo>
                      <a:pt x="7" y="2"/>
                    </a:lnTo>
                    <a:lnTo>
                      <a:pt x="3"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4" name="Freeform 862"/>
              <p:cNvSpPr>
                <a:spLocks/>
              </p:cNvSpPr>
              <p:nvPr userDrawn="1"/>
            </p:nvSpPr>
            <p:spPr bwMode="gray">
              <a:xfrm>
                <a:off x="3617" y="1214"/>
                <a:ext cx="3" cy="7"/>
              </a:xfrm>
              <a:custGeom>
                <a:avLst/>
                <a:gdLst>
                  <a:gd name="T0" fmla="*/ 0 w 3"/>
                  <a:gd name="T1" fmla="*/ 0 h 7"/>
                  <a:gd name="T2" fmla="*/ 0 w 3"/>
                  <a:gd name="T3" fmla="*/ 0 h 7"/>
                  <a:gd name="T4" fmla="*/ 1 w 3"/>
                  <a:gd name="T5" fmla="*/ 2 h 7"/>
                  <a:gd name="T6" fmla="*/ 3 w 3"/>
                  <a:gd name="T7" fmla="*/ 2 h 7"/>
                  <a:gd name="T8" fmla="*/ 3 w 3"/>
                  <a:gd name="T9" fmla="*/ 5 h 7"/>
                  <a:gd name="T10" fmla="*/ 1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0"/>
                    </a:moveTo>
                    <a:lnTo>
                      <a:pt x="0" y="0"/>
                    </a:lnTo>
                    <a:lnTo>
                      <a:pt x="1" y="2"/>
                    </a:lnTo>
                    <a:lnTo>
                      <a:pt x="3" y="2"/>
                    </a:lnTo>
                    <a:lnTo>
                      <a:pt x="3" y="5"/>
                    </a:lnTo>
                    <a:lnTo>
                      <a:pt x="1"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5" name="Freeform 863"/>
              <p:cNvSpPr>
                <a:spLocks/>
              </p:cNvSpPr>
              <p:nvPr userDrawn="1"/>
            </p:nvSpPr>
            <p:spPr bwMode="gray">
              <a:xfrm>
                <a:off x="3195" y="840"/>
                <a:ext cx="14" cy="7"/>
              </a:xfrm>
              <a:custGeom>
                <a:avLst/>
                <a:gdLst>
                  <a:gd name="T0" fmla="*/ 0 w 14"/>
                  <a:gd name="T1" fmla="*/ 0 h 7"/>
                  <a:gd name="T2" fmla="*/ 4 w 14"/>
                  <a:gd name="T3" fmla="*/ 0 h 7"/>
                  <a:gd name="T4" fmla="*/ 9 w 14"/>
                  <a:gd name="T5" fmla="*/ 1 h 7"/>
                  <a:gd name="T6" fmla="*/ 12 w 14"/>
                  <a:gd name="T7" fmla="*/ 5 h 7"/>
                  <a:gd name="T8" fmla="*/ 14 w 14"/>
                  <a:gd name="T9" fmla="*/ 7 h 7"/>
                </a:gdLst>
                <a:ahLst/>
                <a:cxnLst>
                  <a:cxn ang="0">
                    <a:pos x="T0" y="T1"/>
                  </a:cxn>
                  <a:cxn ang="0">
                    <a:pos x="T2" y="T3"/>
                  </a:cxn>
                  <a:cxn ang="0">
                    <a:pos x="T4" y="T5"/>
                  </a:cxn>
                  <a:cxn ang="0">
                    <a:pos x="T6" y="T7"/>
                  </a:cxn>
                  <a:cxn ang="0">
                    <a:pos x="T8" y="T9"/>
                  </a:cxn>
                </a:cxnLst>
                <a:rect l="0" t="0" r="r" b="b"/>
                <a:pathLst>
                  <a:path w="14" h="7">
                    <a:moveTo>
                      <a:pt x="0" y="0"/>
                    </a:moveTo>
                    <a:lnTo>
                      <a:pt x="4" y="0"/>
                    </a:lnTo>
                    <a:lnTo>
                      <a:pt x="9" y="1"/>
                    </a:lnTo>
                    <a:lnTo>
                      <a:pt x="12" y="5"/>
                    </a:lnTo>
                    <a:lnTo>
                      <a:pt x="14"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6" name="Freeform 864"/>
              <p:cNvSpPr>
                <a:spLocks/>
              </p:cNvSpPr>
              <p:nvPr userDrawn="1"/>
            </p:nvSpPr>
            <p:spPr bwMode="gray">
              <a:xfrm>
                <a:off x="3195" y="838"/>
                <a:ext cx="11" cy="9"/>
              </a:xfrm>
              <a:custGeom>
                <a:avLst/>
                <a:gdLst>
                  <a:gd name="T0" fmla="*/ 11 w 11"/>
                  <a:gd name="T1" fmla="*/ 0 h 9"/>
                  <a:gd name="T2" fmla="*/ 7 w 11"/>
                  <a:gd name="T3" fmla="*/ 0 h 9"/>
                  <a:gd name="T4" fmla="*/ 5 w 11"/>
                  <a:gd name="T5" fmla="*/ 2 h 9"/>
                  <a:gd name="T6" fmla="*/ 2 w 11"/>
                  <a:gd name="T7" fmla="*/ 5 h 9"/>
                  <a:gd name="T8" fmla="*/ 0 w 11"/>
                  <a:gd name="T9" fmla="*/ 9 h 9"/>
                </a:gdLst>
                <a:ahLst/>
                <a:cxnLst>
                  <a:cxn ang="0">
                    <a:pos x="T0" y="T1"/>
                  </a:cxn>
                  <a:cxn ang="0">
                    <a:pos x="T2" y="T3"/>
                  </a:cxn>
                  <a:cxn ang="0">
                    <a:pos x="T4" y="T5"/>
                  </a:cxn>
                  <a:cxn ang="0">
                    <a:pos x="T6" y="T7"/>
                  </a:cxn>
                  <a:cxn ang="0">
                    <a:pos x="T8" y="T9"/>
                  </a:cxn>
                </a:cxnLst>
                <a:rect l="0" t="0" r="r" b="b"/>
                <a:pathLst>
                  <a:path w="11" h="9">
                    <a:moveTo>
                      <a:pt x="11" y="0"/>
                    </a:moveTo>
                    <a:lnTo>
                      <a:pt x="7" y="0"/>
                    </a:lnTo>
                    <a:lnTo>
                      <a:pt x="5" y="2"/>
                    </a:lnTo>
                    <a:lnTo>
                      <a:pt x="2" y="5"/>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7" name="Freeform 865"/>
              <p:cNvSpPr>
                <a:spLocks/>
              </p:cNvSpPr>
              <p:nvPr userDrawn="1"/>
            </p:nvSpPr>
            <p:spPr bwMode="gray">
              <a:xfrm>
                <a:off x="3403" y="903"/>
                <a:ext cx="4" cy="3"/>
              </a:xfrm>
              <a:custGeom>
                <a:avLst/>
                <a:gdLst>
                  <a:gd name="T0" fmla="*/ 0 w 4"/>
                  <a:gd name="T1" fmla="*/ 1 h 3"/>
                  <a:gd name="T2" fmla="*/ 2 w 4"/>
                  <a:gd name="T3" fmla="*/ 0 h 3"/>
                  <a:gd name="T4" fmla="*/ 4 w 4"/>
                  <a:gd name="T5" fmla="*/ 0 h 3"/>
                  <a:gd name="T6" fmla="*/ 4 w 4"/>
                  <a:gd name="T7" fmla="*/ 0 h 3"/>
                  <a:gd name="T8" fmla="*/ 4 w 4"/>
                  <a:gd name="T9" fmla="*/ 1 h 3"/>
                  <a:gd name="T10" fmla="*/ 2 w 4"/>
                  <a:gd name="T11" fmla="*/ 1 h 3"/>
                  <a:gd name="T12" fmla="*/ 2 w 4"/>
                  <a:gd name="T13" fmla="*/ 1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1"/>
                    </a:moveTo>
                    <a:lnTo>
                      <a:pt x="2" y="0"/>
                    </a:lnTo>
                    <a:lnTo>
                      <a:pt x="4" y="0"/>
                    </a:lnTo>
                    <a:lnTo>
                      <a:pt x="4" y="0"/>
                    </a:lnTo>
                    <a:lnTo>
                      <a:pt x="4" y="1"/>
                    </a:lnTo>
                    <a:lnTo>
                      <a:pt x="2" y="1"/>
                    </a:lnTo>
                    <a:lnTo>
                      <a:pt x="2" y="1"/>
                    </a:lnTo>
                    <a:lnTo>
                      <a:pt x="0" y="3"/>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8" name="Freeform 866"/>
              <p:cNvSpPr>
                <a:spLocks/>
              </p:cNvSpPr>
              <p:nvPr userDrawn="1"/>
            </p:nvSpPr>
            <p:spPr bwMode="gray">
              <a:xfrm>
                <a:off x="3400" y="897"/>
                <a:ext cx="8" cy="14"/>
              </a:xfrm>
              <a:custGeom>
                <a:avLst/>
                <a:gdLst>
                  <a:gd name="T0" fmla="*/ 8 w 8"/>
                  <a:gd name="T1" fmla="*/ 14 h 14"/>
                  <a:gd name="T2" fmla="*/ 8 w 8"/>
                  <a:gd name="T3" fmla="*/ 9 h 14"/>
                  <a:gd name="T4" fmla="*/ 7 w 8"/>
                  <a:gd name="T5" fmla="*/ 6 h 14"/>
                  <a:gd name="T6" fmla="*/ 3 w 8"/>
                  <a:gd name="T7" fmla="*/ 2 h 14"/>
                  <a:gd name="T8" fmla="*/ 0 w 8"/>
                  <a:gd name="T9" fmla="*/ 0 h 14"/>
                </a:gdLst>
                <a:ahLst/>
                <a:cxnLst>
                  <a:cxn ang="0">
                    <a:pos x="T0" y="T1"/>
                  </a:cxn>
                  <a:cxn ang="0">
                    <a:pos x="T2" y="T3"/>
                  </a:cxn>
                  <a:cxn ang="0">
                    <a:pos x="T4" y="T5"/>
                  </a:cxn>
                  <a:cxn ang="0">
                    <a:pos x="T6" y="T7"/>
                  </a:cxn>
                  <a:cxn ang="0">
                    <a:pos x="T8" y="T9"/>
                  </a:cxn>
                </a:cxnLst>
                <a:rect l="0" t="0" r="r" b="b"/>
                <a:pathLst>
                  <a:path w="8" h="14">
                    <a:moveTo>
                      <a:pt x="8" y="14"/>
                    </a:moveTo>
                    <a:lnTo>
                      <a:pt x="8" y="9"/>
                    </a:lnTo>
                    <a:lnTo>
                      <a:pt x="7" y="6"/>
                    </a:lnTo>
                    <a:lnTo>
                      <a:pt x="3"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39" name="Freeform 867"/>
              <p:cNvSpPr>
                <a:spLocks/>
              </p:cNvSpPr>
              <p:nvPr userDrawn="1"/>
            </p:nvSpPr>
            <p:spPr bwMode="gray">
              <a:xfrm>
                <a:off x="3186" y="1910"/>
                <a:ext cx="20" cy="9"/>
              </a:xfrm>
              <a:custGeom>
                <a:avLst/>
                <a:gdLst>
                  <a:gd name="T0" fmla="*/ 0 w 20"/>
                  <a:gd name="T1" fmla="*/ 9 h 9"/>
                  <a:gd name="T2" fmla="*/ 7 w 20"/>
                  <a:gd name="T3" fmla="*/ 9 h 9"/>
                  <a:gd name="T4" fmla="*/ 11 w 20"/>
                  <a:gd name="T5" fmla="*/ 7 h 9"/>
                  <a:gd name="T6" fmla="*/ 16 w 20"/>
                  <a:gd name="T7" fmla="*/ 3 h 9"/>
                  <a:gd name="T8" fmla="*/ 20 w 20"/>
                  <a:gd name="T9" fmla="*/ 0 h 9"/>
                </a:gdLst>
                <a:ahLst/>
                <a:cxnLst>
                  <a:cxn ang="0">
                    <a:pos x="T0" y="T1"/>
                  </a:cxn>
                  <a:cxn ang="0">
                    <a:pos x="T2" y="T3"/>
                  </a:cxn>
                  <a:cxn ang="0">
                    <a:pos x="T4" y="T5"/>
                  </a:cxn>
                  <a:cxn ang="0">
                    <a:pos x="T6" y="T7"/>
                  </a:cxn>
                  <a:cxn ang="0">
                    <a:pos x="T8" y="T9"/>
                  </a:cxn>
                </a:cxnLst>
                <a:rect l="0" t="0" r="r" b="b"/>
                <a:pathLst>
                  <a:path w="20" h="9">
                    <a:moveTo>
                      <a:pt x="0" y="9"/>
                    </a:moveTo>
                    <a:lnTo>
                      <a:pt x="7" y="9"/>
                    </a:lnTo>
                    <a:lnTo>
                      <a:pt x="11" y="7"/>
                    </a:lnTo>
                    <a:lnTo>
                      <a:pt x="16" y="3"/>
                    </a:lnTo>
                    <a:lnTo>
                      <a:pt x="2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0" name="Freeform 868"/>
              <p:cNvSpPr>
                <a:spLocks/>
              </p:cNvSpPr>
              <p:nvPr userDrawn="1"/>
            </p:nvSpPr>
            <p:spPr bwMode="gray">
              <a:xfrm>
                <a:off x="3192" y="1912"/>
                <a:ext cx="7" cy="7"/>
              </a:xfrm>
              <a:custGeom>
                <a:avLst/>
                <a:gdLst>
                  <a:gd name="T0" fmla="*/ 7 w 7"/>
                  <a:gd name="T1" fmla="*/ 7 h 7"/>
                  <a:gd name="T2" fmla="*/ 5 w 7"/>
                  <a:gd name="T3" fmla="*/ 7 h 7"/>
                  <a:gd name="T4" fmla="*/ 5 w 7"/>
                  <a:gd name="T5" fmla="*/ 7 h 7"/>
                  <a:gd name="T6" fmla="*/ 3 w 7"/>
                  <a:gd name="T7" fmla="*/ 7 h 7"/>
                  <a:gd name="T8" fmla="*/ 1 w 7"/>
                  <a:gd name="T9" fmla="*/ 3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7"/>
                    </a:moveTo>
                    <a:lnTo>
                      <a:pt x="5" y="7"/>
                    </a:lnTo>
                    <a:lnTo>
                      <a:pt x="5" y="7"/>
                    </a:lnTo>
                    <a:lnTo>
                      <a:pt x="3" y="7"/>
                    </a:lnTo>
                    <a:lnTo>
                      <a:pt x="1"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1" name="Freeform 869"/>
              <p:cNvSpPr>
                <a:spLocks/>
              </p:cNvSpPr>
              <p:nvPr userDrawn="1"/>
            </p:nvSpPr>
            <p:spPr bwMode="gray">
              <a:xfrm>
                <a:off x="3669" y="1609"/>
                <a:ext cx="14" cy="14"/>
              </a:xfrm>
              <a:custGeom>
                <a:avLst/>
                <a:gdLst>
                  <a:gd name="T0" fmla="*/ 0 w 14"/>
                  <a:gd name="T1" fmla="*/ 14 h 14"/>
                  <a:gd name="T2" fmla="*/ 5 w 14"/>
                  <a:gd name="T3" fmla="*/ 12 h 14"/>
                  <a:gd name="T4" fmla="*/ 11 w 14"/>
                  <a:gd name="T5" fmla="*/ 11 h 14"/>
                  <a:gd name="T6" fmla="*/ 12 w 14"/>
                  <a:gd name="T7" fmla="*/ 5 h 14"/>
                  <a:gd name="T8" fmla="*/ 14 w 14"/>
                  <a:gd name="T9" fmla="*/ 0 h 14"/>
                </a:gdLst>
                <a:ahLst/>
                <a:cxnLst>
                  <a:cxn ang="0">
                    <a:pos x="T0" y="T1"/>
                  </a:cxn>
                  <a:cxn ang="0">
                    <a:pos x="T2" y="T3"/>
                  </a:cxn>
                  <a:cxn ang="0">
                    <a:pos x="T4" y="T5"/>
                  </a:cxn>
                  <a:cxn ang="0">
                    <a:pos x="T6" y="T7"/>
                  </a:cxn>
                  <a:cxn ang="0">
                    <a:pos x="T8" y="T9"/>
                  </a:cxn>
                </a:cxnLst>
                <a:rect l="0" t="0" r="r" b="b"/>
                <a:pathLst>
                  <a:path w="14" h="14">
                    <a:moveTo>
                      <a:pt x="0" y="14"/>
                    </a:moveTo>
                    <a:lnTo>
                      <a:pt x="5" y="12"/>
                    </a:lnTo>
                    <a:lnTo>
                      <a:pt x="11" y="11"/>
                    </a:lnTo>
                    <a:lnTo>
                      <a:pt x="12" y="5"/>
                    </a:lnTo>
                    <a:lnTo>
                      <a:pt x="1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2" name="Freeform 870"/>
              <p:cNvSpPr>
                <a:spLocks/>
              </p:cNvSpPr>
              <p:nvPr userDrawn="1"/>
            </p:nvSpPr>
            <p:spPr bwMode="gray">
              <a:xfrm>
                <a:off x="3676" y="1611"/>
                <a:ext cx="5" cy="9"/>
              </a:xfrm>
              <a:custGeom>
                <a:avLst/>
                <a:gdLst>
                  <a:gd name="T0" fmla="*/ 0 w 5"/>
                  <a:gd name="T1" fmla="*/ 0 h 9"/>
                  <a:gd name="T2" fmla="*/ 4 w 5"/>
                  <a:gd name="T3" fmla="*/ 3 h 9"/>
                  <a:gd name="T4" fmla="*/ 5 w 5"/>
                  <a:gd name="T5" fmla="*/ 7 h 9"/>
                  <a:gd name="T6" fmla="*/ 5 w 5"/>
                  <a:gd name="T7" fmla="*/ 7 h 9"/>
                  <a:gd name="T8" fmla="*/ 5 w 5"/>
                  <a:gd name="T9" fmla="*/ 9 h 9"/>
                  <a:gd name="T10" fmla="*/ 4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4" y="3"/>
                    </a:lnTo>
                    <a:lnTo>
                      <a:pt x="5" y="7"/>
                    </a:lnTo>
                    <a:lnTo>
                      <a:pt x="5" y="7"/>
                    </a:lnTo>
                    <a:lnTo>
                      <a:pt x="5" y="9"/>
                    </a:lnTo>
                    <a:lnTo>
                      <a:pt x="4"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3943" name="Freeform 871"/>
            <p:cNvSpPr>
              <a:spLocks/>
            </p:cNvSpPr>
            <p:nvPr userDrawn="1"/>
          </p:nvSpPr>
          <p:spPr bwMode="gray">
            <a:xfrm>
              <a:off x="3197" y="1660"/>
              <a:ext cx="2" cy="19"/>
            </a:xfrm>
            <a:custGeom>
              <a:avLst/>
              <a:gdLst>
                <a:gd name="T0" fmla="*/ 2 w 2"/>
                <a:gd name="T1" fmla="*/ 19 h 19"/>
                <a:gd name="T2" fmla="*/ 2 w 2"/>
                <a:gd name="T3" fmla="*/ 16 h 19"/>
                <a:gd name="T4" fmla="*/ 2 w 2"/>
                <a:gd name="T5" fmla="*/ 10 h 19"/>
                <a:gd name="T6" fmla="*/ 2 w 2"/>
                <a:gd name="T7" fmla="*/ 5 h 19"/>
                <a:gd name="T8" fmla="*/ 0 w 2"/>
                <a:gd name="T9" fmla="*/ 0 h 19"/>
              </a:gdLst>
              <a:ahLst/>
              <a:cxnLst>
                <a:cxn ang="0">
                  <a:pos x="T0" y="T1"/>
                </a:cxn>
                <a:cxn ang="0">
                  <a:pos x="T2" y="T3"/>
                </a:cxn>
                <a:cxn ang="0">
                  <a:pos x="T4" y="T5"/>
                </a:cxn>
                <a:cxn ang="0">
                  <a:pos x="T6" y="T7"/>
                </a:cxn>
                <a:cxn ang="0">
                  <a:pos x="T8" y="T9"/>
                </a:cxn>
              </a:cxnLst>
              <a:rect l="0" t="0" r="r" b="b"/>
              <a:pathLst>
                <a:path w="2" h="19">
                  <a:moveTo>
                    <a:pt x="2" y="19"/>
                  </a:moveTo>
                  <a:lnTo>
                    <a:pt x="2" y="16"/>
                  </a:lnTo>
                  <a:lnTo>
                    <a:pt x="2" y="10"/>
                  </a:lnTo>
                  <a:lnTo>
                    <a:pt x="2"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4" name="Freeform 872"/>
            <p:cNvSpPr>
              <a:spLocks/>
            </p:cNvSpPr>
            <p:nvPr userDrawn="1"/>
          </p:nvSpPr>
          <p:spPr bwMode="gray">
            <a:xfrm>
              <a:off x="3190" y="1670"/>
              <a:ext cx="17" cy="2"/>
            </a:xfrm>
            <a:custGeom>
              <a:avLst/>
              <a:gdLst>
                <a:gd name="T0" fmla="*/ 17 w 17"/>
                <a:gd name="T1" fmla="*/ 0 h 2"/>
                <a:gd name="T2" fmla="*/ 14 w 17"/>
                <a:gd name="T3" fmla="*/ 0 h 2"/>
                <a:gd name="T4" fmla="*/ 9 w 17"/>
                <a:gd name="T5" fmla="*/ 0 h 2"/>
                <a:gd name="T6" fmla="*/ 5 w 17"/>
                <a:gd name="T7" fmla="*/ 2 h 2"/>
                <a:gd name="T8" fmla="*/ 0 w 17"/>
                <a:gd name="T9" fmla="*/ 2 h 2"/>
              </a:gdLst>
              <a:ahLst/>
              <a:cxnLst>
                <a:cxn ang="0">
                  <a:pos x="T0" y="T1"/>
                </a:cxn>
                <a:cxn ang="0">
                  <a:pos x="T2" y="T3"/>
                </a:cxn>
                <a:cxn ang="0">
                  <a:pos x="T4" y="T5"/>
                </a:cxn>
                <a:cxn ang="0">
                  <a:pos x="T6" y="T7"/>
                </a:cxn>
                <a:cxn ang="0">
                  <a:pos x="T8" y="T9"/>
                </a:cxn>
              </a:cxnLst>
              <a:rect l="0" t="0" r="r" b="b"/>
              <a:pathLst>
                <a:path w="17" h="2">
                  <a:moveTo>
                    <a:pt x="17" y="0"/>
                  </a:moveTo>
                  <a:lnTo>
                    <a:pt x="14" y="0"/>
                  </a:lnTo>
                  <a:lnTo>
                    <a:pt x="9" y="0"/>
                  </a:lnTo>
                  <a:lnTo>
                    <a:pt x="5" y="2"/>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5" name="Freeform 873"/>
            <p:cNvSpPr>
              <a:spLocks/>
            </p:cNvSpPr>
            <p:nvPr userDrawn="1"/>
          </p:nvSpPr>
          <p:spPr bwMode="gray">
            <a:xfrm>
              <a:off x="3687" y="1380"/>
              <a:ext cx="3" cy="2"/>
            </a:xfrm>
            <a:custGeom>
              <a:avLst/>
              <a:gdLst>
                <a:gd name="T0" fmla="*/ 0 w 3"/>
                <a:gd name="T1" fmla="*/ 2 h 2"/>
                <a:gd name="T2" fmla="*/ 1 w 3"/>
                <a:gd name="T3" fmla="*/ 0 h 2"/>
                <a:gd name="T4" fmla="*/ 3 w 3"/>
                <a:gd name="T5" fmla="*/ 0 h 2"/>
                <a:gd name="T6" fmla="*/ 3 w 3"/>
                <a:gd name="T7" fmla="*/ 0 h 2"/>
                <a:gd name="T8" fmla="*/ 3 w 3"/>
                <a:gd name="T9" fmla="*/ 0 h 2"/>
                <a:gd name="T10" fmla="*/ 1 w 3"/>
                <a:gd name="T11" fmla="*/ 0 h 2"/>
                <a:gd name="T12" fmla="*/ 1 w 3"/>
                <a:gd name="T13" fmla="*/ 2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lnTo>
                    <a:pt x="1" y="0"/>
                  </a:lnTo>
                  <a:lnTo>
                    <a:pt x="3" y="0"/>
                  </a:lnTo>
                  <a:lnTo>
                    <a:pt x="3" y="0"/>
                  </a:lnTo>
                  <a:lnTo>
                    <a:pt x="3" y="0"/>
                  </a:lnTo>
                  <a:lnTo>
                    <a:pt x="1" y="0"/>
                  </a:lnTo>
                  <a:lnTo>
                    <a:pt x="1" y="2"/>
                  </a:lnTo>
                  <a:lnTo>
                    <a:pt x="0" y="2"/>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6" name="Freeform 874"/>
            <p:cNvSpPr>
              <a:spLocks/>
            </p:cNvSpPr>
            <p:nvPr userDrawn="1"/>
          </p:nvSpPr>
          <p:spPr bwMode="gray">
            <a:xfrm>
              <a:off x="3681" y="1375"/>
              <a:ext cx="11" cy="14"/>
            </a:xfrm>
            <a:custGeom>
              <a:avLst/>
              <a:gdLst>
                <a:gd name="T0" fmla="*/ 11 w 11"/>
                <a:gd name="T1" fmla="*/ 14 h 14"/>
                <a:gd name="T2" fmla="*/ 11 w 11"/>
                <a:gd name="T3" fmla="*/ 9 h 14"/>
                <a:gd name="T4" fmla="*/ 9 w 11"/>
                <a:gd name="T5" fmla="*/ 5 h 14"/>
                <a:gd name="T6" fmla="*/ 6 w 11"/>
                <a:gd name="T7" fmla="*/ 2 h 14"/>
                <a:gd name="T8" fmla="*/ 0 w 11"/>
                <a:gd name="T9" fmla="*/ 0 h 14"/>
              </a:gdLst>
              <a:ahLst/>
              <a:cxnLst>
                <a:cxn ang="0">
                  <a:pos x="T0" y="T1"/>
                </a:cxn>
                <a:cxn ang="0">
                  <a:pos x="T2" y="T3"/>
                </a:cxn>
                <a:cxn ang="0">
                  <a:pos x="T4" y="T5"/>
                </a:cxn>
                <a:cxn ang="0">
                  <a:pos x="T6" y="T7"/>
                </a:cxn>
                <a:cxn ang="0">
                  <a:pos x="T8" y="T9"/>
                </a:cxn>
              </a:cxnLst>
              <a:rect l="0" t="0" r="r" b="b"/>
              <a:pathLst>
                <a:path w="11" h="14">
                  <a:moveTo>
                    <a:pt x="11" y="14"/>
                  </a:moveTo>
                  <a:lnTo>
                    <a:pt x="11" y="9"/>
                  </a:lnTo>
                  <a:lnTo>
                    <a:pt x="9" y="5"/>
                  </a:lnTo>
                  <a:lnTo>
                    <a:pt x="6"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7" name="Freeform 875"/>
            <p:cNvSpPr>
              <a:spLocks/>
            </p:cNvSpPr>
            <p:nvPr userDrawn="1"/>
          </p:nvSpPr>
          <p:spPr bwMode="gray">
            <a:xfrm>
              <a:off x="3349" y="2055"/>
              <a:ext cx="16" cy="7"/>
            </a:xfrm>
            <a:custGeom>
              <a:avLst/>
              <a:gdLst>
                <a:gd name="T0" fmla="*/ 0 w 16"/>
                <a:gd name="T1" fmla="*/ 0 h 7"/>
                <a:gd name="T2" fmla="*/ 2 w 16"/>
                <a:gd name="T3" fmla="*/ 4 h 7"/>
                <a:gd name="T4" fmla="*/ 5 w 16"/>
                <a:gd name="T5" fmla="*/ 5 h 7"/>
                <a:gd name="T6" fmla="*/ 10 w 16"/>
                <a:gd name="T7" fmla="*/ 7 h 7"/>
                <a:gd name="T8" fmla="*/ 12 w 16"/>
                <a:gd name="T9" fmla="*/ 7 h 7"/>
                <a:gd name="T10" fmla="*/ 16 w 16"/>
                <a:gd name="T11" fmla="*/ 5 h 7"/>
              </a:gdLst>
              <a:ahLst/>
              <a:cxnLst>
                <a:cxn ang="0">
                  <a:pos x="T0" y="T1"/>
                </a:cxn>
                <a:cxn ang="0">
                  <a:pos x="T2" y="T3"/>
                </a:cxn>
                <a:cxn ang="0">
                  <a:pos x="T4" y="T5"/>
                </a:cxn>
                <a:cxn ang="0">
                  <a:pos x="T6" y="T7"/>
                </a:cxn>
                <a:cxn ang="0">
                  <a:pos x="T8" y="T9"/>
                </a:cxn>
                <a:cxn ang="0">
                  <a:pos x="T10" y="T11"/>
                </a:cxn>
              </a:cxnLst>
              <a:rect l="0" t="0" r="r" b="b"/>
              <a:pathLst>
                <a:path w="16" h="7">
                  <a:moveTo>
                    <a:pt x="0" y="0"/>
                  </a:moveTo>
                  <a:lnTo>
                    <a:pt x="2" y="4"/>
                  </a:lnTo>
                  <a:lnTo>
                    <a:pt x="5" y="5"/>
                  </a:lnTo>
                  <a:lnTo>
                    <a:pt x="10" y="7"/>
                  </a:lnTo>
                  <a:lnTo>
                    <a:pt x="12" y="7"/>
                  </a:lnTo>
                  <a:lnTo>
                    <a:pt x="16" y="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8" name="Freeform 876"/>
            <p:cNvSpPr>
              <a:spLocks/>
            </p:cNvSpPr>
            <p:nvPr userDrawn="1"/>
          </p:nvSpPr>
          <p:spPr bwMode="gray">
            <a:xfrm>
              <a:off x="3352" y="2055"/>
              <a:ext cx="11" cy="9"/>
            </a:xfrm>
            <a:custGeom>
              <a:avLst/>
              <a:gdLst>
                <a:gd name="T0" fmla="*/ 0 w 11"/>
                <a:gd name="T1" fmla="*/ 7 h 9"/>
                <a:gd name="T2" fmla="*/ 4 w 11"/>
                <a:gd name="T3" fmla="*/ 9 h 9"/>
                <a:gd name="T4" fmla="*/ 7 w 11"/>
                <a:gd name="T5" fmla="*/ 7 h 9"/>
                <a:gd name="T6" fmla="*/ 9 w 11"/>
                <a:gd name="T7" fmla="*/ 4 h 9"/>
                <a:gd name="T8" fmla="*/ 11 w 11"/>
                <a:gd name="T9" fmla="*/ 0 h 9"/>
              </a:gdLst>
              <a:ahLst/>
              <a:cxnLst>
                <a:cxn ang="0">
                  <a:pos x="T0" y="T1"/>
                </a:cxn>
                <a:cxn ang="0">
                  <a:pos x="T2" y="T3"/>
                </a:cxn>
                <a:cxn ang="0">
                  <a:pos x="T4" y="T5"/>
                </a:cxn>
                <a:cxn ang="0">
                  <a:pos x="T6" y="T7"/>
                </a:cxn>
                <a:cxn ang="0">
                  <a:pos x="T8" y="T9"/>
                </a:cxn>
              </a:cxnLst>
              <a:rect l="0" t="0" r="r" b="b"/>
              <a:pathLst>
                <a:path w="11" h="9">
                  <a:moveTo>
                    <a:pt x="0" y="7"/>
                  </a:moveTo>
                  <a:lnTo>
                    <a:pt x="4" y="9"/>
                  </a:lnTo>
                  <a:lnTo>
                    <a:pt x="7" y="7"/>
                  </a:lnTo>
                  <a:lnTo>
                    <a:pt x="9" y="4"/>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49" name="Freeform 877"/>
            <p:cNvSpPr>
              <a:spLocks/>
            </p:cNvSpPr>
            <p:nvPr userDrawn="1"/>
          </p:nvSpPr>
          <p:spPr bwMode="gray">
            <a:xfrm>
              <a:off x="3366" y="1305"/>
              <a:ext cx="18" cy="12"/>
            </a:xfrm>
            <a:custGeom>
              <a:avLst/>
              <a:gdLst>
                <a:gd name="T0" fmla="*/ 0 w 18"/>
                <a:gd name="T1" fmla="*/ 12 h 12"/>
                <a:gd name="T2" fmla="*/ 9 w 18"/>
                <a:gd name="T3" fmla="*/ 5 h 12"/>
                <a:gd name="T4" fmla="*/ 18 w 18"/>
                <a:gd name="T5" fmla="*/ 0 h 12"/>
              </a:gdLst>
              <a:ahLst/>
              <a:cxnLst>
                <a:cxn ang="0">
                  <a:pos x="T0" y="T1"/>
                </a:cxn>
                <a:cxn ang="0">
                  <a:pos x="T2" y="T3"/>
                </a:cxn>
                <a:cxn ang="0">
                  <a:pos x="T4" y="T5"/>
                </a:cxn>
              </a:cxnLst>
              <a:rect l="0" t="0" r="r" b="b"/>
              <a:pathLst>
                <a:path w="18" h="12">
                  <a:moveTo>
                    <a:pt x="0" y="12"/>
                  </a:moveTo>
                  <a:lnTo>
                    <a:pt x="9" y="5"/>
                  </a:lnTo>
                  <a:lnTo>
                    <a:pt x="1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0" name="Freeform 878"/>
            <p:cNvSpPr>
              <a:spLocks/>
            </p:cNvSpPr>
            <p:nvPr userDrawn="1"/>
          </p:nvSpPr>
          <p:spPr bwMode="gray">
            <a:xfrm>
              <a:off x="3372" y="1303"/>
              <a:ext cx="10" cy="14"/>
            </a:xfrm>
            <a:custGeom>
              <a:avLst/>
              <a:gdLst>
                <a:gd name="T0" fmla="*/ 10 w 10"/>
                <a:gd name="T1" fmla="*/ 14 h 14"/>
                <a:gd name="T2" fmla="*/ 7 w 10"/>
                <a:gd name="T3" fmla="*/ 11 h 14"/>
                <a:gd name="T4" fmla="*/ 5 w 10"/>
                <a:gd name="T5" fmla="*/ 7 h 14"/>
                <a:gd name="T6" fmla="*/ 1 w 10"/>
                <a:gd name="T7" fmla="*/ 4 h 14"/>
                <a:gd name="T8" fmla="*/ 0 w 10"/>
                <a:gd name="T9" fmla="*/ 0 h 14"/>
              </a:gdLst>
              <a:ahLst/>
              <a:cxnLst>
                <a:cxn ang="0">
                  <a:pos x="T0" y="T1"/>
                </a:cxn>
                <a:cxn ang="0">
                  <a:pos x="T2" y="T3"/>
                </a:cxn>
                <a:cxn ang="0">
                  <a:pos x="T4" y="T5"/>
                </a:cxn>
                <a:cxn ang="0">
                  <a:pos x="T6" y="T7"/>
                </a:cxn>
                <a:cxn ang="0">
                  <a:pos x="T8" y="T9"/>
                </a:cxn>
              </a:cxnLst>
              <a:rect l="0" t="0" r="r" b="b"/>
              <a:pathLst>
                <a:path w="10" h="14">
                  <a:moveTo>
                    <a:pt x="10" y="14"/>
                  </a:moveTo>
                  <a:lnTo>
                    <a:pt x="7" y="11"/>
                  </a:lnTo>
                  <a:lnTo>
                    <a:pt x="5" y="7"/>
                  </a:lnTo>
                  <a:lnTo>
                    <a:pt x="1"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1" name="Freeform 879"/>
            <p:cNvSpPr>
              <a:spLocks/>
            </p:cNvSpPr>
            <p:nvPr userDrawn="1"/>
          </p:nvSpPr>
          <p:spPr bwMode="gray">
            <a:xfrm>
              <a:off x="3503" y="1954"/>
              <a:ext cx="14" cy="14"/>
            </a:xfrm>
            <a:custGeom>
              <a:avLst/>
              <a:gdLst>
                <a:gd name="T0" fmla="*/ 0 w 14"/>
                <a:gd name="T1" fmla="*/ 14 h 14"/>
                <a:gd name="T2" fmla="*/ 5 w 14"/>
                <a:gd name="T3" fmla="*/ 12 h 14"/>
                <a:gd name="T4" fmla="*/ 10 w 14"/>
                <a:gd name="T5" fmla="*/ 10 h 14"/>
                <a:gd name="T6" fmla="*/ 12 w 14"/>
                <a:gd name="T7" fmla="*/ 5 h 14"/>
                <a:gd name="T8" fmla="*/ 14 w 14"/>
                <a:gd name="T9" fmla="*/ 0 h 14"/>
              </a:gdLst>
              <a:ahLst/>
              <a:cxnLst>
                <a:cxn ang="0">
                  <a:pos x="T0" y="T1"/>
                </a:cxn>
                <a:cxn ang="0">
                  <a:pos x="T2" y="T3"/>
                </a:cxn>
                <a:cxn ang="0">
                  <a:pos x="T4" y="T5"/>
                </a:cxn>
                <a:cxn ang="0">
                  <a:pos x="T6" y="T7"/>
                </a:cxn>
                <a:cxn ang="0">
                  <a:pos x="T8" y="T9"/>
                </a:cxn>
              </a:cxnLst>
              <a:rect l="0" t="0" r="r" b="b"/>
              <a:pathLst>
                <a:path w="14" h="14">
                  <a:moveTo>
                    <a:pt x="0" y="14"/>
                  </a:moveTo>
                  <a:lnTo>
                    <a:pt x="5" y="12"/>
                  </a:lnTo>
                  <a:lnTo>
                    <a:pt x="10" y="10"/>
                  </a:lnTo>
                  <a:lnTo>
                    <a:pt x="12" y="5"/>
                  </a:lnTo>
                  <a:lnTo>
                    <a:pt x="1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2" name="Freeform 880"/>
            <p:cNvSpPr>
              <a:spLocks/>
            </p:cNvSpPr>
            <p:nvPr userDrawn="1"/>
          </p:nvSpPr>
          <p:spPr bwMode="gray">
            <a:xfrm>
              <a:off x="3510" y="1955"/>
              <a:ext cx="5" cy="9"/>
            </a:xfrm>
            <a:custGeom>
              <a:avLst/>
              <a:gdLst>
                <a:gd name="T0" fmla="*/ 0 w 5"/>
                <a:gd name="T1" fmla="*/ 0 h 9"/>
                <a:gd name="T2" fmla="*/ 3 w 5"/>
                <a:gd name="T3" fmla="*/ 4 h 9"/>
                <a:gd name="T4" fmla="*/ 5 w 5"/>
                <a:gd name="T5" fmla="*/ 7 h 9"/>
                <a:gd name="T6" fmla="*/ 5 w 5"/>
                <a:gd name="T7" fmla="*/ 7 h 9"/>
                <a:gd name="T8" fmla="*/ 5 w 5"/>
                <a:gd name="T9" fmla="*/ 9 h 9"/>
                <a:gd name="T10" fmla="*/ 3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3" y="4"/>
                  </a:lnTo>
                  <a:lnTo>
                    <a:pt x="5" y="7"/>
                  </a:lnTo>
                  <a:lnTo>
                    <a:pt x="5" y="7"/>
                  </a:lnTo>
                  <a:lnTo>
                    <a:pt x="5" y="9"/>
                  </a:lnTo>
                  <a:lnTo>
                    <a:pt x="3"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3" name="Freeform 881"/>
            <p:cNvSpPr>
              <a:spLocks/>
            </p:cNvSpPr>
            <p:nvPr userDrawn="1"/>
          </p:nvSpPr>
          <p:spPr bwMode="gray">
            <a:xfrm>
              <a:off x="2284" y="950"/>
              <a:ext cx="5" cy="16"/>
            </a:xfrm>
            <a:custGeom>
              <a:avLst/>
              <a:gdLst>
                <a:gd name="T0" fmla="*/ 3 w 5"/>
                <a:gd name="T1" fmla="*/ 16 h 16"/>
                <a:gd name="T2" fmla="*/ 2 w 5"/>
                <a:gd name="T3" fmla="*/ 12 h 16"/>
                <a:gd name="T4" fmla="*/ 0 w 5"/>
                <a:gd name="T5" fmla="*/ 9 h 16"/>
                <a:gd name="T6" fmla="*/ 2 w 5"/>
                <a:gd name="T7" fmla="*/ 3 h 16"/>
                <a:gd name="T8" fmla="*/ 2 w 5"/>
                <a:gd name="T9" fmla="*/ 2 h 16"/>
                <a:gd name="T10" fmla="*/ 5 w 5"/>
                <a:gd name="T11" fmla="*/ 0 h 16"/>
              </a:gdLst>
              <a:ahLst/>
              <a:cxnLst>
                <a:cxn ang="0">
                  <a:pos x="T0" y="T1"/>
                </a:cxn>
                <a:cxn ang="0">
                  <a:pos x="T2" y="T3"/>
                </a:cxn>
                <a:cxn ang="0">
                  <a:pos x="T4" y="T5"/>
                </a:cxn>
                <a:cxn ang="0">
                  <a:pos x="T6" y="T7"/>
                </a:cxn>
                <a:cxn ang="0">
                  <a:pos x="T8" y="T9"/>
                </a:cxn>
                <a:cxn ang="0">
                  <a:pos x="T10" y="T11"/>
                </a:cxn>
              </a:cxnLst>
              <a:rect l="0" t="0" r="r" b="b"/>
              <a:pathLst>
                <a:path w="5" h="16">
                  <a:moveTo>
                    <a:pt x="3" y="16"/>
                  </a:moveTo>
                  <a:lnTo>
                    <a:pt x="2" y="12"/>
                  </a:lnTo>
                  <a:lnTo>
                    <a:pt x="0" y="9"/>
                  </a:lnTo>
                  <a:lnTo>
                    <a:pt x="2" y="3"/>
                  </a:lnTo>
                  <a:lnTo>
                    <a:pt x="2" y="2"/>
                  </a:lnTo>
                  <a:lnTo>
                    <a:pt x="5"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4" name="Freeform 882"/>
            <p:cNvSpPr>
              <a:spLocks/>
            </p:cNvSpPr>
            <p:nvPr userDrawn="1"/>
          </p:nvSpPr>
          <p:spPr bwMode="gray">
            <a:xfrm>
              <a:off x="2284" y="952"/>
              <a:ext cx="9" cy="8"/>
            </a:xfrm>
            <a:custGeom>
              <a:avLst/>
              <a:gdLst>
                <a:gd name="T0" fmla="*/ 9 w 9"/>
                <a:gd name="T1" fmla="*/ 0 h 8"/>
                <a:gd name="T2" fmla="*/ 5 w 9"/>
                <a:gd name="T3" fmla="*/ 0 h 8"/>
                <a:gd name="T4" fmla="*/ 2 w 9"/>
                <a:gd name="T5" fmla="*/ 1 h 8"/>
                <a:gd name="T6" fmla="*/ 0 w 9"/>
                <a:gd name="T7" fmla="*/ 5 h 8"/>
                <a:gd name="T8" fmla="*/ 0 w 9"/>
                <a:gd name="T9" fmla="*/ 8 h 8"/>
              </a:gdLst>
              <a:ahLst/>
              <a:cxnLst>
                <a:cxn ang="0">
                  <a:pos x="T0" y="T1"/>
                </a:cxn>
                <a:cxn ang="0">
                  <a:pos x="T2" y="T3"/>
                </a:cxn>
                <a:cxn ang="0">
                  <a:pos x="T4" y="T5"/>
                </a:cxn>
                <a:cxn ang="0">
                  <a:pos x="T6" y="T7"/>
                </a:cxn>
                <a:cxn ang="0">
                  <a:pos x="T8" y="T9"/>
                </a:cxn>
              </a:cxnLst>
              <a:rect l="0" t="0" r="r" b="b"/>
              <a:pathLst>
                <a:path w="9" h="8">
                  <a:moveTo>
                    <a:pt x="9" y="0"/>
                  </a:moveTo>
                  <a:lnTo>
                    <a:pt x="5" y="0"/>
                  </a:lnTo>
                  <a:lnTo>
                    <a:pt x="2" y="1"/>
                  </a:lnTo>
                  <a:lnTo>
                    <a:pt x="0" y="5"/>
                  </a:lnTo>
                  <a:lnTo>
                    <a:pt x="0" y="8"/>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5" name="Freeform 883"/>
            <p:cNvSpPr>
              <a:spLocks/>
            </p:cNvSpPr>
            <p:nvPr userDrawn="1"/>
          </p:nvSpPr>
          <p:spPr bwMode="gray">
            <a:xfrm>
              <a:off x="2452" y="873"/>
              <a:ext cx="2" cy="7"/>
            </a:xfrm>
            <a:custGeom>
              <a:avLst/>
              <a:gdLst>
                <a:gd name="T0" fmla="*/ 0 w 2"/>
                <a:gd name="T1" fmla="*/ 7 h 7"/>
                <a:gd name="T2" fmla="*/ 0 w 2"/>
                <a:gd name="T3" fmla="*/ 3 h 7"/>
                <a:gd name="T4" fmla="*/ 0 w 2"/>
                <a:gd name="T5" fmla="*/ 2 h 7"/>
                <a:gd name="T6" fmla="*/ 0 w 2"/>
                <a:gd name="T7" fmla="*/ 0 h 7"/>
                <a:gd name="T8" fmla="*/ 0 w 2"/>
                <a:gd name="T9" fmla="*/ 0 h 7"/>
                <a:gd name="T10" fmla="*/ 0 w 2"/>
                <a:gd name="T11" fmla="*/ 0 h 7"/>
                <a:gd name="T12" fmla="*/ 2 w 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0" y="7"/>
                  </a:moveTo>
                  <a:lnTo>
                    <a:pt x="0" y="3"/>
                  </a:lnTo>
                  <a:lnTo>
                    <a:pt x="0" y="2"/>
                  </a:lnTo>
                  <a:lnTo>
                    <a:pt x="0" y="0"/>
                  </a:lnTo>
                  <a:lnTo>
                    <a:pt x="0" y="0"/>
                  </a:lnTo>
                  <a:lnTo>
                    <a:pt x="0" y="0"/>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6" name="Freeform 884"/>
            <p:cNvSpPr>
              <a:spLocks/>
            </p:cNvSpPr>
            <p:nvPr userDrawn="1"/>
          </p:nvSpPr>
          <p:spPr bwMode="gray">
            <a:xfrm>
              <a:off x="2443" y="875"/>
              <a:ext cx="18" cy="1"/>
            </a:xfrm>
            <a:custGeom>
              <a:avLst/>
              <a:gdLst>
                <a:gd name="T0" fmla="*/ 0 w 18"/>
                <a:gd name="T1" fmla="*/ 1 h 1"/>
                <a:gd name="T2" fmla="*/ 5 w 18"/>
                <a:gd name="T3" fmla="*/ 0 h 1"/>
                <a:gd name="T4" fmla="*/ 9 w 18"/>
                <a:gd name="T5" fmla="*/ 0 h 1"/>
                <a:gd name="T6" fmla="*/ 14 w 18"/>
                <a:gd name="T7" fmla="*/ 0 h 1"/>
                <a:gd name="T8" fmla="*/ 18 w 18"/>
                <a:gd name="T9" fmla="*/ 1 h 1"/>
              </a:gdLst>
              <a:ahLst/>
              <a:cxnLst>
                <a:cxn ang="0">
                  <a:pos x="T0" y="T1"/>
                </a:cxn>
                <a:cxn ang="0">
                  <a:pos x="T2" y="T3"/>
                </a:cxn>
                <a:cxn ang="0">
                  <a:pos x="T4" y="T5"/>
                </a:cxn>
                <a:cxn ang="0">
                  <a:pos x="T6" y="T7"/>
                </a:cxn>
                <a:cxn ang="0">
                  <a:pos x="T8" y="T9"/>
                </a:cxn>
              </a:cxnLst>
              <a:rect l="0" t="0" r="r" b="b"/>
              <a:pathLst>
                <a:path w="18" h="1">
                  <a:moveTo>
                    <a:pt x="0" y="1"/>
                  </a:moveTo>
                  <a:lnTo>
                    <a:pt x="5" y="0"/>
                  </a:lnTo>
                  <a:lnTo>
                    <a:pt x="9" y="0"/>
                  </a:lnTo>
                  <a:lnTo>
                    <a:pt x="14" y="0"/>
                  </a:lnTo>
                  <a:lnTo>
                    <a:pt x="18" y="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7" name="Freeform 885"/>
            <p:cNvSpPr>
              <a:spLocks/>
            </p:cNvSpPr>
            <p:nvPr userDrawn="1"/>
          </p:nvSpPr>
          <p:spPr bwMode="gray">
            <a:xfrm>
              <a:off x="3123" y="2213"/>
              <a:ext cx="18" cy="8"/>
            </a:xfrm>
            <a:custGeom>
              <a:avLst/>
              <a:gdLst>
                <a:gd name="T0" fmla="*/ 0 w 18"/>
                <a:gd name="T1" fmla="*/ 7 h 8"/>
                <a:gd name="T2" fmla="*/ 6 w 18"/>
                <a:gd name="T3" fmla="*/ 8 h 8"/>
                <a:gd name="T4" fmla="*/ 11 w 18"/>
                <a:gd name="T5" fmla="*/ 7 h 8"/>
                <a:gd name="T6" fmla="*/ 14 w 18"/>
                <a:gd name="T7" fmla="*/ 3 h 8"/>
                <a:gd name="T8" fmla="*/ 18 w 18"/>
                <a:gd name="T9" fmla="*/ 0 h 8"/>
              </a:gdLst>
              <a:ahLst/>
              <a:cxnLst>
                <a:cxn ang="0">
                  <a:pos x="T0" y="T1"/>
                </a:cxn>
                <a:cxn ang="0">
                  <a:pos x="T2" y="T3"/>
                </a:cxn>
                <a:cxn ang="0">
                  <a:pos x="T4" y="T5"/>
                </a:cxn>
                <a:cxn ang="0">
                  <a:pos x="T6" y="T7"/>
                </a:cxn>
                <a:cxn ang="0">
                  <a:pos x="T8" y="T9"/>
                </a:cxn>
              </a:cxnLst>
              <a:rect l="0" t="0" r="r" b="b"/>
              <a:pathLst>
                <a:path w="18" h="8">
                  <a:moveTo>
                    <a:pt x="0" y="7"/>
                  </a:moveTo>
                  <a:lnTo>
                    <a:pt x="6" y="8"/>
                  </a:lnTo>
                  <a:lnTo>
                    <a:pt x="11" y="7"/>
                  </a:lnTo>
                  <a:lnTo>
                    <a:pt x="14" y="3"/>
                  </a:lnTo>
                  <a:lnTo>
                    <a:pt x="18"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8" name="Freeform 886"/>
            <p:cNvSpPr>
              <a:spLocks/>
            </p:cNvSpPr>
            <p:nvPr userDrawn="1"/>
          </p:nvSpPr>
          <p:spPr bwMode="gray">
            <a:xfrm>
              <a:off x="3127" y="2214"/>
              <a:ext cx="7" cy="7"/>
            </a:xfrm>
            <a:custGeom>
              <a:avLst/>
              <a:gdLst>
                <a:gd name="T0" fmla="*/ 7 w 7"/>
                <a:gd name="T1" fmla="*/ 6 h 7"/>
                <a:gd name="T2" fmla="*/ 5 w 7"/>
                <a:gd name="T3" fmla="*/ 7 h 7"/>
                <a:gd name="T4" fmla="*/ 3 w 7"/>
                <a:gd name="T5" fmla="*/ 6 h 7"/>
                <a:gd name="T6" fmla="*/ 2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7" y="6"/>
                  </a:moveTo>
                  <a:lnTo>
                    <a:pt x="5" y="7"/>
                  </a:lnTo>
                  <a:lnTo>
                    <a:pt x="3" y="6"/>
                  </a:lnTo>
                  <a:lnTo>
                    <a:pt x="2" y="4"/>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59" name="Freeform 887"/>
            <p:cNvSpPr>
              <a:spLocks/>
            </p:cNvSpPr>
            <p:nvPr userDrawn="1"/>
          </p:nvSpPr>
          <p:spPr bwMode="gray">
            <a:xfrm>
              <a:off x="3283" y="2108"/>
              <a:ext cx="3" cy="17"/>
            </a:xfrm>
            <a:custGeom>
              <a:avLst/>
              <a:gdLst>
                <a:gd name="T0" fmla="*/ 0 w 3"/>
                <a:gd name="T1" fmla="*/ 17 h 17"/>
                <a:gd name="T2" fmla="*/ 3 w 3"/>
                <a:gd name="T3" fmla="*/ 15 h 17"/>
                <a:gd name="T4" fmla="*/ 3 w 3"/>
                <a:gd name="T5" fmla="*/ 12 h 17"/>
                <a:gd name="T6" fmla="*/ 3 w 3"/>
                <a:gd name="T7" fmla="*/ 8 h 17"/>
                <a:gd name="T8" fmla="*/ 3 w 3"/>
                <a:gd name="T9" fmla="*/ 3 h 17"/>
                <a:gd name="T10" fmla="*/ 1 w 3"/>
                <a:gd name="T11" fmla="*/ 0 h 17"/>
              </a:gdLst>
              <a:ahLst/>
              <a:cxnLst>
                <a:cxn ang="0">
                  <a:pos x="T0" y="T1"/>
                </a:cxn>
                <a:cxn ang="0">
                  <a:pos x="T2" y="T3"/>
                </a:cxn>
                <a:cxn ang="0">
                  <a:pos x="T4" y="T5"/>
                </a:cxn>
                <a:cxn ang="0">
                  <a:pos x="T6" y="T7"/>
                </a:cxn>
                <a:cxn ang="0">
                  <a:pos x="T8" y="T9"/>
                </a:cxn>
                <a:cxn ang="0">
                  <a:pos x="T10" y="T11"/>
                </a:cxn>
              </a:cxnLst>
              <a:rect l="0" t="0" r="r" b="b"/>
              <a:pathLst>
                <a:path w="3" h="17">
                  <a:moveTo>
                    <a:pt x="0" y="17"/>
                  </a:moveTo>
                  <a:lnTo>
                    <a:pt x="3" y="15"/>
                  </a:lnTo>
                  <a:lnTo>
                    <a:pt x="3" y="12"/>
                  </a:lnTo>
                  <a:lnTo>
                    <a:pt x="3" y="8"/>
                  </a:lnTo>
                  <a:lnTo>
                    <a:pt x="3" y="3"/>
                  </a:lnTo>
                  <a:lnTo>
                    <a:pt x="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0" name="Freeform 888"/>
            <p:cNvSpPr>
              <a:spLocks/>
            </p:cNvSpPr>
            <p:nvPr userDrawn="1"/>
          </p:nvSpPr>
          <p:spPr bwMode="gray">
            <a:xfrm>
              <a:off x="3279" y="2115"/>
              <a:ext cx="11" cy="7"/>
            </a:xfrm>
            <a:custGeom>
              <a:avLst/>
              <a:gdLst>
                <a:gd name="T0" fmla="*/ 0 w 11"/>
                <a:gd name="T1" fmla="*/ 7 h 7"/>
                <a:gd name="T2" fmla="*/ 4 w 11"/>
                <a:gd name="T3" fmla="*/ 7 h 7"/>
                <a:gd name="T4" fmla="*/ 7 w 11"/>
                <a:gd name="T5" fmla="*/ 5 h 7"/>
                <a:gd name="T6" fmla="*/ 9 w 11"/>
                <a:gd name="T7" fmla="*/ 3 h 7"/>
                <a:gd name="T8" fmla="*/ 11 w 11"/>
                <a:gd name="T9" fmla="*/ 0 h 7"/>
              </a:gdLst>
              <a:ahLst/>
              <a:cxnLst>
                <a:cxn ang="0">
                  <a:pos x="T0" y="T1"/>
                </a:cxn>
                <a:cxn ang="0">
                  <a:pos x="T2" y="T3"/>
                </a:cxn>
                <a:cxn ang="0">
                  <a:pos x="T4" y="T5"/>
                </a:cxn>
                <a:cxn ang="0">
                  <a:pos x="T6" y="T7"/>
                </a:cxn>
                <a:cxn ang="0">
                  <a:pos x="T8" y="T9"/>
                </a:cxn>
              </a:cxnLst>
              <a:rect l="0" t="0" r="r" b="b"/>
              <a:pathLst>
                <a:path w="11" h="7">
                  <a:moveTo>
                    <a:pt x="0" y="7"/>
                  </a:moveTo>
                  <a:lnTo>
                    <a:pt x="4" y="7"/>
                  </a:lnTo>
                  <a:lnTo>
                    <a:pt x="7" y="5"/>
                  </a:lnTo>
                  <a:lnTo>
                    <a:pt x="9" y="3"/>
                  </a:lnTo>
                  <a:lnTo>
                    <a:pt x="11"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1" name="Freeform 889"/>
            <p:cNvSpPr>
              <a:spLocks/>
            </p:cNvSpPr>
            <p:nvPr userDrawn="1"/>
          </p:nvSpPr>
          <p:spPr bwMode="gray">
            <a:xfrm>
              <a:off x="2541" y="2150"/>
              <a:ext cx="5" cy="17"/>
            </a:xfrm>
            <a:custGeom>
              <a:avLst/>
              <a:gdLst>
                <a:gd name="T0" fmla="*/ 0 w 5"/>
                <a:gd name="T1" fmla="*/ 0 h 17"/>
                <a:gd name="T2" fmla="*/ 0 w 5"/>
                <a:gd name="T3" fmla="*/ 5 h 17"/>
                <a:gd name="T4" fmla="*/ 0 w 5"/>
                <a:gd name="T5" fmla="*/ 8 h 17"/>
                <a:gd name="T6" fmla="*/ 0 w 5"/>
                <a:gd name="T7" fmla="*/ 12 h 17"/>
                <a:gd name="T8" fmla="*/ 2 w 5"/>
                <a:gd name="T9" fmla="*/ 15 h 17"/>
                <a:gd name="T10" fmla="*/ 5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0" y="0"/>
                  </a:moveTo>
                  <a:lnTo>
                    <a:pt x="0" y="5"/>
                  </a:lnTo>
                  <a:lnTo>
                    <a:pt x="0" y="8"/>
                  </a:lnTo>
                  <a:lnTo>
                    <a:pt x="0" y="12"/>
                  </a:lnTo>
                  <a:lnTo>
                    <a:pt x="2" y="15"/>
                  </a:lnTo>
                  <a:lnTo>
                    <a:pt x="5" y="1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2" name="Freeform 890"/>
            <p:cNvSpPr>
              <a:spLocks/>
            </p:cNvSpPr>
            <p:nvPr userDrawn="1"/>
          </p:nvSpPr>
          <p:spPr bwMode="gray">
            <a:xfrm>
              <a:off x="2539" y="2157"/>
              <a:ext cx="9" cy="7"/>
            </a:xfrm>
            <a:custGeom>
              <a:avLst/>
              <a:gdLst>
                <a:gd name="T0" fmla="*/ 9 w 9"/>
                <a:gd name="T1" fmla="*/ 7 h 7"/>
                <a:gd name="T2" fmla="*/ 5 w 9"/>
                <a:gd name="T3" fmla="*/ 7 h 7"/>
                <a:gd name="T4" fmla="*/ 2 w 9"/>
                <a:gd name="T5" fmla="*/ 5 h 7"/>
                <a:gd name="T6" fmla="*/ 0 w 9"/>
                <a:gd name="T7" fmla="*/ 3 h 7"/>
                <a:gd name="T8" fmla="*/ 0 w 9"/>
                <a:gd name="T9" fmla="*/ 0 h 7"/>
              </a:gdLst>
              <a:ahLst/>
              <a:cxnLst>
                <a:cxn ang="0">
                  <a:pos x="T0" y="T1"/>
                </a:cxn>
                <a:cxn ang="0">
                  <a:pos x="T2" y="T3"/>
                </a:cxn>
                <a:cxn ang="0">
                  <a:pos x="T4" y="T5"/>
                </a:cxn>
                <a:cxn ang="0">
                  <a:pos x="T6" y="T7"/>
                </a:cxn>
                <a:cxn ang="0">
                  <a:pos x="T8" y="T9"/>
                </a:cxn>
              </a:cxnLst>
              <a:rect l="0" t="0" r="r" b="b"/>
              <a:pathLst>
                <a:path w="9" h="7">
                  <a:moveTo>
                    <a:pt x="9" y="7"/>
                  </a:moveTo>
                  <a:lnTo>
                    <a:pt x="5" y="7"/>
                  </a:lnTo>
                  <a:lnTo>
                    <a:pt x="2" y="5"/>
                  </a:lnTo>
                  <a:lnTo>
                    <a:pt x="0" y="3"/>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3" name="Freeform 891"/>
            <p:cNvSpPr>
              <a:spLocks/>
            </p:cNvSpPr>
            <p:nvPr userDrawn="1"/>
          </p:nvSpPr>
          <p:spPr bwMode="gray">
            <a:xfrm>
              <a:off x="2744" y="2237"/>
              <a:ext cx="2" cy="7"/>
            </a:xfrm>
            <a:custGeom>
              <a:avLst/>
              <a:gdLst>
                <a:gd name="T0" fmla="*/ 0 w 2"/>
                <a:gd name="T1" fmla="*/ 5 h 7"/>
                <a:gd name="T2" fmla="*/ 0 w 2"/>
                <a:gd name="T3" fmla="*/ 5 h 7"/>
                <a:gd name="T4" fmla="*/ 0 w 2"/>
                <a:gd name="T5" fmla="*/ 7 h 7"/>
                <a:gd name="T6" fmla="*/ 0 w 2"/>
                <a:gd name="T7" fmla="*/ 7 h 7"/>
                <a:gd name="T8" fmla="*/ 0 w 2"/>
                <a:gd name="T9" fmla="*/ 5 h 7"/>
                <a:gd name="T10" fmla="*/ 2 w 2"/>
                <a:gd name="T11" fmla="*/ 5 h 7"/>
                <a:gd name="T12" fmla="*/ 2 w 2"/>
                <a:gd name="T13" fmla="*/ 2 h 7"/>
                <a:gd name="T14" fmla="*/ 2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5"/>
                  </a:moveTo>
                  <a:lnTo>
                    <a:pt x="0" y="5"/>
                  </a:lnTo>
                  <a:lnTo>
                    <a:pt x="0" y="7"/>
                  </a:lnTo>
                  <a:lnTo>
                    <a:pt x="0" y="7"/>
                  </a:lnTo>
                  <a:lnTo>
                    <a:pt x="0" y="5"/>
                  </a:lnTo>
                  <a:lnTo>
                    <a:pt x="2" y="5"/>
                  </a:lnTo>
                  <a:lnTo>
                    <a:pt x="2" y="2"/>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4" name="Freeform 892"/>
            <p:cNvSpPr>
              <a:spLocks/>
            </p:cNvSpPr>
            <p:nvPr userDrawn="1"/>
          </p:nvSpPr>
          <p:spPr bwMode="gray">
            <a:xfrm>
              <a:off x="2735" y="2239"/>
              <a:ext cx="18" cy="3"/>
            </a:xfrm>
            <a:custGeom>
              <a:avLst/>
              <a:gdLst>
                <a:gd name="T0" fmla="*/ 18 w 18"/>
                <a:gd name="T1" fmla="*/ 0 h 3"/>
                <a:gd name="T2" fmla="*/ 14 w 18"/>
                <a:gd name="T3" fmla="*/ 3 h 3"/>
                <a:gd name="T4" fmla="*/ 11 w 18"/>
                <a:gd name="T5" fmla="*/ 3 h 3"/>
                <a:gd name="T6" fmla="*/ 5 w 18"/>
                <a:gd name="T7" fmla="*/ 3 h 3"/>
                <a:gd name="T8" fmla="*/ 0 w 18"/>
                <a:gd name="T9" fmla="*/ 2 h 3"/>
              </a:gdLst>
              <a:ahLst/>
              <a:cxnLst>
                <a:cxn ang="0">
                  <a:pos x="T0" y="T1"/>
                </a:cxn>
                <a:cxn ang="0">
                  <a:pos x="T2" y="T3"/>
                </a:cxn>
                <a:cxn ang="0">
                  <a:pos x="T4" y="T5"/>
                </a:cxn>
                <a:cxn ang="0">
                  <a:pos x="T6" y="T7"/>
                </a:cxn>
                <a:cxn ang="0">
                  <a:pos x="T8" y="T9"/>
                </a:cxn>
              </a:cxnLst>
              <a:rect l="0" t="0" r="r" b="b"/>
              <a:pathLst>
                <a:path w="18" h="3">
                  <a:moveTo>
                    <a:pt x="18" y="0"/>
                  </a:moveTo>
                  <a:lnTo>
                    <a:pt x="14" y="3"/>
                  </a:lnTo>
                  <a:lnTo>
                    <a:pt x="11" y="3"/>
                  </a:lnTo>
                  <a:lnTo>
                    <a:pt x="5" y="3"/>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5" name="Freeform 893"/>
            <p:cNvSpPr>
              <a:spLocks/>
            </p:cNvSpPr>
            <p:nvPr userDrawn="1"/>
          </p:nvSpPr>
          <p:spPr bwMode="gray">
            <a:xfrm>
              <a:off x="2527" y="922"/>
              <a:ext cx="5" cy="3"/>
            </a:xfrm>
            <a:custGeom>
              <a:avLst/>
              <a:gdLst>
                <a:gd name="T0" fmla="*/ 2 w 5"/>
                <a:gd name="T1" fmla="*/ 3 h 3"/>
                <a:gd name="T2" fmla="*/ 0 w 5"/>
                <a:gd name="T3" fmla="*/ 2 h 3"/>
                <a:gd name="T4" fmla="*/ 0 w 5"/>
                <a:gd name="T5" fmla="*/ 2 h 3"/>
                <a:gd name="T6" fmla="*/ 0 w 5"/>
                <a:gd name="T7" fmla="*/ 0 h 3"/>
                <a:gd name="T8" fmla="*/ 0 w 5"/>
                <a:gd name="T9" fmla="*/ 0 h 3"/>
                <a:gd name="T10" fmla="*/ 3 w 5"/>
                <a:gd name="T11" fmla="*/ 0 h 3"/>
                <a:gd name="T12" fmla="*/ 5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3"/>
                  </a:moveTo>
                  <a:lnTo>
                    <a:pt x="0" y="2"/>
                  </a:lnTo>
                  <a:lnTo>
                    <a:pt x="0" y="2"/>
                  </a:lnTo>
                  <a:lnTo>
                    <a:pt x="0" y="0"/>
                  </a:lnTo>
                  <a:lnTo>
                    <a:pt x="0" y="0"/>
                  </a:lnTo>
                  <a:lnTo>
                    <a:pt x="3" y="0"/>
                  </a:lnTo>
                  <a:lnTo>
                    <a:pt x="5"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6" name="Freeform 894"/>
            <p:cNvSpPr>
              <a:spLocks/>
            </p:cNvSpPr>
            <p:nvPr userDrawn="1"/>
          </p:nvSpPr>
          <p:spPr bwMode="gray">
            <a:xfrm>
              <a:off x="2525" y="915"/>
              <a:ext cx="9" cy="16"/>
            </a:xfrm>
            <a:custGeom>
              <a:avLst/>
              <a:gdLst>
                <a:gd name="T0" fmla="*/ 2 w 9"/>
                <a:gd name="T1" fmla="*/ 16 h 16"/>
                <a:gd name="T2" fmla="*/ 0 w 9"/>
                <a:gd name="T3" fmla="*/ 12 h 16"/>
                <a:gd name="T4" fmla="*/ 2 w 9"/>
                <a:gd name="T5" fmla="*/ 7 h 16"/>
                <a:gd name="T6" fmla="*/ 5 w 9"/>
                <a:gd name="T7" fmla="*/ 3 h 16"/>
                <a:gd name="T8" fmla="*/ 9 w 9"/>
                <a:gd name="T9" fmla="*/ 0 h 16"/>
              </a:gdLst>
              <a:ahLst/>
              <a:cxnLst>
                <a:cxn ang="0">
                  <a:pos x="T0" y="T1"/>
                </a:cxn>
                <a:cxn ang="0">
                  <a:pos x="T2" y="T3"/>
                </a:cxn>
                <a:cxn ang="0">
                  <a:pos x="T4" y="T5"/>
                </a:cxn>
                <a:cxn ang="0">
                  <a:pos x="T6" y="T7"/>
                </a:cxn>
                <a:cxn ang="0">
                  <a:pos x="T8" y="T9"/>
                </a:cxn>
              </a:cxnLst>
              <a:rect l="0" t="0" r="r" b="b"/>
              <a:pathLst>
                <a:path w="9" h="16">
                  <a:moveTo>
                    <a:pt x="2" y="16"/>
                  </a:moveTo>
                  <a:lnTo>
                    <a:pt x="0" y="12"/>
                  </a:lnTo>
                  <a:lnTo>
                    <a:pt x="2" y="7"/>
                  </a:lnTo>
                  <a:lnTo>
                    <a:pt x="5" y="3"/>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7" name="Freeform 895"/>
            <p:cNvSpPr>
              <a:spLocks/>
            </p:cNvSpPr>
            <p:nvPr userDrawn="1"/>
          </p:nvSpPr>
          <p:spPr bwMode="gray">
            <a:xfrm>
              <a:off x="3041" y="670"/>
              <a:ext cx="2" cy="9"/>
            </a:xfrm>
            <a:custGeom>
              <a:avLst/>
              <a:gdLst>
                <a:gd name="T0" fmla="*/ 0 w 2"/>
                <a:gd name="T1" fmla="*/ 9 h 9"/>
                <a:gd name="T2" fmla="*/ 0 w 2"/>
                <a:gd name="T3" fmla="*/ 5 h 9"/>
                <a:gd name="T4" fmla="*/ 0 w 2"/>
                <a:gd name="T5" fmla="*/ 2 h 9"/>
                <a:gd name="T6" fmla="*/ 0 w 2"/>
                <a:gd name="T7" fmla="*/ 0 h 9"/>
                <a:gd name="T8" fmla="*/ 2 w 2"/>
                <a:gd name="T9" fmla="*/ 0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0" y="9"/>
                  </a:moveTo>
                  <a:lnTo>
                    <a:pt x="0" y="5"/>
                  </a:lnTo>
                  <a:lnTo>
                    <a:pt x="0" y="2"/>
                  </a:lnTo>
                  <a:lnTo>
                    <a:pt x="0" y="0"/>
                  </a:lnTo>
                  <a:lnTo>
                    <a:pt x="2" y="0"/>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8" name="Freeform 896"/>
            <p:cNvSpPr>
              <a:spLocks/>
            </p:cNvSpPr>
            <p:nvPr userDrawn="1"/>
          </p:nvSpPr>
          <p:spPr bwMode="gray">
            <a:xfrm>
              <a:off x="3034" y="672"/>
              <a:ext cx="16" cy="3"/>
            </a:xfrm>
            <a:custGeom>
              <a:avLst/>
              <a:gdLst>
                <a:gd name="T0" fmla="*/ 0 w 16"/>
                <a:gd name="T1" fmla="*/ 3 h 3"/>
                <a:gd name="T2" fmla="*/ 4 w 16"/>
                <a:gd name="T3" fmla="*/ 1 h 3"/>
                <a:gd name="T4" fmla="*/ 7 w 16"/>
                <a:gd name="T5" fmla="*/ 0 h 3"/>
                <a:gd name="T6" fmla="*/ 12 w 16"/>
                <a:gd name="T7" fmla="*/ 0 h 3"/>
                <a:gd name="T8" fmla="*/ 16 w 16"/>
                <a:gd name="T9" fmla="*/ 1 h 3"/>
              </a:gdLst>
              <a:ahLst/>
              <a:cxnLst>
                <a:cxn ang="0">
                  <a:pos x="T0" y="T1"/>
                </a:cxn>
                <a:cxn ang="0">
                  <a:pos x="T2" y="T3"/>
                </a:cxn>
                <a:cxn ang="0">
                  <a:pos x="T4" y="T5"/>
                </a:cxn>
                <a:cxn ang="0">
                  <a:pos x="T6" y="T7"/>
                </a:cxn>
                <a:cxn ang="0">
                  <a:pos x="T8" y="T9"/>
                </a:cxn>
              </a:cxnLst>
              <a:rect l="0" t="0" r="r" b="b"/>
              <a:pathLst>
                <a:path w="16" h="3">
                  <a:moveTo>
                    <a:pt x="0" y="3"/>
                  </a:moveTo>
                  <a:lnTo>
                    <a:pt x="4" y="1"/>
                  </a:lnTo>
                  <a:lnTo>
                    <a:pt x="7" y="0"/>
                  </a:lnTo>
                  <a:lnTo>
                    <a:pt x="12" y="0"/>
                  </a:lnTo>
                  <a:lnTo>
                    <a:pt x="16" y="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69" name="Freeform 897"/>
            <p:cNvSpPr>
              <a:spLocks/>
            </p:cNvSpPr>
            <p:nvPr userDrawn="1"/>
          </p:nvSpPr>
          <p:spPr bwMode="gray">
            <a:xfrm>
              <a:off x="2740" y="980"/>
              <a:ext cx="2" cy="19"/>
            </a:xfrm>
            <a:custGeom>
              <a:avLst/>
              <a:gdLst>
                <a:gd name="T0" fmla="*/ 2 w 2"/>
                <a:gd name="T1" fmla="*/ 19 h 19"/>
                <a:gd name="T2" fmla="*/ 2 w 2"/>
                <a:gd name="T3" fmla="*/ 15 h 19"/>
                <a:gd name="T4" fmla="*/ 2 w 2"/>
                <a:gd name="T5" fmla="*/ 10 h 19"/>
                <a:gd name="T6" fmla="*/ 2 w 2"/>
                <a:gd name="T7" fmla="*/ 5 h 19"/>
                <a:gd name="T8" fmla="*/ 0 w 2"/>
                <a:gd name="T9" fmla="*/ 0 h 19"/>
              </a:gdLst>
              <a:ahLst/>
              <a:cxnLst>
                <a:cxn ang="0">
                  <a:pos x="T0" y="T1"/>
                </a:cxn>
                <a:cxn ang="0">
                  <a:pos x="T2" y="T3"/>
                </a:cxn>
                <a:cxn ang="0">
                  <a:pos x="T4" y="T5"/>
                </a:cxn>
                <a:cxn ang="0">
                  <a:pos x="T6" y="T7"/>
                </a:cxn>
                <a:cxn ang="0">
                  <a:pos x="T8" y="T9"/>
                </a:cxn>
              </a:cxnLst>
              <a:rect l="0" t="0" r="r" b="b"/>
              <a:pathLst>
                <a:path w="2" h="19">
                  <a:moveTo>
                    <a:pt x="2" y="19"/>
                  </a:moveTo>
                  <a:lnTo>
                    <a:pt x="2" y="15"/>
                  </a:lnTo>
                  <a:lnTo>
                    <a:pt x="2" y="10"/>
                  </a:lnTo>
                  <a:lnTo>
                    <a:pt x="2" y="5"/>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0" name="Freeform 898"/>
            <p:cNvSpPr>
              <a:spLocks/>
            </p:cNvSpPr>
            <p:nvPr userDrawn="1"/>
          </p:nvSpPr>
          <p:spPr bwMode="gray">
            <a:xfrm>
              <a:off x="2732" y="990"/>
              <a:ext cx="19" cy="2"/>
            </a:xfrm>
            <a:custGeom>
              <a:avLst/>
              <a:gdLst>
                <a:gd name="T0" fmla="*/ 19 w 19"/>
                <a:gd name="T1" fmla="*/ 0 h 2"/>
                <a:gd name="T2" fmla="*/ 14 w 19"/>
                <a:gd name="T3" fmla="*/ 0 h 2"/>
                <a:gd name="T4" fmla="*/ 10 w 19"/>
                <a:gd name="T5" fmla="*/ 0 h 2"/>
                <a:gd name="T6" fmla="*/ 5 w 19"/>
                <a:gd name="T7" fmla="*/ 0 h 2"/>
                <a:gd name="T8" fmla="*/ 0 w 19"/>
                <a:gd name="T9" fmla="*/ 2 h 2"/>
              </a:gdLst>
              <a:ahLst/>
              <a:cxnLst>
                <a:cxn ang="0">
                  <a:pos x="T0" y="T1"/>
                </a:cxn>
                <a:cxn ang="0">
                  <a:pos x="T2" y="T3"/>
                </a:cxn>
                <a:cxn ang="0">
                  <a:pos x="T4" y="T5"/>
                </a:cxn>
                <a:cxn ang="0">
                  <a:pos x="T6" y="T7"/>
                </a:cxn>
                <a:cxn ang="0">
                  <a:pos x="T8" y="T9"/>
                </a:cxn>
              </a:cxnLst>
              <a:rect l="0" t="0" r="r" b="b"/>
              <a:pathLst>
                <a:path w="19" h="2">
                  <a:moveTo>
                    <a:pt x="19" y="0"/>
                  </a:moveTo>
                  <a:lnTo>
                    <a:pt x="14" y="0"/>
                  </a:lnTo>
                  <a:lnTo>
                    <a:pt x="10" y="0"/>
                  </a:lnTo>
                  <a:lnTo>
                    <a:pt x="5"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1" name="Freeform 899"/>
            <p:cNvSpPr>
              <a:spLocks/>
            </p:cNvSpPr>
            <p:nvPr userDrawn="1"/>
          </p:nvSpPr>
          <p:spPr bwMode="gray">
            <a:xfrm>
              <a:off x="3249" y="733"/>
              <a:ext cx="4" cy="5"/>
            </a:xfrm>
            <a:custGeom>
              <a:avLst/>
              <a:gdLst>
                <a:gd name="T0" fmla="*/ 0 w 4"/>
                <a:gd name="T1" fmla="*/ 2 h 5"/>
                <a:gd name="T2" fmla="*/ 0 w 4"/>
                <a:gd name="T3" fmla="*/ 2 h 5"/>
                <a:gd name="T4" fmla="*/ 2 w 4"/>
                <a:gd name="T5" fmla="*/ 0 h 5"/>
                <a:gd name="T6" fmla="*/ 4 w 4"/>
                <a:gd name="T7" fmla="*/ 2 h 5"/>
                <a:gd name="T8" fmla="*/ 2 w 4"/>
                <a:gd name="T9" fmla="*/ 2 h 5"/>
                <a:gd name="T10" fmla="*/ 2 w 4"/>
                <a:gd name="T11" fmla="*/ 3 h 5"/>
                <a:gd name="T12" fmla="*/ 0 w 4"/>
                <a:gd name="T13" fmla="*/ 3 h 5"/>
                <a:gd name="T14" fmla="*/ 0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lnTo>
                    <a:pt x="0" y="2"/>
                  </a:lnTo>
                  <a:lnTo>
                    <a:pt x="2" y="0"/>
                  </a:lnTo>
                  <a:lnTo>
                    <a:pt x="4" y="2"/>
                  </a:lnTo>
                  <a:lnTo>
                    <a:pt x="2" y="2"/>
                  </a:lnTo>
                  <a:lnTo>
                    <a:pt x="2" y="3"/>
                  </a:lnTo>
                  <a:lnTo>
                    <a:pt x="0" y="3"/>
                  </a:lnTo>
                  <a:lnTo>
                    <a:pt x="0" y="5"/>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2" name="Freeform 900"/>
            <p:cNvSpPr>
              <a:spLocks/>
            </p:cNvSpPr>
            <p:nvPr userDrawn="1"/>
          </p:nvSpPr>
          <p:spPr bwMode="gray">
            <a:xfrm>
              <a:off x="3244" y="728"/>
              <a:ext cx="11" cy="15"/>
            </a:xfrm>
            <a:custGeom>
              <a:avLst/>
              <a:gdLst>
                <a:gd name="T0" fmla="*/ 11 w 11"/>
                <a:gd name="T1" fmla="*/ 15 h 15"/>
                <a:gd name="T2" fmla="*/ 11 w 11"/>
                <a:gd name="T3" fmla="*/ 10 h 15"/>
                <a:gd name="T4" fmla="*/ 7 w 11"/>
                <a:gd name="T5" fmla="*/ 5 h 15"/>
                <a:gd name="T6" fmla="*/ 5 w 11"/>
                <a:gd name="T7" fmla="*/ 1 h 15"/>
                <a:gd name="T8" fmla="*/ 0 w 11"/>
                <a:gd name="T9" fmla="*/ 0 h 15"/>
              </a:gdLst>
              <a:ahLst/>
              <a:cxnLst>
                <a:cxn ang="0">
                  <a:pos x="T0" y="T1"/>
                </a:cxn>
                <a:cxn ang="0">
                  <a:pos x="T2" y="T3"/>
                </a:cxn>
                <a:cxn ang="0">
                  <a:pos x="T4" y="T5"/>
                </a:cxn>
                <a:cxn ang="0">
                  <a:pos x="T6" y="T7"/>
                </a:cxn>
                <a:cxn ang="0">
                  <a:pos x="T8" y="T9"/>
                </a:cxn>
              </a:cxnLst>
              <a:rect l="0" t="0" r="r" b="b"/>
              <a:pathLst>
                <a:path w="11" h="15">
                  <a:moveTo>
                    <a:pt x="11" y="15"/>
                  </a:moveTo>
                  <a:lnTo>
                    <a:pt x="11" y="10"/>
                  </a:lnTo>
                  <a:lnTo>
                    <a:pt x="7" y="5"/>
                  </a:lnTo>
                  <a:lnTo>
                    <a:pt x="5" y="1"/>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3" name="Freeform 901"/>
            <p:cNvSpPr>
              <a:spLocks/>
            </p:cNvSpPr>
            <p:nvPr userDrawn="1"/>
          </p:nvSpPr>
          <p:spPr bwMode="gray">
            <a:xfrm>
              <a:off x="2490" y="763"/>
              <a:ext cx="4" cy="15"/>
            </a:xfrm>
            <a:custGeom>
              <a:avLst/>
              <a:gdLst>
                <a:gd name="T0" fmla="*/ 4 w 4"/>
                <a:gd name="T1" fmla="*/ 15 h 15"/>
                <a:gd name="T2" fmla="*/ 0 w 4"/>
                <a:gd name="T3" fmla="*/ 12 h 15"/>
                <a:gd name="T4" fmla="*/ 0 w 4"/>
                <a:gd name="T5" fmla="*/ 8 h 15"/>
                <a:gd name="T6" fmla="*/ 0 w 4"/>
                <a:gd name="T7" fmla="*/ 5 h 15"/>
                <a:gd name="T8" fmla="*/ 2 w 4"/>
                <a:gd name="T9" fmla="*/ 1 h 15"/>
                <a:gd name="T10" fmla="*/ 4 w 4"/>
                <a:gd name="T11" fmla="*/ 0 h 15"/>
              </a:gdLst>
              <a:ahLst/>
              <a:cxnLst>
                <a:cxn ang="0">
                  <a:pos x="T0" y="T1"/>
                </a:cxn>
                <a:cxn ang="0">
                  <a:pos x="T2" y="T3"/>
                </a:cxn>
                <a:cxn ang="0">
                  <a:pos x="T4" y="T5"/>
                </a:cxn>
                <a:cxn ang="0">
                  <a:pos x="T6" y="T7"/>
                </a:cxn>
                <a:cxn ang="0">
                  <a:pos x="T8" y="T9"/>
                </a:cxn>
                <a:cxn ang="0">
                  <a:pos x="T10" y="T11"/>
                </a:cxn>
              </a:cxnLst>
              <a:rect l="0" t="0" r="r" b="b"/>
              <a:pathLst>
                <a:path w="4" h="15">
                  <a:moveTo>
                    <a:pt x="4" y="15"/>
                  </a:moveTo>
                  <a:lnTo>
                    <a:pt x="0" y="12"/>
                  </a:lnTo>
                  <a:lnTo>
                    <a:pt x="0" y="8"/>
                  </a:lnTo>
                  <a:lnTo>
                    <a:pt x="0" y="5"/>
                  </a:lnTo>
                  <a:lnTo>
                    <a:pt x="2" y="1"/>
                  </a:lnTo>
                  <a:lnTo>
                    <a:pt x="4"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4" name="Freeform 902"/>
            <p:cNvSpPr>
              <a:spLocks/>
            </p:cNvSpPr>
            <p:nvPr userDrawn="1"/>
          </p:nvSpPr>
          <p:spPr bwMode="gray">
            <a:xfrm>
              <a:off x="2489" y="764"/>
              <a:ext cx="8" cy="9"/>
            </a:xfrm>
            <a:custGeom>
              <a:avLst/>
              <a:gdLst>
                <a:gd name="T0" fmla="*/ 8 w 8"/>
                <a:gd name="T1" fmla="*/ 0 h 9"/>
                <a:gd name="T2" fmla="*/ 5 w 8"/>
                <a:gd name="T3" fmla="*/ 2 h 9"/>
                <a:gd name="T4" fmla="*/ 1 w 8"/>
                <a:gd name="T5" fmla="*/ 4 h 9"/>
                <a:gd name="T6" fmla="*/ 0 w 8"/>
                <a:gd name="T7" fmla="*/ 6 h 9"/>
                <a:gd name="T8" fmla="*/ 0 w 8"/>
                <a:gd name="T9" fmla="*/ 9 h 9"/>
              </a:gdLst>
              <a:ahLst/>
              <a:cxnLst>
                <a:cxn ang="0">
                  <a:pos x="T0" y="T1"/>
                </a:cxn>
                <a:cxn ang="0">
                  <a:pos x="T2" y="T3"/>
                </a:cxn>
                <a:cxn ang="0">
                  <a:pos x="T4" y="T5"/>
                </a:cxn>
                <a:cxn ang="0">
                  <a:pos x="T6" y="T7"/>
                </a:cxn>
                <a:cxn ang="0">
                  <a:pos x="T8" y="T9"/>
                </a:cxn>
              </a:cxnLst>
              <a:rect l="0" t="0" r="r" b="b"/>
              <a:pathLst>
                <a:path w="8" h="9">
                  <a:moveTo>
                    <a:pt x="8" y="0"/>
                  </a:moveTo>
                  <a:lnTo>
                    <a:pt x="5" y="2"/>
                  </a:lnTo>
                  <a:lnTo>
                    <a:pt x="1" y="4"/>
                  </a:lnTo>
                  <a:lnTo>
                    <a:pt x="0" y="6"/>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5" name="Freeform 903"/>
            <p:cNvSpPr>
              <a:spLocks/>
            </p:cNvSpPr>
            <p:nvPr userDrawn="1"/>
          </p:nvSpPr>
          <p:spPr bwMode="gray">
            <a:xfrm>
              <a:off x="3146" y="960"/>
              <a:ext cx="2" cy="20"/>
            </a:xfrm>
            <a:custGeom>
              <a:avLst/>
              <a:gdLst>
                <a:gd name="T0" fmla="*/ 2 w 2"/>
                <a:gd name="T1" fmla="*/ 20 h 20"/>
                <a:gd name="T2" fmla="*/ 2 w 2"/>
                <a:gd name="T3" fmla="*/ 16 h 20"/>
                <a:gd name="T4" fmla="*/ 2 w 2"/>
                <a:gd name="T5" fmla="*/ 11 h 20"/>
                <a:gd name="T6" fmla="*/ 2 w 2"/>
                <a:gd name="T7" fmla="*/ 6 h 20"/>
                <a:gd name="T8" fmla="*/ 0 w 2"/>
                <a:gd name="T9" fmla="*/ 0 h 20"/>
              </a:gdLst>
              <a:ahLst/>
              <a:cxnLst>
                <a:cxn ang="0">
                  <a:pos x="T0" y="T1"/>
                </a:cxn>
                <a:cxn ang="0">
                  <a:pos x="T2" y="T3"/>
                </a:cxn>
                <a:cxn ang="0">
                  <a:pos x="T4" y="T5"/>
                </a:cxn>
                <a:cxn ang="0">
                  <a:pos x="T6" y="T7"/>
                </a:cxn>
                <a:cxn ang="0">
                  <a:pos x="T8" y="T9"/>
                </a:cxn>
              </a:cxnLst>
              <a:rect l="0" t="0" r="r" b="b"/>
              <a:pathLst>
                <a:path w="2" h="20">
                  <a:moveTo>
                    <a:pt x="2" y="20"/>
                  </a:moveTo>
                  <a:lnTo>
                    <a:pt x="2" y="16"/>
                  </a:lnTo>
                  <a:lnTo>
                    <a:pt x="2" y="11"/>
                  </a:lnTo>
                  <a:lnTo>
                    <a:pt x="2" y="6"/>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6" name="Freeform 904"/>
            <p:cNvSpPr>
              <a:spLocks/>
            </p:cNvSpPr>
            <p:nvPr userDrawn="1"/>
          </p:nvSpPr>
          <p:spPr bwMode="gray">
            <a:xfrm>
              <a:off x="3139" y="971"/>
              <a:ext cx="18" cy="2"/>
            </a:xfrm>
            <a:custGeom>
              <a:avLst/>
              <a:gdLst>
                <a:gd name="T0" fmla="*/ 18 w 18"/>
                <a:gd name="T1" fmla="*/ 0 h 2"/>
                <a:gd name="T2" fmla="*/ 14 w 18"/>
                <a:gd name="T3" fmla="*/ 0 h 2"/>
                <a:gd name="T4" fmla="*/ 9 w 18"/>
                <a:gd name="T5" fmla="*/ 0 h 2"/>
                <a:gd name="T6" fmla="*/ 5 w 18"/>
                <a:gd name="T7" fmla="*/ 0 h 2"/>
                <a:gd name="T8" fmla="*/ 0 w 18"/>
                <a:gd name="T9" fmla="*/ 2 h 2"/>
              </a:gdLst>
              <a:ahLst/>
              <a:cxnLst>
                <a:cxn ang="0">
                  <a:pos x="T0" y="T1"/>
                </a:cxn>
                <a:cxn ang="0">
                  <a:pos x="T2" y="T3"/>
                </a:cxn>
                <a:cxn ang="0">
                  <a:pos x="T4" y="T5"/>
                </a:cxn>
                <a:cxn ang="0">
                  <a:pos x="T6" y="T7"/>
                </a:cxn>
                <a:cxn ang="0">
                  <a:pos x="T8" y="T9"/>
                </a:cxn>
              </a:cxnLst>
              <a:rect l="0" t="0" r="r" b="b"/>
              <a:pathLst>
                <a:path w="18" h="2">
                  <a:moveTo>
                    <a:pt x="18" y="0"/>
                  </a:moveTo>
                  <a:lnTo>
                    <a:pt x="14" y="0"/>
                  </a:lnTo>
                  <a:lnTo>
                    <a:pt x="9" y="0"/>
                  </a:lnTo>
                  <a:lnTo>
                    <a:pt x="5" y="0"/>
                  </a:lnTo>
                  <a:lnTo>
                    <a:pt x="0" y="2"/>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7" name="Freeform 905"/>
            <p:cNvSpPr>
              <a:spLocks/>
            </p:cNvSpPr>
            <p:nvPr userDrawn="1"/>
          </p:nvSpPr>
          <p:spPr bwMode="gray">
            <a:xfrm>
              <a:off x="2651" y="687"/>
              <a:ext cx="18" cy="9"/>
            </a:xfrm>
            <a:custGeom>
              <a:avLst/>
              <a:gdLst>
                <a:gd name="T0" fmla="*/ 0 w 18"/>
                <a:gd name="T1" fmla="*/ 2 h 9"/>
                <a:gd name="T2" fmla="*/ 5 w 18"/>
                <a:gd name="T3" fmla="*/ 0 h 9"/>
                <a:gd name="T4" fmla="*/ 11 w 18"/>
                <a:gd name="T5" fmla="*/ 2 h 9"/>
                <a:gd name="T6" fmla="*/ 14 w 18"/>
                <a:gd name="T7" fmla="*/ 6 h 9"/>
                <a:gd name="T8" fmla="*/ 18 w 18"/>
                <a:gd name="T9" fmla="*/ 9 h 9"/>
              </a:gdLst>
              <a:ahLst/>
              <a:cxnLst>
                <a:cxn ang="0">
                  <a:pos x="T0" y="T1"/>
                </a:cxn>
                <a:cxn ang="0">
                  <a:pos x="T2" y="T3"/>
                </a:cxn>
                <a:cxn ang="0">
                  <a:pos x="T4" y="T5"/>
                </a:cxn>
                <a:cxn ang="0">
                  <a:pos x="T6" y="T7"/>
                </a:cxn>
                <a:cxn ang="0">
                  <a:pos x="T8" y="T9"/>
                </a:cxn>
              </a:cxnLst>
              <a:rect l="0" t="0" r="r" b="b"/>
              <a:pathLst>
                <a:path w="18" h="9">
                  <a:moveTo>
                    <a:pt x="0" y="2"/>
                  </a:moveTo>
                  <a:lnTo>
                    <a:pt x="5" y="0"/>
                  </a:lnTo>
                  <a:lnTo>
                    <a:pt x="11" y="2"/>
                  </a:lnTo>
                  <a:lnTo>
                    <a:pt x="14" y="6"/>
                  </a:lnTo>
                  <a:lnTo>
                    <a:pt x="18"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8" name="Freeform 906"/>
            <p:cNvSpPr>
              <a:spLocks/>
            </p:cNvSpPr>
            <p:nvPr userDrawn="1"/>
          </p:nvSpPr>
          <p:spPr bwMode="gray">
            <a:xfrm>
              <a:off x="2653" y="687"/>
              <a:ext cx="10" cy="9"/>
            </a:xfrm>
            <a:custGeom>
              <a:avLst/>
              <a:gdLst>
                <a:gd name="T0" fmla="*/ 10 w 10"/>
                <a:gd name="T1" fmla="*/ 0 h 9"/>
                <a:gd name="T2" fmla="*/ 7 w 10"/>
                <a:gd name="T3" fmla="*/ 0 h 9"/>
                <a:gd name="T4" fmla="*/ 5 w 10"/>
                <a:gd name="T5" fmla="*/ 2 h 9"/>
                <a:gd name="T6" fmla="*/ 3 w 10"/>
                <a:gd name="T7" fmla="*/ 4 h 9"/>
                <a:gd name="T8" fmla="*/ 0 w 10"/>
                <a:gd name="T9" fmla="*/ 9 h 9"/>
              </a:gdLst>
              <a:ahLst/>
              <a:cxnLst>
                <a:cxn ang="0">
                  <a:pos x="T0" y="T1"/>
                </a:cxn>
                <a:cxn ang="0">
                  <a:pos x="T2" y="T3"/>
                </a:cxn>
                <a:cxn ang="0">
                  <a:pos x="T4" y="T5"/>
                </a:cxn>
                <a:cxn ang="0">
                  <a:pos x="T6" y="T7"/>
                </a:cxn>
                <a:cxn ang="0">
                  <a:pos x="T8" y="T9"/>
                </a:cxn>
              </a:cxnLst>
              <a:rect l="0" t="0" r="r" b="b"/>
              <a:pathLst>
                <a:path w="10" h="9">
                  <a:moveTo>
                    <a:pt x="10" y="0"/>
                  </a:moveTo>
                  <a:lnTo>
                    <a:pt x="7" y="0"/>
                  </a:lnTo>
                  <a:lnTo>
                    <a:pt x="5" y="2"/>
                  </a:lnTo>
                  <a:lnTo>
                    <a:pt x="3" y="4"/>
                  </a:lnTo>
                  <a:lnTo>
                    <a:pt x="0" y="9"/>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79" name="Freeform 907"/>
            <p:cNvSpPr>
              <a:spLocks/>
            </p:cNvSpPr>
            <p:nvPr userDrawn="1"/>
          </p:nvSpPr>
          <p:spPr bwMode="gray">
            <a:xfrm>
              <a:off x="3300" y="882"/>
              <a:ext cx="14" cy="12"/>
            </a:xfrm>
            <a:custGeom>
              <a:avLst/>
              <a:gdLst>
                <a:gd name="T0" fmla="*/ 14 w 14"/>
                <a:gd name="T1" fmla="*/ 12 h 12"/>
                <a:gd name="T2" fmla="*/ 14 w 14"/>
                <a:gd name="T3" fmla="*/ 7 h 12"/>
                <a:gd name="T4" fmla="*/ 12 w 14"/>
                <a:gd name="T5" fmla="*/ 3 h 12"/>
                <a:gd name="T6" fmla="*/ 9 w 14"/>
                <a:gd name="T7" fmla="*/ 1 h 12"/>
                <a:gd name="T8" fmla="*/ 5 w 14"/>
                <a:gd name="T9" fmla="*/ 0 h 12"/>
                <a:gd name="T10" fmla="*/ 0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14" y="12"/>
                  </a:moveTo>
                  <a:lnTo>
                    <a:pt x="14" y="7"/>
                  </a:lnTo>
                  <a:lnTo>
                    <a:pt x="12" y="3"/>
                  </a:lnTo>
                  <a:lnTo>
                    <a:pt x="9" y="1"/>
                  </a:lnTo>
                  <a:lnTo>
                    <a:pt x="5" y="0"/>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0" name="Freeform 908"/>
            <p:cNvSpPr>
              <a:spLocks/>
            </p:cNvSpPr>
            <p:nvPr userDrawn="1"/>
          </p:nvSpPr>
          <p:spPr bwMode="gray">
            <a:xfrm>
              <a:off x="3307" y="885"/>
              <a:ext cx="5" cy="7"/>
            </a:xfrm>
            <a:custGeom>
              <a:avLst/>
              <a:gdLst>
                <a:gd name="T0" fmla="*/ 0 w 5"/>
                <a:gd name="T1" fmla="*/ 0 h 7"/>
                <a:gd name="T2" fmla="*/ 3 w 5"/>
                <a:gd name="T3" fmla="*/ 0 h 7"/>
                <a:gd name="T4" fmla="*/ 5 w 5"/>
                <a:gd name="T5" fmla="*/ 2 h 7"/>
                <a:gd name="T6" fmla="*/ 5 w 5"/>
                <a:gd name="T7" fmla="*/ 4 h 7"/>
                <a:gd name="T8" fmla="*/ 3 w 5"/>
                <a:gd name="T9" fmla="*/ 7 h 7"/>
              </a:gdLst>
              <a:ahLst/>
              <a:cxnLst>
                <a:cxn ang="0">
                  <a:pos x="T0" y="T1"/>
                </a:cxn>
                <a:cxn ang="0">
                  <a:pos x="T2" y="T3"/>
                </a:cxn>
                <a:cxn ang="0">
                  <a:pos x="T4" y="T5"/>
                </a:cxn>
                <a:cxn ang="0">
                  <a:pos x="T6" y="T7"/>
                </a:cxn>
                <a:cxn ang="0">
                  <a:pos x="T8" y="T9"/>
                </a:cxn>
              </a:cxnLst>
              <a:rect l="0" t="0" r="r" b="b"/>
              <a:pathLst>
                <a:path w="5" h="7">
                  <a:moveTo>
                    <a:pt x="0" y="0"/>
                  </a:moveTo>
                  <a:lnTo>
                    <a:pt x="3" y="0"/>
                  </a:lnTo>
                  <a:lnTo>
                    <a:pt x="5" y="2"/>
                  </a:lnTo>
                  <a:lnTo>
                    <a:pt x="5" y="4"/>
                  </a:lnTo>
                  <a:lnTo>
                    <a:pt x="3"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1" name="Freeform 909"/>
            <p:cNvSpPr>
              <a:spLocks/>
            </p:cNvSpPr>
            <p:nvPr userDrawn="1"/>
          </p:nvSpPr>
          <p:spPr bwMode="gray">
            <a:xfrm>
              <a:off x="2118" y="1513"/>
              <a:ext cx="5" cy="16"/>
            </a:xfrm>
            <a:custGeom>
              <a:avLst/>
              <a:gdLst>
                <a:gd name="T0" fmla="*/ 1 w 5"/>
                <a:gd name="T1" fmla="*/ 0 h 16"/>
                <a:gd name="T2" fmla="*/ 0 w 5"/>
                <a:gd name="T3" fmla="*/ 3 h 16"/>
                <a:gd name="T4" fmla="*/ 0 w 5"/>
                <a:gd name="T5" fmla="*/ 7 h 16"/>
                <a:gd name="T6" fmla="*/ 1 w 5"/>
                <a:gd name="T7" fmla="*/ 12 h 16"/>
                <a:gd name="T8" fmla="*/ 3 w 5"/>
                <a:gd name="T9" fmla="*/ 14 h 16"/>
                <a:gd name="T10" fmla="*/ 5 w 5"/>
                <a:gd name="T11" fmla="*/ 16 h 16"/>
              </a:gdLst>
              <a:ahLst/>
              <a:cxnLst>
                <a:cxn ang="0">
                  <a:pos x="T0" y="T1"/>
                </a:cxn>
                <a:cxn ang="0">
                  <a:pos x="T2" y="T3"/>
                </a:cxn>
                <a:cxn ang="0">
                  <a:pos x="T4" y="T5"/>
                </a:cxn>
                <a:cxn ang="0">
                  <a:pos x="T6" y="T7"/>
                </a:cxn>
                <a:cxn ang="0">
                  <a:pos x="T8" y="T9"/>
                </a:cxn>
                <a:cxn ang="0">
                  <a:pos x="T10" y="T11"/>
                </a:cxn>
              </a:cxnLst>
              <a:rect l="0" t="0" r="r" b="b"/>
              <a:pathLst>
                <a:path w="5" h="16">
                  <a:moveTo>
                    <a:pt x="1" y="0"/>
                  </a:moveTo>
                  <a:lnTo>
                    <a:pt x="0" y="3"/>
                  </a:lnTo>
                  <a:lnTo>
                    <a:pt x="0" y="7"/>
                  </a:lnTo>
                  <a:lnTo>
                    <a:pt x="1" y="12"/>
                  </a:lnTo>
                  <a:lnTo>
                    <a:pt x="3" y="14"/>
                  </a:lnTo>
                  <a:lnTo>
                    <a:pt x="5" y="16"/>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2" name="Freeform 910"/>
            <p:cNvSpPr>
              <a:spLocks/>
            </p:cNvSpPr>
            <p:nvPr userDrawn="1"/>
          </p:nvSpPr>
          <p:spPr bwMode="gray">
            <a:xfrm>
              <a:off x="2118" y="1520"/>
              <a:ext cx="7" cy="7"/>
            </a:xfrm>
            <a:custGeom>
              <a:avLst/>
              <a:gdLst>
                <a:gd name="T0" fmla="*/ 7 w 7"/>
                <a:gd name="T1" fmla="*/ 7 h 7"/>
                <a:gd name="T2" fmla="*/ 3 w 7"/>
                <a:gd name="T3" fmla="*/ 5 h 7"/>
                <a:gd name="T4" fmla="*/ 1 w 7"/>
                <a:gd name="T5" fmla="*/ 5 h 7"/>
                <a:gd name="T6" fmla="*/ 0 w 7"/>
                <a:gd name="T7" fmla="*/ 2 h 7"/>
                <a:gd name="T8" fmla="*/ 0 w 7"/>
                <a:gd name="T9" fmla="*/ 0 h 7"/>
              </a:gdLst>
              <a:ahLst/>
              <a:cxnLst>
                <a:cxn ang="0">
                  <a:pos x="T0" y="T1"/>
                </a:cxn>
                <a:cxn ang="0">
                  <a:pos x="T2" y="T3"/>
                </a:cxn>
                <a:cxn ang="0">
                  <a:pos x="T4" y="T5"/>
                </a:cxn>
                <a:cxn ang="0">
                  <a:pos x="T6" y="T7"/>
                </a:cxn>
                <a:cxn ang="0">
                  <a:pos x="T8" y="T9"/>
                </a:cxn>
              </a:cxnLst>
              <a:rect l="0" t="0" r="r" b="b"/>
              <a:pathLst>
                <a:path w="7" h="7">
                  <a:moveTo>
                    <a:pt x="7" y="7"/>
                  </a:moveTo>
                  <a:lnTo>
                    <a:pt x="3" y="5"/>
                  </a:lnTo>
                  <a:lnTo>
                    <a:pt x="1" y="5"/>
                  </a:lnTo>
                  <a:lnTo>
                    <a:pt x="0" y="2"/>
                  </a:lnTo>
                  <a:lnTo>
                    <a:pt x="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3" name="Freeform 911"/>
            <p:cNvSpPr>
              <a:spLocks/>
            </p:cNvSpPr>
            <p:nvPr userDrawn="1"/>
          </p:nvSpPr>
          <p:spPr bwMode="gray">
            <a:xfrm>
              <a:off x="2111" y="1284"/>
              <a:ext cx="12" cy="14"/>
            </a:xfrm>
            <a:custGeom>
              <a:avLst/>
              <a:gdLst>
                <a:gd name="T0" fmla="*/ 0 w 12"/>
                <a:gd name="T1" fmla="*/ 14 h 14"/>
                <a:gd name="T2" fmla="*/ 0 w 12"/>
                <a:gd name="T3" fmla="*/ 9 h 14"/>
                <a:gd name="T4" fmla="*/ 3 w 12"/>
                <a:gd name="T5" fmla="*/ 3 h 14"/>
                <a:gd name="T6" fmla="*/ 7 w 12"/>
                <a:gd name="T7" fmla="*/ 2 h 14"/>
                <a:gd name="T8" fmla="*/ 12 w 12"/>
                <a:gd name="T9" fmla="*/ 0 h 14"/>
              </a:gdLst>
              <a:ahLst/>
              <a:cxnLst>
                <a:cxn ang="0">
                  <a:pos x="T0" y="T1"/>
                </a:cxn>
                <a:cxn ang="0">
                  <a:pos x="T2" y="T3"/>
                </a:cxn>
                <a:cxn ang="0">
                  <a:pos x="T4" y="T5"/>
                </a:cxn>
                <a:cxn ang="0">
                  <a:pos x="T6" y="T7"/>
                </a:cxn>
                <a:cxn ang="0">
                  <a:pos x="T8" y="T9"/>
                </a:cxn>
              </a:cxnLst>
              <a:rect l="0" t="0" r="r" b="b"/>
              <a:pathLst>
                <a:path w="12" h="14">
                  <a:moveTo>
                    <a:pt x="0" y="14"/>
                  </a:moveTo>
                  <a:lnTo>
                    <a:pt x="0" y="9"/>
                  </a:lnTo>
                  <a:lnTo>
                    <a:pt x="3" y="3"/>
                  </a:lnTo>
                  <a:lnTo>
                    <a:pt x="7" y="2"/>
                  </a:lnTo>
                  <a:lnTo>
                    <a:pt x="1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4" name="Freeform 912"/>
            <p:cNvSpPr>
              <a:spLocks/>
            </p:cNvSpPr>
            <p:nvPr userDrawn="1"/>
          </p:nvSpPr>
          <p:spPr bwMode="gray">
            <a:xfrm>
              <a:off x="2112" y="1287"/>
              <a:ext cx="4" cy="7"/>
            </a:xfrm>
            <a:custGeom>
              <a:avLst/>
              <a:gdLst>
                <a:gd name="T0" fmla="*/ 4 w 4"/>
                <a:gd name="T1" fmla="*/ 7 h 7"/>
                <a:gd name="T2" fmla="*/ 2 w 4"/>
                <a:gd name="T3" fmla="*/ 6 h 7"/>
                <a:gd name="T4" fmla="*/ 0 w 4"/>
                <a:gd name="T5" fmla="*/ 2 h 7"/>
                <a:gd name="T6" fmla="*/ 0 w 4"/>
                <a:gd name="T7" fmla="*/ 2 h 7"/>
                <a:gd name="T8" fmla="*/ 2 w 4"/>
                <a:gd name="T9" fmla="*/ 0 h 7"/>
              </a:gdLst>
              <a:ahLst/>
              <a:cxnLst>
                <a:cxn ang="0">
                  <a:pos x="T0" y="T1"/>
                </a:cxn>
                <a:cxn ang="0">
                  <a:pos x="T2" y="T3"/>
                </a:cxn>
                <a:cxn ang="0">
                  <a:pos x="T4" y="T5"/>
                </a:cxn>
                <a:cxn ang="0">
                  <a:pos x="T6" y="T7"/>
                </a:cxn>
                <a:cxn ang="0">
                  <a:pos x="T8" y="T9"/>
                </a:cxn>
              </a:cxnLst>
              <a:rect l="0" t="0" r="r" b="b"/>
              <a:pathLst>
                <a:path w="4" h="7">
                  <a:moveTo>
                    <a:pt x="4" y="7"/>
                  </a:moveTo>
                  <a:lnTo>
                    <a:pt x="2" y="6"/>
                  </a:lnTo>
                  <a:lnTo>
                    <a:pt x="0" y="2"/>
                  </a:lnTo>
                  <a:lnTo>
                    <a:pt x="0" y="2"/>
                  </a:lnTo>
                  <a:lnTo>
                    <a:pt x="2"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5" name="Line 913"/>
            <p:cNvSpPr>
              <a:spLocks noChangeShapeType="1"/>
            </p:cNvSpPr>
            <p:nvPr userDrawn="1"/>
          </p:nvSpPr>
          <p:spPr bwMode="gray">
            <a:xfrm flipH="1" flipV="1">
              <a:off x="3314" y="931"/>
              <a:ext cx="10" cy="5"/>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86" name="Line 914"/>
            <p:cNvSpPr>
              <a:spLocks noChangeShapeType="1"/>
            </p:cNvSpPr>
            <p:nvPr userDrawn="1"/>
          </p:nvSpPr>
          <p:spPr bwMode="gray">
            <a:xfrm flipV="1">
              <a:off x="3248" y="1887"/>
              <a:ext cx="1" cy="13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87" name="Freeform 915"/>
            <p:cNvSpPr>
              <a:spLocks/>
            </p:cNvSpPr>
            <p:nvPr userDrawn="1"/>
          </p:nvSpPr>
          <p:spPr bwMode="gray">
            <a:xfrm>
              <a:off x="3146" y="1980"/>
              <a:ext cx="9" cy="9"/>
            </a:xfrm>
            <a:custGeom>
              <a:avLst/>
              <a:gdLst>
                <a:gd name="T0" fmla="*/ 0 w 9"/>
                <a:gd name="T1" fmla="*/ 0 h 9"/>
                <a:gd name="T2" fmla="*/ 0 w 9"/>
                <a:gd name="T3" fmla="*/ 3 h 9"/>
                <a:gd name="T4" fmla="*/ 2 w 9"/>
                <a:gd name="T5" fmla="*/ 5 h 9"/>
                <a:gd name="T6" fmla="*/ 4 w 9"/>
                <a:gd name="T7" fmla="*/ 7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3"/>
                  </a:lnTo>
                  <a:lnTo>
                    <a:pt x="2" y="5"/>
                  </a:lnTo>
                  <a:lnTo>
                    <a:pt x="4" y="7"/>
                  </a:lnTo>
                  <a:lnTo>
                    <a:pt x="5" y="9"/>
                  </a:lnTo>
                  <a:lnTo>
                    <a:pt x="9"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88" name="Line 916"/>
            <p:cNvSpPr>
              <a:spLocks noChangeShapeType="1"/>
            </p:cNvSpPr>
            <p:nvPr userDrawn="1"/>
          </p:nvSpPr>
          <p:spPr bwMode="gray">
            <a:xfrm flipV="1">
              <a:off x="3141" y="1901"/>
              <a:ext cx="2" cy="74"/>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89" name="Line 917"/>
            <p:cNvSpPr>
              <a:spLocks noChangeShapeType="1"/>
            </p:cNvSpPr>
            <p:nvPr userDrawn="1"/>
          </p:nvSpPr>
          <p:spPr bwMode="gray">
            <a:xfrm flipV="1">
              <a:off x="3146" y="1903"/>
              <a:ext cx="2" cy="7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0" name="Line 918"/>
            <p:cNvSpPr>
              <a:spLocks noChangeShapeType="1"/>
            </p:cNvSpPr>
            <p:nvPr userDrawn="1"/>
          </p:nvSpPr>
          <p:spPr bwMode="gray">
            <a:xfrm>
              <a:off x="3144" y="1903"/>
              <a:ext cx="1" cy="6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1" name="Freeform 919"/>
            <p:cNvSpPr>
              <a:spLocks/>
            </p:cNvSpPr>
            <p:nvPr userDrawn="1"/>
          </p:nvSpPr>
          <p:spPr bwMode="gray">
            <a:xfrm>
              <a:off x="3141" y="1971"/>
              <a:ext cx="5" cy="9"/>
            </a:xfrm>
            <a:custGeom>
              <a:avLst/>
              <a:gdLst>
                <a:gd name="T0" fmla="*/ 5 w 5"/>
                <a:gd name="T1" fmla="*/ 9 h 9"/>
                <a:gd name="T2" fmla="*/ 2 w 5"/>
                <a:gd name="T3" fmla="*/ 7 h 9"/>
                <a:gd name="T4" fmla="*/ 0 w 5"/>
                <a:gd name="T5" fmla="*/ 5 h 9"/>
                <a:gd name="T6" fmla="*/ 0 w 5"/>
                <a:gd name="T7" fmla="*/ 2 h 9"/>
                <a:gd name="T8" fmla="*/ 3 w 5"/>
                <a:gd name="T9" fmla="*/ 0 h 9"/>
              </a:gdLst>
              <a:ahLst/>
              <a:cxnLst>
                <a:cxn ang="0">
                  <a:pos x="T0" y="T1"/>
                </a:cxn>
                <a:cxn ang="0">
                  <a:pos x="T2" y="T3"/>
                </a:cxn>
                <a:cxn ang="0">
                  <a:pos x="T4" y="T5"/>
                </a:cxn>
                <a:cxn ang="0">
                  <a:pos x="T6" y="T7"/>
                </a:cxn>
                <a:cxn ang="0">
                  <a:pos x="T8" y="T9"/>
                </a:cxn>
              </a:cxnLst>
              <a:rect l="0" t="0" r="r" b="b"/>
              <a:pathLst>
                <a:path w="5" h="9">
                  <a:moveTo>
                    <a:pt x="5" y="9"/>
                  </a:moveTo>
                  <a:lnTo>
                    <a:pt x="2" y="7"/>
                  </a:lnTo>
                  <a:lnTo>
                    <a:pt x="0" y="5"/>
                  </a:lnTo>
                  <a:lnTo>
                    <a:pt x="0" y="2"/>
                  </a:lnTo>
                  <a:lnTo>
                    <a:pt x="3"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2" name="Freeform 920"/>
            <p:cNvSpPr>
              <a:spLocks/>
            </p:cNvSpPr>
            <p:nvPr userDrawn="1"/>
          </p:nvSpPr>
          <p:spPr bwMode="gray">
            <a:xfrm>
              <a:off x="3143" y="1985"/>
              <a:ext cx="12" cy="11"/>
            </a:xfrm>
            <a:custGeom>
              <a:avLst/>
              <a:gdLst>
                <a:gd name="T0" fmla="*/ 12 w 12"/>
                <a:gd name="T1" fmla="*/ 2 h 11"/>
                <a:gd name="T2" fmla="*/ 8 w 12"/>
                <a:gd name="T3" fmla="*/ 0 h 11"/>
                <a:gd name="T4" fmla="*/ 5 w 12"/>
                <a:gd name="T5" fmla="*/ 2 h 11"/>
                <a:gd name="T6" fmla="*/ 1 w 12"/>
                <a:gd name="T7" fmla="*/ 4 h 11"/>
                <a:gd name="T8" fmla="*/ 1 w 12"/>
                <a:gd name="T9" fmla="*/ 5 h 11"/>
                <a:gd name="T10" fmla="*/ 0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2"/>
                  </a:moveTo>
                  <a:lnTo>
                    <a:pt x="8" y="0"/>
                  </a:lnTo>
                  <a:lnTo>
                    <a:pt x="5" y="2"/>
                  </a:lnTo>
                  <a:lnTo>
                    <a:pt x="1" y="4"/>
                  </a:lnTo>
                  <a:lnTo>
                    <a:pt x="1" y="5"/>
                  </a:lnTo>
                  <a:lnTo>
                    <a:pt x="0" y="11"/>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3" name="Freeform 921"/>
            <p:cNvSpPr>
              <a:spLocks/>
            </p:cNvSpPr>
            <p:nvPr userDrawn="1"/>
          </p:nvSpPr>
          <p:spPr bwMode="gray">
            <a:xfrm>
              <a:off x="3132" y="1971"/>
              <a:ext cx="12" cy="9"/>
            </a:xfrm>
            <a:custGeom>
              <a:avLst/>
              <a:gdLst>
                <a:gd name="T0" fmla="*/ 12 w 12"/>
                <a:gd name="T1" fmla="*/ 0 h 9"/>
                <a:gd name="T2" fmla="*/ 11 w 12"/>
                <a:gd name="T3" fmla="*/ 4 h 9"/>
                <a:gd name="T4" fmla="*/ 11 w 12"/>
                <a:gd name="T5" fmla="*/ 7 h 9"/>
                <a:gd name="T6" fmla="*/ 7 w 12"/>
                <a:gd name="T7" fmla="*/ 9 h 9"/>
                <a:gd name="T8" fmla="*/ 4 w 12"/>
                <a:gd name="T9" fmla="*/ 9 h 9"/>
                <a:gd name="T10" fmla="*/ 0 w 12"/>
                <a:gd name="T11" fmla="*/ 7 h 9"/>
              </a:gdLst>
              <a:ahLst/>
              <a:cxnLst>
                <a:cxn ang="0">
                  <a:pos x="T0" y="T1"/>
                </a:cxn>
                <a:cxn ang="0">
                  <a:pos x="T2" y="T3"/>
                </a:cxn>
                <a:cxn ang="0">
                  <a:pos x="T4" y="T5"/>
                </a:cxn>
                <a:cxn ang="0">
                  <a:pos x="T6" y="T7"/>
                </a:cxn>
                <a:cxn ang="0">
                  <a:pos x="T8" y="T9"/>
                </a:cxn>
                <a:cxn ang="0">
                  <a:pos x="T10" y="T11"/>
                </a:cxn>
              </a:cxnLst>
              <a:rect l="0" t="0" r="r" b="b"/>
              <a:pathLst>
                <a:path w="12" h="9">
                  <a:moveTo>
                    <a:pt x="12" y="0"/>
                  </a:moveTo>
                  <a:lnTo>
                    <a:pt x="11" y="4"/>
                  </a:lnTo>
                  <a:lnTo>
                    <a:pt x="11" y="7"/>
                  </a:lnTo>
                  <a:lnTo>
                    <a:pt x="7" y="9"/>
                  </a:lnTo>
                  <a:lnTo>
                    <a:pt x="4" y="9"/>
                  </a:lnTo>
                  <a:lnTo>
                    <a:pt x="0" y="7"/>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4" name="Freeform 922"/>
            <p:cNvSpPr>
              <a:spLocks/>
            </p:cNvSpPr>
            <p:nvPr userDrawn="1"/>
          </p:nvSpPr>
          <p:spPr bwMode="gray">
            <a:xfrm>
              <a:off x="3123" y="1978"/>
              <a:ext cx="9" cy="18"/>
            </a:xfrm>
            <a:custGeom>
              <a:avLst/>
              <a:gdLst>
                <a:gd name="T0" fmla="*/ 0 w 9"/>
                <a:gd name="T1" fmla="*/ 18 h 18"/>
                <a:gd name="T2" fmla="*/ 2 w 9"/>
                <a:gd name="T3" fmla="*/ 14 h 18"/>
                <a:gd name="T4" fmla="*/ 4 w 9"/>
                <a:gd name="T5" fmla="*/ 9 h 18"/>
                <a:gd name="T6" fmla="*/ 6 w 9"/>
                <a:gd name="T7" fmla="*/ 4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2" y="14"/>
                  </a:lnTo>
                  <a:lnTo>
                    <a:pt x="4" y="9"/>
                  </a:lnTo>
                  <a:lnTo>
                    <a:pt x="6" y="4"/>
                  </a:lnTo>
                  <a:lnTo>
                    <a:pt x="9"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5" name="Freeform 923"/>
            <p:cNvSpPr>
              <a:spLocks/>
            </p:cNvSpPr>
            <p:nvPr userDrawn="1"/>
          </p:nvSpPr>
          <p:spPr bwMode="gray">
            <a:xfrm>
              <a:off x="3123" y="1996"/>
              <a:ext cx="20" cy="1"/>
            </a:xfrm>
            <a:custGeom>
              <a:avLst/>
              <a:gdLst>
                <a:gd name="T0" fmla="*/ 0 w 20"/>
                <a:gd name="T1" fmla="*/ 0 h 1"/>
                <a:gd name="T2" fmla="*/ 6 w 20"/>
                <a:gd name="T3" fmla="*/ 1 h 1"/>
                <a:gd name="T4" fmla="*/ 11 w 20"/>
                <a:gd name="T5" fmla="*/ 1 h 1"/>
                <a:gd name="T6" fmla="*/ 16 w 20"/>
                <a:gd name="T7" fmla="*/ 1 h 1"/>
                <a:gd name="T8" fmla="*/ 20 w 20"/>
                <a:gd name="T9" fmla="*/ 0 h 1"/>
              </a:gdLst>
              <a:ahLst/>
              <a:cxnLst>
                <a:cxn ang="0">
                  <a:pos x="T0" y="T1"/>
                </a:cxn>
                <a:cxn ang="0">
                  <a:pos x="T2" y="T3"/>
                </a:cxn>
                <a:cxn ang="0">
                  <a:pos x="T4" y="T5"/>
                </a:cxn>
                <a:cxn ang="0">
                  <a:pos x="T6" y="T7"/>
                </a:cxn>
                <a:cxn ang="0">
                  <a:pos x="T8" y="T9"/>
                </a:cxn>
              </a:cxnLst>
              <a:rect l="0" t="0" r="r" b="b"/>
              <a:pathLst>
                <a:path w="20" h="1">
                  <a:moveTo>
                    <a:pt x="0" y="0"/>
                  </a:moveTo>
                  <a:lnTo>
                    <a:pt x="6" y="1"/>
                  </a:lnTo>
                  <a:lnTo>
                    <a:pt x="11" y="1"/>
                  </a:lnTo>
                  <a:lnTo>
                    <a:pt x="16" y="1"/>
                  </a:lnTo>
                  <a:lnTo>
                    <a:pt x="20" y="0"/>
                  </a:lnTo>
                </a:path>
              </a:pathLst>
            </a:custGeom>
            <a:noFill/>
            <a:ln w="31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96" name="Line 924"/>
            <p:cNvSpPr>
              <a:spLocks noChangeShapeType="1"/>
            </p:cNvSpPr>
            <p:nvPr userDrawn="1"/>
          </p:nvSpPr>
          <p:spPr bwMode="gray">
            <a:xfrm>
              <a:off x="2837" y="1216"/>
              <a:ext cx="314" cy="103"/>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997" name="Group 925"/>
          <p:cNvGrpSpPr>
            <a:grpSpLocks/>
          </p:cNvGrpSpPr>
          <p:nvPr userDrawn="1"/>
        </p:nvGrpSpPr>
        <p:grpSpPr bwMode="auto">
          <a:xfrm>
            <a:off x="5867400" y="3789363"/>
            <a:ext cx="2798763" cy="2786062"/>
            <a:chOff x="4059" y="2614"/>
            <a:chExt cx="1581" cy="1574"/>
          </a:xfrm>
        </p:grpSpPr>
        <p:sp>
          <p:nvSpPr>
            <p:cNvPr id="3998" name="Line 926"/>
            <p:cNvSpPr>
              <a:spLocks noChangeShapeType="1"/>
            </p:cNvSpPr>
            <p:nvPr userDrawn="1"/>
          </p:nvSpPr>
          <p:spPr bwMode="gray">
            <a:xfrm flipH="1">
              <a:off x="5040" y="3476"/>
              <a:ext cx="156"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9" name="Line 927"/>
            <p:cNvSpPr>
              <a:spLocks noChangeShapeType="1"/>
            </p:cNvSpPr>
            <p:nvPr userDrawn="1"/>
          </p:nvSpPr>
          <p:spPr bwMode="gray">
            <a:xfrm flipH="1" flipV="1">
              <a:off x="5049" y="3467"/>
              <a:ext cx="206" cy="7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0" name="Line 928"/>
            <p:cNvSpPr>
              <a:spLocks noChangeShapeType="1"/>
            </p:cNvSpPr>
            <p:nvPr userDrawn="1"/>
          </p:nvSpPr>
          <p:spPr bwMode="gray">
            <a:xfrm flipV="1">
              <a:off x="5029" y="3586"/>
              <a:ext cx="2"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1" name="Line 929"/>
            <p:cNvSpPr>
              <a:spLocks noChangeShapeType="1"/>
            </p:cNvSpPr>
            <p:nvPr userDrawn="1"/>
          </p:nvSpPr>
          <p:spPr bwMode="gray">
            <a:xfrm flipV="1">
              <a:off x="5397" y="3462"/>
              <a:ext cx="7" cy="25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2" name="Line 930"/>
            <p:cNvSpPr>
              <a:spLocks noChangeShapeType="1"/>
            </p:cNvSpPr>
            <p:nvPr userDrawn="1"/>
          </p:nvSpPr>
          <p:spPr bwMode="gray">
            <a:xfrm flipH="1">
              <a:off x="5404" y="3217"/>
              <a:ext cx="7" cy="24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3" name="Line 931"/>
            <p:cNvSpPr>
              <a:spLocks noChangeShapeType="1"/>
            </p:cNvSpPr>
            <p:nvPr userDrawn="1"/>
          </p:nvSpPr>
          <p:spPr bwMode="gray">
            <a:xfrm flipV="1">
              <a:off x="4938" y="2878"/>
              <a:ext cx="2"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4" name="Freeform 932"/>
            <p:cNvSpPr>
              <a:spLocks/>
            </p:cNvSpPr>
            <p:nvPr userDrawn="1"/>
          </p:nvSpPr>
          <p:spPr bwMode="gray">
            <a:xfrm>
              <a:off x="5031" y="3567"/>
              <a:ext cx="9" cy="19"/>
            </a:xfrm>
            <a:custGeom>
              <a:avLst/>
              <a:gdLst>
                <a:gd name="T0" fmla="*/ 9 w 9"/>
                <a:gd name="T1" fmla="*/ 0 h 19"/>
                <a:gd name="T2" fmla="*/ 5 w 9"/>
                <a:gd name="T3" fmla="*/ 4 h 19"/>
                <a:gd name="T4" fmla="*/ 4 w 9"/>
                <a:gd name="T5" fmla="*/ 9 h 19"/>
                <a:gd name="T6" fmla="*/ 2 w 9"/>
                <a:gd name="T7" fmla="*/ 12 h 19"/>
                <a:gd name="T8" fmla="*/ 0 w 9"/>
                <a:gd name="T9" fmla="*/ 19 h 19"/>
              </a:gdLst>
              <a:ahLst/>
              <a:cxnLst>
                <a:cxn ang="0">
                  <a:pos x="T0" y="T1"/>
                </a:cxn>
                <a:cxn ang="0">
                  <a:pos x="T2" y="T3"/>
                </a:cxn>
                <a:cxn ang="0">
                  <a:pos x="T4" y="T5"/>
                </a:cxn>
                <a:cxn ang="0">
                  <a:pos x="T6" y="T7"/>
                </a:cxn>
                <a:cxn ang="0">
                  <a:pos x="T8" y="T9"/>
                </a:cxn>
              </a:cxnLst>
              <a:rect l="0" t="0" r="r" b="b"/>
              <a:pathLst>
                <a:path w="9" h="19">
                  <a:moveTo>
                    <a:pt x="9" y="0"/>
                  </a:moveTo>
                  <a:lnTo>
                    <a:pt x="5" y="4"/>
                  </a:lnTo>
                  <a:lnTo>
                    <a:pt x="4" y="9"/>
                  </a:lnTo>
                  <a:lnTo>
                    <a:pt x="2" y="12"/>
                  </a:lnTo>
                  <a:lnTo>
                    <a:pt x="0" y="1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05" name="Line 933"/>
            <p:cNvSpPr>
              <a:spLocks noChangeShapeType="1"/>
            </p:cNvSpPr>
            <p:nvPr userDrawn="1"/>
          </p:nvSpPr>
          <p:spPr bwMode="gray">
            <a:xfrm>
              <a:off x="4931" y="3539"/>
              <a:ext cx="209"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6" name="Line 934"/>
            <p:cNvSpPr>
              <a:spLocks noChangeShapeType="1"/>
            </p:cNvSpPr>
            <p:nvPr userDrawn="1"/>
          </p:nvSpPr>
          <p:spPr bwMode="gray">
            <a:xfrm>
              <a:off x="4937" y="3532"/>
              <a:ext cx="208" cy="7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7" name="Line 935"/>
            <p:cNvSpPr>
              <a:spLocks noChangeShapeType="1"/>
            </p:cNvSpPr>
            <p:nvPr userDrawn="1"/>
          </p:nvSpPr>
          <p:spPr bwMode="gray">
            <a:xfrm flipH="1" flipV="1">
              <a:off x="4928" y="3550"/>
              <a:ext cx="208" cy="7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8" name="Line 936"/>
            <p:cNvSpPr>
              <a:spLocks noChangeShapeType="1"/>
            </p:cNvSpPr>
            <p:nvPr userDrawn="1"/>
          </p:nvSpPr>
          <p:spPr bwMode="gray">
            <a:xfrm>
              <a:off x="4905" y="3786"/>
              <a:ext cx="186" cy="6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9" name="Line 937"/>
            <p:cNvSpPr>
              <a:spLocks noChangeShapeType="1"/>
            </p:cNvSpPr>
            <p:nvPr userDrawn="1"/>
          </p:nvSpPr>
          <p:spPr bwMode="gray">
            <a:xfrm flipH="1" flipV="1">
              <a:off x="4179" y="3352"/>
              <a:ext cx="116" cy="4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0" name="Line 938"/>
            <p:cNvSpPr>
              <a:spLocks noChangeShapeType="1"/>
            </p:cNvSpPr>
            <p:nvPr userDrawn="1"/>
          </p:nvSpPr>
          <p:spPr bwMode="gray">
            <a:xfrm flipV="1">
              <a:off x="4232" y="3411"/>
              <a:ext cx="63" cy="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1" name="Line 939"/>
            <p:cNvSpPr>
              <a:spLocks noChangeShapeType="1"/>
            </p:cNvSpPr>
            <p:nvPr userDrawn="1"/>
          </p:nvSpPr>
          <p:spPr bwMode="gray">
            <a:xfrm flipH="1" flipV="1">
              <a:off x="4613" y="3508"/>
              <a:ext cx="203" cy="7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2" name="Line 940"/>
            <p:cNvSpPr>
              <a:spLocks noChangeShapeType="1"/>
            </p:cNvSpPr>
            <p:nvPr userDrawn="1"/>
          </p:nvSpPr>
          <p:spPr bwMode="gray">
            <a:xfrm flipV="1">
              <a:off x="4590" y="3483"/>
              <a:ext cx="163"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3" name="Line 941"/>
            <p:cNvSpPr>
              <a:spLocks noChangeShapeType="1"/>
            </p:cNvSpPr>
            <p:nvPr userDrawn="1"/>
          </p:nvSpPr>
          <p:spPr bwMode="gray">
            <a:xfrm flipV="1">
              <a:off x="4828" y="3597"/>
              <a:ext cx="1"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4" name="Line 942"/>
            <p:cNvSpPr>
              <a:spLocks noChangeShapeType="1"/>
            </p:cNvSpPr>
            <p:nvPr userDrawn="1"/>
          </p:nvSpPr>
          <p:spPr bwMode="gray">
            <a:xfrm flipV="1">
              <a:off x="4746" y="3665"/>
              <a:ext cx="161"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5" name="Line 943"/>
            <p:cNvSpPr>
              <a:spLocks noChangeShapeType="1"/>
            </p:cNvSpPr>
            <p:nvPr userDrawn="1"/>
          </p:nvSpPr>
          <p:spPr bwMode="gray">
            <a:xfrm>
              <a:off x="4681" y="3450"/>
              <a:ext cx="11"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6" name="Line 944"/>
            <p:cNvSpPr>
              <a:spLocks noChangeShapeType="1"/>
            </p:cNvSpPr>
            <p:nvPr userDrawn="1"/>
          </p:nvSpPr>
          <p:spPr bwMode="gray">
            <a:xfrm flipV="1">
              <a:off x="4692" y="3453"/>
              <a:ext cx="1" cy="1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7" name="Line 945"/>
            <p:cNvSpPr>
              <a:spLocks noChangeShapeType="1"/>
            </p:cNvSpPr>
            <p:nvPr userDrawn="1"/>
          </p:nvSpPr>
          <p:spPr bwMode="gray">
            <a:xfrm flipH="1" flipV="1">
              <a:off x="4400" y="3513"/>
              <a:ext cx="3" cy="25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8" name="Line 946"/>
            <p:cNvSpPr>
              <a:spLocks noChangeShapeType="1"/>
            </p:cNvSpPr>
            <p:nvPr userDrawn="1"/>
          </p:nvSpPr>
          <p:spPr bwMode="gray">
            <a:xfrm>
              <a:off x="4090" y="3527"/>
              <a:ext cx="637"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9" name="Line 947"/>
            <p:cNvSpPr>
              <a:spLocks noChangeShapeType="1"/>
            </p:cNvSpPr>
            <p:nvPr userDrawn="1"/>
          </p:nvSpPr>
          <p:spPr bwMode="gray">
            <a:xfrm flipV="1">
              <a:off x="4512" y="3553"/>
              <a:ext cx="1" cy="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0" name="Line 948"/>
            <p:cNvSpPr>
              <a:spLocks noChangeShapeType="1"/>
            </p:cNvSpPr>
            <p:nvPr userDrawn="1"/>
          </p:nvSpPr>
          <p:spPr bwMode="gray">
            <a:xfrm flipH="1" flipV="1">
              <a:off x="4499" y="3550"/>
              <a:ext cx="13"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1" name="Line 949"/>
            <p:cNvSpPr>
              <a:spLocks noChangeShapeType="1"/>
            </p:cNvSpPr>
            <p:nvPr userDrawn="1"/>
          </p:nvSpPr>
          <p:spPr bwMode="gray">
            <a:xfrm flipH="1" flipV="1">
              <a:off x="4302" y="3478"/>
              <a:ext cx="197" cy="7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2" name="Line 950"/>
            <p:cNvSpPr>
              <a:spLocks noChangeShapeType="1"/>
            </p:cNvSpPr>
            <p:nvPr userDrawn="1"/>
          </p:nvSpPr>
          <p:spPr bwMode="gray">
            <a:xfrm flipH="1" flipV="1">
              <a:off x="4291" y="3474"/>
              <a:ext cx="11"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3" name="Line 951"/>
            <p:cNvSpPr>
              <a:spLocks noChangeShapeType="1"/>
            </p:cNvSpPr>
            <p:nvPr userDrawn="1"/>
          </p:nvSpPr>
          <p:spPr bwMode="gray">
            <a:xfrm flipV="1">
              <a:off x="4291" y="3474"/>
              <a:ext cx="1" cy="1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4" name="Line 952"/>
            <p:cNvSpPr>
              <a:spLocks noChangeShapeType="1"/>
            </p:cNvSpPr>
            <p:nvPr userDrawn="1"/>
          </p:nvSpPr>
          <p:spPr bwMode="gray">
            <a:xfrm>
              <a:off x="4295" y="3714"/>
              <a:ext cx="1" cy="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5" name="Line 953"/>
            <p:cNvSpPr>
              <a:spLocks noChangeShapeType="1"/>
            </p:cNvSpPr>
            <p:nvPr userDrawn="1"/>
          </p:nvSpPr>
          <p:spPr bwMode="gray">
            <a:xfrm>
              <a:off x="4295" y="3728"/>
              <a:ext cx="12"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6" name="Line 954"/>
            <p:cNvSpPr>
              <a:spLocks noChangeShapeType="1"/>
            </p:cNvSpPr>
            <p:nvPr userDrawn="1"/>
          </p:nvSpPr>
          <p:spPr bwMode="gray">
            <a:xfrm>
              <a:off x="4307" y="3732"/>
              <a:ext cx="196" cy="7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7" name="Line 955"/>
            <p:cNvSpPr>
              <a:spLocks noChangeShapeType="1"/>
            </p:cNvSpPr>
            <p:nvPr userDrawn="1"/>
          </p:nvSpPr>
          <p:spPr bwMode="gray">
            <a:xfrm>
              <a:off x="4503" y="3805"/>
              <a:ext cx="10"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8" name="Line 956"/>
            <p:cNvSpPr>
              <a:spLocks noChangeShapeType="1"/>
            </p:cNvSpPr>
            <p:nvPr userDrawn="1"/>
          </p:nvSpPr>
          <p:spPr bwMode="gray">
            <a:xfrm>
              <a:off x="4513" y="3796"/>
              <a:ext cx="1" cy="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9" name="Line 957"/>
            <p:cNvSpPr>
              <a:spLocks noChangeShapeType="1"/>
            </p:cNvSpPr>
            <p:nvPr userDrawn="1"/>
          </p:nvSpPr>
          <p:spPr bwMode="gray">
            <a:xfrm flipH="1" flipV="1">
              <a:off x="4604" y="3836"/>
              <a:ext cx="2" cy="15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0" name="Line 958"/>
            <p:cNvSpPr>
              <a:spLocks noChangeShapeType="1"/>
            </p:cNvSpPr>
            <p:nvPr userDrawn="1"/>
          </p:nvSpPr>
          <p:spPr bwMode="gray">
            <a:xfrm flipV="1">
              <a:off x="4524" y="3836"/>
              <a:ext cx="79" cy="4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1" name="Line 959"/>
            <p:cNvSpPr>
              <a:spLocks noChangeShapeType="1"/>
            </p:cNvSpPr>
            <p:nvPr userDrawn="1"/>
          </p:nvSpPr>
          <p:spPr bwMode="gray">
            <a:xfrm flipH="1" flipV="1">
              <a:off x="4601" y="3256"/>
              <a:ext cx="2"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2" name="Line 960"/>
            <p:cNvSpPr>
              <a:spLocks noChangeShapeType="1"/>
            </p:cNvSpPr>
            <p:nvPr userDrawn="1"/>
          </p:nvSpPr>
          <p:spPr bwMode="gray">
            <a:xfrm flipV="1">
              <a:off x="4520" y="3378"/>
              <a:ext cx="163" cy="8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3" name="Line 961"/>
            <p:cNvSpPr>
              <a:spLocks noChangeShapeType="1"/>
            </p:cNvSpPr>
            <p:nvPr userDrawn="1"/>
          </p:nvSpPr>
          <p:spPr bwMode="gray">
            <a:xfrm>
              <a:off x="4389" y="3172"/>
              <a:ext cx="200" cy="6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4" name="Line 962"/>
            <p:cNvSpPr>
              <a:spLocks noChangeShapeType="1"/>
            </p:cNvSpPr>
            <p:nvPr userDrawn="1"/>
          </p:nvSpPr>
          <p:spPr bwMode="gray">
            <a:xfrm flipH="1">
              <a:off x="4405" y="3163"/>
              <a:ext cx="166" cy="8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5" name="Line 963"/>
            <p:cNvSpPr>
              <a:spLocks noChangeShapeType="1"/>
            </p:cNvSpPr>
            <p:nvPr userDrawn="1"/>
          </p:nvSpPr>
          <p:spPr bwMode="gray">
            <a:xfrm>
              <a:off x="4307" y="3808"/>
              <a:ext cx="196" cy="7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6" name="Line 964"/>
            <p:cNvSpPr>
              <a:spLocks noChangeShapeType="1"/>
            </p:cNvSpPr>
            <p:nvPr userDrawn="1"/>
          </p:nvSpPr>
          <p:spPr bwMode="gray">
            <a:xfrm>
              <a:off x="4403" y="3768"/>
              <a:ext cx="4"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7" name="Line 965"/>
            <p:cNvSpPr>
              <a:spLocks noChangeShapeType="1"/>
            </p:cNvSpPr>
            <p:nvPr userDrawn="1"/>
          </p:nvSpPr>
          <p:spPr bwMode="gray">
            <a:xfrm>
              <a:off x="4300" y="3398"/>
              <a:ext cx="199" cy="7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8" name="Line 966"/>
            <p:cNvSpPr>
              <a:spLocks noChangeShapeType="1"/>
            </p:cNvSpPr>
            <p:nvPr userDrawn="1"/>
          </p:nvSpPr>
          <p:spPr bwMode="gray">
            <a:xfrm>
              <a:off x="4396" y="3266"/>
              <a:ext cx="4" cy="24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9" name="Line 967"/>
            <p:cNvSpPr>
              <a:spLocks noChangeShapeType="1"/>
            </p:cNvSpPr>
            <p:nvPr userDrawn="1"/>
          </p:nvSpPr>
          <p:spPr bwMode="gray">
            <a:xfrm flipV="1">
              <a:off x="5386" y="3111"/>
              <a:ext cx="32" cy="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0" name="Line 968"/>
            <p:cNvSpPr>
              <a:spLocks noChangeShapeType="1"/>
            </p:cNvSpPr>
            <p:nvPr userDrawn="1"/>
          </p:nvSpPr>
          <p:spPr bwMode="gray">
            <a:xfrm flipV="1">
              <a:off x="5496" y="3212"/>
              <a:ext cx="2"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1" name="Line 969"/>
            <p:cNvSpPr>
              <a:spLocks noChangeShapeType="1"/>
            </p:cNvSpPr>
            <p:nvPr userDrawn="1"/>
          </p:nvSpPr>
          <p:spPr bwMode="gray">
            <a:xfrm flipV="1">
              <a:off x="5547" y="3280"/>
              <a:ext cx="18" cy="1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2" name="Line 970"/>
            <p:cNvSpPr>
              <a:spLocks noChangeShapeType="1"/>
            </p:cNvSpPr>
            <p:nvPr userDrawn="1"/>
          </p:nvSpPr>
          <p:spPr bwMode="gray">
            <a:xfrm>
              <a:off x="5346" y="3083"/>
              <a:ext cx="10"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3" name="Line 971"/>
            <p:cNvSpPr>
              <a:spLocks noChangeShapeType="1"/>
            </p:cNvSpPr>
            <p:nvPr userDrawn="1"/>
          </p:nvSpPr>
          <p:spPr bwMode="gray">
            <a:xfrm flipV="1">
              <a:off x="5356" y="3086"/>
              <a:ext cx="1" cy="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4" name="Line 972"/>
            <p:cNvSpPr>
              <a:spLocks noChangeShapeType="1"/>
            </p:cNvSpPr>
            <p:nvPr userDrawn="1"/>
          </p:nvSpPr>
          <p:spPr bwMode="gray">
            <a:xfrm flipV="1">
              <a:off x="5087" y="3168"/>
              <a:ext cx="4" cy="2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5" name="Line 973"/>
            <p:cNvSpPr>
              <a:spLocks noChangeShapeType="1"/>
            </p:cNvSpPr>
            <p:nvPr userDrawn="1"/>
          </p:nvSpPr>
          <p:spPr bwMode="gray">
            <a:xfrm>
              <a:off x="4982" y="3333"/>
              <a:ext cx="1" cy="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6" name="Line 974"/>
            <p:cNvSpPr>
              <a:spLocks noChangeShapeType="1"/>
            </p:cNvSpPr>
            <p:nvPr userDrawn="1"/>
          </p:nvSpPr>
          <p:spPr bwMode="gray">
            <a:xfrm>
              <a:off x="4982" y="3345"/>
              <a:ext cx="11"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7" name="Line 975"/>
            <p:cNvSpPr>
              <a:spLocks noChangeShapeType="1"/>
            </p:cNvSpPr>
            <p:nvPr userDrawn="1"/>
          </p:nvSpPr>
          <p:spPr bwMode="gray">
            <a:xfrm flipV="1">
              <a:off x="5279" y="2896"/>
              <a:ext cx="4" cy="19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8" name="Line 976"/>
            <p:cNvSpPr>
              <a:spLocks noChangeShapeType="1"/>
            </p:cNvSpPr>
            <p:nvPr userDrawn="1"/>
          </p:nvSpPr>
          <p:spPr bwMode="gray">
            <a:xfrm flipV="1">
              <a:off x="5257" y="3014"/>
              <a:ext cx="94" cy="5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49" name="Line 977"/>
            <p:cNvSpPr>
              <a:spLocks noChangeShapeType="1"/>
            </p:cNvSpPr>
            <p:nvPr userDrawn="1"/>
          </p:nvSpPr>
          <p:spPr bwMode="gray">
            <a:xfrm flipH="1">
              <a:off x="5232" y="2812"/>
              <a:ext cx="14" cy="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0" name="Line 978"/>
            <p:cNvSpPr>
              <a:spLocks noChangeShapeType="1"/>
            </p:cNvSpPr>
            <p:nvPr userDrawn="1"/>
          </p:nvSpPr>
          <p:spPr bwMode="gray">
            <a:xfrm>
              <a:off x="4991" y="3422"/>
              <a:ext cx="82" cy="2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1" name="Line 979"/>
            <p:cNvSpPr>
              <a:spLocks noChangeShapeType="1"/>
            </p:cNvSpPr>
            <p:nvPr userDrawn="1"/>
          </p:nvSpPr>
          <p:spPr bwMode="gray">
            <a:xfrm flipH="1" flipV="1">
              <a:off x="4993" y="3349"/>
              <a:ext cx="105" cy="3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2" name="Line 980"/>
            <p:cNvSpPr>
              <a:spLocks noChangeShapeType="1"/>
            </p:cNvSpPr>
            <p:nvPr userDrawn="1"/>
          </p:nvSpPr>
          <p:spPr bwMode="gray">
            <a:xfrm flipH="1">
              <a:off x="5482" y="3286"/>
              <a:ext cx="42" cy="2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3" name="Line 981"/>
            <p:cNvSpPr>
              <a:spLocks noChangeShapeType="1"/>
            </p:cNvSpPr>
            <p:nvPr userDrawn="1"/>
          </p:nvSpPr>
          <p:spPr bwMode="gray">
            <a:xfrm flipH="1" flipV="1">
              <a:off x="5481" y="3364"/>
              <a:ext cx="43" cy="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4" name="Line 982"/>
            <p:cNvSpPr>
              <a:spLocks noChangeShapeType="1"/>
            </p:cNvSpPr>
            <p:nvPr userDrawn="1"/>
          </p:nvSpPr>
          <p:spPr bwMode="gray">
            <a:xfrm flipV="1">
              <a:off x="5091" y="3432"/>
              <a:ext cx="1" cy="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5" name="Line 983"/>
            <p:cNvSpPr>
              <a:spLocks noChangeShapeType="1"/>
            </p:cNvSpPr>
            <p:nvPr userDrawn="1"/>
          </p:nvSpPr>
          <p:spPr bwMode="gray">
            <a:xfrm flipV="1">
              <a:off x="5091" y="3429"/>
              <a:ext cx="8"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6" name="Line 984"/>
            <p:cNvSpPr>
              <a:spLocks noChangeShapeType="1"/>
            </p:cNvSpPr>
            <p:nvPr userDrawn="1"/>
          </p:nvSpPr>
          <p:spPr bwMode="gray">
            <a:xfrm>
              <a:off x="4928" y="3665"/>
              <a:ext cx="206"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7" name="Line 985"/>
            <p:cNvSpPr>
              <a:spLocks noChangeShapeType="1"/>
            </p:cNvSpPr>
            <p:nvPr userDrawn="1"/>
          </p:nvSpPr>
          <p:spPr bwMode="gray">
            <a:xfrm flipV="1">
              <a:off x="5155" y="3446"/>
              <a:ext cx="478" cy="29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8" name="Line 986"/>
            <p:cNvSpPr>
              <a:spLocks noChangeShapeType="1"/>
            </p:cNvSpPr>
            <p:nvPr userDrawn="1"/>
          </p:nvSpPr>
          <p:spPr bwMode="gray">
            <a:xfrm flipV="1">
              <a:off x="5486" y="3413"/>
              <a:ext cx="1" cy="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9" name="Line 987"/>
            <p:cNvSpPr>
              <a:spLocks noChangeShapeType="1"/>
            </p:cNvSpPr>
            <p:nvPr userDrawn="1"/>
          </p:nvSpPr>
          <p:spPr bwMode="gray">
            <a:xfrm flipH="1">
              <a:off x="5477" y="3413"/>
              <a:ext cx="9"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0" name="Line 988"/>
            <p:cNvSpPr>
              <a:spLocks noChangeShapeType="1"/>
            </p:cNvSpPr>
            <p:nvPr userDrawn="1"/>
          </p:nvSpPr>
          <p:spPr bwMode="gray">
            <a:xfrm flipH="1">
              <a:off x="5328" y="3418"/>
              <a:ext cx="149" cy="8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1" name="Line 989"/>
            <p:cNvSpPr>
              <a:spLocks noChangeShapeType="1"/>
            </p:cNvSpPr>
            <p:nvPr userDrawn="1"/>
          </p:nvSpPr>
          <p:spPr bwMode="gray">
            <a:xfrm flipH="1">
              <a:off x="5320" y="3506"/>
              <a:ext cx="8"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2" name="Line 990"/>
            <p:cNvSpPr>
              <a:spLocks noChangeShapeType="1"/>
            </p:cNvSpPr>
            <p:nvPr userDrawn="1"/>
          </p:nvSpPr>
          <p:spPr bwMode="gray">
            <a:xfrm flipV="1">
              <a:off x="5320" y="3511"/>
              <a:ext cx="1" cy="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3" name="Line 991"/>
            <p:cNvSpPr>
              <a:spLocks noChangeShapeType="1"/>
            </p:cNvSpPr>
            <p:nvPr userDrawn="1"/>
          </p:nvSpPr>
          <p:spPr bwMode="gray">
            <a:xfrm>
              <a:off x="5314" y="3754"/>
              <a:ext cx="1" cy="1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4" name="Line 992"/>
            <p:cNvSpPr>
              <a:spLocks noChangeShapeType="1"/>
            </p:cNvSpPr>
            <p:nvPr userDrawn="1"/>
          </p:nvSpPr>
          <p:spPr bwMode="gray">
            <a:xfrm flipV="1">
              <a:off x="5314" y="3761"/>
              <a:ext cx="7" cy="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5" name="Line 993"/>
            <p:cNvSpPr>
              <a:spLocks noChangeShapeType="1"/>
            </p:cNvSpPr>
            <p:nvPr userDrawn="1"/>
          </p:nvSpPr>
          <p:spPr bwMode="gray">
            <a:xfrm flipV="1">
              <a:off x="5321" y="3669"/>
              <a:ext cx="149" cy="9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6" name="Line 994"/>
            <p:cNvSpPr>
              <a:spLocks noChangeShapeType="1"/>
            </p:cNvSpPr>
            <p:nvPr userDrawn="1"/>
          </p:nvSpPr>
          <p:spPr bwMode="gray">
            <a:xfrm flipV="1">
              <a:off x="5470" y="3665"/>
              <a:ext cx="9"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7" name="Line 995"/>
            <p:cNvSpPr>
              <a:spLocks noChangeShapeType="1"/>
            </p:cNvSpPr>
            <p:nvPr userDrawn="1"/>
          </p:nvSpPr>
          <p:spPr bwMode="gray">
            <a:xfrm>
              <a:off x="5479" y="3651"/>
              <a:ext cx="1" cy="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8" name="Line 996"/>
            <p:cNvSpPr>
              <a:spLocks noChangeShapeType="1"/>
            </p:cNvSpPr>
            <p:nvPr userDrawn="1"/>
          </p:nvSpPr>
          <p:spPr bwMode="gray">
            <a:xfrm flipH="1" flipV="1">
              <a:off x="5227" y="3814"/>
              <a:ext cx="73" cy="2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9" name="Line 997"/>
            <p:cNvSpPr>
              <a:spLocks noChangeShapeType="1"/>
            </p:cNvSpPr>
            <p:nvPr userDrawn="1"/>
          </p:nvSpPr>
          <p:spPr bwMode="gray">
            <a:xfrm flipV="1">
              <a:off x="5204" y="3226"/>
              <a:ext cx="6"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0" name="Line 998"/>
            <p:cNvSpPr>
              <a:spLocks noChangeShapeType="1"/>
            </p:cNvSpPr>
            <p:nvPr userDrawn="1"/>
          </p:nvSpPr>
          <p:spPr bwMode="gray">
            <a:xfrm flipH="1" flipV="1">
              <a:off x="5103" y="3357"/>
              <a:ext cx="208" cy="7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1" name="Line 999"/>
            <p:cNvSpPr>
              <a:spLocks noChangeShapeType="1"/>
            </p:cNvSpPr>
            <p:nvPr userDrawn="1"/>
          </p:nvSpPr>
          <p:spPr bwMode="gray">
            <a:xfrm flipV="1">
              <a:off x="5218" y="3125"/>
              <a:ext cx="151"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2" name="Line 1000"/>
            <p:cNvSpPr>
              <a:spLocks noChangeShapeType="1"/>
            </p:cNvSpPr>
            <p:nvPr userDrawn="1"/>
          </p:nvSpPr>
          <p:spPr bwMode="gray">
            <a:xfrm>
              <a:off x="5190" y="3133"/>
              <a:ext cx="208"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3" name="Line 1001"/>
            <p:cNvSpPr>
              <a:spLocks noChangeShapeType="1"/>
            </p:cNvSpPr>
            <p:nvPr userDrawn="1"/>
          </p:nvSpPr>
          <p:spPr bwMode="gray">
            <a:xfrm flipV="1">
              <a:off x="5320" y="3747"/>
              <a:ext cx="148" cy="9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4" name="Line 1002"/>
            <p:cNvSpPr>
              <a:spLocks noChangeShapeType="1"/>
            </p:cNvSpPr>
            <p:nvPr userDrawn="1"/>
          </p:nvSpPr>
          <p:spPr bwMode="gray">
            <a:xfrm flipH="1">
              <a:off x="5390" y="3714"/>
              <a:ext cx="7"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5" name="Line 1003"/>
            <p:cNvSpPr>
              <a:spLocks noChangeShapeType="1"/>
            </p:cNvSpPr>
            <p:nvPr userDrawn="1"/>
          </p:nvSpPr>
          <p:spPr bwMode="gray">
            <a:xfrm flipV="1">
              <a:off x="5330" y="3338"/>
              <a:ext cx="151" cy="8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6" name="Line 1004"/>
            <p:cNvSpPr>
              <a:spLocks noChangeShapeType="1"/>
            </p:cNvSpPr>
            <p:nvPr userDrawn="1"/>
          </p:nvSpPr>
          <p:spPr bwMode="gray">
            <a:xfrm flipH="1" flipV="1">
              <a:off x="4328" y="2939"/>
              <a:ext cx="5" cy="22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7" name="Line 1005"/>
            <p:cNvSpPr>
              <a:spLocks noChangeShapeType="1"/>
            </p:cNvSpPr>
            <p:nvPr userDrawn="1"/>
          </p:nvSpPr>
          <p:spPr bwMode="gray">
            <a:xfrm flipH="1" flipV="1">
              <a:off x="4239" y="3067"/>
              <a:ext cx="187"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8" name="Line 1006"/>
            <p:cNvSpPr>
              <a:spLocks noChangeShapeType="1"/>
            </p:cNvSpPr>
            <p:nvPr userDrawn="1"/>
          </p:nvSpPr>
          <p:spPr bwMode="gray">
            <a:xfrm flipV="1">
              <a:off x="4230" y="3140"/>
              <a:ext cx="1" cy="1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9" name="Line 1007"/>
            <p:cNvSpPr>
              <a:spLocks noChangeShapeType="1"/>
            </p:cNvSpPr>
            <p:nvPr userDrawn="1"/>
          </p:nvSpPr>
          <p:spPr bwMode="gray">
            <a:xfrm flipH="1">
              <a:off x="4230" y="3135"/>
              <a:ext cx="9"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0" name="Line 1008"/>
            <p:cNvSpPr>
              <a:spLocks noChangeShapeType="1"/>
            </p:cNvSpPr>
            <p:nvPr userDrawn="1"/>
          </p:nvSpPr>
          <p:spPr bwMode="gray">
            <a:xfrm flipV="1">
              <a:off x="4337" y="2873"/>
              <a:ext cx="101" cy="4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1" name="Line 1009"/>
            <p:cNvSpPr>
              <a:spLocks noChangeShapeType="1"/>
            </p:cNvSpPr>
            <p:nvPr userDrawn="1"/>
          </p:nvSpPr>
          <p:spPr bwMode="gray">
            <a:xfrm>
              <a:off x="4323" y="2854"/>
              <a:ext cx="115" cy="3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2" name="Line 1010"/>
            <p:cNvSpPr>
              <a:spLocks noChangeShapeType="1"/>
            </p:cNvSpPr>
            <p:nvPr userDrawn="1"/>
          </p:nvSpPr>
          <p:spPr bwMode="gray">
            <a:xfrm>
              <a:off x="4874" y="3975"/>
              <a:ext cx="196"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3" name="Line 1011"/>
            <p:cNvSpPr>
              <a:spLocks noChangeShapeType="1"/>
            </p:cNvSpPr>
            <p:nvPr userDrawn="1"/>
          </p:nvSpPr>
          <p:spPr bwMode="gray">
            <a:xfrm flipV="1">
              <a:off x="4930" y="3887"/>
              <a:ext cx="1" cy="2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4" name="Line 1012"/>
            <p:cNvSpPr>
              <a:spLocks noChangeShapeType="1"/>
            </p:cNvSpPr>
            <p:nvPr userDrawn="1"/>
          </p:nvSpPr>
          <p:spPr bwMode="gray">
            <a:xfrm>
              <a:off x="4853" y="3847"/>
              <a:ext cx="12"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5" name="Line 1013"/>
            <p:cNvSpPr>
              <a:spLocks noChangeShapeType="1"/>
            </p:cNvSpPr>
            <p:nvPr userDrawn="1"/>
          </p:nvSpPr>
          <p:spPr bwMode="gray">
            <a:xfrm flipH="1">
              <a:off x="4865" y="3845"/>
              <a:ext cx="7"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6" name="Line 1014"/>
            <p:cNvSpPr>
              <a:spLocks noChangeShapeType="1"/>
            </p:cNvSpPr>
            <p:nvPr userDrawn="1"/>
          </p:nvSpPr>
          <p:spPr bwMode="gray">
            <a:xfrm flipV="1">
              <a:off x="5091" y="3973"/>
              <a:ext cx="119"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7" name="Line 1015"/>
            <p:cNvSpPr>
              <a:spLocks noChangeShapeType="1"/>
            </p:cNvSpPr>
            <p:nvPr userDrawn="1"/>
          </p:nvSpPr>
          <p:spPr bwMode="gray">
            <a:xfrm flipH="1">
              <a:off x="5162" y="3955"/>
              <a:ext cx="2" cy="15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8" name="Line 1016"/>
            <p:cNvSpPr>
              <a:spLocks noChangeShapeType="1"/>
            </p:cNvSpPr>
            <p:nvPr userDrawn="1"/>
          </p:nvSpPr>
          <p:spPr bwMode="gray">
            <a:xfrm flipH="1">
              <a:off x="4863" y="4085"/>
              <a:ext cx="9"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9" name="Line 1017"/>
            <p:cNvSpPr>
              <a:spLocks noChangeShapeType="1"/>
            </p:cNvSpPr>
            <p:nvPr userDrawn="1"/>
          </p:nvSpPr>
          <p:spPr bwMode="gray">
            <a:xfrm flipH="1" flipV="1">
              <a:off x="4853" y="4085"/>
              <a:ext cx="10"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0" name="Line 1018"/>
            <p:cNvSpPr>
              <a:spLocks noChangeShapeType="1"/>
            </p:cNvSpPr>
            <p:nvPr userDrawn="1"/>
          </p:nvSpPr>
          <p:spPr bwMode="gray">
            <a:xfrm flipH="1">
              <a:off x="4702" y="3976"/>
              <a:ext cx="152" cy="9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1" name="Line 1019"/>
            <p:cNvSpPr>
              <a:spLocks noChangeShapeType="1"/>
            </p:cNvSpPr>
            <p:nvPr userDrawn="1"/>
          </p:nvSpPr>
          <p:spPr bwMode="gray">
            <a:xfrm flipV="1">
              <a:off x="4811" y="3894"/>
              <a:ext cx="1" cy="2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2" name="Line 1020"/>
            <p:cNvSpPr>
              <a:spLocks noChangeShapeType="1"/>
            </p:cNvSpPr>
            <p:nvPr userDrawn="1"/>
          </p:nvSpPr>
          <p:spPr bwMode="gray">
            <a:xfrm>
              <a:off x="4564" y="4025"/>
              <a:ext cx="119" cy="4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3" name="Line 1021"/>
            <p:cNvSpPr>
              <a:spLocks noChangeShapeType="1"/>
            </p:cNvSpPr>
            <p:nvPr userDrawn="1"/>
          </p:nvSpPr>
          <p:spPr bwMode="gray">
            <a:xfrm>
              <a:off x="4585" y="4011"/>
              <a:ext cx="2" cy="13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4" name="Line 1022"/>
            <p:cNvSpPr>
              <a:spLocks noChangeShapeType="1"/>
            </p:cNvSpPr>
            <p:nvPr userDrawn="1"/>
          </p:nvSpPr>
          <p:spPr bwMode="gray">
            <a:xfrm flipH="1">
              <a:off x="4701" y="2978"/>
              <a:ext cx="159" cy="8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5" name="Line 1023"/>
            <p:cNvSpPr>
              <a:spLocks noChangeShapeType="1"/>
            </p:cNvSpPr>
            <p:nvPr userDrawn="1"/>
          </p:nvSpPr>
          <p:spPr bwMode="gray">
            <a:xfrm flipV="1">
              <a:off x="4813" y="2883"/>
              <a:ext cx="1" cy="23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2" name="Line 1024"/>
            <p:cNvSpPr>
              <a:spLocks noChangeShapeType="1"/>
            </p:cNvSpPr>
            <p:nvPr userDrawn="1"/>
          </p:nvSpPr>
          <p:spPr bwMode="gray">
            <a:xfrm flipV="1">
              <a:off x="5094" y="2742"/>
              <a:ext cx="1" cy="3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3" name="Line 1025"/>
            <p:cNvSpPr>
              <a:spLocks noChangeShapeType="1"/>
            </p:cNvSpPr>
            <p:nvPr userDrawn="1"/>
          </p:nvSpPr>
          <p:spPr bwMode="gray">
            <a:xfrm>
              <a:off x="4734" y="2731"/>
              <a:ext cx="222" cy="6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4" name="Line 1026"/>
            <p:cNvSpPr>
              <a:spLocks noChangeShapeType="1"/>
            </p:cNvSpPr>
            <p:nvPr userDrawn="1"/>
          </p:nvSpPr>
          <p:spPr bwMode="gray">
            <a:xfrm flipH="1">
              <a:off x="4587" y="2644"/>
              <a:ext cx="502" cy="24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5" name="Line 1027"/>
            <p:cNvSpPr>
              <a:spLocks noChangeShapeType="1"/>
            </p:cNvSpPr>
            <p:nvPr userDrawn="1"/>
          </p:nvSpPr>
          <p:spPr bwMode="gray">
            <a:xfrm>
              <a:off x="4858" y="2840"/>
              <a:ext cx="10"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6" name="Line 1028"/>
            <p:cNvSpPr>
              <a:spLocks noChangeShapeType="1"/>
            </p:cNvSpPr>
            <p:nvPr userDrawn="1"/>
          </p:nvSpPr>
          <p:spPr bwMode="gray">
            <a:xfrm flipV="1">
              <a:off x="4868" y="2838"/>
              <a:ext cx="9"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7" name="Line 1029"/>
            <p:cNvSpPr>
              <a:spLocks noChangeShapeType="1"/>
            </p:cNvSpPr>
            <p:nvPr userDrawn="1"/>
          </p:nvSpPr>
          <p:spPr bwMode="gray">
            <a:xfrm flipV="1">
              <a:off x="4877" y="2759"/>
              <a:ext cx="156" cy="7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8" name="Line 1030"/>
            <p:cNvSpPr>
              <a:spLocks noChangeShapeType="1"/>
            </p:cNvSpPr>
            <p:nvPr userDrawn="1"/>
          </p:nvSpPr>
          <p:spPr bwMode="gray">
            <a:xfrm flipV="1">
              <a:off x="5033" y="2756"/>
              <a:ext cx="9"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19" name="Line 1031"/>
            <p:cNvSpPr>
              <a:spLocks noChangeShapeType="1"/>
            </p:cNvSpPr>
            <p:nvPr userDrawn="1"/>
          </p:nvSpPr>
          <p:spPr bwMode="gray">
            <a:xfrm>
              <a:off x="5029" y="2752"/>
              <a:ext cx="13"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0" name="Line 1032"/>
            <p:cNvSpPr>
              <a:spLocks noChangeShapeType="1"/>
            </p:cNvSpPr>
            <p:nvPr userDrawn="1"/>
          </p:nvSpPr>
          <p:spPr bwMode="gray">
            <a:xfrm flipH="1" flipV="1">
              <a:off x="4821" y="2689"/>
              <a:ext cx="11"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1" name="Line 1033"/>
            <p:cNvSpPr>
              <a:spLocks noChangeShapeType="1"/>
            </p:cNvSpPr>
            <p:nvPr userDrawn="1"/>
          </p:nvSpPr>
          <p:spPr bwMode="gray">
            <a:xfrm flipH="1">
              <a:off x="4813" y="2689"/>
              <a:ext cx="8"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2" name="Line 1034"/>
            <p:cNvSpPr>
              <a:spLocks noChangeShapeType="1"/>
            </p:cNvSpPr>
            <p:nvPr userDrawn="1"/>
          </p:nvSpPr>
          <p:spPr bwMode="gray">
            <a:xfrm flipH="1">
              <a:off x="4655" y="2693"/>
              <a:ext cx="158"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3" name="Line 1035"/>
            <p:cNvSpPr>
              <a:spLocks noChangeShapeType="1"/>
            </p:cNvSpPr>
            <p:nvPr userDrawn="1"/>
          </p:nvSpPr>
          <p:spPr bwMode="gray">
            <a:xfrm flipH="1">
              <a:off x="4646" y="2770"/>
              <a:ext cx="9"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4" name="Line 1036"/>
            <p:cNvSpPr>
              <a:spLocks noChangeShapeType="1"/>
            </p:cNvSpPr>
            <p:nvPr userDrawn="1"/>
          </p:nvSpPr>
          <p:spPr bwMode="gray">
            <a:xfrm flipH="1" flipV="1">
              <a:off x="4646" y="2773"/>
              <a:ext cx="11"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5" name="Line 1037"/>
            <p:cNvSpPr>
              <a:spLocks noChangeShapeType="1"/>
            </p:cNvSpPr>
            <p:nvPr userDrawn="1"/>
          </p:nvSpPr>
          <p:spPr bwMode="gray">
            <a:xfrm>
              <a:off x="4480" y="2995"/>
              <a:ext cx="200"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6" name="Line 1038"/>
            <p:cNvSpPr>
              <a:spLocks noChangeShapeType="1"/>
            </p:cNvSpPr>
            <p:nvPr userDrawn="1"/>
          </p:nvSpPr>
          <p:spPr bwMode="gray">
            <a:xfrm>
              <a:off x="4578" y="2910"/>
              <a:ext cx="2"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7" name="Line 1039"/>
            <p:cNvSpPr>
              <a:spLocks noChangeShapeType="1"/>
            </p:cNvSpPr>
            <p:nvPr userDrawn="1"/>
          </p:nvSpPr>
          <p:spPr bwMode="gray">
            <a:xfrm flipH="1">
              <a:off x="4868" y="3098"/>
              <a:ext cx="9"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8" name="Line 1040"/>
            <p:cNvSpPr>
              <a:spLocks noChangeShapeType="1"/>
            </p:cNvSpPr>
            <p:nvPr userDrawn="1"/>
          </p:nvSpPr>
          <p:spPr bwMode="gray">
            <a:xfrm>
              <a:off x="4856" y="3098"/>
              <a:ext cx="12" cy="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29" name="Line 1041"/>
            <p:cNvSpPr>
              <a:spLocks noChangeShapeType="1"/>
            </p:cNvSpPr>
            <p:nvPr userDrawn="1"/>
          </p:nvSpPr>
          <p:spPr bwMode="gray">
            <a:xfrm>
              <a:off x="4442" y="2838"/>
              <a:ext cx="50" cy="1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0" name="Line 1042"/>
            <p:cNvSpPr>
              <a:spLocks noChangeShapeType="1"/>
            </p:cNvSpPr>
            <p:nvPr userDrawn="1"/>
          </p:nvSpPr>
          <p:spPr bwMode="gray">
            <a:xfrm flipH="1" flipV="1">
              <a:off x="4578" y="2764"/>
              <a:ext cx="2" cy="4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1" name="Line 1043"/>
            <p:cNvSpPr>
              <a:spLocks noChangeShapeType="1"/>
            </p:cNvSpPr>
            <p:nvPr userDrawn="1"/>
          </p:nvSpPr>
          <p:spPr bwMode="gray">
            <a:xfrm>
              <a:off x="4879" y="2976"/>
              <a:ext cx="205"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2" name="Line 1044"/>
            <p:cNvSpPr>
              <a:spLocks noChangeShapeType="1"/>
            </p:cNvSpPr>
            <p:nvPr userDrawn="1"/>
          </p:nvSpPr>
          <p:spPr bwMode="gray">
            <a:xfrm flipV="1">
              <a:off x="4949" y="2782"/>
              <a:ext cx="154" cy="7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3" name="Line 1045"/>
            <p:cNvSpPr>
              <a:spLocks noChangeShapeType="1"/>
            </p:cNvSpPr>
            <p:nvPr userDrawn="1"/>
          </p:nvSpPr>
          <p:spPr bwMode="gray">
            <a:xfrm>
              <a:off x="4956" y="2799"/>
              <a:ext cx="217"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4" name="Line 1046"/>
            <p:cNvSpPr>
              <a:spLocks noChangeShapeType="1"/>
            </p:cNvSpPr>
            <p:nvPr userDrawn="1"/>
          </p:nvSpPr>
          <p:spPr bwMode="gray">
            <a:xfrm flipV="1">
              <a:off x="4587" y="2673"/>
              <a:ext cx="157" cy="7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5" name="Line 1047"/>
            <p:cNvSpPr>
              <a:spLocks noChangeShapeType="1"/>
            </p:cNvSpPr>
            <p:nvPr userDrawn="1"/>
          </p:nvSpPr>
          <p:spPr bwMode="gray">
            <a:xfrm>
              <a:off x="4529" y="2668"/>
              <a:ext cx="205"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6" name="Line 1048"/>
            <p:cNvSpPr>
              <a:spLocks noChangeShapeType="1"/>
            </p:cNvSpPr>
            <p:nvPr userDrawn="1"/>
          </p:nvSpPr>
          <p:spPr bwMode="gray">
            <a:xfrm flipV="1">
              <a:off x="5105" y="2959"/>
              <a:ext cx="152" cy="8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7" name="Line 1049"/>
            <p:cNvSpPr>
              <a:spLocks noChangeShapeType="1"/>
            </p:cNvSpPr>
            <p:nvPr userDrawn="1"/>
          </p:nvSpPr>
          <p:spPr bwMode="gray">
            <a:xfrm flipH="1">
              <a:off x="5180" y="2882"/>
              <a:ext cx="3"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8" name="Line 1050"/>
            <p:cNvSpPr>
              <a:spLocks noChangeShapeType="1"/>
            </p:cNvSpPr>
            <p:nvPr userDrawn="1"/>
          </p:nvSpPr>
          <p:spPr bwMode="gray">
            <a:xfrm flipH="1">
              <a:off x="4164" y="3179"/>
              <a:ext cx="161" cy="8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39" name="Line 1051"/>
            <p:cNvSpPr>
              <a:spLocks noChangeShapeType="1"/>
            </p:cNvSpPr>
            <p:nvPr userDrawn="1"/>
          </p:nvSpPr>
          <p:spPr bwMode="gray">
            <a:xfrm flipH="1" flipV="1">
              <a:off x="4185" y="3170"/>
              <a:ext cx="120" cy="4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0" name="Line 1052"/>
            <p:cNvSpPr>
              <a:spLocks noChangeShapeType="1"/>
            </p:cNvSpPr>
            <p:nvPr userDrawn="1"/>
          </p:nvSpPr>
          <p:spPr bwMode="gray">
            <a:xfrm flipH="1" flipV="1">
              <a:off x="4155" y="3277"/>
              <a:ext cx="2"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1" name="Line 1053"/>
            <p:cNvSpPr>
              <a:spLocks noChangeShapeType="1"/>
            </p:cNvSpPr>
            <p:nvPr userDrawn="1"/>
          </p:nvSpPr>
          <p:spPr bwMode="gray">
            <a:xfrm>
              <a:off x="4066" y="3356"/>
              <a:ext cx="59" cy="2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2" name="Line 1054"/>
            <p:cNvSpPr>
              <a:spLocks noChangeShapeType="1"/>
            </p:cNvSpPr>
            <p:nvPr userDrawn="1"/>
          </p:nvSpPr>
          <p:spPr bwMode="gray">
            <a:xfrm flipV="1">
              <a:off x="4680" y="3160"/>
              <a:ext cx="85" cy="4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3" name="Freeform 1055"/>
            <p:cNvSpPr>
              <a:spLocks/>
            </p:cNvSpPr>
            <p:nvPr userDrawn="1"/>
          </p:nvSpPr>
          <p:spPr bwMode="gray">
            <a:xfrm>
              <a:off x="5369" y="3123"/>
              <a:ext cx="8" cy="10"/>
            </a:xfrm>
            <a:custGeom>
              <a:avLst/>
              <a:gdLst>
                <a:gd name="T0" fmla="*/ 8 w 8"/>
                <a:gd name="T1" fmla="*/ 10 h 10"/>
                <a:gd name="T2" fmla="*/ 8 w 8"/>
                <a:gd name="T3" fmla="*/ 5 h 10"/>
                <a:gd name="T4" fmla="*/ 7 w 8"/>
                <a:gd name="T5" fmla="*/ 2 h 10"/>
                <a:gd name="T6" fmla="*/ 5 w 8"/>
                <a:gd name="T7" fmla="*/ 0 h 10"/>
                <a:gd name="T8" fmla="*/ 1 w 8"/>
                <a:gd name="T9" fmla="*/ 0 h 10"/>
                <a:gd name="T10" fmla="*/ 0 w 8"/>
                <a:gd name="T11" fmla="*/ 2 h 10"/>
              </a:gdLst>
              <a:ahLst/>
              <a:cxnLst>
                <a:cxn ang="0">
                  <a:pos x="T0" y="T1"/>
                </a:cxn>
                <a:cxn ang="0">
                  <a:pos x="T2" y="T3"/>
                </a:cxn>
                <a:cxn ang="0">
                  <a:pos x="T4" y="T5"/>
                </a:cxn>
                <a:cxn ang="0">
                  <a:pos x="T6" y="T7"/>
                </a:cxn>
                <a:cxn ang="0">
                  <a:pos x="T8" y="T9"/>
                </a:cxn>
                <a:cxn ang="0">
                  <a:pos x="T10" y="T11"/>
                </a:cxn>
              </a:cxnLst>
              <a:rect l="0" t="0" r="r" b="b"/>
              <a:pathLst>
                <a:path w="8" h="10">
                  <a:moveTo>
                    <a:pt x="8" y="10"/>
                  </a:moveTo>
                  <a:lnTo>
                    <a:pt x="8" y="5"/>
                  </a:lnTo>
                  <a:lnTo>
                    <a:pt x="7" y="2"/>
                  </a:lnTo>
                  <a:lnTo>
                    <a:pt x="5" y="0"/>
                  </a:lnTo>
                  <a:lnTo>
                    <a:pt x="1"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44" name="Line 1056"/>
            <p:cNvSpPr>
              <a:spLocks noChangeShapeType="1"/>
            </p:cNvSpPr>
            <p:nvPr userDrawn="1"/>
          </p:nvSpPr>
          <p:spPr bwMode="gray">
            <a:xfrm>
              <a:off x="5272" y="3091"/>
              <a:ext cx="207"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5" name="Line 1057"/>
            <p:cNvSpPr>
              <a:spLocks noChangeShapeType="1"/>
            </p:cNvSpPr>
            <p:nvPr userDrawn="1"/>
          </p:nvSpPr>
          <p:spPr bwMode="gray">
            <a:xfrm>
              <a:off x="5274" y="3100"/>
              <a:ext cx="207"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6" name="Freeform 1058"/>
            <p:cNvSpPr>
              <a:spLocks/>
            </p:cNvSpPr>
            <p:nvPr userDrawn="1"/>
          </p:nvSpPr>
          <p:spPr bwMode="gray">
            <a:xfrm>
              <a:off x="5474" y="3156"/>
              <a:ext cx="7" cy="9"/>
            </a:xfrm>
            <a:custGeom>
              <a:avLst/>
              <a:gdLst>
                <a:gd name="T0" fmla="*/ 7 w 7"/>
                <a:gd name="T1" fmla="*/ 9 h 9"/>
                <a:gd name="T2" fmla="*/ 7 w 7"/>
                <a:gd name="T3" fmla="*/ 7 h 9"/>
                <a:gd name="T4" fmla="*/ 7 w 7"/>
                <a:gd name="T5" fmla="*/ 4 h 9"/>
                <a:gd name="T6" fmla="*/ 7 w 7"/>
                <a:gd name="T7" fmla="*/ 2 h 9"/>
                <a:gd name="T8" fmla="*/ 5 w 7"/>
                <a:gd name="T9" fmla="*/ 0 h 9"/>
                <a:gd name="T10" fmla="*/ 3 w 7"/>
                <a:gd name="T11" fmla="*/ 0 h 9"/>
                <a:gd name="T12" fmla="*/ 0 w 7"/>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9"/>
                  </a:moveTo>
                  <a:lnTo>
                    <a:pt x="7" y="7"/>
                  </a:lnTo>
                  <a:lnTo>
                    <a:pt x="7" y="4"/>
                  </a:lnTo>
                  <a:lnTo>
                    <a:pt x="7" y="2"/>
                  </a:lnTo>
                  <a:lnTo>
                    <a:pt x="5" y="0"/>
                  </a:lnTo>
                  <a:lnTo>
                    <a:pt x="3"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47" name="Line 1059"/>
            <p:cNvSpPr>
              <a:spLocks noChangeShapeType="1"/>
            </p:cNvSpPr>
            <p:nvPr userDrawn="1"/>
          </p:nvSpPr>
          <p:spPr bwMode="gray">
            <a:xfrm flipH="1" flipV="1">
              <a:off x="5265" y="3091"/>
              <a:ext cx="209"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48" name="Freeform 1060"/>
            <p:cNvSpPr>
              <a:spLocks/>
            </p:cNvSpPr>
            <p:nvPr userDrawn="1"/>
          </p:nvSpPr>
          <p:spPr bwMode="gray">
            <a:xfrm>
              <a:off x="5265" y="3090"/>
              <a:ext cx="9" cy="10"/>
            </a:xfrm>
            <a:custGeom>
              <a:avLst/>
              <a:gdLst>
                <a:gd name="T0" fmla="*/ 9 w 9"/>
                <a:gd name="T1" fmla="*/ 10 h 10"/>
                <a:gd name="T2" fmla="*/ 9 w 9"/>
                <a:gd name="T3" fmla="*/ 7 h 10"/>
                <a:gd name="T4" fmla="*/ 7 w 9"/>
                <a:gd name="T5" fmla="*/ 3 h 10"/>
                <a:gd name="T6" fmla="*/ 7 w 9"/>
                <a:gd name="T7" fmla="*/ 1 h 10"/>
                <a:gd name="T8" fmla="*/ 4 w 9"/>
                <a:gd name="T9" fmla="*/ 0 h 10"/>
                <a:gd name="T10" fmla="*/ 0 w 9"/>
                <a:gd name="T11" fmla="*/ 1 h 10"/>
              </a:gdLst>
              <a:ahLst/>
              <a:cxnLst>
                <a:cxn ang="0">
                  <a:pos x="T0" y="T1"/>
                </a:cxn>
                <a:cxn ang="0">
                  <a:pos x="T2" y="T3"/>
                </a:cxn>
                <a:cxn ang="0">
                  <a:pos x="T4" y="T5"/>
                </a:cxn>
                <a:cxn ang="0">
                  <a:pos x="T6" y="T7"/>
                </a:cxn>
                <a:cxn ang="0">
                  <a:pos x="T8" y="T9"/>
                </a:cxn>
                <a:cxn ang="0">
                  <a:pos x="T10" y="T11"/>
                </a:cxn>
              </a:cxnLst>
              <a:rect l="0" t="0" r="r" b="b"/>
              <a:pathLst>
                <a:path w="9" h="10">
                  <a:moveTo>
                    <a:pt x="9" y="10"/>
                  </a:moveTo>
                  <a:lnTo>
                    <a:pt x="9" y="7"/>
                  </a:lnTo>
                  <a:lnTo>
                    <a:pt x="7" y="3"/>
                  </a:lnTo>
                  <a:lnTo>
                    <a:pt x="7" y="1"/>
                  </a:lnTo>
                  <a:lnTo>
                    <a:pt x="4" y="0"/>
                  </a:lnTo>
                  <a:lnTo>
                    <a:pt x="0" y="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49" name="Freeform 1061"/>
            <p:cNvSpPr>
              <a:spLocks/>
            </p:cNvSpPr>
            <p:nvPr userDrawn="1"/>
          </p:nvSpPr>
          <p:spPr bwMode="gray">
            <a:xfrm>
              <a:off x="4092" y="3630"/>
              <a:ext cx="10" cy="16"/>
            </a:xfrm>
            <a:custGeom>
              <a:avLst/>
              <a:gdLst>
                <a:gd name="T0" fmla="*/ 10 w 10"/>
                <a:gd name="T1" fmla="*/ 16 h 16"/>
                <a:gd name="T2" fmla="*/ 7 w 10"/>
                <a:gd name="T3" fmla="*/ 14 h 16"/>
                <a:gd name="T4" fmla="*/ 3 w 10"/>
                <a:gd name="T5" fmla="*/ 9 h 16"/>
                <a:gd name="T6" fmla="*/ 2 w 10"/>
                <a:gd name="T7" fmla="*/ 5 h 16"/>
                <a:gd name="T8" fmla="*/ 0 w 10"/>
                <a:gd name="T9" fmla="*/ 0 h 16"/>
              </a:gdLst>
              <a:ahLst/>
              <a:cxnLst>
                <a:cxn ang="0">
                  <a:pos x="T0" y="T1"/>
                </a:cxn>
                <a:cxn ang="0">
                  <a:pos x="T2" y="T3"/>
                </a:cxn>
                <a:cxn ang="0">
                  <a:pos x="T4" y="T5"/>
                </a:cxn>
                <a:cxn ang="0">
                  <a:pos x="T6" y="T7"/>
                </a:cxn>
                <a:cxn ang="0">
                  <a:pos x="T8" y="T9"/>
                </a:cxn>
              </a:cxnLst>
              <a:rect l="0" t="0" r="r" b="b"/>
              <a:pathLst>
                <a:path w="10" h="16">
                  <a:moveTo>
                    <a:pt x="10" y="16"/>
                  </a:moveTo>
                  <a:lnTo>
                    <a:pt x="7" y="14"/>
                  </a:lnTo>
                  <a:lnTo>
                    <a:pt x="3" y="9"/>
                  </a:lnTo>
                  <a:lnTo>
                    <a:pt x="2"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50" name="Freeform 1062"/>
            <p:cNvSpPr>
              <a:spLocks/>
            </p:cNvSpPr>
            <p:nvPr userDrawn="1"/>
          </p:nvSpPr>
          <p:spPr bwMode="gray">
            <a:xfrm>
              <a:off x="4213" y="3684"/>
              <a:ext cx="10" cy="9"/>
            </a:xfrm>
            <a:custGeom>
              <a:avLst/>
              <a:gdLst>
                <a:gd name="T0" fmla="*/ 10 w 10"/>
                <a:gd name="T1" fmla="*/ 7 h 9"/>
                <a:gd name="T2" fmla="*/ 7 w 10"/>
                <a:gd name="T3" fmla="*/ 9 h 9"/>
                <a:gd name="T4" fmla="*/ 3 w 10"/>
                <a:gd name="T5" fmla="*/ 7 h 9"/>
                <a:gd name="T6" fmla="*/ 1 w 10"/>
                <a:gd name="T7" fmla="*/ 4 h 9"/>
                <a:gd name="T8" fmla="*/ 0 w 10"/>
                <a:gd name="T9" fmla="*/ 0 h 9"/>
              </a:gdLst>
              <a:ahLst/>
              <a:cxnLst>
                <a:cxn ang="0">
                  <a:pos x="T0" y="T1"/>
                </a:cxn>
                <a:cxn ang="0">
                  <a:pos x="T2" y="T3"/>
                </a:cxn>
                <a:cxn ang="0">
                  <a:pos x="T4" y="T5"/>
                </a:cxn>
                <a:cxn ang="0">
                  <a:pos x="T6" y="T7"/>
                </a:cxn>
                <a:cxn ang="0">
                  <a:pos x="T8" y="T9"/>
                </a:cxn>
              </a:cxnLst>
              <a:rect l="0" t="0" r="r" b="b"/>
              <a:pathLst>
                <a:path w="10" h="9">
                  <a:moveTo>
                    <a:pt x="10" y="7"/>
                  </a:moveTo>
                  <a:lnTo>
                    <a:pt x="7" y="9"/>
                  </a:lnTo>
                  <a:lnTo>
                    <a:pt x="3" y="7"/>
                  </a:lnTo>
                  <a:lnTo>
                    <a:pt x="1"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51" name="Line 1063"/>
            <p:cNvSpPr>
              <a:spLocks noChangeShapeType="1"/>
            </p:cNvSpPr>
            <p:nvPr userDrawn="1"/>
          </p:nvSpPr>
          <p:spPr bwMode="gray">
            <a:xfrm>
              <a:off x="4097" y="3646"/>
              <a:ext cx="196" cy="7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52" name="Line 1064"/>
            <p:cNvSpPr>
              <a:spLocks noChangeShapeType="1"/>
            </p:cNvSpPr>
            <p:nvPr userDrawn="1"/>
          </p:nvSpPr>
          <p:spPr bwMode="gray">
            <a:xfrm>
              <a:off x="4102" y="3646"/>
              <a:ext cx="193" cy="7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53" name="Freeform 1065"/>
            <p:cNvSpPr>
              <a:spLocks/>
            </p:cNvSpPr>
            <p:nvPr userDrawn="1"/>
          </p:nvSpPr>
          <p:spPr bwMode="gray">
            <a:xfrm>
              <a:off x="4293" y="3714"/>
              <a:ext cx="2" cy="5"/>
            </a:xfrm>
            <a:custGeom>
              <a:avLst/>
              <a:gdLst>
                <a:gd name="T0" fmla="*/ 2 w 2"/>
                <a:gd name="T1" fmla="*/ 4 h 5"/>
                <a:gd name="T2" fmla="*/ 0 w 2"/>
                <a:gd name="T3" fmla="*/ 5 h 5"/>
                <a:gd name="T4" fmla="*/ 0 w 2"/>
                <a:gd name="T5" fmla="*/ 5 h 5"/>
                <a:gd name="T6" fmla="*/ 0 w 2"/>
                <a:gd name="T7" fmla="*/ 5 h 5"/>
                <a:gd name="T8" fmla="*/ 0 w 2"/>
                <a:gd name="T9" fmla="*/ 5 h 5"/>
                <a:gd name="T10" fmla="*/ 0 w 2"/>
                <a:gd name="T11" fmla="*/ 5 h 5"/>
                <a:gd name="T12" fmla="*/ 2 w 2"/>
                <a:gd name="T13" fmla="*/ 2 h 5"/>
                <a:gd name="T14" fmla="*/ 2 w 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2" y="4"/>
                  </a:moveTo>
                  <a:lnTo>
                    <a:pt x="0" y="5"/>
                  </a:lnTo>
                  <a:lnTo>
                    <a:pt x="0" y="5"/>
                  </a:lnTo>
                  <a:lnTo>
                    <a:pt x="0" y="5"/>
                  </a:lnTo>
                  <a:lnTo>
                    <a:pt x="0" y="5"/>
                  </a:lnTo>
                  <a:lnTo>
                    <a:pt x="0" y="5"/>
                  </a:lnTo>
                  <a:lnTo>
                    <a:pt x="2" y="2"/>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54" name="Line 1066"/>
            <p:cNvSpPr>
              <a:spLocks noChangeShapeType="1"/>
            </p:cNvSpPr>
            <p:nvPr userDrawn="1"/>
          </p:nvSpPr>
          <p:spPr bwMode="gray">
            <a:xfrm flipH="1" flipV="1">
              <a:off x="4094" y="3639"/>
              <a:ext cx="201"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55" name="Freeform 1067"/>
            <p:cNvSpPr>
              <a:spLocks/>
            </p:cNvSpPr>
            <p:nvPr userDrawn="1"/>
          </p:nvSpPr>
          <p:spPr bwMode="gray">
            <a:xfrm>
              <a:off x="4094" y="3639"/>
              <a:ext cx="8" cy="9"/>
            </a:xfrm>
            <a:custGeom>
              <a:avLst/>
              <a:gdLst>
                <a:gd name="T0" fmla="*/ 0 w 8"/>
                <a:gd name="T1" fmla="*/ 0 h 9"/>
                <a:gd name="T2" fmla="*/ 0 w 8"/>
                <a:gd name="T3" fmla="*/ 3 h 9"/>
                <a:gd name="T4" fmla="*/ 1 w 8"/>
                <a:gd name="T5" fmla="*/ 7 h 9"/>
                <a:gd name="T6" fmla="*/ 3 w 8"/>
                <a:gd name="T7" fmla="*/ 9 h 9"/>
                <a:gd name="T8" fmla="*/ 5 w 8"/>
                <a:gd name="T9" fmla="*/ 9 h 9"/>
                <a:gd name="T10" fmla="*/ 8 w 8"/>
                <a:gd name="T11" fmla="*/ 7 h 9"/>
              </a:gdLst>
              <a:ahLst/>
              <a:cxnLst>
                <a:cxn ang="0">
                  <a:pos x="T0" y="T1"/>
                </a:cxn>
                <a:cxn ang="0">
                  <a:pos x="T2" y="T3"/>
                </a:cxn>
                <a:cxn ang="0">
                  <a:pos x="T4" y="T5"/>
                </a:cxn>
                <a:cxn ang="0">
                  <a:pos x="T6" y="T7"/>
                </a:cxn>
                <a:cxn ang="0">
                  <a:pos x="T8" y="T9"/>
                </a:cxn>
                <a:cxn ang="0">
                  <a:pos x="T10" y="T11"/>
                </a:cxn>
              </a:cxnLst>
              <a:rect l="0" t="0" r="r" b="b"/>
              <a:pathLst>
                <a:path w="8" h="9">
                  <a:moveTo>
                    <a:pt x="0" y="0"/>
                  </a:moveTo>
                  <a:lnTo>
                    <a:pt x="0" y="3"/>
                  </a:lnTo>
                  <a:lnTo>
                    <a:pt x="1" y="7"/>
                  </a:lnTo>
                  <a:lnTo>
                    <a:pt x="3" y="9"/>
                  </a:lnTo>
                  <a:lnTo>
                    <a:pt x="5" y="9"/>
                  </a:lnTo>
                  <a:lnTo>
                    <a:pt x="8"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56" name="Freeform 1068"/>
            <p:cNvSpPr>
              <a:spLocks/>
            </p:cNvSpPr>
            <p:nvPr userDrawn="1"/>
          </p:nvSpPr>
          <p:spPr bwMode="gray">
            <a:xfrm>
              <a:off x="4522" y="3807"/>
              <a:ext cx="12" cy="10"/>
            </a:xfrm>
            <a:custGeom>
              <a:avLst/>
              <a:gdLst>
                <a:gd name="T0" fmla="*/ 12 w 12"/>
                <a:gd name="T1" fmla="*/ 1 h 10"/>
                <a:gd name="T2" fmla="*/ 7 w 12"/>
                <a:gd name="T3" fmla="*/ 0 h 10"/>
                <a:gd name="T4" fmla="*/ 5 w 12"/>
                <a:gd name="T5" fmla="*/ 1 h 10"/>
                <a:gd name="T6" fmla="*/ 2 w 12"/>
                <a:gd name="T7" fmla="*/ 3 h 10"/>
                <a:gd name="T8" fmla="*/ 2 w 12"/>
                <a:gd name="T9" fmla="*/ 5 h 10"/>
                <a:gd name="T10" fmla="*/ 0 w 12"/>
                <a:gd name="T11" fmla="*/ 10 h 10"/>
              </a:gdLst>
              <a:ahLst/>
              <a:cxnLst>
                <a:cxn ang="0">
                  <a:pos x="T0" y="T1"/>
                </a:cxn>
                <a:cxn ang="0">
                  <a:pos x="T2" y="T3"/>
                </a:cxn>
                <a:cxn ang="0">
                  <a:pos x="T4" y="T5"/>
                </a:cxn>
                <a:cxn ang="0">
                  <a:pos x="T6" y="T7"/>
                </a:cxn>
                <a:cxn ang="0">
                  <a:pos x="T8" y="T9"/>
                </a:cxn>
                <a:cxn ang="0">
                  <a:pos x="T10" y="T11"/>
                </a:cxn>
              </a:cxnLst>
              <a:rect l="0" t="0" r="r" b="b"/>
              <a:pathLst>
                <a:path w="12" h="10">
                  <a:moveTo>
                    <a:pt x="12" y="1"/>
                  </a:moveTo>
                  <a:lnTo>
                    <a:pt x="7" y="0"/>
                  </a:lnTo>
                  <a:lnTo>
                    <a:pt x="5" y="1"/>
                  </a:lnTo>
                  <a:lnTo>
                    <a:pt x="2" y="3"/>
                  </a:lnTo>
                  <a:lnTo>
                    <a:pt x="2" y="5"/>
                  </a:lnTo>
                  <a:lnTo>
                    <a:pt x="0" y="1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57" name="Line 1069"/>
            <p:cNvSpPr>
              <a:spLocks noChangeShapeType="1"/>
            </p:cNvSpPr>
            <p:nvPr userDrawn="1"/>
          </p:nvSpPr>
          <p:spPr bwMode="gray">
            <a:xfrm flipV="1">
              <a:off x="4522" y="3810"/>
              <a:ext cx="12" cy="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58" name="Freeform 1070"/>
            <p:cNvSpPr>
              <a:spLocks/>
            </p:cNvSpPr>
            <p:nvPr userDrawn="1"/>
          </p:nvSpPr>
          <p:spPr bwMode="gray">
            <a:xfrm>
              <a:off x="4599" y="3829"/>
              <a:ext cx="9" cy="7"/>
            </a:xfrm>
            <a:custGeom>
              <a:avLst/>
              <a:gdLst>
                <a:gd name="T0" fmla="*/ 9 w 9"/>
                <a:gd name="T1" fmla="*/ 7 h 7"/>
                <a:gd name="T2" fmla="*/ 7 w 9"/>
                <a:gd name="T3" fmla="*/ 7 h 7"/>
                <a:gd name="T4" fmla="*/ 5 w 9"/>
                <a:gd name="T5" fmla="*/ 7 h 7"/>
                <a:gd name="T6" fmla="*/ 2 w 9"/>
                <a:gd name="T7" fmla="*/ 7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7" y="7"/>
                  </a:lnTo>
                  <a:lnTo>
                    <a:pt x="5" y="7"/>
                  </a:lnTo>
                  <a:lnTo>
                    <a:pt x="2" y="7"/>
                  </a:lnTo>
                  <a:lnTo>
                    <a:pt x="0"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59" name="Line 1071"/>
            <p:cNvSpPr>
              <a:spLocks noChangeShapeType="1"/>
            </p:cNvSpPr>
            <p:nvPr userDrawn="1"/>
          </p:nvSpPr>
          <p:spPr bwMode="gray">
            <a:xfrm>
              <a:off x="4522" y="3807"/>
              <a:ext cx="207"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0" name="Line 1072"/>
            <p:cNvSpPr>
              <a:spLocks noChangeShapeType="1"/>
            </p:cNvSpPr>
            <p:nvPr userDrawn="1"/>
          </p:nvSpPr>
          <p:spPr bwMode="gray">
            <a:xfrm>
              <a:off x="4534" y="3808"/>
              <a:ext cx="202" cy="7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1" name="Freeform 1073"/>
            <p:cNvSpPr>
              <a:spLocks/>
            </p:cNvSpPr>
            <p:nvPr userDrawn="1"/>
          </p:nvSpPr>
          <p:spPr bwMode="gray">
            <a:xfrm>
              <a:off x="4727" y="3877"/>
              <a:ext cx="9" cy="8"/>
            </a:xfrm>
            <a:custGeom>
              <a:avLst/>
              <a:gdLst>
                <a:gd name="T0" fmla="*/ 9 w 9"/>
                <a:gd name="T1" fmla="*/ 7 h 8"/>
                <a:gd name="T2" fmla="*/ 5 w 9"/>
                <a:gd name="T3" fmla="*/ 8 h 8"/>
                <a:gd name="T4" fmla="*/ 3 w 9"/>
                <a:gd name="T5" fmla="*/ 8 h 8"/>
                <a:gd name="T6" fmla="*/ 2 w 9"/>
                <a:gd name="T7" fmla="*/ 7 h 8"/>
                <a:gd name="T8" fmla="*/ 0 w 9"/>
                <a:gd name="T9" fmla="*/ 3 h 8"/>
                <a:gd name="T10" fmla="*/ 0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9" y="7"/>
                  </a:moveTo>
                  <a:lnTo>
                    <a:pt x="5" y="8"/>
                  </a:lnTo>
                  <a:lnTo>
                    <a:pt x="3" y="8"/>
                  </a:lnTo>
                  <a:lnTo>
                    <a:pt x="2" y="7"/>
                  </a:lnTo>
                  <a:lnTo>
                    <a:pt x="0"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62" name="Line 1074"/>
            <p:cNvSpPr>
              <a:spLocks noChangeShapeType="1"/>
            </p:cNvSpPr>
            <p:nvPr userDrawn="1"/>
          </p:nvSpPr>
          <p:spPr bwMode="gray">
            <a:xfrm flipH="1" flipV="1">
              <a:off x="4513" y="3796"/>
              <a:ext cx="214" cy="8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3" name="Freeform 1075"/>
            <p:cNvSpPr>
              <a:spLocks/>
            </p:cNvSpPr>
            <p:nvPr userDrawn="1"/>
          </p:nvSpPr>
          <p:spPr bwMode="gray">
            <a:xfrm>
              <a:off x="4513" y="3796"/>
              <a:ext cx="21" cy="12"/>
            </a:xfrm>
            <a:custGeom>
              <a:avLst/>
              <a:gdLst>
                <a:gd name="T0" fmla="*/ 21 w 21"/>
                <a:gd name="T1" fmla="*/ 12 h 12"/>
                <a:gd name="T2" fmla="*/ 14 w 21"/>
                <a:gd name="T3" fmla="*/ 12 h 12"/>
                <a:gd name="T4" fmla="*/ 11 w 21"/>
                <a:gd name="T5" fmla="*/ 11 h 12"/>
                <a:gd name="T6" fmla="*/ 7 w 21"/>
                <a:gd name="T7" fmla="*/ 9 h 12"/>
                <a:gd name="T8" fmla="*/ 4 w 21"/>
                <a:gd name="T9" fmla="*/ 5 h 12"/>
                <a:gd name="T10" fmla="*/ 0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1" y="12"/>
                  </a:moveTo>
                  <a:lnTo>
                    <a:pt x="14" y="12"/>
                  </a:lnTo>
                  <a:lnTo>
                    <a:pt x="11" y="11"/>
                  </a:lnTo>
                  <a:lnTo>
                    <a:pt x="7" y="9"/>
                  </a:lnTo>
                  <a:lnTo>
                    <a:pt x="4"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64" name="Freeform 1076"/>
            <p:cNvSpPr>
              <a:spLocks/>
            </p:cNvSpPr>
            <p:nvPr userDrawn="1"/>
          </p:nvSpPr>
          <p:spPr bwMode="gray">
            <a:xfrm>
              <a:off x="4816" y="3828"/>
              <a:ext cx="12" cy="8"/>
            </a:xfrm>
            <a:custGeom>
              <a:avLst/>
              <a:gdLst>
                <a:gd name="T0" fmla="*/ 0 w 12"/>
                <a:gd name="T1" fmla="*/ 8 h 8"/>
                <a:gd name="T2" fmla="*/ 4 w 12"/>
                <a:gd name="T3" fmla="*/ 8 h 8"/>
                <a:gd name="T4" fmla="*/ 5 w 12"/>
                <a:gd name="T5" fmla="*/ 8 h 8"/>
                <a:gd name="T6" fmla="*/ 9 w 12"/>
                <a:gd name="T7" fmla="*/ 7 h 8"/>
                <a:gd name="T8" fmla="*/ 11 w 12"/>
                <a:gd name="T9" fmla="*/ 3 h 8"/>
                <a:gd name="T10" fmla="*/ 1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0" y="8"/>
                  </a:moveTo>
                  <a:lnTo>
                    <a:pt x="4" y="8"/>
                  </a:lnTo>
                  <a:lnTo>
                    <a:pt x="5" y="8"/>
                  </a:lnTo>
                  <a:lnTo>
                    <a:pt x="9" y="7"/>
                  </a:lnTo>
                  <a:lnTo>
                    <a:pt x="11" y="3"/>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65" name="Line 1077"/>
            <p:cNvSpPr>
              <a:spLocks noChangeShapeType="1"/>
            </p:cNvSpPr>
            <p:nvPr userDrawn="1"/>
          </p:nvSpPr>
          <p:spPr bwMode="gray">
            <a:xfrm flipV="1">
              <a:off x="4744" y="3788"/>
              <a:ext cx="159" cy="9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6" name="Line 1078"/>
            <p:cNvSpPr>
              <a:spLocks noChangeShapeType="1"/>
            </p:cNvSpPr>
            <p:nvPr userDrawn="1"/>
          </p:nvSpPr>
          <p:spPr bwMode="gray">
            <a:xfrm flipV="1">
              <a:off x="4736" y="3789"/>
              <a:ext cx="159"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7" name="Freeform 1079"/>
            <p:cNvSpPr>
              <a:spLocks/>
            </p:cNvSpPr>
            <p:nvPr userDrawn="1"/>
          </p:nvSpPr>
          <p:spPr bwMode="gray">
            <a:xfrm>
              <a:off x="4895" y="3781"/>
              <a:ext cx="12" cy="8"/>
            </a:xfrm>
            <a:custGeom>
              <a:avLst/>
              <a:gdLst>
                <a:gd name="T0" fmla="*/ 0 w 12"/>
                <a:gd name="T1" fmla="*/ 8 h 8"/>
                <a:gd name="T2" fmla="*/ 5 w 12"/>
                <a:gd name="T3" fmla="*/ 8 h 8"/>
                <a:gd name="T4" fmla="*/ 7 w 12"/>
                <a:gd name="T5" fmla="*/ 8 h 8"/>
                <a:gd name="T6" fmla="*/ 10 w 12"/>
                <a:gd name="T7" fmla="*/ 7 h 8"/>
                <a:gd name="T8" fmla="*/ 12 w 12"/>
                <a:gd name="T9" fmla="*/ 3 h 8"/>
                <a:gd name="T10" fmla="*/ 1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0" y="8"/>
                  </a:moveTo>
                  <a:lnTo>
                    <a:pt x="5" y="8"/>
                  </a:lnTo>
                  <a:lnTo>
                    <a:pt x="7" y="8"/>
                  </a:lnTo>
                  <a:lnTo>
                    <a:pt x="10" y="7"/>
                  </a:lnTo>
                  <a:lnTo>
                    <a:pt x="12" y="3"/>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68" name="Line 1080"/>
            <p:cNvSpPr>
              <a:spLocks noChangeShapeType="1"/>
            </p:cNvSpPr>
            <p:nvPr userDrawn="1"/>
          </p:nvSpPr>
          <p:spPr bwMode="gray">
            <a:xfrm flipH="1">
              <a:off x="4746" y="3781"/>
              <a:ext cx="161" cy="9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69" name="Freeform 1081"/>
            <p:cNvSpPr>
              <a:spLocks/>
            </p:cNvSpPr>
            <p:nvPr userDrawn="1"/>
          </p:nvSpPr>
          <p:spPr bwMode="gray">
            <a:xfrm>
              <a:off x="4736" y="3875"/>
              <a:ext cx="10" cy="10"/>
            </a:xfrm>
            <a:custGeom>
              <a:avLst/>
              <a:gdLst>
                <a:gd name="T0" fmla="*/ 10 w 10"/>
                <a:gd name="T1" fmla="*/ 0 h 10"/>
                <a:gd name="T2" fmla="*/ 10 w 10"/>
                <a:gd name="T3" fmla="*/ 5 h 10"/>
                <a:gd name="T4" fmla="*/ 8 w 10"/>
                <a:gd name="T5" fmla="*/ 7 h 10"/>
                <a:gd name="T6" fmla="*/ 7 w 10"/>
                <a:gd name="T7" fmla="*/ 9 h 10"/>
                <a:gd name="T8" fmla="*/ 3 w 10"/>
                <a:gd name="T9" fmla="*/ 10 h 10"/>
                <a:gd name="T10" fmla="*/ 0 w 10"/>
                <a:gd name="T11" fmla="*/ 9 h 10"/>
              </a:gdLst>
              <a:ahLst/>
              <a:cxnLst>
                <a:cxn ang="0">
                  <a:pos x="T0" y="T1"/>
                </a:cxn>
                <a:cxn ang="0">
                  <a:pos x="T2" y="T3"/>
                </a:cxn>
                <a:cxn ang="0">
                  <a:pos x="T4" y="T5"/>
                </a:cxn>
                <a:cxn ang="0">
                  <a:pos x="T6" y="T7"/>
                </a:cxn>
                <a:cxn ang="0">
                  <a:pos x="T8" y="T9"/>
                </a:cxn>
                <a:cxn ang="0">
                  <a:pos x="T10" y="T11"/>
                </a:cxn>
              </a:cxnLst>
              <a:rect l="0" t="0" r="r" b="b"/>
              <a:pathLst>
                <a:path w="10" h="10">
                  <a:moveTo>
                    <a:pt x="10" y="0"/>
                  </a:moveTo>
                  <a:lnTo>
                    <a:pt x="10" y="5"/>
                  </a:lnTo>
                  <a:lnTo>
                    <a:pt x="8" y="7"/>
                  </a:lnTo>
                  <a:lnTo>
                    <a:pt x="7" y="9"/>
                  </a:lnTo>
                  <a:lnTo>
                    <a:pt x="3" y="10"/>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70" name="Freeform 1082"/>
            <p:cNvSpPr>
              <a:spLocks/>
            </p:cNvSpPr>
            <p:nvPr userDrawn="1"/>
          </p:nvSpPr>
          <p:spPr bwMode="gray">
            <a:xfrm>
              <a:off x="4895" y="3770"/>
              <a:ext cx="8" cy="19"/>
            </a:xfrm>
            <a:custGeom>
              <a:avLst/>
              <a:gdLst>
                <a:gd name="T0" fmla="*/ 0 w 8"/>
                <a:gd name="T1" fmla="*/ 19 h 19"/>
                <a:gd name="T2" fmla="*/ 3 w 8"/>
                <a:gd name="T3" fmla="*/ 16 h 19"/>
                <a:gd name="T4" fmla="*/ 7 w 8"/>
                <a:gd name="T5" fmla="*/ 11 h 19"/>
                <a:gd name="T6" fmla="*/ 8 w 8"/>
                <a:gd name="T7" fmla="*/ 5 h 19"/>
                <a:gd name="T8" fmla="*/ 8 w 8"/>
                <a:gd name="T9" fmla="*/ 0 h 19"/>
              </a:gdLst>
              <a:ahLst/>
              <a:cxnLst>
                <a:cxn ang="0">
                  <a:pos x="T0" y="T1"/>
                </a:cxn>
                <a:cxn ang="0">
                  <a:pos x="T2" y="T3"/>
                </a:cxn>
                <a:cxn ang="0">
                  <a:pos x="T4" y="T5"/>
                </a:cxn>
                <a:cxn ang="0">
                  <a:pos x="T6" y="T7"/>
                </a:cxn>
                <a:cxn ang="0">
                  <a:pos x="T8" y="T9"/>
                </a:cxn>
              </a:cxnLst>
              <a:rect l="0" t="0" r="r" b="b"/>
              <a:pathLst>
                <a:path w="8" h="19">
                  <a:moveTo>
                    <a:pt x="0" y="19"/>
                  </a:moveTo>
                  <a:lnTo>
                    <a:pt x="3" y="16"/>
                  </a:lnTo>
                  <a:lnTo>
                    <a:pt x="7" y="11"/>
                  </a:lnTo>
                  <a:lnTo>
                    <a:pt x="8" y="5"/>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71" name="Freeform 1083"/>
            <p:cNvSpPr>
              <a:spLocks/>
            </p:cNvSpPr>
            <p:nvPr userDrawn="1"/>
          </p:nvSpPr>
          <p:spPr bwMode="gray">
            <a:xfrm>
              <a:off x="4290" y="3457"/>
              <a:ext cx="10" cy="9"/>
            </a:xfrm>
            <a:custGeom>
              <a:avLst/>
              <a:gdLst>
                <a:gd name="T0" fmla="*/ 0 w 10"/>
                <a:gd name="T1" fmla="*/ 9 h 9"/>
                <a:gd name="T2" fmla="*/ 3 w 10"/>
                <a:gd name="T3" fmla="*/ 9 h 9"/>
                <a:gd name="T4" fmla="*/ 7 w 10"/>
                <a:gd name="T5" fmla="*/ 9 h 9"/>
                <a:gd name="T6" fmla="*/ 8 w 10"/>
                <a:gd name="T7" fmla="*/ 7 h 9"/>
                <a:gd name="T8" fmla="*/ 10 w 10"/>
                <a:gd name="T9" fmla="*/ 3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3" y="9"/>
                  </a:lnTo>
                  <a:lnTo>
                    <a:pt x="7" y="9"/>
                  </a:lnTo>
                  <a:lnTo>
                    <a:pt x="8" y="7"/>
                  </a:lnTo>
                  <a:lnTo>
                    <a:pt x="10" y="3"/>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72" name="Line 1084"/>
            <p:cNvSpPr>
              <a:spLocks noChangeShapeType="1"/>
            </p:cNvSpPr>
            <p:nvPr userDrawn="1"/>
          </p:nvSpPr>
          <p:spPr bwMode="gray">
            <a:xfrm flipH="1" flipV="1">
              <a:off x="4267" y="3310"/>
              <a:ext cx="26" cy="1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3" name="Line 1085"/>
            <p:cNvSpPr>
              <a:spLocks noChangeShapeType="1"/>
            </p:cNvSpPr>
            <p:nvPr userDrawn="1"/>
          </p:nvSpPr>
          <p:spPr bwMode="gray">
            <a:xfrm flipH="1" flipV="1">
              <a:off x="4262" y="3310"/>
              <a:ext cx="31" cy="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4" name="Freeform 1086"/>
            <p:cNvSpPr>
              <a:spLocks/>
            </p:cNvSpPr>
            <p:nvPr userDrawn="1"/>
          </p:nvSpPr>
          <p:spPr bwMode="gray">
            <a:xfrm>
              <a:off x="4262" y="3308"/>
              <a:ext cx="8" cy="11"/>
            </a:xfrm>
            <a:custGeom>
              <a:avLst/>
              <a:gdLst>
                <a:gd name="T0" fmla="*/ 0 w 8"/>
                <a:gd name="T1" fmla="*/ 2 h 11"/>
                <a:gd name="T2" fmla="*/ 3 w 8"/>
                <a:gd name="T3" fmla="*/ 0 h 11"/>
                <a:gd name="T4" fmla="*/ 5 w 8"/>
                <a:gd name="T5" fmla="*/ 2 h 11"/>
                <a:gd name="T6" fmla="*/ 7 w 8"/>
                <a:gd name="T7" fmla="*/ 4 h 11"/>
                <a:gd name="T8" fmla="*/ 8 w 8"/>
                <a:gd name="T9" fmla="*/ 7 h 11"/>
                <a:gd name="T10" fmla="*/ 8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0" y="2"/>
                  </a:moveTo>
                  <a:lnTo>
                    <a:pt x="3" y="0"/>
                  </a:lnTo>
                  <a:lnTo>
                    <a:pt x="5" y="2"/>
                  </a:lnTo>
                  <a:lnTo>
                    <a:pt x="7" y="4"/>
                  </a:lnTo>
                  <a:lnTo>
                    <a:pt x="8" y="7"/>
                  </a:lnTo>
                  <a:lnTo>
                    <a:pt x="8" y="1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75" name="Line 1087"/>
            <p:cNvSpPr>
              <a:spLocks noChangeShapeType="1"/>
            </p:cNvSpPr>
            <p:nvPr userDrawn="1"/>
          </p:nvSpPr>
          <p:spPr bwMode="gray">
            <a:xfrm>
              <a:off x="4270" y="3319"/>
              <a:ext cx="23" cy="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6" name="Freeform 1088"/>
            <p:cNvSpPr>
              <a:spLocks/>
            </p:cNvSpPr>
            <p:nvPr userDrawn="1"/>
          </p:nvSpPr>
          <p:spPr bwMode="gray">
            <a:xfrm>
              <a:off x="4169" y="3352"/>
              <a:ext cx="10" cy="9"/>
            </a:xfrm>
            <a:custGeom>
              <a:avLst/>
              <a:gdLst>
                <a:gd name="T0" fmla="*/ 10 w 10"/>
                <a:gd name="T1" fmla="*/ 0 h 9"/>
                <a:gd name="T2" fmla="*/ 7 w 10"/>
                <a:gd name="T3" fmla="*/ 0 h 9"/>
                <a:gd name="T4" fmla="*/ 5 w 10"/>
                <a:gd name="T5" fmla="*/ 0 h 9"/>
                <a:gd name="T6" fmla="*/ 3 w 10"/>
                <a:gd name="T7" fmla="*/ 2 h 9"/>
                <a:gd name="T8" fmla="*/ 0 w 10"/>
                <a:gd name="T9" fmla="*/ 5 h 9"/>
                <a:gd name="T10" fmla="*/ 0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10" y="0"/>
                  </a:moveTo>
                  <a:lnTo>
                    <a:pt x="7" y="0"/>
                  </a:lnTo>
                  <a:lnTo>
                    <a:pt x="5" y="0"/>
                  </a:lnTo>
                  <a:lnTo>
                    <a:pt x="3" y="2"/>
                  </a:lnTo>
                  <a:lnTo>
                    <a:pt x="0" y="5"/>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77" name="Line 1089"/>
            <p:cNvSpPr>
              <a:spLocks noChangeShapeType="1"/>
            </p:cNvSpPr>
            <p:nvPr userDrawn="1"/>
          </p:nvSpPr>
          <p:spPr bwMode="gray">
            <a:xfrm flipH="1">
              <a:off x="4088" y="3312"/>
              <a:ext cx="165"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8" name="Line 1090"/>
            <p:cNvSpPr>
              <a:spLocks noChangeShapeType="1"/>
            </p:cNvSpPr>
            <p:nvPr userDrawn="1"/>
          </p:nvSpPr>
          <p:spPr bwMode="gray">
            <a:xfrm flipH="1">
              <a:off x="4095" y="3310"/>
              <a:ext cx="167" cy="8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79" name="Freeform 1091"/>
            <p:cNvSpPr>
              <a:spLocks/>
            </p:cNvSpPr>
            <p:nvPr userDrawn="1"/>
          </p:nvSpPr>
          <p:spPr bwMode="gray">
            <a:xfrm>
              <a:off x="4087" y="3394"/>
              <a:ext cx="8" cy="10"/>
            </a:xfrm>
            <a:custGeom>
              <a:avLst/>
              <a:gdLst>
                <a:gd name="T0" fmla="*/ 8 w 8"/>
                <a:gd name="T1" fmla="*/ 2 h 10"/>
                <a:gd name="T2" fmla="*/ 5 w 8"/>
                <a:gd name="T3" fmla="*/ 0 h 10"/>
                <a:gd name="T4" fmla="*/ 3 w 8"/>
                <a:gd name="T5" fmla="*/ 2 h 10"/>
                <a:gd name="T6" fmla="*/ 0 w 8"/>
                <a:gd name="T7" fmla="*/ 4 h 10"/>
                <a:gd name="T8" fmla="*/ 0 w 8"/>
                <a:gd name="T9" fmla="*/ 7 h 10"/>
                <a:gd name="T10" fmla="*/ 0 w 8"/>
                <a:gd name="T11" fmla="*/ 10 h 10"/>
              </a:gdLst>
              <a:ahLst/>
              <a:cxnLst>
                <a:cxn ang="0">
                  <a:pos x="T0" y="T1"/>
                </a:cxn>
                <a:cxn ang="0">
                  <a:pos x="T2" y="T3"/>
                </a:cxn>
                <a:cxn ang="0">
                  <a:pos x="T4" y="T5"/>
                </a:cxn>
                <a:cxn ang="0">
                  <a:pos x="T6" y="T7"/>
                </a:cxn>
                <a:cxn ang="0">
                  <a:pos x="T8" y="T9"/>
                </a:cxn>
                <a:cxn ang="0">
                  <a:pos x="T10" y="T11"/>
                </a:cxn>
              </a:cxnLst>
              <a:rect l="0" t="0" r="r" b="b"/>
              <a:pathLst>
                <a:path w="8" h="10">
                  <a:moveTo>
                    <a:pt x="8" y="2"/>
                  </a:moveTo>
                  <a:lnTo>
                    <a:pt x="5" y="0"/>
                  </a:lnTo>
                  <a:lnTo>
                    <a:pt x="3" y="2"/>
                  </a:lnTo>
                  <a:lnTo>
                    <a:pt x="0" y="4"/>
                  </a:lnTo>
                  <a:lnTo>
                    <a:pt x="0" y="7"/>
                  </a:lnTo>
                  <a:lnTo>
                    <a:pt x="0" y="1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80" name="Line 1092"/>
            <p:cNvSpPr>
              <a:spLocks noChangeShapeType="1"/>
            </p:cNvSpPr>
            <p:nvPr userDrawn="1"/>
          </p:nvSpPr>
          <p:spPr bwMode="gray">
            <a:xfrm flipV="1">
              <a:off x="4087" y="3319"/>
              <a:ext cx="164" cy="8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81" name="Freeform 1093"/>
            <p:cNvSpPr>
              <a:spLocks/>
            </p:cNvSpPr>
            <p:nvPr userDrawn="1"/>
          </p:nvSpPr>
          <p:spPr bwMode="gray">
            <a:xfrm>
              <a:off x="4251" y="3310"/>
              <a:ext cx="11" cy="9"/>
            </a:xfrm>
            <a:custGeom>
              <a:avLst/>
              <a:gdLst>
                <a:gd name="T0" fmla="*/ 11 w 11"/>
                <a:gd name="T1" fmla="*/ 0 h 9"/>
                <a:gd name="T2" fmla="*/ 5 w 11"/>
                <a:gd name="T3" fmla="*/ 0 h 9"/>
                <a:gd name="T4" fmla="*/ 4 w 11"/>
                <a:gd name="T5" fmla="*/ 0 h 9"/>
                <a:gd name="T6" fmla="*/ 2 w 11"/>
                <a:gd name="T7" fmla="*/ 2 h 9"/>
                <a:gd name="T8" fmla="*/ 0 w 11"/>
                <a:gd name="T9" fmla="*/ 5 h 9"/>
                <a:gd name="T10" fmla="*/ 0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5" y="0"/>
                  </a:lnTo>
                  <a:lnTo>
                    <a:pt x="4" y="0"/>
                  </a:lnTo>
                  <a:lnTo>
                    <a:pt x="2" y="2"/>
                  </a:lnTo>
                  <a:lnTo>
                    <a:pt x="0" y="5"/>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82" name="Freeform 1094"/>
            <p:cNvSpPr>
              <a:spLocks/>
            </p:cNvSpPr>
            <p:nvPr userDrawn="1"/>
          </p:nvSpPr>
          <p:spPr bwMode="gray">
            <a:xfrm>
              <a:off x="4209" y="3439"/>
              <a:ext cx="9" cy="18"/>
            </a:xfrm>
            <a:custGeom>
              <a:avLst/>
              <a:gdLst>
                <a:gd name="T0" fmla="*/ 9 w 9"/>
                <a:gd name="T1" fmla="*/ 0 h 18"/>
                <a:gd name="T2" fmla="*/ 4 w 9"/>
                <a:gd name="T3" fmla="*/ 4 h 18"/>
                <a:gd name="T4" fmla="*/ 2 w 9"/>
                <a:gd name="T5" fmla="*/ 7 h 18"/>
                <a:gd name="T6" fmla="*/ 0 w 9"/>
                <a:gd name="T7" fmla="*/ 13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4" y="4"/>
                  </a:lnTo>
                  <a:lnTo>
                    <a:pt x="2" y="7"/>
                  </a:lnTo>
                  <a:lnTo>
                    <a:pt x="0" y="13"/>
                  </a:lnTo>
                  <a:lnTo>
                    <a:pt x="0"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83" name="Line 1095"/>
            <p:cNvSpPr>
              <a:spLocks noChangeShapeType="1"/>
            </p:cNvSpPr>
            <p:nvPr userDrawn="1"/>
          </p:nvSpPr>
          <p:spPr bwMode="gray">
            <a:xfrm>
              <a:off x="4090" y="3403"/>
              <a:ext cx="198" cy="7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84" name="Line 1096"/>
            <p:cNvSpPr>
              <a:spLocks noChangeShapeType="1"/>
            </p:cNvSpPr>
            <p:nvPr userDrawn="1"/>
          </p:nvSpPr>
          <p:spPr bwMode="gray">
            <a:xfrm>
              <a:off x="4095" y="3396"/>
              <a:ext cx="195" cy="7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85" name="Freeform 1097"/>
            <p:cNvSpPr>
              <a:spLocks/>
            </p:cNvSpPr>
            <p:nvPr userDrawn="1"/>
          </p:nvSpPr>
          <p:spPr bwMode="gray">
            <a:xfrm>
              <a:off x="4288" y="3466"/>
              <a:ext cx="3" cy="21"/>
            </a:xfrm>
            <a:custGeom>
              <a:avLst/>
              <a:gdLst>
                <a:gd name="T0" fmla="*/ 2 w 3"/>
                <a:gd name="T1" fmla="*/ 0 h 21"/>
                <a:gd name="T2" fmla="*/ 0 w 3"/>
                <a:gd name="T3" fmla="*/ 7 h 21"/>
                <a:gd name="T4" fmla="*/ 0 w 3"/>
                <a:gd name="T5" fmla="*/ 14 h 21"/>
                <a:gd name="T6" fmla="*/ 3 w 3"/>
                <a:gd name="T7" fmla="*/ 21 h 21"/>
              </a:gdLst>
              <a:ahLst/>
              <a:cxnLst>
                <a:cxn ang="0">
                  <a:pos x="T0" y="T1"/>
                </a:cxn>
                <a:cxn ang="0">
                  <a:pos x="T2" y="T3"/>
                </a:cxn>
                <a:cxn ang="0">
                  <a:pos x="T4" y="T5"/>
                </a:cxn>
                <a:cxn ang="0">
                  <a:pos x="T6" y="T7"/>
                </a:cxn>
              </a:cxnLst>
              <a:rect l="0" t="0" r="r" b="b"/>
              <a:pathLst>
                <a:path w="3" h="21">
                  <a:moveTo>
                    <a:pt x="2" y="0"/>
                  </a:moveTo>
                  <a:lnTo>
                    <a:pt x="0" y="7"/>
                  </a:lnTo>
                  <a:lnTo>
                    <a:pt x="0" y="14"/>
                  </a:lnTo>
                  <a:lnTo>
                    <a:pt x="3" y="2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86" name="Line 1098"/>
            <p:cNvSpPr>
              <a:spLocks noChangeShapeType="1"/>
            </p:cNvSpPr>
            <p:nvPr userDrawn="1"/>
          </p:nvSpPr>
          <p:spPr bwMode="gray">
            <a:xfrm flipH="1" flipV="1">
              <a:off x="4087" y="3413"/>
              <a:ext cx="204"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87" name="Freeform 1099"/>
            <p:cNvSpPr>
              <a:spLocks/>
            </p:cNvSpPr>
            <p:nvPr userDrawn="1"/>
          </p:nvSpPr>
          <p:spPr bwMode="gray">
            <a:xfrm>
              <a:off x="4087" y="3396"/>
              <a:ext cx="8" cy="17"/>
            </a:xfrm>
            <a:custGeom>
              <a:avLst/>
              <a:gdLst>
                <a:gd name="T0" fmla="*/ 0 w 8"/>
                <a:gd name="T1" fmla="*/ 17 h 17"/>
                <a:gd name="T2" fmla="*/ 1 w 8"/>
                <a:gd name="T3" fmla="*/ 12 h 17"/>
                <a:gd name="T4" fmla="*/ 3 w 8"/>
                <a:gd name="T5" fmla="*/ 7 h 17"/>
                <a:gd name="T6" fmla="*/ 5 w 8"/>
                <a:gd name="T7" fmla="*/ 3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1" y="12"/>
                  </a:lnTo>
                  <a:lnTo>
                    <a:pt x="3" y="7"/>
                  </a:lnTo>
                  <a:lnTo>
                    <a:pt x="5" y="3"/>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88" name="Freeform 1100"/>
            <p:cNvSpPr>
              <a:spLocks/>
            </p:cNvSpPr>
            <p:nvPr userDrawn="1"/>
          </p:nvSpPr>
          <p:spPr bwMode="gray">
            <a:xfrm>
              <a:off x="4603" y="3490"/>
              <a:ext cx="10" cy="18"/>
            </a:xfrm>
            <a:custGeom>
              <a:avLst/>
              <a:gdLst>
                <a:gd name="T0" fmla="*/ 10 w 10"/>
                <a:gd name="T1" fmla="*/ 18 h 18"/>
                <a:gd name="T2" fmla="*/ 7 w 10"/>
                <a:gd name="T3" fmla="*/ 14 h 18"/>
                <a:gd name="T4" fmla="*/ 3 w 10"/>
                <a:gd name="T5" fmla="*/ 11 h 18"/>
                <a:gd name="T6" fmla="*/ 0 w 10"/>
                <a:gd name="T7" fmla="*/ 5 h 18"/>
                <a:gd name="T8" fmla="*/ 0 w 10"/>
                <a:gd name="T9" fmla="*/ 0 h 18"/>
              </a:gdLst>
              <a:ahLst/>
              <a:cxnLst>
                <a:cxn ang="0">
                  <a:pos x="T0" y="T1"/>
                </a:cxn>
                <a:cxn ang="0">
                  <a:pos x="T2" y="T3"/>
                </a:cxn>
                <a:cxn ang="0">
                  <a:pos x="T4" y="T5"/>
                </a:cxn>
                <a:cxn ang="0">
                  <a:pos x="T6" y="T7"/>
                </a:cxn>
                <a:cxn ang="0">
                  <a:pos x="T8" y="T9"/>
                </a:cxn>
              </a:cxnLst>
              <a:rect l="0" t="0" r="r" b="b"/>
              <a:pathLst>
                <a:path w="10" h="18">
                  <a:moveTo>
                    <a:pt x="10" y="18"/>
                  </a:moveTo>
                  <a:lnTo>
                    <a:pt x="7" y="14"/>
                  </a:lnTo>
                  <a:lnTo>
                    <a:pt x="3" y="11"/>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89" name="Line 1101"/>
            <p:cNvSpPr>
              <a:spLocks noChangeShapeType="1"/>
            </p:cNvSpPr>
            <p:nvPr userDrawn="1"/>
          </p:nvSpPr>
          <p:spPr bwMode="gray">
            <a:xfrm flipH="1">
              <a:off x="4524" y="3455"/>
              <a:ext cx="163"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90" name="Line 1102"/>
            <p:cNvSpPr>
              <a:spLocks noChangeShapeType="1"/>
            </p:cNvSpPr>
            <p:nvPr userDrawn="1"/>
          </p:nvSpPr>
          <p:spPr bwMode="gray">
            <a:xfrm flipH="1">
              <a:off x="4531" y="3462"/>
              <a:ext cx="163"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91" name="Freeform 1103"/>
            <p:cNvSpPr>
              <a:spLocks/>
            </p:cNvSpPr>
            <p:nvPr userDrawn="1"/>
          </p:nvSpPr>
          <p:spPr bwMode="gray">
            <a:xfrm>
              <a:off x="4520" y="3536"/>
              <a:ext cx="11" cy="17"/>
            </a:xfrm>
            <a:custGeom>
              <a:avLst/>
              <a:gdLst>
                <a:gd name="T0" fmla="*/ 11 w 11"/>
                <a:gd name="T1" fmla="*/ 17 h 17"/>
                <a:gd name="T2" fmla="*/ 7 w 11"/>
                <a:gd name="T3" fmla="*/ 14 h 17"/>
                <a:gd name="T4" fmla="*/ 4 w 11"/>
                <a:gd name="T5" fmla="*/ 10 h 17"/>
                <a:gd name="T6" fmla="*/ 0 w 11"/>
                <a:gd name="T7" fmla="*/ 5 h 17"/>
                <a:gd name="T8" fmla="*/ 0 w 11"/>
                <a:gd name="T9" fmla="*/ 0 h 17"/>
              </a:gdLst>
              <a:ahLst/>
              <a:cxnLst>
                <a:cxn ang="0">
                  <a:pos x="T0" y="T1"/>
                </a:cxn>
                <a:cxn ang="0">
                  <a:pos x="T2" y="T3"/>
                </a:cxn>
                <a:cxn ang="0">
                  <a:pos x="T4" y="T5"/>
                </a:cxn>
                <a:cxn ang="0">
                  <a:pos x="T6" y="T7"/>
                </a:cxn>
                <a:cxn ang="0">
                  <a:pos x="T8" y="T9"/>
                </a:cxn>
              </a:cxnLst>
              <a:rect l="0" t="0" r="r" b="b"/>
              <a:pathLst>
                <a:path w="11" h="17">
                  <a:moveTo>
                    <a:pt x="11" y="17"/>
                  </a:moveTo>
                  <a:lnTo>
                    <a:pt x="7" y="14"/>
                  </a:lnTo>
                  <a:lnTo>
                    <a:pt x="4" y="10"/>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92" name="Line 1104"/>
            <p:cNvSpPr>
              <a:spLocks noChangeShapeType="1"/>
            </p:cNvSpPr>
            <p:nvPr userDrawn="1"/>
          </p:nvSpPr>
          <p:spPr bwMode="gray">
            <a:xfrm flipV="1">
              <a:off x="4520" y="3446"/>
              <a:ext cx="163" cy="9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93" name="Freeform 1105"/>
            <p:cNvSpPr>
              <a:spLocks/>
            </p:cNvSpPr>
            <p:nvPr userDrawn="1"/>
          </p:nvSpPr>
          <p:spPr bwMode="gray">
            <a:xfrm>
              <a:off x="4683" y="3446"/>
              <a:ext cx="11" cy="16"/>
            </a:xfrm>
            <a:custGeom>
              <a:avLst/>
              <a:gdLst>
                <a:gd name="T0" fmla="*/ 11 w 11"/>
                <a:gd name="T1" fmla="*/ 16 h 16"/>
                <a:gd name="T2" fmla="*/ 7 w 11"/>
                <a:gd name="T3" fmla="*/ 14 h 16"/>
                <a:gd name="T4" fmla="*/ 4 w 11"/>
                <a:gd name="T5" fmla="*/ 9 h 16"/>
                <a:gd name="T6" fmla="*/ 0 w 11"/>
                <a:gd name="T7" fmla="*/ 4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7" y="14"/>
                  </a:lnTo>
                  <a:lnTo>
                    <a:pt x="4" y="9"/>
                  </a:lnTo>
                  <a:lnTo>
                    <a:pt x="0"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94" name="Freeform 1106"/>
            <p:cNvSpPr>
              <a:spLocks/>
            </p:cNvSpPr>
            <p:nvPr userDrawn="1"/>
          </p:nvSpPr>
          <p:spPr bwMode="gray">
            <a:xfrm>
              <a:off x="4597" y="3579"/>
              <a:ext cx="9" cy="18"/>
            </a:xfrm>
            <a:custGeom>
              <a:avLst/>
              <a:gdLst>
                <a:gd name="T0" fmla="*/ 9 w 9"/>
                <a:gd name="T1" fmla="*/ 0 h 18"/>
                <a:gd name="T2" fmla="*/ 6 w 9"/>
                <a:gd name="T3" fmla="*/ 4 h 18"/>
                <a:gd name="T4" fmla="*/ 2 w 9"/>
                <a:gd name="T5" fmla="*/ 7 h 18"/>
                <a:gd name="T6" fmla="*/ 0 w 9"/>
                <a:gd name="T7" fmla="*/ 13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6" y="4"/>
                  </a:lnTo>
                  <a:lnTo>
                    <a:pt x="2" y="7"/>
                  </a:lnTo>
                  <a:lnTo>
                    <a:pt x="0" y="13"/>
                  </a:lnTo>
                  <a:lnTo>
                    <a:pt x="0"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95" name="Line 1107"/>
            <p:cNvSpPr>
              <a:spLocks noChangeShapeType="1"/>
            </p:cNvSpPr>
            <p:nvPr userDrawn="1"/>
          </p:nvSpPr>
          <p:spPr bwMode="gray">
            <a:xfrm>
              <a:off x="4519" y="3558"/>
              <a:ext cx="210" cy="7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96" name="Line 1108"/>
            <p:cNvSpPr>
              <a:spLocks noChangeShapeType="1"/>
            </p:cNvSpPr>
            <p:nvPr userDrawn="1"/>
          </p:nvSpPr>
          <p:spPr bwMode="gray">
            <a:xfrm>
              <a:off x="4531" y="3553"/>
              <a:ext cx="205"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97" name="Freeform 1109"/>
            <p:cNvSpPr>
              <a:spLocks/>
            </p:cNvSpPr>
            <p:nvPr userDrawn="1"/>
          </p:nvSpPr>
          <p:spPr bwMode="gray">
            <a:xfrm>
              <a:off x="4727" y="3627"/>
              <a:ext cx="9" cy="17"/>
            </a:xfrm>
            <a:custGeom>
              <a:avLst/>
              <a:gdLst>
                <a:gd name="T0" fmla="*/ 9 w 9"/>
                <a:gd name="T1" fmla="*/ 0 h 17"/>
                <a:gd name="T2" fmla="*/ 5 w 9"/>
                <a:gd name="T3" fmla="*/ 3 h 17"/>
                <a:gd name="T4" fmla="*/ 2 w 9"/>
                <a:gd name="T5" fmla="*/ 7 h 17"/>
                <a:gd name="T6" fmla="*/ 0 w 9"/>
                <a:gd name="T7" fmla="*/ 12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5" y="3"/>
                  </a:lnTo>
                  <a:lnTo>
                    <a:pt x="2" y="7"/>
                  </a:lnTo>
                  <a:lnTo>
                    <a:pt x="0" y="12"/>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598" name="Line 1110"/>
            <p:cNvSpPr>
              <a:spLocks noChangeShapeType="1"/>
            </p:cNvSpPr>
            <p:nvPr userDrawn="1"/>
          </p:nvSpPr>
          <p:spPr bwMode="gray">
            <a:xfrm flipH="1" flipV="1">
              <a:off x="4512" y="3567"/>
              <a:ext cx="215"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599" name="Freeform 1111"/>
            <p:cNvSpPr>
              <a:spLocks/>
            </p:cNvSpPr>
            <p:nvPr userDrawn="1"/>
          </p:nvSpPr>
          <p:spPr bwMode="gray">
            <a:xfrm>
              <a:off x="4512" y="3553"/>
              <a:ext cx="19" cy="14"/>
            </a:xfrm>
            <a:custGeom>
              <a:avLst/>
              <a:gdLst>
                <a:gd name="T0" fmla="*/ 19 w 19"/>
                <a:gd name="T1" fmla="*/ 0 h 14"/>
                <a:gd name="T2" fmla="*/ 14 w 19"/>
                <a:gd name="T3" fmla="*/ 2 h 14"/>
                <a:gd name="T4" fmla="*/ 8 w 19"/>
                <a:gd name="T5" fmla="*/ 4 h 14"/>
                <a:gd name="T6" fmla="*/ 3 w 19"/>
                <a:gd name="T7" fmla="*/ 9 h 14"/>
                <a:gd name="T8" fmla="*/ 0 w 19"/>
                <a:gd name="T9" fmla="*/ 14 h 14"/>
              </a:gdLst>
              <a:ahLst/>
              <a:cxnLst>
                <a:cxn ang="0">
                  <a:pos x="T0" y="T1"/>
                </a:cxn>
                <a:cxn ang="0">
                  <a:pos x="T2" y="T3"/>
                </a:cxn>
                <a:cxn ang="0">
                  <a:pos x="T4" y="T5"/>
                </a:cxn>
                <a:cxn ang="0">
                  <a:pos x="T6" y="T7"/>
                </a:cxn>
                <a:cxn ang="0">
                  <a:pos x="T8" y="T9"/>
                </a:cxn>
              </a:cxnLst>
              <a:rect l="0" t="0" r="r" b="b"/>
              <a:pathLst>
                <a:path w="19" h="14">
                  <a:moveTo>
                    <a:pt x="19" y="0"/>
                  </a:moveTo>
                  <a:lnTo>
                    <a:pt x="14" y="2"/>
                  </a:lnTo>
                  <a:lnTo>
                    <a:pt x="8" y="4"/>
                  </a:lnTo>
                  <a:lnTo>
                    <a:pt x="3" y="9"/>
                  </a:lnTo>
                  <a:lnTo>
                    <a:pt x="0" y="14"/>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00" name="Freeform 1112"/>
            <p:cNvSpPr>
              <a:spLocks/>
            </p:cNvSpPr>
            <p:nvPr userDrawn="1"/>
          </p:nvSpPr>
          <p:spPr bwMode="gray">
            <a:xfrm>
              <a:off x="4816" y="3579"/>
              <a:ext cx="12" cy="18"/>
            </a:xfrm>
            <a:custGeom>
              <a:avLst/>
              <a:gdLst>
                <a:gd name="T0" fmla="*/ 0 w 12"/>
                <a:gd name="T1" fmla="*/ 0 h 18"/>
                <a:gd name="T2" fmla="*/ 5 w 12"/>
                <a:gd name="T3" fmla="*/ 2 h 18"/>
                <a:gd name="T4" fmla="*/ 9 w 12"/>
                <a:gd name="T5" fmla="*/ 7 h 18"/>
                <a:gd name="T6" fmla="*/ 11 w 12"/>
                <a:gd name="T7" fmla="*/ 13 h 18"/>
                <a:gd name="T8" fmla="*/ 12 w 12"/>
                <a:gd name="T9" fmla="*/ 18 h 18"/>
              </a:gdLst>
              <a:ahLst/>
              <a:cxnLst>
                <a:cxn ang="0">
                  <a:pos x="T0" y="T1"/>
                </a:cxn>
                <a:cxn ang="0">
                  <a:pos x="T2" y="T3"/>
                </a:cxn>
                <a:cxn ang="0">
                  <a:pos x="T4" y="T5"/>
                </a:cxn>
                <a:cxn ang="0">
                  <a:pos x="T6" y="T7"/>
                </a:cxn>
                <a:cxn ang="0">
                  <a:pos x="T8" y="T9"/>
                </a:cxn>
              </a:cxnLst>
              <a:rect l="0" t="0" r="r" b="b"/>
              <a:pathLst>
                <a:path w="12" h="18">
                  <a:moveTo>
                    <a:pt x="0" y="0"/>
                  </a:moveTo>
                  <a:lnTo>
                    <a:pt x="5" y="2"/>
                  </a:lnTo>
                  <a:lnTo>
                    <a:pt x="9" y="7"/>
                  </a:lnTo>
                  <a:lnTo>
                    <a:pt x="11" y="13"/>
                  </a:lnTo>
                  <a:lnTo>
                    <a:pt x="12"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01" name="Line 1113"/>
            <p:cNvSpPr>
              <a:spLocks noChangeShapeType="1"/>
            </p:cNvSpPr>
            <p:nvPr userDrawn="1"/>
          </p:nvSpPr>
          <p:spPr bwMode="gray">
            <a:xfrm flipV="1">
              <a:off x="4744" y="3541"/>
              <a:ext cx="161"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02" name="Line 1114"/>
            <p:cNvSpPr>
              <a:spLocks noChangeShapeType="1"/>
            </p:cNvSpPr>
            <p:nvPr userDrawn="1"/>
          </p:nvSpPr>
          <p:spPr bwMode="gray">
            <a:xfrm flipV="1">
              <a:off x="4736" y="3534"/>
              <a:ext cx="160" cy="9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03" name="Freeform 1115"/>
            <p:cNvSpPr>
              <a:spLocks/>
            </p:cNvSpPr>
            <p:nvPr userDrawn="1"/>
          </p:nvSpPr>
          <p:spPr bwMode="gray">
            <a:xfrm>
              <a:off x="4896" y="3534"/>
              <a:ext cx="13" cy="16"/>
            </a:xfrm>
            <a:custGeom>
              <a:avLst/>
              <a:gdLst>
                <a:gd name="T0" fmla="*/ 0 w 13"/>
                <a:gd name="T1" fmla="*/ 0 h 16"/>
                <a:gd name="T2" fmla="*/ 6 w 13"/>
                <a:gd name="T3" fmla="*/ 2 h 16"/>
                <a:gd name="T4" fmla="*/ 9 w 13"/>
                <a:gd name="T5" fmla="*/ 7 h 16"/>
                <a:gd name="T6" fmla="*/ 11 w 13"/>
                <a:gd name="T7" fmla="*/ 10 h 16"/>
                <a:gd name="T8" fmla="*/ 13 w 13"/>
                <a:gd name="T9" fmla="*/ 16 h 16"/>
              </a:gdLst>
              <a:ahLst/>
              <a:cxnLst>
                <a:cxn ang="0">
                  <a:pos x="T0" y="T1"/>
                </a:cxn>
                <a:cxn ang="0">
                  <a:pos x="T2" y="T3"/>
                </a:cxn>
                <a:cxn ang="0">
                  <a:pos x="T4" y="T5"/>
                </a:cxn>
                <a:cxn ang="0">
                  <a:pos x="T6" y="T7"/>
                </a:cxn>
                <a:cxn ang="0">
                  <a:pos x="T8" y="T9"/>
                </a:cxn>
              </a:cxnLst>
              <a:rect l="0" t="0" r="r" b="b"/>
              <a:pathLst>
                <a:path w="13" h="16">
                  <a:moveTo>
                    <a:pt x="0" y="0"/>
                  </a:moveTo>
                  <a:lnTo>
                    <a:pt x="6" y="2"/>
                  </a:lnTo>
                  <a:lnTo>
                    <a:pt x="9" y="7"/>
                  </a:lnTo>
                  <a:lnTo>
                    <a:pt x="11" y="10"/>
                  </a:lnTo>
                  <a:lnTo>
                    <a:pt x="13"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04" name="Line 1116"/>
            <p:cNvSpPr>
              <a:spLocks noChangeShapeType="1"/>
            </p:cNvSpPr>
            <p:nvPr userDrawn="1"/>
          </p:nvSpPr>
          <p:spPr bwMode="gray">
            <a:xfrm flipH="1">
              <a:off x="4746" y="3550"/>
              <a:ext cx="163" cy="9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05" name="Freeform 1117"/>
            <p:cNvSpPr>
              <a:spLocks/>
            </p:cNvSpPr>
            <p:nvPr userDrawn="1"/>
          </p:nvSpPr>
          <p:spPr bwMode="gray">
            <a:xfrm>
              <a:off x="4736" y="3627"/>
              <a:ext cx="10" cy="15"/>
            </a:xfrm>
            <a:custGeom>
              <a:avLst/>
              <a:gdLst>
                <a:gd name="T0" fmla="*/ 10 w 10"/>
                <a:gd name="T1" fmla="*/ 15 h 15"/>
                <a:gd name="T2" fmla="*/ 10 w 10"/>
                <a:gd name="T3" fmla="*/ 10 h 15"/>
                <a:gd name="T4" fmla="*/ 8 w 10"/>
                <a:gd name="T5" fmla="*/ 7 h 15"/>
                <a:gd name="T6" fmla="*/ 5 w 10"/>
                <a:gd name="T7" fmla="*/ 1 h 15"/>
                <a:gd name="T8" fmla="*/ 0 w 10"/>
                <a:gd name="T9" fmla="*/ 0 h 15"/>
              </a:gdLst>
              <a:ahLst/>
              <a:cxnLst>
                <a:cxn ang="0">
                  <a:pos x="T0" y="T1"/>
                </a:cxn>
                <a:cxn ang="0">
                  <a:pos x="T2" y="T3"/>
                </a:cxn>
                <a:cxn ang="0">
                  <a:pos x="T4" y="T5"/>
                </a:cxn>
                <a:cxn ang="0">
                  <a:pos x="T6" y="T7"/>
                </a:cxn>
                <a:cxn ang="0">
                  <a:pos x="T8" y="T9"/>
                </a:cxn>
              </a:cxnLst>
              <a:rect l="0" t="0" r="r" b="b"/>
              <a:pathLst>
                <a:path w="10" h="15">
                  <a:moveTo>
                    <a:pt x="10" y="15"/>
                  </a:moveTo>
                  <a:lnTo>
                    <a:pt x="10" y="10"/>
                  </a:lnTo>
                  <a:lnTo>
                    <a:pt x="8" y="7"/>
                  </a:lnTo>
                  <a:lnTo>
                    <a:pt x="5" y="1"/>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06" name="Freeform 1118"/>
            <p:cNvSpPr>
              <a:spLocks/>
            </p:cNvSpPr>
            <p:nvPr userDrawn="1"/>
          </p:nvSpPr>
          <p:spPr bwMode="gray">
            <a:xfrm>
              <a:off x="4769" y="3487"/>
              <a:ext cx="9" cy="8"/>
            </a:xfrm>
            <a:custGeom>
              <a:avLst/>
              <a:gdLst>
                <a:gd name="T0" fmla="*/ 0 w 9"/>
                <a:gd name="T1" fmla="*/ 1 h 8"/>
                <a:gd name="T2" fmla="*/ 3 w 9"/>
                <a:gd name="T3" fmla="*/ 0 h 8"/>
                <a:gd name="T4" fmla="*/ 5 w 9"/>
                <a:gd name="T5" fmla="*/ 1 h 8"/>
                <a:gd name="T6" fmla="*/ 9 w 9"/>
                <a:gd name="T7" fmla="*/ 5 h 8"/>
                <a:gd name="T8" fmla="*/ 9 w 9"/>
                <a:gd name="T9" fmla="*/ 8 h 8"/>
              </a:gdLst>
              <a:ahLst/>
              <a:cxnLst>
                <a:cxn ang="0">
                  <a:pos x="T0" y="T1"/>
                </a:cxn>
                <a:cxn ang="0">
                  <a:pos x="T2" y="T3"/>
                </a:cxn>
                <a:cxn ang="0">
                  <a:pos x="T4" y="T5"/>
                </a:cxn>
                <a:cxn ang="0">
                  <a:pos x="T6" y="T7"/>
                </a:cxn>
                <a:cxn ang="0">
                  <a:pos x="T8" y="T9"/>
                </a:cxn>
              </a:cxnLst>
              <a:rect l="0" t="0" r="r" b="b"/>
              <a:pathLst>
                <a:path w="9" h="8">
                  <a:moveTo>
                    <a:pt x="0" y="1"/>
                  </a:moveTo>
                  <a:lnTo>
                    <a:pt x="3" y="0"/>
                  </a:lnTo>
                  <a:lnTo>
                    <a:pt x="5" y="1"/>
                  </a:lnTo>
                  <a:lnTo>
                    <a:pt x="9" y="5"/>
                  </a:lnTo>
                  <a:lnTo>
                    <a:pt x="9"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07" name="Line 1119"/>
            <p:cNvSpPr>
              <a:spLocks noChangeShapeType="1"/>
            </p:cNvSpPr>
            <p:nvPr userDrawn="1"/>
          </p:nvSpPr>
          <p:spPr bwMode="gray">
            <a:xfrm flipH="1" flipV="1">
              <a:off x="4695" y="3460"/>
              <a:ext cx="208"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08" name="Line 1120"/>
            <p:cNvSpPr>
              <a:spLocks noChangeShapeType="1"/>
            </p:cNvSpPr>
            <p:nvPr userDrawn="1"/>
          </p:nvSpPr>
          <p:spPr bwMode="gray">
            <a:xfrm flipH="1" flipV="1">
              <a:off x="4694" y="3462"/>
              <a:ext cx="202" cy="7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09" name="Freeform 1121"/>
            <p:cNvSpPr>
              <a:spLocks/>
            </p:cNvSpPr>
            <p:nvPr userDrawn="1"/>
          </p:nvSpPr>
          <p:spPr bwMode="gray">
            <a:xfrm>
              <a:off x="4692" y="3460"/>
              <a:ext cx="3" cy="6"/>
            </a:xfrm>
            <a:custGeom>
              <a:avLst/>
              <a:gdLst>
                <a:gd name="T0" fmla="*/ 2 w 3"/>
                <a:gd name="T1" fmla="*/ 2 h 6"/>
                <a:gd name="T2" fmla="*/ 2 w 3"/>
                <a:gd name="T3" fmla="*/ 0 h 6"/>
                <a:gd name="T4" fmla="*/ 2 w 3"/>
                <a:gd name="T5" fmla="*/ 0 h 6"/>
                <a:gd name="T6" fmla="*/ 3 w 3"/>
                <a:gd name="T7" fmla="*/ 0 h 6"/>
                <a:gd name="T8" fmla="*/ 3 w 3"/>
                <a:gd name="T9" fmla="*/ 0 h 6"/>
                <a:gd name="T10" fmla="*/ 3 w 3"/>
                <a:gd name="T11" fmla="*/ 2 h 6"/>
                <a:gd name="T12" fmla="*/ 2 w 3"/>
                <a:gd name="T13" fmla="*/ 2 h 6"/>
                <a:gd name="T14" fmla="*/ 2 w 3"/>
                <a:gd name="T15" fmla="*/ 4 h 6"/>
                <a:gd name="T16" fmla="*/ 0 w 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2"/>
                  </a:moveTo>
                  <a:lnTo>
                    <a:pt x="2" y="0"/>
                  </a:lnTo>
                  <a:lnTo>
                    <a:pt x="2" y="0"/>
                  </a:lnTo>
                  <a:lnTo>
                    <a:pt x="3" y="0"/>
                  </a:lnTo>
                  <a:lnTo>
                    <a:pt x="3" y="0"/>
                  </a:lnTo>
                  <a:lnTo>
                    <a:pt x="3" y="2"/>
                  </a:lnTo>
                  <a:lnTo>
                    <a:pt x="2" y="2"/>
                  </a:lnTo>
                  <a:lnTo>
                    <a:pt x="2" y="4"/>
                  </a:lnTo>
                  <a:lnTo>
                    <a:pt x="0" y="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10" name="Line 1122"/>
            <p:cNvSpPr>
              <a:spLocks noChangeShapeType="1"/>
            </p:cNvSpPr>
            <p:nvPr userDrawn="1"/>
          </p:nvSpPr>
          <p:spPr bwMode="gray">
            <a:xfrm>
              <a:off x="4692" y="3466"/>
              <a:ext cx="213"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11" name="Freeform 1123"/>
            <p:cNvSpPr>
              <a:spLocks/>
            </p:cNvSpPr>
            <p:nvPr userDrawn="1"/>
          </p:nvSpPr>
          <p:spPr bwMode="gray">
            <a:xfrm>
              <a:off x="4896" y="3532"/>
              <a:ext cx="9" cy="9"/>
            </a:xfrm>
            <a:custGeom>
              <a:avLst/>
              <a:gdLst>
                <a:gd name="T0" fmla="*/ 0 w 9"/>
                <a:gd name="T1" fmla="*/ 2 h 9"/>
                <a:gd name="T2" fmla="*/ 4 w 9"/>
                <a:gd name="T3" fmla="*/ 0 h 9"/>
                <a:gd name="T4" fmla="*/ 7 w 9"/>
                <a:gd name="T5" fmla="*/ 0 h 9"/>
                <a:gd name="T6" fmla="*/ 9 w 9"/>
                <a:gd name="T7" fmla="*/ 4 h 9"/>
                <a:gd name="T8" fmla="*/ 9 w 9"/>
                <a:gd name="T9" fmla="*/ 5 h 9"/>
                <a:gd name="T10" fmla="*/ 9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0" y="2"/>
                  </a:moveTo>
                  <a:lnTo>
                    <a:pt x="4" y="0"/>
                  </a:lnTo>
                  <a:lnTo>
                    <a:pt x="7" y="0"/>
                  </a:lnTo>
                  <a:lnTo>
                    <a:pt x="9" y="4"/>
                  </a:lnTo>
                  <a:lnTo>
                    <a:pt x="9" y="5"/>
                  </a:lnTo>
                  <a:lnTo>
                    <a:pt x="9"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12" name="Freeform 1124"/>
            <p:cNvSpPr>
              <a:spLocks/>
            </p:cNvSpPr>
            <p:nvPr userDrawn="1"/>
          </p:nvSpPr>
          <p:spPr bwMode="gray">
            <a:xfrm>
              <a:off x="4907" y="3663"/>
              <a:ext cx="21" cy="2"/>
            </a:xfrm>
            <a:custGeom>
              <a:avLst/>
              <a:gdLst>
                <a:gd name="T0" fmla="*/ 0 w 21"/>
                <a:gd name="T1" fmla="*/ 2 h 2"/>
                <a:gd name="T2" fmla="*/ 5 w 21"/>
                <a:gd name="T3" fmla="*/ 0 h 2"/>
                <a:gd name="T4" fmla="*/ 10 w 21"/>
                <a:gd name="T5" fmla="*/ 0 h 2"/>
                <a:gd name="T6" fmla="*/ 16 w 21"/>
                <a:gd name="T7" fmla="*/ 0 h 2"/>
                <a:gd name="T8" fmla="*/ 21 w 21"/>
                <a:gd name="T9" fmla="*/ 2 h 2"/>
              </a:gdLst>
              <a:ahLst/>
              <a:cxnLst>
                <a:cxn ang="0">
                  <a:pos x="T0" y="T1"/>
                </a:cxn>
                <a:cxn ang="0">
                  <a:pos x="T2" y="T3"/>
                </a:cxn>
                <a:cxn ang="0">
                  <a:pos x="T4" y="T5"/>
                </a:cxn>
                <a:cxn ang="0">
                  <a:pos x="T6" y="T7"/>
                </a:cxn>
                <a:cxn ang="0">
                  <a:pos x="T8" y="T9"/>
                </a:cxn>
              </a:cxnLst>
              <a:rect l="0" t="0" r="r" b="b"/>
              <a:pathLst>
                <a:path w="21" h="2">
                  <a:moveTo>
                    <a:pt x="0" y="2"/>
                  </a:moveTo>
                  <a:lnTo>
                    <a:pt x="5" y="0"/>
                  </a:lnTo>
                  <a:lnTo>
                    <a:pt x="10" y="0"/>
                  </a:lnTo>
                  <a:lnTo>
                    <a:pt x="16" y="0"/>
                  </a:lnTo>
                  <a:lnTo>
                    <a:pt x="21"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64613" name="Group 1125"/>
            <p:cNvGrpSpPr>
              <a:grpSpLocks/>
            </p:cNvGrpSpPr>
            <p:nvPr userDrawn="1"/>
          </p:nvGrpSpPr>
          <p:grpSpPr bwMode="auto">
            <a:xfrm>
              <a:off x="4083" y="2782"/>
              <a:ext cx="1546" cy="1270"/>
              <a:chOff x="2135" y="838"/>
              <a:chExt cx="1546" cy="1270"/>
            </a:xfrm>
          </p:grpSpPr>
          <p:sp>
            <p:nvSpPr>
              <p:cNvPr id="64614" name="Line 1126"/>
              <p:cNvSpPr>
                <a:spLocks noChangeShapeType="1"/>
              </p:cNvSpPr>
              <p:nvPr userDrawn="1"/>
            </p:nvSpPr>
            <p:spPr bwMode="gray">
              <a:xfrm flipV="1">
                <a:off x="2968" y="1604"/>
                <a:ext cx="1"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15" name="Line 1127"/>
              <p:cNvSpPr>
                <a:spLocks noChangeShapeType="1"/>
              </p:cNvSpPr>
              <p:nvPr userDrawn="1"/>
            </p:nvSpPr>
            <p:spPr bwMode="gray">
              <a:xfrm flipV="1">
                <a:off x="2959" y="1606"/>
                <a:ext cx="2"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16" name="Freeform 1128"/>
              <p:cNvSpPr>
                <a:spLocks/>
              </p:cNvSpPr>
              <p:nvPr userDrawn="1"/>
            </p:nvSpPr>
            <p:spPr bwMode="gray">
              <a:xfrm>
                <a:off x="2961" y="1604"/>
                <a:ext cx="19" cy="2"/>
              </a:xfrm>
              <a:custGeom>
                <a:avLst/>
                <a:gdLst>
                  <a:gd name="T0" fmla="*/ 0 w 19"/>
                  <a:gd name="T1" fmla="*/ 2 h 2"/>
                  <a:gd name="T2" fmla="*/ 5 w 19"/>
                  <a:gd name="T3" fmla="*/ 0 h 2"/>
                  <a:gd name="T4" fmla="*/ 8 w 19"/>
                  <a:gd name="T5" fmla="*/ 0 h 2"/>
                  <a:gd name="T6" fmla="*/ 14 w 19"/>
                  <a:gd name="T7" fmla="*/ 0 h 2"/>
                  <a:gd name="T8" fmla="*/ 19 w 19"/>
                  <a:gd name="T9" fmla="*/ 2 h 2"/>
                </a:gdLst>
                <a:ahLst/>
                <a:cxnLst>
                  <a:cxn ang="0">
                    <a:pos x="T0" y="T1"/>
                  </a:cxn>
                  <a:cxn ang="0">
                    <a:pos x="T2" y="T3"/>
                  </a:cxn>
                  <a:cxn ang="0">
                    <a:pos x="T4" y="T5"/>
                  </a:cxn>
                  <a:cxn ang="0">
                    <a:pos x="T6" y="T7"/>
                  </a:cxn>
                  <a:cxn ang="0">
                    <a:pos x="T8" y="T9"/>
                  </a:cxn>
                </a:cxnLst>
                <a:rect l="0" t="0" r="r" b="b"/>
                <a:pathLst>
                  <a:path w="19" h="2">
                    <a:moveTo>
                      <a:pt x="0" y="2"/>
                    </a:moveTo>
                    <a:lnTo>
                      <a:pt x="5" y="0"/>
                    </a:lnTo>
                    <a:lnTo>
                      <a:pt x="8" y="0"/>
                    </a:lnTo>
                    <a:lnTo>
                      <a:pt x="14" y="0"/>
                    </a:lnTo>
                    <a:lnTo>
                      <a:pt x="19"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17" name="Line 1129"/>
              <p:cNvSpPr>
                <a:spLocks noChangeShapeType="1"/>
              </p:cNvSpPr>
              <p:nvPr userDrawn="1"/>
            </p:nvSpPr>
            <p:spPr bwMode="gray">
              <a:xfrm flipH="1">
                <a:off x="2978" y="1606"/>
                <a:ext cx="2"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18" name="Freeform 1130"/>
              <p:cNvSpPr>
                <a:spLocks/>
              </p:cNvSpPr>
              <p:nvPr userDrawn="1"/>
            </p:nvSpPr>
            <p:spPr bwMode="gray">
              <a:xfrm>
                <a:off x="2959" y="1833"/>
                <a:ext cx="19" cy="4"/>
              </a:xfrm>
              <a:custGeom>
                <a:avLst/>
                <a:gdLst>
                  <a:gd name="T0" fmla="*/ 0 w 19"/>
                  <a:gd name="T1" fmla="*/ 4 h 4"/>
                  <a:gd name="T2" fmla="*/ 5 w 19"/>
                  <a:gd name="T3" fmla="*/ 0 h 4"/>
                  <a:gd name="T4" fmla="*/ 9 w 19"/>
                  <a:gd name="T5" fmla="*/ 0 h 4"/>
                  <a:gd name="T6" fmla="*/ 14 w 19"/>
                  <a:gd name="T7" fmla="*/ 0 h 4"/>
                  <a:gd name="T8" fmla="*/ 19 w 19"/>
                  <a:gd name="T9" fmla="*/ 2 h 4"/>
                </a:gdLst>
                <a:ahLst/>
                <a:cxnLst>
                  <a:cxn ang="0">
                    <a:pos x="T0" y="T1"/>
                  </a:cxn>
                  <a:cxn ang="0">
                    <a:pos x="T2" y="T3"/>
                  </a:cxn>
                  <a:cxn ang="0">
                    <a:pos x="T4" y="T5"/>
                  </a:cxn>
                  <a:cxn ang="0">
                    <a:pos x="T6" y="T7"/>
                  </a:cxn>
                  <a:cxn ang="0">
                    <a:pos x="T8" y="T9"/>
                  </a:cxn>
                </a:cxnLst>
                <a:rect l="0" t="0" r="r" b="b"/>
                <a:pathLst>
                  <a:path w="19" h="4">
                    <a:moveTo>
                      <a:pt x="0" y="4"/>
                    </a:moveTo>
                    <a:lnTo>
                      <a:pt x="5" y="0"/>
                    </a:lnTo>
                    <a:lnTo>
                      <a:pt x="9" y="0"/>
                    </a:lnTo>
                    <a:lnTo>
                      <a:pt x="14" y="0"/>
                    </a:lnTo>
                    <a:lnTo>
                      <a:pt x="19"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19" name="Freeform 1131"/>
              <p:cNvSpPr>
                <a:spLocks/>
              </p:cNvSpPr>
              <p:nvPr userDrawn="1"/>
            </p:nvSpPr>
            <p:spPr bwMode="gray">
              <a:xfrm>
                <a:off x="2319" y="1366"/>
                <a:ext cx="3" cy="9"/>
              </a:xfrm>
              <a:custGeom>
                <a:avLst/>
                <a:gdLst>
                  <a:gd name="T0" fmla="*/ 3 w 3"/>
                  <a:gd name="T1" fmla="*/ 9 h 9"/>
                  <a:gd name="T2" fmla="*/ 0 w 3"/>
                  <a:gd name="T3" fmla="*/ 7 h 9"/>
                  <a:gd name="T4" fmla="*/ 0 w 3"/>
                  <a:gd name="T5" fmla="*/ 4 h 9"/>
                  <a:gd name="T6" fmla="*/ 0 w 3"/>
                  <a:gd name="T7" fmla="*/ 2 h 9"/>
                  <a:gd name="T8" fmla="*/ 2 w 3"/>
                  <a:gd name="T9" fmla="*/ 0 h 9"/>
                </a:gdLst>
                <a:ahLst/>
                <a:cxnLst>
                  <a:cxn ang="0">
                    <a:pos x="T0" y="T1"/>
                  </a:cxn>
                  <a:cxn ang="0">
                    <a:pos x="T2" y="T3"/>
                  </a:cxn>
                  <a:cxn ang="0">
                    <a:pos x="T4" y="T5"/>
                  </a:cxn>
                  <a:cxn ang="0">
                    <a:pos x="T6" y="T7"/>
                  </a:cxn>
                  <a:cxn ang="0">
                    <a:pos x="T8" y="T9"/>
                  </a:cxn>
                </a:cxnLst>
                <a:rect l="0" t="0" r="r" b="b"/>
                <a:pathLst>
                  <a:path w="3" h="9">
                    <a:moveTo>
                      <a:pt x="3" y="9"/>
                    </a:moveTo>
                    <a:lnTo>
                      <a:pt x="0" y="7"/>
                    </a:lnTo>
                    <a:lnTo>
                      <a:pt x="0" y="4"/>
                    </a:lnTo>
                    <a:lnTo>
                      <a:pt x="0" y="2"/>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20" name="Freeform 1132"/>
              <p:cNvSpPr>
                <a:spLocks/>
              </p:cNvSpPr>
              <p:nvPr userDrawn="1"/>
            </p:nvSpPr>
            <p:spPr bwMode="gray">
              <a:xfrm>
                <a:off x="2957" y="1712"/>
                <a:ext cx="19" cy="2"/>
              </a:xfrm>
              <a:custGeom>
                <a:avLst/>
                <a:gdLst>
                  <a:gd name="T0" fmla="*/ 0 w 19"/>
                  <a:gd name="T1" fmla="*/ 0 h 2"/>
                  <a:gd name="T2" fmla="*/ 5 w 19"/>
                  <a:gd name="T3" fmla="*/ 2 h 2"/>
                  <a:gd name="T4" fmla="*/ 11 w 19"/>
                  <a:gd name="T5" fmla="*/ 2 h 2"/>
                  <a:gd name="T6" fmla="*/ 16 w 19"/>
                  <a:gd name="T7" fmla="*/ 2 h 2"/>
                  <a:gd name="T8" fmla="*/ 19 w 19"/>
                  <a:gd name="T9" fmla="*/ 0 h 2"/>
                </a:gdLst>
                <a:ahLst/>
                <a:cxnLst>
                  <a:cxn ang="0">
                    <a:pos x="T0" y="T1"/>
                  </a:cxn>
                  <a:cxn ang="0">
                    <a:pos x="T2" y="T3"/>
                  </a:cxn>
                  <a:cxn ang="0">
                    <a:pos x="T4" y="T5"/>
                  </a:cxn>
                  <a:cxn ang="0">
                    <a:pos x="T6" y="T7"/>
                  </a:cxn>
                  <a:cxn ang="0">
                    <a:pos x="T8" y="T9"/>
                  </a:cxn>
                </a:cxnLst>
                <a:rect l="0" t="0" r="r" b="b"/>
                <a:pathLst>
                  <a:path w="19" h="2">
                    <a:moveTo>
                      <a:pt x="0" y="0"/>
                    </a:moveTo>
                    <a:lnTo>
                      <a:pt x="5" y="2"/>
                    </a:lnTo>
                    <a:lnTo>
                      <a:pt x="11" y="2"/>
                    </a:lnTo>
                    <a:lnTo>
                      <a:pt x="16" y="2"/>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21" name="Line 1133"/>
              <p:cNvSpPr>
                <a:spLocks noChangeShapeType="1"/>
              </p:cNvSpPr>
              <p:nvPr userDrawn="1"/>
            </p:nvSpPr>
            <p:spPr bwMode="gray">
              <a:xfrm flipH="1">
                <a:off x="2966" y="1599"/>
                <a:ext cx="2"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22" name="Line 1134"/>
              <p:cNvSpPr>
                <a:spLocks noChangeShapeType="1"/>
              </p:cNvSpPr>
              <p:nvPr userDrawn="1"/>
            </p:nvSpPr>
            <p:spPr bwMode="gray">
              <a:xfrm flipH="1">
                <a:off x="2955" y="1597"/>
                <a:ext cx="2"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23" name="Freeform 1135"/>
              <p:cNvSpPr>
                <a:spLocks/>
              </p:cNvSpPr>
              <p:nvPr userDrawn="1"/>
            </p:nvSpPr>
            <p:spPr bwMode="gray">
              <a:xfrm>
                <a:off x="2955" y="1826"/>
                <a:ext cx="21" cy="4"/>
              </a:xfrm>
              <a:custGeom>
                <a:avLst/>
                <a:gdLst>
                  <a:gd name="T0" fmla="*/ 0 w 21"/>
                  <a:gd name="T1" fmla="*/ 0 h 4"/>
                  <a:gd name="T2" fmla="*/ 6 w 21"/>
                  <a:gd name="T3" fmla="*/ 2 h 4"/>
                  <a:gd name="T4" fmla="*/ 11 w 21"/>
                  <a:gd name="T5" fmla="*/ 4 h 4"/>
                  <a:gd name="T6" fmla="*/ 16 w 21"/>
                  <a:gd name="T7" fmla="*/ 2 h 4"/>
                  <a:gd name="T8" fmla="*/ 21 w 21"/>
                  <a:gd name="T9" fmla="*/ 0 h 4"/>
                </a:gdLst>
                <a:ahLst/>
                <a:cxnLst>
                  <a:cxn ang="0">
                    <a:pos x="T0" y="T1"/>
                  </a:cxn>
                  <a:cxn ang="0">
                    <a:pos x="T2" y="T3"/>
                  </a:cxn>
                  <a:cxn ang="0">
                    <a:pos x="T4" y="T5"/>
                  </a:cxn>
                  <a:cxn ang="0">
                    <a:pos x="T6" y="T7"/>
                  </a:cxn>
                  <a:cxn ang="0">
                    <a:pos x="T8" y="T9"/>
                  </a:cxn>
                </a:cxnLst>
                <a:rect l="0" t="0" r="r" b="b"/>
                <a:pathLst>
                  <a:path w="21" h="4">
                    <a:moveTo>
                      <a:pt x="0" y="0"/>
                    </a:moveTo>
                    <a:lnTo>
                      <a:pt x="6" y="2"/>
                    </a:lnTo>
                    <a:lnTo>
                      <a:pt x="11" y="4"/>
                    </a:lnTo>
                    <a:lnTo>
                      <a:pt x="16" y="2"/>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24" name="Line 1136"/>
              <p:cNvSpPr>
                <a:spLocks noChangeShapeType="1"/>
              </p:cNvSpPr>
              <p:nvPr userDrawn="1"/>
            </p:nvSpPr>
            <p:spPr bwMode="gray">
              <a:xfrm flipV="1">
                <a:off x="2976" y="1597"/>
                <a:ext cx="2"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25" name="Freeform 1137"/>
              <p:cNvSpPr>
                <a:spLocks/>
              </p:cNvSpPr>
              <p:nvPr userDrawn="1"/>
            </p:nvSpPr>
            <p:spPr bwMode="gray">
              <a:xfrm>
                <a:off x="2957" y="1597"/>
                <a:ext cx="21" cy="2"/>
              </a:xfrm>
              <a:custGeom>
                <a:avLst/>
                <a:gdLst>
                  <a:gd name="T0" fmla="*/ 0 w 21"/>
                  <a:gd name="T1" fmla="*/ 0 h 2"/>
                  <a:gd name="T2" fmla="*/ 5 w 21"/>
                  <a:gd name="T3" fmla="*/ 2 h 2"/>
                  <a:gd name="T4" fmla="*/ 11 w 21"/>
                  <a:gd name="T5" fmla="*/ 2 h 2"/>
                  <a:gd name="T6" fmla="*/ 16 w 21"/>
                  <a:gd name="T7" fmla="*/ 2 h 2"/>
                  <a:gd name="T8" fmla="*/ 21 w 21"/>
                  <a:gd name="T9" fmla="*/ 0 h 2"/>
                </a:gdLst>
                <a:ahLst/>
                <a:cxnLst>
                  <a:cxn ang="0">
                    <a:pos x="T0" y="T1"/>
                  </a:cxn>
                  <a:cxn ang="0">
                    <a:pos x="T2" y="T3"/>
                  </a:cxn>
                  <a:cxn ang="0">
                    <a:pos x="T4" y="T5"/>
                  </a:cxn>
                  <a:cxn ang="0">
                    <a:pos x="T6" y="T7"/>
                  </a:cxn>
                  <a:cxn ang="0">
                    <a:pos x="T8" y="T9"/>
                  </a:cxn>
                </a:cxnLst>
                <a:rect l="0" t="0" r="r" b="b"/>
                <a:pathLst>
                  <a:path w="21" h="2">
                    <a:moveTo>
                      <a:pt x="0" y="0"/>
                    </a:moveTo>
                    <a:lnTo>
                      <a:pt x="5" y="2"/>
                    </a:lnTo>
                    <a:lnTo>
                      <a:pt x="11" y="2"/>
                    </a:lnTo>
                    <a:lnTo>
                      <a:pt x="16" y="2"/>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26" name="Freeform 1138"/>
              <p:cNvSpPr>
                <a:spLocks/>
              </p:cNvSpPr>
              <p:nvPr userDrawn="1"/>
            </p:nvSpPr>
            <p:spPr bwMode="gray">
              <a:xfrm>
                <a:off x="2301" y="1366"/>
                <a:ext cx="4" cy="9"/>
              </a:xfrm>
              <a:custGeom>
                <a:avLst/>
                <a:gdLst>
                  <a:gd name="T0" fmla="*/ 2 w 4"/>
                  <a:gd name="T1" fmla="*/ 9 h 9"/>
                  <a:gd name="T2" fmla="*/ 4 w 4"/>
                  <a:gd name="T3" fmla="*/ 7 h 9"/>
                  <a:gd name="T4" fmla="*/ 4 w 4"/>
                  <a:gd name="T5" fmla="*/ 5 h 9"/>
                  <a:gd name="T6" fmla="*/ 4 w 4"/>
                  <a:gd name="T7" fmla="*/ 2 h 9"/>
                  <a:gd name="T8" fmla="*/ 0 w 4"/>
                  <a:gd name="T9" fmla="*/ 0 h 9"/>
                </a:gdLst>
                <a:ahLst/>
                <a:cxnLst>
                  <a:cxn ang="0">
                    <a:pos x="T0" y="T1"/>
                  </a:cxn>
                  <a:cxn ang="0">
                    <a:pos x="T2" y="T3"/>
                  </a:cxn>
                  <a:cxn ang="0">
                    <a:pos x="T4" y="T5"/>
                  </a:cxn>
                  <a:cxn ang="0">
                    <a:pos x="T6" y="T7"/>
                  </a:cxn>
                  <a:cxn ang="0">
                    <a:pos x="T8" y="T9"/>
                  </a:cxn>
                </a:cxnLst>
                <a:rect l="0" t="0" r="r" b="b"/>
                <a:pathLst>
                  <a:path w="4" h="9">
                    <a:moveTo>
                      <a:pt x="2" y="9"/>
                    </a:moveTo>
                    <a:lnTo>
                      <a:pt x="4" y="7"/>
                    </a:lnTo>
                    <a:lnTo>
                      <a:pt x="4" y="5"/>
                    </a:lnTo>
                    <a:lnTo>
                      <a:pt x="4"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27" name="Freeform 1139"/>
              <p:cNvSpPr>
                <a:spLocks/>
              </p:cNvSpPr>
              <p:nvPr userDrawn="1"/>
            </p:nvSpPr>
            <p:spPr bwMode="gray">
              <a:xfrm>
                <a:off x="2139" y="1574"/>
                <a:ext cx="3" cy="9"/>
              </a:xfrm>
              <a:custGeom>
                <a:avLst/>
                <a:gdLst>
                  <a:gd name="T0" fmla="*/ 1 w 3"/>
                  <a:gd name="T1" fmla="*/ 0 h 9"/>
                  <a:gd name="T2" fmla="*/ 0 w 3"/>
                  <a:gd name="T3" fmla="*/ 2 h 9"/>
                  <a:gd name="T4" fmla="*/ 0 w 3"/>
                  <a:gd name="T5" fmla="*/ 4 h 9"/>
                  <a:gd name="T6" fmla="*/ 0 w 3"/>
                  <a:gd name="T7" fmla="*/ 7 h 9"/>
                  <a:gd name="T8" fmla="*/ 3 w 3"/>
                  <a:gd name="T9" fmla="*/ 9 h 9"/>
                </a:gdLst>
                <a:ahLst/>
                <a:cxnLst>
                  <a:cxn ang="0">
                    <a:pos x="T0" y="T1"/>
                  </a:cxn>
                  <a:cxn ang="0">
                    <a:pos x="T2" y="T3"/>
                  </a:cxn>
                  <a:cxn ang="0">
                    <a:pos x="T4" y="T5"/>
                  </a:cxn>
                  <a:cxn ang="0">
                    <a:pos x="T6" y="T7"/>
                  </a:cxn>
                  <a:cxn ang="0">
                    <a:pos x="T8" y="T9"/>
                  </a:cxn>
                </a:cxnLst>
                <a:rect l="0" t="0" r="r" b="b"/>
                <a:pathLst>
                  <a:path w="3" h="9">
                    <a:moveTo>
                      <a:pt x="1" y="0"/>
                    </a:moveTo>
                    <a:lnTo>
                      <a:pt x="0" y="2"/>
                    </a:lnTo>
                    <a:lnTo>
                      <a:pt x="0" y="4"/>
                    </a:lnTo>
                    <a:lnTo>
                      <a:pt x="0" y="7"/>
                    </a:lnTo>
                    <a:lnTo>
                      <a:pt x="3"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28" name="Line 1140"/>
              <p:cNvSpPr>
                <a:spLocks noChangeShapeType="1"/>
              </p:cNvSpPr>
              <p:nvPr userDrawn="1"/>
            </p:nvSpPr>
            <p:spPr bwMode="gray">
              <a:xfrm flipH="1" flipV="1">
                <a:off x="2135" y="1466"/>
                <a:ext cx="5" cy="22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29" name="Line 1141"/>
              <p:cNvSpPr>
                <a:spLocks noChangeShapeType="1"/>
              </p:cNvSpPr>
              <p:nvPr userDrawn="1"/>
            </p:nvSpPr>
            <p:spPr bwMode="gray">
              <a:xfrm flipH="1" flipV="1">
                <a:off x="2139" y="1460"/>
                <a:ext cx="5" cy="22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30" name="Freeform 1142"/>
              <p:cNvSpPr>
                <a:spLocks/>
              </p:cNvSpPr>
              <p:nvPr userDrawn="1"/>
            </p:nvSpPr>
            <p:spPr bwMode="gray">
              <a:xfrm>
                <a:off x="2135" y="1460"/>
                <a:ext cx="4" cy="9"/>
              </a:xfrm>
              <a:custGeom>
                <a:avLst/>
                <a:gdLst>
                  <a:gd name="T0" fmla="*/ 4 w 4"/>
                  <a:gd name="T1" fmla="*/ 0 h 9"/>
                  <a:gd name="T2" fmla="*/ 0 w 4"/>
                  <a:gd name="T3" fmla="*/ 2 h 9"/>
                  <a:gd name="T4" fmla="*/ 0 w 4"/>
                  <a:gd name="T5" fmla="*/ 6 h 9"/>
                  <a:gd name="T6" fmla="*/ 2 w 4"/>
                  <a:gd name="T7" fmla="*/ 7 h 9"/>
                  <a:gd name="T8" fmla="*/ 4 w 4"/>
                  <a:gd name="T9" fmla="*/ 9 h 9"/>
                </a:gdLst>
                <a:ahLst/>
                <a:cxnLst>
                  <a:cxn ang="0">
                    <a:pos x="T0" y="T1"/>
                  </a:cxn>
                  <a:cxn ang="0">
                    <a:pos x="T2" y="T3"/>
                  </a:cxn>
                  <a:cxn ang="0">
                    <a:pos x="T4" y="T5"/>
                  </a:cxn>
                  <a:cxn ang="0">
                    <a:pos x="T6" y="T7"/>
                  </a:cxn>
                  <a:cxn ang="0">
                    <a:pos x="T8" y="T9"/>
                  </a:cxn>
                </a:cxnLst>
                <a:rect l="0" t="0" r="r" b="b"/>
                <a:pathLst>
                  <a:path w="4" h="9">
                    <a:moveTo>
                      <a:pt x="4" y="0"/>
                    </a:moveTo>
                    <a:lnTo>
                      <a:pt x="0" y="2"/>
                    </a:lnTo>
                    <a:lnTo>
                      <a:pt x="0" y="6"/>
                    </a:lnTo>
                    <a:lnTo>
                      <a:pt x="2" y="7"/>
                    </a:lnTo>
                    <a:lnTo>
                      <a:pt x="4"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31" name="Line 1143"/>
              <p:cNvSpPr>
                <a:spLocks noChangeShapeType="1"/>
              </p:cNvSpPr>
              <p:nvPr userDrawn="1"/>
            </p:nvSpPr>
            <p:spPr bwMode="gray">
              <a:xfrm>
                <a:off x="2139" y="1469"/>
                <a:ext cx="7" cy="22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32" name="Freeform 1144"/>
              <p:cNvSpPr>
                <a:spLocks/>
              </p:cNvSpPr>
              <p:nvPr userDrawn="1"/>
            </p:nvSpPr>
            <p:spPr bwMode="gray">
              <a:xfrm>
                <a:off x="2140" y="1686"/>
                <a:ext cx="6" cy="9"/>
              </a:xfrm>
              <a:custGeom>
                <a:avLst/>
                <a:gdLst>
                  <a:gd name="T0" fmla="*/ 6 w 6"/>
                  <a:gd name="T1" fmla="*/ 9 h 9"/>
                  <a:gd name="T2" fmla="*/ 2 w 6"/>
                  <a:gd name="T3" fmla="*/ 7 h 9"/>
                  <a:gd name="T4" fmla="*/ 0 w 6"/>
                  <a:gd name="T5" fmla="*/ 5 h 9"/>
                  <a:gd name="T6" fmla="*/ 2 w 6"/>
                  <a:gd name="T7" fmla="*/ 2 h 9"/>
                  <a:gd name="T8" fmla="*/ 4 w 6"/>
                  <a:gd name="T9" fmla="*/ 0 h 9"/>
                </a:gdLst>
                <a:ahLst/>
                <a:cxnLst>
                  <a:cxn ang="0">
                    <a:pos x="T0" y="T1"/>
                  </a:cxn>
                  <a:cxn ang="0">
                    <a:pos x="T2" y="T3"/>
                  </a:cxn>
                  <a:cxn ang="0">
                    <a:pos x="T4" y="T5"/>
                  </a:cxn>
                  <a:cxn ang="0">
                    <a:pos x="T6" y="T7"/>
                  </a:cxn>
                  <a:cxn ang="0">
                    <a:pos x="T8" y="T9"/>
                  </a:cxn>
                </a:cxnLst>
                <a:rect l="0" t="0" r="r" b="b"/>
                <a:pathLst>
                  <a:path w="6" h="9">
                    <a:moveTo>
                      <a:pt x="6" y="9"/>
                    </a:moveTo>
                    <a:lnTo>
                      <a:pt x="2" y="7"/>
                    </a:lnTo>
                    <a:lnTo>
                      <a:pt x="0" y="5"/>
                    </a:lnTo>
                    <a:lnTo>
                      <a:pt x="2" y="2"/>
                    </a:lnTo>
                    <a:lnTo>
                      <a:pt x="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33" name="Freeform 1145"/>
              <p:cNvSpPr>
                <a:spLocks/>
              </p:cNvSpPr>
              <p:nvPr userDrawn="1"/>
            </p:nvSpPr>
            <p:spPr bwMode="gray">
              <a:xfrm>
                <a:off x="2779" y="1816"/>
                <a:ext cx="19" cy="3"/>
              </a:xfrm>
              <a:custGeom>
                <a:avLst/>
                <a:gdLst>
                  <a:gd name="T0" fmla="*/ 0 w 19"/>
                  <a:gd name="T1" fmla="*/ 1 h 3"/>
                  <a:gd name="T2" fmla="*/ 5 w 19"/>
                  <a:gd name="T3" fmla="*/ 3 h 3"/>
                  <a:gd name="T4" fmla="*/ 10 w 19"/>
                  <a:gd name="T5" fmla="*/ 3 h 3"/>
                  <a:gd name="T6" fmla="*/ 16 w 19"/>
                  <a:gd name="T7" fmla="*/ 1 h 3"/>
                  <a:gd name="T8" fmla="*/ 19 w 19"/>
                  <a:gd name="T9" fmla="*/ 0 h 3"/>
                </a:gdLst>
                <a:ahLst/>
                <a:cxnLst>
                  <a:cxn ang="0">
                    <a:pos x="T0" y="T1"/>
                  </a:cxn>
                  <a:cxn ang="0">
                    <a:pos x="T2" y="T3"/>
                  </a:cxn>
                  <a:cxn ang="0">
                    <a:pos x="T4" y="T5"/>
                  </a:cxn>
                  <a:cxn ang="0">
                    <a:pos x="T6" y="T7"/>
                  </a:cxn>
                  <a:cxn ang="0">
                    <a:pos x="T8" y="T9"/>
                  </a:cxn>
                </a:cxnLst>
                <a:rect l="0" t="0" r="r" b="b"/>
                <a:pathLst>
                  <a:path w="19" h="3">
                    <a:moveTo>
                      <a:pt x="0" y="1"/>
                    </a:moveTo>
                    <a:lnTo>
                      <a:pt x="5" y="3"/>
                    </a:lnTo>
                    <a:lnTo>
                      <a:pt x="10" y="3"/>
                    </a:lnTo>
                    <a:lnTo>
                      <a:pt x="16" y="1"/>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34" name="Line 1146"/>
              <p:cNvSpPr>
                <a:spLocks noChangeShapeType="1"/>
              </p:cNvSpPr>
              <p:nvPr userDrawn="1"/>
            </p:nvSpPr>
            <p:spPr bwMode="gray">
              <a:xfrm flipV="1">
                <a:off x="2789" y="1702"/>
                <a:ext cx="1" cy="23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35" name="Line 1147"/>
              <p:cNvSpPr>
                <a:spLocks noChangeShapeType="1"/>
              </p:cNvSpPr>
              <p:nvPr userDrawn="1"/>
            </p:nvSpPr>
            <p:spPr bwMode="gray">
              <a:xfrm flipV="1">
                <a:off x="2779" y="1700"/>
                <a:ext cx="1"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36" name="Freeform 1148"/>
              <p:cNvSpPr>
                <a:spLocks/>
              </p:cNvSpPr>
              <p:nvPr userDrawn="1"/>
            </p:nvSpPr>
            <p:spPr bwMode="gray">
              <a:xfrm>
                <a:off x="2779" y="1698"/>
                <a:ext cx="19" cy="4"/>
              </a:xfrm>
              <a:custGeom>
                <a:avLst/>
                <a:gdLst>
                  <a:gd name="T0" fmla="*/ 0 w 19"/>
                  <a:gd name="T1" fmla="*/ 2 h 4"/>
                  <a:gd name="T2" fmla="*/ 5 w 19"/>
                  <a:gd name="T3" fmla="*/ 4 h 4"/>
                  <a:gd name="T4" fmla="*/ 10 w 19"/>
                  <a:gd name="T5" fmla="*/ 4 h 4"/>
                  <a:gd name="T6" fmla="*/ 14 w 19"/>
                  <a:gd name="T7" fmla="*/ 4 h 4"/>
                  <a:gd name="T8" fmla="*/ 19 w 19"/>
                  <a:gd name="T9" fmla="*/ 0 h 4"/>
                </a:gdLst>
                <a:ahLst/>
                <a:cxnLst>
                  <a:cxn ang="0">
                    <a:pos x="T0" y="T1"/>
                  </a:cxn>
                  <a:cxn ang="0">
                    <a:pos x="T2" y="T3"/>
                  </a:cxn>
                  <a:cxn ang="0">
                    <a:pos x="T4" y="T5"/>
                  </a:cxn>
                  <a:cxn ang="0">
                    <a:pos x="T6" y="T7"/>
                  </a:cxn>
                  <a:cxn ang="0">
                    <a:pos x="T8" y="T9"/>
                  </a:cxn>
                </a:cxnLst>
                <a:rect l="0" t="0" r="r" b="b"/>
                <a:pathLst>
                  <a:path w="19" h="4">
                    <a:moveTo>
                      <a:pt x="0" y="2"/>
                    </a:moveTo>
                    <a:lnTo>
                      <a:pt x="5" y="4"/>
                    </a:lnTo>
                    <a:lnTo>
                      <a:pt x="10" y="4"/>
                    </a:lnTo>
                    <a:lnTo>
                      <a:pt x="14" y="4"/>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37" name="Line 1149"/>
              <p:cNvSpPr>
                <a:spLocks noChangeShapeType="1"/>
              </p:cNvSpPr>
              <p:nvPr userDrawn="1"/>
            </p:nvSpPr>
            <p:spPr bwMode="gray">
              <a:xfrm>
                <a:off x="2798" y="1698"/>
                <a:ext cx="1"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38" name="Freeform 1150"/>
              <p:cNvSpPr>
                <a:spLocks/>
              </p:cNvSpPr>
              <p:nvPr userDrawn="1"/>
            </p:nvSpPr>
            <p:spPr bwMode="gray">
              <a:xfrm>
                <a:off x="2779" y="1931"/>
                <a:ext cx="19" cy="3"/>
              </a:xfrm>
              <a:custGeom>
                <a:avLst/>
                <a:gdLst>
                  <a:gd name="T0" fmla="*/ 19 w 19"/>
                  <a:gd name="T1" fmla="*/ 0 h 3"/>
                  <a:gd name="T2" fmla="*/ 16 w 19"/>
                  <a:gd name="T3" fmla="*/ 3 h 3"/>
                  <a:gd name="T4" fmla="*/ 10 w 19"/>
                  <a:gd name="T5" fmla="*/ 3 h 3"/>
                  <a:gd name="T6" fmla="*/ 5 w 19"/>
                  <a:gd name="T7" fmla="*/ 3 h 3"/>
                  <a:gd name="T8" fmla="*/ 0 w 19"/>
                  <a:gd name="T9" fmla="*/ 2 h 3"/>
                </a:gdLst>
                <a:ahLst/>
                <a:cxnLst>
                  <a:cxn ang="0">
                    <a:pos x="T0" y="T1"/>
                  </a:cxn>
                  <a:cxn ang="0">
                    <a:pos x="T2" y="T3"/>
                  </a:cxn>
                  <a:cxn ang="0">
                    <a:pos x="T4" y="T5"/>
                  </a:cxn>
                  <a:cxn ang="0">
                    <a:pos x="T6" y="T7"/>
                  </a:cxn>
                  <a:cxn ang="0">
                    <a:pos x="T8" y="T9"/>
                  </a:cxn>
                </a:cxnLst>
                <a:rect l="0" t="0" r="r" b="b"/>
                <a:pathLst>
                  <a:path w="19" h="3">
                    <a:moveTo>
                      <a:pt x="19" y="0"/>
                    </a:moveTo>
                    <a:lnTo>
                      <a:pt x="16" y="3"/>
                    </a:lnTo>
                    <a:lnTo>
                      <a:pt x="10" y="3"/>
                    </a:lnTo>
                    <a:lnTo>
                      <a:pt x="5" y="3"/>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39" name="Freeform 1151"/>
              <p:cNvSpPr>
                <a:spLocks/>
              </p:cNvSpPr>
              <p:nvPr userDrawn="1"/>
            </p:nvSpPr>
            <p:spPr bwMode="gray">
              <a:xfrm>
                <a:off x="2356" y="1903"/>
                <a:ext cx="5" cy="9"/>
              </a:xfrm>
              <a:custGeom>
                <a:avLst/>
                <a:gdLst>
                  <a:gd name="T0" fmla="*/ 3 w 5"/>
                  <a:gd name="T1" fmla="*/ 0 h 9"/>
                  <a:gd name="T2" fmla="*/ 1 w 5"/>
                  <a:gd name="T3" fmla="*/ 2 h 9"/>
                  <a:gd name="T4" fmla="*/ 0 w 5"/>
                  <a:gd name="T5" fmla="*/ 5 h 9"/>
                  <a:gd name="T6" fmla="*/ 1 w 5"/>
                  <a:gd name="T7" fmla="*/ 7 h 9"/>
                  <a:gd name="T8" fmla="*/ 5 w 5"/>
                  <a:gd name="T9" fmla="*/ 9 h 9"/>
                </a:gdLst>
                <a:ahLst/>
                <a:cxnLst>
                  <a:cxn ang="0">
                    <a:pos x="T0" y="T1"/>
                  </a:cxn>
                  <a:cxn ang="0">
                    <a:pos x="T2" y="T3"/>
                  </a:cxn>
                  <a:cxn ang="0">
                    <a:pos x="T4" y="T5"/>
                  </a:cxn>
                  <a:cxn ang="0">
                    <a:pos x="T6" y="T7"/>
                  </a:cxn>
                  <a:cxn ang="0">
                    <a:pos x="T8" y="T9"/>
                  </a:cxn>
                </a:cxnLst>
                <a:rect l="0" t="0" r="r" b="b"/>
                <a:pathLst>
                  <a:path w="5" h="9">
                    <a:moveTo>
                      <a:pt x="3" y="0"/>
                    </a:moveTo>
                    <a:lnTo>
                      <a:pt x="1" y="2"/>
                    </a:lnTo>
                    <a:lnTo>
                      <a:pt x="0" y="5"/>
                    </a:lnTo>
                    <a:lnTo>
                      <a:pt x="1" y="7"/>
                    </a:lnTo>
                    <a:lnTo>
                      <a:pt x="5"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40" name="Line 1152"/>
              <p:cNvSpPr>
                <a:spLocks noChangeShapeType="1"/>
              </p:cNvSpPr>
              <p:nvPr userDrawn="1"/>
            </p:nvSpPr>
            <p:spPr bwMode="gray">
              <a:xfrm>
                <a:off x="2354" y="1789"/>
                <a:ext cx="3"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41" name="Line 1153"/>
              <p:cNvSpPr>
                <a:spLocks noChangeShapeType="1"/>
              </p:cNvSpPr>
              <p:nvPr userDrawn="1"/>
            </p:nvSpPr>
            <p:spPr bwMode="gray">
              <a:xfrm>
                <a:off x="2357" y="1791"/>
                <a:ext cx="4" cy="22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42" name="Freeform 1154"/>
              <p:cNvSpPr>
                <a:spLocks/>
              </p:cNvSpPr>
              <p:nvPr userDrawn="1"/>
            </p:nvSpPr>
            <p:spPr bwMode="gray">
              <a:xfrm>
                <a:off x="2357" y="2013"/>
                <a:ext cx="6" cy="11"/>
              </a:xfrm>
              <a:custGeom>
                <a:avLst/>
                <a:gdLst>
                  <a:gd name="T0" fmla="*/ 4 w 6"/>
                  <a:gd name="T1" fmla="*/ 0 h 11"/>
                  <a:gd name="T2" fmla="*/ 2 w 6"/>
                  <a:gd name="T3" fmla="*/ 4 h 11"/>
                  <a:gd name="T4" fmla="*/ 0 w 6"/>
                  <a:gd name="T5" fmla="*/ 5 h 11"/>
                  <a:gd name="T6" fmla="*/ 2 w 6"/>
                  <a:gd name="T7" fmla="*/ 9 h 11"/>
                  <a:gd name="T8" fmla="*/ 6 w 6"/>
                  <a:gd name="T9" fmla="*/ 11 h 11"/>
                </a:gdLst>
                <a:ahLst/>
                <a:cxnLst>
                  <a:cxn ang="0">
                    <a:pos x="T0" y="T1"/>
                  </a:cxn>
                  <a:cxn ang="0">
                    <a:pos x="T2" y="T3"/>
                  </a:cxn>
                  <a:cxn ang="0">
                    <a:pos x="T4" y="T5"/>
                  </a:cxn>
                  <a:cxn ang="0">
                    <a:pos x="T6" y="T7"/>
                  </a:cxn>
                  <a:cxn ang="0">
                    <a:pos x="T8" y="T9"/>
                  </a:cxn>
                </a:cxnLst>
                <a:rect l="0" t="0" r="r" b="b"/>
                <a:pathLst>
                  <a:path w="6" h="11">
                    <a:moveTo>
                      <a:pt x="4" y="0"/>
                    </a:moveTo>
                    <a:lnTo>
                      <a:pt x="2" y="4"/>
                    </a:lnTo>
                    <a:lnTo>
                      <a:pt x="0" y="5"/>
                    </a:lnTo>
                    <a:lnTo>
                      <a:pt x="2" y="9"/>
                    </a:lnTo>
                    <a:lnTo>
                      <a:pt x="6" y="1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43" name="Line 1155"/>
              <p:cNvSpPr>
                <a:spLocks noChangeShapeType="1"/>
              </p:cNvSpPr>
              <p:nvPr userDrawn="1"/>
            </p:nvSpPr>
            <p:spPr bwMode="gray">
              <a:xfrm flipH="1" flipV="1">
                <a:off x="2359" y="1788"/>
                <a:ext cx="4"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44" name="Freeform 1156"/>
              <p:cNvSpPr>
                <a:spLocks/>
              </p:cNvSpPr>
              <p:nvPr userDrawn="1"/>
            </p:nvSpPr>
            <p:spPr bwMode="gray">
              <a:xfrm>
                <a:off x="2354" y="1788"/>
                <a:ext cx="5" cy="3"/>
              </a:xfrm>
              <a:custGeom>
                <a:avLst/>
                <a:gdLst>
                  <a:gd name="T0" fmla="*/ 3 w 5"/>
                  <a:gd name="T1" fmla="*/ 3 h 3"/>
                  <a:gd name="T2" fmla="*/ 2 w 5"/>
                  <a:gd name="T3" fmla="*/ 3 h 3"/>
                  <a:gd name="T4" fmla="*/ 0 w 5"/>
                  <a:gd name="T5" fmla="*/ 1 h 3"/>
                  <a:gd name="T6" fmla="*/ 0 w 5"/>
                  <a:gd name="T7" fmla="*/ 1 h 3"/>
                  <a:gd name="T8" fmla="*/ 0 w 5"/>
                  <a:gd name="T9" fmla="*/ 1 h 3"/>
                  <a:gd name="T10" fmla="*/ 2 w 5"/>
                  <a:gd name="T11" fmla="*/ 0 h 3"/>
                  <a:gd name="T12" fmla="*/ 5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3"/>
                    </a:moveTo>
                    <a:lnTo>
                      <a:pt x="2" y="3"/>
                    </a:lnTo>
                    <a:lnTo>
                      <a:pt x="0" y="1"/>
                    </a:lnTo>
                    <a:lnTo>
                      <a:pt x="0" y="1"/>
                    </a:lnTo>
                    <a:lnTo>
                      <a:pt x="0" y="1"/>
                    </a:lnTo>
                    <a:lnTo>
                      <a:pt x="2" y="0"/>
                    </a:lnTo>
                    <a:lnTo>
                      <a:pt x="5"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45" name="Freeform 1157"/>
              <p:cNvSpPr>
                <a:spLocks/>
              </p:cNvSpPr>
              <p:nvPr userDrawn="1"/>
            </p:nvSpPr>
            <p:spPr bwMode="gray">
              <a:xfrm>
                <a:off x="2361" y="2013"/>
                <a:ext cx="10" cy="18"/>
              </a:xfrm>
              <a:custGeom>
                <a:avLst/>
                <a:gdLst>
                  <a:gd name="T0" fmla="*/ 10 w 10"/>
                  <a:gd name="T1" fmla="*/ 18 h 18"/>
                  <a:gd name="T2" fmla="*/ 7 w 10"/>
                  <a:gd name="T3" fmla="*/ 14 h 18"/>
                  <a:gd name="T4" fmla="*/ 3 w 10"/>
                  <a:gd name="T5" fmla="*/ 11 h 18"/>
                  <a:gd name="T6" fmla="*/ 2 w 10"/>
                  <a:gd name="T7" fmla="*/ 5 h 18"/>
                  <a:gd name="T8" fmla="*/ 0 w 10"/>
                  <a:gd name="T9" fmla="*/ 0 h 18"/>
                </a:gdLst>
                <a:ahLst/>
                <a:cxnLst>
                  <a:cxn ang="0">
                    <a:pos x="T0" y="T1"/>
                  </a:cxn>
                  <a:cxn ang="0">
                    <a:pos x="T2" y="T3"/>
                  </a:cxn>
                  <a:cxn ang="0">
                    <a:pos x="T4" y="T5"/>
                  </a:cxn>
                  <a:cxn ang="0">
                    <a:pos x="T6" y="T7"/>
                  </a:cxn>
                  <a:cxn ang="0">
                    <a:pos x="T8" y="T9"/>
                  </a:cxn>
                </a:cxnLst>
                <a:rect l="0" t="0" r="r" b="b"/>
                <a:pathLst>
                  <a:path w="10" h="18">
                    <a:moveTo>
                      <a:pt x="10" y="18"/>
                    </a:moveTo>
                    <a:lnTo>
                      <a:pt x="7" y="14"/>
                    </a:lnTo>
                    <a:lnTo>
                      <a:pt x="3" y="11"/>
                    </a:lnTo>
                    <a:lnTo>
                      <a:pt x="2"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46" name="Freeform 1158"/>
              <p:cNvSpPr>
                <a:spLocks/>
              </p:cNvSpPr>
              <p:nvPr userDrawn="1"/>
            </p:nvSpPr>
            <p:spPr bwMode="gray">
              <a:xfrm>
                <a:off x="2513" y="1193"/>
                <a:ext cx="19" cy="2"/>
              </a:xfrm>
              <a:custGeom>
                <a:avLst/>
                <a:gdLst>
                  <a:gd name="T0" fmla="*/ 0 w 19"/>
                  <a:gd name="T1" fmla="*/ 2 h 2"/>
                  <a:gd name="T2" fmla="*/ 7 w 19"/>
                  <a:gd name="T3" fmla="*/ 0 h 2"/>
                  <a:gd name="T4" fmla="*/ 14 w 19"/>
                  <a:gd name="T5" fmla="*/ 0 h 2"/>
                  <a:gd name="T6" fmla="*/ 19 w 19"/>
                  <a:gd name="T7" fmla="*/ 2 h 2"/>
                </a:gdLst>
                <a:ahLst/>
                <a:cxnLst>
                  <a:cxn ang="0">
                    <a:pos x="T0" y="T1"/>
                  </a:cxn>
                  <a:cxn ang="0">
                    <a:pos x="T2" y="T3"/>
                  </a:cxn>
                  <a:cxn ang="0">
                    <a:pos x="T4" y="T5"/>
                  </a:cxn>
                  <a:cxn ang="0">
                    <a:pos x="T6" y="T7"/>
                  </a:cxn>
                </a:cxnLst>
                <a:rect l="0" t="0" r="r" b="b"/>
                <a:pathLst>
                  <a:path w="19" h="2">
                    <a:moveTo>
                      <a:pt x="0" y="2"/>
                    </a:moveTo>
                    <a:lnTo>
                      <a:pt x="7" y="0"/>
                    </a:lnTo>
                    <a:lnTo>
                      <a:pt x="14" y="0"/>
                    </a:lnTo>
                    <a:lnTo>
                      <a:pt x="19"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47" name="Freeform 1159"/>
              <p:cNvSpPr>
                <a:spLocks/>
              </p:cNvSpPr>
              <p:nvPr userDrawn="1"/>
            </p:nvSpPr>
            <p:spPr bwMode="gray">
              <a:xfrm>
                <a:off x="2431" y="1226"/>
                <a:ext cx="10" cy="11"/>
              </a:xfrm>
              <a:custGeom>
                <a:avLst/>
                <a:gdLst>
                  <a:gd name="T0" fmla="*/ 0 w 10"/>
                  <a:gd name="T1" fmla="*/ 11 h 11"/>
                  <a:gd name="T2" fmla="*/ 0 w 10"/>
                  <a:gd name="T3" fmla="*/ 7 h 11"/>
                  <a:gd name="T4" fmla="*/ 3 w 10"/>
                  <a:gd name="T5" fmla="*/ 4 h 11"/>
                  <a:gd name="T6" fmla="*/ 5 w 10"/>
                  <a:gd name="T7" fmla="*/ 2 h 11"/>
                  <a:gd name="T8" fmla="*/ 9 w 10"/>
                  <a:gd name="T9" fmla="*/ 0 h 11"/>
                  <a:gd name="T10" fmla="*/ 10 w 10"/>
                  <a:gd name="T11" fmla="*/ 2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7"/>
                    </a:lnTo>
                    <a:lnTo>
                      <a:pt x="3" y="4"/>
                    </a:lnTo>
                    <a:lnTo>
                      <a:pt x="5" y="2"/>
                    </a:lnTo>
                    <a:lnTo>
                      <a:pt x="9" y="0"/>
                    </a:lnTo>
                    <a:lnTo>
                      <a:pt x="1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48" name="Line 1160"/>
              <p:cNvSpPr>
                <a:spLocks noChangeShapeType="1"/>
              </p:cNvSpPr>
              <p:nvPr userDrawn="1"/>
            </p:nvSpPr>
            <p:spPr bwMode="gray">
              <a:xfrm flipH="1">
                <a:off x="2350" y="1188"/>
                <a:ext cx="166"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49" name="Line 1161"/>
              <p:cNvSpPr>
                <a:spLocks noChangeShapeType="1"/>
              </p:cNvSpPr>
              <p:nvPr userDrawn="1"/>
            </p:nvSpPr>
            <p:spPr bwMode="gray">
              <a:xfrm flipH="1">
                <a:off x="2347" y="1195"/>
                <a:ext cx="166" cy="8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50" name="Freeform 1162"/>
              <p:cNvSpPr>
                <a:spLocks/>
              </p:cNvSpPr>
              <p:nvPr userDrawn="1"/>
            </p:nvSpPr>
            <p:spPr bwMode="gray">
              <a:xfrm>
                <a:off x="2347" y="1270"/>
                <a:ext cx="10" cy="10"/>
              </a:xfrm>
              <a:custGeom>
                <a:avLst/>
                <a:gdLst>
                  <a:gd name="T0" fmla="*/ 0 w 10"/>
                  <a:gd name="T1" fmla="*/ 10 h 10"/>
                  <a:gd name="T2" fmla="*/ 2 w 10"/>
                  <a:gd name="T3" fmla="*/ 5 h 10"/>
                  <a:gd name="T4" fmla="*/ 3 w 10"/>
                  <a:gd name="T5" fmla="*/ 2 h 10"/>
                  <a:gd name="T6" fmla="*/ 5 w 10"/>
                  <a:gd name="T7" fmla="*/ 0 h 10"/>
                  <a:gd name="T8" fmla="*/ 9 w 10"/>
                  <a:gd name="T9" fmla="*/ 0 h 10"/>
                  <a:gd name="T10" fmla="*/ 10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0" y="10"/>
                    </a:moveTo>
                    <a:lnTo>
                      <a:pt x="2" y="5"/>
                    </a:lnTo>
                    <a:lnTo>
                      <a:pt x="3" y="2"/>
                    </a:lnTo>
                    <a:lnTo>
                      <a:pt x="5" y="0"/>
                    </a:lnTo>
                    <a:lnTo>
                      <a:pt x="9" y="0"/>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51" name="Line 1163"/>
              <p:cNvSpPr>
                <a:spLocks noChangeShapeType="1"/>
              </p:cNvSpPr>
              <p:nvPr userDrawn="1"/>
            </p:nvSpPr>
            <p:spPr bwMode="gray">
              <a:xfrm flipV="1">
                <a:off x="2357" y="1186"/>
                <a:ext cx="166"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52" name="Freeform 1164"/>
              <p:cNvSpPr>
                <a:spLocks/>
              </p:cNvSpPr>
              <p:nvPr userDrawn="1"/>
            </p:nvSpPr>
            <p:spPr bwMode="gray">
              <a:xfrm>
                <a:off x="2513" y="1186"/>
                <a:ext cx="10" cy="9"/>
              </a:xfrm>
              <a:custGeom>
                <a:avLst/>
                <a:gdLst>
                  <a:gd name="T0" fmla="*/ 0 w 10"/>
                  <a:gd name="T1" fmla="*/ 9 h 9"/>
                  <a:gd name="T2" fmla="*/ 0 w 10"/>
                  <a:gd name="T3" fmla="*/ 5 h 9"/>
                  <a:gd name="T4" fmla="*/ 2 w 10"/>
                  <a:gd name="T5" fmla="*/ 2 h 9"/>
                  <a:gd name="T6" fmla="*/ 3 w 10"/>
                  <a:gd name="T7" fmla="*/ 0 h 9"/>
                  <a:gd name="T8" fmla="*/ 7 w 10"/>
                  <a:gd name="T9" fmla="*/ 0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0" y="5"/>
                    </a:lnTo>
                    <a:lnTo>
                      <a:pt x="2" y="2"/>
                    </a:lnTo>
                    <a:lnTo>
                      <a:pt x="3" y="0"/>
                    </a:lnTo>
                    <a:lnTo>
                      <a:pt x="7" y="0"/>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53" name="Freeform 1165"/>
              <p:cNvSpPr>
                <a:spLocks/>
              </p:cNvSpPr>
              <p:nvPr userDrawn="1"/>
            </p:nvSpPr>
            <p:spPr bwMode="gray">
              <a:xfrm>
                <a:off x="2347" y="1396"/>
                <a:ext cx="5" cy="9"/>
              </a:xfrm>
              <a:custGeom>
                <a:avLst/>
                <a:gdLst>
                  <a:gd name="T0" fmla="*/ 3 w 5"/>
                  <a:gd name="T1" fmla="*/ 0 h 9"/>
                  <a:gd name="T2" fmla="*/ 0 w 5"/>
                  <a:gd name="T3" fmla="*/ 3 h 9"/>
                  <a:gd name="T4" fmla="*/ 0 w 5"/>
                  <a:gd name="T5" fmla="*/ 5 h 9"/>
                  <a:gd name="T6" fmla="*/ 2 w 5"/>
                  <a:gd name="T7" fmla="*/ 7 h 9"/>
                  <a:gd name="T8" fmla="*/ 5 w 5"/>
                  <a:gd name="T9" fmla="*/ 9 h 9"/>
                </a:gdLst>
                <a:ahLst/>
                <a:cxnLst>
                  <a:cxn ang="0">
                    <a:pos x="T0" y="T1"/>
                  </a:cxn>
                  <a:cxn ang="0">
                    <a:pos x="T2" y="T3"/>
                  </a:cxn>
                  <a:cxn ang="0">
                    <a:pos x="T4" y="T5"/>
                  </a:cxn>
                  <a:cxn ang="0">
                    <a:pos x="T6" y="T7"/>
                  </a:cxn>
                  <a:cxn ang="0">
                    <a:pos x="T8" y="T9"/>
                  </a:cxn>
                </a:cxnLst>
                <a:rect l="0" t="0" r="r" b="b"/>
                <a:pathLst>
                  <a:path w="5" h="9">
                    <a:moveTo>
                      <a:pt x="3" y="0"/>
                    </a:moveTo>
                    <a:lnTo>
                      <a:pt x="0" y="3"/>
                    </a:lnTo>
                    <a:lnTo>
                      <a:pt x="0" y="5"/>
                    </a:lnTo>
                    <a:lnTo>
                      <a:pt x="2" y="7"/>
                    </a:lnTo>
                    <a:lnTo>
                      <a:pt x="5"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54" name="Line 1166"/>
              <p:cNvSpPr>
                <a:spLocks noChangeShapeType="1"/>
              </p:cNvSpPr>
              <p:nvPr userDrawn="1"/>
            </p:nvSpPr>
            <p:spPr bwMode="gray">
              <a:xfrm>
                <a:off x="2343" y="1284"/>
                <a:ext cx="6" cy="23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55" name="Line 1167"/>
              <p:cNvSpPr>
                <a:spLocks noChangeShapeType="1"/>
              </p:cNvSpPr>
              <p:nvPr userDrawn="1"/>
            </p:nvSpPr>
            <p:spPr bwMode="gray">
              <a:xfrm>
                <a:off x="2347" y="1280"/>
                <a:ext cx="5"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56" name="Freeform 1168"/>
              <p:cNvSpPr>
                <a:spLocks/>
              </p:cNvSpPr>
              <p:nvPr userDrawn="1"/>
            </p:nvSpPr>
            <p:spPr bwMode="gray">
              <a:xfrm>
                <a:off x="2349" y="1513"/>
                <a:ext cx="5" cy="21"/>
              </a:xfrm>
              <a:custGeom>
                <a:avLst/>
                <a:gdLst>
                  <a:gd name="T0" fmla="*/ 3 w 5"/>
                  <a:gd name="T1" fmla="*/ 0 h 21"/>
                  <a:gd name="T2" fmla="*/ 0 w 5"/>
                  <a:gd name="T3" fmla="*/ 5 h 21"/>
                  <a:gd name="T4" fmla="*/ 0 w 5"/>
                  <a:gd name="T5" fmla="*/ 10 h 21"/>
                  <a:gd name="T6" fmla="*/ 1 w 5"/>
                  <a:gd name="T7" fmla="*/ 16 h 21"/>
                  <a:gd name="T8" fmla="*/ 5 w 5"/>
                  <a:gd name="T9" fmla="*/ 21 h 21"/>
                </a:gdLst>
                <a:ahLst/>
                <a:cxnLst>
                  <a:cxn ang="0">
                    <a:pos x="T0" y="T1"/>
                  </a:cxn>
                  <a:cxn ang="0">
                    <a:pos x="T2" y="T3"/>
                  </a:cxn>
                  <a:cxn ang="0">
                    <a:pos x="T4" y="T5"/>
                  </a:cxn>
                  <a:cxn ang="0">
                    <a:pos x="T6" y="T7"/>
                  </a:cxn>
                  <a:cxn ang="0">
                    <a:pos x="T8" y="T9"/>
                  </a:cxn>
                </a:cxnLst>
                <a:rect l="0" t="0" r="r" b="b"/>
                <a:pathLst>
                  <a:path w="5" h="21">
                    <a:moveTo>
                      <a:pt x="3" y="0"/>
                    </a:moveTo>
                    <a:lnTo>
                      <a:pt x="0" y="5"/>
                    </a:lnTo>
                    <a:lnTo>
                      <a:pt x="0" y="10"/>
                    </a:lnTo>
                    <a:lnTo>
                      <a:pt x="1" y="16"/>
                    </a:lnTo>
                    <a:lnTo>
                      <a:pt x="5" y="2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57" name="Line 1169"/>
              <p:cNvSpPr>
                <a:spLocks noChangeShapeType="1"/>
              </p:cNvSpPr>
              <p:nvPr userDrawn="1"/>
            </p:nvSpPr>
            <p:spPr bwMode="gray">
              <a:xfrm flipH="1" flipV="1">
                <a:off x="2349" y="1287"/>
                <a:ext cx="5" cy="24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58" name="Freeform 1170"/>
              <p:cNvSpPr>
                <a:spLocks/>
              </p:cNvSpPr>
              <p:nvPr userDrawn="1"/>
            </p:nvSpPr>
            <p:spPr bwMode="gray">
              <a:xfrm>
                <a:off x="2345" y="1280"/>
                <a:ext cx="4" cy="7"/>
              </a:xfrm>
              <a:custGeom>
                <a:avLst/>
                <a:gdLst>
                  <a:gd name="T0" fmla="*/ 4 w 4"/>
                  <a:gd name="T1" fmla="*/ 7 h 7"/>
                  <a:gd name="T2" fmla="*/ 2 w 4"/>
                  <a:gd name="T3" fmla="*/ 6 h 7"/>
                  <a:gd name="T4" fmla="*/ 0 w 4"/>
                  <a:gd name="T5" fmla="*/ 4 h 7"/>
                  <a:gd name="T6" fmla="*/ 0 w 4"/>
                  <a:gd name="T7" fmla="*/ 2 h 7"/>
                  <a:gd name="T8" fmla="*/ 2 w 4"/>
                  <a:gd name="T9" fmla="*/ 0 h 7"/>
                </a:gdLst>
                <a:ahLst/>
                <a:cxnLst>
                  <a:cxn ang="0">
                    <a:pos x="T0" y="T1"/>
                  </a:cxn>
                  <a:cxn ang="0">
                    <a:pos x="T2" y="T3"/>
                  </a:cxn>
                  <a:cxn ang="0">
                    <a:pos x="T4" y="T5"/>
                  </a:cxn>
                  <a:cxn ang="0">
                    <a:pos x="T6" y="T7"/>
                  </a:cxn>
                  <a:cxn ang="0">
                    <a:pos x="T8" y="T9"/>
                  </a:cxn>
                </a:cxnLst>
                <a:rect l="0" t="0" r="r" b="b"/>
                <a:pathLst>
                  <a:path w="4" h="7">
                    <a:moveTo>
                      <a:pt x="4" y="7"/>
                    </a:moveTo>
                    <a:lnTo>
                      <a:pt x="2" y="6"/>
                    </a:lnTo>
                    <a:lnTo>
                      <a:pt x="0" y="4"/>
                    </a:lnTo>
                    <a:lnTo>
                      <a:pt x="0" y="2"/>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59" name="Freeform 1171"/>
              <p:cNvSpPr>
                <a:spLocks/>
              </p:cNvSpPr>
              <p:nvPr userDrawn="1"/>
            </p:nvSpPr>
            <p:spPr bwMode="gray">
              <a:xfrm>
                <a:off x="2557" y="1985"/>
                <a:ext cx="19" cy="4"/>
              </a:xfrm>
              <a:custGeom>
                <a:avLst/>
                <a:gdLst>
                  <a:gd name="T0" fmla="*/ 19 w 19"/>
                  <a:gd name="T1" fmla="*/ 0 h 4"/>
                  <a:gd name="T2" fmla="*/ 14 w 19"/>
                  <a:gd name="T3" fmla="*/ 2 h 4"/>
                  <a:gd name="T4" fmla="*/ 10 w 19"/>
                  <a:gd name="T5" fmla="*/ 4 h 4"/>
                  <a:gd name="T6" fmla="*/ 5 w 19"/>
                  <a:gd name="T7" fmla="*/ 4 h 4"/>
                  <a:gd name="T8" fmla="*/ 0 w 19"/>
                  <a:gd name="T9" fmla="*/ 2 h 4"/>
                </a:gdLst>
                <a:ahLst/>
                <a:cxnLst>
                  <a:cxn ang="0">
                    <a:pos x="T0" y="T1"/>
                  </a:cxn>
                  <a:cxn ang="0">
                    <a:pos x="T2" y="T3"/>
                  </a:cxn>
                  <a:cxn ang="0">
                    <a:pos x="T4" y="T5"/>
                  </a:cxn>
                  <a:cxn ang="0">
                    <a:pos x="T6" y="T7"/>
                  </a:cxn>
                  <a:cxn ang="0">
                    <a:pos x="T8" y="T9"/>
                  </a:cxn>
                </a:cxnLst>
                <a:rect l="0" t="0" r="r" b="b"/>
                <a:pathLst>
                  <a:path w="19" h="4">
                    <a:moveTo>
                      <a:pt x="19" y="0"/>
                    </a:moveTo>
                    <a:lnTo>
                      <a:pt x="14" y="2"/>
                    </a:lnTo>
                    <a:lnTo>
                      <a:pt x="10" y="4"/>
                    </a:lnTo>
                    <a:lnTo>
                      <a:pt x="5" y="4"/>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60" name="Line 1172"/>
              <p:cNvSpPr>
                <a:spLocks noChangeShapeType="1"/>
              </p:cNvSpPr>
              <p:nvPr userDrawn="1"/>
            </p:nvSpPr>
            <p:spPr bwMode="gray">
              <a:xfrm>
                <a:off x="2565" y="1870"/>
                <a:ext cx="2"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61" name="Line 1173"/>
              <p:cNvSpPr>
                <a:spLocks noChangeShapeType="1"/>
              </p:cNvSpPr>
              <p:nvPr userDrawn="1"/>
            </p:nvSpPr>
            <p:spPr bwMode="gray">
              <a:xfrm>
                <a:off x="2574" y="1873"/>
                <a:ext cx="4" cy="22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62" name="Freeform 1174"/>
              <p:cNvSpPr>
                <a:spLocks/>
              </p:cNvSpPr>
              <p:nvPr userDrawn="1"/>
            </p:nvSpPr>
            <p:spPr bwMode="gray">
              <a:xfrm>
                <a:off x="2557" y="2097"/>
                <a:ext cx="21" cy="4"/>
              </a:xfrm>
              <a:custGeom>
                <a:avLst/>
                <a:gdLst>
                  <a:gd name="T0" fmla="*/ 21 w 21"/>
                  <a:gd name="T1" fmla="*/ 0 h 4"/>
                  <a:gd name="T2" fmla="*/ 15 w 21"/>
                  <a:gd name="T3" fmla="*/ 4 h 4"/>
                  <a:gd name="T4" fmla="*/ 10 w 21"/>
                  <a:gd name="T5" fmla="*/ 4 h 4"/>
                  <a:gd name="T6" fmla="*/ 5 w 21"/>
                  <a:gd name="T7" fmla="*/ 4 h 4"/>
                  <a:gd name="T8" fmla="*/ 0 w 21"/>
                  <a:gd name="T9" fmla="*/ 2 h 4"/>
                </a:gdLst>
                <a:ahLst/>
                <a:cxnLst>
                  <a:cxn ang="0">
                    <a:pos x="T0" y="T1"/>
                  </a:cxn>
                  <a:cxn ang="0">
                    <a:pos x="T2" y="T3"/>
                  </a:cxn>
                  <a:cxn ang="0">
                    <a:pos x="T4" y="T5"/>
                  </a:cxn>
                  <a:cxn ang="0">
                    <a:pos x="T6" y="T7"/>
                  </a:cxn>
                  <a:cxn ang="0">
                    <a:pos x="T8" y="T9"/>
                  </a:cxn>
                </a:cxnLst>
                <a:rect l="0" t="0" r="r" b="b"/>
                <a:pathLst>
                  <a:path w="21" h="4">
                    <a:moveTo>
                      <a:pt x="21" y="0"/>
                    </a:moveTo>
                    <a:lnTo>
                      <a:pt x="15" y="4"/>
                    </a:lnTo>
                    <a:lnTo>
                      <a:pt x="10" y="4"/>
                    </a:lnTo>
                    <a:lnTo>
                      <a:pt x="5" y="4"/>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63" name="Line 1175"/>
              <p:cNvSpPr>
                <a:spLocks noChangeShapeType="1"/>
              </p:cNvSpPr>
              <p:nvPr userDrawn="1"/>
            </p:nvSpPr>
            <p:spPr bwMode="gray">
              <a:xfrm flipH="1" flipV="1">
                <a:off x="2555" y="1861"/>
                <a:ext cx="2" cy="23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64" name="Freeform 1176"/>
              <p:cNvSpPr>
                <a:spLocks/>
              </p:cNvSpPr>
              <p:nvPr userDrawn="1"/>
            </p:nvSpPr>
            <p:spPr bwMode="gray">
              <a:xfrm>
                <a:off x="2555" y="1861"/>
                <a:ext cx="19" cy="12"/>
              </a:xfrm>
              <a:custGeom>
                <a:avLst/>
                <a:gdLst>
                  <a:gd name="T0" fmla="*/ 19 w 19"/>
                  <a:gd name="T1" fmla="*/ 12 h 12"/>
                  <a:gd name="T2" fmla="*/ 12 w 19"/>
                  <a:gd name="T3" fmla="*/ 9 h 12"/>
                  <a:gd name="T4" fmla="*/ 5 w 19"/>
                  <a:gd name="T5" fmla="*/ 5 h 12"/>
                  <a:gd name="T6" fmla="*/ 0 w 19"/>
                  <a:gd name="T7" fmla="*/ 0 h 12"/>
                </a:gdLst>
                <a:ahLst/>
                <a:cxnLst>
                  <a:cxn ang="0">
                    <a:pos x="T0" y="T1"/>
                  </a:cxn>
                  <a:cxn ang="0">
                    <a:pos x="T2" y="T3"/>
                  </a:cxn>
                  <a:cxn ang="0">
                    <a:pos x="T4" y="T5"/>
                  </a:cxn>
                  <a:cxn ang="0">
                    <a:pos x="T6" y="T7"/>
                  </a:cxn>
                </a:cxnLst>
                <a:rect l="0" t="0" r="r" b="b"/>
                <a:pathLst>
                  <a:path w="19" h="12">
                    <a:moveTo>
                      <a:pt x="19" y="12"/>
                    </a:moveTo>
                    <a:lnTo>
                      <a:pt x="12" y="9"/>
                    </a:lnTo>
                    <a:lnTo>
                      <a:pt x="5"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65" name="Freeform 1177"/>
              <p:cNvSpPr>
                <a:spLocks/>
              </p:cNvSpPr>
              <p:nvPr userDrawn="1"/>
            </p:nvSpPr>
            <p:spPr bwMode="gray">
              <a:xfrm>
                <a:off x="2646" y="2050"/>
                <a:ext cx="12" cy="9"/>
              </a:xfrm>
              <a:custGeom>
                <a:avLst/>
                <a:gdLst>
                  <a:gd name="T0" fmla="*/ 12 w 12"/>
                  <a:gd name="T1" fmla="*/ 0 h 9"/>
                  <a:gd name="T2" fmla="*/ 10 w 12"/>
                  <a:gd name="T3" fmla="*/ 3 h 9"/>
                  <a:gd name="T4" fmla="*/ 9 w 12"/>
                  <a:gd name="T5" fmla="*/ 7 h 9"/>
                  <a:gd name="T6" fmla="*/ 5 w 12"/>
                  <a:gd name="T7" fmla="*/ 9 h 9"/>
                  <a:gd name="T8" fmla="*/ 0 w 12"/>
                  <a:gd name="T9" fmla="*/ 9 h 9"/>
                </a:gdLst>
                <a:ahLst/>
                <a:cxnLst>
                  <a:cxn ang="0">
                    <a:pos x="T0" y="T1"/>
                  </a:cxn>
                  <a:cxn ang="0">
                    <a:pos x="T2" y="T3"/>
                  </a:cxn>
                  <a:cxn ang="0">
                    <a:pos x="T4" y="T5"/>
                  </a:cxn>
                  <a:cxn ang="0">
                    <a:pos x="T6" y="T7"/>
                  </a:cxn>
                  <a:cxn ang="0">
                    <a:pos x="T8" y="T9"/>
                  </a:cxn>
                </a:cxnLst>
                <a:rect l="0" t="0" r="r" b="b"/>
                <a:pathLst>
                  <a:path w="12" h="9">
                    <a:moveTo>
                      <a:pt x="12" y="0"/>
                    </a:moveTo>
                    <a:lnTo>
                      <a:pt x="10" y="3"/>
                    </a:lnTo>
                    <a:lnTo>
                      <a:pt x="9" y="7"/>
                    </a:lnTo>
                    <a:lnTo>
                      <a:pt x="5" y="9"/>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66" name="Line 1178"/>
              <p:cNvSpPr>
                <a:spLocks noChangeShapeType="1"/>
              </p:cNvSpPr>
              <p:nvPr userDrawn="1"/>
            </p:nvSpPr>
            <p:spPr bwMode="gray">
              <a:xfrm flipV="1">
                <a:off x="2574" y="2010"/>
                <a:ext cx="159" cy="9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67" name="Line 1179"/>
              <p:cNvSpPr>
                <a:spLocks noChangeShapeType="1"/>
              </p:cNvSpPr>
              <p:nvPr userDrawn="1"/>
            </p:nvSpPr>
            <p:spPr bwMode="gray">
              <a:xfrm flipV="1">
                <a:off x="2578" y="2003"/>
                <a:ext cx="159" cy="9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68" name="Freeform 1180"/>
              <p:cNvSpPr>
                <a:spLocks/>
              </p:cNvSpPr>
              <p:nvPr userDrawn="1"/>
            </p:nvSpPr>
            <p:spPr bwMode="gray">
              <a:xfrm>
                <a:off x="2726" y="2003"/>
                <a:ext cx="11" cy="8"/>
              </a:xfrm>
              <a:custGeom>
                <a:avLst/>
                <a:gdLst>
                  <a:gd name="T0" fmla="*/ 11 w 11"/>
                  <a:gd name="T1" fmla="*/ 0 h 8"/>
                  <a:gd name="T2" fmla="*/ 11 w 11"/>
                  <a:gd name="T3" fmla="*/ 3 h 8"/>
                  <a:gd name="T4" fmla="*/ 9 w 11"/>
                  <a:gd name="T5" fmla="*/ 7 h 8"/>
                  <a:gd name="T6" fmla="*/ 7 w 11"/>
                  <a:gd name="T7" fmla="*/ 8 h 8"/>
                  <a:gd name="T8" fmla="*/ 4 w 11"/>
                  <a:gd name="T9" fmla="*/ 8 h 8"/>
                  <a:gd name="T10" fmla="*/ 0 w 11"/>
                  <a:gd name="T11" fmla="*/ 7 h 8"/>
                </a:gdLst>
                <a:ahLst/>
                <a:cxnLst>
                  <a:cxn ang="0">
                    <a:pos x="T0" y="T1"/>
                  </a:cxn>
                  <a:cxn ang="0">
                    <a:pos x="T2" y="T3"/>
                  </a:cxn>
                  <a:cxn ang="0">
                    <a:pos x="T4" y="T5"/>
                  </a:cxn>
                  <a:cxn ang="0">
                    <a:pos x="T6" y="T7"/>
                  </a:cxn>
                  <a:cxn ang="0">
                    <a:pos x="T8" y="T9"/>
                  </a:cxn>
                  <a:cxn ang="0">
                    <a:pos x="T10" y="T11"/>
                  </a:cxn>
                </a:cxnLst>
                <a:rect l="0" t="0" r="r" b="b"/>
                <a:pathLst>
                  <a:path w="11" h="8">
                    <a:moveTo>
                      <a:pt x="11" y="0"/>
                    </a:moveTo>
                    <a:lnTo>
                      <a:pt x="11" y="3"/>
                    </a:lnTo>
                    <a:lnTo>
                      <a:pt x="9" y="7"/>
                    </a:lnTo>
                    <a:lnTo>
                      <a:pt x="7" y="8"/>
                    </a:lnTo>
                    <a:lnTo>
                      <a:pt x="4" y="8"/>
                    </a:lnTo>
                    <a:lnTo>
                      <a:pt x="0"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69" name="Line 1181"/>
              <p:cNvSpPr>
                <a:spLocks noChangeShapeType="1"/>
              </p:cNvSpPr>
              <p:nvPr userDrawn="1"/>
            </p:nvSpPr>
            <p:spPr bwMode="gray">
              <a:xfrm flipH="1">
                <a:off x="2565" y="2010"/>
                <a:ext cx="161" cy="9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70" name="Freeform 1182"/>
              <p:cNvSpPr>
                <a:spLocks/>
              </p:cNvSpPr>
              <p:nvPr userDrawn="1"/>
            </p:nvSpPr>
            <p:spPr bwMode="gray">
              <a:xfrm>
                <a:off x="2565" y="2097"/>
                <a:ext cx="13" cy="11"/>
              </a:xfrm>
              <a:custGeom>
                <a:avLst/>
                <a:gdLst>
                  <a:gd name="T0" fmla="*/ 0 w 13"/>
                  <a:gd name="T1" fmla="*/ 9 h 11"/>
                  <a:gd name="T2" fmla="*/ 6 w 13"/>
                  <a:gd name="T3" fmla="*/ 11 h 11"/>
                  <a:gd name="T4" fmla="*/ 7 w 13"/>
                  <a:gd name="T5" fmla="*/ 9 h 11"/>
                  <a:gd name="T6" fmla="*/ 11 w 13"/>
                  <a:gd name="T7" fmla="*/ 7 h 11"/>
                  <a:gd name="T8" fmla="*/ 11 w 13"/>
                  <a:gd name="T9" fmla="*/ 5 h 11"/>
                  <a:gd name="T10" fmla="*/ 13 w 13"/>
                  <a:gd name="T11" fmla="*/ 0 h 11"/>
                </a:gdLst>
                <a:ahLst/>
                <a:cxnLst>
                  <a:cxn ang="0">
                    <a:pos x="T0" y="T1"/>
                  </a:cxn>
                  <a:cxn ang="0">
                    <a:pos x="T2" y="T3"/>
                  </a:cxn>
                  <a:cxn ang="0">
                    <a:pos x="T4" y="T5"/>
                  </a:cxn>
                  <a:cxn ang="0">
                    <a:pos x="T6" y="T7"/>
                  </a:cxn>
                  <a:cxn ang="0">
                    <a:pos x="T8" y="T9"/>
                  </a:cxn>
                  <a:cxn ang="0">
                    <a:pos x="T10" y="T11"/>
                  </a:cxn>
                </a:cxnLst>
                <a:rect l="0" t="0" r="r" b="b"/>
                <a:pathLst>
                  <a:path w="13" h="11">
                    <a:moveTo>
                      <a:pt x="0" y="9"/>
                    </a:moveTo>
                    <a:lnTo>
                      <a:pt x="6" y="11"/>
                    </a:lnTo>
                    <a:lnTo>
                      <a:pt x="7" y="9"/>
                    </a:lnTo>
                    <a:lnTo>
                      <a:pt x="11" y="7"/>
                    </a:lnTo>
                    <a:lnTo>
                      <a:pt x="11" y="5"/>
                    </a:lnTo>
                    <a:lnTo>
                      <a:pt x="1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71" name="Line 1183"/>
              <p:cNvSpPr>
                <a:spLocks noChangeShapeType="1"/>
              </p:cNvSpPr>
              <p:nvPr userDrawn="1"/>
            </p:nvSpPr>
            <p:spPr bwMode="gray">
              <a:xfrm flipV="1">
                <a:off x="2739" y="1924"/>
                <a:ext cx="1" cy="7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72" name="Line 1184"/>
              <p:cNvSpPr>
                <a:spLocks noChangeShapeType="1"/>
              </p:cNvSpPr>
              <p:nvPr userDrawn="1"/>
            </p:nvSpPr>
            <p:spPr bwMode="gray">
              <a:xfrm flipV="1">
                <a:off x="2737" y="1924"/>
                <a:ext cx="1" cy="7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73" name="Line 1185"/>
              <p:cNvSpPr>
                <a:spLocks noChangeShapeType="1"/>
              </p:cNvSpPr>
              <p:nvPr userDrawn="1"/>
            </p:nvSpPr>
            <p:spPr bwMode="gray">
              <a:xfrm>
                <a:off x="2733" y="1922"/>
                <a:ext cx="2" cy="7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74" name="Freeform 1186"/>
              <p:cNvSpPr>
                <a:spLocks/>
              </p:cNvSpPr>
              <p:nvPr userDrawn="1"/>
            </p:nvSpPr>
            <p:spPr bwMode="gray">
              <a:xfrm>
                <a:off x="2735" y="1992"/>
                <a:ext cx="4" cy="11"/>
              </a:xfrm>
              <a:custGeom>
                <a:avLst/>
                <a:gdLst>
                  <a:gd name="T0" fmla="*/ 2 w 4"/>
                  <a:gd name="T1" fmla="*/ 11 h 11"/>
                  <a:gd name="T2" fmla="*/ 4 w 4"/>
                  <a:gd name="T3" fmla="*/ 7 h 11"/>
                  <a:gd name="T4" fmla="*/ 4 w 4"/>
                  <a:gd name="T5" fmla="*/ 5 h 11"/>
                  <a:gd name="T6" fmla="*/ 2 w 4"/>
                  <a:gd name="T7" fmla="*/ 4 h 11"/>
                  <a:gd name="T8" fmla="*/ 0 w 4"/>
                  <a:gd name="T9" fmla="*/ 0 h 11"/>
                </a:gdLst>
                <a:ahLst/>
                <a:cxnLst>
                  <a:cxn ang="0">
                    <a:pos x="T0" y="T1"/>
                  </a:cxn>
                  <a:cxn ang="0">
                    <a:pos x="T2" y="T3"/>
                  </a:cxn>
                  <a:cxn ang="0">
                    <a:pos x="T4" y="T5"/>
                  </a:cxn>
                  <a:cxn ang="0">
                    <a:pos x="T6" y="T7"/>
                  </a:cxn>
                  <a:cxn ang="0">
                    <a:pos x="T8" y="T9"/>
                  </a:cxn>
                </a:cxnLst>
                <a:rect l="0" t="0" r="r" b="b"/>
                <a:pathLst>
                  <a:path w="4" h="11">
                    <a:moveTo>
                      <a:pt x="2" y="11"/>
                    </a:moveTo>
                    <a:lnTo>
                      <a:pt x="4" y="7"/>
                    </a:lnTo>
                    <a:lnTo>
                      <a:pt x="4" y="5"/>
                    </a:lnTo>
                    <a:lnTo>
                      <a:pt x="2"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75" name="Freeform 1187"/>
              <p:cNvSpPr>
                <a:spLocks/>
              </p:cNvSpPr>
              <p:nvPr userDrawn="1"/>
            </p:nvSpPr>
            <p:spPr bwMode="gray">
              <a:xfrm>
                <a:off x="2732" y="1377"/>
                <a:ext cx="5" cy="8"/>
              </a:xfrm>
              <a:custGeom>
                <a:avLst/>
                <a:gdLst>
                  <a:gd name="T0" fmla="*/ 3 w 5"/>
                  <a:gd name="T1" fmla="*/ 8 h 8"/>
                  <a:gd name="T2" fmla="*/ 5 w 5"/>
                  <a:gd name="T3" fmla="*/ 7 h 8"/>
                  <a:gd name="T4" fmla="*/ 5 w 5"/>
                  <a:gd name="T5" fmla="*/ 5 h 8"/>
                  <a:gd name="T6" fmla="*/ 3 w 5"/>
                  <a:gd name="T7" fmla="*/ 1 h 8"/>
                  <a:gd name="T8" fmla="*/ 0 w 5"/>
                  <a:gd name="T9" fmla="*/ 0 h 8"/>
                </a:gdLst>
                <a:ahLst/>
                <a:cxnLst>
                  <a:cxn ang="0">
                    <a:pos x="T0" y="T1"/>
                  </a:cxn>
                  <a:cxn ang="0">
                    <a:pos x="T2" y="T3"/>
                  </a:cxn>
                  <a:cxn ang="0">
                    <a:pos x="T4" y="T5"/>
                  </a:cxn>
                  <a:cxn ang="0">
                    <a:pos x="T6" y="T7"/>
                  </a:cxn>
                  <a:cxn ang="0">
                    <a:pos x="T8" y="T9"/>
                  </a:cxn>
                </a:cxnLst>
                <a:rect l="0" t="0" r="r" b="b"/>
                <a:pathLst>
                  <a:path w="5" h="8">
                    <a:moveTo>
                      <a:pt x="3" y="8"/>
                    </a:moveTo>
                    <a:lnTo>
                      <a:pt x="5" y="7"/>
                    </a:lnTo>
                    <a:lnTo>
                      <a:pt x="5" y="5"/>
                    </a:lnTo>
                    <a:lnTo>
                      <a:pt x="3" y="1"/>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76" name="Line 1188"/>
              <p:cNvSpPr>
                <a:spLocks noChangeShapeType="1"/>
              </p:cNvSpPr>
              <p:nvPr userDrawn="1"/>
            </p:nvSpPr>
            <p:spPr bwMode="gray">
              <a:xfrm flipH="1" flipV="1">
                <a:off x="2737" y="1265"/>
                <a:ext cx="2" cy="23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77" name="Line 1189"/>
              <p:cNvSpPr>
                <a:spLocks noChangeShapeType="1"/>
              </p:cNvSpPr>
              <p:nvPr userDrawn="1"/>
            </p:nvSpPr>
            <p:spPr bwMode="gray">
              <a:xfrm flipV="1">
                <a:off x="2735" y="1270"/>
                <a:ext cx="1" cy="23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78" name="Freeform 1190"/>
              <p:cNvSpPr>
                <a:spLocks/>
              </p:cNvSpPr>
              <p:nvPr userDrawn="1"/>
            </p:nvSpPr>
            <p:spPr bwMode="gray">
              <a:xfrm>
                <a:off x="2732" y="1261"/>
                <a:ext cx="5" cy="9"/>
              </a:xfrm>
              <a:custGeom>
                <a:avLst/>
                <a:gdLst>
                  <a:gd name="T0" fmla="*/ 3 w 5"/>
                  <a:gd name="T1" fmla="*/ 9 h 9"/>
                  <a:gd name="T2" fmla="*/ 5 w 5"/>
                  <a:gd name="T3" fmla="*/ 5 h 9"/>
                  <a:gd name="T4" fmla="*/ 5 w 5"/>
                  <a:gd name="T5" fmla="*/ 4 h 9"/>
                  <a:gd name="T6" fmla="*/ 3 w 5"/>
                  <a:gd name="T7" fmla="*/ 2 h 9"/>
                  <a:gd name="T8" fmla="*/ 0 w 5"/>
                  <a:gd name="T9" fmla="*/ 0 h 9"/>
                </a:gdLst>
                <a:ahLst/>
                <a:cxnLst>
                  <a:cxn ang="0">
                    <a:pos x="T0" y="T1"/>
                  </a:cxn>
                  <a:cxn ang="0">
                    <a:pos x="T2" y="T3"/>
                  </a:cxn>
                  <a:cxn ang="0">
                    <a:pos x="T4" y="T5"/>
                  </a:cxn>
                  <a:cxn ang="0">
                    <a:pos x="T6" y="T7"/>
                  </a:cxn>
                  <a:cxn ang="0">
                    <a:pos x="T8" y="T9"/>
                  </a:cxn>
                </a:cxnLst>
                <a:rect l="0" t="0" r="r" b="b"/>
                <a:pathLst>
                  <a:path w="5" h="9">
                    <a:moveTo>
                      <a:pt x="3" y="9"/>
                    </a:moveTo>
                    <a:lnTo>
                      <a:pt x="5" y="5"/>
                    </a:lnTo>
                    <a:lnTo>
                      <a:pt x="5" y="4"/>
                    </a:lnTo>
                    <a:lnTo>
                      <a:pt x="3"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79" name="Line 1191"/>
              <p:cNvSpPr>
                <a:spLocks noChangeShapeType="1"/>
              </p:cNvSpPr>
              <p:nvPr userDrawn="1"/>
            </p:nvSpPr>
            <p:spPr bwMode="gray">
              <a:xfrm>
                <a:off x="2732" y="1261"/>
                <a:ext cx="1" cy="24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80" name="Freeform 1192"/>
              <p:cNvSpPr>
                <a:spLocks/>
              </p:cNvSpPr>
              <p:nvPr userDrawn="1"/>
            </p:nvSpPr>
            <p:spPr bwMode="gray">
              <a:xfrm>
                <a:off x="2733" y="1502"/>
                <a:ext cx="6" cy="4"/>
              </a:xfrm>
              <a:custGeom>
                <a:avLst/>
                <a:gdLst>
                  <a:gd name="T0" fmla="*/ 2 w 6"/>
                  <a:gd name="T1" fmla="*/ 0 h 4"/>
                  <a:gd name="T2" fmla="*/ 4 w 6"/>
                  <a:gd name="T3" fmla="*/ 0 h 4"/>
                  <a:gd name="T4" fmla="*/ 6 w 6"/>
                  <a:gd name="T5" fmla="*/ 0 h 4"/>
                  <a:gd name="T6" fmla="*/ 4 w 6"/>
                  <a:gd name="T7" fmla="*/ 2 h 4"/>
                  <a:gd name="T8" fmla="*/ 2 w 6"/>
                  <a:gd name="T9" fmla="*/ 2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2" y="0"/>
                    </a:moveTo>
                    <a:lnTo>
                      <a:pt x="4" y="0"/>
                    </a:lnTo>
                    <a:lnTo>
                      <a:pt x="6" y="0"/>
                    </a:lnTo>
                    <a:lnTo>
                      <a:pt x="4" y="2"/>
                    </a:lnTo>
                    <a:lnTo>
                      <a:pt x="2" y="2"/>
                    </a:lnTo>
                    <a:lnTo>
                      <a:pt x="0" y="4"/>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81" name="Freeform 1193"/>
              <p:cNvSpPr>
                <a:spLocks/>
              </p:cNvSpPr>
              <p:nvPr userDrawn="1"/>
            </p:nvSpPr>
            <p:spPr bwMode="gray">
              <a:xfrm>
                <a:off x="2641" y="1296"/>
                <a:ext cx="12" cy="16"/>
              </a:xfrm>
              <a:custGeom>
                <a:avLst/>
                <a:gdLst>
                  <a:gd name="T0" fmla="*/ 12 w 12"/>
                  <a:gd name="T1" fmla="*/ 16 h 16"/>
                  <a:gd name="T2" fmla="*/ 10 w 12"/>
                  <a:gd name="T3" fmla="*/ 11 h 16"/>
                  <a:gd name="T4" fmla="*/ 8 w 12"/>
                  <a:gd name="T5" fmla="*/ 5 h 16"/>
                  <a:gd name="T6" fmla="*/ 5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12" y="16"/>
                    </a:moveTo>
                    <a:lnTo>
                      <a:pt x="10" y="11"/>
                    </a:lnTo>
                    <a:lnTo>
                      <a:pt x="8" y="5"/>
                    </a:lnTo>
                    <a:lnTo>
                      <a:pt x="5"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82" name="Line 1194"/>
              <p:cNvSpPr>
                <a:spLocks noChangeShapeType="1"/>
              </p:cNvSpPr>
              <p:nvPr userDrawn="1"/>
            </p:nvSpPr>
            <p:spPr bwMode="gray">
              <a:xfrm flipH="1">
                <a:off x="2567" y="1259"/>
                <a:ext cx="165" cy="8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83" name="Line 1195"/>
              <p:cNvSpPr>
                <a:spLocks noChangeShapeType="1"/>
              </p:cNvSpPr>
              <p:nvPr userDrawn="1"/>
            </p:nvSpPr>
            <p:spPr bwMode="gray">
              <a:xfrm flipH="1">
                <a:off x="2571" y="1270"/>
                <a:ext cx="164" cy="8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84" name="Freeform 1196"/>
              <p:cNvSpPr>
                <a:spLocks/>
              </p:cNvSpPr>
              <p:nvPr userDrawn="1"/>
            </p:nvSpPr>
            <p:spPr bwMode="gray">
              <a:xfrm>
                <a:off x="2558" y="1340"/>
                <a:ext cx="13" cy="16"/>
              </a:xfrm>
              <a:custGeom>
                <a:avLst/>
                <a:gdLst>
                  <a:gd name="T0" fmla="*/ 13 w 13"/>
                  <a:gd name="T1" fmla="*/ 16 h 16"/>
                  <a:gd name="T2" fmla="*/ 11 w 13"/>
                  <a:gd name="T3" fmla="*/ 10 h 16"/>
                  <a:gd name="T4" fmla="*/ 9 w 13"/>
                  <a:gd name="T5" fmla="*/ 7 h 16"/>
                  <a:gd name="T6" fmla="*/ 6 w 13"/>
                  <a:gd name="T7" fmla="*/ 2 h 16"/>
                  <a:gd name="T8" fmla="*/ 0 w 13"/>
                  <a:gd name="T9" fmla="*/ 0 h 16"/>
                </a:gdLst>
                <a:ahLst/>
                <a:cxnLst>
                  <a:cxn ang="0">
                    <a:pos x="T0" y="T1"/>
                  </a:cxn>
                  <a:cxn ang="0">
                    <a:pos x="T2" y="T3"/>
                  </a:cxn>
                  <a:cxn ang="0">
                    <a:pos x="T4" y="T5"/>
                  </a:cxn>
                  <a:cxn ang="0">
                    <a:pos x="T6" y="T7"/>
                  </a:cxn>
                  <a:cxn ang="0">
                    <a:pos x="T8" y="T9"/>
                  </a:cxn>
                </a:cxnLst>
                <a:rect l="0" t="0" r="r" b="b"/>
                <a:pathLst>
                  <a:path w="13" h="16">
                    <a:moveTo>
                      <a:pt x="13" y="16"/>
                    </a:moveTo>
                    <a:lnTo>
                      <a:pt x="11" y="10"/>
                    </a:lnTo>
                    <a:lnTo>
                      <a:pt x="9" y="7"/>
                    </a:lnTo>
                    <a:lnTo>
                      <a:pt x="6"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85" name="Line 1197"/>
              <p:cNvSpPr>
                <a:spLocks noChangeShapeType="1"/>
              </p:cNvSpPr>
              <p:nvPr userDrawn="1"/>
            </p:nvSpPr>
            <p:spPr bwMode="gray">
              <a:xfrm flipV="1">
                <a:off x="2558" y="1252"/>
                <a:ext cx="165" cy="8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86" name="Freeform 1198"/>
              <p:cNvSpPr>
                <a:spLocks/>
              </p:cNvSpPr>
              <p:nvPr userDrawn="1"/>
            </p:nvSpPr>
            <p:spPr bwMode="gray">
              <a:xfrm>
                <a:off x="2723" y="1252"/>
                <a:ext cx="12" cy="18"/>
              </a:xfrm>
              <a:custGeom>
                <a:avLst/>
                <a:gdLst>
                  <a:gd name="T0" fmla="*/ 12 w 12"/>
                  <a:gd name="T1" fmla="*/ 18 h 18"/>
                  <a:gd name="T2" fmla="*/ 10 w 12"/>
                  <a:gd name="T3" fmla="*/ 13 h 18"/>
                  <a:gd name="T4" fmla="*/ 9 w 12"/>
                  <a:gd name="T5" fmla="*/ 7 h 18"/>
                  <a:gd name="T6" fmla="*/ 5 w 12"/>
                  <a:gd name="T7" fmla="*/ 4 h 18"/>
                  <a:gd name="T8" fmla="*/ 0 w 12"/>
                  <a:gd name="T9" fmla="*/ 0 h 18"/>
                </a:gdLst>
                <a:ahLst/>
                <a:cxnLst>
                  <a:cxn ang="0">
                    <a:pos x="T0" y="T1"/>
                  </a:cxn>
                  <a:cxn ang="0">
                    <a:pos x="T2" y="T3"/>
                  </a:cxn>
                  <a:cxn ang="0">
                    <a:pos x="T4" y="T5"/>
                  </a:cxn>
                  <a:cxn ang="0">
                    <a:pos x="T6" y="T7"/>
                  </a:cxn>
                  <a:cxn ang="0">
                    <a:pos x="T8" y="T9"/>
                  </a:cxn>
                </a:cxnLst>
                <a:rect l="0" t="0" r="r" b="b"/>
                <a:pathLst>
                  <a:path w="12" h="18">
                    <a:moveTo>
                      <a:pt x="12" y="18"/>
                    </a:moveTo>
                    <a:lnTo>
                      <a:pt x="10" y="13"/>
                    </a:lnTo>
                    <a:lnTo>
                      <a:pt x="9" y="7"/>
                    </a:lnTo>
                    <a:lnTo>
                      <a:pt x="5"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87" name="Freeform 1199"/>
              <p:cNvSpPr>
                <a:spLocks/>
              </p:cNvSpPr>
              <p:nvPr userDrawn="1"/>
            </p:nvSpPr>
            <p:spPr bwMode="gray">
              <a:xfrm>
                <a:off x="2551" y="1474"/>
                <a:ext cx="20" cy="2"/>
              </a:xfrm>
              <a:custGeom>
                <a:avLst/>
                <a:gdLst>
                  <a:gd name="T0" fmla="*/ 20 w 20"/>
                  <a:gd name="T1" fmla="*/ 0 h 2"/>
                  <a:gd name="T2" fmla="*/ 16 w 20"/>
                  <a:gd name="T3" fmla="*/ 2 h 2"/>
                  <a:gd name="T4" fmla="*/ 11 w 20"/>
                  <a:gd name="T5" fmla="*/ 2 h 2"/>
                  <a:gd name="T6" fmla="*/ 6 w 20"/>
                  <a:gd name="T7" fmla="*/ 2 h 2"/>
                  <a:gd name="T8" fmla="*/ 0 w 20"/>
                  <a:gd name="T9" fmla="*/ 2 h 2"/>
                </a:gdLst>
                <a:ahLst/>
                <a:cxnLst>
                  <a:cxn ang="0">
                    <a:pos x="T0" y="T1"/>
                  </a:cxn>
                  <a:cxn ang="0">
                    <a:pos x="T2" y="T3"/>
                  </a:cxn>
                  <a:cxn ang="0">
                    <a:pos x="T4" y="T5"/>
                  </a:cxn>
                  <a:cxn ang="0">
                    <a:pos x="T6" y="T7"/>
                  </a:cxn>
                  <a:cxn ang="0">
                    <a:pos x="T8" y="T9"/>
                  </a:cxn>
                </a:cxnLst>
                <a:rect l="0" t="0" r="r" b="b"/>
                <a:pathLst>
                  <a:path w="20" h="2">
                    <a:moveTo>
                      <a:pt x="20" y="0"/>
                    </a:moveTo>
                    <a:lnTo>
                      <a:pt x="16" y="2"/>
                    </a:lnTo>
                    <a:lnTo>
                      <a:pt x="11" y="2"/>
                    </a:lnTo>
                    <a:lnTo>
                      <a:pt x="6" y="2"/>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88" name="Line 1200"/>
              <p:cNvSpPr>
                <a:spLocks noChangeShapeType="1"/>
              </p:cNvSpPr>
              <p:nvPr userDrawn="1"/>
            </p:nvSpPr>
            <p:spPr bwMode="gray">
              <a:xfrm>
                <a:off x="2560" y="1359"/>
                <a:ext cx="2" cy="24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89" name="Line 1201"/>
              <p:cNvSpPr>
                <a:spLocks noChangeShapeType="1"/>
              </p:cNvSpPr>
              <p:nvPr userDrawn="1"/>
            </p:nvSpPr>
            <p:spPr bwMode="gray">
              <a:xfrm>
                <a:off x="2571" y="1356"/>
                <a:ext cx="1"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90" name="Freeform 1202"/>
              <p:cNvSpPr>
                <a:spLocks/>
              </p:cNvSpPr>
              <p:nvPr userDrawn="1"/>
            </p:nvSpPr>
            <p:spPr bwMode="gray">
              <a:xfrm>
                <a:off x="2551" y="1592"/>
                <a:ext cx="21" cy="14"/>
              </a:xfrm>
              <a:custGeom>
                <a:avLst/>
                <a:gdLst>
                  <a:gd name="T0" fmla="*/ 21 w 21"/>
                  <a:gd name="T1" fmla="*/ 0 h 14"/>
                  <a:gd name="T2" fmla="*/ 16 w 21"/>
                  <a:gd name="T3" fmla="*/ 5 h 14"/>
                  <a:gd name="T4" fmla="*/ 13 w 21"/>
                  <a:gd name="T5" fmla="*/ 8 h 14"/>
                  <a:gd name="T6" fmla="*/ 7 w 21"/>
                  <a:gd name="T7" fmla="*/ 10 h 14"/>
                  <a:gd name="T8" fmla="*/ 0 w 21"/>
                  <a:gd name="T9" fmla="*/ 14 h 14"/>
                </a:gdLst>
                <a:ahLst/>
                <a:cxnLst>
                  <a:cxn ang="0">
                    <a:pos x="T0" y="T1"/>
                  </a:cxn>
                  <a:cxn ang="0">
                    <a:pos x="T2" y="T3"/>
                  </a:cxn>
                  <a:cxn ang="0">
                    <a:pos x="T4" y="T5"/>
                  </a:cxn>
                  <a:cxn ang="0">
                    <a:pos x="T6" y="T7"/>
                  </a:cxn>
                  <a:cxn ang="0">
                    <a:pos x="T8" y="T9"/>
                  </a:cxn>
                </a:cxnLst>
                <a:rect l="0" t="0" r="r" b="b"/>
                <a:pathLst>
                  <a:path w="21" h="14">
                    <a:moveTo>
                      <a:pt x="21" y="0"/>
                    </a:moveTo>
                    <a:lnTo>
                      <a:pt x="16" y="5"/>
                    </a:lnTo>
                    <a:lnTo>
                      <a:pt x="13" y="8"/>
                    </a:lnTo>
                    <a:lnTo>
                      <a:pt x="7" y="10"/>
                    </a:lnTo>
                    <a:lnTo>
                      <a:pt x="0" y="14"/>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91" name="Line 1203"/>
              <p:cNvSpPr>
                <a:spLocks noChangeShapeType="1"/>
              </p:cNvSpPr>
              <p:nvPr userDrawn="1"/>
            </p:nvSpPr>
            <p:spPr bwMode="gray">
              <a:xfrm flipH="1" flipV="1">
                <a:off x="2550" y="1357"/>
                <a:ext cx="1" cy="24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92" name="Freeform 1204"/>
              <p:cNvSpPr>
                <a:spLocks/>
              </p:cNvSpPr>
              <p:nvPr userDrawn="1"/>
            </p:nvSpPr>
            <p:spPr bwMode="gray">
              <a:xfrm>
                <a:off x="2550" y="1356"/>
                <a:ext cx="21" cy="3"/>
              </a:xfrm>
              <a:custGeom>
                <a:avLst/>
                <a:gdLst>
                  <a:gd name="T0" fmla="*/ 0 w 21"/>
                  <a:gd name="T1" fmla="*/ 1 h 3"/>
                  <a:gd name="T2" fmla="*/ 7 w 21"/>
                  <a:gd name="T3" fmla="*/ 3 h 3"/>
                  <a:gd name="T4" fmla="*/ 14 w 21"/>
                  <a:gd name="T5" fmla="*/ 3 h 3"/>
                  <a:gd name="T6" fmla="*/ 21 w 21"/>
                  <a:gd name="T7" fmla="*/ 0 h 3"/>
                </a:gdLst>
                <a:ahLst/>
                <a:cxnLst>
                  <a:cxn ang="0">
                    <a:pos x="T0" y="T1"/>
                  </a:cxn>
                  <a:cxn ang="0">
                    <a:pos x="T2" y="T3"/>
                  </a:cxn>
                  <a:cxn ang="0">
                    <a:pos x="T4" y="T5"/>
                  </a:cxn>
                  <a:cxn ang="0">
                    <a:pos x="T6" y="T7"/>
                  </a:cxn>
                </a:cxnLst>
                <a:rect l="0" t="0" r="r" b="b"/>
                <a:pathLst>
                  <a:path w="21" h="3">
                    <a:moveTo>
                      <a:pt x="0" y="1"/>
                    </a:moveTo>
                    <a:lnTo>
                      <a:pt x="7" y="3"/>
                    </a:lnTo>
                    <a:lnTo>
                      <a:pt x="14" y="3"/>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93" name="Freeform 1205"/>
              <p:cNvSpPr>
                <a:spLocks/>
              </p:cNvSpPr>
              <p:nvPr userDrawn="1"/>
            </p:nvSpPr>
            <p:spPr bwMode="gray">
              <a:xfrm>
                <a:off x="2726" y="2010"/>
                <a:ext cx="9" cy="7"/>
              </a:xfrm>
              <a:custGeom>
                <a:avLst/>
                <a:gdLst>
                  <a:gd name="T0" fmla="*/ 0 w 9"/>
                  <a:gd name="T1" fmla="*/ 0 h 7"/>
                  <a:gd name="T2" fmla="*/ 2 w 9"/>
                  <a:gd name="T3" fmla="*/ 0 h 7"/>
                  <a:gd name="T4" fmla="*/ 6 w 9"/>
                  <a:gd name="T5" fmla="*/ 0 h 7"/>
                  <a:gd name="T6" fmla="*/ 7 w 9"/>
                  <a:gd name="T7" fmla="*/ 1 h 7"/>
                  <a:gd name="T8" fmla="*/ 7 w 9"/>
                  <a:gd name="T9" fmla="*/ 5 h 7"/>
                  <a:gd name="T10" fmla="*/ 9 w 9"/>
                  <a:gd name="T11" fmla="*/ 7 h 7"/>
                </a:gdLst>
                <a:ahLst/>
                <a:cxnLst>
                  <a:cxn ang="0">
                    <a:pos x="T0" y="T1"/>
                  </a:cxn>
                  <a:cxn ang="0">
                    <a:pos x="T2" y="T3"/>
                  </a:cxn>
                  <a:cxn ang="0">
                    <a:pos x="T4" y="T5"/>
                  </a:cxn>
                  <a:cxn ang="0">
                    <a:pos x="T6" y="T7"/>
                  </a:cxn>
                  <a:cxn ang="0">
                    <a:pos x="T8" y="T9"/>
                  </a:cxn>
                  <a:cxn ang="0">
                    <a:pos x="T10" y="T11"/>
                  </a:cxn>
                </a:cxnLst>
                <a:rect l="0" t="0" r="r" b="b"/>
                <a:pathLst>
                  <a:path w="9" h="7">
                    <a:moveTo>
                      <a:pt x="0" y="0"/>
                    </a:moveTo>
                    <a:lnTo>
                      <a:pt x="2" y="0"/>
                    </a:lnTo>
                    <a:lnTo>
                      <a:pt x="6" y="0"/>
                    </a:lnTo>
                    <a:lnTo>
                      <a:pt x="7" y="1"/>
                    </a:lnTo>
                    <a:lnTo>
                      <a:pt x="7" y="5"/>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94" name="Freeform 1206"/>
              <p:cNvSpPr>
                <a:spLocks/>
              </p:cNvSpPr>
              <p:nvPr userDrawn="1"/>
            </p:nvSpPr>
            <p:spPr bwMode="gray">
              <a:xfrm>
                <a:off x="2735" y="1992"/>
                <a:ext cx="9" cy="9"/>
              </a:xfrm>
              <a:custGeom>
                <a:avLst/>
                <a:gdLst>
                  <a:gd name="T0" fmla="*/ 0 w 9"/>
                  <a:gd name="T1" fmla="*/ 0 h 9"/>
                  <a:gd name="T2" fmla="*/ 0 w 9"/>
                  <a:gd name="T3" fmla="*/ 4 h 9"/>
                  <a:gd name="T4" fmla="*/ 0 w 9"/>
                  <a:gd name="T5" fmla="*/ 7 h 9"/>
                  <a:gd name="T6" fmla="*/ 2 w 9"/>
                  <a:gd name="T7" fmla="*/ 9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0" y="7"/>
                    </a:lnTo>
                    <a:lnTo>
                      <a:pt x="2" y="9"/>
                    </a:lnTo>
                    <a:lnTo>
                      <a:pt x="5" y="9"/>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95" name="Freeform 1207"/>
              <p:cNvSpPr>
                <a:spLocks/>
              </p:cNvSpPr>
              <p:nvPr userDrawn="1"/>
            </p:nvSpPr>
            <p:spPr bwMode="gray">
              <a:xfrm>
                <a:off x="2632" y="1209"/>
                <a:ext cx="9" cy="19"/>
              </a:xfrm>
              <a:custGeom>
                <a:avLst/>
                <a:gdLst>
                  <a:gd name="T0" fmla="*/ 0 w 9"/>
                  <a:gd name="T1" fmla="*/ 19 h 19"/>
                  <a:gd name="T2" fmla="*/ 0 w 9"/>
                  <a:gd name="T3" fmla="*/ 12 h 19"/>
                  <a:gd name="T4" fmla="*/ 2 w 9"/>
                  <a:gd name="T5" fmla="*/ 8 h 19"/>
                  <a:gd name="T6" fmla="*/ 5 w 9"/>
                  <a:gd name="T7" fmla="*/ 3 h 19"/>
                  <a:gd name="T8" fmla="*/ 9 w 9"/>
                  <a:gd name="T9" fmla="*/ 0 h 19"/>
                </a:gdLst>
                <a:ahLst/>
                <a:cxnLst>
                  <a:cxn ang="0">
                    <a:pos x="T0" y="T1"/>
                  </a:cxn>
                  <a:cxn ang="0">
                    <a:pos x="T2" y="T3"/>
                  </a:cxn>
                  <a:cxn ang="0">
                    <a:pos x="T4" y="T5"/>
                  </a:cxn>
                  <a:cxn ang="0">
                    <a:pos x="T6" y="T7"/>
                  </a:cxn>
                  <a:cxn ang="0">
                    <a:pos x="T8" y="T9"/>
                  </a:cxn>
                </a:cxnLst>
                <a:rect l="0" t="0" r="r" b="b"/>
                <a:pathLst>
                  <a:path w="9" h="19">
                    <a:moveTo>
                      <a:pt x="0" y="19"/>
                    </a:moveTo>
                    <a:lnTo>
                      <a:pt x="0" y="12"/>
                    </a:lnTo>
                    <a:lnTo>
                      <a:pt x="2" y="8"/>
                    </a:lnTo>
                    <a:lnTo>
                      <a:pt x="5"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96" name="Line 1208"/>
              <p:cNvSpPr>
                <a:spLocks noChangeShapeType="1"/>
              </p:cNvSpPr>
              <p:nvPr userDrawn="1"/>
            </p:nvSpPr>
            <p:spPr bwMode="gray">
              <a:xfrm>
                <a:off x="2536" y="1184"/>
                <a:ext cx="199"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97" name="Line 1209"/>
              <p:cNvSpPr>
                <a:spLocks noChangeShapeType="1"/>
              </p:cNvSpPr>
              <p:nvPr userDrawn="1"/>
            </p:nvSpPr>
            <p:spPr bwMode="gray">
              <a:xfrm>
                <a:off x="2532" y="1195"/>
                <a:ext cx="200" cy="6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698" name="Freeform 1210"/>
              <p:cNvSpPr>
                <a:spLocks/>
              </p:cNvSpPr>
              <p:nvPr userDrawn="1"/>
            </p:nvSpPr>
            <p:spPr bwMode="gray">
              <a:xfrm>
                <a:off x="2732" y="1244"/>
                <a:ext cx="8" cy="17"/>
              </a:xfrm>
              <a:custGeom>
                <a:avLst/>
                <a:gdLst>
                  <a:gd name="T0" fmla="*/ 0 w 8"/>
                  <a:gd name="T1" fmla="*/ 17 h 17"/>
                  <a:gd name="T2" fmla="*/ 1 w 8"/>
                  <a:gd name="T3" fmla="*/ 12 h 17"/>
                  <a:gd name="T4" fmla="*/ 3 w 8"/>
                  <a:gd name="T5" fmla="*/ 7 h 17"/>
                  <a:gd name="T6" fmla="*/ 5 w 8"/>
                  <a:gd name="T7" fmla="*/ 1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1" y="12"/>
                    </a:lnTo>
                    <a:lnTo>
                      <a:pt x="3" y="7"/>
                    </a:lnTo>
                    <a:lnTo>
                      <a:pt x="5" y="1"/>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699" name="Line 1211"/>
              <p:cNvSpPr>
                <a:spLocks noChangeShapeType="1"/>
              </p:cNvSpPr>
              <p:nvPr userDrawn="1"/>
            </p:nvSpPr>
            <p:spPr bwMode="gray">
              <a:xfrm flipH="1" flipV="1">
                <a:off x="2543" y="1177"/>
                <a:ext cx="197"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00" name="Freeform 1212"/>
              <p:cNvSpPr>
                <a:spLocks/>
              </p:cNvSpPr>
              <p:nvPr userDrawn="1"/>
            </p:nvSpPr>
            <p:spPr bwMode="gray">
              <a:xfrm>
                <a:off x="2532" y="1177"/>
                <a:ext cx="11" cy="18"/>
              </a:xfrm>
              <a:custGeom>
                <a:avLst/>
                <a:gdLst>
                  <a:gd name="T0" fmla="*/ 0 w 11"/>
                  <a:gd name="T1" fmla="*/ 18 h 18"/>
                  <a:gd name="T2" fmla="*/ 2 w 11"/>
                  <a:gd name="T3" fmla="*/ 12 h 18"/>
                  <a:gd name="T4" fmla="*/ 4 w 11"/>
                  <a:gd name="T5" fmla="*/ 7 h 18"/>
                  <a:gd name="T6" fmla="*/ 5 w 11"/>
                  <a:gd name="T7" fmla="*/ 2 h 18"/>
                  <a:gd name="T8" fmla="*/ 11 w 11"/>
                  <a:gd name="T9" fmla="*/ 0 h 18"/>
                </a:gdLst>
                <a:ahLst/>
                <a:cxnLst>
                  <a:cxn ang="0">
                    <a:pos x="T0" y="T1"/>
                  </a:cxn>
                  <a:cxn ang="0">
                    <a:pos x="T2" y="T3"/>
                  </a:cxn>
                  <a:cxn ang="0">
                    <a:pos x="T4" y="T5"/>
                  </a:cxn>
                  <a:cxn ang="0">
                    <a:pos x="T6" y="T7"/>
                  </a:cxn>
                  <a:cxn ang="0">
                    <a:pos x="T8" y="T9"/>
                  </a:cxn>
                </a:cxnLst>
                <a:rect l="0" t="0" r="r" b="b"/>
                <a:pathLst>
                  <a:path w="11" h="18">
                    <a:moveTo>
                      <a:pt x="0" y="18"/>
                    </a:moveTo>
                    <a:lnTo>
                      <a:pt x="2" y="12"/>
                    </a:lnTo>
                    <a:lnTo>
                      <a:pt x="4" y="7"/>
                    </a:lnTo>
                    <a:lnTo>
                      <a:pt x="5" y="2"/>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01" name="Freeform 1213"/>
              <p:cNvSpPr>
                <a:spLocks/>
              </p:cNvSpPr>
              <p:nvPr userDrawn="1"/>
            </p:nvSpPr>
            <p:spPr bwMode="gray">
              <a:xfrm>
                <a:off x="2623" y="1202"/>
                <a:ext cx="9" cy="17"/>
              </a:xfrm>
              <a:custGeom>
                <a:avLst/>
                <a:gdLst>
                  <a:gd name="T0" fmla="*/ 0 w 9"/>
                  <a:gd name="T1" fmla="*/ 17 h 17"/>
                  <a:gd name="T2" fmla="*/ 4 w 9"/>
                  <a:gd name="T3" fmla="*/ 14 h 17"/>
                  <a:gd name="T4" fmla="*/ 5 w 9"/>
                  <a:gd name="T5" fmla="*/ 10 h 17"/>
                  <a:gd name="T6" fmla="*/ 9 w 9"/>
                  <a:gd name="T7" fmla="*/ 5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4" y="14"/>
                    </a:lnTo>
                    <a:lnTo>
                      <a:pt x="5" y="10"/>
                    </a:lnTo>
                    <a:lnTo>
                      <a:pt x="9" y="5"/>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02" name="Line 1214"/>
              <p:cNvSpPr>
                <a:spLocks noChangeShapeType="1"/>
              </p:cNvSpPr>
              <p:nvPr userDrawn="1"/>
            </p:nvSpPr>
            <p:spPr bwMode="gray">
              <a:xfrm flipH="1" flipV="1">
                <a:off x="2530" y="1179"/>
                <a:ext cx="200" cy="6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03" name="Line 1215"/>
              <p:cNvSpPr>
                <a:spLocks noChangeShapeType="1"/>
              </p:cNvSpPr>
              <p:nvPr userDrawn="1"/>
            </p:nvSpPr>
            <p:spPr bwMode="gray">
              <a:xfrm flipH="1" flipV="1">
                <a:off x="2523" y="1186"/>
                <a:ext cx="200" cy="6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04" name="Freeform 1216"/>
              <p:cNvSpPr>
                <a:spLocks/>
              </p:cNvSpPr>
              <p:nvPr userDrawn="1"/>
            </p:nvSpPr>
            <p:spPr bwMode="gray">
              <a:xfrm>
                <a:off x="2523" y="1168"/>
                <a:ext cx="9" cy="18"/>
              </a:xfrm>
              <a:custGeom>
                <a:avLst/>
                <a:gdLst>
                  <a:gd name="T0" fmla="*/ 0 w 9"/>
                  <a:gd name="T1" fmla="*/ 18 h 18"/>
                  <a:gd name="T2" fmla="*/ 4 w 9"/>
                  <a:gd name="T3" fmla="*/ 14 h 18"/>
                  <a:gd name="T4" fmla="*/ 7 w 9"/>
                  <a:gd name="T5" fmla="*/ 9 h 18"/>
                  <a:gd name="T6" fmla="*/ 9 w 9"/>
                  <a:gd name="T7" fmla="*/ 6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4" y="14"/>
                    </a:lnTo>
                    <a:lnTo>
                      <a:pt x="7" y="9"/>
                    </a:lnTo>
                    <a:lnTo>
                      <a:pt x="9" y="6"/>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05" name="Line 1217"/>
              <p:cNvSpPr>
                <a:spLocks noChangeShapeType="1"/>
              </p:cNvSpPr>
              <p:nvPr userDrawn="1"/>
            </p:nvSpPr>
            <p:spPr bwMode="gray">
              <a:xfrm>
                <a:off x="2532" y="1168"/>
                <a:ext cx="200"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06" name="Freeform 1218"/>
              <p:cNvSpPr>
                <a:spLocks/>
              </p:cNvSpPr>
              <p:nvPr userDrawn="1"/>
            </p:nvSpPr>
            <p:spPr bwMode="gray">
              <a:xfrm>
                <a:off x="2723" y="1235"/>
                <a:ext cx="9" cy="17"/>
              </a:xfrm>
              <a:custGeom>
                <a:avLst/>
                <a:gdLst>
                  <a:gd name="T0" fmla="*/ 0 w 9"/>
                  <a:gd name="T1" fmla="*/ 17 h 17"/>
                  <a:gd name="T2" fmla="*/ 3 w 9"/>
                  <a:gd name="T3" fmla="*/ 14 h 17"/>
                  <a:gd name="T4" fmla="*/ 7 w 9"/>
                  <a:gd name="T5" fmla="*/ 10 h 17"/>
                  <a:gd name="T6" fmla="*/ 9 w 9"/>
                  <a:gd name="T7" fmla="*/ 5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3" y="14"/>
                    </a:lnTo>
                    <a:lnTo>
                      <a:pt x="7" y="10"/>
                    </a:lnTo>
                    <a:lnTo>
                      <a:pt x="9" y="5"/>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07" name="Freeform 1219"/>
              <p:cNvSpPr>
                <a:spLocks/>
              </p:cNvSpPr>
              <p:nvPr userDrawn="1"/>
            </p:nvSpPr>
            <p:spPr bwMode="gray">
              <a:xfrm>
                <a:off x="2448" y="1305"/>
                <a:ext cx="9" cy="17"/>
              </a:xfrm>
              <a:custGeom>
                <a:avLst/>
                <a:gdLst>
                  <a:gd name="T0" fmla="*/ 9 w 9"/>
                  <a:gd name="T1" fmla="*/ 0 h 17"/>
                  <a:gd name="T2" fmla="*/ 6 w 9"/>
                  <a:gd name="T3" fmla="*/ 3 h 17"/>
                  <a:gd name="T4" fmla="*/ 4 w 9"/>
                  <a:gd name="T5" fmla="*/ 7 h 17"/>
                  <a:gd name="T6" fmla="*/ 2 w 9"/>
                  <a:gd name="T7" fmla="*/ 12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6" y="3"/>
                    </a:lnTo>
                    <a:lnTo>
                      <a:pt x="4" y="7"/>
                    </a:lnTo>
                    <a:lnTo>
                      <a:pt x="2" y="12"/>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08" name="Line 1220"/>
              <p:cNvSpPr>
                <a:spLocks noChangeShapeType="1"/>
              </p:cNvSpPr>
              <p:nvPr userDrawn="1"/>
            </p:nvSpPr>
            <p:spPr bwMode="gray">
              <a:xfrm>
                <a:off x="2352" y="1277"/>
                <a:ext cx="199" cy="7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09" name="Line 1221"/>
              <p:cNvSpPr>
                <a:spLocks noChangeShapeType="1"/>
              </p:cNvSpPr>
              <p:nvPr userDrawn="1"/>
            </p:nvSpPr>
            <p:spPr bwMode="gray">
              <a:xfrm>
                <a:off x="2357" y="1270"/>
                <a:ext cx="201" cy="7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10" name="Freeform 1222"/>
              <p:cNvSpPr>
                <a:spLocks/>
              </p:cNvSpPr>
              <p:nvPr userDrawn="1"/>
            </p:nvSpPr>
            <p:spPr bwMode="gray">
              <a:xfrm>
                <a:off x="2550" y="1340"/>
                <a:ext cx="8" cy="17"/>
              </a:xfrm>
              <a:custGeom>
                <a:avLst/>
                <a:gdLst>
                  <a:gd name="T0" fmla="*/ 8 w 8"/>
                  <a:gd name="T1" fmla="*/ 0 h 17"/>
                  <a:gd name="T2" fmla="*/ 5 w 8"/>
                  <a:gd name="T3" fmla="*/ 3 h 17"/>
                  <a:gd name="T4" fmla="*/ 1 w 8"/>
                  <a:gd name="T5" fmla="*/ 7 h 17"/>
                  <a:gd name="T6" fmla="*/ 0 w 8"/>
                  <a:gd name="T7" fmla="*/ 12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5" y="3"/>
                    </a:lnTo>
                    <a:lnTo>
                      <a:pt x="1" y="7"/>
                    </a:lnTo>
                    <a:lnTo>
                      <a:pt x="0" y="12"/>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11" name="Line 1223"/>
              <p:cNvSpPr>
                <a:spLocks noChangeShapeType="1"/>
              </p:cNvSpPr>
              <p:nvPr userDrawn="1"/>
            </p:nvSpPr>
            <p:spPr bwMode="gray">
              <a:xfrm flipH="1" flipV="1">
                <a:off x="2349" y="1287"/>
                <a:ext cx="201" cy="7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12" name="Freeform 1224"/>
              <p:cNvSpPr>
                <a:spLocks/>
              </p:cNvSpPr>
              <p:nvPr userDrawn="1"/>
            </p:nvSpPr>
            <p:spPr bwMode="gray">
              <a:xfrm>
                <a:off x="2349" y="1270"/>
                <a:ext cx="8" cy="17"/>
              </a:xfrm>
              <a:custGeom>
                <a:avLst/>
                <a:gdLst>
                  <a:gd name="T0" fmla="*/ 0 w 8"/>
                  <a:gd name="T1" fmla="*/ 17 h 17"/>
                  <a:gd name="T2" fmla="*/ 1 w 8"/>
                  <a:gd name="T3" fmla="*/ 14 h 17"/>
                  <a:gd name="T4" fmla="*/ 3 w 8"/>
                  <a:gd name="T5" fmla="*/ 9 h 17"/>
                  <a:gd name="T6" fmla="*/ 5 w 8"/>
                  <a:gd name="T7" fmla="*/ 3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1" y="14"/>
                    </a:lnTo>
                    <a:lnTo>
                      <a:pt x="3" y="9"/>
                    </a:lnTo>
                    <a:lnTo>
                      <a:pt x="5" y="3"/>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13" name="Freeform 1225"/>
              <p:cNvSpPr>
                <a:spLocks/>
              </p:cNvSpPr>
              <p:nvPr userDrawn="1"/>
            </p:nvSpPr>
            <p:spPr bwMode="gray">
              <a:xfrm>
                <a:off x="2459" y="2060"/>
                <a:ext cx="10" cy="9"/>
              </a:xfrm>
              <a:custGeom>
                <a:avLst/>
                <a:gdLst>
                  <a:gd name="T0" fmla="*/ 0 w 10"/>
                  <a:gd name="T1" fmla="*/ 0 h 9"/>
                  <a:gd name="T2" fmla="*/ 2 w 10"/>
                  <a:gd name="T3" fmla="*/ 6 h 9"/>
                  <a:gd name="T4" fmla="*/ 3 w 10"/>
                  <a:gd name="T5" fmla="*/ 7 h 9"/>
                  <a:gd name="T6" fmla="*/ 7 w 10"/>
                  <a:gd name="T7" fmla="*/ 9 h 9"/>
                  <a:gd name="T8" fmla="*/ 10 w 10"/>
                  <a:gd name="T9" fmla="*/ 7 h 9"/>
                </a:gdLst>
                <a:ahLst/>
                <a:cxnLst>
                  <a:cxn ang="0">
                    <a:pos x="T0" y="T1"/>
                  </a:cxn>
                  <a:cxn ang="0">
                    <a:pos x="T2" y="T3"/>
                  </a:cxn>
                  <a:cxn ang="0">
                    <a:pos x="T4" y="T5"/>
                  </a:cxn>
                  <a:cxn ang="0">
                    <a:pos x="T6" y="T7"/>
                  </a:cxn>
                  <a:cxn ang="0">
                    <a:pos x="T8" y="T9"/>
                  </a:cxn>
                </a:cxnLst>
                <a:rect l="0" t="0" r="r" b="b"/>
                <a:pathLst>
                  <a:path w="10" h="9">
                    <a:moveTo>
                      <a:pt x="0" y="0"/>
                    </a:moveTo>
                    <a:lnTo>
                      <a:pt x="2" y="6"/>
                    </a:lnTo>
                    <a:lnTo>
                      <a:pt x="3" y="7"/>
                    </a:lnTo>
                    <a:lnTo>
                      <a:pt x="7" y="9"/>
                    </a:lnTo>
                    <a:lnTo>
                      <a:pt x="10"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14" name="Line 1226"/>
              <p:cNvSpPr>
                <a:spLocks noChangeShapeType="1"/>
              </p:cNvSpPr>
              <p:nvPr userDrawn="1"/>
            </p:nvSpPr>
            <p:spPr bwMode="gray">
              <a:xfrm>
                <a:off x="2366" y="2031"/>
                <a:ext cx="194"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15" name="Line 1227"/>
              <p:cNvSpPr>
                <a:spLocks noChangeShapeType="1"/>
              </p:cNvSpPr>
              <p:nvPr userDrawn="1"/>
            </p:nvSpPr>
            <p:spPr bwMode="gray">
              <a:xfrm>
                <a:off x="2363" y="2024"/>
                <a:ext cx="194"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16" name="Freeform 1228"/>
              <p:cNvSpPr>
                <a:spLocks/>
              </p:cNvSpPr>
              <p:nvPr userDrawn="1"/>
            </p:nvSpPr>
            <p:spPr bwMode="gray">
              <a:xfrm>
                <a:off x="2557" y="2099"/>
                <a:ext cx="8" cy="9"/>
              </a:xfrm>
              <a:custGeom>
                <a:avLst/>
                <a:gdLst>
                  <a:gd name="T0" fmla="*/ 0 w 8"/>
                  <a:gd name="T1" fmla="*/ 0 h 9"/>
                  <a:gd name="T2" fmla="*/ 0 w 8"/>
                  <a:gd name="T3" fmla="*/ 3 h 9"/>
                  <a:gd name="T4" fmla="*/ 1 w 8"/>
                  <a:gd name="T5" fmla="*/ 7 h 9"/>
                  <a:gd name="T6" fmla="*/ 3 w 8"/>
                  <a:gd name="T7" fmla="*/ 9 h 9"/>
                  <a:gd name="T8" fmla="*/ 7 w 8"/>
                  <a:gd name="T9" fmla="*/ 9 h 9"/>
                  <a:gd name="T10" fmla="*/ 8 w 8"/>
                  <a:gd name="T11" fmla="*/ 7 h 9"/>
                </a:gdLst>
                <a:ahLst/>
                <a:cxnLst>
                  <a:cxn ang="0">
                    <a:pos x="T0" y="T1"/>
                  </a:cxn>
                  <a:cxn ang="0">
                    <a:pos x="T2" y="T3"/>
                  </a:cxn>
                  <a:cxn ang="0">
                    <a:pos x="T4" y="T5"/>
                  </a:cxn>
                  <a:cxn ang="0">
                    <a:pos x="T6" y="T7"/>
                  </a:cxn>
                  <a:cxn ang="0">
                    <a:pos x="T8" y="T9"/>
                  </a:cxn>
                  <a:cxn ang="0">
                    <a:pos x="T10" y="T11"/>
                  </a:cxn>
                </a:cxnLst>
                <a:rect l="0" t="0" r="r" b="b"/>
                <a:pathLst>
                  <a:path w="8" h="9">
                    <a:moveTo>
                      <a:pt x="0" y="0"/>
                    </a:moveTo>
                    <a:lnTo>
                      <a:pt x="0" y="3"/>
                    </a:lnTo>
                    <a:lnTo>
                      <a:pt x="1" y="7"/>
                    </a:lnTo>
                    <a:lnTo>
                      <a:pt x="3" y="9"/>
                    </a:lnTo>
                    <a:lnTo>
                      <a:pt x="7" y="9"/>
                    </a:lnTo>
                    <a:lnTo>
                      <a:pt x="8"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17" name="Line 1229"/>
              <p:cNvSpPr>
                <a:spLocks noChangeShapeType="1"/>
              </p:cNvSpPr>
              <p:nvPr userDrawn="1"/>
            </p:nvSpPr>
            <p:spPr bwMode="gray">
              <a:xfrm flipH="1" flipV="1">
                <a:off x="2371" y="2031"/>
                <a:ext cx="194"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18" name="Freeform 1230"/>
              <p:cNvSpPr>
                <a:spLocks/>
              </p:cNvSpPr>
              <p:nvPr userDrawn="1"/>
            </p:nvSpPr>
            <p:spPr bwMode="gray">
              <a:xfrm>
                <a:off x="2363" y="2024"/>
                <a:ext cx="8" cy="7"/>
              </a:xfrm>
              <a:custGeom>
                <a:avLst/>
                <a:gdLst>
                  <a:gd name="T0" fmla="*/ 8 w 8"/>
                  <a:gd name="T1" fmla="*/ 7 h 7"/>
                  <a:gd name="T2" fmla="*/ 7 w 8"/>
                  <a:gd name="T3" fmla="*/ 7 h 7"/>
                  <a:gd name="T4" fmla="*/ 3 w 8"/>
                  <a:gd name="T5" fmla="*/ 7 h 7"/>
                  <a:gd name="T6" fmla="*/ 1 w 8"/>
                  <a:gd name="T7" fmla="*/ 5 h 7"/>
                  <a:gd name="T8" fmla="*/ 0 w 8"/>
                  <a:gd name="T9" fmla="*/ 3 h 7"/>
                  <a:gd name="T10" fmla="*/ 0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8" y="7"/>
                    </a:moveTo>
                    <a:lnTo>
                      <a:pt x="7" y="7"/>
                    </a:lnTo>
                    <a:lnTo>
                      <a:pt x="3" y="7"/>
                    </a:lnTo>
                    <a:lnTo>
                      <a:pt x="1" y="5"/>
                    </a:lnTo>
                    <a:lnTo>
                      <a:pt x="0"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19" name="Freeform 1231"/>
              <p:cNvSpPr>
                <a:spLocks/>
              </p:cNvSpPr>
              <p:nvPr userDrawn="1"/>
            </p:nvSpPr>
            <p:spPr bwMode="gray">
              <a:xfrm>
                <a:off x="3031" y="1392"/>
                <a:ext cx="10" cy="16"/>
              </a:xfrm>
              <a:custGeom>
                <a:avLst/>
                <a:gdLst>
                  <a:gd name="T0" fmla="*/ 0 w 10"/>
                  <a:gd name="T1" fmla="*/ 0 h 16"/>
                  <a:gd name="T2" fmla="*/ 5 w 10"/>
                  <a:gd name="T3" fmla="*/ 2 h 16"/>
                  <a:gd name="T4" fmla="*/ 7 w 10"/>
                  <a:gd name="T5" fmla="*/ 7 h 16"/>
                  <a:gd name="T6" fmla="*/ 10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5" y="2"/>
                    </a:lnTo>
                    <a:lnTo>
                      <a:pt x="7" y="7"/>
                    </a:lnTo>
                    <a:lnTo>
                      <a:pt x="10" y="11"/>
                    </a:lnTo>
                    <a:lnTo>
                      <a:pt x="1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20" name="Freeform 1232"/>
              <p:cNvSpPr>
                <a:spLocks/>
              </p:cNvSpPr>
              <p:nvPr userDrawn="1"/>
            </p:nvSpPr>
            <p:spPr bwMode="gray">
              <a:xfrm>
                <a:off x="2835" y="1314"/>
                <a:ext cx="9" cy="15"/>
              </a:xfrm>
              <a:custGeom>
                <a:avLst/>
                <a:gdLst>
                  <a:gd name="T0" fmla="*/ 9 w 9"/>
                  <a:gd name="T1" fmla="*/ 15 h 15"/>
                  <a:gd name="T2" fmla="*/ 5 w 9"/>
                  <a:gd name="T3" fmla="*/ 14 h 15"/>
                  <a:gd name="T4" fmla="*/ 2 w 9"/>
                  <a:gd name="T5" fmla="*/ 10 h 15"/>
                  <a:gd name="T6" fmla="*/ 0 w 9"/>
                  <a:gd name="T7" fmla="*/ 5 h 15"/>
                  <a:gd name="T8" fmla="*/ 0 w 9"/>
                  <a:gd name="T9" fmla="*/ 0 h 15"/>
                </a:gdLst>
                <a:ahLst/>
                <a:cxnLst>
                  <a:cxn ang="0">
                    <a:pos x="T0" y="T1"/>
                  </a:cxn>
                  <a:cxn ang="0">
                    <a:pos x="T2" y="T3"/>
                  </a:cxn>
                  <a:cxn ang="0">
                    <a:pos x="T4" y="T5"/>
                  </a:cxn>
                  <a:cxn ang="0">
                    <a:pos x="T6" y="T7"/>
                  </a:cxn>
                  <a:cxn ang="0">
                    <a:pos x="T8" y="T9"/>
                  </a:cxn>
                </a:cxnLst>
                <a:rect l="0" t="0" r="r" b="b"/>
                <a:pathLst>
                  <a:path w="9" h="15">
                    <a:moveTo>
                      <a:pt x="9" y="15"/>
                    </a:moveTo>
                    <a:lnTo>
                      <a:pt x="5" y="14"/>
                    </a:lnTo>
                    <a:lnTo>
                      <a:pt x="2" y="10"/>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21" name="Freeform 1233"/>
              <p:cNvSpPr>
                <a:spLocks/>
              </p:cNvSpPr>
              <p:nvPr userDrawn="1"/>
            </p:nvSpPr>
            <p:spPr bwMode="gray">
              <a:xfrm>
                <a:off x="2954" y="1361"/>
                <a:ext cx="7" cy="9"/>
              </a:xfrm>
              <a:custGeom>
                <a:avLst/>
                <a:gdLst>
                  <a:gd name="T0" fmla="*/ 7 w 7"/>
                  <a:gd name="T1" fmla="*/ 9 h 9"/>
                  <a:gd name="T2" fmla="*/ 5 w 7"/>
                  <a:gd name="T3" fmla="*/ 9 h 9"/>
                  <a:gd name="T4" fmla="*/ 1 w 7"/>
                  <a:gd name="T5" fmla="*/ 7 h 9"/>
                  <a:gd name="T6" fmla="*/ 0 w 7"/>
                  <a:gd name="T7" fmla="*/ 5 h 9"/>
                  <a:gd name="T8" fmla="*/ 0 w 7"/>
                  <a:gd name="T9" fmla="*/ 0 h 9"/>
                </a:gdLst>
                <a:ahLst/>
                <a:cxnLst>
                  <a:cxn ang="0">
                    <a:pos x="T0" y="T1"/>
                  </a:cxn>
                  <a:cxn ang="0">
                    <a:pos x="T2" y="T3"/>
                  </a:cxn>
                  <a:cxn ang="0">
                    <a:pos x="T4" y="T5"/>
                  </a:cxn>
                  <a:cxn ang="0">
                    <a:pos x="T6" y="T7"/>
                  </a:cxn>
                  <a:cxn ang="0">
                    <a:pos x="T8" y="T9"/>
                  </a:cxn>
                </a:cxnLst>
                <a:rect l="0" t="0" r="r" b="b"/>
                <a:pathLst>
                  <a:path w="7" h="9">
                    <a:moveTo>
                      <a:pt x="7" y="9"/>
                    </a:moveTo>
                    <a:lnTo>
                      <a:pt x="5" y="9"/>
                    </a:lnTo>
                    <a:lnTo>
                      <a:pt x="1" y="7"/>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22" name="Line 1234"/>
              <p:cNvSpPr>
                <a:spLocks noChangeShapeType="1"/>
              </p:cNvSpPr>
              <p:nvPr userDrawn="1"/>
            </p:nvSpPr>
            <p:spPr bwMode="gray">
              <a:xfrm>
                <a:off x="2838" y="1329"/>
                <a:ext cx="193"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23" name="Line 1235"/>
              <p:cNvSpPr>
                <a:spLocks noChangeShapeType="1"/>
              </p:cNvSpPr>
              <p:nvPr userDrawn="1"/>
            </p:nvSpPr>
            <p:spPr bwMode="gray">
              <a:xfrm>
                <a:off x="2844" y="1329"/>
                <a:ext cx="187"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24" name="Freeform 1236"/>
              <p:cNvSpPr>
                <a:spLocks/>
              </p:cNvSpPr>
              <p:nvPr userDrawn="1"/>
            </p:nvSpPr>
            <p:spPr bwMode="gray">
              <a:xfrm>
                <a:off x="3031" y="1389"/>
                <a:ext cx="3" cy="5"/>
              </a:xfrm>
              <a:custGeom>
                <a:avLst/>
                <a:gdLst>
                  <a:gd name="T0" fmla="*/ 0 w 3"/>
                  <a:gd name="T1" fmla="*/ 3 h 5"/>
                  <a:gd name="T2" fmla="*/ 0 w 3"/>
                  <a:gd name="T3" fmla="*/ 5 h 5"/>
                  <a:gd name="T4" fmla="*/ 0 w 3"/>
                  <a:gd name="T5" fmla="*/ 5 h 5"/>
                  <a:gd name="T6" fmla="*/ 0 w 3"/>
                  <a:gd name="T7" fmla="*/ 5 h 5"/>
                  <a:gd name="T8" fmla="*/ 0 w 3"/>
                  <a:gd name="T9" fmla="*/ 3 h 5"/>
                  <a:gd name="T10" fmla="*/ 0 w 3"/>
                  <a:gd name="T11" fmla="*/ 3 h 5"/>
                  <a:gd name="T12" fmla="*/ 1 w 3"/>
                  <a:gd name="T13" fmla="*/ 2 h 5"/>
                  <a:gd name="T14" fmla="*/ 3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3"/>
                    </a:moveTo>
                    <a:lnTo>
                      <a:pt x="0" y="5"/>
                    </a:lnTo>
                    <a:lnTo>
                      <a:pt x="0" y="5"/>
                    </a:lnTo>
                    <a:lnTo>
                      <a:pt x="0" y="5"/>
                    </a:lnTo>
                    <a:lnTo>
                      <a:pt x="0" y="3"/>
                    </a:lnTo>
                    <a:lnTo>
                      <a:pt x="0" y="3"/>
                    </a:lnTo>
                    <a:lnTo>
                      <a:pt x="1" y="2"/>
                    </a:lnTo>
                    <a:lnTo>
                      <a:pt x="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25" name="Line 1237"/>
              <p:cNvSpPr>
                <a:spLocks noChangeShapeType="1"/>
              </p:cNvSpPr>
              <p:nvPr userDrawn="1"/>
            </p:nvSpPr>
            <p:spPr bwMode="gray">
              <a:xfrm flipH="1" flipV="1">
                <a:off x="2837" y="1322"/>
                <a:ext cx="197"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26" name="Freeform 1238"/>
              <p:cNvSpPr>
                <a:spLocks/>
              </p:cNvSpPr>
              <p:nvPr userDrawn="1"/>
            </p:nvSpPr>
            <p:spPr bwMode="gray">
              <a:xfrm>
                <a:off x="2837" y="1322"/>
                <a:ext cx="7" cy="9"/>
              </a:xfrm>
              <a:custGeom>
                <a:avLst/>
                <a:gdLst>
                  <a:gd name="T0" fmla="*/ 7 w 7"/>
                  <a:gd name="T1" fmla="*/ 7 h 9"/>
                  <a:gd name="T2" fmla="*/ 5 w 7"/>
                  <a:gd name="T3" fmla="*/ 9 h 9"/>
                  <a:gd name="T4" fmla="*/ 1 w 7"/>
                  <a:gd name="T5" fmla="*/ 7 h 9"/>
                  <a:gd name="T6" fmla="*/ 0 w 7"/>
                  <a:gd name="T7" fmla="*/ 6 h 9"/>
                  <a:gd name="T8" fmla="*/ 0 w 7"/>
                  <a:gd name="T9" fmla="*/ 4 h 9"/>
                  <a:gd name="T10" fmla="*/ 0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7" y="7"/>
                    </a:moveTo>
                    <a:lnTo>
                      <a:pt x="5" y="9"/>
                    </a:lnTo>
                    <a:lnTo>
                      <a:pt x="1" y="7"/>
                    </a:lnTo>
                    <a:lnTo>
                      <a:pt x="0" y="6"/>
                    </a:lnTo>
                    <a:lnTo>
                      <a:pt x="0"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27" name="Line 1239"/>
              <p:cNvSpPr>
                <a:spLocks noChangeShapeType="1"/>
              </p:cNvSpPr>
              <p:nvPr userDrawn="1"/>
            </p:nvSpPr>
            <p:spPr bwMode="gray">
              <a:xfrm flipH="1">
                <a:off x="3370" y="1144"/>
                <a:ext cx="35" cy="1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28" name="Line 1240"/>
              <p:cNvSpPr>
                <a:spLocks noChangeShapeType="1"/>
              </p:cNvSpPr>
              <p:nvPr userDrawn="1"/>
            </p:nvSpPr>
            <p:spPr bwMode="gray">
              <a:xfrm flipH="1">
                <a:off x="3382" y="1149"/>
                <a:ext cx="30" cy="1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29" name="Line 1241"/>
              <p:cNvSpPr>
                <a:spLocks noChangeShapeType="1"/>
              </p:cNvSpPr>
              <p:nvPr userDrawn="1"/>
            </p:nvSpPr>
            <p:spPr bwMode="gray">
              <a:xfrm flipV="1">
                <a:off x="3356" y="1133"/>
                <a:ext cx="45" cy="2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30" name="Freeform 1242"/>
              <p:cNvSpPr>
                <a:spLocks/>
              </p:cNvSpPr>
              <p:nvPr userDrawn="1"/>
            </p:nvSpPr>
            <p:spPr bwMode="gray">
              <a:xfrm>
                <a:off x="3401" y="1133"/>
                <a:ext cx="11" cy="16"/>
              </a:xfrm>
              <a:custGeom>
                <a:avLst/>
                <a:gdLst>
                  <a:gd name="T0" fmla="*/ 11 w 11"/>
                  <a:gd name="T1" fmla="*/ 16 h 16"/>
                  <a:gd name="T2" fmla="*/ 6 w 11"/>
                  <a:gd name="T3" fmla="*/ 14 h 16"/>
                  <a:gd name="T4" fmla="*/ 4 w 11"/>
                  <a:gd name="T5" fmla="*/ 11 h 16"/>
                  <a:gd name="T6" fmla="*/ 0 w 11"/>
                  <a:gd name="T7" fmla="*/ 6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6" y="14"/>
                    </a:lnTo>
                    <a:lnTo>
                      <a:pt x="4" y="11"/>
                    </a:lnTo>
                    <a:lnTo>
                      <a:pt x="0" y="6"/>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31" name="Freeform 1243"/>
              <p:cNvSpPr>
                <a:spLocks/>
              </p:cNvSpPr>
              <p:nvPr userDrawn="1"/>
            </p:nvSpPr>
            <p:spPr bwMode="gray">
              <a:xfrm>
                <a:off x="3540" y="1252"/>
                <a:ext cx="10" cy="16"/>
              </a:xfrm>
              <a:custGeom>
                <a:avLst/>
                <a:gdLst>
                  <a:gd name="T0" fmla="*/ 0 w 10"/>
                  <a:gd name="T1" fmla="*/ 0 h 16"/>
                  <a:gd name="T2" fmla="*/ 3 w 10"/>
                  <a:gd name="T3" fmla="*/ 2 h 16"/>
                  <a:gd name="T4" fmla="*/ 7 w 10"/>
                  <a:gd name="T5" fmla="*/ 6 h 16"/>
                  <a:gd name="T6" fmla="*/ 8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3" y="2"/>
                    </a:lnTo>
                    <a:lnTo>
                      <a:pt x="7" y="6"/>
                    </a:lnTo>
                    <a:lnTo>
                      <a:pt x="8" y="11"/>
                    </a:lnTo>
                    <a:lnTo>
                      <a:pt x="1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32" name="Line 1244"/>
              <p:cNvSpPr>
                <a:spLocks noChangeShapeType="1"/>
              </p:cNvSpPr>
              <p:nvPr userDrawn="1"/>
            </p:nvSpPr>
            <p:spPr bwMode="gray">
              <a:xfrm flipV="1">
                <a:off x="3538" y="1217"/>
                <a:ext cx="79" cy="4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33" name="Line 1245"/>
              <p:cNvSpPr>
                <a:spLocks noChangeShapeType="1"/>
              </p:cNvSpPr>
              <p:nvPr userDrawn="1"/>
            </p:nvSpPr>
            <p:spPr bwMode="gray">
              <a:xfrm flipV="1">
                <a:off x="3538" y="1212"/>
                <a:ext cx="72" cy="4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34" name="Freeform 1246"/>
              <p:cNvSpPr>
                <a:spLocks/>
              </p:cNvSpPr>
              <p:nvPr userDrawn="1"/>
            </p:nvSpPr>
            <p:spPr bwMode="gray">
              <a:xfrm>
                <a:off x="3610" y="1212"/>
                <a:ext cx="10" cy="16"/>
              </a:xfrm>
              <a:custGeom>
                <a:avLst/>
                <a:gdLst>
                  <a:gd name="T0" fmla="*/ 0 w 10"/>
                  <a:gd name="T1" fmla="*/ 0 h 16"/>
                  <a:gd name="T2" fmla="*/ 3 w 10"/>
                  <a:gd name="T3" fmla="*/ 2 h 16"/>
                  <a:gd name="T4" fmla="*/ 7 w 10"/>
                  <a:gd name="T5" fmla="*/ 5 h 16"/>
                  <a:gd name="T6" fmla="*/ 8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3" y="2"/>
                    </a:lnTo>
                    <a:lnTo>
                      <a:pt x="7" y="5"/>
                    </a:lnTo>
                    <a:lnTo>
                      <a:pt x="8" y="11"/>
                    </a:lnTo>
                    <a:lnTo>
                      <a:pt x="1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35" name="Line 1247"/>
              <p:cNvSpPr>
                <a:spLocks noChangeShapeType="1"/>
              </p:cNvSpPr>
              <p:nvPr userDrawn="1"/>
            </p:nvSpPr>
            <p:spPr bwMode="gray">
              <a:xfrm flipH="1">
                <a:off x="3538" y="1228"/>
                <a:ext cx="82" cy="4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36" name="Freeform 1248"/>
              <p:cNvSpPr>
                <a:spLocks/>
              </p:cNvSpPr>
              <p:nvPr userDrawn="1"/>
            </p:nvSpPr>
            <p:spPr bwMode="gray">
              <a:xfrm>
                <a:off x="3484" y="1172"/>
                <a:ext cx="8" cy="9"/>
              </a:xfrm>
              <a:custGeom>
                <a:avLst/>
                <a:gdLst>
                  <a:gd name="T0" fmla="*/ 0 w 8"/>
                  <a:gd name="T1" fmla="*/ 0 h 9"/>
                  <a:gd name="T2" fmla="*/ 3 w 8"/>
                  <a:gd name="T3" fmla="*/ 0 h 9"/>
                  <a:gd name="T4" fmla="*/ 5 w 8"/>
                  <a:gd name="T5" fmla="*/ 2 h 9"/>
                  <a:gd name="T6" fmla="*/ 7 w 8"/>
                  <a:gd name="T7" fmla="*/ 3 h 9"/>
                  <a:gd name="T8" fmla="*/ 8 w 8"/>
                  <a:gd name="T9" fmla="*/ 9 h 9"/>
                </a:gdLst>
                <a:ahLst/>
                <a:cxnLst>
                  <a:cxn ang="0">
                    <a:pos x="T0" y="T1"/>
                  </a:cxn>
                  <a:cxn ang="0">
                    <a:pos x="T2" y="T3"/>
                  </a:cxn>
                  <a:cxn ang="0">
                    <a:pos x="T4" y="T5"/>
                  </a:cxn>
                  <a:cxn ang="0">
                    <a:pos x="T6" y="T7"/>
                  </a:cxn>
                  <a:cxn ang="0">
                    <a:pos x="T8" y="T9"/>
                  </a:cxn>
                </a:cxnLst>
                <a:rect l="0" t="0" r="r" b="b"/>
                <a:pathLst>
                  <a:path w="8" h="9">
                    <a:moveTo>
                      <a:pt x="0" y="0"/>
                    </a:moveTo>
                    <a:lnTo>
                      <a:pt x="3" y="0"/>
                    </a:lnTo>
                    <a:lnTo>
                      <a:pt x="5" y="2"/>
                    </a:lnTo>
                    <a:lnTo>
                      <a:pt x="7" y="3"/>
                    </a:lnTo>
                    <a:lnTo>
                      <a:pt x="8"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37" name="Line 1249"/>
              <p:cNvSpPr>
                <a:spLocks noChangeShapeType="1"/>
              </p:cNvSpPr>
              <p:nvPr userDrawn="1"/>
            </p:nvSpPr>
            <p:spPr bwMode="gray">
              <a:xfrm flipH="1" flipV="1">
                <a:off x="3412" y="1147"/>
                <a:ext cx="203"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38" name="Line 1250"/>
              <p:cNvSpPr>
                <a:spLocks noChangeShapeType="1"/>
              </p:cNvSpPr>
              <p:nvPr userDrawn="1"/>
            </p:nvSpPr>
            <p:spPr bwMode="gray">
              <a:xfrm flipH="1" flipV="1">
                <a:off x="3412" y="1149"/>
                <a:ext cx="198"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39" name="Freeform 1251"/>
              <p:cNvSpPr>
                <a:spLocks/>
              </p:cNvSpPr>
              <p:nvPr userDrawn="1"/>
            </p:nvSpPr>
            <p:spPr bwMode="gray">
              <a:xfrm>
                <a:off x="3408" y="1149"/>
                <a:ext cx="4" cy="5"/>
              </a:xfrm>
              <a:custGeom>
                <a:avLst/>
                <a:gdLst>
                  <a:gd name="T0" fmla="*/ 4 w 4"/>
                  <a:gd name="T1" fmla="*/ 0 h 5"/>
                  <a:gd name="T2" fmla="*/ 4 w 4"/>
                  <a:gd name="T3" fmla="*/ 0 h 5"/>
                  <a:gd name="T4" fmla="*/ 4 w 4"/>
                  <a:gd name="T5" fmla="*/ 0 h 5"/>
                  <a:gd name="T6" fmla="*/ 2 w 4"/>
                  <a:gd name="T7" fmla="*/ 2 h 5"/>
                  <a:gd name="T8" fmla="*/ 2 w 4"/>
                  <a:gd name="T9" fmla="*/ 4 h 5"/>
                  <a:gd name="T10" fmla="*/ 0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4" y="0"/>
                    </a:lnTo>
                    <a:lnTo>
                      <a:pt x="4" y="0"/>
                    </a:lnTo>
                    <a:lnTo>
                      <a:pt x="2" y="2"/>
                    </a:lnTo>
                    <a:lnTo>
                      <a:pt x="2" y="4"/>
                    </a:lnTo>
                    <a:lnTo>
                      <a:pt x="0" y="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40" name="Line 1252"/>
              <p:cNvSpPr>
                <a:spLocks noChangeShapeType="1"/>
              </p:cNvSpPr>
              <p:nvPr userDrawn="1"/>
            </p:nvSpPr>
            <p:spPr bwMode="gray">
              <a:xfrm>
                <a:off x="3408" y="1154"/>
                <a:ext cx="209"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41" name="Freeform 1253"/>
              <p:cNvSpPr>
                <a:spLocks/>
              </p:cNvSpPr>
              <p:nvPr userDrawn="1"/>
            </p:nvSpPr>
            <p:spPr bwMode="gray">
              <a:xfrm>
                <a:off x="3610" y="1210"/>
                <a:ext cx="7" cy="9"/>
              </a:xfrm>
              <a:custGeom>
                <a:avLst/>
                <a:gdLst>
                  <a:gd name="T0" fmla="*/ 7 w 7"/>
                  <a:gd name="T1" fmla="*/ 9 h 9"/>
                  <a:gd name="T2" fmla="*/ 7 w 7"/>
                  <a:gd name="T3" fmla="*/ 6 h 9"/>
                  <a:gd name="T4" fmla="*/ 5 w 7"/>
                  <a:gd name="T5" fmla="*/ 4 h 9"/>
                  <a:gd name="T6" fmla="*/ 5 w 7"/>
                  <a:gd name="T7" fmla="*/ 2 h 9"/>
                  <a:gd name="T8" fmla="*/ 1 w 7"/>
                  <a:gd name="T9" fmla="*/ 0 h 9"/>
                  <a:gd name="T10" fmla="*/ 0 w 7"/>
                  <a:gd name="T11" fmla="*/ 2 h 9"/>
                </a:gdLst>
                <a:ahLst/>
                <a:cxnLst>
                  <a:cxn ang="0">
                    <a:pos x="T0" y="T1"/>
                  </a:cxn>
                  <a:cxn ang="0">
                    <a:pos x="T2" y="T3"/>
                  </a:cxn>
                  <a:cxn ang="0">
                    <a:pos x="T4" y="T5"/>
                  </a:cxn>
                  <a:cxn ang="0">
                    <a:pos x="T6" y="T7"/>
                  </a:cxn>
                  <a:cxn ang="0">
                    <a:pos x="T8" y="T9"/>
                  </a:cxn>
                  <a:cxn ang="0">
                    <a:pos x="T10" y="T11"/>
                  </a:cxn>
                </a:cxnLst>
                <a:rect l="0" t="0" r="r" b="b"/>
                <a:pathLst>
                  <a:path w="7" h="9">
                    <a:moveTo>
                      <a:pt x="7" y="9"/>
                    </a:moveTo>
                    <a:lnTo>
                      <a:pt x="7" y="6"/>
                    </a:lnTo>
                    <a:lnTo>
                      <a:pt x="5" y="4"/>
                    </a:lnTo>
                    <a:lnTo>
                      <a:pt x="5" y="2"/>
                    </a:lnTo>
                    <a:lnTo>
                      <a:pt x="1"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42" name="Freeform 1254"/>
              <p:cNvSpPr>
                <a:spLocks/>
              </p:cNvSpPr>
              <p:nvPr userDrawn="1"/>
            </p:nvSpPr>
            <p:spPr bwMode="gray">
              <a:xfrm>
                <a:off x="3613" y="1329"/>
                <a:ext cx="5" cy="7"/>
              </a:xfrm>
              <a:custGeom>
                <a:avLst/>
                <a:gdLst>
                  <a:gd name="T0" fmla="*/ 4 w 5"/>
                  <a:gd name="T1" fmla="*/ 7 h 7"/>
                  <a:gd name="T2" fmla="*/ 5 w 5"/>
                  <a:gd name="T3" fmla="*/ 6 h 7"/>
                  <a:gd name="T4" fmla="*/ 5 w 5"/>
                  <a:gd name="T5" fmla="*/ 4 h 7"/>
                  <a:gd name="T6" fmla="*/ 4 w 5"/>
                  <a:gd name="T7" fmla="*/ 2 h 7"/>
                  <a:gd name="T8" fmla="*/ 2 w 5"/>
                  <a:gd name="T9" fmla="*/ 2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4" y="7"/>
                    </a:moveTo>
                    <a:lnTo>
                      <a:pt x="5" y="6"/>
                    </a:lnTo>
                    <a:lnTo>
                      <a:pt x="5" y="4"/>
                    </a:lnTo>
                    <a:lnTo>
                      <a:pt x="4" y="2"/>
                    </a:lnTo>
                    <a:lnTo>
                      <a:pt x="2"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43" name="Line 1255"/>
              <p:cNvSpPr>
                <a:spLocks noChangeShapeType="1"/>
              </p:cNvSpPr>
              <p:nvPr userDrawn="1"/>
            </p:nvSpPr>
            <p:spPr bwMode="gray">
              <a:xfrm flipV="1">
                <a:off x="3618" y="1223"/>
                <a:ext cx="4" cy="1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44" name="Line 1256"/>
              <p:cNvSpPr>
                <a:spLocks noChangeShapeType="1"/>
              </p:cNvSpPr>
              <p:nvPr userDrawn="1"/>
            </p:nvSpPr>
            <p:spPr bwMode="gray">
              <a:xfrm flipV="1">
                <a:off x="3615" y="1228"/>
                <a:ext cx="5" cy="12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45" name="Freeform 1257"/>
              <p:cNvSpPr>
                <a:spLocks/>
              </p:cNvSpPr>
              <p:nvPr userDrawn="1"/>
            </p:nvSpPr>
            <p:spPr bwMode="gray">
              <a:xfrm>
                <a:off x="3617" y="1219"/>
                <a:ext cx="5" cy="9"/>
              </a:xfrm>
              <a:custGeom>
                <a:avLst/>
                <a:gdLst>
                  <a:gd name="T0" fmla="*/ 3 w 5"/>
                  <a:gd name="T1" fmla="*/ 9 h 9"/>
                  <a:gd name="T2" fmla="*/ 5 w 5"/>
                  <a:gd name="T3" fmla="*/ 7 h 9"/>
                  <a:gd name="T4" fmla="*/ 5 w 5"/>
                  <a:gd name="T5" fmla="*/ 5 h 9"/>
                  <a:gd name="T6" fmla="*/ 3 w 5"/>
                  <a:gd name="T7" fmla="*/ 4 h 9"/>
                  <a:gd name="T8" fmla="*/ 1 w 5"/>
                  <a:gd name="T9" fmla="*/ 2 h 9"/>
                  <a:gd name="T10" fmla="*/ 0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3" y="9"/>
                    </a:moveTo>
                    <a:lnTo>
                      <a:pt x="5" y="7"/>
                    </a:lnTo>
                    <a:lnTo>
                      <a:pt x="5" y="5"/>
                    </a:lnTo>
                    <a:lnTo>
                      <a:pt x="3" y="4"/>
                    </a:lnTo>
                    <a:lnTo>
                      <a:pt x="1"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46" name="Line 1258"/>
              <p:cNvSpPr>
                <a:spLocks noChangeShapeType="1"/>
              </p:cNvSpPr>
              <p:nvPr userDrawn="1"/>
            </p:nvSpPr>
            <p:spPr bwMode="gray">
              <a:xfrm flipH="1">
                <a:off x="3611" y="1219"/>
                <a:ext cx="6" cy="1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47" name="Freeform 1259"/>
              <p:cNvSpPr>
                <a:spLocks/>
              </p:cNvSpPr>
              <p:nvPr userDrawn="1"/>
            </p:nvSpPr>
            <p:spPr bwMode="gray">
              <a:xfrm>
                <a:off x="2816" y="1207"/>
                <a:ext cx="19" cy="2"/>
              </a:xfrm>
              <a:custGeom>
                <a:avLst/>
                <a:gdLst>
                  <a:gd name="T0" fmla="*/ 19 w 19"/>
                  <a:gd name="T1" fmla="*/ 0 h 2"/>
                  <a:gd name="T2" fmla="*/ 14 w 19"/>
                  <a:gd name="T3" fmla="*/ 2 h 2"/>
                  <a:gd name="T4" fmla="*/ 10 w 19"/>
                  <a:gd name="T5" fmla="*/ 2 h 2"/>
                  <a:gd name="T6" fmla="*/ 5 w 19"/>
                  <a:gd name="T7" fmla="*/ 2 h 2"/>
                  <a:gd name="T8" fmla="*/ 0 w 19"/>
                  <a:gd name="T9" fmla="*/ 2 h 2"/>
                </a:gdLst>
                <a:ahLst/>
                <a:cxnLst>
                  <a:cxn ang="0">
                    <a:pos x="T0" y="T1"/>
                  </a:cxn>
                  <a:cxn ang="0">
                    <a:pos x="T2" y="T3"/>
                  </a:cxn>
                  <a:cxn ang="0">
                    <a:pos x="T4" y="T5"/>
                  </a:cxn>
                  <a:cxn ang="0">
                    <a:pos x="T6" y="T7"/>
                  </a:cxn>
                  <a:cxn ang="0">
                    <a:pos x="T8" y="T9"/>
                  </a:cxn>
                </a:cxnLst>
                <a:rect l="0" t="0" r="r" b="b"/>
                <a:pathLst>
                  <a:path w="19" h="2">
                    <a:moveTo>
                      <a:pt x="19" y="0"/>
                    </a:moveTo>
                    <a:lnTo>
                      <a:pt x="14" y="2"/>
                    </a:lnTo>
                    <a:lnTo>
                      <a:pt x="10" y="2"/>
                    </a:lnTo>
                    <a:lnTo>
                      <a:pt x="5" y="2"/>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48" name="Line 1260"/>
              <p:cNvSpPr>
                <a:spLocks noChangeShapeType="1"/>
              </p:cNvSpPr>
              <p:nvPr userDrawn="1"/>
            </p:nvSpPr>
            <p:spPr bwMode="gray">
              <a:xfrm flipV="1">
                <a:off x="2826" y="1202"/>
                <a:ext cx="1" cy="11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49" name="Line 1261"/>
              <p:cNvSpPr>
                <a:spLocks noChangeShapeType="1"/>
              </p:cNvSpPr>
              <p:nvPr userDrawn="1"/>
            </p:nvSpPr>
            <p:spPr bwMode="gray">
              <a:xfrm flipV="1">
                <a:off x="2835" y="1196"/>
                <a:ext cx="1" cy="11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50" name="Line 1262"/>
              <p:cNvSpPr>
                <a:spLocks noChangeShapeType="1"/>
              </p:cNvSpPr>
              <p:nvPr userDrawn="1"/>
            </p:nvSpPr>
            <p:spPr bwMode="gray">
              <a:xfrm>
                <a:off x="2816" y="1207"/>
                <a:ext cx="1" cy="10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51" name="Freeform 1263"/>
              <p:cNvSpPr>
                <a:spLocks/>
              </p:cNvSpPr>
              <p:nvPr userDrawn="1"/>
            </p:nvSpPr>
            <p:spPr bwMode="gray">
              <a:xfrm>
                <a:off x="2816" y="1314"/>
                <a:ext cx="19" cy="3"/>
              </a:xfrm>
              <a:custGeom>
                <a:avLst/>
                <a:gdLst>
                  <a:gd name="T0" fmla="*/ 19 w 19"/>
                  <a:gd name="T1" fmla="*/ 0 h 3"/>
                  <a:gd name="T2" fmla="*/ 12 w 19"/>
                  <a:gd name="T3" fmla="*/ 3 h 3"/>
                  <a:gd name="T4" fmla="*/ 7 w 19"/>
                  <a:gd name="T5" fmla="*/ 3 h 3"/>
                  <a:gd name="T6" fmla="*/ 0 w 19"/>
                  <a:gd name="T7" fmla="*/ 1 h 3"/>
                </a:gdLst>
                <a:ahLst/>
                <a:cxnLst>
                  <a:cxn ang="0">
                    <a:pos x="T0" y="T1"/>
                  </a:cxn>
                  <a:cxn ang="0">
                    <a:pos x="T2" y="T3"/>
                  </a:cxn>
                  <a:cxn ang="0">
                    <a:pos x="T4" y="T5"/>
                  </a:cxn>
                  <a:cxn ang="0">
                    <a:pos x="T6" y="T7"/>
                  </a:cxn>
                </a:cxnLst>
                <a:rect l="0" t="0" r="r" b="b"/>
                <a:pathLst>
                  <a:path w="19" h="3">
                    <a:moveTo>
                      <a:pt x="19" y="0"/>
                    </a:moveTo>
                    <a:lnTo>
                      <a:pt x="12" y="3"/>
                    </a:lnTo>
                    <a:lnTo>
                      <a:pt x="7" y="3"/>
                    </a:lnTo>
                    <a:lnTo>
                      <a:pt x="0" y="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52" name="Freeform 1264"/>
              <p:cNvSpPr>
                <a:spLocks/>
              </p:cNvSpPr>
              <p:nvPr userDrawn="1"/>
            </p:nvSpPr>
            <p:spPr bwMode="gray">
              <a:xfrm>
                <a:off x="2817" y="1214"/>
                <a:ext cx="20" cy="2"/>
              </a:xfrm>
              <a:custGeom>
                <a:avLst/>
                <a:gdLst>
                  <a:gd name="T0" fmla="*/ 20 w 20"/>
                  <a:gd name="T1" fmla="*/ 2 h 2"/>
                  <a:gd name="T2" fmla="*/ 14 w 20"/>
                  <a:gd name="T3" fmla="*/ 0 h 2"/>
                  <a:gd name="T4" fmla="*/ 9 w 20"/>
                  <a:gd name="T5" fmla="*/ 0 h 2"/>
                  <a:gd name="T6" fmla="*/ 6 w 20"/>
                  <a:gd name="T7" fmla="*/ 0 h 2"/>
                  <a:gd name="T8" fmla="*/ 0 w 20"/>
                  <a:gd name="T9" fmla="*/ 2 h 2"/>
                </a:gdLst>
                <a:ahLst/>
                <a:cxnLst>
                  <a:cxn ang="0">
                    <a:pos x="T0" y="T1"/>
                  </a:cxn>
                  <a:cxn ang="0">
                    <a:pos x="T2" y="T3"/>
                  </a:cxn>
                  <a:cxn ang="0">
                    <a:pos x="T4" y="T5"/>
                  </a:cxn>
                  <a:cxn ang="0">
                    <a:pos x="T6" y="T7"/>
                  </a:cxn>
                  <a:cxn ang="0">
                    <a:pos x="T8" y="T9"/>
                  </a:cxn>
                </a:cxnLst>
                <a:rect l="0" t="0" r="r" b="b"/>
                <a:pathLst>
                  <a:path w="20" h="2">
                    <a:moveTo>
                      <a:pt x="20" y="2"/>
                    </a:moveTo>
                    <a:lnTo>
                      <a:pt x="14" y="0"/>
                    </a:lnTo>
                    <a:lnTo>
                      <a:pt x="9" y="0"/>
                    </a:lnTo>
                    <a:lnTo>
                      <a:pt x="6"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53" name="Line 1265"/>
              <p:cNvSpPr>
                <a:spLocks noChangeShapeType="1"/>
              </p:cNvSpPr>
              <p:nvPr userDrawn="1"/>
            </p:nvSpPr>
            <p:spPr bwMode="gray">
              <a:xfrm>
                <a:off x="2826" y="1202"/>
                <a:ext cx="1" cy="11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54" name="Line 1266"/>
              <p:cNvSpPr>
                <a:spLocks noChangeShapeType="1"/>
              </p:cNvSpPr>
              <p:nvPr userDrawn="1"/>
            </p:nvSpPr>
            <p:spPr bwMode="gray">
              <a:xfrm>
                <a:off x="2837" y="1196"/>
                <a:ext cx="1" cy="12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55" name="Freeform 1267"/>
              <p:cNvSpPr>
                <a:spLocks/>
              </p:cNvSpPr>
              <p:nvPr userDrawn="1"/>
            </p:nvSpPr>
            <p:spPr bwMode="gray">
              <a:xfrm>
                <a:off x="2817" y="1321"/>
                <a:ext cx="20" cy="1"/>
              </a:xfrm>
              <a:custGeom>
                <a:avLst/>
                <a:gdLst>
                  <a:gd name="T0" fmla="*/ 20 w 20"/>
                  <a:gd name="T1" fmla="*/ 1 h 1"/>
                  <a:gd name="T2" fmla="*/ 13 w 20"/>
                  <a:gd name="T3" fmla="*/ 0 h 1"/>
                  <a:gd name="T4" fmla="*/ 7 w 20"/>
                  <a:gd name="T5" fmla="*/ 0 h 1"/>
                  <a:gd name="T6" fmla="*/ 0 w 20"/>
                  <a:gd name="T7" fmla="*/ 1 h 1"/>
                </a:gdLst>
                <a:ahLst/>
                <a:cxnLst>
                  <a:cxn ang="0">
                    <a:pos x="T0" y="T1"/>
                  </a:cxn>
                  <a:cxn ang="0">
                    <a:pos x="T2" y="T3"/>
                  </a:cxn>
                  <a:cxn ang="0">
                    <a:pos x="T4" y="T5"/>
                  </a:cxn>
                  <a:cxn ang="0">
                    <a:pos x="T6" y="T7"/>
                  </a:cxn>
                </a:cxnLst>
                <a:rect l="0" t="0" r="r" b="b"/>
                <a:pathLst>
                  <a:path w="20" h="1">
                    <a:moveTo>
                      <a:pt x="20" y="1"/>
                    </a:moveTo>
                    <a:lnTo>
                      <a:pt x="13" y="0"/>
                    </a:lnTo>
                    <a:lnTo>
                      <a:pt x="7" y="0"/>
                    </a:lnTo>
                    <a:lnTo>
                      <a:pt x="0" y="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56" name="Line 1268"/>
              <p:cNvSpPr>
                <a:spLocks noChangeShapeType="1"/>
              </p:cNvSpPr>
              <p:nvPr userDrawn="1"/>
            </p:nvSpPr>
            <p:spPr bwMode="gray">
              <a:xfrm flipV="1">
                <a:off x="2817" y="1205"/>
                <a:ext cx="1" cy="1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57" name="Freeform 1269"/>
              <p:cNvSpPr>
                <a:spLocks/>
              </p:cNvSpPr>
              <p:nvPr userDrawn="1"/>
            </p:nvSpPr>
            <p:spPr bwMode="gray">
              <a:xfrm>
                <a:off x="3038" y="1515"/>
                <a:ext cx="5" cy="8"/>
              </a:xfrm>
              <a:custGeom>
                <a:avLst/>
                <a:gdLst>
                  <a:gd name="T0" fmla="*/ 3 w 5"/>
                  <a:gd name="T1" fmla="*/ 0 h 8"/>
                  <a:gd name="T2" fmla="*/ 0 w 5"/>
                  <a:gd name="T3" fmla="*/ 1 h 8"/>
                  <a:gd name="T4" fmla="*/ 0 w 5"/>
                  <a:gd name="T5" fmla="*/ 3 h 8"/>
                  <a:gd name="T6" fmla="*/ 1 w 5"/>
                  <a:gd name="T7" fmla="*/ 7 h 8"/>
                  <a:gd name="T8" fmla="*/ 5 w 5"/>
                  <a:gd name="T9" fmla="*/ 8 h 8"/>
                </a:gdLst>
                <a:ahLst/>
                <a:cxnLst>
                  <a:cxn ang="0">
                    <a:pos x="T0" y="T1"/>
                  </a:cxn>
                  <a:cxn ang="0">
                    <a:pos x="T2" y="T3"/>
                  </a:cxn>
                  <a:cxn ang="0">
                    <a:pos x="T4" y="T5"/>
                  </a:cxn>
                  <a:cxn ang="0">
                    <a:pos x="T6" y="T7"/>
                  </a:cxn>
                  <a:cxn ang="0">
                    <a:pos x="T8" y="T9"/>
                  </a:cxn>
                </a:cxnLst>
                <a:rect l="0" t="0" r="r" b="b"/>
                <a:pathLst>
                  <a:path w="5" h="8">
                    <a:moveTo>
                      <a:pt x="3" y="0"/>
                    </a:moveTo>
                    <a:lnTo>
                      <a:pt x="0" y="1"/>
                    </a:lnTo>
                    <a:lnTo>
                      <a:pt x="0" y="3"/>
                    </a:lnTo>
                    <a:lnTo>
                      <a:pt x="1" y="7"/>
                    </a:lnTo>
                    <a:lnTo>
                      <a:pt x="5"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58" name="Line 1270"/>
              <p:cNvSpPr>
                <a:spLocks noChangeShapeType="1"/>
              </p:cNvSpPr>
              <p:nvPr userDrawn="1"/>
            </p:nvSpPr>
            <p:spPr bwMode="gray">
              <a:xfrm flipH="1">
                <a:off x="3038" y="1406"/>
                <a:ext cx="1" cy="15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59" name="Line 1271"/>
              <p:cNvSpPr>
                <a:spLocks noChangeShapeType="1"/>
              </p:cNvSpPr>
              <p:nvPr userDrawn="1"/>
            </p:nvSpPr>
            <p:spPr bwMode="gray">
              <a:xfrm flipH="1">
                <a:off x="3039" y="1408"/>
                <a:ext cx="2" cy="14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60" name="Line 1272"/>
              <p:cNvSpPr>
                <a:spLocks noChangeShapeType="1"/>
              </p:cNvSpPr>
              <p:nvPr userDrawn="1"/>
            </p:nvSpPr>
            <p:spPr bwMode="gray">
              <a:xfrm flipV="1">
                <a:off x="3043" y="1405"/>
                <a:ext cx="2" cy="14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61" name="Freeform 1273"/>
              <p:cNvSpPr>
                <a:spLocks/>
              </p:cNvSpPr>
              <p:nvPr userDrawn="1"/>
            </p:nvSpPr>
            <p:spPr bwMode="gray">
              <a:xfrm>
                <a:off x="3039" y="1405"/>
                <a:ext cx="6" cy="3"/>
              </a:xfrm>
              <a:custGeom>
                <a:avLst/>
                <a:gdLst>
                  <a:gd name="T0" fmla="*/ 2 w 6"/>
                  <a:gd name="T1" fmla="*/ 3 h 3"/>
                  <a:gd name="T2" fmla="*/ 0 w 6"/>
                  <a:gd name="T3" fmla="*/ 3 h 3"/>
                  <a:gd name="T4" fmla="*/ 0 w 6"/>
                  <a:gd name="T5" fmla="*/ 1 h 3"/>
                  <a:gd name="T6" fmla="*/ 0 w 6"/>
                  <a:gd name="T7" fmla="*/ 1 h 3"/>
                  <a:gd name="T8" fmla="*/ 2 w 6"/>
                  <a:gd name="T9" fmla="*/ 0 h 3"/>
                  <a:gd name="T10" fmla="*/ 6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2" y="3"/>
                    </a:moveTo>
                    <a:lnTo>
                      <a:pt x="0" y="3"/>
                    </a:lnTo>
                    <a:lnTo>
                      <a:pt x="0" y="1"/>
                    </a:lnTo>
                    <a:lnTo>
                      <a:pt x="0" y="1"/>
                    </a:lnTo>
                    <a:lnTo>
                      <a:pt x="2" y="0"/>
                    </a:lnTo>
                    <a:lnTo>
                      <a:pt x="6"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62" name="Freeform 1274"/>
              <p:cNvSpPr>
                <a:spLocks/>
              </p:cNvSpPr>
              <p:nvPr userDrawn="1"/>
            </p:nvSpPr>
            <p:spPr bwMode="gray">
              <a:xfrm>
                <a:off x="3192" y="847"/>
                <a:ext cx="17" cy="1"/>
              </a:xfrm>
              <a:custGeom>
                <a:avLst/>
                <a:gdLst>
                  <a:gd name="T0" fmla="*/ 0 w 17"/>
                  <a:gd name="T1" fmla="*/ 1 h 1"/>
                  <a:gd name="T2" fmla="*/ 5 w 17"/>
                  <a:gd name="T3" fmla="*/ 0 h 1"/>
                  <a:gd name="T4" fmla="*/ 12 w 17"/>
                  <a:gd name="T5" fmla="*/ 0 h 1"/>
                  <a:gd name="T6" fmla="*/ 17 w 17"/>
                  <a:gd name="T7" fmla="*/ 0 h 1"/>
                </a:gdLst>
                <a:ahLst/>
                <a:cxnLst>
                  <a:cxn ang="0">
                    <a:pos x="T0" y="T1"/>
                  </a:cxn>
                  <a:cxn ang="0">
                    <a:pos x="T2" y="T3"/>
                  </a:cxn>
                  <a:cxn ang="0">
                    <a:pos x="T4" y="T5"/>
                  </a:cxn>
                  <a:cxn ang="0">
                    <a:pos x="T6" y="T7"/>
                  </a:cxn>
                </a:cxnLst>
                <a:rect l="0" t="0" r="r" b="b"/>
                <a:pathLst>
                  <a:path w="17" h="1">
                    <a:moveTo>
                      <a:pt x="0" y="1"/>
                    </a:moveTo>
                    <a:lnTo>
                      <a:pt x="5" y="0"/>
                    </a:lnTo>
                    <a:lnTo>
                      <a:pt x="12" y="0"/>
                    </a:lnTo>
                    <a:lnTo>
                      <a:pt x="17"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63" name="Line 1275"/>
              <p:cNvSpPr>
                <a:spLocks noChangeShapeType="1"/>
              </p:cNvSpPr>
              <p:nvPr userDrawn="1"/>
            </p:nvSpPr>
            <p:spPr bwMode="gray">
              <a:xfrm flipH="1">
                <a:off x="3185" y="840"/>
                <a:ext cx="10"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64" name="Line 1276"/>
              <p:cNvSpPr>
                <a:spLocks noChangeShapeType="1"/>
              </p:cNvSpPr>
              <p:nvPr userDrawn="1"/>
            </p:nvSpPr>
            <p:spPr bwMode="gray">
              <a:xfrm flipV="1">
                <a:off x="3188" y="840"/>
                <a:ext cx="14" cy="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65" name="Freeform 1277"/>
              <p:cNvSpPr>
                <a:spLocks/>
              </p:cNvSpPr>
              <p:nvPr userDrawn="1"/>
            </p:nvSpPr>
            <p:spPr bwMode="gray">
              <a:xfrm>
                <a:off x="3192" y="840"/>
                <a:ext cx="10" cy="8"/>
              </a:xfrm>
              <a:custGeom>
                <a:avLst/>
                <a:gdLst>
                  <a:gd name="T0" fmla="*/ 10 w 10"/>
                  <a:gd name="T1" fmla="*/ 0 h 8"/>
                  <a:gd name="T2" fmla="*/ 5 w 10"/>
                  <a:gd name="T3" fmla="*/ 0 h 8"/>
                  <a:gd name="T4" fmla="*/ 1 w 10"/>
                  <a:gd name="T5" fmla="*/ 1 h 8"/>
                  <a:gd name="T6" fmla="*/ 0 w 10"/>
                  <a:gd name="T7" fmla="*/ 3 h 8"/>
                  <a:gd name="T8" fmla="*/ 0 w 10"/>
                  <a:gd name="T9" fmla="*/ 8 h 8"/>
                </a:gdLst>
                <a:ahLst/>
                <a:cxnLst>
                  <a:cxn ang="0">
                    <a:pos x="T0" y="T1"/>
                  </a:cxn>
                  <a:cxn ang="0">
                    <a:pos x="T2" y="T3"/>
                  </a:cxn>
                  <a:cxn ang="0">
                    <a:pos x="T4" y="T5"/>
                  </a:cxn>
                  <a:cxn ang="0">
                    <a:pos x="T6" y="T7"/>
                  </a:cxn>
                  <a:cxn ang="0">
                    <a:pos x="T8" y="T9"/>
                  </a:cxn>
                </a:cxnLst>
                <a:rect l="0" t="0" r="r" b="b"/>
                <a:pathLst>
                  <a:path w="10" h="8">
                    <a:moveTo>
                      <a:pt x="10" y="0"/>
                    </a:moveTo>
                    <a:lnTo>
                      <a:pt x="5" y="0"/>
                    </a:lnTo>
                    <a:lnTo>
                      <a:pt x="1" y="1"/>
                    </a:lnTo>
                    <a:lnTo>
                      <a:pt x="0" y="3"/>
                    </a:lnTo>
                    <a:lnTo>
                      <a:pt x="0"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66" name="Freeform 1278"/>
              <p:cNvSpPr>
                <a:spLocks/>
              </p:cNvSpPr>
              <p:nvPr userDrawn="1"/>
            </p:nvSpPr>
            <p:spPr bwMode="gray">
              <a:xfrm>
                <a:off x="3401" y="1016"/>
                <a:ext cx="6" cy="7"/>
              </a:xfrm>
              <a:custGeom>
                <a:avLst/>
                <a:gdLst>
                  <a:gd name="T0" fmla="*/ 2 w 6"/>
                  <a:gd name="T1" fmla="*/ 7 h 7"/>
                  <a:gd name="T2" fmla="*/ 6 w 6"/>
                  <a:gd name="T3" fmla="*/ 7 h 7"/>
                  <a:gd name="T4" fmla="*/ 6 w 6"/>
                  <a:gd name="T5" fmla="*/ 6 h 7"/>
                  <a:gd name="T6" fmla="*/ 4 w 6"/>
                  <a:gd name="T7" fmla="*/ 4 h 7"/>
                  <a:gd name="T8" fmla="*/ 2 w 6"/>
                  <a:gd name="T9" fmla="*/ 2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2" y="7"/>
                    </a:moveTo>
                    <a:lnTo>
                      <a:pt x="6" y="7"/>
                    </a:lnTo>
                    <a:lnTo>
                      <a:pt x="6" y="6"/>
                    </a:lnTo>
                    <a:lnTo>
                      <a:pt x="4" y="4"/>
                    </a:lnTo>
                    <a:lnTo>
                      <a:pt x="2"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67" name="Line 1279"/>
              <p:cNvSpPr>
                <a:spLocks noChangeShapeType="1"/>
              </p:cNvSpPr>
              <p:nvPr userDrawn="1"/>
            </p:nvSpPr>
            <p:spPr bwMode="gray">
              <a:xfrm flipV="1">
                <a:off x="3403" y="910"/>
                <a:ext cx="5" cy="22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68" name="Line 1280"/>
              <p:cNvSpPr>
                <a:spLocks noChangeShapeType="1"/>
              </p:cNvSpPr>
              <p:nvPr userDrawn="1"/>
            </p:nvSpPr>
            <p:spPr bwMode="gray">
              <a:xfrm flipV="1">
                <a:off x="3401" y="913"/>
                <a:ext cx="6" cy="22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69" name="Freeform 1281"/>
              <p:cNvSpPr>
                <a:spLocks/>
              </p:cNvSpPr>
              <p:nvPr userDrawn="1"/>
            </p:nvSpPr>
            <p:spPr bwMode="gray">
              <a:xfrm>
                <a:off x="3403" y="906"/>
                <a:ext cx="5" cy="7"/>
              </a:xfrm>
              <a:custGeom>
                <a:avLst/>
                <a:gdLst>
                  <a:gd name="T0" fmla="*/ 4 w 5"/>
                  <a:gd name="T1" fmla="*/ 7 h 7"/>
                  <a:gd name="T2" fmla="*/ 5 w 5"/>
                  <a:gd name="T3" fmla="*/ 5 h 7"/>
                  <a:gd name="T4" fmla="*/ 5 w 5"/>
                  <a:gd name="T5" fmla="*/ 4 h 7"/>
                  <a:gd name="T6" fmla="*/ 5 w 5"/>
                  <a:gd name="T7" fmla="*/ 2 h 7"/>
                  <a:gd name="T8" fmla="*/ 4 w 5"/>
                  <a:gd name="T9" fmla="*/ 0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4" y="7"/>
                    </a:moveTo>
                    <a:lnTo>
                      <a:pt x="5" y="5"/>
                    </a:lnTo>
                    <a:lnTo>
                      <a:pt x="5" y="4"/>
                    </a:lnTo>
                    <a:lnTo>
                      <a:pt x="5" y="2"/>
                    </a:lnTo>
                    <a:lnTo>
                      <a:pt x="4"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70" name="Line 1282"/>
              <p:cNvSpPr>
                <a:spLocks noChangeShapeType="1"/>
              </p:cNvSpPr>
              <p:nvPr userDrawn="1"/>
            </p:nvSpPr>
            <p:spPr bwMode="gray">
              <a:xfrm flipH="1">
                <a:off x="3398" y="906"/>
                <a:ext cx="5"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71" name="Freeform 1283"/>
              <p:cNvSpPr>
                <a:spLocks/>
              </p:cNvSpPr>
              <p:nvPr userDrawn="1"/>
            </p:nvSpPr>
            <p:spPr bwMode="gray">
              <a:xfrm>
                <a:off x="3398" y="1133"/>
                <a:ext cx="5" cy="6"/>
              </a:xfrm>
              <a:custGeom>
                <a:avLst/>
                <a:gdLst>
                  <a:gd name="T0" fmla="*/ 3 w 5"/>
                  <a:gd name="T1" fmla="*/ 0 h 6"/>
                  <a:gd name="T2" fmla="*/ 5 w 5"/>
                  <a:gd name="T3" fmla="*/ 2 h 6"/>
                  <a:gd name="T4" fmla="*/ 5 w 5"/>
                  <a:gd name="T5" fmla="*/ 2 h 6"/>
                  <a:gd name="T6" fmla="*/ 5 w 5"/>
                  <a:gd name="T7" fmla="*/ 4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3" y="0"/>
                    </a:moveTo>
                    <a:lnTo>
                      <a:pt x="5" y="2"/>
                    </a:lnTo>
                    <a:lnTo>
                      <a:pt x="5" y="2"/>
                    </a:lnTo>
                    <a:lnTo>
                      <a:pt x="5" y="4"/>
                    </a:lnTo>
                    <a:lnTo>
                      <a:pt x="2" y="4"/>
                    </a:lnTo>
                    <a:lnTo>
                      <a:pt x="0" y="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72" name="Freeform 1284"/>
              <p:cNvSpPr>
                <a:spLocks/>
              </p:cNvSpPr>
              <p:nvPr userDrawn="1"/>
            </p:nvSpPr>
            <p:spPr bwMode="gray">
              <a:xfrm>
                <a:off x="3324" y="936"/>
                <a:ext cx="11" cy="16"/>
              </a:xfrm>
              <a:custGeom>
                <a:avLst/>
                <a:gdLst>
                  <a:gd name="T0" fmla="*/ 11 w 11"/>
                  <a:gd name="T1" fmla="*/ 16 h 16"/>
                  <a:gd name="T2" fmla="*/ 11 w 11"/>
                  <a:gd name="T3" fmla="*/ 10 h 16"/>
                  <a:gd name="T4" fmla="*/ 9 w 11"/>
                  <a:gd name="T5" fmla="*/ 5 h 16"/>
                  <a:gd name="T6" fmla="*/ 6 w 11"/>
                  <a:gd name="T7" fmla="*/ 2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11" y="10"/>
                    </a:lnTo>
                    <a:lnTo>
                      <a:pt x="9" y="5"/>
                    </a:lnTo>
                    <a:lnTo>
                      <a:pt x="6"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73" name="Line 1285"/>
              <p:cNvSpPr>
                <a:spLocks noChangeShapeType="1"/>
              </p:cNvSpPr>
              <p:nvPr userDrawn="1"/>
            </p:nvSpPr>
            <p:spPr bwMode="gray">
              <a:xfrm flipH="1">
                <a:off x="3312" y="904"/>
                <a:ext cx="91" cy="4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74" name="Line 1286"/>
              <p:cNvSpPr>
                <a:spLocks noChangeShapeType="1"/>
              </p:cNvSpPr>
              <p:nvPr userDrawn="1"/>
            </p:nvSpPr>
            <p:spPr bwMode="gray">
              <a:xfrm flipH="1">
                <a:off x="3312" y="913"/>
                <a:ext cx="95" cy="5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75" name="Line 1287"/>
              <p:cNvSpPr>
                <a:spLocks noChangeShapeType="1"/>
              </p:cNvSpPr>
              <p:nvPr userDrawn="1"/>
            </p:nvSpPr>
            <p:spPr bwMode="gray">
              <a:xfrm flipV="1">
                <a:off x="3314" y="897"/>
                <a:ext cx="82" cy="4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76" name="Freeform 1288"/>
              <p:cNvSpPr>
                <a:spLocks/>
              </p:cNvSpPr>
              <p:nvPr userDrawn="1"/>
            </p:nvSpPr>
            <p:spPr bwMode="gray">
              <a:xfrm>
                <a:off x="3396" y="897"/>
                <a:ext cx="11" cy="16"/>
              </a:xfrm>
              <a:custGeom>
                <a:avLst/>
                <a:gdLst>
                  <a:gd name="T0" fmla="*/ 0 w 11"/>
                  <a:gd name="T1" fmla="*/ 0 h 16"/>
                  <a:gd name="T2" fmla="*/ 4 w 11"/>
                  <a:gd name="T3" fmla="*/ 4 h 16"/>
                  <a:gd name="T4" fmla="*/ 7 w 11"/>
                  <a:gd name="T5" fmla="*/ 7 h 16"/>
                  <a:gd name="T6" fmla="*/ 11 w 11"/>
                  <a:gd name="T7" fmla="*/ 11 h 16"/>
                  <a:gd name="T8" fmla="*/ 11 w 11"/>
                  <a:gd name="T9" fmla="*/ 16 h 16"/>
                </a:gdLst>
                <a:ahLst/>
                <a:cxnLst>
                  <a:cxn ang="0">
                    <a:pos x="T0" y="T1"/>
                  </a:cxn>
                  <a:cxn ang="0">
                    <a:pos x="T2" y="T3"/>
                  </a:cxn>
                  <a:cxn ang="0">
                    <a:pos x="T4" y="T5"/>
                  </a:cxn>
                  <a:cxn ang="0">
                    <a:pos x="T6" y="T7"/>
                  </a:cxn>
                  <a:cxn ang="0">
                    <a:pos x="T8" y="T9"/>
                  </a:cxn>
                </a:cxnLst>
                <a:rect l="0" t="0" r="r" b="b"/>
                <a:pathLst>
                  <a:path w="11" h="16">
                    <a:moveTo>
                      <a:pt x="0" y="0"/>
                    </a:moveTo>
                    <a:lnTo>
                      <a:pt x="4" y="4"/>
                    </a:lnTo>
                    <a:lnTo>
                      <a:pt x="7" y="7"/>
                    </a:lnTo>
                    <a:lnTo>
                      <a:pt x="11" y="11"/>
                    </a:lnTo>
                    <a:lnTo>
                      <a:pt x="11"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77" name="Freeform 1289"/>
              <p:cNvSpPr>
                <a:spLocks/>
              </p:cNvSpPr>
              <p:nvPr userDrawn="1"/>
            </p:nvSpPr>
            <p:spPr bwMode="gray">
              <a:xfrm>
                <a:off x="3298" y="868"/>
                <a:ext cx="9" cy="8"/>
              </a:xfrm>
              <a:custGeom>
                <a:avLst/>
                <a:gdLst>
                  <a:gd name="T0" fmla="*/ 9 w 9"/>
                  <a:gd name="T1" fmla="*/ 8 h 8"/>
                  <a:gd name="T2" fmla="*/ 7 w 9"/>
                  <a:gd name="T3" fmla="*/ 5 h 8"/>
                  <a:gd name="T4" fmla="*/ 5 w 9"/>
                  <a:gd name="T5" fmla="*/ 1 h 8"/>
                  <a:gd name="T6" fmla="*/ 4 w 9"/>
                  <a:gd name="T7" fmla="*/ 0 h 8"/>
                  <a:gd name="T8" fmla="*/ 0 w 9"/>
                  <a:gd name="T9" fmla="*/ 0 h 8"/>
                </a:gdLst>
                <a:ahLst/>
                <a:cxnLst>
                  <a:cxn ang="0">
                    <a:pos x="T0" y="T1"/>
                  </a:cxn>
                  <a:cxn ang="0">
                    <a:pos x="T2" y="T3"/>
                  </a:cxn>
                  <a:cxn ang="0">
                    <a:pos x="T4" y="T5"/>
                  </a:cxn>
                  <a:cxn ang="0">
                    <a:pos x="T6" y="T7"/>
                  </a:cxn>
                  <a:cxn ang="0">
                    <a:pos x="T8" y="T9"/>
                  </a:cxn>
                </a:cxnLst>
                <a:rect l="0" t="0" r="r" b="b"/>
                <a:pathLst>
                  <a:path w="9" h="8">
                    <a:moveTo>
                      <a:pt x="9" y="8"/>
                    </a:moveTo>
                    <a:lnTo>
                      <a:pt x="7" y="5"/>
                    </a:lnTo>
                    <a:lnTo>
                      <a:pt x="5" y="1"/>
                    </a:lnTo>
                    <a:lnTo>
                      <a:pt x="4"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78" name="Line 1290"/>
              <p:cNvSpPr>
                <a:spLocks noChangeShapeType="1"/>
              </p:cNvSpPr>
              <p:nvPr userDrawn="1"/>
            </p:nvSpPr>
            <p:spPr bwMode="gray">
              <a:xfrm>
                <a:off x="3207" y="840"/>
                <a:ext cx="194" cy="5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79" name="Line 1291"/>
              <p:cNvSpPr>
                <a:spLocks noChangeShapeType="1"/>
              </p:cNvSpPr>
              <p:nvPr userDrawn="1"/>
            </p:nvSpPr>
            <p:spPr bwMode="gray">
              <a:xfrm>
                <a:off x="3209" y="847"/>
                <a:ext cx="194" cy="5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80" name="Freeform 1292"/>
              <p:cNvSpPr>
                <a:spLocks/>
              </p:cNvSpPr>
              <p:nvPr userDrawn="1"/>
            </p:nvSpPr>
            <p:spPr bwMode="gray">
              <a:xfrm>
                <a:off x="3396" y="897"/>
                <a:ext cx="7" cy="9"/>
              </a:xfrm>
              <a:custGeom>
                <a:avLst/>
                <a:gdLst>
                  <a:gd name="T0" fmla="*/ 7 w 7"/>
                  <a:gd name="T1" fmla="*/ 9 h 9"/>
                  <a:gd name="T2" fmla="*/ 7 w 7"/>
                  <a:gd name="T3" fmla="*/ 6 h 9"/>
                  <a:gd name="T4" fmla="*/ 7 w 7"/>
                  <a:gd name="T5" fmla="*/ 2 h 9"/>
                  <a:gd name="T6" fmla="*/ 5 w 7"/>
                  <a:gd name="T7" fmla="*/ 0 h 9"/>
                  <a:gd name="T8" fmla="*/ 4 w 7"/>
                  <a:gd name="T9" fmla="*/ 0 h 9"/>
                  <a:gd name="T10" fmla="*/ 0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7" y="9"/>
                    </a:moveTo>
                    <a:lnTo>
                      <a:pt x="7" y="6"/>
                    </a:lnTo>
                    <a:lnTo>
                      <a:pt x="7" y="2"/>
                    </a:lnTo>
                    <a:lnTo>
                      <a:pt x="5" y="0"/>
                    </a:lnTo>
                    <a:lnTo>
                      <a:pt x="4"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81" name="Line 1293"/>
              <p:cNvSpPr>
                <a:spLocks noChangeShapeType="1"/>
              </p:cNvSpPr>
              <p:nvPr userDrawn="1"/>
            </p:nvSpPr>
            <p:spPr bwMode="gray">
              <a:xfrm flipH="1" flipV="1">
                <a:off x="3202" y="840"/>
                <a:ext cx="194" cy="5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82" name="Freeform 1294"/>
              <p:cNvSpPr>
                <a:spLocks/>
              </p:cNvSpPr>
              <p:nvPr userDrawn="1"/>
            </p:nvSpPr>
            <p:spPr bwMode="gray">
              <a:xfrm>
                <a:off x="3202" y="838"/>
                <a:ext cx="7" cy="9"/>
              </a:xfrm>
              <a:custGeom>
                <a:avLst/>
                <a:gdLst>
                  <a:gd name="T0" fmla="*/ 0 w 7"/>
                  <a:gd name="T1" fmla="*/ 2 h 9"/>
                  <a:gd name="T2" fmla="*/ 4 w 7"/>
                  <a:gd name="T3" fmla="*/ 0 h 9"/>
                  <a:gd name="T4" fmla="*/ 5 w 7"/>
                  <a:gd name="T5" fmla="*/ 2 h 9"/>
                  <a:gd name="T6" fmla="*/ 7 w 7"/>
                  <a:gd name="T7" fmla="*/ 3 h 9"/>
                  <a:gd name="T8" fmla="*/ 7 w 7"/>
                  <a:gd name="T9" fmla="*/ 7 h 9"/>
                  <a:gd name="T10" fmla="*/ 7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2"/>
                    </a:moveTo>
                    <a:lnTo>
                      <a:pt x="4" y="0"/>
                    </a:lnTo>
                    <a:lnTo>
                      <a:pt x="5" y="2"/>
                    </a:lnTo>
                    <a:lnTo>
                      <a:pt x="7" y="3"/>
                    </a:lnTo>
                    <a:lnTo>
                      <a:pt x="7" y="7"/>
                    </a:lnTo>
                    <a:lnTo>
                      <a:pt x="7"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83" name="Freeform 1295"/>
              <p:cNvSpPr>
                <a:spLocks/>
              </p:cNvSpPr>
              <p:nvPr userDrawn="1"/>
            </p:nvSpPr>
            <p:spPr bwMode="gray">
              <a:xfrm>
                <a:off x="3345" y="1823"/>
                <a:ext cx="9" cy="8"/>
              </a:xfrm>
              <a:custGeom>
                <a:avLst/>
                <a:gdLst>
                  <a:gd name="T0" fmla="*/ 0 w 9"/>
                  <a:gd name="T1" fmla="*/ 0 h 8"/>
                  <a:gd name="T2" fmla="*/ 4 w 9"/>
                  <a:gd name="T3" fmla="*/ 0 h 8"/>
                  <a:gd name="T4" fmla="*/ 6 w 9"/>
                  <a:gd name="T5" fmla="*/ 0 h 8"/>
                  <a:gd name="T6" fmla="*/ 7 w 9"/>
                  <a:gd name="T7" fmla="*/ 1 h 8"/>
                  <a:gd name="T8" fmla="*/ 9 w 9"/>
                  <a:gd name="T9" fmla="*/ 5 h 8"/>
                  <a:gd name="T10" fmla="*/ 9 w 9"/>
                  <a:gd name="T11" fmla="*/ 8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4" y="0"/>
                    </a:lnTo>
                    <a:lnTo>
                      <a:pt x="6" y="0"/>
                    </a:lnTo>
                    <a:lnTo>
                      <a:pt x="7" y="1"/>
                    </a:lnTo>
                    <a:lnTo>
                      <a:pt x="9" y="5"/>
                    </a:lnTo>
                    <a:lnTo>
                      <a:pt x="9"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84" name="Freeform 1296"/>
              <p:cNvSpPr>
                <a:spLocks/>
              </p:cNvSpPr>
              <p:nvPr userDrawn="1"/>
            </p:nvSpPr>
            <p:spPr bwMode="gray">
              <a:xfrm>
                <a:off x="2976" y="1826"/>
                <a:ext cx="11" cy="16"/>
              </a:xfrm>
              <a:custGeom>
                <a:avLst/>
                <a:gdLst>
                  <a:gd name="T0" fmla="*/ 11 w 11"/>
                  <a:gd name="T1" fmla="*/ 16 h 16"/>
                  <a:gd name="T2" fmla="*/ 7 w 11"/>
                  <a:gd name="T3" fmla="*/ 14 h 16"/>
                  <a:gd name="T4" fmla="*/ 4 w 11"/>
                  <a:gd name="T5" fmla="*/ 11 h 16"/>
                  <a:gd name="T6" fmla="*/ 0 w 11"/>
                  <a:gd name="T7" fmla="*/ 5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7" y="14"/>
                    </a:lnTo>
                    <a:lnTo>
                      <a:pt x="4" y="11"/>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85" name="Freeform 1297"/>
              <p:cNvSpPr>
                <a:spLocks/>
              </p:cNvSpPr>
              <p:nvPr userDrawn="1"/>
            </p:nvSpPr>
            <p:spPr bwMode="gray">
              <a:xfrm>
                <a:off x="3081" y="1873"/>
                <a:ext cx="9" cy="7"/>
              </a:xfrm>
              <a:custGeom>
                <a:avLst/>
                <a:gdLst>
                  <a:gd name="T0" fmla="*/ 9 w 9"/>
                  <a:gd name="T1" fmla="*/ 7 h 7"/>
                  <a:gd name="T2" fmla="*/ 7 w 9"/>
                  <a:gd name="T3" fmla="*/ 7 h 7"/>
                  <a:gd name="T4" fmla="*/ 4 w 9"/>
                  <a:gd name="T5" fmla="*/ 7 h 7"/>
                  <a:gd name="T6" fmla="*/ 2 w 9"/>
                  <a:gd name="T7" fmla="*/ 7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7" y="7"/>
                    </a:lnTo>
                    <a:lnTo>
                      <a:pt x="4" y="7"/>
                    </a:lnTo>
                    <a:lnTo>
                      <a:pt x="2" y="7"/>
                    </a:lnTo>
                    <a:lnTo>
                      <a:pt x="0"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86" name="Line 1298"/>
              <p:cNvSpPr>
                <a:spLocks noChangeShapeType="1"/>
              </p:cNvSpPr>
              <p:nvPr userDrawn="1"/>
            </p:nvSpPr>
            <p:spPr bwMode="gray">
              <a:xfrm>
                <a:off x="2982" y="1842"/>
                <a:ext cx="204"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87" name="Line 1299"/>
              <p:cNvSpPr>
                <a:spLocks noChangeShapeType="1"/>
              </p:cNvSpPr>
              <p:nvPr userDrawn="1"/>
            </p:nvSpPr>
            <p:spPr bwMode="gray">
              <a:xfrm>
                <a:off x="2987" y="1842"/>
                <a:ext cx="206"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88" name="Freeform 1300"/>
              <p:cNvSpPr>
                <a:spLocks/>
              </p:cNvSpPr>
              <p:nvPr userDrawn="1"/>
            </p:nvSpPr>
            <p:spPr bwMode="gray">
              <a:xfrm>
                <a:off x="3185" y="1910"/>
                <a:ext cx="8" cy="9"/>
              </a:xfrm>
              <a:custGeom>
                <a:avLst/>
                <a:gdLst>
                  <a:gd name="T0" fmla="*/ 8 w 8"/>
                  <a:gd name="T1" fmla="*/ 7 h 9"/>
                  <a:gd name="T2" fmla="*/ 5 w 8"/>
                  <a:gd name="T3" fmla="*/ 9 h 9"/>
                  <a:gd name="T4" fmla="*/ 3 w 8"/>
                  <a:gd name="T5" fmla="*/ 9 h 9"/>
                  <a:gd name="T6" fmla="*/ 1 w 8"/>
                  <a:gd name="T7" fmla="*/ 7 h 9"/>
                  <a:gd name="T8" fmla="*/ 0 w 8"/>
                  <a:gd name="T9" fmla="*/ 3 h 9"/>
                  <a:gd name="T10" fmla="*/ 0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8" y="7"/>
                    </a:moveTo>
                    <a:lnTo>
                      <a:pt x="5" y="9"/>
                    </a:lnTo>
                    <a:lnTo>
                      <a:pt x="3" y="9"/>
                    </a:lnTo>
                    <a:lnTo>
                      <a:pt x="1" y="7"/>
                    </a:lnTo>
                    <a:lnTo>
                      <a:pt x="0"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89" name="Line 1301"/>
              <p:cNvSpPr>
                <a:spLocks noChangeShapeType="1"/>
              </p:cNvSpPr>
              <p:nvPr userDrawn="1"/>
            </p:nvSpPr>
            <p:spPr bwMode="gray">
              <a:xfrm flipH="1" flipV="1">
                <a:off x="2978" y="1835"/>
                <a:ext cx="207"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90" name="Freeform 1302"/>
              <p:cNvSpPr>
                <a:spLocks/>
              </p:cNvSpPr>
              <p:nvPr userDrawn="1"/>
            </p:nvSpPr>
            <p:spPr bwMode="gray">
              <a:xfrm>
                <a:off x="2978" y="1835"/>
                <a:ext cx="9" cy="9"/>
              </a:xfrm>
              <a:custGeom>
                <a:avLst/>
                <a:gdLst>
                  <a:gd name="T0" fmla="*/ 9 w 9"/>
                  <a:gd name="T1" fmla="*/ 7 h 9"/>
                  <a:gd name="T2" fmla="*/ 5 w 9"/>
                  <a:gd name="T3" fmla="*/ 9 h 9"/>
                  <a:gd name="T4" fmla="*/ 4 w 9"/>
                  <a:gd name="T5" fmla="*/ 9 h 9"/>
                  <a:gd name="T6" fmla="*/ 2 w 9"/>
                  <a:gd name="T7" fmla="*/ 7 h 9"/>
                  <a:gd name="T8" fmla="*/ 0 w 9"/>
                  <a:gd name="T9" fmla="*/ 3 h 9"/>
                  <a:gd name="T10" fmla="*/ 0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9" y="7"/>
                    </a:moveTo>
                    <a:lnTo>
                      <a:pt x="5" y="9"/>
                    </a:lnTo>
                    <a:lnTo>
                      <a:pt x="4" y="9"/>
                    </a:lnTo>
                    <a:lnTo>
                      <a:pt x="2" y="7"/>
                    </a:lnTo>
                    <a:lnTo>
                      <a:pt x="0"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91" name="Freeform 1303"/>
              <p:cNvSpPr>
                <a:spLocks/>
              </p:cNvSpPr>
              <p:nvPr userDrawn="1"/>
            </p:nvSpPr>
            <p:spPr bwMode="gray">
              <a:xfrm>
                <a:off x="3290" y="1849"/>
                <a:ext cx="12" cy="10"/>
              </a:xfrm>
              <a:custGeom>
                <a:avLst/>
                <a:gdLst>
                  <a:gd name="T0" fmla="*/ 0 w 12"/>
                  <a:gd name="T1" fmla="*/ 8 h 10"/>
                  <a:gd name="T2" fmla="*/ 3 w 12"/>
                  <a:gd name="T3" fmla="*/ 10 h 10"/>
                  <a:gd name="T4" fmla="*/ 7 w 12"/>
                  <a:gd name="T5" fmla="*/ 8 h 10"/>
                  <a:gd name="T6" fmla="*/ 8 w 12"/>
                  <a:gd name="T7" fmla="*/ 8 h 10"/>
                  <a:gd name="T8" fmla="*/ 10 w 12"/>
                  <a:gd name="T9" fmla="*/ 5 h 10"/>
                  <a:gd name="T10" fmla="*/ 12 w 12"/>
                  <a:gd name="T11" fmla="*/ 3 h 10"/>
                  <a:gd name="T12" fmla="*/ 12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8"/>
                    </a:moveTo>
                    <a:lnTo>
                      <a:pt x="3" y="10"/>
                    </a:lnTo>
                    <a:lnTo>
                      <a:pt x="7" y="8"/>
                    </a:lnTo>
                    <a:lnTo>
                      <a:pt x="8" y="8"/>
                    </a:lnTo>
                    <a:lnTo>
                      <a:pt x="10" y="5"/>
                    </a:lnTo>
                    <a:lnTo>
                      <a:pt x="12" y="3"/>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92" name="Line 1304"/>
              <p:cNvSpPr>
                <a:spLocks noChangeShapeType="1"/>
              </p:cNvSpPr>
              <p:nvPr userDrawn="1"/>
            </p:nvSpPr>
            <p:spPr bwMode="gray">
              <a:xfrm flipV="1">
                <a:off x="3202" y="1819"/>
                <a:ext cx="156" cy="9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93" name="Line 1305"/>
              <p:cNvSpPr>
                <a:spLocks noChangeShapeType="1"/>
              </p:cNvSpPr>
              <p:nvPr userDrawn="1"/>
            </p:nvSpPr>
            <p:spPr bwMode="gray">
              <a:xfrm flipV="1">
                <a:off x="3193" y="1823"/>
                <a:ext cx="152" cy="9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94" name="Freeform 1306"/>
              <p:cNvSpPr>
                <a:spLocks/>
              </p:cNvSpPr>
              <p:nvPr userDrawn="1"/>
            </p:nvSpPr>
            <p:spPr bwMode="gray">
              <a:xfrm>
                <a:off x="3345" y="1810"/>
                <a:ext cx="21" cy="13"/>
              </a:xfrm>
              <a:custGeom>
                <a:avLst/>
                <a:gdLst>
                  <a:gd name="T0" fmla="*/ 0 w 21"/>
                  <a:gd name="T1" fmla="*/ 13 h 13"/>
                  <a:gd name="T2" fmla="*/ 7 w 21"/>
                  <a:gd name="T3" fmla="*/ 13 h 13"/>
                  <a:gd name="T4" fmla="*/ 13 w 21"/>
                  <a:gd name="T5" fmla="*/ 9 h 13"/>
                  <a:gd name="T6" fmla="*/ 18 w 21"/>
                  <a:gd name="T7" fmla="*/ 6 h 13"/>
                  <a:gd name="T8" fmla="*/ 21 w 21"/>
                  <a:gd name="T9" fmla="*/ 0 h 13"/>
                </a:gdLst>
                <a:ahLst/>
                <a:cxnLst>
                  <a:cxn ang="0">
                    <a:pos x="T0" y="T1"/>
                  </a:cxn>
                  <a:cxn ang="0">
                    <a:pos x="T2" y="T3"/>
                  </a:cxn>
                  <a:cxn ang="0">
                    <a:pos x="T4" y="T5"/>
                  </a:cxn>
                  <a:cxn ang="0">
                    <a:pos x="T6" y="T7"/>
                  </a:cxn>
                  <a:cxn ang="0">
                    <a:pos x="T8" y="T9"/>
                  </a:cxn>
                </a:cxnLst>
                <a:rect l="0" t="0" r="r" b="b"/>
                <a:pathLst>
                  <a:path w="21" h="13">
                    <a:moveTo>
                      <a:pt x="0" y="13"/>
                    </a:moveTo>
                    <a:lnTo>
                      <a:pt x="7" y="13"/>
                    </a:lnTo>
                    <a:lnTo>
                      <a:pt x="13" y="9"/>
                    </a:lnTo>
                    <a:lnTo>
                      <a:pt x="18" y="6"/>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95" name="Line 1307"/>
              <p:cNvSpPr>
                <a:spLocks noChangeShapeType="1"/>
              </p:cNvSpPr>
              <p:nvPr userDrawn="1"/>
            </p:nvSpPr>
            <p:spPr bwMode="gray">
              <a:xfrm flipH="1">
                <a:off x="3206" y="1810"/>
                <a:ext cx="160" cy="10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796" name="Freeform 1308"/>
              <p:cNvSpPr>
                <a:spLocks/>
              </p:cNvSpPr>
              <p:nvPr userDrawn="1"/>
            </p:nvSpPr>
            <p:spPr bwMode="gray">
              <a:xfrm>
                <a:off x="3193" y="1910"/>
                <a:ext cx="13" cy="9"/>
              </a:xfrm>
              <a:custGeom>
                <a:avLst/>
                <a:gdLst>
                  <a:gd name="T0" fmla="*/ 13 w 13"/>
                  <a:gd name="T1" fmla="*/ 0 h 9"/>
                  <a:gd name="T2" fmla="*/ 11 w 13"/>
                  <a:gd name="T3" fmla="*/ 3 h 9"/>
                  <a:gd name="T4" fmla="*/ 9 w 13"/>
                  <a:gd name="T5" fmla="*/ 7 h 9"/>
                  <a:gd name="T6" fmla="*/ 6 w 13"/>
                  <a:gd name="T7" fmla="*/ 9 h 9"/>
                  <a:gd name="T8" fmla="*/ 0 w 13"/>
                  <a:gd name="T9" fmla="*/ 7 h 9"/>
                </a:gdLst>
                <a:ahLst/>
                <a:cxnLst>
                  <a:cxn ang="0">
                    <a:pos x="T0" y="T1"/>
                  </a:cxn>
                  <a:cxn ang="0">
                    <a:pos x="T2" y="T3"/>
                  </a:cxn>
                  <a:cxn ang="0">
                    <a:pos x="T4" y="T5"/>
                  </a:cxn>
                  <a:cxn ang="0">
                    <a:pos x="T6" y="T7"/>
                  </a:cxn>
                  <a:cxn ang="0">
                    <a:pos x="T8" y="T9"/>
                  </a:cxn>
                </a:cxnLst>
                <a:rect l="0" t="0" r="r" b="b"/>
                <a:pathLst>
                  <a:path w="13" h="9">
                    <a:moveTo>
                      <a:pt x="13" y="0"/>
                    </a:moveTo>
                    <a:lnTo>
                      <a:pt x="11" y="3"/>
                    </a:lnTo>
                    <a:lnTo>
                      <a:pt x="9" y="7"/>
                    </a:lnTo>
                    <a:lnTo>
                      <a:pt x="6" y="9"/>
                    </a:lnTo>
                    <a:lnTo>
                      <a:pt x="0"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97" name="Freeform 1309"/>
              <p:cNvSpPr>
                <a:spLocks/>
              </p:cNvSpPr>
              <p:nvPr userDrawn="1"/>
            </p:nvSpPr>
            <p:spPr bwMode="gray">
              <a:xfrm>
                <a:off x="3519" y="1711"/>
                <a:ext cx="8" cy="17"/>
              </a:xfrm>
              <a:custGeom>
                <a:avLst/>
                <a:gdLst>
                  <a:gd name="T0" fmla="*/ 8 w 8"/>
                  <a:gd name="T1" fmla="*/ 0 h 17"/>
                  <a:gd name="T2" fmla="*/ 5 w 8"/>
                  <a:gd name="T3" fmla="*/ 3 h 17"/>
                  <a:gd name="T4" fmla="*/ 1 w 8"/>
                  <a:gd name="T5" fmla="*/ 8 h 17"/>
                  <a:gd name="T6" fmla="*/ 0 w 8"/>
                  <a:gd name="T7" fmla="*/ 14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5" y="3"/>
                    </a:lnTo>
                    <a:lnTo>
                      <a:pt x="1" y="8"/>
                    </a:lnTo>
                    <a:lnTo>
                      <a:pt x="0" y="14"/>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98" name="Freeform 1310"/>
              <p:cNvSpPr>
                <a:spLocks/>
              </p:cNvSpPr>
              <p:nvPr userDrawn="1"/>
            </p:nvSpPr>
            <p:spPr bwMode="gray">
              <a:xfrm>
                <a:off x="3580" y="1670"/>
                <a:ext cx="12" cy="9"/>
              </a:xfrm>
              <a:custGeom>
                <a:avLst/>
                <a:gdLst>
                  <a:gd name="T0" fmla="*/ 0 w 12"/>
                  <a:gd name="T1" fmla="*/ 9 h 9"/>
                  <a:gd name="T2" fmla="*/ 3 w 12"/>
                  <a:gd name="T3" fmla="*/ 9 h 9"/>
                  <a:gd name="T4" fmla="*/ 9 w 12"/>
                  <a:gd name="T5" fmla="*/ 7 h 9"/>
                  <a:gd name="T6" fmla="*/ 10 w 12"/>
                  <a:gd name="T7" fmla="*/ 4 h 9"/>
                  <a:gd name="T8" fmla="*/ 12 w 12"/>
                  <a:gd name="T9" fmla="*/ 0 h 9"/>
                </a:gdLst>
                <a:ahLst/>
                <a:cxnLst>
                  <a:cxn ang="0">
                    <a:pos x="T0" y="T1"/>
                  </a:cxn>
                  <a:cxn ang="0">
                    <a:pos x="T2" y="T3"/>
                  </a:cxn>
                  <a:cxn ang="0">
                    <a:pos x="T4" y="T5"/>
                  </a:cxn>
                  <a:cxn ang="0">
                    <a:pos x="T6" y="T7"/>
                  </a:cxn>
                  <a:cxn ang="0">
                    <a:pos x="T8" y="T9"/>
                  </a:cxn>
                </a:cxnLst>
                <a:rect l="0" t="0" r="r" b="b"/>
                <a:pathLst>
                  <a:path w="12" h="9">
                    <a:moveTo>
                      <a:pt x="0" y="9"/>
                    </a:moveTo>
                    <a:lnTo>
                      <a:pt x="3" y="9"/>
                    </a:lnTo>
                    <a:lnTo>
                      <a:pt x="9" y="7"/>
                    </a:lnTo>
                    <a:lnTo>
                      <a:pt x="10" y="4"/>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799" name="Line 1311"/>
              <p:cNvSpPr>
                <a:spLocks noChangeShapeType="1"/>
              </p:cNvSpPr>
              <p:nvPr userDrawn="1"/>
            </p:nvSpPr>
            <p:spPr bwMode="gray">
              <a:xfrm flipV="1">
                <a:off x="3531" y="1621"/>
                <a:ext cx="147"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00" name="Line 1312"/>
              <p:cNvSpPr>
                <a:spLocks noChangeShapeType="1"/>
              </p:cNvSpPr>
              <p:nvPr userDrawn="1"/>
            </p:nvSpPr>
            <p:spPr bwMode="gray">
              <a:xfrm flipV="1">
                <a:off x="3527" y="1623"/>
                <a:ext cx="142" cy="8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01" name="Freeform 1313"/>
              <p:cNvSpPr>
                <a:spLocks/>
              </p:cNvSpPr>
              <p:nvPr userDrawn="1"/>
            </p:nvSpPr>
            <p:spPr bwMode="gray">
              <a:xfrm>
                <a:off x="3669" y="1614"/>
                <a:ext cx="12" cy="9"/>
              </a:xfrm>
              <a:custGeom>
                <a:avLst/>
                <a:gdLst>
                  <a:gd name="T0" fmla="*/ 0 w 12"/>
                  <a:gd name="T1" fmla="*/ 9 h 9"/>
                  <a:gd name="T2" fmla="*/ 5 w 12"/>
                  <a:gd name="T3" fmla="*/ 9 h 9"/>
                  <a:gd name="T4" fmla="*/ 9 w 12"/>
                  <a:gd name="T5" fmla="*/ 7 h 9"/>
                  <a:gd name="T6" fmla="*/ 11 w 12"/>
                  <a:gd name="T7" fmla="*/ 6 h 9"/>
                  <a:gd name="T8" fmla="*/ 12 w 12"/>
                  <a:gd name="T9" fmla="*/ 0 h 9"/>
                </a:gdLst>
                <a:ahLst/>
                <a:cxnLst>
                  <a:cxn ang="0">
                    <a:pos x="T0" y="T1"/>
                  </a:cxn>
                  <a:cxn ang="0">
                    <a:pos x="T2" y="T3"/>
                  </a:cxn>
                  <a:cxn ang="0">
                    <a:pos x="T4" y="T5"/>
                  </a:cxn>
                  <a:cxn ang="0">
                    <a:pos x="T6" y="T7"/>
                  </a:cxn>
                  <a:cxn ang="0">
                    <a:pos x="T8" y="T9"/>
                  </a:cxn>
                </a:cxnLst>
                <a:rect l="0" t="0" r="r" b="b"/>
                <a:pathLst>
                  <a:path w="12" h="9">
                    <a:moveTo>
                      <a:pt x="0" y="9"/>
                    </a:moveTo>
                    <a:lnTo>
                      <a:pt x="5" y="9"/>
                    </a:lnTo>
                    <a:lnTo>
                      <a:pt x="9" y="7"/>
                    </a:lnTo>
                    <a:lnTo>
                      <a:pt x="11" y="6"/>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02" name="Line 1314"/>
              <p:cNvSpPr>
                <a:spLocks noChangeShapeType="1"/>
              </p:cNvSpPr>
              <p:nvPr userDrawn="1"/>
            </p:nvSpPr>
            <p:spPr bwMode="gray">
              <a:xfrm flipH="1">
                <a:off x="3531" y="1614"/>
                <a:ext cx="150" cy="9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03" name="Freeform 1315"/>
              <p:cNvSpPr>
                <a:spLocks/>
              </p:cNvSpPr>
              <p:nvPr userDrawn="1"/>
            </p:nvSpPr>
            <p:spPr bwMode="gray">
              <a:xfrm>
                <a:off x="3527" y="1707"/>
                <a:ext cx="4" cy="7"/>
              </a:xfrm>
              <a:custGeom>
                <a:avLst/>
                <a:gdLst>
                  <a:gd name="T0" fmla="*/ 0 w 4"/>
                  <a:gd name="T1" fmla="*/ 4 h 7"/>
                  <a:gd name="T2" fmla="*/ 0 w 4"/>
                  <a:gd name="T3" fmla="*/ 5 h 7"/>
                  <a:gd name="T4" fmla="*/ 2 w 4"/>
                  <a:gd name="T5" fmla="*/ 7 h 7"/>
                  <a:gd name="T6" fmla="*/ 4 w 4"/>
                  <a:gd name="T7" fmla="*/ 5 h 7"/>
                  <a:gd name="T8" fmla="*/ 4 w 4"/>
                  <a:gd name="T9" fmla="*/ 4 h 7"/>
                  <a:gd name="T10" fmla="*/ 4 w 4"/>
                  <a:gd name="T11" fmla="*/ 2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4"/>
                    </a:moveTo>
                    <a:lnTo>
                      <a:pt x="0" y="5"/>
                    </a:lnTo>
                    <a:lnTo>
                      <a:pt x="2" y="7"/>
                    </a:lnTo>
                    <a:lnTo>
                      <a:pt x="4" y="5"/>
                    </a:lnTo>
                    <a:lnTo>
                      <a:pt x="4" y="4"/>
                    </a:lnTo>
                    <a:lnTo>
                      <a:pt x="4" y="2"/>
                    </a:lnTo>
                    <a:lnTo>
                      <a:pt x="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04" name="Freeform 1316"/>
              <p:cNvSpPr>
                <a:spLocks/>
              </p:cNvSpPr>
              <p:nvPr userDrawn="1"/>
            </p:nvSpPr>
            <p:spPr bwMode="gray">
              <a:xfrm>
                <a:off x="3669" y="1606"/>
                <a:ext cx="9" cy="17"/>
              </a:xfrm>
              <a:custGeom>
                <a:avLst/>
                <a:gdLst>
                  <a:gd name="T0" fmla="*/ 9 w 9"/>
                  <a:gd name="T1" fmla="*/ 0 h 17"/>
                  <a:gd name="T2" fmla="*/ 9 w 9"/>
                  <a:gd name="T3" fmla="*/ 5 h 17"/>
                  <a:gd name="T4" fmla="*/ 7 w 9"/>
                  <a:gd name="T5" fmla="*/ 8 h 17"/>
                  <a:gd name="T6" fmla="*/ 4 w 9"/>
                  <a:gd name="T7" fmla="*/ 14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9" y="5"/>
                    </a:lnTo>
                    <a:lnTo>
                      <a:pt x="7" y="8"/>
                    </a:lnTo>
                    <a:lnTo>
                      <a:pt x="4" y="14"/>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05" name="Freeform 1317"/>
              <p:cNvSpPr>
                <a:spLocks/>
              </p:cNvSpPr>
              <p:nvPr userDrawn="1"/>
            </p:nvSpPr>
            <p:spPr bwMode="gray">
              <a:xfrm>
                <a:off x="3248" y="1515"/>
                <a:ext cx="8" cy="17"/>
              </a:xfrm>
              <a:custGeom>
                <a:avLst/>
                <a:gdLst>
                  <a:gd name="T0" fmla="*/ 0 w 8"/>
                  <a:gd name="T1" fmla="*/ 17 h 17"/>
                  <a:gd name="T2" fmla="*/ 3 w 8"/>
                  <a:gd name="T3" fmla="*/ 15 h 17"/>
                  <a:gd name="T4" fmla="*/ 7 w 8"/>
                  <a:gd name="T5" fmla="*/ 10 h 17"/>
                  <a:gd name="T6" fmla="*/ 8 w 8"/>
                  <a:gd name="T7" fmla="*/ 5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3" y="15"/>
                    </a:lnTo>
                    <a:lnTo>
                      <a:pt x="7" y="10"/>
                    </a:lnTo>
                    <a:lnTo>
                      <a:pt x="8" y="5"/>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06" name="Line 1318"/>
              <p:cNvSpPr>
                <a:spLocks noChangeShapeType="1"/>
              </p:cNvSpPr>
              <p:nvPr userDrawn="1"/>
            </p:nvSpPr>
            <p:spPr bwMode="gray">
              <a:xfrm flipH="1" flipV="1">
                <a:off x="3151" y="1490"/>
                <a:ext cx="207" cy="7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07" name="Line 1319"/>
              <p:cNvSpPr>
                <a:spLocks noChangeShapeType="1"/>
              </p:cNvSpPr>
              <p:nvPr userDrawn="1"/>
            </p:nvSpPr>
            <p:spPr bwMode="gray">
              <a:xfrm flipH="1" flipV="1">
                <a:off x="3144" y="1497"/>
                <a:ext cx="208" cy="7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08" name="Freeform 1320"/>
              <p:cNvSpPr>
                <a:spLocks/>
              </p:cNvSpPr>
              <p:nvPr userDrawn="1"/>
            </p:nvSpPr>
            <p:spPr bwMode="gray">
              <a:xfrm>
                <a:off x="3144" y="1480"/>
                <a:ext cx="9" cy="17"/>
              </a:xfrm>
              <a:custGeom>
                <a:avLst/>
                <a:gdLst>
                  <a:gd name="T0" fmla="*/ 0 w 9"/>
                  <a:gd name="T1" fmla="*/ 17 h 17"/>
                  <a:gd name="T2" fmla="*/ 4 w 9"/>
                  <a:gd name="T3" fmla="*/ 15 h 17"/>
                  <a:gd name="T4" fmla="*/ 7 w 9"/>
                  <a:gd name="T5" fmla="*/ 10 h 17"/>
                  <a:gd name="T6" fmla="*/ 9 w 9"/>
                  <a:gd name="T7" fmla="*/ 5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4" y="15"/>
                    </a:lnTo>
                    <a:lnTo>
                      <a:pt x="7" y="10"/>
                    </a:lnTo>
                    <a:lnTo>
                      <a:pt x="9" y="5"/>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09" name="Line 1321"/>
              <p:cNvSpPr>
                <a:spLocks noChangeShapeType="1"/>
              </p:cNvSpPr>
              <p:nvPr userDrawn="1"/>
            </p:nvSpPr>
            <p:spPr bwMode="gray">
              <a:xfrm>
                <a:off x="3153" y="1480"/>
                <a:ext cx="208" cy="7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10" name="Freeform 1322"/>
              <p:cNvSpPr>
                <a:spLocks/>
              </p:cNvSpPr>
              <p:nvPr userDrawn="1"/>
            </p:nvSpPr>
            <p:spPr bwMode="gray">
              <a:xfrm>
                <a:off x="3352" y="1551"/>
                <a:ext cx="9" cy="18"/>
              </a:xfrm>
              <a:custGeom>
                <a:avLst/>
                <a:gdLst>
                  <a:gd name="T0" fmla="*/ 0 w 9"/>
                  <a:gd name="T1" fmla="*/ 18 h 18"/>
                  <a:gd name="T2" fmla="*/ 4 w 9"/>
                  <a:gd name="T3" fmla="*/ 14 h 18"/>
                  <a:gd name="T4" fmla="*/ 6 w 9"/>
                  <a:gd name="T5" fmla="*/ 9 h 18"/>
                  <a:gd name="T6" fmla="*/ 7 w 9"/>
                  <a:gd name="T7" fmla="*/ 4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4" y="14"/>
                    </a:lnTo>
                    <a:lnTo>
                      <a:pt x="6" y="9"/>
                    </a:lnTo>
                    <a:lnTo>
                      <a:pt x="7" y="4"/>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11" name="Freeform 1323"/>
              <p:cNvSpPr>
                <a:spLocks/>
              </p:cNvSpPr>
              <p:nvPr userDrawn="1"/>
            </p:nvSpPr>
            <p:spPr bwMode="gray">
              <a:xfrm>
                <a:off x="3076" y="1530"/>
                <a:ext cx="12" cy="9"/>
              </a:xfrm>
              <a:custGeom>
                <a:avLst/>
                <a:gdLst>
                  <a:gd name="T0" fmla="*/ 12 w 12"/>
                  <a:gd name="T1" fmla="*/ 0 h 9"/>
                  <a:gd name="T2" fmla="*/ 9 w 12"/>
                  <a:gd name="T3" fmla="*/ 0 h 9"/>
                  <a:gd name="T4" fmla="*/ 7 w 12"/>
                  <a:gd name="T5" fmla="*/ 0 h 9"/>
                  <a:gd name="T6" fmla="*/ 4 w 12"/>
                  <a:gd name="T7" fmla="*/ 2 h 9"/>
                  <a:gd name="T8" fmla="*/ 2 w 12"/>
                  <a:gd name="T9" fmla="*/ 6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12" y="0"/>
                    </a:moveTo>
                    <a:lnTo>
                      <a:pt x="9" y="0"/>
                    </a:lnTo>
                    <a:lnTo>
                      <a:pt x="7" y="0"/>
                    </a:lnTo>
                    <a:lnTo>
                      <a:pt x="4" y="2"/>
                    </a:lnTo>
                    <a:lnTo>
                      <a:pt x="2" y="6"/>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12" name="Line 1324"/>
              <p:cNvSpPr>
                <a:spLocks noChangeShapeType="1"/>
              </p:cNvSpPr>
              <p:nvPr userDrawn="1"/>
            </p:nvSpPr>
            <p:spPr bwMode="gray">
              <a:xfrm flipH="1">
                <a:off x="2982" y="1497"/>
                <a:ext cx="159"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13" name="Line 1325"/>
              <p:cNvSpPr>
                <a:spLocks noChangeShapeType="1"/>
              </p:cNvSpPr>
              <p:nvPr userDrawn="1"/>
            </p:nvSpPr>
            <p:spPr bwMode="gray">
              <a:xfrm flipH="1">
                <a:off x="2989" y="1497"/>
                <a:ext cx="155"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4814" name="Group 1326"/>
            <p:cNvGrpSpPr>
              <a:grpSpLocks/>
            </p:cNvGrpSpPr>
            <p:nvPr userDrawn="1"/>
          </p:nvGrpSpPr>
          <p:grpSpPr bwMode="auto">
            <a:xfrm>
              <a:off x="4230" y="2817"/>
              <a:ext cx="1410" cy="1369"/>
              <a:chOff x="2282" y="873"/>
              <a:chExt cx="1410" cy="1369"/>
            </a:xfrm>
          </p:grpSpPr>
          <p:sp>
            <p:nvSpPr>
              <p:cNvPr id="64815" name="Freeform 1327"/>
              <p:cNvSpPr>
                <a:spLocks/>
              </p:cNvSpPr>
              <p:nvPr userDrawn="1"/>
            </p:nvSpPr>
            <p:spPr bwMode="gray">
              <a:xfrm>
                <a:off x="2978" y="1586"/>
                <a:ext cx="11" cy="11"/>
              </a:xfrm>
              <a:custGeom>
                <a:avLst/>
                <a:gdLst>
                  <a:gd name="T0" fmla="*/ 11 w 11"/>
                  <a:gd name="T1" fmla="*/ 2 h 11"/>
                  <a:gd name="T2" fmla="*/ 7 w 11"/>
                  <a:gd name="T3" fmla="*/ 0 h 11"/>
                  <a:gd name="T4" fmla="*/ 4 w 11"/>
                  <a:gd name="T5" fmla="*/ 2 h 11"/>
                  <a:gd name="T6" fmla="*/ 0 w 11"/>
                  <a:gd name="T7" fmla="*/ 6 h 11"/>
                  <a:gd name="T8" fmla="*/ 0 w 11"/>
                  <a:gd name="T9" fmla="*/ 11 h 11"/>
                </a:gdLst>
                <a:ahLst/>
                <a:cxnLst>
                  <a:cxn ang="0">
                    <a:pos x="T0" y="T1"/>
                  </a:cxn>
                  <a:cxn ang="0">
                    <a:pos x="T2" y="T3"/>
                  </a:cxn>
                  <a:cxn ang="0">
                    <a:pos x="T4" y="T5"/>
                  </a:cxn>
                  <a:cxn ang="0">
                    <a:pos x="T6" y="T7"/>
                  </a:cxn>
                  <a:cxn ang="0">
                    <a:pos x="T8" y="T9"/>
                  </a:cxn>
                </a:cxnLst>
                <a:rect l="0" t="0" r="r" b="b"/>
                <a:pathLst>
                  <a:path w="11" h="11">
                    <a:moveTo>
                      <a:pt x="11" y="2"/>
                    </a:moveTo>
                    <a:lnTo>
                      <a:pt x="7" y="0"/>
                    </a:lnTo>
                    <a:lnTo>
                      <a:pt x="4" y="2"/>
                    </a:lnTo>
                    <a:lnTo>
                      <a:pt x="0" y="6"/>
                    </a:lnTo>
                    <a:lnTo>
                      <a:pt x="0" y="1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16" name="Line 1328"/>
              <p:cNvSpPr>
                <a:spLocks noChangeShapeType="1"/>
              </p:cNvSpPr>
              <p:nvPr userDrawn="1"/>
            </p:nvSpPr>
            <p:spPr bwMode="gray">
              <a:xfrm flipV="1">
                <a:off x="2978" y="1502"/>
                <a:ext cx="165"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17" name="Freeform 1329"/>
              <p:cNvSpPr>
                <a:spLocks/>
              </p:cNvSpPr>
              <p:nvPr userDrawn="1"/>
            </p:nvSpPr>
            <p:spPr bwMode="gray">
              <a:xfrm>
                <a:off x="3141" y="1495"/>
                <a:ext cx="3" cy="7"/>
              </a:xfrm>
              <a:custGeom>
                <a:avLst/>
                <a:gdLst>
                  <a:gd name="T0" fmla="*/ 3 w 3"/>
                  <a:gd name="T1" fmla="*/ 2 h 7"/>
                  <a:gd name="T2" fmla="*/ 3 w 3"/>
                  <a:gd name="T3" fmla="*/ 2 h 7"/>
                  <a:gd name="T4" fmla="*/ 2 w 3"/>
                  <a:gd name="T5" fmla="*/ 0 h 7"/>
                  <a:gd name="T6" fmla="*/ 2 w 3"/>
                  <a:gd name="T7" fmla="*/ 0 h 7"/>
                  <a:gd name="T8" fmla="*/ 0 w 3"/>
                  <a:gd name="T9" fmla="*/ 2 h 7"/>
                  <a:gd name="T10" fmla="*/ 0 w 3"/>
                  <a:gd name="T11" fmla="*/ 4 h 7"/>
                  <a:gd name="T12" fmla="*/ 2 w 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3" y="2"/>
                    </a:moveTo>
                    <a:lnTo>
                      <a:pt x="3" y="2"/>
                    </a:lnTo>
                    <a:lnTo>
                      <a:pt x="2" y="0"/>
                    </a:lnTo>
                    <a:lnTo>
                      <a:pt x="2" y="0"/>
                    </a:lnTo>
                    <a:lnTo>
                      <a:pt x="0" y="2"/>
                    </a:lnTo>
                    <a:lnTo>
                      <a:pt x="0" y="4"/>
                    </a:lnTo>
                    <a:lnTo>
                      <a:pt x="2"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18" name="Freeform 1330"/>
              <p:cNvSpPr>
                <a:spLocks/>
              </p:cNvSpPr>
              <p:nvPr userDrawn="1"/>
            </p:nvSpPr>
            <p:spPr bwMode="gray">
              <a:xfrm>
                <a:off x="3188" y="1660"/>
                <a:ext cx="9" cy="19"/>
              </a:xfrm>
              <a:custGeom>
                <a:avLst/>
                <a:gdLst>
                  <a:gd name="T0" fmla="*/ 9 w 9"/>
                  <a:gd name="T1" fmla="*/ 0 h 19"/>
                  <a:gd name="T2" fmla="*/ 5 w 9"/>
                  <a:gd name="T3" fmla="*/ 3 h 19"/>
                  <a:gd name="T4" fmla="*/ 4 w 9"/>
                  <a:gd name="T5" fmla="*/ 9 h 19"/>
                  <a:gd name="T6" fmla="*/ 2 w 9"/>
                  <a:gd name="T7" fmla="*/ 14 h 19"/>
                  <a:gd name="T8" fmla="*/ 0 w 9"/>
                  <a:gd name="T9" fmla="*/ 19 h 19"/>
                </a:gdLst>
                <a:ahLst/>
                <a:cxnLst>
                  <a:cxn ang="0">
                    <a:pos x="T0" y="T1"/>
                  </a:cxn>
                  <a:cxn ang="0">
                    <a:pos x="T2" y="T3"/>
                  </a:cxn>
                  <a:cxn ang="0">
                    <a:pos x="T4" y="T5"/>
                  </a:cxn>
                  <a:cxn ang="0">
                    <a:pos x="T6" y="T7"/>
                  </a:cxn>
                  <a:cxn ang="0">
                    <a:pos x="T8" y="T9"/>
                  </a:cxn>
                </a:cxnLst>
                <a:rect l="0" t="0" r="r" b="b"/>
                <a:pathLst>
                  <a:path w="9" h="19">
                    <a:moveTo>
                      <a:pt x="9" y="0"/>
                    </a:moveTo>
                    <a:lnTo>
                      <a:pt x="5" y="3"/>
                    </a:lnTo>
                    <a:lnTo>
                      <a:pt x="4" y="9"/>
                    </a:lnTo>
                    <a:lnTo>
                      <a:pt x="2" y="14"/>
                    </a:lnTo>
                    <a:lnTo>
                      <a:pt x="0" y="1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19" name="Freeform 1331"/>
              <p:cNvSpPr>
                <a:spLocks/>
              </p:cNvSpPr>
              <p:nvPr userDrawn="1"/>
            </p:nvSpPr>
            <p:spPr bwMode="gray">
              <a:xfrm>
                <a:off x="2980" y="1588"/>
                <a:ext cx="9" cy="18"/>
              </a:xfrm>
              <a:custGeom>
                <a:avLst/>
                <a:gdLst>
                  <a:gd name="T0" fmla="*/ 9 w 9"/>
                  <a:gd name="T1" fmla="*/ 0 h 18"/>
                  <a:gd name="T2" fmla="*/ 5 w 9"/>
                  <a:gd name="T3" fmla="*/ 2 h 18"/>
                  <a:gd name="T4" fmla="*/ 3 w 9"/>
                  <a:gd name="T5" fmla="*/ 7 h 18"/>
                  <a:gd name="T6" fmla="*/ 2 w 9"/>
                  <a:gd name="T7" fmla="*/ 12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5" y="2"/>
                    </a:lnTo>
                    <a:lnTo>
                      <a:pt x="3" y="7"/>
                    </a:lnTo>
                    <a:lnTo>
                      <a:pt x="2" y="12"/>
                    </a:lnTo>
                    <a:lnTo>
                      <a:pt x="0"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20" name="Freeform 1332"/>
              <p:cNvSpPr>
                <a:spLocks/>
              </p:cNvSpPr>
              <p:nvPr userDrawn="1"/>
            </p:nvSpPr>
            <p:spPr bwMode="gray">
              <a:xfrm>
                <a:off x="3295" y="1602"/>
                <a:ext cx="12" cy="18"/>
              </a:xfrm>
              <a:custGeom>
                <a:avLst/>
                <a:gdLst>
                  <a:gd name="T0" fmla="*/ 0 w 12"/>
                  <a:gd name="T1" fmla="*/ 0 h 18"/>
                  <a:gd name="T2" fmla="*/ 5 w 12"/>
                  <a:gd name="T3" fmla="*/ 4 h 18"/>
                  <a:gd name="T4" fmla="*/ 8 w 12"/>
                  <a:gd name="T5" fmla="*/ 7 h 18"/>
                  <a:gd name="T6" fmla="*/ 10 w 12"/>
                  <a:gd name="T7" fmla="*/ 12 h 18"/>
                  <a:gd name="T8" fmla="*/ 12 w 12"/>
                  <a:gd name="T9" fmla="*/ 18 h 18"/>
                </a:gdLst>
                <a:ahLst/>
                <a:cxnLst>
                  <a:cxn ang="0">
                    <a:pos x="T0" y="T1"/>
                  </a:cxn>
                  <a:cxn ang="0">
                    <a:pos x="T2" y="T3"/>
                  </a:cxn>
                  <a:cxn ang="0">
                    <a:pos x="T4" y="T5"/>
                  </a:cxn>
                  <a:cxn ang="0">
                    <a:pos x="T6" y="T7"/>
                  </a:cxn>
                  <a:cxn ang="0">
                    <a:pos x="T8" y="T9"/>
                  </a:cxn>
                </a:cxnLst>
                <a:rect l="0" t="0" r="r" b="b"/>
                <a:pathLst>
                  <a:path w="12" h="18">
                    <a:moveTo>
                      <a:pt x="0" y="0"/>
                    </a:moveTo>
                    <a:lnTo>
                      <a:pt x="5" y="4"/>
                    </a:lnTo>
                    <a:lnTo>
                      <a:pt x="8" y="7"/>
                    </a:lnTo>
                    <a:lnTo>
                      <a:pt x="10" y="12"/>
                    </a:lnTo>
                    <a:lnTo>
                      <a:pt x="12"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21" name="Line 1333"/>
              <p:cNvSpPr>
                <a:spLocks noChangeShapeType="1"/>
              </p:cNvSpPr>
              <p:nvPr userDrawn="1"/>
            </p:nvSpPr>
            <p:spPr bwMode="gray">
              <a:xfrm flipV="1">
                <a:off x="3206" y="1572"/>
                <a:ext cx="159"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22" name="Line 1334"/>
              <p:cNvSpPr>
                <a:spLocks noChangeShapeType="1"/>
              </p:cNvSpPr>
              <p:nvPr userDrawn="1"/>
            </p:nvSpPr>
            <p:spPr bwMode="gray">
              <a:xfrm flipV="1">
                <a:off x="3197" y="1569"/>
                <a:ext cx="155" cy="9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23" name="Freeform 1335"/>
              <p:cNvSpPr>
                <a:spLocks/>
              </p:cNvSpPr>
              <p:nvPr userDrawn="1"/>
            </p:nvSpPr>
            <p:spPr bwMode="gray">
              <a:xfrm>
                <a:off x="3352" y="1569"/>
                <a:ext cx="20" cy="12"/>
              </a:xfrm>
              <a:custGeom>
                <a:avLst/>
                <a:gdLst>
                  <a:gd name="T0" fmla="*/ 0 w 20"/>
                  <a:gd name="T1" fmla="*/ 0 h 12"/>
                  <a:gd name="T2" fmla="*/ 6 w 20"/>
                  <a:gd name="T3" fmla="*/ 0 h 12"/>
                  <a:gd name="T4" fmla="*/ 11 w 20"/>
                  <a:gd name="T5" fmla="*/ 2 h 12"/>
                  <a:gd name="T6" fmla="*/ 16 w 20"/>
                  <a:gd name="T7" fmla="*/ 7 h 12"/>
                  <a:gd name="T8" fmla="*/ 20 w 20"/>
                  <a:gd name="T9" fmla="*/ 12 h 12"/>
                </a:gdLst>
                <a:ahLst/>
                <a:cxnLst>
                  <a:cxn ang="0">
                    <a:pos x="T0" y="T1"/>
                  </a:cxn>
                  <a:cxn ang="0">
                    <a:pos x="T2" y="T3"/>
                  </a:cxn>
                  <a:cxn ang="0">
                    <a:pos x="T4" y="T5"/>
                  </a:cxn>
                  <a:cxn ang="0">
                    <a:pos x="T6" y="T7"/>
                  </a:cxn>
                  <a:cxn ang="0">
                    <a:pos x="T8" y="T9"/>
                  </a:cxn>
                </a:cxnLst>
                <a:rect l="0" t="0" r="r" b="b"/>
                <a:pathLst>
                  <a:path w="20" h="12">
                    <a:moveTo>
                      <a:pt x="0" y="0"/>
                    </a:moveTo>
                    <a:lnTo>
                      <a:pt x="6" y="0"/>
                    </a:lnTo>
                    <a:lnTo>
                      <a:pt x="11" y="2"/>
                    </a:lnTo>
                    <a:lnTo>
                      <a:pt x="16" y="7"/>
                    </a:lnTo>
                    <a:lnTo>
                      <a:pt x="20" y="1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24" name="Line 1336"/>
              <p:cNvSpPr>
                <a:spLocks noChangeShapeType="1"/>
              </p:cNvSpPr>
              <p:nvPr userDrawn="1"/>
            </p:nvSpPr>
            <p:spPr bwMode="gray">
              <a:xfrm flipH="1">
                <a:off x="3209" y="1581"/>
                <a:ext cx="163" cy="9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25" name="Freeform 1337"/>
              <p:cNvSpPr>
                <a:spLocks/>
              </p:cNvSpPr>
              <p:nvPr userDrawn="1"/>
            </p:nvSpPr>
            <p:spPr bwMode="gray">
              <a:xfrm>
                <a:off x="3197" y="1660"/>
                <a:ext cx="12" cy="17"/>
              </a:xfrm>
              <a:custGeom>
                <a:avLst/>
                <a:gdLst>
                  <a:gd name="T0" fmla="*/ 12 w 12"/>
                  <a:gd name="T1" fmla="*/ 17 h 17"/>
                  <a:gd name="T2" fmla="*/ 10 w 12"/>
                  <a:gd name="T3" fmla="*/ 12 h 17"/>
                  <a:gd name="T4" fmla="*/ 9 w 12"/>
                  <a:gd name="T5" fmla="*/ 7 h 17"/>
                  <a:gd name="T6" fmla="*/ 5 w 12"/>
                  <a:gd name="T7" fmla="*/ 3 h 17"/>
                  <a:gd name="T8" fmla="*/ 0 w 12"/>
                  <a:gd name="T9" fmla="*/ 0 h 17"/>
                </a:gdLst>
                <a:ahLst/>
                <a:cxnLst>
                  <a:cxn ang="0">
                    <a:pos x="T0" y="T1"/>
                  </a:cxn>
                  <a:cxn ang="0">
                    <a:pos x="T2" y="T3"/>
                  </a:cxn>
                  <a:cxn ang="0">
                    <a:pos x="T4" y="T5"/>
                  </a:cxn>
                  <a:cxn ang="0">
                    <a:pos x="T6" y="T7"/>
                  </a:cxn>
                  <a:cxn ang="0">
                    <a:pos x="T8" y="T9"/>
                  </a:cxn>
                </a:cxnLst>
                <a:rect l="0" t="0" r="r" b="b"/>
                <a:pathLst>
                  <a:path w="12" h="17">
                    <a:moveTo>
                      <a:pt x="12" y="17"/>
                    </a:moveTo>
                    <a:lnTo>
                      <a:pt x="10" y="12"/>
                    </a:lnTo>
                    <a:lnTo>
                      <a:pt x="9" y="7"/>
                    </a:lnTo>
                    <a:lnTo>
                      <a:pt x="5"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26" name="Freeform 1338"/>
              <p:cNvSpPr>
                <a:spLocks/>
              </p:cNvSpPr>
              <p:nvPr userDrawn="1"/>
            </p:nvSpPr>
            <p:spPr bwMode="gray">
              <a:xfrm>
                <a:off x="3527" y="1452"/>
                <a:ext cx="7" cy="10"/>
              </a:xfrm>
              <a:custGeom>
                <a:avLst/>
                <a:gdLst>
                  <a:gd name="T0" fmla="*/ 7 w 7"/>
                  <a:gd name="T1" fmla="*/ 8 h 10"/>
                  <a:gd name="T2" fmla="*/ 4 w 7"/>
                  <a:gd name="T3" fmla="*/ 10 h 10"/>
                  <a:gd name="T4" fmla="*/ 2 w 7"/>
                  <a:gd name="T5" fmla="*/ 8 h 10"/>
                  <a:gd name="T6" fmla="*/ 0 w 7"/>
                  <a:gd name="T7" fmla="*/ 7 h 10"/>
                  <a:gd name="T8" fmla="*/ 0 w 7"/>
                  <a:gd name="T9" fmla="*/ 3 h 10"/>
                  <a:gd name="T10" fmla="*/ 0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8"/>
                    </a:moveTo>
                    <a:lnTo>
                      <a:pt x="4" y="10"/>
                    </a:lnTo>
                    <a:lnTo>
                      <a:pt x="2" y="8"/>
                    </a:lnTo>
                    <a:lnTo>
                      <a:pt x="0" y="7"/>
                    </a:lnTo>
                    <a:lnTo>
                      <a:pt x="0"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27" name="Freeform 1339"/>
              <p:cNvSpPr>
                <a:spLocks/>
              </p:cNvSpPr>
              <p:nvPr userDrawn="1"/>
            </p:nvSpPr>
            <p:spPr bwMode="gray">
              <a:xfrm>
                <a:off x="3589" y="1429"/>
                <a:ext cx="10" cy="16"/>
              </a:xfrm>
              <a:custGeom>
                <a:avLst/>
                <a:gdLst>
                  <a:gd name="T0" fmla="*/ 0 w 10"/>
                  <a:gd name="T1" fmla="*/ 0 h 16"/>
                  <a:gd name="T2" fmla="*/ 3 w 10"/>
                  <a:gd name="T3" fmla="*/ 2 h 16"/>
                  <a:gd name="T4" fmla="*/ 7 w 10"/>
                  <a:gd name="T5" fmla="*/ 5 h 16"/>
                  <a:gd name="T6" fmla="*/ 10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3" y="2"/>
                    </a:lnTo>
                    <a:lnTo>
                      <a:pt x="7" y="5"/>
                    </a:lnTo>
                    <a:lnTo>
                      <a:pt x="10" y="11"/>
                    </a:lnTo>
                    <a:lnTo>
                      <a:pt x="1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28" name="Line 1340"/>
              <p:cNvSpPr>
                <a:spLocks noChangeShapeType="1"/>
              </p:cNvSpPr>
              <p:nvPr userDrawn="1"/>
            </p:nvSpPr>
            <p:spPr bwMode="gray">
              <a:xfrm flipV="1">
                <a:off x="3538" y="1382"/>
                <a:ext cx="149" cy="8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29" name="Line 1341"/>
              <p:cNvSpPr>
                <a:spLocks noChangeShapeType="1"/>
              </p:cNvSpPr>
              <p:nvPr userDrawn="1"/>
            </p:nvSpPr>
            <p:spPr bwMode="gray">
              <a:xfrm flipV="1">
                <a:off x="3534" y="1375"/>
                <a:ext cx="144" cy="8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30" name="Freeform 1342"/>
              <p:cNvSpPr>
                <a:spLocks/>
              </p:cNvSpPr>
              <p:nvPr userDrawn="1"/>
            </p:nvSpPr>
            <p:spPr bwMode="gray">
              <a:xfrm>
                <a:off x="3678" y="1375"/>
                <a:ext cx="12" cy="16"/>
              </a:xfrm>
              <a:custGeom>
                <a:avLst/>
                <a:gdLst>
                  <a:gd name="T0" fmla="*/ 0 w 12"/>
                  <a:gd name="T1" fmla="*/ 0 h 16"/>
                  <a:gd name="T2" fmla="*/ 5 w 12"/>
                  <a:gd name="T3" fmla="*/ 2 h 16"/>
                  <a:gd name="T4" fmla="*/ 9 w 12"/>
                  <a:gd name="T5" fmla="*/ 7 h 16"/>
                  <a:gd name="T6" fmla="*/ 10 w 12"/>
                  <a:gd name="T7" fmla="*/ 10 h 16"/>
                  <a:gd name="T8" fmla="*/ 12 w 12"/>
                  <a:gd name="T9" fmla="*/ 16 h 16"/>
                </a:gdLst>
                <a:ahLst/>
                <a:cxnLst>
                  <a:cxn ang="0">
                    <a:pos x="T0" y="T1"/>
                  </a:cxn>
                  <a:cxn ang="0">
                    <a:pos x="T2" y="T3"/>
                  </a:cxn>
                  <a:cxn ang="0">
                    <a:pos x="T4" y="T5"/>
                  </a:cxn>
                  <a:cxn ang="0">
                    <a:pos x="T6" y="T7"/>
                  </a:cxn>
                  <a:cxn ang="0">
                    <a:pos x="T8" y="T9"/>
                  </a:cxn>
                </a:cxnLst>
                <a:rect l="0" t="0" r="r" b="b"/>
                <a:pathLst>
                  <a:path w="12" h="16">
                    <a:moveTo>
                      <a:pt x="0" y="0"/>
                    </a:moveTo>
                    <a:lnTo>
                      <a:pt x="5" y="2"/>
                    </a:lnTo>
                    <a:lnTo>
                      <a:pt x="9" y="7"/>
                    </a:lnTo>
                    <a:lnTo>
                      <a:pt x="10" y="10"/>
                    </a:lnTo>
                    <a:lnTo>
                      <a:pt x="12"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31" name="Line 1343"/>
              <p:cNvSpPr>
                <a:spLocks noChangeShapeType="1"/>
              </p:cNvSpPr>
              <p:nvPr userDrawn="1"/>
            </p:nvSpPr>
            <p:spPr bwMode="gray">
              <a:xfrm flipH="1">
                <a:off x="3538" y="1391"/>
                <a:ext cx="152" cy="9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32" name="Freeform 1344"/>
              <p:cNvSpPr>
                <a:spLocks/>
              </p:cNvSpPr>
              <p:nvPr userDrawn="1"/>
            </p:nvSpPr>
            <p:spPr bwMode="gray">
              <a:xfrm>
                <a:off x="3534" y="1460"/>
                <a:ext cx="4" cy="21"/>
              </a:xfrm>
              <a:custGeom>
                <a:avLst/>
                <a:gdLst>
                  <a:gd name="T0" fmla="*/ 0 w 4"/>
                  <a:gd name="T1" fmla="*/ 0 h 21"/>
                  <a:gd name="T2" fmla="*/ 4 w 4"/>
                  <a:gd name="T3" fmla="*/ 6 h 21"/>
                  <a:gd name="T4" fmla="*/ 4 w 4"/>
                  <a:gd name="T5" fmla="*/ 11 h 21"/>
                  <a:gd name="T6" fmla="*/ 4 w 4"/>
                  <a:gd name="T7" fmla="*/ 16 h 21"/>
                  <a:gd name="T8" fmla="*/ 4 w 4"/>
                  <a:gd name="T9" fmla="*/ 21 h 21"/>
                </a:gdLst>
                <a:ahLst/>
                <a:cxnLst>
                  <a:cxn ang="0">
                    <a:pos x="T0" y="T1"/>
                  </a:cxn>
                  <a:cxn ang="0">
                    <a:pos x="T2" y="T3"/>
                  </a:cxn>
                  <a:cxn ang="0">
                    <a:pos x="T4" y="T5"/>
                  </a:cxn>
                  <a:cxn ang="0">
                    <a:pos x="T6" y="T7"/>
                  </a:cxn>
                  <a:cxn ang="0">
                    <a:pos x="T8" y="T9"/>
                  </a:cxn>
                </a:cxnLst>
                <a:rect l="0" t="0" r="r" b="b"/>
                <a:pathLst>
                  <a:path w="4" h="21">
                    <a:moveTo>
                      <a:pt x="0" y="0"/>
                    </a:moveTo>
                    <a:lnTo>
                      <a:pt x="4" y="6"/>
                    </a:lnTo>
                    <a:lnTo>
                      <a:pt x="4" y="11"/>
                    </a:lnTo>
                    <a:lnTo>
                      <a:pt x="4" y="16"/>
                    </a:lnTo>
                    <a:lnTo>
                      <a:pt x="4" y="2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33" name="Freeform 1345"/>
              <p:cNvSpPr>
                <a:spLocks/>
              </p:cNvSpPr>
              <p:nvPr userDrawn="1"/>
            </p:nvSpPr>
            <p:spPr bwMode="gray">
              <a:xfrm>
                <a:off x="3576" y="1340"/>
                <a:ext cx="7" cy="9"/>
              </a:xfrm>
              <a:custGeom>
                <a:avLst/>
                <a:gdLst>
                  <a:gd name="T0" fmla="*/ 0 w 7"/>
                  <a:gd name="T1" fmla="*/ 2 h 9"/>
                  <a:gd name="T2" fmla="*/ 2 w 7"/>
                  <a:gd name="T3" fmla="*/ 0 h 9"/>
                  <a:gd name="T4" fmla="*/ 4 w 7"/>
                  <a:gd name="T5" fmla="*/ 2 h 9"/>
                  <a:gd name="T6" fmla="*/ 6 w 7"/>
                  <a:gd name="T7" fmla="*/ 2 h 9"/>
                  <a:gd name="T8" fmla="*/ 7 w 7"/>
                  <a:gd name="T9" fmla="*/ 5 h 9"/>
                  <a:gd name="T10" fmla="*/ 7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2"/>
                    </a:moveTo>
                    <a:lnTo>
                      <a:pt x="2" y="0"/>
                    </a:lnTo>
                    <a:lnTo>
                      <a:pt x="4" y="2"/>
                    </a:lnTo>
                    <a:lnTo>
                      <a:pt x="6" y="2"/>
                    </a:lnTo>
                    <a:lnTo>
                      <a:pt x="7" y="5"/>
                    </a:lnTo>
                    <a:lnTo>
                      <a:pt x="7"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34" name="Line 1346"/>
              <p:cNvSpPr>
                <a:spLocks noChangeShapeType="1"/>
              </p:cNvSpPr>
              <p:nvPr userDrawn="1"/>
            </p:nvSpPr>
            <p:spPr bwMode="gray">
              <a:xfrm flipH="1" flipV="1">
                <a:off x="3536" y="1328"/>
                <a:ext cx="149" cy="4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35" name="Line 1347"/>
              <p:cNvSpPr>
                <a:spLocks noChangeShapeType="1"/>
              </p:cNvSpPr>
              <p:nvPr userDrawn="1"/>
            </p:nvSpPr>
            <p:spPr bwMode="gray">
              <a:xfrm flipH="1" flipV="1">
                <a:off x="3536" y="1329"/>
                <a:ext cx="142" cy="4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36" name="Line 1348"/>
              <p:cNvSpPr>
                <a:spLocks noChangeShapeType="1"/>
              </p:cNvSpPr>
              <p:nvPr userDrawn="1"/>
            </p:nvSpPr>
            <p:spPr bwMode="gray">
              <a:xfrm>
                <a:off x="3536" y="1335"/>
                <a:ext cx="151" cy="4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37" name="Freeform 1349"/>
              <p:cNvSpPr>
                <a:spLocks/>
              </p:cNvSpPr>
              <p:nvPr userDrawn="1"/>
            </p:nvSpPr>
            <p:spPr bwMode="gray">
              <a:xfrm>
                <a:off x="3678" y="1373"/>
                <a:ext cx="9" cy="9"/>
              </a:xfrm>
              <a:custGeom>
                <a:avLst/>
                <a:gdLst>
                  <a:gd name="T0" fmla="*/ 9 w 9"/>
                  <a:gd name="T1" fmla="*/ 9 h 9"/>
                  <a:gd name="T2" fmla="*/ 9 w 9"/>
                  <a:gd name="T3" fmla="*/ 7 h 9"/>
                  <a:gd name="T4" fmla="*/ 7 w 9"/>
                  <a:gd name="T5" fmla="*/ 4 h 9"/>
                  <a:gd name="T6" fmla="*/ 5 w 9"/>
                  <a:gd name="T7" fmla="*/ 2 h 9"/>
                  <a:gd name="T8" fmla="*/ 3 w 9"/>
                  <a:gd name="T9" fmla="*/ 0 h 9"/>
                  <a:gd name="T10" fmla="*/ 0 w 9"/>
                  <a:gd name="T11" fmla="*/ 2 h 9"/>
                </a:gdLst>
                <a:ahLst/>
                <a:cxnLst>
                  <a:cxn ang="0">
                    <a:pos x="T0" y="T1"/>
                  </a:cxn>
                  <a:cxn ang="0">
                    <a:pos x="T2" y="T3"/>
                  </a:cxn>
                  <a:cxn ang="0">
                    <a:pos x="T4" y="T5"/>
                  </a:cxn>
                  <a:cxn ang="0">
                    <a:pos x="T6" y="T7"/>
                  </a:cxn>
                  <a:cxn ang="0">
                    <a:pos x="T8" y="T9"/>
                  </a:cxn>
                  <a:cxn ang="0">
                    <a:pos x="T10" y="T11"/>
                  </a:cxn>
                </a:cxnLst>
                <a:rect l="0" t="0" r="r" b="b"/>
                <a:pathLst>
                  <a:path w="9" h="9">
                    <a:moveTo>
                      <a:pt x="9" y="9"/>
                    </a:moveTo>
                    <a:lnTo>
                      <a:pt x="9" y="7"/>
                    </a:lnTo>
                    <a:lnTo>
                      <a:pt x="7" y="4"/>
                    </a:lnTo>
                    <a:lnTo>
                      <a:pt x="5" y="2"/>
                    </a:lnTo>
                    <a:lnTo>
                      <a:pt x="3"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38" name="Freeform 1350"/>
              <p:cNvSpPr>
                <a:spLocks/>
              </p:cNvSpPr>
              <p:nvPr userDrawn="1"/>
            </p:nvSpPr>
            <p:spPr bwMode="gray">
              <a:xfrm>
                <a:off x="3186" y="1795"/>
                <a:ext cx="21" cy="1"/>
              </a:xfrm>
              <a:custGeom>
                <a:avLst/>
                <a:gdLst>
                  <a:gd name="T0" fmla="*/ 0 w 21"/>
                  <a:gd name="T1" fmla="*/ 0 h 1"/>
                  <a:gd name="T2" fmla="*/ 6 w 21"/>
                  <a:gd name="T3" fmla="*/ 1 h 1"/>
                  <a:gd name="T4" fmla="*/ 11 w 21"/>
                  <a:gd name="T5" fmla="*/ 1 h 1"/>
                  <a:gd name="T6" fmla="*/ 16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0" y="0"/>
                    </a:moveTo>
                    <a:lnTo>
                      <a:pt x="6" y="1"/>
                    </a:lnTo>
                    <a:lnTo>
                      <a:pt x="11" y="1"/>
                    </a:lnTo>
                    <a:lnTo>
                      <a:pt x="16" y="1"/>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39" name="Line 1351"/>
              <p:cNvSpPr>
                <a:spLocks noChangeShapeType="1"/>
              </p:cNvSpPr>
              <p:nvPr userDrawn="1"/>
            </p:nvSpPr>
            <p:spPr bwMode="gray">
              <a:xfrm flipV="1">
                <a:off x="3195" y="1679"/>
                <a:ext cx="4"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40" name="Line 1352"/>
              <p:cNvSpPr>
                <a:spLocks noChangeShapeType="1"/>
              </p:cNvSpPr>
              <p:nvPr userDrawn="1"/>
            </p:nvSpPr>
            <p:spPr bwMode="gray">
              <a:xfrm flipV="1">
                <a:off x="3185" y="1679"/>
                <a:ext cx="3"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41" name="Freeform 1353"/>
              <p:cNvSpPr>
                <a:spLocks/>
              </p:cNvSpPr>
              <p:nvPr userDrawn="1"/>
            </p:nvSpPr>
            <p:spPr bwMode="gray">
              <a:xfrm>
                <a:off x="3188" y="1677"/>
                <a:ext cx="21" cy="4"/>
              </a:xfrm>
              <a:custGeom>
                <a:avLst/>
                <a:gdLst>
                  <a:gd name="T0" fmla="*/ 0 w 21"/>
                  <a:gd name="T1" fmla="*/ 2 h 4"/>
                  <a:gd name="T2" fmla="*/ 5 w 21"/>
                  <a:gd name="T3" fmla="*/ 4 h 4"/>
                  <a:gd name="T4" fmla="*/ 11 w 21"/>
                  <a:gd name="T5" fmla="*/ 4 h 4"/>
                  <a:gd name="T6" fmla="*/ 16 w 21"/>
                  <a:gd name="T7" fmla="*/ 2 h 4"/>
                  <a:gd name="T8" fmla="*/ 21 w 21"/>
                  <a:gd name="T9" fmla="*/ 0 h 4"/>
                </a:gdLst>
                <a:ahLst/>
                <a:cxnLst>
                  <a:cxn ang="0">
                    <a:pos x="T0" y="T1"/>
                  </a:cxn>
                  <a:cxn ang="0">
                    <a:pos x="T2" y="T3"/>
                  </a:cxn>
                  <a:cxn ang="0">
                    <a:pos x="T4" y="T5"/>
                  </a:cxn>
                  <a:cxn ang="0">
                    <a:pos x="T6" y="T7"/>
                  </a:cxn>
                  <a:cxn ang="0">
                    <a:pos x="T8" y="T9"/>
                  </a:cxn>
                </a:cxnLst>
                <a:rect l="0" t="0" r="r" b="b"/>
                <a:pathLst>
                  <a:path w="21" h="4">
                    <a:moveTo>
                      <a:pt x="0" y="2"/>
                    </a:moveTo>
                    <a:lnTo>
                      <a:pt x="5" y="4"/>
                    </a:lnTo>
                    <a:lnTo>
                      <a:pt x="11" y="4"/>
                    </a:lnTo>
                    <a:lnTo>
                      <a:pt x="16" y="2"/>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42" name="Line 1354"/>
              <p:cNvSpPr>
                <a:spLocks noChangeShapeType="1"/>
              </p:cNvSpPr>
              <p:nvPr userDrawn="1"/>
            </p:nvSpPr>
            <p:spPr bwMode="gray">
              <a:xfrm flipH="1">
                <a:off x="3206" y="1677"/>
                <a:ext cx="3"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43" name="Freeform 1355"/>
              <p:cNvSpPr>
                <a:spLocks/>
              </p:cNvSpPr>
              <p:nvPr userDrawn="1"/>
            </p:nvSpPr>
            <p:spPr bwMode="gray">
              <a:xfrm>
                <a:off x="3185" y="1910"/>
                <a:ext cx="21" cy="2"/>
              </a:xfrm>
              <a:custGeom>
                <a:avLst/>
                <a:gdLst>
                  <a:gd name="T0" fmla="*/ 21 w 21"/>
                  <a:gd name="T1" fmla="*/ 0 h 2"/>
                  <a:gd name="T2" fmla="*/ 15 w 21"/>
                  <a:gd name="T3" fmla="*/ 2 h 2"/>
                  <a:gd name="T4" fmla="*/ 10 w 21"/>
                  <a:gd name="T5" fmla="*/ 2 h 2"/>
                  <a:gd name="T6" fmla="*/ 5 w 21"/>
                  <a:gd name="T7" fmla="*/ 2 h 2"/>
                  <a:gd name="T8" fmla="*/ 0 w 21"/>
                  <a:gd name="T9" fmla="*/ 0 h 2"/>
                </a:gdLst>
                <a:ahLst/>
                <a:cxnLst>
                  <a:cxn ang="0">
                    <a:pos x="T0" y="T1"/>
                  </a:cxn>
                  <a:cxn ang="0">
                    <a:pos x="T2" y="T3"/>
                  </a:cxn>
                  <a:cxn ang="0">
                    <a:pos x="T4" y="T5"/>
                  </a:cxn>
                  <a:cxn ang="0">
                    <a:pos x="T6" y="T7"/>
                  </a:cxn>
                  <a:cxn ang="0">
                    <a:pos x="T8" y="T9"/>
                  </a:cxn>
                </a:cxnLst>
                <a:rect l="0" t="0" r="r" b="b"/>
                <a:pathLst>
                  <a:path w="21" h="2">
                    <a:moveTo>
                      <a:pt x="21" y="0"/>
                    </a:moveTo>
                    <a:lnTo>
                      <a:pt x="15" y="2"/>
                    </a:lnTo>
                    <a:lnTo>
                      <a:pt x="10" y="2"/>
                    </a:lnTo>
                    <a:lnTo>
                      <a:pt x="5"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44" name="Freeform 1356"/>
              <p:cNvSpPr>
                <a:spLocks/>
              </p:cNvSpPr>
              <p:nvPr userDrawn="1"/>
            </p:nvSpPr>
            <p:spPr bwMode="gray">
              <a:xfrm>
                <a:off x="3681" y="1495"/>
                <a:ext cx="7" cy="7"/>
              </a:xfrm>
              <a:custGeom>
                <a:avLst/>
                <a:gdLst>
                  <a:gd name="T0" fmla="*/ 4 w 7"/>
                  <a:gd name="T1" fmla="*/ 7 h 7"/>
                  <a:gd name="T2" fmla="*/ 7 w 7"/>
                  <a:gd name="T3" fmla="*/ 6 h 7"/>
                  <a:gd name="T4" fmla="*/ 7 w 7"/>
                  <a:gd name="T5" fmla="*/ 4 h 7"/>
                  <a:gd name="T6" fmla="*/ 6 w 7"/>
                  <a:gd name="T7" fmla="*/ 2 h 7"/>
                  <a:gd name="T8" fmla="*/ 4 w 7"/>
                  <a:gd name="T9" fmla="*/ 0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4" y="7"/>
                    </a:moveTo>
                    <a:lnTo>
                      <a:pt x="7" y="6"/>
                    </a:lnTo>
                    <a:lnTo>
                      <a:pt x="7" y="4"/>
                    </a:lnTo>
                    <a:lnTo>
                      <a:pt x="6" y="2"/>
                    </a:lnTo>
                    <a:lnTo>
                      <a:pt x="4"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45" name="Line 1357"/>
              <p:cNvSpPr>
                <a:spLocks noChangeShapeType="1"/>
              </p:cNvSpPr>
              <p:nvPr userDrawn="1"/>
            </p:nvSpPr>
            <p:spPr bwMode="gray">
              <a:xfrm flipV="1">
                <a:off x="3683" y="1387"/>
                <a:ext cx="9" cy="22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46" name="Line 1358"/>
              <p:cNvSpPr>
                <a:spLocks noChangeShapeType="1"/>
              </p:cNvSpPr>
              <p:nvPr userDrawn="1"/>
            </p:nvSpPr>
            <p:spPr bwMode="gray">
              <a:xfrm flipV="1">
                <a:off x="3681" y="1391"/>
                <a:ext cx="9" cy="22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47" name="Freeform 1359"/>
              <p:cNvSpPr>
                <a:spLocks/>
              </p:cNvSpPr>
              <p:nvPr userDrawn="1"/>
            </p:nvSpPr>
            <p:spPr bwMode="gray">
              <a:xfrm>
                <a:off x="3687" y="1382"/>
                <a:ext cx="5" cy="9"/>
              </a:xfrm>
              <a:custGeom>
                <a:avLst/>
                <a:gdLst>
                  <a:gd name="T0" fmla="*/ 3 w 5"/>
                  <a:gd name="T1" fmla="*/ 9 h 9"/>
                  <a:gd name="T2" fmla="*/ 5 w 5"/>
                  <a:gd name="T3" fmla="*/ 7 h 9"/>
                  <a:gd name="T4" fmla="*/ 5 w 5"/>
                  <a:gd name="T5" fmla="*/ 5 h 9"/>
                  <a:gd name="T6" fmla="*/ 3 w 5"/>
                  <a:gd name="T7" fmla="*/ 3 h 9"/>
                  <a:gd name="T8" fmla="*/ 1 w 5"/>
                  <a:gd name="T9" fmla="*/ 2 h 9"/>
                  <a:gd name="T10" fmla="*/ 0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3" y="9"/>
                    </a:moveTo>
                    <a:lnTo>
                      <a:pt x="5" y="7"/>
                    </a:lnTo>
                    <a:lnTo>
                      <a:pt x="5" y="5"/>
                    </a:lnTo>
                    <a:lnTo>
                      <a:pt x="3" y="3"/>
                    </a:lnTo>
                    <a:lnTo>
                      <a:pt x="1"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48" name="Line 1360"/>
              <p:cNvSpPr>
                <a:spLocks noChangeShapeType="1"/>
              </p:cNvSpPr>
              <p:nvPr userDrawn="1"/>
            </p:nvSpPr>
            <p:spPr bwMode="gray">
              <a:xfrm flipH="1">
                <a:off x="3678" y="1382"/>
                <a:ext cx="9" cy="22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49" name="Freeform 1361"/>
              <p:cNvSpPr>
                <a:spLocks/>
              </p:cNvSpPr>
              <p:nvPr userDrawn="1"/>
            </p:nvSpPr>
            <p:spPr bwMode="gray">
              <a:xfrm>
                <a:off x="3678" y="1606"/>
                <a:ext cx="5" cy="8"/>
              </a:xfrm>
              <a:custGeom>
                <a:avLst/>
                <a:gdLst>
                  <a:gd name="T0" fmla="*/ 0 w 5"/>
                  <a:gd name="T1" fmla="*/ 0 h 8"/>
                  <a:gd name="T2" fmla="*/ 2 w 5"/>
                  <a:gd name="T3" fmla="*/ 1 h 8"/>
                  <a:gd name="T4" fmla="*/ 5 w 5"/>
                  <a:gd name="T5" fmla="*/ 3 h 8"/>
                  <a:gd name="T6" fmla="*/ 5 w 5"/>
                  <a:gd name="T7" fmla="*/ 5 h 8"/>
                  <a:gd name="T8" fmla="*/ 5 w 5"/>
                  <a:gd name="T9" fmla="*/ 7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0" y="0"/>
                    </a:moveTo>
                    <a:lnTo>
                      <a:pt x="2" y="1"/>
                    </a:lnTo>
                    <a:lnTo>
                      <a:pt x="5" y="3"/>
                    </a:lnTo>
                    <a:lnTo>
                      <a:pt x="5" y="5"/>
                    </a:lnTo>
                    <a:lnTo>
                      <a:pt x="5" y="7"/>
                    </a:lnTo>
                    <a:lnTo>
                      <a:pt x="3"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50" name="Freeform 1362"/>
              <p:cNvSpPr>
                <a:spLocks/>
              </p:cNvSpPr>
              <p:nvPr userDrawn="1"/>
            </p:nvSpPr>
            <p:spPr bwMode="gray">
              <a:xfrm>
                <a:off x="3351" y="1941"/>
                <a:ext cx="21" cy="4"/>
              </a:xfrm>
              <a:custGeom>
                <a:avLst/>
                <a:gdLst>
                  <a:gd name="T0" fmla="*/ 0 w 21"/>
                  <a:gd name="T1" fmla="*/ 2 h 4"/>
                  <a:gd name="T2" fmla="*/ 5 w 21"/>
                  <a:gd name="T3" fmla="*/ 4 h 4"/>
                  <a:gd name="T4" fmla="*/ 10 w 21"/>
                  <a:gd name="T5" fmla="*/ 4 h 4"/>
                  <a:gd name="T6" fmla="*/ 15 w 21"/>
                  <a:gd name="T7" fmla="*/ 2 h 4"/>
                  <a:gd name="T8" fmla="*/ 21 w 21"/>
                  <a:gd name="T9" fmla="*/ 0 h 4"/>
                </a:gdLst>
                <a:ahLst/>
                <a:cxnLst>
                  <a:cxn ang="0">
                    <a:pos x="T0" y="T1"/>
                  </a:cxn>
                  <a:cxn ang="0">
                    <a:pos x="T2" y="T3"/>
                  </a:cxn>
                  <a:cxn ang="0">
                    <a:pos x="T4" y="T5"/>
                  </a:cxn>
                  <a:cxn ang="0">
                    <a:pos x="T6" y="T7"/>
                  </a:cxn>
                  <a:cxn ang="0">
                    <a:pos x="T8" y="T9"/>
                  </a:cxn>
                </a:cxnLst>
                <a:rect l="0" t="0" r="r" b="b"/>
                <a:pathLst>
                  <a:path w="21" h="4">
                    <a:moveTo>
                      <a:pt x="0" y="2"/>
                    </a:moveTo>
                    <a:lnTo>
                      <a:pt x="5" y="4"/>
                    </a:lnTo>
                    <a:lnTo>
                      <a:pt x="10" y="4"/>
                    </a:lnTo>
                    <a:lnTo>
                      <a:pt x="15" y="2"/>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51" name="Line 1363"/>
              <p:cNvSpPr>
                <a:spLocks noChangeShapeType="1"/>
              </p:cNvSpPr>
              <p:nvPr userDrawn="1"/>
            </p:nvSpPr>
            <p:spPr bwMode="gray">
              <a:xfrm flipH="1">
                <a:off x="3359" y="1826"/>
                <a:ext cx="6"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52" name="Line 1364"/>
              <p:cNvSpPr>
                <a:spLocks noChangeShapeType="1"/>
              </p:cNvSpPr>
              <p:nvPr userDrawn="1"/>
            </p:nvSpPr>
            <p:spPr bwMode="gray">
              <a:xfrm flipH="1">
                <a:off x="3349" y="1831"/>
                <a:ext cx="5" cy="22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53" name="Freeform 1365"/>
              <p:cNvSpPr>
                <a:spLocks/>
              </p:cNvSpPr>
              <p:nvPr userDrawn="1"/>
            </p:nvSpPr>
            <p:spPr bwMode="gray">
              <a:xfrm>
                <a:off x="3349" y="2053"/>
                <a:ext cx="19" cy="4"/>
              </a:xfrm>
              <a:custGeom>
                <a:avLst/>
                <a:gdLst>
                  <a:gd name="T0" fmla="*/ 0 w 19"/>
                  <a:gd name="T1" fmla="*/ 2 h 4"/>
                  <a:gd name="T2" fmla="*/ 5 w 19"/>
                  <a:gd name="T3" fmla="*/ 4 h 4"/>
                  <a:gd name="T4" fmla="*/ 10 w 19"/>
                  <a:gd name="T5" fmla="*/ 4 h 4"/>
                  <a:gd name="T6" fmla="*/ 14 w 19"/>
                  <a:gd name="T7" fmla="*/ 2 h 4"/>
                  <a:gd name="T8" fmla="*/ 19 w 19"/>
                  <a:gd name="T9" fmla="*/ 0 h 4"/>
                </a:gdLst>
                <a:ahLst/>
                <a:cxnLst>
                  <a:cxn ang="0">
                    <a:pos x="T0" y="T1"/>
                  </a:cxn>
                  <a:cxn ang="0">
                    <a:pos x="T2" y="T3"/>
                  </a:cxn>
                  <a:cxn ang="0">
                    <a:pos x="T4" y="T5"/>
                  </a:cxn>
                  <a:cxn ang="0">
                    <a:pos x="T6" y="T7"/>
                  </a:cxn>
                  <a:cxn ang="0">
                    <a:pos x="T8" y="T9"/>
                  </a:cxn>
                </a:cxnLst>
                <a:rect l="0" t="0" r="r" b="b"/>
                <a:pathLst>
                  <a:path w="19" h="4">
                    <a:moveTo>
                      <a:pt x="0" y="2"/>
                    </a:moveTo>
                    <a:lnTo>
                      <a:pt x="5" y="4"/>
                    </a:lnTo>
                    <a:lnTo>
                      <a:pt x="10" y="4"/>
                    </a:lnTo>
                    <a:lnTo>
                      <a:pt x="14" y="2"/>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54" name="Line 1366"/>
              <p:cNvSpPr>
                <a:spLocks noChangeShapeType="1"/>
              </p:cNvSpPr>
              <p:nvPr userDrawn="1"/>
            </p:nvSpPr>
            <p:spPr bwMode="gray">
              <a:xfrm flipV="1">
                <a:off x="3368" y="1817"/>
                <a:ext cx="5"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55" name="Freeform 1367"/>
              <p:cNvSpPr>
                <a:spLocks/>
              </p:cNvSpPr>
              <p:nvPr userDrawn="1"/>
            </p:nvSpPr>
            <p:spPr bwMode="gray">
              <a:xfrm>
                <a:off x="3354" y="1817"/>
                <a:ext cx="19" cy="14"/>
              </a:xfrm>
              <a:custGeom>
                <a:avLst/>
                <a:gdLst>
                  <a:gd name="T0" fmla="*/ 0 w 19"/>
                  <a:gd name="T1" fmla="*/ 14 h 14"/>
                  <a:gd name="T2" fmla="*/ 5 w 19"/>
                  <a:gd name="T3" fmla="*/ 11 h 14"/>
                  <a:gd name="T4" fmla="*/ 11 w 19"/>
                  <a:gd name="T5" fmla="*/ 9 h 14"/>
                  <a:gd name="T6" fmla="*/ 16 w 19"/>
                  <a:gd name="T7" fmla="*/ 6 h 14"/>
                  <a:gd name="T8" fmla="*/ 19 w 19"/>
                  <a:gd name="T9" fmla="*/ 0 h 14"/>
                </a:gdLst>
                <a:ahLst/>
                <a:cxnLst>
                  <a:cxn ang="0">
                    <a:pos x="T0" y="T1"/>
                  </a:cxn>
                  <a:cxn ang="0">
                    <a:pos x="T2" y="T3"/>
                  </a:cxn>
                  <a:cxn ang="0">
                    <a:pos x="T4" y="T5"/>
                  </a:cxn>
                  <a:cxn ang="0">
                    <a:pos x="T6" y="T7"/>
                  </a:cxn>
                  <a:cxn ang="0">
                    <a:pos x="T8" y="T9"/>
                  </a:cxn>
                </a:cxnLst>
                <a:rect l="0" t="0" r="r" b="b"/>
                <a:pathLst>
                  <a:path w="19" h="14">
                    <a:moveTo>
                      <a:pt x="0" y="14"/>
                    </a:moveTo>
                    <a:lnTo>
                      <a:pt x="5" y="11"/>
                    </a:lnTo>
                    <a:lnTo>
                      <a:pt x="11" y="9"/>
                    </a:lnTo>
                    <a:lnTo>
                      <a:pt x="16" y="6"/>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56" name="Freeform 1368"/>
              <p:cNvSpPr>
                <a:spLocks/>
              </p:cNvSpPr>
              <p:nvPr userDrawn="1"/>
            </p:nvSpPr>
            <p:spPr bwMode="gray">
              <a:xfrm>
                <a:off x="3248" y="2017"/>
                <a:ext cx="7" cy="8"/>
              </a:xfrm>
              <a:custGeom>
                <a:avLst/>
                <a:gdLst>
                  <a:gd name="T0" fmla="*/ 0 w 7"/>
                  <a:gd name="T1" fmla="*/ 0 h 8"/>
                  <a:gd name="T2" fmla="*/ 0 w 7"/>
                  <a:gd name="T3" fmla="*/ 3 h 8"/>
                  <a:gd name="T4" fmla="*/ 1 w 7"/>
                  <a:gd name="T5" fmla="*/ 7 h 8"/>
                  <a:gd name="T6" fmla="*/ 3 w 7"/>
                  <a:gd name="T7" fmla="*/ 8 h 8"/>
                  <a:gd name="T8" fmla="*/ 5 w 7"/>
                  <a:gd name="T9" fmla="*/ 8 h 8"/>
                  <a:gd name="T10" fmla="*/ 7 w 7"/>
                  <a:gd name="T11" fmla="*/ 7 h 8"/>
                </a:gdLst>
                <a:ahLst/>
                <a:cxnLst>
                  <a:cxn ang="0">
                    <a:pos x="T0" y="T1"/>
                  </a:cxn>
                  <a:cxn ang="0">
                    <a:pos x="T2" y="T3"/>
                  </a:cxn>
                  <a:cxn ang="0">
                    <a:pos x="T4" y="T5"/>
                  </a:cxn>
                  <a:cxn ang="0">
                    <a:pos x="T6" y="T7"/>
                  </a:cxn>
                  <a:cxn ang="0">
                    <a:pos x="T8" y="T9"/>
                  </a:cxn>
                  <a:cxn ang="0">
                    <a:pos x="T10" y="T11"/>
                  </a:cxn>
                </a:cxnLst>
                <a:rect l="0" t="0" r="r" b="b"/>
                <a:pathLst>
                  <a:path w="7" h="8">
                    <a:moveTo>
                      <a:pt x="0" y="0"/>
                    </a:moveTo>
                    <a:lnTo>
                      <a:pt x="0" y="3"/>
                    </a:lnTo>
                    <a:lnTo>
                      <a:pt x="1" y="7"/>
                    </a:lnTo>
                    <a:lnTo>
                      <a:pt x="3" y="8"/>
                    </a:lnTo>
                    <a:lnTo>
                      <a:pt x="5" y="8"/>
                    </a:lnTo>
                    <a:lnTo>
                      <a:pt x="7"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57" name="Line 1369"/>
              <p:cNvSpPr>
                <a:spLocks noChangeShapeType="1"/>
              </p:cNvSpPr>
              <p:nvPr userDrawn="1"/>
            </p:nvSpPr>
            <p:spPr bwMode="gray">
              <a:xfrm flipH="1" flipV="1">
                <a:off x="3150" y="1987"/>
                <a:ext cx="201"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58" name="Line 1370"/>
              <p:cNvSpPr>
                <a:spLocks noChangeShapeType="1"/>
              </p:cNvSpPr>
              <p:nvPr userDrawn="1"/>
            </p:nvSpPr>
            <p:spPr bwMode="gray">
              <a:xfrm flipH="1" flipV="1">
                <a:off x="3146" y="1980"/>
                <a:ext cx="203"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59" name="Freeform 1371"/>
              <p:cNvSpPr>
                <a:spLocks/>
              </p:cNvSpPr>
              <p:nvPr userDrawn="1"/>
            </p:nvSpPr>
            <p:spPr bwMode="gray">
              <a:xfrm>
                <a:off x="3146" y="1980"/>
                <a:ext cx="9" cy="9"/>
              </a:xfrm>
              <a:custGeom>
                <a:avLst/>
                <a:gdLst>
                  <a:gd name="T0" fmla="*/ 0 w 9"/>
                  <a:gd name="T1" fmla="*/ 0 h 9"/>
                  <a:gd name="T2" fmla="*/ 0 w 9"/>
                  <a:gd name="T3" fmla="*/ 3 h 9"/>
                  <a:gd name="T4" fmla="*/ 2 w 9"/>
                  <a:gd name="T5" fmla="*/ 5 h 9"/>
                  <a:gd name="T6" fmla="*/ 4 w 9"/>
                  <a:gd name="T7" fmla="*/ 7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3"/>
                    </a:lnTo>
                    <a:lnTo>
                      <a:pt x="2" y="5"/>
                    </a:lnTo>
                    <a:lnTo>
                      <a:pt x="4" y="7"/>
                    </a:lnTo>
                    <a:lnTo>
                      <a:pt x="5" y="9"/>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60" name="Line 1372"/>
              <p:cNvSpPr>
                <a:spLocks noChangeShapeType="1"/>
              </p:cNvSpPr>
              <p:nvPr userDrawn="1"/>
            </p:nvSpPr>
            <p:spPr bwMode="gray">
              <a:xfrm>
                <a:off x="3155" y="1987"/>
                <a:ext cx="203"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61" name="Freeform 1373"/>
              <p:cNvSpPr>
                <a:spLocks/>
              </p:cNvSpPr>
              <p:nvPr userDrawn="1"/>
            </p:nvSpPr>
            <p:spPr bwMode="gray">
              <a:xfrm>
                <a:off x="3349" y="2055"/>
                <a:ext cx="9" cy="7"/>
              </a:xfrm>
              <a:custGeom>
                <a:avLst/>
                <a:gdLst>
                  <a:gd name="T0" fmla="*/ 9 w 9"/>
                  <a:gd name="T1" fmla="*/ 7 h 7"/>
                  <a:gd name="T2" fmla="*/ 5 w 9"/>
                  <a:gd name="T3" fmla="*/ 7 h 7"/>
                  <a:gd name="T4" fmla="*/ 2 w 9"/>
                  <a:gd name="T5" fmla="*/ 7 h 7"/>
                  <a:gd name="T6" fmla="*/ 2 w 9"/>
                  <a:gd name="T7" fmla="*/ 5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5" y="7"/>
                    </a:lnTo>
                    <a:lnTo>
                      <a:pt x="2" y="7"/>
                    </a:lnTo>
                    <a:lnTo>
                      <a:pt x="2" y="5"/>
                    </a:lnTo>
                    <a:lnTo>
                      <a:pt x="0"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62" name="Freeform 1374"/>
              <p:cNvSpPr>
                <a:spLocks/>
              </p:cNvSpPr>
              <p:nvPr userDrawn="1"/>
            </p:nvSpPr>
            <p:spPr bwMode="gray">
              <a:xfrm>
                <a:off x="3150" y="1357"/>
                <a:ext cx="5" cy="7"/>
              </a:xfrm>
              <a:custGeom>
                <a:avLst/>
                <a:gdLst>
                  <a:gd name="T0" fmla="*/ 5 w 5"/>
                  <a:gd name="T1" fmla="*/ 7 h 7"/>
                  <a:gd name="T2" fmla="*/ 3 w 5"/>
                  <a:gd name="T3" fmla="*/ 7 h 7"/>
                  <a:gd name="T4" fmla="*/ 1 w 5"/>
                  <a:gd name="T5" fmla="*/ 6 h 7"/>
                  <a:gd name="T6" fmla="*/ 0 w 5"/>
                  <a:gd name="T7" fmla="*/ 4 h 7"/>
                  <a:gd name="T8" fmla="*/ 0 w 5"/>
                  <a:gd name="T9" fmla="*/ 2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7"/>
                    </a:moveTo>
                    <a:lnTo>
                      <a:pt x="3" y="7"/>
                    </a:lnTo>
                    <a:lnTo>
                      <a:pt x="1" y="6"/>
                    </a:lnTo>
                    <a:lnTo>
                      <a:pt x="0" y="4"/>
                    </a:lnTo>
                    <a:lnTo>
                      <a:pt x="0" y="2"/>
                    </a:lnTo>
                    <a:lnTo>
                      <a:pt x="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63" name="Line 1375"/>
              <p:cNvSpPr>
                <a:spLocks noChangeShapeType="1"/>
              </p:cNvSpPr>
              <p:nvPr userDrawn="1"/>
            </p:nvSpPr>
            <p:spPr bwMode="gray">
              <a:xfrm flipV="1">
                <a:off x="3148" y="1245"/>
                <a:ext cx="3" cy="23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64" name="Line 1376"/>
              <p:cNvSpPr>
                <a:spLocks noChangeShapeType="1"/>
              </p:cNvSpPr>
              <p:nvPr userDrawn="1"/>
            </p:nvSpPr>
            <p:spPr bwMode="gray">
              <a:xfrm flipV="1">
                <a:off x="3153" y="1249"/>
                <a:ext cx="4"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65" name="Freeform 1377"/>
              <p:cNvSpPr>
                <a:spLocks/>
              </p:cNvSpPr>
              <p:nvPr userDrawn="1"/>
            </p:nvSpPr>
            <p:spPr bwMode="gray">
              <a:xfrm>
                <a:off x="3151" y="1240"/>
                <a:ext cx="6" cy="9"/>
              </a:xfrm>
              <a:custGeom>
                <a:avLst/>
                <a:gdLst>
                  <a:gd name="T0" fmla="*/ 6 w 6"/>
                  <a:gd name="T1" fmla="*/ 9 h 9"/>
                  <a:gd name="T2" fmla="*/ 4 w 6"/>
                  <a:gd name="T3" fmla="*/ 7 h 9"/>
                  <a:gd name="T4" fmla="*/ 2 w 6"/>
                  <a:gd name="T5" fmla="*/ 5 h 9"/>
                  <a:gd name="T6" fmla="*/ 0 w 6"/>
                  <a:gd name="T7" fmla="*/ 4 h 9"/>
                  <a:gd name="T8" fmla="*/ 0 w 6"/>
                  <a:gd name="T9" fmla="*/ 2 h 9"/>
                  <a:gd name="T10" fmla="*/ 4 w 6"/>
                  <a:gd name="T11" fmla="*/ 0 h 9"/>
                </a:gdLst>
                <a:ahLst/>
                <a:cxnLst>
                  <a:cxn ang="0">
                    <a:pos x="T0" y="T1"/>
                  </a:cxn>
                  <a:cxn ang="0">
                    <a:pos x="T2" y="T3"/>
                  </a:cxn>
                  <a:cxn ang="0">
                    <a:pos x="T4" y="T5"/>
                  </a:cxn>
                  <a:cxn ang="0">
                    <a:pos x="T6" y="T7"/>
                  </a:cxn>
                  <a:cxn ang="0">
                    <a:pos x="T8" y="T9"/>
                  </a:cxn>
                  <a:cxn ang="0">
                    <a:pos x="T10" y="T11"/>
                  </a:cxn>
                </a:cxnLst>
                <a:rect l="0" t="0" r="r" b="b"/>
                <a:pathLst>
                  <a:path w="6" h="9">
                    <a:moveTo>
                      <a:pt x="6" y="9"/>
                    </a:moveTo>
                    <a:lnTo>
                      <a:pt x="4" y="7"/>
                    </a:lnTo>
                    <a:lnTo>
                      <a:pt x="2" y="5"/>
                    </a:lnTo>
                    <a:lnTo>
                      <a:pt x="0" y="4"/>
                    </a:lnTo>
                    <a:lnTo>
                      <a:pt x="0" y="2"/>
                    </a:lnTo>
                    <a:lnTo>
                      <a:pt x="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66" name="Line 1378"/>
              <p:cNvSpPr>
                <a:spLocks noChangeShapeType="1"/>
              </p:cNvSpPr>
              <p:nvPr userDrawn="1"/>
            </p:nvSpPr>
            <p:spPr bwMode="gray">
              <a:xfrm flipH="1">
                <a:off x="3151" y="1240"/>
                <a:ext cx="4" cy="24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67" name="Freeform 1379"/>
              <p:cNvSpPr>
                <a:spLocks/>
              </p:cNvSpPr>
              <p:nvPr userDrawn="1"/>
            </p:nvSpPr>
            <p:spPr bwMode="gray">
              <a:xfrm>
                <a:off x="3148" y="1480"/>
                <a:ext cx="5" cy="5"/>
              </a:xfrm>
              <a:custGeom>
                <a:avLst/>
                <a:gdLst>
                  <a:gd name="T0" fmla="*/ 5 w 5"/>
                  <a:gd name="T1" fmla="*/ 0 h 5"/>
                  <a:gd name="T2" fmla="*/ 3 w 5"/>
                  <a:gd name="T3" fmla="*/ 1 h 5"/>
                  <a:gd name="T4" fmla="*/ 2 w 5"/>
                  <a:gd name="T5" fmla="*/ 1 h 5"/>
                  <a:gd name="T6" fmla="*/ 0 w 5"/>
                  <a:gd name="T7" fmla="*/ 3 h 5"/>
                  <a:gd name="T8" fmla="*/ 2 w 5"/>
                  <a:gd name="T9" fmla="*/ 3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3" y="1"/>
                    </a:lnTo>
                    <a:lnTo>
                      <a:pt x="2" y="1"/>
                    </a:lnTo>
                    <a:lnTo>
                      <a:pt x="0" y="3"/>
                    </a:lnTo>
                    <a:lnTo>
                      <a:pt x="2" y="3"/>
                    </a:lnTo>
                    <a:lnTo>
                      <a:pt x="3" y="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68" name="Freeform 1380"/>
              <p:cNvSpPr>
                <a:spLocks/>
              </p:cNvSpPr>
              <p:nvPr userDrawn="1"/>
            </p:nvSpPr>
            <p:spPr bwMode="gray">
              <a:xfrm>
                <a:off x="3262" y="1265"/>
                <a:ext cx="8" cy="17"/>
              </a:xfrm>
              <a:custGeom>
                <a:avLst/>
                <a:gdLst>
                  <a:gd name="T0" fmla="*/ 0 w 8"/>
                  <a:gd name="T1" fmla="*/ 17 h 17"/>
                  <a:gd name="T2" fmla="*/ 0 w 8"/>
                  <a:gd name="T3" fmla="*/ 12 h 17"/>
                  <a:gd name="T4" fmla="*/ 1 w 8"/>
                  <a:gd name="T5" fmla="*/ 7 h 17"/>
                  <a:gd name="T6" fmla="*/ 5 w 8"/>
                  <a:gd name="T7" fmla="*/ 3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0" y="12"/>
                    </a:lnTo>
                    <a:lnTo>
                      <a:pt x="1" y="7"/>
                    </a:lnTo>
                    <a:lnTo>
                      <a:pt x="5" y="3"/>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69" name="Line 1381"/>
              <p:cNvSpPr>
                <a:spLocks noChangeShapeType="1"/>
              </p:cNvSpPr>
              <p:nvPr userDrawn="1"/>
            </p:nvSpPr>
            <p:spPr bwMode="gray">
              <a:xfrm>
                <a:off x="3160" y="1238"/>
                <a:ext cx="208" cy="6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70" name="Line 1382"/>
              <p:cNvSpPr>
                <a:spLocks noChangeShapeType="1"/>
              </p:cNvSpPr>
              <p:nvPr userDrawn="1"/>
            </p:nvSpPr>
            <p:spPr bwMode="gray">
              <a:xfrm>
                <a:off x="3157" y="1249"/>
                <a:ext cx="209" cy="6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71" name="Freeform 1383"/>
              <p:cNvSpPr>
                <a:spLocks/>
              </p:cNvSpPr>
              <p:nvPr userDrawn="1"/>
            </p:nvSpPr>
            <p:spPr bwMode="gray">
              <a:xfrm>
                <a:off x="3366" y="1300"/>
                <a:ext cx="9" cy="17"/>
              </a:xfrm>
              <a:custGeom>
                <a:avLst/>
                <a:gdLst>
                  <a:gd name="T0" fmla="*/ 0 w 9"/>
                  <a:gd name="T1" fmla="*/ 17 h 17"/>
                  <a:gd name="T2" fmla="*/ 0 w 9"/>
                  <a:gd name="T3" fmla="*/ 12 h 17"/>
                  <a:gd name="T4" fmla="*/ 2 w 9"/>
                  <a:gd name="T5" fmla="*/ 7 h 17"/>
                  <a:gd name="T6" fmla="*/ 6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6"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72" name="Line 1384"/>
              <p:cNvSpPr>
                <a:spLocks noChangeShapeType="1"/>
              </p:cNvSpPr>
              <p:nvPr userDrawn="1"/>
            </p:nvSpPr>
            <p:spPr bwMode="gray">
              <a:xfrm flipH="1" flipV="1">
                <a:off x="3165" y="1231"/>
                <a:ext cx="210" cy="6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73" name="Freeform 1385"/>
              <p:cNvSpPr>
                <a:spLocks/>
              </p:cNvSpPr>
              <p:nvPr userDrawn="1"/>
            </p:nvSpPr>
            <p:spPr bwMode="gray">
              <a:xfrm>
                <a:off x="3157" y="1231"/>
                <a:ext cx="8" cy="18"/>
              </a:xfrm>
              <a:custGeom>
                <a:avLst/>
                <a:gdLst>
                  <a:gd name="T0" fmla="*/ 0 w 8"/>
                  <a:gd name="T1" fmla="*/ 18 h 18"/>
                  <a:gd name="T2" fmla="*/ 1 w 8"/>
                  <a:gd name="T3" fmla="*/ 13 h 18"/>
                  <a:gd name="T4" fmla="*/ 3 w 8"/>
                  <a:gd name="T5" fmla="*/ 7 h 18"/>
                  <a:gd name="T6" fmla="*/ 5 w 8"/>
                  <a:gd name="T7" fmla="*/ 4 h 18"/>
                  <a:gd name="T8" fmla="*/ 8 w 8"/>
                  <a:gd name="T9" fmla="*/ 0 h 18"/>
                </a:gdLst>
                <a:ahLst/>
                <a:cxnLst>
                  <a:cxn ang="0">
                    <a:pos x="T0" y="T1"/>
                  </a:cxn>
                  <a:cxn ang="0">
                    <a:pos x="T2" y="T3"/>
                  </a:cxn>
                  <a:cxn ang="0">
                    <a:pos x="T4" y="T5"/>
                  </a:cxn>
                  <a:cxn ang="0">
                    <a:pos x="T6" y="T7"/>
                  </a:cxn>
                  <a:cxn ang="0">
                    <a:pos x="T8" y="T9"/>
                  </a:cxn>
                </a:cxnLst>
                <a:rect l="0" t="0" r="r" b="b"/>
                <a:pathLst>
                  <a:path w="8" h="18">
                    <a:moveTo>
                      <a:pt x="0" y="18"/>
                    </a:moveTo>
                    <a:lnTo>
                      <a:pt x="1" y="13"/>
                    </a:lnTo>
                    <a:lnTo>
                      <a:pt x="3" y="7"/>
                    </a:lnTo>
                    <a:lnTo>
                      <a:pt x="5" y="4"/>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74" name="Freeform 1386"/>
              <p:cNvSpPr>
                <a:spLocks/>
              </p:cNvSpPr>
              <p:nvPr userDrawn="1"/>
            </p:nvSpPr>
            <p:spPr bwMode="gray">
              <a:xfrm>
                <a:off x="3363" y="1433"/>
                <a:ext cx="21" cy="3"/>
              </a:xfrm>
              <a:custGeom>
                <a:avLst/>
                <a:gdLst>
                  <a:gd name="T0" fmla="*/ 0 w 21"/>
                  <a:gd name="T1" fmla="*/ 1 h 3"/>
                  <a:gd name="T2" fmla="*/ 5 w 21"/>
                  <a:gd name="T3" fmla="*/ 3 h 3"/>
                  <a:gd name="T4" fmla="*/ 10 w 21"/>
                  <a:gd name="T5" fmla="*/ 3 h 3"/>
                  <a:gd name="T6" fmla="*/ 16 w 21"/>
                  <a:gd name="T7" fmla="*/ 1 h 3"/>
                  <a:gd name="T8" fmla="*/ 21 w 21"/>
                  <a:gd name="T9" fmla="*/ 0 h 3"/>
                </a:gdLst>
                <a:ahLst/>
                <a:cxnLst>
                  <a:cxn ang="0">
                    <a:pos x="T0" y="T1"/>
                  </a:cxn>
                  <a:cxn ang="0">
                    <a:pos x="T2" y="T3"/>
                  </a:cxn>
                  <a:cxn ang="0">
                    <a:pos x="T4" y="T5"/>
                  </a:cxn>
                  <a:cxn ang="0">
                    <a:pos x="T6" y="T7"/>
                  </a:cxn>
                  <a:cxn ang="0">
                    <a:pos x="T8" y="T9"/>
                  </a:cxn>
                </a:cxnLst>
                <a:rect l="0" t="0" r="r" b="b"/>
                <a:pathLst>
                  <a:path w="21" h="3">
                    <a:moveTo>
                      <a:pt x="0" y="1"/>
                    </a:moveTo>
                    <a:lnTo>
                      <a:pt x="5" y="3"/>
                    </a:lnTo>
                    <a:lnTo>
                      <a:pt x="10" y="3"/>
                    </a:lnTo>
                    <a:lnTo>
                      <a:pt x="16" y="1"/>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75" name="Line 1387"/>
              <p:cNvSpPr>
                <a:spLocks noChangeShapeType="1"/>
              </p:cNvSpPr>
              <p:nvPr userDrawn="1"/>
            </p:nvSpPr>
            <p:spPr bwMode="gray">
              <a:xfrm flipH="1">
                <a:off x="3372" y="1319"/>
                <a:ext cx="5" cy="23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76" name="Line 1388"/>
              <p:cNvSpPr>
                <a:spLocks noChangeShapeType="1"/>
              </p:cNvSpPr>
              <p:nvPr userDrawn="1"/>
            </p:nvSpPr>
            <p:spPr bwMode="gray">
              <a:xfrm flipH="1">
                <a:off x="3361" y="1317"/>
                <a:ext cx="5"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77" name="Freeform 1389"/>
              <p:cNvSpPr>
                <a:spLocks/>
              </p:cNvSpPr>
              <p:nvPr userDrawn="1"/>
            </p:nvSpPr>
            <p:spPr bwMode="gray">
              <a:xfrm>
                <a:off x="3361" y="1551"/>
                <a:ext cx="19" cy="11"/>
              </a:xfrm>
              <a:custGeom>
                <a:avLst/>
                <a:gdLst>
                  <a:gd name="T0" fmla="*/ 0 w 19"/>
                  <a:gd name="T1" fmla="*/ 0 h 11"/>
                  <a:gd name="T2" fmla="*/ 5 w 19"/>
                  <a:gd name="T3" fmla="*/ 6 h 11"/>
                  <a:gd name="T4" fmla="*/ 12 w 19"/>
                  <a:gd name="T5" fmla="*/ 9 h 11"/>
                  <a:gd name="T6" fmla="*/ 19 w 19"/>
                  <a:gd name="T7" fmla="*/ 11 h 11"/>
                </a:gdLst>
                <a:ahLst/>
                <a:cxnLst>
                  <a:cxn ang="0">
                    <a:pos x="T0" y="T1"/>
                  </a:cxn>
                  <a:cxn ang="0">
                    <a:pos x="T2" y="T3"/>
                  </a:cxn>
                  <a:cxn ang="0">
                    <a:pos x="T4" y="T5"/>
                  </a:cxn>
                  <a:cxn ang="0">
                    <a:pos x="T6" y="T7"/>
                  </a:cxn>
                </a:cxnLst>
                <a:rect l="0" t="0" r="r" b="b"/>
                <a:pathLst>
                  <a:path w="19" h="11">
                    <a:moveTo>
                      <a:pt x="0" y="0"/>
                    </a:moveTo>
                    <a:lnTo>
                      <a:pt x="5" y="6"/>
                    </a:lnTo>
                    <a:lnTo>
                      <a:pt x="12" y="9"/>
                    </a:lnTo>
                    <a:lnTo>
                      <a:pt x="19" y="1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78" name="Line 1390"/>
              <p:cNvSpPr>
                <a:spLocks noChangeShapeType="1"/>
              </p:cNvSpPr>
              <p:nvPr userDrawn="1"/>
            </p:nvSpPr>
            <p:spPr bwMode="gray">
              <a:xfrm flipV="1">
                <a:off x="3380" y="1315"/>
                <a:ext cx="6" cy="24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79" name="Freeform 1391"/>
              <p:cNvSpPr>
                <a:spLocks/>
              </p:cNvSpPr>
              <p:nvPr userDrawn="1"/>
            </p:nvSpPr>
            <p:spPr bwMode="gray">
              <a:xfrm>
                <a:off x="3366" y="1315"/>
                <a:ext cx="20" cy="4"/>
              </a:xfrm>
              <a:custGeom>
                <a:avLst/>
                <a:gdLst>
                  <a:gd name="T0" fmla="*/ 20 w 20"/>
                  <a:gd name="T1" fmla="*/ 0 h 4"/>
                  <a:gd name="T2" fmla="*/ 14 w 20"/>
                  <a:gd name="T3" fmla="*/ 4 h 4"/>
                  <a:gd name="T4" fmla="*/ 11 w 20"/>
                  <a:gd name="T5" fmla="*/ 4 h 4"/>
                  <a:gd name="T6" fmla="*/ 6 w 20"/>
                  <a:gd name="T7" fmla="*/ 4 h 4"/>
                  <a:gd name="T8" fmla="*/ 0 w 20"/>
                  <a:gd name="T9" fmla="*/ 2 h 4"/>
                </a:gdLst>
                <a:ahLst/>
                <a:cxnLst>
                  <a:cxn ang="0">
                    <a:pos x="T0" y="T1"/>
                  </a:cxn>
                  <a:cxn ang="0">
                    <a:pos x="T2" y="T3"/>
                  </a:cxn>
                  <a:cxn ang="0">
                    <a:pos x="T4" y="T5"/>
                  </a:cxn>
                  <a:cxn ang="0">
                    <a:pos x="T6" y="T7"/>
                  </a:cxn>
                  <a:cxn ang="0">
                    <a:pos x="T8" y="T9"/>
                  </a:cxn>
                </a:cxnLst>
                <a:rect l="0" t="0" r="r" b="b"/>
                <a:pathLst>
                  <a:path w="20" h="4">
                    <a:moveTo>
                      <a:pt x="20" y="0"/>
                    </a:moveTo>
                    <a:lnTo>
                      <a:pt x="14" y="4"/>
                    </a:lnTo>
                    <a:lnTo>
                      <a:pt x="11" y="4"/>
                    </a:lnTo>
                    <a:lnTo>
                      <a:pt x="6" y="4"/>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80" name="Freeform 1392"/>
              <p:cNvSpPr>
                <a:spLocks/>
              </p:cNvSpPr>
              <p:nvPr userDrawn="1"/>
            </p:nvSpPr>
            <p:spPr bwMode="gray">
              <a:xfrm>
                <a:off x="3515" y="1840"/>
                <a:ext cx="5" cy="9"/>
              </a:xfrm>
              <a:custGeom>
                <a:avLst/>
                <a:gdLst>
                  <a:gd name="T0" fmla="*/ 0 w 5"/>
                  <a:gd name="T1" fmla="*/ 0 h 9"/>
                  <a:gd name="T2" fmla="*/ 2 w 5"/>
                  <a:gd name="T3" fmla="*/ 2 h 9"/>
                  <a:gd name="T4" fmla="*/ 5 w 5"/>
                  <a:gd name="T5" fmla="*/ 4 h 9"/>
                  <a:gd name="T6" fmla="*/ 5 w 5"/>
                  <a:gd name="T7" fmla="*/ 5 h 9"/>
                  <a:gd name="T8" fmla="*/ 5 w 5"/>
                  <a:gd name="T9" fmla="*/ 7 h 9"/>
                  <a:gd name="T10" fmla="*/ 4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2" y="2"/>
                    </a:lnTo>
                    <a:lnTo>
                      <a:pt x="5" y="4"/>
                    </a:lnTo>
                    <a:lnTo>
                      <a:pt x="5" y="5"/>
                    </a:lnTo>
                    <a:lnTo>
                      <a:pt x="5" y="7"/>
                    </a:lnTo>
                    <a:lnTo>
                      <a:pt x="4"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81" name="Line 1393"/>
              <p:cNvSpPr>
                <a:spLocks noChangeShapeType="1"/>
              </p:cNvSpPr>
              <p:nvPr userDrawn="1"/>
            </p:nvSpPr>
            <p:spPr bwMode="gray">
              <a:xfrm flipH="1">
                <a:off x="3517" y="1726"/>
                <a:ext cx="7" cy="22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82" name="Line 1394"/>
              <p:cNvSpPr>
                <a:spLocks noChangeShapeType="1"/>
              </p:cNvSpPr>
              <p:nvPr userDrawn="1"/>
            </p:nvSpPr>
            <p:spPr bwMode="gray">
              <a:xfrm flipH="1">
                <a:off x="3512" y="1728"/>
                <a:ext cx="7" cy="22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83" name="Freeform 1395"/>
              <p:cNvSpPr>
                <a:spLocks/>
              </p:cNvSpPr>
              <p:nvPr userDrawn="1"/>
            </p:nvSpPr>
            <p:spPr bwMode="gray">
              <a:xfrm>
                <a:off x="3512" y="1950"/>
                <a:ext cx="5" cy="9"/>
              </a:xfrm>
              <a:custGeom>
                <a:avLst/>
                <a:gdLst>
                  <a:gd name="T0" fmla="*/ 0 w 5"/>
                  <a:gd name="T1" fmla="*/ 0 h 9"/>
                  <a:gd name="T2" fmla="*/ 3 w 5"/>
                  <a:gd name="T3" fmla="*/ 2 h 9"/>
                  <a:gd name="T4" fmla="*/ 5 w 5"/>
                  <a:gd name="T5" fmla="*/ 4 h 9"/>
                  <a:gd name="T6" fmla="*/ 5 w 5"/>
                  <a:gd name="T7" fmla="*/ 5 h 9"/>
                  <a:gd name="T8" fmla="*/ 5 w 5"/>
                  <a:gd name="T9" fmla="*/ 7 h 9"/>
                  <a:gd name="T10" fmla="*/ 3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3" y="2"/>
                    </a:lnTo>
                    <a:lnTo>
                      <a:pt x="5" y="4"/>
                    </a:lnTo>
                    <a:lnTo>
                      <a:pt x="5" y="5"/>
                    </a:lnTo>
                    <a:lnTo>
                      <a:pt x="5" y="7"/>
                    </a:lnTo>
                    <a:lnTo>
                      <a:pt x="3"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84" name="Line 1396"/>
              <p:cNvSpPr>
                <a:spLocks noChangeShapeType="1"/>
              </p:cNvSpPr>
              <p:nvPr userDrawn="1"/>
            </p:nvSpPr>
            <p:spPr bwMode="gray">
              <a:xfrm flipV="1">
                <a:off x="3515" y="1725"/>
                <a:ext cx="7"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85" name="Freeform 1397"/>
              <p:cNvSpPr>
                <a:spLocks/>
              </p:cNvSpPr>
              <p:nvPr userDrawn="1"/>
            </p:nvSpPr>
            <p:spPr bwMode="gray">
              <a:xfrm>
                <a:off x="3519" y="1725"/>
                <a:ext cx="5" cy="3"/>
              </a:xfrm>
              <a:custGeom>
                <a:avLst/>
                <a:gdLst>
                  <a:gd name="T0" fmla="*/ 0 w 5"/>
                  <a:gd name="T1" fmla="*/ 3 h 3"/>
                  <a:gd name="T2" fmla="*/ 1 w 5"/>
                  <a:gd name="T3" fmla="*/ 3 h 3"/>
                  <a:gd name="T4" fmla="*/ 3 w 5"/>
                  <a:gd name="T5" fmla="*/ 3 h 3"/>
                  <a:gd name="T6" fmla="*/ 5 w 5"/>
                  <a:gd name="T7" fmla="*/ 1 h 3"/>
                  <a:gd name="T8" fmla="*/ 5 w 5"/>
                  <a:gd name="T9" fmla="*/ 1 h 3"/>
                  <a:gd name="T10" fmla="*/ 5 w 5"/>
                  <a:gd name="T11" fmla="*/ 1 h 3"/>
                  <a:gd name="T12" fmla="*/ 5 w 5"/>
                  <a:gd name="T13" fmla="*/ 1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0" y="3"/>
                    </a:moveTo>
                    <a:lnTo>
                      <a:pt x="1" y="3"/>
                    </a:lnTo>
                    <a:lnTo>
                      <a:pt x="3" y="3"/>
                    </a:lnTo>
                    <a:lnTo>
                      <a:pt x="5" y="1"/>
                    </a:lnTo>
                    <a:lnTo>
                      <a:pt x="5" y="1"/>
                    </a:lnTo>
                    <a:lnTo>
                      <a:pt x="5" y="1"/>
                    </a:lnTo>
                    <a:lnTo>
                      <a:pt x="5" y="1"/>
                    </a:lnTo>
                    <a:lnTo>
                      <a:pt x="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86" name="Freeform 1398"/>
              <p:cNvSpPr>
                <a:spLocks/>
              </p:cNvSpPr>
              <p:nvPr userDrawn="1"/>
            </p:nvSpPr>
            <p:spPr bwMode="gray">
              <a:xfrm>
                <a:off x="3503" y="1950"/>
                <a:ext cx="9" cy="18"/>
              </a:xfrm>
              <a:custGeom>
                <a:avLst/>
                <a:gdLst>
                  <a:gd name="T0" fmla="*/ 0 w 9"/>
                  <a:gd name="T1" fmla="*/ 18 h 18"/>
                  <a:gd name="T2" fmla="*/ 3 w 9"/>
                  <a:gd name="T3" fmla="*/ 14 h 18"/>
                  <a:gd name="T4" fmla="*/ 7 w 9"/>
                  <a:gd name="T5" fmla="*/ 9 h 18"/>
                  <a:gd name="T6" fmla="*/ 9 w 9"/>
                  <a:gd name="T7" fmla="*/ 5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3" y="14"/>
                    </a:lnTo>
                    <a:lnTo>
                      <a:pt x="7" y="9"/>
                    </a:lnTo>
                    <a:lnTo>
                      <a:pt x="9" y="5"/>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87" name="Freeform 1399"/>
              <p:cNvSpPr>
                <a:spLocks/>
              </p:cNvSpPr>
              <p:nvPr userDrawn="1"/>
            </p:nvSpPr>
            <p:spPr bwMode="gray">
              <a:xfrm>
                <a:off x="3307" y="1154"/>
                <a:ext cx="19" cy="2"/>
              </a:xfrm>
              <a:custGeom>
                <a:avLst/>
                <a:gdLst>
                  <a:gd name="T0" fmla="*/ 19 w 19"/>
                  <a:gd name="T1" fmla="*/ 2 h 2"/>
                  <a:gd name="T2" fmla="*/ 14 w 19"/>
                  <a:gd name="T3" fmla="*/ 0 h 2"/>
                  <a:gd name="T4" fmla="*/ 9 w 19"/>
                  <a:gd name="T5" fmla="*/ 0 h 2"/>
                  <a:gd name="T6" fmla="*/ 3 w 19"/>
                  <a:gd name="T7" fmla="*/ 0 h 2"/>
                  <a:gd name="T8" fmla="*/ 0 w 19"/>
                  <a:gd name="T9" fmla="*/ 2 h 2"/>
                </a:gdLst>
                <a:ahLst/>
                <a:cxnLst>
                  <a:cxn ang="0">
                    <a:pos x="T0" y="T1"/>
                  </a:cxn>
                  <a:cxn ang="0">
                    <a:pos x="T2" y="T3"/>
                  </a:cxn>
                  <a:cxn ang="0">
                    <a:pos x="T4" y="T5"/>
                  </a:cxn>
                  <a:cxn ang="0">
                    <a:pos x="T6" y="T7"/>
                  </a:cxn>
                  <a:cxn ang="0">
                    <a:pos x="T8" y="T9"/>
                  </a:cxn>
                </a:cxnLst>
                <a:rect l="0" t="0" r="r" b="b"/>
                <a:pathLst>
                  <a:path w="19" h="2">
                    <a:moveTo>
                      <a:pt x="19" y="2"/>
                    </a:moveTo>
                    <a:lnTo>
                      <a:pt x="14" y="0"/>
                    </a:lnTo>
                    <a:lnTo>
                      <a:pt x="9" y="0"/>
                    </a:lnTo>
                    <a:lnTo>
                      <a:pt x="3"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88" name="Freeform 1400"/>
              <p:cNvSpPr>
                <a:spLocks/>
              </p:cNvSpPr>
              <p:nvPr userDrawn="1"/>
            </p:nvSpPr>
            <p:spPr bwMode="gray">
              <a:xfrm>
                <a:off x="2347" y="1774"/>
                <a:ext cx="10" cy="17"/>
              </a:xfrm>
              <a:custGeom>
                <a:avLst/>
                <a:gdLst>
                  <a:gd name="T0" fmla="*/ 0 w 10"/>
                  <a:gd name="T1" fmla="*/ 0 h 17"/>
                  <a:gd name="T2" fmla="*/ 3 w 10"/>
                  <a:gd name="T3" fmla="*/ 3 h 17"/>
                  <a:gd name="T4" fmla="*/ 7 w 10"/>
                  <a:gd name="T5" fmla="*/ 7 h 17"/>
                  <a:gd name="T6" fmla="*/ 9 w 10"/>
                  <a:gd name="T7" fmla="*/ 12 h 17"/>
                  <a:gd name="T8" fmla="*/ 10 w 10"/>
                  <a:gd name="T9" fmla="*/ 17 h 17"/>
                </a:gdLst>
                <a:ahLst/>
                <a:cxnLst>
                  <a:cxn ang="0">
                    <a:pos x="T0" y="T1"/>
                  </a:cxn>
                  <a:cxn ang="0">
                    <a:pos x="T2" y="T3"/>
                  </a:cxn>
                  <a:cxn ang="0">
                    <a:pos x="T4" y="T5"/>
                  </a:cxn>
                  <a:cxn ang="0">
                    <a:pos x="T6" y="T7"/>
                  </a:cxn>
                  <a:cxn ang="0">
                    <a:pos x="T8" y="T9"/>
                  </a:cxn>
                </a:cxnLst>
                <a:rect l="0" t="0" r="r" b="b"/>
                <a:pathLst>
                  <a:path w="10" h="17">
                    <a:moveTo>
                      <a:pt x="0" y="0"/>
                    </a:moveTo>
                    <a:lnTo>
                      <a:pt x="3" y="3"/>
                    </a:lnTo>
                    <a:lnTo>
                      <a:pt x="7" y="7"/>
                    </a:lnTo>
                    <a:lnTo>
                      <a:pt x="9" y="12"/>
                    </a:lnTo>
                    <a:lnTo>
                      <a:pt x="1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89" name="Freeform 1401"/>
              <p:cNvSpPr>
                <a:spLocks/>
              </p:cNvSpPr>
              <p:nvPr userDrawn="1"/>
            </p:nvSpPr>
            <p:spPr bwMode="gray">
              <a:xfrm>
                <a:off x="3529" y="1338"/>
                <a:ext cx="7" cy="9"/>
              </a:xfrm>
              <a:custGeom>
                <a:avLst/>
                <a:gdLst>
                  <a:gd name="T0" fmla="*/ 0 w 7"/>
                  <a:gd name="T1" fmla="*/ 0 h 9"/>
                  <a:gd name="T2" fmla="*/ 4 w 7"/>
                  <a:gd name="T3" fmla="*/ 0 h 9"/>
                  <a:gd name="T4" fmla="*/ 5 w 7"/>
                  <a:gd name="T5" fmla="*/ 2 h 9"/>
                  <a:gd name="T6" fmla="*/ 7 w 7"/>
                  <a:gd name="T7" fmla="*/ 4 h 9"/>
                  <a:gd name="T8" fmla="*/ 7 w 7"/>
                  <a:gd name="T9" fmla="*/ 7 h 9"/>
                  <a:gd name="T10" fmla="*/ 4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0"/>
                    </a:moveTo>
                    <a:lnTo>
                      <a:pt x="4" y="0"/>
                    </a:lnTo>
                    <a:lnTo>
                      <a:pt x="5" y="2"/>
                    </a:lnTo>
                    <a:lnTo>
                      <a:pt x="7" y="4"/>
                    </a:lnTo>
                    <a:lnTo>
                      <a:pt x="7" y="7"/>
                    </a:lnTo>
                    <a:lnTo>
                      <a:pt x="4"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90" name="Line 1402"/>
              <p:cNvSpPr>
                <a:spLocks noChangeShapeType="1"/>
              </p:cNvSpPr>
              <p:nvPr userDrawn="1"/>
            </p:nvSpPr>
            <p:spPr bwMode="gray">
              <a:xfrm flipH="1">
                <a:off x="3533" y="1226"/>
                <a:ext cx="7"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91" name="Line 1403"/>
              <p:cNvSpPr>
                <a:spLocks noChangeShapeType="1"/>
              </p:cNvSpPr>
              <p:nvPr userDrawn="1"/>
            </p:nvSpPr>
            <p:spPr bwMode="gray">
              <a:xfrm flipH="1">
                <a:off x="3527" y="1221"/>
                <a:ext cx="6" cy="23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92" name="Freeform 1404"/>
              <p:cNvSpPr>
                <a:spLocks/>
              </p:cNvSpPr>
              <p:nvPr userDrawn="1"/>
            </p:nvSpPr>
            <p:spPr bwMode="gray">
              <a:xfrm>
                <a:off x="3527" y="1452"/>
                <a:ext cx="6" cy="22"/>
              </a:xfrm>
              <a:custGeom>
                <a:avLst/>
                <a:gdLst>
                  <a:gd name="T0" fmla="*/ 0 w 6"/>
                  <a:gd name="T1" fmla="*/ 0 h 22"/>
                  <a:gd name="T2" fmla="*/ 2 w 6"/>
                  <a:gd name="T3" fmla="*/ 5 h 22"/>
                  <a:gd name="T4" fmla="*/ 6 w 6"/>
                  <a:gd name="T5" fmla="*/ 8 h 22"/>
                  <a:gd name="T6" fmla="*/ 6 w 6"/>
                  <a:gd name="T7" fmla="*/ 12 h 22"/>
                  <a:gd name="T8" fmla="*/ 6 w 6"/>
                  <a:gd name="T9" fmla="*/ 17 h 22"/>
                  <a:gd name="T10" fmla="*/ 2 w 6"/>
                  <a:gd name="T11" fmla="*/ 22 h 22"/>
                </a:gdLst>
                <a:ahLst/>
                <a:cxnLst>
                  <a:cxn ang="0">
                    <a:pos x="T0" y="T1"/>
                  </a:cxn>
                  <a:cxn ang="0">
                    <a:pos x="T2" y="T3"/>
                  </a:cxn>
                  <a:cxn ang="0">
                    <a:pos x="T4" y="T5"/>
                  </a:cxn>
                  <a:cxn ang="0">
                    <a:pos x="T6" y="T7"/>
                  </a:cxn>
                  <a:cxn ang="0">
                    <a:pos x="T8" y="T9"/>
                  </a:cxn>
                  <a:cxn ang="0">
                    <a:pos x="T10" y="T11"/>
                  </a:cxn>
                </a:cxnLst>
                <a:rect l="0" t="0" r="r" b="b"/>
                <a:pathLst>
                  <a:path w="6" h="22">
                    <a:moveTo>
                      <a:pt x="0" y="0"/>
                    </a:moveTo>
                    <a:lnTo>
                      <a:pt x="2" y="5"/>
                    </a:lnTo>
                    <a:lnTo>
                      <a:pt x="6" y="8"/>
                    </a:lnTo>
                    <a:lnTo>
                      <a:pt x="6" y="12"/>
                    </a:lnTo>
                    <a:lnTo>
                      <a:pt x="6" y="17"/>
                    </a:lnTo>
                    <a:lnTo>
                      <a:pt x="2" y="2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93" name="Line 1405"/>
              <p:cNvSpPr>
                <a:spLocks noChangeShapeType="1"/>
              </p:cNvSpPr>
              <p:nvPr userDrawn="1"/>
            </p:nvSpPr>
            <p:spPr bwMode="gray">
              <a:xfrm flipV="1">
                <a:off x="3529" y="1230"/>
                <a:ext cx="7" cy="24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94" name="Freeform 1406"/>
              <p:cNvSpPr>
                <a:spLocks/>
              </p:cNvSpPr>
              <p:nvPr userDrawn="1"/>
            </p:nvSpPr>
            <p:spPr bwMode="gray">
              <a:xfrm>
                <a:off x="3533" y="1221"/>
                <a:ext cx="7" cy="9"/>
              </a:xfrm>
              <a:custGeom>
                <a:avLst/>
                <a:gdLst>
                  <a:gd name="T0" fmla="*/ 3 w 7"/>
                  <a:gd name="T1" fmla="*/ 9 h 9"/>
                  <a:gd name="T2" fmla="*/ 7 w 7"/>
                  <a:gd name="T3" fmla="*/ 7 h 9"/>
                  <a:gd name="T4" fmla="*/ 7 w 7"/>
                  <a:gd name="T5" fmla="*/ 5 h 9"/>
                  <a:gd name="T6" fmla="*/ 5 w 7"/>
                  <a:gd name="T7" fmla="*/ 3 h 9"/>
                  <a:gd name="T8" fmla="*/ 3 w 7"/>
                  <a:gd name="T9" fmla="*/ 2 h 9"/>
                  <a:gd name="T10" fmla="*/ 0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3" y="9"/>
                    </a:moveTo>
                    <a:lnTo>
                      <a:pt x="7" y="7"/>
                    </a:lnTo>
                    <a:lnTo>
                      <a:pt x="7" y="5"/>
                    </a:lnTo>
                    <a:lnTo>
                      <a:pt x="5" y="3"/>
                    </a:lnTo>
                    <a:lnTo>
                      <a:pt x="3"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95" name="Freeform 1407"/>
              <p:cNvSpPr>
                <a:spLocks/>
              </p:cNvSpPr>
              <p:nvPr userDrawn="1"/>
            </p:nvSpPr>
            <p:spPr bwMode="gray">
              <a:xfrm>
                <a:off x="3143" y="1985"/>
                <a:ext cx="12" cy="9"/>
              </a:xfrm>
              <a:custGeom>
                <a:avLst/>
                <a:gdLst>
                  <a:gd name="T0" fmla="*/ 12 w 12"/>
                  <a:gd name="T1" fmla="*/ 2 h 9"/>
                  <a:gd name="T2" fmla="*/ 8 w 12"/>
                  <a:gd name="T3" fmla="*/ 0 h 9"/>
                  <a:gd name="T4" fmla="*/ 5 w 12"/>
                  <a:gd name="T5" fmla="*/ 2 h 9"/>
                  <a:gd name="T6" fmla="*/ 1 w 12"/>
                  <a:gd name="T7" fmla="*/ 4 h 9"/>
                  <a:gd name="T8" fmla="*/ 1 w 12"/>
                  <a:gd name="T9" fmla="*/ 5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12" y="2"/>
                    </a:moveTo>
                    <a:lnTo>
                      <a:pt x="8" y="0"/>
                    </a:lnTo>
                    <a:lnTo>
                      <a:pt x="5" y="2"/>
                    </a:lnTo>
                    <a:lnTo>
                      <a:pt x="1" y="4"/>
                    </a:lnTo>
                    <a:lnTo>
                      <a:pt x="1" y="5"/>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96" name="Freeform 1408"/>
              <p:cNvSpPr>
                <a:spLocks/>
              </p:cNvSpPr>
              <p:nvPr userDrawn="1"/>
            </p:nvSpPr>
            <p:spPr bwMode="gray">
              <a:xfrm>
                <a:off x="3220" y="1182"/>
                <a:ext cx="10" cy="16"/>
              </a:xfrm>
              <a:custGeom>
                <a:avLst/>
                <a:gdLst>
                  <a:gd name="T0" fmla="*/ 10 w 10"/>
                  <a:gd name="T1" fmla="*/ 16 h 16"/>
                  <a:gd name="T2" fmla="*/ 10 w 10"/>
                  <a:gd name="T3" fmla="*/ 11 h 16"/>
                  <a:gd name="T4" fmla="*/ 8 w 10"/>
                  <a:gd name="T5" fmla="*/ 6 h 16"/>
                  <a:gd name="T6" fmla="*/ 5 w 10"/>
                  <a:gd name="T7" fmla="*/ 2 h 16"/>
                  <a:gd name="T8" fmla="*/ 0 w 10"/>
                  <a:gd name="T9" fmla="*/ 0 h 16"/>
                </a:gdLst>
                <a:ahLst/>
                <a:cxnLst>
                  <a:cxn ang="0">
                    <a:pos x="T0" y="T1"/>
                  </a:cxn>
                  <a:cxn ang="0">
                    <a:pos x="T2" y="T3"/>
                  </a:cxn>
                  <a:cxn ang="0">
                    <a:pos x="T4" y="T5"/>
                  </a:cxn>
                  <a:cxn ang="0">
                    <a:pos x="T6" y="T7"/>
                  </a:cxn>
                  <a:cxn ang="0">
                    <a:pos x="T8" y="T9"/>
                  </a:cxn>
                </a:cxnLst>
                <a:rect l="0" t="0" r="r" b="b"/>
                <a:pathLst>
                  <a:path w="10" h="16">
                    <a:moveTo>
                      <a:pt x="10" y="16"/>
                    </a:moveTo>
                    <a:lnTo>
                      <a:pt x="10" y="11"/>
                    </a:lnTo>
                    <a:lnTo>
                      <a:pt x="8" y="6"/>
                    </a:lnTo>
                    <a:lnTo>
                      <a:pt x="5"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897" name="Line 1409"/>
              <p:cNvSpPr>
                <a:spLocks noChangeShapeType="1"/>
              </p:cNvSpPr>
              <p:nvPr userDrawn="1"/>
            </p:nvSpPr>
            <p:spPr bwMode="gray">
              <a:xfrm flipV="1">
                <a:off x="3151" y="1147"/>
                <a:ext cx="152" cy="8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98" name="Line 1410"/>
              <p:cNvSpPr>
                <a:spLocks noChangeShapeType="1"/>
              </p:cNvSpPr>
              <p:nvPr userDrawn="1"/>
            </p:nvSpPr>
            <p:spPr bwMode="gray">
              <a:xfrm flipV="1">
                <a:off x="3155" y="1156"/>
                <a:ext cx="152"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899" name="Freeform 1411"/>
              <p:cNvSpPr>
                <a:spLocks/>
              </p:cNvSpPr>
              <p:nvPr userDrawn="1"/>
            </p:nvSpPr>
            <p:spPr bwMode="gray">
              <a:xfrm>
                <a:off x="3295" y="1140"/>
                <a:ext cx="12" cy="16"/>
              </a:xfrm>
              <a:custGeom>
                <a:avLst/>
                <a:gdLst>
                  <a:gd name="T0" fmla="*/ 12 w 12"/>
                  <a:gd name="T1" fmla="*/ 16 h 16"/>
                  <a:gd name="T2" fmla="*/ 10 w 12"/>
                  <a:gd name="T3" fmla="*/ 11 h 16"/>
                  <a:gd name="T4" fmla="*/ 8 w 12"/>
                  <a:gd name="T5" fmla="*/ 7 h 16"/>
                  <a:gd name="T6" fmla="*/ 5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12" y="16"/>
                    </a:moveTo>
                    <a:lnTo>
                      <a:pt x="10" y="11"/>
                    </a:lnTo>
                    <a:lnTo>
                      <a:pt x="8" y="7"/>
                    </a:lnTo>
                    <a:lnTo>
                      <a:pt x="5"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00" name="Line 1412"/>
              <p:cNvSpPr>
                <a:spLocks noChangeShapeType="1"/>
              </p:cNvSpPr>
              <p:nvPr userDrawn="1"/>
            </p:nvSpPr>
            <p:spPr bwMode="gray">
              <a:xfrm flipH="1">
                <a:off x="3143" y="1140"/>
                <a:ext cx="152" cy="8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01" name="Freeform 1413"/>
              <p:cNvSpPr>
                <a:spLocks/>
              </p:cNvSpPr>
              <p:nvPr userDrawn="1"/>
            </p:nvSpPr>
            <p:spPr bwMode="gray">
              <a:xfrm>
                <a:off x="3143" y="1223"/>
                <a:ext cx="12" cy="17"/>
              </a:xfrm>
              <a:custGeom>
                <a:avLst/>
                <a:gdLst>
                  <a:gd name="T0" fmla="*/ 12 w 12"/>
                  <a:gd name="T1" fmla="*/ 17 h 17"/>
                  <a:gd name="T2" fmla="*/ 10 w 12"/>
                  <a:gd name="T3" fmla="*/ 12 h 17"/>
                  <a:gd name="T4" fmla="*/ 8 w 12"/>
                  <a:gd name="T5" fmla="*/ 7 h 17"/>
                  <a:gd name="T6" fmla="*/ 5 w 12"/>
                  <a:gd name="T7" fmla="*/ 3 h 17"/>
                  <a:gd name="T8" fmla="*/ 0 w 12"/>
                  <a:gd name="T9" fmla="*/ 0 h 17"/>
                </a:gdLst>
                <a:ahLst/>
                <a:cxnLst>
                  <a:cxn ang="0">
                    <a:pos x="T0" y="T1"/>
                  </a:cxn>
                  <a:cxn ang="0">
                    <a:pos x="T2" y="T3"/>
                  </a:cxn>
                  <a:cxn ang="0">
                    <a:pos x="T4" y="T5"/>
                  </a:cxn>
                  <a:cxn ang="0">
                    <a:pos x="T6" y="T7"/>
                  </a:cxn>
                  <a:cxn ang="0">
                    <a:pos x="T8" y="T9"/>
                  </a:cxn>
                </a:cxnLst>
                <a:rect l="0" t="0" r="r" b="b"/>
                <a:pathLst>
                  <a:path w="12" h="17">
                    <a:moveTo>
                      <a:pt x="12" y="17"/>
                    </a:moveTo>
                    <a:lnTo>
                      <a:pt x="10" y="12"/>
                    </a:lnTo>
                    <a:lnTo>
                      <a:pt x="8" y="7"/>
                    </a:lnTo>
                    <a:lnTo>
                      <a:pt x="5"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02" name="Freeform 1414"/>
              <p:cNvSpPr>
                <a:spLocks/>
              </p:cNvSpPr>
              <p:nvPr userDrawn="1"/>
            </p:nvSpPr>
            <p:spPr bwMode="gray">
              <a:xfrm>
                <a:off x="3232" y="1172"/>
                <a:ext cx="10" cy="17"/>
              </a:xfrm>
              <a:custGeom>
                <a:avLst/>
                <a:gdLst>
                  <a:gd name="T0" fmla="*/ 10 w 10"/>
                  <a:gd name="T1" fmla="*/ 17 h 17"/>
                  <a:gd name="T2" fmla="*/ 7 w 10"/>
                  <a:gd name="T3" fmla="*/ 14 h 17"/>
                  <a:gd name="T4" fmla="*/ 3 w 10"/>
                  <a:gd name="T5" fmla="*/ 10 h 17"/>
                  <a:gd name="T6" fmla="*/ 0 w 10"/>
                  <a:gd name="T7" fmla="*/ 5 h 17"/>
                  <a:gd name="T8" fmla="*/ 0 w 10"/>
                  <a:gd name="T9" fmla="*/ 0 h 17"/>
                </a:gdLst>
                <a:ahLst/>
                <a:cxnLst>
                  <a:cxn ang="0">
                    <a:pos x="T0" y="T1"/>
                  </a:cxn>
                  <a:cxn ang="0">
                    <a:pos x="T2" y="T3"/>
                  </a:cxn>
                  <a:cxn ang="0">
                    <a:pos x="T4" y="T5"/>
                  </a:cxn>
                  <a:cxn ang="0">
                    <a:pos x="T6" y="T7"/>
                  </a:cxn>
                  <a:cxn ang="0">
                    <a:pos x="T8" y="T9"/>
                  </a:cxn>
                </a:cxnLst>
                <a:rect l="0" t="0" r="r" b="b"/>
                <a:pathLst>
                  <a:path w="10" h="17">
                    <a:moveTo>
                      <a:pt x="10" y="17"/>
                    </a:moveTo>
                    <a:lnTo>
                      <a:pt x="7" y="14"/>
                    </a:lnTo>
                    <a:lnTo>
                      <a:pt x="3" y="10"/>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03" name="Line 1415"/>
              <p:cNvSpPr>
                <a:spLocks noChangeShapeType="1"/>
              </p:cNvSpPr>
              <p:nvPr userDrawn="1"/>
            </p:nvSpPr>
            <p:spPr bwMode="gray">
              <a:xfrm flipH="1">
                <a:off x="3158" y="1140"/>
                <a:ext cx="152"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04" name="Line 1416"/>
              <p:cNvSpPr>
                <a:spLocks noChangeShapeType="1"/>
              </p:cNvSpPr>
              <p:nvPr userDrawn="1"/>
            </p:nvSpPr>
            <p:spPr bwMode="gray">
              <a:xfrm flipH="1">
                <a:off x="3165" y="1147"/>
                <a:ext cx="152"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05" name="Freeform 1417"/>
              <p:cNvSpPr>
                <a:spLocks/>
              </p:cNvSpPr>
              <p:nvPr userDrawn="1"/>
            </p:nvSpPr>
            <p:spPr bwMode="gray">
              <a:xfrm>
                <a:off x="3155" y="1214"/>
                <a:ext cx="10" cy="17"/>
              </a:xfrm>
              <a:custGeom>
                <a:avLst/>
                <a:gdLst>
                  <a:gd name="T0" fmla="*/ 10 w 10"/>
                  <a:gd name="T1" fmla="*/ 17 h 17"/>
                  <a:gd name="T2" fmla="*/ 7 w 10"/>
                  <a:gd name="T3" fmla="*/ 14 h 17"/>
                  <a:gd name="T4" fmla="*/ 3 w 10"/>
                  <a:gd name="T5" fmla="*/ 10 h 17"/>
                  <a:gd name="T6" fmla="*/ 0 w 10"/>
                  <a:gd name="T7" fmla="*/ 5 h 17"/>
                  <a:gd name="T8" fmla="*/ 0 w 10"/>
                  <a:gd name="T9" fmla="*/ 0 h 17"/>
                </a:gdLst>
                <a:ahLst/>
                <a:cxnLst>
                  <a:cxn ang="0">
                    <a:pos x="T0" y="T1"/>
                  </a:cxn>
                  <a:cxn ang="0">
                    <a:pos x="T2" y="T3"/>
                  </a:cxn>
                  <a:cxn ang="0">
                    <a:pos x="T4" y="T5"/>
                  </a:cxn>
                  <a:cxn ang="0">
                    <a:pos x="T6" y="T7"/>
                  </a:cxn>
                  <a:cxn ang="0">
                    <a:pos x="T8" y="T9"/>
                  </a:cxn>
                </a:cxnLst>
                <a:rect l="0" t="0" r="r" b="b"/>
                <a:pathLst>
                  <a:path w="10" h="17">
                    <a:moveTo>
                      <a:pt x="10" y="17"/>
                    </a:moveTo>
                    <a:lnTo>
                      <a:pt x="7" y="14"/>
                    </a:lnTo>
                    <a:lnTo>
                      <a:pt x="3" y="10"/>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06" name="Line 1418"/>
              <p:cNvSpPr>
                <a:spLocks noChangeShapeType="1"/>
              </p:cNvSpPr>
              <p:nvPr userDrawn="1"/>
            </p:nvSpPr>
            <p:spPr bwMode="gray">
              <a:xfrm flipV="1">
                <a:off x="3155" y="1132"/>
                <a:ext cx="152" cy="8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07" name="Freeform 1419"/>
              <p:cNvSpPr>
                <a:spLocks/>
              </p:cNvSpPr>
              <p:nvPr userDrawn="1"/>
            </p:nvSpPr>
            <p:spPr bwMode="gray">
              <a:xfrm>
                <a:off x="3307" y="1132"/>
                <a:ext cx="10" cy="15"/>
              </a:xfrm>
              <a:custGeom>
                <a:avLst/>
                <a:gdLst>
                  <a:gd name="T0" fmla="*/ 10 w 10"/>
                  <a:gd name="T1" fmla="*/ 15 h 15"/>
                  <a:gd name="T2" fmla="*/ 7 w 10"/>
                  <a:gd name="T3" fmla="*/ 14 h 15"/>
                  <a:gd name="T4" fmla="*/ 3 w 10"/>
                  <a:gd name="T5" fmla="*/ 8 h 15"/>
                  <a:gd name="T6" fmla="*/ 0 w 10"/>
                  <a:gd name="T7" fmla="*/ 5 h 15"/>
                  <a:gd name="T8" fmla="*/ 0 w 10"/>
                  <a:gd name="T9" fmla="*/ 0 h 15"/>
                </a:gdLst>
                <a:ahLst/>
                <a:cxnLst>
                  <a:cxn ang="0">
                    <a:pos x="T0" y="T1"/>
                  </a:cxn>
                  <a:cxn ang="0">
                    <a:pos x="T2" y="T3"/>
                  </a:cxn>
                  <a:cxn ang="0">
                    <a:pos x="T4" y="T5"/>
                  </a:cxn>
                  <a:cxn ang="0">
                    <a:pos x="T6" y="T7"/>
                  </a:cxn>
                  <a:cxn ang="0">
                    <a:pos x="T8" y="T9"/>
                  </a:cxn>
                </a:cxnLst>
                <a:rect l="0" t="0" r="r" b="b"/>
                <a:pathLst>
                  <a:path w="10" h="15">
                    <a:moveTo>
                      <a:pt x="10" y="15"/>
                    </a:moveTo>
                    <a:lnTo>
                      <a:pt x="7" y="14"/>
                    </a:lnTo>
                    <a:lnTo>
                      <a:pt x="3" y="8"/>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08" name="Freeform 1420"/>
              <p:cNvSpPr>
                <a:spLocks/>
              </p:cNvSpPr>
              <p:nvPr userDrawn="1"/>
            </p:nvSpPr>
            <p:spPr bwMode="gray">
              <a:xfrm>
                <a:off x="3450" y="1256"/>
                <a:ext cx="13" cy="17"/>
              </a:xfrm>
              <a:custGeom>
                <a:avLst/>
                <a:gdLst>
                  <a:gd name="T0" fmla="*/ 0 w 13"/>
                  <a:gd name="T1" fmla="*/ 0 h 17"/>
                  <a:gd name="T2" fmla="*/ 6 w 13"/>
                  <a:gd name="T3" fmla="*/ 2 h 17"/>
                  <a:gd name="T4" fmla="*/ 9 w 13"/>
                  <a:gd name="T5" fmla="*/ 7 h 17"/>
                  <a:gd name="T6" fmla="*/ 11 w 13"/>
                  <a:gd name="T7" fmla="*/ 10 h 17"/>
                  <a:gd name="T8" fmla="*/ 13 w 13"/>
                  <a:gd name="T9" fmla="*/ 17 h 17"/>
                </a:gdLst>
                <a:ahLst/>
                <a:cxnLst>
                  <a:cxn ang="0">
                    <a:pos x="T0" y="T1"/>
                  </a:cxn>
                  <a:cxn ang="0">
                    <a:pos x="T2" y="T3"/>
                  </a:cxn>
                  <a:cxn ang="0">
                    <a:pos x="T4" y="T5"/>
                  </a:cxn>
                  <a:cxn ang="0">
                    <a:pos x="T6" y="T7"/>
                  </a:cxn>
                  <a:cxn ang="0">
                    <a:pos x="T8" y="T9"/>
                  </a:cxn>
                </a:cxnLst>
                <a:rect l="0" t="0" r="r" b="b"/>
                <a:pathLst>
                  <a:path w="13" h="17">
                    <a:moveTo>
                      <a:pt x="0" y="0"/>
                    </a:moveTo>
                    <a:lnTo>
                      <a:pt x="6" y="2"/>
                    </a:lnTo>
                    <a:lnTo>
                      <a:pt x="9" y="7"/>
                    </a:lnTo>
                    <a:lnTo>
                      <a:pt x="11" y="10"/>
                    </a:lnTo>
                    <a:lnTo>
                      <a:pt x="13"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09" name="Line 1421"/>
              <p:cNvSpPr>
                <a:spLocks noChangeShapeType="1"/>
              </p:cNvSpPr>
              <p:nvPr userDrawn="1"/>
            </p:nvSpPr>
            <p:spPr bwMode="gray">
              <a:xfrm flipV="1">
                <a:off x="3384" y="1219"/>
                <a:ext cx="150" cy="8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10" name="Line 1422"/>
              <p:cNvSpPr>
                <a:spLocks noChangeShapeType="1"/>
              </p:cNvSpPr>
              <p:nvPr userDrawn="1"/>
            </p:nvSpPr>
            <p:spPr bwMode="gray">
              <a:xfrm flipV="1">
                <a:off x="3375" y="1214"/>
                <a:ext cx="151" cy="8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11" name="Freeform 1423"/>
              <p:cNvSpPr>
                <a:spLocks/>
              </p:cNvSpPr>
              <p:nvPr userDrawn="1"/>
            </p:nvSpPr>
            <p:spPr bwMode="gray">
              <a:xfrm>
                <a:off x="3526" y="1214"/>
                <a:ext cx="10" cy="16"/>
              </a:xfrm>
              <a:custGeom>
                <a:avLst/>
                <a:gdLst>
                  <a:gd name="T0" fmla="*/ 0 w 10"/>
                  <a:gd name="T1" fmla="*/ 0 h 16"/>
                  <a:gd name="T2" fmla="*/ 5 w 10"/>
                  <a:gd name="T3" fmla="*/ 2 h 16"/>
                  <a:gd name="T4" fmla="*/ 8 w 10"/>
                  <a:gd name="T5" fmla="*/ 5 h 16"/>
                  <a:gd name="T6" fmla="*/ 10 w 10"/>
                  <a:gd name="T7" fmla="*/ 10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5" y="2"/>
                    </a:lnTo>
                    <a:lnTo>
                      <a:pt x="8" y="5"/>
                    </a:lnTo>
                    <a:lnTo>
                      <a:pt x="10" y="10"/>
                    </a:lnTo>
                    <a:lnTo>
                      <a:pt x="1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12" name="Line 1424"/>
              <p:cNvSpPr>
                <a:spLocks noChangeShapeType="1"/>
              </p:cNvSpPr>
              <p:nvPr userDrawn="1"/>
            </p:nvSpPr>
            <p:spPr bwMode="gray">
              <a:xfrm flipH="1">
                <a:off x="3386" y="1230"/>
                <a:ext cx="150" cy="8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13" name="Freeform 1425"/>
              <p:cNvSpPr>
                <a:spLocks/>
              </p:cNvSpPr>
              <p:nvPr userDrawn="1"/>
            </p:nvSpPr>
            <p:spPr bwMode="gray">
              <a:xfrm>
                <a:off x="3375" y="1300"/>
                <a:ext cx="11" cy="15"/>
              </a:xfrm>
              <a:custGeom>
                <a:avLst/>
                <a:gdLst>
                  <a:gd name="T0" fmla="*/ 11 w 11"/>
                  <a:gd name="T1" fmla="*/ 15 h 15"/>
                  <a:gd name="T2" fmla="*/ 11 w 11"/>
                  <a:gd name="T3" fmla="*/ 10 h 15"/>
                  <a:gd name="T4" fmla="*/ 9 w 11"/>
                  <a:gd name="T5" fmla="*/ 5 h 15"/>
                  <a:gd name="T6" fmla="*/ 5 w 11"/>
                  <a:gd name="T7" fmla="*/ 1 h 15"/>
                  <a:gd name="T8" fmla="*/ 0 w 11"/>
                  <a:gd name="T9" fmla="*/ 0 h 15"/>
                </a:gdLst>
                <a:ahLst/>
                <a:cxnLst>
                  <a:cxn ang="0">
                    <a:pos x="T0" y="T1"/>
                  </a:cxn>
                  <a:cxn ang="0">
                    <a:pos x="T2" y="T3"/>
                  </a:cxn>
                  <a:cxn ang="0">
                    <a:pos x="T4" y="T5"/>
                  </a:cxn>
                  <a:cxn ang="0">
                    <a:pos x="T6" y="T7"/>
                  </a:cxn>
                  <a:cxn ang="0">
                    <a:pos x="T8" y="T9"/>
                  </a:cxn>
                </a:cxnLst>
                <a:rect l="0" t="0" r="r" b="b"/>
                <a:pathLst>
                  <a:path w="11" h="15">
                    <a:moveTo>
                      <a:pt x="11" y="15"/>
                    </a:moveTo>
                    <a:lnTo>
                      <a:pt x="11" y="10"/>
                    </a:lnTo>
                    <a:lnTo>
                      <a:pt x="9" y="5"/>
                    </a:lnTo>
                    <a:lnTo>
                      <a:pt x="5" y="1"/>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14" name="Freeform 1426"/>
              <p:cNvSpPr>
                <a:spLocks/>
              </p:cNvSpPr>
              <p:nvPr userDrawn="1"/>
            </p:nvSpPr>
            <p:spPr bwMode="gray">
              <a:xfrm>
                <a:off x="3431" y="2006"/>
                <a:ext cx="11" cy="9"/>
              </a:xfrm>
              <a:custGeom>
                <a:avLst/>
                <a:gdLst>
                  <a:gd name="T0" fmla="*/ 11 w 11"/>
                  <a:gd name="T1" fmla="*/ 0 h 9"/>
                  <a:gd name="T2" fmla="*/ 11 w 11"/>
                  <a:gd name="T3" fmla="*/ 4 h 9"/>
                  <a:gd name="T4" fmla="*/ 7 w 11"/>
                  <a:gd name="T5" fmla="*/ 7 h 9"/>
                  <a:gd name="T6" fmla="*/ 4 w 11"/>
                  <a:gd name="T7" fmla="*/ 9 h 9"/>
                  <a:gd name="T8" fmla="*/ 0 w 11"/>
                  <a:gd name="T9" fmla="*/ 9 h 9"/>
                </a:gdLst>
                <a:ahLst/>
                <a:cxnLst>
                  <a:cxn ang="0">
                    <a:pos x="T0" y="T1"/>
                  </a:cxn>
                  <a:cxn ang="0">
                    <a:pos x="T2" y="T3"/>
                  </a:cxn>
                  <a:cxn ang="0">
                    <a:pos x="T4" y="T5"/>
                  </a:cxn>
                  <a:cxn ang="0">
                    <a:pos x="T6" y="T7"/>
                  </a:cxn>
                  <a:cxn ang="0">
                    <a:pos x="T8" y="T9"/>
                  </a:cxn>
                </a:cxnLst>
                <a:rect l="0" t="0" r="r" b="b"/>
                <a:pathLst>
                  <a:path w="11" h="9">
                    <a:moveTo>
                      <a:pt x="11" y="0"/>
                    </a:moveTo>
                    <a:lnTo>
                      <a:pt x="11" y="4"/>
                    </a:lnTo>
                    <a:lnTo>
                      <a:pt x="7" y="7"/>
                    </a:lnTo>
                    <a:lnTo>
                      <a:pt x="4" y="9"/>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15" name="Line 1427"/>
              <p:cNvSpPr>
                <a:spLocks noChangeShapeType="1"/>
              </p:cNvSpPr>
              <p:nvPr userDrawn="1"/>
            </p:nvSpPr>
            <p:spPr bwMode="gray">
              <a:xfrm flipV="1">
                <a:off x="3365" y="1966"/>
                <a:ext cx="147" cy="9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16" name="Line 1428"/>
              <p:cNvSpPr>
                <a:spLocks noChangeShapeType="1"/>
              </p:cNvSpPr>
              <p:nvPr userDrawn="1"/>
            </p:nvSpPr>
            <p:spPr bwMode="gray">
              <a:xfrm flipV="1">
                <a:off x="3368" y="1959"/>
                <a:ext cx="147" cy="9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17" name="Freeform 1429"/>
              <p:cNvSpPr>
                <a:spLocks/>
              </p:cNvSpPr>
              <p:nvPr userDrawn="1"/>
            </p:nvSpPr>
            <p:spPr bwMode="gray">
              <a:xfrm>
                <a:off x="3503" y="1959"/>
                <a:ext cx="12" cy="9"/>
              </a:xfrm>
              <a:custGeom>
                <a:avLst/>
                <a:gdLst>
                  <a:gd name="T0" fmla="*/ 12 w 12"/>
                  <a:gd name="T1" fmla="*/ 0 h 9"/>
                  <a:gd name="T2" fmla="*/ 10 w 12"/>
                  <a:gd name="T3" fmla="*/ 5 h 9"/>
                  <a:gd name="T4" fmla="*/ 9 w 12"/>
                  <a:gd name="T5" fmla="*/ 7 h 9"/>
                  <a:gd name="T6" fmla="*/ 5 w 12"/>
                  <a:gd name="T7" fmla="*/ 9 h 9"/>
                  <a:gd name="T8" fmla="*/ 0 w 12"/>
                  <a:gd name="T9" fmla="*/ 9 h 9"/>
                </a:gdLst>
                <a:ahLst/>
                <a:cxnLst>
                  <a:cxn ang="0">
                    <a:pos x="T0" y="T1"/>
                  </a:cxn>
                  <a:cxn ang="0">
                    <a:pos x="T2" y="T3"/>
                  </a:cxn>
                  <a:cxn ang="0">
                    <a:pos x="T4" y="T5"/>
                  </a:cxn>
                  <a:cxn ang="0">
                    <a:pos x="T6" y="T7"/>
                  </a:cxn>
                  <a:cxn ang="0">
                    <a:pos x="T8" y="T9"/>
                  </a:cxn>
                </a:cxnLst>
                <a:rect l="0" t="0" r="r" b="b"/>
                <a:pathLst>
                  <a:path w="12" h="9">
                    <a:moveTo>
                      <a:pt x="12" y="0"/>
                    </a:moveTo>
                    <a:lnTo>
                      <a:pt x="10" y="5"/>
                    </a:lnTo>
                    <a:lnTo>
                      <a:pt x="9" y="7"/>
                    </a:lnTo>
                    <a:lnTo>
                      <a:pt x="5" y="9"/>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18" name="Line 1430"/>
              <p:cNvSpPr>
                <a:spLocks noChangeShapeType="1"/>
              </p:cNvSpPr>
              <p:nvPr userDrawn="1"/>
            </p:nvSpPr>
            <p:spPr bwMode="gray">
              <a:xfrm flipH="1">
                <a:off x="3358" y="1968"/>
                <a:ext cx="145" cy="9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19" name="Freeform 1431"/>
              <p:cNvSpPr>
                <a:spLocks/>
              </p:cNvSpPr>
              <p:nvPr userDrawn="1"/>
            </p:nvSpPr>
            <p:spPr bwMode="gray">
              <a:xfrm>
                <a:off x="3358" y="2053"/>
                <a:ext cx="10" cy="9"/>
              </a:xfrm>
              <a:custGeom>
                <a:avLst/>
                <a:gdLst>
                  <a:gd name="T0" fmla="*/ 0 w 10"/>
                  <a:gd name="T1" fmla="*/ 9 h 9"/>
                  <a:gd name="T2" fmla="*/ 3 w 10"/>
                  <a:gd name="T3" fmla="*/ 9 h 9"/>
                  <a:gd name="T4" fmla="*/ 7 w 10"/>
                  <a:gd name="T5" fmla="*/ 9 h 9"/>
                  <a:gd name="T6" fmla="*/ 10 w 10"/>
                  <a:gd name="T7" fmla="*/ 6 h 9"/>
                  <a:gd name="T8" fmla="*/ 10 w 10"/>
                  <a:gd name="T9" fmla="*/ 0 h 9"/>
                </a:gdLst>
                <a:ahLst/>
                <a:cxnLst>
                  <a:cxn ang="0">
                    <a:pos x="T0" y="T1"/>
                  </a:cxn>
                  <a:cxn ang="0">
                    <a:pos x="T2" y="T3"/>
                  </a:cxn>
                  <a:cxn ang="0">
                    <a:pos x="T4" y="T5"/>
                  </a:cxn>
                  <a:cxn ang="0">
                    <a:pos x="T6" y="T7"/>
                  </a:cxn>
                  <a:cxn ang="0">
                    <a:pos x="T8" y="T9"/>
                  </a:cxn>
                </a:cxnLst>
                <a:rect l="0" t="0" r="r" b="b"/>
                <a:pathLst>
                  <a:path w="10" h="9">
                    <a:moveTo>
                      <a:pt x="0" y="9"/>
                    </a:moveTo>
                    <a:lnTo>
                      <a:pt x="3" y="9"/>
                    </a:lnTo>
                    <a:lnTo>
                      <a:pt x="7" y="9"/>
                    </a:lnTo>
                    <a:lnTo>
                      <a:pt x="10" y="6"/>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20" name="Freeform 1432"/>
              <p:cNvSpPr>
                <a:spLocks/>
              </p:cNvSpPr>
              <p:nvPr userDrawn="1"/>
            </p:nvSpPr>
            <p:spPr bwMode="gray">
              <a:xfrm>
                <a:off x="2377" y="1219"/>
                <a:ext cx="8" cy="16"/>
              </a:xfrm>
              <a:custGeom>
                <a:avLst/>
                <a:gdLst>
                  <a:gd name="T0" fmla="*/ 8 w 8"/>
                  <a:gd name="T1" fmla="*/ 0 h 16"/>
                  <a:gd name="T2" fmla="*/ 7 w 8"/>
                  <a:gd name="T3" fmla="*/ 5 h 16"/>
                  <a:gd name="T4" fmla="*/ 5 w 8"/>
                  <a:gd name="T5" fmla="*/ 9 h 16"/>
                  <a:gd name="T6" fmla="*/ 3 w 8"/>
                  <a:gd name="T7" fmla="*/ 14 h 16"/>
                  <a:gd name="T8" fmla="*/ 0 w 8"/>
                  <a:gd name="T9" fmla="*/ 16 h 16"/>
                </a:gdLst>
                <a:ahLst/>
                <a:cxnLst>
                  <a:cxn ang="0">
                    <a:pos x="T0" y="T1"/>
                  </a:cxn>
                  <a:cxn ang="0">
                    <a:pos x="T2" y="T3"/>
                  </a:cxn>
                  <a:cxn ang="0">
                    <a:pos x="T4" y="T5"/>
                  </a:cxn>
                  <a:cxn ang="0">
                    <a:pos x="T6" y="T7"/>
                  </a:cxn>
                  <a:cxn ang="0">
                    <a:pos x="T8" y="T9"/>
                  </a:cxn>
                </a:cxnLst>
                <a:rect l="0" t="0" r="r" b="b"/>
                <a:pathLst>
                  <a:path w="8" h="16">
                    <a:moveTo>
                      <a:pt x="8" y="0"/>
                    </a:moveTo>
                    <a:lnTo>
                      <a:pt x="7" y="5"/>
                    </a:lnTo>
                    <a:lnTo>
                      <a:pt x="5" y="9"/>
                    </a:lnTo>
                    <a:lnTo>
                      <a:pt x="3" y="14"/>
                    </a:lnTo>
                    <a:lnTo>
                      <a:pt x="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21" name="Line 1433"/>
              <p:cNvSpPr>
                <a:spLocks noChangeShapeType="1"/>
              </p:cNvSpPr>
              <p:nvPr userDrawn="1"/>
            </p:nvSpPr>
            <p:spPr bwMode="gray">
              <a:xfrm flipH="1" flipV="1">
                <a:off x="2289" y="1196"/>
                <a:ext cx="124" cy="4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22" name="Line 1434"/>
              <p:cNvSpPr>
                <a:spLocks noChangeShapeType="1"/>
              </p:cNvSpPr>
              <p:nvPr userDrawn="1"/>
            </p:nvSpPr>
            <p:spPr bwMode="gray">
              <a:xfrm flipH="1" flipV="1">
                <a:off x="2293" y="1188"/>
                <a:ext cx="133" cy="4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23" name="Freeform 1435"/>
              <p:cNvSpPr>
                <a:spLocks/>
              </p:cNvSpPr>
              <p:nvPr userDrawn="1"/>
            </p:nvSpPr>
            <p:spPr bwMode="gray">
              <a:xfrm>
                <a:off x="2284" y="1188"/>
                <a:ext cx="9" cy="15"/>
              </a:xfrm>
              <a:custGeom>
                <a:avLst/>
                <a:gdLst>
                  <a:gd name="T0" fmla="*/ 9 w 9"/>
                  <a:gd name="T1" fmla="*/ 0 h 15"/>
                  <a:gd name="T2" fmla="*/ 7 w 9"/>
                  <a:gd name="T3" fmla="*/ 3 h 15"/>
                  <a:gd name="T4" fmla="*/ 5 w 9"/>
                  <a:gd name="T5" fmla="*/ 8 h 15"/>
                  <a:gd name="T6" fmla="*/ 3 w 9"/>
                  <a:gd name="T7" fmla="*/ 12 h 15"/>
                  <a:gd name="T8" fmla="*/ 0 w 9"/>
                  <a:gd name="T9" fmla="*/ 15 h 15"/>
                </a:gdLst>
                <a:ahLst/>
                <a:cxnLst>
                  <a:cxn ang="0">
                    <a:pos x="T0" y="T1"/>
                  </a:cxn>
                  <a:cxn ang="0">
                    <a:pos x="T2" y="T3"/>
                  </a:cxn>
                  <a:cxn ang="0">
                    <a:pos x="T4" y="T5"/>
                  </a:cxn>
                  <a:cxn ang="0">
                    <a:pos x="T6" y="T7"/>
                  </a:cxn>
                  <a:cxn ang="0">
                    <a:pos x="T8" y="T9"/>
                  </a:cxn>
                </a:cxnLst>
                <a:rect l="0" t="0" r="r" b="b"/>
                <a:pathLst>
                  <a:path w="9" h="15">
                    <a:moveTo>
                      <a:pt x="9" y="0"/>
                    </a:moveTo>
                    <a:lnTo>
                      <a:pt x="7" y="3"/>
                    </a:lnTo>
                    <a:lnTo>
                      <a:pt x="5" y="8"/>
                    </a:lnTo>
                    <a:lnTo>
                      <a:pt x="3" y="12"/>
                    </a:lnTo>
                    <a:lnTo>
                      <a:pt x="0" y="1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24" name="Line 1436"/>
              <p:cNvSpPr>
                <a:spLocks noChangeShapeType="1"/>
              </p:cNvSpPr>
              <p:nvPr userDrawn="1"/>
            </p:nvSpPr>
            <p:spPr bwMode="gray">
              <a:xfrm>
                <a:off x="2284" y="1203"/>
                <a:ext cx="119" cy="4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25" name="Freeform 1437"/>
              <p:cNvSpPr>
                <a:spLocks/>
              </p:cNvSpPr>
              <p:nvPr userDrawn="1"/>
            </p:nvSpPr>
            <p:spPr bwMode="gray">
              <a:xfrm>
                <a:off x="2286" y="1097"/>
                <a:ext cx="5" cy="8"/>
              </a:xfrm>
              <a:custGeom>
                <a:avLst/>
                <a:gdLst>
                  <a:gd name="T0" fmla="*/ 5 w 5"/>
                  <a:gd name="T1" fmla="*/ 8 h 8"/>
                  <a:gd name="T2" fmla="*/ 1 w 5"/>
                  <a:gd name="T3" fmla="*/ 7 h 8"/>
                  <a:gd name="T4" fmla="*/ 0 w 5"/>
                  <a:gd name="T5" fmla="*/ 5 h 8"/>
                  <a:gd name="T6" fmla="*/ 1 w 5"/>
                  <a:gd name="T7" fmla="*/ 3 h 8"/>
                  <a:gd name="T8" fmla="*/ 3 w 5"/>
                  <a:gd name="T9" fmla="*/ 0 h 8"/>
                </a:gdLst>
                <a:ahLst/>
                <a:cxnLst>
                  <a:cxn ang="0">
                    <a:pos x="T0" y="T1"/>
                  </a:cxn>
                  <a:cxn ang="0">
                    <a:pos x="T2" y="T3"/>
                  </a:cxn>
                  <a:cxn ang="0">
                    <a:pos x="T4" y="T5"/>
                  </a:cxn>
                  <a:cxn ang="0">
                    <a:pos x="T6" y="T7"/>
                  </a:cxn>
                  <a:cxn ang="0">
                    <a:pos x="T8" y="T9"/>
                  </a:cxn>
                </a:cxnLst>
                <a:rect l="0" t="0" r="r" b="b"/>
                <a:pathLst>
                  <a:path w="5" h="8">
                    <a:moveTo>
                      <a:pt x="5" y="8"/>
                    </a:moveTo>
                    <a:lnTo>
                      <a:pt x="1" y="7"/>
                    </a:lnTo>
                    <a:lnTo>
                      <a:pt x="0" y="5"/>
                    </a:lnTo>
                    <a:lnTo>
                      <a:pt x="1" y="3"/>
                    </a:lnTo>
                    <a:lnTo>
                      <a:pt x="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26" name="Line 1438"/>
              <p:cNvSpPr>
                <a:spLocks noChangeShapeType="1"/>
              </p:cNvSpPr>
              <p:nvPr userDrawn="1"/>
            </p:nvSpPr>
            <p:spPr bwMode="gray">
              <a:xfrm flipH="1" flipV="1">
                <a:off x="2282" y="960"/>
                <a:ext cx="5"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27" name="Line 1439"/>
              <p:cNvSpPr>
                <a:spLocks noChangeShapeType="1"/>
              </p:cNvSpPr>
              <p:nvPr userDrawn="1"/>
            </p:nvSpPr>
            <p:spPr bwMode="gray">
              <a:xfrm flipH="1" flipV="1">
                <a:off x="2287" y="966"/>
                <a:ext cx="6" cy="22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28" name="Freeform 1440"/>
              <p:cNvSpPr>
                <a:spLocks/>
              </p:cNvSpPr>
              <p:nvPr userDrawn="1"/>
            </p:nvSpPr>
            <p:spPr bwMode="gray">
              <a:xfrm>
                <a:off x="2284" y="957"/>
                <a:ext cx="3" cy="9"/>
              </a:xfrm>
              <a:custGeom>
                <a:avLst/>
                <a:gdLst>
                  <a:gd name="T0" fmla="*/ 3 w 3"/>
                  <a:gd name="T1" fmla="*/ 9 h 9"/>
                  <a:gd name="T2" fmla="*/ 0 w 3"/>
                  <a:gd name="T3" fmla="*/ 7 h 9"/>
                  <a:gd name="T4" fmla="*/ 0 w 3"/>
                  <a:gd name="T5" fmla="*/ 5 h 9"/>
                  <a:gd name="T6" fmla="*/ 0 w 3"/>
                  <a:gd name="T7" fmla="*/ 2 h 9"/>
                  <a:gd name="T8" fmla="*/ 2 w 3"/>
                  <a:gd name="T9" fmla="*/ 0 h 9"/>
                </a:gdLst>
                <a:ahLst/>
                <a:cxnLst>
                  <a:cxn ang="0">
                    <a:pos x="T0" y="T1"/>
                  </a:cxn>
                  <a:cxn ang="0">
                    <a:pos x="T2" y="T3"/>
                  </a:cxn>
                  <a:cxn ang="0">
                    <a:pos x="T4" y="T5"/>
                  </a:cxn>
                  <a:cxn ang="0">
                    <a:pos x="T6" y="T7"/>
                  </a:cxn>
                  <a:cxn ang="0">
                    <a:pos x="T8" y="T9"/>
                  </a:cxn>
                </a:cxnLst>
                <a:rect l="0" t="0" r="r" b="b"/>
                <a:pathLst>
                  <a:path w="3" h="9">
                    <a:moveTo>
                      <a:pt x="3" y="9"/>
                    </a:moveTo>
                    <a:lnTo>
                      <a:pt x="0" y="7"/>
                    </a:lnTo>
                    <a:lnTo>
                      <a:pt x="0" y="5"/>
                    </a:lnTo>
                    <a:lnTo>
                      <a:pt x="0" y="2"/>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29" name="Line 1441"/>
              <p:cNvSpPr>
                <a:spLocks noChangeShapeType="1"/>
              </p:cNvSpPr>
              <p:nvPr userDrawn="1"/>
            </p:nvSpPr>
            <p:spPr bwMode="gray">
              <a:xfrm>
                <a:off x="2286" y="957"/>
                <a:ext cx="5"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30" name="Freeform 1442"/>
              <p:cNvSpPr>
                <a:spLocks/>
              </p:cNvSpPr>
              <p:nvPr userDrawn="1"/>
            </p:nvSpPr>
            <p:spPr bwMode="gray">
              <a:xfrm>
                <a:off x="2287" y="1188"/>
                <a:ext cx="6" cy="3"/>
              </a:xfrm>
              <a:custGeom>
                <a:avLst/>
                <a:gdLst>
                  <a:gd name="T0" fmla="*/ 6 w 6"/>
                  <a:gd name="T1" fmla="*/ 0 h 3"/>
                  <a:gd name="T2" fmla="*/ 2 w 6"/>
                  <a:gd name="T3" fmla="*/ 0 h 3"/>
                  <a:gd name="T4" fmla="*/ 0 w 6"/>
                  <a:gd name="T5" fmla="*/ 1 h 3"/>
                  <a:gd name="T6" fmla="*/ 0 w 6"/>
                  <a:gd name="T7" fmla="*/ 1 h 3"/>
                  <a:gd name="T8" fmla="*/ 0 w 6"/>
                  <a:gd name="T9" fmla="*/ 3 h 3"/>
                  <a:gd name="T10" fmla="*/ 2 w 6"/>
                  <a:gd name="T11" fmla="*/ 3 h 3"/>
                  <a:gd name="T12" fmla="*/ 4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2" y="0"/>
                    </a:lnTo>
                    <a:lnTo>
                      <a:pt x="0" y="1"/>
                    </a:lnTo>
                    <a:lnTo>
                      <a:pt x="0" y="1"/>
                    </a:lnTo>
                    <a:lnTo>
                      <a:pt x="0" y="3"/>
                    </a:lnTo>
                    <a:lnTo>
                      <a:pt x="2" y="3"/>
                    </a:lnTo>
                    <a:lnTo>
                      <a:pt x="4" y="3"/>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31" name="Freeform 1443"/>
              <p:cNvSpPr>
                <a:spLocks/>
              </p:cNvSpPr>
              <p:nvPr userDrawn="1"/>
            </p:nvSpPr>
            <p:spPr bwMode="gray">
              <a:xfrm>
                <a:off x="2380" y="978"/>
                <a:ext cx="9" cy="17"/>
              </a:xfrm>
              <a:custGeom>
                <a:avLst/>
                <a:gdLst>
                  <a:gd name="T0" fmla="*/ 0 w 9"/>
                  <a:gd name="T1" fmla="*/ 17 h 17"/>
                  <a:gd name="T2" fmla="*/ 2 w 9"/>
                  <a:gd name="T3" fmla="*/ 12 h 17"/>
                  <a:gd name="T4" fmla="*/ 4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2" y="12"/>
                    </a:lnTo>
                    <a:lnTo>
                      <a:pt x="4" y="7"/>
                    </a:lnTo>
                    <a:lnTo>
                      <a:pt x="5"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32" name="Line 1444"/>
              <p:cNvSpPr>
                <a:spLocks noChangeShapeType="1"/>
              </p:cNvSpPr>
              <p:nvPr userDrawn="1"/>
            </p:nvSpPr>
            <p:spPr bwMode="gray">
              <a:xfrm>
                <a:off x="2289" y="955"/>
                <a:ext cx="189" cy="6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33" name="Line 1445"/>
              <p:cNvSpPr>
                <a:spLocks noChangeShapeType="1"/>
              </p:cNvSpPr>
              <p:nvPr userDrawn="1"/>
            </p:nvSpPr>
            <p:spPr bwMode="gray">
              <a:xfrm>
                <a:off x="2287" y="966"/>
                <a:ext cx="188" cy="6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34" name="Freeform 1446"/>
              <p:cNvSpPr>
                <a:spLocks/>
              </p:cNvSpPr>
              <p:nvPr userDrawn="1"/>
            </p:nvSpPr>
            <p:spPr bwMode="gray">
              <a:xfrm>
                <a:off x="2475" y="1009"/>
                <a:ext cx="8" cy="18"/>
              </a:xfrm>
              <a:custGeom>
                <a:avLst/>
                <a:gdLst>
                  <a:gd name="T0" fmla="*/ 0 w 8"/>
                  <a:gd name="T1" fmla="*/ 18 h 18"/>
                  <a:gd name="T2" fmla="*/ 1 w 8"/>
                  <a:gd name="T3" fmla="*/ 13 h 18"/>
                  <a:gd name="T4" fmla="*/ 3 w 8"/>
                  <a:gd name="T5" fmla="*/ 7 h 18"/>
                  <a:gd name="T6" fmla="*/ 5 w 8"/>
                  <a:gd name="T7" fmla="*/ 4 h 18"/>
                  <a:gd name="T8" fmla="*/ 8 w 8"/>
                  <a:gd name="T9" fmla="*/ 0 h 18"/>
                </a:gdLst>
                <a:ahLst/>
                <a:cxnLst>
                  <a:cxn ang="0">
                    <a:pos x="T0" y="T1"/>
                  </a:cxn>
                  <a:cxn ang="0">
                    <a:pos x="T2" y="T3"/>
                  </a:cxn>
                  <a:cxn ang="0">
                    <a:pos x="T4" y="T5"/>
                  </a:cxn>
                  <a:cxn ang="0">
                    <a:pos x="T6" y="T7"/>
                  </a:cxn>
                  <a:cxn ang="0">
                    <a:pos x="T8" y="T9"/>
                  </a:cxn>
                </a:cxnLst>
                <a:rect l="0" t="0" r="r" b="b"/>
                <a:pathLst>
                  <a:path w="8" h="18">
                    <a:moveTo>
                      <a:pt x="0" y="18"/>
                    </a:moveTo>
                    <a:lnTo>
                      <a:pt x="1" y="13"/>
                    </a:lnTo>
                    <a:lnTo>
                      <a:pt x="3" y="7"/>
                    </a:lnTo>
                    <a:lnTo>
                      <a:pt x="5" y="4"/>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35" name="Line 1447"/>
              <p:cNvSpPr>
                <a:spLocks noChangeShapeType="1"/>
              </p:cNvSpPr>
              <p:nvPr userDrawn="1"/>
            </p:nvSpPr>
            <p:spPr bwMode="gray">
              <a:xfrm flipH="1" flipV="1">
                <a:off x="2296" y="948"/>
                <a:ext cx="187" cy="6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36" name="Freeform 1448"/>
              <p:cNvSpPr>
                <a:spLocks/>
              </p:cNvSpPr>
              <p:nvPr userDrawn="1"/>
            </p:nvSpPr>
            <p:spPr bwMode="gray">
              <a:xfrm>
                <a:off x="2287" y="948"/>
                <a:ext cx="9" cy="18"/>
              </a:xfrm>
              <a:custGeom>
                <a:avLst/>
                <a:gdLst>
                  <a:gd name="T0" fmla="*/ 9 w 9"/>
                  <a:gd name="T1" fmla="*/ 0 h 18"/>
                  <a:gd name="T2" fmla="*/ 6 w 9"/>
                  <a:gd name="T3" fmla="*/ 4 h 18"/>
                  <a:gd name="T4" fmla="*/ 2 w 9"/>
                  <a:gd name="T5" fmla="*/ 7 h 18"/>
                  <a:gd name="T6" fmla="*/ 0 w 9"/>
                  <a:gd name="T7" fmla="*/ 12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6" y="4"/>
                    </a:lnTo>
                    <a:lnTo>
                      <a:pt x="2" y="7"/>
                    </a:lnTo>
                    <a:lnTo>
                      <a:pt x="0" y="12"/>
                    </a:lnTo>
                    <a:lnTo>
                      <a:pt x="0"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37" name="Freeform 1449"/>
              <p:cNvSpPr>
                <a:spLocks/>
              </p:cNvSpPr>
              <p:nvPr userDrawn="1"/>
            </p:nvSpPr>
            <p:spPr bwMode="gray">
              <a:xfrm>
                <a:off x="2476" y="1167"/>
                <a:ext cx="20" cy="1"/>
              </a:xfrm>
              <a:custGeom>
                <a:avLst/>
                <a:gdLst>
                  <a:gd name="T0" fmla="*/ 0 w 20"/>
                  <a:gd name="T1" fmla="*/ 1 h 1"/>
                  <a:gd name="T2" fmla="*/ 6 w 20"/>
                  <a:gd name="T3" fmla="*/ 1 h 1"/>
                  <a:gd name="T4" fmla="*/ 11 w 20"/>
                  <a:gd name="T5" fmla="*/ 1 h 1"/>
                  <a:gd name="T6" fmla="*/ 16 w 20"/>
                  <a:gd name="T7" fmla="*/ 1 h 1"/>
                  <a:gd name="T8" fmla="*/ 20 w 20"/>
                  <a:gd name="T9" fmla="*/ 0 h 1"/>
                </a:gdLst>
                <a:ahLst/>
                <a:cxnLst>
                  <a:cxn ang="0">
                    <a:pos x="T0" y="T1"/>
                  </a:cxn>
                  <a:cxn ang="0">
                    <a:pos x="T2" y="T3"/>
                  </a:cxn>
                  <a:cxn ang="0">
                    <a:pos x="T4" y="T5"/>
                  </a:cxn>
                  <a:cxn ang="0">
                    <a:pos x="T6" y="T7"/>
                  </a:cxn>
                  <a:cxn ang="0">
                    <a:pos x="T8" y="T9"/>
                  </a:cxn>
                </a:cxnLst>
                <a:rect l="0" t="0" r="r" b="b"/>
                <a:pathLst>
                  <a:path w="20" h="1">
                    <a:moveTo>
                      <a:pt x="0" y="1"/>
                    </a:moveTo>
                    <a:lnTo>
                      <a:pt x="6" y="1"/>
                    </a:lnTo>
                    <a:lnTo>
                      <a:pt x="11" y="1"/>
                    </a:lnTo>
                    <a:lnTo>
                      <a:pt x="16" y="1"/>
                    </a:lnTo>
                    <a:lnTo>
                      <a:pt x="2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38" name="Line 1450"/>
              <p:cNvSpPr>
                <a:spLocks noChangeShapeType="1"/>
              </p:cNvSpPr>
              <p:nvPr userDrawn="1"/>
            </p:nvSpPr>
            <p:spPr bwMode="gray">
              <a:xfrm>
                <a:off x="2485" y="1027"/>
                <a:ext cx="4" cy="1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39" name="Line 1451"/>
              <p:cNvSpPr>
                <a:spLocks noChangeShapeType="1"/>
              </p:cNvSpPr>
              <p:nvPr userDrawn="1"/>
            </p:nvSpPr>
            <p:spPr bwMode="gray">
              <a:xfrm>
                <a:off x="2475" y="1027"/>
                <a:ext cx="3" cy="18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40" name="Line 1452"/>
              <p:cNvSpPr>
                <a:spLocks noChangeShapeType="1"/>
              </p:cNvSpPr>
              <p:nvPr userDrawn="1"/>
            </p:nvSpPr>
            <p:spPr bwMode="gray">
              <a:xfrm flipH="1" flipV="1">
                <a:off x="2494" y="1025"/>
                <a:ext cx="3" cy="17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41" name="Freeform 1453"/>
              <p:cNvSpPr>
                <a:spLocks/>
              </p:cNvSpPr>
              <p:nvPr userDrawn="1"/>
            </p:nvSpPr>
            <p:spPr bwMode="gray">
              <a:xfrm>
                <a:off x="2475" y="1025"/>
                <a:ext cx="19" cy="2"/>
              </a:xfrm>
              <a:custGeom>
                <a:avLst/>
                <a:gdLst>
                  <a:gd name="T0" fmla="*/ 0 w 19"/>
                  <a:gd name="T1" fmla="*/ 2 h 2"/>
                  <a:gd name="T2" fmla="*/ 7 w 19"/>
                  <a:gd name="T3" fmla="*/ 2 h 2"/>
                  <a:gd name="T4" fmla="*/ 14 w 19"/>
                  <a:gd name="T5" fmla="*/ 2 h 2"/>
                  <a:gd name="T6" fmla="*/ 19 w 19"/>
                  <a:gd name="T7" fmla="*/ 0 h 2"/>
                </a:gdLst>
                <a:ahLst/>
                <a:cxnLst>
                  <a:cxn ang="0">
                    <a:pos x="T0" y="T1"/>
                  </a:cxn>
                  <a:cxn ang="0">
                    <a:pos x="T2" y="T3"/>
                  </a:cxn>
                  <a:cxn ang="0">
                    <a:pos x="T4" y="T5"/>
                  </a:cxn>
                  <a:cxn ang="0">
                    <a:pos x="T6" y="T7"/>
                  </a:cxn>
                </a:cxnLst>
                <a:rect l="0" t="0" r="r" b="b"/>
                <a:pathLst>
                  <a:path w="19" h="2">
                    <a:moveTo>
                      <a:pt x="0" y="2"/>
                    </a:moveTo>
                    <a:lnTo>
                      <a:pt x="7" y="2"/>
                    </a:lnTo>
                    <a:lnTo>
                      <a:pt x="14" y="2"/>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42" name="Freeform 1454"/>
              <p:cNvSpPr>
                <a:spLocks/>
              </p:cNvSpPr>
              <p:nvPr userDrawn="1"/>
            </p:nvSpPr>
            <p:spPr bwMode="gray">
              <a:xfrm>
                <a:off x="2443" y="880"/>
                <a:ext cx="19" cy="2"/>
              </a:xfrm>
              <a:custGeom>
                <a:avLst/>
                <a:gdLst>
                  <a:gd name="T0" fmla="*/ 19 w 19"/>
                  <a:gd name="T1" fmla="*/ 2 h 2"/>
                  <a:gd name="T2" fmla="*/ 12 w 19"/>
                  <a:gd name="T3" fmla="*/ 0 h 2"/>
                  <a:gd name="T4" fmla="*/ 5 w 19"/>
                  <a:gd name="T5" fmla="*/ 0 h 2"/>
                  <a:gd name="T6" fmla="*/ 0 w 19"/>
                  <a:gd name="T7" fmla="*/ 2 h 2"/>
                </a:gdLst>
                <a:ahLst/>
                <a:cxnLst>
                  <a:cxn ang="0">
                    <a:pos x="T0" y="T1"/>
                  </a:cxn>
                  <a:cxn ang="0">
                    <a:pos x="T2" y="T3"/>
                  </a:cxn>
                  <a:cxn ang="0">
                    <a:pos x="T4" y="T5"/>
                  </a:cxn>
                  <a:cxn ang="0">
                    <a:pos x="T6" y="T7"/>
                  </a:cxn>
                </a:cxnLst>
                <a:rect l="0" t="0" r="r" b="b"/>
                <a:pathLst>
                  <a:path w="19" h="2">
                    <a:moveTo>
                      <a:pt x="19" y="2"/>
                    </a:moveTo>
                    <a:lnTo>
                      <a:pt x="12" y="0"/>
                    </a:lnTo>
                    <a:lnTo>
                      <a:pt x="5"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43" name="Line 1455"/>
              <p:cNvSpPr>
                <a:spLocks noChangeShapeType="1"/>
              </p:cNvSpPr>
              <p:nvPr userDrawn="1"/>
            </p:nvSpPr>
            <p:spPr bwMode="gray">
              <a:xfrm>
                <a:off x="2459" y="873"/>
                <a:ext cx="31" cy="1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44" name="Line 1456"/>
              <p:cNvSpPr>
                <a:spLocks noChangeShapeType="1"/>
              </p:cNvSpPr>
              <p:nvPr userDrawn="1"/>
            </p:nvSpPr>
            <p:spPr bwMode="gray">
              <a:xfrm>
                <a:off x="2462" y="882"/>
                <a:ext cx="28" cy="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45" name="Line 1457"/>
              <p:cNvSpPr>
                <a:spLocks noChangeShapeType="1"/>
              </p:cNvSpPr>
              <p:nvPr userDrawn="1"/>
            </p:nvSpPr>
            <p:spPr bwMode="gray">
              <a:xfrm flipH="1" flipV="1">
                <a:off x="2454" y="873"/>
                <a:ext cx="36" cy="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46" name="Freeform 1458"/>
              <p:cNvSpPr>
                <a:spLocks/>
              </p:cNvSpPr>
              <p:nvPr userDrawn="1"/>
            </p:nvSpPr>
            <p:spPr bwMode="gray">
              <a:xfrm>
                <a:off x="2454" y="873"/>
                <a:ext cx="8" cy="9"/>
              </a:xfrm>
              <a:custGeom>
                <a:avLst/>
                <a:gdLst>
                  <a:gd name="T0" fmla="*/ 0 w 8"/>
                  <a:gd name="T1" fmla="*/ 0 h 9"/>
                  <a:gd name="T2" fmla="*/ 3 w 8"/>
                  <a:gd name="T3" fmla="*/ 0 h 9"/>
                  <a:gd name="T4" fmla="*/ 5 w 8"/>
                  <a:gd name="T5" fmla="*/ 0 h 9"/>
                  <a:gd name="T6" fmla="*/ 7 w 8"/>
                  <a:gd name="T7" fmla="*/ 2 h 9"/>
                  <a:gd name="T8" fmla="*/ 7 w 8"/>
                  <a:gd name="T9" fmla="*/ 5 h 9"/>
                  <a:gd name="T10" fmla="*/ 8 w 8"/>
                  <a:gd name="T11" fmla="*/ 9 h 9"/>
                </a:gdLst>
                <a:ahLst/>
                <a:cxnLst>
                  <a:cxn ang="0">
                    <a:pos x="T0" y="T1"/>
                  </a:cxn>
                  <a:cxn ang="0">
                    <a:pos x="T2" y="T3"/>
                  </a:cxn>
                  <a:cxn ang="0">
                    <a:pos x="T4" y="T5"/>
                  </a:cxn>
                  <a:cxn ang="0">
                    <a:pos x="T6" y="T7"/>
                  </a:cxn>
                  <a:cxn ang="0">
                    <a:pos x="T8" y="T9"/>
                  </a:cxn>
                  <a:cxn ang="0">
                    <a:pos x="T10" y="T11"/>
                  </a:cxn>
                </a:cxnLst>
                <a:rect l="0" t="0" r="r" b="b"/>
                <a:pathLst>
                  <a:path w="8" h="9">
                    <a:moveTo>
                      <a:pt x="0" y="0"/>
                    </a:moveTo>
                    <a:lnTo>
                      <a:pt x="3" y="0"/>
                    </a:lnTo>
                    <a:lnTo>
                      <a:pt x="5" y="0"/>
                    </a:lnTo>
                    <a:lnTo>
                      <a:pt x="7" y="2"/>
                    </a:lnTo>
                    <a:lnTo>
                      <a:pt x="7" y="5"/>
                    </a:lnTo>
                    <a:lnTo>
                      <a:pt x="8"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47" name="Freeform 1459"/>
              <p:cNvSpPr>
                <a:spLocks/>
              </p:cNvSpPr>
              <p:nvPr userDrawn="1"/>
            </p:nvSpPr>
            <p:spPr bwMode="gray">
              <a:xfrm>
                <a:off x="2364" y="910"/>
                <a:ext cx="11" cy="10"/>
              </a:xfrm>
              <a:custGeom>
                <a:avLst/>
                <a:gdLst>
                  <a:gd name="T0" fmla="*/ 0 w 11"/>
                  <a:gd name="T1" fmla="*/ 10 h 10"/>
                  <a:gd name="T2" fmla="*/ 2 w 11"/>
                  <a:gd name="T3" fmla="*/ 5 h 10"/>
                  <a:gd name="T4" fmla="*/ 4 w 11"/>
                  <a:gd name="T5" fmla="*/ 1 h 10"/>
                  <a:gd name="T6" fmla="*/ 6 w 11"/>
                  <a:gd name="T7" fmla="*/ 0 h 10"/>
                  <a:gd name="T8" fmla="*/ 9 w 11"/>
                  <a:gd name="T9" fmla="*/ 0 h 10"/>
                  <a:gd name="T10" fmla="*/ 11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10"/>
                    </a:moveTo>
                    <a:lnTo>
                      <a:pt x="2" y="5"/>
                    </a:lnTo>
                    <a:lnTo>
                      <a:pt x="4" y="1"/>
                    </a:lnTo>
                    <a:lnTo>
                      <a:pt x="6" y="0"/>
                    </a:lnTo>
                    <a:lnTo>
                      <a:pt x="9" y="0"/>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48" name="Line 1460"/>
              <p:cNvSpPr>
                <a:spLocks noChangeShapeType="1"/>
              </p:cNvSpPr>
              <p:nvPr userDrawn="1"/>
            </p:nvSpPr>
            <p:spPr bwMode="gray">
              <a:xfrm flipV="1">
                <a:off x="2289" y="875"/>
                <a:ext cx="158"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49" name="Line 1461"/>
              <p:cNvSpPr>
                <a:spLocks noChangeShapeType="1"/>
              </p:cNvSpPr>
              <p:nvPr userDrawn="1"/>
            </p:nvSpPr>
            <p:spPr bwMode="gray">
              <a:xfrm flipV="1">
                <a:off x="2286" y="882"/>
                <a:ext cx="157"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50" name="Freeform 1462"/>
              <p:cNvSpPr>
                <a:spLocks/>
              </p:cNvSpPr>
              <p:nvPr userDrawn="1"/>
            </p:nvSpPr>
            <p:spPr bwMode="gray">
              <a:xfrm>
                <a:off x="2443" y="873"/>
                <a:ext cx="11" cy="9"/>
              </a:xfrm>
              <a:custGeom>
                <a:avLst/>
                <a:gdLst>
                  <a:gd name="T0" fmla="*/ 0 w 11"/>
                  <a:gd name="T1" fmla="*/ 9 h 9"/>
                  <a:gd name="T2" fmla="*/ 0 w 11"/>
                  <a:gd name="T3" fmla="*/ 5 h 9"/>
                  <a:gd name="T4" fmla="*/ 2 w 11"/>
                  <a:gd name="T5" fmla="*/ 3 h 9"/>
                  <a:gd name="T6" fmla="*/ 4 w 11"/>
                  <a:gd name="T7" fmla="*/ 0 h 9"/>
                  <a:gd name="T8" fmla="*/ 7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9"/>
                    </a:moveTo>
                    <a:lnTo>
                      <a:pt x="0" y="5"/>
                    </a:lnTo>
                    <a:lnTo>
                      <a:pt x="2" y="3"/>
                    </a:lnTo>
                    <a:lnTo>
                      <a:pt x="4" y="0"/>
                    </a:lnTo>
                    <a:lnTo>
                      <a:pt x="7" y="0"/>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51" name="Line 1463"/>
              <p:cNvSpPr>
                <a:spLocks noChangeShapeType="1"/>
              </p:cNvSpPr>
              <p:nvPr userDrawn="1"/>
            </p:nvSpPr>
            <p:spPr bwMode="gray">
              <a:xfrm flipH="1">
                <a:off x="2296" y="873"/>
                <a:ext cx="158"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52" name="Freeform 1464"/>
              <p:cNvSpPr>
                <a:spLocks/>
              </p:cNvSpPr>
              <p:nvPr userDrawn="1"/>
            </p:nvSpPr>
            <p:spPr bwMode="gray">
              <a:xfrm>
                <a:off x="2286" y="948"/>
                <a:ext cx="10" cy="9"/>
              </a:xfrm>
              <a:custGeom>
                <a:avLst/>
                <a:gdLst>
                  <a:gd name="T0" fmla="*/ 10 w 10"/>
                  <a:gd name="T1" fmla="*/ 0 h 9"/>
                  <a:gd name="T2" fmla="*/ 7 w 10"/>
                  <a:gd name="T3" fmla="*/ 0 h 9"/>
                  <a:gd name="T4" fmla="*/ 5 w 10"/>
                  <a:gd name="T5" fmla="*/ 0 h 9"/>
                  <a:gd name="T6" fmla="*/ 3 w 10"/>
                  <a:gd name="T7" fmla="*/ 2 h 9"/>
                  <a:gd name="T8" fmla="*/ 0 w 10"/>
                  <a:gd name="T9" fmla="*/ 5 h 9"/>
                  <a:gd name="T10" fmla="*/ 0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10" y="0"/>
                    </a:moveTo>
                    <a:lnTo>
                      <a:pt x="7" y="0"/>
                    </a:lnTo>
                    <a:lnTo>
                      <a:pt x="5" y="0"/>
                    </a:lnTo>
                    <a:lnTo>
                      <a:pt x="3" y="2"/>
                    </a:lnTo>
                    <a:lnTo>
                      <a:pt x="0" y="5"/>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53" name="Freeform 1465"/>
              <p:cNvSpPr>
                <a:spLocks/>
              </p:cNvSpPr>
              <p:nvPr userDrawn="1"/>
            </p:nvSpPr>
            <p:spPr bwMode="gray">
              <a:xfrm>
                <a:off x="2483" y="1001"/>
                <a:ext cx="11" cy="8"/>
              </a:xfrm>
              <a:custGeom>
                <a:avLst/>
                <a:gdLst>
                  <a:gd name="T0" fmla="*/ 0 w 11"/>
                  <a:gd name="T1" fmla="*/ 8 h 8"/>
                  <a:gd name="T2" fmla="*/ 4 w 11"/>
                  <a:gd name="T3" fmla="*/ 8 h 8"/>
                  <a:gd name="T4" fmla="*/ 7 w 11"/>
                  <a:gd name="T5" fmla="*/ 8 h 8"/>
                  <a:gd name="T6" fmla="*/ 9 w 11"/>
                  <a:gd name="T7" fmla="*/ 5 h 8"/>
                  <a:gd name="T8" fmla="*/ 11 w 11"/>
                  <a:gd name="T9" fmla="*/ 3 h 8"/>
                  <a:gd name="T10" fmla="*/ 11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0" y="8"/>
                    </a:moveTo>
                    <a:lnTo>
                      <a:pt x="4" y="8"/>
                    </a:lnTo>
                    <a:lnTo>
                      <a:pt x="7" y="8"/>
                    </a:lnTo>
                    <a:lnTo>
                      <a:pt x="9" y="5"/>
                    </a:lnTo>
                    <a:lnTo>
                      <a:pt x="11" y="3"/>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54" name="Line 1466"/>
              <p:cNvSpPr>
                <a:spLocks noChangeShapeType="1"/>
              </p:cNvSpPr>
              <p:nvPr userDrawn="1"/>
            </p:nvSpPr>
            <p:spPr bwMode="gray">
              <a:xfrm flipH="1">
                <a:off x="2494" y="1018"/>
                <a:ext cx="14" cy="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55" name="Freeform 1467"/>
              <p:cNvSpPr>
                <a:spLocks/>
              </p:cNvSpPr>
              <p:nvPr userDrawn="1"/>
            </p:nvSpPr>
            <p:spPr bwMode="gray">
              <a:xfrm>
                <a:off x="2494" y="1016"/>
                <a:ext cx="10" cy="9"/>
              </a:xfrm>
              <a:custGeom>
                <a:avLst/>
                <a:gdLst>
                  <a:gd name="T0" fmla="*/ 0 w 10"/>
                  <a:gd name="T1" fmla="*/ 9 h 9"/>
                  <a:gd name="T2" fmla="*/ 2 w 10"/>
                  <a:gd name="T3" fmla="*/ 6 h 9"/>
                  <a:gd name="T4" fmla="*/ 2 w 10"/>
                  <a:gd name="T5" fmla="*/ 2 h 9"/>
                  <a:gd name="T6" fmla="*/ 5 w 10"/>
                  <a:gd name="T7" fmla="*/ 0 h 9"/>
                  <a:gd name="T8" fmla="*/ 7 w 10"/>
                  <a:gd name="T9" fmla="*/ 0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2" y="6"/>
                    </a:lnTo>
                    <a:lnTo>
                      <a:pt x="2" y="2"/>
                    </a:lnTo>
                    <a:lnTo>
                      <a:pt x="5" y="0"/>
                    </a:lnTo>
                    <a:lnTo>
                      <a:pt x="7" y="0"/>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56" name="Freeform 1468"/>
              <p:cNvSpPr>
                <a:spLocks/>
              </p:cNvSpPr>
              <p:nvPr userDrawn="1"/>
            </p:nvSpPr>
            <p:spPr bwMode="gray">
              <a:xfrm>
                <a:off x="2906" y="2029"/>
                <a:ext cx="20" cy="3"/>
              </a:xfrm>
              <a:custGeom>
                <a:avLst/>
                <a:gdLst>
                  <a:gd name="T0" fmla="*/ 20 w 20"/>
                  <a:gd name="T1" fmla="*/ 2 h 3"/>
                  <a:gd name="T2" fmla="*/ 16 w 20"/>
                  <a:gd name="T3" fmla="*/ 0 h 3"/>
                  <a:gd name="T4" fmla="*/ 11 w 20"/>
                  <a:gd name="T5" fmla="*/ 0 h 3"/>
                  <a:gd name="T6" fmla="*/ 6 w 20"/>
                  <a:gd name="T7" fmla="*/ 2 h 3"/>
                  <a:gd name="T8" fmla="*/ 0 w 20"/>
                  <a:gd name="T9" fmla="*/ 3 h 3"/>
                </a:gdLst>
                <a:ahLst/>
                <a:cxnLst>
                  <a:cxn ang="0">
                    <a:pos x="T0" y="T1"/>
                  </a:cxn>
                  <a:cxn ang="0">
                    <a:pos x="T2" y="T3"/>
                  </a:cxn>
                  <a:cxn ang="0">
                    <a:pos x="T4" y="T5"/>
                  </a:cxn>
                  <a:cxn ang="0">
                    <a:pos x="T6" y="T7"/>
                  </a:cxn>
                  <a:cxn ang="0">
                    <a:pos x="T8" y="T9"/>
                  </a:cxn>
                </a:cxnLst>
                <a:rect l="0" t="0" r="r" b="b"/>
                <a:pathLst>
                  <a:path w="20" h="3">
                    <a:moveTo>
                      <a:pt x="20" y="2"/>
                    </a:moveTo>
                    <a:lnTo>
                      <a:pt x="16" y="0"/>
                    </a:lnTo>
                    <a:lnTo>
                      <a:pt x="11" y="0"/>
                    </a:lnTo>
                    <a:lnTo>
                      <a:pt x="6" y="2"/>
                    </a:lnTo>
                    <a:lnTo>
                      <a:pt x="0" y="3"/>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57" name="Line 1469"/>
              <p:cNvSpPr>
                <a:spLocks noChangeShapeType="1"/>
              </p:cNvSpPr>
              <p:nvPr userDrawn="1"/>
            </p:nvSpPr>
            <p:spPr bwMode="gray">
              <a:xfrm flipV="1">
                <a:off x="2915" y="1920"/>
                <a:ext cx="2" cy="2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58" name="Line 1470"/>
              <p:cNvSpPr>
                <a:spLocks noChangeShapeType="1"/>
              </p:cNvSpPr>
              <p:nvPr userDrawn="1"/>
            </p:nvSpPr>
            <p:spPr bwMode="gray">
              <a:xfrm flipV="1">
                <a:off x="2926" y="1922"/>
                <a:ext cx="1" cy="21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59" name="Freeform 1471"/>
              <p:cNvSpPr>
                <a:spLocks/>
              </p:cNvSpPr>
              <p:nvPr userDrawn="1"/>
            </p:nvSpPr>
            <p:spPr bwMode="gray">
              <a:xfrm>
                <a:off x="2908" y="1920"/>
                <a:ext cx="19" cy="4"/>
              </a:xfrm>
              <a:custGeom>
                <a:avLst/>
                <a:gdLst>
                  <a:gd name="T0" fmla="*/ 19 w 19"/>
                  <a:gd name="T1" fmla="*/ 2 h 4"/>
                  <a:gd name="T2" fmla="*/ 14 w 19"/>
                  <a:gd name="T3" fmla="*/ 0 h 4"/>
                  <a:gd name="T4" fmla="*/ 9 w 19"/>
                  <a:gd name="T5" fmla="*/ 0 h 4"/>
                  <a:gd name="T6" fmla="*/ 4 w 19"/>
                  <a:gd name="T7" fmla="*/ 2 h 4"/>
                  <a:gd name="T8" fmla="*/ 0 w 19"/>
                  <a:gd name="T9" fmla="*/ 4 h 4"/>
                </a:gdLst>
                <a:ahLst/>
                <a:cxnLst>
                  <a:cxn ang="0">
                    <a:pos x="T0" y="T1"/>
                  </a:cxn>
                  <a:cxn ang="0">
                    <a:pos x="T2" y="T3"/>
                  </a:cxn>
                  <a:cxn ang="0">
                    <a:pos x="T4" y="T5"/>
                  </a:cxn>
                  <a:cxn ang="0">
                    <a:pos x="T6" y="T7"/>
                  </a:cxn>
                  <a:cxn ang="0">
                    <a:pos x="T8" y="T9"/>
                  </a:cxn>
                </a:cxnLst>
                <a:rect l="0" t="0" r="r" b="b"/>
                <a:pathLst>
                  <a:path w="19" h="4">
                    <a:moveTo>
                      <a:pt x="19" y="2"/>
                    </a:moveTo>
                    <a:lnTo>
                      <a:pt x="14" y="0"/>
                    </a:lnTo>
                    <a:lnTo>
                      <a:pt x="9" y="0"/>
                    </a:lnTo>
                    <a:lnTo>
                      <a:pt x="4" y="2"/>
                    </a:lnTo>
                    <a:lnTo>
                      <a:pt x="0" y="4"/>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60" name="Line 1472"/>
              <p:cNvSpPr>
                <a:spLocks noChangeShapeType="1"/>
              </p:cNvSpPr>
              <p:nvPr userDrawn="1"/>
            </p:nvSpPr>
            <p:spPr bwMode="gray">
              <a:xfrm flipH="1">
                <a:off x="2906" y="1924"/>
                <a:ext cx="2" cy="21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61" name="Freeform 1473"/>
              <p:cNvSpPr>
                <a:spLocks/>
              </p:cNvSpPr>
              <p:nvPr userDrawn="1"/>
            </p:nvSpPr>
            <p:spPr bwMode="gray">
              <a:xfrm>
                <a:off x="2906" y="2136"/>
                <a:ext cx="20" cy="3"/>
              </a:xfrm>
              <a:custGeom>
                <a:avLst/>
                <a:gdLst>
                  <a:gd name="T0" fmla="*/ 20 w 20"/>
                  <a:gd name="T1" fmla="*/ 1 h 3"/>
                  <a:gd name="T2" fmla="*/ 14 w 20"/>
                  <a:gd name="T3" fmla="*/ 1 h 3"/>
                  <a:gd name="T4" fmla="*/ 11 w 20"/>
                  <a:gd name="T5" fmla="*/ 0 h 3"/>
                  <a:gd name="T6" fmla="*/ 6 w 20"/>
                  <a:gd name="T7" fmla="*/ 1 h 3"/>
                  <a:gd name="T8" fmla="*/ 0 w 20"/>
                  <a:gd name="T9" fmla="*/ 3 h 3"/>
                </a:gdLst>
                <a:ahLst/>
                <a:cxnLst>
                  <a:cxn ang="0">
                    <a:pos x="T0" y="T1"/>
                  </a:cxn>
                  <a:cxn ang="0">
                    <a:pos x="T2" y="T3"/>
                  </a:cxn>
                  <a:cxn ang="0">
                    <a:pos x="T4" y="T5"/>
                  </a:cxn>
                  <a:cxn ang="0">
                    <a:pos x="T6" y="T7"/>
                  </a:cxn>
                  <a:cxn ang="0">
                    <a:pos x="T8" y="T9"/>
                  </a:cxn>
                </a:cxnLst>
                <a:rect l="0" t="0" r="r" b="b"/>
                <a:pathLst>
                  <a:path w="20" h="3">
                    <a:moveTo>
                      <a:pt x="20" y="1"/>
                    </a:moveTo>
                    <a:lnTo>
                      <a:pt x="14" y="1"/>
                    </a:lnTo>
                    <a:lnTo>
                      <a:pt x="11" y="0"/>
                    </a:lnTo>
                    <a:lnTo>
                      <a:pt x="6" y="1"/>
                    </a:lnTo>
                    <a:lnTo>
                      <a:pt x="0" y="3"/>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62" name="Freeform 1474"/>
              <p:cNvSpPr>
                <a:spLocks/>
              </p:cNvSpPr>
              <p:nvPr userDrawn="1"/>
            </p:nvSpPr>
            <p:spPr bwMode="gray">
              <a:xfrm>
                <a:off x="2999" y="1933"/>
                <a:ext cx="9" cy="17"/>
              </a:xfrm>
              <a:custGeom>
                <a:avLst/>
                <a:gdLst>
                  <a:gd name="T0" fmla="*/ 0 w 9"/>
                  <a:gd name="T1" fmla="*/ 17 h 17"/>
                  <a:gd name="T2" fmla="*/ 0 w 9"/>
                  <a:gd name="T3" fmla="*/ 12 h 17"/>
                  <a:gd name="T4" fmla="*/ 2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5"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63" name="Line 1475"/>
              <p:cNvSpPr>
                <a:spLocks noChangeShapeType="1"/>
              </p:cNvSpPr>
              <p:nvPr userDrawn="1"/>
            </p:nvSpPr>
            <p:spPr bwMode="gray">
              <a:xfrm>
                <a:off x="2924" y="1910"/>
                <a:ext cx="203"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64" name="Line 1476"/>
              <p:cNvSpPr>
                <a:spLocks noChangeShapeType="1"/>
              </p:cNvSpPr>
              <p:nvPr userDrawn="1"/>
            </p:nvSpPr>
            <p:spPr bwMode="gray">
              <a:xfrm>
                <a:off x="2927" y="1922"/>
                <a:ext cx="196"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65" name="Freeform 1477"/>
              <p:cNvSpPr>
                <a:spLocks/>
              </p:cNvSpPr>
              <p:nvPr userDrawn="1"/>
            </p:nvSpPr>
            <p:spPr bwMode="gray">
              <a:xfrm>
                <a:off x="3123" y="1978"/>
                <a:ext cx="9" cy="18"/>
              </a:xfrm>
              <a:custGeom>
                <a:avLst/>
                <a:gdLst>
                  <a:gd name="T0" fmla="*/ 0 w 9"/>
                  <a:gd name="T1" fmla="*/ 18 h 18"/>
                  <a:gd name="T2" fmla="*/ 2 w 9"/>
                  <a:gd name="T3" fmla="*/ 12 h 18"/>
                  <a:gd name="T4" fmla="*/ 4 w 9"/>
                  <a:gd name="T5" fmla="*/ 9 h 18"/>
                  <a:gd name="T6" fmla="*/ 6 w 9"/>
                  <a:gd name="T7" fmla="*/ 4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2" y="12"/>
                    </a:lnTo>
                    <a:lnTo>
                      <a:pt x="4" y="9"/>
                    </a:lnTo>
                    <a:lnTo>
                      <a:pt x="6" y="4"/>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66" name="Line 1478"/>
              <p:cNvSpPr>
                <a:spLocks noChangeShapeType="1"/>
              </p:cNvSpPr>
              <p:nvPr userDrawn="1"/>
            </p:nvSpPr>
            <p:spPr bwMode="gray">
              <a:xfrm flipH="1" flipV="1">
                <a:off x="2924" y="1901"/>
                <a:ext cx="208"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67" name="Freeform 1479"/>
              <p:cNvSpPr>
                <a:spLocks/>
              </p:cNvSpPr>
              <p:nvPr userDrawn="1"/>
            </p:nvSpPr>
            <p:spPr bwMode="gray">
              <a:xfrm>
                <a:off x="2924" y="1901"/>
                <a:ext cx="3" cy="21"/>
              </a:xfrm>
              <a:custGeom>
                <a:avLst/>
                <a:gdLst>
                  <a:gd name="T0" fmla="*/ 3 w 3"/>
                  <a:gd name="T1" fmla="*/ 21 h 21"/>
                  <a:gd name="T2" fmla="*/ 0 w 3"/>
                  <a:gd name="T3" fmla="*/ 14 h 21"/>
                  <a:gd name="T4" fmla="*/ 0 w 3"/>
                  <a:gd name="T5" fmla="*/ 7 h 21"/>
                  <a:gd name="T6" fmla="*/ 0 w 3"/>
                  <a:gd name="T7" fmla="*/ 0 h 21"/>
                </a:gdLst>
                <a:ahLst/>
                <a:cxnLst>
                  <a:cxn ang="0">
                    <a:pos x="T0" y="T1"/>
                  </a:cxn>
                  <a:cxn ang="0">
                    <a:pos x="T2" y="T3"/>
                  </a:cxn>
                  <a:cxn ang="0">
                    <a:pos x="T4" y="T5"/>
                  </a:cxn>
                  <a:cxn ang="0">
                    <a:pos x="T6" y="T7"/>
                  </a:cxn>
                </a:cxnLst>
                <a:rect l="0" t="0" r="r" b="b"/>
                <a:pathLst>
                  <a:path w="3" h="21">
                    <a:moveTo>
                      <a:pt x="3" y="21"/>
                    </a:moveTo>
                    <a:lnTo>
                      <a:pt x="0" y="14"/>
                    </a:lnTo>
                    <a:lnTo>
                      <a:pt x="0" y="7"/>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68" name="Freeform 1480"/>
              <p:cNvSpPr>
                <a:spLocks/>
              </p:cNvSpPr>
              <p:nvPr userDrawn="1"/>
            </p:nvSpPr>
            <p:spPr bwMode="gray">
              <a:xfrm>
                <a:off x="3122" y="2104"/>
                <a:ext cx="21" cy="2"/>
              </a:xfrm>
              <a:custGeom>
                <a:avLst/>
                <a:gdLst>
                  <a:gd name="T0" fmla="*/ 0 w 21"/>
                  <a:gd name="T1" fmla="*/ 2 h 2"/>
                  <a:gd name="T2" fmla="*/ 5 w 21"/>
                  <a:gd name="T3" fmla="*/ 2 h 2"/>
                  <a:gd name="T4" fmla="*/ 10 w 21"/>
                  <a:gd name="T5" fmla="*/ 2 h 2"/>
                  <a:gd name="T6" fmla="*/ 15 w 21"/>
                  <a:gd name="T7" fmla="*/ 2 h 2"/>
                  <a:gd name="T8" fmla="*/ 21 w 21"/>
                  <a:gd name="T9" fmla="*/ 0 h 2"/>
                </a:gdLst>
                <a:ahLst/>
                <a:cxnLst>
                  <a:cxn ang="0">
                    <a:pos x="T0" y="T1"/>
                  </a:cxn>
                  <a:cxn ang="0">
                    <a:pos x="T2" y="T3"/>
                  </a:cxn>
                  <a:cxn ang="0">
                    <a:pos x="T4" y="T5"/>
                  </a:cxn>
                  <a:cxn ang="0">
                    <a:pos x="T6" y="T7"/>
                  </a:cxn>
                  <a:cxn ang="0">
                    <a:pos x="T8" y="T9"/>
                  </a:cxn>
                </a:cxnLst>
                <a:rect l="0" t="0" r="r" b="b"/>
                <a:pathLst>
                  <a:path w="21" h="2">
                    <a:moveTo>
                      <a:pt x="0" y="2"/>
                    </a:moveTo>
                    <a:lnTo>
                      <a:pt x="5" y="2"/>
                    </a:lnTo>
                    <a:lnTo>
                      <a:pt x="10" y="2"/>
                    </a:lnTo>
                    <a:lnTo>
                      <a:pt x="15" y="2"/>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69" name="Line 1481"/>
              <p:cNvSpPr>
                <a:spLocks noChangeShapeType="1"/>
              </p:cNvSpPr>
              <p:nvPr userDrawn="1"/>
            </p:nvSpPr>
            <p:spPr bwMode="gray">
              <a:xfrm flipH="1">
                <a:off x="3130" y="1997"/>
                <a:ext cx="4" cy="2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70" name="Line 1482"/>
              <p:cNvSpPr>
                <a:spLocks noChangeShapeType="1"/>
              </p:cNvSpPr>
              <p:nvPr userDrawn="1"/>
            </p:nvSpPr>
            <p:spPr bwMode="gray">
              <a:xfrm flipH="1">
                <a:off x="3122" y="1996"/>
                <a:ext cx="1" cy="2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71" name="Freeform 1483"/>
              <p:cNvSpPr>
                <a:spLocks/>
              </p:cNvSpPr>
              <p:nvPr userDrawn="1"/>
            </p:nvSpPr>
            <p:spPr bwMode="gray">
              <a:xfrm>
                <a:off x="3122" y="2213"/>
                <a:ext cx="19" cy="3"/>
              </a:xfrm>
              <a:custGeom>
                <a:avLst/>
                <a:gdLst>
                  <a:gd name="T0" fmla="*/ 0 w 19"/>
                  <a:gd name="T1" fmla="*/ 0 h 3"/>
                  <a:gd name="T2" fmla="*/ 3 w 19"/>
                  <a:gd name="T3" fmla="*/ 1 h 3"/>
                  <a:gd name="T4" fmla="*/ 8 w 19"/>
                  <a:gd name="T5" fmla="*/ 3 h 3"/>
                  <a:gd name="T6" fmla="*/ 14 w 19"/>
                  <a:gd name="T7" fmla="*/ 1 h 3"/>
                  <a:gd name="T8" fmla="*/ 19 w 19"/>
                  <a:gd name="T9" fmla="*/ 0 h 3"/>
                </a:gdLst>
                <a:ahLst/>
                <a:cxnLst>
                  <a:cxn ang="0">
                    <a:pos x="T0" y="T1"/>
                  </a:cxn>
                  <a:cxn ang="0">
                    <a:pos x="T2" y="T3"/>
                  </a:cxn>
                  <a:cxn ang="0">
                    <a:pos x="T4" y="T5"/>
                  </a:cxn>
                  <a:cxn ang="0">
                    <a:pos x="T6" y="T7"/>
                  </a:cxn>
                  <a:cxn ang="0">
                    <a:pos x="T8" y="T9"/>
                  </a:cxn>
                </a:cxnLst>
                <a:rect l="0" t="0" r="r" b="b"/>
                <a:pathLst>
                  <a:path w="19" h="3">
                    <a:moveTo>
                      <a:pt x="0" y="0"/>
                    </a:moveTo>
                    <a:lnTo>
                      <a:pt x="3" y="1"/>
                    </a:lnTo>
                    <a:lnTo>
                      <a:pt x="8" y="3"/>
                    </a:lnTo>
                    <a:lnTo>
                      <a:pt x="14" y="1"/>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72" name="Line 1484"/>
              <p:cNvSpPr>
                <a:spLocks noChangeShapeType="1"/>
              </p:cNvSpPr>
              <p:nvPr userDrawn="1"/>
            </p:nvSpPr>
            <p:spPr bwMode="gray">
              <a:xfrm flipV="1">
                <a:off x="3141" y="1994"/>
                <a:ext cx="2" cy="21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73" name="Freeform 1485"/>
              <p:cNvSpPr>
                <a:spLocks/>
              </p:cNvSpPr>
              <p:nvPr userDrawn="1"/>
            </p:nvSpPr>
            <p:spPr bwMode="gray">
              <a:xfrm>
                <a:off x="3123" y="1994"/>
                <a:ext cx="20" cy="3"/>
              </a:xfrm>
              <a:custGeom>
                <a:avLst/>
                <a:gdLst>
                  <a:gd name="T0" fmla="*/ 0 w 20"/>
                  <a:gd name="T1" fmla="*/ 2 h 3"/>
                  <a:gd name="T2" fmla="*/ 6 w 20"/>
                  <a:gd name="T3" fmla="*/ 3 h 3"/>
                  <a:gd name="T4" fmla="*/ 11 w 20"/>
                  <a:gd name="T5" fmla="*/ 3 h 3"/>
                  <a:gd name="T6" fmla="*/ 16 w 20"/>
                  <a:gd name="T7" fmla="*/ 3 h 3"/>
                  <a:gd name="T8" fmla="*/ 20 w 20"/>
                  <a:gd name="T9" fmla="*/ 0 h 3"/>
                </a:gdLst>
                <a:ahLst/>
                <a:cxnLst>
                  <a:cxn ang="0">
                    <a:pos x="T0" y="T1"/>
                  </a:cxn>
                  <a:cxn ang="0">
                    <a:pos x="T2" y="T3"/>
                  </a:cxn>
                  <a:cxn ang="0">
                    <a:pos x="T4" y="T5"/>
                  </a:cxn>
                  <a:cxn ang="0">
                    <a:pos x="T6" y="T7"/>
                  </a:cxn>
                  <a:cxn ang="0">
                    <a:pos x="T8" y="T9"/>
                  </a:cxn>
                </a:cxnLst>
                <a:rect l="0" t="0" r="r" b="b"/>
                <a:pathLst>
                  <a:path w="20" h="3">
                    <a:moveTo>
                      <a:pt x="0" y="2"/>
                    </a:moveTo>
                    <a:lnTo>
                      <a:pt x="6" y="3"/>
                    </a:lnTo>
                    <a:lnTo>
                      <a:pt x="11" y="3"/>
                    </a:lnTo>
                    <a:lnTo>
                      <a:pt x="16" y="3"/>
                    </a:lnTo>
                    <a:lnTo>
                      <a:pt x="2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74" name="Freeform 1486"/>
              <p:cNvSpPr>
                <a:spLocks/>
              </p:cNvSpPr>
              <p:nvPr userDrawn="1"/>
            </p:nvSpPr>
            <p:spPr bwMode="gray">
              <a:xfrm>
                <a:off x="2997" y="2165"/>
                <a:ext cx="9" cy="9"/>
              </a:xfrm>
              <a:custGeom>
                <a:avLst/>
                <a:gdLst>
                  <a:gd name="T0" fmla="*/ 0 w 9"/>
                  <a:gd name="T1" fmla="*/ 0 h 9"/>
                  <a:gd name="T2" fmla="*/ 0 w 9"/>
                  <a:gd name="T3" fmla="*/ 4 h 9"/>
                  <a:gd name="T4" fmla="*/ 2 w 9"/>
                  <a:gd name="T5" fmla="*/ 7 h 9"/>
                  <a:gd name="T6" fmla="*/ 4 w 9"/>
                  <a:gd name="T7" fmla="*/ 9 h 9"/>
                  <a:gd name="T8" fmla="*/ 7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2" y="7"/>
                    </a:lnTo>
                    <a:lnTo>
                      <a:pt x="4" y="9"/>
                    </a:lnTo>
                    <a:lnTo>
                      <a:pt x="7" y="9"/>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75" name="Line 1487"/>
              <p:cNvSpPr>
                <a:spLocks noChangeShapeType="1"/>
              </p:cNvSpPr>
              <p:nvPr userDrawn="1"/>
            </p:nvSpPr>
            <p:spPr bwMode="gray">
              <a:xfrm flipH="1" flipV="1">
                <a:off x="2922" y="2143"/>
                <a:ext cx="201"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76" name="Line 1488"/>
              <p:cNvSpPr>
                <a:spLocks noChangeShapeType="1"/>
              </p:cNvSpPr>
              <p:nvPr userDrawn="1"/>
            </p:nvSpPr>
            <p:spPr bwMode="gray">
              <a:xfrm flipH="1" flipV="1">
                <a:off x="2926" y="2137"/>
                <a:ext cx="196" cy="7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77" name="Freeform 1489"/>
              <p:cNvSpPr>
                <a:spLocks/>
              </p:cNvSpPr>
              <p:nvPr userDrawn="1"/>
            </p:nvSpPr>
            <p:spPr bwMode="gray">
              <a:xfrm>
                <a:off x="2922" y="2137"/>
                <a:ext cx="4" cy="6"/>
              </a:xfrm>
              <a:custGeom>
                <a:avLst/>
                <a:gdLst>
                  <a:gd name="T0" fmla="*/ 4 w 4"/>
                  <a:gd name="T1" fmla="*/ 0 h 6"/>
                  <a:gd name="T2" fmla="*/ 2 w 4"/>
                  <a:gd name="T3" fmla="*/ 2 h 6"/>
                  <a:gd name="T4" fmla="*/ 2 w 4"/>
                  <a:gd name="T5" fmla="*/ 4 h 6"/>
                  <a:gd name="T6" fmla="*/ 2 w 4"/>
                  <a:gd name="T7" fmla="*/ 6 h 6"/>
                  <a:gd name="T8" fmla="*/ 0 w 4"/>
                  <a:gd name="T9" fmla="*/ 6 h 6"/>
                  <a:gd name="T10" fmla="*/ 0 w 4"/>
                  <a:gd name="T11" fmla="*/ 6 h 6"/>
                  <a:gd name="T12" fmla="*/ 2 w 4"/>
                  <a:gd name="T13" fmla="*/ 4 h 6"/>
                  <a:gd name="T14" fmla="*/ 2 w 4"/>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4" y="0"/>
                    </a:moveTo>
                    <a:lnTo>
                      <a:pt x="2" y="2"/>
                    </a:lnTo>
                    <a:lnTo>
                      <a:pt x="2" y="4"/>
                    </a:lnTo>
                    <a:lnTo>
                      <a:pt x="2" y="6"/>
                    </a:lnTo>
                    <a:lnTo>
                      <a:pt x="0" y="6"/>
                    </a:lnTo>
                    <a:lnTo>
                      <a:pt x="0" y="6"/>
                    </a:lnTo>
                    <a:lnTo>
                      <a:pt x="2" y="4"/>
                    </a:lnTo>
                    <a:lnTo>
                      <a:pt x="2" y="4"/>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78" name="Line 1490"/>
              <p:cNvSpPr>
                <a:spLocks noChangeShapeType="1"/>
              </p:cNvSpPr>
              <p:nvPr userDrawn="1"/>
            </p:nvSpPr>
            <p:spPr bwMode="gray">
              <a:xfrm>
                <a:off x="2924" y="2141"/>
                <a:ext cx="205" cy="7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79" name="Freeform 1491"/>
              <p:cNvSpPr>
                <a:spLocks/>
              </p:cNvSpPr>
              <p:nvPr userDrawn="1"/>
            </p:nvSpPr>
            <p:spPr bwMode="gray">
              <a:xfrm>
                <a:off x="3122" y="2213"/>
                <a:ext cx="7" cy="8"/>
              </a:xfrm>
              <a:custGeom>
                <a:avLst/>
                <a:gdLst>
                  <a:gd name="T0" fmla="*/ 7 w 7"/>
                  <a:gd name="T1" fmla="*/ 7 h 8"/>
                  <a:gd name="T2" fmla="*/ 5 w 7"/>
                  <a:gd name="T3" fmla="*/ 8 h 8"/>
                  <a:gd name="T4" fmla="*/ 1 w 7"/>
                  <a:gd name="T5" fmla="*/ 8 h 8"/>
                  <a:gd name="T6" fmla="*/ 0 w 7"/>
                  <a:gd name="T7" fmla="*/ 7 h 8"/>
                  <a:gd name="T8" fmla="*/ 0 w 7"/>
                  <a:gd name="T9" fmla="*/ 3 h 8"/>
                  <a:gd name="T10" fmla="*/ 0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7" y="7"/>
                    </a:moveTo>
                    <a:lnTo>
                      <a:pt x="5" y="8"/>
                    </a:lnTo>
                    <a:lnTo>
                      <a:pt x="1" y="8"/>
                    </a:lnTo>
                    <a:lnTo>
                      <a:pt x="0" y="7"/>
                    </a:lnTo>
                    <a:lnTo>
                      <a:pt x="0"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80" name="Freeform 1492"/>
              <p:cNvSpPr>
                <a:spLocks/>
              </p:cNvSpPr>
              <p:nvPr userDrawn="1"/>
            </p:nvSpPr>
            <p:spPr bwMode="gray">
              <a:xfrm>
                <a:off x="2782" y="1924"/>
                <a:ext cx="7" cy="16"/>
              </a:xfrm>
              <a:custGeom>
                <a:avLst/>
                <a:gdLst>
                  <a:gd name="T0" fmla="*/ 7 w 7"/>
                  <a:gd name="T1" fmla="*/ 0 h 16"/>
                  <a:gd name="T2" fmla="*/ 7 w 7"/>
                  <a:gd name="T3" fmla="*/ 3 h 16"/>
                  <a:gd name="T4" fmla="*/ 6 w 7"/>
                  <a:gd name="T5" fmla="*/ 9 h 16"/>
                  <a:gd name="T6" fmla="*/ 4 w 7"/>
                  <a:gd name="T7" fmla="*/ 12 h 16"/>
                  <a:gd name="T8" fmla="*/ 0 w 7"/>
                  <a:gd name="T9" fmla="*/ 16 h 16"/>
                </a:gdLst>
                <a:ahLst/>
                <a:cxnLst>
                  <a:cxn ang="0">
                    <a:pos x="T0" y="T1"/>
                  </a:cxn>
                  <a:cxn ang="0">
                    <a:pos x="T2" y="T3"/>
                  </a:cxn>
                  <a:cxn ang="0">
                    <a:pos x="T4" y="T5"/>
                  </a:cxn>
                  <a:cxn ang="0">
                    <a:pos x="T6" y="T7"/>
                  </a:cxn>
                  <a:cxn ang="0">
                    <a:pos x="T8" y="T9"/>
                  </a:cxn>
                </a:cxnLst>
                <a:rect l="0" t="0" r="r" b="b"/>
                <a:pathLst>
                  <a:path w="7" h="16">
                    <a:moveTo>
                      <a:pt x="7" y="0"/>
                    </a:moveTo>
                    <a:lnTo>
                      <a:pt x="7" y="3"/>
                    </a:lnTo>
                    <a:lnTo>
                      <a:pt x="6" y="9"/>
                    </a:lnTo>
                    <a:lnTo>
                      <a:pt x="4" y="12"/>
                    </a:lnTo>
                    <a:lnTo>
                      <a:pt x="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81" name="Line 1493"/>
              <p:cNvSpPr>
                <a:spLocks noChangeShapeType="1"/>
              </p:cNvSpPr>
              <p:nvPr userDrawn="1"/>
            </p:nvSpPr>
            <p:spPr bwMode="gray">
              <a:xfrm flipH="1">
                <a:off x="3290" y="2039"/>
                <a:ext cx="1"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82" name="Line 1494"/>
              <p:cNvSpPr>
                <a:spLocks noChangeShapeType="1"/>
              </p:cNvSpPr>
              <p:nvPr userDrawn="1"/>
            </p:nvSpPr>
            <p:spPr bwMode="gray">
              <a:xfrm>
                <a:off x="3284" y="2038"/>
                <a:ext cx="1" cy="7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83" name="Freeform 1495"/>
              <p:cNvSpPr>
                <a:spLocks/>
              </p:cNvSpPr>
              <p:nvPr userDrawn="1"/>
            </p:nvSpPr>
            <p:spPr bwMode="gray">
              <a:xfrm>
                <a:off x="3284" y="2108"/>
                <a:ext cx="6" cy="10"/>
              </a:xfrm>
              <a:custGeom>
                <a:avLst/>
                <a:gdLst>
                  <a:gd name="T0" fmla="*/ 0 w 6"/>
                  <a:gd name="T1" fmla="*/ 0 h 10"/>
                  <a:gd name="T2" fmla="*/ 2 w 6"/>
                  <a:gd name="T3" fmla="*/ 1 h 10"/>
                  <a:gd name="T4" fmla="*/ 6 w 6"/>
                  <a:gd name="T5" fmla="*/ 5 h 10"/>
                  <a:gd name="T6" fmla="*/ 6 w 6"/>
                  <a:gd name="T7" fmla="*/ 7 h 10"/>
                  <a:gd name="T8" fmla="*/ 2 w 6"/>
                  <a:gd name="T9" fmla="*/ 10 h 10"/>
                </a:gdLst>
                <a:ahLst/>
                <a:cxnLst>
                  <a:cxn ang="0">
                    <a:pos x="T0" y="T1"/>
                  </a:cxn>
                  <a:cxn ang="0">
                    <a:pos x="T2" y="T3"/>
                  </a:cxn>
                  <a:cxn ang="0">
                    <a:pos x="T4" y="T5"/>
                  </a:cxn>
                  <a:cxn ang="0">
                    <a:pos x="T6" y="T7"/>
                  </a:cxn>
                  <a:cxn ang="0">
                    <a:pos x="T8" y="T9"/>
                  </a:cxn>
                </a:cxnLst>
                <a:rect l="0" t="0" r="r" b="b"/>
                <a:pathLst>
                  <a:path w="6" h="10">
                    <a:moveTo>
                      <a:pt x="0" y="0"/>
                    </a:moveTo>
                    <a:lnTo>
                      <a:pt x="2" y="1"/>
                    </a:lnTo>
                    <a:lnTo>
                      <a:pt x="6" y="5"/>
                    </a:lnTo>
                    <a:lnTo>
                      <a:pt x="6" y="7"/>
                    </a:lnTo>
                    <a:lnTo>
                      <a:pt x="2" y="1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84" name="Line 1496"/>
              <p:cNvSpPr>
                <a:spLocks noChangeShapeType="1"/>
              </p:cNvSpPr>
              <p:nvPr userDrawn="1"/>
            </p:nvSpPr>
            <p:spPr bwMode="gray">
              <a:xfrm flipV="1">
                <a:off x="3286" y="2038"/>
                <a:ext cx="2" cy="8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85" name="Freeform 1497"/>
              <p:cNvSpPr>
                <a:spLocks/>
              </p:cNvSpPr>
              <p:nvPr userDrawn="1"/>
            </p:nvSpPr>
            <p:spPr bwMode="gray">
              <a:xfrm>
                <a:off x="3276" y="2108"/>
                <a:ext cx="8" cy="17"/>
              </a:xfrm>
              <a:custGeom>
                <a:avLst/>
                <a:gdLst>
                  <a:gd name="T0" fmla="*/ 0 w 8"/>
                  <a:gd name="T1" fmla="*/ 17 h 17"/>
                  <a:gd name="T2" fmla="*/ 3 w 8"/>
                  <a:gd name="T3" fmla="*/ 14 h 17"/>
                  <a:gd name="T4" fmla="*/ 7 w 8"/>
                  <a:gd name="T5" fmla="*/ 10 h 17"/>
                  <a:gd name="T6" fmla="*/ 7 w 8"/>
                  <a:gd name="T7" fmla="*/ 5 h 17"/>
                  <a:gd name="T8" fmla="*/ 8 w 8"/>
                  <a:gd name="T9" fmla="*/ 0 h 17"/>
                </a:gdLst>
                <a:ahLst/>
                <a:cxnLst>
                  <a:cxn ang="0">
                    <a:pos x="T0" y="T1"/>
                  </a:cxn>
                  <a:cxn ang="0">
                    <a:pos x="T2" y="T3"/>
                  </a:cxn>
                  <a:cxn ang="0">
                    <a:pos x="T4" y="T5"/>
                  </a:cxn>
                  <a:cxn ang="0">
                    <a:pos x="T6" y="T7"/>
                  </a:cxn>
                  <a:cxn ang="0">
                    <a:pos x="T8" y="T9"/>
                  </a:cxn>
                </a:cxnLst>
                <a:rect l="0" t="0" r="r" b="b"/>
                <a:pathLst>
                  <a:path w="8" h="17">
                    <a:moveTo>
                      <a:pt x="0" y="17"/>
                    </a:moveTo>
                    <a:lnTo>
                      <a:pt x="3" y="14"/>
                    </a:lnTo>
                    <a:lnTo>
                      <a:pt x="7" y="10"/>
                    </a:lnTo>
                    <a:lnTo>
                      <a:pt x="7" y="5"/>
                    </a:lnTo>
                    <a:lnTo>
                      <a:pt x="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86" name="Freeform 1498"/>
              <p:cNvSpPr>
                <a:spLocks/>
              </p:cNvSpPr>
              <p:nvPr userDrawn="1"/>
            </p:nvSpPr>
            <p:spPr bwMode="gray">
              <a:xfrm>
                <a:off x="3202" y="2165"/>
                <a:ext cx="12" cy="7"/>
              </a:xfrm>
              <a:custGeom>
                <a:avLst/>
                <a:gdLst>
                  <a:gd name="T0" fmla="*/ 12 w 12"/>
                  <a:gd name="T1" fmla="*/ 0 h 7"/>
                  <a:gd name="T2" fmla="*/ 11 w 12"/>
                  <a:gd name="T3" fmla="*/ 4 h 7"/>
                  <a:gd name="T4" fmla="*/ 9 w 12"/>
                  <a:gd name="T5" fmla="*/ 7 h 7"/>
                  <a:gd name="T6" fmla="*/ 5 w 12"/>
                  <a:gd name="T7" fmla="*/ 7 h 7"/>
                  <a:gd name="T8" fmla="*/ 0 w 12"/>
                  <a:gd name="T9" fmla="*/ 7 h 7"/>
                </a:gdLst>
                <a:ahLst/>
                <a:cxnLst>
                  <a:cxn ang="0">
                    <a:pos x="T0" y="T1"/>
                  </a:cxn>
                  <a:cxn ang="0">
                    <a:pos x="T2" y="T3"/>
                  </a:cxn>
                  <a:cxn ang="0">
                    <a:pos x="T4" y="T5"/>
                  </a:cxn>
                  <a:cxn ang="0">
                    <a:pos x="T6" y="T7"/>
                  </a:cxn>
                  <a:cxn ang="0">
                    <a:pos x="T8" y="T9"/>
                  </a:cxn>
                </a:cxnLst>
                <a:rect l="0" t="0" r="r" b="b"/>
                <a:pathLst>
                  <a:path w="12" h="7">
                    <a:moveTo>
                      <a:pt x="12" y="0"/>
                    </a:moveTo>
                    <a:lnTo>
                      <a:pt x="11" y="4"/>
                    </a:lnTo>
                    <a:lnTo>
                      <a:pt x="9" y="7"/>
                    </a:lnTo>
                    <a:lnTo>
                      <a:pt x="5" y="7"/>
                    </a:lnTo>
                    <a:lnTo>
                      <a:pt x="0"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87" name="Line 1499"/>
              <p:cNvSpPr>
                <a:spLocks noChangeShapeType="1"/>
              </p:cNvSpPr>
              <p:nvPr userDrawn="1"/>
            </p:nvSpPr>
            <p:spPr bwMode="gray">
              <a:xfrm flipV="1">
                <a:off x="3137" y="2125"/>
                <a:ext cx="146"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88" name="Line 1500"/>
              <p:cNvSpPr>
                <a:spLocks noChangeShapeType="1"/>
              </p:cNvSpPr>
              <p:nvPr userDrawn="1"/>
            </p:nvSpPr>
            <p:spPr bwMode="gray">
              <a:xfrm flipV="1">
                <a:off x="3141" y="2118"/>
                <a:ext cx="145"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89" name="Freeform 1501"/>
              <p:cNvSpPr>
                <a:spLocks/>
              </p:cNvSpPr>
              <p:nvPr userDrawn="1"/>
            </p:nvSpPr>
            <p:spPr bwMode="gray">
              <a:xfrm>
                <a:off x="3276" y="2118"/>
                <a:ext cx="10" cy="9"/>
              </a:xfrm>
              <a:custGeom>
                <a:avLst/>
                <a:gdLst>
                  <a:gd name="T0" fmla="*/ 10 w 10"/>
                  <a:gd name="T1" fmla="*/ 0 h 9"/>
                  <a:gd name="T2" fmla="*/ 10 w 10"/>
                  <a:gd name="T3" fmla="*/ 4 h 9"/>
                  <a:gd name="T4" fmla="*/ 8 w 10"/>
                  <a:gd name="T5" fmla="*/ 7 h 9"/>
                  <a:gd name="T6" fmla="*/ 5 w 10"/>
                  <a:gd name="T7" fmla="*/ 9 h 9"/>
                  <a:gd name="T8" fmla="*/ 0 w 10"/>
                  <a:gd name="T9" fmla="*/ 7 h 9"/>
                </a:gdLst>
                <a:ahLst/>
                <a:cxnLst>
                  <a:cxn ang="0">
                    <a:pos x="T0" y="T1"/>
                  </a:cxn>
                  <a:cxn ang="0">
                    <a:pos x="T2" y="T3"/>
                  </a:cxn>
                  <a:cxn ang="0">
                    <a:pos x="T4" y="T5"/>
                  </a:cxn>
                  <a:cxn ang="0">
                    <a:pos x="T6" y="T7"/>
                  </a:cxn>
                  <a:cxn ang="0">
                    <a:pos x="T8" y="T9"/>
                  </a:cxn>
                </a:cxnLst>
                <a:rect l="0" t="0" r="r" b="b"/>
                <a:pathLst>
                  <a:path w="10" h="9">
                    <a:moveTo>
                      <a:pt x="10" y="0"/>
                    </a:moveTo>
                    <a:lnTo>
                      <a:pt x="10" y="4"/>
                    </a:lnTo>
                    <a:lnTo>
                      <a:pt x="8" y="7"/>
                    </a:lnTo>
                    <a:lnTo>
                      <a:pt x="5" y="9"/>
                    </a:lnTo>
                    <a:lnTo>
                      <a:pt x="0"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90" name="Line 1502"/>
              <p:cNvSpPr>
                <a:spLocks noChangeShapeType="1"/>
              </p:cNvSpPr>
              <p:nvPr userDrawn="1"/>
            </p:nvSpPr>
            <p:spPr bwMode="gray">
              <a:xfrm flipH="1">
                <a:off x="3129" y="2125"/>
                <a:ext cx="147"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91" name="Freeform 1503"/>
              <p:cNvSpPr>
                <a:spLocks/>
              </p:cNvSpPr>
              <p:nvPr userDrawn="1"/>
            </p:nvSpPr>
            <p:spPr bwMode="gray">
              <a:xfrm>
                <a:off x="3129" y="2213"/>
                <a:ext cx="12" cy="8"/>
              </a:xfrm>
              <a:custGeom>
                <a:avLst/>
                <a:gdLst>
                  <a:gd name="T0" fmla="*/ 0 w 12"/>
                  <a:gd name="T1" fmla="*/ 7 h 8"/>
                  <a:gd name="T2" fmla="*/ 5 w 12"/>
                  <a:gd name="T3" fmla="*/ 8 h 8"/>
                  <a:gd name="T4" fmla="*/ 8 w 12"/>
                  <a:gd name="T5" fmla="*/ 7 h 8"/>
                  <a:gd name="T6" fmla="*/ 10 w 12"/>
                  <a:gd name="T7" fmla="*/ 3 h 8"/>
                  <a:gd name="T8" fmla="*/ 12 w 12"/>
                  <a:gd name="T9" fmla="*/ 0 h 8"/>
                </a:gdLst>
                <a:ahLst/>
                <a:cxnLst>
                  <a:cxn ang="0">
                    <a:pos x="T0" y="T1"/>
                  </a:cxn>
                  <a:cxn ang="0">
                    <a:pos x="T2" y="T3"/>
                  </a:cxn>
                  <a:cxn ang="0">
                    <a:pos x="T4" y="T5"/>
                  </a:cxn>
                  <a:cxn ang="0">
                    <a:pos x="T6" y="T7"/>
                  </a:cxn>
                  <a:cxn ang="0">
                    <a:pos x="T8" y="T9"/>
                  </a:cxn>
                </a:cxnLst>
                <a:rect l="0" t="0" r="r" b="b"/>
                <a:pathLst>
                  <a:path w="12" h="8">
                    <a:moveTo>
                      <a:pt x="0" y="7"/>
                    </a:moveTo>
                    <a:lnTo>
                      <a:pt x="5" y="8"/>
                    </a:lnTo>
                    <a:lnTo>
                      <a:pt x="8" y="7"/>
                    </a:lnTo>
                    <a:lnTo>
                      <a:pt x="10" y="3"/>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92" name="Line 1504"/>
              <p:cNvSpPr>
                <a:spLocks noChangeShapeType="1"/>
              </p:cNvSpPr>
              <p:nvPr userDrawn="1"/>
            </p:nvSpPr>
            <p:spPr bwMode="gray">
              <a:xfrm>
                <a:off x="2537" y="2097"/>
                <a:ext cx="2" cy="5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93" name="Line 1505"/>
              <p:cNvSpPr>
                <a:spLocks noChangeShapeType="1"/>
              </p:cNvSpPr>
              <p:nvPr userDrawn="1"/>
            </p:nvSpPr>
            <p:spPr bwMode="gray">
              <a:xfrm>
                <a:off x="2541" y="2099"/>
                <a:ext cx="1" cy="5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94" name="Freeform 1506"/>
              <p:cNvSpPr>
                <a:spLocks/>
              </p:cNvSpPr>
              <p:nvPr userDrawn="1"/>
            </p:nvSpPr>
            <p:spPr bwMode="gray">
              <a:xfrm>
                <a:off x="2539" y="2150"/>
                <a:ext cx="5" cy="10"/>
              </a:xfrm>
              <a:custGeom>
                <a:avLst/>
                <a:gdLst>
                  <a:gd name="T0" fmla="*/ 2 w 5"/>
                  <a:gd name="T1" fmla="*/ 0 h 10"/>
                  <a:gd name="T2" fmla="*/ 0 w 5"/>
                  <a:gd name="T3" fmla="*/ 3 h 10"/>
                  <a:gd name="T4" fmla="*/ 0 w 5"/>
                  <a:gd name="T5" fmla="*/ 5 h 10"/>
                  <a:gd name="T6" fmla="*/ 2 w 5"/>
                  <a:gd name="T7" fmla="*/ 8 h 10"/>
                  <a:gd name="T8" fmla="*/ 5 w 5"/>
                  <a:gd name="T9" fmla="*/ 10 h 10"/>
                </a:gdLst>
                <a:ahLst/>
                <a:cxnLst>
                  <a:cxn ang="0">
                    <a:pos x="T0" y="T1"/>
                  </a:cxn>
                  <a:cxn ang="0">
                    <a:pos x="T2" y="T3"/>
                  </a:cxn>
                  <a:cxn ang="0">
                    <a:pos x="T4" y="T5"/>
                  </a:cxn>
                  <a:cxn ang="0">
                    <a:pos x="T6" y="T7"/>
                  </a:cxn>
                  <a:cxn ang="0">
                    <a:pos x="T8" y="T9"/>
                  </a:cxn>
                </a:cxnLst>
                <a:rect l="0" t="0" r="r" b="b"/>
                <a:pathLst>
                  <a:path w="5" h="10">
                    <a:moveTo>
                      <a:pt x="2" y="0"/>
                    </a:moveTo>
                    <a:lnTo>
                      <a:pt x="0" y="3"/>
                    </a:lnTo>
                    <a:lnTo>
                      <a:pt x="0" y="5"/>
                    </a:lnTo>
                    <a:lnTo>
                      <a:pt x="2" y="8"/>
                    </a:lnTo>
                    <a:lnTo>
                      <a:pt x="5" y="1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95" name="Line 1507"/>
              <p:cNvSpPr>
                <a:spLocks noChangeShapeType="1"/>
              </p:cNvSpPr>
              <p:nvPr userDrawn="1"/>
            </p:nvSpPr>
            <p:spPr bwMode="gray">
              <a:xfrm flipH="1" flipV="1">
                <a:off x="2543" y="2099"/>
                <a:ext cx="1" cy="6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96" name="Freeform 1508"/>
              <p:cNvSpPr>
                <a:spLocks/>
              </p:cNvSpPr>
              <p:nvPr userDrawn="1"/>
            </p:nvSpPr>
            <p:spPr bwMode="gray">
              <a:xfrm>
                <a:off x="2541" y="2150"/>
                <a:ext cx="12" cy="17"/>
              </a:xfrm>
              <a:custGeom>
                <a:avLst/>
                <a:gdLst>
                  <a:gd name="T0" fmla="*/ 12 w 12"/>
                  <a:gd name="T1" fmla="*/ 17 h 17"/>
                  <a:gd name="T2" fmla="*/ 7 w 12"/>
                  <a:gd name="T3" fmla="*/ 14 h 17"/>
                  <a:gd name="T4" fmla="*/ 3 w 12"/>
                  <a:gd name="T5" fmla="*/ 10 h 17"/>
                  <a:gd name="T6" fmla="*/ 2 w 12"/>
                  <a:gd name="T7" fmla="*/ 5 h 17"/>
                  <a:gd name="T8" fmla="*/ 0 w 12"/>
                  <a:gd name="T9" fmla="*/ 0 h 17"/>
                </a:gdLst>
                <a:ahLst/>
                <a:cxnLst>
                  <a:cxn ang="0">
                    <a:pos x="T0" y="T1"/>
                  </a:cxn>
                  <a:cxn ang="0">
                    <a:pos x="T2" y="T3"/>
                  </a:cxn>
                  <a:cxn ang="0">
                    <a:pos x="T4" y="T5"/>
                  </a:cxn>
                  <a:cxn ang="0">
                    <a:pos x="T6" y="T7"/>
                  </a:cxn>
                  <a:cxn ang="0">
                    <a:pos x="T8" y="T9"/>
                  </a:cxn>
                </a:cxnLst>
                <a:rect l="0" t="0" r="r" b="b"/>
                <a:pathLst>
                  <a:path w="12" h="17">
                    <a:moveTo>
                      <a:pt x="12" y="17"/>
                    </a:moveTo>
                    <a:lnTo>
                      <a:pt x="7" y="14"/>
                    </a:lnTo>
                    <a:lnTo>
                      <a:pt x="3" y="10"/>
                    </a:lnTo>
                    <a:lnTo>
                      <a:pt x="2"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97" name="Freeform 1509"/>
              <p:cNvSpPr>
                <a:spLocks/>
              </p:cNvSpPr>
              <p:nvPr userDrawn="1"/>
            </p:nvSpPr>
            <p:spPr bwMode="gray">
              <a:xfrm>
                <a:off x="2821" y="1954"/>
                <a:ext cx="10" cy="15"/>
              </a:xfrm>
              <a:custGeom>
                <a:avLst/>
                <a:gdLst>
                  <a:gd name="T0" fmla="*/ 10 w 10"/>
                  <a:gd name="T1" fmla="*/ 15 h 15"/>
                  <a:gd name="T2" fmla="*/ 10 w 10"/>
                  <a:gd name="T3" fmla="*/ 10 h 15"/>
                  <a:gd name="T4" fmla="*/ 7 w 10"/>
                  <a:gd name="T5" fmla="*/ 7 h 15"/>
                  <a:gd name="T6" fmla="*/ 3 w 10"/>
                  <a:gd name="T7" fmla="*/ 1 h 15"/>
                  <a:gd name="T8" fmla="*/ 0 w 10"/>
                  <a:gd name="T9" fmla="*/ 0 h 15"/>
                </a:gdLst>
                <a:ahLst/>
                <a:cxnLst>
                  <a:cxn ang="0">
                    <a:pos x="T0" y="T1"/>
                  </a:cxn>
                  <a:cxn ang="0">
                    <a:pos x="T2" y="T3"/>
                  </a:cxn>
                  <a:cxn ang="0">
                    <a:pos x="T4" y="T5"/>
                  </a:cxn>
                  <a:cxn ang="0">
                    <a:pos x="T6" y="T7"/>
                  </a:cxn>
                  <a:cxn ang="0">
                    <a:pos x="T8" y="T9"/>
                  </a:cxn>
                </a:cxnLst>
                <a:rect l="0" t="0" r="r" b="b"/>
                <a:pathLst>
                  <a:path w="10" h="15">
                    <a:moveTo>
                      <a:pt x="10" y="15"/>
                    </a:moveTo>
                    <a:lnTo>
                      <a:pt x="10" y="10"/>
                    </a:lnTo>
                    <a:lnTo>
                      <a:pt x="7" y="7"/>
                    </a:lnTo>
                    <a:lnTo>
                      <a:pt x="3" y="1"/>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4998" name="Line 1510"/>
              <p:cNvSpPr>
                <a:spLocks noChangeShapeType="1"/>
              </p:cNvSpPr>
              <p:nvPr userDrawn="1"/>
            </p:nvSpPr>
            <p:spPr bwMode="gray">
              <a:xfrm flipH="1">
                <a:off x="2751" y="1912"/>
                <a:ext cx="157" cy="9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999" name="Line 1511"/>
              <p:cNvSpPr>
                <a:spLocks noChangeShapeType="1"/>
              </p:cNvSpPr>
              <p:nvPr userDrawn="1"/>
            </p:nvSpPr>
            <p:spPr bwMode="gray">
              <a:xfrm flipH="1">
                <a:off x="2754" y="1924"/>
                <a:ext cx="154" cy="9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00" name="Freeform 1512"/>
              <p:cNvSpPr>
                <a:spLocks/>
              </p:cNvSpPr>
              <p:nvPr userDrawn="1"/>
            </p:nvSpPr>
            <p:spPr bwMode="gray">
              <a:xfrm>
                <a:off x="2744" y="1999"/>
                <a:ext cx="10" cy="18"/>
              </a:xfrm>
              <a:custGeom>
                <a:avLst/>
                <a:gdLst>
                  <a:gd name="T0" fmla="*/ 10 w 10"/>
                  <a:gd name="T1" fmla="*/ 18 h 18"/>
                  <a:gd name="T2" fmla="*/ 9 w 10"/>
                  <a:gd name="T3" fmla="*/ 12 h 18"/>
                  <a:gd name="T4" fmla="*/ 7 w 10"/>
                  <a:gd name="T5" fmla="*/ 7 h 18"/>
                  <a:gd name="T6" fmla="*/ 3 w 10"/>
                  <a:gd name="T7" fmla="*/ 4 h 18"/>
                  <a:gd name="T8" fmla="*/ 0 w 10"/>
                  <a:gd name="T9" fmla="*/ 0 h 18"/>
                </a:gdLst>
                <a:ahLst/>
                <a:cxnLst>
                  <a:cxn ang="0">
                    <a:pos x="T0" y="T1"/>
                  </a:cxn>
                  <a:cxn ang="0">
                    <a:pos x="T2" y="T3"/>
                  </a:cxn>
                  <a:cxn ang="0">
                    <a:pos x="T4" y="T5"/>
                  </a:cxn>
                  <a:cxn ang="0">
                    <a:pos x="T6" y="T7"/>
                  </a:cxn>
                  <a:cxn ang="0">
                    <a:pos x="T8" y="T9"/>
                  </a:cxn>
                </a:cxnLst>
                <a:rect l="0" t="0" r="r" b="b"/>
                <a:pathLst>
                  <a:path w="10" h="18">
                    <a:moveTo>
                      <a:pt x="10" y="18"/>
                    </a:moveTo>
                    <a:lnTo>
                      <a:pt x="9" y="12"/>
                    </a:lnTo>
                    <a:lnTo>
                      <a:pt x="7" y="7"/>
                    </a:lnTo>
                    <a:lnTo>
                      <a:pt x="3"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01" name="Line 1513"/>
              <p:cNvSpPr>
                <a:spLocks noChangeShapeType="1"/>
              </p:cNvSpPr>
              <p:nvPr userDrawn="1"/>
            </p:nvSpPr>
            <p:spPr bwMode="gray">
              <a:xfrm flipV="1">
                <a:off x="2744" y="1903"/>
                <a:ext cx="161" cy="9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02" name="Freeform 1514"/>
              <p:cNvSpPr>
                <a:spLocks/>
              </p:cNvSpPr>
              <p:nvPr userDrawn="1"/>
            </p:nvSpPr>
            <p:spPr bwMode="gray">
              <a:xfrm>
                <a:off x="2905" y="1903"/>
                <a:ext cx="5" cy="21"/>
              </a:xfrm>
              <a:custGeom>
                <a:avLst/>
                <a:gdLst>
                  <a:gd name="T0" fmla="*/ 3 w 5"/>
                  <a:gd name="T1" fmla="*/ 21 h 21"/>
                  <a:gd name="T2" fmla="*/ 5 w 5"/>
                  <a:gd name="T3" fmla="*/ 16 h 21"/>
                  <a:gd name="T4" fmla="*/ 5 w 5"/>
                  <a:gd name="T5" fmla="*/ 10 h 21"/>
                  <a:gd name="T6" fmla="*/ 3 w 5"/>
                  <a:gd name="T7" fmla="*/ 5 h 21"/>
                  <a:gd name="T8" fmla="*/ 0 w 5"/>
                  <a:gd name="T9" fmla="*/ 0 h 21"/>
                </a:gdLst>
                <a:ahLst/>
                <a:cxnLst>
                  <a:cxn ang="0">
                    <a:pos x="T0" y="T1"/>
                  </a:cxn>
                  <a:cxn ang="0">
                    <a:pos x="T2" y="T3"/>
                  </a:cxn>
                  <a:cxn ang="0">
                    <a:pos x="T4" y="T5"/>
                  </a:cxn>
                  <a:cxn ang="0">
                    <a:pos x="T6" y="T7"/>
                  </a:cxn>
                  <a:cxn ang="0">
                    <a:pos x="T8" y="T9"/>
                  </a:cxn>
                </a:cxnLst>
                <a:rect l="0" t="0" r="r" b="b"/>
                <a:pathLst>
                  <a:path w="5" h="21">
                    <a:moveTo>
                      <a:pt x="3" y="21"/>
                    </a:moveTo>
                    <a:lnTo>
                      <a:pt x="5" y="16"/>
                    </a:lnTo>
                    <a:lnTo>
                      <a:pt x="5" y="10"/>
                    </a:lnTo>
                    <a:lnTo>
                      <a:pt x="3"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03" name="Freeform 1515"/>
              <p:cNvSpPr>
                <a:spLocks/>
              </p:cNvSpPr>
              <p:nvPr userDrawn="1"/>
            </p:nvSpPr>
            <p:spPr bwMode="gray">
              <a:xfrm>
                <a:off x="2735" y="2125"/>
                <a:ext cx="19" cy="4"/>
              </a:xfrm>
              <a:custGeom>
                <a:avLst/>
                <a:gdLst>
                  <a:gd name="T0" fmla="*/ 19 w 19"/>
                  <a:gd name="T1" fmla="*/ 0 h 4"/>
                  <a:gd name="T2" fmla="*/ 14 w 19"/>
                  <a:gd name="T3" fmla="*/ 2 h 4"/>
                  <a:gd name="T4" fmla="*/ 11 w 19"/>
                  <a:gd name="T5" fmla="*/ 4 h 4"/>
                  <a:gd name="T6" fmla="*/ 5 w 19"/>
                  <a:gd name="T7" fmla="*/ 4 h 4"/>
                  <a:gd name="T8" fmla="*/ 0 w 19"/>
                  <a:gd name="T9" fmla="*/ 2 h 4"/>
                </a:gdLst>
                <a:ahLst/>
                <a:cxnLst>
                  <a:cxn ang="0">
                    <a:pos x="T0" y="T1"/>
                  </a:cxn>
                  <a:cxn ang="0">
                    <a:pos x="T2" y="T3"/>
                  </a:cxn>
                  <a:cxn ang="0">
                    <a:pos x="T4" y="T5"/>
                  </a:cxn>
                  <a:cxn ang="0">
                    <a:pos x="T6" y="T7"/>
                  </a:cxn>
                  <a:cxn ang="0">
                    <a:pos x="T8" y="T9"/>
                  </a:cxn>
                </a:cxnLst>
                <a:rect l="0" t="0" r="r" b="b"/>
                <a:pathLst>
                  <a:path w="19" h="4">
                    <a:moveTo>
                      <a:pt x="19" y="0"/>
                    </a:moveTo>
                    <a:lnTo>
                      <a:pt x="14" y="2"/>
                    </a:lnTo>
                    <a:lnTo>
                      <a:pt x="11" y="4"/>
                    </a:lnTo>
                    <a:lnTo>
                      <a:pt x="5" y="4"/>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04" name="Line 1516"/>
              <p:cNvSpPr>
                <a:spLocks noChangeShapeType="1"/>
              </p:cNvSpPr>
              <p:nvPr userDrawn="1"/>
            </p:nvSpPr>
            <p:spPr bwMode="gray">
              <a:xfrm>
                <a:off x="2744" y="2018"/>
                <a:ext cx="2" cy="21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05" name="Line 1517"/>
              <p:cNvSpPr>
                <a:spLocks noChangeShapeType="1"/>
              </p:cNvSpPr>
              <p:nvPr userDrawn="1"/>
            </p:nvSpPr>
            <p:spPr bwMode="gray">
              <a:xfrm>
                <a:off x="2754" y="2017"/>
                <a:ext cx="1" cy="21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06" name="Freeform 1518"/>
              <p:cNvSpPr>
                <a:spLocks/>
              </p:cNvSpPr>
              <p:nvPr userDrawn="1"/>
            </p:nvSpPr>
            <p:spPr bwMode="gray">
              <a:xfrm>
                <a:off x="2735" y="2234"/>
                <a:ext cx="19" cy="3"/>
              </a:xfrm>
              <a:custGeom>
                <a:avLst/>
                <a:gdLst>
                  <a:gd name="T0" fmla="*/ 19 w 19"/>
                  <a:gd name="T1" fmla="*/ 0 h 3"/>
                  <a:gd name="T2" fmla="*/ 14 w 19"/>
                  <a:gd name="T3" fmla="*/ 3 h 3"/>
                  <a:gd name="T4" fmla="*/ 11 w 19"/>
                  <a:gd name="T5" fmla="*/ 3 h 3"/>
                  <a:gd name="T6" fmla="*/ 5 w 19"/>
                  <a:gd name="T7" fmla="*/ 3 h 3"/>
                  <a:gd name="T8" fmla="*/ 0 w 19"/>
                  <a:gd name="T9" fmla="*/ 1 h 3"/>
                </a:gdLst>
                <a:ahLst/>
                <a:cxnLst>
                  <a:cxn ang="0">
                    <a:pos x="T0" y="T1"/>
                  </a:cxn>
                  <a:cxn ang="0">
                    <a:pos x="T2" y="T3"/>
                  </a:cxn>
                  <a:cxn ang="0">
                    <a:pos x="T4" y="T5"/>
                  </a:cxn>
                  <a:cxn ang="0">
                    <a:pos x="T6" y="T7"/>
                  </a:cxn>
                  <a:cxn ang="0">
                    <a:pos x="T8" y="T9"/>
                  </a:cxn>
                </a:cxnLst>
                <a:rect l="0" t="0" r="r" b="b"/>
                <a:pathLst>
                  <a:path w="19" h="3">
                    <a:moveTo>
                      <a:pt x="19" y="0"/>
                    </a:moveTo>
                    <a:lnTo>
                      <a:pt x="14" y="3"/>
                    </a:lnTo>
                    <a:lnTo>
                      <a:pt x="11" y="3"/>
                    </a:lnTo>
                    <a:lnTo>
                      <a:pt x="5" y="3"/>
                    </a:lnTo>
                    <a:lnTo>
                      <a:pt x="0" y="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07" name="Line 1519"/>
              <p:cNvSpPr>
                <a:spLocks noChangeShapeType="1"/>
              </p:cNvSpPr>
              <p:nvPr userDrawn="1"/>
            </p:nvSpPr>
            <p:spPr bwMode="gray">
              <a:xfrm flipV="1">
                <a:off x="2735" y="2017"/>
                <a:ext cx="1" cy="21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08" name="Freeform 1520"/>
              <p:cNvSpPr>
                <a:spLocks/>
              </p:cNvSpPr>
              <p:nvPr userDrawn="1"/>
            </p:nvSpPr>
            <p:spPr bwMode="gray">
              <a:xfrm>
                <a:off x="2735" y="2017"/>
                <a:ext cx="19" cy="3"/>
              </a:xfrm>
              <a:custGeom>
                <a:avLst/>
                <a:gdLst>
                  <a:gd name="T0" fmla="*/ 19 w 19"/>
                  <a:gd name="T1" fmla="*/ 0 h 3"/>
                  <a:gd name="T2" fmla="*/ 14 w 19"/>
                  <a:gd name="T3" fmla="*/ 1 h 3"/>
                  <a:gd name="T4" fmla="*/ 9 w 19"/>
                  <a:gd name="T5" fmla="*/ 3 h 3"/>
                  <a:gd name="T6" fmla="*/ 4 w 19"/>
                  <a:gd name="T7" fmla="*/ 1 h 3"/>
                  <a:gd name="T8" fmla="*/ 0 w 19"/>
                  <a:gd name="T9" fmla="*/ 0 h 3"/>
                </a:gdLst>
                <a:ahLst/>
                <a:cxnLst>
                  <a:cxn ang="0">
                    <a:pos x="T0" y="T1"/>
                  </a:cxn>
                  <a:cxn ang="0">
                    <a:pos x="T2" y="T3"/>
                  </a:cxn>
                  <a:cxn ang="0">
                    <a:pos x="T4" y="T5"/>
                  </a:cxn>
                  <a:cxn ang="0">
                    <a:pos x="T6" y="T7"/>
                  </a:cxn>
                  <a:cxn ang="0">
                    <a:pos x="T8" y="T9"/>
                  </a:cxn>
                </a:cxnLst>
                <a:rect l="0" t="0" r="r" b="b"/>
                <a:pathLst>
                  <a:path w="19" h="3">
                    <a:moveTo>
                      <a:pt x="19" y="0"/>
                    </a:moveTo>
                    <a:lnTo>
                      <a:pt x="14" y="1"/>
                    </a:lnTo>
                    <a:lnTo>
                      <a:pt x="9" y="3"/>
                    </a:lnTo>
                    <a:lnTo>
                      <a:pt x="4" y="1"/>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09" name="Freeform 1521"/>
              <p:cNvSpPr>
                <a:spLocks/>
              </p:cNvSpPr>
              <p:nvPr userDrawn="1"/>
            </p:nvSpPr>
            <p:spPr bwMode="gray">
              <a:xfrm>
                <a:off x="2821" y="2186"/>
                <a:ext cx="10" cy="9"/>
              </a:xfrm>
              <a:custGeom>
                <a:avLst/>
                <a:gdLst>
                  <a:gd name="T0" fmla="*/ 10 w 10"/>
                  <a:gd name="T1" fmla="*/ 0 h 9"/>
                  <a:gd name="T2" fmla="*/ 10 w 10"/>
                  <a:gd name="T3" fmla="*/ 4 h 9"/>
                  <a:gd name="T4" fmla="*/ 7 w 10"/>
                  <a:gd name="T5" fmla="*/ 7 h 9"/>
                  <a:gd name="T6" fmla="*/ 3 w 10"/>
                  <a:gd name="T7" fmla="*/ 9 h 9"/>
                  <a:gd name="T8" fmla="*/ 0 w 10"/>
                  <a:gd name="T9" fmla="*/ 7 h 9"/>
                </a:gdLst>
                <a:ahLst/>
                <a:cxnLst>
                  <a:cxn ang="0">
                    <a:pos x="T0" y="T1"/>
                  </a:cxn>
                  <a:cxn ang="0">
                    <a:pos x="T2" y="T3"/>
                  </a:cxn>
                  <a:cxn ang="0">
                    <a:pos x="T4" y="T5"/>
                  </a:cxn>
                  <a:cxn ang="0">
                    <a:pos x="T6" y="T7"/>
                  </a:cxn>
                  <a:cxn ang="0">
                    <a:pos x="T8" y="T9"/>
                  </a:cxn>
                </a:cxnLst>
                <a:rect l="0" t="0" r="r" b="b"/>
                <a:pathLst>
                  <a:path w="10" h="9">
                    <a:moveTo>
                      <a:pt x="10" y="0"/>
                    </a:moveTo>
                    <a:lnTo>
                      <a:pt x="10" y="4"/>
                    </a:lnTo>
                    <a:lnTo>
                      <a:pt x="7" y="7"/>
                    </a:lnTo>
                    <a:lnTo>
                      <a:pt x="3" y="9"/>
                    </a:lnTo>
                    <a:lnTo>
                      <a:pt x="0"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10" name="Line 1522"/>
              <p:cNvSpPr>
                <a:spLocks noChangeShapeType="1"/>
              </p:cNvSpPr>
              <p:nvPr userDrawn="1"/>
            </p:nvSpPr>
            <p:spPr bwMode="gray">
              <a:xfrm flipV="1">
                <a:off x="2751" y="2144"/>
                <a:ext cx="157" cy="9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11" name="Line 1523"/>
              <p:cNvSpPr>
                <a:spLocks noChangeShapeType="1"/>
              </p:cNvSpPr>
              <p:nvPr userDrawn="1"/>
            </p:nvSpPr>
            <p:spPr bwMode="gray">
              <a:xfrm flipV="1">
                <a:off x="2754" y="2139"/>
                <a:ext cx="152" cy="9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12" name="Freeform 1524"/>
              <p:cNvSpPr>
                <a:spLocks/>
              </p:cNvSpPr>
              <p:nvPr userDrawn="1"/>
            </p:nvSpPr>
            <p:spPr bwMode="gray">
              <a:xfrm>
                <a:off x="2905" y="2139"/>
                <a:ext cx="3" cy="5"/>
              </a:xfrm>
              <a:custGeom>
                <a:avLst/>
                <a:gdLst>
                  <a:gd name="T0" fmla="*/ 1 w 3"/>
                  <a:gd name="T1" fmla="*/ 0 h 5"/>
                  <a:gd name="T2" fmla="*/ 3 w 3"/>
                  <a:gd name="T3" fmla="*/ 2 h 5"/>
                  <a:gd name="T4" fmla="*/ 3 w 3"/>
                  <a:gd name="T5" fmla="*/ 4 h 5"/>
                  <a:gd name="T6" fmla="*/ 3 w 3"/>
                  <a:gd name="T7" fmla="*/ 4 h 5"/>
                  <a:gd name="T8" fmla="*/ 1 w 3"/>
                  <a:gd name="T9" fmla="*/ 5 h 5"/>
                  <a:gd name="T10" fmla="*/ 1 w 3"/>
                  <a:gd name="T11" fmla="*/ 5 h 5"/>
                  <a:gd name="T12" fmla="*/ 0 w 3"/>
                  <a:gd name="T13" fmla="*/ 4 h 5"/>
                  <a:gd name="T14" fmla="*/ 0 w 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3" y="2"/>
                    </a:lnTo>
                    <a:lnTo>
                      <a:pt x="3" y="4"/>
                    </a:lnTo>
                    <a:lnTo>
                      <a:pt x="3" y="4"/>
                    </a:lnTo>
                    <a:lnTo>
                      <a:pt x="1" y="5"/>
                    </a:lnTo>
                    <a:lnTo>
                      <a:pt x="1" y="5"/>
                    </a:lnTo>
                    <a:lnTo>
                      <a:pt x="0" y="4"/>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13" name="Line 1525"/>
              <p:cNvSpPr>
                <a:spLocks noChangeShapeType="1"/>
              </p:cNvSpPr>
              <p:nvPr userDrawn="1"/>
            </p:nvSpPr>
            <p:spPr bwMode="gray">
              <a:xfrm flipH="1">
                <a:off x="2744" y="2141"/>
                <a:ext cx="161" cy="10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14" name="Freeform 1526"/>
              <p:cNvSpPr>
                <a:spLocks/>
              </p:cNvSpPr>
              <p:nvPr userDrawn="1"/>
            </p:nvSpPr>
            <p:spPr bwMode="gray">
              <a:xfrm>
                <a:off x="2744" y="2234"/>
                <a:ext cx="10" cy="8"/>
              </a:xfrm>
              <a:custGeom>
                <a:avLst/>
                <a:gdLst>
                  <a:gd name="T0" fmla="*/ 0 w 10"/>
                  <a:gd name="T1" fmla="*/ 8 h 8"/>
                  <a:gd name="T2" fmla="*/ 3 w 10"/>
                  <a:gd name="T3" fmla="*/ 8 h 8"/>
                  <a:gd name="T4" fmla="*/ 7 w 10"/>
                  <a:gd name="T5" fmla="*/ 8 h 8"/>
                  <a:gd name="T6" fmla="*/ 10 w 10"/>
                  <a:gd name="T7" fmla="*/ 5 h 8"/>
                  <a:gd name="T8" fmla="*/ 10 w 10"/>
                  <a:gd name="T9" fmla="*/ 0 h 8"/>
                </a:gdLst>
                <a:ahLst/>
                <a:cxnLst>
                  <a:cxn ang="0">
                    <a:pos x="T0" y="T1"/>
                  </a:cxn>
                  <a:cxn ang="0">
                    <a:pos x="T2" y="T3"/>
                  </a:cxn>
                  <a:cxn ang="0">
                    <a:pos x="T4" y="T5"/>
                  </a:cxn>
                  <a:cxn ang="0">
                    <a:pos x="T6" y="T7"/>
                  </a:cxn>
                  <a:cxn ang="0">
                    <a:pos x="T8" y="T9"/>
                  </a:cxn>
                </a:cxnLst>
                <a:rect l="0" t="0" r="r" b="b"/>
                <a:pathLst>
                  <a:path w="10" h="8">
                    <a:moveTo>
                      <a:pt x="0" y="8"/>
                    </a:moveTo>
                    <a:lnTo>
                      <a:pt x="3" y="8"/>
                    </a:lnTo>
                    <a:lnTo>
                      <a:pt x="7" y="8"/>
                    </a:lnTo>
                    <a:lnTo>
                      <a:pt x="10" y="5"/>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5015" name="Group 1527"/>
            <p:cNvGrpSpPr>
              <a:grpSpLocks/>
            </p:cNvGrpSpPr>
            <p:nvPr userDrawn="1"/>
          </p:nvGrpSpPr>
          <p:grpSpPr bwMode="auto">
            <a:xfrm>
              <a:off x="4059" y="2614"/>
              <a:ext cx="1572" cy="1574"/>
              <a:chOff x="2111" y="670"/>
              <a:chExt cx="1572" cy="1574"/>
            </a:xfrm>
          </p:grpSpPr>
          <p:sp>
            <p:nvSpPr>
              <p:cNvPr id="65016" name="Freeform 1528"/>
              <p:cNvSpPr>
                <a:spLocks/>
              </p:cNvSpPr>
              <p:nvPr userDrawn="1"/>
            </p:nvSpPr>
            <p:spPr bwMode="gray">
              <a:xfrm>
                <a:off x="2639" y="2197"/>
                <a:ext cx="9" cy="9"/>
              </a:xfrm>
              <a:custGeom>
                <a:avLst/>
                <a:gdLst>
                  <a:gd name="T0" fmla="*/ 0 w 9"/>
                  <a:gd name="T1" fmla="*/ 0 h 9"/>
                  <a:gd name="T2" fmla="*/ 0 w 9"/>
                  <a:gd name="T3" fmla="*/ 3 h 9"/>
                  <a:gd name="T4" fmla="*/ 2 w 9"/>
                  <a:gd name="T5" fmla="*/ 7 h 9"/>
                  <a:gd name="T6" fmla="*/ 5 w 9"/>
                  <a:gd name="T7" fmla="*/ 9 h 9"/>
                  <a:gd name="T8" fmla="*/ 7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3"/>
                    </a:lnTo>
                    <a:lnTo>
                      <a:pt x="2" y="7"/>
                    </a:lnTo>
                    <a:lnTo>
                      <a:pt x="5" y="9"/>
                    </a:lnTo>
                    <a:lnTo>
                      <a:pt x="7" y="9"/>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17" name="Line 1529"/>
              <p:cNvSpPr>
                <a:spLocks noChangeShapeType="1"/>
              </p:cNvSpPr>
              <p:nvPr userDrawn="1"/>
            </p:nvSpPr>
            <p:spPr bwMode="gray">
              <a:xfrm>
                <a:off x="2546" y="2167"/>
                <a:ext cx="191"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18" name="Line 1530"/>
              <p:cNvSpPr>
                <a:spLocks noChangeShapeType="1"/>
              </p:cNvSpPr>
              <p:nvPr userDrawn="1"/>
            </p:nvSpPr>
            <p:spPr bwMode="gray">
              <a:xfrm>
                <a:off x="2544" y="2160"/>
                <a:ext cx="191"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19" name="Freeform 1531"/>
              <p:cNvSpPr>
                <a:spLocks/>
              </p:cNvSpPr>
              <p:nvPr userDrawn="1"/>
            </p:nvSpPr>
            <p:spPr bwMode="gray">
              <a:xfrm>
                <a:off x="2735" y="2235"/>
                <a:ext cx="9" cy="9"/>
              </a:xfrm>
              <a:custGeom>
                <a:avLst/>
                <a:gdLst>
                  <a:gd name="T0" fmla="*/ 0 w 9"/>
                  <a:gd name="T1" fmla="*/ 0 h 9"/>
                  <a:gd name="T2" fmla="*/ 0 w 9"/>
                  <a:gd name="T3" fmla="*/ 4 h 9"/>
                  <a:gd name="T4" fmla="*/ 2 w 9"/>
                  <a:gd name="T5" fmla="*/ 6 h 9"/>
                  <a:gd name="T6" fmla="*/ 4 w 9"/>
                  <a:gd name="T7" fmla="*/ 7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2" y="6"/>
                    </a:lnTo>
                    <a:lnTo>
                      <a:pt x="4" y="7"/>
                    </a:lnTo>
                    <a:lnTo>
                      <a:pt x="5" y="9"/>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20" name="Line 1532"/>
              <p:cNvSpPr>
                <a:spLocks noChangeShapeType="1"/>
              </p:cNvSpPr>
              <p:nvPr userDrawn="1"/>
            </p:nvSpPr>
            <p:spPr bwMode="gray">
              <a:xfrm flipH="1" flipV="1">
                <a:off x="2553" y="2167"/>
                <a:ext cx="191"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21" name="Freeform 1533"/>
              <p:cNvSpPr>
                <a:spLocks/>
              </p:cNvSpPr>
              <p:nvPr userDrawn="1"/>
            </p:nvSpPr>
            <p:spPr bwMode="gray">
              <a:xfrm>
                <a:off x="2544" y="2160"/>
                <a:ext cx="9" cy="7"/>
              </a:xfrm>
              <a:custGeom>
                <a:avLst/>
                <a:gdLst>
                  <a:gd name="T0" fmla="*/ 9 w 9"/>
                  <a:gd name="T1" fmla="*/ 7 h 7"/>
                  <a:gd name="T2" fmla="*/ 6 w 9"/>
                  <a:gd name="T3" fmla="*/ 7 h 7"/>
                  <a:gd name="T4" fmla="*/ 2 w 9"/>
                  <a:gd name="T5" fmla="*/ 7 h 7"/>
                  <a:gd name="T6" fmla="*/ 0 w 9"/>
                  <a:gd name="T7" fmla="*/ 5 h 7"/>
                  <a:gd name="T8" fmla="*/ 0 w 9"/>
                  <a:gd name="T9" fmla="*/ 4 h 7"/>
                  <a:gd name="T10" fmla="*/ 0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7"/>
                    </a:moveTo>
                    <a:lnTo>
                      <a:pt x="6" y="7"/>
                    </a:lnTo>
                    <a:lnTo>
                      <a:pt x="2" y="7"/>
                    </a:lnTo>
                    <a:lnTo>
                      <a:pt x="0" y="5"/>
                    </a:lnTo>
                    <a:lnTo>
                      <a:pt x="0"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22" name="Freeform 1534"/>
              <p:cNvSpPr>
                <a:spLocks/>
              </p:cNvSpPr>
              <p:nvPr userDrawn="1"/>
            </p:nvSpPr>
            <p:spPr bwMode="gray">
              <a:xfrm>
                <a:off x="2688" y="840"/>
                <a:ext cx="3" cy="7"/>
              </a:xfrm>
              <a:custGeom>
                <a:avLst/>
                <a:gdLst>
                  <a:gd name="T0" fmla="*/ 2 w 3"/>
                  <a:gd name="T1" fmla="*/ 7 h 7"/>
                  <a:gd name="T2" fmla="*/ 3 w 3"/>
                  <a:gd name="T3" fmla="*/ 5 h 7"/>
                  <a:gd name="T4" fmla="*/ 3 w 3"/>
                  <a:gd name="T5" fmla="*/ 3 h 7"/>
                  <a:gd name="T6" fmla="*/ 3 w 3"/>
                  <a:gd name="T7" fmla="*/ 0 h 7"/>
                  <a:gd name="T8" fmla="*/ 0 w 3"/>
                  <a:gd name="T9" fmla="*/ 0 h 7"/>
                </a:gdLst>
                <a:ahLst/>
                <a:cxnLst>
                  <a:cxn ang="0">
                    <a:pos x="T0" y="T1"/>
                  </a:cxn>
                  <a:cxn ang="0">
                    <a:pos x="T2" y="T3"/>
                  </a:cxn>
                  <a:cxn ang="0">
                    <a:pos x="T4" y="T5"/>
                  </a:cxn>
                  <a:cxn ang="0">
                    <a:pos x="T6" y="T7"/>
                  </a:cxn>
                  <a:cxn ang="0">
                    <a:pos x="T8" y="T9"/>
                  </a:cxn>
                </a:cxnLst>
                <a:rect l="0" t="0" r="r" b="b"/>
                <a:pathLst>
                  <a:path w="3" h="7">
                    <a:moveTo>
                      <a:pt x="2" y="7"/>
                    </a:moveTo>
                    <a:lnTo>
                      <a:pt x="3" y="5"/>
                    </a:lnTo>
                    <a:lnTo>
                      <a:pt x="3" y="3"/>
                    </a:lnTo>
                    <a:lnTo>
                      <a:pt x="3"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23" name="Freeform 1535"/>
              <p:cNvSpPr>
                <a:spLocks/>
              </p:cNvSpPr>
              <p:nvPr userDrawn="1"/>
            </p:nvSpPr>
            <p:spPr bwMode="gray">
              <a:xfrm>
                <a:off x="2630" y="866"/>
                <a:ext cx="12" cy="9"/>
              </a:xfrm>
              <a:custGeom>
                <a:avLst/>
                <a:gdLst>
                  <a:gd name="T0" fmla="*/ 0 w 12"/>
                  <a:gd name="T1" fmla="*/ 9 h 9"/>
                  <a:gd name="T2" fmla="*/ 2 w 12"/>
                  <a:gd name="T3" fmla="*/ 5 h 9"/>
                  <a:gd name="T4" fmla="*/ 4 w 12"/>
                  <a:gd name="T5" fmla="*/ 2 h 9"/>
                  <a:gd name="T6" fmla="*/ 5 w 12"/>
                  <a:gd name="T7" fmla="*/ 0 h 9"/>
                  <a:gd name="T8" fmla="*/ 9 w 12"/>
                  <a:gd name="T9" fmla="*/ 0 h 9"/>
                  <a:gd name="T10" fmla="*/ 1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0" y="9"/>
                    </a:moveTo>
                    <a:lnTo>
                      <a:pt x="2" y="5"/>
                    </a:lnTo>
                    <a:lnTo>
                      <a:pt x="4" y="2"/>
                    </a:lnTo>
                    <a:lnTo>
                      <a:pt x="5" y="0"/>
                    </a:lnTo>
                    <a:lnTo>
                      <a:pt x="9" y="0"/>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24" name="Line 1536"/>
              <p:cNvSpPr>
                <a:spLocks noChangeShapeType="1"/>
              </p:cNvSpPr>
              <p:nvPr userDrawn="1"/>
            </p:nvSpPr>
            <p:spPr bwMode="gray">
              <a:xfrm flipH="1">
                <a:off x="2530" y="836"/>
                <a:ext cx="167" cy="8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25" name="Line 1537"/>
              <p:cNvSpPr>
                <a:spLocks noChangeShapeType="1"/>
              </p:cNvSpPr>
              <p:nvPr userDrawn="1"/>
            </p:nvSpPr>
            <p:spPr bwMode="gray">
              <a:xfrm flipH="1">
                <a:off x="2529" y="847"/>
                <a:ext cx="161" cy="7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26" name="Freeform 1538"/>
              <p:cNvSpPr>
                <a:spLocks/>
              </p:cNvSpPr>
              <p:nvPr userDrawn="1"/>
            </p:nvSpPr>
            <p:spPr bwMode="gray">
              <a:xfrm>
                <a:off x="2529" y="915"/>
                <a:ext cx="10" cy="10"/>
              </a:xfrm>
              <a:custGeom>
                <a:avLst/>
                <a:gdLst>
                  <a:gd name="T0" fmla="*/ 0 w 10"/>
                  <a:gd name="T1" fmla="*/ 10 h 10"/>
                  <a:gd name="T2" fmla="*/ 0 w 10"/>
                  <a:gd name="T3" fmla="*/ 7 h 10"/>
                  <a:gd name="T4" fmla="*/ 1 w 10"/>
                  <a:gd name="T5" fmla="*/ 3 h 10"/>
                  <a:gd name="T6" fmla="*/ 3 w 10"/>
                  <a:gd name="T7" fmla="*/ 2 h 10"/>
                  <a:gd name="T8" fmla="*/ 7 w 10"/>
                  <a:gd name="T9" fmla="*/ 0 h 10"/>
                  <a:gd name="T10" fmla="*/ 10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0" y="10"/>
                    </a:moveTo>
                    <a:lnTo>
                      <a:pt x="0" y="7"/>
                    </a:lnTo>
                    <a:lnTo>
                      <a:pt x="1" y="3"/>
                    </a:lnTo>
                    <a:lnTo>
                      <a:pt x="3" y="2"/>
                    </a:lnTo>
                    <a:lnTo>
                      <a:pt x="7" y="0"/>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27" name="Line 1539"/>
              <p:cNvSpPr>
                <a:spLocks noChangeShapeType="1"/>
              </p:cNvSpPr>
              <p:nvPr userDrawn="1"/>
            </p:nvSpPr>
            <p:spPr bwMode="gray">
              <a:xfrm flipV="1">
                <a:off x="2539" y="833"/>
                <a:ext cx="170" cy="8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28" name="Freeform 1540"/>
              <p:cNvSpPr>
                <a:spLocks/>
              </p:cNvSpPr>
              <p:nvPr userDrawn="1"/>
            </p:nvSpPr>
            <p:spPr bwMode="gray">
              <a:xfrm>
                <a:off x="2690" y="833"/>
                <a:ext cx="19" cy="14"/>
              </a:xfrm>
              <a:custGeom>
                <a:avLst/>
                <a:gdLst>
                  <a:gd name="T0" fmla="*/ 0 w 19"/>
                  <a:gd name="T1" fmla="*/ 14 h 14"/>
                  <a:gd name="T2" fmla="*/ 3 w 19"/>
                  <a:gd name="T3" fmla="*/ 8 h 14"/>
                  <a:gd name="T4" fmla="*/ 5 w 19"/>
                  <a:gd name="T5" fmla="*/ 5 h 14"/>
                  <a:gd name="T6" fmla="*/ 8 w 19"/>
                  <a:gd name="T7" fmla="*/ 1 h 14"/>
                  <a:gd name="T8" fmla="*/ 14 w 19"/>
                  <a:gd name="T9" fmla="*/ 0 h 14"/>
                  <a:gd name="T10" fmla="*/ 19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0" y="14"/>
                    </a:moveTo>
                    <a:lnTo>
                      <a:pt x="3" y="8"/>
                    </a:lnTo>
                    <a:lnTo>
                      <a:pt x="5" y="5"/>
                    </a:lnTo>
                    <a:lnTo>
                      <a:pt x="8" y="1"/>
                    </a:lnTo>
                    <a:lnTo>
                      <a:pt x="14" y="0"/>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29" name="Freeform 1541"/>
              <p:cNvSpPr>
                <a:spLocks/>
              </p:cNvSpPr>
              <p:nvPr userDrawn="1"/>
            </p:nvSpPr>
            <p:spPr bwMode="gray">
              <a:xfrm>
                <a:off x="2527" y="1043"/>
                <a:ext cx="5" cy="8"/>
              </a:xfrm>
              <a:custGeom>
                <a:avLst/>
                <a:gdLst>
                  <a:gd name="T0" fmla="*/ 2 w 5"/>
                  <a:gd name="T1" fmla="*/ 0 h 8"/>
                  <a:gd name="T2" fmla="*/ 0 w 5"/>
                  <a:gd name="T3" fmla="*/ 3 h 8"/>
                  <a:gd name="T4" fmla="*/ 0 w 5"/>
                  <a:gd name="T5" fmla="*/ 5 h 8"/>
                  <a:gd name="T6" fmla="*/ 2 w 5"/>
                  <a:gd name="T7" fmla="*/ 7 h 8"/>
                  <a:gd name="T8" fmla="*/ 5 w 5"/>
                  <a:gd name="T9" fmla="*/ 8 h 8"/>
                </a:gdLst>
                <a:ahLst/>
                <a:cxnLst>
                  <a:cxn ang="0">
                    <a:pos x="T0" y="T1"/>
                  </a:cxn>
                  <a:cxn ang="0">
                    <a:pos x="T2" y="T3"/>
                  </a:cxn>
                  <a:cxn ang="0">
                    <a:pos x="T4" y="T5"/>
                  </a:cxn>
                  <a:cxn ang="0">
                    <a:pos x="T6" y="T7"/>
                  </a:cxn>
                  <a:cxn ang="0">
                    <a:pos x="T8" y="T9"/>
                  </a:cxn>
                </a:cxnLst>
                <a:rect l="0" t="0" r="r" b="b"/>
                <a:pathLst>
                  <a:path w="5" h="8">
                    <a:moveTo>
                      <a:pt x="2" y="0"/>
                    </a:moveTo>
                    <a:lnTo>
                      <a:pt x="0" y="3"/>
                    </a:lnTo>
                    <a:lnTo>
                      <a:pt x="0" y="5"/>
                    </a:lnTo>
                    <a:lnTo>
                      <a:pt x="2" y="7"/>
                    </a:lnTo>
                    <a:lnTo>
                      <a:pt x="5"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30" name="Line 1542"/>
              <p:cNvSpPr>
                <a:spLocks noChangeShapeType="1"/>
              </p:cNvSpPr>
              <p:nvPr userDrawn="1"/>
            </p:nvSpPr>
            <p:spPr bwMode="gray">
              <a:xfrm>
                <a:off x="2525" y="929"/>
                <a:ext cx="2"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31" name="Line 1543"/>
              <p:cNvSpPr>
                <a:spLocks noChangeShapeType="1"/>
              </p:cNvSpPr>
              <p:nvPr userDrawn="1"/>
            </p:nvSpPr>
            <p:spPr bwMode="gray">
              <a:xfrm>
                <a:off x="2529" y="925"/>
                <a:ext cx="1" cy="23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32" name="Freeform 1544"/>
              <p:cNvSpPr>
                <a:spLocks/>
              </p:cNvSpPr>
              <p:nvPr userDrawn="1"/>
            </p:nvSpPr>
            <p:spPr bwMode="gray">
              <a:xfrm>
                <a:off x="2529" y="1160"/>
                <a:ext cx="3" cy="8"/>
              </a:xfrm>
              <a:custGeom>
                <a:avLst/>
                <a:gdLst>
                  <a:gd name="T0" fmla="*/ 1 w 3"/>
                  <a:gd name="T1" fmla="*/ 0 h 8"/>
                  <a:gd name="T2" fmla="*/ 0 w 3"/>
                  <a:gd name="T3" fmla="*/ 1 h 8"/>
                  <a:gd name="T4" fmla="*/ 0 w 3"/>
                  <a:gd name="T5" fmla="*/ 5 h 8"/>
                  <a:gd name="T6" fmla="*/ 1 w 3"/>
                  <a:gd name="T7" fmla="*/ 7 h 8"/>
                  <a:gd name="T8" fmla="*/ 3 w 3"/>
                  <a:gd name="T9" fmla="*/ 8 h 8"/>
                </a:gdLst>
                <a:ahLst/>
                <a:cxnLst>
                  <a:cxn ang="0">
                    <a:pos x="T0" y="T1"/>
                  </a:cxn>
                  <a:cxn ang="0">
                    <a:pos x="T2" y="T3"/>
                  </a:cxn>
                  <a:cxn ang="0">
                    <a:pos x="T4" y="T5"/>
                  </a:cxn>
                  <a:cxn ang="0">
                    <a:pos x="T6" y="T7"/>
                  </a:cxn>
                  <a:cxn ang="0">
                    <a:pos x="T8" y="T9"/>
                  </a:cxn>
                </a:cxnLst>
                <a:rect l="0" t="0" r="r" b="b"/>
                <a:pathLst>
                  <a:path w="3" h="8">
                    <a:moveTo>
                      <a:pt x="1" y="0"/>
                    </a:moveTo>
                    <a:lnTo>
                      <a:pt x="0" y="1"/>
                    </a:lnTo>
                    <a:lnTo>
                      <a:pt x="0" y="5"/>
                    </a:lnTo>
                    <a:lnTo>
                      <a:pt x="1" y="7"/>
                    </a:lnTo>
                    <a:lnTo>
                      <a:pt x="3"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33" name="Line 1545"/>
              <p:cNvSpPr>
                <a:spLocks noChangeShapeType="1"/>
              </p:cNvSpPr>
              <p:nvPr userDrawn="1"/>
            </p:nvSpPr>
            <p:spPr bwMode="gray">
              <a:xfrm flipH="1" flipV="1">
                <a:off x="2530" y="934"/>
                <a:ext cx="2"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34" name="Freeform 1546"/>
              <p:cNvSpPr>
                <a:spLocks/>
              </p:cNvSpPr>
              <p:nvPr userDrawn="1"/>
            </p:nvSpPr>
            <p:spPr bwMode="gray">
              <a:xfrm>
                <a:off x="2525" y="925"/>
                <a:ext cx="5" cy="9"/>
              </a:xfrm>
              <a:custGeom>
                <a:avLst/>
                <a:gdLst>
                  <a:gd name="T0" fmla="*/ 5 w 5"/>
                  <a:gd name="T1" fmla="*/ 9 h 9"/>
                  <a:gd name="T2" fmla="*/ 2 w 5"/>
                  <a:gd name="T3" fmla="*/ 7 h 9"/>
                  <a:gd name="T4" fmla="*/ 0 w 5"/>
                  <a:gd name="T5" fmla="*/ 4 h 9"/>
                  <a:gd name="T6" fmla="*/ 0 w 5"/>
                  <a:gd name="T7" fmla="*/ 2 h 9"/>
                  <a:gd name="T8" fmla="*/ 4 w 5"/>
                  <a:gd name="T9" fmla="*/ 0 h 9"/>
                </a:gdLst>
                <a:ahLst/>
                <a:cxnLst>
                  <a:cxn ang="0">
                    <a:pos x="T0" y="T1"/>
                  </a:cxn>
                  <a:cxn ang="0">
                    <a:pos x="T2" y="T3"/>
                  </a:cxn>
                  <a:cxn ang="0">
                    <a:pos x="T4" y="T5"/>
                  </a:cxn>
                  <a:cxn ang="0">
                    <a:pos x="T6" y="T7"/>
                  </a:cxn>
                  <a:cxn ang="0">
                    <a:pos x="T8" y="T9"/>
                  </a:cxn>
                </a:cxnLst>
                <a:rect l="0" t="0" r="r" b="b"/>
                <a:pathLst>
                  <a:path w="5" h="9">
                    <a:moveTo>
                      <a:pt x="5" y="9"/>
                    </a:moveTo>
                    <a:lnTo>
                      <a:pt x="2" y="7"/>
                    </a:lnTo>
                    <a:lnTo>
                      <a:pt x="0" y="4"/>
                    </a:lnTo>
                    <a:lnTo>
                      <a:pt x="0" y="2"/>
                    </a:lnTo>
                    <a:lnTo>
                      <a:pt x="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35" name="Freeform 1547"/>
              <p:cNvSpPr>
                <a:spLocks/>
              </p:cNvSpPr>
              <p:nvPr userDrawn="1"/>
            </p:nvSpPr>
            <p:spPr bwMode="gray">
              <a:xfrm>
                <a:off x="2530" y="1160"/>
                <a:ext cx="13" cy="17"/>
              </a:xfrm>
              <a:custGeom>
                <a:avLst/>
                <a:gdLst>
                  <a:gd name="T0" fmla="*/ 0 w 13"/>
                  <a:gd name="T1" fmla="*/ 0 h 17"/>
                  <a:gd name="T2" fmla="*/ 2 w 13"/>
                  <a:gd name="T3" fmla="*/ 5 h 17"/>
                  <a:gd name="T4" fmla="*/ 4 w 13"/>
                  <a:gd name="T5" fmla="*/ 10 h 17"/>
                  <a:gd name="T6" fmla="*/ 7 w 13"/>
                  <a:gd name="T7" fmla="*/ 14 h 17"/>
                  <a:gd name="T8" fmla="*/ 13 w 13"/>
                  <a:gd name="T9" fmla="*/ 17 h 17"/>
                </a:gdLst>
                <a:ahLst/>
                <a:cxnLst>
                  <a:cxn ang="0">
                    <a:pos x="T0" y="T1"/>
                  </a:cxn>
                  <a:cxn ang="0">
                    <a:pos x="T2" y="T3"/>
                  </a:cxn>
                  <a:cxn ang="0">
                    <a:pos x="T4" y="T5"/>
                  </a:cxn>
                  <a:cxn ang="0">
                    <a:pos x="T6" y="T7"/>
                  </a:cxn>
                  <a:cxn ang="0">
                    <a:pos x="T8" y="T9"/>
                  </a:cxn>
                </a:cxnLst>
                <a:rect l="0" t="0" r="r" b="b"/>
                <a:pathLst>
                  <a:path w="13" h="17">
                    <a:moveTo>
                      <a:pt x="0" y="0"/>
                    </a:moveTo>
                    <a:lnTo>
                      <a:pt x="2" y="5"/>
                    </a:lnTo>
                    <a:lnTo>
                      <a:pt x="4" y="10"/>
                    </a:lnTo>
                    <a:lnTo>
                      <a:pt x="7" y="14"/>
                    </a:lnTo>
                    <a:lnTo>
                      <a:pt x="13"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36" name="Freeform 1548"/>
              <p:cNvSpPr>
                <a:spLocks/>
              </p:cNvSpPr>
              <p:nvPr userDrawn="1"/>
            </p:nvSpPr>
            <p:spPr bwMode="gray">
              <a:xfrm>
                <a:off x="2861" y="754"/>
                <a:ext cx="19" cy="2"/>
              </a:xfrm>
              <a:custGeom>
                <a:avLst/>
                <a:gdLst>
                  <a:gd name="T0" fmla="*/ 19 w 19"/>
                  <a:gd name="T1" fmla="*/ 0 h 2"/>
                  <a:gd name="T2" fmla="*/ 14 w 19"/>
                  <a:gd name="T3" fmla="*/ 2 h 2"/>
                  <a:gd name="T4" fmla="*/ 7 w 19"/>
                  <a:gd name="T5" fmla="*/ 2 h 2"/>
                  <a:gd name="T6" fmla="*/ 0 w 19"/>
                  <a:gd name="T7" fmla="*/ 0 h 2"/>
                </a:gdLst>
                <a:ahLst/>
                <a:cxnLst>
                  <a:cxn ang="0">
                    <a:pos x="T0" y="T1"/>
                  </a:cxn>
                  <a:cxn ang="0">
                    <a:pos x="T2" y="T3"/>
                  </a:cxn>
                  <a:cxn ang="0">
                    <a:pos x="T4" y="T5"/>
                  </a:cxn>
                  <a:cxn ang="0">
                    <a:pos x="T6" y="T7"/>
                  </a:cxn>
                </a:cxnLst>
                <a:rect l="0" t="0" r="r" b="b"/>
                <a:pathLst>
                  <a:path w="19" h="2">
                    <a:moveTo>
                      <a:pt x="19" y="0"/>
                    </a:moveTo>
                    <a:lnTo>
                      <a:pt x="14" y="2"/>
                    </a:lnTo>
                    <a:lnTo>
                      <a:pt x="7"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37" name="Freeform 1549"/>
              <p:cNvSpPr>
                <a:spLocks/>
              </p:cNvSpPr>
              <p:nvPr userDrawn="1"/>
            </p:nvSpPr>
            <p:spPr bwMode="gray">
              <a:xfrm>
                <a:off x="3032" y="679"/>
                <a:ext cx="20" cy="1"/>
              </a:xfrm>
              <a:custGeom>
                <a:avLst/>
                <a:gdLst>
                  <a:gd name="T0" fmla="*/ 0 w 20"/>
                  <a:gd name="T1" fmla="*/ 1 h 1"/>
                  <a:gd name="T2" fmla="*/ 7 w 20"/>
                  <a:gd name="T3" fmla="*/ 0 h 1"/>
                  <a:gd name="T4" fmla="*/ 13 w 20"/>
                  <a:gd name="T5" fmla="*/ 0 h 1"/>
                  <a:gd name="T6" fmla="*/ 20 w 20"/>
                  <a:gd name="T7" fmla="*/ 0 h 1"/>
                </a:gdLst>
                <a:ahLst/>
                <a:cxnLst>
                  <a:cxn ang="0">
                    <a:pos x="T0" y="T1"/>
                  </a:cxn>
                  <a:cxn ang="0">
                    <a:pos x="T2" y="T3"/>
                  </a:cxn>
                  <a:cxn ang="0">
                    <a:pos x="T4" y="T5"/>
                  </a:cxn>
                  <a:cxn ang="0">
                    <a:pos x="T6" y="T7"/>
                  </a:cxn>
                </a:cxnLst>
                <a:rect l="0" t="0" r="r" b="b"/>
                <a:pathLst>
                  <a:path w="20" h="1">
                    <a:moveTo>
                      <a:pt x="0" y="1"/>
                    </a:moveTo>
                    <a:lnTo>
                      <a:pt x="7" y="0"/>
                    </a:lnTo>
                    <a:lnTo>
                      <a:pt x="13" y="0"/>
                    </a:lnTo>
                    <a:lnTo>
                      <a:pt x="2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38" name="Freeform 1550"/>
              <p:cNvSpPr>
                <a:spLocks/>
              </p:cNvSpPr>
              <p:nvPr userDrawn="1"/>
            </p:nvSpPr>
            <p:spPr bwMode="gray">
              <a:xfrm>
                <a:off x="2938" y="715"/>
                <a:ext cx="10" cy="11"/>
              </a:xfrm>
              <a:custGeom>
                <a:avLst/>
                <a:gdLst>
                  <a:gd name="T0" fmla="*/ 0 w 10"/>
                  <a:gd name="T1" fmla="*/ 11 h 11"/>
                  <a:gd name="T2" fmla="*/ 0 w 10"/>
                  <a:gd name="T3" fmla="*/ 7 h 11"/>
                  <a:gd name="T4" fmla="*/ 3 w 10"/>
                  <a:gd name="T5" fmla="*/ 4 h 11"/>
                  <a:gd name="T6" fmla="*/ 5 w 10"/>
                  <a:gd name="T7" fmla="*/ 2 h 11"/>
                  <a:gd name="T8" fmla="*/ 7 w 10"/>
                  <a:gd name="T9" fmla="*/ 0 h 11"/>
                  <a:gd name="T10" fmla="*/ 10 w 10"/>
                  <a:gd name="T11" fmla="*/ 2 h 11"/>
                </a:gdLst>
                <a:ahLst/>
                <a:cxnLst>
                  <a:cxn ang="0">
                    <a:pos x="T0" y="T1"/>
                  </a:cxn>
                  <a:cxn ang="0">
                    <a:pos x="T2" y="T3"/>
                  </a:cxn>
                  <a:cxn ang="0">
                    <a:pos x="T4" y="T5"/>
                  </a:cxn>
                  <a:cxn ang="0">
                    <a:pos x="T6" y="T7"/>
                  </a:cxn>
                  <a:cxn ang="0">
                    <a:pos x="T8" y="T9"/>
                  </a:cxn>
                  <a:cxn ang="0">
                    <a:pos x="T10" y="T11"/>
                  </a:cxn>
                </a:cxnLst>
                <a:rect l="0" t="0" r="r" b="b"/>
                <a:pathLst>
                  <a:path w="10" h="11">
                    <a:moveTo>
                      <a:pt x="0" y="11"/>
                    </a:moveTo>
                    <a:lnTo>
                      <a:pt x="0" y="7"/>
                    </a:lnTo>
                    <a:lnTo>
                      <a:pt x="3" y="4"/>
                    </a:lnTo>
                    <a:lnTo>
                      <a:pt x="5" y="2"/>
                    </a:lnTo>
                    <a:lnTo>
                      <a:pt x="7" y="0"/>
                    </a:lnTo>
                    <a:lnTo>
                      <a:pt x="1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39" name="Line 1551"/>
              <p:cNvSpPr>
                <a:spLocks noChangeShapeType="1"/>
              </p:cNvSpPr>
              <p:nvPr userDrawn="1"/>
            </p:nvSpPr>
            <p:spPr bwMode="gray">
              <a:xfrm flipH="1">
                <a:off x="2880" y="672"/>
                <a:ext cx="156"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40" name="Line 1552"/>
              <p:cNvSpPr>
                <a:spLocks noChangeShapeType="1"/>
              </p:cNvSpPr>
              <p:nvPr userDrawn="1"/>
            </p:nvSpPr>
            <p:spPr bwMode="gray">
              <a:xfrm flipH="1">
                <a:off x="2880" y="680"/>
                <a:ext cx="152"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41" name="Freeform 1553"/>
              <p:cNvSpPr>
                <a:spLocks/>
              </p:cNvSpPr>
              <p:nvPr userDrawn="1"/>
            </p:nvSpPr>
            <p:spPr bwMode="gray">
              <a:xfrm>
                <a:off x="2880" y="747"/>
                <a:ext cx="4" cy="7"/>
              </a:xfrm>
              <a:custGeom>
                <a:avLst/>
                <a:gdLst>
                  <a:gd name="T0" fmla="*/ 0 w 4"/>
                  <a:gd name="T1" fmla="*/ 7 h 7"/>
                  <a:gd name="T2" fmla="*/ 0 w 4"/>
                  <a:gd name="T3" fmla="*/ 5 h 7"/>
                  <a:gd name="T4" fmla="*/ 0 w 4"/>
                  <a:gd name="T5" fmla="*/ 2 h 7"/>
                  <a:gd name="T6" fmla="*/ 0 w 4"/>
                  <a:gd name="T7" fmla="*/ 0 h 7"/>
                  <a:gd name="T8" fmla="*/ 2 w 4"/>
                  <a:gd name="T9" fmla="*/ 0 h 7"/>
                  <a:gd name="T10" fmla="*/ 4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0" y="5"/>
                    </a:lnTo>
                    <a:lnTo>
                      <a:pt x="0" y="2"/>
                    </a:lnTo>
                    <a:lnTo>
                      <a:pt x="0" y="0"/>
                    </a:lnTo>
                    <a:lnTo>
                      <a:pt x="2" y="0"/>
                    </a:lnTo>
                    <a:lnTo>
                      <a:pt x="4"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42" name="Line 1554"/>
              <p:cNvSpPr>
                <a:spLocks noChangeShapeType="1"/>
              </p:cNvSpPr>
              <p:nvPr userDrawn="1"/>
            </p:nvSpPr>
            <p:spPr bwMode="gray">
              <a:xfrm flipV="1">
                <a:off x="2884" y="670"/>
                <a:ext cx="159" cy="7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43" name="Freeform 1555"/>
              <p:cNvSpPr>
                <a:spLocks/>
              </p:cNvSpPr>
              <p:nvPr userDrawn="1"/>
            </p:nvSpPr>
            <p:spPr bwMode="gray">
              <a:xfrm>
                <a:off x="3032" y="670"/>
                <a:ext cx="11" cy="10"/>
              </a:xfrm>
              <a:custGeom>
                <a:avLst/>
                <a:gdLst>
                  <a:gd name="T0" fmla="*/ 11 w 11"/>
                  <a:gd name="T1" fmla="*/ 0 h 10"/>
                  <a:gd name="T2" fmla="*/ 7 w 11"/>
                  <a:gd name="T3" fmla="*/ 0 h 10"/>
                  <a:gd name="T4" fmla="*/ 4 w 11"/>
                  <a:gd name="T5" fmla="*/ 2 h 10"/>
                  <a:gd name="T6" fmla="*/ 2 w 11"/>
                  <a:gd name="T7" fmla="*/ 3 h 10"/>
                  <a:gd name="T8" fmla="*/ 0 w 11"/>
                  <a:gd name="T9" fmla="*/ 7 h 10"/>
                  <a:gd name="T10" fmla="*/ 0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0"/>
                    </a:moveTo>
                    <a:lnTo>
                      <a:pt x="7" y="0"/>
                    </a:lnTo>
                    <a:lnTo>
                      <a:pt x="4" y="2"/>
                    </a:lnTo>
                    <a:lnTo>
                      <a:pt x="2" y="3"/>
                    </a:lnTo>
                    <a:lnTo>
                      <a:pt x="0" y="7"/>
                    </a:lnTo>
                    <a:lnTo>
                      <a:pt x="0" y="1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44" name="Freeform 1556"/>
              <p:cNvSpPr>
                <a:spLocks/>
              </p:cNvSpPr>
              <p:nvPr userDrawn="1"/>
            </p:nvSpPr>
            <p:spPr bwMode="gray">
              <a:xfrm>
                <a:off x="2912" y="1032"/>
                <a:ext cx="19" cy="2"/>
              </a:xfrm>
              <a:custGeom>
                <a:avLst/>
                <a:gdLst>
                  <a:gd name="T0" fmla="*/ 0 w 19"/>
                  <a:gd name="T1" fmla="*/ 2 h 2"/>
                  <a:gd name="T2" fmla="*/ 5 w 19"/>
                  <a:gd name="T3" fmla="*/ 0 h 2"/>
                  <a:gd name="T4" fmla="*/ 8 w 19"/>
                  <a:gd name="T5" fmla="*/ 0 h 2"/>
                  <a:gd name="T6" fmla="*/ 14 w 19"/>
                  <a:gd name="T7" fmla="*/ 0 h 2"/>
                  <a:gd name="T8" fmla="*/ 19 w 19"/>
                  <a:gd name="T9" fmla="*/ 0 h 2"/>
                </a:gdLst>
                <a:ahLst/>
                <a:cxnLst>
                  <a:cxn ang="0">
                    <a:pos x="T0" y="T1"/>
                  </a:cxn>
                  <a:cxn ang="0">
                    <a:pos x="T2" y="T3"/>
                  </a:cxn>
                  <a:cxn ang="0">
                    <a:pos x="T4" y="T5"/>
                  </a:cxn>
                  <a:cxn ang="0">
                    <a:pos x="T6" y="T7"/>
                  </a:cxn>
                  <a:cxn ang="0">
                    <a:pos x="T8" y="T9"/>
                  </a:cxn>
                </a:cxnLst>
                <a:rect l="0" t="0" r="r" b="b"/>
                <a:pathLst>
                  <a:path w="19" h="2">
                    <a:moveTo>
                      <a:pt x="0" y="2"/>
                    </a:moveTo>
                    <a:lnTo>
                      <a:pt x="5" y="0"/>
                    </a:lnTo>
                    <a:lnTo>
                      <a:pt x="8" y="0"/>
                    </a:lnTo>
                    <a:lnTo>
                      <a:pt x="14" y="0"/>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45" name="Line 1557"/>
              <p:cNvSpPr>
                <a:spLocks noChangeShapeType="1"/>
              </p:cNvSpPr>
              <p:nvPr userDrawn="1"/>
            </p:nvSpPr>
            <p:spPr bwMode="gray">
              <a:xfrm flipV="1">
                <a:off x="2920" y="913"/>
                <a:ext cx="2"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46" name="Line 1558"/>
              <p:cNvSpPr>
                <a:spLocks noChangeShapeType="1"/>
              </p:cNvSpPr>
              <p:nvPr userDrawn="1"/>
            </p:nvSpPr>
            <p:spPr bwMode="gray">
              <a:xfrm flipV="1">
                <a:off x="2912" y="917"/>
                <a:ext cx="1" cy="23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47" name="Freeform 1559"/>
              <p:cNvSpPr>
                <a:spLocks/>
              </p:cNvSpPr>
              <p:nvPr userDrawn="1"/>
            </p:nvSpPr>
            <p:spPr bwMode="gray">
              <a:xfrm>
                <a:off x="2912" y="913"/>
                <a:ext cx="21" cy="4"/>
              </a:xfrm>
              <a:custGeom>
                <a:avLst/>
                <a:gdLst>
                  <a:gd name="T0" fmla="*/ 0 w 21"/>
                  <a:gd name="T1" fmla="*/ 4 h 4"/>
                  <a:gd name="T2" fmla="*/ 7 w 21"/>
                  <a:gd name="T3" fmla="*/ 0 h 4"/>
                  <a:gd name="T4" fmla="*/ 14 w 21"/>
                  <a:gd name="T5" fmla="*/ 0 h 4"/>
                  <a:gd name="T6" fmla="*/ 21 w 21"/>
                  <a:gd name="T7" fmla="*/ 2 h 4"/>
                </a:gdLst>
                <a:ahLst/>
                <a:cxnLst>
                  <a:cxn ang="0">
                    <a:pos x="T0" y="T1"/>
                  </a:cxn>
                  <a:cxn ang="0">
                    <a:pos x="T2" y="T3"/>
                  </a:cxn>
                  <a:cxn ang="0">
                    <a:pos x="T4" y="T5"/>
                  </a:cxn>
                  <a:cxn ang="0">
                    <a:pos x="T6" y="T7"/>
                  </a:cxn>
                </a:cxnLst>
                <a:rect l="0" t="0" r="r" b="b"/>
                <a:pathLst>
                  <a:path w="21" h="4">
                    <a:moveTo>
                      <a:pt x="0" y="4"/>
                    </a:moveTo>
                    <a:lnTo>
                      <a:pt x="7" y="0"/>
                    </a:lnTo>
                    <a:lnTo>
                      <a:pt x="14" y="0"/>
                    </a:lnTo>
                    <a:lnTo>
                      <a:pt x="21"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48" name="Line 1560"/>
              <p:cNvSpPr>
                <a:spLocks noChangeShapeType="1"/>
              </p:cNvSpPr>
              <p:nvPr userDrawn="1"/>
            </p:nvSpPr>
            <p:spPr bwMode="gray">
              <a:xfrm flipH="1">
                <a:off x="2931" y="915"/>
                <a:ext cx="2" cy="23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49" name="Freeform 1561"/>
              <p:cNvSpPr>
                <a:spLocks/>
              </p:cNvSpPr>
              <p:nvPr userDrawn="1"/>
            </p:nvSpPr>
            <p:spPr bwMode="gray">
              <a:xfrm>
                <a:off x="2912" y="1147"/>
                <a:ext cx="19" cy="2"/>
              </a:xfrm>
              <a:custGeom>
                <a:avLst/>
                <a:gdLst>
                  <a:gd name="T0" fmla="*/ 0 w 19"/>
                  <a:gd name="T1" fmla="*/ 2 h 2"/>
                  <a:gd name="T2" fmla="*/ 5 w 19"/>
                  <a:gd name="T3" fmla="*/ 0 h 2"/>
                  <a:gd name="T4" fmla="*/ 12 w 19"/>
                  <a:gd name="T5" fmla="*/ 0 h 2"/>
                  <a:gd name="T6" fmla="*/ 19 w 19"/>
                  <a:gd name="T7" fmla="*/ 2 h 2"/>
                </a:gdLst>
                <a:ahLst/>
                <a:cxnLst>
                  <a:cxn ang="0">
                    <a:pos x="T0" y="T1"/>
                  </a:cxn>
                  <a:cxn ang="0">
                    <a:pos x="T2" y="T3"/>
                  </a:cxn>
                  <a:cxn ang="0">
                    <a:pos x="T4" y="T5"/>
                  </a:cxn>
                  <a:cxn ang="0">
                    <a:pos x="T6" y="T7"/>
                  </a:cxn>
                </a:cxnLst>
                <a:rect l="0" t="0" r="r" b="b"/>
                <a:pathLst>
                  <a:path w="19" h="2">
                    <a:moveTo>
                      <a:pt x="0" y="2"/>
                    </a:moveTo>
                    <a:lnTo>
                      <a:pt x="5" y="0"/>
                    </a:lnTo>
                    <a:lnTo>
                      <a:pt x="12" y="0"/>
                    </a:lnTo>
                    <a:lnTo>
                      <a:pt x="19"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50" name="Freeform 1562"/>
              <p:cNvSpPr>
                <a:spLocks/>
              </p:cNvSpPr>
              <p:nvPr userDrawn="1"/>
            </p:nvSpPr>
            <p:spPr bwMode="gray">
              <a:xfrm>
                <a:off x="2842" y="929"/>
                <a:ext cx="12" cy="16"/>
              </a:xfrm>
              <a:custGeom>
                <a:avLst/>
                <a:gdLst>
                  <a:gd name="T0" fmla="*/ 12 w 12"/>
                  <a:gd name="T1" fmla="*/ 16 h 16"/>
                  <a:gd name="T2" fmla="*/ 10 w 12"/>
                  <a:gd name="T3" fmla="*/ 10 h 16"/>
                  <a:gd name="T4" fmla="*/ 9 w 12"/>
                  <a:gd name="T5" fmla="*/ 7 h 16"/>
                  <a:gd name="T6" fmla="*/ 5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12" y="16"/>
                    </a:moveTo>
                    <a:lnTo>
                      <a:pt x="10" y="10"/>
                    </a:lnTo>
                    <a:lnTo>
                      <a:pt x="9" y="7"/>
                    </a:lnTo>
                    <a:lnTo>
                      <a:pt x="5"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51" name="Line 1563"/>
              <p:cNvSpPr>
                <a:spLocks noChangeShapeType="1"/>
              </p:cNvSpPr>
              <p:nvPr userDrawn="1"/>
            </p:nvSpPr>
            <p:spPr bwMode="gray">
              <a:xfrm flipH="1">
                <a:off x="2749" y="903"/>
                <a:ext cx="164"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52" name="Line 1564"/>
              <p:cNvSpPr>
                <a:spLocks noChangeShapeType="1"/>
              </p:cNvSpPr>
              <p:nvPr userDrawn="1"/>
            </p:nvSpPr>
            <p:spPr bwMode="gray">
              <a:xfrm flipH="1">
                <a:off x="2753" y="917"/>
                <a:ext cx="159" cy="8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53" name="Freeform 1565"/>
              <p:cNvSpPr>
                <a:spLocks/>
              </p:cNvSpPr>
              <p:nvPr userDrawn="1"/>
            </p:nvSpPr>
            <p:spPr bwMode="gray">
              <a:xfrm>
                <a:off x="2740" y="980"/>
                <a:ext cx="13" cy="17"/>
              </a:xfrm>
              <a:custGeom>
                <a:avLst/>
                <a:gdLst>
                  <a:gd name="T0" fmla="*/ 13 w 13"/>
                  <a:gd name="T1" fmla="*/ 17 h 17"/>
                  <a:gd name="T2" fmla="*/ 11 w 13"/>
                  <a:gd name="T3" fmla="*/ 12 h 17"/>
                  <a:gd name="T4" fmla="*/ 9 w 13"/>
                  <a:gd name="T5" fmla="*/ 7 h 17"/>
                  <a:gd name="T6" fmla="*/ 6 w 13"/>
                  <a:gd name="T7" fmla="*/ 3 h 17"/>
                  <a:gd name="T8" fmla="*/ 0 w 13"/>
                  <a:gd name="T9" fmla="*/ 0 h 17"/>
                </a:gdLst>
                <a:ahLst/>
                <a:cxnLst>
                  <a:cxn ang="0">
                    <a:pos x="T0" y="T1"/>
                  </a:cxn>
                  <a:cxn ang="0">
                    <a:pos x="T2" y="T3"/>
                  </a:cxn>
                  <a:cxn ang="0">
                    <a:pos x="T4" y="T5"/>
                  </a:cxn>
                  <a:cxn ang="0">
                    <a:pos x="T6" y="T7"/>
                  </a:cxn>
                  <a:cxn ang="0">
                    <a:pos x="T8" y="T9"/>
                  </a:cxn>
                </a:cxnLst>
                <a:rect l="0" t="0" r="r" b="b"/>
                <a:pathLst>
                  <a:path w="13" h="17">
                    <a:moveTo>
                      <a:pt x="13" y="17"/>
                    </a:moveTo>
                    <a:lnTo>
                      <a:pt x="11" y="12"/>
                    </a:lnTo>
                    <a:lnTo>
                      <a:pt x="9" y="7"/>
                    </a:lnTo>
                    <a:lnTo>
                      <a:pt x="6"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54" name="Line 1566"/>
              <p:cNvSpPr>
                <a:spLocks noChangeShapeType="1"/>
              </p:cNvSpPr>
              <p:nvPr userDrawn="1"/>
            </p:nvSpPr>
            <p:spPr bwMode="gray">
              <a:xfrm flipV="1">
                <a:off x="2740" y="896"/>
                <a:ext cx="170"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55" name="Freeform 1567"/>
              <p:cNvSpPr>
                <a:spLocks/>
              </p:cNvSpPr>
              <p:nvPr userDrawn="1"/>
            </p:nvSpPr>
            <p:spPr bwMode="gray">
              <a:xfrm>
                <a:off x="2910" y="896"/>
                <a:ext cx="3" cy="21"/>
              </a:xfrm>
              <a:custGeom>
                <a:avLst/>
                <a:gdLst>
                  <a:gd name="T0" fmla="*/ 2 w 3"/>
                  <a:gd name="T1" fmla="*/ 21 h 21"/>
                  <a:gd name="T2" fmla="*/ 3 w 3"/>
                  <a:gd name="T3" fmla="*/ 15 h 21"/>
                  <a:gd name="T4" fmla="*/ 3 w 3"/>
                  <a:gd name="T5" fmla="*/ 8 h 21"/>
                  <a:gd name="T6" fmla="*/ 2 w 3"/>
                  <a:gd name="T7" fmla="*/ 3 h 21"/>
                  <a:gd name="T8" fmla="*/ 0 w 3"/>
                  <a:gd name="T9" fmla="*/ 0 h 21"/>
                </a:gdLst>
                <a:ahLst/>
                <a:cxnLst>
                  <a:cxn ang="0">
                    <a:pos x="T0" y="T1"/>
                  </a:cxn>
                  <a:cxn ang="0">
                    <a:pos x="T2" y="T3"/>
                  </a:cxn>
                  <a:cxn ang="0">
                    <a:pos x="T4" y="T5"/>
                  </a:cxn>
                  <a:cxn ang="0">
                    <a:pos x="T6" y="T7"/>
                  </a:cxn>
                  <a:cxn ang="0">
                    <a:pos x="T8" y="T9"/>
                  </a:cxn>
                </a:cxnLst>
                <a:rect l="0" t="0" r="r" b="b"/>
                <a:pathLst>
                  <a:path w="3" h="21">
                    <a:moveTo>
                      <a:pt x="2" y="21"/>
                    </a:moveTo>
                    <a:lnTo>
                      <a:pt x="3" y="15"/>
                    </a:lnTo>
                    <a:lnTo>
                      <a:pt x="3" y="8"/>
                    </a:lnTo>
                    <a:lnTo>
                      <a:pt x="2"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56" name="Freeform 1568"/>
              <p:cNvSpPr>
                <a:spLocks/>
              </p:cNvSpPr>
              <p:nvPr userDrawn="1"/>
            </p:nvSpPr>
            <p:spPr bwMode="gray">
              <a:xfrm>
                <a:off x="2732" y="1116"/>
                <a:ext cx="21" cy="2"/>
              </a:xfrm>
              <a:custGeom>
                <a:avLst/>
                <a:gdLst>
                  <a:gd name="T0" fmla="*/ 21 w 21"/>
                  <a:gd name="T1" fmla="*/ 0 h 2"/>
                  <a:gd name="T2" fmla="*/ 15 w 21"/>
                  <a:gd name="T3" fmla="*/ 2 h 2"/>
                  <a:gd name="T4" fmla="*/ 10 w 21"/>
                  <a:gd name="T5" fmla="*/ 2 h 2"/>
                  <a:gd name="T6" fmla="*/ 5 w 21"/>
                  <a:gd name="T7" fmla="*/ 2 h 2"/>
                  <a:gd name="T8" fmla="*/ 0 w 21"/>
                  <a:gd name="T9" fmla="*/ 0 h 2"/>
                </a:gdLst>
                <a:ahLst/>
                <a:cxnLst>
                  <a:cxn ang="0">
                    <a:pos x="T0" y="T1"/>
                  </a:cxn>
                  <a:cxn ang="0">
                    <a:pos x="T2" y="T3"/>
                  </a:cxn>
                  <a:cxn ang="0">
                    <a:pos x="T4" y="T5"/>
                  </a:cxn>
                  <a:cxn ang="0">
                    <a:pos x="T6" y="T7"/>
                  </a:cxn>
                  <a:cxn ang="0">
                    <a:pos x="T8" y="T9"/>
                  </a:cxn>
                </a:cxnLst>
                <a:rect l="0" t="0" r="r" b="b"/>
                <a:pathLst>
                  <a:path w="21" h="2">
                    <a:moveTo>
                      <a:pt x="21" y="0"/>
                    </a:moveTo>
                    <a:lnTo>
                      <a:pt x="15" y="2"/>
                    </a:lnTo>
                    <a:lnTo>
                      <a:pt x="10" y="2"/>
                    </a:lnTo>
                    <a:lnTo>
                      <a:pt x="5"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57" name="Line 1569"/>
              <p:cNvSpPr>
                <a:spLocks noChangeShapeType="1"/>
              </p:cNvSpPr>
              <p:nvPr userDrawn="1"/>
            </p:nvSpPr>
            <p:spPr bwMode="gray">
              <a:xfrm>
                <a:off x="2742" y="999"/>
                <a:ext cx="1" cy="23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58" name="Line 1570"/>
              <p:cNvSpPr>
                <a:spLocks noChangeShapeType="1"/>
              </p:cNvSpPr>
              <p:nvPr userDrawn="1"/>
            </p:nvSpPr>
            <p:spPr bwMode="gray">
              <a:xfrm>
                <a:off x="2753" y="997"/>
                <a:ext cx="1"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59" name="Freeform 1571"/>
              <p:cNvSpPr>
                <a:spLocks/>
              </p:cNvSpPr>
              <p:nvPr userDrawn="1"/>
            </p:nvSpPr>
            <p:spPr bwMode="gray">
              <a:xfrm>
                <a:off x="2732" y="1233"/>
                <a:ext cx="21" cy="4"/>
              </a:xfrm>
              <a:custGeom>
                <a:avLst/>
                <a:gdLst>
                  <a:gd name="T0" fmla="*/ 21 w 21"/>
                  <a:gd name="T1" fmla="*/ 0 h 4"/>
                  <a:gd name="T2" fmla="*/ 14 w 21"/>
                  <a:gd name="T3" fmla="*/ 4 h 4"/>
                  <a:gd name="T4" fmla="*/ 7 w 21"/>
                  <a:gd name="T5" fmla="*/ 4 h 4"/>
                  <a:gd name="T6" fmla="*/ 0 w 21"/>
                  <a:gd name="T7" fmla="*/ 2 h 4"/>
                </a:gdLst>
                <a:ahLst/>
                <a:cxnLst>
                  <a:cxn ang="0">
                    <a:pos x="T0" y="T1"/>
                  </a:cxn>
                  <a:cxn ang="0">
                    <a:pos x="T2" y="T3"/>
                  </a:cxn>
                  <a:cxn ang="0">
                    <a:pos x="T4" y="T5"/>
                  </a:cxn>
                  <a:cxn ang="0">
                    <a:pos x="T6" y="T7"/>
                  </a:cxn>
                </a:cxnLst>
                <a:rect l="0" t="0" r="r" b="b"/>
                <a:pathLst>
                  <a:path w="21" h="4">
                    <a:moveTo>
                      <a:pt x="21" y="0"/>
                    </a:moveTo>
                    <a:lnTo>
                      <a:pt x="14" y="4"/>
                    </a:lnTo>
                    <a:lnTo>
                      <a:pt x="7" y="4"/>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60" name="Line 1572"/>
              <p:cNvSpPr>
                <a:spLocks noChangeShapeType="1"/>
              </p:cNvSpPr>
              <p:nvPr userDrawn="1"/>
            </p:nvSpPr>
            <p:spPr bwMode="gray">
              <a:xfrm flipV="1">
                <a:off x="2732" y="997"/>
                <a:ext cx="1" cy="23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61" name="Freeform 1573"/>
              <p:cNvSpPr>
                <a:spLocks/>
              </p:cNvSpPr>
              <p:nvPr userDrawn="1"/>
            </p:nvSpPr>
            <p:spPr bwMode="gray">
              <a:xfrm>
                <a:off x="2732" y="997"/>
                <a:ext cx="21" cy="2"/>
              </a:xfrm>
              <a:custGeom>
                <a:avLst/>
                <a:gdLst>
                  <a:gd name="T0" fmla="*/ 0 w 21"/>
                  <a:gd name="T1" fmla="*/ 0 h 2"/>
                  <a:gd name="T2" fmla="*/ 7 w 21"/>
                  <a:gd name="T3" fmla="*/ 2 h 2"/>
                  <a:gd name="T4" fmla="*/ 14 w 21"/>
                  <a:gd name="T5" fmla="*/ 2 h 2"/>
                  <a:gd name="T6" fmla="*/ 21 w 21"/>
                  <a:gd name="T7" fmla="*/ 0 h 2"/>
                </a:gdLst>
                <a:ahLst/>
                <a:cxnLst>
                  <a:cxn ang="0">
                    <a:pos x="T0" y="T1"/>
                  </a:cxn>
                  <a:cxn ang="0">
                    <a:pos x="T2" y="T3"/>
                  </a:cxn>
                  <a:cxn ang="0">
                    <a:pos x="T4" y="T5"/>
                  </a:cxn>
                  <a:cxn ang="0">
                    <a:pos x="T6" y="T7"/>
                  </a:cxn>
                </a:cxnLst>
                <a:rect l="0" t="0" r="r" b="b"/>
                <a:pathLst>
                  <a:path w="21" h="2">
                    <a:moveTo>
                      <a:pt x="0" y="0"/>
                    </a:moveTo>
                    <a:lnTo>
                      <a:pt x="7" y="2"/>
                    </a:lnTo>
                    <a:lnTo>
                      <a:pt x="14" y="2"/>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62" name="Freeform 1574"/>
              <p:cNvSpPr>
                <a:spLocks/>
              </p:cNvSpPr>
              <p:nvPr userDrawn="1"/>
            </p:nvSpPr>
            <p:spPr bwMode="gray">
              <a:xfrm>
                <a:off x="2842" y="1181"/>
                <a:ext cx="10" cy="10"/>
              </a:xfrm>
              <a:custGeom>
                <a:avLst/>
                <a:gdLst>
                  <a:gd name="T0" fmla="*/ 10 w 10"/>
                  <a:gd name="T1" fmla="*/ 0 h 10"/>
                  <a:gd name="T2" fmla="*/ 10 w 10"/>
                  <a:gd name="T3" fmla="*/ 5 h 10"/>
                  <a:gd name="T4" fmla="*/ 9 w 10"/>
                  <a:gd name="T5" fmla="*/ 8 h 10"/>
                  <a:gd name="T6" fmla="*/ 5 w 10"/>
                  <a:gd name="T7" fmla="*/ 8 h 10"/>
                  <a:gd name="T8" fmla="*/ 3 w 10"/>
                  <a:gd name="T9" fmla="*/ 10 h 10"/>
                  <a:gd name="T10" fmla="*/ 0 w 10"/>
                  <a:gd name="T11" fmla="*/ 8 h 10"/>
                </a:gdLst>
                <a:ahLst/>
                <a:cxnLst>
                  <a:cxn ang="0">
                    <a:pos x="T0" y="T1"/>
                  </a:cxn>
                  <a:cxn ang="0">
                    <a:pos x="T2" y="T3"/>
                  </a:cxn>
                  <a:cxn ang="0">
                    <a:pos x="T4" y="T5"/>
                  </a:cxn>
                  <a:cxn ang="0">
                    <a:pos x="T6" y="T7"/>
                  </a:cxn>
                  <a:cxn ang="0">
                    <a:pos x="T8" y="T9"/>
                  </a:cxn>
                  <a:cxn ang="0">
                    <a:pos x="T10" y="T11"/>
                  </a:cxn>
                </a:cxnLst>
                <a:rect l="0" t="0" r="r" b="b"/>
                <a:pathLst>
                  <a:path w="10" h="10">
                    <a:moveTo>
                      <a:pt x="10" y="0"/>
                    </a:moveTo>
                    <a:lnTo>
                      <a:pt x="10" y="5"/>
                    </a:lnTo>
                    <a:lnTo>
                      <a:pt x="9" y="8"/>
                    </a:lnTo>
                    <a:lnTo>
                      <a:pt x="5" y="8"/>
                    </a:lnTo>
                    <a:lnTo>
                      <a:pt x="3" y="10"/>
                    </a:lnTo>
                    <a:lnTo>
                      <a:pt x="0"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63" name="Line 1575"/>
              <p:cNvSpPr>
                <a:spLocks noChangeShapeType="1"/>
              </p:cNvSpPr>
              <p:nvPr userDrawn="1"/>
            </p:nvSpPr>
            <p:spPr bwMode="gray">
              <a:xfrm flipV="1">
                <a:off x="2749" y="1156"/>
                <a:ext cx="163" cy="8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64" name="Line 1576"/>
              <p:cNvSpPr>
                <a:spLocks noChangeShapeType="1"/>
              </p:cNvSpPr>
              <p:nvPr userDrawn="1"/>
            </p:nvSpPr>
            <p:spPr bwMode="gray">
              <a:xfrm flipV="1">
                <a:off x="2753" y="1149"/>
                <a:ext cx="159"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65" name="Freeform 1577"/>
              <p:cNvSpPr>
                <a:spLocks/>
              </p:cNvSpPr>
              <p:nvPr userDrawn="1"/>
            </p:nvSpPr>
            <p:spPr bwMode="gray">
              <a:xfrm>
                <a:off x="2908" y="1149"/>
                <a:ext cx="4" cy="7"/>
              </a:xfrm>
              <a:custGeom>
                <a:avLst/>
                <a:gdLst>
                  <a:gd name="T0" fmla="*/ 4 w 4"/>
                  <a:gd name="T1" fmla="*/ 0 h 7"/>
                  <a:gd name="T2" fmla="*/ 4 w 4"/>
                  <a:gd name="T3" fmla="*/ 4 h 7"/>
                  <a:gd name="T4" fmla="*/ 4 w 4"/>
                  <a:gd name="T5" fmla="*/ 5 h 7"/>
                  <a:gd name="T6" fmla="*/ 4 w 4"/>
                  <a:gd name="T7" fmla="*/ 7 h 7"/>
                  <a:gd name="T8" fmla="*/ 2 w 4"/>
                  <a:gd name="T9" fmla="*/ 7 h 7"/>
                  <a:gd name="T10" fmla="*/ 0 w 4"/>
                  <a:gd name="T11" fmla="*/ 5 h 7"/>
                </a:gdLst>
                <a:ahLst/>
                <a:cxnLst>
                  <a:cxn ang="0">
                    <a:pos x="T0" y="T1"/>
                  </a:cxn>
                  <a:cxn ang="0">
                    <a:pos x="T2" y="T3"/>
                  </a:cxn>
                  <a:cxn ang="0">
                    <a:pos x="T4" y="T5"/>
                  </a:cxn>
                  <a:cxn ang="0">
                    <a:pos x="T6" y="T7"/>
                  </a:cxn>
                  <a:cxn ang="0">
                    <a:pos x="T8" y="T9"/>
                  </a:cxn>
                  <a:cxn ang="0">
                    <a:pos x="T10" y="T11"/>
                  </a:cxn>
                </a:cxnLst>
                <a:rect l="0" t="0" r="r" b="b"/>
                <a:pathLst>
                  <a:path w="4" h="7">
                    <a:moveTo>
                      <a:pt x="4" y="0"/>
                    </a:moveTo>
                    <a:lnTo>
                      <a:pt x="4" y="4"/>
                    </a:lnTo>
                    <a:lnTo>
                      <a:pt x="4" y="5"/>
                    </a:lnTo>
                    <a:lnTo>
                      <a:pt x="4" y="7"/>
                    </a:lnTo>
                    <a:lnTo>
                      <a:pt x="2" y="7"/>
                    </a:lnTo>
                    <a:lnTo>
                      <a:pt x="0" y="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66" name="Line 1578"/>
              <p:cNvSpPr>
                <a:spLocks noChangeShapeType="1"/>
              </p:cNvSpPr>
              <p:nvPr userDrawn="1"/>
            </p:nvSpPr>
            <p:spPr bwMode="gray">
              <a:xfrm flipH="1">
                <a:off x="2740" y="1154"/>
                <a:ext cx="168" cy="9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67" name="Freeform 1579"/>
              <p:cNvSpPr>
                <a:spLocks/>
              </p:cNvSpPr>
              <p:nvPr userDrawn="1"/>
            </p:nvSpPr>
            <p:spPr bwMode="gray">
              <a:xfrm>
                <a:off x="2740" y="1233"/>
                <a:ext cx="13" cy="11"/>
              </a:xfrm>
              <a:custGeom>
                <a:avLst/>
                <a:gdLst>
                  <a:gd name="T0" fmla="*/ 13 w 13"/>
                  <a:gd name="T1" fmla="*/ 0 h 11"/>
                  <a:gd name="T2" fmla="*/ 13 w 13"/>
                  <a:gd name="T3" fmla="*/ 4 h 11"/>
                  <a:gd name="T4" fmla="*/ 11 w 13"/>
                  <a:gd name="T5" fmla="*/ 7 h 11"/>
                  <a:gd name="T6" fmla="*/ 7 w 13"/>
                  <a:gd name="T7" fmla="*/ 9 h 11"/>
                  <a:gd name="T8" fmla="*/ 6 w 13"/>
                  <a:gd name="T9" fmla="*/ 11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13" y="0"/>
                    </a:moveTo>
                    <a:lnTo>
                      <a:pt x="13" y="4"/>
                    </a:lnTo>
                    <a:lnTo>
                      <a:pt x="11" y="7"/>
                    </a:lnTo>
                    <a:lnTo>
                      <a:pt x="7" y="9"/>
                    </a:lnTo>
                    <a:lnTo>
                      <a:pt x="6" y="11"/>
                    </a:lnTo>
                    <a:lnTo>
                      <a:pt x="0" y="1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68" name="Freeform 1580"/>
              <p:cNvSpPr>
                <a:spLocks/>
              </p:cNvSpPr>
              <p:nvPr userDrawn="1"/>
            </p:nvSpPr>
            <p:spPr bwMode="gray">
              <a:xfrm>
                <a:off x="3099" y="820"/>
                <a:ext cx="5" cy="7"/>
              </a:xfrm>
              <a:custGeom>
                <a:avLst/>
                <a:gdLst>
                  <a:gd name="T0" fmla="*/ 3 w 5"/>
                  <a:gd name="T1" fmla="*/ 0 h 7"/>
                  <a:gd name="T2" fmla="*/ 0 w 5"/>
                  <a:gd name="T3" fmla="*/ 2 h 7"/>
                  <a:gd name="T4" fmla="*/ 0 w 5"/>
                  <a:gd name="T5" fmla="*/ 4 h 7"/>
                  <a:gd name="T6" fmla="*/ 2 w 5"/>
                  <a:gd name="T7" fmla="*/ 6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2"/>
                    </a:lnTo>
                    <a:lnTo>
                      <a:pt x="0" y="4"/>
                    </a:lnTo>
                    <a:lnTo>
                      <a:pt x="2" y="6"/>
                    </a:lnTo>
                    <a:lnTo>
                      <a:pt x="3" y="7"/>
                    </a:lnTo>
                    <a:lnTo>
                      <a:pt x="5"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69" name="Line 1581"/>
              <p:cNvSpPr>
                <a:spLocks noChangeShapeType="1"/>
              </p:cNvSpPr>
              <p:nvPr userDrawn="1"/>
            </p:nvSpPr>
            <p:spPr bwMode="gray">
              <a:xfrm flipV="1">
                <a:off x="3253" y="742"/>
                <a:ext cx="2" cy="1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70" name="Line 1582"/>
              <p:cNvSpPr>
                <a:spLocks noChangeShapeType="1"/>
              </p:cNvSpPr>
              <p:nvPr userDrawn="1"/>
            </p:nvSpPr>
            <p:spPr bwMode="gray">
              <a:xfrm flipV="1">
                <a:off x="3249" y="745"/>
                <a:ext cx="2" cy="10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71" name="Freeform 1583"/>
              <p:cNvSpPr>
                <a:spLocks/>
              </p:cNvSpPr>
              <p:nvPr userDrawn="1"/>
            </p:nvSpPr>
            <p:spPr bwMode="gray">
              <a:xfrm>
                <a:off x="3249" y="738"/>
                <a:ext cx="6" cy="7"/>
              </a:xfrm>
              <a:custGeom>
                <a:avLst/>
                <a:gdLst>
                  <a:gd name="T0" fmla="*/ 2 w 6"/>
                  <a:gd name="T1" fmla="*/ 7 h 7"/>
                  <a:gd name="T2" fmla="*/ 4 w 6"/>
                  <a:gd name="T3" fmla="*/ 5 h 7"/>
                  <a:gd name="T4" fmla="*/ 6 w 6"/>
                  <a:gd name="T5" fmla="*/ 4 h 7"/>
                  <a:gd name="T6" fmla="*/ 4 w 6"/>
                  <a:gd name="T7" fmla="*/ 2 h 7"/>
                  <a:gd name="T8" fmla="*/ 2 w 6"/>
                  <a:gd name="T9" fmla="*/ 0 h 7"/>
                  <a:gd name="T10" fmla="*/ 0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2" y="7"/>
                    </a:moveTo>
                    <a:lnTo>
                      <a:pt x="4" y="5"/>
                    </a:lnTo>
                    <a:lnTo>
                      <a:pt x="6" y="4"/>
                    </a:lnTo>
                    <a:lnTo>
                      <a:pt x="4" y="2"/>
                    </a:lnTo>
                    <a:lnTo>
                      <a:pt x="2"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72" name="Line 1584"/>
              <p:cNvSpPr>
                <a:spLocks noChangeShapeType="1"/>
              </p:cNvSpPr>
              <p:nvPr userDrawn="1"/>
            </p:nvSpPr>
            <p:spPr bwMode="gray">
              <a:xfrm flipH="1">
                <a:off x="3246" y="738"/>
                <a:ext cx="3" cy="1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73" name="Freeform 1585"/>
              <p:cNvSpPr>
                <a:spLocks/>
              </p:cNvSpPr>
              <p:nvPr userDrawn="1"/>
            </p:nvSpPr>
            <p:spPr bwMode="gray">
              <a:xfrm>
                <a:off x="3146" y="777"/>
                <a:ext cx="12" cy="15"/>
              </a:xfrm>
              <a:custGeom>
                <a:avLst/>
                <a:gdLst>
                  <a:gd name="T0" fmla="*/ 12 w 12"/>
                  <a:gd name="T1" fmla="*/ 15 h 15"/>
                  <a:gd name="T2" fmla="*/ 11 w 12"/>
                  <a:gd name="T3" fmla="*/ 10 h 15"/>
                  <a:gd name="T4" fmla="*/ 9 w 12"/>
                  <a:gd name="T5" fmla="*/ 5 h 15"/>
                  <a:gd name="T6" fmla="*/ 5 w 12"/>
                  <a:gd name="T7" fmla="*/ 1 h 15"/>
                  <a:gd name="T8" fmla="*/ 0 w 12"/>
                  <a:gd name="T9" fmla="*/ 0 h 15"/>
                </a:gdLst>
                <a:ahLst/>
                <a:cxnLst>
                  <a:cxn ang="0">
                    <a:pos x="T0" y="T1"/>
                  </a:cxn>
                  <a:cxn ang="0">
                    <a:pos x="T2" y="T3"/>
                  </a:cxn>
                  <a:cxn ang="0">
                    <a:pos x="T4" y="T5"/>
                  </a:cxn>
                  <a:cxn ang="0">
                    <a:pos x="T6" y="T7"/>
                  </a:cxn>
                  <a:cxn ang="0">
                    <a:pos x="T8" y="T9"/>
                  </a:cxn>
                </a:cxnLst>
                <a:rect l="0" t="0" r="r" b="b"/>
                <a:pathLst>
                  <a:path w="12" h="15">
                    <a:moveTo>
                      <a:pt x="12" y="15"/>
                    </a:moveTo>
                    <a:lnTo>
                      <a:pt x="11" y="10"/>
                    </a:lnTo>
                    <a:lnTo>
                      <a:pt x="9" y="5"/>
                    </a:lnTo>
                    <a:lnTo>
                      <a:pt x="5" y="1"/>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74" name="Line 1586"/>
              <p:cNvSpPr>
                <a:spLocks noChangeShapeType="1"/>
              </p:cNvSpPr>
              <p:nvPr userDrawn="1"/>
            </p:nvSpPr>
            <p:spPr bwMode="gray">
              <a:xfrm flipH="1">
                <a:off x="3094" y="735"/>
                <a:ext cx="155"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75" name="Line 1587"/>
              <p:cNvSpPr>
                <a:spLocks noChangeShapeType="1"/>
              </p:cNvSpPr>
              <p:nvPr userDrawn="1"/>
            </p:nvSpPr>
            <p:spPr bwMode="gray">
              <a:xfrm flipH="1">
                <a:off x="3102" y="745"/>
                <a:ext cx="149"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76" name="Freeform 1588"/>
              <p:cNvSpPr>
                <a:spLocks/>
              </p:cNvSpPr>
              <p:nvPr userDrawn="1"/>
            </p:nvSpPr>
            <p:spPr bwMode="gray">
              <a:xfrm>
                <a:off x="3081" y="808"/>
                <a:ext cx="21" cy="12"/>
              </a:xfrm>
              <a:custGeom>
                <a:avLst/>
                <a:gdLst>
                  <a:gd name="T0" fmla="*/ 21 w 21"/>
                  <a:gd name="T1" fmla="*/ 12 h 12"/>
                  <a:gd name="T2" fmla="*/ 18 w 21"/>
                  <a:gd name="T3" fmla="*/ 7 h 12"/>
                  <a:gd name="T4" fmla="*/ 13 w 21"/>
                  <a:gd name="T5" fmla="*/ 4 h 12"/>
                  <a:gd name="T6" fmla="*/ 7 w 21"/>
                  <a:gd name="T7" fmla="*/ 2 h 12"/>
                  <a:gd name="T8" fmla="*/ 0 w 21"/>
                  <a:gd name="T9" fmla="*/ 0 h 12"/>
                </a:gdLst>
                <a:ahLst/>
                <a:cxnLst>
                  <a:cxn ang="0">
                    <a:pos x="T0" y="T1"/>
                  </a:cxn>
                  <a:cxn ang="0">
                    <a:pos x="T2" y="T3"/>
                  </a:cxn>
                  <a:cxn ang="0">
                    <a:pos x="T4" y="T5"/>
                  </a:cxn>
                  <a:cxn ang="0">
                    <a:pos x="T6" y="T7"/>
                  </a:cxn>
                  <a:cxn ang="0">
                    <a:pos x="T8" y="T9"/>
                  </a:cxn>
                </a:cxnLst>
                <a:rect l="0" t="0" r="r" b="b"/>
                <a:pathLst>
                  <a:path w="21" h="12">
                    <a:moveTo>
                      <a:pt x="21" y="12"/>
                    </a:moveTo>
                    <a:lnTo>
                      <a:pt x="18" y="7"/>
                    </a:lnTo>
                    <a:lnTo>
                      <a:pt x="13" y="4"/>
                    </a:lnTo>
                    <a:lnTo>
                      <a:pt x="7"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77" name="Line 1589"/>
              <p:cNvSpPr>
                <a:spLocks noChangeShapeType="1"/>
              </p:cNvSpPr>
              <p:nvPr userDrawn="1"/>
            </p:nvSpPr>
            <p:spPr bwMode="gray">
              <a:xfrm flipV="1">
                <a:off x="3081" y="729"/>
                <a:ext cx="160" cy="7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78" name="Freeform 1590"/>
              <p:cNvSpPr>
                <a:spLocks/>
              </p:cNvSpPr>
              <p:nvPr userDrawn="1"/>
            </p:nvSpPr>
            <p:spPr bwMode="gray">
              <a:xfrm>
                <a:off x="3241" y="729"/>
                <a:ext cx="10" cy="16"/>
              </a:xfrm>
              <a:custGeom>
                <a:avLst/>
                <a:gdLst>
                  <a:gd name="T0" fmla="*/ 0 w 10"/>
                  <a:gd name="T1" fmla="*/ 0 h 16"/>
                  <a:gd name="T2" fmla="*/ 5 w 10"/>
                  <a:gd name="T3" fmla="*/ 2 h 16"/>
                  <a:gd name="T4" fmla="*/ 8 w 10"/>
                  <a:gd name="T5" fmla="*/ 6 h 16"/>
                  <a:gd name="T6" fmla="*/ 10 w 10"/>
                  <a:gd name="T7" fmla="*/ 11 h 16"/>
                  <a:gd name="T8" fmla="*/ 10 w 10"/>
                  <a:gd name="T9" fmla="*/ 16 h 16"/>
                </a:gdLst>
                <a:ahLst/>
                <a:cxnLst>
                  <a:cxn ang="0">
                    <a:pos x="T0" y="T1"/>
                  </a:cxn>
                  <a:cxn ang="0">
                    <a:pos x="T2" y="T3"/>
                  </a:cxn>
                  <a:cxn ang="0">
                    <a:pos x="T4" y="T5"/>
                  </a:cxn>
                  <a:cxn ang="0">
                    <a:pos x="T6" y="T7"/>
                  </a:cxn>
                  <a:cxn ang="0">
                    <a:pos x="T8" y="T9"/>
                  </a:cxn>
                </a:cxnLst>
                <a:rect l="0" t="0" r="r" b="b"/>
                <a:pathLst>
                  <a:path w="10" h="16">
                    <a:moveTo>
                      <a:pt x="0" y="0"/>
                    </a:moveTo>
                    <a:lnTo>
                      <a:pt x="5" y="2"/>
                    </a:lnTo>
                    <a:lnTo>
                      <a:pt x="8" y="6"/>
                    </a:lnTo>
                    <a:lnTo>
                      <a:pt x="10" y="11"/>
                    </a:lnTo>
                    <a:lnTo>
                      <a:pt x="1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79" name="Freeform 1591"/>
              <p:cNvSpPr>
                <a:spLocks/>
              </p:cNvSpPr>
              <p:nvPr userDrawn="1"/>
            </p:nvSpPr>
            <p:spPr bwMode="gray">
              <a:xfrm>
                <a:off x="3141" y="698"/>
                <a:ext cx="9" cy="10"/>
              </a:xfrm>
              <a:custGeom>
                <a:avLst/>
                <a:gdLst>
                  <a:gd name="T0" fmla="*/ 9 w 9"/>
                  <a:gd name="T1" fmla="*/ 10 h 10"/>
                  <a:gd name="T2" fmla="*/ 9 w 9"/>
                  <a:gd name="T3" fmla="*/ 5 h 10"/>
                  <a:gd name="T4" fmla="*/ 7 w 9"/>
                  <a:gd name="T5" fmla="*/ 2 h 10"/>
                  <a:gd name="T6" fmla="*/ 5 w 9"/>
                  <a:gd name="T7" fmla="*/ 2 h 10"/>
                  <a:gd name="T8" fmla="*/ 2 w 9"/>
                  <a:gd name="T9" fmla="*/ 0 h 10"/>
                  <a:gd name="T10" fmla="*/ 0 w 9"/>
                  <a:gd name="T11" fmla="*/ 2 h 10"/>
                </a:gdLst>
                <a:ahLst/>
                <a:cxnLst>
                  <a:cxn ang="0">
                    <a:pos x="T0" y="T1"/>
                  </a:cxn>
                  <a:cxn ang="0">
                    <a:pos x="T2" y="T3"/>
                  </a:cxn>
                  <a:cxn ang="0">
                    <a:pos x="T4" y="T5"/>
                  </a:cxn>
                  <a:cxn ang="0">
                    <a:pos x="T6" y="T7"/>
                  </a:cxn>
                  <a:cxn ang="0">
                    <a:pos x="T8" y="T9"/>
                  </a:cxn>
                  <a:cxn ang="0">
                    <a:pos x="T10" y="T11"/>
                  </a:cxn>
                </a:cxnLst>
                <a:rect l="0" t="0" r="r" b="b"/>
                <a:pathLst>
                  <a:path w="9" h="10">
                    <a:moveTo>
                      <a:pt x="9" y="10"/>
                    </a:moveTo>
                    <a:lnTo>
                      <a:pt x="9" y="5"/>
                    </a:lnTo>
                    <a:lnTo>
                      <a:pt x="7" y="2"/>
                    </a:lnTo>
                    <a:lnTo>
                      <a:pt x="5" y="2"/>
                    </a:lnTo>
                    <a:lnTo>
                      <a:pt x="2"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80" name="Line 1592"/>
              <p:cNvSpPr>
                <a:spLocks noChangeShapeType="1"/>
              </p:cNvSpPr>
              <p:nvPr userDrawn="1"/>
            </p:nvSpPr>
            <p:spPr bwMode="gray">
              <a:xfrm>
                <a:off x="3048" y="672"/>
                <a:ext cx="198" cy="5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81" name="Line 1593"/>
              <p:cNvSpPr>
                <a:spLocks noChangeShapeType="1"/>
              </p:cNvSpPr>
              <p:nvPr userDrawn="1"/>
            </p:nvSpPr>
            <p:spPr bwMode="gray">
              <a:xfrm>
                <a:off x="3052" y="679"/>
                <a:ext cx="197" cy="5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82" name="Freeform 1594"/>
              <p:cNvSpPr>
                <a:spLocks/>
              </p:cNvSpPr>
              <p:nvPr userDrawn="1"/>
            </p:nvSpPr>
            <p:spPr bwMode="gray">
              <a:xfrm>
                <a:off x="3241" y="728"/>
                <a:ext cx="8" cy="10"/>
              </a:xfrm>
              <a:custGeom>
                <a:avLst/>
                <a:gdLst>
                  <a:gd name="T0" fmla="*/ 8 w 8"/>
                  <a:gd name="T1" fmla="*/ 10 h 10"/>
                  <a:gd name="T2" fmla="*/ 8 w 8"/>
                  <a:gd name="T3" fmla="*/ 7 h 10"/>
                  <a:gd name="T4" fmla="*/ 7 w 8"/>
                  <a:gd name="T5" fmla="*/ 3 h 10"/>
                  <a:gd name="T6" fmla="*/ 7 w 8"/>
                  <a:gd name="T7" fmla="*/ 1 h 10"/>
                  <a:gd name="T8" fmla="*/ 5 w 8"/>
                  <a:gd name="T9" fmla="*/ 0 h 10"/>
                  <a:gd name="T10" fmla="*/ 3 w 8"/>
                  <a:gd name="T11" fmla="*/ 0 h 10"/>
                  <a:gd name="T12" fmla="*/ 0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10"/>
                    </a:moveTo>
                    <a:lnTo>
                      <a:pt x="8" y="7"/>
                    </a:lnTo>
                    <a:lnTo>
                      <a:pt x="7" y="3"/>
                    </a:lnTo>
                    <a:lnTo>
                      <a:pt x="7" y="1"/>
                    </a:lnTo>
                    <a:lnTo>
                      <a:pt x="5" y="0"/>
                    </a:lnTo>
                    <a:lnTo>
                      <a:pt x="3" y="0"/>
                    </a:lnTo>
                    <a:lnTo>
                      <a:pt x="0" y="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83" name="Line 1595"/>
              <p:cNvSpPr>
                <a:spLocks noChangeShapeType="1"/>
              </p:cNvSpPr>
              <p:nvPr userDrawn="1"/>
            </p:nvSpPr>
            <p:spPr bwMode="gray">
              <a:xfrm flipH="1" flipV="1">
                <a:off x="3043" y="670"/>
                <a:ext cx="198" cy="5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84" name="Freeform 1596"/>
              <p:cNvSpPr>
                <a:spLocks/>
              </p:cNvSpPr>
              <p:nvPr userDrawn="1"/>
            </p:nvSpPr>
            <p:spPr bwMode="gray">
              <a:xfrm>
                <a:off x="3043" y="670"/>
                <a:ext cx="9" cy="9"/>
              </a:xfrm>
              <a:custGeom>
                <a:avLst/>
                <a:gdLst>
                  <a:gd name="T0" fmla="*/ 0 w 9"/>
                  <a:gd name="T1" fmla="*/ 0 h 9"/>
                  <a:gd name="T2" fmla="*/ 3 w 9"/>
                  <a:gd name="T3" fmla="*/ 0 h 9"/>
                  <a:gd name="T4" fmla="*/ 5 w 9"/>
                  <a:gd name="T5" fmla="*/ 0 h 9"/>
                  <a:gd name="T6" fmla="*/ 7 w 9"/>
                  <a:gd name="T7" fmla="*/ 2 h 9"/>
                  <a:gd name="T8" fmla="*/ 7 w 9"/>
                  <a:gd name="T9" fmla="*/ 3 h 9"/>
                  <a:gd name="T10" fmla="*/ 9 w 9"/>
                  <a:gd name="T11" fmla="*/ 7 h 9"/>
                  <a:gd name="T12" fmla="*/ 9 w 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0" y="0"/>
                    </a:moveTo>
                    <a:lnTo>
                      <a:pt x="3" y="0"/>
                    </a:lnTo>
                    <a:lnTo>
                      <a:pt x="5" y="0"/>
                    </a:lnTo>
                    <a:lnTo>
                      <a:pt x="7" y="2"/>
                    </a:lnTo>
                    <a:lnTo>
                      <a:pt x="7" y="3"/>
                    </a:lnTo>
                    <a:lnTo>
                      <a:pt x="9" y="7"/>
                    </a:lnTo>
                    <a:lnTo>
                      <a:pt x="9"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85" name="Freeform 1597"/>
              <p:cNvSpPr>
                <a:spLocks/>
              </p:cNvSpPr>
              <p:nvPr userDrawn="1"/>
            </p:nvSpPr>
            <p:spPr bwMode="gray">
              <a:xfrm>
                <a:off x="2630" y="948"/>
                <a:ext cx="9" cy="18"/>
              </a:xfrm>
              <a:custGeom>
                <a:avLst/>
                <a:gdLst>
                  <a:gd name="T0" fmla="*/ 9 w 9"/>
                  <a:gd name="T1" fmla="*/ 0 h 18"/>
                  <a:gd name="T2" fmla="*/ 5 w 9"/>
                  <a:gd name="T3" fmla="*/ 2 h 18"/>
                  <a:gd name="T4" fmla="*/ 2 w 9"/>
                  <a:gd name="T5" fmla="*/ 7 h 18"/>
                  <a:gd name="T6" fmla="*/ 0 w 9"/>
                  <a:gd name="T7" fmla="*/ 12 h 18"/>
                  <a:gd name="T8" fmla="*/ 0 w 9"/>
                  <a:gd name="T9" fmla="*/ 18 h 18"/>
                </a:gdLst>
                <a:ahLst/>
                <a:cxnLst>
                  <a:cxn ang="0">
                    <a:pos x="T0" y="T1"/>
                  </a:cxn>
                  <a:cxn ang="0">
                    <a:pos x="T2" y="T3"/>
                  </a:cxn>
                  <a:cxn ang="0">
                    <a:pos x="T4" y="T5"/>
                  </a:cxn>
                  <a:cxn ang="0">
                    <a:pos x="T6" y="T7"/>
                  </a:cxn>
                  <a:cxn ang="0">
                    <a:pos x="T8" y="T9"/>
                  </a:cxn>
                </a:cxnLst>
                <a:rect l="0" t="0" r="r" b="b"/>
                <a:pathLst>
                  <a:path w="9" h="18">
                    <a:moveTo>
                      <a:pt x="9" y="0"/>
                    </a:moveTo>
                    <a:lnTo>
                      <a:pt x="5" y="2"/>
                    </a:lnTo>
                    <a:lnTo>
                      <a:pt x="2" y="7"/>
                    </a:lnTo>
                    <a:lnTo>
                      <a:pt x="0" y="12"/>
                    </a:lnTo>
                    <a:lnTo>
                      <a:pt x="0"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86" name="Line 1598"/>
              <p:cNvSpPr>
                <a:spLocks noChangeShapeType="1"/>
              </p:cNvSpPr>
              <p:nvPr userDrawn="1"/>
            </p:nvSpPr>
            <p:spPr bwMode="gray">
              <a:xfrm>
                <a:off x="2532" y="922"/>
                <a:ext cx="201"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87" name="Line 1599"/>
              <p:cNvSpPr>
                <a:spLocks noChangeShapeType="1"/>
              </p:cNvSpPr>
              <p:nvPr userDrawn="1"/>
            </p:nvSpPr>
            <p:spPr bwMode="gray">
              <a:xfrm>
                <a:off x="2539" y="915"/>
                <a:ext cx="201"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88" name="Freeform 1600"/>
              <p:cNvSpPr>
                <a:spLocks/>
              </p:cNvSpPr>
              <p:nvPr userDrawn="1"/>
            </p:nvSpPr>
            <p:spPr bwMode="gray">
              <a:xfrm>
                <a:off x="2732" y="980"/>
                <a:ext cx="8" cy="17"/>
              </a:xfrm>
              <a:custGeom>
                <a:avLst/>
                <a:gdLst>
                  <a:gd name="T0" fmla="*/ 8 w 8"/>
                  <a:gd name="T1" fmla="*/ 0 h 17"/>
                  <a:gd name="T2" fmla="*/ 5 w 8"/>
                  <a:gd name="T3" fmla="*/ 3 h 17"/>
                  <a:gd name="T4" fmla="*/ 1 w 8"/>
                  <a:gd name="T5" fmla="*/ 8 h 17"/>
                  <a:gd name="T6" fmla="*/ 0 w 8"/>
                  <a:gd name="T7" fmla="*/ 14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5" y="3"/>
                    </a:lnTo>
                    <a:lnTo>
                      <a:pt x="1" y="8"/>
                    </a:lnTo>
                    <a:lnTo>
                      <a:pt x="0" y="14"/>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89" name="Line 1601"/>
              <p:cNvSpPr>
                <a:spLocks noChangeShapeType="1"/>
              </p:cNvSpPr>
              <p:nvPr userDrawn="1"/>
            </p:nvSpPr>
            <p:spPr bwMode="gray">
              <a:xfrm flipH="1" flipV="1">
                <a:off x="2530" y="934"/>
                <a:ext cx="202"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90" name="Freeform 1602"/>
              <p:cNvSpPr>
                <a:spLocks/>
              </p:cNvSpPr>
              <p:nvPr userDrawn="1"/>
            </p:nvSpPr>
            <p:spPr bwMode="gray">
              <a:xfrm>
                <a:off x="2530" y="915"/>
                <a:ext cx="9" cy="19"/>
              </a:xfrm>
              <a:custGeom>
                <a:avLst/>
                <a:gdLst>
                  <a:gd name="T0" fmla="*/ 0 w 9"/>
                  <a:gd name="T1" fmla="*/ 19 h 19"/>
                  <a:gd name="T2" fmla="*/ 0 w 9"/>
                  <a:gd name="T3" fmla="*/ 14 h 19"/>
                  <a:gd name="T4" fmla="*/ 2 w 9"/>
                  <a:gd name="T5" fmla="*/ 9 h 19"/>
                  <a:gd name="T6" fmla="*/ 6 w 9"/>
                  <a:gd name="T7" fmla="*/ 3 h 19"/>
                  <a:gd name="T8" fmla="*/ 9 w 9"/>
                  <a:gd name="T9" fmla="*/ 0 h 19"/>
                </a:gdLst>
                <a:ahLst/>
                <a:cxnLst>
                  <a:cxn ang="0">
                    <a:pos x="T0" y="T1"/>
                  </a:cxn>
                  <a:cxn ang="0">
                    <a:pos x="T2" y="T3"/>
                  </a:cxn>
                  <a:cxn ang="0">
                    <a:pos x="T4" y="T5"/>
                  </a:cxn>
                  <a:cxn ang="0">
                    <a:pos x="T6" y="T7"/>
                  </a:cxn>
                  <a:cxn ang="0">
                    <a:pos x="T8" y="T9"/>
                  </a:cxn>
                </a:cxnLst>
                <a:rect l="0" t="0" r="r" b="b"/>
                <a:pathLst>
                  <a:path w="9" h="19">
                    <a:moveTo>
                      <a:pt x="0" y="19"/>
                    </a:moveTo>
                    <a:lnTo>
                      <a:pt x="0" y="14"/>
                    </a:lnTo>
                    <a:lnTo>
                      <a:pt x="2" y="9"/>
                    </a:lnTo>
                    <a:lnTo>
                      <a:pt x="6"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91" name="Line 1603"/>
              <p:cNvSpPr>
                <a:spLocks noChangeShapeType="1"/>
              </p:cNvSpPr>
              <p:nvPr userDrawn="1"/>
            </p:nvSpPr>
            <p:spPr bwMode="gray">
              <a:xfrm flipH="1" flipV="1">
                <a:off x="2503" y="1016"/>
                <a:ext cx="22" cy="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92" name="Line 1604"/>
              <p:cNvSpPr>
                <a:spLocks noChangeShapeType="1"/>
              </p:cNvSpPr>
              <p:nvPr userDrawn="1"/>
            </p:nvSpPr>
            <p:spPr bwMode="gray">
              <a:xfrm flipH="1" flipV="1">
                <a:off x="2496" y="1008"/>
                <a:ext cx="29" cy="1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93" name="Freeform 1605"/>
              <p:cNvSpPr>
                <a:spLocks/>
              </p:cNvSpPr>
              <p:nvPr userDrawn="1"/>
            </p:nvSpPr>
            <p:spPr bwMode="gray">
              <a:xfrm>
                <a:off x="2496" y="1008"/>
                <a:ext cx="8" cy="8"/>
              </a:xfrm>
              <a:custGeom>
                <a:avLst/>
                <a:gdLst>
                  <a:gd name="T0" fmla="*/ 0 w 8"/>
                  <a:gd name="T1" fmla="*/ 0 h 8"/>
                  <a:gd name="T2" fmla="*/ 0 w 8"/>
                  <a:gd name="T3" fmla="*/ 3 h 8"/>
                  <a:gd name="T4" fmla="*/ 1 w 8"/>
                  <a:gd name="T5" fmla="*/ 7 h 8"/>
                  <a:gd name="T6" fmla="*/ 3 w 8"/>
                  <a:gd name="T7" fmla="*/ 8 h 8"/>
                  <a:gd name="T8" fmla="*/ 5 w 8"/>
                  <a:gd name="T9" fmla="*/ 8 h 8"/>
                  <a:gd name="T10" fmla="*/ 8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0" y="0"/>
                    </a:moveTo>
                    <a:lnTo>
                      <a:pt x="0" y="3"/>
                    </a:lnTo>
                    <a:lnTo>
                      <a:pt x="1" y="7"/>
                    </a:lnTo>
                    <a:lnTo>
                      <a:pt x="3" y="8"/>
                    </a:lnTo>
                    <a:lnTo>
                      <a:pt x="5" y="8"/>
                    </a:lnTo>
                    <a:lnTo>
                      <a:pt x="8"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94" name="Freeform 1606"/>
              <p:cNvSpPr>
                <a:spLocks/>
              </p:cNvSpPr>
              <p:nvPr userDrawn="1"/>
            </p:nvSpPr>
            <p:spPr bwMode="gray">
              <a:xfrm>
                <a:off x="2490" y="885"/>
                <a:ext cx="4" cy="9"/>
              </a:xfrm>
              <a:custGeom>
                <a:avLst/>
                <a:gdLst>
                  <a:gd name="T0" fmla="*/ 4 w 4"/>
                  <a:gd name="T1" fmla="*/ 9 h 9"/>
                  <a:gd name="T2" fmla="*/ 2 w 4"/>
                  <a:gd name="T3" fmla="*/ 7 h 9"/>
                  <a:gd name="T4" fmla="*/ 0 w 4"/>
                  <a:gd name="T5" fmla="*/ 5 h 9"/>
                  <a:gd name="T6" fmla="*/ 0 w 4"/>
                  <a:gd name="T7" fmla="*/ 4 h 9"/>
                  <a:gd name="T8" fmla="*/ 2 w 4"/>
                  <a:gd name="T9" fmla="*/ 0 h 9"/>
                </a:gdLst>
                <a:ahLst/>
                <a:cxnLst>
                  <a:cxn ang="0">
                    <a:pos x="T0" y="T1"/>
                  </a:cxn>
                  <a:cxn ang="0">
                    <a:pos x="T2" y="T3"/>
                  </a:cxn>
                  <a:cxn ang="0">
                    <a:pos x="T4" y="T5"/>
                  </a:cxn>
                  <a:cxn ang="0">
                    <a:pos x="T6" y="T7"/>
                  </a:cxn>
                  <a:cxn ang="0">
                    <a:pos x="T8" y="T9"/>
                  </a:cxn>
                </a:cxnLst>
                <a:rect l="0" t="0" r="r" b="b"/>
                <a:pathLst>
                  <a:path w="4" h="9">
                    <a:moveTo>
                      <a:pt x="4" y="9"/>
                    </a:moveTo>
                    <a:lnTo>
                      <a:pt x="2" y="7"/>
                    </a:lnTo>
                    <a:lnTo>
                      <a:pt x="0" y="5"/>
                    </a:lnTo>
                    <a:lnTo>
                      <a:pt x="0" y="4"/>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95" name="Line 1607"/>
              <p:cNvSpPr>
                <a:spLocks noChangeShapeType="1"/>
              </p:cNvSpPr>
              <p:nvPr userDrawn="1"/>
            </p:nvSpPr>
            <p:spPr bwMode="gray">
              <a:xfrm flipH="1" flipV="1">
                <a:off x="2489" y="775"/>
                <a:ext cx="1" cy="22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96" name="Line 1608"/>
              <p:cNvSpPr>
                <a:spLocks noChangeShapeType="1"/>
              </p:cNvSpPr>
              <p:nvPr userDrawn="1"/>
            </p:nvSpPr>
            <p:spPr bwMode="gray">
              <a:xfrm flipH="1" flipV="1">
                <a:off x="2494" y="778"/>
                <a:ext cx="2" cy="23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97" name="Freeform 1609"/>
              <p:cNvSpPr>
                <a:spLocks/>
              </p:cNvSpPr>
              <p:nvPr userDrawn="1"/>
            </p:nvSpPr>
            <p:spPr bwMode="gray">
              <a:xfrm>
                <a:off x="2489" y="771"/>
                <a:ext cx="5" cy="7"/>
              </a:xfrm>
              <a:custGeom>
                <a:avLst/>
                <a:gdLst>
                  <a:gd name="T0" fmla="*/ 5 w 5"/>
                  <a:gd name="T1" fmla="*/ 7 h 7"/>
                  <a:gd name="T2" fmla="*/ 1 w 5"/>
                  <a:gd name="T3" fmla="*/ 6 h 7"/>
                  <a:gd name="T4" fmla="*/ 0 w 5"/>
                  <a:gd name="T5" fmla="*/ 4 h 7"/>
                  <a:gd name="T6" fmla="*/ 0 w 5"/>
                  <a:gd name="T7" fmla="*/ 2 h 7"/>
                  <a:gd name="T8" fmla="*/ 3 w 5"/>
                  <a:gd name="T9" fmla="*/ 0 h 7"/>
                </a:gdLst>
                <a:ahLst/>
                <a:cxnLst>
                  <a:cxn ang="0">
                    <a:pos x="T0" y="T1"/>
                  </a:cxn>
                  <a:cxn ang="0">
                    <a:pos x="T2" y="T3"/>
                  </a:cxn>
                  <a:cxn ang="0">
                    <a:pos x="T4" y="T5"/>
                  </a:cxn>
                  <a:cxn ang="0">
                    <a:pos x="T6" y="T7"/>
                  </a:cxn>
                  <a:cxn ang="0">
                    <a:pos x="T8" y="T9"/>
                  </a:cxn>
                </a:cxnLst>
                <a:rect l="0" t="0" r="r" b="b"/>
                <a:pathLst>
                  <a:path w="5" h="7">
                    <a:moveTo>
                      <a:pt x="5" y="7"/>
                    </a:moveTo>
                    <a:lnTo>
                      <a:pt x="1" y="6"/>
                    </a:lnTo>
                    <a:lnTo>
                      <a:pt x="0" y="4"/>
                    </a:lnTo>
                    <a:lnTo>
                      <a:pt x="0" y="2"/>
                    </a:lnTo>
                    <a:lnTo>
                      <a:pt x="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098" name="Line 1610"/>
              <p:cNvSpPr>
                <a:spLocks noChangeShapeType="1"/>
              </p:cNvSpPr>
              <p:nvPr userDrawn="1"/>
            </p:nvSpPr>
            <p:spPr bwMode="gray">
              <a:xfrm>
                <a:off x="2492" y="771"/>
                <a:ext cx="2" cy="23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099" name="Freeform 1611"/>
              <p:cNvSpPr>
                <a:spLocks/>
              </p:cNvSpPr>
              <p:nvPr userDrawn="1"/>
            </p:nvSpPr>
            <p:spPr bwMode="gray">
              <a:xfrm>
                <a:off x="2492" y="1001"/>
                <a:ext cx="4" cy="7"/>
              </a:xfrm>
              <a:custGeom>
                <a:avLst/>
                <a:gdLst>
                  <a:gd name="T0" fmla="*/ 4 w 4"/>
                  <a:gd name="T1" fmla="*/ 7 h 7"/>
                  <a:gd name="T2" fmla="*/ 2 w 4"/>
                  <a:gd name="T3" fmla="*/ 5 h 7"/>
                  <a:gd name="T4" fmla="*/ 0 w 4"/>
                  <a:gd name="T5" fmla="*/ 3 h 7"/>
                  <a:gd name="T6" fmla="*/ 0 w 4"/>
                  <a:gd name="T7" fmla="*/ 1 h 7"/>
                  <a:gd name="T8" fmla="*/ 2 w 4"/>
                  <a:gd name="T9" fmla="*/ 0 h 7"/>
                </a:gdLst>
                <a:ahLst/>
                <a:cxnLst>
                  <a:cxn ang="0">
                    <a:pos x="T0" y="T1"/>
                  </a:cxn>
                  <a:cxn ang="0">
                    <a:pos x="T2" y="T3"/>
                  </a:cxn>
                  <a:cxn ang="0">
                    <a:pos x="T4" y="T5"/>
                  </a:cxn>
                  <a:cxn ang="0">
                    <a:pos x="T6" y="T7"/>
                  </a:cxn>
                  <a:cxn ang="0">
                    <a:pos x="T8" y="T9"/>
                  </a:cxn>
                </a:cxnLst>
                <a:rect l="0" t="0" r="r" b="b"/>
                <a:pathLst>
                  <a:path w="4" h="7">
                    <a:moveTo>
                      <a:pt x="4" y="7"/>
                    </a:moveTo>
                    <a:lnTo>
                      <a:pt x="2" y="5"/>
                    </a:lnTo>
                    <a:lnTo>
                      <a:pt x="0" y="3"/>
                    </a:lnTo>
                    <a:lnTo>
                      <a:pt x="0" y="1"/>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00" name="Freeform 1612"/>
              <p:cNvSpPr>
                <a:spLocks/>
              </p:cNvSpPr>
              <p:nvPr userDrawn="1"/>
            </p:nvSpPr>
            <p:spPr bwMode="gray">
              <a:xfrm>
                <a:off x="2590" y="791"/>
                <a:ext cx="9" cy="17"/>
              </a:xfrm>
              <a:custGeom>
                <a:avLst/>
                <a:gdLst>
                  <a:gd name="T0" fmla="*/ 0 w 9"/>
                  <a:gd name="T1" fmla="*/ 17 h 17"/>
                  <a:gd name="T2" fmla="*/ 0 w 9"/>
                  <a:gd name="T3" fmla="*/ 12 h 17"/>
                  <a:gd name="T4" fmla="*/ 2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5"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01" name="Line 1613"/>
              <p:cNvSpPr>
                <a:spLocks noChangeShapeType="1"/>
              </p:cNvSpPr>
              <p:nvPr userDrawn="1"/>
            </p:nvSpPr>
            <p:spPr bwMode="gray">
              <a:xfrm>
                <a:off x="2496" y="768"/>
                <a:ext cx="201"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02" name="Line 1614"/>
              <p:cNvSpPr>
                <a:spLocks noChangeShapeType="1"/>
              </p:cNvSpPr>
              <p:nvPr userDrawn="1"/>
            </p:nvSpPr>
            <p:spPr bwMode="gray">
              <a:xfrm>
                <a:off x="2494" y="778"/>
                <a:ext cx="194" cy="6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03" name="Freeform 1615"/>
              <p:cNvSpPr>
                <a:spLocks/>
              </p:cNvSpPr>
              <p:nvPr userDrawn="1"/>
            </p:nvSpPr>
            <p:spPr bwMode="gray">
              <a:xfrm>
                <a:off x="2688" y="826"/>
                <a:ext cx="19" cy="14"/>
              </a:xfrm>
              <a:custGeom>
                <a:avLst/>
                <a:gdLst>
                  <a:gd name="T0" fmla="*/ 0 w 19"/>
                  <a:gd name="T1" fmla="*/ 14 h 14"/>
                  <a:gd name="T2" fmla="*/ 3 w 19"/>
                  <a:gd name="T3" fmla="*/ 8 h 14"/>
                  <a:gd name="T4" fmla="*/ 9 w 19"/>
                  <a:gd name="T5" fmla="*/ 3 h 14"/>
                  <a:gd name="T6" fmla="*/ 14 w 19"/>
                  <a:gd name="T7" fmla="*/ 1 h 14"/>
                  <a:gd name="T8" fmla="*/ 19 w 19"/>
                  <a:gd name="T9" fmla="*/ 0 h 14"/>
                </a:gdLst>
                <a:ahLst/>
                <a:cxnLst>
                  <a:cxn ang="0">
                    <a:pos x="T0" y="T1"/>
                  </a:cxn>
                  <a:cxn ang="0">
                    <a:pos x="T2" y="T3"/>
                  </a:cxn>
                  <a:cxn ang="0">
                    <a:pos x="T4" y="T5"/>
                  </a:cxn>
                  <a:cxn ang="0">
                    <a:pos x="T6" y="T7"/>
                  </a:cxn>
                  <a:cxn ang="0">
                    <a:pos x="T8" y="T9"/>
                  </a:cxn>
                </a:cxnLst>
                <a:rect l="0" t="0" r="r" b="b"/>
                <a:pathLst>
                  <a:path w="19" h="14">
                    <a:moveTo>
                      <a:pt x="0" y="14"/>
                    </a:moveTo>
                    <a:lnTo>
                      <a:pt x="3" y="8"/>
                    </a:lnTo>
                    <a:lnTo>
                      <a:pt x="9" y="3"/>
                    </a:lnTo>
                    <a:lnTo>
                      <a:pt x="14" y="1"/>
                    </a:lnTo>
                    <a:lnTo>
                      <a:pt x="1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04" name="Line 1616"/>
              <p:cNvSpPr>
                <a:spLocks noChangeShapeType="1"/>
              </p:cNvSpPr>
              <p:nvPr userDrawn="1"/>
            </p:nvSpPr>
            <p:spPr bwMode="gray">
              <a:xfrm flipH="1" flipV="1">
                <a:off x="2503" y="761"/>
                <a:ext cx="204"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05" name="Freeform 1617"/>
              <p:cNvSpPr>
                <a:spLocks/>
              </p:cNvSpPr>
              <p:nvPr userDrawn="1"/>
            </p:nvSpPr>
            <p:spPr bwMode="gray">
              <a:xfrm>
                <a:off x="2494" y="761"/>
                <a:ext cx="9" cy="17"/>
              </a:xfrm>
              <a:custGeom>
                <a:avLst/>
                <a:gdLst>
                  <a:gd name="T0" fmla="*/ 9 w 9"/>
                  <a:gd name="T1" fmla="*/ 0 h 17"/>
                  <a:gd name="T2" fmla="*/ 3 w 9"/>
                  <a:gd name="T3" fmla="*/ 3 h 17"/>
                  <a:gd name="T4" fmla="*/ 2 w 9"/>
                  <a:gd name="T5" fmla="*/ 9 h 17"/>
                  <a:gd name="T6" fmla="*/ 0 w 9"/>
                  <a:gd name="T7" fmla="*/ 12 h 17"/>
                  <a:gd name="T8" fmla="*/ 0 w 9"/>
                  <a:gd name="T9" fmla="*/ 17 h 17"/>
                </a:gdLst>
                <a:ahLst/>
                <a:cxnLst>
                  <a:cxn ang="0">
                    <a:pos x="T0" y="T1"/>
                  </a:cxn>
                  <a:cxn ang="0">
                    <a:pos x="T2" y="T3"/>
                  </a:cxn>
                  <a:cxn ang="0">
                    <a:pos x="T4" y="T5"/>
                  </a:cxn>
                  <a:cxn ang="0">
                    <a:pos x="T6" y="T7"/>
                  </a:cxn>
                  <a:cxn ang="0">
                    <a:pos x="T8" y="T9"/>
                  </a:cxn>
                </a:cxnLst>
                <a:rect l="0" t="0" r="r" b="b"/>
                <a:pathLst>
                  <a:path w="9" h="17">
                    <a:moveTo>
                      <a:pt x="9" y="0"/>
                    </a:moveTo>
                    <a:lnTo>
                      <a:pt x="3" y="3"/>
                    </a:lnTo>
                    <a:lnTo>
                      <a:pt x="2" y="9"/>
                    </a:lnTo>
                    <a:lnTo>
                      <a:pt x="0" y="12"/>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06" name="Freeform 1618"/>
              <p:cNvSpPr>
                <a:spLocks/>
              </p:cNvSpPr>
              <p:nvPr userDrawn="1"/>
            </p:nvSpPr>
            <p:spPr bwMode="gray">
              <a:xfrm>
                <a:off x="3034" y="929"/>
                <a:ext cx="9" cy="17"/>
              </a:xfrm>
              <a:custGeom>
                <a:avLst/>
                <a:gdLst>
                  <a:gd name="T0" fmla="*/ 0 w 9"/>
                  <a:gd name="T1" fmla="*/ 17 h 17"/>
                  <a:gd name="T2" fmla="*/ 2 w 9"/>
                  <a:gd name="T3" fmla="*/ 12 h 17"/>
                  <a:gd name="T4" fmla="*/ 4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2" y="12"/>
                    </a:lnTo>
                    <a:lnTo>
                      <a:pt x="4" y="7"/>
                    </a:lnTo>
                    <a:lnTo>
                      <a:pt x="5"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07" name="Line 1619"/>
              <p:cNvSpPr>
                <a:spLocks noChangeShapeType="1"/>
              </p:cNvSpPr>
              <p:nvPr userDrawn="1"/>
            </p:nvSpPr>
            <p:spPr bwMode="gray">
              <a:xfrm>
                <a:off x="2929" y="903"/>
                <a:ext cx="212" cy="6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08" name="Line 1620"/>
              <p:cNvSpPr>
                <a:spLocks noChangeShapeType="1"/>
              </p:cNvSpPr>
              <p:nvPr userDrawn="1"/>
            </p:nvSpPr>
            <p:spPr bwMode="gray">
              <a:xfrm>
                <a:off x="2933" y="915"/>
                <a:ext cx="204"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09" name="Freeform 1621"/>
              <p:cNvSpPr>
                <a:spLocks/>
              </p:cNvSpPr>
              <p:nvPr userDrawn="1"/>
            </p:nvSpPr>
            <p:spPr bwMode="gray">
              <a:xfrm>
                <a:off x="3137" y="960"/>
                <a:ext cx="9" cy="20"/>
              </a:xfrm>
              <a:custGeom>
                <a:avLst/>
                <a:gdLst>
                  <a:gd name="T0" fmla="*/ 0 w 9"/>
                  <a:gd name="T1" fmla="*/ 20 h 20"/>
                  <a:gd name="T2" fmla="*/ 2 w 9"/>
                  <a:gd name="T3" fmla="*/ 14 h 20"/>
                  <a:gd name="T4" fmla="*/ 4 w 9"/>
                  <a:gd name="T5" fmla="*/ 9 h 20"/>
                  <a:gd name="T6" fmla="*/ 6 w 9"/>
                  <a:gd name="T7" fmla="*/ 4 h 20"/>
                  <a:gd name="T8" fmla="*/ 9 w 9"/>
                  <a:gd name="T9" fmla="*/ 0 h 20"/>
                </a:gdLst>
                <a:ahLst/>
                <a:cxnLst>
                  <a:cxn ang="0">
                    <a:pos x="T0" y="T1"/>
                  </a:cxn>
                  <a:cxn ang="0">
                    <a:pos x="T2" y="T3"/>
                  </a:cxn>
                  <a:cxn ang="0">
                    <a:pos x="T4" y="T5"/>
                  </a:cxn>
                  <a:cxn ang="0">
                    <a:pos x="T6" y="T7"/>
                  </a:cxn>
                  <a:cxn ang="0">
                    <a:pos x="T8" y="T9"/>
                  </a:cxn>
                </a:cxnLst>
                <a:rect l="0" t="0" r="r" b="b"/>
                <a:pathLst>
                  <a:path w="9" h="20">
                    <a:moveTo>
                      <a:pt x="0" y="20"/>
                    </a:moveTo>
                    <a:lnTo>
                      <a:pt x="2" y="14"/>
                    </a:lnTo>
                    <a:lnTo>
                      <a:pt x="4" y="9"/>
                    </a:lnTo>
                    <a:lnTo>
                      <a:pt x="6" y="4"/>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10" name="Line 1622"/>
              <p:cNvSpPr>
                <a:spLocks noChangeShapeType="1"/>
              </p:cNvSpPr>
              <p:nvPr userDrawn="1"/>
            </p:nvSpPr>
            <p:spPr bwMode="gray">
              <a:xfrm flipH="1" flipV="1">
                <a:off x="2929" y="894"/>
                <a:ext cx="217" cy="6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11" name="Freeform 1623"/>
              <p:cNvSpPr>
                <a:spLocks/>
              </p:cNvSpPr>
              <p:nvPr userDrawn="1"/>
            </p:nvSpPr>
            <p:spPr bwMode="gray">
              <a:xfrm>
                <a:off x="2929" y="894"/>
                <a:ext cx="4" cy="21"/>
              </a:xfrm>
              <a:custGeom>
                <a:avLst/>
                <a:gdLst>
                  <a:gd name="T0" fmla="*/ 4 w 4"/>
                  <a:gd name="T1" fmla="*/ 21 h 21"/>
                  <a:gd name="T2" fmla="*/ 0 w 4"/>
                  <a:gd name="T3" fmla="*/ 14 h 21"/>
                  <a:gd name="T4" fmla="*/ 0 w 4"/>
                  <a:gd name="T5" fmla="*/ 7 h 21"/>
                  <a:gd name="T6" fmla="*/ 0 w 4"/>
                  <a:gd name="T7" fmla="*/ 0 h 21"/>
                </a:gdLst>
                <a:ahLst/>
                <a:cxnLst>
                  <a:cxn ang="0">
                    <a:pos x="T0" y="T1"/>
                  </a:cxn>
                  <a:cxn ang="0">
                    <a:pos x="T2" y="T3"/>
                  </a:cxn>
                  <a:cxn ang="0">
                    <a:pos x="T4" y="T5"/>
                  </a:cxn>
                  <a:cxn ang="0">
                    <a:pos x="T6" y="T7"/>
                  </a:cxn>
                </a:cxnLst>
                <a:rect l="0" t="0" r="r" b="b"/>
                <a:pathLst>
                  <a:path w="4" h="21">
                    <a:moveTo>
                      <a:pt x="4" y="21"/>
                    </a:moveTo>
                    <a:lnTo>
                      <a:pt x="0" y="14"/>
                    </a:lnTo>
                    <a:lnTo>
                      <a:pt x="0" y="7"/>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12" name="Freeform 1624"/>
              <p:cNvSpPr>
                <a:spLocks/>
              </p:cNvSpPr>
              <p:nvPr userDrawn="1"/>
            </p:nvSpPr>
            <p:spPr bwMode="gray">
              <a:xfrm>
                <a:off x="3136" y="1097"/>
                <a:ext cx="21" cy="1"/>
              </a:xfrm>
              <a:custGeom>
                <a:avLst/>
                <a:gdLst>
                  <a:gd name="T0" fmla="*/ 0 w 21"/>
                  <a:gd name="T1" fmla="*/ 0 h 1"/>
                  <a:gd name="T2" fmla="*/ 5 w 21"/>
                  <a:gd name="T3" fmla="*/ 1 h 1"/>
                  <a:gd name="T4" fmla="*/ 10 w 21"/>
                  <a:gd name="T5" fmla="*/ 1 h 1"/>
                  <a:gd name="T6" fmla="*/ 15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0" y="0"/>
                    </a:moveTo>
                    <a:lnTo>
                      <a:pt x="5" y="1"/>
                    </a:lnTo>
                    <a:lnTo>
                      <a:pt x="10" y="1"/>
                    </a:lnTo>
                    <a:lnTo>
                      <a:pt x="15" y="1"/>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13" name="Line 1625"/>
              <p:cNvSpPr>
                <a:spLocks noChangeShapeType="1"/>
              </p:cNvSpPr>
              <p:nvPr userDrawn="1"/>
            </p:nvSpPr>
            <p:spPr bwMode="gray">
              <a:xfrm flipH="1">
                <a:off x="3144" y="980"/>
                <a:ext cx="4"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14" name="Line 1626"/>
              <p:cNvSpPr>
                <a:spLocks noChangeShapeType="1"/>
              </p:cNvSpPr>
              <p:nvPr userDrawn="1"/>
            </p:nvSpPr>
            <p:spPr bwMode="gray">
              <a:xfrm flipH="1">
                <a:off x="3134" y="980"/>
                <a:ext cx="3"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15" name="Freeform 1627"/>
              <p:cNvSpPr>
                <a:spLocks/>
              </p:cNvSpPr>
              <p:nvPr userDrawn="1"/>
            </p:nvSpPr>
            <p:spPr bwMode="gray">
              <a:xfrm>
                <a:off x="3134" y="1214"/>
                <a:ext cx="21" cy="3"/>
              </a:xfrm>
              <a:custGeom>
                <a:avLst/>
                <a:gdLst>
                  <a:gd name="T0" fmla="*/ 0 w 21"/>
                  <a:gd name="T1" fmla="*/ 2 h 3"/>
                  <a:gd name="T2" fmla="*/ 5 w 21"/>
                  <a:gd name="T3" fmla="*/ 3 h 3"/>
                  <a:gd name="T4" fmla="*/ 10 w 21"/>
                  <a:gd name="T5" fmla="*/ 3 h 3"/>
                  <a:gd name="T6" fmla="*/ 16 w 21"/>
                  <a:gd name="T7" fmla="*/ 2 h 3"/>
                  <a:gd name="T8" fmla="*/ 21 w 21"/>
                  <a:gd name="T9" fmla="*/ 0 h 3"/>
                </a:gdLst>
                <a:ahLst/>
                <a:cxnLst>
                  <a:cxn ang="0">
                    <a:pos x="T0" y="T1"/>
                  </a:cxn>
                  <a:cxn ang="0">
                    <a:pos x="T2" y="T3"/>
                  </a:cxn>
                  <a:cxn ang="0">
                    <a:pos x="T4" y="T5"/>
                  </a:cxn>
                  <a:cxn ang="0">
                    <a:pos x="T6" y="T7"/>
                  </a:cxn>
                  <a:cxn ang="0">
                    <a:pos x="T8" y="T9"/>
                  </a:cxn>
                </a:cxnLst>
                <a:rect l="0" t="0" r="r" b="b"/>
                <a:pathLst>
                  <a:path w="21" h="3">
                    <a:moveTo>
                      <a:pt x="0" y="2"/>
                    </a:moveTo>
                    <a:lnTo>
                      <a:pt x="5" y="3"/>
                    </a:lnTo>
                    <a:lnTo>
                      <a:pt x="10" y="3"/>
                    </a:lnTo>
                    <a:lnTo>
                      <a:pt x="16" y="2"/>
                    </a:lnTo>
                    <a:lnTo>
                      <a:pt x="2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16" name="Line 1628"/>
              <p:cNvSpPr>
                <a:spLocks noChangeShapeType="1"/>
              </p:cNvSpPr>
              <p:nvPr userDrawn="1"/>
            </p:nvSpPr>
            <p:spPr bwMode="gray">
              <a:xfrm flipV="1">
                <a:off x="3155" y="978"/>
                <a:ext cx="3" cy="23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17" name="Freeform 1629"/>
              <p:cNvSpPr>
                <a:spLocks/>
              </p:cNvSpPr>
              <p:nvPr userDrawn="1"/>
            </p:nvSpPr>
            <p:spPr bwMode="gray">
              <a:xfrm>
                <a:off x="3137" y="978"/>
                <a:ext cx="21" cy="3"/>
              </a:xfrm>
              <a:custGeom>
                <a:avLst/>
                <a:gdLst>
                  <a:gd name="T0" fmla="*/ 21 w 21"/>
                  <a:gd name="T1" fmla="*/ 0 h 3"/>
                  <a:gd name="T2" fmla="*/ 16 w 21"/>
                  <a:gd name="T3" fmla="*/ 2 h 3"/>
                  <a:gd name="T4" fmla="*/ 11 w 21"/>
                  <a:gd name="T5" fmla="*/ 3 h 3"/>
                  <a:gd name="T6" fmla="*/ 6 w 21"/>
                  <a:gd name="T7" fmla="*/ 2 h 3"/>
                  <a:gd name="T8" fmla="*/ 0 w 21"/>
                  <a:gd name="T9" fmla="*/ 2 h 3"/>
                </a:gdLst>
                <a:ahLst/>
                <a:cxnLst>
                  <a:cxn ang="0">
                    <a:pos x="T0" y="T1"/>
                  </a:cxn>
                  <a:cxn ang="0">
                    <a:pos x="T2" y="T3"/>
                  </a:cxn>
                  <a:cxn ang="0">
                    <a:pos x="T4" y="T5"/>
                  </a:cxn>
                  <a:cxn ang="0">
                    <a:pos x="T6" y="T7"/>
                  </a:cxn>
                  <a:cxn ang="0">
                    <a:pos x="T8" y="T9"/>
                  </a:cxn>
                </a:cxnLst>
                <a:rect l="0" t="0" r="r" b="b"/>
                <a:pathLst>
                  <a:path w="21" h="3">
                    <a:moveTo>
                      <a:pt x="21" y="0"/>
                    </a:moveTo>
                    <a:lnTo>
                      <a:pt x="16" y="2"/>
                    </a:lnTo>
                    <a:lnTo>
                      <a:pt x="11" y="3"/>
                    </a:lnTo>
                    <a:lnTo>
                      <a:pt x="6" y="2"/>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18" name="Freeform 1630"/>
              <p:cNvSpPr>
                <a:spLocks/>
              </p:cNvSpPr>
              <p:nvPr userDrawn="1"/>
            </p:nvSpPr>
            <p:spPr bwMode="gray">
              <a:xfrm>
                <a:off x="3032" y="1182"/>
                <a:ext cx="9" cy="9"/>
              </a:xfrm>
              <a:custGeom>
                <a:avLst/>
                <a:gdLst>
                  <a:gd name="T0" fmla="*/ 0 w 9"/>
                  <a:gd name="T1" fmla="*/ 0 h 9"/>
                  <a:gd name="T2" fmla="*/ 0 w 9"/>
                  <a:gd name="T3" fmla="*/ 4 h 9"/>
                  <a:gd name="T4" fmla="*/ 2 w 9"/>
                  <a:gd name="T5" fmla="*/ 7 h 9"/>
                  <a:gd name="T6" fmla="*/ 4 w 9"/>
                  <a:gd name="T7" fmla="*/ 9 h 9"/>
                  <a:gd name="T8" fmla="*/ 6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4"/>
                    </a:lnTo>
                    <a:lnTo>
                      <a:pt x="2" y="7"/>
                    </a:lnTo>
                    <a:lnTo>
                      <a:pt x="4" y="9"/>
                    </a:lnTo>
                    <a:lnTo>
                      <a:pt x="6" y="9"/>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19" name="Line 1631"/>
              <p:cNvSpPr>
                <a:spLocks noChangeShapeType="1"/>
              </p:cNvSpPr>
              <p:nvPr userDrawn="1"/>
            </p:nvSpPr>
            <p:spPr bwMode="gray">
              <a:xfrm flipH="1" flipV="1">
                <a:off x="2927" y="1154"/>
                <a:ext cx="210" cy="6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20" name="Line 1632"/>
              <p:cNvSpPr>
                <a:spLocks noChangeShapeType="1"/>
              </p:cNvSpPr>
              <p:nvPr userDrawn="1"/>
            </p:nvSpPr>
            <p:spPr bwMode="gray">
              <a:xfrm flipH="1" flipV="1">
                <a:off x="2931" y="1149"/>
                <a:ext cx="203"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21" name="Freeform 1633"/>
              <p:cNvSpPr>
                <a:spLocks/>
              </p:cNvSpPr>
              <p:nvPr userDrawn="1"/>
            </p:nvSpPr>
            <p:spPr bwMode="gray">
              <a:xfrm>
                <a:off x="2929" y="1149"/>
                <a:ext cx="2" cy="5"/>
              </a:xfrm>
              <a:custGeom>
                <a:avLst/>
                <a:gdLst>
                  <a:gd name="T0" fmla="*/ 2 w 2"/>
                  <a:gd name="T1" fmla="*/ 0 h 5"/>
                  <a:gd name="T2" fmla="*/ 2 w 2"/>
                  <a:gd name="T3" fmla="*/ 2 h 5"/>
                  <a:gd name="T4" fmla="*/ 0 w 2"/>
                  <a:gd name="T5" fmla="*/ 4 h 5"/>
                  <a:gd name="T6" fmla="*/ 0 w 2"/>
                  <a:gd name="T7" fmla="*/ 5 h 5"/>
                  <a:gd name="T8" fmla="*/ 0 w 2"/>
                  <a:gd name="T9" fmla="*/ 5 h 5"/>
                  <a:gd name="T10" fmla="*/ 0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2" y="0"/>
                    </a:moveTo>
                    <a:lnTo>
                      <a:pt x="2" y="2"/>
                    </a:lnTo>
                    <a:lnTo>
                      <a:pt x="0" y="4"/>
                    </a:lnTo>
                    <a:lnTo>
                      <a:pt x="0" y="5"/>
                    </a:lnTo>
                    <a:lnTo>
                      <a:pt x="0" y="5"/>
                    </a:lnTo>
                    <a:lnTo>
                      <a:pt x="0" y="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22" name="Line 1634"/>
              <p:cNvSpPr>
                <a:spLocks noChangeShapeType="1"/>
              </p:cNvSpPr>
              <p:nvPr userDrawn="1"/>
            </p:nvSpPr>
            <p:spPr bwMode="gray">
              <a:xfrm>
                <a:off x="2929" y="1154"/>
                <a:ext cx="214" cy="6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23" name="Freeform 1635"/>
              <p:cNvSpPr>
                <a:spLocks/>
              </p:cNvSpPr>
              <p:nvPr userDrawn="1"/>
            </p:nvSpPr>
            <p:spPr bwMode="gray">
              <a:xfrm>
                <a:off x="3134" y="1216"/>
                <a:ext cx="9" cy="8"/>
              </a:xfrm>
              <a:custGeom>
                <a:avLst/>
                <a:gdLst>
                  <a:gd name="T0" fmla="*/ 0 w 9"/>
                  <a:gd name="T1" fmla="*/ 0 h 8"/>
                  <a:gd name="T2" fmla="*/ 2 w 9"/>
                  <a:gd name="T3" fmla="*/ 3 h 8"/>
                  <a:gd name="T4" fmla="*/ 2 w 9"/>
                  <a:gd name="T5" fmla="*/ 5 h 8"/>
                  <a:gd name="T6" fmla="*/ 3 w 9"/>
                  <a:gd name="T7" fmla="*/ 8 h 8"/>
                  <a:gd name="T8" fmla="*/ 5 w 9"/>
                  <a:gd name="T9" fmla="*/ 8 h 8"/>
                  <a:gd name="T10" fmla="*/ 9 w 9"/>
                  <a:gd name="T11" fmla="*/ 7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2" y="3"/>
                    </a:lnTo>
                    <a:lnTo>
                      <a:pt x="2" y="5"/>
                    </a:lnTo>
                    <a:lnTo>
                      <a:pt x="3" y="8"/>
                    </a:lnTo>
                    <a:lnTo>
                      <a:pt x="5" y="8"/>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24" name="Freeform 1636"/>
              <p:cNvSpPr>
                <a:spLocks/>
              </p:cNvSpPr>
              <p:nvPr userDrawn="1"/>
            </p:nvSpPr>
            <p:spPr bwMode="gray">
              <a:xfrm>
                <a:off x="2649" y="694"/>
                <a:ext cx="20" cy="2"/>
              </a:xfrm>
              <a:custGeom>
                <a:avLst/>
                <a:gdLst>
                  <a:gd name="T0" fmla="*/ 20 w 20"/>
                  <a:gd name="T1" fmla="*/ 2 h 2"/>
                  <a:gd name="T2" fmla="*/ 13 w 20"/>
                  <a:gd name="T3" fmla="*/ 0 h 2"/>
                  <a:gd name="T4" fmla="*/ 6 w 20"/>
                  <a:gd name="T5" fmla="*/ 0 h 2"/>
                  <a:gd name="T6" fmla="*/ 0 w 20"/>
                  <a:gd name="T7" fmla="*/ 2 h 2"/>
                </a:gdLst>
                <a:ahLst/>
                <a:cxnLst>
                  <a:cxn ang="0">
                    <a:pos x="T0" y="T1"/>
                  </a:cxn>
                  <a:cxn ang="0">
                    <a:pos x="T2" y="T3"/>
                  </a:cxn>
                  <a:cxn ang="0">
                    <a:pos x="T4" y="T5"/>
                  </a:cxn>
                  <a:cxn ang="0">
                    <a:pos x="T6" y="T7"/>
                  </a:cxn>
                </a:cxnLst>
                <a:rect l="0" t="0" r="r" b="b"/>
                <a:pathLst>
                  <a:path w="20" h="2">
                    <a:moveTo>
                      <a:pt x="20" y="2"/>
                    </a:moveTo>
                    <a:lnTo>
                      <a:pt x="13" y="0"/>
                    </a:lnTo>
                    <a:lnTo>
                      <a:pt x="6"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25" name="Freeform 1637"/>
              <p:cNvSpPr>
                <a:spLocks/>
              </p:cNvSpPr>
              <p:nvPr userDrawn="1"/>
            </p:nvSpPr>
            <p:spPr bwMode="gray">
              <a:xfrm>
                <a:off x="2756" y="715"/>
                <a:ext cx="9" cy="11"/>
              </a:xfrm>
              <a:custGeom>
                <a:avLst/>
                <a:gdLst>
                  <a:gd name="T0" fmla="*/ 9 w 9"/>
                  <a:gd name="T1" fmla="*/ 11 h 11"/>
                  <a:gd name="T2" fmla="*/ 9 w 9"/>
                  <a:gd name="T3" fmla="*/ 6 h 11"/>
                  <a:gd name="T4" fmla="*/ 7 w 9"/>
                  <a:gd name="T5" fmla="*/ 4 h 11"/>
                  <a:gd name="T6" fmla="*/ 5 w 9"/>
                  <a:gd name="T7" fmla="*/ 0 h 11"/>
                  <a:gd name="T8" fmla="*/ 4 w 9"/>
                  <a:gd name="T9" fmla="*/ 0 h 11"/>
                  <a:gd name="T10" fmla="*/ 0 w 9"/>
                  <a:gd name="T11" fmla="*/ 2 h 11"/>
                </a:gdLst>
                <a:ahLst/>
                <a:cxnLst>
                  <a:cxn ang="0">
                    <a:pos x="T0" y="T1"/>
                  </a:cxn>
                  <a:cxn ang="0">
                    <a:pos x="T2" y="T3"/>
                  </a:cxn>
                  <a:cxn ang="0">
                    <a:pos x="T4" y="T5"/>
                  </a:cxn>
                  <a:cxn ang="0">
                    <a:pos x="T6" y="T7"/>
                  </a:cxn>
                  <a:cxn ang="0">
                    <a:pos x="T8" y="T9"/>
                  </a:cxn>
                  <a:cxn ang="0">
                    <a:pos x="T10" y="T11"/>
                  </a:cxn>
                </a:cxnLst>
                <a:rect l="0" t="0" r="r" b="b"/>
                <a:pathLst>
                  <a:path w="9" h="11">
                    <a:moveTo>
                      <a:pt x="9" y="11"/>
                    </a:moveTo>
                    <a:lnTo>
                      <a:pt x="9" y="6"/>
                    </a:lnTo>
                    <a:lnTo>
                      <a:pt x="7" y="4"/>
                    </a:lnTo>
                    <a:lnTo>
                      <a:pt x="5" y="0"/>
                    </a:lnTo>
                    <a:lnTo>
                      <a:pt x="4"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26" name="Line 1638"/>
              <p:cNvSpPr>
                <a:spLocks noChangeShapeType="1"/>
              </p:cNvSpPr>
              <p:nvPr userDrawn="1"/>
            </p:nvSpPr>
            <p:spPr bwMode="gray">
              <a:xfrm>
                <a:off x="2665" y="687"/>
                <a:ext cx="200" cy="6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27" name="Line 1639"/>
              <p:cNvSpPr>
                <a:spLocks noChangeShapeType="1"/>
              </p:cNvSpPr>
              <p:nvPr userDrawn="1"/>
            </p:nvSpPr>
            <p:spPr bwMode="gray">
              <a:xfrm>
                <a:off x="2669" y="696"/>
                <a:ext cx="192" cy="5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28" name="Freeform 1640"/>
              <p:cNvSpPr>
                <a:spLocks/>
              </p:cNvSpPr>
              <p:nvPr userDrawn="1"/>
            </p:nvSpPr>
            <p:spPr bwMode="gray">
              <a:xfrm>
                <a:off x="2861" y="749"/>
                <a:ext cx="4" cy="5"/>
              </a:xfrm>
              <a:custGeom>
                <a:avLst/>
                <a:gdLst>
                  <a:gd name="T0" fmla="*/ 0 w 4"/>
                  <a:gd name="T1" fmla="*/ 5 h 5"/>
                  <a:gd name="T2" fmla="*/ 2 w 4"/>
                  <a:gd name="T3" fmla="*/ 3 h 5"/>
                  <a:gd name="T4" fmla="*/ 4 w 4"/>
                  <a:gd name="T5" fmla="*/ 1 h 5"/>
                  <a:gd name="T6" fmla="*/ 4 w 4"/>
                  <a:gd name="T7" fmla="*/ 0 h 5"/>
                  <a:gd name="T8" fmla="*/ 4 w 4"/>
                  <a:gd name="T9" fmla="*/ 0 h 5"/>
                  <a:gd name="T10" fmla="*/ 4 w 4"/>
                  <a:gd name="T11" fmla="*/ 0 h 5"/>
                  <a:gd name="T12" fmla="*/ 4 w 4"/>
                  <a:gd name="T13" fmla="*/ 0 h 5"/>
                  <a:gd name="T14" fmla="*/ 4 w 4"/>
                  <a:gd name="T15" fmla="*/ 0 h 5"/>
                  <a:gd name="T16" fmla="*/ 4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5"/>
                    </a:moveTo>
                    <a:lnTo>
                      <a:pt x="2" y="3"/>
                    </a:lnTo>
                    <a:lnTo>
                      <a:pt x="4" y="1"/>
                    </a:lnTo>
                    <a:lnTo>
                      <a:pt x="4" y="0"/>
                    </a:lnTo>
                    <a:lnTo>
                      <a:pt x="4" y="0"/>
                    </a:lnTo>
                    <a:lnTo>
                      <a:pt x="4" y="0"/>
                    </a:lnTo>
                    <a:lnTo>
                      <a:pt x="4" y="0"/>
                    </a:lnTo>
                    <a:lnTo>
                      <a:pt x="4" y="0"/>
                    </a:lnTo>
                    <a:lnTo>
                      <a:pt x="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29" name="Line 1641"/>
              <p:cNvSpPr>
                <a:spLocks noChangeShapeType="1"/>
              </p:cNvSpPr>
              <p:nvPr userDrawn="1"/>
            </p:nvSpPr>
            <p:spPr bwMode="gray">
              <a:xfrm flipH="1" flipV="1">
                <a:off x="2660" y="687"/>
                <a:ext cx="205" cy="6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30" name="Freeform 1642"/>
              <p:cNvSpPr>
                <a:spLocks/>
              </p:cNvSpPr>
              <p:nvPr userDrawn="1"/>
            </p:nvSpPr>
            <p:spPr bwMode="gray">
              <a:xfrm>
                <a:off x="2660" y="686"/>
                <a:ext cx="9" cy="10"/>
              </a:xfrm>
              <a:custGeom>
                <a:avLst/>
                <a:gdLst>
                  <a:gd name="T0" fmla="*/ 0 w 9"/>
                  <a:gd name="T1" fmla="*/ 1 h 10"/>
                  <a:gd name="T2" fmla="*/ 3 w 9"/>
                  <a:gd name="T3" fmla="*/ 0 h 10"/>
                  <a:gd name="T4" fmla="*/ 5 w 9"/>
                  <a:gd name="T5" fmla="*/ 1 h 10"/>
                  <a:gd name="T6" fmla="*/ 7 w 9"/>
                  <a:gd name="T7" fmla="*/ 3 h 10"/>
                  <a:gd name="T8" fmla="*/ 7 w 9"/>
                  <a:gd name="T9" fmla="*/ 7 h 10"/>
                  <a:gd name="T10" fmla="*/ 9 w 9"/>
                  <a:gd name="T11" fmla="*/ 10 h 10"/>
                </a:gdLst>
                <a:ahLst/>
                <a:cxnLst>
                  <a:cxn ang="0">
                    <a:pos x="T0" y="T1"/>
                  </a:cxn>
                  <a:cxn ang="0">
                    <a:pos x="T2" y="T3"/>
                  </a:cxn>
                  <a:cxn ang="0">
                    <a:pos x="T4" y="T5"/>
                  </a:cxn>
                  <a:cxn ang="0">
                    <a:pos x="T6" y="T7"/>
                  </a:cxn>
                  <a:cxn ang="0">
                    <a:pos x="T8" y="T9"/>
                  </a:cxn>
                  <a:cxn ang="0">
                    <a:pos x="T10" y="T11"/>
                  </a:cxn>
                </a:cxnLst>
                <a:rect l="0" t="0" r="r" b="b"/>
                <a:pathLst>
                  <a:path w="9" h="10">
                    <a:moveTo>
                      <a:pt x="0" y="1"/>
                    </a:moveTo>
                    <a:lnTo>
                      <a:pt x="3" y="0"/>
                    </a:lnTo>
                    <a:lnTo>
                      <a:pt x="5" y="1"/>
                    </a:lnTo>
                    <a:lnTo>
                      <a:pt x="7" y="3"/>
                    </a:lnTo>
                    <a:lnTo>
                      <a:pt x="7" y="7"/>
                    </a:lnTo>
                    <a:lnTo>
                      <a:pt x="9" y="1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31" name="Freeform 1643"/>
              <p:cNvSpPr>
                <a:spLocks/>
              </p:cNvSpPr>
              <p:nvPr userDrawn="1"/>
            </p:nvSpPr>
            <p:spPr bwMode="gray">
              <a:xfrm>
                <a:off x="3197" y="848"/>
                <a:ext cx="9" cy="11"/>
              </a:xfrm>
              <a:custGeom>
                <a:avLst/>
                <a:gdLst>
                  <a:gd name="T0" fmla="*/ 9 w 9"/>
                  <a:gd name="T1" fmla="*/ 11 h 11"/>
                  <a:gd name="T2" fmla="*/ 9 w 9"/>
                  <a:gd name="T3" fmla="*/ 6 h 11"/>
                  <a:gd name="T4" fmla="*/ 7 w 9"/>
                  <a:gd name="T5" fmla="*/ 2 h 11"/>
                  <a:gd name="T6" fmla="*/ 5 w 9"/>
                  <a:gd name="T7" fmla="*/ 0 h 11"/>
                  <a:gd name="T8" fmla="*/ 3 w 9"/>
                  <a:gd name="T9" fmla="*/ 0 h 11"/>
                  <a:gd name="T10" fmla="*/ 0 w 9"/>
                  <a:gd name="T11" fmla="*/ 2 h 11"/>
                </a:gdLst>
                <a:ahLst/>
                <a:cxnLst>
                  <a:cxn ang="0">
                    <a:pos x="T0" y="T1"/>
                  </a:cxn>
                  <a:cxn ang="0">
                    <a:pos x="T2" y="T3"/>
                  </a:cxn>
                  <a:cxn ang="0">
                    <a:pos x="T4" y="T5"/>
                  </a:cxn>
                  <a:cxn ang="0">
                    <a:pos x="T6" y="T7"/>
                  </a:cxn>
                  <a:cxn ang="0">
                    <a:pos x="T8" y="T9"/>
                  </a:cxn>
                  <a:cxn ang="0">
                    <a:pos x="T10" y="T11"/>
                  </a:cxn>
                </a:cxnLst>
                <a:rect l="0" t="0" r="r" b="b"/>
                <a:pathLst>
                  <a:path w="9" h="11">
                    <a:moveTo>
                      <a:pt x="9" y="11"/>
                    </a:moveTo>
                    <a:lnTo>
                      <a:pt x="9" y="6"/>
                    </a:lnTo>
                    <a:lnTo>
                      <a:pt x="7" y="2"/>
                    </a:lnTo>
                    <a:lnTo>
                      <a:pt x="5" y="0"/>
                    </a:lnTo>
                    <a:lnTo>
                      <a:pt x="3"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32" name="Line 1644"/>
              <p:cNvSpPr>
                <a:spLocks noChangeShapeType="1"/>
              </p:cNvSpPr>
              <p:nvPr userDrawn="1"/>
            </p:nvSpPr>
            <p:spPr bwMode="gray">
              <a:xfrm>
                <a:off x="3097" y="819"/>
                <a:ext cx="210"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33" name="Line 1645"/>
              <p:cNvSpPr>
                <a:spLocks noChangeShapeType="1"/>
              </p:cNvSpPr>
              <p:nvPr userDrawn="1"/>
            </p:nvSpPr>
            <p:spPr bwMode="gray">
              <a:xfrm>
                <a:off x="3104" y="827"/>
                <a:ext cx="205" cy="6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34" name="Freeform 1646"/>
              <p:cNvSpPr>
                <a:spLocks/>
              </p:cNvSpPr>
              <p:nvPr userDrawn="1"/>
            </p:nvSpPr>
            <p:spPr bwMode="gray">
              <a:xfrm>
                <a:off x="3300" y="880"/>
                <a:ext cx="9" cy="10"/>
              </a:xfrm>
              <a:custGeom>
                <a:avLst/>
                <a:gdLst>
                  <a:gd name="T0" fmla="*/ 9 w 9"/>
                  <a:gd name="T1" fmla="*/ 10 h 10"/>
                  <a:gd name="T2" fmla="*/ 9 w 9"/>
                  <a:gd name="T3" fmla="*/ 7 h 10"/>
                  <a:gd name="T4" fmla="*/ 9 w 9"/>
                  <a:gd name="T5" fmla="*/ 3 h 10"/>
                  <a:gd name="T6" fmla="*/ 7 w 9"/>
                  <a:gd name="T7" fmla="*/ 2 h 10"/>
                  <a:gd name="T8" fmla="*/ 5 w 9"/>
                  <a:gd name="T9" fmla="*/ 0 h 10"/>
                  <a:gd name="T10" fmla="*/ 3 w 9"/>
                  <a:gd name="T11" fmla="*/ 0 h 10"/>
                  <a:gd name="T12" fmla="*/ 0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9" y="10"/>
                    </a:moveTo>
                    <a:lnTo>
                      <a:pt x="9" y="7"/>
                    </a:lnTo>
                    <a:lnTo>
                      <a:pt x="9" y="3"/>
                    </a:lnTo>
                    <a:lnTo>
                      <a:pt x="7" y="2"/>
                    </a:lnTo>
                    <a:lnTo>
                      <a:pt x="5" y="0"/>
                    </a:lnTo>
                    <a:lnTo>
                      <a:pt x="3"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35" name="Line 1647"/>
              <p:cNvSpPr>
                <a:spLocks noChangeShapeType="1"/>
              </p:cNvSpPr>
              <p:nvPr userDrawn="1"/>
            </p:nvSpPr>
            <p:spPr bwMode="gray">
              <a:xfrm flipH="1" flipV="1">
                <a:off x="3085" y="815"/>
                <a:ext cx="215" cy="6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36" name="Freeform 1648"/>
              <p:cNvSpPr>
                <a:spLocks/>
              </p:cNvSpPr>
              <p:nvPr userDrawn="1"/>
            </p:nvSpPr>
            <p:spPr bwMode="gray">
              <a:xfrm>
                <a:off x="3307" y="1008"/>
                <a:ext cx="5" cy="7"/>
              </a:xfrm>
              <a:custGeom>
                <a:avLst/>
                <a:gdLst>
                  <a:gd name="T0" fmla="*/ 0 w 5"/>
                  <a:gd name="T1" fmla="*/ 0 h 7"/>
                  <a:gd name="T2" fmla="*/ 2 w 5"/>
                  <a:gd name="T3" fmla="*/ 0 h 7"/>
                  <a:gd name="T4" fmla="*/ 3 w 5"/>
                  <a:gd name="T5" fmla="*/ 1 h 7"/>
                  <a:gd name="T6" fmla="*/ 5 w 5"/>
                  <a:gd name="T7" fmla="*/ 3 h 7"/>
                  <a:gd name="T8" fmla="*/ 3 w 5"/>
                  <a:gd name="T9" fmla="*/ 5 h 7"/>
                  <a:gd name="T10" fmla="*/ 2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0" y="0"/>
                    </a:moveTo>
                    <a:lnTo>
                      <a:pt x="2" y="0"/>
                    </a:lnTo>
                    <a:lnTo>
                      <a:pt x="3" y="1"/>
                    </a:lnTo>
                    <a:lnTo>
                      <a:pt x="5" y="3"/>
                    </a:lnTo>
                    <a:lnTo>
                      <a:pt x="3" y="5"/>
                    </a:lnTo>
                    <a:lnTo>
                      <a:pt x="2"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37" name="Line 1649"/>
              <p:cNvSpPr>
                <a:spLocks noChangeShapeType="1"/>
              </p:cNvSpPr>
              <p:nvPr userDrawn="1"/>
            </p:nvSpPr>
            <p:spPr bwMode="gray">
              <a:xfrm flipH="1">
                <a:off x="3309" y="894"/>
                <a:ext cx="5" cy="23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38" name="Line 1650"/>
              <p:cNvSpPr>
                <a:spLocks noChangeShapeType="1"/>
              </p:cNvSpPr>
              <p:nvPr userDrawn="1"/>
            </p:nvSpPr>
            <p:spPr bwMode="gray">
              <a:xfrm flipH="1">
                <a:off x="3303" y="890"/>
                <a:ext cx="6" cy="23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39" name="Freeform 1651"/>
              <p:cNvSpPr>
                <a:spLocks/>
              </p:cNvSpPr>
              <p:nvPr userDrawn="1"/>
            </p:nvSpPr>
            <p:spPr bwMode="gray">
              <a:xfrm>
                <a:off x="3303" y="1123"/>
                <a:ext cx="6" cy="9"/>
              </a:xfrm>
              <a:custGeom>
                <a:avLst/>
                <a:gdLst>
                  <a:gd name="T0" fmla="*/ 0 w 6"/>
                  <a:gd name="T1" fmla="*/ 0 h 9"/>
                  <a:gd name="T2" fmla="*/ 4 w 6"/>
                  <a:gd name="T3" fmla="*/ 2 h 9"/>
                  <a:gd name="T4" fmla="*/ 6 w 6"/>
                  <a:gd name="T5" fmla="*/ 3 h 9"/>
                  <a:gd name="T6" fmla="*/ 6 w 6"/>
                  <a:gd name="T7" fmla="*/ 5 h 9"/>
                  <a:gd name="T8" fmla="*/ 6 w 6"/>
                  <a:gd name="T9" fmla="*/ 7 h 9"/>
                  <a:gd name="T10" fmla="*/ 4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0"/>
                    </a:moveTo>
                    <a:lnTo>
                      <a:pt x="4" y="2"/>
                    </a:lnTo>
                    <a:lnTo>
                      <a:pt x="6" y="3"/>
                    </a:lnTo>
                    <a:lnTo>
                      <a:pt x="6" y="5"/>
                    </a:lnTo>
                    <a:lnTo>
                      <a:pt x="6" y="7"/>
                    </a:lnTo>
                    <a:lnTo>
                      <a:pt x="4"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40" name="Line 1652"/>
              <p:cNvSpPr>
                <a:spLocks noChangeShapeType="1"/>
              </p:cNvSpPr>
              <p:nvPr userDrawn="1"/>
            </p:nvSpPr>
            <p:spPr bwMode="gray">
              <a:xfrm flipV="1">
                <a:off x="3307" y="897"/>
                <a:ext cx="5" cy="23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41" name="Freeform 1653"/>
              <p:cNvSpPr>
                <a:spLocks/>
              </p:cNvSpPr>
              <p:nvPr userDrawn="1"/>
            </p:nvSpPr>
            <p:spPr bwMode="gray">
              <a:xfrm>
                <a:off x="3309" y="890"/>
                <a:ext cx="5" cy="7"/>
              </a:xfrm>
              <a:custGeom>
                <a:avLst/>
                <a:gdLst>
                  <a:gd name="T0" fmla="*/ 3 w 5"/>
                  <a:gd name="T1" fmla="*/ 7 h 7"/>
                  <a:gd name="T2" fmla="*/ 5 w 5"/>
                  <a:gd name="T3" fmla="*/ 6 h 7"/>
                  <a:gd name="T4" fmla="*/ 5 w 5"/>
                  <a:gd name="T5" fmla="*/ 4 h 7"/>
                  <a:gd name="T6" fmla="*/ 3 w 5"/>
                  <a:gd name="T7" fmla="*/ 2 h 7"/>
                  <a:gd name="T8" fmla="*/ 1 w 5"/>
                  <a:gd name="T9" fmla="*/ 0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5" y="6"/>
                    </a:lnTo>
                    <a:lnTo>
                      <a:pt x="5" y="4"/>
                    </a:lnTo>
                    <a:lnTo>
                      <a:pt x="3" y="2"/>
                    </a:lnTo>
                    <a:lnTo>
                      <a:pt x="1"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42" name="Freeform 1654"/>
              <p:cNvSpPr>
                <a:spLocks/>
              </p:cNvSpPr>
              <p:nvPr userDrawn="1"/>
            </p:nvSpPr>
            <p:spPr bwMode="gray">
              <a:xfrm>
                <a:off x="3295" y="1123"/>
                <a:ext cx="8" cy="17"/>
              </a:xfrm>
              <a:custGeom>
                <a:avLst/>
                <a:gdLst>
                  <a:gd name="T0" fmla="*/ 8 w 8"/>
                  <a:gd name="T1" fmla="*/ 0 h 17"/>
                  <a:gd name="T2" fmla="*/ 8 w 8"/>
                  <a:gd name="T3" fmla="*/ 5 h 17"/>
                  <a:gd name="T4" fmla="*/ 7 w 8"/>
                  <a:gd name="T5" fmla="*/ 9 h 17"/>
                  <a:gd name="T6" fmla="*/ 3 w 8"/>
                  <a:gd name="T7" fmla="*/ 14 h 17"/>
                  <a:gd name="T8" fmla="*/ 0 w 8"/>
                  <a:gd name="T9" fmla="*/ 17 h 17"/>
                </a:gdLst>
                <a:ahLst/>
                <a:cxnLst>
                  <a:cxn ang="0">
                    <a:pos x="T0" y="T1"/>
                  </a:cxn>
                  <a:cxn ang="0">
                    <a:pos x="T2" y="T3"/>
                  </a:cxn>
                  <a:cxn ang="0">
                    <a:pos x="T4" y="T5"/>
                  </a:cxn>
                  <a:cxn ang="0">
                    <a:pos x="T6" y="T7"/>
                  </a:cxn>
                  <a:cxn ang="0">
                    <a:pos x="T8" y="T9"/>
                  </a:cxn>
                </a:cxnLst>
                <a:rect l="0" t="0" r="r" b="b"/>
                <a:pathLst>
                  <a:path w="8" h="17">
                    <a:moveTo>
                      <a:pt x="8" y="0"/>
                    </a:moveTo>
                    <a:lnTo>
                      <a:pt x="8" y="5"/>
                    </a:lnTo>
                    <a:lnTo>
                      <a:pt x="7" y="9"/>
                    </a:lnTo>
                    <a:lnTo>
                      <a:pt x="3" y="14"/>
                    </a:lnTo>
                    <a:lnTo>
                      <a:pt x="0"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43" name="Freeform 1655"/>
              <p:cNvSpPr>
                <a:spLocks/>
              </p:cNvSpPr>
              <p:nvPr userDrawn="1"/>
            </p:nvSpPr>
            <p:spPr bwMode="gray">
              <a:xfrm>
                <a:off x="2571" y="724"/>
                <a:ext cx="10" cy="9"/>
              </a:xfrm>
              <a:custGeom>
                <a:avLst/>
                <a:gdLst>
                  <a:gd name="T0" fmla="*/ 0 w 10"/>
                  <a:gd name="T1" fmla="*/ 9 h 9"/>
                  <a:gd name="T2" fmla="*/ 0 w 10"/>
                  <a:gd name="T3" fmla="*/ 5 h 9"/>
                  <a:gd name="T4" fmla="*/ 3 w 10"/>
                  <a:gd name="T5" fmla="*/ 2 h 9"/>
                  <a:gd name="T6" fmla="*/ 5 w 10"/>
                  <a:gd name="T7" fmla="*/ 0 h 9"/>
                  <a:gd name="T8" fmla="*/ 7 w 10"/>
                  <a:gd name="T9" fmla="*/ 0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0" y="5"/>
                    </a:lnTo>
                    <a:lnTo>
                      <a:pt x="3" y="2"/>
                    </a:lnTo>
                    <a:lnTo>
                      <a:pt x="5" y="0"/>
                    </a:lnTo>
                    <a:lnTo>
                      <a:pt x="7" y="0"/>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44" name="Line 1656"/>
              <p:cNvSpPr>
                <a:spLocks noChangeShapeType="1"/>
              </p:cNvSpPr>
              <p:nvPr userDrawn="1"/>
            </p:nvSpPr>
            <p:spPr bwMode="gray">
              <a:xfrm flipV="1">
                <a:off x="2494" y="689"/>
                <a:ext cx="157"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45" name="Line 1657"/>
              <p:cNvSpPr>
                <a:spLocks noChangeShapeType="1"/>
              </p:cNvSpPr>
              <p:nvPr userDrawn="1"/>
            </p:nvSpPr>
            <p:spPr bwMode="gray">
              <a:xfrm flipV="1">
                <a:off x="2492" y="696"/>
                <a:ext cx="157" cy="7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46" name="Freeform 1658"/>
              <p:cNvSpPr>
                <a:spLocks/>
              </p:cNvSpPr>
              <p:nvPr userDrawn="1"/>
            </p:nvSpPr>
            <p:spPr bwMode="gray">
              <a:xfrm>
                <a:off x="2649" y="687"/>
                <a:ext cx="11" cy="9"/>
              </a:xfrm>
              <a:custGeom>
                <a:avLst/>
                <a:gdLst>
                  <a:gd name="T0" fmla="*/ 0 w 11"/>
                  <a:gd name="T1" fmla="*/ 9 h 9"/>
                  <a:gd name="T2" fmla="*/ 0 w 11"/>
                  <a:gd name="T3" fmla="*/ 6 h 9"/>
                  <a:gd name="T4" fmla="*/ 2 w 11"/>
                  <a:gd name="T5" fmla="*/ 4 h 9"/>
                  <a:gd name="T6" fmla="*/ 4 w 11"/>
                  <a:gd name="T7" fmla="*/ 0 h 9"/>
                  <a:gd name="T8" fmla="*/ 7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9"/>
                    </a:moveTo>
                    <a:lnTo>
                      <a:pt x="0" y="6"/>
                    </a:lnTo>
                    <a:lnTo>
                      <a:pt x="2" y="4"/>
                    </a:lnTo>
                    <a:lnTo>
                      <a:pt x="4" y="0"/>
                    </a:lnTo>
                    <a:lnTo>
                      <a:pt x="7" y="0"/>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47" name="Line 1659"/>
              <p:cNvSpPr>
                <a:spLocks noChangeShapeType="1"/>
              </p:cNvSpPr>
              <p:nvPr userDrawn="1"/>
            </p:nvSpPr>
            <p:spPr bwMode="gray">
              <a:xfrm flipH="1">
                <a:off x="2503" y="687"/>
                <a:ext cx="157"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48" name="Freeform 1660"/>
              <p:cNvSpPr>
                <a:spLocks/>
              </p:cNvSpPr>
              <p:nvPr userDrawn="1"/>
            </p:nvSpPr>
            <p:spPr bwMode="gray">
              <a:xfrm>
                <a:off x="2492" y="761"/>
                <a:ext cx="11" cy="10"/>
              </a:xfrm>
              <a:custGeom>
                <a:avLst/>
                <a:gdLst>
                  <a:gd name="T0" fmla="*/ 11 w 11"/>
                  <a:gd name="T1" fmla="*/ 0 h 10"/>
                  <a:gd name="T2" fmla="*/ 7 w 11"/>
                  <a:gd name="T3" fmla="*/ 0 h 10"/>
                  <a:gd name="T4" fmla="*/ 4 w 11"/>
                  <a:gd name="T5" fmla="*/ 2 h 10"/>
                  <a:gd name="T6" fmla="*/ 2 w 11"/>
                  <a:gd name="T7" fmla="*/ 3 h 10"/>
                  <a:gd name="T8" fmla="*/ 0 w 11"/>
                  <a:gd name="T9" fmla="*/ 7 h 10"/>
                  <a:gd name="T10" fmla="*/ 0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0"/>
                    </a:moveTo>
                    <a:lnTo>
                      <a:pt x="7" y="0"/>
                    </a:lnTo>
                    <a:lnTo>
                      <a:pt x="4" y="2"/>
                    </a:lnTo>
                    <a:lnTo>
                      <a:pt x="2" y="3"/>
                    </a:lnTo>
                    <a:lnTo>
                      <a:pt x="0" y="7"/>
                    </a:lnTo>
                    <a:lnTo>
                      <a:pt x="0" y="1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49" name="Freeform 1661"/>
              <p:cNvSpPr>
                <a:spLocks/>
              </p:cNvSpPr>
              <p:nvPr userDrawn="1"/>
            </p:nvSpPr>
            <p:spPr bwMode="gray">
              <a:xfrm>
                <a:off x="3225" y="920"/>
                <a:ext cx="10" cy="18"/>
              </a:xfrm>
              <a:custGeom>
                <a:avLst/>
                <a:gdLst>
                  <a:gd name="T0" fmla="*/ 0 w 10"/>
                  <a:gd name="T1" fmla="*/ 0 h 18"/>
                  <a:gd name="T2" fmla="*/ 3 w 10"/>
                  <a:gd name="T3" fmla="*/ 4 h 18"/>
                  <a:gd name="T4" fmla="*/ 7 w 10"/>
                  <a:gd name="T5" fmla="*/ 7 h 18"/>
                  <a:gd name="T6" fmla="*/ 10 w 10"/>
                  <a:gd name="T7" fmla="*/ 12 h 18"/>
                  <a:gd name="T8" fmla="*/ 10 w 10"/>
                  <a:gd name="T9" fmla="*/ 18 h 18"/>
                </a:gdLst>
                <a:ahLst/>
                <a:cxnLst>
                  <a:cxn ang="0">
                    <a:pos x="T0" y="T1"/>
                  </a:cxn>
                  <a:cxn ang="0">
                    <a:pos x="T2" y="T3"/>
                  </a:cxn>
                  <a:cxn ang="0">
                    <a:pos x="T4" y="T5"/>
                  </a:cxn>
                  <a:cxn ang="0">
                    <a:pos x="T6" y="T7"/>
                  </a:cxn>
                  <a:cxn ang="0">
                    <a:pos x="T8" y="T9"/>
                  </a:cxn>
                </a:cxnLst>
                <a:rect l="0" t="0" r="r" b="b"/>
                <a:pathLst>
                  <a:path w="10" h="18">
                    <a:moveTo>
                      <a:pt x="0" y="0"/>
                    </a:moveTo>
                    <a:lnTo>
                      <a:pt x="3" y="4"/>
                    </a:lnTo>
                    <a:lnTo>
                      <a:pt x="7" y="7"/>
                    </a:lnTo>
                    <a:lnTo>
                      <a:pt x="10" y="12"/>
                    </a:lnTo>
                    <a:lnTo>
                      <a:pt x="10"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50" name="Line 1662"/>
              <p:cNvSpPr>
                <a:spLocks noChangeShapeType="1"/>
              </p:cNvSpPr>
              <p:nvPr userDrawn="1"/>
            </p:nvSpPr>
            <p:spPr bwMode="gray">
              <a:xfrm flipV="1">
                <a:off x="3155" y="887"/>
                <a:ext cx="154" cy="8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51" name="Line 1663"/>
              <p:cNvSpPr>
                <a:spLocks noChangeShapeType="1"/>
              </p:cNvSpPr>
              <p:nvPr userDrawn="1"/>
            </p:nvSpPr>
            <p:spPr bwMode="gray">
              <a:xfrm flipV="1">
                <a:off x="3146" y="882"/>
                <a:ext cx="154" cy="7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52" name="Freeform 1664"/>
              <p:cNvSpPr>
                <a:spLocks/>
              </p:cNvSpPr>
              <p:nvPr userDrawn="1"/>
            </p:nvSpPr>
            <p:spPr bwMode="gray">
              <a:xfrm>
                <a:off x="3300" y="882"/>
                <a:ext cx="12" cy="15"/>
              </a:xfrm>
              <a:custGeom>
                <a:avLst/>
                <a:gdLst>
                  <a:gd name="T0" fmla="*/ 0 w 12"/>
                  <a:gd name="T1" fmla="*/ 0 h 15"/>
                  <a:gd name="T2" fmla="*/ 5 w 12"/>
                  <a:gd name="T3" fmla="*/ 1 h 15"/>
                  <a:gd name="T4" fmla="*/ 9 w 12"/>
                  <a:gd name="T5" fmla="*/ 5 h 15"/>
                  <a:gd name="T6" fmla="*/ 10 w 12"/>
                  <a:gd name="T7" fmla="*/ 10 h 15"/>
                  <a:gd name="T8" fmla="*/ 12 w 12"/>
                  <a:gd name="T9" fmla="*/ 15 h 15"/>
                </a:gdLst>
                <a:ahLst/>
                <a:cxnLst>
                  <a:cxn ang="0">
                    <a:pos x="T0" y="T1"/>
                  </a:cxn>
                  <a:cxn ang="0">
                    <a:pos x="T2" y="T3"/>
                  </a:cxn>
                  <a:cxn ang="0">
                    <a:pos x="T4" y="T5"/>
                  </a:cxn>
                  <a:cxn ang="0">
                    <a:pos x="T6" y="T7"/>
                  </a:cxn>
                  <a:cxn ang="0">
                    <a:pos x="T8" y="T9"/>
                  </a:cxn>
                </a:cxnLst>
                <a:rect l="0" t="0" r="r" b="b"/>
                <a:pathLst>
                  <a:path w="12" h="15">
                    <a:moveTo>
                      <a:pt x="0" y="0"/>
                    </a:moveTo>
                    <a:lnTo>
                      <a:pt x="5" y="1"/>
                    </a:lnTo>
                    <a:lnTo>
                      <a:pt x="9" y="5"/>
                    </a:lnTo>
                    <a:lnTo>
                      <a:pt x="10" y="10"/>
                    </a:lnTo>
                    <a:lnTo>
                      <a:pt x="12" y="1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53" name="Line 1665"/>
              <p:cNvSpPr>
                <a:spLocks noChangeShapeType="1"/>
              </p:cNvSpPr>
              <p:nvPr userDrawn="1"/>
            </p:nvSpPr>
            <p:spPr bwMode="gray">
              <a:xfrm flipH="1">
                <a:off x="3158" y="897"/>
                <a:ext cx="154" cy="8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54" name="Freeform 1666"/>
              <p:cNvSpPr>
                <a:spLocks/>
              </p:cNvSpPr>
              <p:nvPr userDrawn="1"/>
            </p:nvSpPr>
            <p:spPr bwMode="gray">
              <a:xfrm>
                <a:off x="3146" y="960"/>
                <a:ext cx="12" cy="18"/>
              </a:xfrm>
              <a:custGeom>
                <a:avLst/>
                <a:gdLst>
                  <a:gd name="T0" fmla="*/ 12 w 12"/>
                  <a:gd name="T1" fmla="*/ 18 h 18"/>
                  <a:gd name="T2" fmla="*/ 11 w 12"/>
                  <a:gd name="T3" fmla="*/ 13 h 18"/>
                  <a:gd name="T4" fmla="*/ 9 w 12"/>
                  <a:gd name="T5" fmla="*/ 7 h 18"/>
                  <a:gd name="T6" fmla="*/ 5 w 12"/>
                  <a:gd name="T7" fmla="*/ 4 h 18"/>
                  <a:gd name="T8" fmla="*/ 0 w 12"/>
                  <a:gd name="T9" fmla="*/ 0 h 18"/>
                </a:gdLst>
                <a:ahLst/>
                <a:cxnLst>
                  <a:cxn ang="0">
                    <a:pos x="T0" y="T1"/>
                  </a:cxn>
                  <a:cxn ang="0">
                    <a:pos x="T2" y="T3"/>
                  </a:cxn>
                  <a:cxn ang="0">
                    <a:pos x="T4" y="T5"/>
                  </a:cxn>
                  <a:cxn ang="0">
                    <a:pos x="T6" y="T7"/>
                  </a:cxn>
                  <a:cxn ang="0">
                    <a:pos x="T8" y="T9"/>
                  </a:cxn>
                </a:cxnLst>
                <a:rect l="0" t="0" r="r" b="b"/>
                <a:pathLst>
                  <a:path w="12" h="18">
                    <a:moveTo>
                      <a:pt x="12" y="18"/>
                    </a:moveTo>
                    <a:lnTo>
                      <a:pt x="11" y="13"/>
                    </a:lnTo>
                    <a:lnTo>
                      <a:pt x="9" y="7"/>
                    </a:lnTo>
                    <a:lnTo>
                      <a:pt x="5"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55" name="Freeform 1667"/>
              <p:cNvSpPr>
                <a:spLocks/>
              </p:cNvSpPr>
              <p:nvPr userDrawn="1"/>
            </p:nvSpPr>
            <p:spPr bwMode="gray">
              <a:xfrm>
                <a:off x="2119" y="1513"/>
                <a:ext cx="11" cy="16"/>
              </a:xfrm>
              <a:custGeom>
                <a:avLst/>
                <a:gdLst>
                  <a:gd name="T0" fmla="*/ 11 w 11"/>
                  <a:gd name="T1" fmla="*/ 16 h 16"/>
                  <a:gd name="T2" fmla="*/ 7 w 11"/>
                  <a:gd name="T3" fmla="*/ 14 h 16"/>
                  <a:gd name="T4" fmla="*/ 4 w 11"/>
                  <a:gd name="T5" fmla="*/ 10 h 16"/>
                  <a:gd name="T6" fmla="*/ 2 w 11"/>
                  <a:gd name="T7" fmla="*/ 5 h 16"/>
                  <a:gd name="T8" fmla="*/ 0 w 11"/>
                  <a:gd name="T9" fmla="*/ 0 h 16"/>
                </a:gdLst>
                <a:ahLst/>
                <a:cxnLst>
                  <a:cxn ang="0">
                    <a:pos x="T0" y="T1"/>
                  </a:cxn>
                  <a:cxn ang="0">
                    <a:pos x="T2" y="T3"/>
                  </a:cxn>
                  <a:cxn ang="0">
                    <a:pos x="T4" y="T5"/>
                  </a:cxn>
                  <a:cxn ang="0">
                    <a:pos x="T6" y="T7"/>
                  </a:cxn>
                  <a:cxn ang="0">
                    <a:pos x="T8" y="T9"/>
                  </a:cxn>
                </a:cxnLst>
                <a:rect l="0" t="0" r="r" b="b"/>
                <a:pathLst>
                  <a:path w="11" h="16">
                    <a:moveTo>
                      <a:pt x="11" y="16"/>
                    </a:moveTo>
                    <a:lnTo>
                      <a:pt x="7" y="14"/>
                    </a:lnTo>
                    <a:lnTo>
                      <a:pt x="4" y="10"/>
                    </a:lnTo>
                    <a:lnTo>
                      <a:pt x="2"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56" name="Line 1668"/>
              <p:cNvSpPr>
                <a:spLocks noChangeShapeType="1"/>
              </p:cNvSpPr>
              <p:nvPr userDrawn="1"/>
            </p:nvSpPr>
            <p:spPr bwMode="gray">
              <a:xfrm>
                <a:off x="2123" y="1529"/>
                <a:ext cx="14"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57" name="Line 1669"/>
              <p:cNvSpPr>
                <a:spLocks noChangeShapeType="1"/>
              </p:cNvSpPr>
              <p:nvPr userDrawn="1"/>
            </p:nvSpPr>
            <p:spPr bwMode="gray">
              <a:xfrm>
                <a:off x="2130" y="1529"/>
                <a:ext cx="7" cy="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58" name="Line 1670"/>
              <p:cNvSpPr>
                <a:spLocks noChangeShapeType="1"/>
              </p:cNvSpPr>
              <p:nvPr userDrawn="1"/>
            </p:nvSpPr>
            <p:spPr bwMode="gray">
              <a:xfrm flipH="1" flipV="1">
                <a:off x="2121" y="1522"/>
                <a:ext cx="16"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59" name="Freeform 1671"/>
              <p:cNvSpPr>
                <a:spLocks/>
              </p:cNvSpPr>
              <p:nvPr userDrawn="1"/>
            </p:nvSpPr>
            <p:spPr bwMode="gray">
              <a:xfrm>
                <a:off x="2121" y="1522"/>
                <a:ext cx="9" cy="8"/>
              </a:xfrm>
              <a:custGeom>
                <a:avLst/>
                <a:gdLst>
                  <a:gd name="T0" fmla="*/ 0 w 9"/>
                  <a:gd name="T1" fmla="*/ 0 h 8"/>
                  <a:gd name="T2" fmla="*/ 0 w 9"/>
                  <a:gd name="T3" fmla="*/ 3 h 8"/>
                  <a:gd name="T4" fmla="*/ 2 w 9"/>
                  <a:gd name="T5" fmla="*/ 7 h 8"/>
                  <a:gd name="T6" fmla="*/ 4 w 9"/>
                  <a:gd name="T7" fmla="*/ 8 h 8"/>
                  <a:gd name="T8" fmla="*/ 5 w 9"/>
                  <a:gd name="T9" fmla="*/ 8 h 8"/>
                  <a:gd name="T10" fmla="*/ 9 w 9"/>
                  <a:gd name="T11" fmla="*/ 7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0" y="3"/>
                    </a:lnTo>
                    <a:lnTo>
                      <a:pt x="2" y="7"/>
                    </a:lnTo>
                    <a:lnTo>
                      <a:pt x="4" y="8"/>
                    </a:lnTo>
                    <a:lnTo>
                      <a:pt x="5" y="8"/>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60" name="Freeform 1672"/>
              <p:cNvSpPr>
                <a:spLocks/>
              </p:cNvSpPr>
              <p:nvPr userDrawn="1"/>
            </p:nvSpPr>
            <p:spPr bwMode="gray">
              <a:xfrm>
                <a:off x="2737" y="1363"/>
                <a:ext cx="7" cy="8"/>
              </a:xfrm>
              <a:custGeom>
                <a:avLst/>
                <a:gdLst>
                  <a:gd name="T0" fmla="*/ 0 w 7"/>
                  <a:gd name="T1" fmla="*/ 8 h 8"/>
                  <a:gd name="T2" fmla="*/ 3 w 7"/>
                  <a:gd name="T3" fmla="*/ 8 h 8"/>
                  <a:gd name="T4" fmla="*/ 5 w 7"/>
                  <a:gd name="T5" fmla="*/ 7 h 8"/>
                  <a:gd name="T6" fmla="*/ 7 w 7"/>
                  <a:gd name="T7" fmla="*/ 3 h 8"/>
                  <a:gd name="T8" fmla="*/ 7 w 7"/>
                  <a:gd name="T9" fmla="*/ 0 h 8"/>
                </a:gdLst>
                <a:ahLst/>
                <a:cxnLst>
                  <a:cxn ang="0">
                    <a:pos x="T0" y="T1"/>
                  </a:cxn>
                  <a:cxn ang="0">
                    <a:pos x="T2" y="T3"/>
                  </a:cxn>
                  <a:cxn ang="0">
                    <a:pos x="T4" y="T5"/>
                  </a:cxn>
                  <a:cxn ang="0">
                    <a:pos x="T6" y="T7"/>
                  </a:cxn>
                  <a:cxn ang="0">
                    <a:pos x="T8" y="T9"/>
                  </a:cxn>
                </a:cxnLst>
                <a:rect l="0" t="0" r="r" b="b"/>
                <a:pathLst>
                  <a:path w="7" h="8">
                    <a:moveTo>
                      <a:pt x="0" y="8"/>
                    </a:moveTo>
                    <a:lnTo>
                      <a:pt x="3" y="8"/>
                    </a:lnTo>
                    <a:lnTo>
                      <a:pt x="5" y="7"/>
                    </a:lnTo>
                    <a:lnTo>
                      <a:pt x="7" y="3"/>
                    </a:lnTo>
                    <a:lnTo>
                      <a:pt x="7"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61" name="Line 1673"/>
              <p:cNvSpPr>
                <a:spLocks noChangeShapeType="1"/>
              </p:cNvSpPr>
              <p:nvPr userDrawn="1"/>
            </p:nvSpPr>
            <p:spPr bwMode="gray">
              <a:xfrm flipV="1">
                <a:off x="2739" y="1329"/>
                <a:ext cx="77" cy="4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62" name="Line 1674"/>
              <p:cNvSpPr>
                <a:spLocks noChangeShapeType="1"/>
              </p:cNvSpPr>
              <p:nvPr userDrawn="1"/>
            </p:nvSpPr>
            <p:spPr bwMode="gray">
              <a:xfrm flipV="1">
                <a:off x="2737" y="1331"/>
                <a:ext cx="70" cy="3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63" name="Freeform 1675"/>
              <p:cNvSpPr>
                <a:spLocks/>
              </p:cNvSpPr>
              <p:nvPr userDrawn="1"/>
            </p:nvSpPr>
            <p:spPr bwMode="gray">
              <a:xfrm>
                <a:off x="2807" y="1322"/>
                <a:ext cx="10" cy="9"/>
              </a:xfrm>
              <a:custGeom>
                <a:avLst/>
                <a:gdLst>
                  <a:gd name="T0" fmla="*/ 0 w 10"/>
                  <a:gd name="T1" fmla="*/ 9 h 9"/>
                  <a:gd name="T2" fmla="*/ 5 w 10"/>
                  <a:gd name="T3" fmla="*/ 9 h 9"/>
                  <a:gd name="T4" fmla="*/ 7 w 10"/>
                  <a:gd name="T5" fmla="*/ 9 h 9"/>
                  <a:gd name="T6" fmla="*/ 9 w 10"/>
                  <a:gd name="T7" fmla="*/ 7 h 9"/>
                  <a:gd name="T8" fmla="*/ 10 w 10"/>
                  <a:gd name="T9" fmla="*/ 4 h 9"/>
                  <a:gd name="T10" fmla="*/ 10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0" y="9"/>
                    </a:moveTo>
                    <a:lnTo>
                      <a:pt x="5" y="9"/>
                    </a:lnTo>
                    <a:lnTo>
                      <a:pt x="7" y="9"/>
                    </a:lnTo>
                    <a:lnTo>
                      <a:pt x="9" y="7"/>
                    </a:lnTo>
                    <a:lnTo>
                      <a:pt x="10" y="4"/>
                    </a:lnTo>
                    <a:lnTo>
                      <a:pt x="1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64" name="Line 1676"/>
              <p:cNvSpPr>
                <a:spLocks noChangeShapeType="1"/>
              </p:cNvSpPr>
              <p:nvPr userDrawn="1"/>
            </p:nvSpPr>
            <p:spPr bwMode="gray">
              <a:xfrm flipH="1">
                <a:off x="2737" y="1322"/>
                <a:ext cx="80" cy="4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65" name="Freeform 1677"/>
              <p:cNvSpPr>
                <a:spLocks/>
              </p:cNvSpPr>
              <p:nvPr userDrawn="1"/>
            </p:nvSpPr>
            <p:spPr bwMode="gray">
              <a:xfrm>
                <a:off x="2807" y="1315"/>
                <a:ext cx="9" cy="16"/>
              </a:xfrm>
              <a:custGeom>
                <a:avLst/>
                <a:gdLst>
                  <a:gd name="T0" fmla="*/ 0 w 9"/>
                  <a:gd name="T1" fmla="*/ 16 h 16"/>
                  <a:gd name="T2" fmla="*/ 3 w 9"/>
                  <a:gd name="T3" fmla="*/ 13 h 16"/>
                  <a:gd name="T4" fmla="*/ 7 w 9"/>
                  <a:gd name="T5" fmla="*/ 9 h 16"/>
                  <a:gd name="T6" fmla="*/ 9 w 9"/>
                  <a:gd name="T7" fmla="*/ 4 h 16"/>
                  <a:gd name="T8" fmla="*/ 9 w 9"/>
                  <a:gd name="T9" fmla="*/ 0 h 16"/>
                </a:gdLst>
                <a:ahLst/>
                <a:cxnLst>
                  <a:cxn ang="0">
                    <a:pos x="T0" y="T1"/>
                  </a:cxn>
                  <a:cxn ang="0">
                    <a:pos x="T2" y="T3"/>
                  </a:cxn>
                  <a:cxn ang="0">
                    <a:pos x="T4" y="T5"/>
                  </a:cxn>
                  <a:cxn ang="0">
                    <a:pos x="T6" y="T7"/>
                  </a:cxn>
                  <a:cxn ang="0">
                    <a:pos x="T8" y="T9"/>
                  </a:cxn>
                </a:cxnLst>
                <a:rect l="0" t="0" r="r" b="b"/>
                <a:pathLst>
                  <a:path w="9" h="16">
                    <a:moveTo>
                      <a:pt x="0" y="16"/>
                    </a:moveTo>
                    <a:lnTo>
                      <a:pt x="3" y="13"/>
                    </a:lnTo>
                    <a:lnTo>
                      <a:pt x="7" y="9"/>
                    </a:lnTo>
                    <a:lnTo>
                      <a:pt x="9" y="4"/>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66" name="Freeform 1678"/>
              <p:cNvSpPr>
                <a:spLocks/>
              </p:cNvSpPr>
              <p:nvPr userDrawn="1"/>
            </p:nvSpPr>
            <p:spPr bwMode="gray">
              <a:xfrm>
                <a:off x="2195" y="1244"/>
                <a:ext cx="8" cy="8"/>
              </a:xfrm>
              <a:custGeom>
                <a:avLst/>
                <a:gdLst>
                  <a:gd name="T0" fmla="*/ 8 w 8"/>
                  <a:gd name="T1" fmla="*/ 0 h 8"/>
                  <a:gd name="T2" fmla="*/ 5 w 8"/>
                  <a:gd name="T3" fmla="*/ 0 h 8"/>
                  <a:gd name="T4" fmla="*/ 1 w 8"/>
                  <a:gd name="T5" fmla="*/ 1 h 8"/>
                  <a:gd name="T6" fmla="*/ 0 w 8"/>
                  <a:gd name="T7" fmla="*/ 5 h 8"/>
                  <a:gd name="T8" fmla="*/ 0 w 8"/>
                  <a:gd name="T9" fmla="*/ 8 h 8"/>
                </a:gdLst>
                <a:ahLst/>
                <a:cxnLst>
                  <a:cxn ang="0">
                    <a:pos x="T0" y="T1"/>
                  </a:cxn>
                  <a:cxn ang="0">
                    <a:pos x="T2" y="T3"/>
                  </a:cxn>
                  <a:cxn ang="0">
                    <a:pos x="T4" y="T5"/>
                  </a:cxn>
                  <a:cxn ang="0">
                    <a:pos x="T6" y="T7"/>
                  </a:cxn>
                  <a:cxn ang="0">
                    <a:pos x="T8" y="T9"/>
                  </a:cxn>
                </a:cxnLst>
                <a:rect l="0" t="0" r="r" b="b"/>
                <a:pathLst>
                  <a:path w="8" h="8">
                    <a:moveTo>
                      <a:pt x="8" y="0"/>
                    </a:moveTo>
                    <a:lnTo>
                      <a:pt x="5" y="0"/>
                    </a:lnTo>
                    <a:lnTo>
                      <a:pt x="1" y="1"/>
                    </a:lnTo>
                    <a:lnTo>
                      <a:pt x="0" y="5"/>
                    </a:lnTo>
                    <a:lnTo>
                      <a:pt x="0"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67" name="Line 1679"/>
              <p:cNvSpPr>
                <a:spLocks noChangeShapeType="1"/>
              </p:cNvSpPr>
              <p:nvPr userDrawn="1"/>
            </p:nvSpPr>
            <p:spPr bwMode="gray">
              <a:xfrm flipH="1">
                <a:off x="2116" y="1203"/>
                <a:ext cx="164" cy="8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68" name="Line 1680"/>
              <p:cNvSpPr>
                <a:spLocks noChangeShapeType="1"/>
              </p:cNvSpPr>
              <p:nvPr userDrawn="1"/>
            </p:nvSpPr>
            <p:spPr bwMode="gray">
              <a:xfrm flipH="1">
                <a:off x="2123" y="1203"/>
                <a:ext cx="161" cy="8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69" name="Freeform 1681"/>
              <p:cNvSpPr>
                <a:spLocks/>
              </p:cNvSpPr>
              <p:nvPr userDrawn="1"/>
            </p:nvSpPr>
            <p:spPr bwMode="gray">
              <a:xfrm>
                <a:off x="2112" y="1284"/>
                <a:ext cx="11" cy="9"/>
              </a:xfrm>
              <a:custGeom>
                <a:avLst/>
                <a:gdLst>
                  <a:gd name="T0" fmla="*/ 11 w 11"/>
                  <a:gd name="T1" fmla="*/ 0 h 9"/>
                  <a:gd name="T2" fmla="*/ 7 w 11"/>
                  <a:gd name="T3" fmla="*/ 0 h 9"/>
                  <a:gd name="T4" fmla="*/ 4 w 11"/>
                  <a:gd name="T5" fmla="*/ 0 h 9"/>
                  <a:gd name="T6" fmla="*/ 2 w 11"/>
                  <a:gd name="T7" fmla="*/ 2 h 9"/>
                  <a:gd name="T8" fmla="*/ 2 w 11"/>
                  <a:gd name="T9" fmla="*/ 5 h 9"/>
                  <a:gd name="T10" fmla="*/ 0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11" y="0"/>
                    </a:moveTo>
                    <a:lnTo>
                      <a:pt x="7" y="0"/>
                    </a:lnTo>
                    <a:lnTo>
                      <a:pt x="4" y="0"/>
                    </a:lnTo>
                    <a:lnTo>
                      <a:pt x="2" y="2"/>
                    </a:lnTo>
                    <a:lnTo>
                      <a:pt x="2" y="5"/>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70" name="Line 1682"/>
              <p:cNvSpPr>
                <a:spLocks noChangeShapeType="1"/>
              </p:cNvSpPr>
              <p:nvPr userDrawn="1"/>
            </p:nvSpPr>
            <p:spPr bwMode="gray">
              <a:xfrm flipV="1">
                <a:off x="2112" y="1209"/>
                <a:ext cx="170" cy="8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71" name="Freeform 1683"/>
              <p:cNvSpPr>
                <a:spLocks/>
              </p:cNvSpPr>
              <p:nvPr userDrawn="1"/>
            </p:nvSpPr>
            <p:spPr bwMode="gray">
              <a:xfrm>
                <a:off x="2280" y="1203"/>
                <a:ext cx="4" cy="6"/>
              </a:xfrm>
              <a:custGeom>
                <a:avLst/>
                <a:gdLst>
                  <a:gd name="T0" fmla="*/ 4 w 4"/>
                  <a:gd name="T1" fmla="*/ 0 h 6"/>
                  <a:gd name="T2" fmla="*/ 2 w 4"/>
                  <a:gd name="T3" fmla="*/ 0 h 6"/>
                  <a:gd name="T4" fmla="*/ 0 w 4"/>
                  <a:gd name="T5" fmla="*/ 0 h 6"/>
                  <a:gd name="T6" fmla="*/ 0 w 4"/>
                  <a:gd name="T7" fmla="*/ 0 h 6"/>
                  <a:gd name="T8" fmla="*/ 2 w 4"/>
                  <a:gd name="T9" fmla="*/ 2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2" y="0"/>
                    </a:lnTo>
                    <a:lnTo>
                      <a:pt x="0" y="0"/>
                    </a:lnTo>
                    <a:lnTo>
                      <a:pt x="0" y="0"/>
                    </a:lnTo>
                    <a:lnTo>
                      <a:pt x="2" y="2"/>
                    </a:lnTo>
                    <a:lnTo>
                      <a:pt x="2" y="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72" name="Freeform 1684"/>
              <p:cNvSpPr>
                <a:spLocks/>
              </p:cNvSpPr>
              <p:nvPr userDrawn="1"/>
            </p:nvSpPr>
            <p:spPr bwMode="gray">
              <a:xfrm>
                <a:off x="2207" y="1317"/>
                <a:ext cx="9" cy="16"/>
              </a:xfrm>
              <a:custGeom>
                <a:avLst/>
                <a:gdLst>
                  <a:gd name="T0" fmla="*/ 9 w 9"/>
                  <a:gd name="T1" fmla="*/ 0 h 16"/>
                  <a:gd name="T2" fmla="*/ 5 w 9"/>
                  <a:gd name="T3" fmla="*/ 2 h 16"/>
                  <a:gd name="T4" fmla="*/ 3 w 9"/>
                  <a:gd name="T5" fmla="*/ 7 h 16"/>
                  <a:gd name="T6" fmla="*/ 2 w 9"/>
                  <a:gd name="T7" fmla="*/ 11 h 16"/>
                  <a:gd name="T8" fmla="*/ 0 w 9"/>
                  <a:gd name="T9" fmla="*/ 16 h 16"/>
                </a:gdLst>
                <a:ahLst/>
                <a:cxnLst>
                  <a:cxn ang="0">
                    <a:pos x="T0" y="T1"/>
                  </a:cxn>
                  <a:cxn ang="0">
                    <a:pos x="T2" y="T3"/>
                  </a:cxn>
                  <a:cxn ang="0">
                    <a:pos x="T4" y="T5"/>
                  </a:cxn>
                  <a:cxn ang="0">
                    <a:pos x="T6" y="T7"/>
                  </a:cxn>
                  <a:cxn ang="0">
                    <a:pos x="T8" y="T9"/>
                  </a:cxn>
                </a:cxnLst>
                <a:rect l="0" t="0" r="r" b="b"/>
                <a:pathLst>
                  <a:path w="9" h="16">
                    <a:moveTo>
                      <a:pt x="9" y="0"/>
                    </a:moveTo>
                    <a:lnTo>
                      <a:pt x="5" y="2"/>
                    </a:lnTo>
                    <a:lnTo>
                      <a:pt x="3" y="7"/>
                    </a:lnTo>
                    <a:lnTo>
                      <a:pt x="2" y="11"/>
                    </a:lnTo>
                    <a:lnTo>
                      <a:pt x="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73" name="Line 1685"/>
              <p:cNvSpPr>
                <a:spLocks noChangeShapeType="1"/>
              </p:cNvSpPr>
              <p:nvPr userDrawn="1"/>
            </p:nvSpPr>
            <p:spPr bwMode="gray">
              <a:xfrm>
                <a:off x="2118" y="1291"/>
                <a:ext cx="185" cy="6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74" name="Line 1686"/>
              <p:cNvSpPr>
                <a:spLocks noChangeShapeType="1"/>
              </p:cNvSpPr>
              <p:nvPr userDrawn="1"/>
            </p:nvSpPr>
            <p:spPr bwMode="gray">
              <a:xfrm>
                <a:off x="2123" y="1284"/>
                <a:ext cx="187" cy="66"/>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75" name="Freeform 1687"/>
              <p:cNvSpPr>
                <a:spLocks/>
              </p:cNvSpPr>
              <p:nvPr userDrawn="1"/>
            </p:nvSpPr>
            <p:spPr bwMode="gray">
              <a:xfrm>
                <a:off x="2301" y="1350"/>
                <a:ext cx="9" cy="16"/>
              </a:xfrm>
              <a:custGeom>
                <a:avLst/>
                <a:gdLst>
                  <a:gd name="T0" fmla="*/ 9 w 9"/>
                  <a:gd name="T1" fmla="*/ 0 h 16"/>
                  <a:gd name="T2" fmla="*/ 6 w 9"/>
                  <a:gd name="T3" fmla="*/ 2 h 16"/>
                  <a:gd name="T4" fmla="*/ 2 w 9"/>
                  <a:gd name="T5" fmla="*/ 7 h 16"/>
                  <a:gd name="T6" fmla="*/ 0 w 9"/>
                  <a:gd name="T7" fmla="*/ 13 h 16"/>
                  <a:gd name="T8" fmla="*/ 0 w 9"/>
                  <a:gd name="T9" fmla="*/ 16 h 16"/>
                </a:gdLst>
                <a:ahLst/>
                <a:cxnLst>
                  <a:cxn ang="0">
                    <a:pos x="T0" y="T1"/>
                  </a:cxn>
                  <a:cxn ang="0">
                    <a:pos x="T2" y="T3"/>
                  </a:cxn>
                  <a:cxn ang="0">
                    <a:pos x="T4" y="T5"/>
                  </a:cxn>
                  <a:cxn ang="0">
                    <a:pos x="T6" y="T7"/>
                  </a:cxn>
                  <a:cxn ang="0">
                    <a:pos x="T8" y="T9"/>
                  </a:cxn>
                </a:cxnLst>
                <a:rect l="0" t="0" r="r" b="b"/>
                <a:pathLst>
                  <a:path w="9" h="16">
                    <a:moveTo>
                      <a:pt x="9" y="0"/>
                    </a:moveTo>
                    <a:lnTo>
                      <a:pt x="6" y="2"/>
                    </a:lnTo>
                    <a:lnTo>
                      <a:pt x="2" y="7"/>
                    </a:lnTo>
                    <a:lnTo>
                      <a:pt x="0" y="13"/>
                    </a:lnTo>
                    <a:lnTo>
                      <a:pt x="0"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76" name="Line 1688"/>
              <p:cNvSpPr>
                <a:spLocks noChangeShapeType="1"/>
              </p:cNvSpPr>
              <p:nvPr userDrawn="1"/>
            </p:nvSpPr>
            <p:spPr bwMode="gray">
              <a:xfrm flipH="1" flipV="1">
                <a:off x="2114" y="1301"/>
                <a:ext cx="187" cy="6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77" name="Freeform 1689"/>
              <p:cNvSpPr>
                <a:spLocks/>
              </p:cNvSpPr>
              <p:nvPr userDrawn="1"/>
            </p:nvSpPr>
            <p:spPr bwMode="gray">
              <a:xfrm>
                <a:off x="2114" y="1284"/>
                <a:ext cx="9" cy="17"/>
              </a:xfrm>
              <a:custGeom>
                <a:avLst/>
                <a:gdLst>
                  <a:gd name="T0" fmla="*/ 0 w 9"/>
                  <a:gd name="T1" fmla="*/ 17 h 17"/>
                  <a:gd name="T2" fmla="*/ 0 w 9"/>
                  <a:gd name="T3" fmla="*/ 12 h 17"/>
                  <a:gd name="T4" fmla="*/ 2 w 9"/>
                  <a:gd name="T5" fmla="*/ 7 h 17"/>
                  <a:gd name="T6" fmla="*/ 5 w 9"/>
                  <a:gd name="T7" fmla="*/ 3 h 17"/>
                  <a:gd name="T8" fmla="*/ 9 w 9"/>
                  <a:gd name="T9" fmla="*/ 0 h 17"/>
                </a:gdLst>
                <a:ahLst/>
                <a:cxnLst>
                  <a:cxn ang="0">
                    <a:pos x="T0" y="T1"/>
                  </a:cxn>
                  <a:cxn ang="0">
                    <a:pos x="T2" y="T3"/>
                  </a:cxn>
                  <a:cxn ang="0">
                    <a:pos x="T4" y="T5"/>
                  </a:cxn>
                  <a:cxn ang="0">
                    <a:pos x="T6" y="T7"/>
                  </a:cxn>
                  <a:cxn ang="0">
                    <a:pos x="T8" y="T9"/>
                  </a:cxn>
                </a:cxnLst>
                <a:rect l="0" t="0" r="r" b="b"/>
                <a:pathLst>
                  <a:path w="9" h="17">
                    <a:moveTo>
                      <a:pt x="0" y="17"/>
                    </a:moveTo>
                    <a:lnTo>
                      <a:pt x="0" y="12"/>
                    </a:lnTo>
                    <a:lnTo>
                      <a:pt x="2" y="7"/>
                    </a:lnTo>
                    <a:lnTo>
                      <a:pt x="5"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78" name="Line 1690"/>
              <p:cNvSpPr>
                <a:spLocks noChangeShapeType="1"/>
              </p:cNvSpPr>
              <p:nvPr userDrawn="1"/>
            </p:nvSpPr>
            <p:spPr bwMode="gray">
              <a:xfrm flipV="1">
                <a:off x="2317" y="1342"/>
                <a:ext cx="28" cy="1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79" name="Line 1691"/>
              <p:cNvSpPr>
                <a:spLocks noChangeShapeType="1"/>
              </p:cNvSpPr>
              <p:nvPr userDrawn="1"/>
            </p:nvSpPr>
            <p:spPr bwMode="gray">
              <a:xfrm flipV="1">
                <a:off x="2310" y="1331"/>
                <a:ext cx="35" cy="19"/>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80" name="Line 1692"/>
              <p:cNvSpPr>
                <a:spLocks noChangeShapeType="1"/>
              </p:cNvSpPr>
              <p:nvPr userDrawn="1"/>
            </p:nvSpPr>
            <p:spPr bwMode="gray">
              <a:xfrm flipH="1">
                <a:off x="2321" y="1354"/>
                <a:ext cx="24" cy="12"/>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81" name="Freeform 1693"/>
              <p:cNvSpPr>
                <a:spLocks/>
              </p:cNvSpPr>
              <p:nvPr userDrawn="1"/>
            </p:nvSpPr>
            <p:spPr bwMode="gray">
              <a:xfrm>
                <a:off x="2310" y="1350"/>
                <a:ext cx="11" cy="16"/>
              </a:xfrm>
              <a:custGeom>
                <a:avLst/>
                <a:gdLst>
                  <a:gd name="T0" fmla="*/ 0 w 11"/>
                  <a:gd name="T1" fmla="*/ 0 h 16"/>
                  <a:gd name="T2" fmla="*/ 4 w 11"/>
                  <a:gd name="T3" fmla="*/ 2 h 16"/>
                  <a:gd name="T4" fmla="*/ 7 w 11"/>
                  <a:gd name="T5" fmla="*/ 6 h 16"/>
                  <a:gd name="T6" fmla="*/ 11 w 11"/>
                  <a:gd name="T7" fmla="*/ 11 h 16"/>
                  <a:gd name="T8" fmla="*/ 11 w 11"/>
                  <a:gd name="T9" fmla="*/ 16 h 16"/>
                </a:gdLst>
                <a:ahLst/>
                <a:cxnLst>
                  <a:cxn ang="0">
                    <a:pos x="T0" y="T1"/>
                  </a:cxn>
                  <a:cxn ang="0">
                    <a:pos x="T2" y="T3"/>
                  </a:cxn>
                  <a:cxn ang="0">
                    <a:pos x="T4" y="T5"/>
                  </a:cxn>
                  <a:cxn ang="0">
                    <a:pos x="T6" y="T7"/>
                  </a:cxn>
                  <a:cxn ang="0">
                    <a:pos x="T8" y="T9"/>
                  </a:cxn>
                </a:cxnLst>
                <a:rect l="0" t="0" r="r" b="b"/>
                <a:pathLst>
                  <a:path w="11" h="16">
                    <a:moveTo>
                      <a:pt x="0" y="0"/>
                    </a:moveTo>
                    <a:lnTo>
                      <a:pt x="4" y="2"/>
                    </a:lnTo>
                    <a:lnTo>
                      <a:pt x="7" y="6"/>
                    </a:lnTo>
                    <a:lnTo>
                      <a:pt x="11" y="11"/>
                    </a:lnTo>
                    <a:lnTo>
                      <a:pt x="11"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82" name="Freeform 1694"/>
              <p:cNvSpPr>
                <a:spLocks/>
              </p:cNvSpPr>
              <p:nvPr userDrawn="1"/>
            </p:nvSpPr>
            <p:spPr bwMode="gray">
              <a:xfrm>
                <a:off x="2114" y="1403"/>
                <a:ext cx="4" cy="9"/>
              </a:xfrm>
              <a:custGeom>
                <a:avLst/>
                <a:gdLst>
                  <a:gd name="T0" fmla="*/ 2 w 4"/>
                  <a:gd name="T1" fmla="*/ 0 h 9"/>
                  <a:gd name="T2" fmla="*/ 0 w 4"/>
                  <a:gd name="T3" fmla="*/ 3 h 9"/>
                  <a:gd name="T4" fmla="*/ 0 w 4"/>
                  <a:gd name="T5" fmla="*/ 5 h 9"/>
                  <a:gd name="T6" fmla="*/ 0 w 4"/>
                  <a:gd name="T7" fmla="*/ 7 h 9"/>
                  <a:gd name="T8" fmla="*/ 4 w 4"/>
                  <a:gd name="T9" fmla="*/ 9 h 9"/>
                </a:gdLst>
                <a:ahLst/>
                <a:cxnLst>
                  <a:cxn ang="0">
                    <a:pos x="T0" y="T1"/>
                  </a:cxn>
                  <a:cxn ang="0">
                    <a:pos x="T2" y="T3"/>
                  </a:cxn>
                  <a:cxn ang="0">
                    <a:pos x="T4" y="T5"/>
                  </a:cxn>
                  <a:cxn ang="0">
                    <a:pos x="T6" y="T7"/>
                  </a:cxn>
                  <a:cxn ang="0">
                    <a:pos x="T8" y="T9"/>
                  </a:cxn>
                </a:cxnLst>
                <a:rect l="0" t="0" r="r" b="b"/>
                <a:pathLst>
                  <a:path w="4" h="9">
                    <a:moveTo>
                      <a:pt x="2" y="0"/>
                    </a:moveTo>
                    <a:lnTo>
                      <a:pt x="0" y="3"/>
                    </a:lnTo>
                    <a:lnTo>
                      <a:pt x="0" y="5"/>
                    </a:lnTo>
                    <a:lnTo>
                      <a:pt x="0" y="7"/>
                    </a:lnTo>
                    <a:lnTo>
                      <a:pt x="4"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83" name="Line 1695"/>
              <p:cNvSpPr>
                <a:spLocks noChangeShapeType="1"/>
              </p:cNvSpPr>
              <p:nvPr userDrawn="1"/>
            </p:nvSpPr>
            <p:spPr bwMode="gray">
              <a:xfrm flipH="1" flipV="1">
                <a:off x="2111" y="1298"/>
                <a:ext cx="5" cy="22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84" name="Line 1696"/>
              <p:cNvSpPr>
                <a:spLocks noChangeShapeType="1"/>
              </p:cNvSpPr>
              <p:nvPr userDrawn="1"/>
            </p:nvSpPr>
            <p:spPr bwMode="gray">
              <a:xfrm flipH="1" flipV="1">
                <a:off x="2112" y="1293"/>
                <a:ext cx="7" cy="22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85" name="Freeform 1697"/>
              <p:cNvSpPr>
                <a:spLocks/>
              </p:cNvSpPr>
              <p:nvPr userDrawn="1"/>
            </p:nvSpPr>
            <p:spPr bwMode="gray">
              <a:xfrm>
                <a:off x="2111" y="1293"/>
                <a:ext cx="3" cy="8"/>
              </a:xfrm>
              <a:custGeom>
                <a:avLst/>
                <a:gdLst>
                  <a:gd name="T0" fmla="*/ 1 w 3"/>
                  <a:gd name="T1" fmla="*/ 0 h 8"/>
                  <a:gd name="T2" fmla="*/ 0 w 3"/>
                  <a:gd name="T3" fmla="*/ 1 h 8"/>
                  <a:gd name="T4" fmla="*/ 0 w 3"/>
                  <a:gd name="T5" fmla="*/ 5 h 8"/>
                  <a:gd name="T6" fmla="*/ 1 w 3"/>
                  <a:gd name="T7" fmla="*/ 7 h 8"/>
                  <a:gd name="T8" fmla="*/ 3 w 3"/>
                  <a:gd name="T9" fmla="*/ 8 h 8"/>
                </a:gdLst>
                <a:ahLst/>
                <a:cxnLst>
                  <a:cxn ang="0">
                    <a:pos x="T0" y="T1"/>
                  </a:cxn>
                  <a:cxn ang="0">
                    <a:pos x="T2" y="T3"/>
                  </a:cxn>
                  <a:cxn ang="0">
                    <a:pos x="T4" y="T5"/>
                  </a:cxn>
                  <a:cxn ang="0">
                    <a:pos x="T6" y="T7"/>
                  </a:cxn>
                  <a:cxn ang="0">
                    <a:pos x="T8" y="T9"/>
                  </a:cxn>
                </a:cxnLst>
                <a:rect l="0" t="0" r="r" b="b"/>
                <a:pathLst>
                  <a:path w="3" h="8">
                    <a:moveTo>
                      <a:pt x="1" y="0"/>
                    </a:moveTo>
                    <a:lnTo>
                      <a:pt x="0" y="1"/>
                    </a:lnTo>
                    <a:lnTo>
                      <a:pt x="0" y="5"/>
                    </a:lnTo>
                    <a:lnTo>
                      <a:pt x="1" y="7"/>
                    </a:lnTo>
                    <a:lnTo>
                      <a:pt x="3"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86" name="Line 1698"/>
              <p:cNvSpPr>
                <a:spLocks noChangeShapeType="1"/>
              </p:cNvSpPr>
              <p:nvPr userDrawn="1"/>
            </p:nvSpPr>
            <p:spPr bwMode="gray">
              <a:xfrm>
                <a:off x="2114" y="1301"/>
                <a:ext cx="7" cy="221"/>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187" name="Freeform 1699"/>
              <p:cNvSpPr>
                <a:spLocks/>
              </p:cNvSpPr>
              <p:nvPr userDrawn="1"/>
            </p:nvSpPr>
            <p:spPr bwMode="gray">
              <a:xfrm>
                <a:off x="2116" y="1513"/>
                <a:ext cx="5" cy="9"/>
              </a:xfrm>
              <a:custGeom>
                <a:avLst/>
                <a:gdLst>
                  <a:gd name="T0" fmla="*/ 5 w 5"/>
                  <a:gd name="T1" fmla="*/ 9 h 9"/>
                  <a:gd name="T2" fmla="*/ 2 w 5"/>
                  <a:gd name="T3" fmla="*/ 7 h 9"/>
                  <a:gd name="T4" fmla="*/ 0 w 5"/>
                  <a:gd name="T5" fmla="*/ 5 h 9"/>
                  <a:gd name="T6" fmla="*/ 2 w 5"/>
                  <a:gd name="T7" fmla="*/ 2 h 9"/>
                  <a:gd name="T8" fmla="*/ 3 w 5"/>
                  <a:gd name="T9" fmla="*/ 0 h 9"/>
                </a:gdLst>
                <a:ahLst/>
                <a:cxnLst>
                  <a:cxn ang="0">
                    <a:pos x="T0" y="T1"/>
                  </a:cxn>
                  <a:cxn ang="0">
                    <a:pos x="T2" y="T3"/>
                  </a:cxn>
                  <a:cxn ang="0">
                    <a:pos x="T4" y="T5"/>
                  </a:cxn>
                  <a:cxn ang="0">
                    <a:pos x="T6" y="T7"/>
                  </a:cxn>
                  <a:cxn ang="0">
                    <a:pos x="T8" y="T9"/>
                  </a:cxn>
                </a:cxnLst>
                <a:rect l="0" t="0" r="r" b="b"/>
                <a:pathLst>
                  <a:path w="5" h="9">
                    <a:moveTo>
                      <a:pt x="5" y="9"/>
                    </a:moveTo>
                    <a:lnTo>
                      <a:pt x="2" y="7"/>
                    </a:lnTo>
                    <a:lnTo>
                      <a:pt x="0" y="5"/>
                    </a:lnTo>
                    <a:lnTo>
                      <a:pt x="2" y="2"/>
                    </a:lnTo>
                    <a:lnTo>
                      <a:pt x="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88" name="Freeform 1700"/>
              <p:cNvSpPr>
                <a:spLocks/>
              </p:cNvSpPr>
              <p:nvPr userDrawn="1"/>
            </p:nvSpPr>
            <p:spPr bwMode="gray">
              <a:xfrm>
                <a:off x="3526" y="1214"/>
                <a:ext cx="14" cy="12"/>
              </a:xfrm>
              <a:custGeom>
                <a:avLst/>
                <a:gdLst>
                  <a:gd name="T0" fmla="*/ 14 w 14"/>
                  <a:gd name="T1" fmla="*/ 12 h 12"/>
                  <a:gd name="T2" fmla="*/ 14 w 14"/>
                  <a:gd name="T3" fmla="*/ 9 h 12"/>
                  <a:gd name="T4" fmla="*/ 10 w 14"/>
                  <a:gd name="T5" fmla="*/ 5 h 12"/>
                  <a:gd name="T6" fmla="*/ 8 w 14"/>
                  <a:gd name="T7" fmla="*/ 2 h 12"/>
                  <a:gd name="T8" fmla="*/ 5 w 14"/>
                  <a:gd name="T9" fmla="*/ 0 h 12"/>
                  <a:gd name="T10" fmla="*/ 0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14" y="12"/>
                    </a:moveTo>
                    <a:lnTo>
                      <a:pt x="14" y="9"/>
                    </a:lnTo>
                    <a:lnTo>
                      <a:pt x="10" y="5"/>
                    </a:lnTo>
                    <a:lnTo>
                      <a:pt x="8" y="2"/>
                    </a:lnTo>
                    <a:lnTo>
                      <a:pt x="5"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89" name="Freeform 1701"/>
              <p:cNvSpPr>
                <a:spLocks/>
              </p:cNvSpPr>
              <p:nvPr userDrawn="1"/>
            </p:nvSpPr>
            <p:spPr bwMode="gray">
              <a:xfrm>
                <a:off x="3533" y="1216"/>
                <a:ext cx="5" cy="8"/>
              </a:xfrm>
              <a:custGeom>
                <a:avLst/>
                <a:gdLst>
                  <a:gd name="T0" fmla="*/ 0 w 5"/>
                  <a:gd name="T1" fmla="*/ 0 h 8"/>
                  <a:gd name="T2" fmla="*/ 1 w 5"/>
                  <a:gd name="T3" fmla="*/ 0 h 8"/>
                  <a:gd name="T4" fmla="*/ 3 w 5"/>
                  <a:gd name="T5" fmla="*/ 1 h 8"/>
                  <a:gd name="T6" fmla="*/ 3 w 5"/>
                  <a:gd name="T7" fmla="*/ 3 h 8"/>
                  <a:gd name="T8" fmla="*/ 5 w 5"/>
                  <a:gd name="T9" fmla="*/ 5 h 8"/>
                  <a:gd name="T10" fmla="*/ 3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0" y="0"/>
                    </a:moveTo>
                    <a:lnTo>
                      <a:pt x="1" y="0"/>
                    </a:lnTo>
                    <a:lnTo>
                      <a:pt x="3" y="1"/>
                    </a:lnTo>
                    <a:lnTo>
                      <a:pt x="3" y="3"/>
                    </a:lnTo>
                    <a:lnTo>
                      <a:pt x="5" y="5"/>
                    </a:lnTo>
                    <a:lnTo>
                      <a:pt x="3"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0" name="Freeform 1702"/>
              <p:cNvSpPr>
                <a:spLocks/>
              </p:cNvSpPr>
              <p:nvPr userDrawn="1"/>
            </p:nvSpPr>
            <p:spPr bwMode="gray">
              <a:xfrm>
                <a:off x="2142" y="1686"/>
                <a:ext cx="7" cy="16"/>
              </a:xfrm>
              <a:custGeom>
                <a:avLst/>
                <a:gdLst>
                  <a:gd name="T0" fmla="*/ 2 w 7"/>
                  <a:gd name="T1" fmla="*/ 0 h 16"/>
                  <a:gd name="T2" fmla="*/ 0 w 7"/>
                  <a:gd name="T3" fmla="*/ 4 h 16"/>
                  <a:gd name="T4" fmla="*/ 0 w 7"/>
                  <a:gd name="T5" fmla="*/ 7 h 16"/>
                  <a:gd name="T6" fmla="*/ 2 w 7"/>
                  <a:gd name="T7" fmla="*/ 12 h 16"/>
                  <a:gd name="T8" fmla="*/ 4 w 7"/>
                  <a:gd name="T9" fmla="*/ 14 h 16"/>
                  <a:gd name="T10" fmla="*/ 7 w 7"/>
                  <a:gd name="T11" fmla="*/ 16 h 16"/>
                </a:gdLst>
                <a:ahLst/>
                <a:cxnLst>
                  <a:cxn ang="0">
                    <a:pos x="T0" y="T1"/>
                  </a:cxn>
                  <a:cxn ang="0">
                    <a:pos x="T2" y="T3"/>
                  </a:cxn>
                  <a:cxn ang="0">
                    <a:pos x="T4" y="T5"/>
                  </a:cxn>
                  <a:cxn ang="0">
                    <a:pos x="T6" y="T7"/>
                  </a:cxn>
                  <a:cxn ang="0">
                    <a:pos x="T8" y="T9"/>
                  </a:cxn>
                  <a:cxn ang="0">
                    <a:pos x="T10" y="T11"/>
                  </a:cxn>
                </a:cxnLst>
                <a:rect l="0" t="0" r="r" b="b"/>
                <a:pathLst>
                  <a:path w="7" h="16">
                    <a:moveTo>
                      <a:pt x="2" y="0"/>
                    </a:moveTo>
                    <a:lnTo>
                      <a:pt x="0" y="4"/>
                    </a:lnTo>
                    <a:lnTo>
                      <a:pt x="0" y="7"/>
                    </a:lnTo>
                    <a:lnTo>
                      <a:pt x="2" y="12"/>
                    </a:lnTo>
                    <a:lnTo>
                      <a:pt x="4" y="14"/>
                    </a:lnTo>
                    <a:lnTo>
                      <a:pt x="7"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1" name="Freeform 1703"/>
              <p:cNvSpPr>
                <a:spLocks/>
              </p:cNvSpPr>
              <p:nvPr userDrawn="1"/>
            </p:nvSpPr>
            <p:spPr bwMode="gray">
              <a:xfrm>
                <a:off x="2142" y="1693"/>
                <a:ext cx="9" cy="5"/>
              </a:xfrm>
              <a:custGeom>
                <a:avLst/>
                <a:gdLst>
                  <a:gd name="T0" fmla="*/ 9 w 9"/>
                  <a:gd name="T1" fmla="*/ 5 h 5"/>
                  <a:gd name="T2" fmla="*/ 5 w 9"/>
                  <a:gd name="T3" fmla="*/ 5 h 5"/>
                  <a:gd name="T4" fmla="*/ 2 w 9"/>
                  <a:gd name="T5" fmla="*/ 5 h 5"/>
                  <a:gd name="T6" fmla="*/ 0 w 9"/>
                  <a:gd name="T7" fmla="*/ 2 h 5"/>
                  <a:gd name="T8" fmla="*/ 0 w 9"/>
                  <a:gd name="T9" fmla="*/ 0 h 5"/>
                </a:gdLst>
                <a:ahLst/>
                <a:cxnLst>
                  <a:cxn ang="0">
                    <a:pos x="T0" y="T1"/>
                  </a:cxn>
                  <a:cxn ang="0">
                    <a:pos x="T2" y="T3"/>
                  </a:cxn>
                  <a:cxn ang="0">
                    <a:pos x="T4" y="T5"/>
                  </a:cxn>
                  <a:cxn ang="0">
                    <a:pos x="T6" y="T7"/>
                  </a:cxn>
                  <a:cxn ang="0">
                    <a:pos x="T8" y="T9"/>
                  </a:cxn>
                </a:cxnLst>
                <a:rect l="0" t="0" r="r" b="b"/>
                <a:pathLst>
                  <a:path w="9" h="5">
                    <a:moveTo>
                      <a:pt x="9" y="5"/>
                    </a:moveTo>
                    <a:lnTo>
                      <a:pt x="5" y="5"/>
                    </a:lnTo>
                    <a:lnTo>
                      <a:pt x="2" y="5"/>
                    </a:lnTo>
                    <a:lnTo>
                      <a:pt x="0"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2" name="Freeform 1704"/>
              <p:cNvSpPr>
                <a:spLocks/>
              </p:cNvSpPr>
              <p:nvPr userDrawn="1"/>
            </p:nvSpPr>
            <p:spPr bwMode="gray">
              <a:xfrm>
                <a:off x="2779" y="1933"/>
                <a:ext cx="17" cy="7"/>
              </a:xfrm>
              <a:custGeom>
                <a:avLst/>
                <a:gdLst>
                  <a:gd name="T0" fmla="*/ 0 w 17"/>
                  <a:gd name="T1" fmla="*/ 0 h 7"/>
                  <a:gd name="T2" fmla="*/ 2 w 17"/>
                  <a:gd name="T3" fmla="*/ 3 h 7"/>
                  <a:gd name="T4" fmla="*/ 5 w 17"/>
                  <a:gd name="T5" fmla="*/ 5 h 7"/>
                  <a:gd name="T6" fmla="*/ 10 w 17"/>
                  <a:gd name="T7" fmla="*/ 7 h 7"/>
                  <a:gd name="T8" fmla="*/ 14 w 17"/>
                  <a:gd name="T9" fmla="*/ 7 h 7"/>
                  <a:gd name="T10" fmla="*/ 17 w 17"/>
                  <a:gd name="T11" fmla="*/ 7 h 7"/>
                </a:gdLst>
                <a:ahLst/>
                <a:cxnLst>
                  <a:cxn ang="0">
                    <a:pos x="T0" y="T1"/>
                  </a:cxn>
                  <a:cxn ang="0">
                    <a:pos x="T2" y="T3"/>
                  </a:cxn>
                  <a:cxn ang="0">
                    <a:pos x="T4" y="T5"/>
                  </a:cxn>
                  <a:cxn ang="0">
                    <a:pos x="T6" y="T7"/>
                  </a:cxn>
                  <a:cxn ang="0">
                    <a:pos x="T8" y="T9"/>
                  </a:cxn>
                  <a:cxn ang="0">
                    <a:pos x="T10" y="T11"/>
                  </a:cxn>
                </a:cxnLst>
                <a:rect l="0" t="0" r="r" b="b"/>
                <a:pathLst>
                  <a:path w="17" h="7">
                    <a:moveTo>
                      <a:pt x="0" y="0"/>
                    </a:moveTo>
                    <a:lnTo>
                      <a:pt x="2" y="3"/>
                    </a:lnTo>
                    <a:lnTo>
                      <a:pt x="5" y="5"/>
                    </a:lnTo>
                    <a:lnTo>
                      <a:pt x="10" y="7"/>
                    </a:lnTo>
                    <a:lnTo>
                      <a:pt x="14" y="7"/>
                    </a:lnTo>
                    <a:lnTo>
                      <a:pt x="17"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3" name="Freeform 1705"/>
              <p:cNvSpPr>
                <a:spLocks/>
              </p:cNvSpPr>
              <p:nvPr userDrawn="1"/>
            </p:nvSpPr>
            <p:spPr bwMode="gray">
              <a:xfrm>
                <a:off x="2784" y="1933"/>
                <a:ext cx="11" cy="8"/>
              </a:xfrm>
              <a:custGeom>
                <a:avLst/>
                <a:gdLst>
                  <a:gd name="T0" fmla="*/ 0 w 11"/>
                  <a:gd name="T1" fmla="*/ 8 h 8"/>
                  <a:gd name="T2" fmla="*/ 2 w 11"/>
                  <a:gd name="T3" fmla="*/ 8 h 8"/>
                  <a:gd name="T4" fmla="*/ 5 w 11"/>
                  <a:gd name="T5" fmla="*/ 7 h 8"/>
                  <a:gd name="T6" fmla="*/ 7 w 11"/>
                  <a:gd name="T7" fmla="*/ 5 h 8"/>
                  <a:gd name="T8" fmla="*/ 11 w 11"/>
                  <a:gd name="T9" fmla="*/ 0 h 8"/>
                </a:gdLst>
                <a:ahLst/>
                <a:cxnLst>
                  <a:cxn ang="0">
                    <a:pos x="T0" y="T1"/>
                  </a:cxn>
                  <a:cxn ang="0">
                    <a:pos x="T2" y="T3"/>
                  </a:cxn>
                  <a:cxn ang="0">
                    <a:pos x="T4" y="T5"/>
                  </a:cxn>
                  <a:cxn ang="0">
                    <a:pos x="T6" y="T7"/>
                  </a:cxn>
                  <a:cxn ang="0">
                    <a:pos x="T8" y="T9"/>
                  </a:cxn>
                </a:cxnLst>
                <a:rect l="0" t="0" r="r" b="b"/>
                <a:pathLst>
                  <a:path w="11" h="8">
                    <a:moveTo>
                      <a:pt x="0" y="8"/>
                    </a:moveTo>
                    <a:lnTo>
                      <a:pt x="2" y="8"/>
                    </a:lnTo>
                    <a:lnTo>
                      <a:pt x="5" y="7"/>
                    </a:lnTo>
                    <a:lnTo>
                      <a:pt x="7" y="5"/>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4" name="Freeform 1706"/>
              <p:cNvSpPr>
                <a:spLocks/>
              </p:cNvSpPr>
              <p:nvPr userDrawn="1"/>
            </p:nvSpPr>
            <p:spPr bwMode="gray">
              <a:xfrm>
                <a:off x="2135" y="1452"/>
                <a:ext cx="12" cy="14"/>
              </a:xfrm>
              <a:custGeom>
                <a:avLst/>
                <a:gdLst>
                  <a:gd name="T0" fmla="*/ 0 w 12"/>
                  <a:gd name="T1" fmla="*/ 14 h 14"/>
                  <a:gd name="T2" fmla="*/ 0 w 12"/>
                  <a:gd name="T3" fmla="*/ 8 h 14"/>
                  <a:gd name="T4" fmla="*/ 4 w 12"/>
                  <a:gd name="T5" fmla="*/ 3 h 14"/>
                  <a:gd name="T6" fmla="*/ 7 w 12"/>
                  <a:gd name="T7" fmla="*/ 2 h 14"/>
                  <a:gd name="T8" fmla="*/ 12 w 12"/>
                  <a:gd name="T9" fmla="*/ 0 h 14"/>
                </a:gdLst>
                <a:ahLst/>
                <a:cxnLst>
                  <a:cxn ang="0">
                    <a:pos x="T0" y="T1"/>
                  </a:cxn>
                  <a:cxn ang="0">
                    <a:pos x="T2" y="T3"/>
                  </a:cxn>
                  <a:cxn ang="0">
                    <a:pos x="T4" y="T5"/>
                  </a:cxn>
                  <a:cxn ang="0">
                    <a:pos x="T6" y="T7"/>
                  </a:cxn>
                  <a:cxn ang="0">
                    <a:pos x="T8" y="T9"/>
                  </a:cxn>
                </a:cxnLst>
                <a:rect l="0" t="0" r="r" b="b"/>
                <a:pathLst>
                  <a:path w="12" h="14">
                    <a:moveTo>
                      <a:pt x="0" y="14"/>
                    </a:moveTo>
                    <a:lnTo>
                      <a:pt x="0" y="8"/>
                    </a:lnTo>
                    <a:lnTo>
                      <a:pt x="4" y="3"/>
                    </a:lnTo>
                    <a:lnTo>
                      <a:pt x="7" y="2"/>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5" name="Freeform 1707"/>
              <p:cNvSpPr>
                <a:spLocks/>
              </p:cNvSpPr>
              <p:nvPr userDrawn="1"/>
            </p:nvSpPr>
            <p:spPr bwMode="gray">
              <a:xfrm>
                <a:off x="2137" y="1455"/>
                <a:ext cx="3" cy="7"/>
              </a:xfrm>
              <a:custGeom>
                <a:avLst/>
                <a:gdLst>
                  <a:gd name="T0" fmla="*/ 3 w 3"/>
                  <a:gd name="T1" fmla="*/ 7 h 7"/>
                  <a:gd name="T2" fmla="*/ 2 w 3"/>
                  <a:gd name="T3" fmla="*/ 5 h 7"/>
                  <a:gd name="T4" fmla="*/ 0 w 3"/>
                  <a:gd name="T5" fmla="*/ 2 h 7"/>
                  <a:gd name="T6" fmla="*/ 0 w 3"/>
                  <a:gd name="T7" fmla="*/ 0 h 7"/>
                  <a:gd name="T8" fmla="*/ 2 w 3"/>
                  <a:gd name="T9" fmla="*/ 0 h 7"/>
                </a:gdLst>
                <a:ahLst/>
                <a:cxnLst>
                  <a:cxn ang="0">
                    <a:pos x="T0" y="T1"/>
                  </a:cxn>
                  <a:cxn ang="0">
                    <a:pos x="T2" y="T3"/>
                  </a:cxn>
                  <a:cxn ang="0">
                    <a:pos x="T4" y="T5"/>
                  </a:cxn>
                  <a:cxn ang="0">
                    <a:pos x="T6" y="T7"/>
                  </a:cxn>
                  <a:cxn ang="0">
                    <a:pos x="T8" y="T9"/>
                  </a:cxn>
                </a:cxnLst>
                <a:rect l="0" t="0" r="r" b="b"/>
                <a:pathLst>
                  <a:path w="3" h="7">
                    <a:moveTo>
                      <a:pt x="3" y="7"/>
                    </a:moveTo>
                    <a:lnTo>
                      <a:pt x="2" y="5"/>
                    </a:lnTo>
                    <a:lnTo>
                      <a:pt x="0" y="2"/>
                    </a:lnTo>
                    <a:lnTo>
                      <a:pt x="0" y="0"/>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6" name="Freeform 1708"/>
              <p:cNvSpPr>
                <a:spLocks/>
              </p:cNvSpPr>
              <p:nvPr userDrawn="1"/>
            </p:nvSpPr>
            <p:spPr bwMode="gray">
              <a:xfrm>
                <a:off x="2788" y="1683"/>
                <a:ext cx="1" cy="19"/>
              </a:xfrm>
              <a:custGeom>
                <a:avLst/>
                <a:gdLst>
                  <a:gd name="T0" fmla="*/ 1 w 1"/>
                  <a:gd name="T1" fmla="*/ 19 h 19"/>
                  <a:gd name="T2" fmla="*/ 1 w 1"/>
                  <a:gd name="T3" fmla="*/ 14 h 19"/>
                  <a:gd name="T4" fmla="*/ 1 w 1"/>
                  <a:gd name="T5" fmla="*/ 10 h 19"/>
                  <a:gd name="T6" fmla="*/ 0 w 1"/>
                  <a:gd name="T7" fmla="*/ 5 h 19"/>
                  <a:gd name="T8" fmla="*/ 0 w 1"/>
                  <a:gd name="T9" fmla="*/ 0 h 19"/>
                </a:gdLst>
                <a:ahLst/>
                <a:cxnLst>
                  <a:cxn ang="0">
                    <a:pos x="T0" y="T1"/>
                  </a:cxn>
                  <a:cxn ang="0">
                    <a:pos x="T2" y="T3"/>
                  </a:cxn>
                  <a:cxn ang="0">
                    <a:pos x="T4" y="T5"/>
                  </a:cxn>
                  <a:cxn ang="0">
                    <a:pos x="T6" y="T7"/>
                  </a:cxn>
                  <a:cxn ang="0">
                    <a:pos x="T8" y="T9"/>
                  </a:cxn>
                </a:cxnLst>
                <a:rect l="0" t="0" r="r" b="b"/>
                <a:pathLst>
                  <a:path w="1" h="19">
                    <a:moveTo>
                      <a:pt x="1" y="19"/>
                    </a:moveTo>
                    <a:lnTo>
                      <a:pt x="1" y="14"/>
                    </a:lnTo>
                    <a:lnTo>
                      <a:pt x="1" y="10"/>
                    </a:lnTo>
                    <a:lnTo>
                      <a:pt x="0"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7" name="Freeform 1709"/>
              <p:cNvSpPr>
                <a:spLocks/>
              </p:cNvSpPr>
              <p:nvPr userDrawn="1"/>
            </p:nvSpPr>
            <p:spPr bwMode="gray">
              <a:xfrm>
                <a:off x="2779" y="1693"/>
                <a:ext cx="19" cy="1"/>
              </a:xfrm>
              <a:custGeom>
                <a:avLst/>
                <a:gdLst>
                  <a:gd name="T0" fmla="*/ 19 w 19"/>
                  <a:gd name="T1" fmla="*/ 14 w 19"/>
                  <a:gd name="T2" fmla="*/ 10 w 19"/>
                  <a:gd name="T3" fmla="*/ 5 w 19"/>
                  <a:gd name="T4" fmla="*/ 0 w 19"/>
                </a:gdLst>
                <a:ahLst/>
                <a:cxnLst>
                  <a:cxn ang="0">
                    <a:pos x="T0" y="0"/>
                  </a:cxn>
                  <a:cxn ang="0">
                    <a:pos x="T1" y="0"/>
                  </a:cxn>
                  <a:cxn ang="0">
                    <a:pos x="T2" y="0"/>
                  </a:cxn>
                  <a:cxn ang="0">
                    <a:pos x="T3" y="0"/>
                  </a:cxn>
                  <a:cxn ang="0">
                    <a:pos x="T4" y="0"/>
                  </a:cxn>
                </a:cxnLst>
                <a:rect l="0" t="0" r="r" b="b"/>
                <a:pathLst>
                  <a:path w="19">
                    <a:moveTo>
                      <a:pt x="19" y="0"/>
                    </a:moveTo>
                    <a:lnTo>
                      <a:pt x="14" y="0"/>
                    </a:lnTo>
                    <a:lnTo>
                      <a:pt x="10" y="0"/>
                    </a:lnTo>
                    <a:lnTo>
                      <a:pt x="5"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8" name="Freeform 1710"/>
              <p:cNvSpPr>
                <a:spLocks/>
              </p:cNvSpPr>
              <p:nvPr userDrawn="1"/>
            </p:nvSpPr>
            <p:spPr bwMode="gray">
              <a:xfrm>
                <a:off x="2359" y="2013"/>
                <a:ext cx="7" cy="18"/>
              </a:xfrm>
              <a:custGeom>
                <a:avLst/>
                <a:gdLst>
                  <a:gd name="T0" fmla="*/ 2 w 7"/>
                  <a:gd name="T1" fmla="*/ 0 h 18"/>
                  <a:gd name="T2" fmla="*/ 0 w 7"/>
                  <a:gd name="T3" fmla="*/ 5 h 18"/>
                  <a:gd name="T4" fmla="*/ 0 w 7"/>
                  <a:gd name="T5" fmla="*/ 9 h 18"/>
                  <a:gd name="T6" fmla="*/ 2 w 7"/>
                  <a:gd name="T7" fmla="*/ 12 h 18"/>
                  <a:gd name="T8" fmla="*/ 4 w 7"/>
                  <a:gd name="T9" fmla="*/ 16 h 18"/>
                  <a:gd name="T10" fmla="*/ 7 w 7"/>
                  <a:gd name="T11" fmla="*/ 18 h 18"/>
                </a:gdLst>
                <a:ahLst/>
                <a:cxnLst>
                  <a:cxn ang="0">
                    <a:pos x="T0" y="T1"/>
                  </a:cxn>
                  <a:cxn ang="0">
                    <a:pos x="T2" y="T3"/>
                  </a:cxn>
                  <a:cxn ang="0">
                    <a:pos x="T4" y="T5"/>
                  </a:cxn>
                  <a:cxn ang="0">
                    <a:pos x="T6" y="T7"/>
                  </a:cxn>
                  <a:cxn ang="0">
                    <a:pos x="T8" y="T9"/>
                  </a:cxn>
                  <a:cxn ang="0">
                    <a:pos x="T10" y="T11"/>
                  </a:cxn>
                </a:cxnLst>
                <a:rect l="0" t="0" r="r" b="b"/>
                <a:pathLst>
                  <a:path w="7" h="18">
                    <a:moveTo>
                      <a:pt x="2" y="0"/>
                    </a:moveTo>
                    <a:lnTo>
                      <a:pt x="0" y="5"/>
                    </a:lnTo>
                    <a:lnTo>
                      <a:pt x="0" y="9"/>
                    </a:lnTo>
                    <a:lnTo>
                      <a:pt x="2" y="12"/>
                    </a:lnTo>
                    <a:lnTo>
                      <a:pt x="4" y="16"/>
                    </a:lnTo>
                    <a:lnTo>
                      <a:pt x="7" y="1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199" name="Freeform 1711"/>
              <p:cNvSpPr>
                <a:spLocks/>
              </p:cNvSpPr>
              <p:nvPr userDrawn="1"/>
            </p:nvSpPr>
            <p:spPr bwMode="gray">
              <a:xfrm>
                <a:off x="2359" y="2020"/>
                <a:ext cx="9" cy="7"/>
              </a:xfrm>
              <a:custGeom>
                <a:avLst/>
                <a:gdLst>
                  <a:gd name="T0" fmla="*/ 9 w 9"/>
                  <a:gd name="T1" fmla="*/ 7 h 7"/>
                  <a:gd name="T2" fmla="*/ 5 w 9"/>
                  <a:gd name="T3" fmla="*/ 7 h 7"/>
                  <a:gd name="T4" fmla="*/ 2 w 9"/>
                  <a:gd name="T5" fmla="*/ 5 h 7"/>
                  <a:gd name="T6" fmla="*/ 0 w 9"/>
                  <a:gd name="T7" fmla="*/ 4 h 7"/>
                  <a:gd name="T8" fmla="*/ 0 w 9"/>
                  <a:gd name="T9" fmla="*/ 0 h 7"/>
                </a:gdLst>
                <a:ahLst/>
                <a:cxnLst>
                  <a:cxn ang="0">
                    <a:pos x="T0" y="T1"/>
                  </a:cxn>
                  <a:cxn ang="0">
                    <a:pos x="T2" y="T3"/>
                  </a:cxn>
                  <a:cxn ang="0">
                    <a:pos x="T4" y="T5"/>
                  </a:cxn>
                  <a:cxn ang="0">
                    <a:pos x="T6" y="T7"/>
                  </a:cxn>
                  <a:cxn ang="0">
                    <a:pos x="T8" y="T9"/>
                  </a:cxn>
                </a:cxnLst>
                <a:rect l="0" t="0" r="r" b="b"/>
                <a:pathLst>
                  <a:path w="9" h="7">
                    <a:moveTo>
                      <a:pt x="9" y="7"/>
                    </a:moveTo>
                    <a:lnTo>
                      <a:pt x="5" y="7"/>
                    </a:lnTo>
                    <a:lnTo>
                      <a:pt x="2" y="5"/>
                    </a:lnTo>
                    <a:lnTo>
                      <a:pt x="0"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0" name="Freeform 1712"/>
              <p:cNvSpPr>
                <a:spLocks/>
              </p:cNvSpPr>
              <p:nvPr userDrawn="1"/>
            </p:nvSpPr>
            <p:spPr bwMode="gray">
              <a:xfrm>
                <a:off x="2345" y="1277"/>
                <a:ext cx="7" cy="3"/>
              </a:xfrm>
              <a:custGeom>
                <a:avLst/>
                <a:gdLst>
                  <a:gd name="T0" fmla="*/ 2 w 7"/>
                  <a:gd name="T1" fmla="*/ 3 h 3"/>
                  <a:gd name="T2" fmla="*/ 2 w 7"/>
                  <a:gd name="T3" fmla="*/ 2 h 3"/>
                  <a:gd name="T4" fmla="*/ 0 w 7"/>
                  <a:gd name="T5" fmla="*/ 0 h 3"/>
                  <a:gd name="T6" fmla="*/ 0 w 7"/>
                  <a:gd name="T7" fmla="*/ 0 h 3"/>
                  <a:gd name="T8" fmla="*/ 2 w 7"/>
                  <a:gd name="T9" fmla="*/ 0 h 3"/>
                  <a:gd name="T10" fmla="*/ 4 w 7"/>
                  <a:gd name="T11" fmla="*/ 0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2" y="3"/>
                    </a:moveTo>
                    <a:lnTo>
                      <a:pt x="2" y="2"/>
                    </a:lnTo>
                    <a:lnTo>
                      <a:pt x="0" y="0"/>
                    </a:lnTo>
                    <a:lnTo>
                      <a:pt x="0" y="0"/>
                    </a:lnTo>
                    <a:lnTo>
                      <a:pt x="2" y="0"/>
                    </a:lnTo>
                    <a:lnTo>
                      <a:pt x="4" y="0"/>
                    </a:lnTo>
                    <a:lnTo>
                      <a:pt x="7"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1" name="Freeform 1713"/>
              <p:cNvSpPr>
                <a:spLocks/>
              </p:cNvSpPr>
              <p:nvPr userDrawn="1"/>
            </p:nvSpPr>
            <p:spPr bwMode="gray">
              <a:xfrm>
                <a:off x="2345" y="1270"/>
                <a:ext cx="9" cy="16"/>
              </a:xfrm>
              <a:custGeom>
                <a:avLst/>
                <a:gdLst>
                  <a:gd name="T0" fmla="*/ 0 w 9"/>
                  <a:gd name="T1" fmla="*/ 16 h 16"/>
                  <a:gd name="T2" fmla="*/ 0 w 9"/>
                  <a:gd name="T3" fmla="*/ 10 h 16"/>
                  <a:gd name="T4" fmla="*/ 2 w 9"/>
                  <a:gd name="T5" fmla="*/ 7 h 16"/>
                  <a:gd name="T6" fmla="*/ 4 w 9"/>
                  <a:gd name="T7" fmla="*/ 3 h 16"/>
                  <a:gd name="T8" fmla="*/ 9 w 9"/>
                  <a:gd name="T9" fmla="*/ 0 h 16"/>
                </a:gdLst>
                <a:ahLst/>
                <a:cxnLst>
                  <a:cxn ang="0">
                    <a:pos x="T0" y="T1"/>
                  </a:cxn>
                  <a:cxn ang="0">
                    <a:pos x="T2" y="T3"/>
                  </a:cxn>
                  <a:cxn ang="0">
                    <a:pos x="T4" y="T5"/>
                  </a:cxn>
                  <a:cxn ang="0">
                    <a:pos x="T6" y="T7"/>
                  </a:cxn>
                  <a:cxn ang="0">
                    <a:pos x="T8" y="T9"/>
                  </a:cxn>
                </a:cxnLst>
                <a:rect l="0" t="0" r="r" b="b"/>
                <a:pathLst>
                  <a:path w="9" h="16">
                    <a:moveTo>
                      <a:pt x="0" y="16"/>
                    </a:moveTo>
                    <a:lnTo>
                      <a:pt x="0" y="10"/>
                    </a:lnTo>
                    <a:lnTo>
                      <a:pt x="2" y="7"/>
                    </a:lnTo>
                    <a:lnTo>
                      <a:pt x="4"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2" name="Freeform 1714"/>
              <p:cNvSpPr>
                <a:spLocks/>
              </p:cNvSpPr>
              <p:nvPr userDrawn="1"/>
            </p:nvSpPr>
            <p:spPr bwMode="gray">
              <a:xfrm>
                <a:off x="2565" y="2101"/>
                <a:ext cx="2" cy="7"/>
              </a:xfrm>
              <a:custGeom>
                <a:avLst/>
                <a:gdLst>
                  <a:gd name="T0" fmla="*/ 0 w 2"/>
                  <a:gd name="T1" fmla="*/ 5 h 7"/>
                  <a:gd name="T2" fmla="*/ 2 w 2"/>
                  <a:gd name="T3" fmla="*/ 7 h 7"/>
                  <a:gd name="T4" fmla="*/ 2 w 2"/>
                  <a:gd name="T5" fmla="*/ 7 h 7"/>
                  <a:gd name="T6" fmla="*/ 2 w 2"/>
                  <a:gd name="T7" fmla="*/ 7 h 7"/>
                  <a:gd name="T8" fmla="*/ 2 w 2"/>
                  <a:gd name="T9" fmla="*/ 7 h 7"/>
                  <a:gd name="T10" fmla="*/ 2 w 2"/>
                  <a:gd name="T11" fmla="*/ 5 h 7"/>
                  <a:gd name="T12" fmla="*/ 2 w 2"/>
                  <a:gd name="T13" fmla="*/ 3 h 7"/>
                  <a:gd name="T14" fmla="*/ 2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5"/>
                    </a:moveTo>
                    <a:lnTo>
                      <a:pt x="2" y="7"/>
                    </a:lnTo>
                    <a:lnTo>
                      <a:pt x="2" y="7"/>
                    </a:lnTo>
                    <a:lnTo>
                      <a:pt x="2" y="7"/>
                    </a:lnTo>
                    <a:lnTo>
                      <a:pt x="2" y="7"/>
                    </a:lnTo>
                    <a:lnTo>
                      <a:pt x="2" y="5"/>
                    </a:lnTo>
                    <a:lnTo>
                      <a:pt x="2" y="3"/>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3" name="Freeform 1715"/>
              <p:cNvSpPr>
                <a:spLocks/>
              </p:cNvSpPr>
              <p:nvPr userDrawn="1"/>
            </p:nvSpPr>
            <p:spPr bwMode="gray">
              <a:xfrm>
                <a:off x="2558" y="2102"/>
                <a:ext cx="18" cy="4"/>
              </a:xfrm>
              <a:custGeom>
                <a:avLst/>
                <a:gdLst>
                  <a:gd name="T0" fmla="*/ 18 w 18"/>
                  <a:gd name="T1" fmla="*/ 0 h 4"/>
                  <a:gd name="T2" fmla="*/ 14 w 18"/>
                  <a:gd name="T3" fmla="*/ 4 h 4"/>
                  <a:gd name="T4" fmla="*/ 9 w 18"/>
                  <a:gd name="T5" fmla="*/ 4 h 4"/>
                  <a:gd name="T6" fmla="*/ 4 w 18"/>
                  <a:gd name="T7" fmla="*/ 4 h 4"/>
                  <a:gd name="T8" fmla="*/ 0 w 18"/>
                  <a:gd name="T9" fmla="*/ 2 h 4"/>
                </a:gdLst>
                <a:ahLst/>
                <a:cxnLst>
                  <a:cxn ang="0">
                    <a:pos x="T0" y="T1"/>
                  </a:cxn>
                  <a:cxn ang="0">
                    <a:pos x="T2" y="T3"/>
                  </a:cxn>
                  <a:cxn ang="0">
                    <a:pos x="T4" y="T5"/>
                  </a:cxn>
                  <a:cxn ang="0">
                    <a:pos x="T6" y="T7"/>
                  </a:cxn>
                  <a:cxn ang="0">
                    <a:pos x="T8" y="T9"/>
                  </a:cxn>
                </a:cxnLst>
                <a:rect l="0" t="0" r="r" b="b"/>
                <a:pathLst>
                  <a:path w="18" h="4">
                    <a:moveTo>
                      <a:pt x="18" y="0"/>
                    </a:moveTo>
                    <a:lnTo>
                      <a:pt x="14" y="4"/>
                    </a:lnTo>
                    <a:lnTo>
                      <a:pt x="9" y="4"/>
                    </a:lnTo>
                    <a:lnTo>
                      <a:pt x="4" y="4"/>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4" name="Freeform 1716"/>
              <p:cNvSpPr>
                <a:spLocks/>
              </p:cNvSpPr>
              <p:nvPr userDrawn="1"/>
            </p:nvSpPr>
            <p:spPr bwMode="gray">
              <a:xfrm>
                <a:off x="2558" y="1340"/>
                <a:ext cx="2" cy="19"/>
              </a:xfrm>
              <a:custGeom>
                <a:avLst/>
                <a:gdLst>
                  <a:gd name="T0" fmla="*/ 2 w 2"/>
                  <a:gd name="T1" fmla="*/ 19 h 19"/>
                  <a:gd name="T2" fmla="*/ 2 w 2"/>
                  <a:gd name="T3" fmla="*/ 14 h 19"/>
                  <a:gd name="T4" fmla="*/ 2 w 2"/>
                  <a:gd name="T5" fmla="*/ 10 h 19"/>
                  <a:gd name="T6" fmla="*/ 2 w 2"/>
                  <a:gd name="T7" fmla="*/ 5 h 19"/>
                  <a:gd name="T8" fmla="*/ 0 w 2"/>
                  <a:gd name="T9" fmla="*/ 0 h 19"/>
                </a:gdLst>
                <a:ahLst/>
                <a:cxnLst>
                  <a:cxn ang="0">
                    <a:pos x="T0" y="T1"/>
                  </a:cxn>
                  <a:cxn ang="0">
                    <a:pos x="T2" y="T3"/>
                  </a:cxn>
                  <a:cxn ang="0">
                    <a:pos x="T4" y="T5"/>
                  </a:cxn>
                  <a:cxn ang="0">
                    <a:pos x="T6" y="T7"/>
                  </a:cxn>
                  <a:cxn ang="0">
                    <a:pos x="T8" y="T9"/>
                  </a:cxn>
                </a:cxnLst>
                <a:rect l="0" t="0" r="r" b="b"/>
                <a:pathLst>
                  <a:path w="2" h="19">
                    <a:moveTo>
                      <a:pt x="2" y="19"/>
                    </a:moveTo>
                    <a:lnTo>
                      <a:pt x="2" y="14"/>
                    </a:lnTo>
                    <a:lnTo>
                      <a:pt x="2" y="10"/>
                    </a:lnTo>
                    <a:lnTo>
                      <a:pt x="2"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5" name="Freeform 1717"/>
              <p:cNvSpPr>
                <a:spLocks/>
              </p:cNvSpPr>
              <p:nvPr userDrawn="1"/>
            </p:nvSpPr>
            <p:spPr bwMode="gray">
              <a:xfrm>
                <a:off x="2550" y="1350"/>
                <a:ext cx="19" cy="1"/>
              </a:xfrm>
              <a:custGeom>
                <a:avLst/>
                <a:gdLst>
                  <a:gd name="T0" fmla="*/ 19 w 19"/>
                  <a:gd name="T1" fmla="*/ 14 w 19"/>
                  <a:gd name="T2" fmla="*/ 10 w 19"/>
                  <a:gd name="T3" fmla="*/ 5 w 19"/>
                  <a:gd name="T4" fmla="*/ 0 w 19"/>
                </a:gdLst>
                <a:ahLst/>
                <a:cxnLst>
                  <a:cxn ang="0">
                    <a:pos x="T0" y="0"/>
                  </a:cxn>
                  <a:cxn ang="0">
                    <a:pos x="T1" y="0"/>
                  </a:cxn>
                  <a:cxn ang="0">
                    <a:pos x="T2" y="0"/>
                  </a:cxn>
                  <a:cxn ang="0">
                    <a:pos x="T3" y="0"/>
                  </a:cxn>
                  <a:cxn ang="0">
                    <a:pos x="T4" y="0"/>
                  </a:cxn>
                </a:cxnLst>
                <a:rect l="0" t="0" r="r" b="b"/>
                <a:pathLst>
                  <a:path w="19">
                    <a:moveTo>
                      <a:pt x="19" y="0"/>
                    </a:moveTo>
                    <a:lnTo>
                      <a:pt x="14" y="0"/>
                    </a:lnTo>
                    <a:lnTo>
                      <a:pt x="10" y="0"/>
                    </a:lnTo>
                    <a:lnTo>
                      <a:pt x="5"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6" name="Freeform 1718"/>
              <p:cNvSpPr>
                <a:spLocks/>
              </p:cNvSpPr>
              <p:nvPr userDrawn="1"/>
            </p:nvSpPr>
            <p:spPr bwMode="gray">
              <a:xfrm>
                <a:off x="3610" y="1212"/>
                <a:ext cx="12" cy="11"/>
              </a:xfrm>
              <a:custGeom>
                <a:avLst/>
                <a:gdLst>
                  <a:gd name="T0" fmla="*/ 12 w 12"/>
                  <a:gd name="T1" fmla="*/ 11 h 11"/>
                  <a:gd name="T2" fmla="*/ 12 w 12"/>
                  <a:gd name="T3" fmla="*/ 7 h 11"/>
                  <a:gd name="T4" fmla="*/ 10 w 12"/>
                  <a:gd name="T5" fmla="*/ 4 h 11"/>
                  <a:gd name="T6" fmla="*/ 7 w 12"/>
                  <a:gd name="T7" fmla="*/ 2 h 11"/>
                  <a:gd name="T8" fmla="*/ 3 w 12"/>
                  <a:gd name="T9" fmla="*/ 0 h 11"/>
                  <a:gd name="T10" fmla="*/ 0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12" y="11"/>
                    </a:moveTo>
                    <a:lnTo>
                      <a:pt x="12" y="7"/>
                    </a:lnTo>
                    <a:lnTo>
                      <a:pt x="10" y="4"/>
                    </a:lnTo>
                    <a:lnTo>
                      <a:pt x="7" y="2"/>
                    </a:lnTo>
                    <a:lnTo>
                      <a:pt x="3"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7" name="Freeform 1719"/>
              <p:cNvSpPr>
                <a:spLocks/>
              </p:cNvSpPr>
              <p:nvPr userDrawn="1"/>
            </p:nvSpPr>
            <p:spPr bwMode="gray">
              <a:xfrm>
                <a:off x="3617" y="1214"/>
                <a:ext cx="3" cy="7"/>
              </a:xfrm>
              <a:custGeom>
                <a:avLst/>
                <a:gdLst>
                  <a:gd name="T0" fmla="*/ 0 w 3"/>
                  <a:gd name="T1" fmla="*/ 0 h 7"/>
                  <a:gd name="T2" fmla="*/ 0 w 3"/>
                  <a:gd name="T3" fmla="*/ 0 h 7"/>
                  <a:gd name="T4" fmla="*/ 1 w 3"/>
                  <a:gd name="T5" fmla="*/ 2 h 7"/>
                  <a:gd name="T6" fmla="*/ 3 w 3"/>
                  <a:gd name="T7" fmla="*/ 2 h 7"/>
                  <a:gd name="T8" fmla="*/ 3 w 3"/>
                  <a:gd name="T9" fmla="*/ 5 h 7"/>
                  <a:gd name="T10" fmla="*/ 1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0"/>
                    </a:moveTo>
                    <a:lnTo>
                      <a:pt x="0" y="0"/>
                    </a:lnTo>
                    <a:lnTo>
                      <a:pt x="1" y="2"/>
                    </a:lnTo>
                    <a:lnTo>
                      <a:pt x="3" y="2"/>
                    </a:lnTo>
                    <a:lnTo>
                      <a:pt x="3" y="5"/>
                    </a:lnTo>
                    <a:lnTo>
                      <a:pt x="1"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8" name="Freeform 1720"/>
              <p:cNvSpPr>
                <a:spLocks/>
              </p:cNvSpPr>
              <p:nvPr userDrawn="1"/>
            </p:nvSpPr>
            <p:spPr bwMode="gray">
              <a:xfrm>
                <a:off x="3195" y="840"/>
                <a:ext cx="14" cy="7"/>
              </a:xfrm>
              <a:custGeom>
                <a:avLst/>
                <a:gdLst>
                  <a:gd name="T0" fmla="*/ 0 w 14"/>
                  <a:gd name="T1" fmla="*/ 0 h 7"/>
                  <a:gd name="T2" fmla="*/ 4 w 14"/>
                  <a:gd name="T3" fmla="*/ 0 h 7"/>
                  <a:gd name="T4" fmla="*/ 9 w 14"/>
                  <a:gd name="T5" fmla="*/ 1 h 7"/>
                  <a:gd name="T6" fmla="*/ 12 w 14"/>
                  <a:gd name="T7" fmla="*/ 5 h 7"/>
                  <a:gd name="T8" fmla="*/ 14 w 14"/>
                  <a:gd name="T9" fmla="*/ 7 h 7"/>
                </a:gdLst>
                <a:ahLst/>
                <a:cxnLst>
                  <a:cxn ang="0">
                    <a:pos x="T0" y="T1"/>
                  </a:cxn>
                  <a:cxn ang="0">
                    <a:pos x="T2" y="T3"/>
                  </a:cxn>
                  <a:cxn ang="0">
                    <a:pos x="T4" y="T5"/>
                  </a:cxn>
                  <a:cxn ang="0">
                    <a:pos x="T6" y="T7"/>
                  </a:cxn>
                  <a:cxn ang="0">
                    <a:pos x="T8" y="T9"/>
                  </a:cxn>
                </a:cxnLst>
                <a:rect l="0" t="0" r="r" b="b"/>
                <a:pathLst>
                  <a:path w="14" h="7">
                    <a:moveTo>
                      <a:pt x="0" y="0"/>
                    </a:moveTo>
                    <a:lnTo>
                      <a:pt x="4" y="0"/>
                    </a:lnTo>
                    <a:lnTo>
                      <a:pt x="9" y="1"/>
                    </a:lnTo>
                    <a:lnTo>
                      <a:pt x="12" y="5"/>
                    </a:lnTo>
                    <a:lnTo>
                      <a:pt x="14"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09" name="Freeform 1721"/>
              <p:cNvSpPr>
                <a:spLocks/>
              </p:cNvSpPr>
              <p:nvPr userDrawn="1"/>
            </p:nvSpPr>
            <p:spPr bwMode="gray">
              <a:xfrm>
                <a:off x="3195" y="838"/>
                <a:ext cx="11" cy="9"/>
              </a:xfrm>
              <a:custGeom>
                <a:avLst/>
                <a:gdLst>
                  <a:gd name="T0" fmla="*/ 11 w 11"/>
                  <a:gd name="T1" fmla="*/ 0 h 9"/>
                  <a:gd name="T2" fmla="*/ 7 w 11"/>
                  <a:gd name="T3" fmla="*/ 0 h 9"/>
                  <a:gd name="T4" fmla="*/ 5 w 11"/>
                  <a:gd name="T5" fmla="*/ 2 h 9"/>
                  <a:gd name="T6" fmla="*/ 2 w 11"/>
                  <a:gd name="T7" fmla="*/ 5 h 9"/>
                  <a:gd name="T8" fmla="*/ 0 w 11"/>
                  <a:gd name="T9" fmla="*/ 9 h 9"/>
                </a:gdLst>
                <a:ahLst/>
                <a:cxnLst>
                  <a:cxn ang="0">
                    <a:pos x="T0" y="T1"/>
                  </a:cxn>
                  <a:cxn ang="0">
                    <a:pos x="T2" y="T3"/>
                  </a:cxn>
                  <a:cxn ang="0">
                    <a:pos x="T4" y="T5"/>
                  </a:cxn>
                  <a:cxn ang="0">
                    <a:pos x="T6" y="T7"/>
                  </a:cxn>
                  <a:cxn ang="0">
                    <a:pos x="T8" y="T9"/>
                  </a:cxn>
                </a:cxnLst>
                <a:rect l="0" t="0" r="r" b="b"/>
                <a:pathLst>
                  <a:path w="11" h="9">
                    <a:moveTo>
                      <a:pt x="11" y="0"/>
                    </a:moveTo>
                    <a:lnTo>
                      <a:pt x="7" y="0"/>
                    </a:lnTo>
                    <a:lnTo>
                      <a:pt x="5" y="2"/>
                    </a:lnTo>
                    <a:lnTo>
                      <a:pt x="2" y="5"/>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0" name="Freeform 1722"/>
              <p:cNvSpPr>
                <a:spLocks/>
              </p:cNvSpPr>
              <p:nvPr userDrawn="1"/>
            </p:nvSpPr>
            <p:spPr bwMode="gray">
              <a:xfrm>
                <a:off x="3403" y="903"/>
                <a:ext cx="4" cy="3"/>
              </a:xfrm>
              <a:custGeom>
                <a:avLst/>
                <a:gdLst>
                  <a:gd name="T0" fmla="*/ 0 w 4"/>
                  <a:gd name="T1" fmla="*/ 1 h 3"/>
                  <a:gd name="T2" fmla="*/ 2 w 4"/>
                  <a:gd name="T3" fmla="*/ 0 h 3"/>
                  <a:gd name="T4" fmla="*/ 4 w 4"/>
                  <a:gd name="T5" fmla="*/ 0 h 3"/>
                  <a:gd name="T6" fmla="*/ 4 w 4"/>
                  <a:gd name="T7" fmla="*/ 0 h 3"/>
                  <a:gd name="T8" fmla="*/ 4 w 4"/>
                  <a:gd name="T9" fmla="*/ 1 h 3"/>
                  <a:gd name="T10" fmla="*/ 2 w 4"/>
                  <a:gd name="T11" fmla="*/ 1 h 3"/>
                  <a:gd name="T12" fmla="*/ 2 w 4"/>
                  <a:gd name="T13" fmla="*/ 1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1"/>
                    </a:moveTo>
                    <a:lnTo>
                      <a:pt x="2" y="0"/>
                    </a:lnTo>
                    <a:lnTo>
                      <a:pt x="4" y="0"/>
                    </a:lnTo>
                    <a:lnTo>
                      <a:pt x="4" y="0"/>
                    </a:lnTo>
                    <a:lnTo>
                      <a:pt x="4" y="1"/>
                    </a:lnTo>
                    <a:lnTo>
                      <a:pt x="2" y="1"/>
                    </a:lnTo>
                    <a:lnTo>
                      <a:pt x="2" y="1"/>
                    </a:lnTo>
                    <a:lnTo>
                      <a:pt x="0" y="3"/>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1" name="Freeform 1723"/>
              <p:cNvSpPr>
                <a:spLocks/>
              </p:cNvSpPr>
              <p:nvPr userDrawn="1"/>
            </p:nvSpPr>
            <p:spPr bwMode="gray">
              <a:xfrm>
                <a:off x="3400" y="897"/>
                <a:ext cx="8" cy="14"/>
              </a:xfrm>
              <a:custGeom>
                <a:avLst/>
                <a:gdLst>
                  <a:gd name="T0" fmla="*/ 8 w 8"/>
                  <a:gd name="T1" fmla="*/ 14 h 14"/>
                  <a:gd name="T2" fmla="*/ 8 w 8"/>
                  <a:gd name="T3" fmla="*/ 9 h 14"/>
                  <a:gd name="T4" fmla="*/ 7 w 8"/>
                  <a:gd name="T5" fmla="*/ 6 h 14"/>
                  <a:gd name="T6" fmla="*/ 3 w 8"/>
                  <a:gd name="T7" fmla="*/ 2 h 14"/>
                  <a:gd name="T8" fmla="*/ 0 w 8"/>
                  <a:gd name="T9" fmla="*/ 0 h 14"/>
                </a:gdLst>
                <a:ahLst/>
                <a:cxnLst>
                  <a:cxn ang="0">
                    <a:pos x="T0" y="T1"/>
                  </a:cxn>
                  <a:cxn ang="0">
                    <a:pos x="T2" y="T3"/>
                  </a:cxn>
                  <a:cxn ang="0">
                    <a:pos x="T4" y="T5"/>
                  </a:cxn>
                  <a:cxn ang="0">
                    <a:pos x="T6" y="T7"/>
                  </a:cxn>
                  <a:cxn ang="0">
                    <a:pos x="T8" y="T9"/>
                  </a:cxn>
                </a:cxnLst>
                <a:rect l="0" t="0" r="r" b="b"/>
                <a:pathLst>
                  <a:path w="8" h="14">
                    <a:moveTo>
                      <a:pt x="8" y="14"/>
                    </a:moveTo>
                    <a:lnTo>
                      <a:pt x="8" y="9"/>
                    </a:lnTo>
                    <a:lnTo>
                      <a:pt x="7" y="6"/>
                    </a:lnTo>
                    <a:lnTo>
                      <a:pt x="3"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2" name="Freeform 1724"/>
              <p:cNvSpPr>
                <a:spLocks/>
              </p:cNvSpPr>
              <p:nvPr userDrawn="1"/>
            </p:nvSpPr>
            <p:spPr bwMode="gray">
              <a:xfrm>
                <a:off x="3186" y="1910"/>
                <a:ext cx="20" cy="9"/>
              </a:xfrm>
              <a:custGeom>
                <a:avLst/>
                <a:gdLst>
                  <a:gd name="T0" fmla="*/ 0 w 20"/>
                  <a:gd name="T1" fmla="*/ 9 h 9"/>
                  <a:gd name="T2" fmla="*/ 7 w 20"/>
                  <a:gd name="T3" fmla="*/ 9 h 9"/>
                  <a:gd name="T4" fmla="*/ 11 w 20"/>
                  <a:gd name="T5" fmla="*/ 7 h 9"/>
                  <a:gd name="T6" fmla="*/ 16 w 20"/>
                  <a:gd name="T7" fmla="*/ 3 h 9"/>
                  <a:gd name="T8" fmla="*/ 20 w 20"/>
                  <a:gd name="T9" fmla="*/ 0 h 9"/>
                </a:gdLst>
                <a:ahLst/>
                <a:cxnLst>
                  <a:cxn ang="0">
                    <a:pos x="T0" y="T1"/>
                  </a:cxn>
                  <a:cxn ang="0">
                    <a:pos x="T2" y="T3"/>
                  </a:cxn>
                  <a:cxn ang="0">
                    <a:pos x="T4" y="T5"/>
                  </a:cxn>
                  <a:cxn ang="0">
                    <a:pos x="T6" y="T7"/>
                  </a:cxn>
                  <a:cxn ang="0">
                    <a:pos x="T8" y="T9"/>
                  </a:cxn>
                </a:cxnLst>
                <a:rect l="0" t="0" r="r" b="b"/>
                <a:pathLst>
                  <a:path w="20" h="9">
                    <a:moveTo>
                      <a:pt x="0" y="9"/>
                    </a:moveTo>
                    <a:lnTo>
                      <a:pt x="7" y="9"/>
                    </a:lnTo>
                    <a:lnTo>
                      <a:pt x="11" y="7"/>
                    </a:lnTo>
                    <a:lnTo>
                      <a:pt x="16" y="3"/>
                    </a:lnTo>
                    <a:lnTo>
                      <a:pt x="2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3" name="Freeform 1725"/>
              <p:cNvSpPr>
                <a:spLocks/>
              </p:cNvSpPr>
              <p:nvPr userDrawn="1"/>
            </p:nvSpPr>
            <p:spPr bwMode="gray">
              <a:xfrm>
                <a:off x="3192" y="1912"/>
                <a:ext cx="7" cy="7"/>
              </a:xfrm>
              <a:custGeom>
                <a:avLst/>
                <a:gdLst>
                  <a:gd name="T0" fmla="*/ 7 w 7"/>
                  <a:gd name="T1" fmla="*/ 7 h 7"/>
                  <a:gd name="T2" fmla="*/ 5 w 7"/>
                  <a:gd name="T3" fmla="*/ 7 h 7"/>
                  <a:gd name="T4" fmla="*/ 5 w 7"/>
                  <a:gd name="T5" fmla="*/ 7 h 7"/>
                  <a:gd name="T6" fmla="*/ 3 w 7"/>
                  <a:gd name="T7" fmla="*/ 7 h 7"/>
                  <a:gd name="T8" fmla="*/ 1 w 7"/>
                  <a:gd name="T9" fmla="*/ 3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7"/>
                    </a:moveTo>
                    <a:lnTo>
                      <a:pt x="5" y="7"/>
                    </a:lnTo>
                    <a:lnTo>
                      <a:pt x="5" y="7"/>
                    </a:lnTo>
                    <a:lnTo>
                      <a:pt x="3" y="7"/>
                    </a:lnTo>
                    <a:lnTo>
                      <a:pt x="1"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4" name="Freeform 1726"/>
              <p:cNvSpPr>
                <a:spLocks/>
              </p:cNvSpPr>
              <p:nvPr userDrawn="1"/>
            </p:nvSpPr>
            <p:spPr bwMode="gray">
              <a:xfrm>
                <a:off x="3669" y="1609"/>
                <a:ext cx="14" cy="14"/>
              </a:xfrm>
              <a:custGeom>
                <a:avLst/>
                <a:gdLst>
                  <a:gd name="T0" fmla="*/ 0 w 14"/>
                  <a:gd name="T1" fmla="*/ 14 h 14"/>
                  <a:gd name="T2" fmla="*/ 5 w 14"/>
                  <a:gd name="T3" fmla="*/ 12 h 14"/>
                  <a:gd name="T4" fmla="*/ 11 w 14"/>
                  <a:gd name="T5" fmla="*/ 11 h 14"/>
                  <a:gd name="T6" fmla="*/ 12 w 14"/>
                  <a:gd name="T7" fmla="*/ 5 h 14"/>
                  <a:gd name="T8" fmla="*/ 14 w 14"/>
                  <a:gd name="T9" fmla="*/ 0 h 14"/>
                </a:gdLst>
                <a:ahLst/>
                <a:cxnLst>
                  <a:cxn ang="0">
                    <a:pos x="T0" y="T1"/>
                  </a:cxn>
                  <a:cxn ang="0">
                    <a:pos x="T2" y="T3"/>
                  </a:cxn>
                  <a:cxn ang="0">
                    <a:pos x="T4" y="T5"/>
                  </a:cxn>
                  <a:cxn ang="0">
                    <a:pos x="T6" y="T7"/>
                  </a:cxn>
                  <a:cxn ang="0">
                    <a:pos x="T8" y="T9"/>
                  </a:cxn>
                </a:cxnLst>
                <a:rect l="0" t="0" r="r" b="b"/>
                <a:pathLst>
                  <a:path w="14" h="14">
                    <a:moveTo>
                      <a:pt x="0" y="14"/>
                    </a:moveTo>
                    <a:lnTo>
                      <a:pt x="5" y="12"/>
                    </a:lnTo>
                    <a:lnTo>
                      <a:pt x="11" y="11"/>
                    </a:lnTo>
                    <a:lnTo>
                      <a:pt x="12" y="5"/>
                    </a:lnTo>
                    <a:lnTo>
                      <a:pt x="1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5" name="Freeform 1727"/>
              <p:cNvSpPr>
                <a:spLocks/>
              </p:cNvSpPr>
              <p:nvPr userDrawn="1"/>
            </p:nvSpPr>
            <p:spPr bwMode="gray">
              <a:xfrm>
                <a:off x="3676" y="1611"/>
                <a:ext cx="5" cy="9"/>
              </a:xfrm>
              <a:custGeom>
                <a:avLst/>
                <a:gdLst>
                  <a:gd name="T0" fmla="*/ 0 w 5"/>
                  <a:gd name="T1" fmla="*/ 0 h 9"/>
                  <a:gd name="T2" fmla="*/ 4 w 5"/>
                  <a:gd name="T3" fmla="*/ 3 h 9"/>
                  <a:gd name="T4" fmla="*/ 5 w 5"/>
                  <a:gd name="T5" fmla="*/ 7 h 9"/>
                  <a:gd name="T6" fmla="*/ 5 w 5"/>
                  <a:gd name="T7" fmla="*/ 7 h 9"/>
                  <a:gd name="T8" fmla="*/ 5 w 5"/>
                  <a:gd name="T9" fmla="*/ 9 h 9"/>
                  <a:gd name="T10" fmla="*/ 4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4" y="3"/>
                    </a:lnTo>
                    <a:lnTo>
                      <a:pt x="5" y="7"/>
                    </a:lnTo>
                    <a:lnTo>
                      <a:pt x="5" y="7"/>
                    </a:lnTo>
                    <a:lnTo>
                      <a:pt x="5" y="9"/>
                    </a:lnTo>
                    <a:lnTo>
                      <a:pt x="4"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65216" name="Freeform 1728"/>
            <p:cNvSpPr>
              <a:spLocks/>
            </p:cNvSpPr>
            <p:nvPr userDrawn="1"/>
          </p:nvSpPr>
          <p:spPr bwMode="gray">
            <a:xfrm>
              <a:off x="5145" y="3604"/>
              <a:ext cx="2" cy="19"/>
            </a:xfrm>
            <a:custGeom>
              <a:avLst/>
              <a:gdLst>
                <a:gd name="T0" fmla="*/ 2 w 2"/>
                <a:gd name="T1" fmla="*/ 19 h 19"/>
                <a:gd name="T2" fmla="*/ 2 w 2"/>
                <a:gd name="T3" fmla="*/ 16 h 19"/>
                <a:gd name="T4" fmla="*/ 2 w 2"/>
                <a:gd name="T5" fmla="*/ 10 h 19"/>
                <a:gd name="T6" fmla="*/ 2 w 2"/>
                <a:gd name="T7" fmla="*/ 5 h 19"/>
                <a:gd name="T8" fmla="*/ 0 w 2"/>
                <a:gd name="T9" fmla="*/ 0 h 19"/>
              </a:gdLst>
              <a:ahLst/>
              <a:cxnLst>
                <a:cxn ang="0">
                  <a:pos x="T0" y="T1"/>
                </a:cxn>
                <a:cxn ang="0">
                  <a:pos x="T2" y="T3"/>
                </a:cxn>
                <a:cxn ang="0">
                  <a:pos x="T4" y="T5"/>
                </a:cxn>
                <a:cxn ang="0">
                  <a:pos x="T6" y="T7"/>
                </a:cxn>
                <a:cxn ang="0">
                  <a:pos x="T8" y="T9"/>
                </a:cxn>
              </a:cxnLst>
              <a:rect l="0" t="0" r="r" b="b"/>
              <a:pathLst>
                <a:path w="2" h="19">
                  <a:moveTo>
                    <a:pt x="2" y="19"/>
                  </a:moveTo>
                  <a:lnTo>
                    <a:pt x="2" y="16"/>
                  </a:lnTo>
                  <a:lnTo>
                    <a:pt x="2" y="10"/>
                  </a:lnTo>
                  <a:lnTo>
                    <a:pt x="2"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7" name="Freeform 1729"/>
            <p:cNvSpPr>
              <a:spLocks/>
            </p:cNvSpPr>
            <p:nvPr userDrawn="1"/>
          </p:nvSpPr>
          <p:spPr bwMode="gray">
            <a:xfrm>
              <a:off x="5138" y="3614"/>
              <a:ext cx="17" cy="2"/>
            </a:xfrm>
            <a:custGeom>
              <a:avLst/>
              <a:gdLst>
                <a:gd name="T0" fmla="*/ 17 w 17"/>
                <a:gd name="T1" fmla="*/ 0 h 2"/>
                <a:gd name="T2" fmla="*/ 14 w 17"/>
                <a:gd name="T3" fmla="*/ 0 h 2"/>
                <a:gd name="T4" fmla="*/ 9 w 17"/>
                <a:gd name="T5" fmla="*/ 0 h 2"/>
                <a:gd name="T6" fmla="*/ 5 w 17"/>
                <a:gd name="T7" fmla="*/ 2 h 2"/>
                <a:gd name="T8" fmla="*/ 0 w 17"/>
                <a:gd name="T9" fmla="*/ 2 h 2"/>
              </a:gdLst>
              <a:ahLst/>
              <a:cxnLst>
                <a:cxn ang="0">
                  <a:pos x="T0" y="T1"/>
                </a:cxn>
                <a:cxn ang="0">
                  <a:pos x="T2" y="T3"/>
                </a:cxn>
                <a:cxn ang="0">
                  <a:pos x="T4" y="T5"/>
                </a:cxn>
                <a:cxn ang="0">
                  <a:pos x="T6" y="T7"/>
                </a:cxn>
                <a:cxn ang="0">
                  <a:pos x="T8" y="T9"/>
                </a:cxn>
              </a:cxnLst>
              <a:rect l="0" t="0" r="r" b="b"/>
              <a:pathLst>
                <a:path w="17" h="2">
                  <a:moveTo>
                    <a:pt x="17" y="0"/>
                  </a:moveTo>
                  <a:lnTo>
                    <a:pt x="14" y="0"/>
                  </a:lnTo>
                  <a:lnTo>
                    <a:pt x="9" y="0"/>
                  </a:lnTo>
                  <a:lnTo>
                    <a:pt x="5" y="2"/>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8" name="Freeform 1730"/>
            <p:cNvSpPr>
              <a:spLocks/>
            </p:cNvSpPr>
            <p:nvPr userDrawn="1"/>
          </p:nvSpPr>
          <p:spPr bwMode="gray">
            <a:xfrm>
              <a:off x="5635" y="3324"/>
              <a:ext cx="3" cy="2"/>
            </a:xfrm>
            <a:custGeom>
              <a:avLst/>
              <a:gdLst>
                <a:gd name="T0" fmla="*/ 0 w 3"/>
                <a:gd name="T1" fmla="*/ 2 h 2"/>
                <a:gd name="T2" fmla="*/ 1 w 3"/>
                <a:gd name="T3" fmla="*/ 0 h 2"/>
                <a:gd name="T4" fmla="*/ 3 w 3"/>
                <a:gd name="T5" fmla="*/ 0 h 2"/>
                <a:gd name="T6" fmla="*/ 3 w 3"/>
                <a:gd name="T7" fmla="*/ 0 h 2"/>
                <a:gd name="T8" fmla="*/ 3 w 3"/>
                <a:gd name="T9" fmla="*/ 0 h 2"/>
                <a:gd name="T10" fmla="*/ 1 w 3"/>
                <a:gd name="T11" fmla="*/ 0 h 2"/>
                <a:gd name="T12" fmla="*/ 1 w 3"/>
                <a:gd name="T13" fmla="*/ 2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lnTo>
                    <a:pt x="1" y="0"/>
                  </a:lnTo>
                  <a:lnTo>
                    <a:pt x="3" y="0"/>
                  </a:lnTo>
                  <a:lnTo>
                    <a:pt x="3" y="0"/>
                  </a:lnTo>
                  <a:lnTo>
                    <a:pt x="3" y="0"/>
                  </a:lnTo>
                  <a:lnTo>
                    <a:pt x="1" y="0"/>
                  </a:lnTo>
                  <a:lnTo>
                    <a:pt x="1" y="2"/>
                  </a:lnTo>
                  <a:lnTo>
                    <a:pt x="0" y="2"/>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19" name="Freeform 1731"/>
            <p:cNvSpPr>
              <a:spLocks/>
            </p:cNvSpPr>
            <p:nvPr userDrawn="1"/>
          </p:nvSpPr>
          <p:spPr bwMode="gray">
            <a:xfrm>
              <a:off x="5629" y="3319"/>
              <a:ext cx="11" cy="14"/>
            </a:xfrm>
            <a:custGeom>
              <a:avLst/>
              <a:gdLst>
                <a:gd name="T0" fmla="*/ 11 w 11"/>
                <a:gd name="T1" fmla="*/ 14 h 14"/>
                <a:gd name="T2" fmla="*/ 11 w 11"/>
                <a:gd name="T3" fmla="*/ 9 h 14"/>
                <a:gd name="T4" fmla="*/ 9 w 11"/>
                <a:gd name="T5" fmla="*/ 5 h 14"/>
                <a:gd name="T6" fmla="*/ 6 w 11"/>
                <a:gd name="T7" fmla="*/ 2 h 14"/>
                <a:gd name="T8" fmla="*/ 0 w 11"/>
                <a:gd name="T9" fmla="*/ 0 h 14"/>
              </a:gdLst>
              <a:ahLst/>
              <a:cxnLst>
                <a:cxn ang="0">
                  <a:pos x="T0" y="T1"/>
                </a:cxn>
                <a:cxn ang="0">
                  <a:pos x="T2" y="T3"/>
                </a:cxn>
                <a:cxn ang="0">
                  <a:pos x="T4" y="T5"/>
                </a:cxn>
                <a:cxn ang="0">
                  <a:pos x="T6" y="T7"/>
                </a:cxn>
                <a:cxn ang="0">
                  <a:pos x="T8" y="T9"/>
                </a:cxn>
              </a:cxnLst>
              <a:rect l="0" t="0" r="r" b="b"/>
              <a:pathLst>
                <a:path w="11" h="14">
                  <a:moveTo>
                    <a:pt x="11" y="14"/>
                  </a:moveTo>
                  <a:lnTo>
                    <a:pt x="11" y="9"/>
                  </a:lnTo>
                  <a:lnTo>
                    <a:pt x="9" y="5"/>
                  </a:lnTo>
                  <a:lnTo>
                    <a:pt x="6"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0" name="Freeform 1732"/>
            <p:cNvSpPr>
              <a:spLocks/>
            </p:cNvSpPr>
            <p:nvPr userDrawn="1"/>
          </p:nvSpPr>
          <p:spPr bwMode="gray">
            <a:xfrm>
              <a:off x="5297" y="3999"/>
              <a:ext cx="16" cy="7"/>
            </a:xfrm>
            <a:custGeom>
              <a:avLst/>
              <a:gdLst>
                <a:gd name="T0" fmla="*/ 0 w 16"/>
                <a:gd name="T1" fmla="*/ 0 h 7"/>
                <a:gd name="T2" fmla="*/ 2 w 16"/>
                <a:gd name="T3" fmla="*/ 4 h 7"/>
                <a:gd name="T4" fmla="*/ 5 w 16"/>
                <a:gd name="T5" fmla="*/ 5 h 7"/>
                <a:gd name="T6" fmla="*/ 10 w 16"/>
                <a:gd name="T7" fmla="*/ 7 h 7"/>
                <a:gd name="T8" fmla="*/ 12 w 16"/>
                <a:gd name="T9" fmla="*/ 7 h 7"/>
                <a:gd name="T10" fmla="*/ 16 w 16"/>
                <a:gd name="T11" fmla="*/ 5 h 7"/>
              </a:gdLst>
              <a:ahLst/>
              <a:cxnLst>
                <a:cxn ang="0">
                  <a:pos x="T0" y="T1"/>
                </a:cxn>
                <a:cxn ang="0">
                  <a:pos x="T2" y="T3"/>
                </a:cxn>
                <a:cxn ang="0">
                  <a:pos x="T4" y="T5"/>
                </a:cxn>
                <a:cxn ang="0">
                  <a:pos x="T6" y="T7"/>
                </a:cxn>
                <a:cxn ang="0">
                  <a:pos x="T8" y="T9"/>
                </a:cxn>
                <a:cxn ang="0">
                  <a:pos x="T10" y="T11"/>
                </a:cxn>
              </a:cxnLst>
              <a:rect l="0" t="0" r="r" b="b"/>
              <a:pathLst>
                <a:path w="16" h="7">
                  <a:moveTo>
                    <a:pt x="0" y="0"/>
                  </a:moveTo>
                  <a:lnTo>
                    <a:pt x="2" y="4"/>
                  </a:lnTo>
                  <a:lnTo>
                    <a:pt x="5" y="5"/>
                  </a:lnTo>
                  <a:lnTo>
                    <a:pt x="10" y="7"/>
                  </a:lnTo>
                  <a:lnTo>
                    <a:pt x="12" y="7"/>
                  </a:lnTo>
                  <a:lnTo>
                    <a:pt x="16" y="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1" name="Freeform 1733"/>
            <p:cNvSpPr>
              <a:spLocks/>
            </p:cNvSpPr>
            <p:nvPr userDrawn="1"/>
          </p:nvSpPr>
          <p:spPr bwMode="gray">
            <a:xfrm>
              <a:off x="5300" y="3999"/>
              <a:ext cx="11" cy="9"/>
            </a:xfrm>
            <a:custGeom>
              <a:avLst/>
              <a:gdLst>
                <a:gd name="T0" fmla="*/ 0 w 11"/>
                <a:gd name="T1" fmla="*/ 7 h 9"/>
                <a:gd name="T2" fmla="*/ 4 w 11"/>
                <a:gd name="T3" fmla="*/ 9 h 9"/>
                <a:gd name="T4" fmla="*/ 7 w 11"/>
                <a:gd name="T5" fmla="*/ 7 h 9"/>
                <a:gd name="T6" fmla="*/ 9 w 11"/>
                <a:gd name="T7" fmla="*/ 4 h 9"/>
                <a:gd name="T8" fmla="*/ 11 w 11"/>
                <a:gd name="T9" fmla="*/ 0 h 9"/>
              </a:gdLst>
              <a:ahLst/>
              <a:cxnLst>
                <a:cxn ang="0">
                  <a:pos x="T0" y="T1"/>
                </a:cxn>
                <a:cxn ang="0">
                  <a:pos x="T2" y="T3"/>
                </a:cxn>
                <a:cxn ang="0">
                  <a:pos x="T4" y="T5"/>
                </a:cxn>
                <a:cxn ang="0">
                  <a:pos x="T6" y="T7"/>
                </a:cxn>
                <a:cxn ang="0">
                  <a:pos x="T8" y="T9"/>
                </a:cxn>
              </a:cxnLst>
              <a:rect l="0" t="0" r="r" b="b"/>
              <a:pathLst>
                <a:path w="11" h="9">
                  <a:moveTo>
                    <a:pt x="0" y="7"/>
                  </a:moveTo>
                  <a:lnTo>
                    <a:pt x="4" y="9"/>
                  </a:lnTo>
                  <a:lnTo>
                    <a:pt x="7" y="7"/>
                  </a:lnTo>
                  <a:lnTo>
                    <a:pt x="9" y="4"/>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2" name="Freeform 1734"/>
            <p:cNvSpPr>
              <a:spLocks/>
            </p:cNvSpPr>
            <p:nvPr userDrawn="1"/>
          </p:nvSpPr>
          <p:spPr bwMode="gray">
            <a:xfrm>
              <a:off x="5314" y="3249"/>
              <a:ext cx="18" cy="12"/>
            </a:xfrm>
            <a:custGeom>
              <a:avLst/>
              <a:gdLst>
                <a:gd name="T0" fmla="*/ 0 w 18"/>
                <a:gd name="T1" fmla="*/ 12 h 12"/>
                <a:gd name="T2" fmla="*/ 9 w 18"/>
                <a:gd name="T3" fmla="*/ 5 h 12"/>
                <a:gd name="T4" fmla="*/ 18 w 18"/>
                <a:gd name="T5" fmla="*/ 0 h 12"/>
              </a:gdLst>
              <a:ahLst/>
              <a:cxnLst>
                <a:cxn ang="0">
                  <a:pos x="T0" y="T1"/>
                </a:cxn>
                <a:cxn ang="0">
                  <a:pos x="T2" y="T3"/>
                </a:cxn>
                <a:cxn ang="0">
                  <a:pos x="T4" y="T5"/>
                </a:cxn>
              </a:cxnLst>
              <a:rect l="0" t="0" r="r" b="b"/>
              <a:pathLst>
                <a:path w="18" h="12">
                  <a:moveTo>
                    <a:pt x="0" y="12"/>
                  </a:moveTo>
                  <a:lnTo>
                    <a:pt x="9" y="5"/>
                  </a:lnTo>
                  <a:lnTo>
                    <a:pt x="1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3" name="Freeform 1735"/>
            <p:cNvSpPr>
              <a:spLocks/>
            </p:cNvSpPr>
            <p:nvPr userDrawn="1"/>
          </p:nvSpPr>
          <p:spPr bwMode="gray">
            <a:xfrm>
              <a:off x="5320" y="3247"/>
              <a:ext cx="10" cy="14"/>
            </a:xfrm>
            <a:custGeom>
              <a:avLst/>
              <a:gdLst>
                <a:gd name="T0" fmla="*/ 10 w 10"/>
                <a:gd name="T1" fmla="*/ 14 h 14"/>
                <a:gd name="T2" fmla="*/ 7 w 10"/>
                <a:gd name="T3" fmla="*/ 11 h 14"/>
                <a:gd name="T4" fmla="*/ 5 w 10"/>
                <a:gd name="T5" fmla="*/ 7 h 14"/>
                <a:gd name="T6" fmla="*/ 1 w 10"/>
                <a:gd name="T7" fmla="*/ 4 h 14"/>
                <a:gd name="T8" fmla="*/ 0 w 10"/>
                <a:gd name="T9" fmla="*/ 0 h 14"/>
              </a:gdLst>
              <a:ahLst/>
              <a:cxnLst>
                <a:cxn ang="0">
                  <a:pos x="T0" y="T1"/>
                </a:cxn>
                <a:cxn ang="0">
                  <a:pos x="T2" y="T3"/>
                </a:cxn>
                <a:cxn ang="0">
                  <a:pos x="T4" y="T5"/>
                </a:cxn>
                <a:cxn ang="0">
                  <a:pos x="T6" y="T7"/>
                </a:cxn>
                <a:cxn ang="0">
                  <a:pos x="T8" y="T9"/>
                </a:cxn>
              </a:cxnLst>
              <a:rect l="0" t="0" r="r" b="b"/>
              <a:pathLst>
                <a:path w="10" h="14">
                  <a:moveTo>
                    <a:pt x="10" y="14"/>
                  </a:moveTo>
                  <a:lnTo>
                    <a:pt x="7" y="11"/>
                  </a:lnTo>
                  <a:lnTo>
                    <a:pt x="5" y="7"/>
                  </a:lnTo>
                  <a:lnTo>
                    <a:pt x="1"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4" name="Freeform 1736"/>
            <p:cNvSpPr>
              <a:spLocks/>
            </p:cNvSpPr>
            <p:nvPr userDrawn="1"/>
          </p:nvSpPr>
          <p:spPr bwMode="gray">
            <a:xfrm>
              <a:off x="5451" y="3898"/>
              <a:ext cx="14" cy="14"/>
            </a:xfrm>
            <a:custGeom>
              <a:avLst/>
              <a:gdLst>
                <a:gd name="T0" fmla="*/ 0 w 14"/>
                <a:gd name="T1" fmla="*/ 14 h 14"/>
                <a:gd name="T2" fmla="*/ 5 w 14"/>
                <a:gd name="T3" fmla="*/ 12 h 14"/>
                <a:gd name="T4" fmla="*/ 10 w 14"/>
                <a:gd name="T5" fmla="*/ 10 h 14"/>
                <a:gd name="T6" fmla="*/ 12 w 14"/>
                <a:gd name="T7" fmla="*/ 5 h 14"/>
                <a:gd name="T8" fmla="*/ 14 w 14"/>
                <a:gd name="T9" fmla="*/ 0 h 14"/>
              </a:gdLst>
              <a:ahLst/>
              <a:cxnLst>
                <a:cxn ang="0">
                  <a:pos x="T0" y="T1"/>
                </a:cxn>
                <a:cxn ang="0">
                  <a:pos x="T2" y="T3"/>
                </a:cxn>
                <a:cxn ang="0">
                  <a:pos x="T4" y="T5"/>
                </a:cxn>
                <a:cxn ang="0">
                  <a:pos x="T6" y="T7"/>
                </a:cxn>
                <a:cxn ang="0">
                  <a:pos x="T8" y="T9"/>
                </a:cxn>
              </a:cxnLst>
              <a:rect l="0" t="0" r="r" b="b"/>
              <a:pathLst>
                <a:path w="14" h="14">
                  <a:moveTo>
                    <a:pt x="0" y="14"/>
                  </a:moveTo>
                  <a:lnTo>
                    <a:pt x="5" y="12"/>
                  </a:lnTo>
                  <a:lnTo>
                    <a:pt x="10" y="10"/>
                  </a:lnTo>
                  <a:lnTo>
                    <a:pt x="12" y="5"/>
                  </a:lnTo>
                  <a:lnTo>
                    <a:pt x="1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5" name="Freeform 1737"/>
            <p:cNvSpPr>
              <a:spLocks/>
            </p:cNvSpPr>
            <p:nvPr userDrawn="1"/>
          </p:nvSpPr>
          <p:spPr bwMode="gray">
            <a:xfrm>
              <a:off x="5458" y="3899"/>
              <a:ext cx="5" cy="9"/>
            </a:xfrm>
            <a:custGeom>
              <a:avLst/>
              <a:gdLst>
                <a:gd name="T0" fmla="*/ 0 w 5"/>
                <a:gd name="T1" fmla="*/ 0 h 9"/>
                <a:gd name="T2" fmla="*/ 3 w 5"/>
                <a:gd name="T3" fmla="*/ 4 h 9"/>
                <a:gd name="T4" fmla="*/ 5 w 5"/>
                <a:gd name="T5" fmla="*/ 7 h 9"/>
                <a:gd name="T6" fmla="*/ 5 w 5"/>
                <a:gd name="T7" fmla="*/ 7 h 9"/>
                <a:gd name="T8" fmla="*/ 5 w 5"/>
                <a:gd name="T9" fmla="*/ 9 h 9"/>
                <a:gd name="T10" fmla="*/ 3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3" y="4"/>
                  </a:lnTo>
                  <a:lnTo>
                    <a:pt x="5" y="7"/>
                  </a:lnTo>
                  <a:lnTo>
                    <a:pt x="5" y="7"/>
                  </a:lnTo>
                  <a:lnTo>
                    <a:pt x="5" y="9"/>
                  </a:lnTo>
                  <a:lnTo>
                    <a:pt x="3"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6" name="Freeform 1738"/>
            <p:cNvSpPr>
              <a:spLocks/>
            </p:cNvSpPr>
            <p:nvPr userDrawn="1"/>
          </p:nvSpPr>
          <p:spPr bwMode="gray">
            <a:xfrm>
              <a:off x="4232" y="2894"/>
              <a:ext cx="5" cy="16"/>
            </a:xfrm>
            <a:custGeom>
              <a:avLst/>
              <a:gdLst>
                <a:gd name="T0" fmla="*/ 3 w 5"/>
                <a:gd name="T1" fmla="*/ 16 h 16"/>
                <a:gd name="T2" fmla="*/ 2 w 5"/>
                <a:gd name="T3" fmla="*/ 12 h 16"/>
                <a:gd name="T4" fmla="*/ 0 w 5"/>
                <a:gd name="T5" fmla="*/ 9 h 16"/>
                <a:gd name="T6" fmla="*/ 2 w 5"/>
                <a:gd name="T7" fmla="*/ 3 h 16"/>
                <a:gd name="T8" fmla="*/ 2 w 5"/>
                <a:gd name="T9" fmla="*/ 2 h 16"/>
                <a:gd name="T10" fmla="*/ 5 w 5"/>
                <a:gd name="T11" fmla="*/ 0 h 16"/>
              </a:gdLst>
              <a:ahLst/>
              <a:cxnLst>
                <a:cxn ang="0">
                  <a:pos x="T0" y="T1"/>
                </a:cxn>
                <a:cxn ang="0">
                  <a:pos x="T2" y="T3"/>
                </a:cxn>
                <a:cxn ang="0">
                  <a:pos x="T4" y="T5"/>
                </a:cxn>
                <a:cxn ang="0">
                  <a:pos x="T6" y="T7"/>
                </a:cxn>
                <a:cxn ang="0">
                  <a:pos x="T8" y="T9"/>
                </a:cxn>
                <a:cxn ang="0">
                  <a:pos x="T10" y="T11"/>
                </a:cxn>
              </a:cxnLst>
              <a:rect l="0" t="0" r="r" b="b"/>
              <a:pathLst>
                <a:path w="5" h="16">
                  <a:moveTo>
                    <a:pt x="3" y="16"/>
                  </a:moveTo>
                  <a:lnTo>
                    <a:pt x="2" y="12"/>
                  </a:lnTo>
                  <a:lnTo>
                    <a:pt x="0" y="9"/>
                  </a:lnTo>
                  <a:lnTo>
                    <a:pt x="2" y="3"/>
                  </a:lnTo>
                  <a:lnTo>
                    <a:pt x="2" y="2"/>
                  </a:lnTo>
                  <a:lnTo>
                    <a:pt x="5"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7" name="Freeform 1739"/>
            <p:cNvSpPr>
              <a:spLocks/>
            </p:cNvSpPr>
            <p:nvPr userDrawn="1"/>
          </p:nvSpPr>
          <p:spPr bwMode="gray">
            <a:xfrm>
              <a:off x="4232" y="2896"/>
              <a:ext cx="9" cy="8"/>
            </a:xfrm>
            <a:custGeom>
              <a:avLst/>
              <a:gdLst>
                <a:gd name="T0" fmla="*/ 9 w 9"/>
                <a:gd name="T1" fmla="*/ 0 h 8"/>
                <a:gd name="T2" fmla="*/ 5 w 9"/>
                <a:gd name="T3" fmla="*/ 0 h 8"/>
                <a:gd name="T4" fmla="*/ 2 w 9"/>
                <a:gd name="T5" fmla="*/ 1 h 8"/>
                <a:gd name="T6" fmla="*/ 0 w 9"/>
                <a:gd name="T7" fmla="*/ 5 h 8"/>
                <a:gd name="T8" fmla="*/ 0 w 9"/>
                <a:gd name="T9" fmla="*/ 8 h 8"/>
              </a:gdLst>
              <a:ahLst/>
              <a:cxnLst>
                <a:cxn ang="0">
                  <a:pos x="T0" y="T1"/>
                </a:cxn>
                <a:cxn ang="0">
                  <a:pos x="T2" y="T3"/>
                </a:cxn>
                <a:cxn ang="0">
                  <a:pos x="T4" y="T5"/>
                </a:cxn>
                <a:cxn ang="0">
                  <a:pos x="T6" y="T7"/>
                </a:cxn>
                <a:cxn ang="0">
                  <a:pos x="T8" y="T9"/>
                </a:cxn>
              </a:cxnLst>
              <a:rect l="0" t="0" r="r" b="b"/>
              <a:pathLst>
                <a:path w="9" h="8">
                  <a:moveTo>
                    <a:pt x="9" y="0"/>
                  </a:moveTo>
                  <a:lnTo>
                    <a:pt x="5" y="0"/>
                  </a:lnTo>
                  <a:lnTo>
                    <a:pt x="2" y="1"/>
                  </a:lnTo>
                  <a:lnTo>
                    <a:pt x="0" y="5"/>
                  </a:lnTo>
                  <a:lnTo>
                    <a:pt x="0" y="8"/>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8" name="Freeform 1740"/>
            <p:cNvSpPr>
              <a:spLocks/>
            </p:cNvSpPr>
            <p:nvPr userDrawn="1"/>
          </p:nvSpPr>
          <p:spPr bwMode="gray">
            <a:xfrm>
              <a:off x="4400" y="2817"/>
              <a:ext cx="2" cy="7"/>
            </a:xfrm>
            <a:custGeom>
              <a:avLst/>
              <a:gdLst>
                <a:gd name="T0" fmla="*/ 0 w 2"/>
                <a:gd name="T1" fmla="*/ 7 h 7"/>
                <a:gd name="T2" fmla="*/ 0 w 2"/>
                <a:gd name="T3" fmla="*/ 3 h 7"/>
                <a:gd name="T4" fmla="*/ 0 w 2"/>
                <a:gd name="T5" fmla="*/ 2 h 7"/>
                <a:gd name="T6" fmla="*/ 0 w 2"/>
                <a:gd name="T7" fmla="*/ 0 h 7"/>
                <a:gd name="T8" fmla="*/ 0 w 2"/>
                <a:gd name="T9" fmla="*/ 0 h 7"/>
                <a:gd name="T10" fmla="*/ 0 w 2"/>
                <a:gd name="T11" fmla="*/ 0 h 7"/>
                <a:gd name="T12" fmla="*/ 2 w 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0" y="7"/>
                  </a:moveTo>
                  <a:lnTo>
                    <a:pt x="0" y="3"/>
                  </a:lnTo>
                  <a:lnTo>
                    <a:pt x="0" y="2"/>
                  </a:lnTo>
                  <a:lnTo>
                    <a:pt x="0" y="0"/>
                  </a:lnTo>
                  <a:lnTo>
                    <a:pt x="0" y="0"/>
                  </a:lnTo>
                  <a:lnTo>
                    <a:pt x="0" y="0"/>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29" name="Freeform 1741"/>
            <p:cNvSpPr>
              <a:spLocks/>
            </p:cNvSpPr>
            <p:nvPr userDrawn="1"/>
          </p:nvSpPr>
          <p:spPr bwMode="gray">
            <a:xfrm>
              <a:off x="4391" y="2819"/>
              <a:ext cx="18" cy="1"/>
            </a:xfrm>
            <a:custGeom>
              <a:avLst/>
              <a:gdLst>
                <a:gd name="T0" fmla="*/ 0 w 18"/>
                <a:gd name="T1" fmla="*/ 1 h 1"/>
                <a:gd name="T2" fmla="*/ 5 w 18"/>
                <a:gd name="T3" fmla="*/ 0 h 1"/>
                <a:gd name="T4" fmla="*/ 9 w 18"/>
                <a:gd name="T5" fmla="*/ 0 h 1"/>
                <a:gd name="T6" fmla="*/ 14 w 18"/>
                <a:gd name="T7" fmla="*/ 0 h 1"/>
                <a:gd name="T8" fmla="*/ 18 w 18"/>
                <a:gd name="T9" fmla="*/ 1 h 1"/>
              </a:gdLst>
              <a:ahLst/>
              <a:cxnLst>
                <a:cxn ang="0">
                  <a:pos x="T0" y="T1"/>
                </a:cxn>
                <a:cxn ang="0">
                  <a:pos x="T2" y="T3"/>
                </a:cxn>
                <a:cxn ang="0">
                  <a:pos x="T4" y="T5"/>
                </a:cxn>
                <a:cxn ang="0">
                  <a:pos x="T6" y="T7"/>
                </a:cxn>
                <a:cxn ang="0">
                  <a:pos x="T8" y="T9"/>
                </a:cxn>
              </a:cxnLst>
              <a:rect l="0" t="0" r="r" b="b"/>
              <a:pathLst>
                <a:path w="18" h="1">
                  <a:moveTo>
                    <a:pt x="0" y="1"/>
                  </a:moveTo>
                  <a:lnTo>
                    <a:pt x="5" y="0"/>
                  </a:lnTo>
                  <a:lnTo>
                    <a:pt x="9" y="0"/>
                  </a:lnTo>
                  <a:lnTo>
                    <a:pt x="14" y="0"/>
                  </a:lnTo>
                  <a:lnTo>
                    <a:pt x="18" y="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0" name="Freeform 1742"/>
            <p:cNvSpPr>
              <a:spLocks/>
            </p:cNvSpPr>
            <p:nvPr userDrawn="1"/>
          </p:nvSpPr>
          <p:spPr bwMode="gray">
            <a:xfrm>
              <a:off x="5071" y="4157"/>
              <a:ext cx="18" cy="8"/>
            </a:xfrm>
            <a:custGeom>
              <a:avLst/>
              <a:gdLst>
                <a:gd name="T0" fmla="*/ 0 w 18"/>
                <a:gd name="T1" fmla="*/ 7 h 8"/>
                <a:gd name="T2" fmla="*/ 6 w 18"/>
                <a:gd name="T3" fmla="*/ 8 h 8"/>
                <a:gd name="T4" fmla="*/ 11 w 18"/>
                <a:gd name="T5" fmla="*/ 7 h 8"/>
                <a:gd name="T6" fmla="*/ 14 w 18"/>
                <a:gd name="T7" fmla="*/ 3 h 8"/>
                <a:gd name="T8" fmla="*/ 18 w 18"/>
                <a:gd name="T9" fmla="*/ 0 h 8"/>
              </a:gdLst>
              <a:ahLst/>
              <a:cxnLst>
                <a:cxn ang="0">
                  <a:pos x="T0" y="T1"/>
                </a:cxn>
                <a:cxn ang="0">
                  <a:pos x="T2" y="T3"/>
                </a:cxn>
                <a:cxn ang="0">
                  <a:pos x="T4" y="T5"/>
                </a:cxn>
                <a:cxn ang="0">
                  <a:pos x="T6" y="T7"/>
                </a:cxn>
                <a:cxn ang="0">
                  <a:pos x="T8" y="T9"/>
                </a:cxn>
              </a:cxnLst>
              <a:rect l="0" t="0" r="r" b="b"/>
              <a:pathLst>
                <a:path w="18" h="8">
                  <a:moveTo>
                    <a:pt x="0" y="7"/>
                  </a:moveTo>
                  <a:lnTo>
                    <a:pt x="6" y="8"/>
                  </a:lnTo>
                  <a:lnTo>
                    <a:pt x="11" y="7"/>
                  </a:lnTo>
                  <a:lnTo>
                    <a:pt x="14" y="3"/>
                  </a:lnTo>
                  <a:lnTo>
                    <a:pt x="18"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1" name="Freeform 1743"/>
            <p:cNvSpPr>
              <a:spLocks/>
            </p:cNvSpPr>
            <p:nvPr userDrawn="1"/>
          </p:nvSpPr>
          <p:spPr bwMode="gray">
            <a:xfrm>
              <a:off x="5075" y="4158"/>
              <a:ext cx="7" cy="7"/>
            </a:xfrm>
            <a:custGeom>
              <a:avLst/>
              <a:gdLst>
                <a:gd name="T0" fmla="*/ 7 w 7"/>
                <a:gd name="T1" fmla="*/ 6 h 7"/>
                <a:gd name="T2" fmla="*/ 5 w 7"/>
                <a:gd name="T3" fmla="*/ 7 h 7"/>
                <a:gd name="T4" fmla="*/ 3 w 7"/>
                <a:gd name="T5" fmla="*/ 6 h 7"/>
                <a:gd name="T6" fmla="*/ 2 w 7"/>
                <a:gd name="T7" fmla="*/ 4 h 7"/>
                <a:gd name="T8" fmla="*/ 0 w 7"/>
                <a:gd name="T9" fmla="*/ 0 h 7"/>
              </a:gdLst>
              <a:ahLst/>
              <a:cxnLst>
                <a:cxn ang="0">
                  <a:pos x="T0" y="T1"/>
                </a:cxn>
                <a:cxn ang="0">
                  <a:pos x="T2" y="T3"/>
                </a:cxn>
                <a:cxn ang="0">
                  <a:pos x="T4" y="T5"/>
                </a:cxn>
                <a:cxn ang="0">
                  <a:pos x="T6" y="T7"/>
                </a:cxn>
                <a:cxn ang="0">
                  <a:pos x="T8" y="T9"/>
                </a:cxn>
              </a:cxnLst>
              <a:rect l="0" t="0" r="r" b="b"/>
              <a:pathLst>
                <a:path w="7" h="7">
                  <a:moveTo>
                    <a:pt x="7" y="6"/>
                  </a:moveTo>
                  <a:lnTo>
                    <a:pt x="5" y="7"/>
                  </a:lnTo>
                  <a:lnTo>
                    <a:pt x="3" y="6"/>
                  </a:lnTo>
                  <a:lnTo>
                    <a:pt x="2" y="4"/>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2" name="Freeform 1744"/>
            <p:cNvSpPr>
              <a:spLocks/>
            </p:cNvSpPr>
            <p:nvPr userDrawn="1"/>
          </p:nvSpPr>
          <p:spPr bwMode="gray">
            <a:xfrm>
              <a:off x="5231" y="4052"/>
              <a:ext cx="3" cy="17"/>
            </a:xfrm>
            <a:custGeom>
              <a:avLst/>
              <a:gdLst>
                <a:gd name="T0" fmla="*/ 0 w 3"/>
                <a:gd name="T1" fmla="*/ 17 h 17"/>
                <a:gd name="T2" fmla="*/ 3 w 3"/>
                <a:gd name="T3" fmla="*/ 15 h 17"/>
                <a:gd name="T4" fmla="*/ 3 w 3"/>
                <a:gd name="T5" fmla="*/ 12 h 17"/>
                <a:gd name="T6" fmla="*/ 3 w 3"/>
                <a:gd name="T7" fmla="*/ 8 h 17"/>
                <a:gd name="T8" fmla="*/ 3 w 3"/>
                <a:gd name="T9" fmla="*/ 3 h 17"/>
                <a:gd name="T10" fmla="*/ 1 w 3"/>
                <a:gd name="T11" fmla="*/ 0 h 17"/>
              </a:gdLst>
              <a:ahLst/>
              <a:cxnLst>
                <a:cxn ang="0">
                  <a:pos x="T0" y="T1"/>
                </a:cxn>
                <a:cxn ang="0">
                  <a:pos x="T2" y="T3"/>
                </a:cxn>
                <a:cxn ang="0">
                  <a:pos x="T4" y="T5"/>
                </a:cxn>
                <a:cxn ang="0">
                  <a:pos x="T6" y="T7"/>
                </a:cxn>
                <a:cxn ang="0">
                  <a:pos x="T8" y="T9"/>
                </a:cxn>
                <a:cxn ang="0">
                  <a:pos x="T10" y="T11"/>
                </a:cxn>
              </a:cxnLst>
              <a:rect l="0" t="0" r="r" b="b"/>
              <a:pathLst>
                <a:path w="3" h="17">
                  <a:moveTo>
                    <a:pt x="0" y="17"/>
                  </a:moveTo>
                  <a:lnTo>
                    <a:pt x="3" y="15"/>
                  </a:lnTo>
                  <a:lnTo>
                    <a:pt x="3" y="12"/>
                  </a:lnTo>
                  <a:lnTo>
                    <a:pt x="3" y="8"/>
                  </a:lnTo>
                  <a:lnTo>
                    <a:pt x="3" y="3"/>
                  </a:lnTo>
                  <a:lnTo>
                    <a:pt x="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3" name="Freeform 1745"/>
            <p:cNvSpPr>
              <a:spLocks/>
            </p:cNvSpPr>
            <p:nvPr userDrawn="1"/>
          </p:nvSpPr>
          <p:spPr bwMode="gray">
            <a:xfrm>
              <a:off x="5227" y="4059"/>
              <a:ext cx="11" cy="7"/>
            </a:xfrm>
            <a:custGeom>
              <a:avLst/>
              <a:gdLst>
                <a:gd name="T0" fmla="*/ 0 w 11"/>
                <a:gd name="T1" fmla="*/ 7 h 7"/>
                <a:gd name="T2" fmla="*/ 4 w 11"/>
                <a:gd name="T3" fmla="*/ 7 h 7"/>
                <a:gd name="T4" fmla="*/ 7 w 11"/>
                <a:gd name="T5" fmla="*/ 5 h 7"/>
                <a:gd name="T6" fmla="*/ 9 w 11"/>
                <a:gd name="T7" fmla="*/ 3 h 7"/>
                <a:gd name="T8" fmla="*/ 11 w 11"/>
                <a:gd name="T9" fmla="*/ 0 h 7"/>
              </a:gdLst>
              <a:ahLst/>
              <a:cxnLst>
                <a:cxn ang="0">
                  <a:pos x="T0" y="T1"/>
                </a:cxn>
                <a:cxn ang="0">
                  <a:pos x="T2" y="T3"/>
                </a:cxn>
                <a:cxn ang="0">
                  <a:pos x="T4" y="T5"/>
                </a:cxn>
                <a:cxn ang="0">
                  <a:pos x="T6" y="T7"/>
                </a:cxn>
                <a:cxn ang="0">
                  <a:pos x="T8" y="T9"/>
                </a:cxn>
              </a:cxnLst>
              <a:rect l="0" t="0" r="r" b="b"/>
              <a:pathLst>
                <a:path w="11" h="7">
                  <a:moveTo>
                    <a:pt x="0" y="7"/>
                  </a:moveTo>
                  <a:lnTo>
                    <a:pt x="4" y="7"/>
                  </a:lnTo>
                  <a:lnTo>
                    <a:pt x="7" y="5"/>
                  </a:lnTo>
                  <a:lnTo>
                    <a:pt x="9" y="3"/>
                  </a:lnTo>
                  <a:lnTo>
                    <a:pt x="11"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4" name="Freeform 1746"/>
            <p:cNvSpPr>
              <a:spLocks/>
            </p:cNvSpPr>
            <p:nvPr userDrawn="1"/>
          </p:nvSpPr>
          <p:spPr bwMode="gray">
            <a:xfrm>
              <a:off x="4489" y="4094"/>
              <a:ext cx="5" cy="17"/>
            </a:xfrm>
            <a:custGeom>
              <a:avLst/>
              <a:gdLst>
                <a:gd name="T0" fmla="*/ 0 w 5"/>
                <a:gd name="T1" fmla="*/ 0 h 17"/>
                <a:gd name="T2" fmla="*/ 0 w 5"/>
                <a:gd name="T3" fmla="*/ 5 h 17"/>
                <a:gd name="T4" fmla="*/ 0 w 5"/>
                <a:gd name="T5" fmla="*/ 8 h 17"/>
                <a:gd name="T6" fmla="*/ 0 w 5"/>
                <a:gd name="T7" fmla="*/ 12 h 17"/>
                <a:gd name="T8" fmla="*/ 2 w 5"/>
                <a:gd name="T9" fmla="*/ 15 h 17"/>
                <a:gd name="T10" fmla="*/ 5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0" y="0"/>
                  </a:moveTo>
                  <a:lnTo>
                    <a:pt x="0" y="5"/>
                  </a:lnTo>
                  <a:lnTo>
                    <a:pt x="0" y="8"/>
                  </a:lnTo>
                  <a:lnTo>
                    <a:pt x="0" y="12"/>
                  </a:lnTo>
                  <a:lnTo>
                    <a:pt x="2" y="15"/>
                  </a:lnTo>
                  <a:lnTo>
                    <a:pt x="5" y="1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5" name="Freeform 1747"/>
            <p:cNvSpPr>
              <a:spLocks/>
            </p:cNvSpPr>
            <p:nvPr userDrawn="1"/>
          </p:nvSpPr>
          <p:spPr bwMode="gray">
            <a:xfrm>
              <a:off x="4487" y="4101"/>
              <a:ext cx="9" cy="7"/>
            </a:xfrm>
            <a:custGeom>
              <a:avLst/>
              <a:gdLst>
                <a:gd name="T0" fmla="*/ 9 w 9"/>
                <a:gd name="T1" fmla="*/ 7 h 7"/>
                <a:gd name="T2" fmla="*/ 5 w 9"/>
                <a:gd name="T3" fmla="*/ 7 h 7"/>
                <a:gd name="T4" fmla="*/ 2 w 9"/>
                <a:gd name="T5" fmla="*/ 5 h 7"/>
                <a:gd name="T6" fmla="*/ 0 w 9"/>
                <a:gd name="T7" fmla="*/ 3 h 7"/>
                <a:gd name="T8" fmla="*/ 0 w 9"/>
                <a:gd name="T9" fmla="*/ 0 h 7"/>
              </a:gdLst>
              <a:ahLst/>
              <a:cxnLst>
                <a:cxn ang="0">
                  <a:pos x="T0" y="T1"/>
                </a:cxn>
                <a:cxn ang="0">
                  <a:pos x="T2" y="T3"/>
                </a:cxn>
                <a:cxn ang="0">
                  <a:pos x="T4" y="T5"/>
                </a:cxn>
                <a:cxn ang="0">
                  <a:pos x="T6" y="T7"/>
                </a:cxn>
                <a:cxn ang="0">
                  <a:pos x="T8" y="T9"/>
                </a:cxn>
              </a:cxnLst>
              <a:rect l="0" t="0" r="r" b="b"/>
              <a:pathLst>
                <a:path w="9" h="7">
                  <a:moveTo>
                    <a:pt x="9" y="7"/>
                  </a:moveTo>
                  <a:lnTo>
                    <a:pt x="5" y="7"/>
                  </a:lnTo>
                  <a:lnTo>
                    <a:pt x="2" y="5"/>
                  </a:lnTo>
                  <a:lnTo>
                    <a:pt x="0" y="3"/>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6" name="Freeform 1748"/>
            <p:cNvSpPr>
              <a:spLocks/>
            </p:cNvSpPr>
            <p:nvPr userDrawn="1"/>
          </p:nvSpPr>
          <p:spPr bwMode="gray">
            <a:xfrm>
              <a:off x="4692" y="4181"/>
              <a:ext cx="2" cy="7"/>
            </a:xfrm>
            <a:custGeom>
              <a:avLst/>
              <a:gdLst>
                <a:gd name="T0" fmla="*/ 0 w 2"/>
                <a:gd name="T1" fmla="*/ 5 h 7"/>
                <a:gd name="T2" fmla="*/ 0 w 2"/>
                <a:gd name="T3" fmla="*/ 5 h 7"/>
                <a:gd name="T4" fmla="*/ 0 w 2"/>
                <a:gd name="T5" fmla="*/ 7 h 7"/>
                <a:gd name="T6" fmla="*/ 0 w 2"/>
                <a:gd name="T7" fmla="*/ 7 h 7"/>
                <a:gd name="T8" fmla="*/ 0 w 2"/>
                <a:gd name="T9" fmla="*/ 5 h 7"/>
                <a:gd name="T10" fmla="*/ 2 w 2"/>
                <a:gd name="T11" fmla="*/ 5 h 7"/>
                <a:gd name="T12" fmla="*/ 2 w 2"/>
                <a:gd name="T13" fmla="*/ 2 h 7"/>
                <a:gd name="T14" fmla="*/ 2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5"/>
                  </a:moveTo>
                  <a:lnTo>
                    <a:pt x="0" y="5"/>
                  </a:lnTo>
                  <a:lnTo>
                    <a:pt x="0" y="7"/>
                  </a:lnTo>
                  <a:lnTo>
                    <a:pt x="0" y="7"/>
                  </a:lnTo>
                  <a:lnTo>
                    <a:pt x="0" y="5"/>
                  </a:lnTo>
                  <a:lnTo>
                    <a:pt x="2" y="5"/>
                  </a:lnTo>
                  <a:lnTo>
                    <a:pt x="2" y="2"/>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7" name="Freeform 1749"/>
            <p:cNvSpPr>
              <a:spLocks/>
            </p:cNvSpPr>
            <p:nvPr userDrawn="1"/>
          </p:nvSpPr>
          <p:spPr bwMode="gray">
            <a:xfrm>
              <a:off x="4683" y="4183"/>
              <a:ext cx="18" cy="3"/>
            </a:xfrm>
            <a:custGeom>
              <a:avLst/>
              <a:gdLst>
                <a:gd name="T0" fmla="*/ 18 w 18"/>
                <a:gd name="T1" fmla="*/ 0 h 3"/>
                <a:gd name="T2" fmla="*/ 14 w 18"/>
                <a:gd name="T3" fmla="*/ 3 h 3"/>
                <a:gd name="T4" fmla="*/ 11 w 18"/>
                <a:gd name="T5" fmla="*/ 3 h 3"/>
                <a:gd name="T6" fmla="*/ 5 w 18"/>
                <a:gd name="T7" fmla="*/ 3 h 3"/>
                <a:gd name="T8" fmla="*/ 0 w 18"/>
                <a:gd name="T9" fmla="*/ 2 h 3"/>
              </a:gdLst>
              <a:ahLst/>
              <a:cxnLst>
                <a:cxn ang="0">
                  <a:pos x="T0" y="T1"/>
                </a:cxn>
                <a:cxn ang="0">
                  <a:pos x="T2" y="T3"/>
                </a:cxn>
                <a:cxn ang="0">
                  <a:pos x="T4" y="T5"/>
                </a:cxn>
                <a:cxn ang="0">
                  <a:pos x="T6" y="T7"/>
                </a:cxn>
                <a:cxn ang="0">
                  <a:pos x="T8" y="T9"/>
                </a:cxn>
              </a:cxnLst>
              <a:rect l="0" t="0" r="r" b="b"/>
              <a:pathLst>
                <a:path w="18" h="3">
                  <a:moveTo>
                    <a:pt x="18" y="0"/>
                  </a:moveTo>
                  <a:lnTo>
                    <a:pt x="14" y="3"/>
                  </a:lnTo>
                  <a:lnTo>
                    <a:pt x="11" y="3"/>
                  </a:lnTo>
                  <a:lnTo>
                    <a:pt x="5" y="3"/>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8" name="Freeform 1750"/>
            <p:cNvSpPr>
              <a:spLocks/>
            </p:cNvSpPr>
            <p:nvPr userDrawn="1"/>
          </p:nvSpPr>
          <p:spPr bwMode="gray">
            <a:xfrm>
              <a:off x="4475" y="2866"/>
              <a:ext cx="5" cy="3"/>
            </a:xfrm>
            <a:custGeom>
              <a:avLst/>
              <a:gdLst>
                <a:gd name="T0" fmla="*/ 2 w 5"/>
                <a:gd name="T1" fmla="*/ 3 h 3"/>
                <a:gd name="T2" fmla="*/ 0 w 5"/>
                <a:gd name="T3" fmla="*/ 2 h 3"/>
                <a:gd name="T4" fmla="*/ 0 w 5"/>
                <a:gd name="T5" fmla="*/ 2 h 3"/>
                <a:gd name="T6" fmla="*/ 0 w 5"/>
                <a:gd name="T7" fmla="*/ 0 h 3"/>
                <a:gd name="T8" fmla="*/ 0 w 5"/>
                <a:gd name="T9" fmla="*/ 0 h 3"/>
                <a:gd name="T10" fmla="*/ 3 w 5"/>
                <a:gd name="T11" fmla="*/ 0 h 3"/>
                <a:gd name="T12" fmla="*/ 5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3"/>
                  </a:moveTo>
                  <a:lnTo>
                    <a:pt x="0" y="2"/>
                  </a:lnTo>
                  <a:lnTo>
                    <a:pt x="0" y="2"/>
                  </a:lnTo>
                  <a:lnTo>
                    <a:pt x="0" y="0"/>
                  </a:lnTo>
                  <a:lnTo>
                    <a:pt x="0" y="0"/>
                  </a:lnTo>
                  <a:lnTo>
                    <a:pt x="3" y="0"/>
                  </a:lnTo>
                  <a:lnTo>
                    <a:pt x="5"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39" name="Freeform 1751"/>
            <p:cNvSpPr>
              <a:spLocks/>
            </p:cNvSpPr>
            <p:nvPr userDrawn="1"/>
          </p:nvSpPr>
          <p:spPr bwMode="gray">
            <a:xfrm>
              <a:off x="4473" y="2859"/>
              <a:ext cx="9" cy="16"/>
            </a:xfrm>
            <a:custGeom>
              <a:avLst/>
              <a:gdLst>
                <a:gd name="T0" fmla="*/ 2 w 9"/>
                <a:gd name="T1" fmla="*/ 16 h 16"/>
                <a:gd name="T2" fmla="*/ 0 w 9"/>
                <a:gd name="T3" fmla="*/ 12 h 16"/>
                <a:gd name="T4" fmla="*/ 2 w 9"/>
                <a:gd name="T5" fmla="*/ 7 h 16"/>
                <a:gd name="T6" fmla="*/ 5 w 9"/>
                <a:gd name="T7" fmla="*/ 3 h 16"/>
                <a:gd name="T8" fmla="*/ 9 w 9"/>
                <a:gd name="T9" fmla="*/ 0 h 16"/>
              </a:gdLst>
              <a:ahLst/>
              <a:cxnLst>
                <a:cxn ang="0">
                  <a:pos x="T0" y="T1"/>
                </a:cxn>
                <a:cxn ang="0">
                  <a:pos x="T2" y="T3"/>
                </a:cxn>
                <a:cxn ang="0">
                  <a:pos x="T4" y="T5"/>
                </a:cxn>
                <a:cxn ang="0">
                  <a:pos x="T6" y="T7"/>
                </a:cxn>
                <a:cxn ang="0">
                  <a:pos x="T8" y="T9"/>
                </a:cxn>
              </a:cxnLst>
              <a:rect l="0" t="0" r="r" b="b"/>
              <a:pathLst>
                <a:path w="9" h="16">
                  <a:moveTo>
                    <a:pt x="2" y="16"/>
                  </a:moveTo>
                  <a:lnTo>
                    <a:pt x="0" y="12"/>
                  </a:lnTo>
                  <a:lnTo>
                    <a:pt x="2" y="7"/>
                  </a:lnTo>
                  <a:lnTo>
                    <a:pt x="5" y="3"/>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0" name="Freeform 1752"/>
            <p:cNvSpPr>
              <a:spLocks/>
            </p:cNvSpPr>
            <p:nvPr userDrawn="1"/>
          </p:nvSpPr>
          <p:spPr bwMode="gray">
            <a:xfrm>
              <a:off x="4989" y="2614"/>
              <a:ext cx="2" cy="9"/>
            </a:xfrm>
            <a:custGeom>
              <a:avLst/>
              <a:gdLst>
                <a:gd name="T0" fmla="*/ 0 w 2"/>
                <a:gd name="T1" fmla="*/ 9 h 9"/>
                <a:gd name="T2" fmla="*/ 0 w 2"/>
                <a:gd name="T3" fmla="*/ 5 h 9"/>
                <a:gd name="T4" fmla="*/ 0 w 2"/>
                <a:gd name="T5" fmla="*/ 2 h 9"/>
                <a:gd name="T6" fmla="*/ 0 w 2"/>
                <a:gd name="T7" fmla="*/ 0 h 9"/>
                <a:gd name="T8" fmla="*/ 2 w 2"/>
                <a:gd name="T9" fmla="*/ 0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0" y="9"/>
                  </a:moveTo>
                  <a:lnTo>
                    <a:pt x="0" y="5"/>
                  </a:lnTo>
                  <a:lnTo>
                    <a:pt x="0" y="2"/>
                  </a:lnTo>
                  <a:lnTo>
                    <a:pt x="0" y="0"/>
                  </a:lnTo>
                  <a:lnTo>
                    <a:pt x="2" y="0"/>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1" name="Freeform 1753"/>
            <p:cNvSpPr>
              <a:spLocks/>
            </p:cNvSpPr>
            <p:nvPr userDrawn="1"/>
          </p:nvSpPr>
          <p:spPr bwMode="gray">
            <a:xfrm>
              <a:off x="4982" y="2616"/>
              <a:ext cx="16" cy="3"/>
            </a:xfrm>
            <a:custGeom>
              <a:avLst/>
              <a:gdLst>
                <a:gd name="T0" fmla="*/ 0 w 16"/>
                <a:gd name="T1" fmla="*/ 3 h 3"/>
                <a:gd name="T2" fmla="*/ 4 w 16"/>
                <a:gd name="T3" fmla="*/ 1 h 3"/>
                <a:gd name="T4" fmla="*/ 7 w 16"/>
                <a:gd name="T5" fmla="*/ 0 h 3"/>
                <a:gd name="T6" fmla="*/ 12 w 16"/>
                <a:gd name="T7" fmla="*/ 0 h 3"/>
                <a:gd name="T8" fmla="*/ 16 w 16"/>
                <a:gd name="T9" fmla="*/ 1 h 3"/>
              </a:gdLst>
              <a:ahLst/>
              <a:cxnLst>
                <a:cxn ang="0">
                  <a:pos x="T0" y="T1"/>
                </a:cxn>
                <a:cxn ang="0">
                  <a:pos x="T2" y="T3"/>
                </a:cxn>
                <a:cxn ang="0">
                  <a:pos x="T4" y="T5"/>
                </a:cxn>
                <a:cxn ang="0">
                  <a:pos x="T6" y="T7"/>
                </a:cxn>
                <a:cxn ang="0">
                  <a:pos x="T8" y="T9"/>
                </a:cxn>
              </a:cxnLst>
              <a:rect l="0" t="0" r="r" b="b"/>
              <a:pathLst>
                <a:path w="16" h="3">
                  <a:moveTo>
                    <a:pt x="0" y="3"/>
                  </a:moveTo>
                  <a:lnTo>
                    <a:pt x="4" y="1"/>
                  </a:lnTo>
                  <a:lnTo>
                    <a:pt x="7" y="0"/>
                  </a:lnTo>
                  <a:lnTo>
                    <a:pt x="12" y="0"/>
                  </a:lnTo>
                  <a:lnTo>
                    <a:pt x="16" y="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2" name="Freeform 1754"/>
            <p:cNvSpPr>
              <a:spLocks/>
            </p:cNvSpPr>
            <p:nvPr userDrawn="1"/>
          </p:nvSpPr>
          <p:spPr bwMode="gray">
            <a:xfrm>
              <a:off x="4688" y="2924"/>
              <a:ext cx="2" cy="19"/>
            </a:xfrm>
            <a:custGeom>
              <a:avLst/>
              <a:gdLst>
                <a:gd name="T0" fmla="*/ 2 w 2"/>
                <a:gd name="T1" fmla="*/ 19 h 19"/>
                <a:gd name="T2" fmla="*/ 2 w 2"/>
                <a:gd name="T3" fmla="*/ 15 h 19"/>
                <a:gd name="T4" fmla="*/ 2 w 2"/>
                <a:gd name="T5" fmla="*/ 10 h 19"/>
                <a:gd name="T6" fmla="*/ 2 w 2"/>
                <a:gd name="T7" fmla="*/ 5 h 19"/>
                <a:gd name="T8" fmla="*/ 0 w 2"/>
                <a:gd name="T9" fmla="*/ 0 h 19"/>
              </a:gdLst>
              <a:ahLst/>
              <a:cxnLst>
                <a:cxn ang="0">
                  <a:pos x="T0" y="T1"/>
                </a:cxn>
                <a:cxn ang="0">
                  <a:pos x="T2" y="T3"/>
                </a:cxn>
                <a:cxn ang="0">
                  <a:pos x="T4" y="T5"/>
                </a:cxn>
                <a:cxn ang="0">
                  <a:pos x="T6" y="T7"/>
                </a:cxn>
                <a:cxn ang="0">
                  <a:pos x="T8" y="T9"/>
                </a:cxn>
              </a:cxnLst>
              <a:rect l="0" t="0" r="r" b="b"/>
              <a:pathLst>
                <a:path w="2" h="19">
                  <a:moveTo>
                    <a:pt x="2" y="19"/>
                  </a:moveTo>
                  <a:lnTo>
                    <a:pt x="2" y="15"/>
                  </a:lnTo>
                  <a:lnTo>
                    <a:pt x="2" y="10"/>
                  </a:lnTo>
                  <a:lnTo>
                    <a:pt x="2" y="5"/>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3" name="Freeform 1755"/>
            <p:cNvSpPr>
              <a:spLocks/>
            </p:cNvSpPr>
            <p:nvPr userDrawn="1"/>
          </p:nvSpPr>
          <p:spPr bwMode="gray">
            <a:xfrm>
              <a:off x="4680" y="2934"/>
              <a:ext cx="19" cy="2"/>
            </a:xfrm>
            <a:custGeom>
              <a:avLst/>
              <a:gdLst>
                <a:gd name="T0" fmla="*/ 19 w 19"/>
                <a:gd name="T1" fmla="*/ 0 h 2"/>
                <a:gd name="T2" fmla="*/ 14 w 19"/>
                <a:gd name="T3" fmla="*/ 0 h 2"/>
                <a:gd name="T4" fmla="*/ 10 w 19"/>
                <a:gd name="T5" fmla="*/ 0 h 2"/>
                <a:gd name="T6" fmla="*/ 5 w 19"/>
                <a:gd name="T7" fmla="*/ 0 h 2"/>
                <a:gd name="T8" fmla="*/ 0 w 19"/>
                <a:gd name="T9" fmla="*/ 2 h 2"/>
              </a:gdLst>
              <a:ahLst/>
              <a:cxnLst>
                <a:cxn ang="0">
                  <a:pos x="T0" y="T1"/>
                </a:cxn>
                <a:cxn ang="0">
                  <a:pos x="T2" y="T3"/>
                </a:cxn>
                <a:cxn ang="0">
                  <a:pos x="T4" y="T5"/>
                </a:cxn>
                <a:cxn ang="0">
                  <a:pos x="T6" y="T7"/>
                </a:cxn>
                <a:cxn ang="0">
                  <a:pos x="T8" y="T9"/>
                </a:cxn>
              </a:cxnLst>
              <a:rect l="0" t="0" r="r" b="b"/>
              <a:pathLst>
                <a:path w="19" h="2">
                  <a:moveTo>
                    <a:pt x="19" y="0"/>
                  </a:moveTo>
                  <a:lnTo>
                    <a:pt x="14" y="0"/>
                  </a:lnTo>
                  <a:lnTo>
                    <a:pt x="10" y="0"/>
                  </a:lnTo>
                  <a:lnTo>
                    <a:pt x="5"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4" name="Freeform 1756"/>
            <p:cNvSpPr>
              <a:spLocks/>
            </p:cNvSpPr>
            <p:nvPr userDrawn="1"/>
          </p:nvSpPr>
          <p:spPr bwMode="gray">
            <a:xfrm>
              <a:off x="5197" y="2677"/>
              <a:ext cx="4" cy="5"/>
            </a:xfrm>
            <a:custGeom>
              <a:avLst/>
              <a:gdLst>
                <a:gd name="T0" fmla="*/ 0 w 4"/>
                <a:gd name="T1" fmla="*/ 2 h 5"/>
                <a:gd name="T2" fmla="*/ 0 w 4"/>
                <a:gd name="T3" fmla="*/ 2 h 5"/>
                <a:gd name="T4" fmla="*/ 2 w 4"/>
                <a:gd name="T5" fmla="*/ 0 h 5"/>
                <a:gd name="T6" fmla="*/ 4 w 4"/>
                <a:gd name="T7" fmla="*/ 2 h 5"/>
                <a:gd name="T8" fmla="*/ 2 w 4"/>
                <a:gd name="T9" fmla="*/ 2 h 5"/>
                <a:gd name="T10" fmla="*/ 2 w 4"/>
                <a:gd name="T11" fmla="*/ 3 h 5"/>
                <a:gd name="T12" fmla="*/ 0 w 4"/>
                <a:gd name="T13" fmla="*/ 3 h 5"/>
                <a:gd name="T14" fmla="*/ 0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lnTo>
                    <a:pt x="0" y="2"/>
                  </a:lnTo>
                  <a:lnTo>
                    <a:pt x="2" y="0"/>
                  </a:lnTo>
                  <a:lnTo>
                    <a:pt x="4" y="2"/>
                  </a:lnTo>
                  <a:lnTo>
                    <a:pt x="2" y="2"/>
                  </a:lnTo>
                  <a:lnTo>
                    <a:pt x="2" y="3"/>
                  </a:lnTo>
                  <a:lnTo>
                    <a:pt x="0" y="3"/>
                  </a:lnTo>
                  <a:lnTo>
                    <a:pt x="0" y="5"/>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5" name="Freeform 1757"/>
            <p:cNvSpPr>
              <a:spLocks/>
            </p:cNvSpPr>
            <p:nvPr userDrawn="1"/>
          </p:nvSpPr>
          <p:spPr bwMode="gray">
            <a:xfrm>
              <a:off x="5192" y="2672"/>
              <a:ext cx="11" cy="15"/>
            </a:xfrm>
            <a:custGeom>
              <a:avLst/>
              <a:gdLst>
                <a:gd name="T0" fmla="*/ 11 w 11"/>
                <a:gd name="T1" fmla="*/ 15 h 15"/>
                <a:gd name="T2" fmla="*/ 11 w 11"/>
                <a:gd name="T3" fmla="*/ 10 h 15"/>
                <a:gd name="T4" fmla="*/ 7 w 11"/>
                <a:gd name="T5" fmla="*/ 5 h 15"/>
                <a:gd name="T6" fmla="*/ 5 w 11"/>
                <a:gd name="T7" fmla="*/ 1 h 15"/>
                <a:gd name="T8" fmla="*/ 0 w 11"/>
                <a:gd name="T9" fmla="*/ 0 h 15"/>
              </a:gdLst>
              <a:ahLst/>
              <a:cxnLst>
                <a:cxn ang="0">
                  <a:pos x="T0" y="T1"/>
                </a:cxn>
                <a:cxn ang="0">
                  <a:pos x="T2" y="T3"/>
                </a:cxn>
                <a:cxn ang="0">
                  <a:pos x="T4" y="T5"/>
                </a:cxn>
                <a:cxn ang="0">
                  <a:pos x="T6" y="T7"/>
                </a:cxn>
                <a:cxn ang="0">
                  <a:pos x="T8" y="T9"/>
                </a:cxn>
              </a:cxnLst>
              <a:rect l="0" t="0" r="r" b="b"/>
              <a:pathLst>
                <a:path w="11" h="15">
                  <a:moveTo>
                    <a:pt x="11" y="15"/>
                  </a:moveTo>
                  <a:lnTo>
                    <a:pt x="11" y="10"/>
                  </a:lnTo>
                  <a:lnTo>
                    <a:pt x="7" y="5"/>
                  </a:lnTo>
                  <a:lnTo>
                    <a:pt x="5" y="1"/>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6" name="Freeform 1758"/>
            <p:cNvSpPr>
              <a:spLocks/>
            </p:cNvSpPr>
            <p:nvPr userDrawn="1"/>
          </p:nvSpPr>
          <p:spPr bwMode="gray">
            <a:xfrm>
              <a:off x="4438" y="2707"/>
              <a:ext cx="4" cy="15"/>
            </a:xfrm>
            <a:custGeom>
              <a:avLst/>
              <a:gdLst>
                <a:gd name="T0" fmla="*/ 4 w 4"/>
                <a:gd name="T1" fmla="*/ 15 h 15"/>
                <a:gd name="T2" fmla="*/ 0 w 4"/>
                <a:gd name="T3" fmla="*/ 12 h 15"/>
                <a:gd name="T4" fmla="*/ 0 w 4"/>
                <a:gd name="T5" fmla="*/ 8 h 15"/>
                <a:gd name="T6" fmla="*/ 0 w 4"/>
                <a:gd name="T7" fmla="*/ 5 h 15"/>
                <a:gd name="T8" fmla="*/ 2 w 4"/>
                <a:gd name="T9" fmla="*/ 1 h 15"/>
                <a:gd name="T10" fmla="*/ 4 w 4"/>
                <a:gd name="T11" fmla="*/ 0 h 15"/>
              </a:gdLst>
              <a:ahLst/>
              <a:cxnLst>
                <a:cxn ang="0">
                  <a:pos x="T0" y="T1"/>
                </a:cxn>
                <a:cxn ang="0">
                  <a:pos x="T2" y="T3"/>
                </a:cxn>
                <a:cxn ang="0">
                  <a:pos x="T4" y="T5"/>
                </a:cxn>
                <a:cxn ang="0">
                  <a:pos x="T6" y="T7"/>
                </a:cxn>
                <a:cxn ang="0">
                  <a:pos x="T8" y="T9"/>
                </a:cxn>
                <a:cxn ang="0">
                  <a:pos x="T10" y="T11"/>
                </a:cxn>
              </a:cxnLst>
              <a:rect l="0" t="0" r="r" b="b"/>
              <a:pathLst>
                <a:path w="4" h="15">
                  <a:moveTo>
                    <a:pt x="4" y="15"/>
                  </a:moveTo>
                  <a:lnTo>
                    <a:pt x="0" y="12"/>
                  </a:lnTo>
                  <a:lnTo>
                    <a:pt x="0" y="8"/>
                  </a:lnTo>
                  <a:lnTo>
                    <a:pt x="0" y="5"/>
                  </a:lnTo>
                  <a:lnTo>
                    <a:pt x="2" y="1"/>
                  </a:lnTo>
                  <a:lnTo>
                    <a:pt x="4"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7" name="Freeform 1759"/>
            <p:cNvSpPr>
              <a:spLocks/>
            </p:cNvSpPr>
            <p:nvPr userDrawn="1"/>
          </p:nvSpPr>
          <p:spPr bwMode="gray">
            <a:xfrm>
              <a:off x="4437" y="2708"/>
              <a:ext cx="8" cy="9"/>
            </a:xfrm>
            <a:custGeom>
              <a:avLst/>
              <a:gdLst>
                <a:gd name="T0" fmla="*/ 8 w 8"/>
                <a:gd name="T1" fmla="*/ 0 h 9"/>
                <a:gd name="T2" fmla="*/ 5 w 8"/>
                <a:gd name="T3" fmla="*/ 2 h 9"/>
                <a:gd name="T4" fmla="*/ 1 w 8"/>
                <a:gd name="T5" fmla="*/ 4 h 9"/>
                <a:gd name="T6" fmla="*/ 0 w 8"/>
                <a:gd name="T7" fmla="*/ 6 h 9"/>
                <a:gd name="T8" fmla="*/ 0 w 8"/>
                <a:gd name="T9" fmla="*/ 9 h 9"/>
              </a:gdLst>
              <a:ahLst/>
              <a:cxnLst>
                <a:cxn ang="0">
                  <a:pos x="T0" y="T1"/>
                </a:cxn>
                <a:cxn ang="0">
                  <a:pos x="T2" y="T3"/>
                </a:cxn>
                <a:cxn ang="0">
                  <a:pos x="T4" y="T5"/>
                </a:cxn>
                <a:cxn ang="0">
                  <a:pos x="T6" y="T7"/>
                </a:cxn>
                <a:cxn ang="0">
                  <a:pos x="T8" y="T9"/>
                </a:cxn>
              </a:cxnLst>
              <a:rect l="0" t="0" r="r" b="b"/>
              <a:pathLst>
                <a:path w="8" h="9">
                  <a:moveTo>
                    <a:pt x="8" y="0"/>
                  </a:moveTo>
                  <a:lnTo>
                    <a:pt x="5" y="2"/>
                  </a:lnTo>
                  <a:lnTo>
                    <a:pt x="1" y="4"/>
                  </a:lnTo>
                  <a:lnTo>
                    <a:pt x="0" y="6"/>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8" name="Freeform 1760"/>
            <p:cNvSpPr>
              <a:spLocks/>
            </p:cNvSpPr>
            <p:nvPr userDrawn="1"/>
          </p:nvSpPr>
          <p:spPr bwMode="gray">
            <a:xfrm>
              <a:off x="5094" y="2904"/>
              <a:ext cx="2" cy="20"/>
            </a:xfrm>
            <a:custGeom>
              <a:avLst/>
              <a:gdLst>
                <a:gd name="T0" fmla="*/ 2 w 2"/>
                <a:gd name="T1" fmla="*/ 20 h 20"/>
                <a:gd name="T2" fmla="*/ 2 w 2"/>
                <a:gd name="T3" fmla="*/ 16 h 20"/>
                <a:gd name="T4" fmla="*/ 2 w 2"/>
                <a:gd name="T5" fmla="*/ 11 h 20"/>
                <a:gd name="T6" fmla="*/ 2 w 2"/>
                <a:gd name="T7" fmla="*/ 6 h 20"/>
                <a:gd name="T8" fmla="*/ 0 w 2"/>
                <a:gd name="T9" fmla="*/ 0 h 20"/>
              </a:gdLst>
              <a:ahLst/>
              <a:cxnLst>
                <a:cxn ang="0">
                  <a:pos x="T0" y="T1"/>
                </a:cxn>
                <a:cxn ang="0">
                  <a:pos x="T2" y="T3"/>
                </a:cxn>
                <a:cxn ang="0">
                  <a:pos x="T4" y="T5"/>
                </a:cxn>
                <a:cxn ang="0">
                  <a:pos x="T6" y="T7"/>
                </a:cxn>
                <a:cxn ang="0">
                  <a:pos x="T8" y="T9"/>
                </a:cxn>
              </a:cxnLst>
              <a:rect l="0" t="0" r="r" b="b"/>
              <a:pathLst>
                <a:path w="2" h="20">
                  <a:moveTo>
                    <a:pt x="2" y="20"/>
                  </a:moveTo>
                  <a:lnTo>
                    <a:pt x="2" y="16"/>
                  </a:lnTo>
                  <a:lnTo>
                    <a:pt x="2" y="11"/>
                  </a:lnTo>
                  <a:lnTo>
                    <a:pt x="2" y="6"/>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49" name="Freeform 1761"/>
            <p:cNvSpPr>
              <a:spLocks/>
            </p:cNvSpPr>
            <p:nvPr userDrawn="1"/>
          </p:nvSpPr>
          <p:spPr bwMode="gray">
            <a:xfrm>
              <a:off x="5087" y="2915"/>
              <a:ext cx="18" cy="2"/>
            </a:xfrm>
            <a:custGeom>
              <a:avLst/>
              <a:gdLst>
                <a:gd name="T0" fmla="*/ 18 w 18"/>
                <a:gd name="T1" fmla="*/ 0 h 2"/>
                <a:gd name="T2" fmla="*/ 14 w 18"/>
                <a:gd name="T3" fmla="*/ 0 h 2"/>
                <a:gd name="T4" fmla="*/ 9 w 18"/>
                <a:gd name="T5" fmla="*/ 0 h 2"/>
                <a:gd name="T6" fmla="*/ 5 w 18"/>
                <a:gd name="T7" fmla="*/ 0 h 2"/>
                <a:gd name="T8" fmla="*/ 0 w 18"/>
                <a:gd name="T9" fmla="*/ 2 h 2"/>
              </a:gdLst>
              <a:ahLst/>
              <a:cxnLst>
                <a:cxn ang="0">
                  <a:pos x="T0" y="T1"/>
                </a:cxn>
                <a:cxn ang="0">
                  <a:pos x="T2" y="T3"/>
                </a:cxn>
                <a:cxn ang="0">
                  <a:pos x="T4" y="T5"/>
                </a:cxn>
                <a:cxn ang="0">
                  <a:pos x="T6" y="T7"/>
                </a:cxn>
                <a:cxn ang="0">
                  <a:pos x="T8" y="T9"/>
                </a:cxn>
              </a:cxnLst>
              <a:rect l="0" t="0" r="r" b="b"/>
              <a:pathLst>
                <a:path w="18" h="2">
                  <a:moveTo>
                    <a:pt x="18" y="0"/>
                  </a:moveTo>
                  <a:lnTo>
                    <a:pt x="14" y="0"/>
                  </a:lnTo>
                  <a:lnTo>
                    <a:pt x="9" y="0"/>
                  </a:lnTo>
                  <a:lnTo>
                    <a:pt x="5" y="0"/>
                  </a:lnTo>
                  <a:lnTo>
                    <a:pt x="0" y="2"/>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0" name="Freeform 1762"/>
            <p:cNvSpPr>
              <a:spLocks/>
            </p:cNvSpPr>
            <p:nvPr userDrawn="1"/>
          </p:nvSpPr>
          <p:spPr bwMode="gray">
            <a:xfrm>
              <a:off x="4599" y="2631"/>
              <a:ext cx="18" cy="9"/>
            </a:xfrm>
            <a:custGeom>
              <a:avLst/>
              <a:gdLst>
                <a:gd name="T0" fmla="*/ 0 w 18"/>
                <a:gd name="T1" fmla="*/ 2 h 9"/>
                <a:gd name="T2" fmla="*/ 5 w 18"/>
                <a:gd name="T3" fmla="*/ 0 h 9"/>
                <a:gd name="T4" fmla="*/ 11 w 18"/>
                <a:gd name="T5" fmla="*/ 2 h 9"/>
                <a:gd name="T6" fmla="*/ 14 w 18"/>
                <a:gd name="T7" fmla="*/ 6 h 9"/>
                <a:gd name="T8" fmla="*/ 18 w 18"/>
                <a:gd name="T9" fmla="*/ 9 h 9"/>
              </a:gdLst>
              <a:ahLst/>
              <a:cxnLst>
                <a:cxn ang="0">
                  <a:pos x="T0" y="T1"/>
                </a:cxn>
                <a:cxn ang="0">
                  <a:pos x="T2" y="T3"/>
                </a:cxn>
                <a:cxn ang="0">
                  <a:pos x="T4" y="T5"/>
                </a:cxn>
                <a:cxn ang="0">
                  <a:pos x="T6" y="T7"/>
                </a:cxn>
                <a:cxn ang="0">
                  <a:pos x="T8" y="T9"/>
                </a:cxn>
              </a:cxnLst>
              <a:rect l="0" t="0" r="r" b="b"/>
              <a:pathLst>
                <a:path w="18" h="9">
                  <a:moveTo>
                    <a:pt x="0" y="2"/>
                  </a:moveTo>
                  <a:lnTo>
                    <a:pt x="5" y="0"/>
                  </a:lnTo>
                  <a:lnTo>
                    <a:pt x="11" y="2"/>
                  </a:lnTo>
                  <a:lnTo>
                    <a:pt x="14" y="6"/>
                  </a:lnTo>
                  <a:lnTo>
                    <a:pt x="18"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1" name="Freeform 1763"/>
            <p:cNvSpPr>
              <a:spLocks/>
            </p:cNvSpPr>
            <p:nvPr userDrawn="1"/>
          </p:nvSpPr>
          <p:spPr bwMode="gray">
            <a:xfrm>
              <a:off x="4601" y="2631"/>
              <a:ext cx="10" cy="9"/>
            </a:xfrm>
            <a:custGeom>
              <a:avLst/>
              <a:gdLst>
                <a:gd name="T0" fmla="*/ 10 w 10"/>
                <a:gd name="T1" fmla="*/ 0 h 9"/>
                <a:gd name="T2" fmla="*/ 7 w 10"/>
                <a:gd name="T3" fmla="*/ 0 h 9"/>
                <a:gd name="T4" fmla="*/ 5 w 10"/>
                <a:gd name="T5" fmla="*/ 2 h 9"/>
                <a:gd name="T6" fmla="*/ 3 w 10"/>
                <a:gd name="T7" fmla="*/ 4 h 9"/>
                <a:gd name="T8" fmla="*/ 0 w 10"/>
                <a:gd name="T9" fmla="*/ 9 h 9"/>
              </a:gdLst>
              <a:ahLst/>
              <a:cxnLst>
                <a:cxn ang="0">
                  <a:pos x="T0" y="T1"/>
                </a:cxn>
                <a:cxn ang="0">
                  <a:pos x="T2" y="T3"/>
                </a:cxn>
                <a:cxn ang="0">
                  <a:pos x="T4" y="T5"/>
                </a:cxn>
                <a:cxn ang="0">
                  <a:pos x="T6" y="T7"/>
                </a:cxn>
                <a:cxn ang="0">
                  <a:pos x="T8" y="T9"/>
                </a:cxn>
              </a:cxnLst>
              <a:rect l="0" t="0" r="r" b="b"/>
              <a:pathLst>
                <a:path w="10" h="9">
                  <a:moveTo>
                    <a:pt x="10" y="0"/>
                  </a:moveTo>
                  <a:lnTo>
                    <a:pt x="7" y="0"/>
                  </a:lnTo>
                  <a:lnTo>
                    <a:pt x="5" y="2"/>
                  </a:lnTo>
                  <a:lnTo>
                    <a:pt x="3" y="4"/>
                  </a:lnTo>
                  <a:lnTo>
                    <a:pt x="0" y="9"/>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2" name="Freeform 1764"/>
            <p:cNvSpPr>
              <a:spLocks/>
            </p:cNvSpPr>
            <p:nvPr userDrawn="1"/>
          </p:nvSpPr>
          <p:spPr bwMode="gray">
            <a:xfrm>
              <a:off x="5248" y="2826"/>
              <a:ext cx="14" cy="12"/>
            </a:xfrm>
            <a:custGeom>
              <a:avLst/>
              <a:gdLst>
                <a:gd name="T0" fmla="*/ 14 w 14"/>
                <a:gd name="T1" fmla="*/ 12 h 12"/>
                <a:gd name="T2" fmla="*/ 14 w 14"/>
                <a:gd name="T3" fmla="*/ 7 h 12"/>
                <a:gd name="T4" fmla="*/ 12 w 14"/>
                <a:gd name="T5" fmla="*/ 3 h 12"/>
                <a:gd name="T6" fmla="*/ 9 w 14"/>
                <a:gd name="T7" fmla="*/ 1 h 12"/>
                <a:gd name="T8" fmla="*/ 5 w 14"/>
                <a:gd name="T9" fmla="*/ 0 h 12"/>
                <a:gd name="T10" fmla="*/ 0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14" y="12"/>
                  </a:moveTo>
                  <a:lnTo>
                    <a:pt x="14" y="7"/>
                  </a:lnTo>
                  <a:lnTo>
                    <a:pt x="12" y="3"/>
                  </a:lnTo>
                  <a:lnTo>
                    <a:pt x="9" y="1"/>
                  </a:lnTo>
                  <a:lnTo>
                    <a:pt x="5" y="0"/>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3" name="Freeform 1765"/>
            <p:cNvSpPr>
              <a:spLocks/>
            </p:cNvSpPr>
            <p:nvPr userDrawn="1"/>
          </p:nvSpPr>
          <p:spPr bwMode="gray">
            <a:xfrm>
              <a:off x="5255" y="2829"/>
              <a:ext cx="5" cy="7"/>
            </a:xfrm>
            <a:custGeom>
              <a:avLst/>
              <a:gdLst>
                <a:gd name="T0" fmla="*/ 0 w 5"/>
                <a:gd name="T1" fmla="*/ 0 h 7"/>
                <a:gd name="T2" fmla="*/ 3 w 5"/>
                <a:gd name="T3" fmla="*/ 0 h 7"/>
                <a:gd name="T4" fmla="*/ 5 w 5"/>
                <a:gd name="T5" fmla="*/ 2 h 7"/>
                <a:gd name="T6" fmla="*/ 5 w 5"/>
                <a:gd name="T7" fmla="*/ 4 h 7"/>
                <a:gd name="T8" fmla="*/ 3 w 5"/>
                <a:gd name="T9" fmla="*/ 7 h 7"/>
              </a:gdLst>
              <a:ahLst/>
              <a:cxnLst>
                <a:cxn ang="0">
                  <a:pos x="T0" y="T1"/>
                </a:cxn>
                <a:cxn ang="0">
                  <a:pos x="T2" y="T3"/>
                </a:cxn>
                <a:cxn ang="0">
                  <a:pos x="T4" y="T5"/>
                </a:cxn>
                <a:cxn ang="0">
                  <a:pos x="T6" y="T7"/>
                </a:cxn>
                <a:cxn ang="0">
                  <a:pos x="T8" y="T9"/>
                </a:cxn>
              </a:cxnLst>
              <a:rect l="0" t="0" r="r" b="b"/>
              <a:pathLst>
                <a:path w="5" h="7">
                  <a:moveTo>
                    <a:pt x="0" y="0"/>
                  </a:moveTo>
                  <a:lnTo>
                    <a:pt x="3" y="0"/>
                  </a:lnTo>
                  <a:lnTo>
                    <a:pt x="5" y="2"/>
                  </a:lnTo>
                  <a:lnTo>
                    <a:pt x="5" y="4"/>
                  </a:lnTo>
                  <a:lnTo>
                    <a:pt x="3"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4" name="Freeform 1766"/>
            <p:cNvSpPr>
              <a:spLocks/>
            </p:cNvSpPr>
            <p:nvPr userDrawn="1"/>
          </p:nvSpPr>
          <p:spPr bwMode="gray">
            <a:xfrm>
              <a:off x="4066" y="3457"/>
              <a:ext cx="5" cy="16"/>
            </a:xfrm>
            <a:custGeom>
              <a:avLst/>
              <a:gdLst>
                <a:gd name="T0" fmla="*/ 1 w 5"/>
                <a:gd name="T1" fmla="*/ 0 h 16"/>
                <a:gd name="T2" fmla="*/ 0 w 5"/>
                <a:gd name="T3" fmla="*/ 3 h 16"/>
                <a:gd name="T4" fmla="*/ 0 w 5"/>
                <a:gd name="T5" fmla="*/ 7 h 16"/>
                <a:gd name="T6" fmla="*/ 1 w 5"/>
                <a:gd name="T7" fmla="*/ 12 h 16"/>
                <a:gd name="T8" fmla="*/ 3 w 5"/>
                <a:gd name="T9" fmla="*/ 14 h 16"/>
                <a:gd name="T10" fmla="*/ 5 w 5"/>
                <a:gd name="T11" fmla="*/ 16 h 16"/>
              </a:gdLst>
              <a:ahLst/>
              <a:cxnLst>
                <a:cxn ang="0">
                  <a:pos x="T0" y="T1"/>
                </a:cxn>
                <a:cxn ang="0">
                  <a:pos x="T2" y="T3"/>
                </a:cxn>
                <a:cxn ang="0">
                  <a:pos x="T4" y="T5"/>
                </a:cxn>
                <a:cxn ang="0">
                  <a:pos x="T6" y="T7"/>
                </a:cxn>
                <a:cxn ang="0">
                  <a:pos x="T8" y="T9"/>
                </a:cxn>
                <a:cxn ang="0">
                  <a:pos x="T10" y="T11"/>
                </a:cxn>
              </a:cxnLst>
              <a:rect l="0" t="0" r="r" b="b"/>
              <a:pathLst>
                <a:path w="5" h="16">
                  <a:moveTo>
                    <a:pt x="1" y="0"/>
                  </a:moveTo>
                  <a:lnTo>
                    <a:pt x="0" y="3"/>
                  </a:lnTo>
                  <a:lnTo>
                    <a:pt x="0" y="7"/>
                  </a:lnTo>
                  <a:lnTo>
                    <a:pt x="1" y="12"/>
                  </a:lnTo>
                  <a:lnTo>
                    <a:pt x="3" y="14"/>
                  </a:lnTo>
                  <a:lnTo>
                    <a:pt x="5" y="16"/>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5" name="Freeform 1767"/>
            <p:cNvSpPr>
              <a:spLocks/>
            </p:cNvSpPr>
            <p:nvPr userDrawn="1"/>
          </p:nvSpPr>
          <p:spPr bwMode="gray">
            <a:xfrm>
              <a:off x="4066" y="3464"/>
              <a:ext cx="7" cy="7"/>
            </a:xfrm>
            <a:custGeom>
              <a:avLst/>
              <a:gdLst>
                <a:gd name="T0" fmla="*/ 7 w 7"/>
                <a:gd name="T1" fmla="*/ 7 h 7"/>
                <a:gd name="T2" fmla="*/ 3 w 7"/>
                <a:gd name="T3" fmla="*/ 5 h 7"/>
                <a:gd name="T4" fmla="*/ 1 w 7"/>
                <a:gd name="T5" fmla="*/ 5 h 7"/>
                <a:gd name="T6" fmla="*/ 0 w 7"/>
                <a:gd name="T7" fmla="*/ 2 h 7"/>
                <a:gd name="T8" fmla="*/ 0 w 7"/>
                <a:gd name="T9" fmla="*/ 0 h 7"/>
              </a:gdLst>
              <a:ahLst/>
              <a:cxnLst>
                <a:cxn ang="0">
                  <a:pos x="T0" y="T1"/>
                </a:cxn>
                <a:cxn ang="0">
                  <a:pos x="T2" y="T3"/>
                </a:cxn>
                <a:cxn ang="0">
                  <a:pos x="T4" y="T5"/>
                </a:cxn>
                <a:cxn ang="0">
                  <a:pos x="T6" y="T7"/>
                </a:cxn>
                <a:cxn ang="0">
                  <a:pos x="T8" y="T9"/>
                </a:cxn>
              </a:cxnLst>
              <a:rect l="0" t="0" r="r" b="b"/>
              <a:pathLst>
                <a:path w="7" h="7">
                  <a:moveTo>
                    <a:pt x="7" y="7"/>
                  </a:moveTo>
                  <a:lnTo>
                    <a:pt x="3" y="5"/>
                  </a:lnTo>
                  <a:lnTo>
                    <a:pt x="1" y="5"/>
                  </a:lnTo>
                  <a:lnTo>
                    <a:pt x="0" y="2"/>
                  </a:lnTo>
                  <a:lnTo>
                    <a:pt x="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6" name="Freeform 1768"/>
            <p:cNvSpPr>
              <a:spLocks/>
            </p:cNvSpPr>
            <p:nvPr userDrawn="1"/>
          </p:nvSpPr>
          <p:spPr bwMode="gray">
            <a:xfrm>
              <a:off x="4059" y="3228"/>
              <a:ext cx="12" cy="14"/>
            </a:xfrm>
            <a:custGeom>
              <a:avLst/>
              <a:gdLst>
                <a:gd name="T0" fmla="*/ 0 w 12"/>
                <a:gd name="T1" fmla="*/ 14 h 14"/>
                <a:gd name="T2" fmla="*/ 0 w 12"/>
                <a:gd name="T3" fmla="*/ 9 h 14"/>
                <a:gd name="T4" fmla="*/ 3 w 12"/>
                <a:gd name="T5" fmla="*/ 3 h 14"/>
                <a:gd name="T6" fmla="*/ 7 w 12"/>
                <a:gd name="T7" fmla="*/ 2 h 14"/>
                <a:gd name="T8" fmla="*/ 12 w 12"/>
                <a:gd name="T9" fmla="*/ 0 h 14"/>
              </a:gdLst>
              <a:ahLst/>
              <a:cxnLst>
                <a:cxn ang="0">
                  <a:pos x="T0" y="T1"/>
                </a:cxn>
                <a:cxn ang="0">
                  <a:pos x="T2" y="T3"/>
                </a:cxn>
                <a:cxn ang="0">
                  <a:pos x="T4" y="T5"/>
                </a:cxn>
                <a:cxn ang="0">
                  <a:pos x="T6" y="T7"/>
                </a:cxn>
                <a:cxn ang="0">
                  <a:pos x="T8" y="T9"/>
                </a:cxn>
              </a:cxnLst>
              <a:rect l="0" t="0" r="r" b="b"/>
              <a:pathLst>
                <a:path w="12" h="14">
                  <a:moveTo>
                    <a:pt x="0" y="14"/>
                  </a:moveTo>
                  <a:lnTo>
                    <a:pt x="0" y="9"/>
                  </a:lnTo>
                  <a:lnTo>
                    <a:pt x="3" y="3"/>
                  </a:lnTo>
                  <a:lnTo>
                    <a:pt x="7" y="2"/>
                  </a:lnTo>
                  <a:lnTo>
                    <a:pt x="1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7" name="Freeform 1769"/>
            <p:cNvSpPr>
              <a:spLocks/>
            </p:cNvSpPr>
            <p:nvPr userDrawn="1"/>
          </p:nvSpPr>
          <p:spPr bwMode="gray">
            <a:xfrm>
              <a:off x="4060" y="3231"/>
              <a:ext cx="4" cy="7"/>
            </a:xfrm>
            <a:custGeom>
              <a:avLst/>
              <a:gdLst>
                <a:gd name="T0" fmla="*/ 4 w 4"/>
                <a:gd name="T1" fmla="*/ 7 h 7"/>
                <a:gd name="T2" fmla="*/ 2 w 4"/>
                <a:gd name="T3" fmla="*/ 6 h 7"/>
                <a:gd name="T4" fmla="*/ 0 w 4"/>
                <a:gd name="T5" fmla="*/ 2 h 7"/>
                <a:gd name="T6" fmla="*/ 0 w 4"/>
                <a:gd name="T7" fmla="*/ 2 h 7"/>
                <a:gd name="T8" fmla="*/ 2 w 4"/>
                <a:gd name="T9" fmla="*/ 0 h 7"/>
              </a:gdLst>
              <a:ahLst/>
              <a:cxnLst>
                <a:cxn ang="0">
                  <a:pos x="T0" y="T1"/>
                </a:cxn>
                <a:cxn ang="0">
                  <a:pos x="T2" y="T3"/>
                </a:cxn>
                <a:cxn ang="0">
                  <a:pos x="T4" y="T5"/>
                </a:cxn>
                <a:cxn ang="0">
                  <a:pos x="T6" y="T7"/>
                </a:cxn>
                <a:cxn ang="0">
                  <a:pos x="T8" y="T9"/>
                </a:cxn>
              </a:cxnLst>
              <a:rect l="0" t="0" r="r" b="b"/>
              <a:pathLst>
                <a:path w="4" h="7">
                  <a:moveTo>
                    <a:pt x="4" y="7"/>
                  </a:moveTo>
                  <a:lnTo>
                    <a:pt x="2" y="6"/>
                  </a:lnTo>
                  <a:lnTo>
                    <a:pt x="0" y="2"/>
                  </a:lnTo>
                  <a:lnTo>
                    <a:pt x="0" y="2"/>
                  </a:lnTo>
                  <a:lnTo>
                    <a:pt x="2"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58" name="Line 1770"/>
            <p:cNvSpPr>
              <a:spLocks noChangeShapeType="1"/>
            </p:cNvSpPr>
            <p:nvPr userDrawn="1"/>
          </p:nvSpPr>
          <p:spPr bwMode="gray">
            <a:xfrm flipH="1" flipV="1">
              <a:off x="5262" y="2875"/>
              <a:ext cx="10" cy="5"/>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259" name="Line 1771"/>
            <p:cNvSpPr>
              <a:spLocks noChangeShapeType="1"/>
            </p:cNvSpPr>
            <p:nvPr userDrawn="1"/>
          </p:nvSpPr>
          <p:spPr bwMode="gray">
            <a:xfrm flipV="1">
              <a:off x="5196" y="3831"/>
              <a:ext cx="1" cy="13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260" name="Freeform 1772"/>
            <p:cNvSpPr>
              <a:spLocks/>
            </p:cNvSpPr>
            <p:nvPr userDrawn="1"/>
          </p:nvSpPr>
          <p:spPr bwMode="gray">
            <a:xfrm>
              <a:off x="5094" y="3924"/>
              <a:ext cx="9" cy="9"/>
            </a:xfrm>
            <a:custGeom>
              <a:avLst/>
              <a:gdLst>
                <a:gd name="T0" fmla="*/ 0 w 9"/>
                <a:gd name="T1" fmla="*/ 0 h 9"/>
                <a:gd name="T2" fmla="*/ 0 w 9"/>
                <a:gd name="T3" fmla="*/ 3 h 9"/>
                <a:gd name="T4" fmla="*/ 2 w 9"/>
                <a:gd name="T5" fmla="*/ 5 h 9"/>
                <a:gd name="T6" fmla="*/ 4 w 9"/>
                <a:gd name="T7" fmla="*/ 7 h 9"/>
                <a:gd name="T8" fmla="*/ 5 w 9"/>
                <a:gd name="T9" fmla="*/ 9 h 9"/>
                <a:gd name="T10" fmla="*/ 9 w 9"/>
                <a:gd name="T11" fmla="*/ 7 h 9"/>
              </a:gdLst>
              <a:ahLst/>
              <a:cxnLst>
                <a:cxn ang="0">
                  <a:pos x="T0" y="T1"/>
                </a:cxn>
                <a:cxn ang="0">
                  <a:pos x="T2" y="T3"/>
                </a:cxn>
                <a:cxn ang="0">
                  <a:pos x="T4" y="T5"/>
                </a:cxn>
                <a:cxn ang="0">
                  <a:pos x="T6" y="T7"/>
                </a:cxn>
                <a:cxn ang="0">
                  <a:pos x="T8" y="T9"/>
                </a:cxn>
                <a:cxn ang="0">
                  <a:pos x="T10" y="T11"/>
                </a:cxn>
              </a:cxnLst>
              <a:rect l="0" t="0" r="r" b="b"/>
              <a:pathLst>
                <a:path w="9" h="9">
                  <a:moveTo>
                    <a:pt x="0" y="0"/>
                  </a:moveTo>
                  <a:lnTo>
                    <a:pt x="0" y="3"/>
                  </a:lnTo>
                  <a:lnTo>
                    <a:pt x="2" y="5"/>
                  </a:lnTo>
                  <a:lnTo>
                    <a:pt x="4" y="7"/>
                  </a:lnTo>
                  <a:lnTo>
                    <a:pt x="5" y="9"/>
                  </a:lnTo>
                  <a:lnTo>
                    <a:pt x="9"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61" name="Line 1773"/>
            <p:cNvSpPr>
              <a:spLocks noChangeShapeType="1"/>
            </p:cNvSpPr>
            <p:nvPr userDrawn="1"/>
          </p:nvSpPr>
          <p:spPr bwMode="gray">
            <a:xfrm flipV="1">
              <a:off x="5089" y="3845"/>
              <a:ext cx="2" cy="74"/>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262" name="Line 1774"/>
            <p:cNvSpPr>
              <a:spLocks noChangeShapeType="1"/>
            </p:cNvSpPr>
            <p:nvPr userDrawn="1"/>
          </p:nvSpPr>
          <p:spPr bwMode="gray">
            <a:xfrm flipV="1">
              <a:off x="5094" y="3847"/>
              <a:ext cx="2" cy="77"/>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263" name="Line 1775"/>
            <p:cNvSpPr>
              <a:spLocks noChangeShapeType="1"/>
            </p:cNvSpPr>
            <p:nvPr userDrawn="1"/>
          </p:nvSpPr>
          <p:spPr bwMode="gray">
            <a:xfrm>
              <a:off x="5092" y="3847"/>
              <a:ext cx="1" cy="68"/>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264" name="Freeform 1776"/>
            <p:cNvSpPr>
              <a:spLocks/>
            </p:cNvSpPr>
            <p:nvPr userDrawn="1"/>
          </p:nvSpPr>
          <p:spPr bwMode="gray">
            <a:xfrm>
              <a:off x="5089" y="3915"/>
              <a:ext cx="5" cy="9"/>
            </a:xfrm>
            <a:custGeom>
              <a:avLst/>
              <a:gdLst>
                <a:gd name="T0" fmla="*/ 5 w 5"/>
                <a:gd name="T1" fmla="*/ 9 h 9"/>
                <a:gd name="T2" fmla="*/ 2 w 5"/>
                <a:gd name="T3" fmla="*/ 7 h 9"/>
                <a:gd name="T4" fmla="*/ 0 w 5"/>
                <a:gd name="T5" fmla="*/ 5 h 9"/>
                <a:gd name="T6" fmla="*/ 0 w 5"/>
                <a:gd name="T7" fmla="*/ 2 h 9"/>
                <a:gd name="T8" fmla="*/ 3 w 5"/>
                <a:gd name="T9" fmla="*/ 0 h 9"/>
              </a:gdLst>
              <a:ahLst/>
              <a:cxnLst>
                <a:cxn ang="0">
                  <a:pos x="T0" y="T1"/>
                </a:cxn>
                <a:cxn ang="0">
                  <a:pos x="T2" y="T3"/>
                </a:cxn>
                <a:cxn ang="0">
                  <a:pos x="T4" y="T5"/>
                </a:cxn>
                <a:cxn ang="0">
                  <a:pos x="T6" y="T7"/>
                </a:cxn>
                <a:cxn ang="0">
                  <a:pos x="T8" y="T9"/>
                </a:cxn>
              </a:cxnLst>
              <a:rect l="0" t="0" r="r" b="b"/>
              <a:pathLst>
                <a:path w="5" h="9">
                  <a:moveTo>
                    <a:pt x="5" y="9"/>
                  </a:moveTo>
                  <a:lnTo>
                    <a:pt x="2" y="7"/>
                  </a:lnTo>
                  <a:lnTo>
                    <a:pt x="0" y="5"/>
                  </a:lnTo>
                  <a:lnTo>
                    <a:pt x="0" y="2"/>
                  </a:lnTo>
                  <a:lnTo>
                    <a:pt x="3"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65" name="Freeform 1777"/>
            <p:cNvSpPr>
              <a:spLocks/>
            </p:cNvSpPr>
            <p:nvPr userDrawn="1"/>
          </p:nvSpPr>
          <p:spPr bwMode="gray">
            <a:xfrm>
              <a:off x="5091" y="3929"/>
              <a:ext cx="12" cy="11"/>
            </a:xfrm>
            <a:custGeom>
              <a:avLst/>
              <a:gdLst>
                <a:gd name="T0" fmla="*/ 12 w 12"/>
                <a:gd name="T1" fmla="*/ 2 h 11"/>
                <a:gd name="T2" fmla="*/ 8 w 12"/>
                <a:gd name="T3" fmla="*/ 0 h 11"/>
                <a:gd name="T4" fmla="*/ 5 w 12"/>
                <a:gd name="T5" fmla="*/ 2 h 11"/>
                <a:gd name="T6" fmla="*/ 1 w 12"/>
                <a:gd name="T7" fmla="*/ 4 h 11"/>
                <a:gd name="T8" fmla="*/ 1 w 12"/>
                <a:gd name="T9" fmla="*/ 5 h 11"/>
                <a:gd name="T10" fmla="*/ 0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2"/>
                  </a:moveTo>
                  <a:lnTo>
                    <a:pt x="8" y="0"/>
                  </a:lnTo>
                  <a:lnTo>
                    <a:pt x="5" y="2"/>
                  </a:lnTo>
                  <a:lnTo>
                    <a:pt x="1" y="4"/>
                  </a:lnTo>
                  <a:lnTo>
                    <a:pt x="1" y="5"/>
                  </a:lnTo>
                  <a:lnTo>
                    <a:pt x="0" y="11"/>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66" name="Freeform 1778"/>
            <p:cNvSpPr>
              <a:spLocks/>
            </p:cNvSpPr>
            <p:nvPr userDrawn="1"/>
          </p:nvSpPr>
          <p:spPr bwMode="gray">
            <a:xfrm>
              <a:off x="5080" y="3915"/>
              <a:ext cx="12" cy="9"/>
            </a:xfrm>
            <a:custGeom>
              <a:avLst/>
              <a:gdLst>
                <a:gd name="T0" fmla="*/ 12 w 12"/>
                <a:gd name="T1" fmla="*/ 0 h 9"/>
                <a:gd name="T2" fmla="*/ 11 w 12"/>
                <a:gd name="T3" fmla="*/ 4 h 9"/>
                <a:gd name="T4" fmla="*/ 11 w 12"/>
                <a:gd name="T5" fmla="*/ 7 h 9"/>
                <a:gd name="T6" fmla="*/ 7 w 12"/>
                <a:gd name="T7" fmla="*/ 9 h 9"/>
                <a:gd name="T8" fmla="*/ 4 w 12"/>
                <a:gd name="T9" fmla="*/ 9 h 9"/>
                <a:gd name="T10" fmla="*/ 0 w 12"/>
                <a:gd name="T11" fmla="*/ 7 h 9"/>
              </a:gdLst>
              <a:ahLst/>
              <a:cxnLst>
                <a:cxn ang="0">
                  <a:pos x="T0" y="T1"/>
                </a:cxn>
                <a:cxn ang="0">
                  <a:pos x="T2" y="T3"/>
                </a:cxn>
                <a:cxn ang="0">
                  <a:pos x="T4" y="T5"/>
                </a:cxn>
                <a:cxn ang="0">
                  <a:pos x="T6" y="T7"/>
                </a:cxn>
                <a:cxn ang="0">
                  <a:pos x="T8" y="T9"/>
                </a:cxn>
                <a:cxn ang="0">
                  <a:pos x="T10" y="T11"/>
                </a:cxn>
              </a:cxnLst>
              <a:rect l="0" t="0" r="r" b="b"/>
              <a:pathLst>
                <a:path w="12" h="9">
                  <a:moveTo>
                    <a:pt x="12" y="0"/>
                  </a:moveTo>
                  <a:lnTo>
                    <a:pt x="11" y="4"/>
                  </a:lnTo>
                  <a:lnTo>
                    <a:pt x="11" y="7"/>
                  </a:lnTo>
                  <a:lnTo>
                    <a:pt x="7" y="9"/>
                  </a:lnTo>
                  <a:lnTo>
                    <a:pt x="4" y="9"/>
                  </a:lnTo>
                  <a:lnTo>
                    <a:pt x="0" y="7"/>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67" name="Freeform 1779"/>
            <p:cNvSpPr>
              <a:spLocks/>
            </p:cNvSpPr>
            <p:nvPr userDrawn="1"/>
          </p:nvSpPr>
          <p:spPr bwMode="gray">
            <a:xfrm>
              <a:off x="5071" y="3922"/>
              <a:ext cx="9" cy="18"/>
            </a:xfrm>
            <a:custGeom>
              <a:avLst/>
              <a:gdLst>
                <a:gd name="T0" fmla="*/ 0 w 9"/>
                <a:gd name="T1" fmla="*/ 18 h 18"/>
                <a:gd name="T2" fmla="*/ 2 w 9"/>
                <a:gd name="T3" fmla="*/ 14 h 18"/>
                <a:gd name="T4" fmla="*/ 4 w 9"/>
                <a:gd name="T5" fmla="*/ 9 h 18"/>
                <a:gd name="T6" fmla="*/ 6 w 9"/>
                <a:gd name="T7" fmla="*/ 4 h 18"/>
                <a:gd name="T8" fmla="*/ 9 w 9"/>
                <a:gd name="T9" fmla="*/ 0 h 18"/>
              </a:gdLst>
              <a:ahLst/>
              <a:cxnLst>
                <a:cxn ang="0">
                  <a:pos x="T0" y="T1"/>
                </a:cxn>
                <a:cxn ang="0">
                  <a:pos x="T2" y="T3"/>
                </a:cxn>
                <a:cxn ang="0">
                  <a:pos x="T4" y="T5"/>
                </a:cxn>
                <a:cxn ang="0">
                  <a:pos x="T6" y="T7"/>
                </a:cxn>
                <a:cxn ang="0">
                  <a:pos x="T8" y="T9"/>
                </a:cxn>
              </a:cxnLst>
              <a:rect l="0" t="0" r="r" b="b"/>
              <a:pathLst>
                <a:path w="9" h="18">
                  <a:moveTo>
                    <a:pt x="0" y="18"/>
                  </a:moveTo>
                  <a:lnTo>
                    <a:pt x="2" y="14"/>
                  </a:lnTo>
                  <a:lnTo>
                    <a:pt x="4" y="9"/>
                  </a:lnTo>
                  <a:lnTo>
                    <a:pt x="6" y="4"/>
                  </a:lnTo>
                  <a:lnTo>
                    <a:pt x="9"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68" name="Freeform 1780"/>
            <p:cNvSpPr>
              <a:spLocks/>
            </p:cNvSpPr>
            <p:nvPr userDrawn="1"/>
          </p:nvSpPr>
          <p:spPr bwMode="gray">
            <a:xfrm>
              <a:off x="5071" y="3940"/>
              <a:ext cx="20" cy="1"/>
            </a:xfrm>
            <a:custGeom>
              <a:avLst/>
              <a:gdLst>
                <a:gd name="T0" fmla="*/ 0 w 20"/>
                <a:gd name="T1" fmla="*/ 0 h 1"/>
                <a:gd name="T2" fmla="*/ 6 w 20"/>
                <a:gd name="T3" fmla="*/ 1 h 1"/>
                <a:gd name="T4" fmla="*/ 11 w 20"/>
                <a:gd name="T5" fmla="*/ 1 h 1"/>
                <a:gd name="T6" fmla="*/ 16 w 20"/>
                <a:gd name="T7" fmla="*/ 1 h 1"/>
                <a:gd name="T8" fmla="*/ 20 w 20"/>
                <a:gd name="T9" fmla="*/ 0 h 1"/>
              </a:gdLst>
              <a:ahLst/>
              <a:cxnLst>
                <a:cxn ang="0">
                  <a:pos x="T0" y="T1"/>
                </a:cxn>
                <a:cxn ang="0">
                  <a:pos x="T2" y="T3"/>
                </a:cxn>
                <a:cxn ang="0">
                  <a:pos x="T4" y="T5"/>
                </a:cxn>
                <a:cxn ang="0">
                  <a:pos x="T6" y="T7"/>
                </a:cxn>
                <a:cxn ang="0">
                  <a:pos x="T8" y="T9"/>
                </a:cxn>
              </a:cxnLst>
              <a:rect l="0" t="0" r="r" b="b"/>
              <a:pathLst>
                <a:path w="20" h="1">
                  <a:moveTo>
                    <a:pt x="0" y="0"/>
                  </a:moveTo>
                  <a:lnTo>
                    <a:pt x="6" y="1"/>
                  </a:lnTo>
                  <a:lnTo>
                    <a:pt x="11" y="1"/>
                  </a:lnTo>
                  <a:lnTo>
                    <a:pt x="16" y="1"/>
                  </a:lnTo>
                  <a:lnTo>
                    <a:pt x="20" y="0"/>
                  </a:lnTo>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269" name="Line 1781"/>
            <p:cNvSpPr>
              <a:spLocks noChangeShapeType="1"/>
            </p:cNvSpPr>
            <p:nvPr userDrawn="1"/>
          </p:nvSpPr>
          <p:spPr bwMode="gray">
            <a:xfrm>
              <a:off x="4785" y="3160"/>
              <a:ext cx="314" cy="103"/>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75" name="Rectangle 3"/>
          <p:cNvSpPr>
            <a:spLocks noGrp="1" noChangeArrowheads="1"/>
          </p:cNvSpPr>
          <p:nvPr>
            <p:ph type="subTitle" idx="1"/>
          </p:nvPr>
        </p:nvSpPr>
        <p:spPr bwMode="black">
          <a:xfrm>
            <a:off x="1219200" y="4800600"/>
            <a:ext cx="6705600" cy="533400"/>
          </a:xfrm>
        </p:spPr>
        <p:txBody>
          <a:bodyPr/>
          <a:lstStyle>
            <a:lvl1pPr marL="0" indent="0" algn="ctr">
              <a:buFont typeface="Wingdings" pitchFamily="2" charset="2"/>
              <a:buNone/>
              <a:defRPr sz="1800" b="1"/>
            </a:lvl1pPr>
          </a:lstStyle>
          <a:p>
            <a:pPr lvl="0"/>
            <a:r>
              <a:rPr lang="zh-CN" altLang="en-US" noProof="0" smtClean="0"/>
              <a:t>单击此处编辑母版副标题样式</a:t>
            </a:r>
            <a:endParaRPr lang="en-US" altLang="zh-CN" noProof="0" smtClean="0"/>
          </a:p>
        </p:txBody>
      </p:sp>
      <p:sp>
        <p:nvSpPr>
          <p:cNvPr id="3136" name="Text Box 64"/>
          <p:cNvSpPr txBox="1">
            <a:spLocks noChangeArrowheads="1"/>
          </p:cNvSpPr>
          <p:nvPr/>
        </p:nvSpPr>
        <p:spPr bwMode="auto">
          <a:xfrm>
            <a:off x="3962400" y="22860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solidFill>
                  <a:schemeClr val="bg1"/>
                </a:solidFill>
                <a:latin typeface="Verdana" pitchFamily="34" charset="0"/>
                <a:ea typeface="宋体" charset="-122"/>
              </a:rPr>
              <a:t>LOGO</a:t>
            </a:r>
          </a:p>
        </p:txBody>
      </p:sp>
      <p:sp>
        <p:nvSpPr>
          <p:cNvPr id="65278" name="Freeform 1790"/>
          <p:cNvSpPr>
            <a:spLocks/>
          </p:cNvSpPr>
          <p:nvPr userDrawn="1"/>
        </p:nvSpPr>
        <p:spPr bwMode="gray">
          <a:xfrm>
            <a:off x="-26988" y="3017838"/>
            <a:ext cx="9175751" cy="579437"/>
          </a:xfrm>
          <a:custGeom>
            <a:avLst/>
            <a:gdLst>
              <a:gd name="T0" fmla="*/ 3001 w 5780"/>
              <a:gd name="T1" fmla="*/ 12 h 365"/>
              <a:gd name="T2" fmla="*/ 5777 w 5780"/>
              <a:gd name="T3" fmla="*/ 342 h 365"/>
              <a:gd name="T4" fmla="*/ 0 w 5780"/>
              <a:gd name="T5" fmla="*/ 365 h 365"/>
              <a:gd name="T6" fmla="*/ 3001 w 5780"/>
              <a:gd name="T7" fmla="*/ 12 h 365"/>
            </a:gdLst>
            <a:ahLst/>
            <a:cxnLst>
              <a:cxn ang="0">
                <a:pos x="T0" y="T1"/>
              </a:cxn>
              <a:cxn ang="0">
                <a:pos x="T2" y="T3"/>
              </a:cxn>
              <a:cxn ang="0">
                <a:pos x="T4" y="T5"/>
              </a:cxn>
              <a:cxn ang="0">
                <a:pos x="T6" y="T7"/>
              </a:cxn>
            </a:cxnLst>
            <a:rect l="0" t="0" r="r" b="b"/>
            <a:pathLst>
              <a:path w="5780" h="365">
                <a:moveTo>
                  <a:pt x="3001" y="12"/>
                </a:moveTo>
                <a:cubicBezTo>
                  <a:pt x="5072" y="24"/>
                  <a:pt x="5780" y="322"/>
                  <a:pt x="5777" y="342"/>
                </a:cubicBezTo>
                <a:lnTo>
                  <a:pt x="0" y="365"/>
                </a:lnTo>
                <a:cubicBezTo>
                  <a:pt x="295" y="258"/>
                  <a:pt x="930" y="0"/>
                  <a:pt x="3001" y="12"/>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4" name="Rectangle 2"/>
          <p:cNvSpPr>
            <a:spLocks noGrp="1" noChangeArrowheads="1"/>
          </p:cNvSpPr>
          <p:nvPr>
            <p:ph type="ctrTitle"/>
          </p:nvPr>
        </p:nvSpPr>
        <p:spPr>
          <a:xfrm>
            <a:off x="762000" y="3657600"/>
            <a:ext cx="7467600" cy="7620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400">
                <a:solidFill>
                  <a:schemeClr val="tx1"/>
                </a:solidFill>
              </a:defRPr>
            </a:lvl1pPr>
          </a:lstStyle>
          <a:p>
            <a:pPr lvl="0"/>
            <a:r>
              <a:rPr lang="zh-CN" altLang="en-US" noProof="0" smtClean="0"/>
              <a:t>单击此处编辑母版标题样式</a:t>
            </a:r>
            <a:endParaRPr lang="en-US" altLang="zh-CN"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BDE501C5-EC7E-4322-8D24-AE8DB4979EF7}" type="slidenum">
              <a:rPr lang="en-US" altLang="zh-CN"/>
              <a:pPr/>
              <a:t>‹#›</a:t>
            </a:fld>
            <a:endParaRPr lang="en-US" altLang="zh-CN"/>
          </a:p>
        </p:txBody>
      </p:sp>
    </p:spTree>
    <p:extLst>
      <p:ext uri="{BB962C8B-B14F-4D97-AF65-F5344CB8AC3E}">
        <p14:creationId xmlns:p14="http://schemas.microsoft.com/office/powerpoint/2010/main" val="31481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1300" y="46038"/>
            <a:ext cx="2095500" cy="63547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6038"/>
            <a:ext cx="6134100" cy="63547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4D09F1E3-7F8C-4816-A411-E404695541D8}" type="slidenum">
              <a:rPr lang="en-US" altLang="zh-CN"/>
              <a:pPr/>
              <a:t>‹#›</a:t>
            </a:fld>
            <a:endParaRPr lang="en-US" altLang="zh-CN"/>
          </a:p>
        </p:txBody>
      </p:sp>
    </p:spTree>
    <p:extLst>
      <p:ext uri="{BB962C8B-B14F-4D97-AF65-F5344CB8AC3E}">
        <p14:creationId xmlns:p14="http://schemas.microsoft.com/office/powerpoint/2010/main" val="92244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46038"/>
            <a:ext cx="83820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990600"/>
            <a:ext cx="8229600" cy="5410200"/>
          </a:xfrm>
        </p:spPr>
        <p:txBody>
          <a:bodyPr/>
          <a:lstStyle/>
          <a:p>
            <a:r>
              <a:rPr lang="zh-CN" altLang="en-US" smtClean="0"/>
              <a:t>单击图标添加表格</a:t>
            </a:r>
            <a:endParaRPr lang="zh-CN" altLang="en-US"/>
          </a:p>
        </p:txBody>
      </p:sp>
      <p:sp>
        <p:nvSpPr>
          <p:cNvPr id="4" name="页脚占位符 3"/>
          <p:cNvSpPr>
            <a:spLocks noGrp="1"/>
          </p:cNvSpPr>
          <p:nvPr>
            <p:ph type="ftr" sz="quarter" idx="10"/>
          </p:nvPr>
        </p:nvSpPr>
        <p:spPr>
          <a:xfrm>
            <a:off x="5943600" y="6477000"/>
            <a:ext cx="2819400" cy="336550"/>
          </a:xfrm>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a:xfrm>
            <a:off x="457200" y="6448425"/>
            <a:ext cx="762000" cy="377825"/>
          </a:xfrm>
        </p:spPr>
        <p:txBody>
          <a:bodyPr/>
          <a:lstStyle>
            <a:lvl1pPr>
              <a:defRPr/>
            </a:lvl1pPr>
          </a:lstStyle>
          <a:p>
            <a:fld id="{D53D85EA-03CC-46BF-98D2-718F5282C7D0}" type="slidenum">
              <a:rPr lang="en-US" altLang="zh-CN"/>
              <a:pPr/>
              <a:t>‹#›</a:t>
            </a:fld>
            <a:endParaRPr lang="en-US" altLang="zh-CN"/>
          </a:p>
        </p:txBody>
      </p:sp>
    </p:spTree>
    <p:extLst>
      <p:ext uri="{BB962C8B-B14F-4D97-AF65-F5344CB8AC3E}">
        <p14:creationId xmlns:p14="http://schemas.microsoft.com/office/powerpoint/2010/main" val="115452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A6F9ABD2-61DB-45E9-9FBB-520BD49CE3C1}" type="slidenum">
              <a:rPr lang="en-US" altLang="zh-CN"/>
              <a:pPr/>
              <a:t>‹#›</a:t>
            </a:fld>
            <a:endParaRPr lang="en-US" altLang="zh-CN"/>
          </a:p>
        </p:txBody>
      </p:sp>
    </p:spTree>
    <p:extLst>
      <p:ext uri="{BB962C8B-B14F-4D97-AF65-F5344CB8AC3E}">
        <p14:creationId xmlns:p14="http://schemas.microsoft.com/office/powerpoint/2010/main" val="238508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8AC1FA68-A211-4040-AF67-75FD80D787FE}" type="slidenum">
              <a:rPr lang="en-US" altLang="zh-CN"/>
              <a:pPr/>
              <a:t>‹#›</a:t>
            </a:fld>
            <a:endParaRPr lang="en-US" altLang="zh-CN"/>
          </a:p>
        </p:txBody>
      </p:sp>
    </p:spTree>
    <p:extLst>
      <p:ext uri="{BB962C8B-B14F-4D97-AF65-F5344CB8AC3E}">
        <p14:creationId xmlns:p14="http://schemas.microsoft.com/office/powerpoint/2010/main" val="388260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906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906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CD9CE5C1-E8FA-4B87-9681-283937A782C6}" type="slidenum">
              <a:rPr lang="en-US" altLang="zh-CN"/>
              <a:pPr/>
              <a:t>‹#›</a:t>
            </a:fld>
            <a:endParaRPr lang="en-US" altLang="zh-CN"/>
          </a:p>
        </p:txBody>
      </p:sp>
    </p:spTree>
    <p:extLst>
      <p:ext uri="{BB962C8B-B14F-4D97-AF65-F5344CB8AC3E}">
        <p14:creationId xmlns:p14="http://schemas.microsoft.com/office/powerpoint/2010/main" val="308604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t>www.themegallery.com</a:t>
            </a:r>
          </a:p>
        </p:txBody>
      </p:sp>
      <p:sp>
        <p:nvSpPr>
          <p:cNvPr id="8" name="灯片编号占位符 7"/>
          <p:cNvSpPr>
            <a:spLocks noGrp="1"/>
          </p:cNvSpPr>
          <p:nvPr>
            <p:ph type="sldNum" sz="quarter" idx="11"/>
          </p:nvPr>
        </p:nvSpPr>
        <p:spPr/>
        <p:txBody>
          <a:bodyPr/>
          <a:lstStyle>
            <a:lvl1pPr>
              <a:defRPr/>
            </a:lvl1pPr>
          </a:lstStyle>
          <a:p>
            <a:fld id="{864C5B7F-409A-4003-B149-A279387AE212}" type="slidenum">
              <a:rPr lang="en-US" altLang="zh-CN"/>
              <a:pPr/>
              <a:t>‹#›</a:t>
            </a:fld>
            <a:endParaRPr lang="en-US" altLang="zh-CN"/>
          </a:p>
        </p:txBody>
      </p:sp>
    </p:spTree>
    <p:extLst>
      <p:ext uri="{BB962C8B-B14F-4D97-AF65-F5344CB8AC3E}">
        <p14:creationId xmlns:p14="http://schemas.microsoft.com/office/powerpoint/2010/main" val="30434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t>www.themegallery.com</a:t>
            </a:r>
          </a:p>
        </p:txBody>
      </p:sp>
      <p:sp>
        <p:nvSpPr>
          <p:cNvPr id="4" name="灯片编号占位符 3"/>
          <p:cNvSpPr>
            <a:spLocks noGrp="1"/>
          </p:cNvSpPr>
          <p:nvPr>
            <p:ph type="sldNum" sz="quarter" idx="11"/>
          </p:nvPr>
        </p:nvSpPr>
        <p:spPr/>
        <p:txBody>
          <a:bodyPr/>
          <a:lstStyle>
            <a:lvl1pPr>
              <a:defRPr/>
            </a:lvl1pPr>
          </a:lstStyle>
          <a:p>
            <a:fld id="{1901A79D-99CC-4B16-BA26-B8EB49A18505}" type="slidenum">
              <a:rPr lang="en-US" altLang="zh-CN"/>
              <a:pPr/>
              <a:t>‹#›</a:t>
            </a:fld>
            <a:endParaRPr lang="en-US" altLang="zh-CN"/>
          </a:p>
        </p:txBody>
      </p:sp>
    </p:spTree>
    <p:extLst>
      <p:ext uri="{BB962C8B-B14F-4D97-AF65-F5344CB8AC3E}">
        <p14:creationId xmlns:p14="http://schemas.microsoft.com/office/powerpoint/2010/main" val="152423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www.themegallery.com</a:t>
            </a:r>
          </a:p>
        </p:txBody>
      </p:sp>
      <p:sp>
        <p:nvSpPr>
          <p:cNvPr id="3" name="灯片编号占位符 2"/>
          <p:cNvSpPr>
            <a:spLocks noGrp="1"/>
          </p:cNvSpPr>
          <p:nvPr>
            <p:ph type="sldNum" sz="quarter" idx="11"/>
          </p:nvPr>
        </p:nvSpPr>
        <p:spPr/>
        <p:txBody>
          <a:bodyPr/>
          <a:lstStyle>
            <a:lvl1pPr>
              <a:defRPr/>
            </a:lvl1pPr>
          </a:lstStyle>
          <a:p>
            <a:fld id="{7DB6912A-9065-420F-B8BB-51C5DA7B1DEF}" type="slidenum">
              <a:rPr lang="en-US" altLang="zh-CN"/>
              <a:pPr/>
              <a:t>‹#›</a:t>
            </a:fld>
            <a:endParaRPr lang="en-US" altLang="zh-CN"/>
          </a:p>
        </p:txBody>
      </p:sp>
    </p:spTree>
    <p:extLst>
      <p:ext uri="{BB962C8B-B14F-4D97-AF65-F5344CB8AC3E}">
        <p14:creationId xmlns:p14="http://schemas.microsoft.com/office/powerpoint/2010/main" val="152973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6F050CDD-1A78-4D6D-B342-737CC35BB1EF}" type="slidenum">
              <a:rPr lang="en-US" altLang="zh-CN"/>
              <a:pPr/>
              <a:t>‹#›</a:t>
            </a:fld>
            <a:endParaRPr lang="en-US" altLang="zh-CN"/>
          </a:p>
        </p:txBody>
      </p:sp>
    </p:spTree>
    <p:extLst>
      <p:ext uri="{BB962C8B-B14F-4D97-AF65-F5344CB8AC3E}">
        <p14:creationId xmlns:p14="http://schemas.microsoft.com/office/powerpoint/2010/main" val="279430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08250D26-7A86-4EE3-BE0B-CD70C8BD4CB9}" type="slidenum">
              <a:rPr lang="en-US" altLang="zh-CN"/>
              <a:pPr/>
              <a:t>‹#›</a:t>
            </a:fld>
            <a:endParaRPr lang="en-US" altLang="zh-CN"/>
          </a:p>
        </p:txBody>
      </p:sp>
    </p:spTree>
    <p:extLst>
      <p:ext uri="{BB962C8B-B14F-4D97-AF65-F5344CB8AC3E}">
        <p14:creationId xmlns:p14="http://schemas.microsoft.com/office/powerpoint/2010/main" val="75476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6" name="Rectangle 72"/>
          <p:cNvSpPr>
            <a:spLocks noChangeArrowheads="1"/>
          </p:cNvSpPr>
          <p:nvPr/>
        </p:nvSpPr>
        <p:spPr bwMode="ltGray">
          <a:xfrm>
            <a:off x="838200" y="0"/>
            <a:ext cx="7426325" cy="882650"/>
          </a:xfrm>
          <a:prstGeom prst="rect">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091" name="Object 67"/>
          <p:cNvGraphicFramePr>
            <a:graphicFrameLocks noChangeAspect="1"/>
          </p:cNvGraphicFramePr>
          <p:nvPr/>
        </p:nvGraphicFramePr>
        <p:xfrm>
          <a:off x="8261350" y="0"/>
          <a:ext cx="882650" cy="893763"/>
        </p:xfrm>
        <a:graphic>
          <a:graphicData uri="http://schemas.openxmlformats.org/presentationml/2006/ole">
            <mc:AlternateContent xmlns:mc="http://schemas.openxmlformats.org/markup-compatibility/2006">
              <mc:Choice xmlns:v="urn:schemas-microsoft-com:vml" Requires="v">
                <p:oleObj spid="_x0000_s1116" name="Image" r:id="rId15" imgW="3809524" imgH="4673016" progId="Photoshop.Image.6">
                  <p:embed/>
                </p:oleObj>
              </mc:Choice>
              <mc:Fallback>
                <p:oleObj name="Image" r:id="rId15" imgW="3809524" imgH="4673016" progId="Photoshop.Image.6">
                  <p:embed/>
                  <p:pic>
                    <p:nvPicPr>
                      <p:cNvPr id="0" name="Object 6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8261350" y="0"/>
                        <a:ext cx="88265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2" name="Object 68"/>
          <p:cNvGraphicFramePr>
            <a:graphicFrameLocks noChangeAspect="1"/>
          </p:cNvGraphicFramePr>
          <p:nvPr/>
        </p:nvGraphicFramePr>
        <p:xfrm>
          <a:off x="3175" y="0"/>
          <a:ext cx="885825" cy="884238"/>
        </p:xfrm>
        <a:graphic>
          <a:graphicData uri="http://schemas.openxmlformats.org/presentationml/2006/ole">
            <mc:AlternateContent xmlns:mc="http://schemas.openxmlformats.org/markup-compatibility/2006">
              <mc:Choice xmlns:v="urn:schemas-microsoft-com:vml" Requires="v">
                <p:oleObj spid="_x0000_s1117" name="Image" r:id="rId17" imgW="3809524" imgH="4507937" progId="Photoshop.Image.6">
                  <p:embed/>
                </p:oleObj>
              </mc:Choice>
              <mc:Fallback>
                <p:oleObj name="Image" r:id="rId17" imgW="3809524" imgH="4507937" progId="Photoshop.Image.6">
                  <p:embed/>
                  <p:pic>
                    <p:nvPicPr>
                      <p:cNvPr id="0" name="Object 6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3175" y="0"/>
                        <a:ext cx="88582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5"/>
          <p:cNvSpPr>
            <a:spLocks noGrp="1" noChangeArrowheads="1"/>
          </p:cNvSpPr>
          <p:nvPr>
            <p:ph type="ftr" sz="quarter" idx="3"/>
          </p:nvPr>
        </p:nvSpPr>
        <p:spPr bwMode="auto">
          <a:xfrm>
            <a:off x="5943600" y="64770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atin typeface="Verdana" pitchFamily="34" charset="0"/>
                <a:ea typeface="宋体" charset="-122"/>
              </a:defRPr>
            </a:lvl1pPr>
          </a:lstStyle>
          <a:p>
            <a:r>
              <a:rPr lang="en-US" altLang="zh-CN"/>
              <a:t>www.themegallery.com</a:t>
            </a:r>
          </a:p>
        </p:txBody>
      </p:sp>
      <p:sp>
        <p:nvSpPr>
          <p:cNvPr id="1030" name="Rectangle 6"/>
          <p:cNvSpPr>
            <a:spLocks noGrp="1" noChangeArrowheads="1"/>
          </p:cNvSpPr>
          <p:nvPr>
            <p:ph type="sldNum" sz="quarter" idx="4"/>
          </p:nvPr>
        </p:nvSpPr>
        <p:spPr bwMode="auto">
          <a:xfrm>
            <a:off x="457200" y="6448425"/>
            <a:ext cx="762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latin typeface="Verdana" pitchFamily="34" charset="0"/>
                <a:ea typeface="宋体" charset="-122"/>
              </a:defRPr>
            </a:lvl1pPr>
          </a:lstStyle>
          <a:p>
            <a:fld id="{9BB21F2D-930F-46C7-93D8-2185D6CED3C3}" type="slidenum">
              <a:rPr lang="en-US" altLang="zh-CN"/>
              <a:pPr/>
              <a:t>‹#›</a:t>
            </a:fld>
            <a:endParaRPr lang="en-US" altLang="zh-CN"/>
          </a:p>
        </p:txBody>
      </p:sp>
      <p:sp>
        <p:nvSpPr>
          <p:cNvPr id="1026" name="Rectangle 2"/>
          <p:cNvSpPr>
            <a:spLocks noGrp="1" noChangeArrowheads="1"/>
          </p:cNvSpPr>
          <p:nvPr>
            <p:ph type="title"/>
          </p:nvPr>
        </p:nvSpPr>
        <p:spPr bwMode="black">
          <a:xfrm>
            <a:off x="304800" y="46038"/>
            <a:ext cx="83820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97" name="Freeform 73"/>
          <p:cNvSpPr>
            <a:spLocks/>
          </p:cNvSpPr>
          <p:nvPr/>
        </p:nvSpPr>
        <p:spPr bwMode="gray">
          <a:xfrm>
            <a:off x="611188" y="609600"/>
            <a:ext cx="7793037" cy="339725"/>
          </a:xfrm>
          <a:custGeom>
            <a:avLst/>
            <a:gdLst>
              <a:gd name="T0" fmla="*/ 3001 w 5780"/>
              <a:gd name="T1" fmla="*/ 12 h 365"/>
              <a:gd name="T2" fmla="*/ 5777 w 5780"/>
              <a:gd name="T3" fmla="*/ 342 h 365"/>
              <a:gd name="T4" fmla="*/ 0 w 5780"/>
              <a:gd name="T5" fmla="*/ 365 h 365"/>
              <a:gd name="T6" fmla="*/ 3001 w 5780"/>
              <a:gd name="T7" fmla="*/ 12 h 365"/>
            </a:gdLst>
            <a:ahLst/>
            <a:cxnLst>
              <a:cxn ang="0">
                <a:pos x="T0" y="T1"/>
              </a:cxn>
              <a:cxn ang="0">
                <a:pos x="T2" y="T3"/>
              </a:cxn>
              <a:cxn ang="0">
                <a:pos x="T4" y="T5"/>
              </a:cxn>
              <a:cxn ang="0">
                <a:pos x="T6" y="T7"/>
              </a:cxn>
            </a:cxnLst>
            <a:rect l="0" t="0" r="r" b="b"/>
            <a:pathLst>
              <a:path w="5780" h="365">
                <a:moveTo>
                  <a:pt x="3001" y="12"/>
                </a:moveTo>
                <a:cubicBezTo>
                  <a:pt x="5072" y="24"/>
                  <a:pt x="5780" y="322"/>
                  <a:pt x="5777" y="342"/>
                </a:cubicBezTo>
                <a:lnTo>
                  <a:pt x="0" y="365"/>
                </a:lnTo>
                <a:cubicBezTo>
                  <a:pt x="295" y="258"/>
                  <a:pt x="930" y="0"/>
                  <a:pt x="3001" y="12"/>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7" name="Rectangle 3"/>
          <p:cNvSpPr>
            <a:spLocks noGrp="1" noChangeArrowheads="1"/>
          </p:cNvSpPr>
          <p:nvPr>
            <p:ph type="body" idx="1"/>
          </p:nvPr>
        </p:nvSpPr>
        <p:spPr bwMode="auto">
          <a:xfrm>
            <a:off x="457200" y="990600"/>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2800" b="1">
          <a:solidFill>
            <a:schemeClr val="bg1"/>
          </a:solidFill>
          <a:latin typeface="Arial" charset="0"/>
        </a:defRPr>
      </a:lvl6pPr>
      <a:lvl7pPr marL="914400" algn="ctr" rtl="0" eaLnBrk="1" fontAlgn="base" hangingPunct="1">
        <a:spcBef>
          <a:spcPct val="0"/>
        </a:spcBef>
        <a:spcAft>
          <a:spcPct val="0"/>
        </a:spcAft>
        <a:defRPr sz="2800" b="1">
          <a:solidFill>
            <a:schemeClr val="bg1"/>
          </a:solidFill>
          <a:latin typeface="Arial" charset="0"/>
        </a:defRPr>
      </a:lvl7pPr>
      <a:lvl8pPr marL="1371600" algn="ctr" rtl="0" eaLnBrk="1" fontAlgn="base" hangingPunct="1">
        <a:spcBef>
          <a:spcPct val="0"/>
        </a:spcBef>
        <a:spcAft>
          <a:spcPct val="0"/>
        </a:spcAft>
        <a:defRPr sz="2800" b="1">
          <a:solidFill>
            <a:schemeClr val="bg1"/>
          </a:solidFill>
          <a:latin typeface="Arial" charset="0"/>
        </a:defRPr>
      </a:lvl8pPr>
      <a:lvl9pPr marL="1828800" algn="ctr"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09600" y="3581400"/>
            <a:ext cx="8077200" cy="838200"/>
          </a:xfrm>
        </p:spPr>
        <p:txBody>
          <a:bodyPr/>
          <a:lstStyle/>
          <a:p>
            <a:r>
              <a:rPr lang="zh-CN" altLang="zh-CN" sz="3200" dirty="0"/>
              <a:t>基于</a:t>
            </a:r>
            <a:r>
              <a:rPr lang="en-US" altLang="zh-CN" sz="3200" dirty="0"/>
              <a:t>web</a:t>
            </a:r>
            <a:r>
              <a:rPr lang="zh-CN" altLang="zh-CN" sz="3200" dirty="0"/>
              <a:t>的大亚湾中微子实验</a:t>
            </a:r>
            <a:r>
              <a:rPr lang="en-US" altLang="zh-CN" sz="3200" dirty="0"/>
              <a:t>DAQ</a:t>
            </a:r>
            <a:r>
              <a:rPr lang="zh-CN" altLang="zh-CN" sz="3200" dirty="0"/>
              <a:t>实时监测</a:t>
            </a:r>
            <a:endParaRPr lang="en-US" altLang="zh-CN" sz="3200" dirty="0">
              <a:ea typeface="宋体" charset="-122"/>
            </a:endParaRPr>
          </a:p>
        </p:txBody>
      </p:sp>
      <p:sp>
        <p:nvSpPr>
          <p:cNvPr id="2051" name="Rectangle 3"/>
          <p:cNvSpPr>
            <a:spLocks noGrp="1" noChangeArrowheads="1"/>
          </p:cNvSpPr>
          <p:nvPr>
            <p:ph type="subTitle" idx="1"/>
          </p:nvPr>
        </p:nvSpPr>
        <p:spPr bwMode="auto"/>
        <p:txBody>
          <a:bodyPr/>
          <a:lstStyle/>
          <a:p>
            <a:r>
              <a:rPr lang="zh-CN" altLang="en-US" dirty="0" smtClean="0">
                <a:ea typeface="宋体" charset="-122"/>
              </a:rPr>
              <a:t>王晓婷</a:t>
            </a:r>
            <a:endParaRPr lang="en-US" altLang="zh-CN" dirty="0" smtClean="0">
              <a:ea typeface="宋体" charset="-122"/>
            </a:endParaRPr>
          </a:p>
          <a:p>
            <a:r>
              <a:rPr lang="zh-CN" altLang="en-US" dirty="0" smtClean="0">
                <a:ea typeface="宋体" charset="-122"/>
              </a:rPr>
              <a:t>中国科学院北京高能物理研究所</a:t>
            </a:r>
            <a:endParaRPr lang="en-US" altLang="zh-CN" dirty="0">
              <a:ea typeface="宋体" charset="-122"/>
            </a:endParaRPr>
          </a:p>
        </p:txBody>
      </p:sp>
      <p:pic>
        <p:nvPicPr>
          <p:cNvPr id="4" name="Picture 4" descr="iheplogo"/>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772816"/>
            <a:ext cx="2736304" cy="1728192"/>
          </a:xfrm>
          <a:prstGeom prst="rect">
            <a:avLst/>
          </a:prstGeom>
          <a:noFill/>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zh-CN" altLang="en-US" dirty="0" smtClean="0">
                <a:ea typeface="宋体" charset="-122"/>
              </a:rPr>
              <a:t>数据流实时监测模块</a:t>
            </a:r>
            <a:endParaRPr lang="en-US" altLang="zh-CN" dirty="0">
              <a:ea typeface="宋体" charset="-122"/>
            </a:endParaRPr>
          </a:p>
        </p:txBody>
      </p:sp>
      <p:sp>
        <p:nvSpPr>
          <p:cNvPr id="2" name="TextBox 1"/>
          <p:cNvSpPr txBox="1"/>
          <p:nvPr/>
        </p:nvSpPr>
        <p:spPr>
          <a:xfrm>
            <a:off x="539552" y="995244"/>
            <a:ext cx="8460432" cy="1569660"/>
          </a:xfrm>
          <a:prstGeom prst="rect">
            <a:avLst/>
          </a:prstGeom>
          <a:noFill/>
        </p:spPr>
        <p:txBody>
          <a:bodyPr wrap="square" rtlCol="0">
            <a:spAutoFit/>
          </a:bodyPr>
          <a:lstStyle/>
          <a:p>
            <a:r>
              <a:rPr lang="zh-CN" altLang="en-US" sz="2400" dirty="0" smtClean="0"/>
              <a:t>功能：</a:t>
            </a:r>
            <a:endParaRPr lang="en-US" altLang="zh-CN" sz="2400" dirty="0" smtClean="0"/>
          </a:p>
          <a:p>
            <a:r>
              <a:rPr lang="zh-CN" altLang="en-US" sz="2400" dirty="0" smtClean="0"/>
              <a:t>将</a:t>
            </a:r>
            <a:r>
              <a:rPr lang="en-US" altLang="zh-CN" sz="2400" dirty="0" smtClean="0"/>
              <a:t>SFO</a:t>
            </a:r>
            <a:r>
              <a:rPr lang="zh-CN" altLang="zh-CN" sz="2400" dirty="0" smtClean="0"/>
              <a:t>（</a:t>
            </a:r>
            <a:r>
              <a:rPr lang="en-US" altLang="zh-CN" sz="2400" dirty="0" smtClean="0"/>
              <a:t>Sub Farm Output</a:t>
            </a:r>
            <a:r>
              <a:rPr lang="zh-CN" altLang="zh-CN" sz="2400" dirty="0" smtClean="0"/>
              <a:t>）和</a:t>
            </a:r>
            <a:r>
              <a:rPr lang="en-US" altLang="zh-CN" sz="2400" dirty="0" smtClean="0"/>
              <a:t>ROS</a:t>
            </a:r>
            <a:r>
              <a:rPr lang="zh-CN" altLang="zh-CN" sz="2400" dirty="0" smtClean="0"/>
              <a:t>（</a:t>
            </a:r>
            <a:r>
              <a:rPr lang="en-US" altLang="zh-CN" sz="2400" dirty="0" smtClean="0"/>
              <a:t>Read Out System</a:t>
            </a:r>
            <a:r>
              <a:rPr lang="zh-CN" altLang="zh-CN" sz="2400" dirty="0" smtClean="0"/>
              <a:t>）组件数据流</a:t>
            </a:r>
            <a:r>
              <a:rPr lang="zh-CN" altLang="en-US" sz="2400" dirty="0" smtClean="0"/>
              <a:t>以表格以及图形两种方式呈现给用户。</a:t>
            </a:r>
            <a:endParaRPr lang="en-US" altLang="zh-CN" sz="2400" dirty="0" smtClean="0"/>
          </a:p>
          <a:p>
            <a:endParaRPr lang="en-US" altLang="zh-CN" sz="2400" dirty="0"/>
          </a:p>
        </p:txBody>
      </p:sp>
      <p:pic>
        <p:nvPicPr>
          <p:cNvPr id="7"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2204864"/>
            <a:ext cx="6372732" cy="4525963"/>
          </a:xfrm>
        </p:spPr>
      </p:pic>
      <p:sp>
        <p:nvSpPr>
          <p:cNvPr id="4" name="圆角矩形标注 3"/>
          <p:cNvSpPr/>
          <p:nvPr/>
        </p:nvSpPr>
        <p:spPr bwMode="auto">
          <a:xfrm>
            <a:off x="7740352" y="2708920"/>
            <a:ext cx="1259632" cy="504056"/>
          </a:xfrm>
          <a:prstGeom prst="wedgeRoundRectCallout">
            <a:avLst>
              <a:gd name="adj1" fmla="val -153714"/>
              <a:gd name="adj2" fmla="val 75141"/>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Arial" charset="0"/>
              </a:rPr>
              <a:t>表格形式</a:t>
            </a:r>
          </a:p>
        </p:txBody>
      </p:sp>
      <p:sp>
        <p:nvSpPr>
          <p:cNvPr id="9" name="圆角矩形标注 8"/>
          <p:cNvSpPr/>
          <p:nvPr/>
        </p:nvSpPr>
        <p:spPr bwMode="auto">
          <a:xfrm>
            <a:off x="7726790" y="4149080"/>
            <a:ext cx="1259632" cy="504056"/>
          </a:xfrm>
          <a:prstGeom prst="wedgeRoundRectCallout">
            <a:avLst>
              <a:gd name="adj1" fmla="val -153714"/>
              <a:gd name="adj2" fmla="val 75141"/>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dirty="0" smtClean="0">
                <a:solidFill>
                  <a:schemeClr val="tx1"/>
                </a:solidFill>
                <a:latin typeface="Arial" charset="0"/>
              </a:rPr>
              <a:t>图形方式</a:t>
            </a:r>
            <a:endParaRPr kumimoji="0" lang="zh-CN" altLang="en-US" sz="1800" b="1" i="0" u="none" strike="noStrike" cap="none" normalizeH="0" baseline="0" dirty="0" smtClean="0">
              <a:ln>
                <a:noFill/>
              </a:ln>
              <a:solidFill>
                <a:schemeClr val="tx1"/>
              </a:solidFill>
              <a:effectLst/>
              <a:latin typeface="Arial" charset="0"/>
            </a:endParaRPr>
          </a:p>
        </p:txBody>
      </p:sp>
      <p:sp>
        <p:nvSpPr>
          <p:cNvPr id="5" name="灯片编号占位符 4"/>
          <p:cNvSpPr>
            <a:spLocks noGrp="1"/>
          </p:cNvSpPr>
          <p:nvPr>
            <p:ph type="sldNum" sz="quarter" idx="11"/>
          </p:nvPr>
        </p:nvSpPr>
        <p:spPr/>
        <p:txBody>
          <a:bodyPr/>
          <a:lstStyle/>
          <a:p>
            <a:fld id="{A6F9ABD2-61DB-45E9-9FBB-520BD49CE3C1}" type="slidenum">
              <a:rPr lang="en-US" altLang="zh-CN" smtClean="0"/>
              <a:pPr/>
              <a:t>10</a:t>
            </a:fld>
            <a:endParaRPr lang="en-US" altLang="zh-CN"/>
          </a:p>
        </p:txBody>
      </p:sp>
    </p:spTree>
    <p:extLst>
      <p:ext uri="{BB962C8B-B14F-4D97-AF65-F5344CB8AC3E}">
        <p14:creationId xmlns:p14="http://schemas.microsoft.com/office/powerpoint/2010/main" val="277596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zh-CN" altLang="en-US" dirty="0" smtClean="0">
                <a:ea typeface="宋体" charset="-122"/>
              </a:rPr>
              <a:t>数据流实时监测模块</a:t>
            </a:r>
            <a:endParaRPr lang="en-US" altLang="zh-CN" dirty="0">
              <a:ea typeface="宋体" charset="-122"/>
            </a:endParaRPr>
          </a:p>
        </p:txBody>
      </p:sp>
      <p:pic>
        <p:nvPicPr>
          <p:cNvPr id="7" name="内容占位符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15616" y="2132856"/>
            <a:ext cx="7019925" cy="1872208"/>
          </a:xfrm>
          <a:prstGeom prst="rect">
            <a:avLst/>
          </a:prstGeom>
        </p:spPr>
      </p:pic>
      <p:sp>
        <p:nvSpPr>
          <p:cNvPr id="4" name="TextBox 3"/>
          <p:cNvSpPr txBox="1"/>
          <p:nvPr/>
        </p:nvSpPr>
        <p:spPr>
          <a:xfrm>
            <a:off x="3923928" y="1599183"/>
            <a:ext cx="2160240" cy="461665"/>
          </a:xfrm>
          <a:prstGeom prst="rect">
            <a:avLst/>
          </a:prstGeom>
          <a:noFill/>
        </p:spPr>
        <p:txBody>
          <a:bodyPr wrap="square" rtlCol="0">
            <a:spAutoFit/>
          </a:bodyPr>
          <a:lstStyle/>
          <a:p>
            <a:r>
              <a:rPr lang="zh-CN" altLang="en-US" sz="2400" dirty="0" smtClean="0"/>
              <a:t>原图</a:t>
            </a:r>
            <a:endParaRPr lang="zh-CN" altLang="en-US" sz="2400" dirty="0"/>
          </a:p>
        </p:txBody>
      </p:sp>
      <p:grpSp>
        <p:nvGrpSpPr>
          <p:cNvPr id="6" name="组合 5"/>
          <p:cNvGrpSpPr/>
          <p:nvPr/>
        </p:nvGrpSpPr>
        <p:grpSpPr>
          <a:xfrm>
            <a:off x="1115616" y="4263479"/>
            <a:ext cx="7128792" cy="2045841"/>
            <a:chOff x="1115616" y="4047455"/>
            <a:chExt cx="7128792" cy="2045841"/>
          </a:xfrm>
        </p:grpSpPr>
        <p:sp>
          <p:nvSpPr>
            <p:cNvPr id="5" name="TextBox 4"/>
            <p:cNvSpPr txBox="1"/>
            <p:nvPr/>
          </p:nvSpPr>
          <p:spPr>
            <a:xfrm>
              <a:off x="3131840" y="4047455"/>
              <a:ext cx="2880320" cy="461665"/>
            </a:xfrm>
            <a:prstGeom prst="rect">
              <a:avLst/>
            </a:prstGeom>
            <a:noFill/>
          </p:spPr>
          <p:txBody>
            <a:bodyPr wrap="square" rtlCol="0">
              <a:spAutoFit/>
            </a:bodyPr>
            <a:lstStyle/>
            <a:p>
              <a:pPr algn="ctr"/>
              <a:r>
                <a:rPr lang="zh-CN" altLang="en-US" sz="2400" dirty="0" smtClean="0"/>
                <a:t>放大后的图</a:t>
              </a:r>
              <a:endParaRPr lang="zh-CN" altLang="en-US" sz="2400" dirty="0"/>
            </a:p>
          </p:txBody>
        </p:sp>
        <p:pic>
          <p:nvPicPr>
            <p:cNvPr id="10" name="图片 9"/>
            <p:cNvPicPr/>
            <p:nvPr/>
          </p:nvPicPr>
          <p:blipFill>
            <a:blip r:embed="rId4">
              <a:extLst>
                <a:ext uri="{28A0092B-C50C-407E-A947-70E740481C1C}">
                  <a14:useLocalDpi xmlns:a14="http://schemas.microsoft.com/office/drawing/2010/main" val="0"/>
                </a:ext>
              </a:extLst>
            </a:blip>
            <a:stretch>
              <a:fillRect/>
            </a:stretch>
          </p:blipFill>
          <p:spPr>
            <a:xfrm>
              <a:off x="1115616" y="4509120"/>
              <a:ext cx="7128792" cy="1584176"/>
            </a:xfrm>
            <a:prstGeom prst="rect">
              <a:avLst/>
            </a:prstGeom>
          </p:spPr>
        </p:pic>
      </p:grpSp>
      <p:sp>
        <p:nvSpPr>
          <p:cNvPr id="8" name="TextBox 7"/>
          <p:cNvSpPr txBox="1"/>
          <p:nvPr/>
        </p:nvSpPr>
        <p:spPr>
          <a:xfrm>
            <a:off x="899592" y="1124744"/>
            <a:ext cx="3672408" cy="461665"/>
          </a:xfrm>
          <a:prstGeom prst="rect">
            <a:avLst/>
          </a:prstGeom>
          <a:noFill/>
        </p:spPr>
        <p:txBody>
          <a:bodyPr wrap="square" rtlCol="0">
            <a:spAutoFit/>
          </a:bodyPr>
          <a:lstStyle/>
          <a:p>
            <a:r>
              <a:rPr lang="en-US" altLang="zh-CN" sz="2400" dirty="0" smtClean="0"/>
              <a:t>1</a:t>
            </a:r>
            <a:r>
              <a:rPr lang="zh-CN" altLang="en-US" sz="2400" dirty="0" smtClean="0"/>
              <a:t>、图形的局部放大</a:t>
            </a:r>
            <a:endParaRPr lang="zh-CN" altLang="en-US" sz="2400" dirty="0"/>
          </a:p>
        </p:txBody>
      </p:sp>
      <p:sp>
        <p:nvSpPr>
          <p:cNvPr id="9" name="灯片编号占位符 8"/>
          <p:cNvSpPr>
            <a:spLocks noGrp="1"/>
          </p:cNvSpPr>
          <p:nvPr>
            <p:ph type="sldNum" sz="quarter" idx="11"/>
          </p:nvPr>
        </p:nvSpPr>
        <p:spPr/>
        <p:txBody>
          <a:bodyPr/>
          <a:lstStyle/>
          <a:p>
            <a:fld id="{A6F9ABD2-61DB-45E9-9FBB-520BD49CE3C1}" type="slidenum">
              <a:rPr lang="en-US" altLang="zh-CN" smtClean="0"/>
              <a:pPr/>
              <a:t>11</a:t>
            </a:fld>
            <a:endParaRPr lang="en-US" altLang="zh-CN"/>
          </a:p>
        </p:txBody>
      </p:sp>
    </p:spTree>
    <p:extLst>
      <p:ext uri="{BB962C8B-B14F-4D97-AF65-F5344CB8AC3E}">
        <p14:creationId xmlns:p14="http://schemas.microsoft.com/office/powerpoint/2010/main" val="28039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zh-CN" altLang="en-US" sz="3200" dirty="0" smtClean="0">
                <a:ea typeface="宋体" charset="-122"/>
              </a:rPr>
              <a:t>数据流实时监测模块</a:t>
            </a:r>
            <a:endParaRPr lang="en-US" altLang="zh-CN" sz="3200" dirty="0">
              <a:ea typeface="宋体" charset="-122"/>
            </a:endParaRPr>
          </a:p>
        </p:txBody>
      </p:sp>
      <p:sp>
        <p:nvSpPr>
          <p:cNvPr id="3" name="TextBox 2"/>
          <p:cNvSpPr txBox="1"/>
          <p:nvPr/>
        </p:nvSpPr>
        <p:spPr>
          <a:xfrm>
            <a:off x="752457" y="1266659"/>
            <a:ext cx="4896544" cy="461665"/>
          </a:xfrm>
          <a:prstGeom prst="rect">
            <a:avLst/>
          </a:prstGeom>
          <a:noFill/>
        </p:spPr>
        <p:txBody>
          <a:bodyPr wrap="square" rtlCol="0">
            <a:spAutoFit/>
          </a:bodyPr>
          <a:lstStyle/>
          <a:p>
            <a:r>
              <a:rPr lang="en-US" altLang="zh-CN" sz="2400" dirty="0" smtClean="0"/>
              <a:t>2</a:t>
            </a:r>
            <a:r>
              <a:rPr lang="zh-CN" altLang="en-US" sz="2400" dirty="0" smtClean="0"/>
              <a:t>、在同一张图上显示多条曲线</a:t>
            </a:r>
            <a:endParaRPr lang="zh-CN" altLang="en-US" sz="2400" dirty="0"/>
          </a:p>
        </p:txBody>
      </p:sp>
      <p:pic>
        <p:nvPicPr>
          <p:cNvPr id="28" name="内容占位符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67544" y="2780928"/>
            <a:ext cx="8229600" cy="2833884"/>
          </a:xfrm>
          <a:prstGeom prst="rect">
            <a:avLst/>
          </a:prstGeom>
        </p:spPr>
      </p:pic>
      <p:sp>
        <p:nvSpPr>
          <p:cNvPr id="4" name="TextBox 3"/>
          <p:cNvSpPr txBox="1"/>
          <p:nvPr/>
        </p:nvSpPr>
        <p:spPr>
          <a:xfrm>
            <a:off x="611560" y="2060848"/>
            <a:ext cx="8136904" cy="984885"/>
          </a:xfrm>
          <a:prstGeom prst="rect">
            <a:avLst/>
          </a:prstGeom>
          <a:noFill/>
        </p:spPr>
        <p:txBody>
          <a:bodyPr wrap="square" rtlCol="0">
            <a:spAutoFit/>
          </a:bodyPr>
          <a:lstStyle/>
          <a:p>
            <a:r>
              <a:rPr lang="en-US" altLang="zh-CN" sz="2000" dirty="0" smtClean="0"/>
              <a:t>ROS</a:t>
            </a:r>
            <a:r>
              <a:rPr lang="zh-CN" altLang="zh-CN" sz="2000" dirty="0" smtClean="0"/>
              <a:t>组件所显示的大亚湾实验各探测器（</a:t>
            </a:r>
            <a:r>
              <a:rPr lang="en-US" altLang="zh-CN" sz="2000" dirty="0" smtClean="0"/>
              <a:t>AD1</a:t>
            </a:r>
            <a:r>
              <a:rPr lang="zh-CN" altLang="zh-CN" sz="2000" dirty="0" smtClean="0"/>
              <a:t>、</a:t>
            </a:r>
            <a:r>
              <a:rPr lang="en-US" altLang="zh-CN" sz="2000" dirty="0" smtClean="0"/>
              <a:t>AD2</a:t>
            </a:r>
            <a:r>
              <a:rPr lang="zh-CN" altLang="zh-CN" sz="2000" dirty="0" smtClean="0"/>
              <a:t>、</a:t>
            </a:r>
            <a:r>
              <a:rPr lang="en-US" altLang="zh-CN" sz="2000" dirty="0" smtClean="0"/>
              <a:t>WPI</a:t>
            </a:r>
            <a:r>
              <a:rPr lang="zh-CN" altLang="zh-CN" sz="2000" dirty="0" smtClean="0"/>
              <a:t>、</a:t>
            </a:r>
            <a:r>
              <a:rPr lang="en-US" altLang="zh-CN" sz="2000" dirty="0" smtClean="0"/>
              <a:t>WPO</a:t>
            </a:r>
            <a:r>
              <a:rPr lang="zh-CN" altLang="zh-CN" sz="2000" dirty="0" smtClean="0"/>
              <a:t>、</a:t>
            </a:r>
            <a:r>
              <a:rPr lang="en-US" altLang="zh-CN" sz="2000" dirty="0" smtClean="0"/>
              <a:t>RPC</a:t>
            </a:r>
            <a:r>
              <a:rPr lang="zh-CN" altLang="zh-CN" sz="2000" dirty="0" smtClean="0"/>
              <a:t>）的事例率</a:t>
            </a:r>
            <a:r>
              <a:rPr lang="zh-CN" altLang="en-US" sz="2000" dirty="0" smtClean="0"/>
              <a:t>的多曲线图</a:t>
            </a:r>
          </a:p>
          <a:p>
            <a:endParaRPr lang="zh-CN" altLang="en-US" dirty="0"/>
          </a:p>
        </p:txBody>
      </p:sp>
      <p:sp>
        <p:nvSpPr>
          <p:cNvPr id="5" name="灯片编号占位符 4"/>
          <p:cNvSpPr>
            <a:spLocks noGrp="1"/>
          </p:cNvSpPr>
          <p:nvPr>
            <p:ph type="sldNum" sz="quarter" idx="11"/>
          </p:nvPr>
        </p:nvSpPr>
        <p:spPr/>
        <p:txBody>
          <a:bodyPr/>
          <a:lstStyle/>
          <a:p>
            <a:fld id="{A6F9ABD2-61DB-45E9-9FBB-520BD49CE3C1}" type="slidenum">
              <a:rPr lang="en-US" altLang="zh-CN" smtClean="0"/>
              <a:pPr/>
              <a:t>12</a:t>
            </a:fld>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p:txBody>
          <a:bodyPr/>
          <a:lstStyle/>
          <a:p>
            <a:r>
              <a:rPr lang="zh-CN" altLang="en-US" dirty="0" smtClean="0">
                <a:ea typeface="宋体" charset="-122"/>
              </a:rPr>
              <a:t>直方图显示模块</a:t>
            </a:r>
            <a:endParaRPr lang="en-US" altLang="zh-CN" dirty="0">
              <a:ea typeface="宋体" charset="-122"/>
            </a:endParaRPr>
          </a:p>
        </p:txBody>
      </p:sp>
      <p:sp>
        <p:nvSpPr>
          <p:cNvPr id="2" name="TextBox 1"/>
          <p:cNvSpPr txBox="1"/>
          <p:nvPr/>
        </p:nvSpPr>
        <p:spPr>
          <a:xfrm>
            <a:off x="611560" y="943560"/>
            <a:ext cx="8064896" cy="1477328"/>
          </a:xfrm>
          <a:prstGeom prst="rect">
            <a:avLst/>
          </a:prstGeom>
          <a:noFill/>
        </p:spPr>
        <p:txBody>
          <a:bodyPr wrap="square" rtlCol="0">
            <a:spAutoFit/>
          </a:bodyPr>
          <a:lstStyle/>
          <a:p>
            <a:r>
              <a:rPr lang="zh-CN" altLang="en-US" sz="2400" dirty="0" smtClean="0"/>
              <a:t>功能：</a:t>
            </a:r>
            <a:endParaRPr lang="en-US" altLang="zh-CN" sz="2400" dirty="0" smtClean="0"/>
          </a:p>
          <a:p>
            <a:r>
              <a:rPr lang="zh-CN" altLang="en-US" sz="2400" dirty="0" smtClean="0"/>
              <a:t>用于在探测器和电子学系统调试期间提供大量的信息，以帮助调试和检查系统。</a:t>
            </a:r>
          </a:p>
          <a:p>
            <a:endParaRPr lang="zh-CN" altLang="en-US" dirty="0"/>
          </a:p>
        </p:txBody>
      </p:sp>
      <p:pic>
        <p:nvPicPr>
          <p:cNvPr id="4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184407"/>
            <a:ext cx="6943282" cy="4200763"/>
          </a:xfrm>
        </p:spPr>
      </p:pic>
      <p:sp>
        <p:nvSpPr>
          <p:cNvPr id="3" name="灯片编号占位符 2"/>
          <p:cNvSpPr>
            <a:spLocks noGrp="1"/>
          </p:cNvSpPr>
          <p:nvPr>
            <p:ph type="sldNum" sz="quarter" idx="11"/>
          </p:nvPr>
        </p:nvSpPr>
        <p:spPr/>
        <p:txBody>
          <a:bodyPr/>
          <a:lstStyle/>
          <a:p>
            <a:fld id="{A6F9ABD2-61DB-45E9-9FBB-520BD49CE3C1}" type="slidenum">
              <a:rPr lang="en-US" altLang="zh-CN" smtClean="0"/>
              <a:pPr/>
              <a:t>13</a:t>
            </a:fld>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zh-CN" dirty="0" smtClean="0"/>
              <a:t>MRS</a:t>
            </a:r>
            <a:r>
              <a:rPr lang="zh-CN" altLang="en-US" dirty="0" smtClean="0"/>
              <a:t>错误消息显示以及设置</a:t>
            </a:r>
            <a:endParaRPr lang="en-US" altLang="zh-CN" dirty="0">
              <a:ea typeface="宋体" charset="-122"/>
            </a:endParaRPr>
          </a:p>
        </p:txBody>
      </p:sp>
      <p:sp>
        <p:nvSpPr>
          <p:cNvPr id="2" name="TextBox 1"/>
          <p:cNvSpPr txBox="1"/>
          <p:nvPr/>
        </p:nvSpPr>
        <p:spPr>
          <a:xfrm>
            <a:off x="1115616" y="1196752"/>
            <a:ext cx="7344816" cy="1107996"/>
          </a:xfrm>
          <a:prstGeom prst="rect">
            <a:avLst/>
          </a:prstGeom>
          <a:noFill/>
        </p:spPr>
        <p:txBody>
          <a:bodyPr wrap="square" rtlCol="0">
            <a:spAutoFit/>
          </a:bodyPr>
          <a:lstStyle/>
          <a:p>
            <a:r>
              <a:rPr lang="zh-CN" altLang="en-US" sz="2400" dirty="0" smtClean="0"/>
              <a:t>功能：</a:t>
            </a:r>
            <a:endParaRPr lang="en-US" altLang="zh-CN" sz="2400" dirty="0" smtClean="0"/>
          </a:p>
          <a:p>
            <a:r>
              <a:rPr lang="en-US" altLang="zh-CN" sz="2400" dirty="0" smtClean="0"/>
              <a:t>MRS</a:t>
            </a:r>
            <a:r>
              <a:rPr lang="zh-CN" altLang="zh-CN" sz="2400" dirty="0" smtClean="0"/>
              <a:t>用于监视系统所报告的所有的错误消息</a:t>
            </a:r>
            <a:r>
              <a:rPr lang="zh-CN" altLang="en-US" sz="2400" dirty="0" smtClean="0"/>
              <a:t>。</a:t>
            </a:r>
            <a:endParaRPr lang="en-US" altLang="zh-CN" sz="2400" dirty="0" smtClean="0"/>
          </a:p>
          <a:p>
            <a:endParaRPr lang="zh-CN" altLang="en-US" dirty="0"/>
          </a:p>
        </p:txBody>
      </p:sp>
      <p:pic>
        <p:nvPicPr>
          <p:cNvPr id="33"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56" y="3140968"/>
            <a:ext cx="8229600" cy="1789694"/>
          </a:xfrm>
          <a:prstGeom prst="rect">
            <a:avLst/>
          </a:prstGeom>
        </p:spPr>
      </p:pic>
      <p:sp>
        <p:nvSpPr>
          <p:cNvPr id="3" name="圆角矩形标注 2"/>
          <p:cNvSpPr/>
          <p:nvPr/>
        </p:nvSpPr>
        <p:spPr bwMode="auto">
          <a:xfrm>
            <a:off x="539552" y="2492896"/>
            <a:ext cx="1584176" cy="360040"/>
          </a:xfrm>
          <a:prstGeom prst="wedgeRoundRectCallout">
            <a:avLst>
              <a:gd name="adj1" fmla="val -3042"/>
              <a:gd name="adj2" fmla="val 171115"/>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Arial" charset="0"/>
              </a:rPr>
              <a:t>MRS</a:t>
            </a:r>
            <a:r>
              <a:rPr kumimoji="0" lang="zh-CN" altLang="en-US" sz="1400" b="1" i="0" u="none" strike="noStrike" cap="none" normalizeH="0" baseline="0" dirty="0" smtClean="0">
                <a:ln>
                  <a:noFill/>
                </a:ln>
                <a:solidFill>
                  <a:schemeClr val="tx1"/>
                </a:solidFill>
                <a:effectLst/>
                <a:latin typeface="Arial" charset="0"/>
              </a:rPr>
              <a:t>消息的设置</a:t>
            </a:r>
          </a:p>
        </p:txBody>
      </p:sp>
      <p:sp>
        <p:nvSpPr>
          <p:cNvPr id="4" name="圆角矩形标注 3"/>
          <p:cNvSpPr/>
          <p:nvPr/>
        </p:nvSpPr>
        <p:spPr bwMode="auto">
          <a:xfrm>
            <a:off x="971600" y="5157192"/>
            <a:ext cx="1656184" cy="360040"/>
          </a:xfrm>
          <a:prstGeom prst="wedgeRoundRectCallout">
            <a:avLst>
              <a:gd name="adj1" fmla="val -38228"/>
              <a:gd name="adj2" fmla="val -174573"/>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smtClean="0">
                <a:ln>
                  <a:noFill/>
                </a:ln>
                <a:solidFill>
                  <a:schemeClr val="tx1"/>
                </a:solidFill>
                <a:effectLst/>
                <a:latin typeface="Arial" charset="0"/>
              </a:rPr>
              <a:t>Mrs</a:t>
            </a:r>
            <a:r>
              <a:rPr kumimoji="0" lang="zh-CN" altLang="en-US" sz="1400" b="1" i="0" u="none" strike="noStrike" cap="none" normalizeH="0" baseline="0" dirty="0" smtClean="0">
                <a:ln>
                  <a:noFill/>
                </a:ln>
                <a:solidFill>
                  <a:schemeClr val="tx1"/>
                </a:solidFill>
                <a:effectLst/>
                <a:latin typeface="Arial" charset="0"/>
              </a:rPr>
              <a:t>消息的显示</a:t>
            </a:r>
          </a:p>
        </p:txBody>
      </p:sp>
      <p:sp>
        <p:nvSpPr>
          <p:cNvPr id="5" name="灯片编号占位符 4"/>
          <p:cNvSpPr>
            <a:spLocks noGrp="1"/>
          </p:cNvSpPr>
          <p:nvPr>
            <p:ph type="sldNum" sz="quarter" idx="11"/>
          </p:nvPr>
        </p:nvSpPr>
        <p:spPr/>
        <p:txBody>
          <a:bodyPr/>
          <a:lstStyle/>
          <a:p>
            <a:fld id="{1901A79D-99CC-4B16-BA26-B8EB49A18505}" type="slidenum">
              <a:rPr lang="en-US" altLang="zh-CN" smtClean="0"/>
              <a:pPr/>
              <a:t>14</a:t>
            </a:fld>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WordArt 2"/>
          <p:cNvSpPr>
            <a:spLocks noChangeArrowheads="1" noChangeShapeType="1" noTextEdit="1"/>
          </p:cNvSpPr>
          <p:nvPr/>
        </p:nvSpPr>
        <p:spPr bwMode="gray">
          <a:xfrm>
            <a:off x="1981200" y="3657600"/>
            <a:ext cx="5410200" cy="685800"/>
          </a:xfrm>
          <a:prstGeom prst="rect">
            <a:avLst/>
          </a:prstGeom>
        </p:spPr>
        <p:txBody>
          <a:bodyPr wrap="none" fromWordArt="1">
            <a:prstTxWarp prst="textDeflate">
              <a:avLst>
                <a:gd name="adj" fmla="val 0"/>
              </a:avLst>
            </a:prstTxWarp>
          </a:bodyPr>
          <a:lstStyle/>
          <a:p>
            <a:pPr algn="ctr"/>
            <a:r>
              <a:rPr lang="en-US" altLang="zh-CN" sz="3600" kern="10" dirty="0">
                <a:ln w="19050">
                  <a:solidFill>
                    <a:srgbClr val="FFFFFF"/>
                  </a:solidFill>
                  <a:round/>
                  <a:headEnd/>
                  <a:tailEnd/>
                </a:ln>
                <a:gradFill rotWithShape="1">
                  <a:gsLst>
                    <a:gs pos="0">
                      <a:schemeClr val="accent2"/>
                    </a:gs>
                    <a:gs pos="100000">
                      <a:schemeClr val="folHlink"/>
                    </a:gs>
                  </a:gsLst>
                  <a:lin ang="0" scaled="1"/>
                </a:gradFill>
                <a:effectLst>
                  <a:outerShdw dist="53882" dir="2700000" algn="ctr" rotWithShape="0">
                    <a:schemeClr val="tx1">
                      <a:alpha val="50000"/>
                    </a:schemeClr>
                  </a:outerShdw>
                </a:effectLst>
                <a:latin typeface="Arial"/>
                <a:cs typeface="Arial"/>
              </a:rPr>
              <a:t>Thank You !</a:t>
            </a:r>
            <a:endParaRPr lang="zh-CN" altLang="en-US" sz="3600" kern="10" dirty="0">
              <a:ln w="19050">
                <a:solidFill>
                  <a:srgbClr val="FFFFFF"/>
                </a:solidFill>
                <a:round/>
                <a:headEnd/>
                <a:tailEnd/>
              </a:ln>
              <a:gradFill rotWithShape="1">
                <a:gsLst>
                  <a:gs pos="0">
                    <a:schemeClr val="accent2"/>
                  </a:gs>
                  <a:gs pos="100000">
                    <a:schemeClr val="folHlink"/>
                  </a:gs>
                </a:gsLst>
                <a:lin ang="0" scaled="1"/>
              </a:gradFill>
              <a:effectLst>
                <a:outerShdw dist="53882" dir="2700000" algn="ctr" rotWithShape="0">
                  <a:schemeClr val="tx1">
                    <a:alpha val="50000"/>
                  </a:schemeClr>
                </a:outerShdw>
              </a:effectLst>
              <a:latin typeface="Arial"/>
              <a:cs typeface="Arial"/>
            </a:endParaRPr>
          </a:p>
        </p:txBody>
      </p:sp>
      <p:pic>
        <p:nvPicPr>
          <p:cNvPr id="4" name="Picture 4" descr="iheplogo"/>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772816"/>
            <a:ext cx="2736304" cy="1728192"/>
          </a:xfrm>
          <a:prstGeom prst="rect">
            <a:avLst/>
          </a:prstGeom>
          <a:noFill/>
          <a:extLst/>
        </p:spPr>
      </p:pic>
      <p:sp>
        <p:nvSpPr>
          <p:cNvPr id="2" name="副标题 1"/>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fill="hold"/>
                                        <p:tgtEl>
                                          <p:spTgt spid="82946"/>
                                        </p:tgtEl>
                                        <p:attrNameLst>
                                          <p:attrName>ppt_w</p:attrName>
                                        </p:attrNameLst>
                                      </p:cBhvr>
                                      <p:tavLst>
                                        <p:tav tm="0">
                                          <p:val>
                                            <p:fltVal val="0"/>
                                          </p:val>
                                        </p:tav>
                                        <p:tav tm="100000">
                                          <p:val>
                                            <p:strVal val="#ppt_w"/>
                                          </p:val>
                                        </p:tav>
                                      </p:tavLst>
                                    </p:anim>
                                    <p:anim calcmode="lin" valueType="num">
                                      <p:cBhvr>
                                        <p:cTn id="8" dur="500" fill="hold"/>
                                        <p:tgtEl>
                                          <p:spTgt spid="82946"/>
                                        </p:tgtEl>
                                        <p:attrNameLst>
                                          <p:attrName>ppt_h</p:attrName>
                                        </p:attrNameLst>
                                      </p:cBhvr>
                                      <p:tavLst>
                                        <p:tav tm="0">
                                          <p:val>
                                            <p:fltVal val="0"/>
                                          </p:val>
                                        </p:tav>
                                        <p:tav tm="100000">
                                          <p:val>
                                            <p:strVal val="#ppt_h"/>
                                          </p:val>
                                        </p:tav>
                                      </p:tavLst>
                                    </p:anim>
                                    <p:animEffect transition="in" filter="fade">
                                      <p:cBhvr>
                                        <p:cTn id="9"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CN" altLang="en-US" dirty="0" smtClean="0">
                <a:ea typeface="宋体" charset="-122"/>
              </a:rPr>
              <a:t>主要内容</a:t>
            </a:r>
            <a:endParaRPr lang="en-US" altLang="zh-CN" dirty="0">
              <a:solidFill>
                <a:schemeClr val="accent1"/>
              </a:solidFill>
              <a:ea typeface="宋体" charset="-122"/>
            </a:endParaRPr>
          </a:p>
        </p:txBody>
      </p:sp>
      <p:grpSp>
        <p:nvGrpSpPr>
          <p:cNvPr id="84000" name="Group 32"/>
          <p:cNvGrpSpPr>
            <a:grpSpLocks/>
          </p:cNvGrpSpPr>
          <p:nvPr/>
        </p:nvGrpSpPr>
        <p:grpSpPr bwMode="auto">
          <a:xfrm>
            <a:off x="1828800" y="2024063"/>
            <a:ext cx="5410200" cy="665162"/>
            <a:chOff x="1152" y="1275"/>
            <a:chExt cx="3408" cy="419"/>
          </a:xfrm>
        </p:grpSpPr>
        <p:grpSp>
          <p:nvGrpSpPr>
            <p:cNvPr id="83971" name="Group 3"/>
            <p:cNvGrpSpPr>
              <a:grpSpLocks/>
            </p:cNvGrpSpPr>
            <p:nvPr/>
          </p:nvGrpSpPr>
          <p:grpSpPr bwMode="auto">
            <a:xfrm>
              <a:off x="1152" y="1275"/>
              <a:ext cx="480" cy="419"/>
              <a:chOff x="1110" y="2656"/>
              <a:chExt cx="1549" cy="1351"/>
            </a:xfrm>
          </p:grpSpPr>
          <p:sp>
            <p:nvSpPr>
              <p:cNvPr id="83972"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73"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74"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979" name="Line 11"/>
            <p:cNvSpPr>
              <a:spLocks noChangeShapeType="1"/>
            </p:cNvSpPr>
            <p:nvPr/>
          </p:nvSpPr>
          <p:spPr bwMode="auto">
            <a:xfrm>
              <a:off x="1536" y="1659"/>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0" name="Text Box 12"/>
            <p:cNvSpPr txBox="1">
              <a:spLocks noChangeArrowheads="1"/>
            </p:cNvSpPr>
            <p:nvPr/>
          </p:nvSpPr>
          <p:spPr bwMode="auto">
            <a:xfrm>
              <a:off x="2160" y="1323"/>
              <a:ext cx="8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0" dirty="0" smtClean="0">
                  <a:ea typeface="宋体" charset="-122"/>
                </a:rPr>
                <a:t>简要概述</a:t>
              </a:r>
              <a:endParaRPr lang="en-US" altLang="zh-CN" sz="2400" b="0" dirty="0">
                <a:ea typeface="宋体" charset="-122"/>
              </a:endParaRPr>
            </a:p>
          </p:txBody>
        </p:sp>
        <p:sp>
          <p:nvSpPr>
            <p:cNvPr id="83981" name="Text Box 13"/>
            <p:cNvSpPr txBox="1">
              <a:spLocks noChangeArrowheads="1"/>
            </p:cNvSpPr>
            <p:nvPr/>
          </p:nvSpPr>
          <p:spPr bwMode="gray">
            <a:xfrm>
              <a:off x="1276" y="1337"/>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1</a:t>
              </a:r>
            </a:p>
          </p:txBody>
        </p:sp>
      </p:grpSp>
      <p:grpSp>
        <p:nvGrpSpPr>
          <p:cNvPr id="84001" name="Group 33"/>
          <p:cNvGrpSpPr>
            <a:grpSpLocks/>
          </p:cNvGrpSpPr>
          <p:nvPr/>
        </p:nvGrpSpPr>
        <p:grpSpPr bwMode="auto">
          <a:xfrm>
            <a:off x="1828800" y="2938463"/>
            <a:ext cx="5410200" cy="665162"/>
            <a:chOff x="1152" y="1851"/>
            <a:chExt cx="3408" cy="419"/>
          </a:xfrm>
        </p:grpSpPr>
        <p:grpSp>
          <p:nvGrpSpPr>
            <p:cNvPr id="83975" name="Group 7"/>
            <p:cNvGrpSpPr>
              <a:grpSpLocks/>
            </p:cNvGrpSpPr>
            <p:nvPr/>
          </p:nvGrpSpPr>
          <p:grpSpPr bwMode="auto">
            <a:xfrm>
              <a:off x="1152" y="1851"/>
              <a:ext cx="480" cy="419"/>
              <a:chOff x="3174" y="2656"/>
              <a:chExt cx="1549" cy="1351"/>
            </a:xfrm>
          </p:grpSpPr>
          <p:sp>
            <p:nvSpPr>
              <p:cNvPr id="83976"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77"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78"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982" name="Line 14"/>
            <p:cNvSpPr>
              <a:spLocks noChangeShapeType="1"/>
            </p:cNvSpPr>
            <p:nvPr/>
          </p:nvSpPr>
          <p:spPr bwMode="auto">
            <a:xfrm>
              <a:off x="1536" y="2235"/>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3" name="Text Box 15"/>
            <p:cNvSpPr txBox="1">
              <a:spLocks noChangeArrowheads="1"/>
            </p:cNvSpPr>
            <p:nvPr/>
          </p:nvSpPr>
          <p:spPr bwMode="auto">
            <a:xfrm>
              <a:off x="2160" y="1899"/>
              <a:ext cx="186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0" dirty="0">
                  <a:ea typeface="宋体" charset="-122"/>
                </a:rPr>
                <a:t>监测系统</a:t>
              </a:r>
              <a:r>
                <a:rPr lang="zh-CN" altLang="en-US" sz="2400" b="0" dirty="0" smtClean="0">
                  <a:ea typeface="宋体" charset="-122"/>
                </a:rPr>
                <a:t>的总体框架</a:t>
              </a:r>
              <a:endParaRPr lang="en-US" altLang="zh-CN" sz="2400" b="0" dirty="0">
                <a:ea typeface="宋体" charset="-122"/>
              </a:endParaRPr>
            </a:p>
          </p:txBody>
        </p:sp>
        <p:sp>
          <p:nvSpPr>
            <p:cNvPr id="83984" name="Text Box 16"/>
            <p:cNvSpPr txBox="1">
              <a:spLocks noChangeArrowheads="1"/>
            </p:cNvSpPr>
            <p:nvPr/>
          </p:nvSpPr>
          <p:spPr bwMode="gray">
            <a:xfrm>
              <a:off x="1276" y="191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2</a:t>
              </a:r>
            </a:p>
          </p:txBody>
        </p:sp>
      </p:grpSp>
      <p:grpSp>
        <p:nvGrpSpPr>
          <p:cNvPr id="84002" name="Group 34"/>
          <p:cNvGrpSpPr>
            <a:grpSpLocks/>
          </p:cNvGrpSpPr>
          <p:nvPr/>
        </p:nvGrpSpPr>
        <p:grpSpPr bwMode="auto">
          <a:xfrm>
            <a:off x="1828800" y="3830638"/>
            <a:ext cx="5410200" cy="665162"/>
            <a:chOff x="1152" y="2413"/>
            <a:chExt cx="3408" cy="419"/>
          </a:xfrm>
        </p:grpSpPr>
        <p:grpSp>
          <p:nvGrpSpPr>
            <p:cNvPr id="83985" name="Group 17"/>
            <p:cNvGrpSpPr>
              <a:grpSpLocks/>
            </p:cNvGrpSpPr>
            <p:nvPr/>
          </p:nvGrpSpPr>
          <p:grpSpPr bwMode="auto">
            <a:xfrm>
              <a:off x="1152" y="2413"/>
              <a:ext cx="480" cy="419"/>
              <a:chOff x="1110" y="2656"/>
              <a:chExt cx="1549" cy="1351"/>
            </a:xfrm>
          </p:grpSpPr>
          <p:sp>
            <p:nvSpPr>
              <p:cNvPr id="8398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8"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993" name="Line 25"/>
            <p:cNvSpPr>
              <a:spLocks noChangeShapeType="1"/>
            </p:cNvSpPr>
            <p:nvPr/>
          </p:nvSpPr>
          <p:spPr bwMode="auto">
            <a:xfrm>
              <a:off x="1536" y="2797"/>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94" name="Text Box 26"/>
            <p:cNvSpPr txBox="1">
              <a:spLocks noChangeArrowheads="1"/>
            </p:cNvSpPr>
            <p:nvPr/>
          </p:nvSpPr>
          <p:spPr bwMode="auto">
            <a:xfrm>
              <a:off x="2160" y="2461"/>
              <a:ext cx="176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0" dirty="0" smtClean="0">
                  <a:ea typeface="宋体" charset="-122"/>
                </a:rPr>
                <a:t>Web service</a:t>
              </a:r>
              <a:r>
                <a:rPr lang="zh-CN" altLang="en-US" sz="2400" b="0" dirty="0" smtClean="0">
                  <a:ea typeface="宋体" charset="-122"/>
                </a:rPr>
                <a:t>的搭建</a:t>
              </a:r>
              <a:endParaRPr lang="en-US" altLang="zh-CN" sz="2400" b="0" dirty="0">
                <a:ea typeface="宋体" charset="-122"/>
              </a:endParaRPr>
            </a:p>
          </p:txBody>
        </p:sp>
        <p:sp>
          <p:nvSpPr>
            <p:cNvPr id="83995" name="Text Box 27"/>
            <p:cNvSpPr txBox="1">
              <a:spLocks noChangeArrowheads="1"/>
            </p:cNvSpPr>
            <p:nvPr/>
          </p:nvSpPr>
          <p:spPr bwMode="gray">
            <a:xfrm>
              <a:off x="1276" y="247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3</a:t>
              </a:r>
            </a:p>
          </p:txBody>
        </p:sp>
      </p:grpSp>
      <p:grpSp>
        <p:nvGrpSpPr>
          <p:cNvPr id="84003" name="Group 35"/>
          <p:cNvGrpSpPr>
            <a:grpSpLocks/>
          </p:cNvGrpSpPr>
          <p:nvPr/>
        </p:nvGrpSpPr>
        <p:grpSpPr bwMode="auto">
          <a:xfrm>
            <a:off x="1828800" y="4745038"/>
            <a:ext cx="5410200" cy="665162"/>
            <a:chOff x="1152" y="2989"/>
            <a:chExt cx="3408" cy="419"/>
          </a:xfrm>
        </p:grpSpPr>
        <p:grpSp>
          <p:nvGrpSpPr>
            <p:cNvPr id="83989" name="Group 21"/>
            <p:cNvGrpSpPr>
              <a:grpSpLocks/>
            </p:cNvGrpSpPr>
            <p:nvPr/>
          </p:nvGrpSpPr>
          <p:grpSpPr bwMode="auto">
            <a:xfrm>
              <a:off x="1152" y="2989"/>
              <a:ext cx="480" cy="419"/>
              <a:chOff x="3174" y="2656"/>
              <a:chExt cx="1549" cy="1351"/>
            </a:xfrm>
          </p:grpSpPr>
          <p:sp>
            <p:nvSpPr>
              <p:cNvPr id="83990"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91"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92"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996" name="Line 28"/>
            <p:cNvSpPr>
              <a:spLocks noChangeShapeType="1"/>
            </p:cNvSpPr>
            <p:nvPr/>
          </p:nvSpPr>
          <p:spPr bwMode="auto">
            <a:xfrm>
              <a:off x="1536" y="3373"/>
              <a:ext cx="3024" cy="0"/>
            </a:xfrm>
            <a:prstGeom prst="line">
              <a:avLst/>
            </a:prstGeom>
            <a:noFill/>
            <a:ln w="25400">
              <a:solidFill>
                <a:schemeClr val="folHlink"/>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97" name="Text Box 29"/>
            <p:cNvSpPr txBox="1">
              <a:spLocks noChangeArrowheads="1"/>
            </p:cNvSpPr>
            <p:nvPr/>
          </p:nvSpPr>
          <p:spPr bwMode="auto">
            <a:xfrm>
              <a:off x="2160" y="3037"/>
              <a:ext cx="86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CN" sz="2400" b="0" dirty="0">
                  <a:ea typeface="宋体" charset="-122"/>
                </a:rPr>
                <a:t>web</a:t>
              </a:r>
              <a:r>
                <a:rPr lang="zh-CN" altLang="en-US" sz="2400" b="0" dirty="0" smtClean="0">
                  <a:ea typeface="宋体" charset="-122"/>
                </a:rPr>
                <a:t>界面</a:t>
              </a:r>
              <a:endParaRPr lang="en-US" altLang="zh-CN" sz="2400" b="0" dirty="0">
                <a:ea typeface="宋体" charset="-122"/>
              </a:endParaRPr>
            </a:p>
          </p:txBody>
        </p:sp>
        <p:sp>
          <p:nvSpPr>
            <p:cNvPr id="83998" name="Text Box 30"/>
            <p:cNvSpPr txBox="1">
              <a:spLocks noChangeArrowheads="1"/>
            </p:cNvSpPr>
            <p:nvPr/>
          </p:nvSpPr>
          <p:spPr bwMode="gray">
            <a:xfrm>
              <a:off x="1276" y="305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4</a:t>
              </a:r>
            </a:p>
          </p:txBody>
        </p:sp>
      </p:grpSp>
      <p:sp>
        <p:nvSpPr>
          <p:cNvPr id="83999" name="Text Box 31"/>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b="0"/>
          </a:p>
        </p:txBody>
      </p:sp>
      <p:sp>
        <p:nvSpPr>
          <p:cNvPr id="2" name="灯片编号占位符 1"/>
          <p:cNvSpPr>
            <a:spLocks noGrp="1"/>
          </p:cNvSpPr>
          <p:nvPr>
            <p:ph type="sldNum" sz="quarter" idx="11"/>
          </p:nvPr>
        </p:nvSpPr>
        <p:spPr/>
        <p:txBody>
          <a:bodyPr/>
          <a:lstStyle/>
          <a:p>
            <a:fld id="{A6F9ABD2-61DB-45E9-9FBB-520BD49CE3C1}" type="slidenum">
              <a:rPr lang="en-US" altLang="zh-CN" smtClean="0"/>
              <a:pPr/>
              <a:t>2</a:t>
            </a:fld>
            <a:endParaRPr lang="en-US"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dirty="0" smtClean="0">
                <a:ea typeface="宋体" charset="-122"/>
              </a:rPr>
              <a:t>简要概述</a:t>
            </a:r>
            <a:endParaRPr lang="en-US" altLang="zh-CN" dirty="0">
              <a:ea typeface="宋体"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39638779"/>
              </p:ext>
            </p:extLst>
          </p:nvPr>
        </p:nvGraphicFramePr>
        <p:xfrm>
          <a:off x="1547664" y="3717032"/>
          <a:ext cx="6018213" cy="1944688"/>
        </p:xfrm>
        <a:graphic>
          <a:graphicData uri="http://schemas.openxmlformats.org/presentationml/2006/ole">
            <mc:AlternateContent xmlns:mc="http://schemas.openxmlformats.org/markup-compatibility/2006">
              <mc:Choice xmlns:v="urn:schemas-microsoft-com:vml" Requires="v">
                <p:oleObj spid="_x0000_s41999" name="Visio" r:id="rId4" imgW="5790673" imgH="1867531" progId="Visio.Drawing.11">
                  <p:embed/>
                </p:oleObj>
              </mc:Choice>
              <mc:Fallback>
                <p:oleObj name="Visio" r:id="rId4" imgW="5790673" imgH="1867531" progId="Visio.Drawing.11">
                  <p:embed/>
                  <p:pic>
                    <p:nvPicPr>
                      <p:cNvPr id="0" name="对象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3717032"/>
                        <a:ext cx="601821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内容占位符 4"/>
          <p:cNvSpPr>
            <a:spLocks noGrp="1"/>
          </p:cNvSpPr>
          <p:nvPr>
            <p:ph idx="1"/>
          </p:nvPr>
        </p:nvSpPr>
        <p:spPr>
          <a:xfrm>
            <a:off x="1187624" y="1412776"/>
            <a:ext cx="7499176" cy="2160240"/>
          </a:xfrm>
        </p:spPr>
        <p:txBody>
          <a:bodyPr/>
          <a:lstStyle/>
          <a:p>
            <a:pPr marL="0" indent="0">
              <a:buNone/>
            </a:pPr>
            <a:r>
              <a:rPr lang="zh-CN" altLang="en-US" sz="3200" b="1" dirty="0" smtClean="0"/>
              <a:t>通用数据获取系统的主要任务</a:t>
            </a:r>
            <a:endParaRPr lang="en-US" altLang="zh-CN" sz="3200" b="1" dirty="0" smtClean="0"/>
          </a:p>
          <a:p>
            <a:pPr>
              <a:buFont typeface="Wingdings" pitchFamily="2" charset="2"/>
              <a:buChar char="Ø"/>
            </a:pPr>
            <a:r>
              <a:rPr lang="zh-CN" altLang="en-US" b="1" dirty="0" smtClean="0">
                <a:solidFill>
                  <a:schemeClr val="accent4"/>
                </a:solidFill>
              </a:rPr>
              <a:t>获取触发判选的电子学数据</a:t>
            </a:r>
            <a:endParaRPr lang="en-US" altLang="zh-CN" b="1" dirty="0" smtClean="0">
              <a:solidFill>
                <a:schemeClr val="accent4"/>
              </a:solidFill>
            </a:endParaRPr>
          </a:p>
          <a:p>
            <a:pPr>
              <a:buFont typeface="Wingdings" pitchFamily="2" charset="2"/>
              <a:buChar char="Ø"/>
            </a:pPr>
            <a:r>
              <a:rPr lang="zh-CN" altLang="en-US" b="1" dirty="0" smtClean="0">
                <a:solidFill>
                  <a:schemeClr val="accent4"/>
                </a:solidFill>
              </a:rPr>
              <a:t>组装事例并且存储数据</a:t>
            </a:r>
            <a:endParaRPr lang="en-US" altLang="zh-CN" b="1" dirty="0" smtClean="0">
              <a:solidFill>
                <a:schemeClr val="accent4"/>
              </a:solidFill>
            </a:endParaRPr>
          </a:p>
          <a:p>
            <a:pPr>
              <a:buFont typeface="Wingdings" pitchFamily="2" charset="2"/>
              <a:buChar char="Ø"/>
            </a:pPr>
            <a:r>
              <a:rPr lang="zh-CN" altLang="en-US" b="1" dirty="0" smtClean="0">
                <a:solidFill>
                  <a:schemeClr val="accent4"/>
                </a:solidFill>
              </a:rPr>
              <a:t>监控运行状态</a:t>
            </a:r>
            <a:endParaRPr lang="en-US" altLang="zh-CN" b="1" dirty="0" smtClean="0">
              <a:solidFill>
                <a:schemeClr val="accent4"/>
              </a:solidFill>
            </a:endParaRPr>
          </a:p>
          <a:p>
            <a:pPr>
              <a:buFont typeface="Wingdings" pitchFamily="2" charset="2"/>
              <a:buChar char="Ø"/>
            </a:pPr>
            <a:endParaRPr lang="zh-CN" altLang="en-US" b="1" dirty="0"/>
          </a:p>
        </p:txBody>
      </p:sp>
      <p:sp>
        <p:nvSpPr>
          <p:cNvPr id="6" name="灯片编号占位符 5"/>
          <p:cNvSpPr>
            <a:spLocks noGrp="1"/>
          </p:cNvSpPr>
          <p:nvPr>
            <p:ph type="sldNum" sz="quarter" idx="11"/>
          </p:nvPr>
        </p:nvSpPr>
        <p:spPr/>
        <p:txBody>
          <a:bodyPr/>
          <a:lstStyle/>
          <a:p>
            <a:fld id="{A6F9ABD2-61DB-45E9-9FBB-520BD49CE3C1}" type="slidenum">
              <a:rPr lang="en-US" altLang="zh-CN" smtClean="0"/>
              <a:pPr/>
              <a:t>3</a:t>
            </a:fld>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dirty="0" smtClean="0">
                <a:ea typeface="宋体" charset="-122"/>
              </a:rPr>
              <a:t>简要概述</a:t>
            </a:r>
            <a:endParaRPr lang="en-US" altLang="zh-CN" dirty="0">
              <a:ea typeface="宋体" charset="-122"/>
            </a:endParaRPr>
          </a:p>
        </p:txBody>
      </p:sp>
      <p:sp>
        <p:nvSpPr>
          <p:cNvPr id="3" name="TextBox 2"/>
          <p:cNvSpPr txBox="1"/>
          <p:nvPr/>
        </p:nvSpPr>
        <p:spPr>
          <a:xfrm>
            <a:off x="2538877" y="1014757"/>
            <a:ext cx="4464496" cy="461665"/>
          </a:xfrm>
          <a:prstGeom prst="rect">
            <a:avLst/>
          </a:prstGeom>
          <a:noFill/>
        </p:spPr>
        <p:txBody>
          <a:bodyPr wrap="square" rtlCol="0">
            <a:spAutoFit/>
          </a:bodyPr>
          <a:lstStyle/>
          <a:p>
            <a:r>
              <a:rPr lang="zh-CN" altLang="en-US" sz="2400" dirty="0"/>
              <a:t>大亚</a:t>
            </a:r>
            <a:r>
              <a:rPr lang="zh-CN" altLang="en-US" sz="2400" dirty="0" smtClean="0"/>
              <a:t>湾</a:t>
            </a:r>
            <a:r>
              <a:rPr lang="en-US" altLang="zh-CN" sz="2400" dirty="0" smtClean="0"/>
              <a:t>DAQ</a:t>
            </a:r>
            <a:r>
              <a:rPr lang="zh-CN" altLang="en-US" sz="2400" dirty="0" smtClean="0"/>
              <a:t>远程登录软件界面</a:t>
            </a:r>
            <a:endParaRPr lang="zh-CN" altLang="en-US" sz="2400" dirty="0"/>
          </a:p>
        </p:txBody>
      </p:sp>
      <p:pic>
        <p:nvPicPr>
          <p:cNvPr id="14" name="内容占位符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1432" y="1700808"/>
            <a:ext cx="6450255" cy="4439871"/>
          </a:xfrm>
        </p:spPr>
      </p:pic>
      <p:sp>
        <p:nvSpPr>
          <p:cNvPr id="17" name="AutoShape 5"/>
          <p:cNvSpPr>
            <a:spLocks noChangeArrowheads="1"/>
          </p:cNvSpPr>
          <p:nvPr/>
        </p:nvSpPr>
        <p:spPr bwMode="auto">
          <a:xfrm>
            <a:off x="125685" y="2133600"/>
            <a:ext cx="1584325" cy="646113"/>
          </a:xfrm>
          <a:prstGeom prst="wedgeRoundRectCallout">
            <a:avLst>
              <a:gd name="adj1" fmla="val 69037"/>
              <a:gd name="adj2" fmla="val 106019"/>
              <a:gd name="adj3" fmla="val 16667"/>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a:lstStyle/>
          <a:p>
            <a:r>
              <a:rPr lang="en-US" altLang="zh-CN" dirty="0">
                <a:solidFill>
                  <a:schemeClr val="accent4"/>
                </a:solidFill>
              </a:rPr>
              <a:t>Run control panel</a:t>
            </a:r>
          </a:p>
        </p:txBody>
      </p:sp>
      <p:sp>
        <p:nvSpPr>
          <p:cNvPr id="18" name="AutoShape 6"/>
          <p:cNvSpPr>
            <a:spLocks noChangeArrowheads="1"/>
          </p:cNvSpPr>
          <p:nvPr/>
        </p:nvSpPr>
        <p:spPr bwMode="auto">
          <a:xfrm>
            <a:off x="125685" y="4714514"/>
            <a:ext cx="1584325" cy="647700"/>
          </a:xfrm>
          <a:prstGeom prst="wedgeRoundRectCallout">
            <a:avLst>
              <a:gd name="adj1" fmla="val 84870"/>
              <a:gd name="adj2" fmla="val -86519"/>
              <a:gd name="adj3" fmla="val 16667"/>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a:lstStyle/>
          <a:p>
            <a:r>
              <a:rPr lang="en-US" altLang="zh-CN" dirty="0">
                <a:solidFill>
                  <a:schemeClr val="accent4"/>
                </a:solidFill>
              </a:rPr>
              <a:t>Running </a:t>
            </a:r>
            <a:r>
              <a:rPr lang="en-US" altLang="zh-CN" dirty="0" smtClean="0">
                <a:solidFill>
                  <a:schemeClr val="accent4"/>
                </a:solidFill>
              </a:rPr>
              <a:t>information</a:t>
            </a:r>
            <a:endParaRPr lang="en-US" altLang="zh-CN" dirty="0">
              <a:solidFill>
                <a:schemeClr val="accent4"/>
              </a:solidFill>
            </a:endParaRPr>
          </a:p>
        </p:txBody>
      </p:sp>
      <p:sp>
        <p:nvSpPr>
          <p:cNvPr id="19" name="圆角矩形标注 18"/>
          <p:cNvSpPr/>
          <p:nvPr/>
        </p:nvSpPr>
        <p:spPr bwMode="auto">
          <a:xfrm>
            <a:off x="251520" y="5969322"/>
            <a:ext cx="1584176" cy="720080"/>
          </a:xfrm>
          <a:prstGeom prst="wedgeRoundRectCallout">
            <a:avLst>
              <a:gd name="adj1" fmla="val 110116"/>
              <a:gd name="adj2" fmla="val -73446"/>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US" altLang="zh-CN" dirty="0" smtClean="0">
                <a:solidFill>
                  <a:schemeClr val="accent4"/>
                </a:solidFill>
              </a:rPr>
              <a:t>Message report panel</a:t>
            </a:r>
            <a:endParaRPr lang="en-US" altLang="zh-CN" dirty="0">
              <a:solidFill>
                <a:schemeClr val="accent4"/>
              </a:solidFill>
            </a:endParaRPr>
          </a:p>
        </p:txBody>
      </p:sp>
      <p:sp>
        <p:nvSpPr>
          <p:cNvPr id="20" name="圆角矩形标注 19"/>
          <p:cNvSpPr/>
          <p:nvPr/>
        </p:nvSpPr>
        <p:spPr bwMode="auto">
          <a:xfrm>
            <a:off x="7142325" y="5145234"/>
            <a:ext cx="1368151" cy="455219"/>
          </a:xfrm>
          <a:prstGeom prst="wedgeRoundRectCallout">
            <a:avLst>
              <a:gd name="adj1" fmla="val -79621"/>
              <a:gd name="adj2" fmla="val -158743"/>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rPr>
              <a:t>Data Flow</a:t>
            </a:r>
            <a:endParaRPr kumimoji="0" lang="zh-CN" altLang="en-US" sz="1800" b="1" i="0" u="none" strike="noStrike" cap="none" normalizeH="0" baseline="0" dirty="0" smtClean="0">
              <a:ln>
                <a:noFill/>
              </a:ln>
              <a:solidFill>
                <a:schemeClr val="tx1"/>
              </a:solidFill>
              <a:effectLst/>
              <a:latin typeface="Arial" charset="0"/>
            </a:endParaRPr>
          </a:p>
        </p:txBody>
      </p:sp>
      <p:sp>
        <p:nvSpPr>
          <p:cNvPr id="21" name="AutoShape 9"/>
          <p:cNvSpPr>
            <a:spLocks noChangeArrowheads="1"/>
          </p:cNvSpPr>
          <p:nvPr/>
        </p:nvSpPr>
        <p:spPr bwMode="auto">
          <a:xfrm>
            <a:off x="7142325" y="2636839"/>
            <a:ext cx="1944216" cy="648146"/>
          </a:xfrm>
          <a:prstGeom prst="wedgeRoundRectCallout">
            <a:avLst>
              <a:gd name="adj1" fmla="val -130825"/>
              <a:gd name="adj2" fmla="val -73214"/>
              <a:gd name="adj3" fmla="val 16667"/>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a:lstStyle/>
          <a:p>
            <a:r>
              <a:rPr lang="en-US" altLang="zh-CN" dirty="0">
                <a:solidFill>
                  <a:schemeClr val="accent4"/>
                </a:solidFill>
              </a:rPr>
              <a:t>Run parameter</a:t>
            </a:r>
          </a:p>
          <a:p>
            <a:r>
              <a:rPr lang="en-US" altLang="zh-CN" dirty="0">
                <a:solidFill>
                  <a:schemeClr val="accent4"/>
                </a:solidFill>
              </a:rPr>
              <a:t>panel</a:t>
            </a:r>
          </a:p>
        </p:txBody>
      </p:sp>
      <p:sp>
        <p:nvSpPr>
          <p:cNvPr id="22" name="圆角矩形标注 21"/>
          <p:cNvSpPr/>
          <p:nvPr/>
        </p:nvSpPr>
        <p:spPr bwMode="auto">
          <a:xfrm>
            <a:off x="739170" y="1418783"/>
            <a:ext cx="1941680" cy="360040"/>
          </a:xfrm>
          <a:prstGeom prst="wedgeRoundRectCallout">
            <a:avLst>
              <a:gd name="adj1" fmla="val 80141"/>
              <a:gd name="adj2" fmla="val 267710"/>
              <a:gd name="adj3" fmla="val 16667"/>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US" altLang="zh-CN" dirty="0" smtClean="0">
                <a:solidFill>
                  <a:schemeClr val="accent4"/>
                </a:solidFill>
              </a:rPr>
              <a:t>Running status</a:t>
            </a:r>
            <a:endParaRPr lang="en-US" altLang="zh-CN" dirty="0">
              <a:solidFill>
                <a:schemeClr val="accent4"/>
              </a:solidFill>
            </a:endParaRPr>
          </a:p>
        </p:txBody>
      </p:sp>
      <p:sp>
        <p:nvSpPr>
          <p:cNvPr id="15" name="矩形 14"/>
          <p:cNvSpPr/>
          <p:nvPr/>
        </p:nvSpPr>
        <p:spPr>
          <a:xfrm>
            <a:off x="3923928" y="2430354"/>
            <a:ext cx="2171582"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20000" b="1" cap="none" spc="50" dirty="0" smtClean="0">
                <a:ln w="11430"/>
                <a:solidFill>
                  <a:srgbClr val="FF0000"/>
                </a:solidFill>
                <a:effectLst>
                  <a:outerShdw blurRad="76200" dist="50800" dir="5400000" algn="tl" rotWithShape="0">
                    <a:srgbClr val="000000">
                      <a:alpha val="65000"/>
                    </a:srgbClr>
                  </a:outerShdw>
                </a:effectLst>
              </a:rPr>
              <a:t>？</a:t>
            </a:r>
            <a:endParaRPr lang="zh-CN" altLang="en-US" sz="20000" b="1" cap="none" spc="50" dirty="0">
              <a:ln w="11430"/>
              <a:solidFill>
                <a:srgbClr val="FF0000"/>
              </a:solidFill>
              <a:effectLst>
                <a:outerShdw blurRad="76200" dist="50800" dir="5400000" algn="tl" rotWithShape="0">
                  <a:srgbClr val="000000">
                    <a:alpha val="65000"/>
                  </a:srgbClr>
                </a:outerShdw>
              </a:effectLst>
            </a:endParaRPr>
          </a:p>
        </p:txBody>
      </p:sp>
      <p:sp>
        <p:nvSpPr>
          <p:cNvPr id="16" name="灯片编号占位符 15"/>
          <p:cNvSpPr>
            <a:spLocks noGrp="1"/>
          </p:cNvSpPr>
          <p:nvPr>
            <p:ph type="sldNum" sz="quarter" idx="11"/>
          </p:nvPr>
        </p:nvSpPr>
        <p:spPr/>
        <p:txBody>
          <a:bodyPr/>
          <a:lstStyle/>
          <a:p>
            <a:fld id="{A6F9ABD2-61DB-45E9-9FBB-520BD49CE3C1}" type="slidenum">
              <a:rPr lang="en-US" altLang="zh-CN" smtClean="0"/>
              <a:pPr/>
              <a:t>4</a:t>
            </a:fld>
            <a:endParaRPr lang="en-US" altLang="zh-CN"/>
          </a:p>
        </p:txBody>
      </p:sp>
    </p:spTree>
    <p:extLst>
      <p:ext uri="{BB962C8B-B14F-4D97-AF65-F5344CB8AC3E}">
        <p14:creationId xmlns:p14="http://schemas.microsoft.com/office/powerpoint/2010/main" val="8670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80">
                                          <p:stCondLst>
                                            <p:cond delay="0"/>
                                          </p:stCondLst>
                                        </p:cTn>
                                        <p:tgtEl>
                                          <p:spTgt spid="15"/>
                                        </p:tgtEl>
                                      </p:cBhvr>
                                    </p:animEffect>
                                    <p:anim calcmode="lin" valueType="num">
                                      <p:cBhvr>
                                        <p:cTn id="5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5" dur="26">
                                          <p:stCondLst>
                                            <p:cond delay="650"/>
                                          </p:stCondLst>
                                        </p:cTn>
                                        <p:tgtEl>
                                          <p:spTgt spid="15"/>
                                        </p:tgtEl>
                                      </p:cBhvr>
                                      <p:to x="100000" y="60000"/>
                                    </p:animScale>
                                    <p:animScale>
                                      <p:cBhvr>
                                        <p:cTn id="56" dur="166" decel="50000">
                                          <p:stCondLst>
                                            <p:cond delay="676"/>
                                          </p:stCondLst>
                                        </p:cTn>
                                        <p:tgtEl>
                                          <p:spTgt spid="15"/>
                                        </p:tgtEl>
                                      </p:cBhvr>
                                      <p:to x="100000" y="100000"/>
                                    </p:animScale>
                                    <p:animScale>
                                      <p:cBhvr>
                                        <p:cTn id="57" dur="26">
                                          <p:stCondLst>
                                            <p:cond delay="1312"/>
                                          </p:stCondLst>
                                        </p:cTn>
                                        <p:tgtEl>
                                          <p:spTgt spid="15"/>
                                        </p:tgtEl>
                                      </p:cBhvr>
                                      <p:to x="100000" y="80000"/>
                                    </p:animScale>
                                    <p:animScale>
                                      <p:cBhvr>
                                        <p:cTn id="58" dur="166" decel="50000">
                                          <p:stCondLst>
                                            <p:cond delay="1338"/>
                                          </p:stCondLst>
                                        </p:cTn>
                                        <p:tgtEl>
                                          <p:spTgt spid="15"/>
                                        </p:tgtEl>
                                      </p:cBhvr>
                                      <p:to x="100000" y="100000"/>
                                    </p:animScale>
                                    <p:animScale>
                                      <p:cBhvr>
                                        <p:cTn id="59" dur="26">
                                          <p:stCondLst>
                                            <p:cond delay="1642"/>
                                          </p:stCondLst>
                                        </p:cTn>
                                        <p:tgtEl>
                                          <p:spTgt spid="15"/>
                                        </p:tgtEl>
                                      </p:cBhvr>
                                      <p:to x="100000" y="90000"/>
                                    </p:animScale>
                                    <p:animScale>
                                      <p:cBhvr>
                                        <p:cTn id="60" dur="166" decel="50000">
                                          <p:stCondLst>
                                            <p:cond delay="1668"/>
                                          </p:stCondLst>
                                        </p:cTn>
                                        <p:tgtEl>
                                          <p:spTgt spid="15"/>
                                        </p:tgtEl>
                                      </p:cBhvr>
                                      <p:to x="100000" y="100000"/>
                                    </p:animScale>
                                    <p:animScale>
                                      <p:cBhvr>
                                        <p:cTn id="61" dur="26">
                                          <p:stCondLst>
                                            <p:cond delay="1808"/>
                                          </p:stCondLst>
                                        </p:cTn>
                                        <p:tgtEl>
                                          <p:spTgt spid="15"/>
                                        </p:tgtEl>
                                      </p:cBhvr>
                                      <p:to x="100000" y="95000"/>
                                    </p:animScale>
                                    <p:animScale>
                                      <p:cBhvr>
                                        <p:cTn id="6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dirty="0" smtClean="0">
                <a:ea typeface="宋体" charset="-122"/>
              </a:rPr>
              <a:t>监测系统的总体框架</a:t>
            </a:r>
            <a:endParaRPr lang="en-US" altLang="zh-CN" dirty="0">
              <a:ea typeface="宋体" charset="-122"/>
            </a:endParaRPr>
          </a:p>
        </p:txBody>
      </p:sp>
      <p:grpSp>
        <p:nvGrpSpPr>
          <p:cNvPr id="7" name="组合 6"/>
          <p:cNvGrpSpPr/>
          <p:nvPr/>
        </p:nvGrpSpPr>
        <p:grpSpPr>
          <a:xfrm>
            <a:off x="563016" y="2045599"/>
            <a:ext cx="1681264" cy="2908391"/>
            <a:chOff x="1090536" y="1528721"/>
            <a:chExt cx="1681264" cy="2908391"/>
          </a:xfrm>
        </p:grpSpPr>
        <p:sp>
          <p:nvSpPr>
            <p:cNvPr id="3" name="圆角矩形 2"/>
            <p:cNvSpPr/>
            <p:nvPr/>
          </p:nvSpPr>
          <p:spPr bwMode="auto">
            <a:xfrm>
              <a:off x="1115616" y="2060848"/>
              <a:ext cx="1656184" cy="2376264"/>
            </a:xfrm>
            <a:prstGeom prst="roundRect">
              <a:avLst>
                <a:gd name="adj" fmla="val 10349"/>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rgbClr val="FFFF00"/>
                </a:solidFill>
                <a:effectLst/>
                <a:latin typeface="Arial" charset="0"/>
              </a:endParaRPr>
            </a:p>
          </p:txBody>
        </p:sp>
        <p:sp>
          <p:nvSpPr>
            <p:cNvPr id="4" name="TextBox 3"/>
            <p:cNvSpPr txBox="1"/>
            <p:nvPr/>
          </p:nvSpPr>
          <p:spPr>
            <a:xfrm>
              <a:off x="1090536" y="1528721"/>
              <a:ext cx="1656184" cy="461665"/>
            </a:xfrm>
            <a:prstGeom prst="rect">
              <a:avLst/>
            </a:prstGeom>
            <a:noFill/>
          </p:spPr>
          <p:txBody>
            <a:bodyPr wrap="square" rtlCol="0">
              <a:spAutoFit/>
            </a:bodyPr>
            <a:lstStyle/>
            <a:p>
              <a:pPr algn="ctr"/>
              <a:r>
                <a:rPr lang="en-US" altLang="zh-CN" sz="2400" dirty="0" smtClean="0"/>
                <a:t>DAQ</a:t>
              </a:r>
              <a:endParaRPr lang="zh-CN" altLang="en-US" sz="2400" dirty="0"/>
            </a:p>
          </p:txBody>
        </p:sp>
        <p:sp>
          <p:nvSpPr>
            <p:cNvPr id="5" name="圆角矩形 4"/>
            <p:cNvSpPr/>
            <p:nvPr/>
          </p:nvSpPr>
          <p:spPr bwMode="auto">
            <a:xfrm>
              <a:off x="1234552" y="2420888"/>
              <a:ext cx="1368152" cy="650925"/>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6" name="TextBox 5"/>
            <p:cNvSpPr txBox="1"/>
            <p:nvPr/>
          </p:nvSpPr>
          <p:spPr>
            <a:xfrm>
              <a:off x="1691680" y="2515517"/>
              <a:ext cx="576064" cy="461665"/>
            </a:xfrm>
            <a:prstGeom prst="rect">
              <a:avLst/>
            </a:prstGeom>
            <a:noFill/>
          </p:spPr>
          <p:txBody>
            <a:bodyPr wrap="square" rtlCol="0">
              <a:spAutoFit/>
            </a:bodyPr>
            <a:lstStyle/>
            <a:p>
              <a:r>
                <a:rPr lang="en-US" altLang="zh-CN" sz="2400" dirty="0" smtClean="0"/>
                <a:t>IS</a:t>
              </a:r>
              <a:endParaRPr lang="zh-CN" altLang="en-US" sz="2400" dirty="0"/>
            </a:p>
          </p:txBody>
        </p:sp>
        <p:sp>
          <p:nvSpPr>
            <p:cNvPr id="28" name="圆角矩形 27"/>
            <p:cNvSpPr/>
            <p:nvPr/>
          </p:nvSpPr>
          <p:spPr bwMode="auto">
            <a:xfrm>
              <a:off x="1259632" y="3368650"/>
              <a:ext cx="1368152" cy="650925"/>
            </a:xfrm>
            <a:prstGeom prst="round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29" name="TextBox 28"/>
            <p:cNvSpPr txBox="1"/>
            <p:nvPr/>
          </p:nvSpPr>
          <p:spPr>
            <a:xfrm>
              <a:off x="1475656" y="3463280"/>
              <a:ext cx="911024" cy="461665"/>
            </a:xfrm>
            <a:prstGeom prst="rect">
              <a:avLst/>
            </a:prstGeom>
            <a:noFill/>
          </p:spPr>
          <p:txBody>
            <a:bodyPr wrap="square" rtlCol="0">
              <a:spAutoFit/>
            </a:bodyPr>
            <a:lstStyle/>
            <a:p>
              <a:r>
                <a:rPr lang="en-US" altLang="zh-CN" sz="2400" dirty="0" smtClean="0"/>
                <a:t>MRS</a:t>
              </a:r>
              <a:endParaRPr lang="zh-CN" altLang="en-US" sz="2400" dirty="0"/>
            </a:p>
          </p:txBody>
        </p:sp>
      </p:grpSp>
      <p:grpSp>
        <p:nvGrpSpPr>
          <p:cNvPr id="12" name="组合 11"/>
          <p:cNvGrpSpPr/>
          <p:nvPr/>
        </p:nvGrpSpPr>
        <p:grpSpPr>
          <a:xfrm>
            <a:off x="3130536" y="2039864"/>
            <a:ext cx="2376264" cy="2908391"/>
            <a:chOff x="4139952" y="1528721"/>
            <a:chExt cx="2376264" cy="2908391"/>
          </a:xfrm>
        </p:grpSpPr>
        <p:sp>
          <p:nvSpPr>
            <p:cNvPr id="66567" name="AutoShape 7"/>
            <p:cNvSpPr>
              <a:spLocks noChangeAspect="1" noChangeArrowheads="1" noTextEdit="1"/>
            </p:cNvSpPr>
            <p:nvPr/>
          </p:nvSpPr>
          <p:spPr bwMode="gray">
            <a:xfrm flipH="1">
              <a:off x="4868863" y="30718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 name="圆角矩形 7"/>
            <p:cNvSpPr/>
            <p:nvPr/>
          </p:nvSpPr>
          <p:spPr bwMode="auto">
            <a:xfrm>
              <a:off x="4139952" y="2060848"/>
              <a:ext cx="2376264" cy="2376264"/>
            </a:xfrm>
            <a:prstGeom prst="roundRect">
              <a:avLst/>
            </a:prstGeom>
            <a:solidFill>
              <a:srgbClr val="FF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9" name="圆角矩形 8"/>
            <p:cNvSpPr/>
            <p:nvPr/>
          </p:nvSpPr>
          <p:spPr bwMode="auto">
            <a:xfrm>
              <a:off x="4355976" y="2467851"/>
              <a:ext cx="1944216" cy="556996"/>
            </a:xfrm>
            <a:prstGeom prst="roundRect">
              <a:avLst/>
            </a:prstGeom>
            <a:solidFill>
              <a:srgbClr val="F4A10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10" name="TextBox 9"/>
            <p:cNvSpPr txBox="1"/>
            <p:nvPr/>
          </p:nvSpPr>
          <p:spPr>
            <a:xfrm>
              <a:off x="4427984" y="2626407"/>
              <a:ext cx="1800200" cy="369332"/>
            </a:xfrm>
            <a:prstGeom prst="rect">
              <a:avLst/>
            </a:prstGeom>
            <a:noFill/>
          </p:spPr>
          <p:txBody>
            <a:bodyPr wrap="square" rtlCol="0">
              <a:spAutoFit/>
            </a:bodyPr>
            <a:lstStyle/>
            <a:p>
              <a:r>
                <a:rPr lang="zh-CN" altLang="en-US" dirty="0" smtClean="0"/>
                <a:t>信息系统模块</a:t>
              </a:r>
              <a:endParaRPr lang="zh-CN" altLang="en-US" dirty="0"/>
            </a:p>
          </p:txBody>
        </p:sp>
        <p:sp>
          <p:nvSpPr>
            <p:cNvPr id="34" name="圆角矩形 33"/>
            <p:cNvSpPr/>
            <p:nvPr/>
          </p:nvSpPr>
          <p:spPr bwMode="auto">
            <a:xfrm>
              <a:off x="4355976" y="3356992"/>
              <a:ext cx="1944216" cy="622301"/>
            </a:xfrm>
            <a:prstGeom prst="roundRect">
              <a:avLst/>
            </a:prstGeom>
            <a:solidFill>
              <a:srgbClr val="F4A10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35" name="TextBox 34"/>
            <p:cNvSpPr txBox="1"/>
            <p:nvPr/>
          </p:nvSpPr>
          <p:spPr>
            <a:xfrm>
              <a:off x="4499992" y="3501008"/>
              <a:ext cx="1656184" cy="369332"/>
            </a:xfrm>
            <a:prstGeom prst="rect">
              <a:avLst/>
            </a:prstGeom>
            <a:noFill/>
          </p:spPr>
          <p:txBody>
            <a:bodyPr wrap="square" rtlCol="0">
              <a:spAutoFit/>
            </a:bodyPr>
            <a:lstStyle/>
            <a:p>
              <a:r>
                <a:rPr lang="zh-CN" altLang="en-US" dirty="0" smtClean="0"/>
                <a:t>消息报告模块</a:t>
              </a:r>
              <a:endParaRPr lang="zh-CN" altLang="en-US" dirty="0"/>
            </a:p>
          </p:txBody>
        </p:sp>
        <p:sp>
          <p:nvSpPr>
            <p:cNvPr id="11" name="TextBox 10"/>
            <p:cNvSpPr txBox="1"/>
            <p:nvPr/>
          </p:nvSpPr>
          <p:spPr>
            <a:xfrm>
              <a:off x="4175304" y="1528721"/>
              <a:ext cx="2232248" cy="461665"/>
            </a:xfrm>
            <a:prstGeom prst="rect">
              <a:avLst/>
            </a:prstGeom>
            <a:noFill/>
          </p:spPr>
          <p:txBody>
            <a:bodyPr wrap="square" rtlCol="0">
              <a:spAutoFit/>
            </a:bodyPr>
            <a:lstStyle/>
            <a:p>
              <a:pPr algn="ctr"/>
              <a:r>
                <a:rPr lang="en-US" altLang="zh-CN" sz="2400" dirty="0" smtClean="0"/>
                <a:t>Web Service</a:t>
              </a:r>
              <a:endParaRPr lang="zh-CN" altLang="en-US" sz="2400" dirty="0"/>
            </a:p>
          </p:txBody>
        </p:sp>
      </p:grpSp>
      <p:grpSp>
        <p:nvGrpSpPr>
          <p:cNvPr id="18" name="组合 17"/>
          <p:cNvGrpSpPr/>
          <p:nvPr/>
        </p:nvGrpSpPr>
        <p:grpSpPr>
          <a:xfrm>
            <a:off x="6469116" y="1656695"/>
            <a:ext cx="2288756" cy="3500497"/>
            <a:chOff x="6711228" y="1512679"/>
            <a:chExt cx="2288756" cy="3500497"/>
          </a:xfrm>
        </p:grpSpPr>
        <p:sp>
          <p:nvSpPr>
            <p:cNvPr id="13" name="圆角矩形 12"/>
            <p:cNvSpPr/>
            <p:nvPr/>
          </p:nvSpPr>
          <p:spPr bwMode="auto">
            <a:xfrm>
              <a:off x="6711228" y="2060848"/>
              <a:ext cx="2194556" cy="2952328"/>
            </a:xfrm>
            <a:prstGeom prst="roundRect">
              <a:avLst/>
            </a:prstGeom>
            <a:solidFill>
              <a:srgbClr val="D6CFD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14" name="圆角矩形 13"/>
            <p:cNvSpPr/>
            <p:nvPr/>
          </p:nvSpPr>
          <p:spPr bwMode="auto">
            <a:xfrm>
              <a:off x="6848784" y="2358328"/>
              <a:ext cx="1872208" cy="556293"/>
            </a:xfrm>
            <a:prstGeom prst="roundRect">
              <a:avLst/>
            </a:prstGeom>
            <a:solidFill>
              <a:srgbClr val="F898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41" name="圆角矩形 40"/>
            <p:cNvSpPr/>
            <p:nvPr/>
          </p:nvSpPr>
          <p:spPr bwMode="auto">
            <a:xfrm>
              <a:off x="6900943" y="3398641"/>
              <a:ext cx="1872208" cy="541982"/>
            </a:xfrm>
            <a:prstGeom prst="roundRect">
              <a:avLst/>
            </a:prstGeom>
            <a:solidFill>
              <a:srgbClr val="F898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43" name="圆角矩形 42"/>
            <p:cNvSpPr/>
            <p:nvPr/>
          </p:nvSpPr>
          <p:spPr bwMode="auto">
            <a:xfrm>
              <a:off x="6909910" y="4300371"/>
              <a:ext cx="1872208" cy="445972"/>
            </a:xfrm>
            <a:prstGeom prst="roundRect">
              <a:avLst/>
            </a:prstGeom>
            <a:solidFill>
              <a:srgbClr val="F898E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44" name="TextBox 43"/>
            <p:cNvSpPr txBox="1"/>
            <p:nvPr/>
          </p:nvSpPr>
          <p:spPr>
            <a:xfrm>
              <a:off x="7308304" y="4355812"/>
              <a:ext cx="1368152" cy="369332"/>
            </a:xfrm>
            <a:prstGeom prst="rect">
              <a:avLst/>
            </a:prstGeom>
            <a:noFill/>
          </p:spPr>
          <p:txBody>
            <a:bodyPr wrap="square" rtlCol="0">
              <a:spAutoFit/>
            </a:bodyPr>
            <a:lstStyle/>
            <a:p>
              <a:r>
                <a:rPr lang="zh-CN" altLang="en-US" dirty="0" smtClean="0"/>
                <a:t>消息报告</a:t>
              </a:r>
              <a:endParaRPr lang="zh-CN" altLang="en-US" dirty="0"/>
            </a:p>
          </p:txBody>
        </p:sp>
        <p:sp>
          <p:nvSpPr>
            <p:cNvPr id="16" name="TextBox 15"/>
            <p:cNvSpPr txBox="1"/>
            <p:nvPr/>
          </p:nvSpPr>
          <p:spPr>
            <a:xfrm>
              <a:off x="7020272" y="1512679"/>
              <a:ext cx="1584176" cy="461665"/>
            </a:xfrm>
            <a:prstGeom prst="rect">
              <a:avLst/>
            </a:prstGeom>
            <a:noFill/>
          </p:spPr>
          <p:txBody>
            <a:bodyPr wrap="square" rtlCol="0">
              <a:spAutoFit/>
            </a:bodyPr>
            <a:lstStyle/>
            <a:p>
              <a:r>
                <a:rPr lang="en-US" altLang="zh-CN" sz="2400" dirty="0" smtClean="0"/>
                <a:t>Web </a:t>
              </a:r>
              <a:r>
                <a:rPr lang="zh-CN" altLang="en-US" sz="2400" dirty="0" smtClean="0"/>
                <a:t>界面</a:t>
              </a:r>
              <a:endParaRPr lang="zh-CN" altLang="en-US" sz="2400" dirty="0"/>
            </a:p>
          </p:txBody>
        </p:sp>
        <p:sp>
          <p:nvSpPr>
            <p:cNvPr id="15" name="TextBox 14"/>
            <p:cNvSpPr txBox="1"/>
            <p:nvPr/>
          </p:nvSpPr>
          <p:spPr>
            <a:xfrm>
              <a:off x="6820154" y="2451809"/>
              <a:ext cx="2051720" cy="369332"/>
            </a:xfrm>
            <a:prstGeom prst="rect">
              <a:avLst/>
            </a:prstGeom>
            <a:noFill/>
          </p:spPr>
          <p:txBody>
            <a:bodyPr wrap="square" rtlCol="0">
              <a:spAutoFit/>
            </a:bodyPr>
            <a:lstStyle/>
            <a:p>
              <a:r>
                <a:rPr lang="zh-CN" altLang="en-US" dirty="0" smtClean="0"/>
                <a:t>实时数据流监测</a:t>
              </a:r>
              <a:endParaRPr lang="zh-CN" altLang="en-US" dirty="0"/>
            </a:p>
          </p:txBody>
        </p:sp>
        <p:sp>
          <p:nvSpPr>
            <p:cNvPr id="42" name="TextBox 41"/>
            <p:cNvSpPr txBox="1"/>
            <p:nvPr/>
          </p:nvSpPr>
          <p:spPr>
            <a:xfrm>
              <a:off x="6948264" y="3491716"/>
              <a:ext cx="2051720" cy="369332"/>
            </a:xfrm>
            <a:prstGeom prst="rect">
              <a:avLst/>
            </a:prstGeom>
            <a:noFill/>
          </p:spPr>
          <p:txBody>
            <a:bodyPr wrap="square" rtlCol="0">
              <a:spAutoFit/>
            </a:bodyPr>
            <a:lstStyle/>
            <a:p>
              <a:r>
                <a:rPr lang="zh-CN" altLang="en-US" dirty="0" smtClean="0"/>
                <a:t>在线直方图监测</a:t>
              </a:r>
              <a:endParaRPr lang="zh-CN" altLang="en-US" dirty="0"/>
            </a:p>
          </p:txBody>
        </p:sp>
      </p:grpSp>
      <p:sp>
        <p:nvSpPr>
          <p:cNvPr id="20" name="左箭头 19"/>
          <p:cNvSpPr/>
          <p:nvPr/>
        </p:nvSpPr>
        <p:spPr bwMode="auto">
          <a:xfrm>
            <a:off x="2316288" y="3557528"/>
            <a:ext cx="743544" cy="177167"/>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51" name="左箭头 50"/>
          <p:cNvSpPr/>
          <p:nvPr/>
        </p:nvSpPr>
        <p:spPr bwMode="auto">
          <a:xfrm>
            <a:off x="5627212" y="3573016"/>
            <a:ext cx="743544" cy="177167"/>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charset="0"/>
            </a:endParaRPr>
          </a:p>
        </p:txBody>
      </p:sp>
      <p:sp>
        <p:nvSpPr>
          <p:cNvPr id="23" name="灯片编号占位符 22"/>
          <p:cNvSpPr>
            <a:spLocks noGrp="1"/>
          </p:cNvSpPr>
          <p:nvPr>
            <p:ph type="sldNum" sz="quarter" idx="11"/>
          </p:nvPr>
        </p:nvSpPr>
        <p:spPr/>
        <p:txBody>
          <a:bodyPr/>
          <a:lstStyle/>
          <a:p>
            <a:fld id="{A6F9ABD2-61DB-45E9-9FBB-520BD49CE3C1}" type="slidenum">
              <a:rPr lang="en-US" altLang="zh-CN" smtClean="0"/>
              <a:pPr/>
              <a:t>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zh-CN" dirty="0">
                <a:ea typeface="宋体" charset="-122"/>
              </a:rPr>
              <a:t> </a:t>
            </a:r>
            <a:r>
              <a:rPr lang="en-US" altLang="zh-CN" dirty="0" smtClean="0">
                <a:ea typeface="宋体" charset="-122"/>
              </a:rPr>
              <a:t>web service</a:t>
            </a:r>
            <a:r>
              <a:rPr lang="zh-CN" altLang="en-US" dirty="0" smtClean="0">
                <a:ea typeface="宋体" charset="-122"/>
              </a:rPr>
              <a:t>的搭建</a:t>
            </a:r>
            <a:endParaRPr lang="en-US" altLang="zh-CN" dirty="0">
              <a:ea typeface="宋体" charset="-122"/>
            </a:endParaRPr>
          </a:p>
        </p:txBody>
      </p:sp>
      <p:sp>
        <p:nvSpPr>
          <p:cNvPr id="21" name="内容占位符 4"/>
          <p:cNvSpPr txBox="1">
            <a:spLocks/>
          </p:cNvSpPr>
          <p:nvPr/>
        </p:nvSpPr>
        <p:spPr>
          <a:xfrm>
            <a:off x="1691680" y="2204864"/>
            <a:ext cx="5328592" cy="3960440"/>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zh-CN" altLang="en-US" b="1" kern="0" dirty="0" smtClean="0"/>
              <a:t>目前主流的</a:t>
            </a:r>
            <a:r>
              <a:rPr lang="en-US" altLang="zh-CN" b="1" kern="0" dirty="0" smtClean="0"/>
              <a:t>web service</a:t>
            </a:r>
            <a:r>
              <a:rPr lang="zh-CN" altLang="en-US" b="1" kern="0" dirty="0" smtClean="0"/>
              <a:t>的风格：</a:t>
            </a:r>
            <a:endParaRPr lang="en-US" altLang="zh-CN" b="1" kern="0" dirty="0" smtClean="0"/>
          </a:p>
          <a:p>
            <a:pPr>
              <a:buFont typeface="Arial" pitchFamily="34" charset="0"/>
              <a:buChar char="•"/>
            </a:pPr>
            <a:r>
              <a:rPr lang="en-US" altLang="zh-CN" kern="0" dirty="0" smtClean="0"/>
              <a:t>RPC</a:t>
            </a:r>
            <a:endParaRPr lang="en-US" altLang="zh-CN" kern="0" dirty="0" smtClean="0"/>
          </a:p>
          <a:p>
            <a:pPr>
              <a:buFont typeface="Arial" pitchFamily="34" charset="0"/>
              <a:buChar char="•"/>
            </a:pPr>
            <a:r>
              <a:rPr lang="en-US" altLang="zh-CN" kern="0" dirty="0" smtClean="0"/>
              <a:t>SOAP</a:t>
            </a:r>
            <a:r>
              <a:rPr lang="zh-CN" altLang="en-US" kern="0" dirty="0" smtClean="0"/>
              <a:t>协议方式</a:t>
            </a:r>
            <a:endParaRPr lang="en-US" altLang="zh-CN" kern="0" dirty="0" smtClean="0"/>
          </a:p>
          <a:p>
            <a:pPr>
              <a:buFont typeface="Arial" pitchFamily="34" charset="0"/>
              <a:buChar char="•"/>
            </a:pPr>
            <a:r>
              <a:rPr lang="en-US" altLang="zh-CN" kern="0" dirty="0" err="1" smtClean="0">
                <a:solidFill>
                  <a:srgbClr val="FF0000"/>
                </a:solidFill>
              </a:rPr>
              <a:t>RESTful</a:t>
            </a:r>
            <a:endParaRPr lang="en-US" altLang="zh-CN" kern="0" dirty="0" smtClean="0">
              <a:solidFill>
                <a:srgbClr val="FF0000"/>
              </a:solidFill>
            </a:endParaRPr>
          </a:p>
          <a:p>
            <a:pPr marL="0" indent="0">
              <a:buNone/>
            </a:pPr>
            <a:endParaRPr lang="en-US" altLang="zh-CN" b="1" kern="0" dirty="0"/>
          </a:p>
          <a:p>
            <a:pPr>
              <a:buFont typeface="Arial" pitchFamily="34" charset="0"/>
              <a:buChar char="•"/>
            </a:pPr>
            <a:endParaRPr lang="zh-CN" altLang="en-US" b="1" kern="0" dirty="0"/>
          </a:p>
        </p:txBody>
      </p:sp>
      <p:sp>
        <p:nvSpPr>
          <p:cNvPr id="5" name="TextBox 4"/>
          <p:cNvSpPr txBox="1"/>
          <p:nvPr/>
        </p:nvSpPr>
        <p:spPr>
          <a:xfrm>
            <a:off x="3995936" y="3861048"/>
            <a:ext cx="2016224" cy="461665"/>
          </a:xfrm>
          <a:prstGeom prst="rect">
            <a:avLst/>
          </a:prstGeom>
          <a:noFill/>
        </p:spPr>
        <p:txBody>
          <a:bodyPr wrap="square" rtlCol="0">
            <a:spAutoFit/>
          </a:bodyPr>
          <a:lstStyle/>
          <a:p>
            <a:r>
              <a:rPr lang="zh-CN" altLang="en-US" sz="2400" dirty="0" smtClean="0">
                <a:solidFill>
                  <a:srgbClr val="FF0000"/>
                </a:solidFill>
              </a:rPr>
              <a:t>简单</a:t>
            </a:r>
            <a:endParaRPr lang="zh-CN" altLang="en-US" sz="2400" dirty="0">
              <a:solidFill>
                <a:srgbClr val="FF0000"/>
              </a:solidFill>
            </a:endParaRPr>
          </a:p>
        </p:txBody>
      </p:sp>
      <p:sp>
        <p:nvSpPr>
          <p:cNvPr id="6" name="TextBox 5"/>
          <p:cNvSpPr txBox="1"/>
          <p:nvPr/>
        </p:nvSpPr>
        <p:spPr>
          <a:xfrm>
            <a:off x="3995936" y="4350295"/>
            <a:ext cx="2808312" cy="461665"/>
          </a:xfrm>
          <a:prstGeom prst="rect">
            <a:avLst/>
          </a:prstGeom>
          <a:noFill/>
        </p:spPr>
        <p:txBody>
          <a:bodyPr wrap="square" rtlCol="0">
            <a:spAutoFit/>
          </a:bodyPr>
          <a:lstStyle/>
          <a:p>
            <a:r>
              <a:rPr lang="zh-CN" altLang="en-US" sz="2400" dirty="0" smtClean="0">
                <a:solidFill>
                  <a:srgbClr val="FF0000"/>
                </a:solidFill>
              </a:rPr>
              <a:t>统一的资源标识</a:t>
            </a:r>
            <a:endParaRPr lang="zh-CN" altLang="en-US" sz="2400" dirty="0">
              <a:solidFill>
                <a:srgbClr val="FF0000"/>
              </a:solidFill>
            </a:endParaRPr>
          </a:p>
        </p:txBody>
      </p:sp>
      <p:sp>
        <p:nvSpPr>
          <p:cNvPr id="7" name="TextBox 6"/>
          <p:cNvSpPr txBox="1"/>
          <p:nvPr/>
        </p:nvSpPr>
        <p:spPr>
          <a:xfrm>
            <a:off x="3995936" y="4869160"/>
            <a:ext cx="3168352" cy="461665"/>
          </a:xfrm>
          <a:prstGeom prst="rect">
            <a:avLst/>
          </a:prstGeom>
          <a:noFill/>
        </p:spPr>
        <p:txBody>
          <a:bodyPr wrap="square" rtlCol="0">
            <a:spAutoFit/>
          </a:bodyPr>
          <a:lstStyle/>
          <a:p>
            <a:r>
              <a:rPr lang="zh-CN" altLang="en-US" sz="2400" dirty="0" smtClean="0">
                <a:solidFill>
                  <a:srgbClr val="FF0000"/>
                </a:solidFill>
              </a:rPr>
              <a:t>方便与客户端的连接</a:t>
            </a:r>
            <a:endParaRPr lang="zh-CN" altLang="en-US" sz="2400" dirty="0">
              <a:solidFill>
                <a:srgbClr val="FF0000"/>
              </a:solidFill>
            </a:endParaRPr>
          </a:p>
        </p:txBody>
      </p:sp>
      <p:sp>
        <p:nvSpPr>
          <p:cNvPr id="8" name="TextBox 7"/>
          <p:cNvSpPr txBox="1"/>
          <p:nvPr/>
        </p:nvSpPr>
        <p:spPr>
          <a:xfrm>
            <a:off x="3995936" y="5364710"/>
            <a:ext cx="2880320" cy="461665"/>
          </a:xfrm>
          <a:prstGeom prst="rect">
            <a:avLst/>
          </a:prstGeom>
          <a:noFill/>
        </p:spPr>
        <p:txBody>
          <a:bodyPr wrap="square" rtlCol="0">
            <a:spAutoFit/>
          </a:bodyPr>
          <a:lstStyle/>
          <a:p>
            <a:r>
              <a:rPr lang="zh-CN" altLang="en-US" sz="2400" dirty="0">
                <a:solidFill>
                  <a:srgbClr val="FF0000"/>
                </a:solidFill>
              </a:rPr>
              <a:t>层次化</a:t>
            </a:r>
          </a:p>
        </p:txBody>
      </p:sp>
      <p:sp>
        <p:nvSpPr>
          <p:cNvPr id="9" name="灯片编号占位符 8"/>
          <p:cNvSpPr>
            <a:spLocks noGrp="1"/>
          </p:cNvSpPr>
          <p:nvPr>
            <p:ph type="sldNum" sz="quarter" idx="11"/>
          </p:nvPr>
        </p:nvSpPr>
        <p:spPr/>
        <p:txBody>
          <a:bodyPr/>
          <a:lstStyle/>
          <a:p>
            <a:fld id="{1901A79D-99CC-4B16-BA26-B8EB49A18505}" type="slidenum">
              <a:rPr lang="en-US" altLang="zh-CN" smtClean="0"/>
              <a:pPr/>
              <a:t>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zh-CN" dirty="0" smtClean="0">
                <a:ea typeface="宋体" charset="-122"/>
              </a:rPr>
              <a:t>Web service</a:t>
            </a:r>
            <a:r>
              <a:rPr lang="zh-CN" altLang="en-US" dirty="0" smtClean="0">
                <a:ea typeface="宋体" charset="-122"/>
              </a:rPr>
              <a:t>信息系统模块</a:t>
            </a:r>
            <a:endParaRPr lang="en-US" altLang="zh-CN" sz="1600" dirty="0">
              <a:ea typeface="宋体" charset="-122"/>
            </a:endParaRPr>
          </a:p>
        </p:txBody>
      </p:sp>
      <p:sp>
        <p:nvSpPr>
          <p:cNvPr id="2" name="TextBox 1"/>
          <p:cNvSpPr txBox="1"/>
          <p:nvPr/>
        </p:nvSpPr>
        <p:spPr>
          <a:xfrm>
            <a:off x="755576" y="1484784"/>
            <a:ext cx="7632848" cy="1846659"/>
          </a:xfrm>
          <a:prstGeom prst="rect">
            <a:avLst/>
          </a:prstGeom>
          <a:noFill/>
        </p:spPr>
        <p:txBody>
          <a:bodyPr wrap="square" rtlCol="0">
            <a:spAutoFit/>
          </a:bodyPr>
          <a:lstStyle/>
          <a:p>
            <a:r>
              <a:rPr lang="zh-CN" altLang="en-US" sz="2400" dirty="0" smtClean="0"/>
              <a:t>功能：</a:t>
            </a:r>
            <a:endParaRPr lang="en-US" altLang="zh-CN" sz="2400" dirty="0" smtClean="0"/>
          </a:p>
          <a:p>
            <a:r>
              <a:rPr lang="zh-CN" altLang="zh-CN" sz="2400" dirty="0" smtClean="0"/>
              <a:t>通过调用</a:t>
            </a:r>
            <a:r>
              <a:rPr lang="en-US" altLang="zh-CN" sz="2400" dirty="0" smtClean="0"/>
              <a:t>DAQ IS</a:t>
            </a:r>
            <a:r>
              <a:rPr lang="zh-CN" altLang="zh-CN" sz="2400" dirty="0" smtClean="0"/>
              <a:t>服务所提供的接口获取</a:t>
            </a:r>
            <a:r>
              <a:rPr lang="en-US" altLang="zh-CN" sz="2400" dirty="0" smtClean="0"/>
              <a:t>DAQ</a:t>
            </a:r>
            <a:r>
              <a:rPr lang="zh-CN" altLang="zh-CN" sz="2400" dirty="0" smtClean="0"/>
              <a:t>上的信息，提取数据并封装成系统需要的对象，通过</a:t>
            </a:r>
            <a:r>
              <a:rPr lang="en-US" altLang="zh-CN" sz="2400" dirty="0" smtClean="0"/>
              <a:t>JAXB</a:t>
            </a:r>
            <a:r>
              <a:rPr lang="zh-CN" altLang="zh-CN" sz="2400" dirty="0" smtClean="0"/>
              <a:t>转换成</a:t>
            </a:r>
            <a:r>
              <a:rPr lang="en-US" altLang="zh-CN" sz="2400" dirty="0" smtClean="0"/>
              <a:t>xml</a:t>
            </a:r>
            <a:r>
              <a:rPr lang="zh-CN" altLang="zh-CN" sz="2400" dirty="0" smtClean="0"/>
              <a:t>文档提供给客户端调用。</a:t>
            </a:r>
            <a:endParaRPr lang="zh-CN" altLang="en-US" sz="2400" dirty="0" smtClean="0"/>
          </a:p>
          <a:p>
            <a:endParaRPr lang="zh-CN" altLang="en-US" dirty="0"/>
          </a:p>
        </p:txBody>
      </p:sp>
      <p:pic>
        <p:nvPicPr>
          <p:cNvPr id="2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3484955"/>
            <a:ext cx="5832648" cy="2464325"/>
          </a:xfrm>
        </p:spPr>
      </p:pic>
      <p:sp>
        <p:nvSpPr>
          <p:cNvPr id="3" name="灯片编号占位符 2"/>
          <p:cNvSpPr>
            <a:spLocks noGrp="1"/>
          </p:cNvSpPr>
          <p:nvPr>
            <p:ph type="sldNum" sz="quarter" idx="11"/>
          </p:nvPr>
        </p:nvSpPr>
        <p:spPr/>
        <p:txBody>
          <a:bodyPr/>
          <a:lstStyle/>
          <a:p>
            <a:fld id="{A6F9ABD2-61DB-45E9-9FBB-520BD49CE3C1}" type="slidenum">
              <a:rPr lang="en-US" altLang="zh-CN" smtClean="0"/>
              <a:pPr/>
              <a:t>7</a:t>
            </a:fld>
            <a:endParaRPr lang="en-US" altLang="zh-C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zh-CN" dirty="0" smtClean="0">
                <a:ea typeface="宋体" charset="-122"/>
              </a:rPr>
              <a:t>Web service </a:t>
            </a:r>
            <a:r>
              <a:rPr lang="zh-CN" altLang="en-US" dirty="0" smtClean="0">
                <a:ea typeface="宋体" charset="-122"/>
              </a:rPr>
              <a:t>消息报告模块</a:t>
            </a:r>
            <a:endParaRPr lang="en-US" altLang="zh-CN" dirty="0">
              <a:ea typeface="宋体" charset="-122"/>
            </a:endParaRPr>
          </a:p>
        </p:txBody>
      </p:sp>
      <p:sp>
        <p:nvSpPr>
          <p:cNvPr id="2" name="TextBox 1"/>
          <p:cNvSpPr txBox="1"/>
          <p:nvPr/>
        </p:nvSpPr>
        <p:spPr>
          <a:xfrm>
            <a:off x="539552" y="1692271"/>
            <a:ext cx="8136904" cy="1384995"/>
          </a:xfrm>
          <a:prstGeom prst="rect">
            <a:avLst/>
          </a:prstGeom>
          <a:noFill/>
        </p:spPr>
        <p:txBody>
          <a:bodyPr wrap="square" rtlCol="0">
            <a:spAutoFit/>
          </a:bodyPr>
          <a:lstStyle/>
          <a:p>
            <a:r>
              <a:rPr lang="zh-CN" altLang="en-US" sz="2400" dirty="0" smtClean="0"/>
              <a:t>功能：</a:t>
            </a:r>
            <a:endParaRPr lang="en-US" altLang="zh-CN" sz="2400" dirty="0" smtClean="0"/>
          </a:p>
          <a:p>
            <a:r>
              <a:rPr lang="zh-CN" altLang="zh-CN" sz="2400" dirty="0" smtClean="0"/>
              <a:t>通过</a:t>
            </a:r>
            <a:r>
              <a:rPr lang="en-US" altLang="zh-CN" sz="2400" dirty="0" smtClean="0"/>
              <a:t>DAQ MRS</a:t>
            </a:r>
            <a:r>
              <a:rPr lang="zh-CN" altLang="zh-CN" sz="2400" dirty="0" smtClean="0"/>
              <a:t>组件接口获取</a:t>
            </a:r>
            <a:r>
              <a:rPr lang="en-US" altLang="zh-CN" sz="2400" dirty="0" smtClean="0"/>
              <a:t>DAQ</a:t>
            </a:r>
            <a:r>
              <a:rPr lang="zh-CN" altLang="zh-CN" sz="2400" dirty="0" smtClean="0"/>
              <a:t>上各个组件所报告的消息</a:t>
            </a:r>
            <a:r>
              <a:rPr lang="zh-CN" altLang="en-US" sz="2400" dirty="0" smtClean="0"/>
              <a:t>。</a:t>
            </a:r>
          </a:p>
          <a:p>
            <a:endParaRPr lang="zh-CN" altLang="en-US" dirty="0" smtClean="0"/>
          </a:p>
          <a:p>
            <a:endParaRPr lang="zh-CN" altLang="en-US" dirty="0"/>
          </a:p>
        </p:txBody>
      </p:sp>
      <p:pic>
        <p:nvPicPr>
          <p:cNvPr id="30"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3031344"/>
            <a:ext cx="6336704" cy="2269864"/>
          </a:xfrm>
        </p:spPr>
      </p:pic>
      <p:sp>
        <p:nvSpPr>
          <p:cNvPr id="4" name="灯片编号占位符 3"/>
          <p:cNvSpPr>
            <a:spLocks noGrp="1"/>
          </p:cNvSpPr>
          <p:nvPr>
            <p:ph type="sldNum" sz="quarter" idx="11"/>
          </p:nvPr>
        </p:nvSpPr>
        <p:spPr/>
        <p:txBody>
          <a:bodyPr/>
          <a:lstStyle/>
          <a:p>
            <a:fld id="{A6F9ABD2-61DB-45E9-9FBB-520BD49CE3C1}" type="slidenum">
              <a:rPr lang="en-US" altLang="zh-CN" smtClean="0"/>
              <a:pPr/>
              <a:t>8</a:t>
            </a:fld>
            <a:endParaRPr lang="en-US" altLang="zh-C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CN" dirty="0" smtClean="0">
                <a:ea typeface="宋体" charset="-122"/>
              </a:rPr>
              <a:t>Web </a:t>
            </a:r>
            <a:r>
              <a:rPr lang="zh-CN" altLang="en-US" dirty="0" smtClean="0">
                <a:ea typeface="宋体" charset="-122"/>
              </a:rPr>
              <a:t>界面</a:t>
            </a:r>
            <a:endParaRPr lang="en-US" altLang="zh-CN" dirty="0">
              <a:ea typeface="宋体" charset="-122"/>
            </a:endParaRPr>
          </a:p>
        </p:txBody>
      </p:sp>
      <p:sp>
        <p:nvSpPr>
          <p:cNvPr id="2" name="TextBox 1"/>
          <p:cNvSpPr txBox="1"/>
          <p:nvPr/>
        </p:nvSpPr>
        <p:spPr>
          <a:xfrm>
            <a:off x="1043608" y="1556792"/>
            <a:ext cx="6624736" cy="461665"/>
          </a:xfrm>
          <a:prstGeom prst="rect">
            <a:avLst/>
          </a:prstGeom>
          <a:noFill/>
        </p:spPr>
        <p:txBody>
          <a:bodyPr wrap="square" rtlCol="0">
            <a:spAutoFit/>
          </a:bodyPr>
          <a:lstStyle/>
          <a:p>
            <a:r>
              <a:rPr lang="zh-CN" altLang="en-US" sz="2400" dirty="0" smtClean="0"/>
              <a:t>明确的向用户展示</a:t>
            </a:r>
            <a:r>
              <a:rPr lang="en-US" altLang="zh-CN" sz="2400" dirty="0" smtClean="0"/>
              <a:t>web service</a:t>
            </a:r>
            <a:r>
              <a:rPr lang="zh-CN" altLang="en-US" sz="2400" dirty="0" smtClean="0"/>
              <a:t>中获取到的信息。</a:t>
            </a:r>
            <a:endParaRPr lang="en-US" altLang="zh-CN" sz="2400" dirty="0"/>
          </a:p>
        </p:txBody>
      </p:sp>
      <p:sp>
        <p:nvSpPr>
          <p:cNvPr id="3" name="TextBox 2"/>
          <p:cNvSpPr txBox="1"/>
          <p:nvPr/>
        </p:nvSpPr>
        <p:spPr>
          <a:xfrm>
            <a:off x="1043608" y="2487303"/>
            <a:ext cx="3312368" cy="461665"/>
          </a:xfrm>
          <a:prstGeom prst="rect">
            <a:avLst/>
          </a:prstGeom>
          <a:noFill/>
        </p:spPr>
        <p:txBody>
          <a:bodyPr wrap="square" rtlCol="0">
            <a:spAutoFit/>
          </a:bodyPr>
          <a:lstStyle/>
          <a:p>
            <a:r>
              <a:rPr lang="zh-CN" altLang="en-US" sz="2400" dirty="0" smtClean="0"/>
              <a:t>数据流实时监测模块</a:t>
            </a:r>
            <a:endParaRPr lang="en-US" altLang="zh-CN" sz="2400" dirty="0" smtClean="0"/>
          </a:p>
        </p:txBody>
      </p:sp>
      <p:sp>
        <p:nvSpPr>
          <p:cNvPr id="34" name="TextBox 33"/>
          <p:cNvSpPr txBox="1"/>
          <p:nvPr/>
        </p:nvSpPr>
        <p:spPr>
          <a:xfrm>
            <a:off x="1075787" y="3212976"/>
            <a:ext cx="3312368" cy="461665"/>
          </a:xfrm>
          <a:prstGeom prst="rect">
            <a:avLst/>
          </a:prstGeom>
          <a:noFill/>
        </p:spPr>
        <p:txBody>
          <a:bodyPr wrap="square" rtlCol="0">
            <a:spAutoFit/>
          </a:bodyPr>
          <a:lstStyle/>
          <a:p>
            <a:r>
              <a:rPr lang="zh-CN" altLang="en-US" sz="2400" dirty="0" smtClean="0"/>
              <a:t>直方图显示</a:t>
            </a:r>
            <a:r>
              <a:rPr lang="zh-CN" altLang="en-US" sz="2400" dirty="0" smtClean="0"/>
              <a:t>模块</a:t>
            </a:r>
            <a:endParaRPr lang="en-US" altLang="zh-CN" sz="2400" dirty="0" smtClean="0"/>
          </a:p>
        </p:txBody>
      </p:sp>
      <p:sp>
        <p:nvSpPr>
          <p:cNvPr id="35" name="TextBox 34"/>
          <p:cNvSpPr txBox="1"/>
          <p:nvPr/>
        </p:nvSpPr>
        <p:spPr>
          <a:xfrm>
            <a:off x="1043608" y="3933056"/>
            <a:ext cx="5297322" cy="461665"/>
          </a:xfrm>
          <a:prstGeom prst="rect">
            <a:avLst/>
          </a:prstGeom>
          <a:noFill/>
        </p:spPr>
        <p:txBody>
          <a:bodyPr wrap="square" rtlCol="0">
            <a:spAutoFit/>
          </a:bodyPr>
          <a:lstStyle/>
          <a:p>
            <a:r>
              <a:rPr lang="en-US" altLang="zh-CN" sz="2400" dirty="0" smtClean="0"/>
              <a:t>MRS</a:t>
            </a:r>
            <a:r>
              <a:rPr lang="zh-CN" altLang="en-US" sz="2400" dirty="0" smtClean="0"/>
              <a:t>错误消息的显示以及设置</a:t>
            </a:r>
            <a:endParaRPr lang="en-US" altLang="zh-CN" sz="2400" dirty="0" smtClean="0"/>
          </a:p>
        </p:txBody>
      </p:sp>
      <p:sp>
        <p:nvSpPr>
          <p:cNvPr id="4" name="灯片编号占位符 3"/>
          <p:cNvSpPr>
            <a:spLocks noGrp="1"/>
          </p:cNvSpPr>
          <p:nvPr>
            <p:ph type="sldNum" sz="quarter" idx="11"/>
          </p:nvPr>
        </p:nvSpPr>
        <p:spPr/>
        <p:txBody>
          <a:bodyPr/>
          <a:lstStyle/>
          <a:p>
            <a:fld id="{A6F9ABD2-61DB-45E9-9FBB-520BD49CE3C1}" type="slidenum">
              <a:rPr lang="en-US" altLang="zh-CN" smtClean="0"/>
              <a:pPr/>
              <a:t>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theme/theme1.xml><?xml version="1.0" encoding="utf-8"?>
<a:theme xmlns:a="http://schemas.openxmlformats.org/drawingml/2006/main" name="060TGp_figure_green_v3">
  <a:themeElements>
    <a:clrScheme name="Default Design 1">
      <a:dk1>
        <a:srgbClr val="024631"/>
      </a:dk1>
      <a:lt1>
        <a:srgbClr val="FFFFFF"/>
      </a:lt1>
      <a:dk2>
        <a:srgbClr val="33A97F"/>
      </a:dk2>
      <a:lt2>
        <a:srgbClr val="DDDDDD"/>
      </a:lt2>
      <a:accent1>
        <a:srgbClr val="C8E0B0"/>
      </a:accent1>
      <a:accent2>
        <a:srgbClr val="99CC00"/>
      </a:accent2>
      <a:accent3>
        <a:srgbClr val="FFFFFF"/>
      </a:accent3>
      <a:accent4>
        <a:srgbClr val="013A28"/>
      </a:accent4>
      <a:accent5>
        <a:srgbClr val="E0EDD4"/>
      </a:accent5>
      <a:accent6>
        <a:srgbClr val="8AB900"/>
      </a:accent6>
      <a:hlink>
        <a:srgbClr val="69AAB1"/>
      </a:hlink>
      <a:folHlink>
        <a:srgbClr val="386B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24631"/>
        </a:dk1>
        <a:lt1>
          <a:srgbClr val="FFFFFF"/>
        </a:lt1>
        <a:dk2>
          <a:srgbClr val="33A97F"/>
        </a:dk2>
        <a:lt2>
          <a:srgbClr val="DDDDDD"/>
        </a:lt2>
        <a:accent1>
          <a:srgbClr val="C8E0B0"/>
        </a:accent1>
        <a:accent2>
          <a:srgbClr val="99CC00"/>
        </a:accent2>
        <a:accent3>
          <a:srgbClr val="FFFFFF"/>
        </a:accent3>
        <a:accent4>
          <a:srgbClr val="013A28"/>
        </a:accent4>
        <a:accent5>
          <a:srgbClr val="E0EDD4"/>
        </a:accent5>
        <a:accent6>
          <a:srgbClr val="8AB900"/>
        </a:accent6>
        <a:hlink>
          <a:srgbClr val="69AAB1"/>
        </a:hlink>
        <a:folHlink>
          <a:srgbClr val="386B21"/>
        </a:folHlink>
      </a:clrScheme>
      <a:clrMap bg1="lt1" tx1="dk1" bg2="lt2" tx2="dk2" accent1="accent1" accent2="accent2" accent3="accent3" accent4="accent4" accent5="accent5" accent6="accent6" hlink="hlink" folHlink="folHlink"/>
    </a:extraClrScheme>
    <a:extraClrScheme>
      <a:clrScheme name="Default Design 2">
        <a:dk1>
          <a:srgbClr val="660033"/>
        </a:dk1>
        <a:lt1>
          <a:srgbClr val="FFFFFF"/>
        </a:lt1>
        <a:dk2>
          <a:srgbClr val="CCCC00"/>
        </a:dk2>
        <a:lt2>
          <a:srgbClr val="DDDDDD"/>
        </a:lt2>
        <a:accent1>
          <a:srgbClr val="B7B35F"/>
        </a:accent1>
        <a:accent2>
          <a:srgbClr val="D77F2F"/>
        </a:accent2>
        <a:accent3>
          <a:srgbClr val="FFFFFF"/>
        </a:accent3>
        <a:accent4>
          <a:srgbClr val="56002A"/>
        </a:accent4>
        <a:accent5>
          <a:srgbClr val="D8D6B6"/>
        </a:accent5>
        <a:accent6>
          <a:srgbClr val="C3722A"/>
        </a:accent6>
        <a:hlink>
          <a:srgbClr val="AEC258"/>
        </a:hlink>
        <a:folHlink>
          <a:srgbClr val="3672AE"/>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2937B7"/>
        </a:dk2>
        <a:lt2>
          <a:srgbClr val="DDDDDD"/>
        </a:lt2>
        <a:accent1>
          <a:srgbClr val="96DAF2"/>
        </a:accent1>
        <a:accent2>
          <a:srgbClr val="50A8E4"/>
        </a:accent2>
        <a:accent3>
          <a:srgbClr val="FFFFFF"/>
        </a:accent3>
        <a:accent4>
          <a:srgbClr val="000056"/>
        </a:accent4>
        <a:accent5>
          <a:srgbClr val="C9EAF7"/>
        </a:accent5>
        <a:accent6>
          <a:srgbClr val="4898CF"/>
        </a:accent6>
        <a:hlink>
          <a:srgbClr val="6847D3"/>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060TGp_figure_green_v3</Template>
  <TotalTime>1003</TotalTime>
  <Words>1938</Words>
  <Application>Microsoft Office PowerPoint</Application>
  <PresentationFormat>全屏显示(4:3)</PresentationFormat>
  <Paragraphs>168</Paragraphs>
  <Slides>15</Slides>
  <Notes>15</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2</vt:i4>
      </vt:variant>
      <vt:variant>
        <vt:lpstr>幻灯片标题</vt:lpstr>
      </vt:variant>
      <vt:variant>
        <vt:i4>15</vt:i4>
      </vt:variant>
    </vt:vector>
  </HeadingPairs>
  <TitlesOfParts>
    <vt:vector size="21" baseType="lpstr">
      <vt:lpstr>Arial</vt:lpstr>
      <vt:lpstr>Wingdings</vt:lpstr>
      <vt:lpstr>Verdana</vt:lpstr>
      <vt:lpstr>060TGp_figure_green_v3</vt:lpstr>
      <vt:lpstr>Adobe Photoshop Image</vt:lpstr>
      <vt:lpstr>Visio</vt:lpstr>
      <vt:lpstr>基于web的大亚湾中微子实验DAQ实时监测</vt:lpstr>
      <vt:lpstr>主要内容</vt:lpstr>
      <vt:lpstr>简要概述</vt:lpstr>
      <vt:lpstr>简要概述</vt:lpstr>
      <vt:lpstr>监测系统的总体框架</vt:lpstr>
      <vt:lpstr> web service的搭建</vt:lpstr>
      <vt:lpstr>Web service信息系统模块</vt:lpstr>
      <vt:lpstr>Web service 消息报告模块</vt:lpstr>
      <vt:lpstr>Web 界面</vt:lpstr>
      <vt:lpstr>数据流实时监测模块</vt:lpstr>
      <vt:lpstr>数据流实时监测模块</vt:lpstr>
      <vt:lpstr>数据流实时监测模块</vt:lpstr>
      <vt:lpstr>直方图显示模块</vt:lpstr>
      <vt:lpstr>MRS错误消息显示以及设置</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Wang Xiaoting</dc:creator>
  <cp:lastModifiedBy>Wang Xiaoting</cp:lastModifiedBy>
  <cp:revision>28</cp:revision>
  <cp:lastPrinted>2013-07-05T07:33:52Z</cp:lastPrinted>
  <dcterms:created xsi:type="dcterms:W3CDTF">2013-07-04T14:53:05Z</dcterms:created>
  <dcterms:modified xsi:type="dcterms:W3CDTF">2013-07-05T07:37:00Z</dcterms:modified>
</cp:coreProperties>
</file>