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handoutMasterIdLst>
    <p:handoutMasterId r:id="rId43"/>
  </p:handoutMasterIdLst>
  <p:sldIdLst>
    <p:sldId id="291" r:id="rId2"/>
    <p:sldId id="292" r:id="rId3"/>
    <p:sldId id="302" r:id="rId4"/>
    <p:sldId id="347" r:id="rId5"/>
    <p:sldId id="349" r:id="rId6"/>
    <p:sldId id="350" r:id="rId7"/>
    <p:sldId id="301" r:id="rId8"/>
    <p:sldId id="298" r:id="rId9"/>
    <p:sldId id="313" r:id="rId10"/>
    <p:sldId id="314" r:id="rId11"/>
    <p:sldId id="315" r:id="rId12"/>
    <p:sldId id="319" r:id="rId13"/>
    <p:sldId id="318" r:id="rId14"/>
    <p:sldId id="354" r:id="rId15"/>
    <p:sldId id="353" r:id="rId16"/>
    <p:sldId id="352" r:id="rId17"/>
    <p:sldId id="351" r:id="rId18"/>
    <p:sldId id="358" r:id="rId19"/>
    <p:sldId id="360" r:id="rId20"/>
    <p:sldId id="357" r:id="rId21"/>
    <p:sldId id="359" r:id="rId22"/>
    <p:sldId id="355" r:id="rId23"/>
    <p:sldId id="361" r:id="rId24"/>
    <p:sldId id="362" r:id="rId25"/>
    <p:sldId id="316" r:id="rId26"/>
    <p:sldId id="334" r:id="rId27"/>
    <p:sldId id="335" r:id="rId28"/>
    <p:sldId id="336" r:id="rId29"/>
    <p:sldId id="339" r:id="rId30"/>
    <p:sldId id="338" r:id="rId31"/>
    <p:sldId id="340" r:id="rId32"/>
    <p:sldId id="337" r:id="rId33"/>
    <p:sldId id="341" r:id="rId34"/>
    <p:sldId id="342" r:id="rId35"/>
    <p:sldId id="343" r:id="rId36"/>
    <p:sldId id="344" r:id="rId37"/>
    <p:sldId id="345" r:id="rId38"/>
    <p:sldId id="346" r:id="rId39"/>
    <p:sldId id="333" r:id="rId40"/>
    <p:sldId id="261" r:id="rId4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9" autoAdjust="0"/>
    <p:restoredTop sz="94586" autoAdjust="0"/>
  </p:normalViewPr>
  <p:slideViewPr>
    <p:cSldViewPr>
      <p:cViewPr varScale="1">
        <p:scale>
          <a:sx n="70" d="100"/>
          <a:sy n="70" d="100"/>
        </p:scale>
        <p:origin x="136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8" d="100"/>
          <a:sy n="68" d="100"/>
        </p:scale>
        <p:origin x="-285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86A83BE-6F37-444F-A159-2295ED97D6BF}" type="datetimeFigureOut">
              <a:rPr lang="zh-CN" altLang="en-US" smtClean="0"/>
              <a:pPr/>
              <a:t>2013-07-08</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AF06B5F-A78D-4B8C-9E4A-CD80E1DCBF29}" type="slidenum">
              <a:rPr lang="zh-CN" altLang="en-US" smtClean="0"/>
              <a:pPr/>
              <a:t>‹#›</a:t>
            </a:fld>
            <a:endParaRPr lang="zh-CN" altLang="en-US"/>
          </a:p>
        </p:txBody>
      </p:sp>
    </p:spTree>
    <p:extLst>
      <p:ext uri="{BB962C8B-B14F-4D97-AF65-F5344CB8AC3E}">
        <p14:creationId xmlns:p14="http://schemas.microsoft.com/office/powerpoint/2010/main" val="1487324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D5B233-1F7D-416B-A2E3-4EBD86F7D707}" type="datetimeFigureOut">
              <a:rPr lang="zh-CN" altLang="en-US" smtClean="0"/>
              <a:pPr/>
              <a:t>2013-07-08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BB9045-7E18-4945-A089-3195F868BDF8}" type="slidenum">
              <a:rPr lang="zh-CN" altLang="en-US" smtClean="0"/>
              <a:pPr/>
              <a:t>‹#›</a:t>
            </a:fld>
            <a:endParaRPr lang="zh-CN" altLang="en-US"/>
          </a:p>
        </p:txBody>
      </p:sp>
    </p:spTree>
    <p:extLst>
      <p:ext uri="{BB962C8B-B14F-4D97-AF65-F5344CB8AC3E}">
        <p14:creationId xmlns:p14="http://schemas.microsoft.com/office/powerpoint/2010/main" val="1754138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封底板式</a:t>
            </a:r>
            <a:endParaRPr lang="zh-CN" altLang="en-US" dirty="0"/>
          </a:p>
        </p:txBody>
      </p:sp>
      <p:sp>
        <p:nvSpPr>
          <p:cNvPr id="4" name="灯片编号占位符 3"/>
          <p:cNvSpPr>
            <a:spLocks noGrp="1"/>
          </p:cNvSpPr>
          <p:nvPr>
            <p:ph type="sldNum" sz="quarter" idx="10"/>
          </p:nvPr>
        </p:nvSpPr>
        <p:spPr/>
        <p:txBody>
          <a:bodyPr/>
          <a:lstStyle/>
          <a:p>
            <a:fld id="{57BB9045-7E18-4945-A089-3195F868BDF8}" type="slidenum">
              <a:rPr lang="zh-CN" altLang="en-US" smtClean="0"/>
              <a:pPr/>
              <a:t>40</a:t>
            </a:fld>
            <a:endParaRPr lang="zh-CN" altLang="en-US"/>
          </a:p>
        </p:txBody>
      </p:sp>
    </p:spTree>
    <p:extLst>
      <p:ext uri="{BB962C8B-B14F-4D97-AF65-F5344CB8AC3E}">
        <p14:creationId xmlns:p14="http://schemas.microsoft.com/office/powerpoint/2010/main" val="2180574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83603D4-C391-4F4F-9357-EB5D3B791E8A}" type="datetime1">
              <a:rPr lang="zh-CN" altLang="en-US" smtClean="0"/>
              <a:pPr/>
              <a:t>2013-07-08</a:t>
            </a:fld>
            <a:endParaRPr lang="zh-CN" altLang="en-US"/>
          </a:p>
        </p:txBody>
      </p:sp>
      <p:sp>
        <p:nvSpPr>
          <p:cNvPr id="5" name="页脚占位符 4"/>
          <p:cNvSpPr>
            <a:spLocks noGrp="1"/>
          </p:cNvSpPr>
          <p:nvPr>
            <p:ph type="ftr" sz="quarter" idx="11"/>
          </p:nvPr>
        </p:nvSpPr>
        <p:spPr/>
        <p:txBody>
          <a:bodyPr/>
          <a:lstStyle/>
          <a:p>
            <a:r>
              <a:rPr lang="en-US" altLang="zh-CN" smtClean="0"/>
              <a:t>|  www.ruijie.com.cn</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52247E4-8FC0-41A7-BCC3-35990F27ECBB}" type="datetime1">
              <a:rPr lang="zh-CN" altLang="en-US" smtClean="0"/>
              <a:pPr/>
              <a:t>2013-07-08</a:t>
            </a:fld>
            <a:endParaRPr lang="zh-CN" altLang="en-US"/>
          </a:p>
        </p:txBody>
      </p:sp>
      <p:sp>
        <p:nvSpPr>
          <p:cNvPr id="6" name="页脚占位符 5"/>
          <p:cNvSpPr>
            <a:spLocks noGrp="1"/>
          </p:cNvSpPr>
          <p:nvPr>
            <p:ph type="ftr" sz="quarter" idx="11"/>
          </p:nvPr>
        </p:nvSpPr>
        <p:spPr/>
        <p:txBody>
          <a:bodyPr/>
          <a:lstStyle/>
          <a:p>
            <a:r>
              <a:rPr lang="en-US" altLang="zh-CN" smtClean="0"/>
              <a:t>|  www.ruijie.com.cn</a:t>
            </a:r>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ED07FE1-46A7-464E-BC97-DA4BAA75952B}" type="datetime1">
              <a:rPr lang="zh-CN" altLang="en-US" smtClean="0"/>
              <a:pPr/>
              <a:t>2013-07-08</a:t>
            </a:fld>
            <a:endParaRPr lang="zh-CN" altLang="en-US"/>
          </a:p>
        </p:txBody>
      </p:sp>
      <p:sp>
        <p:nvSpPr>
          <p:cNvPr id="6" name="页脚占位符 5"/>
          <p:cNvSpPr>
            <a:spLocks noGrp="1"/>
          </p:cNvSpPr>
          <p:nvPr>
            <p:ph type="ftr" sz="quarter" idx="11"/>
          </p:nvPr>
        </p:nvSpPr>
        <p:spPr/>
        <p:txBody>
          <a:bodyPr/>
          <a:lstStyle/>
          <a:p>
            <a:r>
              <a:rPr lang="en-US" altLang="zh-CN" smtClean="0"/>
              <a:t>|  www.ruijie.com.cn</a:t>
            </a:r>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24DF469-E508-4E1C-9A6E-5900546C14E1}" type="datetime1">
              <a:rPr lang="zh-CN" altLang="en-US" smtClean="0"/>
              <a:pPr/>
              <a:t>2013-07-08</a:t>
            </a:fld>
            <a:endParaRPr lang="zh-CN" altLang="en-US"/>
          </a:p>
        </p:txBody>
      </p:sp>
      <p:sp>
        <p:nvSpPr>
          <p:cNvPr id="5" name="页脚占位符 4"/>
          <p:cNvSpPr>
            <a:spLocks noGrp="1"/>
          </p:cNvSpPr>
          <p:nvPr>
            <p:ph type="ftr" sz="quarter" idx="11"/>
          </p:nvPr>
        </p:nvSpPr>
        <p:spPr/>
        <p:txBody>
          <a:bodyPr/>
          <a:lstStyle/>
          <a:p>
            <a:r>
              <a:rPr lang="en-US" altLang="zh-CN" smtClean="0"/>
              <a:t>|  www.ruijie.com.cn</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8827641-58E2-422C-97D4-73D3A4C4ACF3}" type="datetime1">
              <a:rPr lang="zh-CN" altLang="en-US" smtClean="0"/>
              <a:pPr/>
              <a:t>2013-07-08</a:t>
            </a:fld>
            <a:endParaRPr lang="zh-CN" altLang="en-US"/>
          </a:p>
        </p:txBody>
      </p:sp>
      <p:sp>
        <p:nvSpPr>
          <p:cNvPr id="5" name="页脚占位符 4"/>
          <p:cNvSpPr>
            <a:spLocks noGrp="1"/>
          </p:cNvSpPr>
          <p:nvPr>
            <p:ph type="ftr" sz="quarter" idx="11"/>
          </p:nvPr>
        </p:nvSpPr>
        <p:spPr/>
        <p:txBody>
          <a:bodyPr/>
          <a:lstStyle/>
          <a:p>
            <a:r>
              <a:rPr lang="en-US" altLang="zh-CN" smtClean="0"/>
              <a:t>|  www.ruijie.com.cn</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灯片编号占位符 7"/>
          <p:cNvSpPr>
            <a:spLocks noGrp="1"/>
          </p:cNvSpPr>
          <p:nvPr>
            <p:ph type="sldNum" sz="quarter" idx="10"/>
          </p:nvPr>
        </p:nvSpPr>
        <p:spPr/>
        <p:txBody>
          <a:bodyPr/>
          <a:lstStyle>
            <a:lvl1pPr>
              <a:defRPr/>
            </a:lvl1pPr>
          </a:lstStyle>
          <a:p>
            <a:pPr>
              <a:defRPr/>
            </a:pPr>
            <a:r>
              <a:rPr lang="en-US" altLang="zh-CN"/>
              <a:t>Page</a:t>
            </a:r>
            <a:fld id="{CF2FC5B9-39BD-46FB-B1EF-A499A2FAE93B}" type="slidenum">
              <a:rPr lang="zh-CN" altLang="en-US"/>
              <a:pPr>
                <a:defRPr/>
              </a:pPr>
              <a:t>‹#›</a:t>
            </a:fld>
            <a:endParaRPr lang="zh-CN" altLang="en-US"/>
          </a:p>
        </p:txBody>
      </p:sp>
    </p:spTree>
    <p:extLst>
      <p:ext uri="{BB962C8B-B14F-4D97-AF65-F5344CB8AC3E}">
        <p14:creationId xmlns:p14="http://schemas.microsoft.com/office/powerpoint/2010/main" val="166123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4" name="日期占位符 3"/>
          <p:cNvSpPr>
            <a:spLocks noGrp="1"/>
          </p:cNvSpPr>
          <p:nvPr>
            <p:ph type="dt" sz="half" idx="10"/>
          </p:nvPr>
        </p:nvSpPr>
        <p:spPr/>
        <p:txBody>
          <a:bodyPr/>
          <a:lstStyle/>
          <a:p>
            <a:fld id="{4BE1D92D-5804-43B3-8FD3-9C9514E2FE25}" type="datetime1">
              <a:rPr lang="zh-CN" altLang="en-US" smtClean="0"/>
              <a:pPr/>
              <a:t>2013-07-08</a:t>
            </a:fld>
            <a:endParaRPr lang="zh-CN" altLang="en-US"/>
          </a:p>
        </p:txBody>
      </p:sp>
      <p:sp>
        <p:nvSpPr>
          <p:cNvPr id="5" name="页脚占位符 4"/>
          <p:cNvSpPr>
            <a:spLocks noGrp="1"/>
          </p:cNvSpPr>
          <p:nvPr>
            <p:ph type="ftr" sz="quarter" idx="11"/>
          </p:nvPr>
        </p:nvSpPr>
        <p:spPr/>
        <p:txBody>
          <a:bodyPr/>
          <a:lstStyle/>
          <a:p>
            <a:r>
              <a:rPr lang="en-US" altLang="zh-CN" smtClean="0"/>
              <a:t>|  www.ruijie.com.cn</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876256" y="6390875"/>
            <a:ext cx="2133600" cy="365125"/>
          </a:xfrm>
        </p:spPr>
        <p:txBody>
          <a:bodyPr/>
          <a:lstStyle/>
          <a:p>
            <a:fld id="{AAF29365-136B-49B3-ABC7-D083030A004F}" type="datetime1">
              <a:rPr lang="zh-CN" altLang="en-US" smtClean="0"/>
              <a:pPr/>
              <a:t>2013-07-08</a:t>
            </a:fld>
            <a:endParaRPr lang="zh-CN" altLang="en-US"/>
          </a:p>
        </p:txBody>
      </p:sp>
      <p:sp>
        <p:nvSpPr>
          <p:cNvPr id="22" name="内容占位符 21"/>
          <p:cNvSpPr>
            <a:spLocks noGrp="1"/>
          </p:cNvSpPr>
          <p:nvPr>
            <p:ph sz="quarter" idx="16"/>
          </p:nvPr>
        </p:nvSpPr>
        <p:spPr>
          <a:xfrm>
            <a:off x="571472" y="1142984"/>
            <a:ext cx="8001056" cy="5072098"/>
          </a:xfrm>
        </p:spPr>
        <p:txBody>
          <a:bodyPr>
            <a:normAutofit/>
          </a:bodyPr>
          <a:lstStyle>
            <a:lvl1pPr marL="0" indent="0">
              <a:buNone/>
              <a:defRPr sz="1400">
                <a:solidFill>
                  <a:schemeClr val="tx1"/>
                </a:solidFill>
                <a:latin typeface="微软雅黑" panose="020B0503020204020204" pitchFamily="34" charset="-122"/>
                <a:ea typeface="微软雅黑" panose="020B0503020204020204" pitchFamily="34" charset="-122"/>
              </a:defRPr>
            </a:lvl1pPr>
          </a:lstStyle>
          <a:p>
            <a:pPr lvl="0"/>
            <a:r>
              <a:rPr lang="zh-CN" altLang="en-US" dirty="0" smtClean="0"/>
              <a:t>单击此处编辑母版文本样式</a:t>
            </a:r>
          </a:p>
        </p:txBody>
      </p:sp>
      <p:sp>
        <p:nvSpPr>
          <p:cNvPr id="8" name="文本占位符 7"/>
          <p:cNvSpPr>
            <a:spLocks noGrp="1"/>
          </p:cNvSpPr>
          <p:nvPr>
            <p:ph type="body" sz="quarter" idx="17"/>
          </p:nvPr>
        </p:nvSpPr>
        <p:spPr>
          <a:xfrm>
            <a:off x="500063" y="214294"/>
            <a:ext cx="8143875" cy="500062"/>
          </a:xfrm>
        </p:spPr>
        <p:txBody>
          <a:bodyPr/>
          <a:lstStyle>
            <a:lvl1pPr>
              <a:buNone/>
              <a:defRPr sz="2600" b="0">
                <a:latin typeface="微软雅黑" pitchFamily="34" charset="-122"/>
                <a:ea typeface="微软雅黑" pitchFamily="34" charset="-122"/>
              </a:defRPr>
            </a:lvl1pPr>
          </a:lstStyle>
          <a:p>
            <a:pPr lvl="0"/>
            <a:r>
              <a:rPr lang="zh-CN" altLang="en-US" dirty="0" smtClean="0"/>
              <a:t>单击此处编辑母版文本样式</a:t>
            </a:r>
          </a:p>
        </p:txBody>
      </p:sp>
    </p:spTree>
    <p:extLst>
      <p:ext uri="{BB962C8B-B14F-4D97-AF65-F5344CB8AC3E}">
        <p14:creationId xmlns:p14="http://schemas.microsoft.com/office/powerpoint/2010/main" val="40346462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005DC4C-3A62-4799-B4C5-3007A81AF53E}" type="datetime1">
              <a:rPr lang="zh-CN" altLang="en-US" smtClean="0"/>
              <a:pPr/>
              <a:t>2013-07-08</a:t>
            </a:fld>
            <a:endParaRPr lang="zh-CN" altLang="en-US"/>
          </a:p>
        </p:txBody>
      </p:sp>
      <p:sp>
        <p:nvSpPr>
          <p:cNvPr id="5" name="页脚占位符 4"/>
          <p:cNvSpPr>
            <a:spLocks noGrp="1"/>
          </p:cNvSpPr>
          <p:nvPr>
            <p:ph type="ftr" sz="quarter" idx="11"/>
          </p:nvPr>
        </p:nvSpPr>
        <p:spPr/>
        <p:txBody>
          <a:bodyPr/>
          <a:lstStyle/>
          <a:p>
            <a:r>
              <a:rPr lang="en-US" altLang="zh-CN" smtClean="0"/>
              <a:t>|  www.ruijie.com.cn</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C6CFB91-CA0F-46C7-9350-4F10F629DAF0}" type="datetime1">
              <a:rPr lang="zh-CN" altLang="en-US" smtClean="0"/>
              <a:pPr/>
              <a:t>2013-07-08</a:t>
            </a:fld>
            <a:endParaRPr lang="zh-CN" altLang="en-US"/>
          </a:p>
        </p:txBody>
      </p:sp>
      <p:sp>
        <p:nvSpPr>
          <p:cNvPr id="6" name="页脚占位符 5"/>
          <p:cNvSpPr>
            <a:spLocks noGrp="1"/>
          </p:cNvSpPr>
          <p:nvPr>
            <p:ph type="ftr" sz="quarter" idx="11"/>
          </p:nvPr>
        </p:nvSpPr>
        <p:spPr/>
        <p:txBody>
          <a:bodyPr/>
          <a:lstStyle/>
          <a:p>
            <a:r>
              <a:rPr lang="en-US" altLang="zh-CN" smtClean="0"/>
              <a:t>|  www.ruijie.com.cn</a:t>
            </a:r>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BFCC6F5-5E6C-4C76-BA81-5F0AC33E9E6B}" type="datetime1">
              <a:rPr lang="zh-CN" altLang="en-US" smtClean="0"/>
              <a:pPr/>
              <a:t>2013-07-08</a:t>
            </a:fld>
            <a:endParaRPr lang="zh-CN" altLang="en-US"/>
          </a:p>
        </p:txBody>
      </p:sp>
      <p:sp>
        <p:nvSpPr>
          <p:cNvPr id="8" name="页脚占位符 7"/>
          <p:cNvSpPr>
            <a:spLocks noGrp="1"/>
          </p:cNvSpPr>
          <p:nvPr>
            <p:ph type="ftr" sz="quarter" idx="11"/>
          </p:nvPr>
        </p:nvSpPr>
        <p:spPr/>
        <p:txBody>
          <a:bodyPr/>
          <a:lstStyle/>
          <a:p>
            <a:r>
              <a:rPr lang="en-US" altLang="zh-CN" smtClean="0"/>
              <a:t>|  www.ruijie.com.cn</a:t>
            </a:r>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AE8B4EF-AB82-46F7-8F03-BDB043D1AEAF}" type="datetime1">
              <a:rPr lang="zh-CN" altLang="en-US" smtClean="0"/>
              <a:pPr/>
              <a:t>2013-07-08</a:t>
            </a:fld>
            <a:endParaRPr lang="zh-CN" altLang="en-US"/>
          </a:p>
        </p:txBody>
      </p:sp>
      <p:sp>
        <p:nvSpPr>
          <p:cNvPr id="4" name="页脚占位符 3"/>
          <p:cNvSpPr>
            <a:spLocks noGrp="1"/>
          </p:cNvSpPr>
          <p:nvPr>
            <p:ph type="ftr" sz="quarter" idx="11"/>
          </p:nvPr>
        </p:nvSpPr>
        <p:spPr/>
        <p:txBody>
          <a:bodyPr/>
          <a:lstStyle/>
          <a:p>
            <a:r>
              <a:rPr lang="en-US" altLang="zh-CN" smtClean="0"/>
              <a:t>|  www.ruijie.com.cn</a:t>
            </a: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a:stretch>
            <a:fillRect/>
          </a:stretch>
        </p:blipFill>
        <p:spPr bwMode="auto">
          <a:xfrm>
            <a:off x="0" y="857232"/>
            <a:ext cx="1500166" cy="500066"/>
          </a:xfrm>
          <a:prstGeom prst="rect">
            <a:avLst/>
          </a:prstGeom>
          <a:noFill/>
          <a:ln w="9525">
            <a:noFill/>
            <a:miter lim="800000"/>
            <a:headEnd/>
            <a:tailEnd/>
          </a:ln>
          <a:effectLst/>
        </p:spPr>
      </p:pic>
      <p:sp>
        <p:nvSpPr>
          <p:cNvPr id="4" name="文本占位符 3"/>
          <p:cNvSpPr>
            <a:spLocks noGrp="1"/>
          </p:cNvSpPr>
          <p:nvPr>
            <p:ph type="body" sz="quarter" idx="10" hasCustomPrompt="1"/>
          </p:nvPr>
        </p:nvSpPr>
        <p:spPr>
          <a:xfrm>
            <a:off x="500063" y="1500188"/>
            <a:ext cx="8143875" cy="4714875"/>
          </a:xfrm>
        </p:spPr>
        <p:txBody>
          <a:bodyPr/>
          <a:lstStyle>
            <a:lvl2pPr marL="742950" marR="0" indent="-285750" algn="l" defTabSz="914400" rtl="0" eaLnBrk="1" fontAlgn="auto" latinLnBrk="0" hangingPunct="1">
              <a:lnSpc>
                <a:spcPct val="100000"/>
              </a:lnSpc>
              <a:spcBef>
                <a:spcPct val="20000"/>
              </a:spcBef>
              <a:spcAft>
                <a:spcPts val="0"/>
              </a:spcAft>
              <a:buClrTx/>
              <a:buSzTx/>
              <a:buFont typeface="Arial" pitchFamily="34" charset="0"/>
              <a:buNone/>
              <a:tabLst/>
              <a:defRPr sz="2200">
                <a:solidFill>
                  <a:schemeClr val="tx1">
                    <a:lumMod val="65000"/>
                    <a:lumOff val="35000"/>
                  </a:schemeClr>
                </a:solidFill>
                <a:latin typeface="微软雅黑" pitchFamily="34" charset="-122"/>
                <a:ea typeface="微软雅黑" pitchFamily="34" charset="-122"/>
              </a:defRPr>
            </a:lvl2pPr>
            <a:lvl3pPr algn="l">
              <a:buNone/>
              <a:defRPr sz="1800">
                <a:solidFill>
                  <a:schemeClr val="tx1">
                    <a:lumMod val="65000"/>
                    <a:lumOff val="35000"/>
                  </a:schemeClr>
                </a:solidFill>
                <a:latin typeface="微软雅黑" pitchFamily="34" charset="-122"/>
                <a:ea typeface="微软雅黑" pitchFamily="34" charset="-122"/>
              </a:defRPr>
            </a:lvl3pPr>
            <a:lvl4pPr>
              <a:defRPr sz="1800">
                <a:solidFill>
                  <a:schemeClr val="tx1">
                    <a:lumMod val="65000"/>
                    <a:lumOff val="35000"/>
                  </a:schemeClr>
                </a:solidFill>
                <a:latin typeface="微软雅黑" pitchFamily="34" charset="-122"/>
                <a:ea typeface="微软雅黑" pitchFamily="34" charset="-122"/>
              </a:defRPr>
            </a:lvl4pPr>
            <a:lvl5pPr>
              <a:defRPr sz="1800">
                <a:solidFill>
                  <a:schemeClr val="tx1">
                    <a:lumMod val="65000"/>
                    <a:lumOff val="35000"/>
                  </a:schemeClr>
                </a:solidFill>
                <a:latin typeface="微软雅黑" pitchFamily="34" charset="-122"/>
                <a:ea typeface="微软雅黑" pitchFamily="34" charset="-122"/>
              </a:defRPr>
            </a:lvl5p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lang="zh-CN" altLang="en-US" sz="2200" dirty="0" smtClean="0">
                <a:solidFill>
                  <a:schemeClr val="tx1">
                    <a:lumMod val="75000"/>
                    <a:lumOff val="25000"/>
                  </a:schemeClr>
                </a:solidFill>
                <a:latin typeface="微软雅黑" pitchFamily="34" charset="-122"/>
                <a:ea typeface="微软雅黑" pitchFamily="34" charset="-122"/>
              </a:rPr>
              <a:t>第一级标题    </a:t>
            </a:r>
            <a:r>
              <a:rPr lang="en-US" altLang="zh-CN" sz="2200" dirty="0" smtClean="0">
                <a:solidFill>
                  <a:schemeClr val="tx1">
                    <a:lumMod val="75000"/>
                    <a:lumOff val="25000"/>
                  </a:schemeClr>
                </a:solidFill>
                <a:latin typeface="微软雅黑" pitchFamily="34" charset="-122"/>
                <a:ea typeface="微软雅黑" pitchFamily="34" charset="-122"/>
              </a:rPr>
              <a:t>001</a:t>
            </a:r>
            <a:endParaRPr lang="zh-CN" altLang="en-US" sz="2200" dirty="0" smtClean="0">
              <a:solidFill>
                <a:schemeClr val="tx1">
                  <a:lumMod val="75000"/>
                  <a:lumOff val="25000"/>
                </a:schemeClr>
              </a:solidFill>
              <a:latin typeface="微软雅黑" pitchFamily="34" charset="-122"/>
              <a:ea typeface="微软雅黑" pitchFamily="34" charset="-122"/>
            </a:endParaRPr>
          </a:p>
          <a:p>
            <a:pPr lvl="1"/>
            <a:endParaRPr lang="zh-CN" altLang="en-US" dirty="0" smtClean="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ECE3AAB-EF8A-493A-A0E0-0B871779A16F}" type="datetime1">
              <a:rPr lang="zh-CN" altLang="en-US" smtClean="0"/>
              <a:pPr/>
              <a:t>2013-07-08</a:t>
            </a:fld>
            <a:endParaRPr lang="zh-CN" altLang="en-US"/>
          </a:p>
        </p:txBody>
      </p:sp>
      <p:sp>
        <p:nvSpPr>
          <p:cNvPr id="4" name="页脚占位符 3"/>
          <p:cNvSpPr>
            <a:spLocks noGrp="1"/>
          </p:cNvSpPr>
          <p:nvPr>
            <p:ph type="ftr" sz="quarter" idx="11"/>
          </p:nvPr>
        </p:nvSpPr>
        <p:spPr/>
        <p:txBody>
          <a:bodyPr/>
          <a:lstStyle/>
          <a:p>
            <a:r>
              <a:rPr lang="en-US" altLang="zh-CN" smtClean="0"/>
              <a:t>|  www.ruijie.com.cn</a:t>
            </a: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9672011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BC5D1-F5EC-4BEC-BBE3-10D59BD7D315}" type="datetime1">
              <a:rPr lang="zh-CN" altLang="en-US" smtClean="0"/>
              <a:pPr/>
              <a:t>2013-07-08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smtClean="0"/>
              <a:t>|  www.ruijie.com.cn</a:t>
            </a:r>
            <a:endParaRPr lang="zh-CN" altLang="en-US" dirty="0"/>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
        <p:nvSpPr>
          <p:cNvPr id="7" name="页脚占位符 1"/>
          <p:cNvSpPr txBox="1">
            <a:spLocks/>
          </p:cNvSpPr>
          <p:nvPr userDrawn="1"/>
        </p:nvSpPr>
        <p:spPr>
          <a:xfrm>
            <a:off x="656847" y="64146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smtClean="0">
                <a:ln>
                  <a:noFill/>
                </a:ln>
                <a:solidFill>
                  <a:schemeClr val="bg1">
                    <a:lumMod val="50000"/>
                  </a:schemeClr>
                </a:solidFill>
                <a:effectLst/>
                <a:uLnTx/>
                <a:uFillTx/>
                <a:latin typeface="微软雅黑" pitchFamily="34" charset="-122"/>
                <a:ea typeface="微软雅黑" pitchFamily="34" charset="-122"/>
                <a:cs typeface="+mn-cs"/>
              </a:rPr>
              <a:t>|  www.ruijie.com.cn</a:t>
            </a:r>
            <a:endParaRPr kumimoji="0" lang="zh-CN" altLang="en-US" sz="1400" b="0" i="0" u="none" strike="noStrike" kern="1200" cap="none" spc="0" normalizeH="0" baseline="0" noProof="0" dirty="0">
              <a:ln>
                <a:noFill/>
              </a:ln>
              <a:solidFill>
                <a:schemeClr val="bg1">
                  <a:lumMod val="50000"/>
                </a:schemeClr>
              </a:solidFill>
              <a:effectLst/>
              <a:uLnTx/>
              <a:uFillTx/>
              <a:latin typeface="微软雅黑" pitchFamily="34" charset="-122"/>
              <a:ea typeface="微软雅黑" pitchFamily="34" charset="-122"/>
              <a:cs typeface="+mn-cs"/>
            </a:endParaRPr>
          </a:p>
        </p:txBody>
      </p:sp>
      <p:sp>
        <p:nvSpPr>
          <p:cNvPr id="8" name="灯片编号占位符 2"/>
          <p:cNvSpPr txBox="1">
            <a:spLocks/>
          </p:cNvSpPr>
          <p:nvPr userDrawn="1"/>
        </p:nvSpPr>
        <p:spPr>
          <a:xfrm>
            <a:off x="-1380870" y="6419095"/>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4" r:id="rId7"/>
    <p:sldLayoutId id="2147483655" r:id="rId8"/>
    <p:sldLayoutId id="2147483660" r:id="rId9"/>
    <p:sldLayoutId id="2147483656" r:id="rId10"/>
    <p:sldLayoutId id="2147483657" r:id="rId11"/>
    <p:sldLayoutId id="2147483658" r:id="rId12"/>
    <p:sldLayoutId id="2147483659" r:id="rId13"/>
    <p:sldLayoutId id="2147483663" r:id="rId1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0.jpeg"/><Relationship Id="rId3" Type="http://schemas.openxmlformats.org/officeDocument/2006/relationships/image" Target="../media/image49.png"/><Relationship Id="rId7" Type="http://schemas.openxmlformats.org/officeDocument/2006/relationships/image" Target="../media/image45.jpeg"/><Relationship Id="rId12" Type="http://schemas.openxmlformats.org/officeDocument/2006/relationships/image" Target="../media/image43.jpe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40.jpeg"/><Relationship Id="rId10" Type="http://schemas.openxmlformats.org/officeDocument/2006/relationships/image" Target="../media/image41.jpe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2.gif"/><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5" Type="http://schemas.openxmlformats.org/officeDocument/2006/relationships/image" Target="../media/image88.gif"/><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xml"/><Relationship Id="rId5" Type="http://schemas.openxmlformats.org/officeDocument/2006/relationships/image" Target="../media/image112.png"/><Relationship Id="rId4" Type="http://schemas.openxmlformats.org/officeDocument/2006/relationships/image" Target="../media/image111.png"/></Relationships>
</file>

<file path=ppt/slides/_rels/slide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3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0"/>
            <a:ext cx="9144000" cy="6858000"/>
            <a:chOff x="0" y="0"/>
            <a:chExt cx="9155113" cy="6869113"/>
          </a:xfrm>
        </p:grpSpPr>
        <p:pic>
          <p:nvPicPr>
            <p:cNvPr id="13" name="Picture 2" descr="C:\Documents and Settings\Administrator\桌面\图片导出\白色封面1.png"/>
            <p:cNvPicPr>
              <a:picLocks noChangeAspect="1" noChangeArrowheads="1"/>
            </p:cNvPicPr>
            <p:nvPr/>
          </p:nvPicPr>
          <p:blipFill>
            <a:blip r:embed="rId2" cstate="print"/>
            <a:srcRect/>
            <a:stretch>
              <a:fillRect/>
            </a:stretch>
          </p:blipFill>
          <p:spPr bwMode="auto">
            <a:xfrm>
              <a:off x="0" y="0"/>
              <a:ext cx="9155113" cy="6869113"/>
            </a:xfrm>
            <a:prstGeom prst="rect">
              <a:avLst/>
            </a:prstGeom>
            <a:noFill/>
          </p:spPr>
        </p:pic>
        <p:sp>
          <p:nvSpPr>
            <p:cNvPr id="14" name="TextBox 13"/>
            <p:cNvSpPr txBox="1"/>
            <p:nvPr/>
          </p:nvSpPr>
          <p:spPr>
            <a:xfrm>
              <a:off x="2558882" y="2208437"/>
              <a:ext cx="3789798" cy="709033"/>
            </a:xfrm>
            <a:prstGeom prst="rect">
              <a:avLst/>
            </a:prstGeom>
            <a:noFill/>
          </p:spPr>
          <p:txBody>
            <a:bodyPr wrap="square" rtlCol="0">
              <a:spAutoFit/>
            </a:bodyPr>
            <a:lstStyle/>
            <a:p>
              <a:r>
                <a:rPr lang="zh-CN" altLang="en-US" sz="4000" dirty="0" smtClean="0">
                  <a:latin typeface="微软雅黑" pitchFamily="34" charset="-122"/>
                  <a:ea typeface="微软雅黑" pitchFamily="34" charset="-122"/>
                </a:rPr>
                <a:t>“智</a:t>
              </a:r>
              <a:r>
                <a:rPr lang="en-US" altLang="zh-CN" sz="4000" dirty="0" smtClean="0">
                  <a:latin typeface="微软雅黑" pitchFamily="34" charset="-122"/>
                  <a:ea typeface="微软雅黑" pitchFamily="34" charset="-122"/>
                </a:rPr>
                <a:t>·</a:t>
              </a:r>
              <a:r>
                <a:rPr lang="zh-CN" altLang="en-US" sz="4000" dirty="0" smtClean="0">
                  <a:latin typeface="微软雅黑" pitchFamily="34" charset="-122"/>
                  <a:ea typeface="微软雅黑" pitchFamily="34" charset="-122"/>
                </a:rPr>
                <a:t>简</a:t>
              </a:r>
              <a:r>
                <a:rPr lang="en-US" altLang="zh-CN" sz="4000" dirty="0" smtClean="0">
                  <a:latin typeface="微软雅黑" pitchFamily="34" charset="-122"/>
                  <a:ea typeface="微软雅黑" pitchFamily="34" charset="-122"/>
                </a:rPr>
                <a:t>”</a:t>
              </a:r>
              <a:r>
                <a:rPr lang="zh-CN" altLang="en-US" sz="4000" dirty="0" smtClean="0">
                  <a:latin typeface="微软雅黑" pitchFamily="34" charset="-122"/>
                  <a:ea typeface="微软雅黑" pitchFamily="34" charset="-122"/>
                </a:rPr>
                <a:t>网络</a:t>
              </a:r>
              <a:endParaRPr lang="zh-CN" altLang="en-US" sz="4000" dirty="0">
                <a:latin typeface="微软雅黑" pitchFamily="34" charset="-122"/>
                <a:ea typeface="微软雅黑" pitchFamily="34" charset="-122"/>
              </a:endParaRPr>
            </a:p>
          </p:txBody>
        </p:sp>
        <p:sp>
          <p:nvSpPr>
            <p:cNvPr id="16" name="TextBox 15"/>
            <p:cNvSpPr txBox="1"/>
            <p:nvPr/>
          </p:nvSpPr>
          <p:spPr>
            <a:xfrm>
              <a:off x="571472" y="3571876"/>
              <a:ext cx="2928958" cy="523220"/>
            </a:xfrm>
            <a:prstGeom prst="rect">
              <a:avLst/>
            </a:prstGeom>
            <a:noFill/>
          </p:spPr>
          <p:txBody>
            <a:bodyPr wrap="square" rtlCol="0">
              <a:spAutoFit/>
            </a:bodyPr>
            <a:lstStyle/>
            <a:p>
              <a:r>
                <a:rPr lang="zh-CN" altLang="en-US" sz="1400" dirty="0" smtClean="0">
                  <a:solidFill>
                    <a:schemeClr val="tx1">
                      <a:lumMod val="95000"/>
                      <a:lumOff val="5000"/>
                    </a:schemeClr>
                  </a:solidFill>
                  <a:latin typeface="微软雅黑" pitchFamily="34" charset="-122"/>
                  <a:ea typeface="微软雅黑" pitchFamily="34" charset="-122"/>
                </a:rPr>
                <a:t>行业顾问 韩晓晨</a:t>
              </a:r>
              <a:endParaRPr lang="en-US" altLang="zh-CN" sz="1400" dirty="0" smtClean="0">
                <a:solidFill>
                  <a:schemeClr val="tx1">
                    <a:lumMod val="95000"/>
                    <a:lumOff val="5000"/>
                  </a:schemeClr>
                </a:solidFill>
                <a:latin typeface="微软雅黑" pitchFamily="34" charset="-122"/>
                <a:ea typeface="微软雅黑" pitchFamily="34" charset="-122"/>
              </a:endParaRPr>
            </a:p>
            <a:p>
              <a:r>
                <a:rPr lang="en-US" altLang="zh-CN" sz="1400" dirty="0" smtClean="0">
                  <a:solidFill>
                    <a:schemeClr val="tx1">
                      <a:lumMod val="95000"/>
                      <a:lumOff val="5000"/>
                    </a:schemeClr>
                  </a:solidFill>
                  <a:latin typeface="微软雅黑" pitchFamily="34" charset="-122"/>
                  <a:ea typeface="微软雅黑" pitchFamily="34" charset="-122"/>
                </a:rPr>
                <a:t>2013-07-08</a:t>
              </a:r>
              <a:endParaRPr lang="zh-CN" altLang="en-US" sz="1400" dirty="0" smtClean="0">
                <a:solidFill>
                  <a:schemeClr val="tx1">
                    <a:lumMod val="95000"/>
                    <a:lumOff val="5000"/>
                  </a:schemeClr>
                </a:solidFill>
                <a:latin typeface="微软雅黑" pitchFamily="34" charset="-122"/>
                <a:ea typeface="微软雅黑" pitchFamily="34" charset="-122"/>
              </a:endParaRPr>
            </a:p>
          </p:txBody>
        </p:sp>
      </p:grpSp>
    </p:spTree>
    <p:extLst>
      <p:ext uri="{BB962C8B-B14F-4D97-AF65-F5344CB8AC3E}">
        <p14:creationId xmlns:p14="http://schemas.microsoft.com/office/powerpoint/2010/main" val="1044499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0"/>
            <a:ext cx="9155113" cy="6869112"/>
            <a:chOff x="0" y="0"/>
            <a:chExt cx="9155113" cy="6869112"/>
          </a:xfrm>
        </p:grpSpPr>
        <p:pic>
          <p:nvPicPr>
            <p:cNvPr id="14" name="Picture 2" descr="C:\Documents and Settings\Administrator\桌面\辅助图形-31.png"/>
            <p:cNvPicPr>
              <a:picLocks noChangeAspect="1" noChangeArrowheads="1"/>
            </p:cNvPicPr>
            <p:nvPr/>
          </p:nvPicPr>
          <p:blipFill>
            <a:blip r:embed="rId2" cstate="print"/>
            <a:srcRect/>
            <a:stretch>
              <a:fillRect/>
            </a:stretch>
          </p:blipFill>
          <p:spPr bwMode="auto">
            <a:xfrm>
              <a:off x="0" y="0"/>
              <a:ext cx="9155113" cy="6869112"/>
            </a:xfrm>
            <a:prstGeom prst="rect">
              <a:avLst/>
            </a:prstGeom>
            <a:noFill/>
          </p:spPr>
        </p:pic>
        <p:sp>
          <p:nvSpPr>
            <p:cNvPr id="15" name="Rectangle 4"/>
            <p:cNvSpPr txBox="1">
              <a:spLocks noChangeArrowheads="1"/>
            </p:cNvSpPr>
            <p:nvPr/>
          </p:nvSpPr>
          <p:spPr>
            <a:xfrm>
              <a:off x="612802" y="785794"/>
              <a:ext cx="7745412" cy="642942"/>
            </a:xfrm>
            <a:prstGeom prst="rect">
              <a:avLst/>
            </a:prstGeom>
            <a:noFill/>
            <a:ln/>
          </p:spPr>
          <p:txBody>
            <a:bodyPr anchor="ctr">
              <a:normAutofit/>
            </a:bodyPr>
            <a:lstStyle/>
            <a:p>
              <a:pPr defTabSz="784225" fontAlgn="auto">
                <a:spcBef>
                  <a:spcPts val="0"/>
                </a:spcBef>
                <a:spcAft>
                  <a:spcPts val="0"/>
                </a:spcAft>
                <a:defRPr/>
              </a:pPr>
              <a:r>
                <a:rPr lang="zh-CN" altLang="en-US" sz="2400" b="1" dirty="0">
                  <a:solidFill>
                    <a:schemeClr val="bg1"/>
                  </a:solidFill>
                  <a:latin typeface="微软雅黑" pitchFamily="34" charset="-122"/>
                  <a:ea typeface="微软雅黑" pitchFamily="34" charset="-122"/>
                  <a:cs typeface="Arial" pitchFamily="34" charset="0"/>
                </a:rPr>
                <a:t>目 录  </a:t>
              </a:r>
              <a:r>
                <a:rPr lang="en-US" altLang="zh-CN" sz="2400" b="1" dirty="0">
                  <a:solidFill>
                    <a:schemeClr val="bg1">
                      <a:lumMod val="50000"/>
                    </a:schemeClr>
                  </a:solidFill>
                  <a:latin typeface="微软雅黑" pitchFamily="34" charset="-122"/>
                  <a:ea typeface="微软雅黑" pitchFamily="34" charset="-122"/>
                  <a:cs typeface="Arial" pitchFamily="34" charset="0"/>
                </a:rPr>
                <a:t>Contents</a:t>
              </a:r>
            </a:p>
          </p:txBody>
        </p:sp>
      </p:grpSp>
      <p:sp>
        <p:nvSpPr>
          <p:cNvPr id="16" name="文本占位符 1"/>
          <p:cNvSpPr>
            <a:spLocks noGrp="1"/>
          </p:cNvSpPr>
          <p:nvPr>
            <p:ph type="body" sz="quarter" idx="10"/>
          </p:nvPr>
        </p:nvSpPr>
        <p:spPr>
          <a:xfrm>
            <a:off x="1500166" y="1500188"/>
            <a:ext cx="6858048" cy="4643455"/>
          </a:xfrm>
        </p:spPr>
        <p:txBody>
          <a:bodyPr anchor="t">
            <a:normAutofit/>
          </a:bodyPr>
          <a:lstStyle/>
          <a:p>
            <a:pPr>
              <a:lnSpc>
                <a:spcPct val="150000"/>
              </a:lnSpc>
              <a:buNone/>
            </a:pPr>
            <a:r>
              <a:rPr lang="zh-CN" altLang="zh-CN" sz="3600" b="1" dirty="0" smtClean="0">
                <a:solidFill>
                  <a:schemeClr val="tx1">
                    <a:lumMod val="65000"/>
                    <a:lumOff val="35000"/>
                  </a:schemeClr>
                </a:solidFill>
                <a:latin typeface="微软雅黑" pitchFamily="34" charset="-122"/>
                <a:ea typeface="微软雅黑" pitchFamily="34" charset="-122"/>
              </a:rPr>
              <a:t>星</a:t>
            </a:r>
            <a:r>
              <a:rPr lang="zh-CN" altLang="zh-CN" sz="3600" b="1" dirty="0">
                <a:solidFill>
                  <a:schemeClr val="tx1">
                    <a:lumMod val="65000"/>
                    <a:lumOff val="35000"/>
                  </a:schemeClr>
                </a:solidFill>
                <a:latin typeface="微软雅黑" pitchFamily="34" charset="-122"/>
                <a:ea typeface="微软雅黑" pitchFamily="34" charset="-122"/>
              </a:rPr>
              <a:t>网锐捷网络有限公司</a:t>
            </a:r>
            <a:r>
              <a:rPr lang="zh-CN" altLang="zh-CN" sz="3600" b="1" dirty="0" smtClean="0">
                <a:solidFill>
                  <a:schemeClr val="tx1">
                    <a:lumMod val="65000"/>
                    <a:lumOff val="35000"/>
                  </a:schemeClr>
                </a:solidFill>
                <a:latin typeface="微软雅黑" pitchFamily="34" charset="-122"/>
                <a:ea typeface="微软雅黑" pitchFamily="34" charset="-122"/>
              </a:rPr>
              <a:t>简介</a:t>
            </a:r>
            <a:endParaRPr lang="en-US" altLang="zh-CN" sz="3600" b="1" dirty="0">
              <a:solidFill>
                <a:schemeClr val="tx1">
                  <a:lumMod val="65000"/>
                  <a:lumOff val="35000"/>
                </a:schemeClr>
              </a:solidFill>
              <a:latin typeface="微软雅黑" pitchFamily="34" charset="-122"/>
              <a:ea typeface="微软雅黑" pitchFamily="34" charset="-122"/>
            </a:endParaRPr>
          </a:p>
          <a:p>
            <a:pPr>
              <a:lnSpc>
                <a:spcPct val="150000"/>
              </a:lnSpc>
              <a:buNone/>
            </a:pPr>
            <a:r>
              <a:rPr lang="zh-CN" altLang="zh-CN" sz="3600" b="1" dirty="0" smtClean="0">
                <a:solidFill>
                  <a:schemeClr val="tx1">
                    <a:lumMod val="65000"/>
                    <a:lumOff val="35000"/>
                  </a:schemeClr>
                </a:solidFill>
                <a:latin typeface="微软雅黑" pitchFamily="34" charset="-122"/>
                <a:ea typeface="微软雅黑" pitchFamily="34" charset="-122"/>
              </a:rPr>
              <a:t>“</a:t>
            </a:r>
            <a:r>
              <a:rPr lang="en-US" altLang="zh-CN" sz="3600" b="1" dirty="0">
                <a:solidFill>
                  <a:schemeClr val="tx1">
                    <a:lumMod val="65000"/>
                    <a:lumOff val="35000"/>
                  </a:schemeClr>
                </a:solidFill>
                <a:latin typeface="微软雅黑" pitchFamily="34" charset="-122"/>
                <a:ea typeface="微软雅黑" pitchFamily="34" charset="-122"/>
              </a:rPr>
              <a:t>N.E.W.</a:t>
            </a:r>
            <a:r>
              <a:rPr lang="zh-CN" altLang="zh-CN" sz="3600" b="1" dirty="0">
                <a:solidFill>
                  <a:schemeClr val="tx1">
                    <a:lumMod val="65000"/>
                    <a:lumOff val="35000"/>
                  </a:schemeClr>
                </a:solidFill>
                <a:latin typeface="微软雅黑" pitchFamily="34" charset="-122"/>
                <a:ea typeface="微软雅黑" pitchFamily="34" charset="-122"/>
              </a:rPr>
              <a:t>”园区网解决</a:t>
            </a:r>
            <a:r>
              <a:rPr lang="zh-CN" altLang="zh-CN" sz="3600" b="1" dirty="0" smtClean="0">
                <a:solidFill>
                  <a:schemeClr val="tx1">
                    <a:lumMod val="65000"/>
                    <a:lumOff val="35000"/>
                  </a:schemeClr>
                </a:solidFill>
                <a:latin typeface="微软雅黑" pitchFamily="34" charset="-122"/>
                <a:ea typeface="微软雅黑" pitchFamily="34" charset="-122"/>
              </a:rPr>
              <a:t>方案</a:t>
            </a:r>
            <a:endParaRPr lang="en-US" altLang="zh-CN" sz="3600" b="1"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3600" b="1" dirty="0" smtClean="0">
                <a:solidFill>
                  <a:schemeClr val="tx1">
                    <a:lumMod val="65000"/>
                    <a:lumOff val="35000"/>
                  </a:schemeClr>
                </a:solidFill>
                <a:latin typeface="微软雅黑" pitchFamily="34" charset="-122"/>
                <a:ea typeface="微软雅黑" pitchFamily="34" charset="-122"/>
              </a:rPr>
              <a:t>统一运维管理平台</a:t>
            </a:r>
            <a:endParaRPr lang="en-US" altLang="zh-CN" sz="3600" b="1" dirty="0" smtClean="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93320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6">
                                            <p:txEl>
                                              <p:pRg st="0" end="0"/>
                                            </p:txEl>
                                          </p:spTgt>
                                        </p:tgtEl>
                                        <p:attrNameLst>
                                          <p:attrName>style.opacity</p:attrName>
                                        </p:attrNameLst>
                                      </p:cBhvr>
                                      <p:to>
                                        <p:strVal val="0.5"/>
                                      </p:to>
                                    </p:set>
                                    <p:animEffect filter="image" prLst="opacity: 0.5">
                                      <p:cBhvr rctx="IE">
                                        <p:cTn id="7" dur="indefinite"/>
                                        <p:tgtEl>
                                          <p:spTgt spid="16">
                                            <p:txEl>
                                              <p:pRg st="0" end="0"/>
                                            </p:txEl>
                                          </p:spTgt>
                                        </p:tgtEl>
                                      </p:cBhvr>
                                    </p:animEffect>
                                  </p:childTnLst>
                                </p:cTn>
                              </p:par>
                              <p:par>
                                <p:cTn id="8" presetID="9" presetClass="emph" presetSubtype="0" nodeType="withEffect">
                                  <p:stCondLst>
                                    <p:cond delay="0"/>
                                  </p:stCondLst>
                                  <p:childTnLst>
                                    <p:set>
                                      <p:cBhvr rctx="PPT">
                                        <p:cTn id="9" dur="indefinite"/>
                                        <p:tgtEl>
                                          <p:spTgt spid="16">
                                            <p:txEl>
                                              <p:pRg st="2" end="2"/>
                                            </p:txEl>
                                          </p:spTgt>
                                        </p:tgtEl>
                                        <p:attrNameLst>
                                          <p:attrName>style.opacity</p:attrName>
                                        </p:attrNameLst>
                                      </p:cBhvr>
                                      <p:to>
                                        <p:strVal val="0.5"/>
                                      </p:to>
                                    </p:set>
                                    <p:animEffect filter="image" prLst="opacity: 0.5">
                                      <p:cBhvr rctx="IE">
                                        <p:cTn id="10" dur="indefinite"/>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normAutofit/>
          </a:bodyPr>
          <a:lstStyle/>
          <a:p>
            <a:r>
              <a:rPr lang="en-US" altLang="zh-CN" dirty="0" smtClean="0"/>
              <a:t>N.E.W</a:t>
            </a:r>
            <a:r>
              <a:rPr lang="en-US" altLang="zh-CN" dirty="0"/>
              <a:t>.</a:t>
            </a:r>
            <a:r>
              <a:rPr lang="zh-CN" altLang="zh-CN" dirty="0"/>
              <a:t>”园区网解决方案</a:t>
            </a:r>
            <a:endParaRPr lang="en-US" altLang="zh-CN"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0548" y="3425863"/>
            <a:ext cx="2496616" cy="189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alculator v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89002" y="3429000"/>
            <a:ext cx="2497118" cy="18896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usine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34508" y="3429000"/>
            <a:ext cx="2494620" cy="1889674"/>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672544" y="5517233"/>
            <a:ext cx="2494620" cy="432047"/>
          </a:xfrm>
          <a:prstGeom prst="rect">
            <a:avLst/>
          </a:prstGeom>
        </p:spPr>
        <p:txBody>
          <a:bodyPr/>
          <a:lstStyle/>
          <a:p>
            <a:pPr algn="ctr" fontAlgn="base">
              <a:spcBef>
                <a:spcPct val="20000"/>
              </a:spcBef>
              <a:spcAft>
                <a:spcPct val="0"/>
              </a:spcAft>
            </a:pPr>
            <a:r>
              <a:rPr lang="zh-CN" altLang="en-US" b="1" dirty="0" smtClean="0">
                <a:solidFill>
                  <a:srgbClr val="595959"/>
                </a:solidFill>
                <a:latin typeface="黑体" pitchFamily="49" charset="-122"/>
                <a:ea typeface="黑体" pitchFamily="49" charset="-122"/>
              </a:rPr>
              <a:t>全新的</a:t>
            </a:r>
            <a:r>
              <a:rPr lang="zh-CN" altLang="en-US" b="1" dirty="0">
                <a:solidFill>
                  <a:srgbClr val="595959"/>
                </a:solidFill>
                <a:latin typeface="黑体" pitchFamily="49" charset="-122"/>
                <a:ea typeface="黑体" pitchFamily="49" charset="-122"/>
              </a:rPr>
              <a:t>基础</a:t>
            </a:r>
            <a:r>
              <a:rPr lang="zh-CN" altLang="en-US" b="1" dirty="0" smtClean="0">
                <a:solidFill>
                  <a:srgbClr val="595959"/>
                </a:solidFill>
                <a:latin typeface="黑体" pitchFamily="49" charset="-122"/>
                <a:ea typeface="黑体" pitchFamily="49" charset="-122"/>
              </a:rPr>
              <a:t>架构</a:t>
            </a:r>
            <a:endParaRPr lang="en-US" altLang="zh-CN" b="1" dirty="0" smtClean="0">
              <a:solidFill>
                <a:srgbClr val="595959"/>
              </a:solidFill>
              <a:latin typeface="黑体" pitchFamily="49" charset="-122"/>
              <a:ea typeface="黑体" pitchFamily="49" charset="-122"/>
            </a:endParaRPr>
          </a:p>
        </p:txBody>
      </p:sp>
      <p:sp>
        <p:nvSpPr>
          <p:cNvPr id="8" name="矩形 7"/>
          <p:cNvSpPr/>
          <p:nvPr/>
        </p:nvSpPr>
        <p:spPr>
          <a:xfrm>
            <a:off x="3434508" y="5517233"/>
            <a:ext cx="2494620" cy="432047"/>
          </a:xfrm>
          <a:prstGeom prst="rect">
            <a:avLst/>
          </a:prstGeom>
        </p:spPr>
        <p:txBody>
          <a:bodyPr/>
          <a:lstStyle/>
          <a:p>
            <a:pPr algn="ctr" fontAlgn="base">
              <a:spcBef>
                <a:spcPct val="20000"/>
              </a:spcBef>
              <a:spcAft>
                <a:spcPct val="0"/>
              </a:spcAft>
            </a:pPr>
            <a:r>
              <a:rPr lang="zh-CN" altLang="en-US" b="1" dirty="0" smtClean="0">
                <a:solidFill>
                  <a:srgbClr val="595959"/>
                </a:solidFill>
                <a:latin typeface="黑体" pitchFamily="49" charset="-122"/>
                <a:ea typeface="黑体" pitchFamily="49" charset="-122"/>
              </a:rPr>
              <a:t>创新的用户体验</a:t>
            </a:r>
            <a:endParaRPr lang="en-US" altLang="zh-CN" b="1" dirty="0" smtClean="0">
              <a:solidFill>
                <a:srgbClr val="595959"/>
              </a:solidFill>
              <a:latin typeface="黑体" pitchFamily="49" charset="-122"/>
              <a:ea typeface="黑体" pitchFamily="49" charset="-122"/>
            </a:endParaRPr>
          </a:p>
        </p:txBody>
      </p:sp>
      <p:sp>
        <p:nvSpPr>
          <p:cNvPr id="9" name="矩形 8"/>
          <p:cNvSpPr/>
          <p:nvPr/>
        </p:nvSpPr>
        <p:spPr>
          <a:xfrm>
            <a:off x="6191500" y="5517233"/>
            <a:ext cx="2494620" cy="432047"/>
          </a:xfrm>
          <a:prstGeom prst="rect">
            <a:avLst/>
          </a:prstGeom>
        </p:spPr>
        <p:txBody>
          <a:bodyPr/>
          <a:lstStyle/>
          <a:p>
            <a:pPr algn="ctr" fontAlgn="base">
              <a:spcBef>
                <a:spcPct val="20000"/>
              </a:spcBef>
              <a:spcAft>
                <a:spcPct val="0"/>
              </a:spcAft>
            </a:pPr>
            <a:r>
              <a:rPr lang="zh-CN" altLang="en-US" b="1" dirty="0" smtClean="0">
                <a:solidFill>
                  <a:srgbClr val="595959"/>
                </a:solidFill>
                <a:latin typeface="黑体" pitchFamily="49" charset="-122"/>
                <a:ea typeface="黑体" pitchFamily="49" charset="-122"/>
              </a:rPr>
              <a:t>用户的融合之路</a:t>
            </a:r>
            <a:endParaRPr lang="en-US" altLang="zh-CN" b="1" dirty="0" smtClean="0">
              <a:solidFill>
                <a:srgbClr val="595959"/>
              </a:solidFill>
              <a:latin typeface="黑体" pitchFamily="49" charset="-122"/>
              <a:ea typeface="黑体" pitchFamily="49" charset="-122"/>
            </a:endParaRPr>
          </a:p>
        </p:txBody>
      </p:sp>
      <p:sp>
        <p:nvSpPr>
          <p:cNvPr id="10" name="Rectangle 111"/>
          <p:cNvSpPr/>
          <p:nvPr/>
        </p:nvSpPr>
        <p:spPr>
          <a:xfrm>
            <a:off x="672544" y="2393563"/>
            <a:ext cx="2513134" cy="1785537"/>
          </a:xfrm>
          <a:prstGeom prst="rect">
            <a:avLst/>
          </a:prstGeom>
          <a:gradFill flip="none" rotWithShape="1">
            <a:gsLst>
              <a:gs pos="0">
                <a:schemeClr val="tx2">
                  <a:lumMod val="60000"/>
                  <a:lumOff val="40000"/>
                </a:schemeClr>
              </a:gs>
              <a:gs pos="100000">
                <a:srgbClr val="FFFFFF">
                  <a:alpha val="0"/>
                </a:srgbClr>
              </a:gs>
            </a:gsLst>
            <a:lin ang="5400000" scaled="1"/>
            <a:tileRect/>
          </a:gradFill>
          <a:ln>
            <a:noFill/>
          </a:ln>
          <a:effectLst>
            <a:outerShdw blurRad="2921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prstClr val="white"/>
              </a:solidFill>
            </a:endParaRPr>
          </a:p>
        </p:txBody>
      </p:sp>
      <p:sp>
        <p:nvSpPr>
          <p:cNvPr id="11" name="Rectangle 115"/>
          <p:cNvSpPr/>
          <p:nvPr/>
        </p:nvSpPr>
        <p:spPr>
          <a:xfrm>
            <a:off x="3434508" y="2393563"/>
            <a:ext cx="2492624" cy="1785537"/>
          </a:xfrm>
          <a:prstGeom prst="rect">
            <a:avLst/>
          </a:prstGeom>
          <a:gradFill flip="none" rotWithShape="1">
            <a:gsLst>
              <a:gs pos="0">
                <a:schemeClr val="tx2">
                  <a:lumMod val="60000"/>
                  <a:lumOff val="40000"/>
                </a:schemeClr>
              </a:gs>
              <a:gs pos="100000">
                <a:srgbClr val="FFFFFF">
                  <a:alpha val="0"/>
                </a:srgbClr>
              </a:gs>
            </a:gsLst>
            <a:lin ang="5400000" scaled="1"/>
            <a:tileRect/>
          </a:gradFill>
          <a:ln>
            <a:noFill/>
          </a:ln>
          <a:effectLst>
            <a:outerShdw blurRad="2921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prstClr val="white"/>
              </a:solidFill>
            </a:endParaRPr>
          </a:p>
        </p:txBody>
      </p:sp>
      <p:sp>
        <p:nvSpPr>
          <p:cNvPr id="12" name="Rectangle 116"/>
          <p:cNvSpPr/>
          <p:nvPr/>
        </p:nvSpPr>
        <p:spPr>
          <a:xfrm>
            <a:off x="6189002" y="2393563"/>
            <a:ext cx="2497118" cy="1785537"/>
          </a:xfrm>
          <a:prstGeom prst="rect">
            <a:avLst/>
          </a:prstGeom>
          <a:gradFill flip="none" rotWithShape="1">
            <a:gsLst>
              <a:gs pos="0">
                <a:schemeClr val="tx2">
                  <a:lumMod val="60000"/>
                  <a:lumOff val="40000"/>
                </a:schemeClr>
              </a:gs>
              <a:gs pos="100000">
                <a:srgbClr val="FFFFFF">
                  <a:alpha val="0"/>
                </a:srgbClr>
              </a:gs>
            </a:gsLst>
            <a:lin ang="5400000" scaled="1"/>
            <a:tileRect/>
          </a:gradFill>
          <a:ln>
            <a:noFill/>
          </a:ln>
          <a:effectLst>
            <a:outerShdw blurRad="2921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prstClr val="white"/>
              </a:solidFill>
            </a:endParaRPr>
          </a:p>
        </p:txBody>
      </p:sp>
      <p:sp>
        <p:nvSpPr>
          <p:cNvPr id="13" name="Round Same Side Corner Rectangle 98"/>
          <p:cNvSpPr/>
          <p:nvPr/>
        </p:nvSpPr>
        <p:spPr>
          <a:xfrm flipV="1">
            <a:off x="1105143" y="2412860"/>
            <a:ext cx="1594270" cy="765991"/>
          </a:xfrm>
          <a:prstGeom prst="round2SameRect">
            <a:avLst>
              <a:gd name="adj1" fmla="val 16907"/>
              <a:gd name="adj2" fmla="val 0"/>
            </a:avLst>
          </a:prstGeom>
          <a:gradFill flip="none" rotWithShape="1">
            <a:gsLst>
              <a:gs pos="50000">
                <a:schemeClr val="accent5"/>
              </a:gs>
              <a:gs pos="0">
                <a:schemeClr val="accent5">
                  <a:lumMod val="75000"/>
                </a:schemeClr>
              </a:gs>
              <a:gs pos="100000">
                <a:schemeClr val="tx2">
                  <a:lumMod val="50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0" fontAlgn="base" hangingPunct="0">
              <a:spcBef>
                <a:spcPct val="0"/>
              </a:spcBef>
              <a:spcAft>
                <a:spcPct val="0"/>
              </a:spcAft>
            </a:pPr>
            <a:endParaRPr lang="en-US" dirty="0">
              <a:solidFill>
                <a:prstClr val="white"/>
              </a:solidFill>
              <a:latin typeface="黑体" panose="02010609060101010101" pitchFamily="49" charset="-122"/>
              <a:ea typeface="黑体" panose="02010609060101010101" pitchFamily="49" charset="-122"/>
            </a:endParaRPr>
          </a:p>
        </p:txBody>
      </p:sp>
      <p:sp>
        <p:nvSpPr>
          <p:cNvPr id="14" name="TextBox 118"/>
          <p:cNvSpPr txBox="1"/>
          <p:nvPr/>
        </p:nvSpPr>
        <p:spPr>
          <a:xfrm>
            <a:off x="1290570" y="2381979"/>
            <a:ext cx="1223412" cy="707886"/>
          </a:xfrm>
          <a:prstGeom prst="rect">
            <a:avLst/>
          </a:prstGeom>
          <a:noFill/>
        </p:spPr>
        <p:txBody>
          <a:bodyPr wrap="none" rtlCol="0">
            <a:spAutoFit/>
          </a:bodyPr>
          <a:lstStyle/>
          <a:p>
            <a:pPr algn="ctr" eaLnBrk="0" fontAlgn="base" hangingPunct="0">
              <a:spcBef>
                <a:spcPct val="0"/>
              </a:spcBef>
              <a:spcAft>
                <a:spcPct val="0"/>
              </a:spcAft>
            </a:pPr>
            <a:r>
              <a:rPr lang="en-US" altLang="zh-CN" sz="2000" b="1" dirty="0" smtClean="0">
                <a:solidFill>
                  <a:srgbClr val="FFFFFF"/>
                </a:solidFill>
              </a:rPr>
              <a:t>New</a:t>
            </a:r>
          </a:p>
          <a:p>
            <a:pPr algn="ctr" eaLnBrk="0" fontAlgn="base" hangingPunct="0">
              <a:spcBef>
                <a:spcPct val="0"/>
              </a:spcBef>
              <a:spcAft>
                <a:spcPct val="0"/>
              </a:spcAft>
            </a:pPr>
            <a:r>
              <a:rPr lang="en-US" altLang="zh-CN" sz="2000" b="1" dirty="0" smtClean="0">
                <a:solidFill>
                  <a:srgbClr val="FF0000"/>
                </a:solidFill>
              </a:rPr>
              <a:t>N</a:t>
            </a:r>
            <a:r>
              <a:rPr lang="en-US" altLang="zh-CN" sz="2000" dirty="0" smtClean="0">
                <a:solidFill>
                  <a:prstClr val="white"/>
                </a:solidFill>
              </a:rPr>
              <a:t>etwork</a:t>
            </a:r>
            <a:endParaRPr lang="en-US" sz="2000" dirty="0">
              <a:solidFill>
                <a:prstClr val="white"/>
              </a:solidFill>
            </a:endParaRPr>
          </a:p>
        </p:txBody>
      </p:sp>
      <p:sp>
        <p:nvSpPr>
          <p:cNvPr id="15" name="Round Same Side Corner Rectangle 99"/>
          <p:cNvSpPr/>
          <p:nvPr/>
        </p:nvSpPr>
        <p:spPr>
          <a:xfrm flipV="1">
            <a:off x="3920266" y="2412860"/>
            <a:ext cx="1594270" cy="765991"/>
          </a:xfrm>
          <a:prstGeom prst="round2SameRect">
            <a:avLst>
              <a:gd name="adj1" fmla="val 16907"/>
              <a:gd name="adj2" fmla="val 0"/>
            </a:avLst>
          </a:prstGeom>
          <a:gradFill flip="none" rotWithShape="1">
            <a:gsLst>
              <a:gs pos="50000">
                <a:schemeClr val="accent5"/>
              </a:gs>
              <a:gs pos="0">
                <a:schemeClr val="accent5">
                  <a:lumMod val="75000"/>
                </a:schemeClr>
              </a:gs>
              <a:gs pos="100000">
                <a:schemeClr val="tx2">
                  <a:lumMod val="50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0" fontAlgn="base" hangingPunct="0">
              <a:spcBef>
                <a:spcPct val="0"/>
              </a:spcBef>
              <a:spcAft>
                <a:spcPct val="0"/>
              </a:spcAft>
            </a:pPr>
            <a:endParaRPr lang="en-US" dirty="0">
              <a:solidFill>
                <a:prstClr val="white"/>
              </a:solidFill>
              <a:latin typeface="黑体" panose="02010609060101010101" pitchFamily="49" charset="-122"/>
              <a:ea typeface="黑体" panose="02010609060101010101" pitchFamily="49" charset="-122"/>
            </a:endParaRPr>
          </a:p>
        </p:txBody>
      </p:sp>
      <p:sp>
        <p:nvSpPr>
          <p:cNvPr id="16" name="Round Same Side Corner Rectangle 100"/>
          <p:cNvSpPr/>
          <p:nvPr/>
        </p:nvSpPr>
        <p:spPr>
          <a:xfrm flipV="1">
            <a:off x="6611016" y="2412860"/>
            <a:ext cx="1594270" cy="765991"/>
          </a:xfrm>
          <a:prstGeom prst="round2SameRect">
            <a:avLst>
              <a:gd name="adj1" fmla="val 16907"/>
              <a:gd name="adj2" fmla="val 0"/>
            </a:avLst>
          </a:prstGeom>
          <a:gradFill flip="none" rotWithShape="1">
            <a:gsLst>
              <a:gs pos="50000">
                <a:schemeClr val="accent5"/>
              </a:gs>
              <a:gs pos="0">
                <a:schemeClr val="accent5">
                  <a:lumMod val="75000"/>
                </a:schemeClr>
              </a:gs>
              <a:gs pos="100000">
                <a:schemeClr val="tx2">
                  <a:lumMod val="50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0" fontAlgn="base" hangingPunct="0">
              <a:spcBef>
                <a:spcPct val="0"/>
              </a:spcBef>
              <a:spcAft>
                <a:spcPct val="0"/>
              </a:spcAft>
            </a:pPr>
            <a:endParaRPr lang="en-US" dirty="0">
              <a:solidFill>
                <a:prstClr val="white"/>
              </a:solidFill>
              <a:latin typeface="黑体" panose="02010609060101010101" pitchFamily="49" charset="-122"/>
              <a:ea typeface="黑体" panose="02010609060101010101" pitchFamily="49" charset="-122"/>
            </a:endParaRPr>
          </a:p>
        </p:txBody>
      </p:sp>
      <p:sp>
        <p:nvSpPr>
          <p:cNvPr id="17" name="TextBox 119"/>
          <p:cNvSpPr txBox="1"/>
          <p:nvPr/>
        </p:nvSpPr>
        <p:spPr>
          <a:xfrm>
            <a:off x="3707904" y="2420888"/>
            <a:ext cx="2036896" cy="707886"/>
          </a:xfrm>
          <a:prstGeom prst="rect">
            <a:avLst/>
          </a:prstGeom>
          <a:noFill/>
        </p:spPr>
        <p:txBody>
          <a:bodyPr wrap="square" rtlCol="0">
            <a:spAutoFit/>
          </a:bodyPr>
          <a:lstStyle>
            <a:defPPr>
              <a:defRPr lang="en-US"/>
            </a:defPPr>
            <a:lvl1pPr algn="ctr">
              <a:lnSpc>
                <a:spcPts val="1700"/>
              </a:lnSpc>
              <a:defRPr>
                <a:solidFill>
                  <a:schemeClr val="bg1"/>
                </a:solidFill>
                <a:effectLst>
                  <a:outerShdw blurRad="342900" sx="102000" sy="102000" algn="ctr" rotWithShape="0">
                    <a:schemeClr val="bg1"/>
                  </a:outerShdw>
                </a:effectLst>
                <a:latin typeface="+mj-lt"/>
                <a:ea typeface="+mj-ea"/>
                <a:cs typeface="+mj-cs"/>
              </a:defRPr>
            </a:lvl1pPr>
          </a:lstStyle>
          <a:p>
            <a:pPr eaLnBrk="0" fontAlgn="base" hangingPunct="0">
              <a:lnSpc>
                <a:spcPct val="100000"/>
              </a:lnSpc>
              <a:spcBef>
                <a:spcPct val="0"/>
              </a:spcBef>
              <a:spcAft>
                <a:spcPct val="0"/>
              </a:spcAft>
            </a:pPr>
            <a:r>
              <a:rPr lang="en-US" altLang="zh-CN" sz="2000" b="1" dirty="0" smtClean="0">
                <a:solidFill>
                  <a:prstClr val="white"/>
                </a:solidFill>
                <a:effectLst/>
              </a:rPr>
              <a:t>New</a:t>
            </a:r>
          </a:p>
          <a:p>
            <a:pPr eaLnBrk="0" fontAlgn="base" hangingPunct="0">
              <a:lnSpc>
                <a:spcPct val="100000"/>
              </a:lnSpc>
              <a:spcBef>
                <a:spcPct val="0"/>
              </a:spcBef>
              <a:spcAft>
                <a:spcPct val="0"/>
              </a:spcAft>
            </a:pPr>
            <a:r>
              <a:rPr lang="en-US" altLang="zh-CN" sz="2000" b="1" dirty="0" smtClean="0">
                <a:solidFill>
                  <a:srgbClr val="FF0000"/>
                </a:solidFill>
                <a:effectLst/>
              </a:rPr>
              <a:t>E</a:t>
            </a:r>
            <a:r>
              <a:rPr lang="en-US" altLang="zh-CN" sz="2000" dirty="0" smtClean="0">
                <a:solidFill>
                  <a:prstClr val="white"/>
                </a:solidFill>
                <a:effectLst/>
              </a:rPr>
              <a:t>xperience</a:t>
            </a:r>
            <a:endParaRPr lang="en-US" sz="2000" dirty="0">
              <a:solidFill>
                <a:prstClr val="white"/>
              </a:solidFill>
              <a:effectLst/>
            </a:endParaRPr>
          </a:p>
        </p:txBody>
      </p:sp>
      <p:sp>
        <p:nvSpPr>
          <p:cNvPr id="18" name="TextBox 120"/>
          <p:cNvSpPr txBox="1"/>
          <p:nvPr/>
        </p:nvSpPr>
        <p:spPr>
          <a:xfrm>
            <a:off x="6505192" y="2433082"/>
            <a:ext cx="1842448" cy="707886"/>
          </a:xfrm>
          <a:prstGeom prst="rect">
            <a:avLst/>
          </a:prstGeom>
          <a:noFill/>
        </p:spPr>
        <p:txBody>
          <a:bodyPr wrap="square" rtlCol="0">
            <a:spAutoFit/>
          </a:bodyPr>
          <a:lstStyle>
            <a:defPPr>
              <a:defRPr lang="en-US"/>
            </a:defPPr>
            <a:lvl1pPr algn="ctr">
              <a:lnSpc>
                <a:spcPts val="1700"/>
              </a:lnSpc>
              <a:defRPr>
                <a:solidFill>
                  <a:schemeClr val="bg1"/>
                </a:solidFill>
                <a:effectLst>
                  <a:outerShdw blurRad="342900" sx="102000" sy="102000" algn="ctr" rotWithShape="0">
                    <a:schemeClr val="bg1"/>
                  </a:outerShdw>
                </a:effectLst>
                <a:latin typeface="+mj-lt"/>
                <a:ea typeface="+mj-ea"/>
                <a:cs typeface="+mj-cs"/>
              </a:defRPr>
            </a:lvl1pPr>
          </a:lstStyle>
          <a:p>
            <a:pPr eaLnBrk="0" fontAlgn="base" hangingPunct="0">
              <a:lnSpc>
                <a:spcPct val="100000"/>
              </a:lnSpc>
              <a:spcBef>
                <a:spcPct val="0"/>
              </a:spcBef>
              <a:spcAft>
                <a:spcPct val="0"/>
              </a:spcAft>
            </a:pPr>
            <a:r>
              <a:rPr lang="en-US" altLang="zh-CN" sz="2000" b="1" dirty="0" smtClean="0">
                <a:solidFill>
                  <a:srgbClr val="FFFFFF"/>
                </a:solidFill>
                <a:effectLst/>
              </a:rPr>
              <a:t>New</a:t>
            </a:r>
          </a:p>
          <a:p>
            <a:pPr eaLnBrk="0" fontAlgn="base" hangingPunct="0">
              <a:lnSpc>
                <a:spcPct val="100000"/>
              </a:lnSpc>
              <a:spcBef>
                <a:spcPct val="0"/>
              </a:spcBef>
              <a:spcAft>
                <a:spcPct val="0"/>
              </a:spcAft>
            </a:pPr>
            <a:r>
              <a:rPr lang="en-US" altLang="zh-CN" sz="2000" b="1" dirty="0" smtClean="0">
                <a:solidFill>
                  <a:srgbClr val="FF0000"/>
                </a:solidFill>
                <a:effectLst/>
              </a:rPr>
              <a:t>W</a:t>
            </a:r>
            <a:r>
              <a:rPr lang="en-US" altLang="zh-CN" sz="2000" dirty="0" smtClean="0">
                <a:solidFill>
                  <a:prstClr val="white"/>
                </a:solidFill>
                <a:effectLst/>
              </a:rPr>
              <a:t>ay</a:t>
            </a:r>
            <a:endParaRPr lang="en-US" sz="2000" dirty="0" smtClean="0">
              <a:solidFill>
                <a:prstClr val="white"/>
              </a:solidFill>
              <a:effectLst/>
            </a:endParaRPr>
          </a:p>
        </p:txBody>
      </p:sp>
      <p:sp>
        <p:nvSpPr>
          <p:cNvPr id="19" name="矩形 18"/>
          <p:cNvSpPr/>
          <p:nvPr/>
        </p:nvSpPr>
        <p:spPr>
          <a:xfrm>
            <a:off x="2123728" y="1220084"/>
            <a:ext cx="4751622" cy="923330"/>
          </a:xfrm>
          <a:prstGeom prst="rect">
            <a:avLst/>
          </a:prstGeom>
          <a:noFill/>
        </p:spPr>
        <p:txBody>
          <a:bodyPr wrap="none" lIns="91440" tIns="45720" rIns="91440" bIns="45720">
            <a:spAutoFit/>
          </a:bodyPr>
          <a:lstStyle/>
          <a:p>
            <a:pPr algn="ctr" eaLnBrk="0" fontAlgn="base" hangingPunct="0">
              <a:spcBef>
                <a:spcPct val="0"/>
              </a:spcBef>
              <a:spcAft>
                <a:spcPct val="0"/>
              </a:spcAft>
            </a:pPr>
            <a:r>
              <a:rPr lang="en-US" altLang="zh-CN" sz="5400" b="1" dirty="0" smtClean="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Courier New" panose="02070309020205020404" pitchFamily="49" charset="0"/>
                <a:cs typeface="Courier New" panose="02070309020205020404" pitchFamily="49" charset="0"/>
              </a:rPr>
              <a:t>“N.E.W</a:t>
            </a:r>
            <a:r>
              <a:rPr lang="en-US" altLang="zh-CN" sz="5400" b="1"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Courier New" panose="02070309020205020404" pitchFamily="49" charset="0"/>
                <a:cs typeface="Courier New" panose="02070309020205020404" pitchFamily="49" charset="0"/>
              </a:rPr>
              <a:t>.</a:t>
            </a:r>
            <a:r>
              <a:rPr lang="en-US" altLang="zh-CN" sz="5400" b="1" dirty="0" smtClean="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Courier New" panose="02070309020205020404" pitchFamily="49" charset="0"/>
                <a:cs typeface="Courier New" panose="02070309020205020404" pitchFamily="49" charset="0"/>
              </a:rPr>
              <a:t>” is</a:t>
            </a:r>
          </a:p>
        </p:txBody>
      </p:sp>
    </p:spTree>
    <p:extLst>
      <p:ext uri="{BB962C8B-B14F-4D97-AF65-F5344CB8AC3E}">
        <p14:creationId xmlns:p14="http://schemas.microsoft.com/office/powerpoint/2010/main" val="354849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 presetClass="entr" presetSubtype="8" decel="50000" fill="hold" grpId="1"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0-#ppt_w/2"/>
                                          </p:val>
                                        </p:tav>
                                        <p:tav tm="100000">
                                          <p:val>
                                            <p:strVal val="#ppt_x"/>
                                          </p:val>
                                        </p:tav>
                                      </p:tavLst>
                                    </p:anim>
                                    <p:anim calcmode="lin" valueType="num">
                                      <p:cBhvr additive="base">
                                        <p:cTn id="11" dur="500" fill="hold"/>
                                        <p:tgtEl>
                                          <p:spTgt spid="19"/>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par>
                                <p:cTn id="22" presetID="12"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ppt_y</p:attrName>
                                        </p:attrNameLst>
                                      </p:cBhvr>
                                      <p:tavLst>
                                        <p:tav tm="0">
                                          <p:val>
                                            <p:strVal val="#ppt_y-#ppt_h*1.125000"/>
                                          </p:val>
                                        </p:tav>
                                        <p:tav tm="100000">
                                          <p:val>
                                            <p:strVal val="#ppt_y"/>
                                          </p:val>
                                        </p:tav>
                                      </p:tavLst>
                                    </p:anim>
                                    <p:animEffect transition="in" filter="wipe(down)">
                                      <p:cBhvr>
                                        <p:cTn id="25" dur="500"/>
                                        <p:tgtEl>
                                          <p:spTgt spid="13"/>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par>
                                <p:cTn id="35" presetID="22" presetClass="entr" presetSubtype="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up)">
                                      <p:cBhvr>
                                        <p:cTn id="37" dur="500"/>
                                        <p:tgtEl>
                                          <p:spTgt spid="5"/>
                                        </p:tgtEl>
                                      </p:cBhvr>
                                    </p:animEffect>
                                  </p:childTnLst>
                                </p:cTn>
                              </p:par>
                              <p:par>
                                <p:cTn id="38" presetID="12" presetClass="entr" presetSubtype="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p:tgtEl>
                                          <p:spTgt spid="15"/>
                                        </p:tgtEl>
                                        <p:attrNameLst>
                                          <p:attrName>ppt_y</p:attrName>
                                        </p:attrNameLst>
                                      </p:cBhvr>
                                      <p:tavLst>
                                        <p:tav tm="0">
                                          <p:val>
                                            <p:strVal val="#ppt_y-#ppt_h*1.125000"/>
                                          </p:val>
                                        </p:tav>
                                        <p:tav tm="100000">
                                          <p:val>
                                            <p:strVal val="#ppt_y"/>
                                          </p:val>
                                        </p:tav>
                                      </p:tavLst>
                                    </p:anim>
                                    <p:animEffect transition="in" filter="wipe(down)">
                                      <p:cBhvr>
                                        <p:cTn id="41" dur="500"/>
                                        <p:tgtEl>
                                          <p:spTgt spid="15"/>
                                        </p:tgtEl>
                                      </p:cBhvr>
                                    </p:animEffect>
                                  </p:childTnLst>
                                </p:cTn>
                              </p:par>
                              <p:par>
                                <p:cTn id="42" presetID="10" presetClass="entr" presetSubtype="0" fill="hold" grpId="0" nodeType="withEffect">
                                  <p:stCondLst>
                                    <p:cond delay="30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500"/>
                                        <p:tgtEl>
                                          <p:spTgt spid="12"/>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up)">
                                      <p:cBhvr>
                                        <p:cTn id="50" dur="500"/>
                                        <p:tgtEl>
                                          <p:spTgt spid="9"/>
                                        </p:tgtEl>
                                      </p:cBhvr>
                                    </p:animEffect>
                                  </p:childTnLst>
                                </p:cTn>
                              </p:par>
                              <p:par>
                                <p:cTn id="51" presetID="22" presetClass="entr" presetSubtype="1"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500"/>
                                        <p:tgtEl>
                                          <p:spTgt spid="6"/>
                                        </p:tgtEl>
                                      </p:cBhvr>
                                    </p:animEffect>
                                  </p:childTnLst>
                                </p:cTn>
                              </p:par>
                              <p:par>
                                <p:cTn id="54" presetID="12" presetClass="entr" presetSubtype="1"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p:tgtEl>
                                          <p:spTgt spid="16"/>
                                        </p:tgtEl>
                                        <p:attrNameLst>
                                          <p:attrName>ppt_y</p:attrName>
                                        </p:attrNameLst>
                                      </p:cBhvr>
                                      <p:tavLst>
                                        <p:tav tm="0">
                                          <p:val>
                                            <p:strVal val="#ppt_y-#ppt_h*1.125000"/>
                                          </p:val>
                                        </p:tav>
                                        <p:tav tm="100000">
                                          <p:val>
                                            <p:strVal val="#ppt_y"/>
                                          </p:val>
                                        </p:tav>
                                      </p:tavLst>
                                    </p:anim>
                                    <p:animEffect transition="in" filter="wipe(down)">
                                      <p:cBhvr>
                                        <p:cTn id="57" dur="500"/>
                                        <p:tgtEl>
                                          <p:spTgt spid="16"/>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animBg="1"/>
      <p:bldP spid="12" grpId="0" animBg="1"/>
      <p:bldP spid="13" grpId="0" animBg="1"/>
      <p:bldP spid="14" grpId="0"/>
      <p:bldP spid="15" grpId="0" animBg="1"/>
      <p:bldP spid="16" grpId="0" animBg="1"/>
      <p:bldP spid="17" grpId="0"/>
      <p:bldP spid="18" grpId="0"/>
      <p:bldP spid="19" grpId="0"/>
      <p:bldP spid="1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en-US" altLang="zh-CN" dirty="0" smtClean="0"/>
              <a:t>The </a:t>
            </a:r>
            <a:r>
              <a:rPr lang="en-US" altLang="zh-CN" dirty="0"/>
              <a:t>“</a:t>
            </a:r>
            <a:r>
              <a:rPr lang="en-US" altLang="zh-CN" dirty="0">
                <a:solidFill>
                  <a:srgbClr val="FF0000"/>
                </a:solidFill>
              </a:rPr>
              <a:t>N</a:t>
            </a:r>
            <a:r>
              <a:rPr lang="en-US" altLang="zh-CN" dirty="0"/>
              <a:t>.E.W.”</a:t>
            </a:r>
            <a:r>
              <a:rPr lang="zh-CN" altLang="en-US" dirty="0" smtClean="0"/>
              <a:t>：全新的基础架构</a:t>
            </a:r>
            <a:endParaRPr lang="zh-CN" altLang="en-US" dirty="0"/>
          </a:p>
        </p:txBody>
      </p:sp>
      <p:sp>
        <p:nvSpPr>
          <p:cNvPr id="4" name="Isosceles Triangle 127"/>
          <p:cNvSpPr/>
          <p:nvPr/>
        </p:nvSpPr>
        <p:spPr>
          <a:xfrm rot="17424614">
            <a:off x="2476204" y="-1090595"/>
            <a:ext cx="6221619" cy="10515600"/>
          </a:xfrm>
          <a:custGeom>
            <a:avLst/>
            <a:gdLst>
              <a:gd name="connsiteX0" fmla="*/ 0 w 2459561"/>
              <a:gd name="connsiteY0" fmla="*/ 5428826 h 5428826"/>
              <a:gd name="connsiteX1" fmla="*/ 239537 w 2459561"/>
              <a:gd name="connsiteY1" fmla="*/ 0 h 5428826"/>
              <a:gd name="connsiteX2" fmla="*/ 2459561 w 2459561"/>
              <a:gd name="connsiteY2" fmla="*/ 5428826 h 5428826"/>
              <a:gd name="connsiteX3" fmla="*/ 0 w 2459561"/>
              <a:gd name="connsiteY3" fmla="*/ 5428826 h 5428826"/>
              <a:gd name="connsiteX0" fmla="*/ 0 w 2459561"/>
              <a:gd name="connsiteY0" fmla="*/ 5898726 h 5898726"/>
              <a:gd name="connsiteX1" fmla="*/ 36337 w 2459561"/>
              <a:gd name="connsiteY1" fmla="*/ 0 h 5898726"/>
              <a:gd name="connsiteX2" fmla="*/ 2459561 w 2459561"/>
              <a:gd name="connsiteY2" fmla="*/ 5898726 h 5898726"/>
              <a:gd name="connsiteX3" fmla="*/ 0 w 2459561"/>
              <a:gd name="connsiteY3" fmla="*/ 5898726 h 5898726"/>
              <a:gd name="connsiteX0" fmla="*/ 0 w 2459561"/>
              <a:gd name="connsiteY0" fmla="*/ 5720926 h 5720926"/>
              <a:gd name="connsiteX1" fmla="*/ 36337 w 2459561"/>
              <a:gd name="connsiteY1" fmla="*/ 0 h 5720926"/>
              <a:gd name="connsiteX2" fmla="*/ 2459561 w 2459561"/>
              <a:gd name="connsiteY2" fmla="*/ 5720926 h 5720926"/>
              <a:gd name="connsiteX3" fmla="*/ 0 w 2459561"/>
              <a:gd name="connsiteY3" fmla="*/ 5720926 h 5720926"/>
              <a:gd name="connsiteX0" fmla="*/ 0 w 2459561"/>
              <a:gd name="connsiteY0" fmla="*/ 5732252 h 5732252"/>
              <a:gd name="connsiteX1" fmla="*/ 1234654 w 2459561"/>
              <a:gd name="connsiteY1" fmla="*/ 0 h 5732252"/>
              <a:gd name="connsiteX2" fmla="*/ 2459561 w 2459561"/>
              <a:gd name="connsiteY2" fmla="*/ 5732252 h 5732252"/>
              <a:gd name="connsiteX3" fmla="*/ 0 w 2459561"/>
              <a:gd name="connsiteY3" fmla="*/ 5732252 h 5732252"/>
            </a:gdLst>
            <a:ahLst/>
            <a:cxnLst>
              <a:cxn ang="0">
                <a:pos x="connsiteX0" y="connsiteY0"/>
              </a:cxn>
              <a:cxn ang="0">
                <a:pos x="connsiteX1" y="connsiteY1"/>
              </a:cxn>
              <a:cxn ang="0">
                <a:pos x="connsiteX2" y="connsiteY2"/>
              </a:cxn>
              <a:cxn ang="0">
                <a:pos x="connsiteX3" y="connsiteY3"/>
              </a:cxn>
            </a:cxnLst>
            <a:rect l="l" t="t" r="r" b="b"/>
            <a:pathLst>
              <a:path w="2459561" h="5732252">
                <a:moveTo>
                  <a:pt x="0" y="5732252"/>
                </a:moveTo>
                <a:lnTo>
                  <a:pt x="1234654" y="0"/>
                </a:lnTo>
                <a:lnTo>
                  <a:pt x="2459561" y="5732252"/>
                </a:lnTo>
                <a:lnTo>
                  <a:pt x="0" y="5732252"/>
                </a:lnTo>
                <a:close/>
              </a:path>
            </a:pathLst>
          </a:custGeom>
          <a:gradFill flip="none" rotWithShape="1">
            <a:gsLst>
              <a:gs pos="0">
                <a:schemeClr val="tx2">
                  <a:lumMod val="60000"/>
                  <a:lumOff val="40000"/>
                </a:schemeClr>
              </a:gs>
              <a:gs pos="100000">
                <a:schemeClr val="accent5">
                  <a:alpha val="5000"/>
                </a:schemeClr>
              </a:gs>
            </a:gsLst>
            <a:lin ang="5400000" scaled="1"/>
            <a:tileRect/>
          </a:gradFill>
          <a:ln>
            <a:noFill/>
          </a:ln>
          <a:effectLst>
            <a:outerShdw blurRad="2921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prstClr val="white"/>
              </a:solidFill>
            </a:endParaRPr>
          </a:p>
        </p:txBody>
      </p:sp>
      <p:pic>
        <p:nvPicPr>
          <p:cNvPr id="5" name="Picture 2" descr="http://img01.36krcnd.com/wp-content/uploads/2012/04/network-virtualization-cloud-300x22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3568" y="2160181"/>
            <a:ext cx="2494620" cy="188967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111"/>
          <p:cNvSpPr/>
          <p:nvPr/>
        </p:nvSpPr>
        <p:spPr>
          <a:xfrm>
            <a:off x="683568" y="1124744"/>
            <a:ext cx="2513134" cy="1785537"/>
          </a:xfrm>
          <a:prstGeom prst="rect">
            <a:avLst/>
          </a:prstGeom>
          <a:gradFill flip="none" rotWithShape="1">
            <a:gsLst>
              <a:gs pos="0">
                <a:schemeClr val="tx2">
                  <a:lumMod val="60000"/>
                  <a:lumOff val="40000"/>
                </a:schemeClr>
              </a:gs>
              <a:gs pos="100000">
                <a:srgbClr val="FFFFFF">
                  <a:alpha val="0"/>
                </a:srgbClr>
              </a:gs>
            </a:gsLst>
            <a:lin ang="5400000" scaled="1"/>
            <a:tileRect/>
          </a:gradFill>
          <a:ln>
            <a:noFill/>
          </a:ln>
          <a:effectLst>
            <a:outerShdw blurRad="2921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prstClr val="white"/>
              </a:solidFill>
            </a:endParaRPr>
          </a:p>
        </p:txBody>
      </p:sp>
      <p:sp>
        <p:nvSpPr>
          <p:cNvPr id="7" name="Round Same Side Corner Rectangle 98"/>
          <p:cNvSpPr/>
          <p:nvPr/>
        </p:nvSpPr>
        <p:spPr>
          <a:xfrm flipV="1">
            <a:off x="1116167" y="1144041"/>
            <a:ext cx="1594270" cy="765991"/>
          </a:xfrm>
          <a:prstGeom prst="round2SameRect">
            <a:avLst>
              <a:gd name="adj1" fmla="val 16907"/>
              <a:gd name="adj2" fmla="val 0"/>
            </a:avLst>
          </a:prstGeom>
          <a:gradFill flip="none" rotWithShape="1">
            <a:gsLst>
              <a:gs pos="50000">
                <a:schemeClr val="accent5"/>
              </a:gs>
              <a:gs pos="0">
                <a:schemeClr val="accent5">
                  <a:lumMod val="50000"/>
                </a:schemeClr>
              </a:gs>
              <a:gs pos="100000">
                <a:schemeClr val="tx2">
                  <a:lumMod val="50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0" fontAlgn="base" hangingPunct="0">
              <a:spcBef>
                <a:spcPct val="0"/>
              </a:spcBef>
              <a:spcAft>
                <a:spcPct val="0"/>
              </a:spcAft>
            </a:pPr>
            <a:endParaRPr lang="en-US" dirty="0">
              <a:solidFill>
                <a:prstClr val="white"/>
              </a:solidFill>
              <a:latin typeface="黑体" panose="02010609060101010101" pitchFamily="49" charset="-122"/>
              <a:ea typeface="黑体" panose="02010609060101010101" pitchFamily="49" charset="-122"/>
            </a:endParaRPr>
          </a:p>
        </p:txBody>
      </p:sp>
      <p:sp>
        <p:nvSpPr>
          <p:cNvPr id="8" name="TextBox 118"/>
          <p:cNvSpPr txBox="1"/>
          <p:nvPr/>
        </p:nvSpPr>
        <p:spPr>
          <a:xfrm>
            <a:off x="1101214" y="1391053"/>
            <a:ext cx="1624164" cy="310341"/>
          </a:xfrm>
          <a:prstGeom prst="rect">
            <a:avLst/>
          </a:prstGeom>
          <a:noFill/>
        </p:spPr>
        <p:txBody>
          <a:bodyPr wrap="none" rtlCol="0">
            <a:spAutoFit/>
          </a:bodyPr>
          <a:lstStyle/>
          <a:p>
            <a:pPr algn="ctr" eaLnBrk="0" fontAlgn="base" hangingPunct="0">
              <a:lnSpc>
                <a:spcPts val="1700"/>
              </a:lnSpc>
              <a:spcBef>
                <a:spcPct val="0"/>
              </a:spcBef>
              <a:spcAft>
                <a:spcPct val="0"/>
              </a:spcAft>
            </a:pPr>
            <a:r>
              <a:rPr lang="zh-CN" altLang="en-US" sz="1600" dirty="0">
                <a:solidFill>
                  <a:prstClr val="white"/>
                </a:solidFill>
                <a:latin typeface="黑体" panose="02010609060101010101" pitchFamily="49" charset="-122"/>
                <a:ea typeface="黑体" panose="02010609060101010101" pitchFamily="49" charset="-122"/>
              </a:rPr>
              <a:t>全新</a:t>
            </a:r>
            <a:r>
              <a:rPr lang="zh-CN" altLang="en-US" sz="1600" dirty="0" smtClean="0">
                <a:solidFill>
                  <a:prstClr val="white"/>
                </a:solidFill>
                <a:latin typeface="黑体" panose="02010609060101010101" pitchFamily="49" charset="-122"/>
                <a:ea typeface="黑体" panose="02010609060101010101" pitchFamily="49" charset="-122"/>
              </a:rPr>
              <a:t>的</a:t>
            </a:r>
            <a:r>
              <a:rPr lang="zh-CN" altLang="en-US" sz="1600" b="1" dirty="0">
                <a:solidFill>
                  <a:srgbClr val="FF0000"/>
                </a:solidFill>
                <a:latin typeface="黑体" panose="02010609060101010101" pitchFamily="49" charset="-122"/>
                <a:ea typeface="黑体" panose="02010609060101010101" pitchFamily="49" charset="-122"/>
              </a:rPr>
              <a:t>网络</a:t>
            </a:r>
            <a:r>
              <a:rPr lang="zh-CN" altLang="en-US" sz="1600" dirty="0" smtClean="0">
                <a:solidFill>
                  <a:prstClr val="white"/>
                </a:solidFill>
                <a:latin typeface="黑体" panose="02010609060101010101" pitchFamily="49" charset="-122"/>
                <a:ea typeface="黑体" panose="02010609060101010101" pitchFamily="49" charset="-122"/>
              </a:rPr>
              <a:t>架构</a:t>
            </a:r>
            <a:endParaRPr lang="zh-CN" altLang="en-US" sz="1600" dirty="0">
              <a:solidFill>
                <a:prstClr val="white"/>
              </a:solidFill>
              <a:latin typeface="黑体" panose="02010609060101010101" pitchFamily="49" charset="-122"/>
              <a:ea typeface="黑体" panose="02010609060101010101" pitchFamily="49" charset="-122"/>
            </a:endParaRPr>
          </a:p>
        </p:txBody>
      </p:sp>
      <p:grpSp>
        <p:nvGrpSpPr>
          <p:cNvPr id="9" name="组合 8"/>
          <p:cNvGrpSpPr/>
          <p:nvPr/>
        </p:nvGrpSpPr>
        <p:grpSpPr>
          <a:xfrm>
            <a:off x="4011722" y="1218208"/>
            <a:ext cx="4520718" cy="1551039"/>
            <a:chOff x="4011722" y="1218208"/>
            <a:chExt cx="4520718" cy="1551039"/>
          </a:xfrm>
        </p:grpSpPr>
        <p:pic>
          <p:nvPicPr>
            <p:cNvPr id="10" name="Picture 2" descr="yellow ethernet cable on dotted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11722" y="1261159"/>
              <a:ext cx="2088232" cy="120608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3"/>
            <p:cNvSpPr>
              <a:spLocks/>
            </p:cNvSpPr>
            <p:nvPr/>
          </p:nvSpPr>
          <p:spPr bwMode="auto">
            <a:xfrm>
              <a:off x="6386140" y="1218208"/>
              <a:ext cx="2146300" cy="482600"/>
            </a:xfrm>
            <a:prstGeom prst="rect">
              <a:avLst/>
            </a:prstGeom>
            <a:noFill/>
            <a:ln w="12700" cap="rnd">
              <a:noFill/>
              <a:round/>
              <a:headEnd/>
              <a:tailEnd/>
            </a:ln>
          </p:spPr>
          <p:txBody>
            <a:bodyPr lIns="38100" tIns="38100" rIns="38100" bIns="38100"/>
            <a:lstStyle/>
            <a:p>
              <a:pPr eaLnBrk="0" fontAlgn="base" hangingPunct="0">
                <a:spcBef>
                  <a:spcPct val="0"/>
                </a:spcBef>
                <a:spcAft>
                  <a:spcPct val="0"/>
                </a:spcAft>
              </a:pPr>
              <a:r>
                <a:rPr lang="zh-CN" altLang="en-US" sz="2000" b="1" dirty="0" smtClean="0">
                  <a:solidFill>
                    <a:srgbClr val="1F497D">
                      <a:lumMod val="60000"/>
                      <a:lumOff val="40000"/>
                    </a:srgbClr>
                  </a:solidFill>
                  <a:latin typeface="黑体" panose="02010609060101010101" pitchFamily="49" charset="-122"/>
                  <a:ea typeface="黑体" panose="02010609060101010101" pitchFamily="49" charset="-122"/>
                </a:rPr>
                <a:t>高速骨干</a:t>
              </a:r>
              <a:endParaRPr lang="en-US" sz="2000" b="1" dirty="0">
                <a:solidFill>
                  <a:srgbClr val="1F497D">
                    <a:lumMod val="60000"/>
                    <a:lumOff val="40000"/>
                  </a:srgbClr>
                </a:solidFill>
                <a:latin typeface="黑体" panose="02010609060101010101" pitchFamily="49" charset="-122"/>
                <a:ea typeface="黑体" panose="02010609060101010101" pitchFamily="49" charset="-122"/>
              </a:endParaRPr>
            </a:p>
          </p:txBody>
        </p:sp>
        <p:grpSp>
          <p:nvGrpSpPr>
            <p:cNvPr id="12" name="Group 16"/>
            <p:cNvGrpSpPr>
              <a:grpSpLocks/>
            </p:cNvGrpSpPr>
            <p:nvPr/>
          </p:nvGrpSpPr>
          <p:grpSpPr bwMode="auto">
            <a:xfrm>
              <a:off x="6385810" y="1700930"/>
              <a:ext cx="2146386" cy="1068317"/>
              <a:chOff x="223" y="-20"/>
              <a:chExt cx="2055" cy="892"/>
            </a:xfrm>
          </p:grpSpPr>
          <p:sp>
            <p:nvSpPr>
              <p:cNvPr id="13" name="Line 14"/>
              <p:cNvSpPr>
                <a:spLocks noChangeShapeType="1"/>
              </p:cNvSpPr>
              <p:nvPr/>
            </p:nvSpPr>
            <p:spPr bwMode="auto">
              <a:xfrm flipH="1">
                <a:off x="223" y="-20"/>
                <a:ext cx="2055" cy="0"/>
              </a:xfrm>
              <a:prstGeom prst="line">
                <a:avLst/>
              </a:prstGeom>
              <a:ln>
                <a:solidFill>
                  <a:srgbClr val="969696"/>
                </a:solidFill>
                <a:headEnd/>
                <a:tailEnd type="oval" w="med" len="med"/>
              </a:ln>
            </p:spPr>
            <p:style>
              <a:lnRef idx="3">
                <a:schemeClr val="accent1"/>
              </a:lnRef>
              <a:fillRef idx="0">
                <a:schemeClr val="accent1"/>
              </a:fillRef>
              <a:effectRef idx="2">
                <a:schemeClr val="accent1"/>
              </a:effectRef>
              <a:fontRef idx="minor">
                <a:schemeClr val="tx1"/>
              </a:fontRef>
            </p:style>
            <p:txBody>
              <a:bodyPr lIns="0" tIns="0" rIns="0" bIns="0"/>
              <a:lstStyle/>
              <a:p>
                <a:pPr eaLnBrk="0" fontAlgn="base" hangingPunct="0">
                  <a:spcBef>
                    <a:spcPct val="0"/>
                  </a:spcBef>
                  <a:spcAft>
                    <a:spcPct val="0"/>
                  </a:spcAft>
                </a:pPr>
                <a:endParaRPr lang="en-US">
                  <a:solidFill>
                    <a:prstClr val="black"/>
                  </a:solidFill>
                  <a:latin typeface="黑体" panose="02010609060101010101" pitchFamily="49" charset="-122"/>
                  <a:ea typeface="黑体" panose="02010609060101010101" pitchFamily="49" charset="-122"/>
                </a:endParaRPr>
              </a:p>
            </p:txBody>
          </p:sp>
          <p:sp>
            <p:nvSpPr>
              <p:cNvPr id="14" name="Rectangle 15"/>
              <p:cNvSpPr>
                <a:spLocks/>
              </p:cNvSpPr>
              <p:nvPr/>
            </p:nvSpPr>
            <p:spPr bwMode="auto">
              <a:xfrm>
                <a:off x="430" y="132"/>
                <a:ext cx="1641" cy="740"/>
              </a:xfrm>
              <a:prstGeom prst="rect">
                <a:avLst/>
              </a:prstGeom>
              <a:noFill/>
              <a:ln w="9525">
                <a:noFill/>
                <a:miter lim="800000"/>
                <a:headEnd/>
                <a:tailEnd/>
              </a:ln>
            </p:spPr>
            <p:txBody>
              <a:bodyPr lIns="38100" tIns="38100" rIns="38100" bIns="38100"/>
              <a:lstStyle/>
              <a:p>
                <a:pPr marL="160338" indent="-160338" eaLnBrk="0" fontAlgn="base" hangingPunct="0">
                  <a:lnSpc>
                    <a:spcPct val="95000"/>
                  </a:lnSpc>
                  <a:spcBef>
                    <a:spcPts val="838"/>
                  </a:spcBef>
                  <a:spcAft>
                    <a:spcPct val="0"/>
                  </a:spcAft>
                  <a:buClr>
                    <a:srgbClr val="D8D8D8"/>
                  </a:buClr>
                  <a:buSzPct val="100000"/>
                  <a:buFont typeface="Wingdings" pitchFamily="2" charset="2"/>
                  <a:buChar char="§"/>
                </a:pPr>
                <a:r>
                  <a:rPr lang="zh-CN" altLang="en-US" dirty="0" smtClean="0">
                    <a:solidFill>
                      <a:prstClr val="black"/>
                    </a:solidFill>
                    <a:latin typeface="黑体" panose="02010609060101010101" pitchFamily="49" charset="-122"/>
                    <a:ea typeface="黑体" panose="02010609060101010101" pitchFamily="49" charset="-122"/>
                  </a:rPr>
                  <a:t>万兆</a:t>
                </a:r>
                <a:r>
                  <a:rPr lang="zh-CN" altLang="en-US" dirty="0">
                    <a:solidFill>
                      <a:prstClr val="black"/>
                    </a:solidFill>
                    <a:latin typeface="黑体" panose="02010609060101010101" pitchFamily="49" charset="-122"/>
                    <a:ea typeface="黑体" panose="02010609060101010101" pitchFamily="49" charset="-122"/>
                  </a:rPr>
                  <a:t>核心</a:t>
                </a:r>
              </a:p>
              <a:p>
                <a:pPr marL="160338" indent="-160338" eaLnBrk="0" fontAlgn="base" hangingPunct="0">
                  <a:lnSpc>
                    <a:spcPct val="95000"/>
                  </a:lnSpc>
                  <a:spcBef>
                    <a:spcPts val="838"/>
                  </a:spcBef>
                  <a:spcAft>
                    <a:spcPct val="0"/>
                  </a:spcAft>
                  <a:buClr>
                    <a:srgbClr val="D8D8D8"/>
                  </a:buClr>
                  <a:buSzPct val="100000"/>
                  <a:buFont typeface="Wingdings" pitchFamily="2" charset="2"/>
                  <a:buChar char="§"/>
                </a:pPr>
                <a:r>
                  <a:rPr lang="zh-CN" altLang="en-US" dirty="0">
                    <a:solidFill>
                      <a:prstClr val="black"/>
                    </a:solidFill>
                    <a:latin typeface="黑体" panose="02010609060101010101" pitchFamily="49" charset="-122"/>
                    <a:ea typeface="黑体" panose="02010609060101010101" pitchFamily="49" charset="-122"/>
                  </a:rPr>
                  <a:t>提升业务价值</a:t>
                </a:r>
              </a:p>
            </p:txBody>
          </p:sp>
        </p:grpSp>
      </p:grpSp>
      <p:grpSp>
        <p:nvGrpSpPr>
          <p:cNvPr id="15" name="组合 14"/>
          <p:cNvGrpSpPr/>
          <p:nvPr/>
        </p:nvGrpSpPr>
        <p:grpSpPr>
          <a:xfrm>
            <a:off x="678993" y="4854334"/>
            <a:ext cx="5548746" cy="1781861"/>
            <a:chOff x="678993" y="4854334"/>
            <a:chExt cx="5548746" cy="1781861"/>
          </a:xfrm>
        </p:grpSpPr>
        <p:pic>
          <p:nvPicPr>
            <p:cNvPr id="16" name="图片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8993" y="4854334"/>
              <a:ext cx="2059393" cy="1382977"/>
            </a:xfrm>
            <a:prstGeom prst="rect">
              <a:avLst/>
            </a:prstGeom>
          </p:spPr>
        </p:pic>
        <p:sp>
          <p:nvSpPr>
            <p:cNvPr id="17" name="Rectangle 13"/>
            <p:cNvSpPr>
              <a:spLocks/>
            </p:cNvSpPr>
            <p:nvPr/>
          </p:nvSpPr>
          <p:spPr bwMode="auto">
            <a:xfrm>
              <a:off x="2987707" y="5085184"/>
              <a:ext cx="2146300" cy="482600"/>
            </a:xfrm>
            <a:prstGeom prst="rect">
              <a:avLst/>
            </a:prstGeom>
            <a:noFill/>
            <a:ln w="12700" cap="rnd">
              <a:noFill/>
              <a:round/>
              <a:headEnd/>
              <a:tailEnd/>
            </a:ln>
          </p:spPr>
          <p:txBody>
            <a:bodyPr lIns="38100" tIns="38100" rIns="38100" bIns="38100"/>
            <a:lstStyle/>
            <a:p>
              <a:pPr eaLnBrk="0" fontAlgn="base" hangingPunct="0">
                <a:spcBef>
                  <a:spcPct val="0"/>
                </a:spcBef>
                <a:spcAft>
                  <a:spcPct val="0"/>
                </a:spcAft>
              </a:pPr>
              <a:r>
                <a:rPr lang="en-US" sz="2000" b="1" dirty="0">
                  <a:solidFill>
                    <a:srgbClr val="1F497D">
                      <a:lumMod val="60000"/>
                      <a:lumOff val="40000"/>
                    </a:srgbClr>
                  </a:solidFill>
                  <a:latin typeface="黑体" panose="02010609060101010101" pitchFamily="49" charset="-122"/>
                  <a:ea typeface="黑体" panose="02010609060101010101" pitchFamily="49" charset="-122"/>
                </a:rPr>
                <a:t> </a:t>
              </a:r>
              <a:r>
                <a:rPr lang="zh-CN" altLang="en-US" sz="2000" b="1" dirty="0">
                  <a:solidFill>
                    <a:srgbClr val="1F497D">
                      <a:lumMod val="60000"/>
                      <a:lumOff val="40000"/>
                    </a:srgbClr>
                  </a:solidFill>
                  <a:latin typeface="黑体" panose="02010609060101010101" pitchFamily="49" charset="-122"/>
                  <a:ea typeface="黑体" panose="02010609060101010101" pitchFamily="49" charset="-122"/>
                </a:rPr>
                <a:t>虚拟</a:t>
              </a:r>
              <a:r>
                <a:rPr lang="zh-CN" altLang="en-US" sz="2000" b="1" dirty="0" smtClean="0">
                  <a:solidFill>
                    <a:srgbClr val="1F497D">
                      <a:lumMod val="60000"/>
                      <a:lumOff val="40000"/>
                    </a:srgbClr>
                  </a:solidFill>
                  <a:latin typeface="黑体" panose="02010609060101010101" pitchFamily="49" charset="-122"/>
                  <a:ea typeface="黑体" panose="02010609060101010101" pitchFamily="49" charset="-122"/>
                </a:rPr>
                <a:t>化到底</a:t>
              </a:r>
              <a:endParaRPr lang="en-US" sz="2000" b="1" dirty="0">
                <a:solidFill>
                  <a:srgbClr val="1F497D">
                    <a:lumMod val="60000"/>
                    <a:lumOff val="40000"/>
                  </a:srgbClr>
                </a:solidFill>
                <a:latin typeface="黑体" panose="02010609060101010101" pitchFamily="49" charset="-122"/>
                <a:ea typeface="黑体" panose="02010609060101010101" pitchFamily="49" charset="-122"/>
              </a:endParaRPr>
            </a:p>
          </p:txBody>
        </p:sp>
        <p:grpSp>
          <p:nvGrpSpPr>
            <p:cNvPr id="18" name="Group 16"/>
            <p:cNvGrpSpPr>
              <a:grpSpLocks/>
            </p:cNvGrpSpPr>
            <p:nvPr/>
          </p:nvGrpSpPr>
          <p:grpSpPr bwMode="auto">
            <a:xfrm>
              <a:off x="2986748" y="5567878"/>
              <a:ext cx="3240991" cy="1068317"/>
              <a:chOff x="-98" y="-218"/>
              <a:chExt cx="3103" cy="892"/>
            </a:xfrm>
          </p:grpSpPr>
          <p:sp>
            <p:nvSpPr>
              <p:cNvPr id="19" name="Line 14"/>
              <p:cNvSpPr>
                <a:spLocks noChangeShapeType="1"/>
              </p:cNvSpPr>
              <p:nvPr/>
            </p:nvSpPr>
            <p:spPr bwMode="auto">
              <a:xfrm flipH="1">
                <a:off x="-98" y="-218"/>
                <a:ext cx="2055" cy="0"/>
              </a:xfrm>
              <a:prstGeom prst="line">
                <a:avLst/>
              </a:prstGeom>
              <a:ln>
                <a:solidFill>
                  <a:srgbClr val="969696"/>
                </a:solidFill>
                <a:headEnd/>
                <a:tailEnd type="oval" w="med" len="med"/>
              </a:ln>
            </p:spPr>
            <p:style>
              <a:lnRef idx="3">
                <a:schemeClr val="accent1"/>
              </a:lnRef>
              <a:fillRef idx="0">
                <a:schemeClr val="accent1"/>
              </a:fillRef>
              <a:effectRef idx="2">
                <a:schemeClr val="accent1"/>
              </a:effectRef>
              <a:fontRef idx="minor">
                <a:schemeClr val="tx1"/>
              </a:fontRef>
            </p:style>
            <p:txBody>
              <a:bodyPr lIns="0" tIns="0" rIns="0" bIns="0"/>
              <a:lstStyle/>
              <a:p>
                <a:pPr eaLnBrk="0" fontAlgn="base" hangingPunct="0">
                  <a:spcBef>
                    <a:spcPct val="0"/>
                  </a:spcBef>
                  <a:spcAft>
                    <a:spcPct val="0"/>
                  </a:spcAft>
                </a:pPr>
                <a:endParaRPr lang="en-US">
                  <a:solidFill>
                    <a:prstClr val="black"/>
                  </a:solidFill>
                  <a:latin typeface="黑体" panose="02010609060101010101" pitchFamily="49" charset="-122"/>
                  <a:ea typeface="黑体" panose="02010609060101010101" pitchFamily="49" charset="-122"/>
                </a:endParaRPr>
              </a:p>
            </p:txBody>
          </p:sp>
          <p:sp>
            <p:nvSpPr>
              <p:cNvPr id="20" name="Rectangle 15"/>
              <p:cNvSpPr>
                <a:spLocks/>
              </p:cNvSpPr>
              <p:nvPr/>
            </p:nvSpPr>
            <p:spPr bwMode="auto">
              <a:xfrm>
                <a:off x="109" y="-66"/>
                <a:ext cx="2896" cy="740"/>
              </a:xfrm>
              <a:prstGeom prst="rect">
                <a:avLst/>
              </a:prstGeom>
              <a:noFill/>
              <a:ln w="9525">
                <a:noFill/>
                <a:miter lim="800000"/>
                <a:headEnd/>
                <a:tailEnd/>
              </a:ln>
            </p:spPr>
            <p:txBody>
              <a:bodyPr lIns="38100" tIns="38100" rIns="38100" bIns="38100"/>
              <a:lstStyle/>
              <a:p>
                <a:pPr marL="160338" indent="-160338" eaLnBrk="0" fontAlgn="base" hangingPunct="0">
                  <a:lnSpc>
                    <a:spcPct val="95000"/>
                  </a:lnSpc>
                  <a:spcBef>
                    <a:spcPts val="838"/>
                  </a:spcBef>
                  <a:spcAft>
                    <a:spcPct val="0"/>
                  </a:spcAft>
                  <a:buClr>
                    <a:srgbClr val="D8D8D8"/>
                  </a:buClr>
                  <a:buSzPct val="100000"/>
                  <a:buFont typeface="Wingdings" pitchFamily="2" charset="2"/>
                  <a:buChar char="§"/>
                </a:pPr>
                <a:r>
                  <a:rPr lang="zh-CN" altLang="en-US" dirty="0">
                    <a:solidFill>
                      <a:prstClr val="black"/>
                    </a:solidFill>
                    <a:latin typeface="黑体" panose="02010609060101010101" pitchFamily="49" charset="-122"/>
                    <a:ea typeface="黑体" panose="02010609060101010101" pitchFamily="49" charset="-122"/>
                  </a:rPr>
                  <a:t>优化网络架构</a:t>
                </a:r>
              </a:p>
              <a:p>
                <a:pPr marL="160338" indent="-160338" eaLnBrk="0" fontAlgn="base" hangingPunct="0">
                  <a:lnSpc>
                    <a:spcPct val="95000"/>
                  </a:lnSpc>
                  <a:spcBef>
                    <a:spcPts val="838"/>
                  </a:spcBef>
                  <a:spcAft>
                    <a:spcPct val="0"/>
                  </a:spcAft>
                  <a:buClr>
                    <a:srgbClr val="D8D8D8"/>
                  </a:buClr>
                  <a:buSzPct val="100000"/>
                  <a:buFont typeface="Wingdings" pitchFamily="2" charset="2"/>
                  <a:buChar char="§"/>
                </a:pPr>
                <a:r>
                  <a:rPr lang="zh-CN" altLang="en-US" dirty="0">
                    <a:solidFill>
                      <a:prstClr val="black"/>
                    </a:solidFill>
                    <a:latin typeface="黑体" panose="02010609060101010101" pitchFamily="49" charset="-122"/>
                    <a:ea typeface="黑体" panose="02010609060101010101" pitchFamily="49" charset="-122"/>
                  </a:rPr>
                  <a:t>虚拟园区网，简洁高可用！</a:t>
                </a:r>
              </a:p>
            </p:txBody>
          </p:sp>
        </p:grpSp>
      </p:grpSp>
      <p:grpSp>
        <p:nvGrpSpPr>
          <p:cNvPr id="21" name="组合 20"/>
          <p:cNvGrpSpPr/>
          <p:nvPr/>
        </p:nvGrpSpPr>
        <p:grpSpPr>
          <a:xfrm>
            <a:off x="4427984" y="3503707"/>
            <a:ext cx="5096620" cy="1574714"/>
            <a:chOff x="4006190" y="3366454"/>
            <a:chExt cx="5096620" cy="1574714"/>
          </a:xfrm>
        </p:grpSpPr>
        <p:pic>
          <p:nvPicPr>
            <p:cNvPr id="22"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006190" y="3366454"/>
              <a:ext cx="2093764" cy="1224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13"/>
            <p:cNvSpPr>
              <a:spLocks/>
            </p:cNvSpPr>
            <p:nvPr/>
          </p:nvSpPr>
          <p:spPr bwMode="auto">
            <a:xfrm>
              <a:off x="6510765" y="3390129"/>
              <a:ext cx="2146300" cy="482600"/>
            </a:xfrm>
            <a:prstGeom prst="rect">
              <a:avLst/>
            </a:prstGeom>
            <a:noFill/>
            <a:ln w="12700" cap="rnd">
              <a:noFill/>
              <a:round/>
              <a:headEnd/>
              <a:tailEnd/>
            </a:ln>
          </p:spPr>
          <p:txBody>
            <a:bodyPr lIns="38100" tIns="38100" rIns="38100" bIns="38100"/>
            <a:lstStyle/>
            <a:p>
              <a:pPr eaLnBrk="0" fontAlgn="base" hangingPunct="0">
                <a:spcBef>
                  <a:spcPct val="0"/>
                </a:spcBef>
                <a:spcAft>
                  <a:spcPct val="0"/>
                </a:spcAft>
              </a:pPr>
              <a:r>
                <a:rPr lang="zh-CN" altLang="en-US" sz="2000" b="1" dirty="0" smtClean="0">
                  <a:solidFill>
                    <a:srgbClr val="1F497D">
                      <a:lumMod val="60000"/>
                      <a:lumOff val="40000"/>
                    </a:srgbClr>
                  </a:solidFill>
                  <a:latin typeface="黑体" panose="02010609060101010101" pitchFamily="49" charset="-122"/>
                  <a:ea typeface="黑体" panose="02010609060101010101" pitchFamily="49" charset="-122"/>
                </a:rPr>
                <a:t>一体化管理</a:t>
              </a:r>
              <a:endParaRPr lang="en-US" sz="2000" b="1" dirty="0">
                <a:solidFill>
                  <a:srgbClr val="1F497D">
                    <a:lumMod val="60000"/>
                    <a:lumOff val="40000"/>
                  </a:srgbClr>
                </a:solidFill>
                <a:latin typeface="黑体" panose="02010609060101010101" pitchFamily="49" charset="-122"/>
                <a:ea typeface="黑体" panose="02010609060101010101" pitchFamily="49" charset="-122"/>
              </a:endParaRPr>
            </a:p>
          </p:txBody>
        </p:sp>
        <p:grpSp>
          <p:nvGrpSpPr>
            <p:cNvPr id="24" name="Group 16"/>
            <p:cNvGrpSpPr>
              <a:grpSpLocks/>
            </p:cNvGrpSpPr>
            <p:nvPr/>
          </p:nvGrpSpPr>
          <p:grpSpPr bwMode="auto">
            <a:xfrm>
              <a:off x="6510435" y="3872851"/>
              <a:ext cx="2592375" cy="1068317"/>
              <a:chOff x="223" y="-20"/>
              <a:chExt cx="2482" cy="892"/>
            </a:xfrm>
          </p:grpSpPr>
          <p:sp>
            <p:nvSpPr>
              <p:cNvPr id="25" name="Line 14"/>
              <p:cNvSpPr>
                <a:spLocks noChangeShapeType="1"/>
              </p:cNvSpPr>
              <p:nvPr/>
            </p:nvSpPr>
            <p:spPr bwMode="auto">
              <a:xfrm flipH="1">
                <a:off x="223" y="-20"/>
                <a:ext cx="2055" cy="0"/>
              </a:xfrm>
              <a:prstGeom prst="line">
                <a:avLst/>
              </a:prstGeom>
              <a:ln>
                <a:solidFill>
                  <a:srgbClr val="969696"/>
                </a:solidFill>
                <a:headEnd/>
                <a:tailEnd type="oval" w="med" len="med"/>
              </a:ln>
            </p:spPr>
            <p:style>
              <a:lnRef idx="3">
                <a:schemeClr val="accent1"/>
              </a:lnRef>
              <a:fillRef idx="0">
                <a:schemeClr val="accent1"/>
              </a:fillRef>
              <a:effectRef idx="2">
                <a:schemeClr val="accent1"/>
              </a:effectRef>
              <a:fontRef idx="minor">
                <a:schemeClr val="tx1"/>
              </a:fontRef>
            </p:style>
            <p:txBody>
              <a:bodyPr lIns="0" tIns="0" rIns="0" bIns="0"/>
              <a:lstStyle/>
              <a:p>
                <a:pPr eaLnBrk="0" fontAlgn="base" hangingPunct="0">
                  <a:spcBef>
                    <a:spcPct val="0"/>
                  </a:spcBef>
                  <a:spcAft>
                    <a:spcPct val="0"/>
                  </a:spcAft>
                </a:pPr>
                <a:endParaRPr lang="en-US">
                  <a:solidFill>
                    <a:prstClr val="black"/>
                  </a:solidFill>
                  <a:latin typeface="黑体" panose="02010609060101010101" pitchFamily="49" charset="-122"/>
                  <a:ea typeface="黑体" panose="02010609060101010101" pitchFamily="49" charset="-122"/>
                </a:endParaRPr>
              </a:p>
            </p:txBody>
          </p:sp>
          <p:sp>
            <p:nvSpPr>
              <p:cNvPr id="26" name="Rectangle 15"/>
              <p:cNvSpPr>
                <a:spLocks/>
              </p:cNvSpPr>
              <p:nvPr/>
            </p:nvSpPr>
            <p:spPr bwMode="auto">
              <a:xfrm>
                <a:off x="430" y="132"/>
                <a:ext cx="2275" cy="740"/>
              </a:xfrm>
              <a:prstGeom prst="rect">
                <a:avLst/>
              </a:prstGeom>
              <a:noFill/>
              <a:ln w="9525">
                <a:noFill/>
                <a:miter lim="800000"/>
                <a:headEnd/>
                <a:tailEnd/>
              </a:ln>
            </p:spPr>
            <p:txBody>
              <a:bodyPr lIns="38100" tIns="38100" rIns="38100" bIns="38100"/>
              <a:lstStyle/>
              <a:p>
                <a:pPr marL="160338" indent="-160338" eaLnBrk="0" fontAlgn="base" hangingPunct="0">
                  <a:lnSpc>
                    <a:spcPct val="95000"/>
                  </a:lnSpc>
                  <a:spcBef>
                    <a:spcPts val="838"/>
                  </a:spcBef>
                  <a:spcAft>
                    <a:spcPct val="0"/>
                  </a:spcAft>
                  <a:buClr>
                    <a:srgbClr val="D8D8D8"/>
                  </a:buClr>
                  <a:buSzPct val="100000"/>
                  <a:buFont typeface="Wingdings" pitchFamily="2" charset="2"/>
                  <a:buChar char="§"/>
                </a:pPr>
                <a:r>
                  <a:rPr lang="zh-CN" altLang="en-US" dirty="0">
                    <a:solidFill>
                      <a:prstClr val="black"/>
                    </a:solidFill>
                    <a:latin typeface="黑体" panose="02010609060101010101" pitchFamily="49" charset="-122"/>
                    <a:ea typeface="黑体" panose="02010609060101010101" pitchFamily="49" charset="-122"/>
                  </a:rPr>
                  <a:t>远程运维</a:t>
                </a:r>
              </a:p>
              <a:p>
                <a:pPr marL="160338" indent="-160338" eaLnBrk="0" fontAlgn="base" hangingPunct="0">
                  <a:lnSpc>
                    <a:spcPct val="95000"/>
                  </a:lnSpc>
                  <a:spcBef>
                    <a:spcPts val="838"/>
                  </a:spcBef>
                  <a:spcAft>
                    <a:spcPct val="0"/>
                  </a:spcAft>
                  <a:buClr>
                    <a:srgbClr val="D8D8D8"/>
                  </a:buClr>
                  <a:buSzPct val="100000"/>
                  <a:buFont typeface="Wingdings" pitchFamily="2" charset="2"/>
                  <a:buChar char="§"/>
                </a:pPr>
                <a:r>
                  <a:rPr lang="zh-CN" altLang="en-US" dirty="0" smtClean="0">
                    <a:solidFill>
                      <a:prstClr val="black"/>
                    </a:solidFill>
                    <a:latin typeface="黑体" panose="02010609060101010101" pitchFamily="49" charset="-122"/>
                    <a:ea typeface="黑体" panose="02010609060101010101" pitchFamily="49" charset="-122"/>
                  </a:rPr>
                  <a:t>统一管理</a:t>
                </a:r>
                <a:endParaRPr lang="en-US" altLang="zh-CN" dirty="0" smtClean="0">
                  <a:solidFill>
                    <a:prstClr val="black"/>
                  </a:solidFill>
                  <a:latin typeface="黑体" panose="02010609060101010101" pitchFamily="49" charset="-122"/>
                  <a:ea typeface="黑体" panose="02010609060101010101" pitchFamily="49" charset="-122"/>
                </a:endParaRPr>
              </a:p>
            </p:txBody>
          </p:sp>
        </p:grpSp>
      </p:grpSp>
    </p:spTree>
    <p:extLst>
      <p:ext uri="{BB962C8B-B14F-4D97-AF65-F5344CB8AC3E}">
        <p14:creationId xmlns:p14="http://schemas.microsoft.com/office/powerpoint/2010/main" val="125880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p:tgtEl>
                                          <p:spTgt spid="7"/>
                                        </p:tgtEl>
                                        <p:attrNameLst>
                                          <p:attrName>ppt_y</p:attrName>
                                        </p:attrNameLst>
                                      </p:cBhvr>
                                      <p:tavLst>
                                        <p:tav tm="0">
                                          <p:val>
                                            <p:strVal val="#ppt_y-#ppt_h*1.125000"/>
                                          </p:val>
                                        </p:tav>
                                        <p:tav tm="100000">
                                          <p:val>
                                            <p:strVal val="#ppt_y"/>
                                          </p:val>
                                        </p:tav>
                                      </p:tavLst>
                                    </p:anim>
                                    <p:animEffect transition="in" filter="wipe(down)">
                                      <p:cBhvr>
                                        <p:cTn id="11" dur="500"/>
                                        <p:tgtEl>
                                          <p:spTgt spid="7"/>
                                        </p:tgtEl>
                                      </p:cBhvr>
                                    </p:animEffect>
                                  </p:childTnLst>
                                </p:cTn>
                              </p:par>
                              <p:par>
                                <p:cTn id="12" presetID="10" presetClass="entr" presetSubtype="0" fill="hold" grpId="0" nodeType="withEffect">
                                  <p:stCondLst>
                                    <p:cond delay="3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22" presetClass="entr" presetSubtype="8" fill="hold" grpId="0" nodeType="withEffect">
                                  <p:stCondLst>
                                    <p:cond delay="3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2000"/>
                                        <p:tgtEl>
                                          <p:spTgt spid="4"/>
                                        </p:tgtEl>
                                      </p:cBhvr>
                                    </p:animEffect>
                                  </p:childTnLst>
                                </p:cTn>
                              </p:par>
                            </p:childTnLst>
                          </p:cTn>
                        </p:par>
                        <p:par>
                          <p:cTn id="18" fill="hold">
                            <p:stCondLst>
                              <p:cond delay="23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2800"/>
                            </p:stCondLst>
                            <p:childTnLst>
                              <p:par>
                                <p:cTn id="23" presetID="1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33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en-US" altLang="zh-CN" dirty="0" smtClean="0"/>
              <a:t>1.</a:t>
            </a:r>
            <a:r>
              <a:rPr lang="zh-CN" altLang="en-US" dirty="0" smtClean="0"/>
              <a:t>多虚</a:t>
            </a:r>
            <a:r>
              <a:rPr lang="en-US" altLang="zh-CN" dirty="0" smtClean="0"/>
              <a:t>1</a:t>
            </a:r>
            <a:endParaRPr lang="zh-CN" altLang="en-US" dirty="0"/>
          </a:p>
        </p:txBody>
      </p:sp>
      <p:grpSp>
        <p:nvGrpSpPr>
          <p:cNvPr id="4" name="组合 3"/>
          <p:cNvGrpSpPr/>
          <p:nvPr/>
        </p:nvGrpSpPr>
        <p:grpSpPr>
          <a:xfrm>
            <a:off x="467544" y="1258322"/>
            <a:ext cx="8094087" cy="3725863"/>
            <a:chOff x="467544" y="1258322"/>
            <a:chExt cx="8094087" cy="3725863"/>
          </a:xfrm>
        </p:grpSpPr>
        <p:grpSp>
          <p:nvGrpSpPr>
            <p:cNvPr id="5" name="组合 360"/>
            <p:cNvGrpSpPr>
              <a:grpSpLocks/>
            </p:cNvGrpSpPr>
            <p:nvPr/>
          </p:nvGrpSpPr>
          <p:grpSpPr bwMode="auto">
            <a:xfrm>
              <a:off x="467544" y="1258322"/>
              <a:ext cx="8094087" cy="3725863"/>
              <a:chOff x="428596" y="1071546"/>
              <a:chExt cx="8394734" cy="3725879"/>
            </a:xfrm>
          </p:grpSpPr>
          <p:sp>
            <p:nvSpPr>
              <p:cNvPr id="7" name="Rectangle 15"/>
              <p:cNvSpPr>
                <a:spLocks noChangeArrowheads="1"/>
              </p:cNvSpPr>
              <p:nvPr/>
            </p:nvSpPr>
            <p:spPr bwMode="auto">
              <a:xfrm>
                <a:off x="4970468" y="1071546"/>
                <a:ext cx="3852862" cy="3700462"/>
              </a:xfrm>
              <a:prstGeom prst="rect">
                <a:avLst/>
              </a:prstGeom>
              <a:solidFill>
                <a:schemeClr val="accent1">
                  <a:alpha val="16862"/>
                </a:schemeClr>
              </a:solidFill>
              <a:ln w="28575" algn="ctr">
                <a:solidFill>
                  <a:srgbClr val="C0C0C0"/>
                </a:solidFill>
                <a:miter lim="800000"/>
                <a:headEnd/>
                <a:tailEnd/>
              </a:ln>
            </p:spPr>
            <p:txBody>
              <a:bodyPr wrap="none" anchor="ctr"/>
              <a:lstStyle/>
              <a:p>
                <a:pPr eaLnBrk="1" fontAlgn="auto" hangingPunct="1">
                  <a:spcBef>
                    <a:spcPts val="0"/>
                  </a:spcBef>
                  <a:spcAft>
                    <a:spcPts val="0"/>
                  </a:spcAft>
                </a:pPr>
                <a:endParaRPr lang="zh-CN" altLang="en-US">
                  <a:solidFill>
                    <a:srgbClr val="000000"/>
                  </a:solidFill>
                  <a:latin typeface="Arial"/>
                  <a:ea typeface="黑体" pitchFamily="2" charset="-122"/>
                </a:endParaRPr>
              </a:p>
            </p:txBody>
          </p:sp>
          <p:grpSp>
            <p:nvGrpSpPr>
              <p:cNvPr id="8" name="Group 3"/>
              <p:cNvGrpSpPr>
                <a:grpSpLocks/>
              </p:cNvGrpSpPr>
              <p:nvPr/>
            </p:nvGrpSpPr>
            <p:grpSpPr bwMode="auto">
              <a:xfrm rot="-1408521">
                <a:off x="5735625" y="2889243"/>
                <a:ext cx="352426" cy="617538"/>
                <a:chOff x="3810" y="1020"/>
                <a:chExt cx="222" cy="389"/>
              </a:xfrm>
            </p:grpSpPr>
            <p:sp>
              <p:nvSpPr>
                <p:cNvPr id="132" name="Line 4"/>
                <p:cNvSpPr>
                  <a:spLocks noChangeShapeType="1"/>
                </p:cNvSpPr>
                <p:nvPr/>
              </p:nvSpPr>
              <p:spPr bwMode="auto">
                <a:xfrm flipV="1">
                  <a:off x="3863" y="1020"/>
                  <a:ext cx="169" cy="389"/>
                </a:xfrm>
                <a:prstGeom prst="line">
                  <a:avLst/>
                </a:prstGeom>
                <a:noFill/>
                <a:ln w="76200">
                  <a:solidFill>
                    <a:srgbClr val="336699"/>
                  </a:solidFill>
                  <a:round/>
                  <a:headEnd/>
                  <a:tailEnd/>
                </a:ln>
                <a:effectLst>
                  <a:prstShdw prst="shdw17" dist="17961" dir="2700000">
                    <a:srgbClr val="1F3D5C"/>
                  </a:prstShdw>
                </a:effectLst>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133" name="Line 5"/>
                <p:cNvSpPr>
                  <a:spLocks noChangeShapeType="1"/>
                </p:cNvSpPr>
                <p:nvPr/>
              </p:nvSpPr>
              <p:spPr bwMode="auto">
                <a:xfrm flipV="1">
                  <a:off x="3832" y="1020"/>
                  <a:ext cx="169" cy="389"/>
                </a:xfrm>
                <a:prstGeom prst="line">
                  <a:avLst/>
                </a:prstGeom>
                <a:noFill/>
                <a:ln w="76200">
                  <a:solidFill>
                    <a:srgbClr val="A50021"/>
                  </a:solidFill>
                  <a:round/>
                  <a:headEnd/>
                  <a:tailEnd/>
                </a:ln>
                <a:effectLst>
                  <a:prstShdw prst="shdw17" dist="17961" dir="2700000">
                    <a:srgbClr val="630014"/>
                  </a:prstShdw>
                </a:effectLst>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134" name="Line 6"/>
                <p:cNvSpPr>
                  <a:spLocks noChangeShapeType="1"/>
                </p:cNvSpPr>
                <p:nvPr/>
              </p:nvSpPr>
              <p:spPr bwMode="auto">
                <a:xfrm flipV="1">
                  <a:off x="3810" y="1020"/>
                  <a:ext cx="169" cy="389"/>
                </a:xfrm>
                <a:prstGeom prst="line">
                  <a:avLst/>
                </a:prstGeom>
                <a:noFill/>
                <a:ln w="76200">
                  <a:solidFill>
                    <a:srgbClr val="FF9900"/>
                  </a:solidFill>
                  <a:round/>
                  <a:headEnd/>
                  <a:tailEnd/>
                </a:ln>
                <a:effectLst>
                  <a:prstShdw prst="shdw17" dist="17961" dir="2700000">
                    <a:srgbClr val="995C00"/>
                  </a:prstShdw>
                </a:effectLst>
              </p:spPr>
              <p:txBody>
                <a:bodyPr/>
                <a:lstStyle/>
                <a:p>
                  <a:pPr eaLnBrk="1" fontAlgn="auto" hangingPunct="1">
                    <a:spcBef>
                      <a:spcPts val="0"/>
                    </a:spcBef>
                    <a:spcAft>
                      <a:spcPts val="0"/>
                    </a:spcAft>
                  </a:pPr>
                  <a:endParaRPr lang="zh-CN" altLang="en-US">
                    <a:solidFill>
                      <a:srgbClr val="000000"/>
                    </a:solidFill>
                    <a:latin typeface="Arial"/>
                  </a:endParaRPr>
                </a:p>
              </p:txBody>
            </p:sp>
          </p:grpSp>
          <p:grpSp>
            <p:nvGrpSpPr>
              <p:cNvPr id="9" name="Group 62"/>
              <p:cNvGrpSpPr>
                <a:grpSpLocks/>
              </p:cNvGrpSpPr>
              <p:nvPr/>
            </p:nvGrpSpPr>
            <p:grpSpPr bwMode="auto">
              <a:xfrm>
                <a:off x="6113451" y="1835150"/>
                <a:ext cx="352426" cy="617538"/>
                <a:chOff x="3810" y="1020"/>
                <a:chExt cx="222" cy="389"/>
              </a:xfrm>
            </p:grpSpPr>
            <p:sp>
              <p:nvSpPr>
                <p:cNvPr id="129" name="Line 63"/>
                <p:cNvSpPr>
                  <a:spLocks noChangeShapeType="1"/>
                </p:cNvSpPr>
                <p:nvPr/>
              </p:nvSpPr>
              <p:spPr bwMode="auto">
                <a:xfrm flipV="1">
                  <a:off x="3863" y="1020"/>
                  <a:ext cx="169" cy="389"/>
                </a:xfrm>
                <a:prstGeom prst="line">
                  <a:avLst/>
                </a:prstGeom>
                <a:noFill/>
                <a:ln w="76200">
                  <a:solidFill>
                    <a:srgbClr val="336699"/>
                  </a:solidFill>
                  <a:round/>
                  <a:headEnd/>
                  <a:tailEnd/>
                </a:ln>
                <a:effectLst>
                  <a:prstShdw prst="shdw17" dist="17961" dir="2700000">
                    <a:srgbClr val="1F3D5C"/>
                  </a:prstShdw>
                </a:effectLst>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130" name="Line 64"/>
                <p:cNvSpPr>
                  <a:spLocks noChangeShapeType="1"/>
                </p:cNvSpPr>
                <p:nvPr/>
              </p:nvSpPr>
              <p:spPr bwMode="auto">
                <a:xfrm flipV="1">
                  <a:off x="3832" y="1020"/>
                  <a:ext cx="169" cy="389"/>
                </a:xfrm>
                <a:prstGeom prst="line">
                  <a:avLst/>
                </a:prstGeom>
                <a:noFill/>
                <a:ln w="76200">
                  <a:solidFill>
                    <a:srgbClr val="A50021"/>
                  </a:solidFill>
                  <a:round/>
                  <a:headEnd/>
                  <a:tailEnd/>
                </a:ln>
                <a:effectLst>
                  <a:prstShdw prst="shdw17" dist="17961" dir="2700000">
                    <a:srgbClr val="630014"/>
                  </a:prstShdw>
                </a:effectLst>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131" name="Line 65"/>
                <p:cNvSpPr>
                  <a:spLocks noChangeShapeType="1"/>
                </p:cNvSpPr>
                <p:nvPr/>
              </p:nvSpPr>
              <p:spPr bwMode="auto">
                <a:xfrm flipV="1">
                  <a:off x="3810" y="1020"/>
                  <a:ext cx="169" cy="389"/>
                </a:xfrm>
                <a:prstGeom prst="line">
                  <a:avLst/>
                </a:prstGeom>
                <a:noFill/>
                <a:ln w="76200">
                  <a:solidFill>
                    <a:srgbClr val="FF9900"/>
                  </a:solidFill>
                  <a:round/>
                  <a:headEnd/>
                  <a:tailEnd/>
                </a:ln>
                <a:effectLst>
                  <a:prstShdw prst="shdw17" dist="17961" dir="2700000">
                    <a:srgbClr val="995C00"/>
                  </a:prstShdw>
                </a:effectLst>
              </p:spPr>
              <p:txBody>
                <a:bodyPr/>
                <a:lstStyle/>
                <a:p>
                  <a:pPr eaLnBrk="1" fontAlgn="auto" hangingPunct="1">
                    <a:spcBef>
                      <a:spcPts val="0"/>
                    </a:spcBef>
                    <a:spcAft>
                      <a:spcPts val="0"/>
                    </a:spcAft>
                  </a:pPr>
                  <a:endParaRPr lang="zh-CN" altLang="en-US">
                    <a:solidFill>
                      <a:srgbClr val="000000"/>
                    </a:solidFill>
                    <a:latin typeface="Arial"/>
                  </a:endParaRPr>
                </a:p>
              </p:txBody>
            </p:sp>
          </p:grpSp>
          <p:pic>
            <p:nvPicPr>
              <p:cNvPr id="10" name="Picture 50" descr="核心交换机"/>
              <p:cNvPicPr>
                <a:picLocks noChangeAspect="1" noChangeArrowheads="1"/>
              </p:cNvPicPr>
              <p:nvPr/>
            </p:nvPicPr>
            <p:blipFill>
              <a:blip r:embed="rId2">
                <a:duotone>
                  <a:schemeClr val="accent1">
                    <a:shade val="45000"/>
                    <a:satMod val="135000"/>
                  </a:schemeClr>
                  <a:prstClr val="white"/>
                </a:duotone>
              </a:blip>
              <a:srcRect/>
              <a:stretch>
                <a:fillRect/>
              </a:stretch>
            </p:blipFill>
            <p:spPr bwMode="auto">
              <a:xfrm>
                <a:off x="6049861" y="1218875"/>
                <a:ext cx="1498193" cy="973825"/>
              </a:xfrm>
              <a:prstGeom prst="rect">
                <a:avLst/>
              </a:prstGeom>
              <a:noFill/>
              <a:ln w="9525">
                <a:noFill/>
                <a:miter lim="800000"/>
                <a:headEnd/>
                <a:tailEnd/>
              </a:ln>
            </p:spPr>
          </p:pic>
          <p:pic>
            <p:nvPicPr>
              <p:cNvPr id="11" name="Picture 50" descr="核心交换机"/>
              <p:cNvPicPr>
                <a:picLocks noChangeAspect="1" noChangeArrowheads="1"/>
              </p:cNvPicPr>
              <p:nvPr/>
            </p:nvPicPr>
            <p:blipFill>
              <a:blip r:embed="rId2">
                <a:duotone>
                  <a:schemeClr val="accent1">
                    <a:shade val="45000"/>
                    <a:satMod val="135000"/>
                  </a:schemeClr>
                  <a:prstClr val="white"/>
                </a:duotone>
              </a:blip>
              <a:srcRect/>
              <a:stretch>
                <a:fillRect/>
              </a:stretch>
            </p:blipFill>
            <p:spPr bwMode="auto">
              <a:xfrm>
                <a:off x="5459714" y="2319824"/>
                <a:ext cx="1205326" cy="706320"/>
              </a:xfrm>
              <a:prstGeom prst="rect">
                <a:avLst/>
              </a:prstGeom>
              <a:noFill/>
              <a:ln w="9525">
                <a:noFill/>
                <a:miter lim="800000"/>
                <a:headEnd/>
                <a:tailEnd/>
              </a:ln>
            </p:spPr>
          </p:pic>
          <p:grpSp>
            <p:nvGrpSpPr>
              <p:cNvPr id="12" name="Group 7"/>
              <p:cNvGrpSpPr>
                <a:grpSpLocks/>
              </p:cNvGrpSpPr>
              <p:nvPr/>
            </p:nvGrpSpPr>
            <p:grpSpPr bwMode="auto">
              <a:xfrm rot="-1408521">
                <a:off x="7516800" y="2925756"/>
                <a:ext cx="352426" cy="617537"/>
                <a:chOff x="3810" y="1020"/>
                <a:chExt cx="222" cy="389"/>
              </a:xfrm>
            </p:grpSpPr>
            <p:sp>
              <p:nvSpPr>
                <p:cNvPr id="126" name="Line 8"/>
                <p:cNvSpPr>
                  <a:spLocks noChangeShapeType="1"/>
                </p:cNvSpPr>
                <p:nvPr/>
              </p:nvSpPr>
              <p:spPr bwMode="auto">
                <a:xfrm flipV="1">
                  <a:off x="3863" y="1020"/>
                  <a:ext cx="169" cy="389"/>
                </a:xfrm>
                <a:prstGeom prst="line">
                  <a:avLst/>
                </a:prstGeom>
                <a:noFill/>
                <a:ln w="76200">
                  <a:solidFill>
                    <a:srgbClr val="336699"/>
                  </a:solidFill>
                  <a:round/>
                  <a:headEnd/>
                  <a:tailEnd/>
                </a:ln>
                <a:effectLst>
                  <a:prstShdw prst="shdw17" dist="17961" dir="2700000">
                    <a:srgbClr val="1F3D5C"/>
                  </a:prstShdw>
                </a:effectLst>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127" name="Line 9"/>
                <p:cNvSpPr>
                  <a:spLocks noChangeShapeType="1"/>
                </p:cNvSpPr>
                <p:nvPr/>
              </p:nvSpPr>
              <p:spPr bwMode="auto">
                <a:xfrm flipV="1">
                  <a:off x="3832" y="1020"/>
                  <a:ext cx="169" cy="389"/>
                </a:xfrm>
                <a:prstGeom prst="line">
                  <a:avLst/>
                </a:prstGeom>
                <a:noFill/>
                <a:ln w="76200">
                  <a:solidFill>
                    <a:srgbClr val="A50021"/>
                  </a:solidFill>
                  <a:round/>
                  <a:headEnd/>
                  <a:tailEnd/>
                </a:ln>
                <a:effectLst>
                  <a:prstShdw prst="shdw17" dist="17961" dir="2700000">
                    <a:srgbClr val="630014"/>
                  </a:prstShdw>
                </a:effectLst>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128" name="Line 10"/>
                <p:cNvSpPr>
                  <a:spLocks noChangeShapeType="1"/>
                </p:cNvSpPr>
                <p:nvPr/>
              </p:nvSpPr>
              <p:spPr bwMode="auto">
                <a:xfrm flipV="1">
                  <a:off x="3810" y="1020"/>
                  <a:ext cx="169" cy="389"/>
                </a:xfrm>
                <a:prstGeom prst="line">
                  <a:avLst/>
                </a:prstGeom>
                <a:noFill/>
                <a:ln w="76200">
                  <a:solidFill>
                    <a:srgbClr val="FF9900"/>
                  </a:solidFill>
                  <a:round/>
                  <a:headEnd/>
                  <a:tailEnd/>
                </a:ln>
                <a:effectLst>
                  <a:prstShdw prst="shdw17" dist="17961" dir="2700000">
                    <a:srgbClr val="995C00"/>
                  </a:prstShdw>
                </a:effectLst>
              </p:spPr>
              <p:txBody>
                <a:bodyPr/>
                <a:lstStyle/>
                <a:p>
                  <a:pPr eaLnBrk="1" fontAlgn="auto" hangingPunct="1">
                    <a:spcBef>
                      <a:spcPts val="0"/>
                    </a:spcBef>
                    <a:spcAft>
                      <a:spcPts val="0"/>
                    </a:spcAft>
                  </a:pPr>
                  <a:endParaRPr lang="zh-CN" altLang="en-US">
                    <a:solidFill>
                      <a:srgbClr val="000000"/>
                    </a:solidFill>
                    <a:latin typeface="Arial"/>
                  </a:endParaRPr>
                </a:p>
              </p:txBody>
            </p:sp>
          </p:grpSp>
          <p:grpSp>
            <p:nvGrpSpPr>
              <p:cNvPr id="13" name="Group 11"/>
              <p:cNvGrpSpPr>
                <a:grpSpLocks/>
              </p:cNvGrpSpPr>
              <p:nvPr/>
            </p:nvGrpSpPr>
            <p:grpSpPr bwMode="auto">
              <a:xfrm rot="-3072207">
                <a:off x="7187387" y="1904186"/>
                <a:ext cx="352426" cy="617538"/>
                <a:chOff x="3810" y="1020"/>
                <a:chExt cx="222" cy="389"/>
              </a:xfrm>
            </p:grpSpPr>
            <p:sp>
              <p:nvSpPr>
                <p:cNvPr id="123" name="Line 12"/>
                <p:cNvSpPr>
                  <a:spLocks noChangeShapeType="1"/>
                </p:cNvSpPr>
                <p:nvPr/>
              </p:nvSpPr>
              <p:spPr bwMode="auto">
                <a:xfrm flipV="1">
                  <a:off x="3863" y="1020"/>
                  <a:ext cx="169" cy="389"/>
                </a:xfrm>
                <a:prstGeom prst="line">
                  <a:avLst/>
                </a:prstGeom>
                <a:noFill/>
                <a:ln w="76200">
                  <a:solidFill>
                    <a:srgbClr val="336699"/>
                  </a:solidFill>
                  <a:round/>
                  <a:headEnd/>
                  <a:tailEnd/>
                </a:ln>
                <a:effectLst>
                  <a:prstShdw prst="shdw17" dist="17961" dir="2700000">
                    <a:srgbClr val="1F3D5C"/>
                  </a:prstShdw>
                </a:effectLst>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124" name="Line 13"/>
                <p:cNvSpPr>
                  <a:spLocks noChangeShapeType="1"/>
                </p:cNvSpPr>
                <p:nvPr/>
              </p:nvSpPr>
              <p:spPr bwMode="auto">
                <a:xfrm flipV="1">
                  <a:off x="3832" y="1020"/>
                  <a:ext cx="169" cy="389"/>
                </a:xfrm>
                <a:prstGeom prst="line">
                  <a:avLst/>
                </a:prstGeom>
                <a:noFill/>
                <a:ln w="76200">
                  <a:solidFill>
                    <a:srgbClr val="A50021"/>
                  </a:solidFill>
                  <a:round/>
                  <a:headEnd/>
                  <a:tailEnd/>
                </a:ln>
                <a:effectLst>
                  <a:prstShdw prst="shdw17" dist="17961" dir="2700000">
                    <a:srgbClr val="630014"/>
                  </a:prstShdw>
                </a:effectLst>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125" name="Line 14"/>
                <p:cNvSpPr>
                  <a:spLocks noChangeShapeType="1"/>
                </p:cNvSpPr>
                <p:nvPr/>
              </p:nvSpPr>
              <p:spPr bwMode="auto">
                <a:xfrm flipV="1">
                  <a:off x="3810" y="1020"/>
                  <a:ext cx="169" cy="389"/>
                </a:xfrm>
                <a:prstGeom prst="line">
                  <a:avLst/>
                </a:prstGeom>
                <a:noFill/>
                <a:ln w="76200">
                  <a:solidFill>
                    <a:srgbClr val="FF9900"/>
                  </a:solidFill>
                  <a:round/>
                  <a:headEnd/>
                  <a:tailEnd/>
                </a:ln>
                <a:effectLst>
                  <a:prstShdw prst="shdw17" dist="17961" dir="2700000">
                    <a:srgbClr val="995C00"/>
                  </a:prstShdw>
                </a:effectLst>
              </p:spPr>
              <p:txBody>
                <a:bodyPr/>
                <a:lstStyle/>
                <a:p>
                  <a:pPr eaLnBrk="1" fontAlgn="auto" hangingPunct="1">
                    <a:spcBef>
                      <a:spcPts val="0"/>
                    </a:spcBef>
                    <a:spcAft>
                      <a:spcPts val="0"/>
                    </a:spcAft>
                  </a:pPr>
                  <a:endParaRPr lang="zh-CN" altLang="en-US">
                    <a:solidFill>
                      <a:srgbClr val="000000"/>
                    </a:solidFill>
                    <a:latin typeface="Arial"/>
                  </a:endParaRPr>
                </a:p>
              </p:txBody>
            </p:sp>
          </p:grpSp>
          <p:sp>
            <p:nvSpPr>
              <p:cNvPr id="14" name="Line 16"/>
              <p:cNvSpPr>
                <a:spLocks noChangeShapeType="1"/>
              </p:cNvSpPr>
              <p:nvPr/>
            </p:nvSpPr>
            <p:spPr bwMode="auto">
              <a:xfrm flipH="1">
                <a:off x="5338734" y="3598863"/>
                <a:ext cx="96837" cy="490537"/>
              </a:xfrm>
              <a:prstGeom prst="line">
                <a:avLst/>
              </a:prstGeom>
              <a:noFill/>
              <a:ln w="19050">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15" name="Line 17"/>
              <p:cNvSpPr>
                <a:spLocks noChangeShapeType="1"/>
              </p:cNvSpPr>
              <p:nvPr/>
            </p:nvSpPr>
            <p:spPr bwMode="auto">
              <a:xfrm flipH="1">
                <a:off x="5376834" y="3521075"/>
                <a:ext cx="863600" cy="471488"/>
              </a:xfrm>
              <a:prstGeom prst="line">
                <a:avLst/>
              </a:prstGeom>
              <a:noFill/>
              <a:ln w="19050">
                <a:solidFill>
                  <a:schemeClr val="tx1"/>
                </a:solidFill>
                <a:prstDash val="sysDot"/>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16" name="Line 18"/>
              <p:cNvSpPr>
                <a:spLocks noChangeShapeType="1"/>
              </p:cNvSpPr>
              <p:nvPr/>
            </p:nvSpPr>
            <p:spPr bwMode="auto">
              <a:xfrm>
                <a:off x="5435571" y="3473450"/>
                <a:ext cx="255588" cy="531813"/>
              </a:xfrm>
              <a:prstGeom prst="line">
                <a:avLst/>
              </a:prstGeom>
              <a:noFill/>
              <a:ln w="19050">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17" name="Line 19"/>
              <p:cNvSpPr>
                <a:spLocks noChangeShapeType="1"/>
              </p:cNvSpPr>
              <p:nvPr/>
            </p:nvSpPr>
            <p:spPr bwMode="auto">
              <a:xfrm flipH="1">
                <a:off x="5743546" y="3617913"/>
                <a:ext cx="511175" cy="385762"/>
              </a:xfrm>
              <a:prstGeom prst="line">
                <a:avLst/>
              </a:prstGeom>
              <a:noFill/>
              <a:ln w="19050">
                <a:solidFill>
                  <a:schemeClr val="tx1"/>
                </a:solidFill>
                <a:prstDash val="sysDot"/>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18" name="Line 20"/>
              <p:cNvSpPr>
                <a:spLocks noChangeShapeType="1"/>
              </p:cNvSpPr>
              <p:nvPr/>
            </p:nvSpPr>
            <p:spPr bwMode="auto">
              <a:xfrm flipH="1">
                <a:off x="6056284" y="3582988"/>
                <a:ext cx="280987" cy="398462"/>
              </a:xfrm>
              <a:prstGeom prst="line">
                <a:avLst/>
              </a:prstGeom>
              <a:noFill/>
              <a:ln w="19050">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19" name="Line 21"/>
              <p:cNvSpPr>
                <a:spLocks noChangeShapeType="1"/>
              </p:cNvSpPr>
              <p:nvPr/>
            </p:nvSpPr>
            <p:spPr bwMode="auto">
              <a:xfrm>
                <a:off x="5486371" y="3508375"/>
                <a:ext cx="550863" cy="495300"/>
              </a:xfrm>
              <a:prstGeom prst="line">
                <a:avLst/>
              </a:prstGeom>
              <a:noFill/>
              <a:ln w="19050">
                <a:solidFill>
                  <a:schemeClr val="tx1"/>
                </a:solidFill>
                <a:prstDash val="sysDot"/>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20" name="Line 22"/>
              <p:cNvSpPr>
                <a:spLocks noChangeShapeType="1"/>
              </p:cNvSpPr>
              <p:nvPr/>
            </p:nvSpPr>
            <p:spPr bwMode="auto">
              <a:xfrm>
                <a:off x="5572096" y="3484563"/>
                <a:ext cx="806450" cy="482600"/>
              </a:xfrm>
              <a:prstGeom prst="line">
                <a:avLst/>
              </a:prstGeom>
              <a:noFill/>
              <a:ln w="19050">
                <a:solidFill>
                  <a:schemeClr val="tx1"/>
                </a:solidFill>
                <a:prstDash val="sysDot"/>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21" name="Line 23"/>
              <p:cNvSpPr>
                <a:spLocks noChangeShapeType="1"/>
              </p:cNvSpPr>
              <p:nvPr/>
            </p:nvSpPr>
            <p:spPr bwMode="auto">
              <a:xfrm>
                <a:off x="6384896" y="3557588"/>
                <a:ext cx="23813" cy="436562"/>
              </a:xfrm>
              <a:prstGeom prst="line">
                <a:avLst/>
              </a:prstGeom>
              <a:noFill/>
              <a:ln w="19050">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22" name="Line 28"/>
              <p:cNvSpPr>
                <a:spLocks noChangeShapeType="1"/>
              </p:cNvSpPr>
              <p:nvPr/>
            </p:nvSpPr>
            <p:spPr bwMode="auto">
              <a:xfrm flipH="1">
                <a:off x="7180234" y="3570288"/>
                <a:ext cx="61912" cy="554037"/>
              </a:xfrm>
              <a:prstGeom prst="line">
                <a:avLst/>
              </a:prstGeom>
              <a:noFill/>
              <a:ln w="19050">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23" name="Line 29"/>
              <p:cNvSpPr>
                <a:spLocks noChangeShapeType="1"/>
              </p:cNvSpPr>
              <p:nvPr/>
            </p:nvSpPr>
            <p:spPr bwMode="auto">
              <a:xfrm flipH="1">
                <a:off x="7218334" y="3556000"/>
                <a:ext cx="863600" cy="471488"/>
              </a:xfrm>
              <a:prstGeom prst="line">
                <a:avLst/>
              </a:prstGeom>
              <a:noFill/>
              <a:ln w="19050">
                <a:solidFill>
                  <a:schemeClr val="tx1"/>
                </a:solidFill>
                <a:prstDash val="sysDot"/>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24" name="Line 30"/>
              <p:cNvSpPr>
                <a:spLocks noChangeShapeType="1"/>
              </p:cNvSpPr>
              <p:nvPr/>
            </p:nvSpPr>
            <p:spPr bwMode="auto">
              <a:xfrm>
                <a:off x="7277071" y="3508375"/>
                <a:ext cx="255588" cy="531813"/>
              </a:xfrm>
              <a:prstGeom prst="line">
                <a:avLst/>
              </a:prstGeom>
              <a:noFill/>
              <a:ln w="19050">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25" name="Line 31"/>
              <p:cNvSpPr>
                <a:spLocks noChangeShapeType="1"/>
              </p:cNvSpPr>
              <p:nvPr/>
            </p:nvSpPr>
            <p:spPr bwMode="auto">
              <a:xfrm flipH="1">
                <a:off x="7585046" y="3652838"/>
                <a:ext cx="511175" cy="385762"/>
              </a:xfrm>
              <a:prstGeom prst="line">
                <a:avLst/>
              </a:prstGeom>
              <a:noFill/>
              <a:ln w="19050">
                <a:solidFill>
                  <a:schemeClr val="tx1"/>
                </a:solidFill>
                <a:prstDash val="sysDot"/>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26" name="Line 32"/>
              <p:cNvSpPr>
                <a:spLocks noChangeShapeType="1"/>
              </p:cNvSpPr>
              <p:nvPr/>
            </p:nvSpPr>
            <p:spPr bwMode="auto">
              <a:xfrm flipH="1">
                <a:off x="7897784" y="3617913"/>
                <a:ext cx="280987" cy="398462"/>
              </a:xfrm>
              <a:prstGeom prst="line">
                <a:avLst/>
              </a:prstGeom>
              <a:noFill/>
              <a:ln w="19050">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27" name="Line 33"/>
              <p:cNvSpPr>
                <a:spLocks noChangeShapeType="1"/>
              </p:cNvSpPr>
              <p:nvPr/>
            </p:nvSpPr>
            <p:spPr bwMode="auto">
              <a:xfrm>
                <a:off x="7327871" y="3543300"/>
                <a:ext cx="550863" cy="495300"/>
              </a:xfrm>
              <a:prstGeom prst="line">
                <a:avLst/>
              </a:prstGeom>
              <a:noFill/>
              <a:ln w="19050">
                <a:solidFill>
                  <a:schemeClr val="tx1"/>
                </a:solidFill>
                <a:prstDash val="sysDot"/>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28" name="Line 34"/>
              <p:cNvSpPr>
                <a:spLocks noChangeShapeType="1"/>
              </p:cNvSpPr>
              <p:nvPr/>
            </p:nvSpPr>
            <p:spPr bwMode="auto">
              <a:xfrm>
                <a:off x="7413596" y="3519488"/>
                <a:ext cx="806450" cy="482600"/>
              </a:xfrm>
              <a:prstGeom prst="line">
                <a:avLst/>
              </a:prstGeom>
              <a:noFill/>
              <a:ln w="19050">
                <a:solidFill>
                  <a:schemeClr val="tx1"/>
                </a:solidFill>
                <a:prstDash val="sysDot"/>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29" name="Line 35"/>
              <p:cNvSpPr>
                <a:spLocks noChangeShapeType="1"/>
              </p:cNvSpPr>
              <p:nvPr/>
            </p:nvSpPr>
            <p:spPr bwMode="auto">
              <a:xfrm>
                <a:off x="8226396" y="3592513"/>
                <a:ext cx="23813" cy="436562"/>
              </a:xfrm>
              <a:prstGeom prst="line">
                <a:avLst/>
              </a:prstGeom>
              <a:noFill/>
              <a:ln w="19050">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30" name="Rectangle 107"/>
              <p:cNvSpPr>
                <a:spLocks noChangeArrowheads="1"/>
              </p:cNvSpPr>
              <p:nvPr/>
            </p:nvSpPr>
            <p:spPr bwMode="auto">
              <a:xfrm>
                <a:off x="428596" y="1084263"/>
                <a:ext cx="3852863" cy="3713162"/>
              </a:xfrm>
              <a:prstGeom prst="rect">
                <a:avLst/>
              </a:prstGeom>
              <a:solidFill>
                <a:schemeClr val="accent1">
                  <a:alpha val="16862"/>
                </a:schemeClr>
              </a:solidFill>
              <a:ln w="28575" algn="ctr">
                <a:solidFill>
                  <a:srgbClr val="C0C0C0"/>
                </a:solidFill>
                <a:miter lim="800000"/>
                <a:headEnd/>
                <a:tailEnd/>
              </a:ln>
            </p:spPr>
            <p:txBody>
              <a:bodyPr wrap="none" anchor="ctr"/>
              <a:lstStyle/>
              <a:p>
                <a:pPr eaLnBrk="1" fontAlgn="auto" hangingPunct="1">
                  <a:spcBef>
                    <a:spcPts val="0"/>
                  </a:spcBef>
                  <a:spcAft>
                    <a:spcPts val="0"/>
                  </a:spcAft>
                </a:pPr>
                <a:endParaRPr lang="zh-CN" altLang="en-US">
                  <a:solidFill>
                    <a:srgbClr val="000000"/>
                  </a:solidFill>
                  <a:latin typeface="Arial"/>
                  <a:ea typeface="黑体" pitchFamily="2" charset="-122"/>
                </a:endParaRPr>
              </a:p>
            </p:txBody>
          </p:sp>
          <p:sp>
            <p:nvSpPr>
              <p:cNvPr id="31" name="Line 108"/>
              <p:cNvSpPr>
                <a:spLocks noChangeShapeType="1"/>
              </p:cNvSpPr>
              <p:nvPr/>
            </p:nvSpPr>
            <p:spPr bwMode="auto">
              <a:xfrm flipH="1">
                <a:off x="785784" y="3697288"/>
                <a:ext cx="96837" cy="490537"/>
              </a:xfrm>
              <a:prstGeom prst="line">
                <a:avLst/>
              </a:prstGeom>
              <a:noFill/>
              <a:ln w="19050">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32" name="Line 109"/>
              <p:cNvSpPr>
                <a:spLocks noChangeShapeType="1"/>
              </p:cNvSpPr>
              <p:nvPr/>
            </p:nvSpPr>
            <p:spPr bwMode="auto">
              <a:xfrm flipV="1">
                <a:off x="1412846" y="1957388"/>
                <a:ext cx="268288" cy="617537"/>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33" name="Line 110"/>
              <p:cNvSpPr>
                <a:spLocks noChangeShapeType="1"/>
              </p:cNvSpPr>
              <p:nvPr/>
            </p:nvSpPr>
            <p:spPr bwMode="auto">
              <a:xfrm flipH="1" flipV="1">
                <a:off x="2838421" y="2030413"/>
                <a:ext cx="147638" cy="496887"/>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34" name="Line 111"/>
              <p:cNvSpPr>
                <a:spLocks noChangeShapeType="1"/>
              </p:cNvSpPr>
              <p:nvPr/>
            </p:nvSpPr>
            <p:spPr bwMode="auto">
              <a:xfrm flipH="1">
                <a:off x="823884" y="3619500"/>
                <a:ext cx="863600" cy="471488"/>
              </a:xfrm>
              <a:prstGeom prst="line">
                <a:avLst/>
              </a:prstGeom>
              <a:noFill/>
              <a:ln w="19050">
                <a:solidFill>
                  <a:schemeClr val="tx1"/>
                </a:solidFill>
                <a:prstDash val="sysDot"/>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35" name="Line 112"/>
              <p:cNvSpPr>
                <a:spLocks noChangeShapeType="1"/>
              </p:cNvSpPr>
              <p:nvPr/>
            </p:nvSpPr>
            <p:spPr bwMode="auto">
              <a:xfrm>
                <a:off x="882621" y="3571875"/>
                <a:ext cx="255588" cy="531813"/>
              </a:xfrm>
              <a:prstGeom prst="line">
                <a:avLst/>
              </a:prstGeom>
              <a:noFill/>
              <a:ln w="19050">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36" name="Line 113"/>
              <p:cNvSpPr>
                <a:spLocks noChangeShapeType="1"/>
              </p:cNvSpPr>
              <p:nvPr/>
            </p:nvSpPr>
            <p:spPr bwMode="auto">
              <a:xfrm flipH="1">
                <a:off x="1190596" y="3716338"/>
                <a:ext cx="511175" cy="385762"/>
              </a:xfrm>
              <a:prstGeom prst="line">
                <a:avLst/>
              </a:prstGeom>
              <a:noFill/>
              <a:ln w="19050">
                <a:solidFill>
                  <a:schemeClr val="tx1"/>
                </a:solidFill>
                <a:prstDash val="sysDot"/>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37" name="Line 114"/>
              <p:cNvSpPr>
                <a:spLocks noChangeShapeType="1"/>
              </p:cNvSpPr>
              <p:nvPr/>
            </p:nvSpPr>
            <p:spPr bwMode="auto">
              <a:xfrm flipH="1">
                <a:off x="1503334" y="3681413"/>
                <a:ext cx="280987" cy="398462"/>
              </a:xfrm>
              <a:prstGeom prst="line">
                <a:avLst/>
              </a:prstGeom>
              <a:noFill/>
              <a:ln w="19050">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38" name="Line 115"/>
              <p:cNvSpPr>
                <a:spLocks noChangeShapeType="1"/>
              </p:cNvSpPr>
              <p:nvPr/>
            </p:nvSpPr>
            <p:spPr bwMode="auto">
              <a:xfrm>
                <a:off x="933421" y="3606800"/>
                <a:ext cx="550863" cy="495300"/>
              </a:xfrm>
              <a:prstGeom prst="line">
                <a:avLst/>
              </a:prstGeom>
              <a:noFill/>
              <a:ln w="19050">
                <a:solidFill>
                  <a:schemeClr val="tx1"/>
                </a:solidFill>
                <a:prstDash val="sysDot"/>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39" name="Line 116"/>
              <p:cNvSpPr>
                <a:spLocks noChangeShapeType="1"/>
              </p:cNvSpPr>
              <p:nvPr/>
            </p:nvSpPr>
            <p:spPr bwMode="auto">
              <a:xfrm>
                <a:off x="1019146" y="3582988"/>
                <a:ext cx="806450" cy="482600"/>
              </a:xfrm>
              <a:prstGeom prst="line">
                <a:avLst/>
              </a:prstGeom>
              <a:noFill/>
              <a:ln w="19050">
                <a:solidFill>
                  <a:schemeClr val="tx1"/>
                </a:solidFill>
                <a:prstDash val="sysDot"/>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40" name="Line 117"/>
              <p:cNvSpPr>
                <a:spLocks noChangeShapeType="1"/>
              </p:cNvSpPr>
              <p:nvPr/>
            </p:nvSpPr>
            <p:spPr bwMode="auto">
              <a:xfrm>
                <a:off x="1831946" y="3656013"/>
                <a:ext cx="23813" cy="436562"/>
              </a:xfrm>
              <a:prstGeom prst="line">
                <a:avLst/>
              </a:prstGeom>
              <a:noFill/>
              <a:ln w="19050">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41" name="Line 122"/>
              <p:cNvSpPr>
                <a:spLocks noChangeShapeType="1"/>
              </p:cNvSpPr>
              <p:nvPr/>
            </p:nvSpPr>
            <p:spPr bwMode="auto">
              <a:xfrm flipH="1">
                <a:off x="2627284" y="3668713"/>
                <a:ext cx="61912" cy="554037"/>
              </a:xfrm>
              <a:prstGeom prst="line">
                <a:avLst/>
              </a:prstGeom>
              <a:noFill/>
              <a:ln w="19050">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42" name="Line 123"/>
              <p:cNvSpPr>
                <a:spLocks noChangeShapeType="1"/>
              </p:cNvSpPr>
              <p:nvPr/>
            </p:nvSpPr>
            <p:spPr bwMode="auto">
              <a:xfrm flipH="1">
                <a:off x="2665384" y="3654425"/>
                <a:ext cx="863600" cy="471488"/>
              </a:xfrm>
              <a:prstGeom prst="line">
                <a:avLst/>
              </a:prstGeom>
              <a:noFill/>
              <a:ln w="19050">
                <a:solidFill>
                  <a:schemeClr val="tx1"/>
                </a:solidFill>
                <a:prstDash val="sysDot"/>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43" name="Line 124"/>
              <p:cNvSpPr>
                <a:spLocks noChangeShapeType="1"/>
              </p:cNvSpPr>
              <p:nvPr/>
            </p:nvSpPr>
            <p:spPr bwMode="auto">
              <a:xfrm>
                <a:off x="2724121" y="3606800"/>
                <a:ext cx="255588" cy="531813"/>
              </a:xfrm>
              <a:prstGeom prst="line">
                <a:avLst/>
              </a:prstGeom>
              <a:noFill/>
              <a:ln w="19050">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44" name="Line 125"/>
              <p:cNvSpPr>
                <a:spLocks noChangeShapeType="1"/>
              </p:cNvSpPr>
              <p:nvPr/>
            </p:nvSpPr>
            <p:spPr bwMode="auto">
              <a:xfrm flipH="1">
                <a:off x="3032096" y="3751263"/>
                <a:ext cx="511175" cy="385762"/>
              </a:xfrm>
              <a:prstGeom prst="line">
                <a:avLst/>
              </a:prstGeom>
              <a:noFill/>
              <a:ln w="19050">
                <a:solidFill>
                  <a:schemeClr val="tx1"/>
                </a:solidFill>
                <a:prstDash val="sysDot"/>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45" name="Line 126"/>
              <p:cNvSpPr>
                <a:spLocks noChangeShapeType="1"/>
              </p:cNvSpPr>
              <p:nvPr/>
            </p:nvSpPr>
            <p:spPr bwMode="auto">
              <a:xfrm flipH="1">
                <a:off x="3344834" y="3716338"/>
                <a:ext cx="280987" cy="398462"/>
              </a:xfrm>
              <a:prstGeom prst="line">
                <a:avLst/>
              </a:prstGeom>
              <a:noFill/>
              <a:ln w="19050">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46" name="Line 127"/>
              <p:cNvSpPr>
                <a:spLocks noChangeShapeType="1"/>
              </p:cNvSpPr>
              <p:nvPr/>
            </p:nvSpPr>
            <p:spPr bwMode="auto">
              <a:xfrm>
                <a:off x="2774921" y="3641725"/>
                <a:ext cx="550863" cy="495300"/>
              </a:xfrm>
              <a:prstGeom prst="line">
                <a:avLst/>
              </a:prstGeom>
              <a:noFill/>
              <a:ln w="19050">
                <a:solidFill>
                  <a:schemeClr val="tx1"/>
                </a:solidFill>
                <a:prstDash val="sysDot"/>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47" name="Line 128"/>
              <p:cNvSpPr>
                <a:spLocks noChangeShapeType="1"/>
              </p:cNvSpPr>
              <p:nvPr/>
            </p:nvSpPr>
            <p:spPr bwMode="auto">
              <a:xfrm>
                <a:off x="2860646" y="3617913"/>
                <a:ext cx="806450" cy="482600"/>
              </a:xfrm>
              <a:prstGeom prst="line">
                <a:avLst/>
              </a:prstGeom>
              <a:noFill/>
              <a:ln w="19050">
                <a:solidFill>
                  <a:schemeClr val="tx1"/>
                </a:solidFill>
                <a:prstDash val="sysDot"/>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48" name="Line 129"/>
              <p:cNvSpPr>
                <a:spLocks noChangeShapeType="1"/>
              </p:cNvSpPr>
              <p:nvPr/>
            </p:nvSpPr>
            <p:spPr bwMode="auto">
              <a:xfrm>
                <a:off x="3673446" y="3690938"/>
                <a:ext cx="23813" cy="436562"/>
              </a:xfrm>
              <a:prstGeom prst="line">
                <a:avLst/>
              </a:prstGeom>
              <a:noFill/>
              <a:ln w="19050">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49" name="Line 134"/>
              <p:cNvSpPr>
                <a:spLocks noChangeShapeType="1"/>
              </p:cNvSpPr>
              <p:nvPr/>
            </p:nvSpPr>
            <p:spPr bwMode="auto">
              <a:xfrm flipV="1">
                <a:off x="1485871" y="1957388"/>
                <a:ext cx="268288" cy="617537"/>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50" name="Line 135"/>
              <p:cNvSpPr>
                <a:spLocks noChangeShapeType="1"/>
              </p:cNvSpPr>
              <p:nvPr/>
            </p:nvSpPr>
            <p:spPr bwMode="auto">
              <a:xfrm flipV="1">
                <a:off x="1571596" y="1876425"/>
                <a:ext cx="1160463" cy="698500"/>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51" name="Line 136"/>
              <p:cNvSpPr>
                <a:spLocks noChangeShapeType="1"/>
              </p:cNvSpPr>
              <p:nvPr/>
            </p:nvSpPr>
            <p:spPr bwMode="auto">
              <a:xfrm flipV="1">
                <a:off x="1633509" y="2020888"/>
                <a:ext cx="1171575" cy="579437"/>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52" name="Line 137"/>
              <p:cNvSpPr>
                <a:spLocks noChangeShapeType="1"/>
              </p:cNvSpPr>
              <p:nvPr/>
            </p:nvSpPr>
            <p:spPr bwMode="auto">
              <a:xfrm flipH="1" flipV="1">
                <a:off x="2765396" y="2043113"/>
                <a:ext cx="147638" cy="496887"/>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53" name="Line 138"/>
              <p:cNvSpPr>
                <a:spLocks noChangeShapeType="1"/>
              </p:cNvSpPr>
              <p:nvPr/>
            </p:nvSpPr>
            <p:spPr bwMode="auto">
              <a:xfrm flipH="1" flipV="1">
                <a:off x="1797021" y="1949450"/>
                <a:ext cx="1042988" cy="627063"/>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54" name="Line 139"/>
              <p:cNvSpPr>
                <a:spLocks noChangeShapeType="1"/>
              </p:cNvSpPr>
              <p:nvPr/>
            </p:nvSpPr>
            <p:spPr bwMode="auto">
              <a:xfrm flipH="1" flipV="1">
                <a:off x="1652559" y="2020888"/>
                <a:ext cx="1114425" cy="592137"/>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55" name="Oval 140"/>
              <p:cNvSpPr>
                <a:spLocks noChangeArrowheads="1"/>
              </p:cNvSpPr>
              <p:nvPr/>
            </p:nvSpPr>
            <p:spPr bwMode="auto">
              <a:xfrm rot="1088259">
                <a:off x="1436659" y="2224088"/>
                <a:ext cx="350837" cy="74612"/>
              </a:xfrm>
              <a:prstGeom prst="ellipse">
                <a:avLst/>
              </a:prstGeom>
              <a:noFill/>
              <a:ln w="28575">
                <a:solidFill>
                  <a:schemeClr val="tx1"/>
                </a:solidFill>
                <a:round/>
                <a:headEnd/>
                <a:tailEnd/>
              </a:ln>
            </p:spPr>
            <p:txBody>
              <a:bodyPr wrap="none" anchor="ctr"/>
              <a:lstStyle/>
              <a:p>
                <a:pPr eaLnBrk="1" fontAlgn="auto" hangingPunct="1">
                  <a:spcBef>
                    <a:spcPts val="0"/>
                  </a:spcBef>
                  <a:spcAft>
                    <a:spcPts val="0"/>
                  </a:spcAft>
                </a:pPr>
                <a:endParaRPr lang="zh-CN" altLang="en-US">
                  <a:solidFill>
                    <a:srgbClr val="000000"/>
                  </a:solidFill>
                  <a:latin typeface="Arial"/>
                  <a:ea typeface="黑体" pitchFamily="2" charset="-122"/>
                </a:endParaRPr>
              </a:p>
            </p:txBody>
          </p:sp>
          <p:sp>
            <p:nvSpPr>
              <p:cNvPr id="56" name="Oval 141"/>
              <p:cNvSpPr>
                <a:spLocks noChangeArrowheads="1"/>
              </p:cNvSpPr>
              <p:nvPr/>
            </p:nvSpPr>
            <p:spPr bwMode="auto">
              <a:xfrm rot="-1094802">
                <a:off x="2714596" y="2190750"/>
                <a:ext cx="339725" cy="77788"/>
              </a:xfrm>
              <a:prstGeom prst="ellipse">
                <a:avLst/>
              </a:prstGeom>
              <a:noFill/>
              <a:ln w="28575">
                <a:solidFill>
                  <a:schemeClr val="tx1"/>
                </a:solidFill>
                <a:round/>
                <a:headEnd/>
                <a:tailEnd/>
              </a:ln>
            </p:spPr>
            <p:txBody>
              <a:bodyPr wrap="none" anchor="ctr"/>
              <a:lstStyle/>
              <a:p>
                <a:pPr eaLnBrk="1" fontAlgn="auto" hangingPunct="1">
                  <a:spcBef>
                    <a:spcPts val="0"/>
                  </a:spcBef>
                  <a:spcAft>
                    <a:spcPts val="0"/>
                  </a:spcAft>
                </a:pPr>
                <a:endParaRPr lang="zh-CN" altLang="en-US">
                  <a:solidFill>
                    <a:srgbClr val="000000"/>
                  </a:solidFill>
                  <a:latin typeface="Arial"/>
                  <a:ea typeface="黑体" pitchFamily="2" charset="-122"/>
                </a:endParaRPr>
              </a:p>
            </p:txBody>
          </p:sp>
          <p:grpSp>
            <p:nvGrpSpPr>
              <p:cNvPr id="57" name="Group 144"/>
              <p:cNvGrpSpPr>
                <a:grpSpLocks/>
              </p:cNvGrpSpPr>
              <p:nvPr/>
            </p:nvGrpSpPr>
            <p:grpSpPr bwMode="auto">
              <a:xfrm>
                <a:off x="2022448" y="1425573"/>
                <a:ext cx="633413" cy="503237"/>
                <a:chOff x="2336" y="1389"/>
                <a:chExt cx="453" cy="317"/>
              </a:xfrm>
            </p:grpSpPr>
            <p:sp>
              <p:nvSpPr>
                <p:cNvPr id="120" name="Line 145"/>
                <p:cNvSpPr>
                  <a:spLocks noChangeShapeType="1"/>
                </p:cNvSpPr>
                <p:nvPr/>
              </p:nvSpPr>
              <p:spPr bwMode="auto">
                <a:xfrm>
                  <a:off x="2336" y="1525"/>
                  <a:ext cx="453" cy="0"/>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121" name="Line 146"/>
                <p:cNvSpPr>
                  <a:spLocks noChangeShapeType="1"/>
                </p:cNvSpPr>
                <p:nvPr/>
              </p:nvSpPr>
              <p:spPr bwMode="auto">
                <a:xfrm>
                  <a:off x="2336" y="1570"/>
                  <a:ext cx="453" cy="0"/>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122" name="Oval 147"/>
                <p:cNvSpPr>
                  <a:spLocks noChangeArrowheads="1"/>
                </p:cNvSpPr>
                <p:nvPr/>
              </p:nvSpPr>
              <p:spPr bwMode="auto">
                <a:xfrm>
                  <a:off x="2472" y="1389"/>
                  <a:ext cx="45" cy="317"/>
                </a:xfrm>
                <a:prstGeom prst="ellipse">
                  <a:avLst/>
                </a:prstGeom>
                <a:noFill/>
                <a:ln w="28575">
                  <a:solidFill>
                    <a:schemeClr val="tx1"/>
                  </a:solidFill>
                  <a:round/>
                  <a:headEnd/>
                  <a:tailEnd/>
                </a:ln>
              </p:spPr>
              <p:txBody>
                <a:bodyPr wrap="none" anchor="ctr"/>
                <a:lstStyle/>
                <a:p>
                  <a:pPr eaLnBrk="1" fontAlgn="auto" hangingPunct="1">
                    <a:spcBef>
                      <a:spcPts val="0"/>
                    </a:spcBef>
                    <a:spcAft>
                      <a:spcPts val="0"/>
                    </a:spcAft>
                  </a:pPr>
                  <a:endParaRPr lang="zh-CN" altLang="en-US">
                    <a:solidFill>
                      <a:srgbClr val="000000"/>
                    </a:solidFill>
                    <a:latin typeface="Arial"/>
                    <a:ea typeface="黑体" pitchFamily="2" charset="-122"/>
                  </a:endParaRPr>
                </a:p>
              </p:txBody>
            </p:sp>
          </p:grpSp>
          <p:sp>
            <p:nvSpPr>
              <p:cNvPr id="58" name="Line 150"/>
              <p:cNvSpPr>
                <a:spLocks noChangeShapeType="1"/>
              </p:cNvSpPr>
              <p:nvPr/>
            </p:nvSpPr>
            <p:spPr bwMode="auto">
              <a:xfrm flipH="1">
                <a:off x="1076296" y="3028950"/>
                <a:ext cx="792163" cy="504825"/>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59" name="Line 151"/>
              <p:cNvSpPr>
                <a:spLocks noChangeShapeType="1"/>
              </p:cNvSpPr>
              <p:nvPr/>
            </p:nvSpPr>
            <p:spPr bwMode="auto">
              <a:xfrm flipH="1">
                <a:off x="931834" y="3100388"/>
                <a:ext cx="144462" cy="433387"/>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60" name="Line 152"/>
              <p:cNvSpPr>
                <a:spLocks noChangeShapeType="1"/>
              </p:cNvSpPr>
              <p:nvPr/>
            </p:nvSpPr>
            <p:spPr bwMode="auto">
              <a:xfrm>
                <a:off x="1076296" y="3028950"/>
                <a:ext cx="720725" cy="576263"/>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61" name="Line 153"/>
              <p:cNvSpPr>
                <a:spLocks noChangeShapeType="1"/>
              </p:cNvSpPr>
              <p:nvPr/>
            </p:nvSpPr>
            <p:spPr bwMode="auto">
              <a:xfrm>
                <a:off x="1797021" y="3028950"/>
                <a:ext cx="71438" cy="576263"/>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grpSp>
            <p:nvGrpSpPr>
              <p:cNvPr id="62" name="Group 156"/>
              <p:cNvGrpSpPr>
                <a:grpSpLocks/>
              </p:cNvGrpSpPr>
              <p:nvPr/>
            </p:nvGrpSpPr>
            <p:grpSpPr bwMode="auto">
              <a:xfrm>
                <a:off x="1280043" y="2667974"/>
                <a:ext cx="539015" cy="371661"/>
                <a:chOff x="2336" y="1389"/>
                <a:chExt cx="453" cy="317"/>
              </a:xfrm>
            </p:grpSpPr>
            <p:sp>
              <p:nvSpPr>
                <p:cNvPr id="117" name="Line 157"/>
                <p:cNvSpPr>
                  <a:spLocks noChangeShapeType="1"/>
                </p:cNvSpPr>
                <p:nvPr/>
              </p:nvSpPr>
              <p:spPr bwMode="auto">
                <a:xfrm>
                  <a:off x="2336" y="1525"/>
                  <a:ext cx="453" cy="0"/>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118" name="Line 158"/>
                <p:cNvSpPr>
                  <a:spLocks noChangeShapeType="1"/>
                </p:cNvSpPr>
                <p:nvPr/>
              </p:nvSpPr>
              <p:spPr bwMode="auto">
                <a:xfrm>
                  <a:off x="2336" y="1570"/>
                  <a:ext cx="453" cy="0"/>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119" name="Oval 159"/>
                <p:cNvSpPr>
                  <a:spLocks noChangeArrowheads="1"/>
                </p:cNvSpPr>
                <p:nvPr/>
              </p:nvSpPr>
              <p:spPr bwMode="auto">
                <a:xfrm>
                  <a:off x="2472" y="1389"/>
                  <a:ext cx="45" cy="317"/>
                </a:xfrm>
                <a:prstGeom prst="ellipse">
                  <a:avLst/>
                </a:prstGeom>
                <a:noFill/>
                <a:ln w="28575">
                  <a:solidFill>
                    <a:schemeClr val="tx1"/>
                  </a:solidFill>
                  <a:round/>
                  <a:headEnd/>
                  <a:tailEnd/>
                </a:ln>
              </p:spPr>
              <p:txBody>
                <a:bodyPr wrap="none" anchor="ctr"/>
                <a:lstStyle/>
                <a:p>
                  <a:pPr eaLnBrk="1" fontAlgn="auto" hangingPunct="1">
                    <a:spcBef>
                      <a:spcPts val="0"/>
                    </a:spcBef>
                    <a:spcAft>
                      <a:spcPts val="0"/>
                    </a:spcAft>
                  </a:pPr>
                  <a:endParaRPr lang="zh-CN" altLang="en-US">
                    <a:solidFill>
                      <a:srgbClr val="000000"/>
                    </a:solidFill>
                    <a:latin typeface="Arial"/>
                    <a:ea typeface="黑体" pitchFamily="2" charset="-122"/>
                  </a:endParaRPr>
                </a:p>
              </p:txBody>
            </p:sp>
          </p:grpSp>
          <p:grpSp>
            <p:nvGrpSpPr>
              <p:cNvPr id="63" name="Group 168"/>
              <p:cNvGrpSpPr>
                <a:grpSpLocks/>
              </p:cNvGrpSpPr>
              <p:nvPr/>
            </p:nvGrpSpPr>
            <p:grpSpPr bwMode="auto">
              <a:xfrm>
                <a:off x="2888182" y="2679080"/>
                <a:ext cx="539015" cy="371661"/>
                <a:chOff x="2336" y="1389"/>
                <a:chExt cx="453" cy="317"/>
              </a:xfrm>
            </p:grpSpPr>
            <p:sp>
              <p:nvSpPr>
                <p:cNvPr id="114" name="Line 169"/>
                <p:cNvSpPr>
                  <a:spLocks noChangeShapeType="1"/>
                </p:cNvSpPr>
                <p:nvPr/>
              </p:nvSpPr>
              <p:spPr bwMode="auto">
                <a:xfrm>
                  <a:off x="2336" y="1525"/>
                  <a:ext cx="453" cy="0"/>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115" name="Line 170"/>
                <p:cNvSpPr>
                  <a:spLocks noChangeShapeType="1"/>
                </p:cNvSpPr>
                <p:nvPr/>
              </p:nvSpPr>
              <p:spPr bwMode="auto">
                <a:xfrm>
                  <a:off x="2336" y="1570"/>
                  <a:ext cx="453" cy="0"/>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116" name="Oval 171"/>
                <p:cNvSpPr>
                  <a:spLocks noChangeArrowheads="1"/>
                </p:cNvSpPr>
                <p:nvPr/>
              </p:nvSpPr>
              <p:spPr bwMode="auto">
                <a:xfrm>
                  <a:off x="2472" y="1389"/>
                  <a:ext cx="45" cy="317"/>
                </a:xfrm>
                <a:prstGeom prst="ellipse">
                  <a:avLst/>
                </a:prstGeom>
                <a:noFill/>
                <a:ln w="28575">
                  <a:solidFill>
                    <a:schemeClr val="tx1"/>
                  </a:solidFill>
                  <a:round/>
                  <a:headEnd/>
                  <a:tailEnd/>
                </a:ln>
              </p:spPr>
              <p:txBody>
                <a:bodyPr wrap="none" anchor="ctr"/>
                <a:lstStyle/>
                <a:p>
                  <a:pPr eaLnBrk="1" fontAlgn="auto" hangingPunct="1">
                    <a:spcBef>
                      <a:spcPts val="0"/>
                    </a:spcBef>
                    <a:spcAft>
                      <a:spcPts val="0"/>
                    </a:spcAft>
                  </a:pPr>
                  <a:endParaRPr lang="zh-CN" altLang="en-US">
                    <a:solidFill>
                      <a:srgbClr val="000000"/>
                    </a:solidFill>
                    <a:latin typeface="Arial"/>
                    <a:ea typeface="黑体" pitchFamily="2" charset="-122"/>
                  </a:endParaRPr>
                </a:p>
              </p:txBody>
            </p:sp>
          </p:grpSp>
          <p:sp>
            <p:nvSpPr>
              <p:cNvPr id="64" name="Line 178"/>
              <p:cNvSpPr>
                <a:spLocks noChangeShapeType="1"/>
              </p:cNvSpPr>
              <p:nvPr/>
            </p:nvSpPr>
            <p:spPr bwMode="auto">
              <a:xfrm flipH="1">
                <a:off x="2805084" y="3028950"/>
                <a:ext cx="792162" cy="504825"/>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65" name="Line 179"/>
              <p:cNvSpPr>
                <a:spLocks noChangeShapeType="1"/>
              </p:cNvSpPr>
              <p:nvPr/>
            </p:nvSpPr>
            <p:spPr bwMode="auto">
              <a:xfrm flipH="1">
                <a:off x="2660621" y="3100388"/>
                <a:ext cx="144463" cy="433387"/>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66" name="Line 180"/>
              <p:cNvSpPr>
                <a:spLocks noChangeShapeType="1"/>
              </p:cNvSpPr>
              <p:nvPr/>
            </p:nvSpPr>
            <p:spPr bwMode="auto">
              <a:xfrm>
                <a:off x="2805084" y="3028950"/>
                <a:ext cx="720725" cy="576263"/>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67" name="Line 181"/>
              <p:cNvSpPr>
                <a:spLocks noChangeShapeType="1"/>
              </p:cNvSpPr>
              <p:nvPr/>
            </p:nvSpPr>
            <p:spPr bwMode="auto">
              <a:xfrm>
                <a:off x="3525809" y="3028950"/>
                <a:ext cx="71437" cy="576263"/>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pic>
            <p:nvPicPr>
              <p:cNvPr id="68" name="Picture 50" descr="核心交换机"/>
              <p:cNvPicPr>
                <a:picLocks noChangeAspect="1" noChangeArrowheads="1"/>
              </p:cNvPicPr>
              <p:nvPr/>
            </p:nvPicPr>
            <p:blipFill>
              <a:blip r:embed="rId2"/>
              <a:srcRect/>
              <a:stretch>
                <a:fillRect/>
              </a:stretch>
            </p:blipFill>
            <p:spPr bwMode="auto">
              <a:xfrm>
                <a:off x="1457756" y="1342784"/>
                <a:ext cx="660377" cy="721754"/>
              </a:xfrm>
              <a:prstGeom prst="rect">
                <a:avLst/>
              </a:prstGeom>
              <a:noFill/>
              <a:ln w="9525">
                <a:noFill/>
                <a:miter lim="800000"/>
                <a:headEnd/>
                <a:tailEnd/>
              </a:ln>
            </p:spPr>
          </p:pic>
          <p:pic>
            <p:nvPicPr>
              <p:cNvPr id="69" name="Picture 50" descr="核心交换机"/>
              <p:cNvPicPr>
                <a:picLocks noChangeAspect="1" noChangeArrowheads="1"/>
              </p:cNvPicPr>
              <p:nvPr/>
            </p:nvPicPr>
            <p:blipFill>
              <a:blip r:embed="rId2"/>
              <a:srcRect/>
              <a:stretch>
                <a:fillRect/>
              </a:stretch>
            </p:blipFill>
            <p:spPr bwMode="auto">
              <a:xfrm>
                <a:off x="2428860" y="1357298"/>
                <a:ext cx="660377" cy="721754"/>
              </a:xfrm>
              <a:prstGeom prst="rect">
                <a:avLst/>
              </a:prstGeom>
              <a:noFill/>
              <a:ln w="9525">
                <a:noFill/>
                <a:miter lim="800000"/>
                <a:headEnd/>
                <a:tailEnd/>
              </a:ln>
            </p:spPr>
          </p:pic>
          <p:pic>
            <p:nvPicPr>
              <p:cNvPr id="70" name="Picture 50" descr="核心交换机"/>
              <p:cNvPicPr>
                <a:picLocks noChangeAspect="1" noChangeArrowheads="1"/>
              </p:cNvPicPr>
              <p:nvPr/>
            </p:nvPicPr>
            <p:blipFill>
              <a:blip r:embed="rId2"/>
              <a:srcRect/>
              <a:stretch>
                <a:fillRect/>
              </a:stretch>
            </p:blipFill>
            <p:spPr bwMode="auto">
              <a:xfrm>
                <a:off x="734016" y="2571744"/>
                <a:ext cx="523940" cy="572636"/>
              </a:xfrm>
              <a:prstGeom prst="rect">
                <a:avLst/>
              </a:prstGeom>
              <a:noFill/>
              <a:ln w="9525">
                <a:noFill/>
                <a:miter lim="800000"/>
                <a:headEnd/>
                <a:tailEnd/>
              </a:ln>
            </p:spPr>
          </p:pic>
          <p:pic>
            <p:nvPicPr>
              <p:cNvPr id="71" name="Picture 50" descr="核心交换机"/>
              <p:cNvPicPr>
                <a:picLocks noChangeAspect="1" noChangeArrowheads="1"/>
              </p:cNvPicPr>
              <p:nvPr/>
            </p:nvPicPr>
            <p:blipFill>
              <a:blip r:embed="rId2"/>
              <a:srcRect/>
              <a:stretch>
                <a:fillRect/>
              </a:stretch>
            </p:blipFill>
            <p:spPr bwMode="auto">
              <a:xfrm>
                <a:off x="1705120" y="2586258"/>
                <a:ext cx="523940" cy="572636"/>
              </a:xfrm>
              <a:prstGeom prst="rect">
                <a:avLst/>
              </a:prstGeom>
              <a:noFill/>
              <a:ln w="9525">
                <a:noFill/>
                <a:miter lim="800000"/>
                <a:headEnd/>
                <a:tailEnd/>
              </a:ln>
            </p:spPr>
          </p:pic>
          <p:pic>
            <p:nvPicPr>
              <p:cNvPr id="72" name="Picture 50" descr="核心交换机"/>
              <p:cNvPicPr>
                <a:picLocks noChangeAspect="1" noChangeArrowheads="1"/>
              </p:cNvPicPr>
              <p:nvPr/>
            </p:nvPicPr>
            <p:blipFill>
              <a:blip r:embed="rId2"/>
              <a:srcRect/>
              <a:stretch>
                <a:fillRect/>
              </a:stretch>
            </p:blipFill>
            <p:spPr bwMode="auto">
              <a:xfrm>
                <a:off x="2357422" y="2586258"/>
                <a:ext cx="523940" cy="572636"/>
              </a:xfrm>
              <a:prstGeom prst="rect">
                <a:avLst/>
              </a:prstGeom>
              <a:noFill/>
              <a:ln w="9525">
                <a:noFill/>
                <a:miter lim="800000"/>
                <a:headEnd/>
                <a:tailEnd/>
              </a:ln>
            </p:spPr>
          </p:pic>
          <p:pic>
            <p:nvPicPr>
              <p:cNvPr id="73" name="Picture 50" descr="核心交换机"/>
              <p:cNvPicPr>
                <a:picLocks noChangeAspect="1" noChangeArrowheads="1"/>
              </p:cNvPicPr>
              <p:nvPr/>
            </p:nvPicPr>
            <p:blipFill>
              <a:blip r:embed="rId2"/>
              <a:srcRect/>
              <a:stretch>
                <a:fillRect/>
              </a:stretch>
            </p:blipFill>
            <p:spPr bwMode="auto">
              <a:xfrm>
                <a:off x="3328526" y="2600772"/>
                <a:ext cx="523940" cy="572636"/>
              </a:xfrm>
              <a:prstGeom prst="rect">
                <a:avLst/>
              </a:prstGeom>
              <a:noFill/>
              <a:ln w="9525">
                <a:noFill/>
                <a:miter lim="800000"/>
                <a:headEnd/>
                <a:tailEnd/>
              </a:ln>
            </p:spPr>
          </p:pic>
          <p:pic>
            <p:nvPicPr>
              <p:cNvPr id="74" name="Picture 50" descr="核心交换机"/>
              <p:cNvPicPr>
                <a:picLocks noChangeAspect="1" noChangeArrowheads="1"/>
              </p:cNvPicPr>
              <p:nvPr/>
            </p:nvPicPr>
            <p:blipFill>
              <a:blip r:embed="rId2"/>
              <a:srcRect/>
              <a:stretch>
                <a:fillRect/>
              </a:stretch>
            </p:blipFill>
            <p:spPr bwMode="auto">
              <a:xfrm>
                <a:off x="6171532" y="1356166"/>
                <a:ext cx="660377" cy="721754"/>
              </a:xfrm>
              <a:prstGeom prst="rect">
                <a:avLst/>
              </a:prstGeom>
              <a:noFill/>
              <a:ln w="9525">
                <a:noFill/>
                <a:miter lim="800000"/>
                <a:headEnd/>
                <a:tailEnd/>
              </a:ln>
            </p:spPr>
          </p:pic>
          <p:pic>
            <p:nvPicPr>
              <p:cNvPr id="75" name="Picture 50" descr="核心交换机"/>
              <p:cNvPicPr>
                <a:picLocks noChangeAspect="1" noChangeArrowheads="1"/>
              </p:cNvPicPr>
              <p:nvPr/>
            </p:nvPicPr>
            <p:blipFill>
              <a:blip r:embed="rId2"/>
              <a:srcRect/>
              <a:stretch>
                <a:fillRect/>
              </a:stretch>
            </p:blipFill>
            <p:spPr bwMode="auto">
              <a:xfrm>
                <a:off x="6814474" y="1370680"/>
                <a:ext cx="660377" cy="721754"/>
              </a:xfrm>
              <a:prstGeom prst="rect">
                <a:avLst/>
              </a:prstGeom>
              <a:noFill/>
              <a:ln w="9525">
                <a:noFill/>
                <a:miter lim="800000"/>
                <a:headEnd/>
                <a:tailEnd/>
              </a:ln>
            </p:spPr>
          </p:pic>
          <p:pic>
            <p:nvPicPr>
              <p:cNvPr id="76" name="Picture 50" descr="核心交换机"/>
              <p:cNvPicPr>
                <a:picLocks noChangeAspect="1" noChangeArrowheads="1"/>
              </p:cNvPicPr>
              <p:nvPr/>
            </p:nvPicPr>
            <p:blipFill>
              <a:blip r:embed="rId2"/>
              <a:srcRect/>
              <a:stretch>
                <a:fillRect/>
              </a:stretch>
            </p:blipFill>
            <p:spPr bwMode="auto">
              <a:xfrm>
                <a:off x="5516340" y="2371944"/>
                <a:ext cx="523940" cy="572636"/>
              </a:xfrm>
              <a:prstGeom prst="rect">
                <a:avLst/>
              </a:prstGeom>
              <a:noFill/>
              <a:ln w="9525">
                <a:noFill/>
                <a:miter lim="800000"/>
                <a:headEnd/>
                <a:tailEnd/>
              </a:ln>
            </p:spPr>
          </p:pic>
          <p:pic>
            <p:nvPicPr>
              <p:cNvPr id="77" name="Picture 50" descr="核心交换机"/>
              <p:cNvPicPr>
                <a:picLocks noChangeAspect="1" noChangeArrowheads="1"/>
              </p:cNvPicPr>
              <p:nvPr/>
            </p:nvPicPr>
            <p:blipFill>
              <a:blip r:embed="rId2"/>
              <a:srcRect/>
              <a:stretch>
                <a:fillRect/>
              </a:stretch>
            </p:blipFill>
            <p:spPr bwMode="auto">
              <a:xfrm>
                <a:off x="6034942" y="2371944"/>
                <a:ext cx="523940" cy="572636"/>
              </a:xfrm>
              <a:prstGeom prst="rect">
                <a:avLst/>
              </a:prstGeom>
              <a:noFill/>
              <a:ln w="9525">
                <a:noFill/>
                <a:miter lim="800000"/>
                <a:headEnd/>
                <a:tailEnd/>
              </a:ln>
            </p:spPr>
          </p:pic>
          <p:pic>
            <p:nvPicPr>
              <p:cNvPr id="78" name="Picture 50" descr="核心交换机"/>
              <p:cNvPicPr>
                <a:picLocks noChangeAspect="1" noChangeArrowheads="1"/>
              </p:cNvPicPr>
              <p:nvPr/>
            </p:nvPicPr>
            <p:blipFill>
              <a:blip r:embed="rId2">
                <a:duotone>
                  <a:schemeClr val="accent1">
                    <a:shade val="45000"/>
                    <a:satMod val="135000"/>
                  </a:schemeClr>
                  <a:prstClr val="white"/>
                </a:duotone>
              </a:blip>
              <a:srcRect/>
              <a:stretch>
                <a:fillRect/>
              </a:stretch>
            </p:blipFill>
            <p:spPr bwMode="auto">
              <a:xfrm>
                <a:off x="7024148" y="2318115"/>
                <a:ext cx="1284869" cy="755392"/>
              </a:xfrm>
              <a:prstGeom prst="rect">
                <a:avLst/>
              </a:prstGeom>
              <a:noFill/>
              <a:ln w="9525">
                <a:noFill/>
                <a:miter lim="800000"/>
                <a:headEnd/>
                <a:tailEnd/>
              </a:ln>
            </p:spPr>
          </p:pic>
          <p:pic>
            <p:nvPicPr>
              <p:cNvPr id="79" name="Picture 50" descr="核心交换机"/>
              <p:cNvPicPr>
                <a:picLocks noChangeAspect="1" noChangeArrowheads="1"/>
              </p:cNvPicPr>
              <p:nvPr/>
            </p:nvPicPr>
            <p:blipFill>
              <a:blip r:embed="rId2"/>
              <a:srcRect/>
              <a:stretch>
                <a:fillRect/>
              </a:stretch>
            </p:blipFill>
            <p:spPr bwMode="auto">
              <a:xfrm>
                <a:off x="7146032" y="2400972"/>
                <a:ext cx="523940" cy="572636"/>
              </a:xfrm>
              <a:prstGeom prst="rect">
                <a:avLst/>
              </a:prstGeom>
              <a:noFill/>
              <a:ln w="9525">
                <a:noFill/>
                <a:miter lim="800000"/>
                <a:headEnd/>
                <a:tailEnd/>
              </a:ln>
            </p:spPr>
          </p:pic>
          <p:pic>
            <p:nvPicPr>
              <p:cNvPr id="80" name="Picture 50" descr="核心交换机"/>
              <p:cNvPicPr>
                <a:picLocks noChangeAspect="1" noChangeArrowheads="1"/>
              </p:cNvPicPr>
              <p:nvPr/>
            </p:nvPicPr>
            <p:blipFill>
              <a:blip r:embed="rId2"/>
              <a:srcRect/>
              <a:stretch>
                <a:fillRect/>
              </a:stretch>
            </p:blipFill>
            <p:spPr bwMode="auto">
              <a:xfrm>
                <a:off x="7664634" y="2400972"/>
                <a:ext cx="523940" cy="572636"/>
              </a:xfrm>
              <a:prstGeom prst="rect">
                <a:avLst/>
              </a:prstGeom>
              <a:noFill/>
              <a:ln w="9525">
                <a:noFill/>
                <a:miter lim="800000"/>
                <a:headEnd/>
                <a:tailEnd/>
              </a:ln>
            </p:spPr>
          </p:pic>
          <p:pic>
            <p:nvPicPr>
              <p:cNvPr id="81" name="Picture 50" descr="核心交换机"/>
              <p:cNvPicPr>
                <a:picLocks noChangeAspect="1" noChangeArrowheads="1"/>
              </p:cNvPicPr>
              <p:nvPr/>
            </p:nvPicPr>
            <p:blipFill>
              <a:blip r:embed="rId2"/>
              <a:srcRect/>
              <a:stretch>
                <a:fillRect/>
              </a:stretch>
            </p:blipFill>
            <p:spPr bwMode="auto">
              <a:xfrm>
                <a:off x="1456624" y="3500438"/>
                <a:ext cx="785818" cy="215446"/>
              </a:xfrm>
              <a:prstGeom prst="rect">
                <a:avLst/>
              </a:prstGeom>
              <a:noFill/>
              <a:ln w="9525">
                <a:noFill/>
                <a:miter lim="800000"/>
                <a:headEnd/>
                <a:tailEnd/>
              </a:ln>
            </p:spPr>
          </p:pic>
          <p:pic>
            <p:nvPicPr>
              <p:cNvPr id="82" name="Picture 50" descr="核心交换机"/>
              <p:cNvPicPr>
                <a:picLocks noChangeAspect="1" noChangeArrowheads="1"/>
              </p:cNvPicPr>
              <p:nvPr/>
            </p:nvPicPr>
            <p:blipFill>
              <a:blip r:embed="rId2"/>
              <a:srcRect/>
              <a:stretch>
                <a:fillRect/>
              </a:stretch>
            </p:blipFill>
            <p:spPr bwMode="auto">
              <a:xfrm>
                <a:off x="571472" y="3500438"/>
                <a:ext cx="785818" cy="215446"/>
              </a:xfrm>
              <a:prstGeom prst="rect">
                <a:avLst/>
              </a:prstGeom>
              <a:noFill/>
              <a:ln w="9525">
                <a:noFill/>
                <a:miter lim="800000"/>
                <a:headEnd/>
                <a:tailEnd/>
              </a:ln>
            </p:spPr>
          </p:pic>
          <p:pic>
            <p:nvPicPr>
              <p:cNvPr id="83" name="Picture 50" descr="核心交换机"/>
              <p:cNvPicPr>
                <a:picLocks noChangeAspect="1" noChangeArrowheads="1"/>
              </p:cNvPicPr>
              <p:nvPr/>
            </p:nvPicPr>
            <p:blipFill>
              <a:blip r:embed="rId2"/>
              <a:srcRect/>
              <a:stretch>
                <a:fillRect/>
              </a:stretch>
            </p:blipFill>
            <p:spPr bwMode="auto">
              <a:xfrm>
                <a:off x="3286116" y="3500438"/>
                <a:ext cx="785818" cy="215446"/>
              </a:xfrm>
              <a:prstGeom prst="rect">
                <a:avLst/>
              </a:prstGeom>
              <a:noFill/>
              <a:ln w="9525">
                <a:noFill/>
                <a:miter lim="800000"/>
                <a:headEnd/>
                <a:tailEnd/>
              </a:ln>
            </p:spPr>
          </p:pic>
          <p:pic>
            <p:nvPicPr>
              <p:cNvPr id="84" name="Picture 50" descr="核心交换机"/>
              <p:cNvPicPr>
                <a:picLocks noChangeAspect="1" noChangeArrowheads="1"/>
              </p:cNvPicPr>
              <p:nvPr/>
            </p:nvPicPr>
            <p:blipFill>
              <a:blip r:embed="rId2"/>
              <a:srcRect/>
              <a:stretch>
                <a:fillRect/>
              </a:stretch>
            </p:blipFill>
            <p:spPr bwMode="auto">
              <a:xfrm>
                <a:off x="2400964" y="3500438"/>
                <a:ext cx="785818" cy="215446"/>
              </a:xfrm>
              <a:prstGeom prst="rect">
                <a:avLst/>
              </a:prstGeom>
              <a:noFill/>
              <a:ln w="9525">
                <a:noFill/>
                <a:miter lim="800000"/>
                <a:headEnd/>
                <a:tailEnd/>
              </a:ln>
            </p:spPr>
          </p:pic>
          <p:grpSp>
            <p:nvGrpSpPr>
              <p:cNvPr id="85" name="组合 204"/>
              <p:cNvGrpSpPr>
                <a:grpSpLocks/>
              </p:cNvGrpSpPr>
              <p:nvPr/>
            </p:nvGrpSpPr>
            <p:grpSpPr bwMode="auto">
              <a:xfrm>
                <a:off x="5286388" y="3410873"/>
                <a:ext cx="1143013" cy="375317"/>
                <a:chOff x="2361551" y="5357826"/>
                <a:chExt cx="1563378" cy="375317"/>
              </a:xfrm>
            </p:grpSpPr>
            <p:pic>
              <p:nvPicPr>
                <p:cNvPr id="111" name="Picture 50" descr="核心交换机"/>
                <p:cNvPicPr>
                  <a:picLocks noChangeAspect="1" noChangeArrowheads="1"/>
                </p:cNvPicPr>
                <p:nvPr/>
              </p:nvPicPr>
              <p:blipFill>
                <a:blip r:embed="rId2">
                  <a:duotone>
                    <a:schemeClr val="accent1">
                      <a:shade val="45000"/>
                      <a:satMod val="135000"/>
                    </a:schemeClr>
                    <a:prstClr val="white"/>
                  </a:duotone>
                </a:blip>
                <a:srcRect/>
                <a:stretch>
                  <a:fillRect/>
                </a:stretch>
              </p:blipFill>
              <p:spPr bwMode="auto">
                <a:xfrm>
                  <a:off x="2428860" y="5357826"/>
                  <a:ext cx="1428760" cy="375317"/>
                </a:xfrm>
                <a:prstGeom prst="rect">
                  <a:avLst/>
                </a:prstGeom>
                <a:noFill/>
                <a:ln w="9525">
                  <a:noFill/>
                  <a:miter lim="800000"/>
                  <a:headEnd/>
                  <a:tailEnd/>
                </a:ln>
              </p:spPr>
            </p:pic>
            <p:pic>
              <p:nvPicPr>
                <p:cNvPr id="112" name="Picture 50" descr="核心交换机"/>
                <p:cNvPicPr>
                  <a:picLocks noChangeAspect="1" noChangeArrowheads="1"/>
                </p:cNvPicPr>
                <p:nvPr/>
              </p:nvPicPr>
              <p:blipFill>
                <a:blip r:embed="rId2"/>
                <a:srcRect/>
                <a:stretch>
                  <a:fillRect/>
                </a:stretch>
              </p:blipFill>
              <p:spPr bwMode="auto">
                <a:xfrm>
                  <a:off x="2361551" y="5429264"/>
                  <a:ext cx="781689" cy="214314"/>
                </a:xfrm>
                <a:prstGeom prst="rect">
                  <a:avLst/>
                </a:prstGeom>
                <a:noFill/>
                <a:ln w="9525">
                  <a:noFill/>
                  <a:miter lim="800000"/>
                  <a:headEnd/>
                  <a:tailEnd/>
                </a:ln>
              </p:spPr>
            </p:pic>
            <p:pic>
              <p:nvPicPr>
                <p:cNvPr id="113" name="Picture 50" descr="核心交换机"/>
                <p:cNvPicPr>
                  <a:picLocks noChangeAspect="1" noChangeArrowheads="1"/>
                </p:cNvPicPr>
                <p:nvPr/>
              </p:nvPicPr>
              <p:blipFill>
                <a:blip r:embed="rId2"/>
                <a:srcRect/>
                <a:stretch>
                  <a:fillRect/>
                </a:stretch>
              </p:blipFill>
              <p:spPr bwMode="auto">
                <a:xfrm>
                  <a:off x="3143240" y="5429264"/>
                  <a:ext cx="781689" cy="214314"/>
                </a:xfrm>
                <a:prstGeom prst="rect">
                  <a:avLst/>
                </a:prstGeom>
                <a:noFill/>
                <a:ln w="9525">
                  <a:noFill/>
                  <a:miter lim="800000"/>
                  <a:headEnd/>
                  <a:tailEnd/>
                </a:ln>
              </p:spPr>
            </p:pic>
          </p:grpSp>
          <p:grpSp>
            <p:nvGrpSpPr>
              <p:cNvPr id="86" name="组合 205"/>
              <p:cNvGrpSpPr>
                <a:grpSpLocks/>
              </p:cNvGrpSpPr>
              <p:nvPr/>
            </p:nvGrpSpPr>
            <p:grpSpPr bwMode="auto">
              <a:xfrm>
                <a:off x="7215214" y="3429000"/>
                <a:ext cx="1143013" cy="375317"/>
                <a:chOff x="2361551" y="5357826"/>
                <a:chExt cx="1563378" cy="375317"/>
              </a:xfrm>
            </p:grpSpPr>
            <p:pic>
              <p:nvPicPr>
                <p:cNvPr id="108" name="Picture 50" descr="核心交换机"/>
                <p:cNvPicPr>
                  <a:picLocks noChangeAspect="1" noChangeArrowheads="1"/>
                </p:cNvPicPr>
                <p:nvPr/>
              </p:nvPicPr>
              <p:blipFill>
                <a:blip r:embed="rId2">
                  <a:duotone>
                    <a:schemeClr val="accent1">
                      <a:shade val="45000"/>
                      <a:satMod val="135000"/>
                    </a:schemeClr>
                    <a:prstClr val="white"/>
                  </a:duotone>
                </a:blip>
                <a:srcRect/>
                <a:stretch>
                  <a:fillRect/>
                </a:stretch>
              </p:blipFill>
              <p:spPr bwMode="auto">
                <a:xfrm>
                  <a:off x="2428860" y="5357826"/>
                  <a:ext cx="1428760" cy="375317"/>
                </a:xfrm>
                <a:prstGeom prst="rect">
                  <a:avLst/>
                </a:prstGeom>
                <a:noFill/>
                <a:ln w="9525">
                  <a:noFill/>
                  <a:miter lim="800000"/>
                  <a:headEnd/>
                  <a:tailEnd/>
                </a:ln>
              </p:spPr>
            </p:pic>
            <p:pic>
              <p:nvPicPr>
                <p:cNvPr id="109" name="Picture 50" descr="核心交换机"/>
                <p:cNvPicPr>
                  <a:picLocks noChangeAspect="1" noChangeArrowheads="1"/>
                </p:cNvPicPr>
                <p:nvPr/>
              </p:nvPicPr>
              <p:blipFill>
                <a:blip r:embed="rId2"/>
                <a:srcRect/>
                <a:stretch>
                  <a:fillRect/>
                </a:stretch>
              </p:blipFill>
              <p:spPr bwMode="auto">
                <a:xfrm>
                  <a:off x="2361551" y="5429264"/>
                  <a:ext cx="781689" cy="214314"/>
                </a:xfrm>
                <a:prstGeom prst="rect">
                  <a:avLst/>
                </a:prstGeom>
                <a:noFill/>
                <a:ln w="9525">
                  <a:noFill/>
                  <a:miter lim="800000"/>
                  <a:headEnd/>
                  <a:tailEnd/>
                </a:ln>
              </p:spPr>
            </p:pic>
            <p:pic>
              <p:nvPicPr>
                <p:cNvPr id="110" name="Picture 50" descr="核心交换机"/>
                <p:cNvPicPr>
                  <a:picLocks noChangeAspect="1" noChangeArrowheads="1"/>
                </p:cNvPicPr>
                <p:nvPr/>
              </p:nvPicPr>
              <p:blipFill>
                <a:blip r:embed="rId2"/>
                <a:srcRect/>
                <a:stretch>
                  <a:fillRect/>
                </a:stretch>
              </p:blipFill>
              <p:spPr bwMode="auto">
                <a:xfrm>
                  <a:off x="3143240" y="5429264"/>
                  <a:ext cx="781689" cy="214314"/>
                </a:xfrm>
                <a:prstGeom prst="rect">
                  <a:avLst/>
                </a:prstGeom>
                <a:noFill/>
                <a:ln w="9525">
                  <a:noFill/>
                  <a:miter lim="800000"/>
                  <a:headEnd/>
                  <a:tailEnd/>
                </a:ln>
              </p:spPr>
            </p:pic>
          </p:grpSp>
          <p:pic>
            <p:nvPicPr>
              <p:cNvPr id="87" name="图片 16" descr="0046.png"/>
              <p:cNvPicPr>
                <a:picLocks noChangeAspect="1"/>
              </p:cNvPicPr>
              <p:nvPr/>
            </p:nvPicPr>
            <p:blipFill>
              <a:blip r:embed="rId3"/>
              <a:srcRect/>
              <a:stretch>
                <a:fillRect/>
              </a:stretch>
            </p:blipFill>
            <p:spPr bwMode="auto">
              <a:xfrm>
                <a:off x="642910" y="3929066"/>
                <a:ext cx="316211" cy="571504"/>
              </a:xfrm>
              <a:prstGeom prst="rect">
                <a:avLst/>
              </a:prstGeom>
              <a:noFill/>
              <a:ln w="9525">
                <a:noFill/>
                <a:miter lim="800000"/>
                <a:headEnd/>
                <a:tailEnd/>
              </a:ln>
            </p:spPr>
          </p:pic>
          <p:pic>
            <p:nvPicPr>
              <p:cNvPr id="88" name="图片 16" descr="0046.png"/>
              <p:cNvPicPr>
                <a:picLocks noChangeAspect="1"/>
              </p:cNvPicPr>
              <p:nvPr/>
            </p:nvPicPr>
            <p:blipFill>
              <a:blip r:embed="rId3"/>
              <a:srcRect/>
              <a:stretch>
                <a:fillRect/>
              </a:stretch>
            </p:blipFill>
            <p:spPr bwMode="auto">
              <a:xfrm>
                <a:off x="1000100" y="3929066"/>
                <a:ext cx="316211" cy="571504"/>
              </a:xfrm>
              <a:prstGeom prst="rect">
                <a:avLst/>
              </a:prstGeom>
              <a:noFill/>
              <a:ln w="9525">
                <a:noFill/>
                <a:miter lim="800000"/>
                <a:headEnd/>
                <a:tailEnd/>
              </a:ln>
            </p:spPr>
          </p:pic>
          <p:pic>
            <p:nvPicPr>
              <p:cNvPr id="89" name="图片 16" descr="0046.png"/>
              <p:cNvPicPr>
                <a:picLocks noChangeAspect="1"/>
              </p:cNvPicPr>
              <p:nvPr/>
            </p:nvPicPr>
            <p:blipFill>
              <a:blip r:embed="rId3"/>
              <a:srcRect/>
              <a:stretch>
                <a:fillRect/>
              </a:stretch>
            </p:blipFill>
            <p:spPr bwMode="auto">
              <a:xfrm>
                <a:off x="1357290" y="3929066"/>
                <a:ext cx="316211" cy="571504"/>
              </a:xfrm>
              <a:prstGeom prst="rect">
                <a:avLst/>
              </a:prstGeom>
              <a:noFill/>
              <a:ln w="9525">
                <a:noFill/>
                <a:miter lim="800000"/>
                <a:headEnd/>
                <a:tailEnd/>
              </a:ln>
            </p:spPr>
          </p:pic>
          <p:pic>
            <p:nvPicPr>
              <p:cNvPr id="90" name="图片 16" descr="0046.png"/>
              <p:cNvPicPr>
                <a:picLocks noChangeAspect="1"/>
              </p:cNvPicPr>
              <p:nvPr/>
            </p:nvPicPr>
            <p:blipFill>
              <a:blip r:embed="rId3"/>
              <a:srcRect/>
              <a:stretch>
                <a:fillRect/>
              </a:stretch>
            </p:blipFill>
            <p:spPr bwMode="auto">
              <a:xfrm>
                <a:off x="1714480" y="3943580"/>
                <a:ext cx="316211" cy="571504"/>
              </a:xfrm>
              <a:prstGeom prst="rect">
                <a:avLst/>
              </a:prstGeom>
              <a:noFill/>
              <a:ln w="9525">
                <a:noFill/>
                <a:miter lim="800000"/>
                <a:headEnd/>
                <a:tailEnd/>
              </a:ln>
            </p:spPr>
          </p:pic>
          <p:pic>
            <p:nvPicPr>
              <p:cNvPr id="91" name="图片 16" descr="0046.png"/>
              <p:cNvPicPr>
                <a:picLocks noChangeAspect="1"/>
              </p:cNvPicPr>
              <p:nvPr/>
            </p:nvPicPr>
            <p:blipFill>
              <a:blip r:embed="rId3"/>
              <a:srcRect/>
              <a:stretch>
                <a:fillRect/>
              </a:stretch>
            </p:blipFill>
            <p:spPr bwMode="auto">
              <a:xfrm>
                <a:off x="2469839" y="3958094"/>
                <a:ext cx="316211" cy="571504"/>
              </a:xfrm>
              <a:prstGeom prst="rect">
                <a:avLst/>
              </a:prstGeom>
              <a:noFill/>
              <a:ln w="9525">
                <a:noFill/>
                <a:miter lim="800000"/>
                <a:headEnd/>
                <a:tailEnd/>
              </a:ln>
            </p:spPr>
          </p:pic>
          <p:pic>
            <p:nvPicPr>
              <p:cNvPr id="92" name="图片 16" descr="0046.png"/>
              <p:cNvPicPr>
                <a:picLocks noChangeAspect="1"/>
              </p:cNvPicPr>
              <p:nvPr/>
            </p:nvPicPr>
            <p:blipFill>
              <a:blip r:embed="rId3"/>
              <a:srcRect/>
              <a:stretch>
                <a:fillRect/>
              </a:stretch>
            </p:blipFill>
            <p:spPr bwMode="auto">
              <a:xfrm>
                <a:off x="2827029" y="3958094"/>
                <a:ext cx="316211" cy="571504"/>
              </a:xfrm>
              <a:prstGeom prst="rect">
                <a:avLst/>
              </a:prstGeom>
              <a:noFill/>
              <a:ln w="9525">
                <a:noFill/>
                <a:miter lim="800000"/>
                <a:headEnd/>
                <a:tailEnd/>
              </a:ln>
            </p:spPr>
          </p:pic>
          <p:pic>
            <p:nvPicPr>
              <p:cNvPr id="93" name="图片 16" descr="0046.png"/>
              <p:cNvPicPr>
                <a:picLocks noChangeAspect="1"/>
              </p:cNvPicPr>
              <p:nvPr/>
            </p:nvPicPr>
            <p:blipFill>
              <a:blip r:embed="rId3"/>
              <a:srcRect/>
              <a:stretch>
                <a:fillRect/>
              </a:stretch>
            </p:blipFill>
            <p:spPr bwMode="auto">
              <a:xfrm>
                <a:off x="3184219" y="3958094"/>
                <a:ext cx="316211" cy="571504"/>
              </a:xfrm>
              <a:prstGeom prst="rect">
                <a:avLst/>
              </a:prstGeom>
              <a:noFill/>
              <a:ln w="9525">
                <a:noFill/>
                <a:miter lim="800000"/>
                <a:headEnd/>
                <a:tailEnd/>
              </a:ln>
            </p:spPr>
          </p:pic>
          <p:pic>
            <p:nvPicPr>
              <p:cNvPr id="94" name="图片 16" descr="0046.png"/>
              <p:cNvPicPr>
                <a:picLocks noChangeAspect="1"/>
              </p:cNvPicPr>
              <p:nvPr/>
            </p:nvPicPr>
            <p:blipFill>
              <a:blip r:embed="rId3"/>
              <a:srcRect/>
              <a:stretch>
                <a:fillRect/>
              </a:stretch>
            </p:blipFill>
            <p:spPr bwMode="auto">
              <a:xfrm>
                <a:off x="3541409" y="3972608"/>
                <a:ext cx="316211" cy="571504"/>
              </a:xfrm>
              <a:prstGeom prst="rect">
                <a:avLst/>
              </a:prstGeom>
              <a:noFill/>
              <a:ln w="9525">
                <a:noFill/>
                <a:miter lim="800000"/>
                <a:headEnd/>
                <a:tailEnd/>
              </a:ln>
            </p:spPr>
          </p:pic>
          <p:sp>
            <p:nvSpPr>
              <p:cNvPr id="95" name="Line 108"/>
              <p:cNvSpPr>
                <a:spLocks noChangeShapeType="1"/>
              </p:cNvSpPr>
              <p:nvPr/>
            </p:nvSpPr>
            <p:spPr bwMode="auto">
              <a:xfrm flipH="1">
                <a:off x="5286378" y="3721102"/>
                <a:ext cx="96837" cy="490537"/>
              </a:xfrm>
              <a:prstGeom prst="line">
                <a:avLst/>
              </a:prstGeom>
              <a:noFill/>
              <a:ln w="19050">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96" name="Line 113"/>
              <p:cNvSpPr>
                <a:spLocks noChangeShapeType="1"/>
              </p:cNvSpPr>
              <p:nvPr/>
            </p:nvSpPr>
            <p:spPr bwMode="auto">
              <a:xfrm flipH="1">
                <a:off x="5691190" y="3740152"/>
                <a:ext cx="511175" cy="385762"/>
              </a:xfrm>
              <a:prstGeom prst="line">
                <a:avLst/>
              </a:prstGeom>
              <a:noFill/>
              <a:ln w="19050">
                <a:solidFill>
                  <a:schemeClr val="tx1"/>
                </a:solidFill>
                <a:prstDash val="sysDot"/>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97" name="Line 125"/>
              <p:cNvSpPr>
                <a:spLocks noChangeShapeType="1"/>
              </p:cNvSpPr>
              <p:nvPr/>
            </p:nvSpPr>
            <p:spPr bwMode="auto">
              <a:xfrm flipH="1">
                <a:off x="7532690" y="3775077"/>
                <a:ext cx="511175" cy="385762"/>
              </a:xfrm>
              <a:prstGeom prst="line">
                <a:avLst/>
              </a:prstGeom>
              <a:noFill/>
              <a:ln w="19050">
                <a:solidFill>
                  <a:schemeClr val="tx1"/>
                </a:solidFill>
                <a:prstDash val="sysDot"/>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98" name="Line 126"/>
              <p:cNvSpPr>
                <a:spLocks noChangeShapeType="1"/>
              </p:cNvSpPr>
              <p:nvPr/>
            </p:nvSpPr>
            <p:spPr bwMode="auto">
              <a:xfrm flipH="1">
                <a:off x="7845428" y="3740152"/>
                <a:ext cx="280987" cy="398462"/>
              </a:xfrm>
              <a:prstGeom prst="line">
                <a:avLst/>
              </a:prstGeom>
              <a:noFill/>
              <a:ln w="19050">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sp>
            <p:nvSpPr>
              <p:cNvPr id="99" name="Line 129"/>
              <p:cNvSpPr>
                <a:spLocks noChangeShapeType="1"/>
              </p:cNvSpPr>
              <p:nvPr/>
            </p:nvSpPr>
            <p:spPr bwMode="auto">
              <a:xfrm>
                <a:off x="8174040" y="3714752"/>
                <a:ext cx="23813" cy="436562"/>
              </a:xfrm>
              <a:prstGeom prst="line">
                <a:avLst/>
              </a:prstGeom>
              <a:noFill/>
              <a:ln w="19050">
                <a:solidFill>
                  <a:schemeClr val="tx1"/>
                </a:solidFill>
                <a:round/>
                <a:headEnd/>
                <a:tailEnd/>
              </a:ln>
            </p:spPr>
            <p:txBody>
              <a:bodyPr/>
              <a:lstStyle/>
              <a:p>
                <a:pPr eaLnBrk="1" fontAlgn="auto" hangingPunct="1">
                  <a:spcBef>
                    <a:spcPts val="0"/>
                  </a:spcBef>
                  <a:spcAft>
                    <a:spcPts val="0"/>
                  </a:spcAft>
                </a:pPr>
                <a:endParaRPr lang="zh-CN" altLang="en-US">
                  <a:solidFill>
                    <a:srgbClr val="000000"/>
                  </a:solidFill>
                  <a:latin typeface="Arial"/>
                </a:endParaRPr>
              </a:p>
            </p:txBody>
          </p:sp>
          <p:pic>
            <p:nvPicPr>
              <p:cNvPr id="100" name="图片 16" descr="0046.png"/>
              <p:cNvPicPr>
                <a:picLocks noChangeAspect="1"/>
              </p:cNvPicPr>
              <p:nvPr/>
            </p:nvPicPr>
            <p:blipFill>
              <a:blip r:embed="rId3"/>
              <a:srcRect/>
              <a:stretch>
                <a:fillRect/>
              </a:stretch>
            </p:blipFill>
            <p:spPr bwMode="auto">
              <a:xfrm>
                <a:off x="5143504" y="3952880"/>
                <a:ext cx="316211" cy="571504"/>
              </a:xfrm>
              <a:prstGeom prst="rect">
                <a:avLst/>
              </a:prstGeom>
              <a:noFill/>
              <a:ln w="9525">
                <a:noFill/>
                <a:miter lim="800000"/>
                <a:headEnd/>
                <a:tailEnd/>
              </a:ln>
            </p:spPr>
          </p:pic>
          <p:pic>
            <p:nvPicPr>
              <p:cNvPr id="101" name="图片 16" descr="0046.png"/>
              <p:cNvPicPr>
                <a:picLocks noChangeAspect="1"/>
              </p:cNvPicPr>
              <p:nvPr/>
            </p:nvPicPr>
            <p:blipFill>
              <a:blip r:embed="rId3"/>
              <a:srcRect/>
              <a:stretch>
                <a:fillRect/>
              </a:stretch>
            </p:blipFill>
            <p:spPr bwMode="auto">
              <a:xfrm>
                <a:off x="5500694" y="3952880"/>
                <a:ext cx="316211" cy="571504"/>
              </a:xfrm>
              <a:prstGeom prst="rect">
                <a:avLst/>
              </a:prstGeom>
              <a:noFill/>
              <a:ln w="9525">
                <a:noFill/>
                <a:miter lim="800000"/>
                <a:headEnd/>
                <a:tailEnd/>
              </a:ln>
            </p:spPr>
          </p:pic>
          <p:pic>
            <p:nvPicPr>
              <p:cNvPr id="102" name="图片 16" descr="0046.png"/>
              <p:cNvPicPr>
                <a:picLocks noChangeAspect="1"/>
              </p:cNvPicPr>
              <p:nvPr/>
            </p:nvPicPr>
            <p:blipFill>
              <a:blip r:embed="rId3"/>
              <a:srcRect/>
              <a:stretch>
                <a:fillRect/>
              </a:stretch>
            </p:blipFill>
            <p:spPr bwMode="auto">
              <a:xfrm>
                <a:off x="5857884" y="3952880"/>
                <a:ext cx="316211" cy="571504"/>
              </a:xfrm>
              <a:prstGeom prst="rect">
                <a:avLst/>
              </a:prstGeom>
              <a:noFill/>
              <a:ln w="9525">
                <a:noFill/>
                <a:miter lim="800000"/>
                <a:headEnd/>
                <a:tailEnd/>
              </a:ln>
            </p:spPr>
          </p:pic>
          <p:pic>
            <p:nvPicPr>
              <p:cNvPr id="103" name="图片 16" descr="0046.png"/>
              <p:cNvPicPr>
                <a:picLocks noChangeAspect="1"/>
              </p:cNvPicPr>
              <p:nvPr/>
            </p:nvPicPr>
            <p:blipFill>
              <a:blip r:embed="rId3"/>
              <a:srcRect/>
              <a:stretch>
                <a:fillRect/>
              </a:stretch>
            </p:blipFill>
            <p:spPr bwMode="auto">
              <a:xfrm>
                <a:off x="6215074" y="3967394"/>
                <a:ext cx="316211" cy="571504"/>
              </a:xfrm>
              <a:prstGeom prst="rect">
                <a:avLst/>
              </a:prstGeom>
              <a:noFill/>
              <a:ln w="9525">
                <a:noFill/>
                <a:miter lim="800000"/>
                <a:headEnd/>
                <a:tailEnd/>
              </a:ln>
            </p:spPr>
          </p:pic>
          <p:pic>
            <p:nvPicPr>
              <p:cNvPr id="104" name="图片 16" descr="0046.png"/>
              <p:cNvPicPr>
                <a:picLocks noChangeAspect="1"/>
              </p:cNvPicPr>
              <p:nvPr/>
            </p:nvPicPr>
            <p:blipFill>
              <a:blip r:embed="rId3"/>
              <a:srcRect/>
              <a:stretch>
                <a:fillRect/>
              </a:stretch>
            </p:blipFill>
            <p:spPr bwMode="auto">
              <a:xfrm>
                <a:off x="6970433" y="3981908"/>
                <a:ext cx="316211" cy="571504"/>
              </a:xfrm>
              <a:prstGeom prst="rect">
                <a:avLst/>
              </a:prstGeom>
              <a:noFill/>
              <a:ln w="9525">
                <a:noFill/>
                <a:miter lim="800000"/>
                <a:headEnd/>
                <a:tailEnd/>
              </a:ln>
            </p:spPr>
          </p:pic>
          <p:pic>
            <p:nvPicPr>
              <p:cNvPr id="105" name="图片 16" descr="0046.png"/>
              <p:cNvPicPr>
                <a:picLocks noChangeAspect="1"/>
              </p:cNvPicPr>
              <p:nvPr/>
            </p:nvPicPr>
            <p:blipFill>
              <a:blip r:embed="rId3"/>
              <a:srcRect/>
              <a:stretch>
                <a:fillRect/>
              </a:stretch>
            </p:blipFill>
            <p:spPr bwMode="auto">
              <a:xfrm>
                <a:off x="7327623" y="3981908"/>
                <a:ext cx="316211" cy="571504"/>
              </a:xfrm>
              <a:prstGeom prst="rect">
                <a:avLst/>
              </a:prstGeom>
              <a:noFill/>
              <a:ln w="9525">
                <a:noFill/>
                <a:miter lim="800000"/>
                <a:headEnd/>
                <a:tailEnd/>
              </a:ln>
            </p:spPr>
          </p:pic>
          <p:pic>
            <p:nvPicPr>
              <p:cNvPr id="106" name="图片 16" descr="0046.png"/>
              <p:cNvPicPr>
                <a:picLocks noChangeAspect="1"/>
              </p:cNvPicPr>
              <p:nvPr/>
            </p:nvPicPr>
            <p:blipFill>
              <a:blip r:embed="rId3"/>
              <a:srcRect/>
              <a:stretch>
                <a:fillRect/>
              </a:stretch>
            </p:blipFill>
            <p:spPr bwMode="auto">
              <a:xfrm>
                <a:off x="7684813" y="3981908"/>
                <a:ext cx="316211" cy="571504"/>
              </a:xfrm>
              <a:prstGeom prst="rect">
                <a:avLst/>
              </a:prstGeom>
              <a:noFill/>
              <a:ln w="9525">
                <a:noFill/>
                <a:miter lim="800000"/>
                <a:headEnd/>
                <a:tailEnd/>
              </a:ln>
            </p:spPr>
          </p:pic>
          <p:pic>
            <p:nvPicPr>
              <p:cNvPr id="107" name="图片 16" descr="0046.png"/>
              <p:cNvPicPr>
                <a:picLocks noChangeAspect="1"/>
              </p:cNvPicPr>
              <p:nvPr/>
            </p:nvPicPr>
            <p:blipFill>
              <a:blip r:embed="rId3"/>
              <a:srcRect/>
              <a:stretch>
                <a:fillRect/>
              </a:stretch>
            </p:blipFill>
            <p:spPr bwMode="auto">
              <a:xfrm>
                <a:off x="8042003" y="3996422"/>
                <a:ext cx="316211" cy="571504"/>
              </a:xfrm>
              <a:prstGeom prst="rect">
                <a:avLst/>
              </a:prstGeom>
              <a:noFill/>
              <a:ln w="9525">
                <a:noFill/>
                <a:miter lim="800000"/>
                <a:headEnd/>
                <a:tailEnd/>
              </a:ln>
            </p:spPr>
          </p:pic>
        </p:grpSp>
        <p:sp>
          <p:nvSpPr>
            <p:cNvPr id="6" name="右箭头 5"/>
            <p:cNvSpPr/>
            <p:nvPr/>
          </p:nvSpPr>
          <p:spPr bwMode="auto">
            <a:xfrm>
              <a:off x="4182421" y="2658021"/>
              <a:ext cx="664333" cy="473327"/>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endParaRPr lang="zh-CN" altLang="en-US" smtClean="0">
                <a:solidFill>
                  <a:srgbClr val="000000"/>
                </a:solidFill>
              </a:endParaRPr>
            </a:p>
          </p:txBody>
        </p:sp>
      </p:grpSp>
      <p:sp>
        <p:nvSpPr>
          <p:cNvPr id="135" name="圆角矩形 134"/>
          <p:cNvSpPr>
            <a:spLocks noChangeArrowheads="1"/>
          </p:cNvSpPr>
          <p:nvPr/>
        </p:nvSpPr>
        <p:spPr bwMode="auto">
          <a:xfrm>
            <a:off x="1141693" y="5056422"/>
            <a:ext cx="6793902" cy="1328023"/>
          </a:xfrm>
          <a:prstGeom prst="round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eaLnBrk="1" fontAlgn="auto" hangingPunct="1">
              <a:spcBef>
                <a:spcPts val="0"/>
              </a:spcBef>
              <a:spcAft>
                <a:spcPts val="0"/>
              </a:spcAft>
              <a:buClr>
                <a:srgbClr val="CC0000"/>
              </a:buClr>
            </a:pPr>
            <a:r>
              <a:rPr lang="zh-CN" altLang="en-US" b="1" dirty="0" smtClean="0">
                <a:solidFill>
                  <a:srgbClr val="FFFFFF"/>
                </a:solidFill>
                <a:latin typeface="微软雅黑" pitchFamily="34" charset="-122"/>
                <a:ea typeface="微软雅黑" pitchFamily="34" charset="-122"/>
              </a:rPr>
              <a:t>核心虚拟</a:t>
            </a:r>
            <a:r>
              <a:rPr lang="zh-CN" altLang="en-US" b="1" dirty="0">
                <a:solidFill>
                  <a:srgbClr val="FFFFFF"/>
                </a:solidFill>
                <a:latin typeface="微软雅黑" pitchFamily="34" charset="-122"/>
                <a:ea typeface="微软雅黑" pitchFamily="34" charset="-122"/>
              </a:rPr>
              <a:t>化多变</a:t>
            </a:r>
            <a:r>
              <a:rPr lang="zh-CN" altLang="en-US" b="1" dirty="0" smtClean="0">
                <a:solidFill>
                  <a:srgbClr val="FFFFFF"/>
                </a:solidFill>
                <a:latin typeface="微软雅黑" pitchFamily="34" charset="-122"/>
                <a:ea typeface="微软雅黑" pitchFamily="34" charset="-122"/>
              </a:rPr>
              <a:t>一</a:t>
            </a:r>
            <a:r>
              <a:rPr lang="en-US" altLang="zh-CN" b="1" dirty="0" smtClean="0">
                <a:solidFill>
                  <a:srgbClr val="FFFFFF"/>
                </a:solidFill>
                <a:latin typeface="微软雅黑" pitchFamily="34" charset="-122"/>
                <a:ea typeface="微软雅黑" pitchFamily="34" charset="-122"/>
              </a:rPr>
              <a:t/>
            </a:r>
            <a:br>
              <a:rPr lang="en-US" altLang="zh-CN" b="1" dirty="0" smtClean="0">
                <a:solidFill>
                  <a:srgbClr val="FFFFFF"/>
                </a:solidFill>
                <a:latin typeface="微软雅黑" pitchFamily="34" charset="-122"/>
                <a:ea typeface="微软雅黑" pitchFamily="34" charset="-122"/>
              </a:rPr>
            </a:br>
            <a:r>
              <a:rPr lang="en-US" altLang="zh-CN" b="1" dirty="0" smtClean="0">
                <a:solidFill>
                  <a:srgbClr val="FFFFFF"/>
                </a:solidFill>
                <a:latin typeface="微软雅黑" pitchFamily="34" charset="-122"/>
                <a:ea typeface="微软雅黑" pitchFamily="34" charset="-122"/>
              </a:rPr>
              <a:t>1</a:t>
            </a:r>
            <a:r>
              <a:rPr lang="zh-CN" altLang="en-US" b="1" dirty="0" smtClean="0">
                <a:solidFill>
                  <a:srgbClr val="FFFFFF"/>
                </a:solidFill>
                <a:latin typeface="微软雅黑" pitchFamily="34" charset="-122"/>
                <a:ea typeface="微软雅黑" pitchFamily="34" charset="-122"/>
              </a:rPr>
              <a:t>、实现故障网络无中断快速切换，提升核心可靠性</a:t>
            </a:r>
            <a:endParaRPr lang="en-US" altLang="zh-CN" b="1" dirty="0" smtClean="0">
              <a:solidFill>
                <a:srgbClr val="FFFFFF"/>
              </a:solidFill>
              <a:latin typeface="微软雅黑" pitchFamily="34" charset="-122"/>
              <a:ea typeface="微软雅黑" pitchFamily="34" charset="-122"/>
            </a:endParaRPr>
          </a:p>
          <a:p>
            <a:pPr eaLnBrk="1" fontAlgn="auto" hangingPunct="1">
              <a:spcBef>
                <a:spcPts val="0"/>
              </a:spcBef>
              <a:spcAft>
                <a:spcPts val="0"/>
              </a:spcAft>
              <a:buClr>
                <a:srgbClr val="CC0000"/>
              </a:buClr>
            </a:pPr>
            <a:r>
              <a:rPr lang="en-US" altLang="zh-CN" b="1" dirty="0" smtClean="0">
                <a:solidFill>
                  <a:srgbClr val="FFFFFF"/>
                </a:solidFill>
                <a:latin typeface="微软雅黑" pitchFamily="34" charset="-122"/>
                <a:ea typeface="微软雅黑" pitchFamily="34" charset="-122"/>
              </a:rPr>
              <a:t>2</a:t>
            </a:r>
            <a:r>
              <a:rPr lang="zh-CN" altLang="en-US" b="1" dirty="0" smtClean="0">
                <a:solidFill>
                  <a:srgbClr val="FFFFFF"/>
                </a:solidFill>
                <a:latin typeface="微软雅黑" pitchFamily="34" charset="-122"/>
                <a:ea typeface="微软雅黑" pitchFamily="34" charset="-122"/>
              </a:rPr>
              <a:t>、简化了网络管理</a:t>
            </a:r>
            <a:endParaRPr lang="en-US" altLang="zh-CN" b="1" dirty="0" smtClean="0">
              <a:solidFill>
                <a:srgbClr val="FFFFFF"/>
              </a:solidFill>
              <a:latin typeface="微软雅黑" pitchFamily="34" charset="-122"/>
              <a:ea typeface="微软雅黑" pitchFamily="34" charset="-122"/>
            </a:endParaRPr>
          </a:p>
          <a:p>
            <a:pPr eaLnBrk="1" fontAlgn="auto" hangingPunct="1">
              <a:spcBef>
                <a:spcPts val="0"/>
              </a:spcBef>
              <a:spcAft>
                <a:spcPts val="0"/>
              </a:spcAft>
              <a:buClr>
                <a:srgbClr val="CC0000"/>
              </a:buClr>
            </a:pPr>
            <a:r>
              <a:rPr lang="en-US" altLang="zh-CN" b="1" dirty="0" smtClean="0">
                <a:solidFill>
                  <a:srgbClr val="FFFFFF"/>
                </a:solidFill>
                <a:latin typeface="微软雅黑" pitchFamily="34" charset="-122"/>
                <a:ea typeface="微软雅黑" pitchFamily="34" charset="-122"/>
              </a:rPr>
              <a:t>3</a:t>
            </a:r>
            <a:r>
              <a:rPr lang="zh-CN" altLang="en-US" b="1" dirty="0" smtClean="0">
                <a:solidFill>
                  <a:srgbClr val="FFFFFF"/>
                </a:solidFill>
                <a:latin typeface="微软雅黑" pitchFamily="34" charset="-122"/>
                <a:ea typeface="微软雅黑" pitchFamily="34" charset="-122"/>
              </a:rPr>
              <a:t>、构建大二层网络，有效保障虚拟机无中断迁移</a:t>
            </a:r>
            <a:endParaRPr lang="en-US" altLang="zh-CN" b="1"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32530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5"/>
                                        </p:tgtEl>
                                        <p:attrNameLst>
                                          <p:attrName>style.visibility</p:attrName>
                                        </p:attrNameLst>
                                      </p:cBhvr>
                                      <p:to>
                                        <p:strVal val="visible"/>
                                      </p:to>
                                    </p:set>
                                    <p:animEffect transition="in" filter="fade">
                                      <p:cBhvr>
                                        <p:cTn id="11" dur="500"/>
                                        <p:tgtEl>
                                          <p:spTgt spid="135"/>
                                        </p:tgtEl>
                                      </p:cBhvr>
                                    </p:animEffect>
                                    <p:anim calcmode="lin" valueType="num">
                                      <p:cBhvr>
                                        <p:cTn id="12" dur="500" fill="hold"/>
                                        <p:tgtEl>
                                          <p:spTgt spid="135"/>
                                        </p:tgtEl>
                                        <p:attrNameLst>
                                          <p:attrName>ppt_x</p:attrName>
                                        </p:attrNameLst>
                                      </p:cBhvr>
                                      <p:tavLst>
                                        <p:tav tm="0">
                                          <p:val>
                                            <p:strVal val="#ppt_x"/>
                                          </p:val>
                                        </p:tav>
                                        <p:tav tm="100000">
                                          <p:val>
                                            <p:strVal val="#ppt_x"/>
                                          </p:val>
                                        </p:tav>
                                      </p:tavLst>
                                    </p:anim>
                                    <p:anim calcmode="lin" valueType="num">
                                      <p:cBhvr>
                                        <p:cTn id="13" dur="500" fill="hold"/>
                                        <p:tgtEl>
                                          <p:spTgt spid="1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en-US" altLang="zh-CN" dirty="0" smtClean="0"/>
              <a:t>2.1</a:t>
            </a:r>
            <a:r>
              <a:rPr lang="zh-CN" altLang="en-US" dirty="0" smtClean="0"/>
              <a:t>虚多</a:t>
            </a:r>
            <a:endParaRPr lang="zh-CN" altLang="en-US" dirty="0"/>
          </a:p>
        </p:txBody>
      </p:sp>
      <p:grpSp>
        <p:nvGrpSpPr>
          <p:cNvPr id="4" name="Group 81"/>
          <p:cNvGrpSpPr>
            <a:grpSpLocks/>
          </p:cNvGrpSpPr>
          <p:nvPr/>
        </p:nvGrpSpPr>
        <p:grpSpPr bwMode="auto">
          <a:xfrm>
            <a:off x="2124056" y="1581665"/>
            <a:ext cx="5070316" cy="3805237"/>
            <a:chOff x="2331" y="1170"/>
            <a:chExt cx="3661" cy="2778"/>
          </a:xfrm>
        </p:grpSpPr>
        <p:sp>
          <p:nvSpPr>
            <p:cNvPr id="5" name="AutoShape 450"/>
            <p:cNvSpPr>
              <a:spLocks noChangeAspect="1" noChangeArrowheads="1"/>
            </p:cNvSpPr>
            <p:nvPr/>
          </p:nvSpPr>
          <p:spPr bwMode="auto">
            <a:xfrm rot="1276100">
              <a:off x="3312" y="3149"/>
              <a:ext cx="1238" cy="799"/>
            </a:xfrm>
            <a:prstGeom prst="parallelogram">
              <a:avLst>
                <a:gd name="adj" fmla="val 82106"/>
              </a:avLst>
            </a:prstGeom>
            <a:gradFill rotWithShape="1">
              <a:gsLst>
                <a:gs pos="0">
                  <a:srgbClr val="C5D7E5"/>
                </a:gs>
                <a:gs pos="50000">
                  <a:srgbClr val="FFFFFF"/>
                </a:gs>
                <a:gs pos="100000">
                  <a:srgbClr val="C5D7E5"/>
                </a:gs>
              </a:gsLst>
              <a:lin ang="0" scaled="1"/>
            </a:gradFill>
            <a:ln w="9525">
              <a:solidFill>
                <a:srgbClr val="808080"/>
              </a:solidFill>
              <a:miter lim="800000"/>
              <a:headEnd/>
              <a:tailEnd/>
            </a:ln>
          </p:spPr>
          <p:txBody>
            <a:bodyPr lIns="92075" tIns="46038" rIns="92075" bIns="46038">
              <a:spAutoFit/>
            </a:bodyPr>
            <a:lstStyle/>
            <a:p>
              <a:endParaRPr lang="zh-TW" altLang="en-US" sz="1600">
                <a:ea typeface="MS PGothic" pitchFamily="34" charset="-128"/>
              </a:endParaRPr>
            </a:p>
          </p:txBody>
        </p:sp>
        <p:grpSp>
          <p:nvGrpSpPr>
            <p:cNvPr id="6" name="Group 451"/>
            <p:cNvGrpSpPr>
              <a:grpSpLocks noChangeAspect="1"/>
            </p:cNvGrpSpPr>
            <p:nvPr/>
          </p:nvGrpSpPr>
          <p:grpSpPr bwMode="auto">
            <a:xfrm>
              <a:off x="3862" y="2960"/>
              <a:ext cx="558" cy="618"/>
              <a:chOff x="2108" y="3385"/>
              <a:chExt cx="498" cy="558"/>
            </a:xfrm>
          </p:grpSpPr>
          <p:pic>
            <p:nvPicPr>
              <p:cNvPr id="24" name="Picture 452" descr="Server"/>
              <p:cNvPicPr>
                <a:picLocks noChangeAspect="1" noChangeArrowheads="1"/>
              </p:cNvPicPr>
              <p:nvPr/>
            </p:nvPicPr>
            <p:blipFill>
              <a:blip r:embed="rId2"/>
              <a:srcRect/>
              <a:stretch>
                <a:fillRect/>
              </a:stretch>
            </p:blipFill>
            <p:spPr bwMode="auto">
              <a:xfrm>
                <a:off x="2108" y="3385"/>
                <a:ext cx="498" cy="558"/>
              </a:xfrm>
              <a:prstGeom prst="rect">
                <a:avLst/>
              </a:prstGeom>
              <a:noFill/>
              <a:ln w="9525">
                <a:noFill/>
                <a:miter lim="800000"/>
                <a:headEnd/>
                <a:tailEnd/>
              </a:ln>
            </p:spPr>
          </p:pic>
          <p:sp>
            <p:nvSpPr>
              <p:cNvPr id="25" name="Oval 453"/>
              <p:cNvSpPr>
                <a:spLocks noChangeAspect="1" noChangeArrowheads="1"/>
              </p:cNvSpPr>
              <p:nvPr/>
            </p:nvSpPr>
            <p:spPr bwMode="auto">
              <a:xfrm>
                <a:off x="2344" y="3651"/>
                <a:ext cx="27" cy="27"/>
              </a:xfrm>
              <a:prstGeom prst="ellipse">
                <a:avLst/>
              </a:prstGeom>
              <a:noFill/>
              <a:ln w="9525">
                <a:noFill/>
                <a:round/>
                <a:headEnd/>
                <a:tailEnd/>
              </a:ln>
            </p:spPr>
            <p:txBody>
              <a:bodyPr wrap="none" anchor="ctr"/>
              <a:lstStyle/>
              <a:p>
                <a:endParaRPr lang="zh-TW" altLang="en-US" sz="1600">
                  <a:ea typeface="MS PGothic" pitchFamily="34" charset="-128"/>
                </a:endParaRPr>
              </a:p>
            </p:txBody>
          </p:sp>
        </p:grpSp>
        <p:grpSp>
          <p:nvGrpSpPr>
            <p:cNvPr id="7" name="Group 454"/>
            <p:cNvGrpSpPr>
              <a:grpSpLocks noChangeAspect="1"/>
            </p:cNvGrpSpPr>
            <p:nvPr/>
          </p:nvGrpSpPr>
          <p:grpSpPr bwMode="auto">
            <a:xfrm>
              <a:off x="3598" y="3113"/>
              <a:ext cx="559" cy="619"/>
              <a:chOff x="2108" y="3385"/>
              <a:chExt cx="498" cy="558"/>
            </a:xfrm>
          </p:grpSpPr>
          <p:pic>
            <p:nvPicPr>
              <p:cNvPr id="22" name="Picture 455" descr="Server"/>
              <p:cNvPicPr>
                <a:picLocks noChangeAspect="1" noChangeArrowheads="1"/>
              </p:cNvPicPr>
              <p:nvPr/>
            </p:nvPicPr>
            <p:blipFill>
              <a:blip r:embed="rId2"/>
              <a:srcRect/>
              <a:stretch>
                <a:fillRect/>
              </a:stretch>
            </p:blipFill>
            <p:spPr bwMode="auto">
              <a:xfrm>
                <a:off x="2108" y="3385"/>
                <a:ext cx="498" cy="558"/>
              </a:xfrm>
              <a:prstGeom prst="rect">
                <a:avLst/>
              </a:prstGeom>
              <a:noFill/>
              <a:ln w="9525">
                <a:noFill/>
                <a:miter lim="800000"/>
                <a:headEnd/>
                <a:tailEnd/>
              </a:ln>
            </p:spPr>
          </p:pic>
          <p:sp>
            <p:nvSpPr>
              <p:cNvPr id="23" name="Oval 456"/>
              <p:cNvSpPr>
                <a:spLocks noChangeAspect="1" noChangeArrowheads="1"/>
              </p:cNvSpPr>
              <p:nvPr/>
            </p:nvSpPr>
            <p:spPr bwMode="auto">
              <a:xfrm>
                <a:off x="2344" y="3651"/>
                <a:ext cx="27" cy="27"/>
              </a:xfrm>
              <a:prstGeom prst="ellipse">
                <a:avLst/>
              </a:prstGeom>
              <a:noFill/>
              <a:ln w="9525">
                <a:noFill/>
                <a:round/>
                <a:headEnd/>
                <a:tailEnd/>
              </a:ln>
            </p:spPr>
            <p:txBody>
              <a:bodyPr wrap="none" anchor="ctr"/>
              <a:lstStyle/>
              <a:p>
                <a:endParaRPr lang="zh-TW" altLang="en-US" sz="1600">
                  <a:ea typeface="MS PGothic" pitchFamily="34" charset="-128"/>
                </a:endParaRPr>
              </a:p>
            </p:txBody>
          </p:sp>
        </p:grpSp>
        <p:grpSp>
          <p:nvGrpSpPr>
            <p:cNvPr id="8" name="Group 457"/>
            <p:cNvGrpSpPr>
              <a:grpSpLocks noChangeAspect="1"/>
            </p:cNvGrpSpPr>
            <p:nvPr/>
          </p:nvGrpSpPr>
          <p:grpSpPr bwMode="auto">
            <a:xfrm>
              <a:off x="3333" y="3267"/>
              <a:ext cx="559" cy="618"/>
              <a:chOff x="2108" y="3385"/>
              <a:chExt cx="498" cy="558"/>
            </a:xfrm>
          </p:grpSpPr>
          <p:pic>
            <p:nvPicPr>
              <p:cNvPr id="20" name="Picture 458" descr="Server"/>
              <p:cNvPicPr>
                <a:picLocks noChangeAspect="1" noChangeArrowheads="1"/>
              </p:cNvPicPr>
              <p:nvPr/>
            </p:nvPicPr>
            <p:blipFill>
              <a:blip r:embed="rId2"/>
              <a:srcRect/>
              <a:stretch>
                <a:fillRect/>
              </a:stretch>
            </p:blipFill>
            <p:spPr bwMode="auto">
              <a:xfrm>
                <a:off x="2108" y="3385"/>
                <a:ext cx="498" cy="558"/>
              </a:xfrm>
              <a:prstGeom prst="rect">
                <a:avLst/>
              </a:prstGeom>
              <a:noFill/>
              <a:ln w="9525">
                <a:noFill/>
                <a:miter lim="800000"/>
                <a:headEnd/>
                <a:tailEnd/>
              </a:ln>
            </p:spPr>
          </p:pic>
          <p:sp>
            <p:nvSpPr>
              <p:cNvPr id="21" name="Oval 459"/>
              <p:cNvSpPr>
                <a:spLocks noChangeAspect="1" noChangeArrowheads="1"/>
              </p:cNvSpPr>
              <p:nvPr/>
            </p:nvSpPr>
            <p:spPr bwMode="auto">
              <a:xfrm>
                <a:off x="2344" y="3651"/>
                <a:ext cx="27" cy="27"/>
              </a:xfrm>
              <a:prstGeom prst="ellipse">
                <a:avLst/>
              </a:prstGeom>
              <a:noFill/>
              <a:ln w="9525">
                <a:noFill/>
                <a:round/>
                <a:headEnd/>
                <a:tailEnd/>
              </a:ln>
            </p:spPr>
            <p:txBody>
              <a:bodyPr wrap="none" anchor="ctr"/>
              <a:lstStyle/>
              <a:p>
                <a:endParaRPr lang="zh-TW" altLang="en-US" sz="1600">
                  <a:ea typeface="MS PGothic" pitchFamily="34" charset="-128"/>
                </a:endParaRPr>
              </a:p>
            </p:txBody>
          </p:sp>
        </p:grpSp>
        <p:sp>
          <p:nvSpPr>
            <p:cNvPr id="9" name="TextBox 87"/>
            <p:cNvSpPr txBox="1">
              <a:spLocks noChangeArrowheads="1"/>
            </p:cNvSpPr>
            <p:nvPr/>
          </p:nvSpPr>
          <p:spPr bwMode="auto">
            <a:xfrm>
              <a:off x="4275" y="3676"/>
              <a:ext cx="1359" cy="247"/>
            </a:xfrm>
            <a:prstGeom prst="rect">
              <a:avLst/>
            </a:prstGeom>
            <a:noFill/>
            <a:ln w="9525">
              <a:noFill/>
              <a:miter lim="800000"/>
              <a:headEnd/>
              <a:tailEnd/>
            </a:ln>
          </p:spPr>
          <p:txBody>
            <a:bodyPr wrap="none">
              <a:spAutoFit/>
            </a:bodyPr>
            <a:lstStyle/>
            <a:p>
              <a:r>
                <a:rPr lang="en-GB" altLang="zh-CN" sz="1600">
                  <a:ea typeface="宋体" pitchFamily="2" charset="-122"/>
                </a:rPr>
                <a:t>IDC WEB</a:t>
              </a:r>
              <a:r>
                <a:rPr lang="zh-CN" altLang="en-GB" sz="1600">
                  <a:ea typeface="宋体" pitchFamily="2" charset="-122"/>
                </a:rPr>
                <a:t>服务器区</a:t>
              </a:r>
            </a:p>
          </p:txBody>
        </p:sp>
        <p:sp>
          <p:nvSpPr>
            <p:cNvPr id="10" name="Rectangle 25"/>
            <p:cNvSpPr>
              <a:spLocks noChangeArrowheads="1"/>
            </p:cNvSpPr>
            <p:nvPr/>
          </p:nvSpPr>
          <p:spPr bwMode="auto">
            <a:xfrm>
              <a:off x="4307" y="1170"/>
              <a:ext cx="1685" cy="134"/>
            </a:xfrm>
            <a:prstGeom prst="rect">
              <a:avLst/>
            </a:prstGeom>
            <a:noFill/>
            <a:ln w="9525">
              <a:noFill/>
              <a:miter lim="800000"/>
              <a:headEnd/>
              <a:tailEnd/>
            </a:ln>
          </p:spPr>
          <p:txBody>
            <a:bodyPr wrap="none" lIns="0" tIns="0" rIns="0" bIns="0">
              <a:spAutoFit/>
            </a:bodyPr>
            <a:lstStyle/>
            <a:p>
              <a:pPr>
                <a:lnSpc>
                  <a:spcPct val="85000"/>
                </a:lnSpc>
              </a:pPr>
              <a:r>
                <a:rPr lang="zh-CN" altLang="en-US" sz="1400" dirty="0">
                  <a:solidFill>
                    <a:srgbClr val="FF0000"/>
                  </a:solidFill>
                  <a:ea typeface="宋体" pitchFamily="2" charset="-122"/>
                </a:rPr>
                <a:t>物理</a:t>
              </a:r>
              <a:r>
                <a:rPr lang="zh-CN" altLang="en-US" sz="1400" dirty="0" smtClean="0">
                  <a:solidFill>
                    <a:srgbClr val="FF0000"/>
                  </a:solidFill>
                  <a:ea typeface="宋体" pitchFamily="2" charset="-122"/>
                </a:rPr>
                <a:t>设备（交换、安全设备）</a:t>
              </a:r>
              <a:endParaRPr lang="en-US" altLang="zh-CN" sz="1400" dirty="0">
                <a:solidFill>
                  <a:srgbClr val="FF0000"/>
                </a:solidFill>
                <a:ea typeface="宋体" pitchFamily="2" charset="-122"/>
              </a:endParaRPr>
            </a:p>
          </p:txBody>
        </p:sp>
        <p:sp>
          <p:nvSpPr>
            <p:cNvPr id="11" name="Text Box 55"/>
            <p:cNvSpPr txBox="1">
              <a:spLocks noChangeArrowheads="1"/>
            </p:cNvSpPr>
            <p:nvPr/>
          </p:nvSpPr>
          <p:spPr bwMode="auto">
            <a:xfrm>
              <a:off x="4130" y="1736"/>
              <a:ext cx="540" cy="247"/>
            </a:xfrm>
            <a:prstGeom prst="rect">
              <a:avLst/>
            </a:prstGeom>
            <a:noFill/>
            <a:ln w="9525" algn="ctr">
              <a:noFill/>
              <a:miter lim="800000"/>
              <a:headEnd/>
              <a:tailEnd/>
            </a:ln>
          </p:spPr>
          <p:txBody>
            <a:bodyPr wrap="square">
              <a:spAutoFit/>
            </a:bodyPr>
            <a:lstStyle/>
            <a:p>
              <a:pPr>
                <a:spcBef>
                  <a:spcPct val="50000"/>
                </a:spcBef>
                <a:buFont typeface="Wingdings" pitchFamily="2" charset="2"/>
                <a:buNone/>
              </a:pPr>
              <a:r>
                <a:rPr lang="zh-CN" altLang="en-US" sz="1600" dirty="0">
                  <a:ea typeface="宋体" pitchFamily="2" charset="-122"/>
                </a:rPr>
                <a:t>业务</a:t>
              </a:r>
              <a:r>
                <a:rPr lang="en-US" altLang="zh-CN" sz="1600" dirty="0" smtClean="0">
                  <a:ea typeface="宋体" pitchFamily="2" charset="-122"/>
                </a:rPr>
                <a:t>B</a:t>
              </a:r>
              <a:endParaRPr lang="en-US" altLang="zh-CN" sz="1600" dirty="0">
                <a:ea typeface="宋体" pitchFamily="2" charset="-122"/>
              </a:endParaRPr>
            </a:p>
          </p:txBody>
        </p:sp>
        <p:sp>
          <p:nvSpPr>
            <p:cNvPr id="12" name="Text Box 56"/>
            <p:cNvSpPr txBox="1">
              <a:spLocks noChangeArrowheads="1"/>
            </p:cNvSpPr>
            <p:nvPr/>
          </p:nvSpPr>
          <p:spPr bwMode="auto">
            <a:xfrm>
              <a:off x="2331" y="1749"/>
              <a:ext cx="593" cy="247"/>
            </a:xfrm>
            <a:prstGeom prst="rect">
              <a:avLst/>
            </a:prstGeom>
            <a:noFill/>
            <a:ln w="9525" algn="ctr">
              <a:noFill/>
              <a:miter lim="800000"/>
              <a:headEnd/>
              <a:tailEnd/>
            </a:ln>
          </p:spPr>
          <p:txBody>
            <a:bodyPr wrap="square">
              <a:spAutoFit/>
            </a:bodyPr>
            <a:lstStyle/>
            <a:p>
              <a:pPr>
                <a:spcBef>
                  <a:spcPct val="50000"/>
                </a:spcBef>
                <a:buFont typeface="Wingdings" pitchFamily="2" charset="2"/>
                <a:buNone/>
              </a:pPr>
              <a:r>
                <a:rPr lang="zh-CN" altLang="en-US" sz="1600" dirty="0" smtClean="0">
                  <a:ea typeface="宋体" pitchFamily="2" charset="-122"/>
                </a:rPr>
                <a:t>业务</a:t>
              </a:r>
              <a:r>
                <a:rPr lang="en-US" altLang="zh-CN" sz="1600" dirty="0" smtClean="0">
                  <a:ea typeface="宋体" pitchFamily="2" charset="-122"/>
                </a:rPr>
                <a:t>A</a:t>
              </a:r>
              <a:endParaRPr lang="en-US" altLang="zh-CN" sz="1600" dirty="0">
                <a:ea typeface="宋体" pitchFamily="2" charset="-122"/>
              </a:endParaRPr>
            </a:p>
          </p:txBody>
        </p:sp>
        <p:sp>
          <p:nvSpPr>
            <p:cNvPr id="13" name="Text Box 57"/>
            <p:cNvSpPr txBox="1">
              <a:spLocks noChangeArrowheads="1"/>
            </p:cNvSpPr>
            <p:nvPr/>
          </p:nvSpPr>
          <p:spPr bwMode="auto">
            <a:xfrm>
              <a:off x="5324" y="1755"/>
              <a:ext cx="594" cy="247"/>
            </a:xfrm>
            <a:prstGeom prst="rect">
              <a:avLst/>
            </a:prstGeom>
            <a:noFill/>
            <a:ln w="9525" algn="ctr">
              <a:noFill/>
              <a:miter lim="800000"/>
              <a:headEnd/>
              <a:tailEnd/>
            </a:ln>
          </p:spPr>
          <p:txBody>
            <a:bodyPr wrap="square">
              <a:spAutoFit/>
            </a:bodyPr>
            <a:lstStyle/>
            <a:p>
              <a:pPr>
                <a:spcBef>
                  <a:spcPct val="50000"/>
                </a:spcBef>
                <a:buFont typeface="Wingdings" pitchFamily="2" charset="2"/>
                <a:buNone/>
              </a:pPr>
              <a:r>
                <a:rPr lang="zh-CN" altLang="en-US" sz="1600" dirty="0" smtClean="0">
                  <a:ea typeface="宋体" pitchFamily="2" charset="-122"/>
                </a:rPr>
                <a:t>业务</a:t>
              </a:r>
              <a:r>
                <a:rPr lang="en-US" altLang="zh-CN" sz="1600" dirty="0" smtClean="0">
                  <a:ea typeface="宋体" pitchFamily="2" charset="-122"/>
                </a:rPr>
                <a:t>C</a:t>
              </a:r>
              <a:endParaRPr lang="en-US" altLang="zh-CN" sz="1600" dirty="0">
                <a:ea typeface="宋体" pitchFamily="2" charset="-122"/>
              </a:endParaRPr>
            </a:p>
          </p:txBody>
        </p:sp>
        <p:sp>
          <p:nvSpPr>
            <p:cNvPr id="14" name="Line 59"/>
            <p:cNvSpPr>
              <a:spLocks noChangeShapeType="1"/>
            </p:cNvSpPr>
            <p:nvPr/>
          </p:nvSpPr>
          <p:spPr bwMode="auto">
            <a:xfrm>
              <a:off x="3024" y="2112"/>
              <a:ext cx="528" cy="1104"/>
            </a:xfrm>
            <a:prstGeom prst="line">
              <a:avLst/>
            </a:prstGeom>
            <a:noFill/>
            <a:ln w="25400">
              <a:solidFill>
                <a:schemeClr val="tx1"/>
              </a:solidFill>
              <a:prstDash val="sysDot"/>
              <a:round/>
              <a:headEnd/>
              <a:tailEnd/>
            </a:ln>
          </p:spPr>
          <p:txBody>
            <a:bodyPr>
              <a:spAutoFit/>
            </a:bodyPr>
            <a:lstStyle/>
            <a:p>
              <a:endParaRPr lang="zh-CN" altLang="en-US"/>
            </a:p>
          </p:txBody>
        </p:sp>
        <p:sp>
          <p:nvSpPr>
            <p:cNvPr id="15" name="Line 46"/>
            <p:cNvSpPr>
              <a:spLocks noChangeShapeType="1"/>
            </p:cNvSpPr>
            <p:nvPr/>
          </p:nvSpPr>
          <p:spPr bwMode="auto">
            <a:xfrm flipH="1">
              <a:off x="2976" y="1392"/>
              <a:ext cx="720" cy="480"/>
            </a:xfrm>
            <a:prstGeom prst="line">
              <a:avLst/>
            </a:prstGeom>
            <a:noFill/>
            <a:ln w="25400">
              <a:solidFill>
                <a:schemeClr val="tx1"/>
              </a:solidFill>
              <a:prstDash val="sysDot"/>
              <a:round/>
              <a:headEnd/>
              <a:tailEnd/>
            </a:ln>
          </p:spPr>
          <p:txBody>
            <a:bodyPr>
              <a:spAutoFit/>
            </a:bodyPr>
            <a:lstStyle/>
            <a:p>
              <a:endParaRPr lang="zh-CN" altLang="en-US"/>
            </a:p>
          </p:txBody>
        </p:sp>
        <p:sp>
          <p:nvSpPr>
            <p:cNvPr id="16" name="Line 47"/>
            <p:cNvSpPr>
              <a:spLocks noChangeShapeType="1"/>
            </p:cNvSpPr>
            <p:nvPr/>
          </p:nvSpPr>
          <p:spPr bwMode="auto">
            <a:xfrm>
              <a:off x="3903" y="1392"/>
              <a:ext cx="102" cy="498"/>
            </a:xfrm>
            <a:prstGeom prst="line">
              <a:avLst/>
            </a:prstGeom>
            <a:noFill/>
            <a:ln w="25400">
              <a:solidFill>
                <a:schemeClr val="tx1"/>
              </a:solidFill>
              <a:prstDash val="sysDot"/>
              <a:round/>
              <a:headEnd/>
              <a:tailEnd/>
            </a:ln>
          </p:spPr>
          <p:txBody>
            <a:bodyPr>
              <a:spAutoFit/>
            </a:bodyPr>
            <a:lstStyle/>
            <a:p>
              <a:endParaRPr lang="zh-CN" altLang="en-US"/>
            </a:p>
          </p:txBody>
        </p:sp>
        <p:sp>
          <p:nvSpPr>
            <p:cNvPr id="17" name="Line 48"/>
            <p:cNvSpPr>
              <a:spLocks noChangeShapeType="1"/>
            </p:cNvSpPr>
            <p:nvPr/>
          </p:nvSpPr>
          <p:spPr bwMode="auto">
            <a:xfrm>
              <a:off x="4224" y="1392"/>
              <a:ext cx="951" cy="498"/>
            </a:xfrm>
            <a:prstGeom prst="line">
              <a:avLst/>
            </a:prstGeom>
            <a:noFill/>
            <a:ln w="25400">
              <a:solidFill>
                <a:schemeClr val="tx1"/>
              </a:solidFill>
              <a:prstDash val="sysDot"/>
              <a:round/>
              <a:headEnd/>
              <a:tailEnd/>
            </a:ln>
          </p:spPr>
          <p:txBody>
            <a:bodyPr>
              <a:spAutoFit/>
            </a:bodyPr>
            <a:lstStyle/>
            <a:p>
              <a:endParaRPr lang="zh-CN" altLang="en-US"/>
            </a:p>
          </p:txBody>
        </p:sp>
        <p:sp>
          <p:nvSpPr>
            <p:cNvPr id="18" name="Line 74"/>
            <p:cNvSpPr>
              <a:spLocks noChangeShapeType="1"/>
            </p:cNvSpPr>
            <p:nvPr/>
          </p:nvSpPr>
          <p:spPr bwMode="auto">
            <a:xfrm flipH="1">
              <a:off x="3888" y="2115"/>
              <a:ext cx="117" cy="909"/>
            </a:xfrm>
            <a:prstGeom prst="line">
              <a:avLst/>
            </a:prstGeom>
            <a:noFill/>
            <a:ln w="25400">
              <a:solidFill>
                <a:schemeClr val="tx1"/>
              </a:solidFill>
              <a:prstDash val="sysDot"/>
              <a:round/>
              <a:headEnd/>
              <a:tailEnd/>
            </a:ln>
          </p:spPr>
          <p:txBody>
            <a:bodyPr>
              <a:spAutoFit/>
            </a:bodyPr>
            <a:lstStyle/>
            <a:p>
              <a:endParaRPr lang="zh-CN" altLang="en-US"/>
            </a:p>
          </p:txBody>
        </p:sp>
        <p:sp>
          <p:nvSpPr>
            <p:cNvPr id="19" name="Line 75"/>
            <p:cNvSpPr>
              <a:spLocks noChangeShapeType="1"/>
            </p:cNvSpPr>
            <p:nvPr/>
          </p:nvSpPr>
          <p:spPr bwMode="auto">
            <a:xfrm flipH="1">
              <a:off x="4272" y="2160"/>
              <a:ext cx="903" cy="864"/>
            </a:xfrm>
            <a:prstGeom prst="line">
              <a:avLst/>
            </a:prstGeom>
            <a:noFill/>
            <a:ln w="25400">
              <a:solidFill>
                <a:schemeClr val="tx1"/>
              </a:solidFill>
              <a:prstDash val="sysDot"/>
              <a:round/>
              <a:headEnd/>
              <a:tailEnd/>
            </a:ln>
          </p:spPr>
          <p:txBody>
            <a:bodyPr>
              <a:spAutoFit/>
            </a:bodyPr>
            <a:lstStyle/>
            <a:p>
              <a:endParaRPr lang="zh-CN" altLang="en-US"/>
            </a:p>
          </p:txBody>
        </p:sp>
      </p:grpSp>
      <p:sp>
        <p:nvSpPr>
          <p:cNvPr id="26" name="TextBox 38"/>
          <p:cNvSpPr txBox="1">
            <a:spLocks noChangeArrowheads="1"/>
          </p:cNvSpPr>
          <p:nvPr/>
        </p:nvSpPr>
        <p:spPr bwMode="auto">
          <a:xfrm>
            <a:off x="2361506" y="3081852"/>
            <a:ext cx="1058863" cy="338138"/>
          </a:xfrm>
          <a:prstGeom prst="rect">
            <a:avLst/>
          </a:prstGeom>
          <a:noFill/>
          <a:ln w="9525">
            <a:noFill/>
            <a:miter lim="800000"/>
            <a:headEnd/>
            <a:tailEnd/>
          </a:ln>
        </p:spPr>
        <p:txBody>
          <a:bodyPr>
            <a:spAutoFit/>
          </a:bodyPr>
          <a:lstStyle/>
          <a:p>
            <a:r>
              <a:rPr lang="zh-CN" altLang="en-US" sz="1600">
                <a:solidFill>
                  <a:srgbClr val="FF0000"/>
                </a:solidFill>
                <a:ea typeface="宋体" pitchFamily="2" charset="-122"/>
              </a:rPr>
              <a:t>虚拟设备</a:t>
            </a:r>
          </a:p>
        </p:txBody>
      </p:sp>
      <p:sp>
        <p:nvSpPr>
          <p:cNvPr id="27" name="TextBox 39"/>
          <p:cNvSpPr txBox="1">
            <a:spLocks noChangeArrowheads="1"/>
          </p:cNvSpPr>
          <p:nvPr/>
        </p:nvSpPr>
        <p:spPr bwMode="auto">
          <a:xfrm>
            <a:off x="3933131" y="3081852"/>
            <a:ext cx="1058863" cy="338138"/>
          </a:xfrm>
          <a:prstGeom prst="rect">
            <a:avLst/>
          </a:prstGeom>
          <a:noFill/>
          <a:ln w="9525">
            <a:noFill/>
            <a:miter lim="800000"/>
            <a:headEnd/>
            <a:tailEnd/>
          </a:ln>
        </p:spPr>
        <p:txBody>
          <a:bodyPr>
            <a:spAutoFit/>
          </a:bodyPr>
          <a:lstStyle/>
          <a:p>
            <a:r>
              <a:rPr lang="zh-CN" altLang="en-US" sz="1600">
                <a:solidFill>
                  <a:srgbClr val="FF0000"/>
                </a:solidFill>
                <a:ea typeface="宋体" pitchFamily="2" charset="-122"/>
              </a:rPr>
              <a:t>虚拟设备</a:t>
            </a:r>
          </a:p>
        </p:txBody>
      </p:sp>
      <p:sp>
        <p:nvSpPr>
          <p:cNvPr id="28" name="TextBox 40"/>
          <p:cNvSpPr txBox="1">
            <a:spLocks noChangeArrowheads="1"/>
          </p:cNvSpPr>
          <p:nvPr/>
        </p:nvSpPr>
        <p:spPr bwMode="auto">
          <a:xfrm>
            <a:off x="5504756" y="3081852"/>
            <a:ext cx="1058863" cy="338138"/>
          </a:xfrm>
          <a:prstGeom prst="rect">
            <a:avLst/>
          </a:prstGeom>
          <a:noFill/>
          <a:ln w="9525">
            <a:noFill/>
            <a:miter lim="800000"/>
            <a:headEnd/>
            <a:tailEnd/>
          </a:ln>
        </p:spPr>
        <p:txBody>
          <a:bodyPr>
            <a:spAutoFit/>
          </a:bodyPr>
          <a:lstStyle/>
          <a:p>
            <a:r>
              <a:rPr lang="zh-CN" altLang="en-US" sz="1600">
                <a:solidFill>
                  <a:srgbClr val="FF0000"/>
                </a:solidFill>
                <a:ea typeface="宋体" pitchFamily="2" charset="-122"/>
              </a:rPr>
              <a:t>虚拟设备</a:t>
            </a:r>
          </a:p>
        </p:txBody>
      </p:sp>
      <p:pic>
        <p:nvPicPr>
          <p:cNvPr id="29" name="Picture 50" descr="核心交换机"/>
          <p:cNvPicPr>
            <a:picLocks noChangeAspect="1" noChangeArrowheads="1"/>
          </p:cNvPicPr>
          <p:nvPr/>
        </p:nvPicPr>
        <p:blipFill>
          <a:blip r:embed="rId3"/>
          <a:srcRect/>
          <a:stretch>
            <a:fillRect/>
          </a:stretch>
        </p:blipFill>
        <p:spPr bwMode="auto">
          <a:xfrm>
            <a:off x="2784678" y="2458287"/>
            <a:ext cx="505176" cy="572634"/>
          </a:xfrm>
          <a:prstGeom prst="rect">
            <a:avLst/>
          </a:prstGeom>
          <a:noFill/>
          <a:ln w="9525">
            <a:noFill/>
            <a:miter lim="800000"/>
            <a:headEnd/>
            <a:tailEnd/>
          </a:ln>
        </p:spPr>
      </p:pic>
      <p:pic>
        <p:nvPicPr>
          <p:cNvPr id="30" name="Picture 50" descr="核心交换机"/>
          <p:cNvPicPr>
            <a:picLocks noChangeAspect="1" noChangeArrowheads="1"/>
          </p:cNvPicPr>
          <p:nvPr/>
        </p:nvPicPr>
        <p:blipFill>
          <a:blip r:embed="rId3"/>
          <a:srcRect/>
          <a:stretch>
            <a:fillRect/>
          </a:stretch>
        </p:blipFill>
        <p:spPr bwMode="auto">
          <a:xfrm>
            <a:off x="4170756" y="2388948"/>
            <a:ext cx="505176" cy="572634"/>
          </a:xfrm>
          <a:prstGeom prst="rect">
            <a:avLst/>
          </a:prstGeom>
          <a:noFill/>
          <a:ln w="9525">
            <a:noFill/>
            <a:miter lim="800000"/>
            <a:headEnd/>
            <a:tailEnd/>
          </a:ln>
        </p:spPr>
      </p:pic>
      <p:pic>
        <p:nvPicPr>
          <p:cNvPr id="31" name="Picture 50" descr="核心交换机"/>
          <p:cNvPicPr>
            <a:picLocks noChangeAspect="1" noChangeArrowheads="1"/>
          </p:cNvPicPr>
          <p:nvPr/>
        </p:nvPicPr>
        <p:blipFill>
          <a:blip r:embed="rId3"/>
          <a:srcRect/>
          <a:stretch>
            <a:fillRect/>
          </a:stretch>
        </p:blipFill>
        <p:spPr bwMode="auto">
          <a:xfrm>
            <a:off x="5781599" y="2388948"/>
            <a:ext cx="505176" cy="572634"/>
          </a:xfrm>
          <a:prstGeom prst="rect">
            <a:avLst/>
          </a:prstGeom>
          <a:noFill/>
          <a:ln w="9525">
            <a:noFill/>
            <a:miter lim="800000"/>
            <a:headEnd/>
            <a:tailEnd/>
          </a:ln>
        </p:spPr>
      </p:pic>
      <p:pic>
        <p:nvPicPr>
          <p:cNvPr id="32" name="Picture 50" descr="核心交换机"/>
          <p:cNvPicPr>
            <a:picLocks noChangeAspect="1" noChangeArrowheads="1"/>
          </p:cNvPicPr>
          <p:nvPr/>
        </p:nvPicPr>
        <p:blipFill>
          <a:blip r:embed="rId3"/>
          <a:srcRect/>
          <a:stretch>
            <a:fillRect/>
          </a:stretch>
        </p:blipFill>
        <p:spPr bwMode="auto">
          <a:xfrm>
            <a:off x="4008067" y="1416274"/>
            <a:ext cx="644914" cy="731032"/>
          </a:xfrm>
          <a:prstGeom prst="rect">
            <a:avLst/>
          </a:prstGeom>
          <a:noFill/>
          <a:ln w="9525">
            <a:noFill/>
            <a:miter lim="800000"/>
            <a:headEnd/>
            <a:tailEnd/>
          </a:ln>
        </p:spPr>
      </p:pic>
    </p:spTree>
    <p:extLst>
      <p:ext uri="{BB962C8B-B14F-4D97-AF65-F5344CB8AC3E}">
        <p14:creationId xmlns:p14="http://schemas.microsoft.com/office/powerpoint/2010/main" val="9143656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en-US" altLang="zh-CN" dirty="0" smtClean="0"/>
              <a:t>3.FCoE</a:t>
            </a:r>
            <a:endParaRPr lang="zh-CN" altLang="en-US" dirty="0"/>
          </a:p>
        </p:txBody>
      </p:sp>
      <p:sp>
        <p:nvSpPr>
          <p:cNvPr id="4" name="内容占位符 2"/>
          <p:cNvSpPr>
            <a:spLocks noGrp="1"/>
          </p:cNvSpPr>
          <p:nvPr>
            <p:ph idx="4294967295"/>
          </p:nvPr>
        </p:nvSpPr>
        <p:spPr>
          <a:xfrm>
            <a:off x="457200" y="1125538"/>
            <a:ext cx="8229600" cy="647278"/>
          </a:xfrm>
          <a:prstGeom prst="rect">
            <a:avLst/>
          </a:prstGeom>
        </p:spPr>
        <p:txBody>
          <a:bodyPr/>
          <a:lstStyle/>
          <a:p>
            <a:pPr lvl="0">
              <a:lnSpc>
                <a:spcPct val="150000"/>
              </a:lnSpc>
              <a:buNone/>
            </a:pPr>
            <a:r>
              <a:rPr lang="zh-CN" altLang="en-US" sz="2400" b="1" smtClean="0"/>
              <a:t>传统数据中心</a:t>
            </a:r>
            <a:r>
              <a:rPr lang="en-US" altLang="zh-CN" sz="2400" b="1" smtClean="0"/>
              <a:t>——</a:t>
            </a:r>
            <a:r>
              <a:rPr lang="zh-CN" altLang="en-US" sz="2400" b="1" smtClean="0"/>
              <a:t>服务器为中心，三类网络，六块网卡</a:t>
            </a:r>
          </a:p>
          <a:p>
            <a:pPr>
              <a:lnSpc>
                <a:spcPct val="150000"/>
              </a:lnSpc>
            </a:pPr>
            <a:endParaRPr lang="en-US" altLang="zh-CN" sz="2400" b="1" smtClean="0"/>
          </a:p>
        </p:txBody>
      </p:sp>
      <p:pic>
        <p:nvPicPr>
          <p:cNvPr id="5" name="Picture 2"/>
          <p:cNvPicPr>
            <a:picLocks noChangeAspect="1" noChangeArrowheads="1"/>
          </p:cNvPicPr>
          <p:nvPr/>
        </p:nvPicPr>
        <p:blipFill>
          <a:blip r:embed="rId2" cstate="print"/>
          <a:srcRect/>
          <a:stretch>
            <a:fillRect/>
          </a:stretch>
        </p:blipFill>
        <p:spPr bwMode="auto">
          <a:xfrm>
            <a:off x="6120680" y="1988840"/>
            <a:ext cx="2915816" cy="1965695"/>
          </a:xfrm>
          <a:prstGeom prst="rect">
            <a:avLst/>
          </a:prstGeom>
          <a:noFill/>
          <a:ln w="9525">
            <a:noFill/>
            <a:miter lim="800000"/>
            <a:headEnd/>
            <a:tailEnd/>
          </a:ln>
        </p:spPr>
      </p:pic>
      <p:grpSp>
        <p:nvGrpSpPr>
          <p:cNvPr id="6" name="组合 5"/>
          <p:cNvGrpSpPr/>
          <p:nvPr/>
        </p:nvGrpSpPr>
        <p:grpSpPr>
          <a:xfrm>
            <a:off x="899592" y="1916832"/>
            <a:ext cx="6480720" cy="4680520"/>
            <a:chOff x="107504" y="1365163"/>
            <a:chExt cx="7882508" cy="5376205"/>
          </a:xfrm>
        </p:grpSpPr>
        <p:sp>
          <p:nvSpPr>
            <p:cNvPr id="7" name="圆角矩形 6"/>
            <p:cNvSpPr/>
            <p:nvPr/>
          </p:nvSpPr>
          <p:spPr>
            <a:xfrm>
              <a:off x="107504" y="3789040"/>
              <a:ext cx="5040560" cy="578882"/>
            </a:xfrm>
            <a:prstGeom prst="roundRect">
              <a:avLst/>
            </a:prstGeom>
            <a:solidFill>
              <a:schemeClr val="accent5">
                <a:lumMod val="60000"/>
                <a:lumOff val="40000"/>
              </a:schemeClr>
            </a:solidFill>
            <a:ln w="38100">
              <a:no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zh-CN" altLang="en-US" sz="2800" b="1" dirty="0">
                <a:solidFill>
                  <a:schemeClr val="bg1"/>
                </a:solidFill>
                <a:latin typeface="微软雅黑" pitchFamily="34" charset="-122"/>
                <a:ea typeface="微软雅黑" pitchFamily="34" charset="-122"/>
              </a:endParaRPr>
            </a:p>
          </p:txBody>
        </p:sp>
        <p:grpSp>
          <p:nvGrpSpPr>
            <p:cNvPr id="8" name="组合 381"/>
            <p:cNvGrpSpPr/>
            <p:nvPr/>
          </p:nvGrpSpPr>
          <p:grpSpPr>
            <a:xfrm>
              <a:off x="5772275" y="4237856"/>
              <a:ext cx="2141537" cy="493712"/>
              <a:chOff x="6190665" y="4411622"/>
              <a:chExt cx="2141537" cy="493712"/>
            </a:xfrm>
          </p:grpSpPr>
          <p:sp>
            <p:nvSpPr>
              <p:cNvPr id="355" name="Line 185"/>
              <p:cNvSpPr>
                <a:spLocks noChangeShapeType="1"/>
              </p:cNvSpPr>
              <p:nvPr/>
            </p:nvSpPr>
            <p:spPr bwMode="auto">
              <a:xfrm rot="10800000" flipH="1">
                <a:off x="7868652" y="4425909"/>
                <a:ext cx="266700" cy="455613"/>
              </a:xfrm>
              <a:prstGeom prst="line">
                <a:avLst/>
              </a:prstGeom>
              <a:noFill/>
              <a:ln w="25400">
                <a:solidFill>
                  <a:srgbClr val="0067AC"/>
                </a:solidFill>
                <a:round/>
                <a:headEnd/>
                <a:tailEnd/>
              </a:ln>
            </p:spPr>
            <p:txBody>
              <a:bodyPr wrap="none" lIns="0" tIns="0" rIns="0" bIns="0" anchor="ctr"/>
              <a:lstStyle/>
              <a:p>
                <a:endParaRPr lang="zh-CN" altLang="en-US"/>
              </a:p>
            </p:txBody>
          </p:sp>
          <p:sp>
            <p:nvSpPr>
              <p:cNvPr id="356" name="Line 185"/>
              <p:cNvSpPr>
                <a:spLocks noChangeShapeType="1"/>
              </p:cNvSpPr>
              <p:nvPr/>
            </p:nvSpPr>
            <p:spPr bwMode="auto">
              <a:xfrm rot="10800000" flipV="1">
                <a:off x="7859127" y="4425909"/>
                <a:ext cx="76200" cy="479425"/>
              </a:xfrm>
              <a:prstGeom prst="line">
                <a:avLst/>
              </a:prstGeom>
              <a:noFill/>
              <a:ln w="25400">
                <a:solidFill>
                  <a:srgbClr val="0067AC"/>
                </a:solidFill>
                <a:round/>
                <a:headEnd/>
                <a:tailEnd/>
              </a:ln>
            </p:spPr>
            <p:txBody>
              <a:bodyPr wrap="none" lIns="0" tIns="0" rIns="0" bIns="0" anchor="ctr"/>
              <a:lstStyle/>
              <a:p>
                <a:endParaRPr lang="zh-CN" altLang="en-US"/>
              </a:p>
            </p:txBody>
          </p:sp>
          <p:sp>
            <p:nvSpPr>
              <p:cNvPr id="357" name="Line 185"/>
              <p:cNvSpPr>
                <a:spLocks noChangeShapeType="1"/>
              </p:cNvSpPr>
              <p:nvPr/>
            </p:nvSpPr>
            <p:spPr bwMode="auto">
              <a:xfrm rot="10800000" flipH="1" flipV="1">
                <a:off x="7738477" y="4425909"/>
                <a:ext cx="125413" cy="479425"/>
              </a:xfrm>
              <a:prstGeom prst="line">
                <a:avLst/>
              </a:prstGeom>
              <a:noFill/>
              <a:ln w="25400">
                <a:solidFill>
                  <a:srgbClr val="0067AC"/>
                </a:solidFill>
                <a:round/>
                <a:headEnd/>
                <a:tailEnd/>
              </a:ln>
            </p:spPr>
            <p:txBody>
              <a:bodyPr wrap="none" lIns="0" tIns="0" rIns="0" bIns="0" anchor="ctr"/>
              <a:lstStyle/>
              <a:p>
                <a:endParaRPr lang="zh-CN" altLang="en-US"/>
              </a:p>
            </p:txBody>
          </p:sp>
          <p:sp>
            <p:nvSpPr>
              <p:cNvPr id="358" name="Line 185"/>
              <p:cNvSpPr>
                <a:spLocks noChangeShapeType="1"/>
              </p:cNvSpPr>
              <p:nvPr/>
            </p:nvSpPr>
            <p:spPr bwMode="auto">
              <a:xfrm rot="10800000" flipH="1" flipV="1">
                <a:off x="7541627" y="4425909"/>
                <a:ext cx="331788" cy="465138"/>
              </a:xfrm>
              <a:prstGeom prst="line">
                <a:avLst/>
              </a:prstGeom>
              <a:noFill/>
              <a:ln w="25400">
                <a:solidFill>
                  <a:srgbClr val="0067AC"/>
                </a:solidFill>
                <a:round/>
                <a:headEnd/>
                <a:tailEnd/>
              </a:ln>
            </p:spPr>
            <p:txBody>
              <a:bodyPr wrap="none" lIns="0" tIns="0" rIns="0" bIns="0" anchor="ctr"/>
              <a:lstStyle/>
              <a:p>
                <a:endParaRPr lang="zh-CN" altLang="en-US"/>
              </a:p>
            </p:txBody>
          </p:sp>
          <p:sp>
            <p:nvSpPr>
              <p:cNvPr id="359" name="Line 185"/>
              <p:cNvSpPr>
                <a:spLocks noChangeShapeType="1"/>
              </p:cNvSpPr>
              <p:nvPr/>
            </p:nvSpPr>
            <p:spPr bwMode="auto">
              <a:xfrm rot="10800000" flipH="1" flipV="1">
                <a:off x="7343190" y="4425909"/>
                <a:ext cx="530225" cy="460375"/>
              </a:xfrm>
              <a:prstGeom prst="line">
                <a:avLst/>
              </a:prstGeom>
              <a:noFill/>
              <a:ln w="25400">
                <a:solidFill>
                  <a:srgbClr val="0067AC"/>
                </a:solidFill>
                <a:round/>
                <a:headEnd/>
                <a:tailEnd/>
              </a:ln>
            </p:spPr>
            <p:txBody>
              <a:bodyPr wrap="none" lIns="0" tIns="0" rIns="0" bIns="0" anchor="ctr"/>
              <a:lstStyle/>
              <a:p>
                <a:endParaRPr lang="zh-CN" altLang="en-US"/>
              </a:p>
            </p:txBody>
          </p:sp>
          <p:sp>
            <p:nvSpPr>
              <p:cNvPr id="360" name="Line 185"/>
              <p:cNvSpPr>
                <a:spLocks noChangeShapeType="1"/>
              </p:cNvSpPr>
              <p:nvPr/>
            </p:nvSpPr>
            <p:spPr bwMode="auto">
              <a:xfrm rot="10800000" flipH="1">
                <a:off x="7863890" y="4425909"/>
                <a:ext cx="468312" cy="460375"/>
              </a:xfrm>
              <a:prstGeom prst="line">
                <a:avLst/>
              </a:prstGeom>
              <a:noFill/>
              <a:ln w="25400">
                <a:solidFill>
                  <a:srgbClr val="0067AC"/>
                </a:solidFill>
                <a:round/>
                <a:headEnd/>
                <a:tailEnd/>
              </a:ln>
            </p:spPr>
            <p:txBody>
              <a:bodyPr wrap="none" lIns="0" tIns="0" rIns="0" bIns="0" anchor="ctr"/>
              <a:lstStyle/>
              <a:p>
                <a:endParaRPr lang="zh-CN" altLang="en-US"/>
              </a:p>
            </p:txBody>
          </p:sp>
          <p:sp>
            <p:nvSpPr>
              <p:cNvPr id="361" name="Line 185"/>
              <p:cNvSpPr>
                <a:spLocks noChangeShapeType="1"/>
              </p:cNvSpPr>
              <p:nvPr/>
            </p:nvSpPr>
            <p:spPr bwMode="auto">
              <a:xfrm rot="10800000" flipH="1">
                <a:off x="6490702" y="4411622"/>
                <a:ext cx="293688" cy="474662"/>
              </a:xfrm>
              <a:prstGeom prst="line">
                <a:avLst/>
              </a:prstGeom>
              <a:noFill/>
              <a:ln w="25400">
                <a:solidFill>
                  <a:srgbClr val="0067AC"/>
                </a:solidFill>
                <a:round/>
                <a:headEnd/>
                <a:tailEnd/>
              </a:ln>
            </p:spPr>
            <p:txBody>
              <a:bodyPr wrap="none" lIns="0" tIns="0" rIns="0" bIns="0" anchor="ctr"/>
              <a:lstStyle/>
              <a:p>
                <a:endParaRPr lang="zh-CN" altLang="en-US"/>
              </a:p>
            </p:txBody>
          </p:sp>
          <p:sp>
            <p:nvSpPr>
              <p:cNvPr id="362" name="Line 185"/>
              <p:cNvSpPr>
                <a:spLocks noChangeShapeType="1"/>
              </p:cNvSpPr>
              <p:nvPr/>
            </p:nvSpPr>
            <p:spPr bwMode="auto">
              <a:xfrm rot="10800000" flipV="1">
                <a:off x="6517690" y="4411622"/>
                <a:ext cx="66675" cy="460375"/>
              </a:xfrm>
              <a:prstGeom prst="line">
                <a:avLst/>
              </a:prstGeom>
              <a:noFill/>
              <a:ln w="25400">
                <a:solidFill>
                  <a:srgbClr val="0067AC"/>
                </a:solidFill>
                <a:round/>
                <a:headEnd/>
                <a:tailEnd/>
              </a:ln>
            </p:spPr>
            <p:txBody>
              <a:bodyPr wrap="none" lIns="0" tIns="0" rIns="0" bIns="0" anchor="ctr"/>
              <a:lstStyle/>
              <a:p>
                <a:endParaRPr lang="zh-CN" altLang="en-US"/>
              </a:p>
            </p:txBody>
          </p:sp>
          <p:sp>
            <p:nvSpPr>
              <p:cNvPr id="363" name="Line 185"/>
              <p:cNvSpPr>
                <a:spLocks noChangeShapeType="1"/>
              </p:cNvSpPr>
              <p:nvPr/>
            </p:nvSpPr>
            <p:spPr bwMode="auto">
              <a:xfrm rot="10800000" flipH="1" flipV="1">
                <a:off x="6387515" y="4411622"/>
                <a:ext cx="125412" cy="465137"/>
              </a:xfrm>
              <a:prstGeom prst="line">
                <a:avLst/>
              </a:prstGeom>
              <a:noFill/>
              <a:ln w="25400">
                <a:solidFill>
                  <a:srgbClr val="0067AC"/>
                </a:solidFill>
                <a:round/>
                <a:headEnd/>
                <a:tailEnd/>
              </a:ln>
            </p:spPr>
            <p:txBody>
              <a:bodyPr wrap="none" lIns="0" tIns="0" rIns="0" bIns="0" anchor="ctr"/>
              <a:lstStyle/>
              <a:p>
                <a:endParaRPr lang="zh-CN" altLang="en-US"/>
              </a:p>
            </p:txBody>
          </p:sp>
          <p:sp>
            <p:nvSpPr>
              <p:cNvPr id="364" name="Line 185"/>
              <p:cNvSpPr>
                <a:spLocks noChangeShapeType="1"/>
              </p:cNvSpPr>
              <p:nvPr/>
            </p:nvSpPr>
            <p:spPr bwMode="auto">
              <a:xfrm rot="10800000" flipH="1" flipV="1">
                <a:off x="6190665" y="4411622"/>
                <a:ext cx="331787" cy="469900"/>
              </a:xfrm>
              <a:prstGeom prst="line">
                <a:avLst/>
              </a:prstGeom>
              <a:noFill/>
              <a:ln w="25400">
                <a:solidFill>
                  <a:srgbClr val="0067AC"/>
                </a:solidFill>
                <a:round/>
                <a:headEnd/>
                <a:tailEnd/>
              </a:ln>
            </p:spPr>
            <p:txBody>
              <a:bodyPr wrap="none" lIns="0" tIns="0" rIns="0" bIns="0" anchor="ctr"/>
              <a:lstStyle/>
              <a:p>
                <a:endParaRPr lang="zh-CN" altLang="en-US"/>
              </a:p>
            </p:txBody>
          </p:sp>
          <p:sp>
            <p:nvSpPr>
              <p:cNvPr id="365" name="Line 185"/>
              <p:cNvSpPr>
                <a:spLocks noChangeShapeType="1"/>
              </p:cNvSpPr>
              <p:nvPr/>
            </p:nvSpPr>
            <p:spPr bwMode="auto">
              <a:xfrm rot="10800000" flipH="1">
                <a:off x="6517690" y="4411622"/>
                <a:ext cx="463550" cy="450850"/>
              </a:xfrm>
              <a:prstGeom prst="line">
                <a:avLst/>
              </a:prstGeom>
              <a:noFill/>
              <a:ln w="25400">
                <a:solidFill>
                  <a:srgbClr val="0067AC"/>
                </a:solidFill>
                <a:round/>
                <a:headEnd/>
                <a:tailEnd/>
              </a:ln>
            </p:spPr>
            <p:txBody>
              <a:bodyPr wrap="none" lIns="0" tIns="0" rIns="0" bIns="0" anchor="ctr"/>
              <a:lstStyle/>
              <a:p>
                <a:endParaRPr lang="zh-CN" altLang="en-US"/>
              </a:p>
            </p:txBody>
          </p:sp>
        </p:grpSp>
        <p:sp>
          <p:nvSpPr>
            <p:cNvPr id="9" name="Line 185"/>
            <p:cNvSpPr>
              <a:spLocks noChangeShapeType="1"/>
            </p:cNvSpPr>
            <p:nvPr/>
          </p:nvSpPr>
          <p:spPr bwMode="auto">
            <a:xfrm flipV="1">
              <a:off x="6016750" y="4682356"/>
              <a:ext cx="0" cy="268287"/>
            </a:xfrm>
            <a:prstGeom prst="line">
              <a:avLst/>
            </a:prstGeom>
            <a:noFill/>
            <a:ln w="38100">
              <a:solidFill>
                <a:srgbClr val="0067AC"/>
              </a:solidFill>
              <a:round/>
              <a:headEnd/>
              <a:tailEnd/>
            </a:ln>
          </p:spPr>
          <p:txBody>
            <a:bodyPr wrap="none" lIns="0" tIns="0" rIns="0" bIns="0" anchor="ctr"/>
            <a:lstStyle/>
            <a:p>
              <a:endParaRPr lang="zh-CN" altLang="en-US"/>
            </a:p>
          </p:txBody>
        </p:sp>
        <p:pic>
          <p:nvPicPr>
            <p:cNvPr id="10" name="Picture 65" descr="L2-or-L3 Switch.png"/>
            <p:cNvPicPr preferRelativeResize="0">
              <a:picLocks noChangeAspect="1"/>
            </p:cNvPicPr>
            <p:nvPr/>
          </p:nvPicPr>
          <p:blipFill>
            <a:blip r:embed="rId3" cstate="print">
              <a:grayscl/>
            </a:blip>
            <a:srcRect/>
            <a:stretch>
              <a:fillRect/>
            </a:stretch>
          </p:blipFill>
          <p:spPr bwMode="auto">
            <a:xfrm>
              <a:off x="5973887" y="4625206"/>
              <a:ext cx="228600" cy="227012"/>
            </a:xfrm>
            <a:prstGeom prst="rect">
              <a:avLst/>
            </a:prstGeom>
            <a:noFill/>
            <a:ln w="9525">
              <a:noFill/>
              <a:miter lim="800000"/>
              <a:headEnd/>
              <a:tailEnd/>
            </a:ln>
          </p:spPr>
        </p:pic>
        <p:pic>
          <p:nvPicPr>
            <p:cNvPr id="11" name="Picture 65" descr="L2-or-L3 Switch.png"/>
            <p:cNvPicPr preferRelativeResize="0">
              <a:picLocks noChangeAspect="1"/>
            </p:cNvPicPr>
            <p:nvPr/>
          </p:nvPicPr>
          <p:blipFill>
            <a:blip r:embed="rId3" cstate="print">
              <a:grayscl/>
            </a:blip>
            <a:srcRect/>
            <a:stretch>
              <a:fillRect/>
            </a:stretch>
          </p:blipFill>
          <p:spPr bwMode="auto">
            <a:xfrm>
              <a:off x="7329612" y="4625206"/>
              <a:ext cx="228600" cy="227012"/>
            </a:xfrm>
            <a:prstGeom prst="rect">
              <a:avLst/>
            </a:prstGeom>
            <a:noFill/>
            <a:ln w="9525">
              <a:noFill/>
              <a:miter lim="800000"/>
              <a:headEnd/>
              <a:tailEnd/>
            </a:ln>
          </p:spPr>
        </p:pic>
        <p:cxnSp>
          <p:nvCxnSpPr>
            <p:cNvPr id="12" name="Straight Connector 542"/>
            <p:cNvCxnSpPr>
              <a:cxnSpLocks noChangeShapeType="1"/>
            </p:cNvCxnSpPr>
            <p:nvPr/>
          </p:nvCxnSpPr>
          <p:spPr bwMode="auto">
            <a:xfrm>
              <a:off x="3751387" y="4968106"/>
              <a:ext cx="2279650" cy="0"/>
            </a:xfrm>
            <a:prstGeom prst="line">
              <a:avLst/>
            </a:prstGeom>
            <a:noFill/>
            <a:ln w="38100">
              <a:solidFill>
                <a:srgbClr val="0067AC"/>
              </a:solidFill>
              <a:round/>
              <a:headEnd/>
              <a:tailEnd/>
            </a:ln>
          </p:spPr>
        </p:cxnSp>
        <p:pic>
          <p:nvPicPr>
            <p:cNvPr id="13" name="Picture 50" descr="核心交换机"/>
            <p:cNvPicPr>
              <a:picLocks noChangeAspect="1" noChangeArrowheads="1"/>
            </p:cNvPicPr>
            <p:nvPr/>
          </p:nvPicPr>
          <p:blipFill>
            <a:blip r:embed="rId4" cstate="print"/>
            <a:srcRect/>
            <a:stretch>
              <a:fillRect/>
            </a:stretch>
          </p:blipFill>
          <p:spPr bwMode="auto">
            <a:xfrm>
              <a:off x="3297700" y="4796856"/>
              <a:ext cx="554220" cy="564071"/>
            </a:xfrm>
            <a:prstGeom prst="rect">
              <a:avLst/>
            </a:prstGeom>
            <a:noFill/>
            <a:ln w="9525">
              <a:noFill/>
              <a:miter lim="800000"/>
              <a:headEnd/>
              <a:tailEnd/>
            </a:ln>
          </p:spPr>
        </p:pic>
        <p:grpSp>
          <p:nvGrpSpPr>
            <p:cNvPr id="14" name="组合 416"/>
            <p:cNvGrpSpPr/>
            <p:nvPr/>
          </p:nvGrpSpPr>
          <p:grpSpPr>
            <a:xfrm>
              <a:off x="485452" y="4216313"/>
              <a:ext cx="4329113" cy="114300"/>
              <a:chOff x="709027" y="4468772"/>
              <a:chExt cx="4329113" cy="114300"/>
            </a:xfrm>
          </p:grpSpPr>
          <p:grpSp>
            <p:nvGrpSpPr>
              <p:cNvPr id="327" name="Group 451"/>
              <p:cNvGrpSpPr>
                <a:grpSpLocks/>
              </p:cNvGrpSpPr>
              <p:nvPr/>
            </p:nvGrpSpPr>
            <p:grpSpPr bwMode="auto">
              <a:xfrm>
                <a:off x="4690477" y="4468772"/>
                <a:ext cx="347663" cy="114300"/>
                <a:chOff x="4720108" y="4785776"/>
                <a:chExt cx="348649" cy="113580"/>
              </a:xfrm>
            </p:grpSpPr>
            <p:sp>
              <p:nvSpPr>
                <p:cNvPr id="352" name="Freeform 198"/>
                <p:cNvSpPr>
                  <a:spLocks/>
                </p:cNvSpPr>
                <p:nvPr/>
              </p:nvSpPr>
              <p:spPr bwMode="auto">
                <a:xfrm rot="10800000">
                  <a:off x="4720108" y="4785776"/>
                  <a:ext cx="348649" cy="113580"/>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0067AC"/>
                  </a:solidFill>
                  <a:round/>
                  <a:headEnd/>
                  <a:tailEnd/>
                </a:ln>
              </p:spPr>
              <p:txBody>
                <a:bodyPr rot="10800000" wrap="none" lIns="0" tIns="0" rIns="0" bIns="0" anchor="ctr"/>
                <a:lstStyle/>
                <a:p>
                  <a:pPr algn="ctr" eaLnBrk="1" hangingPunct="1"/>
                  <a:endParaRPr lang="en-US" altLang="zh-CN" sz="2400" b="1">
                    <a:solidFill>
                      <a:srgbClr val="0067AC"/>
                    </a:solidFill>
                    <a:ea typeface="ヒラギノ角ゴ Pro W3"/>
                    <a:cs typeface="Arial" pitchFamily="34" charset="0"/>
                  </a:endParaRPr>
                </a:p>
              </p:txBody>
            </p:sp>
            <p:sp>
              <p:nvSpPr>
                <p:cNvPr id="353" name="Line 200"/>
                <p:cNvSpPr>
                  <a:spLocks noChangeShapeType="1"/>
                </p:cNvSpPr>
                <p:nvPr/>
              </p:nvSpPr>
              <p:spPr bwMode="auto">
                <a:xfrm rot="10800000" flipV="1">
                  <a:off x="4949338" y="4785776"/>
                  <a:ext cx="0" cy="111262"/>
                </a:xfrm>
                <a:prstGeom prst="line">
                  <a:avLst/>
                </a:prstGeom>
                <a:noFill/>
                <a:ln w="25400">
                  <a:solidFill>
                    <a:srgbClr val="0067AC"/>
                  </a:solidFill>
                  <a:round/>
                  <a:headEnd/>
                  <a:tailEnd/>
                </a:ln>
              </p:spPr>
              <p:txBody>
                <a:bodyPr wrap="none" lIns="0" tIns="0" rIns="0" bIns="0" anchor="ctr"/>
                <a:lstStyle/>
                <a:p>
                  <a:endParaRPr lang="zh-CN" altLang="en-US"/>
                </a:p>
              </p:txBody>
            </p:sp>
            <p:sp>
              <p:nvSpPr>
                <p:cNvPr id="354" name="Line 201"/>
                <p:cNvSpPr>
                  <a:spLocks noChangeShapeType="1"/>
                </p:cNvSpPr>
                <p:nvPr/>
              </p:nvSpPr>
              <p:spPr bwMode="auto">
                <a:xfrm rot="10800000" flipV="1">
                  <a:off x="4834037" y="4785776"/>
                  <a:ext cx="0" cy="111262"/>
                </a:xfrm>
                <a:prstGeom prst="line">
                  <a:avLst/>
                </a:prstGeom>
                <a:noFill/>
                <a:ln w="25400">
                  <a:solidFill>
                    <a:srgbClr val="0067AC"/>
                  </a:solidFill>
                  <a:round/>
                  <a:headEnd/>
                  <a:tailEnd/>
                </a:ln>
              </p:spPr>
              <p:txBody>
                <a:bodyPr wrap="none" lIns="0" tIns="0" rIns="0" bIns="0" anchor="ctr"/>
                <a:lstStyle/>
                <a:p>
                  <a:endParaRPr lang="zh-CN" altLang="en-US"/>
                </a:p>
              </p:txBody>
            </p:sp>
          </p:grpSp>
          <p:grpSp>
            <p:nvGrpSpPr>
              <p:cNvPr id="328" name="Group 450"/>
              <p:cNvGrpSpPr>
                <a:grpSpLocks/>
              </p:cNvGrpSpPr>
              <p:nvPr/>
            </p:nvGrpSpPr>
            <p:grpSpPr bwMode="auto">
              <a:xfrm>
                <a:off x="4030077" y="4468772"/>
                <a:ext cx="347663" cy="114300"/>
                <a:chOff x="4059625" y="4785776"/>
                <a:chExt cx="348649" cy="113580"/>
              </a:xfrm>
            </p:grpSpPr>
            <p:sp>
              <p:nvSpPr>
                <p:cNvPr id="349" name="Freeform 198"/>
                <p:cNvSpPr>
                  <a:spLocks/>
                </p:cNvSpPr>
                <p:nvPr/>
              </p:nvSpPr>
              <p:spPr bwMode="auto">
                <a:xfrm rot="10800000">
                  <a:off x="4059625" y="4785776"/>
                  <a:ext cx="348649" cy="113580"/>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0067AC"/>
                  </a:solidFill>
                  <a:round/>
                  <a:headEnd/>
                  <a:tailEnd/>
                </a:ln>
              </p:spPr>
              <p:txBody>
                <a:bodyPr rot="10800000" wrap="none" lIns="0" tIns="0" rIns="0" bIns="0" anchor="ctr"/>
                <a:lstStyle/>
                <a:p>
                  <a:pPr algn="ctr" eaLnBrk="1" hangingPunct="1"/>
                  <a:endParaRPr lang="en-US" altLang="zh-CN" sz="2400" b="1">
                    <a:solidFill>
                      <a:srgbClr val="0067AC"/>
                    </a:solidFill>
                    <a:ea typeface="ヒラギノ角ゴ Pro W3"/>
                    <a:cs typeface="Arial" pitchFamily="34" charset="0"/>
                  </a:endParaRPr>
                </a:p>
              </p:txBody>
            </p:sp>
            <p:sp>
              <p:nvSpPr>
                <p:cNvPr id="350" name="Line 200"/>
                <p:cNvSpPr>
                  <a:spLocks noChangeShapeType="1"/>
                </p:cNvSpPr>
                <p:nvPr/>
              </p:nvSpPr>
              <p:spPr bwMode="auto">
                <a:xfrm rot="10800000" flipV="1">
                  <a:off x="4281992" y="4785776"/>
                  <a:ext cx="0" cy="111262"/>
                </a:xfrm>
                <a:prstGeom prst="line">
                  <a:avLst/>
                </a:prstGeom>
                <a:noFill/>
                <a:ln w="25400">
                  <a:solidFill>
                    <a:srgbClr val="0067AC"/>
                  </a:solidFill>
                  <a:round/>
                  <a:headEnd/>
                  <a:tailEnd/>
                </a:ln>
              </p:spPr>
              <p:txBody>
                <a:bodyPr wrap="none" lIns="0" tIns="0" rIns="0" bIns="0" anchor="ctr"/>
                <a:lstStyle/>
                <a:p>
                  <a:endParaRPr lang="zh-CN" altLang="en-US"/>
                </a:p>
              </p:txBody>
            </p:sp>
            <p:sp>
              <p:nvSpPr>
                <p:cNvPr id="351" name="Line 201"/>
                <p:cNvSpPr>
                  <a:spLocks noChangeShapeType="1"/>
                </p:cNvSpPr>
                <p:nvPr/>
              </p:nvSpPr>
              <p:spPr bwMode="auto">
                <a:xfrm rot="10800000" flipV="1">
                  <a:off x="4166690" y="4785776"/>
                  <a:ext cx="0" cy="111262"/>
                </a:xfrm>
                <a:prstGeom prst="line">
                  <a:avLst/>
                </a:prstGeom>
                <a:noFill/>
                <a:ln w="25400">
                  <a:solidFill>
                    <a:srgbClr val="0067AC"/>
                  </a:solidFill>
                  <a:round/>
                  <a:headEnd/>
                  <a:tailEnd/>
                </a:ln>
              </p:spPr>
              <p:txBody>
                <a:bodyPr wrap="none" lIns="0" tIns="0" rIns="0" bIns="0" anchor="ctr"/>
                <a:lstStyle/>
                <a:p>
                  <a:endParaRPr lang="zh-CN" altLang="en-US"/>
                </a:p>
              </p:txBody>
            </p:sp>
          </p:grpSp>
          <p:grpSp>
            <p:nvGrpSpPr>
              <p:cNvPr id="329" name="Group 449"/>
              <p:cNvGrpSpPr>
                <a:grpSpLocks/>
              </p:cNvGrpSpPr>
              <p:nvPr/>
            </p:nvGrpSpPr>
            <p:grpSpPr bwMode="auto">
              <a:xfrm>
                <a:off x="3368090" y="4468772"/>
                <a:ext cx="350837" cy="114300"/>
                <a:chOff x="3399143" y="4785776"/>
                <a:chExt cx="350813" cy="113580"/>
              </a:xfrm>
            </p:grpSpPr>
            <p:sp>
              <p:nvSpPr>
                <p:cNvPr id="346" name="Freeform 198"/>
                <p:cNvSpPr>
                  <a:spLocks/>
                </p:cNvSpPr>
                <p:nvPr/>
              </p:nvSpPr>
              <p:spPr bwMode="auto">
                <a:xfrm rot="10800000">
                  <a:off x="3399143" y="4785776"/>
                  <a:ext cx="350813" cy="113580"/>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0067AC"/>
                  </a:solidFill>
                  <a:round/>
                  <a:headEnd/>
                  <a:tailEnd/>
                </a:ln>
              </p:spPr>
              <p:txBody>
                <a:bodyPr rot="10800000" wrap="none" lIns="0" tIns="0" rIns="0" bIns="0" anchor="ctr"/>
                <a:lstStyle/>
                <a:p>
                  <a:pPr algn="ctr" eaLnBrk="1" hangingPunct="1"/>
                  <a:endParaRPr lang="en-US" altLang="zh-CN" sz="2400" b="1">
                    <a:solidFill>
                      <a:srgbClr val="0067AC"/>
                    </a:solidFill>
                    <a:ea typeface="ヒラギノ角ゴ Pro W3"/>
                    <a:cs typeface="Arial" pitchFamily="34" charset="0"/>
                  </a:endParaRPr>
                </a:p>
              </p:txBody>
            </p:sp>
            <p:sp>
              <p:nvSpPr>
                <p:cNvPr id="347" name="Line 200"/>
                <p:cNvSpPr>
                  <a:spLocks noChangeShapeType="1"/>
                </p:cNvSpPr>
                <p:nvPr/>
              </p:nvSpPr>
              <p:spPr bwMode="auto">
                <a:xfrm rot="10800000" flipV="1">
                  <a:off x="3629796" y="4785776"/>
                  <a:ext cx="0" cy="111262"/>
                </a:xfrm>
                <a:prstGeom prst="line">
                  <a:avLst/>
                </a:prstGeom>
                <a:noFill/>
                <a:ln w="25400">
                  <a:solidFill>
                    <a:srgbClr val="0067AC"/>
                  </a:solidFill>
                  <a:round/>
                  <a:headEnd/>
                  <a:tailEnd/>
                </a:ln>
              </p:spPr>
              <p:txBody>
                <a:bodyPr wrap="none" lIns="0" tIns="0" rIns="0" bIns="0" anchor="ctr"/>
                <a:lstStyle/>
                <a:p>
                  <a:endParaRPr lang="zh-CN" altLang="en-US"/>
                </a:p>
              </p:txBody>
            </p:sp>
            <p:sp>
              <p:nvSpPr>
                <p:cNvPr id="348" name="Line 201"/>
                <p:cNvSpPr>
                  <a:spLocks noChangeShapeType="1"/>
                </p:cNvSpPr>
                <p:nvPr/>
              </p:nvSpPr>
              <p:spPr bwMode="auto">
                <a:xfrm rot="10800000" flipV="1">
                  <a:off x="3513779" y="4785776"/>
                  <a:ext cx="0" cy="111262"/>
                </a:xfrm>
                <a:prstGeom prst="line">
                  <a:avLst/>
                </a:prstGeom>
                <a:noFill/>
                <a:ln w="25400">
                  <a:solidFill>
                    <a:srgbClr val="0067AC"/>
                  </a:solidFill>
                  <a:round/>
                  <a:headEnd/>
                  <a:tailEnd/>
                </a:ln>
              </p:spPr>
              <p:txBody>
                <a:bodyPr wrap="none" lIns="0" tIns="0" rIns="0" bIns="0" anchor="ctr"/>
                <a:lstStyle/>
                <a:p>
                  <a:endParaRPr lang="zh-CN" altLang="en-US"/>
                </a:p>
              </p:txBody>
            </p:sp>
          </p:grpSp>
          <p:grpSp>
            <p:nvGrpSpPr>
              <p:cNvPr id="330" name="Group 448"/>
              <p:cNvGrpSpPr>
                <a:grpSpLocks/>
              </p:cNvGrpSpPr>
              <p:nvPr/>
            </p:nvGrpSpPr>
            <p:grpSpPr bwMode="auto">
              <a:xfrm>
                <a:off x="2699752" y="4468772"/>
                <a:ext cx="350838" cy="114300"/>
                <a:chOff x="2729344" y="4785776"/>
                <a:chExt cx="350813" cy="113580"/>
              </a:xfrm>
            </p:grpSpPr>
            <p:sp>
              <p:nvSpPr>
                <p:cNvPr id="343" name="Freeform 198"/>
                <p:cNvSpPr>
                  <a:spLocks/>
                </p:cNvSpPr>
                <p:nvPr/>
              </p:nvSpPr>
              <p:spPr bwMode="auto">
                <a:xfrm rot="10800000">
                  <a:off x="2729344" y="4785776"/>
                  <a:ext cx="350813" cy="113580"/>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0067AC"/>
                  </a:solidFill>
                  <a:round/>
                  <a:headEnd/>
                  <a:tailEnd/>
                </a:ln>
              </p:spPr>
              <p:txBody>
                <a:bodyPr rot="10800000" wrap="none" lIns="0" tIns="0" rIns="0" bIns="0" anchor="ctr"/>
                <a:lstStyle/>
                <a:p>
                  <a:pPr algn="ctr" eaLnBrk="1" hangingPunct="1"/>
                  <a:endParaRPr lang="en-US" altLang="zh-CN" sz="2400" b="1">
                    <a:solidFill>
                      <a:srgbClr val="0067AC"/>
                    </a:solidFill>
                    <a:ea typeface="ヒラギノ角ゴ Pro W3"/>
                    <a:cs typeface="Arial" pitchFamily="34" charset="0"/>
                  </a:endParaRPr>
                </a:p>
              </p:txBody>
            </p:sp>
            <p:sp>
              <p:nvSpPr>
                <p:cNvPr id="344" name="Line 200"/>
                <p:cNvSpPr>
                  <a:spLocks noChangeShapeType="1"/>
                </p:cNvSpPr>
                <p:nvPr/>
              </p:nvSpPr>
              <p:spPr bwMode="auto">
                <a:xfrm rot="10800000" flipV="1">
                  <a:off x="2959997" y="4785776"/>
                  <a:ext cx="0" cy="111262"/>
                </a:xfrm>
                <a:prstGeom prst="line">
                  <a:avLst/>
                </a:prstGeom>
                <a:noFill/>
                <a:ln w="25400">
                  <a:solidFill>
                    <a:srgbClr val="0067AC"/>
                  </a:solidFill>
                  <a:round/>
                  <a:headEnd/>
                  <a:tailEnd/>
                </a:ln>
              </p:spPr>
              <p:txBody>
                <a:bodyPr wrap="none" lIns="0" tIns="0" rIns="0" bIns="0" anchor="ctr"/>
                <a:lstStyle/>
                <a:p>
                  <a:endParaRPr lang="zh-CN" altLang="en-US"/>
                </a:p>
              </p:txBody>
            </p:sp>
            <p:sp>
              <p:nvSpPr>
                <p:cNvPr id="345" name="Line 201"/>
                <p:cNvSpPr>
                  <a:spLocks noChangeShapeType="1"/>
                </p:cNvSpPr>
                <p:nvPr/>
              </p:nvSpPr>
              <p:spPr bwMode="auto">
                <a:xfrm rot="10800000" flipV="1">
                  <a:off x="2843980" y="4785776"/>
                  <a:ext cx="0" cy="111262"/>
                </a:xfrm>
                <a:prstGeom prst="line">
                  <a:avLst/>
                </a:prstGeom>
                <a:noFill/>
                <a:ln w="25400">
                  <a:solidFill>
                    <a:srgbClr val="0067AC"/>
                  </a:solidFill>
                  <a:round/>
                  <a:headEnd/>
                  <a:tailEnd/>
                </a:ln>
              </p:spPr>
              <p:txBody>
                <a:bodyPr wrap="none" lIns="0" tIns="0" rIns="0" bIns="0" anchor="ctr"/>
                <a:lstStyle/>
                <a:p>
                  <a:endParaRPr lang="zh-CN" altLang="en-US"/>
                </a:p>
              </p:txBody>
            </p:sp>
          </p:grpSp>
          <p:grpSp>
            <p:nvGrpSpPr>
              <p:cNvPr id="331" name="Group 447"/>
              <p:cNvGrpSpPr>
                <a:grpSpLocks/>
              </p:cNvGrpSpPr>
              <p:nvPr/>
            </p:nvGrpSpPr>
            <p:grpSpPr bwMode="auto">
              <a:xfrm>
                <a:off x="1369427" y="4471947"/>
                <a:ext cx="349250" cy="111125"/>
                <a:chOff x="1400372" y="4788603"/>
                <a:chExt cx="348649" cy="111779"/>
              </a:xfrm>
            </p:grpSpPr>
            <p:sp>
              <p:nvSpPr>
                <p:cNvPr id="340" name="Freeform 198"/>
                <p:cNvSpPr>
                  <a:spLocks/>
                </p:cNvSpPr>
                <p:nvPr/>
              </p:nvSpPr>
              <p:spPr bwMode="auto">
                <a:xfrm rot="10800000">
                  <a:off x="1400372" y="4788603"/>
                  <a:ext cx="348649" cy="111779"/>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0067AC"/>
                  </a:solidFill>
                  <a:round/>
                  <a:headEnd/>
                  <a:tailEnd/>
                </a:ln>
              </p:spPr>
              <p:txBody>
                <a:bodyPr wrap="none" lIns="0" tIns="0" rIns="0" bIns="0" anchor="ctr"/>
                <a:lstStyle/>
                <a:p>
                  <a:pPr algn="ctr" eaLnBrk="1" hangingPunct="1"/>
                  <a:endParaRPr lang="en-US" altLang="zh-CN" sz="2400" b="1">
                    <a:solidFill>
                      <a:srgbClr val="F6A01A"/>
                    </a:solidFill>
                    <a:ea typeface="MS PGothic" pitchFamily="34" charset="-128"/>
                    <a:cs typeface="Arial" pitchFamily="34" charset="0"/>
                  </a:endParaRPr>
                </a:p>
              </p:txBody>
            </p:sp>
            <p:sp>
              <p:nvSpPr>
                <p:cNvPr id="341" name="Line 200"/>
                <p:cNvSpPr>
                  <a:spLocks noChangeShapeType="1"/>
                </p:cNvSpPr>
                <p:nvPr/>
              </p:nvSpPr>
              <p:spPr bwMode="auto">
                <a:xfrm rot="10800000" flipV="1">
                  <a:off x="1629602" y="4788603"/>
                  <a:ext cx="0" cy="109498"/>
                </a:xfrm>
                <a:prstGeom prst="line">
                  <a:avLst/>
                </a:prstGeom>
                <a:noFill/>
                <a:ln w="38100">
                  <a:solidFill>
                    <a:srgbClr val="0067AC"/>
                  </a:solidFill>
                  <a:round/>
                  <a:headEnd/>
                  <a:tailEnd/>
                </a:ln>
              </p:spPr>
              <p:txBody>
                <a:bodyPr wrap="none" lIns="0" tIns="0" rIns="0" bIns="0" anchor="ctr"/>
                <a:lstStyle/>
                <a:p>
                  <a:endParaRPr lang="zh-CN" altLang="en-US"/>
                </a:p>
              </p:txBody>
            </p:sp>
            <p:sp>
              <p:nvSpPr>
                <p:cNvPr id="342" name="Line 201"/>
                <p:cNvSpPr>
                  <a:spLocks noChangeShapeType="1"/>
                </p:cNvSpPr>
                <p:nvPr/>
              </p:nvSpPr>
              <p:spPr bwMode="auto">
                <a:xfrm rot="10800000" flipV="1">
                  <a:off x="1514301" y="4788603"/>
                  <a:ext cx="0" cy="109498"/>
                </a:xfrm>
                <a:prstGeom prst="line">
                  <a:avLst/>
                </a:prstGeom>
                <a:noFill/>
                <a:ln w="25400">
                  <a:solidFill>
                    <a:srgbClr val="0067AC"/>
                  </a:solidFill>
                  <a:round/>
                  <a:headEnd/>
                  <a:tailEnd/>
                </a:ln>
              </p:spPr>
              <p:txBody>
                <a:bodyPr wrap="none" lIns="0" tIns="0" rIns="0" bIns="0" anchor="ctr"/>
                <a:lstStyle/>
                <a:p>
                  <a:endParaRPr lang="zh-CN" altLang="en-US"/>
                </a:p>
              </p:txBody>
            </p:sp>
          </p:grpSp>
          <p:grpSp>
            <p:nvGrpSpPr>
              <p:cNvPr id="332" name="Group 446"/>
              <p:cNvGrpSpPr>
                <a:grpSpLocks/>
              </p:cNvGrpSpPr>
              <p:nvPr/>
            </p:nvGrpSpPr>
            <p:grpSpPr bwMode="auto">
              <a:xfrm>
                <a:off x="709027" y="4471947"/>
                <a:ext cx="349250" cy="111125"/>
                <a:chOff x="739889" y="4787580"/>
                <a:chExt cx="348649" cy="111779"/>
              </a:xfrm>
            </p:grpSpPr>
            <p:sp>
              <p:nvSpPr>
                <p:cNvPr id="337" name="Freeform 198"/>
                <p:cNvSpPr>
                  <a:spLocks/>
                </p:cNvSpPr>
                <p:nvPr/>
              </p:nvSpPr>
              <p:spPr bwMode="auto">
                <a:xfrm rot="10800000">
                  <a:off x="739889" y="4787580"/>
                  <a:ext cx="348649" cy="111779"/>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0067AC"/>
                  </a:solidFill>
                  <a:round/>
                  <a:headEnd/>
                  <a:tailEnd/>
                </a:ln>
              </p:spPr>
              <p:txBody>
                <a:bodyPr wrap="none" lIns="0" tIns="0" rIns="0" bIns="0" anchor="ctr"/>
                <a:lstStyle/>
                <a:p>
                  <a:pPr algn="ctr" eaLnBrk="1" hangingPunct="1"/>
                  <a:endParaRPr lang="en-US" altLang="zh-CN" sz="2400" b="1">
                    <a:solidFill>
                      <a:srgbClr val="F6A01A"/>
                    </a:solidFill>
                    <a:ea typeface="MS PGothic" pitchFamily="34" charset="-128"/>
                    <a:cs typeface="Arial" pitchFamily="34" charset="0"/>
                  </a:endParaRPr>
                </a:p>
              </p:txBody>
            </p:sp>
            <p:sp>
              <p:nvSpPr>
                <p:cNvPr id="338" name="Line 200"/>
                <p:cNvSpPr>
                  <a:spLocks noChangeShapeType="1"/>
                </p:cNvSpPr>
                <p:nvPr/>
              </p:nvSpPr>
              <p:spPr bwMode="auto">
                <a:xfrm rot="10800000" flipV="1">
                  <a:off x="969119" y="4787580"/>
                  <a:ext cx="0" cy="109498"/>
                </a:xfrm>
                <a:prstGeom prst="line">
                  <a:avLst/>
                </a:prstGeom>
                <a:noFill/>
                <a:ln w="25400">
                  <a:solidFill>
                    <a:srgbClr val="0067AC"/>
                  </a:solidFill>
                  <a:round/>
                  <a:headEnd/>
                  <a:tailEnd/>
                </a:ln>
              </p:spPr>
              <p:txBody>
                <a:bodyPr wrap="none" lIns="0" tIns="0" rIns="0" bIns="0" anchor="ctr"/>
                <a:lstStyle/>
                <a:p>
                  <a:endParaRPr lang="zh-CN" altLang="en-US"/>
                </a:p>
              </p:txBody>
            </p:sp>
            <p:sp>
              <p:nvSpPr>
                <p:cNvPr id="339" name="Line 201"/>
                <p:cNvSpPr>
                  <a:spLocks noChangeShapeType="1"/>
                </p:cNvSpPr>
                <p:nvPr/>
              </p:nvSpPr>
              <p:spPr bwMode="auto">
                <a:xfrm rot="10800000" flipV="1">
                  <a:off x="853818" y="4787580"/>
                  <a:ext cx="0" cy="109498"/>
                </a:xfrm>
                <a:prstGeom prst="line">
                  <a:avLst/>
                </a:prstGeom>
                <a:noFill/>
                <a:ln w="25400">
                  <a:solidFill>
                    <a:srgbClr val="0067AC"/>
                  </a:solidFill>
                  <a:round/>
                  <a:headEnd/>
                  <a:tailEnd/>
                </a:ln>
              </p:spPr>
              <p:txBody>
                <a:bodyPr wrap="none" lIns="0" tIns="0" rIns="0" bIns="0" anchor="ctr"/>
                <a:lstStyle/>
                <a:p>
                  <a:endParaRPr lang="zh-CN" altLang="en-US"/>
                </a:p>
              </p:txBody>
            </p:sp>
          </p:grpSp>
          <p:grpSp>
            <p:nvGrpSpPr>
              <p:cNvPr id="333" name="Group 445"/>
              <p:cNvGrpSpPr>
                <a:grpSpLocks/>
              </p:cNvGrpSpPr>
              <p:nvPr/>
            </p:nvGrpSpPr>
            <p:grpSpPr bwMode="auto">
              <a:xfrm>
                <a:off x="2044115" y="4471947"/>
                <a:ext cx="349250" cy="111125"/>
                <a:chOff x="892289" y="4939980"/>
                <a:chExt cx="348649" cy="111779"/>
              </a:xfrm>
            </p:grpSpPr>
            <p:sp>
              <p:nvSpPr>
                <p:cNvPr id="334" name="Freeform 198"/>
                <p:cNvSpPr>
                  <a:spLocks/>
                </p:cNvSpPr>
                <p:nvPr/>
              </p:nvSpPr>
              <p:spPr bwMode="auto">
                <a:xfrm rot="10800000">
                  <a:off x="892289" y="4939980"/>
                  <a:ext cx="348649" cy="111779"/>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0067AC"/>
                  </a:solidFill>
                  <a:round/>
                  <a:headEnd/>
                  <a:tailEnd/>
                </a:ln>
              </p:spPr>
              <p:txBody>
                <a:bodyPr wrap="none" lIns="0" tIns="0" rIns="0" bIns="0" anchor="ctr"/>
                <a:lstStyle/>
                <a:p>
                  <a:pPr algn="ctr" eaLnBrk="1" hangingPunct="1"/>
                  <a:endParaRPr lang="en-US" altLang="zh-CN" sz="2400" b="1">
                    <a:solidFill>
                      <a:srgbClr val="F6A01A"/>
                    </a:solidFill>
                    <a:ea typeface="MS PGothic" pitchFamily="34" charset="-128"/>
                    <a:cs typeface="Arial" pitchFamily="34" charset="0"/>
                  </a:endParaRPr>
                </a:p>
              </p:txBody>
            </p:sp>
            <p:sp>
              <p:nvSpPr>
                <p:cNvPr id="335" name="Line 200"/>
                <p:cNvSpPr>
                  <a:spLocks noChangeShapeType="1"/>
                </p:cNvSpPr>
                <p:nvPr/>
              </p:nvSpPr>
              <p:spPr bwMode="auto">
                <a:xfrm rot="10800000" flipV="1">
                  <a:off x="1121519" y="4939980"/>
                  <a:ext cx="0" cy="109498"/>
                </a:xfrm>
                <a:prstGeom prst="line">
                  <a:avLst/>
                </a:prstGeom>
                <a:noFill/>
                <a:ln w="25400">
                  <a:solidFill>
                    <a:srgbClr val="0067AC"/>
                  </a:solidFill>
                  <a:round/>
                  <a:headEnd/>
                  <a:tailEnd/>
                </a:ln>
              </p:spPr>
              <p:txBody>
                <a:bodyPr wrap="none" lIns="0" tIns="0" rIns="0" bIns="0" anchor="ctr"/>
                <a:lstStyle/>
                <a:p>
                  <a:endParaRPr lang="zh-CN" altLang="en-US"/>
                </a:p>
              </p:txBody>
            </p:sp>
            <p:sp>
              <p:nvSpPr>
                <p:cNvPr id="336" name="Line 201"/>
                <p:cNvSpPr>
                  <a:spLocks noChangeShapeType="1"/>
                </p:cNvSpPr>
                <p:nvPr/>
              </p:nvSpPr>
              <p:spPr bwMode="auto">
                <a:xfrm rot="10800000" flipV="1">
                  <a:off x="1006218" y="4939980"/>
                  <a:ext cx="0" cy="109498"/>
                </a:xfrm>
                <a:prstGeom prst="line">
                  <a:avLst/>
                </a:prstGeom>
                <a:noFill/>
                <a:ln w="25400">
                  <a:solidFill>
                    <a:srgbClr val="0067AC"/>
                  </a:solidFill>
                  <a:round/>
                  <a:headEnd/>
                  <a:tailEnd/>
                </a:ln>
              </p:spPr>
              <p:txBody>
                <a:bodyPr wrap="none" lIns="0" tIns="0" rIns="0" bIns="0" anchor="ctr"/>
                <a:lstStyle/>
                <a:p>
                  <a:endParaRPr lang="zh-CN" altLang="en-US"/>
                </a:p>
              </p:txBody>
            </p:sp>
          </p:grpSp>
        </p:grpSp>
        <p:grpSp>
          <p:nvGrpSpPr>
            <p:cNvPr id="15" name="组合 74"/>
            <p:cNvGrpSpPr/>
            <p:nvPr/>
          </p:nvGrpSpPr>
          <p:grpSpPr>
            <a:xfrm>
              <a:off x="374327" y="3922625"/>
              <a:ext cx="4557713" cy="330200"/>
              <a:chOff x="597902" y="4175084"/>
              <a:chExt cx="4557713" cy="330200"/>
            </a:xfrm>
          </p:grpSpPr>
          <p:grpSp>
            <p:nvGrpSpPr>
              <p:cNvPr id="292" name="组合 383"/>
              <p:cNvGrpSpPr>
                <a:grpSpLocks/>
              </p:cNvGrpSpPr>
              <p:nvPr/>
            </p:nvGrpSpPr>
            <p:grpSpPr bwMode="auto">
              <a:xfrm>
                <a:off x="597904" y="4189372"/>
                <a:ext cx="546103" cy="315912"/>
                <a:chOff x="443110" y="5473525"/>
                <a:chExt cx="546655" cy="315499"/>
              </a:xfrm>
            </p:grpSpPr>
            <p:pic>
              <p:nvPicPr>
                <p:cNvPr id="323" name="Picture 39" descr="WEB服务器"/>
                <p:cNvPicPr>
                  <a:picLocks noChangeAspect="1" noChangeArrowheads="1"/>
                </p:cNvPicPr>
                <p:nvPr/>
              </p:nvPicPr>
              <p:blipFill>
                <a:blip r:embed="rId5" cstate="print"/>
                <a:srcRect/>
                <a:stretch>
                  <a:fillRect/>
                </a:stretch>
              </p:blipFill>
              <p:spPr bwMode="auto">
                <a:xfrm>
                  <a:off x="443110" y="5473525"/>
                  <a:ext cx="203979" cy="300985"/>
                </a:xfrm>
                <a:prstGeom prst="rect">
                  <a:avLst/>
                </a:prstGeom>
                <a:noFill/>
                <a:ln w="9525">
                  <a:noFill/>
                  <a:miter lim="800000"/>
                  <a:headEnd/>
                  <a:tailEnd/>
                </a:ln>
              </p:spPr>
            </p:pic>
            <p:pic>
              <p:nvPicPr>
                <p:cNvPr id="324" name="Picture 39" descr="WEB服务器"/>
                <p:cNvPicPr>
                  <a:picLocks noChangeAspect="1" noChangeArrowheads="1"/>
                </p:cNvPicPr>
                <p:nvPr/>
              </p:nvPicPr>
              <p:blipFill>
                <a:blip r:embed="rId5" cstate="print"/>
                <a:srcRect/>
                <a:stretch>
                  <a:fillRect/>
                </a:stretch>
              </p:blipFill>
              <p:spPr bwMode="auto">
                <a:xfrm>
                  <a:off x="551968" y="5473525"/>
                  <a:ext cx="203979" cy="300985"/>
                </a:xfrm>
                <a:prstGeom prst="rect">
                  <a:avLst/>
                </a:prstGeom>
                <a:noFill/>
                <a:ln w="9525">
                  <a:noFill/>
                  <a:miter lim="800000"/>
                  <a:headEnd/>
                  <a:tailEnd/>
                </a:ln>
              </p:spPr>
            </p:pic>
            <p:pic>
              <p:nvPicPr>
                <p:cNvPr id="325" name="Picture 39" descr="WEB服务器"/>
                <p:cNvPicPr>
                  <a:picLocks noChangeAspect="1" noChangeArrowheads="1"/>
                </p:cNvPicPr>
                <p:nvPr/>
              </p:nvPicPr>
              <p:blipFill>
                <a:blip r:embed="rId5" cstate="print"/>
                <a:srcRect/>
                <a:stretch>
                  <a:fillRect/>
                </a:stretch>
              </p:blipFill>
              <p:spPr bwMode="auto">
                <a:xfrm>
                  <a:off x="670806" y="5488039"/>
                  <a:ext cx="203979" cy="300985"/>
                </a:xfrm>
                <a:prstGeom prst="rect">
                  <a:avLst/>
                </a:prstGeom>
                <a:noFill/>
                <a:ln w="9525">
                  <a:noFill/>
                  <a:miter lim="800000"/>
                  <a:headEnd/>
                  <a:tailEnd/>
                </a:ln>
              </p:spPr>
            </p:pic>
            <p:pic>
              <p:nvPicPr>
                <p:cNvPr id="326" name="Picture 39" descr="WEB服务器"/>
                <p:cNvPicPr>
                  <a:picLocks noChangeAspect="1" noChangeArrowheads="1"/>
                </p:cNvPicPr>
                <p:nvPr/>
              </p:nvPicPr>
              <p:blipFill>
                <a:blip r:embed="rId5" cstate="print"/>
                <a:srcRect/>
                <a:stretch>
                  <a:fillRect/>
                </a:stretch>
              </p:blipFill>
              <p:spPr bwMode="auto">
                <a:xfrm>
                  <a:off x="785786" y="5486188"/>
                  <a:ext cx="203979" cy="300985"/>
                </a:xfrm>
                <a:prstGeom prst="rect">
                  <a:avLst/>
                </a:prstGeom>
                <a:noFill/>
                <a:ln w="9525">
                  <a:noFill/>
                  <a:miter lim="800000"/>
                  <a:headEnd/>
                  <a:tailEnd/>
                </a:ln>
              </p:spPr>
            </p:pic>
          </p:grpSp>
          <p:grpSp>
            <p:nvGrpSpPr>
              <p:cNvPr id="293" name="组合 388"/>
              <p:cNvGrpSpPr>
                <a:grpSpLocks/>
              </p:cNvGrpSpPr>
              <p:nvPr/>
            </p:nvGrpSpPr>
            <p:grpSpPr bwMode="auto">
              <a:xfrm>
                <a:off x="1283704" y="4189372"/>
                <a:ext cx="546103" cy="315912"/>
                <a:chOff x="443110" y="5473525"/>
                <a:chExt cx="546655" cy="315499"/>
              </a:xfrm>
            </p:grpSpPr>
            <p:pic>
              <p:nvPicPr>
                <p:cNvPr id="319" name="Picture 39" descr="WEB服务器"/>
                <p:cNvPicPr>
                  <a:picLocks noChangeAspect="1" noChangeArrowheads="1"/>
                </p:cNvPicPr>
                <p:nvPr/>
              </p:nvPicPr>
              <p:blipFill>
                <a:blip r:embed="rId5" cstate="print"/>
                <a:srcRect/>
                <a:stretch>
                  <a:fillRect/>
                </a:stretch>
              </p:blipFill>
              <p:spPr bwMode="auto">
                <a:xfrm>
                  <a:off x="443110" y="5473525"/>
                  <a:ext cx="203979" cy="300985"/>
                </a:xfrm>
                <a:prstGeom prst="rect">
                  <a:avLst/>
                </a:prstGeom>
                <a:noFill/>
                <a:ln w="9525">
                  <a:noFill/>
                  <a:miter lim="800000"/>
                  <a:headEnd/>
                  <a:tailEnd/>
                </a:ln>
              </p:spPr>
            </p:pic>
            <p:pic>
              <p:nvPicPr>
                <p:cNvPr id="320" name="Picture 39" descr="WEB服务器"/>
                <p:cNvPicPr>
                  <a:picLocks noChangeAspect="1" noChangeArrowheads="1"/>
                </p:cNvPicPr>
                <p:nvPr/>
              </p:nvPicPr>
              <p:blipFill>
                <a:blip r:embed="rId5" cstate="print"/>
                <a:srcRect/>
                <a:stretch>
                  <a:fillRect/>
                </a:stretch>
              </p:blipFill>
              <p:spPr bwMode="auto">
                <a:xfrm>
                  <a:off x="551968" y="5473525"/>
                  <a:ext cx="203979" cy="300985"/>
                </a:xfrm>
                <a:prstGeom prst="rect">
                  <a:avLst/>
                </a:prstGeom>
                <a:noFill/>
                <a:ln w="9525">
                  <a:noFill/>
                  <a:miter lim="800000"/>
                  <a:headEnd/>
                  <a:tailEnd/>
                </a:ln>
              </p:spPr>
            </p:pic>
            <p:pic>
              <p:nvPicPr>
                <p:cNvPr id="321" name="Picture 39" descr="WEB服务器"/>
                <p:cNvPicPr>
                  <a:picLocks noChangeAspect="1" noChangeArrowheads="1"/>
                </p:cNvPicPr>
                <p:nvPr/>
              </p:nvPicPr>
              <p:blipFill>
                <a:blip r:embed="rId5" cstate="print"/>
                <a:srcRect/>
                <a:stretch>
                  <a:fillRect/>
                </a:stretch>
              </p:blipFill>
              <p:spPr bwMode="auto">
                <a:xfrm>
                  <a:off x="670806" y="5488039"/>
                  <a:ext cx="203979" cy="300985"/>
                </a:xfrm>
                <a:prstGeom prst="rect">
                  <a:avLst/>
                </a:prstGeom>
                <a:noFill/>
                <a:ln w="9525">
                  <a:noFill/>
                  <a:miter lim="800000"/>
                  <a:headEnd/>
                  <a:tailEnd/>
                </a:ln>
              </p:spPr>
            </p:pic>
            <p:pic>
              <p:nvPicPr>
                <p:cNvPr id="322" name="Picture 39" descr="WEB服务器"/>
                <p:cNvPicPr>
                  <a:picLocks noChangeAspect="1" noChangeArrowheads="1"/>
                </p:cNvPicPr>
                <p:nvPr/>
              </p:nvPicPr>
              <p:blipFill>
                <a:blip r:embed="rId5" cstate="print"/>
                <a:srcRect/>
                <a:stretch>
                  <a:fillRect/>
                </a:stretch>
              </p:blipFill>
              <p:spPr bwMode="auto">
                <a:xfrm>
                  <a:off x="785786" y="5486188"/>
                  <a:ext cx="203979" cy="300985"/>
                </a:xfrm>
                <a:prstGeom prst="rect">
                  <a:avLst/>
                </a:prstGeom>
                <a:noFill/>
                <a:ln w="9525">
                  <a:noFill/>
                  <a:miter lim="800000"/>
                  <a:headEnd/>
                  <a:tailEnd/>
                </a:ln>
              </p:spPr>
            </p:pic>
          </p:grpSp>
          <p:grpSp>
            <p:nvGrpSpPr>
              <p:cNvPr id="294" name="组合 393"/>
              <p:cNvGrpSpPr>
                <a:grpSpLocks/>
              </p:cNvGrpSpPr>
              <p:nvPr/>
            </p:nvGrpSpPr>
            <p:grpSpPr bwMode="auto">
              <a:xfrm>
                <a:off x="1950450" y="4189372"/>
                <a:ext cx="547686" cy="315912"/>
                <a:chOff x="443110" y="5473525"/>
                <a:chExt cx="546655" cy="315499"/>
              </a:xfrm>
            </p:grpSpPr>
            <p:pic>
              <p:nvPicPr>
                <p:cNvPr id="315" name="Picture 39" descr="WEB服务器"/>
                <p:cNvPicPr>
                  <a:picLocks noChangeAspect="1" noChangeArrowheads="1"/>
                </p:cNvPicPr>
                <p:nvPr/>
              </p:nvPicPr>
              <p:blipFill>
                <a:blip r:embed="rId5" cstate="print"/>
                <a:srcRect/>
                <a:stretch>
                  <a:fillRect/>
                </a:stretch>
              </p:blipFill>
              <p:spPr bwMode="auto">
                <a:xfrm>
                  <a:off x="443110" y="5473525"/>
                  <a:ext cx="203979" cy="300985"/>
                </a:xfrm>
                <a:prstGeom prst="rect">
                  <a:avLst/>
                </a:prstGeom>
                <a:noFill/>
                <a:ln w="9525">
                  <a:noFill/>
                  <a:miter lim="800000"/>
                  <a:headEnd/>
                  <a:tailEnd/>
                </a:ln>
              </p:spPr>
            </p:pic>
            <p:pic>
              <p:nvPicPr>
                <p:cNvPr id="316" name="Picture 39" descr="WEB服务器"/>
                <p:cNvPicPr>
                  <a:picLocks noChangeAspect="1" noChangeArrowheads="1"/>
                </p:cNvPicPr>
                <p:nvPr/>
              </p:nvPicPr>
              <p:blipFill>
                <a:blip r:embed="rId5" cstate="print"/>
                <a:srcRect/>
                <a:stretch>
                  <a:fillRect/>
                </a:stretch>
              </p:blipFill>
              <p:spPr bwMode="auto">
                <a:xfrm>
                  <a:off x="551968" y="5473525"/>
                  <a:ext cx="203979" cy="300985"/>
                </a:xfrm>
                <a:prstGeom prst="rect">
                  <a:avLst/>
                </a:prstGeom>
                <a:noFill/>
                <a:ln w="9525">
                  <a:noFill/>
                  <a:miter lim="800000"/>
                  <a:headEnd/>
                  <a:tailEnd/>
                </a:ln>
              </p:spPr>
            </p:pic>
            <p:pic>
              <p:nvPicPr>
                <p:cNvPr id="317" name="Picture 39" descr="WEB服务器"/>
                <p:cNvPicPr>
                  <a:picLocks noChangeAspect="1" noChangeArrowheads="1"/>
                </p:cNvPicPr>
                <p:nvPr/>
              </p:nvPicPr>
              <p:blipFill>
                <a:blip r:embed="rId5" cstate="print"/>
                <a:srcRect/>
                <a:stretch>
                  <a:fillRect/>
                </a:stretch>
              </p:blipFill>
              <p:spPr bwMode="auto">
                <a:xfrm>
                  <a:off x="670806" y="5488039"/>
                  <a:ext cx="203979" cy="300985"/>
                </a:xfrm>
                <a:prstGeom prst="rect">
                  <a:avLst/>
                </a:prstGeom>
                <a:noFill/>
                <a:ln w="9525">
                  <a:noFill/>
                  <a:miter lim="800000"/>
                  <a:headEnd/>
                  <a:tailEnd/>
                </a:ln>
              </p:spPr>
            </p:pic>
            <p:pic>
              <p:nvPicPr>
                <p:cNvPr id="318" name="Picture 39" descr="WEB服务器"/>
                <p:cNvPicPr>
                  <a:picLocks noChangeAspect="1" noChangeArrowheads="1"/>
                </p:cNvPicPr>
                <p:nvPr/>
              </p:nvPicPr>
              <p:blipFill>
                <a:blip r:embed="rId5" cstate="print"/>
                <a:srcRect/>
                <a:stretch>
                  <a:fillRect/>
                </a:stretch>
              </p:blipFill>
              <p:spPr bwMode="auto">
                <a:xfrm>
                  <a:off x="785786" y="5486188"/>
                  <a:ext cx="203979" cy="300985"/>
                </a:xfrm>
                <a:prstGeom prst="rect">
                  <a:avLst/>
                </a:prstGeom>
                <a:noFill/>
                <a:ln w="9525">
                  <a:noFill/>
                  <a:miter lim="800000"/>
                  <a:headEnd/>
                  <a:tailEnd/>
                </a:ln>
              </p:spPr>
            </p:pic>
          </p:grpSp>
          <p:grpSp>
            <p:nvGrpSpPr>
              <p:cNvPr id="295" name="组合 398"/>
              <p:cNvGrpSpPr>
                <a:grpSpLocks/>
              </p:cNvGrpSpPr>
              <p:nvPr/>
            </p:nvGrpSpPr>
            <p:grpSpPr bwMode="auto">
              <a:xfrm>
                <a:off x="2612439" y="4187784"/>
                <a:ext cx="547686" cy="315913"/>
                <a:chOff x="443110" y="5473525"/>
                <a:chExt cx="546655" cy="315499"/>
              </a:xfrm>
            </p:grpSpPr>
            <p:pic>
              <p:nvPicPr>
                <p:cNvPr id="311" name="Picture 39" descr="WEB服务器"/>
                <p:cNvPicPr>
                  <a:picLocks noChangeAspect="1" noChangeArrowheads="1"/>
                </p:cNvPicPr>
                <p:nvPr/>
              </p:nvPicPr>
              <p:blipFill>
                <a:blip r:embed="rId5" cstate="print"/>
                <a:srcRect/>
                <a:stretch>
                  <a:fillRect/>
                </a:stretch>
              </p:blipFill>
              <p:spPr bwMode="auto">
                <a:xfrm>
                  <a:off x="443110" y="5473525"/>
                  <a:ext cx="203979" cy="300985"/>
                </a:xfrm>
                <a:prstGeom prst="rect">
                  <a:avLst/>
                </a:prstGeom>
                <a:noFill/>
                <a:ln w="9525">
                  <a:noFill/>
                  <a:miter lim="800000"/>
                  <a:headEnd/>
                  <a:tailEnd/>
                </a:ln>
              </p:spPr>
            </p:pic>
            <p:pic>
              <p:nvPicPr>
                <p:cNvPr id="312" name="Picture 39" descr="WEB服务器"/>
                <p:cNvPicPr>
                  <a:picLocks noChangeAspect="1" noChangeArrowheads="1"/>
                </p:cNvPicPr>
                <p:nvPr/>
              </p:nvPicPr>
              <p:blipFill>
                <a:blip r:embed="rId5" cstate="print"/>
                <a:srcRect/>
                <a:stretch>
                  <a:fillRect/>
                </a:stretch>
              </p:blipFill>
              <p:spPr bwMode="auto">
                <a:xfrm>
                  <a:off x="551968" y="5473525"/>
                  <a:ext cx="203979" cy="300985"/>
                </a:xfrm>
                <a:prstGeom prst="rect">
                  <a:avLst/>
                </a:prstGeom>
                <a:noFill/>
                <a:ln w="9525">
                  <a:noFill/>
                  <a:miter lim="800000"/>
                  <a:headEnd/>
                  <a:tailEnd/>
                </a:ln>
              </p:spPr>
            </p:pic>
            <p:pic>
              <p:nvPicPr>
                <p:cNvPr id="313" name="Picture 39" descr="WEB服务器"/>
                <p:cNvPicPr>
                  <a:picLocks noChangeAspect="1" noChangeArrowheads="1"/>
                </p:cNvPicPr>
                <p:nvPr/>
              </p:nvPicPr>
              <p:blipFill>
                <a:blip r:embed="rId5" cstate="print"/>
                <a:srcRect/>
                <a:stretch>
                  <a:fillRect/>
                </a:stretch>
              </p:blipFill>
              <p:spPr bwMode="auto">
                <a:xfrm>
                  <a:off x="670806" y="5488039"/>
                  <a:ext cx="203979" cy="300985"/>
                </a:xfrm>
                <a:prstGeom prst="rect">
                  <a:avLst/>
                </a:prstGeom>
                <a:noFill/>
                <a:ln w="9525">
                  <a:noFill/>
                  <a:miter lim="800000"/>
                  <a:headEnd/>
                  <a:tailEnd/>
                </a:ln>
              </p:spPr>
            </p:pic>
            <p:pic>
              <p:nvPicPr>
                <p:cNvPr id="314" name="Picture 39" descr="WEB服务器"/>
                <p:cNvPicPr>
                  <a:picLocks noChangeAspect="1" noChangeArrowheads="1"/>
                </p:cNvPicPr>
                <p:nvPr/>
              </p:nvPicPr>
              <p:blipFill>
                <a:blip r:embed="rId5" cstate="print"/>
                <a:srcRect/>
                <a:stretch>
                  <a:fillRect/>
                </a:stretch>
              </p:blipFill>
              <p:spPr bwMode="auto">
                <a:xfrm>
                  <a:off x="785786" y="5486188"/>
                  <a:ext cx="203979" cy="300985"/>
                </a:xfrm>
                <a:prstGeom prst="rect">
                  <a:avLst/>
                </a:prstGeom>
                <a:noFill/>
                <a:ln w="9525">
                  <a:noFill/>
                  <a:miter lim="800000"/>
                  <a:headEnd/>
                  <a:tailEnd/>
                </a:ln>
              </p:spPr>
            </p:pic>
          </p:grpSp>
          <p:grpSp>
            <p:nvGrpSpPr>
              <p:cNvPr id="296" name="组合 403"/>
              <p:cNvGrpSpPr>
                <a:grpSpLocks/>
              </p:cNvGrpSpPr>
              <p:nvPr/>
            </p:nvGrpSpPr>
            <p:grpSpPr bwMode="auto">
              <a:xfrm>
                <a:off x="3255375" y="4189372"/>
                <a:ext cx="547686" cy="315912"/>
                <a:chOff x="443110" y="5473525"/>
                <a:chExt cx="546655" cy="315499"/>
              </a:xfrm>
            </p:grpSpPr>
            <p:pic>
              <p:nvPicPr>
                <p:cNvPr id="307" name="Picture 39" descr="WEB服务器"/>
                <p:cNvPicPr>
                  <a:picLocks noChangeAspect="1" noChangeArrowheads="1"/>
                </p:cNvPicPr>
                <p:nvPr/>
              </p:nvPicPr>
              <p:blipFill>
                <a:blip r:embed="rId5" cstate="print"/>
                <a:srcRect/>
                <a:stretch>
                  <a:fillRect/>
                </a:stretch>
              </p:blipFill>
              <p:spPr bwMode="auto">
                <a:xfrm>
                  <a:off x="443110" y="5473525"/>
                  <a:ext cx="203979" cy="300985"/>
                </a:xfrm>
                <a:prstGeom prst="rect">
                  <a:avLst/>
                </a:prstGeom>
                <a:noFill/>
                <a:ln w="9525">
                  <a:noFill/>
                  <a:miter lim="800000"/>
                  <a:headEnd/>
                  <a:tailEnd/>
                </a:ln>
              </p:spPr>
            </p:pic>
            <p:pic>
              <p:nvPicPr>
                <p:cNvPr id="308" name="Picture 39" descr="WEB服务器"/>
                <p:cNvPicPr>
                  <a:picLocks noChangeAspect="1" noChangeArrowheads="1"/>
                </p:cNvPicPr>
                <p:nvPr/>
              </p:nvPicPr>
              <p:blipFill>
                <a:blip r:embed="rId5" cstate="print"/>
                <a:srcRect/>
                <a:stretch>
                  <a:fillRect/>
                </a:stretch>
              </p:blipFill>
              <p:spPr bwMode="auto">
                <a:xfrm>
                  <a:off x="551968" y="5473525"/>
                  <a:ext cx="203979" cy="300985"/>
                </a:xfrm>
                <a:prstGeom prst="rect">
                  <a:avLst/>
                </a:prstGeom>
                <a:noFill/>
                <a:ln w="9525">
                  <a:noFill/>
                  <a:miter lim="800000"/>
                  <a:headEnd/>
                  <a:tailEnd/>
                </a:ln>
              </p:spPr>
            </p:pic>
            <p:pic>
              <p:nvPicPr>
                <p:cNvPr id="309" name="Picture 39" descr="WEB服务器"/>
                <p:cNvPicPr>
                  <a:picLocks noChangeAspect="1" noChangeArrowheads="1"/>
                </p:cNvPicPr>
                <p:nvPr/>
              </p:nvPicPr>
              <p:blipFill>
                <a:blip r:embed="rId5" cstate="print"/>
                <a:srcRect/>
                <a:stretch>
                  <a:fillRect/>
                </a:stretch>
              </p:blipFill>
              <p:spPr bwMode="auto">
                <a:xfrm>
                  <a:off x="670806" y="5488039"/>
                  <a:ext cx="203979" cy="300985"/>
                </a:xfrm>
                <a:prstGeom prst="rect">
                  <a:avLst/>
                </a:prstGeom>
                <a:noFill/>
                <a:ln w="9525">
                  <a:noFill/>
                  <a:miter lim="800000"/>
                  <a:headEnd/>
                  <a:tailEnd/>
                </a:ln>
              </p:spPr>
            </p:pic>
            <p:pic>
              <p:nvPicPr>
                <p:cNvPr id="310" name="Picture 39" descr="WEB服务器"/>
                <p:cNvPicPr>
                  <a:picLocks noChangeAspect="1" noChangeArrowheads="1"/>
                </p:cNvPicPr>
                <p:nvPr/>
              </p:nvPicPr>
              <p:blipFill>
                <a:blip r:embed="rId5" cstate="print"/>
                <a:srcRect/>
                <a:stretch>
                  <a:fillRect/>
                </a:stretch>
              </p:blipFill>
              <p:spPr bwMode="auto">
                <a:xfrm>
                  <a:off x="785786" y="5486188"/>
                  <a:ext cx="203979" cy="300985"/>
                </a:xfrm>
                <a:prstGeom prst="rect">
                  <a:avLst/>
                </a:prstGeom>
                <a:noFill/>
                <a:ln w="9525">
                  <a:noFill/>
                  <a:miter lim="800000"/>
                  <a:headEnd/>
                  <a:tailEnd/>
                </a:ln>
              </p:spPr>
            </p:pic>
          </p:grpSp>
          <p:grpSp>
            <p:nvGrpSpPr>
              <p:cNvPr id="297" name="组合 408"/>
              <p:cNvGrpSpPr>
                <a:grpSpLocks/>
              </p:cNvGrpSpPr>
              <p:nvPr/>
            </p:nvGrpSpPr>
            <p:grpSpPr bwMode="auto">
              <a:xfrm>
                <a:off x="3926892" y="4175084"/>
                <a:ext cx="546103" cy="315913"/>
                <a:chOff x="443110" y="5473525"/>
                <a:chExt cx="546655" cy="315499"/>
              </a:xfrm>
            </p:grpSpPr>
            <p:pic>
              <p:nvPicPr>
                <p:cNvPr id="303" name="Picture 39" descr="WEB服务器"/>
                <p:cNvPicPr>
                  <a:picLocks noChangeAspect="1" noChangeArrowheads="1"/>
                </p:cNvPicPr>
                <p:nvPr/>
              </p:nvPicPr>
              <p:blipFill>
                <a:blip r:embed="rId5" cstate="print"/>
                <a:srcRect/>
                <a:stretch>
                  <a:fillRect/>
                </a:stretch>
              </p:blipFill>
              <p:spPr bwMode="auto">
                <a:xfrm>
                  <a:off x="443110" y="5473525"/>
                  <a:ext cx="203979" cy="300985"/>
                </a:xfrm>
                <a:prstGeom prst="rect">
                  <a:avLst/>
                </a:prstGeom>
                <a:noFill/>
                <a:ln w="9525">
                  <a:noFill/>
                  <a:miter lim="800000"/>
                  <a:headEnd/>
                  <a:tailEnd/>
                </a:ln>
              </p:spPr>
            </p:pic>
            <p:pic>
              <p:nvPicPr>
                <p:cNvPr id="304" name="Picture 39" descr="WEB服务器"/>
                <p:cNvPicPr>
                  <a:picLocks noChangeAspect="1" noChangeArrowheads="1"/>
                </p:cNvPicPr>
                <p:nvPr/>
              </p:nvPicPr>
              <p:blipFill>
                <a:blip r:embed="rId5" cstate="print"/>
                <a:srcRect/>
                <a:stretch>
                  <a:fillRect/>
                </a:stretch>
              </p:blipFill>
              <p:spPr bwMode="auto">
                <a:xfrm>
                  <a:off x="551968" y="5473525"/>
                  <a:ext cx="203979" cy="300985"/>
                </a:xfrm>
                <a:prstGeom prst="rect">
                  <a:avLst/>
                </a:prstGeom>
                <a:noFill/>
                <a:ln w="9525">
                  <a:noFill/>
                  <a:miter lim="800000"/>
                  <a:headEnd/>
                  <a:tailEnd/>
                </a:ln>
              </p:spPr>
            </p:pic>
            <p:pic>
              <p:nvPicPr>
                <p:cNvPr id="305" name="Picture 39" descr="WEB服务器"/>
                <p:cNvPicPr>
                  <a:picLocks noChangeAspect="1" noChangeArrowheads="1"/>
                </p:cNvPicPr>
                <p:nvPr/>
              </p:nvPicPr>
              <p:blipFill>
                <a:blip r:embed="rId5" cstate="print"/>
                <a:srcRect/>
                <a:stretch>
                  <a:fillRect/>
                </a:stretch>
              </p:blipFill>
              <p:spPr bwMode="auto">
                <a:xfrm>
                  <a:off x="670806" y="5488039"/>
                  <a:ext cx="203979" cy="300985"/>
                </a:xfrm>
                <a:prstGeom prst="rect">
                  <a:avLst/>
                </a:prstGeom>
                <a:noFill/>
                <a:ln w="9525">
                  <a:noFill/>
                  <a:miter lim="800000"/>
                  <a:headEnd/>
                  <a:tailEnd/>
                </a:ln>
              </p:spPr>
            </p:pic>
            <p:pic>
              <p:nvPicPr>
                <p:cNvPr id="306" name="Picture 39" descr="WEB服务器"/>
                <p:cNvPicPr>
                  <a:picLocks noChangeAspect="1" noChangeArrowheads="1"/>
                </p:cNvPicPr>
                <p:nvPr/>
              </p:nvPicPr>
              <p:blipFill>
                <a:blip r:embed="rId5" cstate="print"/>
                <a:srcRect/>
                <a:stretch>
                  <a:fillRect/>
                </a:stretch>
              </p:blipFill>
              <p:spPr bwMode="auto">
                <a:xfrm>
                  <a:off x="785786" y="5486188"/>
                  <a:ext cx="203979" cy="300985"/>
                </a:xfrm>
                <a:prstGeom prst="rect">
                  <a:avLst/>
                </a:prstGeom>
                <a:noFill/>
                <a:ln w="9525">
                  <a:noFill/>
                  <a:miter lim="800000"/>
                  <a:headEnd/>
                  <a:tailEnd/>
                </a:ln>
              </p:spPr>
            </p:pic>
          </p:grpSp>
          <p:grpSp>
            <p:nvGrpSpPr>
              <p:cNvPr id="298" name="组合 413"/>
              <p:cNvGrpSpPr>
                <a:grpSpLocks/>
              </p:cNvGrpSpPr>
              <p:nvPr/>
            </p:nvGrpSpPr>
            <p:grpSpPr bwMode="auto">
              <a:xfrm>
                <a:off x="4609517" y="4189372"/>
                <a:ext cx="546103" cy="315912"/>
                <a:chOff x="443110" y="5473525"/>
                <a:chExt cx="546655" cy="315499"/>
              </a:xfrm>
            </p:grpSpPr>
            <p:pic>
              <p:nvPicPr>
                <p:cNvPr id="299" name="Picture 39" descr="WEB服务器"/>
                <p:cNvPicPr>
                  <a:picLocks noChangeAspect="1" noChangeArrowheads="1"/>
                </p:cNvPicPr>
                <p:nvPr/>
              </p:nvPicPr>
              <p:blipFill>
                <a:blip r:embed="rId5" cstate="print"/>
                <a:srcRect/>
                <a:stretch>
                  <a:fillRect/>
                </a:stretch>
              </p:blipFill>
              <p:spPr bwMode="auto">
                <a:xfrm>
                  <a:off x="443110" y="5473525"/>
                  <a:ext cx="203979" cy="300985"/>
                </a:xfrm>
                <a:prstGeom prst="rect">
                  <a:avLst/>
                </a:prstGeom>
                <a:noFill/>
                <a:ln w="9525">
                  <a:noFill/>
                  <a:miter lim="800000"/>
                  <a:headEnd/>
                  <a:tailEnd/>
                </a:ln>
              </p:spPr>
            </p:pic>
            <p:pic>
              <p:nvPicPr>
                <p:cNvPr id="300" name="Picture 39" descr="WEB服务器"/>
                <p:cNvPicPr>
                  <a:picLocks noChangeAspect="1" noChangeArrowheads="1"/>
                </p:cNvPicPr>
                <p:nvPr/>
              </p:nvPicPr>
              <p:blipFill>
                <a:blip r:embed="rId5" cstate="print"/>
                <a:srcRect/>
                <a:stretch>
                  <a:fillRect/>
                </a:stretch>
              </p:blipFill>
              <p:spPr bwMode="auto">
                <a:xfrm>
                  <a:off x="551968" y="5473525"/>
                  <a:ext cx="203979" cy="300985"/>
                </a:xfrm>
                <a:prstGeom prst="rect">
                  <a:avLst/>
                </a:prstGeom>
                <a:noFill/>
                <a:ln w="9525">
                  <a:noFill/>
                  <a:miter lim="800000"/>
                  <a:headEnd/>
                  <a:tailEnd/>
                </a:ln>
              </p:spPr>
            </p:pic>
            <p:pic>
              <p:nvPicPr>
                <p:cNvPr id="301" name="Picture 39" descr="WEB服务器"/>
                <p:cNvPicPr>
                  <a:picLocks noChangeAspect="1" noChangeArrowheads="1"/>
                </p:cNvPicPr>
                <p:nvPr/>
              </p:nvPicPr>
              <p:blipFill>
                <a:blip r:embed="rId5" cstate="print"/>
                <a:srcRect/>
                <a:stretch>
                  <a:fillRect/>
                </a:stretch>
              </p:blipFill>
              <p:spPr bwMode="auto">
                <a:xfrm>
                  <a:off x="670806" y="5488039"/>
                  <a:ext cx="203979" cy="300985"/>
                </a:xfrm>
                <a:prstGeom prst="rect">
                  <a:avLst/>
                </a:prstGeom>
                <a:noFill/>
                <a:ln w="9525">
                  <a:noFill/>
                  <a:miter lim="800000"/>
                  <a:headEnd/>
                  <a:tailEnd/>
                </a:ln>
              </p:spPr>
            </p:pic>
            <p:pic>
              <p:nvPicPr>
                <p:cNvPr id="302" name="Picture 39" descr="WEB服务器"/>
                <p:cNvPicPr>
                  <a:picLocks noChangeAspect="1" noChangeArrowheads="1"/>
                </p:cNvPicPr>
                <p:nvPr/>
              </p:nvPicPr>
              <p:blipFill>
                <a:blip r:embed="rId5" cstate="print"/>
                <a:srcRect/>
                <a:stretch>
                  <a:fillRect/>
                </a:stretch>
              </p:blipFill>
              <p:spPr bwMode="auto">
                <a:xfrm>
                  <a:off x="785786" y="5486188"/>
                  <a:ext cx="203979" cy="300985"/>
                </a:xfrm>
                <a:prstGeom prst="rect">
                  <a:avLst/>
                </a:prstGeom>
                <a:noFill/>
                <a:ln w="9525">
                  <a:noFill/>
                  <a:miter lim="800000"/>
                  <a:headEnd/>
                  <a:tailEnd/>
                </a:ln>
              </p:spPr>
            </p:pic>
          </p:grpSp>
        </p:grpSp>
        <p:sp>
          <p:nvSpPr>
            <p:cNvPr id="16" name="Text Box 198"/>
            <p:cNvSpPr txBox="1">
              <a:spLocks noChangeAspect="1" noChangeArrowheads="1"/>
            </p:cNvSpPr>
            <p:nvPr/>
          </p:nvSpPr>
          <p:spPr bwMode="auto">
            <a:xfrm>
              <a:off x="6304087" y="4369618"/>
              <a:ext cx="879475" cy="473075"/>
            </a:xfrm>
            <a:prstGeom prst="rect">
              <a:avLst/>
            </a:prstGeom>
            <a:noFill/>
            <a:ln w="9525">
              <a:noFill/>
              <a:miter lim="800000"/>
              <a:headEnd/>
              <a:tailEnd/>
            </a:ln>
          </p:spPr>
          <p:txBody>
            <a:bodyPr wrap="none" tIns="0" bIns="0" anchor="ctr"/>
            <a:lstStyle/>
            <a:p>
              <a:pPr algn="ctr" eaLnBrk="1" hangingPunct="1">
                <a:lnSpc>
                  <a:spcPct val="90000"/>
                </a:lnSpc>
              </a:pPr>
              <a:r>
                <a:rPr lang="en-US" altLang="zh-CN" sz="1400" b="1" dirty="0">
                  <a:solidFill>
                    <a:srgbClr val="4D4D4D"/>
                  </a:solidFill>
                  <a:ea typeface="ヒラギノ角ゴ Pro W3"/>
                  <a:cs typeface="Arial" pitchFamily="34" charset="0"/>
                </a:rPr>
                <a:t>FC Storage</a:t>
              </a:r>
            </a:p>
            <a:p>
              <a:pPr algn="ctr" eaLnBrk="1" hangingPunct="1">
                <a:lnSpc>
                  <a:spcPct val="90000"/>
                </a:lnSpc>
              </a:pPr>
              <a:r>
                <a:rPr lang="zh-CN" altLang="en-US" sz="1400" b="1" smtClean="0">
                  <a:solidFill>
                    <a:srgbClr val="4D4D4D"/>
                  </a:solidFill>
                  <a:ea typeface="ヒラギノ角ゴ Pro W3"/>
                  <a:cs typeface="Arial" pitchFamily="34" charset="0"/>
                </a:rPr>
                <a:t>磁盘</a:t>
              </a:r>
              <a:r>
                <a:rPr lang="zh-CN" altLang="en-US" sz="1400" b="1" dirty="0">
                  <a:solidFill>
                    <a:srgbClr val="4D4D4D"/>
                  </a:solidFill>
                  <a:ea typeface="ヒラギノ角ゴ Pro W3"/>
                  <a:cs typeface="Arial" pitchFamily="34" charset="0"/>
                </a:rPr>
                <a:t>阵列</a:t>
              </a:r>
            </a:p>
          </p:txBody>
        </p:sp>
        <p:sp>
          <p:nvSpPr>
            <p:cNvPr id="17" name="Rectangle 612"/>
            <p:cNvSpPr>
              <a:spLocks noChangeArrowheads="1"/>
            </p:cNvSpPr>
            <p:nvPr/>
          </p:nvSpPr>
          <p:spPr bwMode="auto">
            <a:xfrm>
              <a:off x="5704012" y="3933056"/>
              <a:ext cx="150813"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8" name="Rectangle 613"/>
            <p:cNvSpPr>
              <a:spLocks noChangeArrowheads="1"/>
            </p:cNvSpPr>
            <p:nvPr/>
          </p:nvSpPr>
          <p:spPr bwMode="auto">
            <a:xfrm>
              <a:off x="5716712" y="3939406"/>
              <a:ext cx="125413" cy="146050"/>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9" name="Oval 614"/>
            <p:cNvSpPr>
              <a:spLocks noChangeArrowheads="1"/>
            </p:cNvSpPr>
            <p:nvPr/>
          </p:nvSpPr>
          <p:spPr bwMode="auto">
            <a:xfrm>
              <a:off x="5726237" y="40568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20" name="Oval 615"/>
            <p:cNvSpPr>
              <a:spLocks noChangeArrowheads="1"/>
            </p:cNvSpPr>
            <p:nvPr/>
          </p:nvSpPr>
          <p:spPr bwMode="auto">
            <a:xfrm>
              <a:off x="5726237" y="40378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21" name="Oval 616"/>
            <p:cNvSpPr>
              <a:spLocks noChangeArrowheads="1"/>
            </p:cNvSpPr>
            <p:nvPr/>
          </p:nvSpPr>
          <p:spPr bwMode="auto">
            <a:xfrm>
              <a:off x="5726237" y="40187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22" name="Oval 617"/>
            <p:cNvSpPr>
              <a:spLocks noChangeArrowheads="1"/>
            </p:cNvSpPr>
            <p:nvPr/>
          </p:nvSpPr>
          <p:spPr bwMode="auto">
            <a:xfrm>
              <a:off x="5726237" y="39997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23" name="Oval 618"/>
            <p:cNvSpPr>
              <a:spLocks noChangeArrowheads="1"/>
            </p:cNvSpPr>
            <p:nvPr/>
          </p:nvSpPr>
          <p:spPr bwMode="auto">
            <a:xfrm>
              <a:off x="5726237" y="39822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24" name="Oval 619"/>
            <p:cNvSpPr>
              <a:spLocks noChangeArrowheads="1"/>
            </p:cNvSpPr>
            <p:nvPr/>
          </p:nvSpPr>
          <p:spPr bwMode="auto">
            <a:xfrm>
              <a:off x="5726237" y="39616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25" name="Oval 620"/>
            <p:cNvSpPr>
              <a:spLocks noChangeArrowheads="1"/>
            </p:cNvSpPr>
            <p:nvPr/>
          </p:nvSpPr>
          <p:spPr bwMode="auto">
            <a:xfrm>
              <a:off x="5726237" y="39441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26" name="Rectangle 621"/>
            <p:cNvSpPr>
              <a:spLocks noChangeArrowheads="1"/>
            </p:cNvSpPr>
            <p:nvPr/>
          </p:nvSpPr>
          <p:spPr bwMode="auto">
            <a:xfrm>
              <a:off x="5900862" y="3933056"/>
              <a:ext cx="149225"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27" name="Rectangle 622"/>
            <p:cNvSpPr>
              <a:spLocks noChangeArrowheads="1"/>
            </p:cNvSpPr>
            <p:nvPr/>
          </p:nvSpPr>
          <p:spPr bwMode="auto">
            <a:xfrm>
              <a:off x="5911975" y="3939406"/>
              <a:ext cx="127000" cy="146050"/>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28" name="Oval 623"/>
            <p:cNvSpPr>
              <a:spLocks noChangeArrowheads="1"/>
            </p:cNvSpPr>
            <p:nvPr/>
          </p:nvSpPr>
          <p:spPr bwMode="auto">
            <a:xfrm>
              <a:off x="5921500" y="4056881"/>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29" name="Oval 624"/>
            <p:cNvSpPr>
              <a:spLocks noChangeArrowheads="1"/>
            </p:cNvSpPr>
            <p:nvPr/>
          </p:nvSpPr>
          <p:spPr bwMode="auto">
            <a:xfrm>
              <a:off x="5921500" y="4037831"/>
              <a:ext cx="106362"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30" name="Oval 625"/>
            <p:cNvSpPr>
              <a:spLocks noChangeArrowheads="1"/>
            </p:cNvSpPr>
            <p:nvPr/>
          </p:nvSpPr>
          <p:spPr bwMode="auto">
            <a:xfrm>
              <a:off x="5921500" y="4018781"/>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31" name="Oval 626"/>
            <p:cNvSpPr>
              <a:spLocks noChangeArrowheads="1"/>
            </p:cNvSpPr>
            <p:nvPr/>
          </p:nvSpPr>
          <p:spPr bwMode="auto">
            <a:xfrm>
              <a:off x="5921500" y="3999731"/>
              <a:ext cx="106362"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32" name="Oval 627"/>
            <p:cNvSpPr>
              <a:spLocks noChangeArrowheads="1"/>
            </p:cNvSpPr>
            <p:nvPr/>
          </p:nvSpPr>
          <p:spPr bwMode="auto">
            <a:xfrm>
              <a:off x="5921500" y="3982268"/>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33" name="Oval 628"/>
            <p:cNvSpPr>
              <a:spLocks noChangeArrowheads="1"/>
            </p:cNvSpPr>
            <p:nvPr/>
          </p:nvSpPr>
          <p:spPr bwMode="auto">
            <a:xfrm>
              <a:off x="5921500" y="3961631"/>
              <a:ext cx="106362"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34" name="Oval 629"/>
            <p:cNvSpPr>
              <a:spLocks noChangeArrowheads="1"/>
            </p:cNvSpPr>
            <p:nvPr/>
          </p:nvSpPr>
          <p:spPr bwMode="auto">
            <a:xfrm>
              <a:off x="5921500" y="3944168"/>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35" name="Rectangle 630"/>
            <p:cNvSpPr>
              <a:spLocks noChangeArrowheads="1"/>
            </p:cNvSpPr>
            <p:nvPr/>
          </p:nvSpPr>
          <p:spPr bwMode="auto">
            <a:xfrm>
              <a:off x="6096125" y="3933056"/>
              <a:ext cx="149225"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36" name="Rectangle 631"/>
            <p:cNvSpPr>
              <a:spLocks noChangeArrowheads="1"/>
            </p:cNvSpPr>
            <p:nvPr/>
          </p:nvSpPr>
          <p:spPr bwMode="auto">
            <a:xfrm>
              <a:off x="6107237" y="3939406"/>
              <a:ext cx="127000" cy="146050"/>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37" name="Oval 632"/>
            <p:cNvSpPr>
              <a:spLocks noChangeArrowheads="1"/>
            </p:cNvSpPr>
            <p:nvPr/>
          </p:nvSpPr>
          <p:spPr bwMode="auto">
            <a:xfrm>
              <a:off x="6118350" y="4056881"/>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38" name="Oval 633"/>
            <p:cNvSpPr>
              <a:spLocks noChangeArrowheads="1"/>
            </p:cNvSpPr>
            <p:nvPr/>
          </p:nvSpPr>
          <p:spPr bwMode="auto">
            <a:xfrm>
              <a:off x="6118350" y="4037831"/>
              <a:ext cx="106362"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39" name="Oval 634"/>
            <p:cNvSpPr>
              <a:spLocks noChangeArrowheads="1"/>
            </p:cNvSpPr>
            <p:nvPr/>
          </p:nvSpPr>
          <p:spPr bwMode="auto">
            <a:xfrm>
              <a:off x="6118350" y="4018781"/>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40" name="Oval 635"/>
            <p:cNvSpPr>
              <a:spLocks noChangeArrowheads="1"/>
            </p:cNvSpPr>
            <p:nvPr/>
          </p:nvSpPr>
          <p:spPr bwMode="auto">
            <a:xfrm>
              <a:off x="6118350" y="3999731"/>
              <a:ext cx="106362"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41" name="Oval 636"/>
            <p:cNvSpPr>
              <a:spLocks noChangeArrowheads="1"/>
            </p:cNvSpPr>
            <p:nvPr/>
          </p:nvSpPr>
          <p:spPr bwMode="auto">
            <a:xfrm>
              <a:off x="6118350" y="3982268"/>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42" name="Oval 637"/>
            <p:cNvSpPr>
              <a:spLocks noChangeArrowheads="1"/>
            </p:cNvSpPr>
            <p:nvPr/>
          </p:nvSpPr>
          <p:spPr bwMode="auto">
            <a:xfrm>
              <a:off x="6118350" y="3961631"/>
              <a:ext cx="106362"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43" name="Oval 638"/>
            <p:cNvSpPr>
              <a:spLocks noChangeArrowheads="1"/>
            </p:cNvSpPr>
            <p:nvPr/>
          </p:nvSpPr>
          <p:spPr bwMode="auto">
            <a:xfrm>
              <a:off x="6118350" y="3944168"/>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44" name="Rectangle 639"/>
            <p:cNvSpPr>
              <a:spLocks noChangeArrowheads="1"/>
            </p:cNvSpPr>
            <p:nvPr/>
          </p:nvSpPr>
          <p:spPr bwMode="auto">
            <a:xfrm>
              <a:off x="6291387" y="3933056"/>
              <a:ext cx="150813"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45" name="Rectangle 640"/>
            <p:cNvSpPr>
              <a:spLocks noChangeArrowheads="1"/>
            </p:cNvSpPr>
            <p:nvPr/>
          </p:nvSpPr>
          <p:spPr bwMode="auto">
            <a:xfrm>
              <a:off x="6304087" y="3939406"/>
              <a:ext cx="125413" cy="146050"/>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46" name="Oval 641"/>
            <p:cNvSpPr>
              <a:spLocks noChangeArrowheads="1"/>
            </p:cNvSpPr>
            <p:nvPr/>
          </p:nvSpPr>
          <p:spPr bwMode="auto">
            <a:xfrm>
              <a:off x="6313612" y="40568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47" name="Oval 642"/>
            <p:cNvSpPr>
              <a:spLocks noChangeArrowheads="1"/>
            </p:cNvSpPr>
            <p:nvPr/>
          </p:nvSpPr>
          <p:spPr bwMode="auto">
            <a:xfrm>
              <a:off x="6313612" y="40378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48" name="Oval 643"/>
            <p:cNvSpPr>
              <a:spLocks noChangeArrowheads="1"/>
            </p:cNvSpPr>
            <p:nvPr/>
          </p:nvSpPr>
          <p:spPr bwMode="auto">
            <a:xfrm>
              <a:off x="6313612" y="40187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49" name="Oval 644"/>
            <p:cNvSpPr>
              <a:spLocks noChangeArrowheads="1"/>
            </p:cNvSpPr>
            <p:nvPr/>
          </p:nvSpPr>
          <p:spPr bwMode="auto">
            <a:xfrm>
              <a:off x="6313612" y="39997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50" name="Oval 645"/>
            <p:cNvSpPr>
              <a:spLocks noChangeArrowheads="1"/>
            </p:cNvSpPr>
            <p:nvPr/>
          </p:nvSpPr>
          <p:spPr bwMode="auto">
            <a:xfrm>
              <a:off x="6313612" y="39822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51" name="Oval 646"/>
            <p:cNvSpPr>
              <a:spLocks noChangeArrowheads="1"/>
            </p:cNvSpPr>
            <p:nvPr/>
          </p:nvSpPr>
          <p:spPr bwMode="auto">
            <a:xfrm>
              <a:off x="6313612" y="39616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52" name="Oval 647"/>
            <p:cNvSpPr>
              <a:spLocks noChangeArrowheads="1"/>
            </p:cNvSpPr>
            <p:nvPr/>
          </p:nvSpPr>
          <p:spPr bwMode="auto">
            <a:xfrm>
              <a:off x="6313612" y="39441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53" name="Rectangle 648"/>
            <p:cNvSpPr>
              <a:spLocks noChangeArrowheads="1"/>
            </p:cNvSpPr>
            <p:nvPr/>
          </p:nvSpPr>
          <p:spPr bwMode="auto">
            <a:xfrm>
              <a:off x="6488237" y="3933056"/>
              <a:ext cx="149225"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54" name="Rectangle 649"/>
            <p:cNvSpPr>
              <a:spLocks noChangeArrowheads="1"/>
            </p:cNvSpPr>
            <p:nvPr/>
          </p:nvSpPr>
          <p:spPr bwMode="auto">
            <a:xfrm>
              <a:off x="6499350" y="3939406"/>
              <a:ext cx="127000" cy="146050"/>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55" name="Oval 650"/>
            <p:cNvSpPr>
              <a:spLocks noChangeArrowheads="1"/>
            </p:cNvSpPr>
            <p:nvPr/>
          </p:nvSpPr>
          <p:spPr bwMode="auto">
            <a:xfrm>
              <a:off x="6510462" y="4056881"/>
              <a:ext cx="104775"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56" name="Oval 651"/>
            <p:cNvSpPr>
              <a:spLocks noChangeArrowheads="1"/>
            </p:cNvSpPr>
            <p:nvPr/>
          </p:nvSpPr>
          <p:spPr bwMode="auto">
            <a:xfrm>
              <a:off x="6510462" y="4037831"/>
              <a:ext cx="104775"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57" name="Oval 652"/>
            <p:cNvSpPr>
              <a:spLocks noChangeArrowheads="1"/>
            </p:cNvSpPr>
            <p:nvPr/>
          </p:nvSpPr>
          <p:spPr bwMode="auto">
            <a:xfrm>
              <a:off x="6510462" y="4018781"/>
              <a:ext cx="104775"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58" name="Oval 653"/>
            <p:cNvSpPr>
              <a:spLocks noChangeArrowheads="1"/>
            </p:cNvSpPr>
            <p:nvPr/>
          </p:nvSpPr>
          <p:spPr bwMode="auto">
            <a:xfrm>
              <a:off x="6510462" y="3999731"/>
              <a:ext cx="104775"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59" name="Oval 654"/>
            <p:cNvSpPr>
              <a:spLocks noChangeArrowheads="1"/>
            </p:cNvSpPr>
            <p:nvPr/>
          </p:nvSpPr>
          <p:spPr bwMode="auto">
            <a:xfrm>
              <a:off x="6510462" y="3982268"/>
              <a:ext cx="104775"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60" name="Oval 655"/>
            <p:cNvSpPr>
              <a:spLocks noChangeArrowheads="1"/>
            </p:cNvSpPr>
            <p:nvPr/>
          </p:nvSpPr>
          <p:spPr bwMode="auto">
            <a:xfrm>
              <a:off x="6510462" y="3961631"/>
              <a:ext cx="104775"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61" name="Oval 656"/>
            <p:cNvSpPr>
              <a:spLocks noChangeArrowheads="1"/>
            </p:cNvSpPr>
            <p:nvPr/>
          </p:nvSpPr>
          <p:spPr bwMode="auto">
            <a:xfrm>
              <a:off x="6510462" y="3944168"/>
              <a:ext cx="104775"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62" name="Rectangle 666"/>
            <p:cNvSpPr>
              <a:spLocks noChangeArrowheads="1"/>
            </p:cNvSpPr>
            <p:nvPr/>
          </p:nvSpPr>
          <p:spPr bwMode="auto">
            <a:xfrm>
              <a:off x="5704012" y="4136256"/>
              <a:ext cx="150813"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63" name="Rectangle 667"/>
            <p:cNvSpPr>
              <a:spLocks noChangeArrowheads="1"/>
            </p:cNvSpPr>
            <p:nvPr/>
          </p:nvSpPr>
          <p:spPr bwMode="auto">
            <a:xfrm>
              <a:off x="5716712" y="4144193"/>
              <a:ext cx="125413" cy="144463"/>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64" name="Oval 668"/>
            <p:cNvSpPr>
              <a:spLocks noChangeArrowheads="1"/>
            </p:cNvSpPr>
            <p:nvPr/>
          </p:nvSpPr>
          <p:spPr bwMode="auto">
            <a:xfrm>
              <a:off x="5726237" y="42600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65" name="Oval 669"/>
            <p:cNvSpPr>
              <a:spLocks noChangeArrowheads="1"/>
            </p:cNvSpPr>
            <p:nvPr/>
          </p:nvSpPr>
          <p:spPr bwMode="auto">
            <a:xfrm>
              <a:off x="5726237" y="42410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66" name="Oval 670"/>
            <p:cNvSpPr>
              <a:spLocks noChangeArrowheads="1"/>
            </p:cNvSpPr>
            <p:nvPr/>
          </p:nvSpPr>
          <p:spPr bwMode="auto">
            <a:xfrm>
              <a:off x="5726237" y="42219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67" name="Oval 671"/>
            <p:cNvSpPr>
              <a:spLocks noChangeArrowheads="1"/>
            </p:cNvSpPr>
            <p:nvPr/>
          </p:nvSpPr>
          <p:spPr bwMode="auto">
            <a:xfrm>
              <a:off x="5726237" y="42029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68" name="Oval 672"/>
            <p:cNvSpPr>
              <a:spLocks noChangeArrowheads="1"/>
            </p:cNvSpPr>
            <p:nvPr/>
          </p:nvSpPr>
          <p:spPr bwMode="auto">
            <a:xfrm>
              <a:off x="5726237" y="41854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69" name="Oval 673"/>
            <p:cNvSpPr>
              <a:spLocks noChangeArrowheads="1"/>
            </p:cNvSpPr>
            <p:nvPr/>
          </p:nvSpPr>
          <p:spPr bwMode="auto">
            <a:xfrm>
              <a:off x="5726237" y="41648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70" name="Oval 674"/>
            <p:cNvSpPr>
              <a:spLocks noChangeArrowheads="1"/>
            </p:cNvSpPr>
            <p:nvPr/>
          </p:nvSpPr>
          <p:spPr bwMode="auto">
            <a:xfrm>
              <a:off x="5726237" y="41473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71" name="Rectangle 675"/>
            <p:cNvSpPr>
              <a:spLocks noChangeArrowheads="1"/>
            </p:cNvSpPr>
            <p:nvPr/>
          </p:nvSpPr>
          <p:spPr bwMode="auto">
            <a:xfrm>
              <a:off x="5900862" y="4136256"/>
              <a:ext cx="149225"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72" name="Rectangle 676"/>
            <p:cNvSpPr>
              <a:spLocks noChangeArrowheads="1"/>
            </p:cNvSpPr>
            <p:nvPr/>
          </p:nvSpPr>
          <p:spPr bwMode="auto">
            <a:xfrm>
              <a:off x="5911975" y="4144193"/>
              <a:ext cx="127000" cy="144463"/>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73" name="Oval 677"/>
            <p:cNvSpPr>
              <a:spLocks noChangeArrowheads="1"/>
            </p:cNvSpPr>
            <p:nvPr/>
          </p:nvSpPr>
          <p:spPr bwMode="auto">
            <a:xfrm>
              <a:off x="5921500" y="4260081"/>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74" name="Oval 678"/>
            <p:cNvSpPr>
              <a:spLocks noChangeArrowheads="1"/>
            </p:cNvSpPr>
            <p:nvPr/>
          </p:nvSpPr>
          <p:spPr bwMode="auto">
            <a:xfrm>
              <a:off x="5921500" y="4241031"/>
              <a:ext cx="106362"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75" name="Oval 679"/>
            <p:cNvSpPr>
              <a:spLocks noChangeArrowheads="1"/>
            </p:cNvSpPr>
            <p:nvPr/>
          </p:nvSpPr>
          <p:spPr bwMode="auto">
            <a:xfrm>
              <a:off x="5921500" y="4221981"/>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76" name="Oval 680"/>
            <p:cNvSpPr>
              <a:spLocks noChangeArrowheads="1"/>
            </p:cNvSpPr>
            <p:nvPr/>
          </p:nvSpPr>
          <p:spPr bwMode="auto">
            <a:xfrm>
              <a:off x="5921500" y="4202931"/>
              <a:ext cx="106362"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77" name="Oval 681"/>
            <p:cNvSpPr>
              <a:spLocks noChangeArrowheads="1"/>
            </p:cNvSpPr>
            <p:nvPr/>
          </p:nvSpPr>
          <p:spPr bwMode="auto">
            <a:xfrm>
              <a:off x="5921500" y="4185468"/>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78" name="Oval 682"/>
            <p:cNvSpPr>
              <a:spLocks noChangeArrowheads="1"/>
            </p:cNvSpPr>
            <p:nvPr/>
          </p:nvSpPr>
          <p:spPr bwMode="auto">
            <a:xfrm>
              <a:off x="5921500" y="4164831"/>
              <a:ext cx="106362"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79" name="Oval 683"/>
            <p:cNvSpPr>
              <a:spLocks noChangeArrowheads="1"/>
            </p:cNvSpPr>
            <p:nvPr/>
          </p:nvSpPr>
          <p:spPr bwMode="auto">
            <a:xfrm>
              <a:off x="5921500" y="4147368"/>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80" name="Rectangle 684"/>
            <p:cNvSpPr>
              <a:spLocks noChangeArrowheads="1"/>
            </p:cNvSpPr>
            <p:nvPr/>
          </p:nvSpPr>
          <p:spPr bwMode="auto">
            <a:xfrm>
              <a:off x="6096125" y="4136256"/>
              <a:ext cx="149225"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81" name="Rectangle 685"/>
            <p:cNvSpPr>
              <a:spLocks noChangeArrowheads="1"/>
            </p:cNvSpPr>
            <p:nvPr/>
          </p:nvSpPr>
          <p:spPr bwMode="auto">
            <a:xfrm>
              <a:off x="6107237" y="4144193"/>
              <a:ext cx="127000" cy="144463"/>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82" name="Oval 686"/>
            <p:cNvSpPr>
              <a:spLocks noChangeArrowheads="1"/>
            </p:cNvSpPr>
            <p:nvPr/>
          </p:nvSpPr>
          <p:spPr bwMode="auto">
            <a:xfrm>
              <a:off x="6118350" y="4260081"/>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83" name="Oval 687"/>
            <p:cNvSpPr>
              <a:spLocks noChangeArrowheads="1"/>
            </p:cNvSpPr>
            <p:nvPr/>
          </p:nvSpPr>
          <p:spPr bwMode="auto">
            <a:xfrm>
              <a:off x="6118350" y="4241031"/>
              <a:ext cx="106362"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84" name="Oval 688"/>
            <p:cNvSpPr>
              <a:spLocks noChangeArrowheads="1"/>
            </p:cNvSpPr>
            <p:nvPr/>
          </p:nvSpPr>
          <p:spPr bwMode="auto">
            <a:xfrm>
              <a:off x="6118350" y="4221981"/>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85" name="Oval 689"/>
            <p:cNvSpPr>
              <a:spLocks noChangeArrowheads="1"/>
            </p:cNvSpPr>
            <p:nvPr/>
          </p:nvSpPr>
          <p:spPr bwMode="auto">
            <a:xfrm>
              <a:off x="6118350" y="4202931"/>
              <a:ext cx="106362"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86" name="Oval 690"/>
            <p:cNvSpPr>
              <a:spLocks noChangeArrowheads="1"/>
            </p:cNvSpPr>
            <p:nvPr/>
          </p:nvSpPr>
          <p:spPr bwMode="auto">
            <a:xfrm>
              <a:off x="6118350" y="4185468"/>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87" name="Oval 691"/>
            <p:cNvSpPr>
              <a:spLocks noChangeArrowheads="1"/>
            </p:cNvSpPr>
            <p:nvPr/>
          </p:nvSpPr>
          <p:spPr bwMode="auto">
            <a:xfrm>
              <a:off x="6118350" y="4164831"/>
              <a:ext cx="106362"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88" name="Oval 692"/>
            <p:cNvSpPr>
              <a:spLocks noChangeArrowheads="1"/>
            </p:cNvSpPr>
            <p:nvPr/>
          </p:nvSpPr>
          <p:spPr bwMode="auto">
            <a:xfrm>
              <a:off x="6118350" y="4147368"/>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89" name="Rectangle 693"/>
            <p:cNvSpPr>
              <a:spLocks noChangeArrowheads="1"/>
            </p:cNvSpPr>
            <p:nvPr/>
          </p:nvSpPr>
          <p:spPr bwMode="auto">
            <a:xfrm>
              <a:off x="6291387" y="4136256"/>
              <a:ext cx="150813"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90" name="Rectangle 694"/>
            <p:cNvSpPr>
              <a:spLocks noChangeArrowheads="1"/>
            </p:cNvSpPr>
            <p:nvPr/>
          </p:nvSpPr>
          <p:spPr bwMode="auto">
            <a:xfrm>
              <a:off x="6304087" y="4144193"/>
              <a:ext cx="125413" cy="144463"/>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91" name="Oval 695"/>
            <p:cNvSpPr>
              <a:spLocks noChangeArrowheads="1"/>
            </p:cNvSpPr>
            <p:nvPr/>
          </p:nvSpPr>
          <p:spPr bwMode="auto">
            <a:xfrm>
              <a:off x="6313612" y="42600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92" name="Oval 696"/>
            <p:cNvSpPr>
              <a:spLocks noChangeArrowheads="1"/>
            </p:cNvSpPr>
            <p:nvPr/>
          </p:nvSpPr>
          <p:spPr bwMode="auto">
            <a:xfrm>
              <a:off x="6313612" y="42410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93" name="Oval 697"/>
            <p:cNvSpPr>
              <a:spLocks noChangeArrowheads="1"/>
            </p:cNvSpPr>
            <p:nvPr/>
          </p:nvSpPr>
          <p:spPr bwMode="auto">
            <a:xfrm>
              <a:off x="6313612" y="42219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94" name="Oval 698"/>
            <p:cNvSpPr>
              <a:spLocks noChangeArrowheads="1"/>
            </p:cNvSpPr>
            <p:nvPr/>
          </p:nvSpPr>
          <p:spPr bwMode="auto">
            <a:xfrm>
              <a:off x="6313612" y="42029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95" name="Oval 699"/>
            <p:cNvSpPr>
              <a:spLocks noChangeArrowheads="1"/>
            </p:cNvSpPr>
            <p:nvPr/>
          </p:nvSpPr>
          <p:spPr bwMode="auto">
            <a:xfrm>
              <a:off x="6313612" y="41854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96" name="Oval 700"/>
            <p:cNvSpPr>
              <a:spLocks noChangeArrowheads="1"/>
            </p:cNvSpPr>
            <p:nvPr/>
          </p:nvSpPr>
          <p:spPr bwMode="auto">
            <a:xfrm>
              <a:off x="6313612" y="41648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97" name="Oval 701"/>
            <p:cNvSpPr>
              <a:spLocks noChangeArrowheads="1"/>
            </p:cNvSpPr>
            <p:nvPr/>
          </p:nvSpPr>
          <p:spPr bwMode="auto">
            <a:xfrm>
              <a:off x="6313612" y="41473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98" name="Rectangle 702"/>
            <p:cNvSpPr>
              <a:spLocks noChangeArrowheads="1"/>
            </p:cNvSpPr>
            <p:nvPr/>
          </p:nvSpPr>
          <p:spPr bwMode="auto">
            <a:xfrm>
              <a:off x="6488237" y="4136256"/>
              <a:ext cx="149225"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99" name="Rectangle 703"/>
            <p:cNvSpPr>
              <a:spLocks noChangeArrowheads="1"/>
            </p:cNvSpPr>
            <p:nvPr/>
          </p:nvSpPr>
          <p:spPr bwMode="auto">
            <a:xfrm>
              <a:off x="6499350" y="4144193"/>
              <a:ext cx="127000" cy="144463"/>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00" name="Oval 704"/>
            <p:cNvSpPr>
              <a:spLocks noChangeArrowheads="1"/>
            </p:cNvSpPr>
            <p:nvPr/>
          </p:nvSpPr>
          <p:spPr bwMode="auto">
            <a:xfrm>
              <a:off x="6510462" y="4260081"/>
              <a:ext cx="104775"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01" name="Oval 705"/>
            <p:cNvSpPr>
              <a:spLocks noChangeArrowheads="1"/>
            </p:cNvSpPr>
            <p:nvPr/>
          </p:nvSpPr>
          <p:spPr bwMode="auto">
            <a:xfrm>
              <a:off x="6510462" y="4241031"/>
              <a:ext cx="104775"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02" name="Oval 706"/>
            <p:cNvSpPr>
              <a:spLocks noChangeArrowheads="1"/>
            </p:cNvSpPr>
            <p:nvPr/>
          </p:nvSpPr>
          <p:spPr bwMode="auto">
            <a:xfrm>
              <a:off x="6510462" y="4221981"/>
              <a:ext cx="104775"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03" name="Oval 707"/>
            <p:cNvSpPr>
              <a:spLocks noChangeArrowheads="1"/>
            </p:cNvSpPr>
            <p:nvPr/>
          </p:nvSpPr>
          <p:spPr bwMode="auto">
            <a:xfrm>
              <a:off x="6510462" y="4202931"/>
              <a:ext cx="104775"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04" name="Oval 708"/>
            <p:cNvSpPr>
              <a:spLocks noChangeArrowheads="1"/>
            </p:cNvSpPr>
            <p:nvPr/>
          </p:nvSpPr>
          <p:spPr bwMode="auto">
            <a:xfrm>
              <a:off x="6510462" y="4185468"/>
              <a:ext cx="104775"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05" name="Oval 709"/>
            <p:cNvSpPr>
              <a:spLocks noChangeArrowheads="1"/>
            </p:cNvSpPr>
            <p:nvPr/>
          </p:nvSpPr>
          <p:spPr bwMode="auto">
            <a:xfrm>
              <a:off x="6510462" y="4164831"/>
              <a:ext cx="104775"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06" name="Oval 710"/>
            <p:cNvSpPr>
              <a:spLocks noChangeArrowheads="1"/>
            </p:cNvSpPr>
            <p:nvPr/>
          </p:nvSpPr>
          <p:spPr bwMode="auto">
            <a:xfrm>
              <a:off x="6510462" y="4147368"/>
              <a:ext cx="104775"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07" name="Rectangle 711"/>
            <p:cNvSpPr>
              <a:spLocks noChangeArrowheads="1"/>
            </p:cNvSpPr>
            <p:nvPr/>
          </p:nvSpPr>
          <p:spPr bwMode="auto">
            <a:xfrm>
              <a:off x="6859712" y="3933056"/>
              <a:ext cx="150813"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08" name="Rectangle 712"/>
            <p:cNvSpPr>
              <a:spLocks noChangeArrowheads="1"/>
            </p:cNvSpPr>
            <p:nvPr/>
          </p:nvSpPr>
          <p:spPr bwMode="auto">
            <a:xfrm>
              <a:off x="6872412" y="3939406"/>
              <a:ext cx="127000" cy="146050"/>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09" name="Oval 713"/>
            <p:cNvSpPr>
              <a:spLocks noChangeArrowheads="1"/>
            </p:cNvSpPr>
            <p:nvPr/>
          </p:nvSpPr>
          <p:spPr bwMode="auto">
            <a:xfrm>
              <a:off x="6881937" y="40568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10" name="Oval 714"/>
            <p:cNvSpPr>
              <a:spLocks noChangeArrowheads="1"/>
            </p:cNvSpPr>
            <p:nvPr/>
          </p:nvSpPr>
          <p:spPr bwMode="auto">
            <a:xfrm>
              <a:off x="6881937" y="40378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11" name="Oval 715"/>
            <p:cNvSpPr>
              <a:spLocks noChangeArrowheads="1"/>
            </p:cNvSpPr>
            <p:nvPr/>
          </p:nvSpPr>
          <p:spPr bwMode="auto">
            <a:xfrm>
              <a:off x="6881937" y="40187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12" name="Oval 716"/>
            <p:cNvSpPr>
              <a:spLocks noChangeArrowheads="1"/>
            </p:cNvSpPr>
            <p:nvPr/>
          </p:nvSpPr>
          <p:spPr bwMode="auto">
            <a:xfrm>
              <a:off x="6881937" y="39997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13" name="Oval 717"/>
            <p:cNvSpPr>
              <a:spLocks noChangeArrowheads="1"/>
            </p:cNvSpPr>
            <p:nvPr/>
          </p:nvSpPr>
          <p:spPr bwMode="auto">
            <a:xfrm>
              <a:off x="6881937" y="39822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14" name="Oval 718"/>
            <p:cNvSpPr>
              <a:spLocks noChangeArrowheads="1"/>
            </p:cNvSpPr>
            <p:nvPr/>
          </p:nvSpPr>
          <p:spPr bwMode="auto">
            <a:xfrm>
              <a:off x="6881937" y="39616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15" name="Oval 719"/>
            <p:cNvSpPr>
              <a:spLocks noChangeArrowheads="1"/>
            </p:cNvSpPr>
            <p:nvPr/>
          </p:nvSpPr>
          <p:spPr bwMode="auto">
            <a:xfrm>
              <a:off x="6881937" y="39441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16" name="Rectangle 720"/>
            <p:cNvSpPr>
              <a:spLocks noChangeArrowheads="1"/>
            </p:cNvSpPr>
            <p:nvPr/>
          </p:nvSpPr>
          <p:spPr bwMode="auto">
            <a:xfrm>
              <a:off x="7056562" y="3933056"/>
              <a:ext cx="149225"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17" name="Rectangle 721"/>
            <p:cNvSpPr>
              <a:spLocks noChangeArrowheads="1"/>
            </p:cNvSpPr>
            <p:nvPr/>
          </p:nvSpPr>
          <p:spPr bwMode="auto">
            <a:xfrm>
              <a:off x="7067675" y="3939406"/>
              <a:ext cx="127000" cy="146050"/>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18" name="Oval 722"/>
            <p:cNvSpPr>
              <a:spLocks noChangeArrowheads="1"/>
            </p:cNvSpPr>
            <p:nvPr/>
          </p:nvSpPr>
          <p:spPr bwMode="auto">
            <a:xfrm>
              <a:off x="7078787" y="40568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19" name="Oval 723"/>
            <p:cNvSpPr>
              <a:spLocks noChangeArrowheads="1"/>
            </p:cNvSpPr>
            <p:nvPr/>
          </p:nvSpPr>
          <p:spPr bwMode="auto">
            <a:xfrm>
              <a:off x="7078787" y="40378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20" name="Oval 724"/>
            <p:cNvSpPr>
              <a:spLocks noChangeArrowheads="1"/>
            </p:cNvSpPr>
            <p:nvPr/>
          </p:nvSpPr>
          <p:spPr bwMode="auto">
            <a:xfrm>
              <a:off x="7078787" y="40187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21" name="Oval 725"/>
            <p:cNvSpPr>
              <a:spLocks noChangeArrowheads="1"/>
            </p:cNvSpPr>
            <p:nvPr/>
          </p:nvSpPr>
          <p:spPr bwMode="auto">
            <a:xfrm>
              <a:off x="7078787" y="39997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22" name="Oval 726"/>
            <p:cNvSpPr>
              <a:spLocks noChangeArrowheads="1"/>
            </p:cNvSpPr>
            <p:nvPr/>
          </p:nvSpPr>
          <p:spPr bwMode="auto">
            <a:xfrm>
              <a:off x="7078787" y="39822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23" name="Oval 727"/>
            <p:cNvSpPr>
              <a:spLocks noChangeArrowheads="1"/>
            </p:cNvSpPr>
            <p:nvPr/>
          </p:nvSpPr>
          <p:spPr bwMode="auto">
            <a:xfrm>
              <a:off x="7078787" y="39616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24" name="Oval 728"/>
            <p:cNvSpPr>
              <a:spLocks noChangeArrowheads="1"/>
            </p:cNvSpPr>
            <p:nvPr/>
          </p:nvSpPr>
          <p:spPr bwMode="auto">
            <a:xfrm>
              <a:off x="7078787" y="39441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25" name="Rectangle 729"/>
            <p:cNvSpPr>
              <a:spLocks noChangeArrowheads="1"/>
            </p:cNvSpPr>
            <p:nvPr/>
          </p:nvSpPr>
          <p:spPr bwMode="auto">
            <a:xfrm>
              <a:off x="7251825" y="3933056"/>
              <a:ext cx="150812"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126" name="Rectangle 730"/>
            <p:cNvSpPr>
              <a:spLocks noChangeArrowheads="1"/>
            </p:cNvSpPr>
            <p:nvPr/>
          </p:nvSpPr>
          <p:spPr bwMode="auto">
            <a:xfrm>
              <a:off x="7264525" y="3939406"/>
              <a:ext cx="125412" cy="146050"/>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127" name="Oval 731"/>
            <p:cNvSpPr>
              <a:spLocks noChangeArrowheads="1"/>
            </p:cNvSpPr>
            <p:nvPr/>
          </p:nvSpPr>
          <p:spPr bwMode="auto">
            <a:xfrm>
              <a:off x="7274050" y="4056881"/>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128" name="Oval 732"/>
            <p:cNvSpPr>
              <a:spLocks noChangeArrowheads="1"/>
            </p:cNvSpPr>
            <p:nvPr/>
          </p:nvSpPr>
          <p:spPr bwMode="auto">
            <a:xfrm>
              <a:off x="7274050" y="4037831"/>
              <a:ext cx="106362"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129" name="Oval 733"/>
            <p:cNvSpPr>
              <a:spLocks noChangeArrowheads="1"/>
            </p:cNvSpPr>
            <p:nvPr/>
          </p:nvSpPr>
          <p:spPr bwMode="auto">
            <a:xfrm>
              <a:off x="7274050" y="4018781"/>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130" name="Oval 734"/>
            <p:cNvSpPr>
              <a:spLocks noChangeArrowheads="1"/>
            </p:cNvSpPr>
            <p:nvPr/>
          </p:nvSpPr>
          <p:spPr bwMode="auto">
            <a:xfrm>
              <a:off x="7274050" y="3999731"/>
              <a:ext cx="106362"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131" name="Oval 735"/>
            <p:cNvSpPr>
              <a:spLocks noChangeArrowheads="1"/>
            </p:cNvSpPr>
            <p:nvPr/>
          </p:nvSpPr>
          <p:spPr bwMode="auto">
            <a:xfrm>
              <a:off x="7274050" y="3982268"/>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132" name="Oval 736"/>
            <p:cNvSpPr>
              <a:spLocks noChangeArrowheads="1"/>
            </p:cNvSpPr>
            <p:nvPr/>
          </p:nvSpPr>
          <p:spPr bwMode="auto">
            <a:xfrm>
              <a:off x="7274050" y="3961631"/>
              <a:ext cx="106362"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133" name="Oval 737"/>
            <p:cNvSpPr>
              <a:spLocks noChangeArrowheads="1"/>
            </p:cNvSpPr>
            <p:nvPr/>
          </p:nvSpPr>
          <p:spPr bwMode="auto">
            <a:xfrm>
              <a:off x="7274050" y="3944168"/>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134" name="Rectangle 738"/>
            <p:cNvSpPr>
              <a:spLocks noChangeArrowheads="1"/>
            </p:cNvSpPr>
            <p:nvPr/>
          </p:nvSpPr>
          <p:spPr bwMode="auto">
            <a:xfrm>
              <a:off x="7448675" y="3933056"/>
              <a:ext cx="149225"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35" name="Rectangle 739"/>
            <p:cNvSpPr>
              <a:spLocks noChangeArrowheads="1"/>
            </p:cNvSpPr>
            <p:nvPr/>
          </p:nvSpPr>
          <p:spPr bwMode="auto">
            <a:xfrm>
              <a:off x="7459787" y="3939406"/>
              <a:ext cx="127000" cy="146050"/>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36" name="Oval 740"/>
            <p:cNvSpPr>
              <a:spLocks noChangeArrowheads="1"/>
            </p:cNvSpPr>
            <p:nvPr/>
          </p:nvSpPr>
          <p:spPr bwMode="auto">
            <a:xfrm>
              <a:off x="7470900" y="4056881"/>
              <a:ext cx="104775"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37" name="Oval 741"/>
            <p:cNvSpPr>
              <a:spLocks noChangeArrowheads="1"/>
            </p:cNvSpPr>
            <p:nvPr/>
          </p:nvSpPr>
          <p:spPr bwMode="auto">
            <a:xfrm>
              <a:off x="7470900" y="4037831"/>
              <a:ext cx="104775"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38" name="Oval 742"/>
            <p:cNvSpPr>
              <a:spLocks noChangeArrowheads="1"/>
            </p:cNvSpPr>
            <p:nvPr/>
          </p:nvSpPr>
          <p:spPr bwMode="auto">
            <a:xfrm>
              <a:off x="7470900" y="4018781"/>
              <a:ext cx="104775"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39" name="Oval 743"/>
            <p:cNvSpPr>
              <a:spLocks noChangeArrowheads="1"/>
            </p:cNvSpPr>
            <p:nvPr/>
          </p:nvSpPr>
          <p:spPr bwMode="auto">
            <a:xfrm>
              <a:off x="7470900" y="3999731"/>
              <a:ext cx="104775"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40" name="Oval 744"/>
            <p:cNvSpPr>
              <a:spLocks noChangeArrowheads="1"/>
            </p:cNvSpPr>
            <p:nvPr/>
          </p:nvSpPr>
          <p:spPr bwMode="auto">
            <a:xfrm>
              <a:off x="7470900" y="3982268"/>
              <a:ext cx="104775"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41" name="Oval 745"/>
            <p:cNvSpPr>
              <a:spLocks noChangeArrowheads="1"/>
            </p:cNvSpPr>
            <p:nvPr/>
          </p:nvSpPr>
          <p:spPr bwMode="auto">
            <a:xfrm>
              <a:off x="7470900" y="3961631"/>
              <a:ext cx="104775"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42" name="Oval 746"/>
            <p:cNvSpPr>
              <a:spLocks noChangeArrowheads="1"/>
            </p:cNvSpPr>
            <p:nvPr/>
          </p:nvSpPr>
          <p:spPr bwMode="auto">
            <a:xfrm>
              <a:off x="7470900" y="3944168"/>
              <a:ext cx="104775"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43" name="Rectangle 747"/>
            <p:cNvSpPr>
              <a:spLocks noChangeArrowheads="1"/>
            </p:cNvSpPr>
            <p:nvPr/>
          </p:nvSpPr>
          <p:spPr bwMode="auto">
            <a:xfrm>
              <a:off x="7643937" y="3933056"/>
              <a:ext cx="150813"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44" name="Rectangle 748"/>
            <p:cNvSpPr>
              <a:spLocks noChangeArrowheads="1"/>
            </p:cNvSpPr>
            <p:nvPr/>
          </p:nvSpPr>
          <p:spPr bwMode="auto">
            <a:xfrm>
              <a:off x="7655050" y="3939406"/>
              <a:ext cx="127000" cy="146050"/>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45" name="Oval 749"/>
            <p:cNvSpPr>
              <a:spLocks noChangeArrowheads="1"/>
            </p:cNvSpPr>
            <p:nvPr/>
          </p:nvSpPr>
          <p:spPr bwMode="auto">
            <a:xfrm>
              <a:off x="7666162" y="40568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46" name="Oval 750"/>
            <p:cNvSpPr>
              <a:spLocks noChangeArrowheads="1"/>
            </p:cNvSpPr>
            <p:nvPr/>
          </p:nvSpPr>
          <p:spPr bwMode="auto">
            <a:xfrm>
              <a:off x="7666162" y="40378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47" name="Oval 751"/>
            <p:cNvSpPr>
              <a:spLocks noChangeArrowheads="1"/>
            </p:cNvSpPr>
            <p:nvPr/>
          </p:nvSpPr>
          <p:spPr bwMode="auto">
            <a:xfrm>
              <a:off x="7666162" y="40187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48" name="Oval 752"/>
            <p:cNvSpPr>
              <a:spLocks noChangeArrowheads="1"/>
            </p:cNvSpPr>
            <p:nvPr/>
          </p:nvSpPr>
          <p:spPr bwMode="auto">
            <a:xfrm>
              <a:off x="7666162" y="39997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49" name="Oval 753"/>
            <p:cNvSpPr>
              <a:spLocks noChangeArrowheads="1"/>
            </p:cNvSpPr>
            <p:nvPr/>
          </p:nvSpPr>
          <p:spPr bwMode="auto">
            <a:xfrm>
              <a:off x="7666162" y="39822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50" name="Oval 754"/>
            <p:cNvSpPr>
              <a:spLocks noChangeArrowheads="1"/>
            </p:cNvSpPr>
            <p:nvPr/>
          </p:nvSpPr>
          <p:spPr bwMode="auto">
            <a:xfrm>
              <a:off x="7666162" y="39616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51" name="Oval 755"/>
            <p:cNvSpPr>
              <a:spLocks noChangeArrowheads="1"/>
            </p:cNvSpPr>
            <p:nvPr/>
          </p:nvSpPr>
          <p:spPr bwMode="auto">
            <a:xfrm>
              <a:off x="7666162" y="39441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52" name="Rectangle 756"/>
            <p:cNvSpPr>
              <a:spLocks noChangeArrowheads="1"/>
            </p:cNvSpPr>
            <p:nvPr/>
          </p:nvSpPr>
          <p:spPr bwMode="auto">
            <a:xfrm>
              <a:off x="7839200" y="3933056"/>
              <a:ext cx="150812"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53" name="Rectangle 757"/>
            <p:cNvSpPr>
              <a:spLocks noChangeArrowheads="1"/>
            </p:cNvSpPr>
            <p:nvPr/>
          </p:nvSpPr>
          <p:spPr bwMode="auto">
            <a:xfrm>
              <a:off x="7851900" y="3939406"/>
              <a:ext cx="127000" cy="146050"/>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54" name="Rectangle 765"/>
            <p:cNvSpPr>
              <a:spLocks noChangeArrowheads="1"/>
            </p:cNvSpPr>
            <p:nvPr/>
          </p:nvSpPr>
          <p:spPr bwMode="auto">
            <a:xfrm>
              <a:off x="6859712" y="4136256"/>
              <a:ext cx="150813"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55" name="Rectangle 766"/>
            <p:cNvSpPr>
              <a:spLocks noChangeArrowheads="1"/>
            </p:cNvSpPr>
            <p:nvPr/>
          </p:nvSpPr>
          <p:spPr bwMode="auto">
            <a:xfrm>
              <a:off x="6872412" y="4144193"/>
              <a:ext cx="127000" cy="144463"/>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56" name="Oval 767"/>
            <p:cNvSpPr>
              <a:spLocks noChangeArrowheads="1"/>
            </p:cNvSpPr>
            <p:nvPr/>
          </p:nvSpPr>
          <p:spPr bwMode="auto">
            <a:xfrm>
              <a:off x="6881937" y="42600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57" name="Oval 768"/>
            <p:cNvSpPr>
              <a:spLocks noChangeArrowheads="1"/>
            </p:cNvSpPr>
            <p:nvPr/>
          </p:nvSpPr>
          <p:spPr bwMode="auto">
            <a:xfrm>
              <a:off x="6881937" y="42410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58" name="Oval 769"/>
            <p:cNvSpPr>
              <a:spLocks noChangeArrowheads="1"/>
            </p:cNvSpPr>
            <p:nvPr/>
          </p:nvSpPr>
          <p:spPr bwMode="auto">
            <a:xfrm>
              <a:off x="6881937" y="42219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59" name="Oval 770"/>
            <p:cNvSpPr>
              <a:spLocks noChangeArrowheads="1"/>
            </p:cNvSpPr>
            <p:nvPr/>
          </p:nvSpPr>
          <p:spPr bwMode="auto">
            <a:xfrm>
              <a:off x="6881937" y="42029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60" name="Oval 771"/>
            <p:cNvSpPr>
              <a:spLocks noChangeArrowheads="1"/>
            </p:cNvSpPr>
            <p:nvPr/>
          </p:nvSpPr>
          <p:spPr bwMode="auto">
            <a:xfrm>
              <a:off x="6881937" y="41854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61" name="Oval 772"/>
            <p:cNvSpPr>
              <a:spLocks noChangeArrowheads="1"/>
            </p:cNvSpPr>
            <p:nvPr/>
          </p:nvSpPr>
          <p:spPr bwMode="auto">
            <a:xfrm>
              <a:off x="6881937" y="41648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62" name="Oval 773"/>
            <p:cNvSpPr>
              <a:spLocks noChangeArrowheads="1"/>
            </p:cNvSpPr>
            <p:nvPr/>
          </p:nvSpPr>
          <p:spPr bwMode="auto">
            <a:xfrm>
              <a:off x="6881937" y="41473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63" name="Rectangle 774"/>
            <p:cNvSpPr>
              <a:spLocks noChangeArrowheads="1"/>
            </p:cNvSpPr>
            <p:nvPr/>
          </p:nvSpPr>
          <p:spPr bwMode="auto">
            <a:xfrm>
              <a:off x="7056562" y="4136256"/>
              <a:ext cx="149225"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64" name="Rectangle 775"/>
            <p:cNvSpPr>
              <a:spLocks noChangeArrowheads="1"/>
            </p:cNvSpPr>
            <p:nvPr/>
          </p:nvSpPr>
          <p:spPr bwMode="auto">
            <a:xfrm>
              <a:off x="7067675" y="4144193"/>
              <a:ext cx="127000" cy="144463"/>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65" name="Oval 776"/>
            <p:cNvSpPr>
              <a:spLocks noChangeArrowheads="1"/>
            </p:cNvSpPr>
            <p:nvPr/>
          </p:nvSpPr>
          <p:spPr bwMode="auto">
            <a:xfrm>
              <a:off x="7078787" y="42600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66" name="Oval 777"/>
            <p:cNvSpPr>
              <a:spLocks noChangeArrowheads="1"/>
            </p:cNvSpPr>
            <p:nvPr/>
          </p:nvSpPr>
          <p:spPr bwMode="auto">
            <a:xfrm>
              <a:off x="7078787" y="42410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67" name="Oval 778"/>
            <p:cNvSpPr>
              <a:spLocks noChangeArrowheads="1"/>
            </p:cNvSpPr>
            <p:nvPr/>
          </p:nvSpPr>
          <p:spPr bwMode="auto">
            <a:xfrm>
              <a:off x="7078787" y="42219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68" name="Oval 779"/>
            <p:cNvSpPr>
              <a:spLocks noChangeArrowheads="1"/>
            </p:cNvSpPr>
            <p:nvPr/>
          </p:nvSpPr>
          <p:spPr bwMode="auto">
            <a:xfrm>
              <a:off x="7078787" y="42029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69" name="Oval 780"/>
            <p:cNvSpPr>
              <a:spLocks noChangeArrowheads="1"/>
            </p:cNvSpPr>
            <p:nvPr/>
          </p:nvSpPr>
          <p:spPr bwMode="auto">
            <a:xfrm>
              <a:off x="7078787" y="41854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70" name="Oval 781"/>
            <p:cNvSpPr>
              <a:spLocks noChangeArrowheads="1"/>
            </p:cNvSpPr>
            <p:nvPr/>
          </p:nvSpPr>
          <p:spPr bwMode="auto">
            <a:xfrm>
              <a:off x="7078787" y="41648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71" name="Oval 782"/>
            <p:cNvSpPr>
              <a:spLocks noChangeArrowheads="1"/>
            </p:cNvSpPr>
            <p:nvPr/>
          </p:nvSpPr>
          <p:spPr bwMode="auto">
            <a:xfrm>
              <a:off x="7078787" y="41473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72" name="Rectangle 783"/>
            <p:cNvSpPr>
              <a:spLocks noChangeArrowheads="1"/>
            </p:cNvSpPr>
            <p:nvPr/>
          </p:nvSpPr>
          <p:spPr bwMode="auto">
            <a:xfrm>
              <a:off x="7251825" y="4136256"/>
              <a:ext cx="150812"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173" name="Rectangle 784"/>
            <p:cNvSpPr>
              <a:spLocks noChangeArrowheads="1"/>
            </p:cNvSpPr>
            <p:nvPr/>
          </p:nvSpPr>
          <p:spPr bwMode="auto">
            <a:xfrm>
              <a:off x="7264525" y="4144193"/>
              <a:ext cx="125412" cy="144463"/>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174" name="Oval 785"/>
            <p:cNvSpPr>
              <a:spLocks noChangeArrowheads="1"/>
            </p:cNvSpPr>
            <p:nvPr/>
          </p:nvSpPr>
          <p:spPr bwMode="auto">
            <a:xfrm>
              <a:off x="7274050" y="4260081"/>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175" name="Oval 786"/>
            <p:cNvSpPr>
              <a:spLocks noChangeArrowheads="1"/>
            </p:cNvSpPr>
            <p:nvPr/>
          </p:nvSpPr>
          <p:spPr bwMode="auto">
            <a:xfrm>
              <a:off x="7274050" y="4241031"/>
              <a:ext cx="106362"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176" name="Oval 787"/>
            <p:cNvSpPr>
              <a:spLocks noChangeArrowheads="1"/>
            </p:cNvSpPr>
            <p:nvPr/>
          </p:nvSpPr>
          <p:spPr bwMode="auto">
            <a:xfrm>
              <a:off x="7274050" y="4221981"/>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177" name="Oval 788"/>
            <p:cNvSpPr>
              <a:spLocks noChangeArrowheads="1"/>
            </p:cNvSpPr>
            <p:nvPr/>
          </p:nvSpPr>
          <p:spPr bwMode="auto">
            <a:xfrm>
              <a:off x="7274050" y="4202931"/>
              <a:ext cx="106362"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178" name="Oval 789"/>
            <p:cNvSpPr>
              <a:spLocks noChangeArrowheads="1"/>
            </p:cNvSpPr>
            <p:nvPr/>
          </p:nvSpPr>
          <p:spPr bwMode="auto">
            <a:xfrm>
              <a:off x="7274050" y="4185468"/>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179" name="Oval 790"/>
            <p:cNvSpPr>
              <a:spLocks noChangeArrowheads="1"/>
            </p:cNvSpPr>
            <p:nvPr/>
          </p:nvSpPr>
          <p:spPr bwMode="auto">
            <a:xfrm>
              <a:off x="7274050" y="4164831"/>
              <a:ext cx="106362"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180" name="Oval 791"/>
            <p:cNvSpPr>
              <a:spLocks noChangeArrowheads="1"/>
            </p:cNvSpPr>
            <p:nvPr/>
          </p:nvSpPr>
          <p:spPr bwMode="auto">
            <a:xfrm>
              <a:off x="7274050" y="4147368"/>
              <a:ext cx="106362"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a:solidFill>
                  <a:srgbClr val="FFFFFF"/>
                </a:solidFill>
                <a:latin typeface="Arial"/>
                <a:ea typeface="ＭＳ Ｐゴシック"/>
                <a:cs typeface="Arial"/>
              </a:endParaRPr>
            </a:p>
          </p:txBody>
        </p:sp>
        <p:sp>
          <p:nvSpPr>
            <p:cNvPr id="181" name="Rectangle 792"/>
            <p:cNvSpPr>
              <a:spLocks noChangeArrowheads="1"/>
            </p:cNvSpPr>
            <p:nvPr/>
          </p:nvSpPr>
          <p:spPr bwMode="auto">
            <a:xfrm>
              <a:off x="7448675" y="4136256"/>
              <a:ext cx="149225"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82" name="Rectangle 793"/>
            <p:cNvSpPr>
              <a:spLocks noChangeArrowheads="1"/>
            </p:cNvSpPr>
            <p:nvPr/>
          </p:nvSpPr>
          <p:spPr bwMode="auto">
            <a:xfrm>
              <a:off x="7459787" y="4144193"/>
              <a:ext cx="127000" cy="144463"/>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83" name="Oval 794"/>
            <p:cNvSpPr>
              <a:spLocks noChangeArrowheads="1"/>
            </p:cNvSpPr>
            <p:nvPr/>
          </p:nvSpPr>
          <p:spPr bwMode="auto">
            <a:xfrm>
              <a:off x="7470900" y="4260081"/>
              <a:ext cx="104775"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84" name="Oval 795"/>
            <p:cNvSpPr>
              <a:spLocks noChangeArrowheads="1"/>
            </p:cNvSpPr>
            <p:nvPr/>
          </p:nvSpPr>
          <p:spPr bwMode="auto">
            <a:xfrm>
              <a:off x="7470900" y="4241031"/>
              <a:ext cx="104775"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85" name="Oval 796"/>
            <p:cNvSpPr>
              <a:spLocks noChangeArrowheads="1"/>
            </p:cNvSpPr>
            <p:nvPr/>
          </p:nvSpPr>
          <p:spPr bwMode="auto">
            <a:xfrm>
              <a:off x="7470900" y="4221981"/>
              <a:ext cx="104775"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86" name="Oval 797"/>
            <p:cNvSpPr>
              <a:spLocks noChangeArrowheads="1"/>
            </p:cNvSpPr>
            <p:nvPr/>
          </p:nvSpPr>
          <p:spPr bwMode="auto">
            <a:xfrm>
              <a:off x="7470900" y="4202931"/>
              <a:ext cx="104775"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87" name="Oval 798"/>
            <p:cNvSpPr>
              <a:spLocks noChangeArrowheads="1"/>
            </p:cNvSpPr>
            <p:nvPr/>
          </p:nvSpPr>
          <p:spPr bwMode="auto">
            <a:xfrm>
              <a:off x="7470900" y="4185468"/>
              <a:ext cx="104775"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88" name="Oval 799"/>
            <p:cNvSpPr>
              <a:spLocks noChangeArrowheads="1"/>
            </p:cNvSpPr>
            <p:nvPr/>
          </p:nvSpPr>
          <p:spPr bwMode="auto">
            <a:xfrm>
              <a:off x="7470900" y="4164831"/>
              <a:ext cx="104775"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89" name="Oval 800"/>
            <p:cNvSpPr>
              <a:spLocks noChangeArrowheads="1"/>
            </p:cNvSpPr>
            <p:nvPr/>
          </p:nvSpPr>
          <p:spPr bwMode="auto">
            <a:xfrm>
              <a:off x="7470900" y="4147368"/>
              <a:ext cx="104775"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90" name="Rectangle 801"/>
            <p:cNvSpPr>
              <a:spLocks noChangeArrowheads="1"/>
            </p:cNvSpPr>
            <p:nvPr/>
          </p:nvSpPr>
          <p:spPr bwMode="auto">
            <a:xfrm>
              <a:off x="7643937" y="4136256"/>
              <a:ext cx="150813"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91" name="Rectangle 802"/>
            <p:cNvSpPr>
              <a:spLocks noChangeArrowheads="1"/>
            </p:cNvSpPr>
            <p:nvPr/>
          </p:nvSpPr>
          <p:spPr bwMode="auto">
            <a:xfrm>
              <a:off x="7655050" y="4144193"/>
              <a:ext cx="127000" cy="144463"/>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92" name="Oval 803"/>
            <p:cNvSpPr>
              <a:spLocks noChangeArrowheads="1"/>
            </p:cNvSpPr>
            <p:nvPr/>
          </p:nvSpPr>
          <p:spPr bwMode="auto">
            <a:xfrm>
              <a:off x="7666162" y="42600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93" name="Oval 804"/>
            <p:cNvSpPr>
              <a:spLocks noChangeArrowheads="1"/>
            </p:cNvSpPr>
            <p:nvPr/>
          </p:nvSpPr>
          <p:spPr bwMode="auto">
            <a:xfrm>
              <a:off x="7666162" y="42410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94" name="Oval 805"/>
            <p:cNvSpPr>
              <a:spLocks noChangeArrowheads="1"/>
            </p:cNvSpPr>
            <p:nvPr/>
          </p:nvSpPr>
          <p:spPr bwMode="auto">
            <a:xfrm>
              <a:off x="7666162" y="4221981"/>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95" name="Oval 806"/>
            <p:cNvSpPr>
              <a:spLocks noChangeArrowheads="1"/>
            </p:cNvSpPr>
            <p:nvPr/>
          </p:nvSpPr>
          <p:spPr bwMode="auto">
            <a:xfrm>
              <a:off x="7666162" y="42029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96" name="Oval 807"/>
            <p:cNvSpPr>
              <a:spLocks noChangeArrowheads="1"/>
            </p:cNvSpPr>
            <p:nvPr/>
          </p:nvSpPr>
          <p:spPr bwMode="auto">
            <a:xfrm>
              <a:off x="7666162" y="41854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97" name="Oval 808"/>
            <p:cNvSpPr>
              <a:spLocks noChangeArrowheads="1"/>
            </p:cNvSpPr>
            <p:nvPr/>
          </p:nvSpPr>
          <p:spPr bwMode="auto">
            <a:xfrm>
              <a:off x="7666162" y="4164831"/>
              <a:ext cx="106363" cy="23812"/>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98" name="Oval 809"/>
            <p:cNvSpPr>
              <a:spLocks noChangeArrowheads="1"/>
            </p:cNvSpPr>
            <p:nvPr/>
          </p:nvSpPr>
          <p:spPr bwMode="auto">
            <a:xfrm>
              <a:off x="7666162" y="4147368"/>
              <a:ext cx="106363" cy="22225"/>
            </a:xfrm>
            <a:prstGeom prst="ellipse">
              <a:avLst/>
            </a:prstGeom>
            <a:solidFill>
              <a:srgbClr val="5D87A1"/>
            </a:solidFill>
            <a:ln w="9525">
              <a:solidFill>
                <a:srgbClr val="333333">
                  <a:lumMod val="20000"/>
                  <a:lumOff val="80000"/>
                </a:srgbClr>
              </a:solidFill>
              <a:round/>
              <a:headEnd/>
              <a:tailEnd/>
            </a:ln>
            <a:effectLst>
              <a:outerShdw dist="25400" dir="5400000" rotWithShape="0">
                <a:srgbClr val="808080">
                  <a:alpha val="42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199" name="Rectangle 810"/>
            <p:cNvSpPr>
              <a:spLocks noChangeArrowheads="1"/>
            </p:cNvSpPr>
            <p:nvPr/>
          </p:nvSpPr>
          <p:spPr bwMode="auto">
            <a:xfrm>
              <a:off x="7839200" y="4136256"/>
              <a:ext cx="150812" cy="158750"/>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200" name="Rectangle 811"/>
            <p:cNvSpPr>
              <a:spLocks noChangeArrowheads="1"/>
            </p:cNvSpPr>
            <p:nvPr/>
          </p:nvSpPr>
          <p:spPr bwMode="auto">
            <a:xfrm>
              <a:off x="7851900" y="4144193"/>
              <a:ext cx="127000" cy="144463"/>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sz="2400" b="1">
                <a:solidFill>
                  <a:srgbClr val="FFFFFF"/>
                </a:solidFill>
                <a:latin typeface="Arial"/>
                <a:ea typeface="ＭＳ Ｐゴシック"/>
                <a:cs typeface="Arial"/>
              </a:endParaRPr>
            </a:p>
          </p:txBody>
        </p:sp>
        <p:sp>
          <p:nvSpPr>
            <p:cNvPr id="201" name="Line 236"/>
            <p:cNvSpPr>
              <a:spLocks noChangeShapeType="1"/>
            </p:cNvSpPr>
            <p:nvPr/>
          </p:nvSpPr>
          <p:spPr bwMode="auto">
            <a:xfrm flipV="1">
              <a:off x="668015" y="3552738"/>
              <a:ext cx="0" cy="274637"/>
            </a:xfrm>
            <a:prstGeom prst="line">
              <a:avLst/>
            </a:prstGeom>
            <a:noFill/>
            <a:ln w="25400">
              <a:solidFill>
                <a:srgbClr val="5D87A1"/>
              </a:solidFill>
              <a:round/>
              <a:headEnd/>
              <a:tailEnd/>
            </a:ln>
          </p:spPr>
          <p:txBody>
            <a:bodyPr wrap="none" lIns="0" tIns="0" rIns="0" bIns="0" anchor="ctr"/>
            <a:lstStyle/>
            <a:p>
              <a:endParaRPr lang="zh-CN" altLang="en-US"/>
            </a:p>
          </p:txBody>
        </p:sp>
        <p:sp>
          <p:nvSpPr>
            <p:cNvPr id="202" name="Line 236"/>
            <p:cNvSpPr>
              <a:spLocks noChangeShapeType="1"/>
            </p:cNvSpPr>
            <p:nvPr/>
          </p:nvSpPr>
          <p:spPr bwMode="auto">
            <a:xfrm flipV="1">
              <a:off x="1314127" y="3552738"/>
              <a:ext cx="0" cy="274637"/>
            </a:xfrm>
            <a:prstGeom prst="line">
              <a:avLst/>
            </a:prstGeom>
            <a:noFill/>
            <a:ln w="25400">
              <a:solidFill>
                <a:srgbClr val="5D87A1"/>
              </a:solidFill>
              <a:round/>
              <a:headEnd/>
              <a:tailEnd/>
            </a:ln>
          </p:spPr>
          <p:txBody>
            <a:bodyPr wrap="none" lIns="0" tIns="0" rIns="0" bIns="0" anchor="ctr"/>
            <a:lstStyle/>
            <a:p>
              <a:endParaRPr lang="zh-CN" altLang="en-US"/>
            </a:p>
          </p:txBody>
        </p:sp>
        <p:sp>
          <p:nvSpPr>
            <p:cNvPr id="203" name="Line 236"/>
            <p:cNvSpPr>
              <a:spLocks noChangeShapeType="1"/>
            </p:cNvSpPr>
            <p:nvPr/>
          </p:nvSpPr>
          <p:spPr bwMode="auto">
            <a:xfrm flipV="1">
              <a:off x="1988815" y="3552738"/>
              <a:ext cx="0" cy="274637"/>
            </a:xfrm>
            <a:prstGeom prst="line">
              <a:avLst/>
            </a:prstGeom>
            <a:noFill/>
            <a:ln w="25400">
              <a:solidFill>
                <a:srgbClr val="5D87A1"/>
              </a:solidFill>
              <a:round/>
              <a:headEnd/>
              <a:tailEnd/>
            </a:ln>
          </p:spPr>
          <p:txBody>
            <a:bodyPr wrap="none" lIns="0" tIns="0" rIns="0" bIns="0" anchor="ctr"/>
            <a:lstStyle/>
            <a:p>
              <a:endParaRPr lang="zh-CN" altLang="en-US"/>
            </a:p>
          </p:txBody>
        </p:sp>
        <p:sp>
          <p:nvSpPr>
            <p:cNvPr id="204" name="Line 236"/>
            <p:cNvSpPr>
              <a:spLocks noChangeShapeType="1"/>
            </p:cNvSpPr>
            <p:nvPr/>
          </p:nvSpPr>
          <p:spPr bwMode="auto">
            <a:xfrm flipV="1">
              <a:off x="2663502" y="3552738"/>
              <a:ext cx="0" cy="274637"/>
            </a:xfrm>
            <a:prstGeom prst="line">
              <a:avLst/>
            </a:prstGeom>
            <a:noFill/>
            <a:ln w="25400">
              <a:solidFill>
                <a:srgbClr val="5D87A1"/>
              </a:solidFill>
              <a:round/>
              <a:headEnd/>
              <a:tailEnd/>
            </a:ln>
          </p:spPr>
          <p:txBody>
            <a:bodyPr wrap="none" lIns="0" tIns="0" rIns="0" bIns="0" anchor="ctr"/>
            <a:lstStyle/>
            <a:p>
              <a:endParaRPr lang="zh-CN" altLang="en-US"/>
            </a:p>
          </p:txBody>
        </p:sp>
        <p:sp>
          <p:nvSpPr>
            <p:cNvPr id="205" name="Line 236"/>
            <p:cNvSpPr>
              <a:spLocks noChangeShapeType="1"/>
            </p:cNvSpPr>
            <p:nvPr/>
          </p:nvSpPr>
          <p:spPr bwMode="auto">
            <a:xfrm flipV="1">
              <a:off x="3315965" y="3552738"/>
              <a:ext cx="0" cy="274637"/>
            </a:xfrm>
            <a:prstGeom prst="line">
              <a:avLst/>
            </a:prstGeom>
            <a:noFill/>
            <a:ln w="25400">
              <a:solidFill>
                <a:srgbClr val="5D87A1"/>
              </a:solidFill>
              <a:round/>
              <a:headEnd/>
              <a:tailEnd/>
            </a:ln>
          </p:spPr>
          <p:txBody>
            <a:bodyPr wrap="none" lIns="0" tIns="0" rIns="0" bIns="0" anchor="ctr"/>
            <a:lstStyle/>
            <a:p>
              <a:endParaRPr lang="zh-CN" altLang="en-US"/>
            </a:p>
          </p:txBody>
        </p:sp>
        <p:sp>
          <p:nvSpPr>
            <p:cNvPr id="206" name="Line 236"/>
            <p:cNvSpPr>
              <a:spLocks noChangeShapeType="1"/>
            </p:cNvSpPr>
            <p:nvPr/>
          </p:nvSpPr>
          <p:spPr bwMode="auto">
            <a:xfrm flipV="1">
              <a:off x="3976365" y="3552738"/>
              <a:ext cx="0" cy="274637"/>
            </a:xfrm>
            <a:prstGeom prst="line">
              <a:avLst/>
            </a:prstGeom>
            <a:noFill/>
            <a:ln w="25400">
              <a:solidFill>
                <a:srgbClr val="5D87A1"/>
              </a:solidFill>
              <a:round/>
              <a:headEnd/>
              <a:tailEnd/>
            </a:ln>
          </p:spPr>
          <p:txBody>
            <a:bodyPr wrap="none" lIns="0" tIns="0" rIns="0" bIns="0" anchor="ctr"/>
            <a:lstStyle/>
            <a:p>
              <a:endParaRPr lang="zh-CN" altLang="en-US"/>
            </a:p>
          </p:txBody>
        </p:sp>
        <p:sp>
          <p:nvSpPr>
            <p:cNvPr id="207" name="Line 236"/>
            <p:cNvSpPr>
              <a:spLocks noChangeShapeType="1"/>
            </p:cNvSpPr>
            <p:nvPr/>
          </p:nvSpPr>
          <p:spPr bwMode="auto">
            <a:xfrm flipV="1">
              <a:off x="4644702" y="3552738"/>
              <a:ext cx="0" cy="274637"/>
            </a:xfrm>
            <a:prstGeom prst="line">
              <a:avLst/>
            </a:prstGeom>
            <a:noFill/>
            <a:ln w="25400">
              <a:solidFill>
                <a:srgbClr val="5D87A1"/>
              </a:solidFill>
              <a:round/>
              <a:headEnd/>
              <a:tailEnd/>
            </a:ln>
          </p:spPr>
          <p:txBody>
            <a:bodyPr wrap="none" lIns="0" tIns="0" rIns="0" bIns="0" anchor="ctr"/>
            <a:lstStyle/>
            <a:p>
              <a:endParaRPr lang="zh-CN" altLang="en-US"/>
            </a:p>
          </p:txBody>
        </p:sp>
        <p:grpSp>
          <p:nvGrpSpPr>
            <p:cNvPr id="208" name="组合 13372"/>
            <p:cNvGrpSpPr/>
            <p:nvPr/>
          </p:nvGrpSpPr>
          <p:grpSpPr>
            <a:xfrm>
              <a:off x="431477" y="3451138"/>
              <a:ext cx="4383949" cy="496887"/>
              <a:chOff x="655052" y="3703597"/>
              <a:chExt cx="4383949" cy="496887"/>
            </a:xfrm>
          </p:grpSpPr>
          <p:grpSp>
            <p:nvGrpSpPr>
              <p:cNvPr id="263" name="组合 13371"/>
              <p:cNvGrpSpPr/>
              <p:nvPr/>
            </p:nvGrpSpPr>
            <p:grpSpPr>
              <a:xfrm>
                <a:off x="712202" y="4079834"/>
                <a:ext cx="4326799" cy="120650"/>
                <a:chOff x="712202" y="4079834"/>
                <a:chExt cx="4326799" cy="120650"/>
              </a:xfrm>
            </p:grpSpPr>
            <p:sp>
              <p:nvSpPr>
                <p:cNvPr id="271" name="Freeform 198"/>
                <p:cNvSpPr>
                  <a:spLocks/>
                </p:cNvSpPr>
                <p:nvPr/>
              </p:nvSpPr>
              <p:spPr bwMode="auto">
                <a:xfrm>
                  <a:off x="712202" y="4079834"/>
                  <a:ext cx="350531" cy="119948"/>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5D87A1"/>
                  </a:solidFill>
                  <a:round/>
                  <a:headEnd/>
                  <a:tailEnd/>
                </a:ln>
              </p:spPr>
              <p:txBody>
                <a:bodyPr wrap="none" lIns="0" tIns="0" rIns="0" bIns="0" anchor="ctr"/>
                <a:lstStyle/>
                <a:p>
                  <a:pPr algn="ctr" eaLnBrk="1" hangingPunct="1"/>
                  <a:endParaRPr lang="en-US" altLang="zh-CN" sz="2400" b="1">
                    <a:solidFill>
                      <a:srgbClr val="0067AC"/>
                    </a:solidFill>
                    <a:ea typeface="ヒラギノ角ゴ Pro W3"/>
                    <a:cs typeface="Arial" pitchFamily="34" charset="0"/>
                  </a:endParaRPr>
                </a:p>
              </p:txBody>
            </p:sp>
            <p:sp>
              <p:nvSpPr>
                <p:cNvPr id="272" name="Line 200"/>
                <p:cNvSpPr>
                  <a:spLocks noChangeShapeType="1"/>
                </p:cNvSpPr>
                <p:nvPr/>
              </p:nvSpPr>
              <p:spPr bwMode="auto">
                <a:xfrm flipV="1">
                  <a:off x="832267" y="4082282"/>
                  <a:ext cx="0" cy="117499"/>
                </a:xfrm>
                <a:prstGeom prst="line">
                  <a:avLst/>
                </a:prstGeom>
                <a:noFill/>
                <a:ln w="25400">
                  <a:solidFill>
                    <a:srgbClr val="5D87A1"/>
                  </a:solidFill>
                  <a:round/>
                  <a:headEnd/>
                  <a:tailEnd/>
                </a:ln>
              </p:spPr>
              <p:txBody>
                <a:bodyPr wrap="none" lIns="0" tIns="0" rIns="0" bIns="0" anchor="ctr"/>
                <a:lstStyle/>
                <a:p>
                  <a:endParaRPr lang="zh-CN" altLang="en-US"/>
                </a:p>
              </p:txBody>
            </p:sp>
            <p:sp>
              <p:nvSpPr>
                <p:cNvPr id="273" name="Line 201"/>
                <p:cNvSpPr>
                  <a:spLocks noChangeShapeType="1"/>
                </p:cNvSpPr>
                <p:nvPr/>
              </p:nvSpPr>
              <p:spPr bwMode="auto">
                <a:xfrm flipV="1">
                  <a:off x="948190" y="4082282"/>
                  <a:ext cx="0" cy="117499"/>
                </a:xfrm>
                <a:prstGeom prst="line">
                  <a:avLst/>
                </a:prstGeom>
                <a:noFill/>
                <a:ln w="25400">
                  <a:solidFill>
                    <a:srgbClr val="5D87A1"/>
                  </a:solidFill>
                  <a:round/>
                  <a:headEnd/>
                  <a:tailEnd/>
                </a:ln>
              </p:spPr>
              <p:txBody>
                <a:bodyPr wrap="none" lIns="0" tIns="0" rIns="0" bIns="0" anchor="ctr"/>
                <a:lstStyle/>
                <a:p>
                  <a:endParaRPr lang="zh-CN" altLang="en-US"/>
                </a:p>
              </p:txBody>
            </p:sp>
            <p:sp>
              <p:nvSpPr>
                <p:cNvPr id="274" name="Freeform 253"/>
                <p:cNvSpPr>
                  <a:spLocks/>
                </p:cNvSpPr>
                <p:nvPr/>
              </p:nvSpPr>
              <p:spPr bwMode="auto">
                <a:xfrm>
                  <a:off x="2037625" y="4080337"/>
                  <a:ext cx="350531" cy="119801"/>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5D87A1"/>
                  </a:solidFill>
                  <a:round/>
                  <a:headEnd/>
                  <a:tailEnd/>
                </a:ln>
              </p:spPr>
              <p:txBody>
                <a:bodyPr wrap="none" lIns="0" tIns="0" rIns="0" bIns="0" anchor="ctr"/>
                <a:lstStyle/>
                <a:p>
                  <a:pPr algn="ctr" eaLnBrk="1" hangingPunct="1"/>
                  <a:endParaRPr lang="en-US" altLang="zh-CN" sz="2400" b="1">
                    <a:solidFill>
                      <a:srgbClr val="0067AC"/>
                    </a:solidFill>
                    <a:ea typeface="ヒラギノ角ゴ Pro W3"/>
                    <a:cs typeface="Arial" pitchFamily="34" charset="0"/>
                  </a:endParaRPr>
                </a:p>
              </p:txBody>
            </p:sp>
            <p:sp>
              <p:nvSpPr>
                <p:cNvPr id="275" name="Line 255"/>
                <p:cNvSpPr>
                  <a:spLocks noChangeShapeType="1"/>
                </p:cNvSpPr>
                <p:nvPr/>
              </p:nvSpPr>
              <p:spPr bwMode="auto">
                <a:xfrm flipV="1">
                  <a:off x="2157690" y="4082783"/>
                  <a:ext cx="0" cy="117356"/>
                </a:xfrm>
                <a:prstGeom prst="line">
                  <a:avLst/>
                </a:prstGeom>
                <a:noFill/>
                <a:ln w="25400">
                  <a:solidFill>
                    <a:srgbClr val="5D87A1"/>
                  </a:solidFill>
                  <a:round/>
                  <a:headEnd/>
                  <a:tailEnd/>
                </a:ln>
              </p:spPr>
              <p:txBody>
                <a:bodyPr wrap="none" lIns="0" tIns="0" rIns="0" bIns="0" anchor="ctr"/>
                <a:lstStyle/>
                <a:p>
                  <a:endParaRPr lang="zh-CN" altLang="en-US"/>
                </a:p>
              </p:txBody>
            </p:sp>
            <p:sp>
              <p:nvSpPr>
                <p:cNvPr id="276" name="Line 256"/>
                <p:cNvSpPr>
                  <a:spLocks noChangeShapeType="1"/>
                </p:cNvSpPr>
                <p:nvPr/>
              </p:nvSpPr>
              <p:spPr bwMode="auto">
                <a:xfrm flipV="1">
                  <a:off x="2273614" y="4082783"/>
                  <a:ext cx="0" cy="117356"/>
                </a:xfrm>
                <a:prstGeom prst="line">
                  <a:avLst/>
                </a:prstGeom>
                <a:noFill/>
                <a:ln w="25400">
                  <a:solidFill>
                    <a:srgbClr val="5D87A1"/>
                  </a:solidFill>
                  <a:round/>
                  <a:headEnd/>
                  <a:tailEnd/>
                </a:ln>
              </p:spPr>
              <p:txBody>
                <a:bodyPr wrap="none" lIns="0" tIns="0" rIns="0" bIns="0" anchor="ctr"/>
                <a:lstStyle/>
                <a:p>
                  <a:endParaRPr lang="zh-CN" altLang="en-US"/>
                </a:p>
              </p:txBody>
            </p:sp>
            <p:sp>
              <p:nvSpPr>
                <p:cNvPr id="277" name="Freeform 234"/>
                <p:cNvSpPr>
                  <a:spLocks/>
                </p:cNvSpPr>
                <p:nvPr/>
              </p:nvSpPr>
              <p:spPr bwMode="auto">
                <a:xfrm>
                  <a:off x="2700337" y="4080823"/>
                  <a:ext cx="350531" cy="119661"/>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5D87A1"/>
                  </a:solidFill>
                  <a:round/>
                  <a:headEnd/>
                  <a:tailEnd/>
                </a:ln>
              </p:spPr>
              <p:txBody>
                <a:bodyPr wrap="none" lIns="0" tIns="0" rIns="0" bIns="0" anchor="ctr"/>
                <a:lstStyle/>
                <a:p>
                  <a:pPr algn="ctr" eaLnBrk="1" hangingPunct="1"/>
                  <a:endParaRPr lang="en-US" altLang="zh-CN" sz="2400" b="1">
                    <a:solidFill>
                      <a:srgbClr val="0067AC"/>
                    </a:solidFill>
                    <a:ea typeface="ヒラギノ角ゴ Pro W3"/>
                    <a:cs typeface="Arial" pitchFamily="34" charset="0"/>
                  </a:endParaRPr>
                </a:p>
              </p:txBody>
            </p:sp>
            <p:sp>
              <p:nvSpPr>
                <p:cNvPr id="278" name="Line 236"/>
                <p:cNvSpPr>
                  <a:spLocks noChangeShapeType="1"/>
                </p:cNvSpPr>
                <p:nvPr/>
              </p:nvSpPr>
              <p:spPr bwMode="auto">
                <a:xfrm flipV="1">
                  <a:off x="2820402" y="4083265"/>
                  <a:ext cx="0" cy="117219"/>
                </a:xfrm>
                <a:prstGeom prst="line">
                  <a:avLst/>
                </a:prstGeom>
                <a:noFill/>
                <a:ln w="25400">
                  <a:solidFill>
                    <a:srgbClr val="5D87A1"/>
                  </a:solidFill>
                  <a:round/>
                  <a:headEnd/>
                  <a:tailEnd/>
                </a:ln>
              </p:spPr>
              <p:txBody>
                <a:bodyPr wrap="none" lIns="0" tIns="0" rIns="0" bIns="0" anchor="ctr"/>
                <a:lstStyle/>
                <a:p>
                  <a:endParaRPr lang="zh-CN" altLang="en-US"/>
                </a:p>
              </p:txBody>
            </p:sp>
            <p:sp>
              <p:nvSpPr>
                <p:cNvPr id="279" name="Line 237"/>
                <p:cNvSpPr>
                  <a:spLocks noChangeShapeType="1"/>
                </p:cNvSpPr>
                <p:nvPr/>
              </p:nvSpPr>
              <p:spPr bwMode="auto">
                <a:xfrm flipV="1">
                  <a:off x="2936325" y="4083265"/>
                  <a:ext cx="0" cy="117219"/>
                </a:xfrm>
                <a:prstGeom prst="line">
                  <a:avLst/>
                </a:prstGeom>
                <a:noFill/>
                <a:ln w="25400">
                  <a:solidFill>
                    <a:srgbClr val="5D87A1"/>
                  </a:solidFill>
                  <a:round/>
                  <a:headEnd/>
                  <a:tailEnd/>
                </a:ln>
              </p:spPr>
              <p:txBody>
                <a:bodyPr wrap="none" lIns="0" tIns="0" rIns="0" bIns="0" anchor="ctr"/>
                <a:lstStyle/>
                <a:p>
                  <a:endParaRPr lang="zh-CN" altLang="en-US"/>
                </a:p>
              </p:txBody>
            </p:sp>
            <p:sp>
              <p:nvSpPr>
                <p:cNvPr id="280" name="Freeform 216"/>
                <p:cNvSpPr>
                  <a:spLocks/>
                </p:cNvSpPr>
                <p:nvPr/>
              </p:nvSpPr>
              <p:spPr bwMode="auto">
                <a:xfrm>
                  <a:off x="1374916" y="4079978"/>
                  <a:ext cx="350532" cy="119907"/>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5D87A1"/>
                  </a:solidFill>
                  <a:round/>
                  <a:headEnd/>
                  <a:tailEnd/>
                </a:ln>
              </p:spPr>
              <p:txBody>
                <a:bodyPr wrap="none" lIns="0" tIns="0" rIns="0" bIns="0" anchor="ctr"/>
                <a:lstStyle/>
                <a:p>
                  <a:pPr algn="ctr" eaLnBrk="1" hangingPunct="1"/>
                  <a:endParaRPr lang="en-US" altLang="zh-CN" sz="2400" b="1">
                    <a:solidFill>
                      <a:srgbClr val="0067AC"/>
                    </a:solidFill>
                    <a:ea typeface="ヒラギノ角ゴ Pro W3"/>
                    <a:cs typeface="Arial" pitchFamily="34" charset="0"/>
                  </a:endParaRPr>
                </a:p>
              </p:txBody>
            </p:sp>
            <p:sp>
              <p:nvSpPr>
                <p:cNvPr id="281" name="Line 218"/>
                <p:cNvSpPr>
                  <a:spLocks noChangeShapeType="1"/>
                </p:cNvSpPr>
                <p:nvPr/>
              </p:nvSpPr>
              <p:spPr bwMode="auto">
                <a:xfrm flipV="1">
                  <a:off x="1494980" y="4082426"/>
                  <a:ext cx="0" cy="117460"/>
                </a:xfrm>
                <a:prstGeom prst="line">
                  <a:avLst/>
                </a:prstGeom>
                <a:noFill/>
                <a:ln w="25400">
                  <a:solidFill>
                    <a:srgbClr val="5D87A1"/>
                  </a:solidFill>
                  <a:round/>
                  <a:headEnd/>
                  <a:tailEnd/>
                </a:ln>
              </p:spPr>
              <p:txBody>
                <a:bodyPr wrap="none" lIns="0" tIns="0" rIns="0" bIns="0" anchor="ctr"/>
                <a:lstStyle/>
                <a:p>
                  <a:endParaRPr lang="zh-CN" altLang="en-US"/>
                </a:p>
              </p:txBody>
            </p:sp>
            <p:sp>
              <p:nvSpPr>
                <p:cNvPr id="282" name="Line 219"/>
                <p:cNvSpPr>
                  <a:spLocks noChangeShapeType="1"/>
                </p:cNvSpPr>
                <p:nvPr/>
              </p:nvSpPr>
              <p:spPr bwMode="auto">
                <a:xfrm flipV="1">
                  <a:off x="1610904" y="4082426"/>
                  <a:ext cx="0" cy="117460"/>
                </a:xfrm>
                <a:prstGeom prst="line">
                  <a:avLst/>
                </a:prstGeom>
                <a:noFill/>
                <a:ln w="25400">
                  <a:solidFill>
                    <a:srgbClr val="5D87A1"/>
                  </a:solidFill>
                  <a:round/>
                  <a:headEnd/>
                  <a:tailEnd/>
                </a:ln>
              </p:spPr>
              <p:txBody>
                <a:bodyPr wrap="none" lIns="0" tIns="0" rIns="0" bIns="0" anchor="ctr"/>
                <a:lstStyle/>
                <a:p>
                  <a:endParaRPr lang="zh-CN" altLang="en-US"/>
                </a:p>
              </p:txBody>
            </p:sp>
            <p:sp>
              <p:nvSpPr>
                <p:cNvPr id="283" name="Freeform 198"/>
                <p:cNvSpPr>
                  <a:spLocks/>
                </p:cNvSpPr>
                <p:nvPr/>
              </p:nvSpPr>
              <p:spPr bwMode="auto">
                <a:xfrm>
                  <a:off x="3363048" y="4079834"/>
                  <a:ext cx="350532" cy="119948"/>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5D87A1"/>
                  </a:solidFill>
                  <a:round/>
                  <a:headEnd/>
                  <a:tailEnd/>
                </a:ln>
              </p:spPr>
              <p:txBody>
                <a:bodyPr wrap="none" lIns="0" tIns="0" rIns="0" bIns="0" anchor="ctr"/>
                <a:lstStyle/>
                <a:p>
                  <a:pPr algn="ctr" eaLnBrk="1" hangingPunct="1"/>
                  <a:endParaRPr lang="en-US" altLang="zh-CN" sz="2400" b="1">
                    <a:solidFill>
                      <a:srgbClr val="0067AC"/>
                    </a:solidFill>
                    <a:ea typeface="ヒラギノ角ゴ Pro W3"/>
                    <a:cs typeface="Arial" pitchFamily="34" charset="0"/>
                  </a:endParaRPr>
                </a:p>
              </p:txBody>
            </p:sp>
            <p:sp>
              <p:nvSpPr>
                <p:cNvPr id="284" name="Line 200"/>
                <p:cNvSpPr>
                  <a:spLocks noChangeShapeType="1"/>
                </p:cNvSpPr>
                <p:nvPr/>
              </p:nvSpPr>
              <p:spPr bwMode="auto">
                <a:xfrm flipV="1">
                  <a:off x="3483112" y="4082282"/>
                  <a:ext cx="0" cy="117499"/>
                </a:xfrm>
                <a:prstGeom prst="line">
                  <a:avLst/>
                </a:prstGeom>
                <a:noFill/>
                <a:ln w="25400">
                  <a:solidFill>
                    <a:srgbClr val="5D87A1"/>
                  </a:solidFill>
                  <a:round/>
                  <a:headEnd/>
                  <a:tailEnd/>
                </a:ln>
              </p:spPr>
              <p:txBody>
                <a:bodyPr wrap="none" lIns="0" tIns="0" rIns="0" bIns="0" anchor="ctr"/>
                <a:lstStyle/>
                <a:p>
                  <a:endParaRPr lang="zh-CN" altLang="en-US"/>
                </a:p>
              </p:txBody>
            </p:sp>
            <p:sp>
              <p:nvSpPr>
                <p:cNvPr id="285" name="Line 201"/>
                <p:cNvSpPr>
                  <a:spLocks noChangeShapeType="1"/>
                </p:cNvSpPr>
                <p:nvPr/>
              </p:nvSpPr>
              <p:spPr bwMode="auto">
                <a:xfrm flipV="1">
                  <a:off x="3599036" y="4082282"/>
                  <a:ext cx="0" cy="117499"/>
                </a:xfrm>
                <a:prstGeom prst="line">
                  <a:avLst/>
                </a:prstGeom>
                <a:noFill/>
                <a:ln w="25400">
                  <a:solidFill>
                    <a:srgbClr val="5D87A1"/>
                  </a:solidFill>
                  <a:round/>
                  <a:headEnd/>
                  <a:tailEnd/>
                </a:ln>
              </p:spPr>
              <p:txBody>
                <a:bodyPr wrap="none" lIns="0" tIns="0" rIns="0" bIns="0" anchor="ctr"/>
                <a:lstStyle/>
                <a:p>
                  <a:endParaRPr lang="zh-CN" altLang="en-US"/>
                </a:p>
              </p:txBody>
            </p:sp>
            <p:sp>
              <p:nvSpPr>
                <p:cNvPr id="286" name="Freeform 253"/>
                <p:cNvSpPr>
                  <a:spLocks/>
                </p:cNvSpPr>
                <p:nvPr/>
              </p:nvSpPr>
              <p:spPr bwMode="auto">
                <a:xfrm>
                  <a:off x="4688470" y="4080337"/>
                  <a:ext cx="350531" cy="119801"/>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5D87A1"/>
                  </a:solidFill>
                  <a:round/>
                  <a:headEnd/>
                  <a:tailEnd/>
                </a:ln>
              </p:spPr>
              <p:txBody>
                <a:bodyPr wrap="none" lIns="0" tIns="0" rIns="0" bIns="0" anchor="ctr"/>
                <a:lstStyle/>
                <a:p>
                  <a:pPr algn="ctr" eaLnBrk="1" hangingPunct="1"/>
                  <a:endParaRPr lang="en-US" altLang="zh-CN" sz="2400" b="1">
                    <a:solidFill>
                      <a:srgbClr val="0067AC"/>
                    </a:solidFill>
                    <a:ea typeface="ヒラギノ角ゴ Pro W3"/>
                    <a:cs typeface="Arial" pitchFamily="34" charset="0"/>
                  </a:endParaRPr>
                </a:p>
              </p:txBody>
            </p:sp>
            <p:sp>
              <p:nvSpPr>
                <p:cNvPr id="287" name="Line 255"/>
                <p:cNvSpPr>
                  <a:spLocks noChangeShapeType="1"/>
                </p:cNvSpPr>
                <p:nvPr/>
              </p:nvSpPr>
              <p:spPr bwMode="auto">
                <a:xfrm flipV="1">
                  <a:off x="4808535" y="4082783"/>
                  <a:ext cx="0" cy="117356"/>
                </a:xfrm>
                <a:prstGeom prst="line">
                  <a:avLst/>
                </a:prstGeom>
                <a:noFill/>
                <a:ln w="25400">
                  <a:solidFill>
                    <a:srgbClr val="5D87A1"/>
                  </a:solidFill>
                  <a:round/>
                  <a:headEnd/>
                  <a:tailEnd/>
                </a:ln>
              </p:spPr>
              <p:txBody>
                <a:bodyPr wrap="none" lIns="0" tIns="0" rIns="0" bIns="0" anchor="ctr"/>
                <a:lstStyle/>
                <a:p>
                  <a:endParaRPr lang="zh-CN" altLang="en-US"/>
                </a:p>
              </p:txBody>
            </p:sp>
            <p:sp>
              <p:nvSpPr>
                <p:cNvPr id="288" name="Line 256"/>
                <p:cNvSpPr>
                  <a:spLocks noChangeShapeType="1"/>
                </p:cNvSpPr>
                <p:nvPr/>
              </p:nvSpPr>
              <p:spPr bwMode="auto">
                <a:xfrm flipV="1">
                  <a:off x="4924459" y="4082783"/>
                  <a:ext cx="0" cy="117356"/>
                </a:xfrm>
                <a:prstGeom prst="line">
                  <a:avLst/>
                </a:prstGeom>
                <a:noFill/>
                <a:ln w="25400">
                  <a:solidFill>
                    <a:srgbClr val="5D87A1"/>
                  </a:solidFill>
                  <a:round/>
                  <a:headEnd/>
                  <a:tailEnd/>
                </a:ln>
              </p:spPr>
              <p:txBody>
                <a:bodyPr wrap="none" lIns="0" tIns="0" rIns="0" bIns="0" anchor="ctr"/>
                <a:lstStyle/>
                <a:p>
                  <a:endParaRPr lang="zh-CN" altLang="en-US"/>
                </a:p>
              </p:txBody>
            </p:sp>
            <p:sp>
              <p:nvSpPr>
                <p:cNvPr id="289" name="Freeform 216"/>
                <p:cNvSpPr>
                  <a:spLocks/>
                </p:cNvSpPr>
                <p:nvPr/>
              </p:nvSpPr>
              <p:spPr bwMode="auto">
                <a:xfrm>
                  <a:off x="4025760" y="4079977"/>
                  <a:ext cx="350531" cy="119907"/>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5D87A1"/>
                  </a:solidFill>
                  <a:round/>
                  <a:headEnd/>
                  <a:tailEnd/>
                </a:ln>
              </p:spPr>
              <p:txBody>
                <a:bodyPr wrap="none" lIns="0" tIns="0" rIns="0" bIns="0" anchor="ctr"/>
                <a:lstStyle/>
                <a:p>
                  <a:pPr algn="ctr" eaLnBrk="1" hangingPunct="1"/>
                  <a:endParaRPr lang="en-US" altLang="zh-CN" sz="2400" b="1">
                    <a:solidFill>
                      <a:srgbClr val="0067AC"/>
                    </a:solidFill>
                    <a:ea typeface="ヒラギノ角ゴ Pro W3"/>
                    <a:cs typeface="Arial" pitchFamily="34" charset="0"/>
                  </a:endParaRPr>
                </a:p>
              </p:txBody>
            </p:sp>
            <p:sp>
              <p:nvSpPr>
                <p:cNvPr id="290" name="Line 218"/>
                <p:cNvSpPr>
                  <a:spLocks noChangeShapeType="1"/>
                </p:cNvSpPr>
                <p:nvPr/>
              </p:nvSpPr>
              <p:spPr bwMode="auto">
                <a:xfrm flipV="1">
                  <a:off x="4145823" y="4082424"/>
                  <a:ext cx="0" cy="117460"/>
                </a:xfrm>
                <a:prstGeom prst="line">
                  <a:avLst/>
                </a:prstGeom>
                <a:noFill/>
                <a:ln w="25400">
                  <a:solidFill>
                    <a:srgbClr val="5D87A1"/>
                  </a:solidFill>
                  <a:round/>
                  <a:headEnd/>
                  <a:tailEnd/>
                </a:ln>
              </p:spPr>
              <p:txBody>
                <a:bodyPr wrap="none" lIns="0" tIns="0" rIns="0" bIns="0" anchor="ctr"/>
                <a:lstStyle/>
                <a:p>
                  <a:endParaRPr lang="zh-CN" altLang="en-US"/>
                </a:p>
              </p:txBody>
            </p:sp>
            <p:sp>
              <p:nvSpPr>
                <p:cNvPr id="291" name="Line 219"/>
                <p:cNvSpPr>
                  <a:spLocks noChangeShapeType="1"/>
                </p:cNvSpPr>
                <p:nvPr/>
              </p:nvSpPr>
              <p:spPr bwMode="auto">
                <a:xfrm flipV="1">
                  <a:off x="4261749" y="4082424"/>
                  <a:ext cx="0" cy="117460"/>
                </a:xfrm>
                <a:prstGeom prst="line">
                  <a:avLst/>
                </a:prstGeom>
                <a:noFill/>
                <a:ln w="25400">
                  <a:solidFill>
                    <a:srgbClr val="5D87A1"/>
                  </a:solidFill>
                  <a:round/>
                  <a:headEnd/>
                  <a:tailEnd/>
                </a:ln>
              </p:spPr>
              <p:txBody>
                <a:bodyPr wrap="none" lIns="0" tIns="0" rIns="0" bIns="0" anchor="ctr"/>
                <a:lstStyle/>
                <a:p>
                  <a:endParaRPr lang="zh-CN" altLang="en-US"/>
                </a:p>
              </p:txBody>
            </p:sp>
          </p:grpSp>
          <p:pic>
            <p:nvPicPr>
              <p:cNvPr id="264" name="Picture 52" descr="三层堆叠交换机"/>
              <p:cNvPicPr>
                <a:picLocks noChangeAspect="1" noChangeArrowheads="1"/>
              </p:cNvPicPr>
              <p:nvPr/>
            </p:nvPicPr>
            <p:blipFill>
              <a:blip r:embed="rId6" cstate="print"/>
              <a:srcRect/>
              <a:stretch>
                <a:fillRect/>
              </a:stretch>
            </p:blipFill>
            <p:spPr bwMode="auto">
              <a:xfrm>
                <a:off x="4655552" y="3703597"/>
                <a:ext cx="381000" cy="285750"/>
              </a:xfrm>
              <a:prstGeom prst="rect">
                <a:avLst/>
              </a:prstGeom>
              <a:noFill/>
              <a:ln w="9525">
                <a:noFill/>
                <a:miter lim="800000"/>
                <a:headEnd/>
                <a:tailEnd/>
              </a:ln>
            </p:spPr>
          </p:pic>
          <p:pic>
            <p:nvPicPr>
              <p:cNvPr id="265" name="Picture 52" descr="三层堆叠交换机"/>
              <p:cNvPicPr>
                <a:picLocks noChangeAspect="1" noChangeArrowheads="1"/>
              </p:cNvPicPr>
              <p:nvPr/>
            </p:nvPicPr>
            <p:blipFill>
              <a:blip r:embed="rId6" cstate="print"/>
              <a:srcRect/>
              <a:stretch>
                <a:fillRect/>
              </a:stretch>
            </p:blipFill>
            <p:spPr bwMode="auto">
              <a:xfrm>
                <a:off x="3984040" y="3717884"/>
                <a:ext cx="381000" cy="285750"/>
              </a:xfrm>
              <a:prstGeom prst="rect">
                <a:avLst/>
              </a:prstGeom>
              <a:noFill/>
              <a:ln w="9525">
                <a:noFill/>
                <a:miter lim="800000"/>
                <a:headEnd/>
                <a:tailEnd/>
              </a:ln>
            </p:spPr>
          </p:pic>
          <p:pic>
            <p:nvPicPr>
              <p:cNvPr id="266" name="Picture 52" descr="三层堆叠交换机"/>
              <p:cNvPicPr>
                <a:picLocks noChangeAspect="1" noChangeArrowheads="1"/>
              </p:cNvPicPr>
              <p:nvPr/>
            </p:nvPicPr>
            <p:blipFill>
              <a:blip r:embed="rId6" cstate="print"/>
              <a:srcRect/>
              <a:stretch>
                <a:fillRect/>
              </a:stretch>
            </p:blipFill>
            <p:spPr bwMode="auto">
              <a:xfrm>
                <a:off x="3345865" y="3732172"/>
                <a:ext cx="381000" cy="285750"/>
              </a:xfrm>
              <a:prstGeom prst="rect">
                <a:avLst/>
              </a:prstGeom>
              <a:noFill/>
              <a:ln w="9525">
                <a:noFill/>
                <a:miter lim="800000"/>
                <a:headEnd/>
                <a:tailEnd/>
              </a:ln>
            </p:spPr>
          </p:pic>
          <p:pic>
            <p:nvPicPr>
              <p:cNvPr id="267" name="Picture 52" descr="三层堆叠交换机"/>
              <p:cNvPicPr>
                <a:picLocks noChangeAspect="1" noChangeArrowheads="1"/>
              </p:cNvPicPr>
              <p:nvPr/>
            </p:nvPicPr>
            <p:blipFill>
              <a:blip r:embed="rId6" cstate="print"/>
              <a:srcRect/>
              <a:stretch>
                <a:fillRect/>
              </a:stretch>
            </p:blipFill>
            <p:spPr bwMode="auto">
              <a:xfrm>
                <a:off x="2664827" y="3703597"/>
                <a:ext cx="381000" cy="285750"/>
              </a:xfrm>
              <a:prstGeom prst="rect">
                <a:avLst/>
              </a:prstGeom>
              <a:noFill/>
              <a:ln w="9525">
                <a:noFill/>
                <a:miter lim="800000"/>
                <a:headEnd/>
                <a:tailEnd/>
              </a:ln>
            </p:spPr>
          </p:pic>
          <p:pic>
            <p:nvPicPr>
              <p:cNvPr id="268" name="Picture 52" descr="三层堆叠交换机"/>
              <p:cNvPicPr>
                <a:picLocks noChangeAspect="1" noChangeArrowheads="1"/>
              </p:cNvPicPr>
              <p:nvPr/>
            </p:nvPicPr>
            <p:blipFill>
              <a:blip r:embed="rId6" cstate="print"/>
              <a:srcRect/>
              <a:stretch>
                <a:fillRect/>
              </a:stretch>
            </p:blipFill>
            <p:spPr bwMode="auto">
              <a:xfrm>
                <a:off x="1964740" y="3703597"/>
                <a:ext cx="382587" cy="285750"/>
              </a:xfrm>
              <a:prstGeom prst="rect">
                <a:avLst/>
              </a:prstGeom>
              <a:noFill/>
              <a:ln w="9525">
                <a:noFill/>
                <a:miter lim="800000"/>
                <a:headEnd/>
                <a:tailEnd/>
              </a:ln>
            </p:spPr>
          </p:pic>
          <p:pic>
            <p:nvPicPr>
              <p:cNvPr id="269" name="Picture 52" descr="三层堆叠交换机"/>
              <p:cNvPicPr>
                <a:picLocks noChangeAspect="1" noChangeArrowheads="1"/>
              </p:cNvPicPr>
              <p:nvPr/>
            </p:nvPicPr>
            <p:blipFill>
              <a:blip r:embed="rId6" cstate="print"/>
              <a:srcRect/>
              <a:stretch>
                <a:fillRect/>
              </a:stretch>
            </p:blipFill>
            <p:spPr bwMode="auto">
              <a:xfrm>
                <a:off x="1293227" y="3717884"/>
                <a:ext cx="381000" cy="285750"/>
              </a:xfrm>
              <a:prstGeom prst="rect">
                <a:avLst/>
              </a:prstGeom>
              <a:noFill/>
              <a:ln w="9525">
                <a:noFill/>
                <a:miter lim="800000"/>
                <a:headEnd/>
                <a:tailEnd/>
              </a:ln>
            </p:spPr>
          </p:pic>
          <p:pic>
            <p:nvPicPr>
              <p:cNvPr id="270" name="Picture 52" descr="三层堆叠交换机"/>
              <p:cNvPicPr>
                <a:picLocks noChangeAspect="1" noChangeArrowheads="1"/>
              </p:cNvPicPr>
              <p:nvPr/>
            </p:nvPicPr>
            <p:blipFill>
              <a:blip r:embed="rId6" cstate="print"/>
              <a:srcRect/>
              <a:stretch>
                <a:fillRect/>
              </a:stretch>
            </p:blipFill>
            <p:spPr bwMode="auto">
              <a:xfrm>
                <a:off x="655052" y="3732172"/>
                <a:ext cx="381000" cy="285750"/>
              </a:xfrm>
              <a:prstGeom prst="rect">
                <a:avLst/>
              </a:prstGeom>
              <a:noFill/>
              <a:ln w="9525">
                <a:noFill/>
                <a:miter lim="800000"/>
                <a:headEnd/>
                <a:tailEnd/>
              </a:ln>
            </p:spPr>
          </p:pic>
        </p:grpSp>
        <p:pic>
          <p:nvPicPr>
            <p:cNvPr id="209" name="Picture 7" descr="S8610"/>
            <p:cNvPicPr>
              <a:picLocks noChangeAspect="1" noChangeArrowheads="1"/>
            </p:cNvPicPr>
            <p:nvPr/>
          </p:nvPicPr>
          <p:blipFill>
            <a:blip r:embed="rId7" cstate="print"/>
            <a:srcRect/>
            <a:stretch>
              <a:fillRect/>
            </a:stretch>
          </p:blipFill>
          <p:spPr bwMode="auto">
            <a:xfrm>
              <a:off x="2043062" y="1365163"/>
              <a:ext cx="671513" cy="1260475"/>
            </a:xfrm>
            <a:prstGeom prst="rect">
              <a:avLst/>
            </a:prstGeom>
            <a:noFill/>
            <a:ln w="9525">
              <a:noFill/>
              <a:miter lim="800000"/>
              <a:headEnd/>
              <a:tailEnd/>
            </a:ln>
          </p:spPr>
        </p:pic>
        <p:pic>
          <p:nvPicPr>
            <p:cNvPr id="210" name="Picture 7" descr="S8610"/>
            <p:cNvPicPr>
              <a:picLocks noChangeAspect="1" noChangeArrowheads="1"/>
            </p:cNvPicPr>
            <p:nvPr/>
          </p:nvPicPr>
          <p:blipFill>
            <a:blip r:embed="rId7" cstate="print"/>
            <a:srcRect/>
            <a:stretch>
              <a:fillRect/>
            </a:stretch>
          </p:blipFill>
          <p:spPr bwMode="auto">
            <a:xfrm>
              <a:off x="2943175" y="1365163"/>
              <a:ext cx="671512" cy="1260475"/>
            </a:xfrm>
            <a:prstGeom prst="rect">
              <a:avLst/>
            </a:prstGeom>
            <a:noFill/>
            <a:ln w="9525">
              <a:noFill/>
              <a:miter lim="800000"/>
              <a:headEnd/>
              <a:tailEnd/>
            </a:ln>
          </p:spPr>
        </p:pic>
        <p:cxnSp>
          <p:nvCxnSpPr>
            <p:cNvPr id="211" name="直接连接符 210"/>
            <p:cNvCxnSpPr/>
            <p:nvPr/>
          </p:nvCxnSpPr>
          <p:spPr>
            <a:xfrm>
              <a:off x="2714575" y="1995400"/>
              <a:ext cx="228600" cy="1588"/>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2" name="直接连接符 211"/>
            <p:cNvCxnSpPr/>
            <p:nvPr/>
          </p:nvCxnSpPr>
          <p:spPr>
            <a:xfrm>
              <a:off x="2714575" y="2065250"/>
              <a:ext cx="228600" cy="1588"/>
            </a:xfrm>
            <a:prstGeom prst="line">
              <a:avLst/>
            </a:prstGeom>
            <a:ln w="41275"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213" name="Text Box 198"/>
            <p:cNvSpPr txBox="1">
              <a:spLocks noChangeAspect="1" noChangeArrowheads="1"/>
            </p:cNvSpPr>
            <p:nvPr/>
          </p:nvSpPr>
          <p:spPr bwMode="auto">
            <a:xfrm>
              <a:off x="323528" y="1525867"/>
              <a:ext cx="1218864" cy="1255061"/>
            </a:xfrm>
            <a:prstGeom prst="accentCallout2">
              <a:avLst>
                <a:gd name="adj1" fmla="val 32373"/>
                <a:gd name="adj2" fmla="val 18540"/>
                <a:gd name="adj3" fmla="val 51570"/>
                <a:gd name="adj4" fmla="val -7882"/>
                <a:gd name="adj5" fmla="val 205279"/>
                <a:gd name="adj6" fmla="val -10153"/>
              </a:avLst>
            </a:prstGeom>
            <a:noFill/>
            <a:ln w="28575">
              <a:solidFill>
                <a:srgbClr val="00B050"/>
              </a:solidFill>
              <a:prstDash val="sysDash"/>
              <a:miter lim="800000"/>
              <a:headEnd/>
              <a:tailEnd/>
            </a:ln>
          </p:spPr>
          <p:txBody>
            <a:bodyPr wrap="none" tIns="0" bIns="0" anchor="t"/>
            <a:lstStyle/>
            <a:p>
              <a:pPr algn="ctr" eaLnBrk="1" hangingPunct="1">
                <a:lnSpc>
                  <a:spcPct val="90000"/>
                </a:lnSpc>
              </a:pPr>
              <a:r>
                <a:rPr lang="zh-CN" altLang="en-US" b="1" smtClean="0">
                  <a:solidFill>
                    <a:srgbClr val="4D4D4D"/>
                  </a:solidFill>
                  <a:latin typeface="宋体" pitchFamily="2" charset="-122"/>
                  <a:ea typeface="宋体" pitchFamily="2" charset="-122"/>
                  <a:cs typeface="Arial" pitchFamily="34" charset="0"/>
                </a:rPr>
                <a:t>  服务器</a:t>
              </a:r>
              <a:endParaRPr lang="zh-CN" altLang="en-US" b="1" dirty="0">
                <a:solidFill>
                  <a:srgbClr val="4D4D4D"/>
                </a:solidFill>
                <a:latin typeface="宋体" pitchFamily="2" charset="-122"/>
                <a:ea typeface="宋体" pitchFamily="2" charset="-122"/>
                <a:cs typeface="Arial" pitchFamily="34" charset="0"/>
              </a:endParaRPr>
            </a:p>
          </p:txBody>
        </p:sp>
        <p:pic>
          <p:nvPicPr>
            <p:cNvPr id="214" name="Picture 2" descr="http://imgsrc.baidu.com/baike/pic/item/fd428c4536e40d618694736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5958" y="1906683"/>
              <a:ext cx="363925" cy="363925"/>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0338" y="1885907"/>
              <a:ext cx="477326" cy="432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 name="Picture 5" descr="http://imgsrc.baidu.com/baike/pic/item/2f9cbdcc130e785300e9283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332" y="2359963"/>
              <a:ext cx="668950" cy="352590"/>
            </a:xfrm>
            <a:prstGeom prst="rect">
              <a:avLst/>
            </a:prstGeom>
            <a:noFill/>
            <a:extLst>
              <a:ext uri="{909E8E84-426E-40DD-AFC4-6F175D3DCCD1}">
                <a14:hiddenFill xmlns:a14="http://schemas.microsoft.com/office/drawing/2010/main">
                  <a:solidFill>
                    <a:srgbClr val="FFFFFF"/>
                  </a:solidFill>
                </a14:hiddenFill>
              </a:ext>
            </a:extLst>
          </p:spPr>
        </p:pic>
        <p:grpSp>
          <p:nvGrpSpPr>
            <p:cNvPr id="217" name="组合 459"/>
            <p:cNvGrpSpPr/>
            <p:nvPr/>
          </p:nvGrpSpPr>
          <p:grpSpPr>
            <a:xfrm>
              <a:off x="3950965" y="1764965"/>
              <a:ext cx="1804243" cy="1700460"/>
              <a:chOff x="4642009" y="1593227"/>
              <a:chExt cx="1804243" cy="1700460"/>
            </a:xfrm>
          </p:grpSpPr>
          <p:cxnSp>
            <p:nvCxnSpPr>
              <p:cNvPr id="259" name="直接连接符 258"/>
              <p:cNvCxnSpPr>
                <a:stCxn id="265" idx="0"/>
                <a:endCxn id="261" idx="2"/>
              </p:cNvCxnSpPr>
              <p:nvPr/>
            </p:nvCxnSpPr>
            <p:spPr bwMode="auto">
              <a:xfrm flipV="1">
                <a:off x="4642009" y="2046884"/>
                <a:ext cx="362793" cy="1246803"/>
              </a:xfrm>
              <a:prstGeom prst="line">
                <a:avLst/>
              </a:prstGeom>
              <a:noFill/>
              <a:ln w="28575">
                <a:solidFill>
                  <a:srgbClr val="00B050"/>
                </a:solidFill>
                <a:prstDash val="sysDash"/>
                <a:miter lim="800000"/>
                <a:headEnd/>
                <a:tailEnd/>
              </a:ln>
            </p:spPr>
          </p:cxnSp>
          <p:grpSp>
            <p:nvGrpSpPr>
              <p:cNvPr id="260" name="组合 29"/>
              <p:cNvGrpSpPr/>
              <p:nvPr/>
            </p:nvGrpSpPr>
            <p:grpSpPr>
              <a:xfrm>
                <a:off x="5004802" y="1593227"/>
                <a:ext cx="1441450" cy="907314"/>
                <a:chOff x="5004802" y="1593227"/>
                <a:chExt cx="1441450" cy="907314"/>
              </a:xfrm>
            </p:grpSpPr>
            <p:sp>
              <p:nvSpPr>
                <p:cNvPr id="261" name="Text Box 198"/>
                <p:cNvSpPr txBox="1">
                  <a:spLocks noChangeAspect="1" noChangeArrowheads="1"/>
                </p:cNvSpPr>
                <p:nvPr/>
              </p:nvSpPr>
              <p:spPr bwMode="auto">
                <a:xfrm>
                  <a:off x="5004802" y="1593227"/>
                  <a:ext cx="1441450" cy="907314"/>
                </a:xfrm>
                <a:prstGeom prst="accentCallout2">
                  <a:avLst>
                    <a:gd name="adj1" fmla="val 46002"/>
                    <a:gd name="adj2" fmla="val -119"/>
                    <a:gd name="adj3" fmla="val 62828"/>
                    <a:gd name="adj4" fmla="val -39117"/>
                    <a:gd name="adj5" fmla="val 68440"/>
                    <a:gd name="adj6" fmla="val -51331"/>
                  </a:avLst>
                </a:prstGeom>
                <a:noFill/>
                <a:ln w="28575">
                  <a:solidFill>
                    <a:srgbClr val="00B050"/>
                  </a:solidFill>
                  <a:prstDash val="sysDash"/>
                  <a:miter lim="800000"/>
                  <a:headEnd/>
                  <a:tailEnd/>
                </a:ln>
              </p:spPr>
              <p:txBody>
                <a:bodyPr wrap="none" tIns="0" bIns="0" anchor="t"/>
                <a:lstStyle/>
                <a:p>
                  <a:pPr algn="ctr" eaLnBrk="1" hangingPunct="1">
                    <a:lnSpc>
                      <a:spcPct val="90000"/>
                    </a:lnSpc>
                  </a:pPr>
                  <a:r>
                    <a:rPr lang="zh-CN" altLang="en-US" b="1" smtClean="0">
                      <a:solidFill>
                        <a:srgbClr val="FF0000"/>
                      </a:solidFill>
                      <a:latin typeface="宋体" pitchFamily="2" charset="-122"/>
                      <a:ea typeface="宋体" pitchFamily="2" charset="-122"/>
                      <a:cs typeface="Arial" pitchFamily="34" charset="0"/>
                    </a:rPr>
                    <a:t>  以太网</a:t>
                  </a:r>
                  <a:r>
                    <a:rPr lang="zh-CN" altLang="en-US" b="1" dirty="0" smtClean="0">
                      <a:solidFill>
                        <a:srgbClr val="FF0000"/>
                      </a:solidFill>
                      <a:latin typeface="宋体" pitchFamily="2" charset="-122"/>
                      <a:ea typeface="宋体" pitchFamily="2" charset="-122"/>
                      <a:cs typeface="Arial" pitchFamily="34" charset="0"/>
                    </a:rPr>
                    <a:t>交换机</a:t>
                  </a:r>
                  <a:endParaRPr lang="zh-CN" altLang="en-US" b="1" dirty="0">
                    <a:solidFill>
                      <a:srgbClr val="FF0000"/>
                    </a:solidFill>
                    <a:latin typeface="宋体" pitchFamily="2" charset="-122"/>
                    <a:ea typeface="宋体" pitchFamily="2" charset="-122"/>
                    <a:cs typeface="Arial" pitchFamily="34" charset="0"/>
                  </a:endParaRPr>
                </a:p>
              </p:txBody>
            </p:sp>
            <p:pic>
              <p:nvPicPr>
                <p:cNvPr id="262"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5052" y="1949696"/>
                  <a:ext cx="933418" cy="3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218" name="组合 465"/>
            <p:cNvGrpSpPr/>
            <p:nvPr/>
          </p:nvGrpSpPr>
          <p:grpSpPr>
            <a:xfrm>
              <a:off x="6241842" y="5559490"/>
              <a:ext cx="1312406" cy="907314"/>
              <a:chOff x="6732002" y="2467436"/>
              <a:chExt cx="1312406" cy="907314"/>
            </a:xfrm>
          </p:grpSpPr>
          <p:sp>
            <p:nvSpPr>
              <p:cNvPr id="256" name="Text Box 198"/>
              <p:cNvSpPr txBox="1">
                <a:spLocks noChangeAspect="1" noChangeArrowheads="1"/>
              </p:cNvSpPr>
              <p:nvPr/>
            </p:nvSpPr>
            <p:spPr bwMode="auto">
              <a:xfrm>
                <a:off x="6732002" y="2467436"/>
                <a:ext cx="1016000" cy="907314"/>
              </a:xfrm>
              <a:prstGeom prst="accentCallout2">
                <a:avLst>
                  <a:gd name="adj1" fmla="val 42994"/>
                  <a:gd name="adj2" fmla="val -6439"/>
                  <a:gd name="adj3" fmla="val 44778"/>
                  <a:gd name="adj4" fmla="val -51870"/>
                  <a:gd name="adj5" fmla="val -125592"/>
                  <a:gd name="adj6" fmla="val -52399"/>
                </a:avLst>
              </a:prstGeom>
              <a:noFill/>
              <a:ln w="28575">
                <a:solidFill>
                  <a:srgbClr val="00B050"/>
                </a:solidFill>
                <a:prstDash val="sysDash"/>
                <a:miter lim="800000"/>
                <a:headEnd/>
                <a:tailEnd/>
              </a:ln>
            </p:spPr>
            <p:txBody>
              <a:bodyPr wrap="none" tIns="0" bIns="0" anchor="t"/>
              <a:lstStyle/>
              <a:p>
                <a:pPr algn="ctr" eaLnBrk="1" hangingPunct="1">
                  <a:lnSpc>
                    <a:spcPct val="90000"/>
                  </a:lnSpc>
                </a:pPr>
                <a:r>
                  <a:rPr lang="zh-CN" altLang="en-US" b="1" dirty="0" smtClean="0">
                    <a:solidFill>
                      <a:srgbClr val="4D4D4D"/>
                    </a:solidFill>
                    <a:latin typeface="宋体" pitchFamily="2" charset="-122"/>
                    <a:ea typeface="宋体" pitchFamily="2" charset="-122"/>
                    <a:cs typeface="Arial" pitchFamily="34" charset="0"/>
                  </a:rPr>
                  <a:t>存储设备</a:t>
                </a:r>
                <a:endParaRPr lang="zh-CN" altLang="en-US" b="1" dirty="0">
                  <a:solidFill>
                    <a:srgbClr val="4D4D4D"/>
                  </a:solidFill>
                  <a:latin typeface="宋体" pitchFamily="2" charset="-122"/>
                  <a:ea typeface="宋体" pitchFamily="2" charset="-122"/>
                  <a:cs typeface="Arial" pitchFamily="34" charset="0"/>
                </a:endParaRPr>
              </a:p>
            </p:txBody>
          </p:sp>
          <p:pic>
            <p:nvPicPr>
              <p:cNvPr id="257" name="Picture 17" descr="http://i0.sinaimg.cn/IT/roll/2008-03-11/e92d0e656db6eaef322640217de1b6f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49464" y="2721730"/>
                <a:ext cx="472097" cy="534013"/>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19" descr="http://img.hexun.com/2011-01-06/126606766.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30387" b="30273"/>
              <a:stretch/>
            </p:blipFill>
            <p:spPr bwMode="auto">
              <a:xfrm>
                <a:off x="7203946" y="2769832"/>
                <a:ext cx="840462" cy="330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 name="组合 469"/>
            <p:cNvGrpSpPr/>
            <p:nvPr/>
          </p:nvGrpSpPr>
          <p:grpSpPr>
            <a:xfrm>
              <a:off x="3851920" y="5667933"/>
              <a:ext cx="915988" cy="732365"/>
              <a:chOff x="3388727" y="5750144"/>
              <a:chExt cx="915988" cy="732365"/>
            </a:xfrm>
          </p:grpSpPr>
          <p:pic>
            <p:nvPicPr>
              <p:cNvPr id="254" name="Picture 2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388727" y="6059333"/>
                <a:ext cx="915988" cy="42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5" name="线形标注 3(带强调线) 254"/>
              <p:cNvSpPr/>
              <p:nvPr/>
            </p:nvSpPr>
            <p:spPr bwMode="auto">
              <a:xfrm>
                <a:off x="3562557" y="5750144"/>
                <a:ext cx="649094" cy="634565"/>
              </a:xfrm>
              <a:prstGeom prst="accentCallout3">
                <a:avLst>
                  <a:gd name="adj1" fmla="val 32476"/>
                  <a:gd name="adj2" fmla="val -37045"/>
                  <a:gd name="adj3" fmla="val 32609"/>
                  <a:gd name="adj4" fmla="val -173084"/>
                  <a:gd name="adj5" fmla="val -34338"/>
                  <a:gd name="adj6" fmla="val -171287"/>
                  <a:gd name="adj7" fmla="val -75425"/>
                  <a:gd name="adj8" fmla="val -86678"/>
                </a:avLst>
              </a:prstGeom>
              <a:noFill/>
              <a:ln w="28575">
                <a:solidFill>
                  <a:srgbClr val="00B050"/>
                </a:solidFill>
                <a:prstDash val="sysDash"/>
                <a:miter lim="800000"/>
                <a:headEnd/>
                <a:tailEnd/>
              </a:ln>
            </p:spPr>
            <p:txBody>
              <a:bodyPr wrap="none" tIns="0" bIns="0" anchor="t"/>
              <a:lstStyle/>
              <a:p>
                <a:pPr algn="ctr" eaLnBrk="1" hangingPunct="1">
                  <a:lnSpc>
                    <a:spcPct val="90000"/>
                  </a:lnSpc>
                </a:pPr>
                <a:r>
                  <a:rPr lang="zh-CN" altLang="en-US" b="1" smtClean="0">
                    <a:solidFill>
                      <a:srgbClr val="FF0000"/>
                    </a:solidFill>
                    <a:latin typeface="宋体" pitchFamily="2" charset="-122"/>
                    <a:ea typeface="宋体" pitchFamily="2" charset="-122"/>
                    <a:cs typeface="Arial" pitchFamily="34" charset="0"/>
                  </a:rPr>
                  <a:t>   光纤交换机</a:t>
                </a:r>
                <a:endParaRPr lang="zh-CN" altLang="en-US" b="1" dirty="0">
                  <a:solidFill>
                    <a:srgbClr val="FF0000"/>
                  </a:solidFill>
                  <a:latin typeface="宋体" pitchFamily="2" charset="-122"/>
                  <a:ea typeface="宋体" pitchFamily="2" charset="-122"/>
                  <a:cs typeface="Arial" pitchFamily="34" charset="0"/>
                </a:endParaRPr>
              </a:p>
            </p:txBody>
          </p:sp>
        </p:grpSp>
        <p:sp>
          <p:nvSpPr>
            <p:cNvPr id="220" name="线形标注 3(带强调线) 219"/>
            <p:cNvSpPr/>
            <p:nvPr/>
          </p:nvSpPr>
          <p:spPr bwMode="auto">
            <a:xfrm>
              <a:off x="1259632" y="5820333"/>
              <a:ext cx="649094" cy="634565"/>
            </a:xfrm>
            <a:prstGeom prst="accentCallout3">
              <a:avLst>
                <a:gd name="adj1" fmla="val 32476"/>
                <a:gd name="adj2" fmla="val -37045"/>
                <a:gd name="adj3" fmla="val 34826"/>
                <a:gd name="adj4" fmla="val -140575"/>
                <a:gd name="adj5" fmla="val -60941"/>
                <a:gd name="adj6" fmla="val -140945"/>
                <a:gd name="adj7" fmla="val -108876"/>
                <a:gd name="adj8" fmla="val 65303"/>
              </a:avLst>
            </a:prstGeom>
            <a:noFill/>
            <a:ln w="28575">
              <a:solidFill>
                <a:srgbClr val="00B050"/>
              </a:solidFill>
              <a:prstDash val="sysDash"/>
              <a:miter lim="800000"/>
              <a:headEnd/>
              <a:tailEnd/>
            </a:ln>
          </p:spPr>
          <p:txBody>
            <a:bodyPr wrap="none" tIns="0" bIns="0" anchor="t"/>
            <a:lstStyle/>
            <a:p>
              <a:pPr algn="ctr" eaLnBrk="1" hangingPunct="1">
                <a:lnSpc>
                  <a:spcPct val="90000"/>
                </a:lnSpc>
              </a:pPr>
              <a:r>
                <a:rPr lang="en-US" altLang="zh-CN" b="1" smtClean="0">
                  <a:solidFill>
                    <a:srgbClr val="FF0000"/>
                  </a:solidFill>
                  <a:latin typeface="宋体" pitchFamily="2" charset="-122"/>
                  <a:ea typeface="宋体" pitchFamily="2" charset="-122"/>
                  <a:cs typeface="Arial" pitchFamily="34" charset="0"/>
                </a:rPr>
                <a:t>  Infiniband</a:t>
              </a:r>
            </a:p>
            <a:p>
              <a:pPr algn="ctr" eaLnBrk="1" hangingPunct="1">
                <a:lnSpc>
                  <a:spcPct val="90000"/>
                </a:lnSpc>
              </a:pPr>
              <a:r>
                <a:rPr lang="zh-CN" altLang="en-US" b="1" smtClean="0">
                  <a:solidFill>
                    <a:srgbClr val="FF0000"/>
                  </a:solidFill>
                  <a:latin typeface="宋体" pitchFamily="2" charset="-122"/>
                  <a:ea typeface="宋体" pitchFamily="2" charset="-122"/>
                  <a:cs typeface="Arial" pitchFamily="34" charset="0"/>
                </a:rPr>
                <a:t>交换机</a:t>
              </a:r>
              <a:endParaRPr lang="zh-CN" altLang="en-US" b="1" dirty="0">
                <a:solidFill>
                  <a:srgbClr val="FF0000"/>
                </a:solidFill>
                <a:latin typeface="宋体" pitchFamily="2" charset="-122"/>
                <a:ea typeface="宋体" pitchFamily="2" charset="-122"/>
                <a:cs typeface="Arial" pitchFamily="34" charset="0"/>
              </a:endParaRPr>
            </a:p>
          </p:txBody>
        </p:sp>
        <p:pic>
          <p:nvPicPr>
            <p:cNvPr id="221" name="Picture 2" descr="http://imgsrc.baidu.com/baike/pic/item/fd428c4536e40d618694736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2242" y="6377443"/>
              <a:ext cx="363925" cy="363925"/>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5" descr="http://imgsrc.baidu.com/baike/pic/item/2f9cbdcc130e785300e9283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6786" y="6381328"/>
              <a:ext cx="668950" cy="352590"/>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50" descr="核心交换机"/>
            <p:cNvPicPr>
              <a:picLocks noChangeAspect="1" noChangeArrowheads="1"/>
            </p:cNvPicPr>
            <p:nvPr/>
          </p:nvPicPr>
          <p:blipFill>
            <a:blip r:embed="rId4" cstate="print"/>
            <a:srcRect/>
            <a:stretch>
              <a:fillRect/>
            </a:stretch>
          </p:blipFill>
          <p:spPr bwMode="auto">
            <a:xfrm>
              <a:off x="1438018" y="4798443"/>
              <a:ext cx="573807" cy="581458"/>
            </a:xfrm>
            <a:prstGeom prst="rect">
              <a:avLst/>
            </a:prstGeom>
            <a:noFill/>
            <a:ln w="9525">
              <a:noFill/>
              <a:miter lim="800000"/>
              <a:headEnd/>
              <a:tailEnd/>
            </a:ln>
          </p:spPr>
        </p:pic>
        <p:sp>
          <p:nvSpPr>
            <p:cNvPr id="224" name="Line 185"/>
            <p:cNvSpPr>
              <a:spLocks noChangeShapeType="1"/>
            </p:cNvSpPr>
            <p:nvPr/>
          </p:nvSpPr>
          <p:spPr bwMode="auto">
            <a:xfrm flipV="1">
              <a:off x="7380312" y="4823582"/>
              <a:ext cx="0" cy="268287"/>
            </a:xfrm>
            <a:prstGeom prst="line">
              <a:avLst/>
            </a:prstGeom>
            <a:noFill/>
            <a:ln w="38100">
              <a:solidFill>
                <a:srgbClr val="0067AC"/>
              </a:solidFill>
              <a:round/>
              <a:headEnd/>
              <a:tailEnd/>
            </a:ln>
          </p:spPr>
          <p:txBody>
            <a:bodyPr wrap="none" lIns="0" tIns="0" rIns="0" bIns="0" anchor="ctr"/>
            <a:lstStyle/>
            <a:p>
              <a:endParaRPr lang="zh-CN" altLang="en-US"/>
            </a:p>
          </p:txBody>
        </p:sp>
        <p:cxnSp>
          <p:nvCxnSpPr>
            <p:cNvPr id="225" name="Straight Connector 542"/>
            <p:cNvCxnSpPr>
              <a:cxnSpLocks noChangeShapeType="1"/>
            </p:cNvCxnSpPr>
            <p:nvPr/>
          </p:nvCxnSpPr>
          <p:spPr bwMode="auto">
            <a:xfrm flipV="1">
              <a:off x="3851920" y="5091869"/>
              <a:ext cx="3528392" cy="28637"/>
            </a:xfrm>
            <a:prstGeom prst="line">
              <a:avLst/>
            </a:prstGeom>
            <a:noFill/>
            <a:ln w="38100">
              <a:solidFill>
                <a:srgbClr val="0067AC"/>
              </a:solidFill>
              <a:round/>
              <a:headEnd/>
              <a:tailEnd/>
            </a:ln>
          </p:spPr>
        </p:cxnSp>
        <p:cxnSp>
          <p:nvCxnSpPr>
            <p:cNvPr id="226" name="直接连接符 225"/>
            <p:cNvCxnSpPr>
              <a:stCxn id="341" idx="1"/>
              <a:endCxn id="13" idx="0"/>
            </p:cNvCxnSpPr>
            <p:nvPr/>
          </p:nvCxnSpPr>
          <p:spPr>
            <a:xfrm>
              <a:off x="1375477" y="4328345"/>
              <a:ext cx="2199333" cy="46851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7" name="直接连接符 226"/>
            <p:cNvCxnSpPr>
              <a:endCxn id="13" idx="0"/>
            </p:cNvCxnSpPr>
            <p:nvPr/>
          </p:nvCxnSpPr>
          <p:spPr>
            <a:xfrm>
              <a:off x="683568" y="4365104"/>
              <a:ext cx="2891242" cy="43175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8" name="直接连接符 227"/>
            <p:cNvCxnSpPr>
              <a:endCxn id="13" idx="0"/>
            </p:cNvCxnSpPr>
            <p:nvPr/>
          </p:nvCxnSpPr>
          <p:spPr>
            <a:xfrm>
              <a:off x="1979712" y="4365104"/>
              <a:ext cx="1595098" cy="43175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a:endCxn id="13" idx="0"/>
            </p:cNvCxnSpPr>
            <p:nvPr/>
          </p:nvCxnSpPr>
          <p:spPr>
            <a:xfrm>
              <a:off x="2699792" y="4365104"/>
              <a:ext cx="875018" cy="43175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0" name="直接连接符 229"/>
            <p:cNvCxnSpPr>
              <a:stCxn id="347" idx="1"/>
              <a:endCxn id="13" idx="0"/>
            </p:cNvCxnSpPr>
            <p:nvPr/>
          </p:nvCxnSpPr>
          <p:spPr>
            <a:xfrm>
              <a:off x="3375184" y="4328280"/>
              <a:ext cx="199626" cy="468576"/>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1" name="直接连接符 230"/>
            <p:cNvCxnSpPr>
              <a:endCxn id="13" idx="0"/>
            </p:cNvCxnSpPr>
            <p:nvPr/>
          </p:nvCxnSpPr>
          <p:spPr>
            <a:xfrm flipH="1">
              <a:off x="3574810" y="4365104"/>
              <a:ext cx="421126" cy="43175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2" name="直接连接符 231"/>
            <p:cNvCxnSpPr>
              <a:endCxn id="13" idx="0"/>
            </p:cNvCxnSpPr>
            <p:nvPr/>
          </p:nvCxnSpPr>
          <p:spPr>
            <a:xfrm flipH="1">
              <a:off x="3574810" y="4365104"/>
              <a:ext cx="1069198" cy="43175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3" name="直接连接符 232"/>
            <p:cNvCxnSpPr>
              <a:endCxn id="223" idx="0"/>
            </p:cNvCxnSpPr>
            <p:nvPr/>
          </p:nvCxnSpPr>
          <p:spPr>
            <a:xfrm flipH="1">
              <a:off x="1724922" y="4365104"/>
              <a:ext cx="2919086" cy="433339"/>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4" name="直接连接符 233"/>
            <p:cNvCxnSpPr>
              <a:endCxn id="223" idx="0"/>
            </p:cNvCxnSpPr>
            <p:nvPr/>
          </p:nvCxnSpPr>
          <p:spPr>
            <a:xfrm flipH="1">
              <a:off x="1724922" y="4365104"/>
              <a:ext cx="2271014" cy="433339"/>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5" name="直接连接符 234"/>
            <p:cNvCxnSpPr>
              <a:endCxn id="223" idx="0"/>
            </p:cNvCxnSpPr>
            <p:nvPr/>
          </p:nvCxnSpPr>
          <p:spPr>
            <a:xfrm flipH="1">
              <a:off x="1724922" y="4365104"/>
              <a:ext cx="1622942" cy="433339"/>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6" name="直接连接符 235"/>
            <p:cNvCxnSpPr>
              <a:endCxn id="223" idx="0"/>
            </p:cNvCxnSpPr>
            <p:nvPr/>
          </p:nvCxnSpPr>
          <p:spPr>
            <a:xfrm flipH="1">
              <a:off x="1724922" y="4365104"/>
              <a:ext cx="974870" cy="433339"/>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a:endCxn id="223" idx="0"/>
            </p:cNvCxnSpPr>
            <p:nvPr/>
          </p:nvCxnSpPr>
          <p:spPr>
            <a:xfrm flipH="1">
              <a:off x="1724922" y="4365104"/>
              <a:ext cx="254790" cy="433339"/>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8" name="直接连接符 237"/>
            <p:cNvCxnSpPr>
              <a:endCxn id="223" idx="0"/>
            </p:cNvCxnSpPr>
            <p:nvPr/>
          </p:nvCxnSpPr>
          <p:spPr>
            <a:xfrm>
              <a:off x="1331640" y="4293096"/>
              <a:ext cx="393282" cy="505347"/>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9" name="直接连接符 238"/>
            <p:cNvCxnSpPr>
              <a:endCxn id="223" idx="0"/>
            </p:cNvCxnSpPr>
            <p:nvPr/>
          </p:nvCxnSpPr>
          <p:spPr>
            <a:xfrm>
              <a:off x="683568" y="4365104"/>
              <a:ext cx="1041354" cy="433339"/>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a:stCxn id="209" idx="2"/>
              <a:endCxn id="270" idx="0"/>
            </p:cNvCxnSpPr>
            <p:nvPr/>
          </p:nvCxnSpPr>
          <p:spPr>
            <a:xfrm flipH="1">
              <a:off x="621977" y="2625638"/>
              <a:ext cx="1756842" cy="854075"/>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1" name="直接连接符 240"/>
            <p:cNvCxnSpPr>
              <a:stCxn id="210" idx="2"/>
              <a:endCxn id="270" idx="0"/>
            </p:cNvCxnSpPr>
            <p:nvPr/>
          </p:nvCxnSpPr>
          <p:spPr>
            <a:xfrm flipH="1">
              <a:off x="621977" y="2625638"/>
              <a:ext cx="2656954" cy="854075"/>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2" name="直接连接符 241"/>
            <p:cNvCxnSpPr>
              <a:stCxn id="209" idx="2"/>
              <a:endCxn id="269" idx="0"/>
            </p:cNvCxnSpPr>
            <p:nvPr/>
          </p:nvCxnSpPr>
          <p:spPr>
            <a:xfrm flipH="1">
              <a:off x="1260152" y="2625638"/>
              <a:ext cx="1118667" cy="839787"/>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3" name="直接连接符 242"/>
            <p:cNvCxnSpPr>
              <a:stCxn id="210" idx="2"/>
              <a:endCxn id="269" idx="0"/>
            </p:cNvCxnSpPr>
            <p:nvPr/>
          </p:nvCxnSpPr>
          <p:spPr>
            <a:xfrm flipH="1">
              <a:off x="1260152" y="2625638"/>
              <a:ext cx="2018779" cy="839787"/>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4" name="直接连接符 243"/>
            <p:cNvCxnSpPr>
              <a:stCxn id="209" idx="2"/>
              <a:endCxn id="268" idx="0"/>
            </p:cNvCxnSpPr>
            <p:nvPr/>
          </p:nvCxnSpPr>
          <p:spPr>
            <a:xfrm flipH="1">
              <a:off x="1932459" y="2625638"/>
              <a:ext cx="446360" cy="82550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5" name="直接连接符 244"/>
            <p:cNvCxnSpPr>
              <a:stCxn id="210" idx="2"/>
              <a:endCxn id="268" idx="0"/>
            </p:cNvCxnSpPr>
            <p:nvPr/>
          </p:nvCxnSpPr>
          <p:spPr>
            <a:xfrm flipH="1">
              <a:off x="1932459" y="2625638"/>
              <a:ext cx="1346472" cy="82550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6" name="直接连接符 245"/>
            <p:cNvCxnSpPr>
              <a:stCxn id="209" idx="2"/>
              <a:endCxn id="267" idx="0"/>
            </p:cNvCxnSpPr>
            <p:nvPr/>
          </p:nvCxnSpPr>
          <p:spPr>
            <a:xfrm>
              <a:off x="2378819" y="2625638"/>
              <a:ext cx="252933" cy="82550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7" name="直接连接符 246"/>
            <p:cNvCxnSpPr>
              <a:stCxn id="210" idx="2"/>
              <a:endCxn id="267" idx="0"/>
            </p:cNvCxnSpPr>
            <p:nvPr/>
          </p:nvCxnSpPr>
          <p:spPr>
            <a:xfrm flipH="1">
              <a:off x="2631752" y="2625638"/>
              <a:ext cx="647179" cy="82550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a:stCxn id="209" idx="2"/>
              <a:endCxn id="266" idx="0"/>
            </p:cNvCxnSpPr>
            <p:nvPr/>
          </p:nvCxnSpPr>
          <p:spPr>
            <a:xfrm>
              <a:off x="2378819" y="2625638"/>
              <a:ext cx="933971" cy="854075"/>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9" name="直接连接符 248"/>
            <p:cNvCxnSpPr>
              <a:stCxn id="210" idx="2"/>
              <a:endCxn id="266" idx="0"/>
            </p:cNvCxnSpPr>
            <p:nvPr/>
          </p:nvCxnSpPr>
          <p:spPr>
            <a:xfrm>
              <a:off x="3278931" y="2625638"/>
              <a:ext cx="33859" cy="854075"/>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0" name="直接连接符 249"/>
            <p:cNvCxnSpPr>
              <a:stCxn id="209" idx="2"/>
              <a:endCxn id="265" idx="0"/>
            </p:cNvCxnSpPr>
            <p:nvPr/>
          </p:nvCxnSpPr>
          <p:spPr>
            <a:xfrm>
              <a:off x="2378819" y="2625638"/>
              <a:ext cx="1572146" cy="839787"/>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1" name="直接连接符 250"/>
            <p:cNvCxnSpPr>
              <a:stCxn id="210" idx="2"/>
              <a:endCxn id="265" idx="0"/>
            </p:cNvCxnSpPr>
            <p:nvPr/>
          </p:nvCxnSpPr>
          <p:spPr>
            <a:xfrm>
              <a:off x="3278931" y="2625638"/>
              <a:ext cx="672034" cy="839787"/>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a:stCxn id="209" idx="2"/>
              <a:endCxn id="264" idx="0"/>
            </p:cNvCxnSpPr>
            <p:nvPr/>
          </p:nvCxnSpPr>
          <p:spPr>
            <a:xfrm>
              <a:off x="2378819" y="2625638"/>
              <a:ext cx="2243658" cy="82550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3" name="直接连接符 252"/>
            <p:cNvCxnSpPr>
              <a:stCxn id="210" idx="2"/>
              <a:endCxn id="264" idx="0"/>
            </p:cNvCxnSpPr>
            <p:nvPr/>
          </p:nvCxnSpPr>
          <p:spPr>
            <a:xfrm>
              <a:off x="3278931" y="2625638"/>
              <a:ext cx="1343546" cy="82550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64806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en-US" altLang="zh-CN" dirty="0" smtClean="0"/>
              <a:t>3.FCoE</a:t>
            </a:r>
            <a:r>
              <a:rPr lang="zh-CN" altLang="en-US" dirty="0" smtClean="0"/>
              <a:t>协议</a:t>
            </a:r>
            <a:endParaRPr lang="zh-CN" altLang="en-US" dirty="0"/>
          </a:p>
        </p:txBody>
      </p:sp>
      <p:sp>
        <p:nvSpPr>
          <p:cNvPr id="4" name="标题 1"/>
          <p:cNvSpPr txBox="1">
            <a:spLocks/>
          </p:cNvSpPr>
          <p:nvPr/>
        </p:nvSpPr>
        <p:spPr bwMode="auto">
          <a:xfrm>
            <a:off x="539552" y="1057296"/>
            <a:ext cx="8229600" cy="5715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lvl1pPr algn="l" rtl="0" eaLnBrk="0" fontAlgn="base" hangingPunct="0">
              <a:spcBef>
                <a:spcPct val="0"/>
              </a:spcBef>
              <a:spcAft>
                <a:spcPct val="0"/>
              </a:spcAft>
              <a:defRPr sz="2800" b="1" kern="1200">
                <a:solidFill>
                  <a:schemeClr val="tx1"/>
                </a:solidFill>
                <a:latin typeface="微软雅黑" pitchFamily="34" charset="-122"/>
                <a:ea typeface="微软雅黑" pitchFamily="34" charset="-122"/>
                <a:cs typeface="+mj-cs"/>
              </a:defRPr>
            </a:lvl1pPr>
            <a:lvl2pPr algn="l" rtl="0" eaLnBrk="0" fontAlgn="base" hangingPunct="0">
              <a:spcBef>
                <a:spcPct val="0"/>
              </a:spcBef>
              <a:spcAft>
                <a:spcPct val="0"/>
              </a:spcAft>
              <a:defRPr sz="2800" b="1">
                <a:solidFill>
                  <a:schemeClr val="tx1"/>
                </a:solidFill>
                <a:latin typeface="微软雅黑" pitchFamily="34" charset="-122"/>
                <a:ea typeface="微软雅黑" pitchFamily="34" charset="-122"/>
              </a:defRPr>
            </a:lvl2pPr>
            <a:lvl3pPr algn="l" rtl="0" eaLnBrk="0" fontAlgn="base" hangingPunct="0">
              <a:spcBef>
                <a:spcPct val="0"/>
              </a:spcBef>
              <a:spcAft>
                <a:spcPct val="0"/>
              </a:spcAft>
              <a:defRPr sz="2800" b="1">
                <a:solidFill>
                  <a:schemeClr val="tx1"/>
                </a:solidFill>
                <a:latin typeface="微软雅黑" pitchFamily="34" charset="-122"/>
                <a:ea typeface="微软雅黑" pitchFamily="34" charset="-122"/>
              </a:defRPr>
            </a:lvl3pPr>
            <a:lvl4pPr algn="l" rtl="0" eaLnBrk="0" fontAlgn="base" hangingPunct="0">
              <a:spcBef>
                <a:spcPct val="0"/>
              </a:spcBef>
              <a:spcAft>
                <a:spcPct val="0"/>
              </a:spcAft>
              <a:defRPr sz="2800" b="1">
                <a:solidFill>
                  <a:schemeClr val="tx1"/>
                </a:solidFill>
                <a:latin typeface="微软雅黑" pitchFamily="34" charset="-122"/>
                <a:ea typeface="微软雅黑" pitchFamily="34" charset="-122"/>
              </a:defRPr>
            </a:lvl4pPr>
            <a:lvl5pPr algn="l" rtl="0" eaLnBrk="0" fontAlgn="base" hangingPunct="0">
              <a:spcBef>
                <a:spcPct val="0"/>
              </a:spcBef>
              <a:spcAft>
                <a:spcPct val="0"/>
              </a:spcAft>
              <a:defRPr sz="2800" b="1">
                <a:solidFill>
                  <a:schemeClr val="tx1"/>
                </a:solidFill>
                <a:latin typeface="微软雅黑" pitchFamily="34" charset="-122"/>
                <a:ea typeface="微软雅黑" pitchFamily="34" charset="-122"/>
              </a:defRPr>
            </a:lvl5pPr>
            <a:lvl6pPr marL="457200" algn="l" rtl="0" fontAlgn="base">
              <a:spcBef>
                <a:spcPct val="0"/>
              </a:spcBef>
              <a:spcAft>
                <a:spcPct val="0"/>
              </a:spcAft>
              <a:defRPr sz="2800" b="1">
                <a:solidFill>
                  <a:schemeClr val="tx1"/>
                </a:solidFill>
                <a:latin typeface="微软雅黑" pitchFamily="34" charset="-122"/>
                <a:ea typeface="微软雅黑" pitchFamily="34" charset="-122"/>
              </a:defRPr>
            </a:lvl6pPr>
            <a:lvl7pPr marL="914400" algn="l" rtl="0" fontAlgn="base">
              <a:spcBef>
                <a:spcPct val="0"/>
              </a:spcBef>
              <a:spcAft>
                <a:spcPct val="0"/>
              </a:spcAft>
              <a:defRPr sz="2800" b="1">
                <a:solidFill>
                  <a:schemeClr val="tx1"/>
                </a:solidFill>
                <a:latin typeface="微软雅黑" pitchFamily="34" charset="-122"/>
                <a:ea typeface="微软雅黑" pitchFamily="34" charset="-122"/>
              </a:defRPr>
            </a:lvl7pPr>
            <a:lvl8pPr marL="1371600" algn="l" rtl="0" fontAlgn="base">
              <a:spcBef>
                <a:spcPct val="0"/>
              </a:spcBef>
              <a:spcAft>
                <a:spcPct val="0"/>
              </a:spcAft>
              <a:defRPr sz="2800" b="1">
                <a:solidFill>
                  <a:schemeClr val="tx1"/>
                </a:solidFill>
                <a:latin typeface="微软雅黑" pitchFamily="34" charset="-122"/>
                <a:ea typeface="微软雅黑" pitchFamily="34" charset="-122"/>
              </a:defRPr>
            </a:lvl8pPr>
            <a:lvl9pPr marL="1828800" algn="l" rtl="0" fontAlgn="base">
              <a:spcBef>
                <a:spcPct val="0"/>
              </a:spcBef>
              <a:spcAft>
                <a:spcPct val="0"/>
              </a:spcAft>
              <a:defRPr sz="2800" b="1">
                <a:solidFill>
                  <a:schemeClr val="tx1"/>
                </a:solidFill>
                <a:latin typeface="微软雅黑" pitchFamily="34" charset="-122"/>
                <a:ea typeface="微软雅黑" pitchFamily="34" charset="-122"/>
              </a:defRPr>
            </a:lvl9pPr>
          </a:lstStyle>
          <a:p>
            <a:r>
              <a:rPr lang="zh-CN" altLang="en-US" dirty="0" smtClean="0"/>
              <a:t> 云计算数据中心</a:t>
            </a:r>
            <a:r>
              <a:rPr lang="en-US" altLang="zh-CN" dirty="0" smtClean="0"/>
              <a:t>——</a:t>
            </a:r>
            <a:r>
              <a:rPr lang="zh-CN" altLang="en-US" dirty="0" smtClean="0"/>
              <a:t>网络为中心，一类网络，</a:t>
            </a:r>
            <a:r>
              <a:rPr lang="zh-CN" altLang="en-US" dirty="0"/>
              <a:t>两</a:t>
            </a:r>
            <a:r>
              <a:rPr lang="zh-CN" altLang="en-US" dirty="0" smtClean="0"/>
              <a:t>块网卡</a:t>
            </a:r>
            <a:endParaRPr lang="zh-CN" altLang="en-US" dirty="0"/>
          </a:p>
        </p:txBody>
      </p:sp>
      <p:pic>
        <p:nvPicPr>
          <p:cNvPr id="5" name="Picture 3"/>
          <p:cNvPicPr>
            <a:picLocks noChangeAspect="1" noChangeArrowheads="1"/>
          </p:cNvPicPr>
          <p:nvPr/>
        </p:nvPicPr>
        <p:blipFill>
          <a:blip r:embed="rId2" cstate="print"/>
          <a:srcRect/>
          <a:stretch>
            <a:fillRect/>
          </a:stretch>
        </p:blipFill>
        <p:spPr bwMode="auto">
          <a:xfrm>
            <a:off x="6300192" y="5069177"/>
            <a:ext cx="2808312" cy="1788823"/>
          </a:xfrm>
          <a:prstGeom prst="rect">
            <a:avLst/>
          </a:prstGeom>
          <a:noFill/>
          <a:ln w="9525">
            <a:noFill/>
            <a:miter lim="800000"/>
            <a:headEnd/>
            <a:tailEnd/>
          </a:ln>
        </p:spPr>
      </p:pic>
      <p:grpSp>
        <p:nvGrpSpPr>
          <p:cNvPr id="6" name="组合 5"/>
          <p:cNvGrpSpPr/>
          <p:nvPr/>
        </p:nvGrpSpPr>
        <p:grpSpPr>
          <a:xfrm>
            <a:off x="683568" y="1772816"/>
            <a:ext cx="7128792" cy="4205592"/>
            <a:chOff x="611560" y="1916832"/>
            <a:chExt cx="7128792" cy="4205592"/>
          </a:xfrm>
        </p:grpSpPr>
        <p:cxnSp>
          <p:nvCxnSpPr>
            <p:cNvPr id="7" name="Straight Connector 540"/>
            <p:cNvCxnSpPr>
              <a:cxnSpLocks noChangeShapeType="1"/>
              <a:stCxn id="162" idx="0"/>
              <a:endCxn id="37" idx="2"/>
            </p:cNvCxnSpPr>
            <p:nvPr/>
          </p:nvCxnSpPr>
          <p:spPr bwMode="auto">
            <a:xfrm flipV="1">
              <a:off x="4858567" y="3436342"/>
              <a:ext cx="532250" cy="580752"/>
            </a:xfrm>
            <a:prstGeom prst="line">
              <a:avLst/>
            </a:prstGeom>
            <a:noFill/>
            <a:ln w="38100">
              <a:solidFill>
                <a:srgbClr val="0067AC"/>
              </a:solidFill>
              <a:round/>
              <a:headEnd/>
              <a:tailEnd/>
            </a:ln>
          </p:spPr>
        </p:cxnSp>
        <p:cxnSp>
          <p:nvCxnSpPr>
            <p:cNvPr id="8" name="Straight Connector 542"/>
            <p:cNvCxnSpPr>
              <a:cxnSpLocks noChangeShapeType="1"/>
              <a:stCxn id="161" idx="0"/>
              <a:endCxn id="37" idx="2"/>
            </p:cNvCxnSpPr>
            <p:nvPr/>
          </p:nvCxnSpPr>
          <p:spPr bwMode="auto">
            <a:xfrm flipH="1" flipV="1">
              <a:off x="5390817" y="3436342"/>
              <a:ext cx="139262" cy="566465"/>
            </a:xfrm>
            <a:prstGeom prst="line">
              <a:avLst/>
            </a:prstGeom>
            <a:noFill/>
            <a:ln w="38100">
              <a:solidFill>
                <a:srgbClr val="0067AC"/>
              </a:solidFill>
              <a:round/>
              <a:headEnd/>
              <a:tailEnd/>
            </a:ln>
          </p:spPr>
        </p:cxnSp>
        <p:grpSp>
          <p:nvGrpSpPr>
            <p:cNvPr id="9" name="组合 389"/>
            <p:cNvGrpSpPr>
              <a:grpSpLocks/>
            </p:cNvGrpSpPr>
            <p:nvPr/>
          </p:nvGrpSpPr>
          <p:grpSpPr bwMode="auto">
            <a:xfrm>
              <a:off x="4882329" y="2562424"/>
              <a:ext cx="1129831" cy="363177"/>
              <a:chOff x="7338216" y="4488983"/>
              <a:chExt cx="1129404" cy="363178"/>
            </a:xfrm>
          </p:grpSpPr>
          <p:sp>
            <p:nvSpPr>
              <p:cNvPr id="224" name="Rectangle 711"/>
              <p:cNvSpPr>
                <a:spLocks noChangeArrowheads="1"/>
              </p:cNvSpPr>
              <p:nvPr/>
            </p:nvSpPr>
            <p:spPr bwMode="auto">
              <a:xfrm>
                <a:off x="7337949" y="4488983"/>
                <a:ext cx="150756"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25" name="Rectangle 712"/>
              <p:cNvSpPr>
                <a:spLocks noChangeArrowheads="1"/>
              </p:cNvSpPr>
              <p:nvPr/>
            </p:nvSpPr>
            <p:spPr bwMode="auto">
              <a:xfrm>
                <a:off x="7349058" y="4496921"/>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26" name="Oval 713"/>
              <p:cNvSpPr>
                <a:spLocks noChangeArrowheads="1"/>
              </p:cNvSpPr>
              <p:nvPr/>
            </p:nvSpPr>
            <p:spPr bwMode="auto">
              <a:xfrm>
                <a:off x="7360166" y="4612808"/>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27" name="Oval 714"/>
              <p:cNvSpPr>
                <a:spLocks noChangeArrowheads="1"/>
              </p:cNvSpPr>
              <p:nvPr/>
            </p:nvSpPr>
            <p:spPr bwMode="auto">
              <a:xfrm>
                <a:off x="7360166" y="4593758"/>
                <a:ext cx="106323"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28" name="Oval 715"/>
              <p:cNvSpPr>
                <a:spLocks noChangeArrowheads="1"/>
              </p:cNvSpPr>
              <p:nvPr/>
            </p:nvSpPr>
            <p:spPr bwMode="auto">
              <a:xfrm>
                <a:off x="7360166" y="4574708"/>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29" name="Oval 716"/>
              <p:cNvSpPr>
                <a:spLocks noChangeArrowheads="1"/>
              </p:cNvSpPr>
              <p:nvPr/>
            </p:nvSpPr>
            <p:spPr bwMode="auto">
              <a:xfrm>
                <a:off x="7360166" y="4555658"/>
                <a:ext cx="106323"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30" name="Oval 717"/>
              <p:cNvSpPr>
                <a:spLocks noChangeArrowheads="1"/>
              </p:cNvSpPr>
              <p:nvPr/>
            </p:nvSpPr>
            <p:spPr bwMode="auto">
              <a:xfrm>
                <a:off x="7360166" y="4538196"/>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31" name="Oval 718"/>
              <p:cNvSpPr>
                <a:spLocks noChangeArrowheads="1"/>
              </p:cNvSpPr>
              <p:nvPr/>
            </p:nvSpPr>
            <p:spPr bwMode="auto">
              <a:xfrm>
                <a:off x="7360166" y="4517558"/>
                <a:ext cx="106323"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32" name="Oval 719"/>
              <p:cNvSpPr>
                <a:spLocks noChangeArrowheads="1"/>
              </p:cNvSpPr>
              <p:nvPr/>
            </p:nvSpPr>
            <p:spPr bwMode="auto">
              <a:xfrm>
                <a:off x="7360166" y="4500096"/>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33" name="Rectangle 720"/>
              <p:cNvSpPr>
                <a:spLocks noChangeArrowheads="1"/>
              </p:cNvSpPr>
              <p:nvPr/>
            </p:nvSpPr>
            <p:spPr bwMode="auto">
              <a:xfrm>
                <a:off x="7533138" y="4488983"/>
                <a:ext cx="150755"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34" name="Rectangle 721"/>
              <p:cNvSpPr>
                <a:spLocks noChangeArrowheads="1"/>
              </p:cNvSpPr>
              <p:nvPr/>
            </p:nvSpPr>
            <p:spPr bwMode="auto">
              <a:xfrm>
                <a:off x="7545834" y="4496921"/>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35" name="Oval 722"/>
              <p:cNvSpPr>
                <a:spLocks noChangeArrowheads="1"/>
              </p:cNvSpPr>
              <p:nvPr/>
            </p:nvSpPr>
            <p:spPr bwMode="auto">
              <a:xfrm>
                <a:off x="7555355" y="4612808"/>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36" name="Oval 723"/>
              <p:cNvSpPr>
                <a:spLocks noChangeArrowheads="1"/>
              </p:cNvSpPr>
              <p:nvPr/>
            </p:nvSpPr>
            <p:spPr bwMode="auto">
              <a:xfrm>
                <a:off x="7555355" y="4593758"/>
                <a:ext cx="106322"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37" name="Oval 724"/>
              <p:cNvSpPr>
                <a:spLocks noChangeArrowheads="1"/>
              </p:cNvSpPr>
              <p:nvPr/>
            </p:nvSpPr>
            <p:spPr bwMode="auto">
              <a:xfrm>
                <a:off x="7555355" y="4574708"/>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38" name="Oval 725"/>
              <p:cNvSpPr>
                <a:spLocks noChangeArrowheads="1"/>
              </p:cNvSpPr>
              <p:nvPr/>
            </p:nvSpPr>
            <p:spPr bwMode="auto">
              <a:xfrm>
                <a:off x="7555355" y="4555658"/>
                <a:ext cx="106322"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39" name="Oval 726"/>
              <p:cNvSpPr>
                <a:spLocks noChangeArrowheads="1"/>
              </p:cNvSpPr>
              <p:nvPr/>
            </p:nvSpPr>
            <p:spPr bwMode="auto">
              <a:xfrm>
                <a:off x="7555355" y="4538196"/>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40" name="Oval 727"/>
              <p:cNvSpPr>
                <a:spLocks noChangeArrowheads="1"/>
              </p:cNvSpPr>
              <p:nvPr/>
            </p:nvSpPr>
            <p:spPr bwMode="auto">
              <a:xfrm>
                <a:off x="7555355" y="4517558"/>
                <a:ext cx="106322"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41" name="Oval 728"/>
              <p:cNvSpPr>
                <a:spLocks noChangeArrowheads="1"/>
              </p:cNvSpPr>
              <p:nvPr/>
            </p:nvSpPr>
            <p:spPr bwMode="auto">
              <a:xfrm>
                <a:off x="7555355" y="4500096"/>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42" name="Rectangle 729"/>
              <p:cNvSpPr>
                <a:spLocks noChangeArrowheads="1"/>
              </p:cNvSpPr>
              <p:nvPr/>
            </p:nvSpPr>
            <p:spPr bwMode="auto">
              <a:xfrm>
                <a:off x="7729914" y="4488983"/>
                <a:ext cx="150755"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243" name="Rectangle 730"/>
              <p:cNvSpPr>
                <a:spLocks noChangeArrowheads="1"/>
              </p:cNvSpPr>
              <p:nvPr/>
            </p:nvSpPr>
            <p:spPr bwMode="auto">
              <a:xfrm>
                <a:off x="7741022" y="4496921"/>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244" name="Oval 731"/>
              <p:cNvSpPr>
                <a:spLocks noChangeArrowheads="1"/>
              </p:cNvSpPr>
              <p:nvPr/>
            </p:nvSpPr>
            <p:spPr bwMode="auto">
              <a:xfrm>
                <a:off x="7752131" y="4612808"/>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245" name="Oval 732"/>
              <p:cNvSpPr>
                <a:spLocks noChangeArrowheads="1"/>
              </p:cNvSpPr>
              <p:nvPr/>
            </p:nvSpPr>
            <p:spPr bwMode="auto">
              <a:xfrm>
                <a:off x="7752131" y="4593758"/>
                <a:ext cx="106322"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246" name="Oval 733"/>
              <p:cNvSpPr>
                <a:spLocks noChangeArrowheads="1"/>
              </p:cNvSpPr>
              <p:nvPr/>
            </p:nvSpPr>
            <p:spPr bwMode="auto">
              <a:xfrm>
                <a:off x="7752131" y="4574708"/>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247" name="Oval 734"/>
              <p:cNvSpPr>
                <a:spLocks noChangeArrowheads="1"/>
              </p:cNvSpPr>
              <p:nvPr/>
            </p:nvSpPr>
            <p:spPr bwMode="auto">
              <a:xfrm>
                <a:off x="7752131" y="4555658"/>
                <a:ext cx="106322"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248" name="Oval 735"/>
              <p:cNvSpPr>
                <a:spLocks noChangeArrowheads="1"/>
              </p:cNvSpPr>
              <p:nvPr/>
            </p:nvSpPr>
            <p:spPr bwMode="auto">
              <a:xfrm>
                <a:off x="7752131" y="4538196"/>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249" name="Oval 736"/>
              <p:cNvSpPr>
                <a:spLocks noChangeArrowheads="1"/>
              </p:cNvSpPr>
              <p:nvPr/>
            </p:nvSpPr>
            <p:spPr bwMode="auto">
              <a:xfrm>
                <a:off x="7752131" y="4517558"/>
                <a:ext cx="106322"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250" name="Oval 737"/>
              <p:cNvSpPr>
                <a:spLocks noChangeArrowheads="1"/>
              </p:cNvSpPr>
              <p:nvPr/>
            </p:nvSpPr>
            <p:spPr bwMode="auto">
              <a:xfrm>
                <a:off x="7752131" y="4500096"/>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251" name="Rectangle 738"/>
              <p:cNvSpPr>
                <a:spLocks noChangeArrowheads="1"/>
              </p:cNvSpPr>
              <p:nvPr/>
            </p:nvSpPr>
            <p:spPr bwMode="auto">
              <a:xfrm>
                <a:off x="7925102" y="4488983"/>
                <a:ext cx="150756"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52" name="Rectangle 739"/>
              <p:cNvSpPr>
                <a:spLocks noChangeArrowheads="1"/>
              </p:cNvSpPr>
              <p:nvPr/>
            </p:nvSpPr>
            <p:spPr bwMode="auto">
              <a:xfrm>
                <a:off x="7937797" y="4496921"/>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53" name="Oval 740"/>
              <p:cNvSpPr>
                <a:spLocks noChangeArrowheads="1"/>
              </p:cNvSpPr>
              <p:nvPr/>
            </p:nvSpPr>
            <p:spPr bwMode="auto">
              <a:xfrm>
                <a:off x="7947319" y="4612808"/>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54" name="Oval 741"/>
              <p:cNvSpPr>
                <a:spLocks noChangeArrowheads="1"/>
              </p:cNvSpPr>
              <p:nvPr/>
            </p:nvSpPr>
            <p:spPr bwMode="auto">
              <a:xfrm>
                <a:off x="7947319" y="4593758"/>
                <a:ext cx="106323"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55" name="Oval 742"/>
              <p:cNvSpPr>
                <a:spLocks noChangeArrowheads="1"/>
              </p:cNvSpPr>
              <p:nvPr/>
            </p:nvSpPr>
            <p:spPr bwMode="auto">
              <a:xfrm>
                <a:off x="7947319" y="4574708"/>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56" name="Oval 743"/>
              <p:cNvSpPr>
                <a:spLocks noChangeArrowheads="1"/>
              </p:cNvSpPr>
              <p:nvPr/>
            </p:nvSpPr>
            <p:spPr bwMode="auto">
              <a:xfrm>
                <a:off x="7947319" y="4555658"/>
                <a:ext cx="106323"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57" name="Oval 744"/>
              <p:cNvSpPr>
                <a:spLocks noChangeArrowheads="1"/>
              </p:cNvSpPr>
              <p:nvPr/>
            </p:nvSpPr>
            <p:spPr bwMode="auto">
              <a:xfrm>
                <a:off x="7947319" y="4538196"/>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58" name="Oval 745"/>
              <p:cNvSpPr>
                <a:spLocks noChangeArrowheads="1"/>
              </p:cNvSpPr>
              <p:nvPr/>
            </p:nvSpPr>
            <p:spPr bwMode="auto">
              <a:xfrm>
                <a:off x="7947319" y="4517558"/>
                <a:ext cx="106323"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59" name="Oval 746"/>
              <p:cNvSpPr>
                <a:spLocks noChangeArrowheads="1"/>
              </p:cNvSpPr>
              <p:nvPr/>
            </p:nvSpPr>
            <p:spPr bwMode="auto">
              <a:xfrm>
                <a:off x="7947319" y="4500096"/>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60" name="Rectangle 747"/>
              <p:cNvSpPr>
                <a:spLocks noChangeArrowheads="1"/>
              </p:cNvSpPr>
              <p:nvPr/>
            </p:nvSpPr>
            <p:spPr bwMode="auto">
              <a:xfrm>
                <a:off x="8121878" y="4488983"/>
                <a:ext cx="150756"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61" name="Rectangle 748"/>
              <p:cNvSpPr>
                <a:spLocks noChangeArrowheads="1"/>
              </p:cNvSpPr>
              <p:nvPr/>
            </p:nvSpPr>
            <p:spPr bwMode="auto">
              <a:xfrm>
                <a:off x="8132987" y="4496921"/>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62" name="Oval 749"/>
              <p:cNvSpPr>
                <a:spLocks noChangeArrowheads="1"/>
              </p:cNvSpPr>
              <p:nvPr/>
            </p:nvSpPr>
            <p:spPr bwMode="auto">
              <a:xfrm>
                <a:off x="8144094" y="4612808"/>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63" name="Oval 750"/>
              <p:cNvSpPr>
                <a:spLocks noChangeArrowheads="1"/>
              </p:cNvSpPr>
              <p:nvPr/>
            </p:nvSpPr>
            <p:spPr bwMode="auto">
              <a:xfrm>
                <a:off x="8144094" y="4593758"/>
                <a:ext cx="106323"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64" name="Oval 751"/>
              <p:cNvSpPr>
                <a:spLocks noChangeArrowheads="1"/>
              </p:cNvSpPr>
              <p:nvPr/>
            </p:nvSpPr>
            <p:spPr bwMode="auto">
              <a:xfrm>
                <a:off x="8144094" y="4574708"/>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65" name="Oval 752"/>
              <p:cNvSpPr>
                <a:spLocks noChangeArrowheads="1"/>
              </p:cNvSpPr>
              <p:nvPr/>
            </p:nvSpPr>
            <p:spPr bwMode="auto">
              <a:xfrm>
                <a:off x="8144094" y="4555658"/>
                <a:ext cx="106323"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66" name="Oval 753"/>
              <p:cNvSpPr>
                <a:spLocks noChangeArrowheads="1"/>
              </p:cNvSpPr>
              <p:nvPr/>
            </p:nvSpPr>
            <p:spPr bwMode="auto">
              <a:xfrm>
                <a:off x="8144094" y="4538196"/>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67" name="Oval 754"/>
              <p:cNvSpPr>
                <a:spLocks noChangeArrowheads="1"/>
              </p:cNvSpPr>
              <p:nvPr/>
            </p:nvSpPr>
            <p:spPr bwMode="auto">
              <a:xfrm>
                <a:off x="8144094" y="4517558"/>
                <a:ext cx="106323"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68" name="Oval 755"/>
              <p:cNvSpPr>
                <a:spLocks noChangeArrowheads="1"/>
              </p:cNvSpPr>
              <p:nvPr/>
            </p:nvSpPr>
            <p:spPr bwMode="auto">
              <a:xfrm>
                <a:off x="8144094" y="4500096"/>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69" name="Rectangle 756"/>
              <p:cNvSpPr>
                <a:spLocks noChangeArrowheads="1"/>
              </p:cNvSpPr>
              <p:nvPr/>
            </p:nvSpPr>
            <p:spPr bwMode="auto">
              <a:xfrm>
                <a:off x="8317067" y="4488983"/>
                <a:ext cx="150755"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70" name="Rectangle 757"/>
              <p:cNvSpPr>
                <a:spLocks noChangeArrowheads="1"/>
              </p:cNvSpPr>
              <p:nvPr/>
            </p:nvSpPr>
            <p:spPr bwMode="auto">
              <a:xfrm>
                <a:off x="8329762" y="4496921"/>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71" name="Oval 758"/>
              <p:cNvSpPr>
                <a:spLocks noChangeArrowheads="1"/>
              </p:cNvSpPr>
              <p:nvPr/>
            </p:nvSpPr>
            <p:spPr bwMode="auto">
              <a:xfrm>
                <a:off x="8339284" y="4612808"/>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72" name="Oval 759"/>
              <p:cNvSpPr>
                <a:spLocks noChangeArrowheads="1"/>
              </p:cNvSpPr>
              <p:nvPr/>
            </p:nvSpPr>
            <p:spPr bwMode="auto">
              <a:xfrm>
                <a:off x="8339284" y="4593758"/>
                <a:ext cx="106322"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73" name="Oval 760"/>
              <p:cNvSpPr>
                <a:spLocks noChangeArrowheads="1"/>
              </p:cNvSpPr>
              <p:nvPr/>
            </p:nvSpPr>
            <p:spPr bwMode="auto">
              <a:xfrm>
                <a:off x="8339284" y="4574708"/>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74" name="Oval 761"/>
              <p:cNvSpPr>
                <a:spLocks noChangeArrowheads="1"/>
              </p:cNvSpPr>
              <p:nvPr/>
            </p:nvSpPr>
            <p:spPr bwMode="auto">
              <a:xfrm>
                <a:off x="8339284" y="4555658"/>
                <a:ext cx="106322"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75" name="Oval 762"/>
              <p:cNvSpPr>
                <a:spLocks noChangeArrowheads="1"/>
              </p:cNvSpPr>
              <p:nvPr/>
            </p:nvSpPr>
            <p:spPr bwMode="auto">
              <a:xfrm>
                <a:off x="8339284" y="4538196"/>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76" name="Oval 763"/>
              <p:cNvSpPr>
                <a:spLocks noChangeArrowheads="1"/>
              </p:cNvSpPr>
              <p:nvPr/>
            </p:nvSpPr>
            <p:spPr bwMode="auto">
              <a:xfrm>
                <a:off x="8339284" y="4517558"/>
                <a:ext cx="106322"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77" name="Oval 764"/>
              <p:cNvSpPr>
                <a:spLocks noChangeArrowheads="1"/>
              </p:cNvSpPr>
              <p:nvPr/>
            </p:nvSpPr>
            <p:spPr bwMode="auto">
              <a:xfrm>
                <a:off x="8339284" y="4500096"/>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78" name="Rectangle 765"/>
              <p:cNvSpPr>
                <a:spLocks noChangeArrowheads="1"/>
              </p:cNvSpPr>
              <p:nvPr/>
            </p:nvSpPr>
            <p:spPr bwMode="auto">
              <a:xfrm>
                <a:off x="7337949" y="4692184"/>
                <a:ext cx="150756"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79" name="Rectangle 766"/>
              <p:cNvSpPr>
                <a:spLocks noChangeArrowheads="1"/>
              </p:cNvSpPr>
              <p:nvPr/>
            </p:nvSpPr>
            <p:spPr bwMode="auto">
              <a:xfrm>
                <a:off x="7349058" y="4700122"/>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80" name="Oval 767"/>
              <p:cNvSpPr>
                <a:spLocks noChangeArrowheads="1"/>
              </p:cNvSpPr>
              <p:nvPr/>
            </p:nvSpPr>
            <p:spPr bwMode="auto">
              <a:xfrm>
                <a:off x="7360166" y="4817597"/>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81" name="Oval 768"/>
              <p:cNvSpPr>
                <a:spLocks noChangeArrowheads="1"/>
              </p:cNvSpPr>
              <p:nvPr/>
            </p:nvSpPr>
            <p:spPr bwMode="auto">
              <a:xfrm>
                <a:off x="7360166" y="4798547"/>
                <a:ext cx="106323"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82" name="Oval 769"/>
              <p:cNvSpPr>
                <a:spLocks noChangeArrowheads="1"/>
              </p:cNvSpPr>
              <p:nvPr/>
            </p:nvSpPr>
            <p:spPr bwMode="auto">
              <a:xfrm>
                <a:off x="7360166" y="4779497"/>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83" name="Oval 770"/>
              <p:cNvSpPr>
                <a:spLocks noChangeArrowheads="1"/>
              </p:cNvSpPr>
              <p:nvPr/>
            </p:nvSpPr>
            <p:spPr bwMode="auto">
              <a:xfrm>
                <a:off x="7360166" y="4760447"/>
                <a:ext cx="106323"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84" name="Oval 771"/>
              <p:cNvSpPr>
                <a:spLocks noChangeArrowheads="1"/>
              </p:cNvSpPr>
              <p:nvPr/>
            </p:nvSpPr>
            <p:spPr bwMode="auto">
              <a:xfrm>
                <a:off x="7360166" y="4742984"/>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85" name="Oval 772"/>
              <p:cNvSpPr>
                <a:spLocks noChangeArrowheads="1"/>
              </p:cNvSpPr>
              <p:nvPr/>
            </p:nvSpPr>
            <p:spPr bwMode="auto">
              <a:xfrm>
                <a:off x="7360166" y="4722347"/>
                <a:ext cx="106323"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86" name="Oval 773"/>
              <p:cNvSpPr>
                <a:spLocks noChangeArrowheads="1"/>
              </p:cNvSpPr>
              <p:nvPr/>
            </p:nvSpPr>
            <p:spPr bwMode="auto">
              <a:xfrm>
                <a:off x="7360166" y="4704884"/>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87" name="Rectangle 774"/>
              <p:cNvSpPr>
                <a:spLocks noChangeArrowheads="1"/>
              </p:cNvSpPr>
              <p:nvPr/>
            </p:nvSpPr>
            <p:spPr bwMode="auto">
              <a:xfrm>
                <a:off x="7533138" y="4692184"/>
                <a:ext cx="150755"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88" name="Rectangle 775"/>
              <p:cNvSpPr>
                <a:spLocks noChangeArrowheads="1"/>
              </p:cNvSpPr>
              <p:nvPr/>
            </p:nvSpPr>
            <p:spPr bwMode="auto">
              <a:xfrm>
                <a:off x="7545834" y="4700122"/>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89" name="Oval 776"/>
              <p:cNvSpPr>
                <a:spLocks noChangeArrowheads="1"/>
              </p:cNvSpPr>
              <p:nvPr/>
            </p:nvSpPr>
            <p:spPr bwMode="auto">
              <a:xfrm>
                <a:off x="7555355" y="4817597"/>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90" name="Oval 777"/>
              <p:cNvSpPr>
                <a:spLocks noChangeArrowheads="1"/>
              </p:cNvSpPr>
              <p:nvPr/>
            </p:nvSpPr>
            <p:spPr bwMode="auto">
              <a:xfrm>
                <a:off x="7555355" y="4798547"/>
                <a:ext cx="106322"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91" name="Oval 778"/>
              <p:cNvSpPr>
                <a:spLocks noChangeArrowheads="1"/>
              </p:cNvSpPr>
              <p:nvPr/>
            </p:nvSpPr>
            <p:spPr bwMode="auto">
              <a:xfrm>
                <a:off x="7555355" y="4779497"/>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92" name="Oval 779"/>
              <p:cNvSpPr>
                <a:spLocks noChangeArrowheads="1"/>
              </p:cNvSpPr>
              <p:nvPr/>
            </p:nvSpPr>
            <p:spPr bwMode="auto">
              <a:xfrm>
                <a:off x="7555355" y="4760447"/>
                <a:ext cx="106322"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93" name="Oval 780"/>
              <p:cNvSpPr>
                <a:spLocks noChangeArrowheads="1"/>
              </p:cNvSpPr>
              <p:nvPr/>
            </p:nvSpPr>
            <p:spPr bwMode="auto">
              <a:xfrm>
                <a:off x="7555355" y="4742984"/>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94" name="Oval 781"/>
              <p:cNvSpPr>
                <a:spLocks noChangeArrowheads="1"/>
              </p:cNvSpPr>
              <p:nvPr/>
            </p:nvSpPr>
            <p:spPr bwMode="auto">
              <a:xfrm>
                <a:off x="7555355" y="4722347"/>
                <a:ext cx="106322"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95" name="Oval 782"/>
              <p:cNvSpPr>
                <a:spLocks noChangeArrowheads="1"/>
              </p:cNvSpPr>
              <p:nvPr/>
            </p:nvSpPr>
            <p:spPr bwMode="auto">
              <a:xfrm>
                <a:off x="7555355" y="4704884"/>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296" name="Rectangle 783"/>
              <p:cNvSpPr>
                <a:spLocks noChangeArrowheads="1"/>
              </p:cNvSpPr>
              <p:nvPr/>
            </p:nvSpPr>
            <p:spPr bwMode="auto">
              <a:xfrm>
                <a:off x="7729914" y="4692184"/>
                <a:ext cx="150755"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297" name="Rectangle 784"/>
              <p:cNvSpPr>
                <a:spLocks noChangeArrowheads="1"/>
              </p:cNvSpPr>
              <p:nvPr/>
            </p:nvSpPr>
            <p:spPr bwMode="auto">
              <a:xfrm>
                <a:off x="7741022" y="4700122"/>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298" name="Oval 785"/>
              <p:cNvSpPr>
                <a:spLocks noChangeArrowheads="1"/>
              </p:cNvSpPr>
              <p:nvPr/>
            </p:nvSpPr>
            <p:spPr bwMode="auto">
              <a:xfrm>
                <a:off x="7752131" y="4817597"/>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299" name="Oval 786"/>
              <p:cNvSpPr>
                <a:spLocks noChangeArrowheads="1"/>
              </p:cNvSpPr>
              <p:nvPr/>
            </p:nvSpPr>
            <p:spPr bwMode="auto">
              <a:xfrm>
                <a:off x="7752131" y="4798547"/>
                <a:ext cx="106322"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300" name="Oval 787"/>
              <p:cNvSpPr>
                <a:spLocks noChangeArrowheads="1"/>
              </p:cNvSpPr>
              <p:nvPr/>
            </p:nvSpPr>
            <p:spPr bwMode="auto">
              <a:xfrm>
                <a:off x="7752131" y="4779497"/>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301" name="Oval 788"/>
              <p:cNvSpPr>
                <a:spLocks noChangeArrowheads="1"/>
              </p:cNvSpPr>
              <p:nvPr/>
            </p:nvSpPr>
            <p:spPr bwMode="auto">
              <a:xfrm>
                <a:off x="7752131" y="4760447"/>
                <a:ext cx="106322"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302" name="Oval 789"/>
              <p:cNvSpPr>
                <a:spLocks noChangeArrowheads="1"/>
              </p:cNvSpPr>
              <p:nvPr/>
            </p:nvSpPr>
            <p:spPr bwMode="auto">
              <a:xfrm>
                <a:off x="7752131" y="4742984"/>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303" name="Oval 790"/>
              <p:cNvSpPr>
                <a:spLocks noChangeArrowheads="1"/>
              </p:cNvSpPr>
              <p:nvPr/>
            </p:nvSpPr>
            <p:spPr bwMode="auto">
              <a:xfrm>
                <a:off x="7752131" y="4722347"/>
                <a:ext cx="106322"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304" name="Oval 791"/>
              <p:cNvSpPr>
                <a:spLocks noChangeArrowheads="1"/>
              </p:cNvSpPr>
              <p:nvPr/>
            </p:nvSpPr>
            <p:spPr bwMode="auto">
              <a:xfrm>
                <a:off x="7752131" y="4704884"/>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305" name="Rectangle 792"/>
              <p:cNvSpPr>
                <a:spLocks noChangeArrowheads="1"/>
              </p:cNvSpPr>
              <p:nvPr/>
            </p:nvSpPr>
            <p:spPr bwMode="auto">
              <a:xfrm>
                <a:off x="7925102" y="4692184"/>
                <a:ext cx="150756"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06" name="Rectangle 793"/>
              <p:cNvSpPr>
                <a:spLocks noChangeArrowheads="1"/>
              </p:cNvSpPr>
              <p:nvPr/>
            </p:nvSpPr>
            <p:spPr bwMode="auto">
              <a:xfrm>
                <a:off x="7937797" y="4700122"/>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07" name="Oval 794"/>
              <p:cNvSpPr>
                <a:spLocks noChangeArrowheads="1"/>
              </p:cNvSpPr>
              <p:nvPr/>
            </p:nvSpPr>
            <p:spPr bwMode="auto">
              <a:xfrm>
                <a:off x="7947319" y="4817597"/>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08" name="Oval 795"/>
              <p:cNvSpPr>
                <a:spLocks noChangeArrowheads="1"/>
              </p:cNvSpPr>
              <p:nvPr/>
            </p:nvSpPr>
            <p:spPr bwMode="auto">
              <a:xfrm>
                <a:off x="7947319" y="4798547"/>
                <a:ext cx="106323"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09" name="Oval 796"/>
              <p:cNvSpPr>
                <a:spLocks noChangeArrowheads="1"/>
              </p:cNvSpPr>
              <p:nvPr/>
            </p:nvSpPr>
            <p:spPr bwMode="auto">
              <a:xfrm>
                <a:off x="7947319" y="4779497"/>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10" name="Oval 797"/>
              <p:cNvSpPr>
                <a:spLocks noChangeArrowheads="1"/>
              </p:cNvSpPr>
              <p:nvPr/>
            </p:nvSpPr>
            <p:spPr bwMode="auto">
              <a:xfrm>
                <a:off x="7947319" y="4760447"/>
                <a:ext cx="106323"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11" name="Oval 798"/>
              <p:cNvSpPr>
                <a:spLocks noChangeArrowheads="1"/>
              </p:cNvSpPr>
              <p:nvPr/>
            </p:nvSpPr>
            <p:spPr bwMode="auto">
              <a:xfrm>
                <a:off x="7947319" y="4742984"/>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12" name="Oval 799"/>
              <p:cNvSpPr>
                <a:spLocks noChangeArrowheads="1"/>
              </p:cNvSpPr>
              <p:nvPr/>
            </p:nvSpPr>
            <p:spPr bwMode="auto">
              <a:xfrm>
                <a:off x="7947319" y="4722347"/>
                <a:ext cx="106323"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13" name="Oval 800"/>
              <p:cNvSpPr>
                <a:spLocks noChangeArrowheads="1"/>
              </p:cNvSpPr>
              <p:nvPr/>
            </p:nvSpPr>
            <p:spPr bwMode="auto">
              <a:xfrm>
                <a:off x="7947319" y="4704884"/>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14" name="Rectangle 801"/>
              <p:cNvSpPr>
                <a:spLocks noChangeArrowheads="1"/>
              </p:cNvSpPr>
              <p:nvPr/>
            </p:nvSpPr>
            <p:spPr bwMode="auto">
              <a:xfrm>
                <a:off x="8121878" y="4692184"/>
                <a:ext cx="150756"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15" name="Rectangle 802"/>
              <p:cNvSpPr>
                <a:spLocks noChangeArrowheads="1"/>
              </p:cNvSpPr>
              <p:nvPr/>
            </p:nvSpPr>
            <p:spPr bwMode="auto">
              <a:xfrm>
                <a:off x="8132987" y="4700122"/>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16" name="Oval 803"/>
              <p:cNvSpPr>
                <a:spLocks noChangeArrowheads="1"/>
              </p:cNvSpPr>
              <p:nvPr/>
            </p:nvSpPr>
            <p:spPr bwMode="auto">
              <a:xfrm>
                <a:off x="8144094" y="4817597"/>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17" name="Oval 804"/>
              <p:cNvSpPr>
                <a:spLocks noChangeArrowheads="1"/>
              </p:cNvSpPr>
              <p:nvPr/>
            </p:nvSpPr>
            <p:spPr bwMode="auto">
              <a:xfrm>
                <a:off x="8144094" y="4798547"/>
                <a:ext cx="106323"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18" name="Oval 805"/>
              <p:cNvSpPr>
                <a:spLocks noChangeArrowheads="1"/>
              </p:cNvSpPr>
              <p:nvPr/>
            </p:nvSpPr>
            <p:spPr bwMode="auto">
              <a:xfrm>
                <a:off x="8144094" y="4779497"/>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19" name="Oval 806"/>
              <p:cNvSpPr>
                <a:spLocks noChangeArrowheads="1"/>
              </p:cNvSpPr>
              <p:nvPr/>
            </p:nvSpPr>
            <p:spPr bwMode="auto">
              <a:xfrm>
                <a:off x="8144094" y="4760447"/>
                <a:ext cx="106323"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20" name="Oval 807"/>
              <p:cNvSpPr>
                <a:spLocks noChangeArrowheads="1"/>
              </p:cNvSpPr>
              <p:nvPr/>
            </p:nvSpPr>
            <p:spPr bwMode="auto">
              <a:xfrm>
                <a:off x="8144094" y="4742984"/>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21" name="Oval 808"/>
              <p:cNvSpPr>
                <a:spLocks noChangeArrowheads="1"/>
              </p:cNvSpPr>
              <p:nvPr/>
            </p:nvSpPr>
            <p:spPr bwMode="auto">
              <a:xfrm>
                <a:off x="8144094" y="4722347"/>
                <a:ext cx="106323"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22" name="Oval 809"/>
              <p:cNvSpPr>
                <a:spLocks noChangeArrowheads="1"/>
              </p:cNvSpPr>
              <p:nvPr/>
            </p:nvSpPr>
            <p:spPr bwMode="auto">
              <a:xfrm>
                <a:off x="8144094" y="4704884"/>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23" name="Rectangle 810"/>
              <p:cNvSpPr>
                <a:spLocks noChangeArrowheads="1"/>
              </p:cNvSpPr>
              <p:nvPr/>
            </p:nvSpPr>
            <p:spPr bwMode="auto">
              <a:xfrm>
                <a:off x="8317067" y="4692184"/>
                <a:ext cx="150755"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24" name="Rectangle 811"/>
              <p:cNvSpPr>
                <a:spLocks noChangeArrowheads="1"/>
              </p:cNvSpPr>
              <p:nvPr/>
            </p:nvSpPr>
            <p:spPr bwMode="auto">
              <a:xfrm>
                <a:off x="8329762" y="4700122"/>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25" name="Oval 812"/>
              <p:cNvSpPr>
                <a:spLocks noChangeArrowheads="1"/>
              </p:cNvSpPr>
              <p:nvPr/>
            </p:nvSpPr>
            <p:spPr bwMode="auto">
              <a:xfrm>
                <a:off x="8339284" y="4817597"/>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26" name="Oval 813"/>
              <p:cNvSpPr>
                <a:spLocks noChangeArrowheads="1"/>
              </p:cNvSpPr>
              <p:nvPr/>
            </p:nvSpPr>
            <p:spPr bwMode="auto">
              <a:xfrm>
                <a:off x="8339284" y="4798547"/>
                <a:ext cx="106322"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27" name="Oval 814"/>
              <p:cNvSpPr>
                <a:spLocks noChangeArrowheads="1"/>
              </p:cNvSpPr>
              <p:nvPr/>
            </p:nvSpPr>
            <p:spPr bwMode="auto">
              <a:xfrm>
                <a:off x="8339284" y="4779497"/>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28" name="Oval 815"/>
              <p:cNvSpPr>
                <a:spLocks noChangeArrowheads="1"/>
              </p:cNvSpPr>
              <p:nvPr/>
            </p:nvSpPr>
            <p:spPr bwMode="auto">
              <a:xfrm>
                <a:off x="8339284" y="4760447"/>
                <a:ext cx="106322"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29" name="Oval 816"/>
              <p:cNvSpPr>
                <a:spLocks noChangeArrowheads="1"/>
              </p:cNvSpPr>
              <p:nvPr/>
            </p:nvSpPr>
            <p:spPr bwMode="auto">
              <a:xfrm>
                <a:off x="8339284" y="4742984"/>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30" name="Oval 817"/>
              <p:cNvSpPr>
                <a:spLocks noChangeArrowheads="1"/>
              </p:cNvSpPr>
              <p:nvPr/>
            </p:nvSpPr>
            <p:spPr bwMode="auto">
              <a:xfrm>
                <a:off x="8339284" y="4722347"/>
                <a:ext cx="106322"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331" name="Oval 818"/>
              <p:cNvSpPr>
                <a:spLocks noChangeArrowheads="1"/>
              </p:cNvSpPr>
              <p:nvPr/>
            </p:nvSpPr>
            <p:spPr bwMode="auto">
              <a:xfrm>
                <a:off x="8339284" y="4704884"/>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grpSp>
        <p:grpSp>
          <p:nvGrpSpPr>
            <p:cNvPr id="10" name="组合 74"/>
            <p:cNvGrpSpPr/>
            <p:nvPr/>
          </p:nvGrpSpPr>
          <p:grpSpPr>
            <a:xfrm>
              <a:off x="1281929" y="4474294"/>
              <a:ext cx="4557713" cy="330200"/>
              <a:chOff x="597902" y="4175084"/>
              <a:chExt cx="4557713" cy="330200"/>
            </a:xfrm>
          </p:grpSpPr>
          <p:grpSp>
            <p:nvGrpSpPr>
              <p:cNvPr id="189" name="组合 383"/>
              <p:cNvGrpSpPr>
                <a:grpSpLocks/>
              </p:cNvGrpSpPr>
              <p:nvPr/>
            </p:nvGrpSpPr>
            <p:grpSpPr bwMode="auto">
              <a:xfrm>
                <a:off x="597904" y="4189372"/>
                <a:ext cx="546103" cy="315912"/>
                <a:chOff x="443110" y="5473525"/>
                <a:chExt cx="546655" cy="315499"/>
              </a:xfrm>
            </p:grpSpPr>
            <p:pic>
              <p:nvPicPr>
                <p:cNvPr id="220" name="Picture 39" descr="WEB服务器"/>
                <p:cNvPicPr>
                  <a:picLocks noChangeAspect="1" noChangeArrowheads="1"/>
                </p:cNvPicPr>
                <p:nvPr/>
              </p:nvPicPr>
              <p:blipFill>
                <a:blip r:embed="rId3" cstate="print"/>
                <a:srcRect/>
                <a:stretch>
                  <a:fillRect/>
                </a:stretch>
              </p:blipFill>
              <p:spPr bwMode="auto">
                <a:xfrm>
                  <a:off x="443110" y="5473525"/>
                  <a:ext cx="203979" cy="300985"/>
                </a:xfrm>
                <a:prstGeom prst="rect">
                  <a:avLst/>
                </a:prstGeom>
                <a:noFill/>
                <a:ln w="9525">
                  <a:noFill/>
                  <a:miter lim="800000"/>
                  <a:headEnd/>
                  <a:tailEnd/>
                </a:ln>
              </p:spPr>
            </p:pic>
            <p:pic>
              <p:nvPicPr>
                <p:cNvPr id="221" name="Picture 39" descr="WEB服务器"/>
                <p:cNvPicPr>
                  <a:picLocks noChangeAspect="1" noChangeArrowheads="1"/>
                </p:cNvPicPr>
                <p:nvPr/>
              </p:nvPicPr>
              <p:blipFill>
                <a:blip r:embed="rId3" cstate="print"/>
                <a:srcRect/>
                <a:stretch>
                  <a:fillRect/>
                </a:stretch>
              </p:blipFill>
              <p:spPr bwMode="auto">
                <a:xfrm>
                  <a:off x="551968" y="5473525"/>
                  <a:ext cx="203979" cy="300985"/>
                </a:xfrm>
                <a:prstGeom prst="rect">
                  <a:avLst/>
                </a:prstGeom>
                <a:noFill/>
                <a:ln w="9525">
                  <a:noFill/>
                  <a:miter lim="800000"/>
                  <a:headEnd/>
                  <a:tailEnd/>
                </a:ln>
              </p:spPr>
            </p:pic>
            <p:pic>
              <p:nvPicPr>
                <p:cNvPr id="222" name="Picture 39" descr="WEB服务器"/>
                <p:cNvPicPr>
                  <a:picLocks noChangeAspect="1" noChangeArrowheads="1"/>
                </p:cNvPicPr>
                <p:nvPr/>
              </p:nvPicPr>
              <p:blipFill>
                <a:blip r:embed="rId3" cstate="print"/>
                <a:srcRect/>
                <a:stretch>
                  <a:fillRect/>
                </a:stretch>
              </p:blipFill>
              <p:spPr bwMode="auto">
                <a:xfrm>
                  <a:off x="670806" y="5488039"/>
                  <a:ext cx="203979" cy="300985"/>
                </a:xfrm>
                <a:prstGeom prst="rect">
                  <a:avLst/>
                </a:prstGeom>
                <a:noFill/>
                <a:ln w="9525">
                  <a:noFill/>
                  <a:miter lim="800000"/>
                  <a:headEnd/>
                  <a:tailEnd/>
                </a:ln>
              </p:spPr>
            </p:pic>
            <p:pic>
              <p:nvPicPr>
                <p:cNvPr id="223" name="Picture 39" descr="WEB服务器"/>
                <p:cNvPicPr>
                  <a:picLocks noChangeAspect="1" noChangeArrowheads="1"/>
                </p:cNvPicPr>
                <p:nvPr/>
              </p:nvPicPr>
              <p:blipFill>
                <a:blip r:embed="rId3" cstate="print"/>
                <a:srcRect/>
                <a:stretch>
                  <a:fillRect/>
                </a:stretch>
              </p:blipFill>
              <p:spPr bwMode="auto">
                <a:xfrm>
                  <a:off x="785786" y="5486188"/>
                  <a:ext cx="203979" cy="300985"/>
                </a:xfrm>
                <a:prstGeom prst="rect">
                  <a:avLst/>
                </a:prstGeom>
                <a:noFill/>
                <a:ln w="9525">
                  <a:noFill/>
                  <a:miter lim="800000"/>
                  <a:headEnd/>
                  <a:tailEnd/>
                </a:ln>
              </p:spPr>
            </p:pic>
          </p:grpSp>
          <p:grpSp>
            <p:nvGrpSpPr>
              <p:cNvPr id="190" name="组合 388"/>
              <p:cNvGrpSpPr>
                <a:grpSpLocks/>
              </p:cNvGrpSpPr>
              <p:nvPr/>
            </p:nvGrpSpPr>
            <p:grpSpPr bwMode="auto">
              <a:xfrm>
                <a:off x="1283704" y="4189372"/>
                <a:ext cx="546103" cy="315912"/>
                <a:chOff x="443110" y="5473525"/>
                <a:chExt cx="546655" cy="315499"/>
              </a:xfrm>
            </p:grpSpPr>
            <p:pic>
              <p:nvPicPr>
                <p:cNvPr id="216" name="Picture 39" descr="WEB服务器"/>
                <p:cNvPicPr>
                  <a:picLocks noChangeAspect="1" noChangeArrowheads="1"/>
                </p:cNvPicPr>
                <p:nvPr/>
              </p:nvPicPr>
              <p:blipFill>
                <a:blip r:embed="rId3" cstate="print"/>
                <a:srcRect/>
                <a:stretch>
                  <a:fillRect/>
                </a:stretch>
              </p:blipFill>
              <p:spPr bwMode="auto">
                <a:xfrm>
                  <a:off x="443110" y="5473525"/>
                  <a:ext cx="203979" cy="300985"/>
                </a:xfrm>
                <a:prstGeom prst="rect">
                  <a:avLst/>
                </a:prstGeom>
                <a:noFill/>
                <a:ln w="9525">
                  <a:noFill/>
                  <a:miter lim="800000"/>
                  <a:headEnd/>
                  <a:tailEnd/>
                </a:ln>
              </p:spPr>
            </p:pic>
            <p:pic>
              <p:nvPicPr>
                <p:cNvPr id="217" name="Picture 39" descr="WEB服务器"/>
                <p:cNvPicPr>
                  <a:picLocks noChangeAspect="1" noChangeArrowheads="1"/>
                </p:cNvPicPr>
                <p:nvPr/>
              </p:nvPicPr>
              <p:blipFill>
                <a:blip r:embed="rId3" cstate="print"/>
                <a:srcRect/>
                <a:stretch>
                  <a:fillRect/>
                </a:stretch>
              </p:blipFill>
              <p:spPr bwMode="auto">
                <a:xfrm>
                  <a:off x="551968" y="5473525"/>
                  <a:ext cx="203979" cy="300985"/>
                </a:xfrm>
                <a:prstGeom prst="rect">
                  <a:avLst/>
                </a:prstGeom>
                <a:noFill/>
                <a:ln w="9525">
                  <a:noFill/>
                  <a:miter lim="800000"/>
                  <a:headEnd/>
                  <a:tailEnd/>
                </a:ln>
              </p:spPr>
            </p:pic>
            <p:pic>
              <p:nvPicPr>
                <p:cNvPr id="218" name="Picture 39" descr="WEB服务器"/>
                <p:cNvPicPr>
                  <a:picLocks noChangeAspect="1" noChangeArrowheads="1"/>
                </p:cNvPicPr>
                <p:nvPr/>
              </p:nvPicPr>
              <p:blipFill>
                <a:blip r:embed="rId3" cstate="print"/>
                <a:srcRect/>
                <a:stretch>
                  <a:fillRect/>
                </a:stretch>
              </p:blipFill>
              <p:spPr bwMode="auto">
                <a:xfrm>
                  <a:off x="670806" y="5488039"/>
                  <a:ext cx="203979" cy="300985"/>
                </a:xfrm>
                <a:prstGeom prst="rect">
                  <a:avLst/>
                </a:prstGeom>
                <a:noFill/>
                <a:ln w="9525">
                  <a:noFill/>
                  <a:miter lim="800000"/>
                  <a:headEnd/>
                  <a:tailEnd/>
                </a:ln>
              </p:spPr>
            </p:pic>
            <p:pic>
              <p:nvPicPr>
                <p:cNvPr id="219" name="Picture 39" descr="WEB服务器"/>
                <p:cNvPicPr>
                  <a:picLocks noChangeAspect="1" noChangeArrowheads="1"/>
                </p:cNvPicPr>
                <p:nvPr/>
              </p:nvPicPr>
              <p:blipFill>
                <a:blip r:embed="rId3" cstate="print"/>
                <a:srcRect/>
                <a:stretch>
                  <a:fillRect/>
                </a:stretch>
              </p:blipFill>
              <p:spPr bwMode="auto">
                <a:xfrm>
                  <a:off x="785786" y="5486188"/>
                  <a:ext cx="203979" cy="300985"/>
                </a:xfrm>
                <a:prstGeom prst="rect">
                  <a:avLst/>
                </a:prstGeom>
                <a:noFill/>
                <a:ln w="9525">
                  <a:noFill/>
                  <a:miter lim="800000"/>
                  <a:headEnd/>
                  <a:tailEnd/>
                </a:ln>
              </p:spPr>
            </p:pic>
          </p:grpSp>
          <p:grpSp>
            <p:nvGrpSpPr>
              <p:cNvPr id="191" name="组合 393"/>
              <p:cNvGrpSpPr>
                <a:grpSpLocks/>
              </p:cNvGrpSpPr>
              <p:nvPr/>
            </p:nvGrpSpPr>
            <p:grpSpPr bwMode="auto">
              <a:xfrm>
                <a:off x="1950450" y="4189372"/>
                <a:ext cx="547686" cy="315912"/>
                <a:chOff x="443110" y="5473525"/>
                <a:chExt cx="546655" cy="315499"/>
              </a:xfrm>
            </p:grpSpPr>
            <p:pic>
              <p:nvPicPr>
                <p:cNvPr id="212" name="Picture 39" descr="WEB服务器"/>
                <p:cNvPicPr>
                  <a:picLocks noChangeAspect="1" noChangeArrowheads="1"/>
                </p:cNvPicPr>
                <p:nvPr/>
              </p:nvPicPr>
              <p:blipFill>
                <a:blip r:embed="rId3" cstate="print"/>
                <a:srcRect/>
                <a:stretch>
                  <a:fillRect/>
                </a:stretch>
              </p:blipFill>
              <p:spPr bwMode="auto">
                <a:xfrm>
                  <a:off x="443110" y="5473525"/>
                  <a:ext cx="203979" cy="300985"/>
                </a:xfrm>
                <a:prstGeom prst="rect">
                  <a:avLst/>
                </a:prstGeom>
                <a:noFill/>
                <a:ln w="9525">
                  <a:noFill/>
                  <a:miter lim="800000"/>
                  <a:headEnd/>
                  <a:tailEnd/>
                </a:ln>
              </p:spPr>
            </p:pic>
            <p:pic>
              <p:nvPicPr>
                <p:cNvPr id="213" name="Picture 39" descr="WEB服务器"/>
                <p:cNvPicPr>
                  <a:picLocks noChangeAspect="1" noChangeArrowheads="1"/>
                </p:cNvPicPr>
                <p:nvPr/>
              </p:nvPicPr>
              <p:blipFill>
                <a:blip r:embed="rId3" cstate="print"/>
                <a:srcRect/>
                <a:stretch>
                  <a:fillRect/>
                </a:stretch>
              </p:blipFill>
              <p:spPr bwMode="auto">
                <a:xfrm>
                  <a:off x="551968" y="5473525"/>
                  <a:ext cx="203979" cy="300985"/>
                </a:xfrm>
                <a:prstGeom prst="rect">
                  <a:avLst/>
                </a:prstGeom>
                <a:noFill/>
                <a:ln w="9525">
                  <a:noFill/>
                  <a:miter lim="800000"/>
                  <a:headEnd/>
                  <a:tailEnd/>
                </a:ln>
              </p:spPr>
            </p:pic>
            <p:pic>
              <p:nvPicPr>
                <p:cNvPr id="214" name="Picture 39" descr="WEB服务器"/>
                <p:cNvPicPr>
                  <a:picLocks noChangeAspect="1" noChangeArrowheads="1"/>
                </p:cNvPicPr>
                <p:nvPr/>
              </p:nvPicPr>
              <p:blipFill>
                <a:blip r:embed="rId3" cstate="print"/>
                <a:srcRect/>
                <a:stretch>
                  <a:fillRect/>
                </a:stretch>
              </p:blipFill>
              <p:spPr bwMode="auto">
                <a:xfrm>
                  <a:off x="670806" y="5488039"/>
                  <a:ext cx="203979" cy="300985"/>
                </a:xfrm>
                <a:prstGeom prst="rect">
                  <a:avLst/>
                </a:prstGeom>
                <a:noFill/>
                <a:ln w="9525">
                  <a:noFill/>
                  <a:miter lim="800000"/>
                  <a:headEnd/>
                  <a:tailEnd/>
                </a:ln>
              </p:spPr>
            </p:pic>
            <p:pic>
              <p:nvPicPr>
                <p:cNvPr id="215" name="Picture 39" descr="WEB服务器"/>
                <p:cNvPicPr>
                  <a:picLocks noChangeAspect="1" noChangeArrowheads="1"/>
                </p:cNvPicPr>
                <p:nvPr/>
              </p:nvPicPr>
              <p:blipFill>
                <a:blip r:embed="rId3" cstate="print"/>
                <a:srcRect/>
                <a:stretch>
                  <a:fillRect/>
                </a:stretch>
              </p:blipFill>
              <p:spPr bwMode="auto">
                <a:xfrm>
                  <a:off x="785786" y="5486188"/>
                  <a:ext cx="203979" cy="300985"/>
                </a:xfrm>
                <a:prstGeom prst="rect">
                  <a:avLst/>
                </a:prstGeom>
                <a:noFill/>
                <a:ln w="9525">
                  <a:noFill/>
                  <a:miter lim="800000"/>
                  <a:headEnd/>
                  <a:tailEnd/>
                </a:ln>
              </p:spPr>
            </p:pic>
          </p:grpSp>
          <p:grpSp>
            <p:nvGrpSpPr>
              <p:cNvPr id="192" name="组合 398"/>
              <p:cNvGrpSpPr>
                <a:grpSpLocks/>
              </p:cNvGrpSpPr>
              <p:nvPr/>
            </p:nvGrpSpPr>
            <p:grpSpPr bwMode="auto">
              <a:xfrm>
                <a:off x="2612439" y="4187784"/>
                <a:ext cx="547686" cy="315913"/>
                <a:chOff x="443110" y="5473525"/>
                <a:chExt cx="546655" cy="315499"/>
              </a:xfrm>
            </p:grpSpPr>
            <p:pic>
              <p:nvPicPr>
                <p:cNvPr id="208" name="Picture 39" descr="WEB服务器"/>
                <p:cNvPicPr>
                  <a:picLocks noChangeAspect="1" noChangeArrowheads="1"/>
                </p:cNvPicPr>
                <p:nvPr/>
              </p:nvPicPr>
              <p:blipFill>
                <a:blip r:embed="rId3" cstate="print"/>
                <a:srcRect/>
                <a:stretch>
                  <a:fillRect/>
                </a:stretch>
              </p:blipFill>
              <p:spPr bwMode="auto">
                <a:xfrm>
                  <a:off x="443110" y="5473525"/>
                  <a:ext cx="203979" cy="300985"/>
                </a:xfrm>
                <a:prstGeom prst="rect">
                  <a:avLst/>
                </a:prstGeom>
                <a:noFill/>
                <a:ln w="9525">
                  <a:noFill/>
                  <a:miter lim="800000"/>
                  <a:headEnd/>
                  <a:tailEnd/>
                </a:ln>
              </p:spPr>
            </p:pic>
            <p:pic>
              <p:nvPicPr>
                <p:cNvPr id="209" name="Picture 39" descr="WEB服务器"/>
                <p:cNvPicPr>
                  <a:picLocks noChangeAspect="1" noChangeArrowheads="1"/>
                </p:cNvPicPr>
                <p:nvPr/>
              </p:nvPicPr>
              <p:blipFill>
                <a:blip r:embed="rId3" cstate="print"/>
                <a:srcRect/>
                <a:stretch>
                  <a:fillRect/>
                </a:stretch>
              </p:blipFill>
              <p:spPr bwMode="auto">
                <a:xfrm>
                  <a:off x="551968" y="5473525"/>
                  <a:ext cx="203979" cy="300985"/>
                </a:xfrm>
                <a:prstGeom prst="rect">
                  <a:avLst/>
                </a:prstGeom>
                <a:noFill/>
                <a:ln w="9525">
                  <a:noFill/>
                  <a:miter lim="800000"/>
                  <a:headEnd/>
                  <a:tailEnd/>
                </a:ln>
              </p:spPr>
            </p:pic>
            <p:pic>
              <p:nvPicPr>
                <p:cNvPr id="210" name="Picture 39" descr="WEB服务器"/>
                <p:cNvPicPr>
                  <a:picLocks noChangeAspect="1" noChangeArrowheads="1"/>
                </p:cNvPicPr>
                <p:nvPr/>
              </p:nvPicPr>
              <p:blipFill>
                <a:blip r:embed="rId3" cstate="print"/>
                <a:srcRect/>
                <a:stretch>
                  <a:fillRect/>
                </a:stretch>
              </p:blipFill>
              <p:spPr bwMode="auto">
                <a:xfrm>
                  <a:off x="670806" y="5488039"/>
                  <a:ext cx="203979" cy="300985"/>
                </a:xfrm>
                <a:prstGeom prst="rect">
                  <a:avLst/>
                </a:prstGeom>
                <a:noFill/>
                <a:ln w="9525">
                  <a:noFill/>
                  <a:miter lim="800000"/>
                  <a:headEnd/>
                  <a:tailEnd/>
                </a:ln>
              </p:spPr>
            </p:pic>
            <p:pic>
              <p:nvPicPr>
                <p:cNvPr id="211" name="Picture 39" descr="WEB服务器"/>
                <p:cNvPicPr>
                  <a:picLocks noChangeAspect="1" noChangeArrowheads="1"/>
                </p:cNvPicPr>
                <p:nvPr/>
              </p:nvPicPr>
              <p:blipFill>
                <a:blip r:embed="rId3" cstate="print"/>
                <a:srcRect/>
                <a:stretch>
                  <a:fillRect/>
                </a:stretch>
              </p:blipFill>
              <p:spPr bwMode="auto">
                <a:xfrm>
                  <a:off x="785786" y="5486188"/>
                  <a:ext cx="203979" cy="300985"/>
                </a:xfrm>
                <a:prstGeom prst="rect">
                  <a:avLst/>
                </a:prstGeom>
                <a:noFill/>
                <a:ln w="9525">
                  <a:noFill/>
                  <a:miter lim="800000"/>
                  <a:headEnd/>
                  <a:tailEnd/>
                </a:ln>
              </p:spPr>
            </p:pic>
          </p:grpSp>
          <p:grpSp>
            <p:nvGrpSpPr>
              <p:cNvPr id="193" name="组合 403"/>
              <p:cNvGrpSpPr>
                <a:grpSpLocks/>
              </p:cNvGrpSpPr>
              <p:nvPr/>
            </p:nvGrpSpPr>
            <p:grpSpPr bwMode="auto">
              <a:xfrm>
                <a:off x="3255375" y="4189372"/>
                <a:ext cx="547686" cy="315912"/>
                <a:chOff x="443110" y="5473525"/>
                <a:chExt cx="546655" cy="315499"/>
              </a:xfrm>
            </p:grpSpPr>
            <p:pic>
              <p:nvPicPr>
                <p:cNvPr id="204" name="Picture 39" descr="WEB服务器"/>
                <p:cNvPicPr>
                  <a:picLocks noChangeAspect="1" noChangeArrowheads="1"/>
                </p:cNvPicPr>
                <p:nvPr/>
              </p:nvPicPr>
              <p:blipFill>
                <a:blip r:embed="rId3" cstate="print"/>
                <a:srcRect/>
                <a:stretch>
                  <a:fillRect/>
                </a:stretch>
              </p:blipFill>
              <p:spPr bwMode="auto">
                <a:xfrm>
                  <a:off x="443110" y="5473525"/>
                  <a:ext cx="203979" cy="300985"/>
                </a:xfrm>
                <a:prstGeom prst="rect">
                  <a:avLst/>
                </a:prstGeom>
                <a:noFill/>
                <a:ln w="9525">
                  <a:noFill/>
                  <a:miter lim="800000"/>
                  <a:headEnd/>
                  <a:tailEnd/>
                </a:ln>
              </p:spPr>
            </p:pic>
            <p:pic>
              <p:nvPicPr>
                <p:cNvPr id="205" name="Picture 39" descr="WEB服务器"/>
                <p:cNvPicPr>
                  <a:picLocks noChangeAspect="1" noChangeArrowheads="1"/>
                </p:cNvPicPr>
                <p:nvPr/>
              </p:nvPicPr>
              <p:blipFill>
                <a:blip r:embed="rId3" cstate="print"/>
                <a:srcRect/>
                <a:stretch>
                  <a:fillRect/>
                </a:stretch>
              </p:blipFill>
              <p:spPr bwMode="auto">
                <a:xfrm>
                  <a:off x="551968" y="5473525"/>
                  <a:ext cx="203979" cy="300985"/>
                </a:xfrm>
                <a:prstGeom prst="rect">
                  <a:avLst/>
                </a:prstGeom>
                <a:noFill/>
                <a:ln w="9525">
                  <a:noFill/>
                  <a:miter lim="800000"/>
                  <a:headEnd/>
                  <a:tailEnd/>
                </a:ln>
              </p:spPr>
            </p:pic>
            <p:pic>
              <p:nvPicPr>
                <p:cNvPr id="206" name="Picture 39" descr="WEB服务器"/>
                <p:cNvPicPr>
                  <a:picLocks noChangeAspect="1" noChangeArrowheads="1"/>
                </p:cNvPicPr>
                <p:nvPr/>
              </p:nvPicPr>
              <p:blipFill>
                <a:blip r:embed="rId3" cstate="print"/>
                <a:srcRect/>
                <a:stretch>
                  <a:fillRect/>
                </a:stretch>
              </p:blipFill>
              <p:spPr bwMode="auto">
                <a:xfrm>
                  <a:off x="670806" y="5488039"/>
                  <a:ext cx="203979" cy="300985"/>
                </a:xfrm>
                <a:prstGeom prst="rect">
                  <a:avLst/>
                </a:prstGeom>
                <a:noFill/>
                <a:ln w="9525">
                  <a:noFill/>
                  <a:miter lim="800000"/>
                  <a:headEnd/>
                  <a:tailEnd/>
                </a:ln>
              </p:spPr>
            </p:pic>
            <p:pic>
              <p:nvPicPr>
                <p:cNvPr id="207" name="Picture 39" descr="WEB服务器"/>
                <p:cNvPicPr>
                  <a:picLocks noChangeAspect="1" noChangeArrowheads="1"/>
                </p:cNvPicPr>
                <p:nvPr/>
              </p:nvPicPr>
              <p:blipFill>
                <a:blip r:embed="rId3" cstate="print"/>
                <a:srcRect/>
                <a:stretch>
                  <a:fillRect/>
                </a:stretch>
              </p:blipFill>
              <p:spPr bwMode="auto">
                <a:xfrm>
                  <a:off x="785786" y="5486188"/>
                  <a:ext cx="203979" cy="300985"/>
                </a:xfrm>
                <a:prstGeom prst="rect">
                  <a:avLst/>
                </a:prstGeom>
                <a:noFill/>
                <a:ln w="9525">
                  <a:noFill/>
                  <a:miter lim="800000"/>
                  <a:headEnd/>
                  <a:tailEnd/>
                </a:ln>
              </p:spPr>
            </p:pic>
          </p:grpSp>
          <p:grpSp>
            <p:nvGrpSpPr>
              <p:cNvPr id="194" name="组合 408"/>
              <p:cNvGrpSpPr>
                <a:grpSpLocks/>
              </p:cNvGrpSpPr>
              <p:nvPr/>
            </p:nvGrpSpPr>
            <p:grpSpPr bwMode="auto">
              <a:xfrm>
                <a:off x="3926892" y="4175084"/>
                <a:ext cx="546103" cy="315913"/>
                <a:chOff x="443110" y="5473525"/>
                <a:chExt cx="546655" cy="315499"/>
              </a:xfrm>
            </p:grpSpPr>
            <p:pic>
              <p:nvPicPr>
                <p:cNvPr id="200" name="Picture 39" descr="WEB服务器"/>
                <p:cNvPicPr>
                  <a:picLocks noChangeAspect="1" noChangeArrowheads="1"/>
                </p:cNvPicPr>
                <p:nvPr/>
              </p:nvPicPr>
              <p:blipFill>
                <a:blip r:embed="rId3" cstate="print"/>
                <a:srcRect/>
                <a:stretch>
                  <a:fillRect/>
                </a:stretch>
              </p:blipFill>
              <p:spPr bwMode="auto">
                <a:xfrm>
                  <a:off x="443110" y="5473525"/>
                  <a:ext cx="203979" cy="300985"/>
                </a:xfrm>
                <a:prstGeom prst="rect">
                  <a:avLst/>
                </a:prstGeom>
                <a:noFill/>
                <a:ln w="9525">
                  <a:noFill/>
                  <a:miter lim="800000"/>
                  <a:headEnd/>
                  <a:tailEnd/>
                </a:ln>
              </p:spPr>
            </p:pic>
            <p:pic>
              <p:nvPicPr>
                <p:cNvPr id="201" name="Picture 39" descr="WEB服务器"/>
                <p:cNvPicPr>
                  <a:picLocks noChangeAspect="1" noChangeArrowheads="1"/>
                </p:cNvPicPr>
                <p:nvPr/>
              </p:nvPicPr>
              <p:blipFill>
                <a:blip r:embed="rId3" cstate="print"/>
                <a:srcRect/>
                <a:stretch>
                  <a:fillRect/>
                </a:stretch>
              </p:blipFill>
              <p:spPr bwMode="auto">
                <a:xfrm>
                  <a:off x="551968" y="5473525"/>
                  <a:ext cx="203979" cy="300985"/>
                </a:xfrm>
                <a:prstGeom prst="rect">
                  <a:avLst/>
                </a:prstGeom>
                <a:noFill/>
                <a:ln w="9525">
                  <a:noFill/>
                  <a:miter lim="800000"/>
                  <a:headEnd/>
                  <a:tailEnd/>
                </a:ln>
              </p:spPr>
            </p:pic>
            <p:pic>
              <p:nvPicPr>
                <p:cNvPr id="202" name="Picture 39" descr="WEB服务器"/>
                <p:cNvPicPr>
                  <a:picLocks noChangeAspect="1" noChangeArrowheads="1"/>
                </p:cNvPicPr>
                <p:nvPr/>
              </p:nvPicPr>
              <p:blipFill>
                <a:blip r:embed="rId3" cstate="print"/>
                <a:srcRect/>
                <a:stretch>
                  <a:fillRect/>
                </a:stretch>
              </p:blipFill>
              <p:spPr bwMode="auto">
                <a:xfrm>
                  <a:off x="670806" y="5488039"/>
                  <a:ext cx="203979" cy="300985"/>
                </a:xfrm>
                <a:prstGeom prst="rect">
                  <a:avLst/>
                </a:prstGeom>
                <a:noFill/>
                <a:ln w="9525">
                  <a:noFill/>
                  <a:miter lim="800000"/>
                  <a:headEnd/>
                  <a:tailEnd/>
                </a:ln>
              </p:spPr>
            </p:pic>
            <p:pic>
              <p:nvPicPr>
                <p:cNvPr id="203" name="Picture 39" descr="WEB服务器"/>
                <p:cNvPicPr>
                  <a:picLocks noChangeAspect="1" noChangeArrowheads="1"/>
                </p:cNvPicPr>
                <p:nvPr/>
              </p:nvPicPr>
              <p:blipFill>
                <a:blip r:embed="rId3" cstate="print"/>
                <a:srcRect/>
                <a:stretch>
                  <a:fillRect/>
                </a:stretch>
              </p:blipFill>
              <p:spPr bwMode="auto">
                <a:xfrm>
                  <a:off x="785786" y="5486188"/>
                  <a:ext cx="203979" cy="300985"/>
                </a:xfrm>
                <a:prstGeom prst="rect">
                  <a:avLst/>
                </a:prstGeom>
                <a:noFill/>
                <a:ln w="9525">
                  <a:noFill/>
                  <a:miter lim="800000"/>
                  <a:headEnd/>
                  <a:tailEnd/>
                </a:ln>
              </p:spPr>
            </p:pic>
          </p:grpSp>
          <p:grpSp>
            <p:nvGrpSpPr>
              <p:cNvPr id="195" name="组合 413"/>
              <p:cNvGrpSpPr>
                <a:grpSpLocks/>
              </p:cNvGrpSpPr>
              <p:nvPr/>
            </p:nvGrpSpPr>
            <p:grpSpPr bwMode="auto">
              <a:xfrm>
                <a:off x="4609517" y="4189372"/>
                <a:ext cx="546103" cy="315912"/>
                <a:chOff x="443110" y="5473525"/>
                <a:chExt cx="546655" cy="315499"/>
              </a:xfrm>
            </p:grpSpPr>
            <p:pic>
              <p:nvPicPr>
                <p:cNvPr id="196" name="Picture 39" descr="WEB服务器"/>
                <p:cNvPicPr>
                  <a:picLocks noChangeAspect="1" noChangeArrowheads="1"/>
                </p:cNvPicPr>
                <p:nvPr/>
              </p:nvPicPr>
              <p:blipFill>
                <a:blip r:embed="rId3" cstate="print"/>
                <a:srcRect/>
                <a:stretch>
                  <a:fillRect/>
                </a:stretch>
              </p:blipFill>
              <p:spPr bwMode="auto">
                <a:xfrm>
                  <a:off x="443110" y="5473525"/>
                  <a:ext cx="203979" cy="300985"/>
                </a:xfrm>
                <a:prstGeom prst="rect">
                  <a:avLst/>
                </a:prstGeom>
                <a:noFill/>
                <a:ln w="9525">
                  <a:noFill/>
                  <a:miter lim="800000"/>
                  <a:headEnd/>
                  <a:tailEnd/>
                </a:ln>
              </p:spPr>
            </p:pic>
            <p:pic>
              <p:nvPicPr>
                <p:cNvPr id="197" name="Picture 39" descr="WEB服务器"/>
                <p:cNvPicPr>
                  <a:picLocks noChangeAspect="1" noChangeArrowheads="1"/>
                </p:cNvPicPr>
                <p:nvPr/>
              </p:nvPicPr>
              <p:blipFill>
                <a:blip r:embed="rId3" cstate="print"/>
                <a:srcRect/>
                <a:stretch>
                  <a:fillRect/>
                </a:stretch>
              </p:blipFill>
              <p:spPr bwMode="auto">
                <a:xfrm>
                  <a:off x="551968" y="5473525"/>
                  <a:ext cx="203979" cy="300985"/>
                </a:xfrm>
                <a:prstGeom prst="rect">
                  <a:avLst/>
                </a:prstGeom>
                <a:noFill/>
                <a:ln w="9525">
                  <a:noFill/>
                  <a:miter lim="800000"/>
                  <a:headEnd/>
                  <a:tailEnd/>
                </a:ln>
              </p:spPr>
            </p:pic>
            <p:pic>
              <p:nvPicPr>
                <p:cNvPr id="198" name="Picture 39" descr="WEB服务器"/>
                <p:cNvPicPr>
                  <a:picLocks noChangeAspect="1" noChangeArrowheads="1"/>
                </p:cNvPicPr>
                <p:nvPr/>
              </p:nvPicPr>
              <p:blipFill>
                <a:blip r:embed="rId3" cstate="print"/>
                <a:srcRect/>
                <a:stretch>
                  <a:fillRect/>
                </a:stretch>
              </p:blipFill>
              <p:spPr bwMode="auto">
                <a:xfrm>
                  <a:off x="670806" y="5488039"/>
                  <a:ext cx="203979" cy="300985"/>
                </a:xfrm>
                <a:prstGeom prst="rect">
                  <a:avLst/>
                </a:prstGeom>
                <a:noFill/>
                <a:ln w="9525">
                  <a:noFill/>
                  <a:miter lim="800000"/>
                  <a:headEnd/>
                  <a:tailEnd/>
                </a:ln>
              </p:spPr>
            </p:pic>
            <p:pic>
              <p:nvPicPr>
                <p:cNvPr id="199" name="Picture 39" descr="WEB服务器"/>
                <p:cNvPicPr>
                  <a:picLocks noChangeAspect="1" noChangeArrowheads="1"/>
                </p:cNvPicPr>
                <p:nvPr/>
              </p:nvPicPr>
              <p:blipFill>
                <a:blip r:embed="rId3" cstate="print"/>
                <a:srcRect/>
                <a:stretch>
                  <a:fillRect/>
                </a:stretch>
              </p:blipFill>
              <p:spPr bwMode="auto">
                <a:xfrm>
                  <a:off x="785786" y="5486188"/>
                  <a:ext cx="203979" cy="300985"/>
                </a:xfrm>
                <a:prstGeom prst="rect">
                  <a:avLst/>
                </a:prstGeom>
                <a:noFill/>
                <a:ln w="9525">
                  <a:noFill/>
                  <a:miter lim="800000"/>
                  <a:headEnd/>
                  <a:tailEnd/>
                </a:ln>
              </p:spPr>
            </p:pic>
          </p:grpSp>
        </p:grpSp>
        <p:sp>
          <p:nvSpPr>
            <p:cNvPr id="11" name="Line 236"/>
            <p:cNvSpPr>
              <a:spLocks noChangeShapeType="1"/>
            </p:cNvSpPr>
            <p:nvPr/>
          </p:nvSpPr>
          <p:spPr bwMode="auto">
            <a:xfrm flipV="1">
              <a:off x="1575617" y="4104407"/>
              <a:ext cx="0" cy="274637"/>
            </a:xfrm>
            <a:prstGeom prst="line">
              <a:avLst/>
            </a:prstGeom>
            <a:noFill/>
            <a:ln w="25400">
              <a:solidFill>
                <a:srgbClr val="5D87A1"/>
              </a:solidFill>
              <a:round/>
              <a:headEnd/>
              <a:tailEnd/>
            </a:ln>
          </p:spPr>
          <p:txBody>
            <a:bodyPr wrap="none" lIns="0" tIns="0" rIns="0" bIns="0" anchor="ctr"/>
            <a:lstStyle/>
            <a:p>
              <a:endParaRPr lang="zh-CN" altLang="en-US"/>
            </a:p>
          </p:txBody>
        </p:sp>
        <p:sp>
          <p:nvSpPr>
            <p:cNvPr id="12" name="Line 236"/>
            <p:cNvSpPr>
              <a:spLocks noChangeShapeType="1"/>
            </p:cNvSpPr>
            <p:nvPr/>
          </p:nvSpPr>
          <p:spPr bwMode="auto">
            <a:xfrm flipV="1">
              <a:off x="2221729" y="4104407"/>
              <a:ext cx="0" cy="274637"/>
            </a:xfrm>
            <a:prstGeom prst="line">
              <a:avLst/>
            </a:prstGeom>
            <a:noFill/>
            <a:ln w="25400">
              <a:solidFill>
                <a:srgbClr val="5D87A1"/>
              </a:solidFill>
              <a:round/>
              <a:headEnd/>
              <a:tailEnd/>
            </a:ln>
          </p:spPr>
          <p:txBody>
            <a:bodyPr wrap="none" lIns="0" tIns="0" rIns="0" bIns="0" anchor="ctr"/>
            <a:lstStyle/>
            <a:p>
              <a:endParaRPr lang="zh-CN" altLang="en-US"/>
            </a:p>
          </p:txBody>
        </p:sp>
        <p:sp>
          <p:nvSpPr>
            <p:cNvPr id="13" name="Line 236"/>
            <p:cNvSpPr>
              <a:spLocks noChangeShapeType="1"/>
            </p:cNvSpPr>
            <p:nvPr/>
          </p:nvSpPr>
          <p:spPr bwMode="auto">
            <a:xfrm flipV="1">
              <a:off x="2896417" y="4104407"/>
              <a:ext cx="0" cy="274637"/>
            </a:xfrm>
            <a:prstGeom prst="line">
              <a:avLst/>
            </a:prstGeom>
            <a:noFill/>
            <a:ln w="25400">
              <a:solidFill>
                <a:srgbClr val="5D87A1"/>
              </a:solidFill>
              <a:round/>
              <a:headEnd/>
              <a:tailEnd/>
            </a:ln>
          </p:spPr>
          <p:txBody>
            <a:bodyPr wrap="none" lIns="0" tIns="0" rIns="0" bIns="0" anchor="ctr"/>
            <a:lstStyle/>
            <a:p>
              <a:endParaRPr lang="zh-CN" altLang="en-US"/>
            </a:p>
          </p:txBody>
        </p:sp>
        <p:sp>
          <p:nvSpPr>
            <p:cNvPr id="14" name="Line 236"/>
            <p:cNvSpPr>
              <a:spLocks noChangeShapeType="1"/>
            </p:cNvSpPr>
            <p:nvPr/>
          </p:nvSpPr>
          <p:spPr bwMode="auto">
            <a:xfrm flipV="1">
              <a:off x="3571104" y="4104407"/>
              <a:ext cx="0" cy="274637"/>
            </a:xfrm>
            <a:prstGeom prst="line">
              <a:avLst/>
            </a:prstGeom>
            <a:noFill/>
            <a:ln w="25400">
              <a:solidFill>
                <a:srgbClr val="5D87A1"/>
              </a:solidFill>
              <a:round/>
              <a:headEnd/>
              <a:tailEnd/>
            </a:ln>
          </p:spPr>
          <p:txBody>
            <a:bodyPr wrap="none" lIns="0" tIns="0" rIns="0" bIns="0" anchor="ctr"/>
            <a:lstStyle/>
            <a:p>
              <a:endParaRPr lang="zh-CN" altLang="en-US"/>
            </a:p>
          </p:txBody>
        </p:sp>
        <p:sp>
          <p:nvSpPr>
            <p:cNvPr id="15" name="Line 236"/>
            <p:cNvSpPr>
              <a:spLocks noChangeShapeType="1"/>
            </p:cNvSpPr>
            <p:nvPr/>
          </p:nvSpPr>
          <p:spPr bwMode="auto">
            <a:xfrm flipV="1">
              <a:off x="4223567" y="4104407"/>
              <a:ext cx="0" cy="274637"/>
            </a:xfrm>
            <a:prstGeom prst="line">
              <a:avLst/>
            </a:prstGeom>
            <a:noFill/>
            <a:ln w="25400">
              <a:solidFill>
                <a:srgbClr val="5D87A1"/>
              </a:solidFill>
              <a:round/>
              <a:headEnd/>
              <a:tailEnd/>
            </a:ln>
          </p:spPr>
          <p:txBody>
            <a:bodyPr wrap="none" lIns="0" tIns="0" rIns="0" bIns="0" anchor="ctr"/>
            <a:lstStyle/>
            <a:p>
              <a:endParaRPr lang="zh-CN" altLang="en-US"/>
            </a:p>
          </p:txBody>
        </p:sp>
        <p:sp>
          <p:nvSpPr>
            <p:cNvPr id="16" name="Line 236"/>
            <p:cNvSpPr>
              <a:spLocks noChangeShapeType="1"/>
            </p:cNvSpPr>
            <p:nvPr/>
          </p:nvSpPr>
          <p:spPr bwMode="auto">
            <a:xfrm flipV="1">
              <a:off x="4883967" y="4104407"/>
              <a:ext cx="0" cy="274637"/>
            </a:xfrm>
            <a:prstGeom prst="line">
              <a:avLst/>
            </a:prstGeom>
            <a:noFill/>
            <a:ln w="25400">
              <a:solidFill>
                <a:srgbClr val="5D87A1"/>
              </a:solidFill>
              <a:round/>
              <a:headEnd/>
              <a:tailEnd/>
            </a:ln>
          </p:spPr>
          <p:txBody>
            <a:bodyPr wrap="none" lIns="0" tIns="0" rIns="0" bIns="0" anchor="ctr"/>
            <a:lstStyle/>
            <a:p>
              <a:endParaRPr lang="zh-CN" altLang="en-US"/>
            </a:p>
          </p:txBody>
        </p:sp>
        <p:sp>
          <p:nvSpPr>
            <p:cNvPr id="17" name="Line 236"/>
            <p:cNvSpPr>
              <a:spLocks noChangeShapeType="1"/>
            </p:cNvSpPr>
            <p:nvPr/>
          </p:nvSpPr>
          <p:spPr bwMode="auto">
            <a:xfrm flipV="1">
              <a:off x="5552304" y="4104407"/>
              <a:ext cx="0" cy="274637"/>
            </a:xfrm>
            <a:prstGeom prst="line">
              <a:avLst/>
            </a:prstGeom>
            <a:noFill/>
            <a:ln w="25400">
              <a:solidFill>
                <a:srgbClr val="5D87A1"/>
              </a:solidFill>
              <a:round/>
              <a:headEnd/>
              <a:tailEnd/>
            </a:ln>
          </p:spPr>
          <p:txBody>
            <a:bodyPr wrap="none" lIns="0" tIns="0" rIns="0" bIns="0" anchor="ctr"/>
            <a:lstStyle/>
            <a:p>
              <a:endParaRPr lang="zh-CN" altLang="en-US"/>
            </a:p>
          </p:txBody>
        </p:sp>
        <p:grpSp>
          <p:nvGrpSpPr>
            <p:cNvPr id="18" name="组合 13372"/>
            <p:cNvGrpSpPr/>
            <p:nvPr/>
          </p:nvGrpSpPr>
          <p:grpSpPr>
            <a:xfrm>
              <a:off x="1339079" y="4002807"/>
              <a:ext cx="4383949" cy="496887"/>
              <a:chOff x="655052" y="3703597"/>
              <a:chExt cx="4383949" cy="496887"/>
            </a:xfrm>
          </p:grpSpPr>
          <p:grpSp>
            <p:nvGrpSpPr>
              <p:cNvPr id="160" name="组合 13371"/>
              <p:cNvGrpSpPr/>
              <p:nvPr/>
            </p:nvGrpSpPr>
            <p:grpSpPr>
              <a:xfrm>
                <a:off x="712202" y="4079834"/>
                <a:ext cx="4326799" cy="120650"/>
                <a:chOff x="712202" y="4079834"/>
                <a:chExt cx="4326799" cy="120650"/>
              </a:xfrm>
            </p:grpSpPr>
            <p:sp>
              <p:nvSpPr>
                <p:cNvPr id="168" name="Freeform 198"/>
                <p:cNvSpPr>
                  <a:spLocks/>
                </p:cNvSpPr>
                <p:nvPr/>
              </p:nvSpPr>
              <p:spPr bwMode="auto">
                <a:xfrm>
                  <a:off x="712202" y="4079834"/>
                  <a:ext cx="350531" cy="119948"/>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5D87A1"/>
                  </a:solidFill>
                  <a:round/>
                  <a:headEnd/>
                  <a:tailEnd/>
                </a:ln>
              </p:spPr>
              <p:txBody>
                <a:bodyPr wrap="none" lIns="0" tIns="0" rIns="0" bIns="0" anchor="ctr"/>
                <a:lstStyle/>
                <a:p>
                  <a:pPr algn="ctr" eaLnBrk="1" hangingPunct="1"/>
                  <a:endParaRPr lang="en-US" altLang="zh-CN" sz="2400" b="1">
                    <a:solidFill>
                      <a:srgbClr val="0067AC"/>
                    </a:solidFill>
                    <a:ea typeface="ヒラギノ角ゴ Pro W3"/>
                    <a:cs typeface="Arial" pitchFamily="34" charset="0"/>
                  </a:endParaRPr>
                </a:p>
              </p:txBody>
            </p:sp>
            <p:sp>
              <p:nvSpPr>
                <p:cNvPr id="169" name="Line 200"/>
                <p:cNvSpPr>
                  <a:spLocks noChangeShapeType="1"/>
                </p:cNvSpPr>
                <p:nvPr/>
              </p:nvSpPr>
              <p:spPr bwMode="auto">
                <a:xfrm flipV="1">
                  <a:off x="832267" y="4082282"/>
                  <a:ext cx="0" cy="117499"/>
                </a:xfrm>
                <a:prstGeom prst="line">
                  <a:avLst/>
                </a:prstGeom>
                <a:noFill/>
                <a:ln w="25400">
                  <a:solidFill>
                    <a:srgbClr val="5D87A1"/>
                  </a:solidFill>
                  <a:round/>
                  <a:headEnd/>
                  <a:tailEnd/>
                </a:ln>
              </p:spPr>
              <p:txBody>
                <a:bodyPr wrap="none" lIns="0" tIns="0" rIns="0" bIns="0" anchor="ctr"/>
                <a:lstStyle/>
                <a:p>
                  <a:endParaRPr lang="zh-CN" altLang="en-US"/>
                </a:p>
              </p:txBody>
            </p:sp>
            <p:sp>
              <p:nvSpPr>
                <p:cNvPr id="170" name="Line 201"/>
                <p:cNvSpPr>
                  <a:spLocks noChangeShapeType="1"/>
                </p:cNvSpPr>
                <p:nvPr/>
              </p:nvSpPr>
              <p:spPr bwMode="auto">
                <a:xfrm flipV="1">
                  <a:off x="948190" y="4082282"/>
                  <a:ext cx="0" cy="117499"/>
                </a:xfrm>
                <a:prstGeom prst="line">
                  <a:avLst/>
                </a:prstGeom>
                <a:noFill/>
                <a:ln w="25400">
                  <a:solidFill>
                    <a:srgbClr val="5D87A1"/>
                  </a:solidFill>
                  <a:round/>
                  <a:headEnd/>
                  <a:tailEnd/>
                </a:ln>
              </p:spPr>
              <p:txBody>
                <a:bodyPr wrap="none" lIns="0" tIns="0" rIns="0" bIns="0" anchor="ctr"/>
                <a:lstStyle/>
                <a:p>
                  <a:endParaRPr lang="zh-CN" altLang="en-US"/>
                </a:p>
              </p:txBody>
            </p:sp>
            <p:sp>
              <p:nvSpPr>
                <p:cNvPr id="171" name="Freeform 253"/>
                <p:cNvSpPr>
                  <a:spLocks/>
                </p:cNvSpPr>
                <p:nvPr/>
              </p:nvSpPr>
              <p:spPr bwMode="auto">
                <a:xfrm>
                  <a:off x="2037625" y="4080337"/>
                  <a:ext cx="350531" cy="119801"/>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5D87A1"/>
                  </a:solidFill>
                  <a:round/>
                  <a:headEnd/>
                  <a:tailEnd/>
                </a:ln>
              </p:spPr>
              <p:txBody>
                <a:bodyPr wrap="none" lIns="0" tIns="0" rIns="0" bIns="0" anchor="ctr"/>
                <a:lstStyle/>
                <a:p>
                  <a:pPr algn="ctr" eaLnBrk="1" hangingPunct="1"/>
                  <a:endParaRPr lang="en-US" altLang="zh-CN" sz="2400" b="1">
                    <a:solidFill>
                      <a:srgbClr val="0067AC"/>
                    </a:solidFill>
                    <a:ea typeface="ヒラギノ角ゴ Pro W3"/>
                    <a:cs typeface="Arial" pitchFamily="34" charset="0"/>
                  </a:endParaRPr>
                </a:p>
              </p:txBody>
            </p:sp>
            <p:sp>
              <p:nvSpPr>
                <p:cNvPr id="172" name="Line 255"/>
                <p:cNvSpPr>
                  <a:spLocks noChangeShapeType="1"/>
                </p:cNvSpPr>
                <p:nvPr/>
              </p:nvSpPr>
              <p:spPr bwMode="auto">
                <a:xfrm flipV="1">
                  <a:off x="2157690" y="4082783"/>
                  <a:ext cx="0" cy="117356"/>
                </a:xfrm>
                <a:prstGeom prst="line">
                  <a:avLst/>
                </a:prstGeom>
                <a:noFill/>
                <a:ln w="25400">
                  <a:solidFill>
                    <a:srgbClr val="5D87A1"/>
                  </a:solidFill>
                  <a:round/>
                  <a:headEnd/>
                  <a:tailEnd/>
                </a:ln>
              </p:spPr>
              <p:txBody>
                <a:bodyPr wrap="none" lIns="0" tIns="0" rIns="0" bIns="0" anchor="ctr"/>
                <a:lstStyle/>
                <a:p>
                  <a:endParaRPr lang="zh-CN" altLang="en-US"/>
                </a:p>
              </p:txBody>
            </p:sp>
            <p:sp>
              <p:nvSpPr>
                <p:cNvPr id="173" name="Line 256"/>
                <p:cNvSpPr>
                  <a:spLocks noChangeShapeType="1"/>
                </p:cNvSpPr>
                <p:nvPr/>
              </p:nvSpPr>
              <p:spPr bwMode="auto">
                <a:xfrm flipV="1">
                  <a:off x="2273614" y="4082783"/>
                  <a:ext cx="0" cy="117356"/>
                </a:xfrm>
                <a:prstGeom prst="line">
                  <a:avLst/>
                </a:prstGeom>
                <a:noFill/>
                <a:ln w="25400">
                  <a:solidFill>
                    <a:srgbClr val="5D87A1"/>
                  </a:solidFill>
                  <a:round/>
                  <a:headEnd/>
                  <a:tailEnd/>
                </a:ln>
              </p:spPr>
              <p:txBody>
                <a:bodyPr wrap="none" lIns="0" tIns="0" rIns="0" bIns="0" anchor="ctr"/>
                <a:lstStyle/>
                <a:p>
                  <a:endParaRPr lang="zh-CN" altLang="en-US"/>
                </a:p>
              </p:txBody>
            </p:sp>
            <p:sp>
              <p:nvSpPr>
                <p:cNvPr id="174" name="Freeform 234"/>
                <p:cNvSpPr>
                  <a:spLocks/>
                </p:cNvSpPr>
                <p:nvPr/>
              </p:nvSpPr>
              <p:spPr bwMode="auto">
                <a:xfrm>
                  <a:off x="2700337" y="4080823"/>
                  <a:ext cx="350531" cy="119661"/>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5D87A1"/>
                  </a:solidFill>
                  <a:round/>
                  <a:headEnd/>
                  <a:tailEnd/>
                </a:ln>
              </p:spPr>
              <p:txBody>
                <a:bodyPr wrap="none" lIns="0" tIns="0" rIns="0" bIns="0" anchor="ctr"/>
                <a:lstStyle/>
                <a:p>
                  <a:pPr algn="ctr" eaLnBrk="1" hangingPunct="1"/>
                  <a:endParaRPr lang="en-US" altLang="zh-CN" sz="2400" b="1">
                    <a:solidFill>
                      <a:srgbClr val="0067AC"/>
                    </a:solidFill>
                    <a:ea typeface="ヒラギノ角ゴ Pro W3"/>
                    <a:cs typeface="Arial" pitchFamily="34" charset="0"/>
                  </a:endParaRPr>
                </a:p>
              </p:txBody>
            </p:sp>
            <p:sp>
              <p:nvSpPr>
                <p:cNvPr id="175" name="Line 236"/>
                <p:cNvSpPr>
                  <a:spLocks noChangeShapeType="1"/>
                </p:cNvSpPr>
                <p:nvPr/>
              </p:nvSpPr>
              <p:spPr bwMode="auto">
                <a:xfrm flipV="1">
                  <a:off x="2820402" y="4083265"/>
                  <a:ext cx="0" cy="117219"/>
                </a:xfrm>
                <a:prstGeom prst="line">
                  <a:avLst/>
                </a:prstGeom>
                <a:noFill/>
                <a:ln w="25400">
                  <a:solidFill>
                    <a:srgbClr val="5D87A1"/>
                  </a:solidFill>
                  <a:round/>
                  <a:headEnd/>
                  <a:tailEnd/>
                </a:ln>
              </p:spPr>
              <p:txBody>
                <a:bodyPr wrap="none" lIns="0" tIns="0" rIns="0" bIns="0" anchor="ctr"/>
                <a:lstStyle/>
                <a:p>
                  <a:endParaRPr lang="zh-CN" altLang="en-US"/>
                </a:p>
              </p:txBody>
            </p:sp>
            <p:sp>
              <p:nvSpPr>
                <p:cNvPr id="176" name="Line 237"/>
                <p:cNvSpPr>
                  <a:spLocks noChangeShapeType="1"/>
                </p:cNvSpPr>
                <p:nvPr/>
              </p:nvSpPr>
              <p:spPr bwMode="auto">
                <a:xfrm flipV="1">
                  <a:off x="2936325" y="4083265"/>
                  <a:ext cx="0" cy="117219"/>
                </a:xfrm>
                <a:prstGeom prst="line">
                  <a:avLst/>
                </a:prstGeom>
                <a:noFill/>
                <a:ln w="25400">
                  <a:solidFill>
                    <a:srgbClr val="5D87A1"/>
                  </a:solidFill>
                  <a:round/>
                  <a:headEnd/>
                  <a:tailEnd/>
                </a:ln>
              </p:spPr>
              <p:txBody>
                <a:bodyPr wrap="none" lIns="0" tIns="0" rIns="0" bIns="0" anchor="ctr"/>
                <a:lstStyle/>
                <a:p>
                  <a:endParaRPr lang="zh-CN" altLang="en-US"/>
                </a:p>
              </p:txBody>
            </p:sp>
            <p:sp>
              <p:nvSpPr>
                <p:cNvPr id="177" name="Freeform 216"/>
                <p:cNvSpPr>
                  <a:spLocks/>
                </p:cNvSpPr>
                <p:nvPr/>
              </p:nvSpPr>
              <p:spPr bwMode="auto">
                <a:xfrm>
                  <a:off x="1374916" y="4079978"/>
                  <a:ext cx="350532" cy="119907"/>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5D87A1"/>
                  </a:solidFill>
                  <a:round/>
                  <a:headEnd/>
                  <a:tailEnd/>
                </a:ln>
              </p:spPr>
              <p:txBody>
                <a:bodyPr wrap="none" lIns="0" tIns="0" rIns="0" bIns="0" anchor="ctr"/>
                <a:lstStyle/>
                <a:p>
                  <a:pPr algn="ctr" eaLnBrk="1" hangingPunct="1"/>
                  <a:endParaRPr lang="en-US" altLang="zh-CN" sz="2400" b="1">
                    <a:solidFill>
                      <a:srgbClr val="0067AC"/>
                    </a:solidFill>
                    <a:ea typeface="ヒラギノ角ゴ Pro W3"/>
                    <a:cs typeface="Arial" pitchFamily="34" charset="0"/>
                  </a:endParaRPr>
                </a:p>
              </p:txBody>
            </p:sp>
            <p:sp>
              <p:nvSpPr>
                <p:cNvPr id="178" name="Line 218"/>
                <p:cNvSpPr>
                  <a:spLocks noChangeShapeType="1"/>
                </p:cNvSpPr>
                <p:nvPr/>
              </p:nvSpPr>
              <p:spPr bwMode="auto">
                <a:xfrm flipV="1">
                  <a:off x="1494980" y="4082426"/>
                  <a:ext cx="0" cy="117460"/>
                </a:xfrm>
                <a:prstGeom prst="line">
                  <a:avLst/>
                </a:prstGeom>
                <a:noFill/>
                <a:ln w="25400">
                  <a:solidFill>
                    <a:srgbClr val="5D87A1"/>
                  </a:solidFill>
                  <a:round/>
                  <a:headEnd/>
                  <a:tailEnd/>
                </a:ln>
              </p:spPr>
              <p:txBody>
                <a:bodyPr wrap="none" lIns="0" tIns="0" rIns="0" bIns="0" anchor="ctr"/>
                <a:lstStyle/>
                <a:p>
                  <a:endParaRPr lang="zh-CN" altLang="en-US"/>
                </a:p>
              </p:txBody>
            </p:sp>
            <p:sp>
              <p:nvSpPr>
                <p:cNvPr id="179" name="Line 219"/>
                <p:cNvSpPr>
                  <a:spLocks noChangeShapeType="1"/>
                </p:cNvSpPr>
                <p:nvPr/>
              </p:nvSpPr>
              <p:spPr bwMode="auto">
                <a:xfrm flipV="1">
                  <a:off x="1610904" y="4082426"/>
                  <a:ext cx="0" cy="117460"/>
                </a:xfrm>
                <a:prstGeom prst="line">
                  <a:avLst/>
                </a:prstGeom>
                <a:noFill/>
                <a:ln w="25400">
                  <a:solidFill>
                    <a:srgbClr val="5D87A1"/>
                  </a:solidFill>
                  <a:round/>
                  <a:headEnd/>
                  <a:tailEnd/>
                </a:ln>
              </p:spPr>
              <p:txBody>
                <a:bodyPr wrap="none" lIns="0" tIns="0" rIns="0" bIns="0" anchor="ctr"/>
                <a:lstStyle/>
                <a:p>
                  <a:endParaRPr lang="zh-CN" altLang="en-US"/>
                </a:p>
              </p:txBody>
            </p:sp>
            <p:sp>
              <p:nvSpPr>
                <p:cNvPr id="180" name="Freeform 198"/>
                <p:cNvSpPr>
                  <a:spLocks/>
                </p:cNvSpPr>
                <p:nvPr/>
              </p:nvSpPr>
              <p:spPr bwMode="auto">
                <a:xfrm>
                  <a:off x="3363048" y="4079834"/>
                  <a:ext cx="350532" cy="119948"/>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5D87A1"/>
                  </a:solidFill>
                  <a:round/>
                  <a:headEnd/>
                  <a:tailEnd/>
                </a:ln>
              </p:spPr>
              <p:txBody>
                <a:bodyPr wrap="none" lIns="0" tIns="0" rIns="0" bIns="0" anchor="ctr"/>
                <a:lstStyle/>
                <a:p>
                  <a:pPr algn="ctr" eaLnBrk="1" hangingPunct="1"/>
                  <a:endParaRPr lang="en-US" altLang="zh-CN" sz="2400" b="1">
                    <a:solidFill>
                      <a:srgbClr val="0067AC"/>
                    </a:solidFill>
                    <a:ea typeface="ヒラギノ角ゴ Pro W3"/>
                    <a:cs typeface="Arial" pitchFamily="34" charset="0"/>
                  </a:endParaRPr>
                </a:p>
              </p:txBody>
            </p:sp>
            <p:sp>
              <p:nvSpPr>
                <p:cNvPr id="181" name="Line 200"/>
                <p:cNvSpPr>
                  <a:spLocks noChangeShapeType="1"/>
                </p:cNvSpPr>
                <p:nvPr/>
              </p:nvSpPr>
              <p:spPr bwMode="auto">
                <a:xfrm flipV="1">
                  <a:off x="3483112" y="4082282"/>
                  <a:ext cx="0" cy="117499"/>
                </a:xfrm>
                <a:prstGeom prst="line">
                  <a:avLst/>
                </a:prstGeom>
                <a:noFill/>
                <a:ln w="25400">
                  <a:solidFill>
                    <a:srgbClr val="5D87A1"/>
                  </a:solidFill>
                  <a:round/>
                  <a:headEnd/>
                  <a:tailEnd/>
                </a:ln>
              </p:spPr>
              <p:txBody>
                <a:bodyPr wrap="none" lIns="0" tIns="0" rIns="0" bIns="0" anchor="ctr"/>
                <a:lstStyle/>
                <a:p>
                  <a:endParaRPr lang="zh-CN" altLang="en-US"/>
                </a:p>
              </p:txBody>
            </p:sp>
            <p:sp>
              <p:nvSpPr>
                <p:cNvPr id="182" name="Line 201"/>
                <p:cNvSpPr>
                  <a:spLocks noChangeShapeType="1"/>
                </p:cNvSpPr>
                <p:nvPr/>
              </p:nvSpPr>
              <p:spPr bwMode="auto">
                <a:xfrm flipV="1">
                  <a:off x="3599036" y="4082282"/>
                  <a:ext cx="0" cy="117499"/>
                </a:xfrm>
                <a:prstGeom prst="line">
                  <a:avLst/>
                </a:prstGeom>
                <a:noFill/>
                <a:ln w="25400">
                  <a:solidFill>
                    <a:srgbClr val="5D87A1"/>
                  </a:solidFill>
                  <a:round/>
                  <a:headEnd/>
                  <a:tailEnd/>
                </a:ln>
              </p:spPr>
              <p:txBody>
                <a:bodyPr wrap="none" lIns="0" tIns="0" rIns="0" bIns="0" anchor="ctr"/>
                <a:lstStyle/>
                <a:p>
                  <a:endParaRPr lang="zh-CN" altLang="en-US"/>
                </a:p>
              </p:txBody>
            </p:sp>
            <p:sp>
              <p:nvSpPr>
                <p:cNvPr id="183" name="Freeform 253"/>
                <p:cNvSpPr>
                  <a:spLocks/>
                </p:cNvSpPr>
                <p:nvPr/>
              </p:nvSpPr>
              <p:spPr bwMode="auto">
                <a:xfrm>
                  <a:off x="4688470" y="4080337"/>
                  <a:ext cx="350531" cy="119801"/>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5D87A1"/>
                  </a:solidFill>
                  <a:round/>
                  <a:headEnd/>
                  <a:tailEnd/>
                </a:ln>
              </p:spPr>
              <p:txBody>
                <a:bodyPr wrap="none" lIns="0" tIns="0" rIns="0" bIns="0" anchor="ctr"/>
                <a:lstStyle/>
                <a:p>
                  <a:pPr algn="ctr" eaLnBrk="1" hangingPunct="1"/>
                  <a:endParaRPr lang="en-US" altLang="zh-CN" sz="2400" b="1">
                    <a:solidFill>
                      <a:srgbClr val="0067AC"/>
                    </a:solidFill>
                    <a:ea typeface="ヒラギノ角ゴ Pro W3"/>
                    <a:cs typeface="Arial" pitchFamily="34" charset="0"/>
                  </a:endParaRPr>
                </a:p>
              </p:txBody>
            </p:sp>
            <p:sp>
              <p:nvSpPr>
                <p:cNvPr id="184" name="Line 255"/>
                <p:cNvSpPr>
                  <a:spLocks noChangeShapeType="1"/>
                </p:cNvSpPr>
                <p:nvPr/>
              </p:nvSpPr>
              <p:spPr bwMode="auto">
                <a:xfrm flipV="1">
                  <a:off x="4808535" y="4082783"/>
                  <a:ext cx="0" cy="117356"/>
                </a:xfrm>
                <a:prstGeom prst="line">
                  <a:avLst/>
                </a:prstGeom>
                <a:noFill/>
                <a:ln w="25400">
                  <a:solidFill>
                    <a:srgbClr val="5D87A1"/>
                  </a:solidFill>
                  <a:round/>
                  <a:headEnd/>
                  <a:tailEnd/>
                </a:ln>
              </p:spPr>
              <p:txBody>
                <a:bodyPr wrap="none" lIns="0" tIns="0" rIns="0" bIns="0" anchor="ctr"/>
                <a:lstStyle/>
                <a:p>
                  <a:endParaRPr lang="zh-CN" altLang="en-US"/>
                </a:p>
              </p:txBody>
            </p:sp>
            <p:sp>
              <p:nvSpPr>
                <p:cNvPr id="185" name="Line 256"/>
                <p:cNvSpPr>
                  <a:spLocks noChangeShapeType="1"/>
                </p:cNvSpPr>
                <p:nvPr/>
              </p:nvSpPr>
              <p:spPr bwMode="auto">
                <a:xfrm flipV="1">
                  <a:off x="4924459" y="4082783"/>
                  <a:ext cx="0" cy="117356"/>
                </a:xfrm>
                <a:prstGeom prst="line">
                  <a:avLst/>
                </a:prstGeom>
                <a:noFill/>
                <a:ln w="25400">
                  <a:solidFill>
                    <a:srgbClr val="5D87A1"/>
                  </a:solidFill>
                  <a:round/>
                  <a:headEnd/>
                  <a:tailEnd/>
                </a:ln>
              </p:spPr>
              <p:txBody>
                <a:bodyPr wrap="none" lIns="0" tIns="0" rIns="0" bIns="0" anchor="ctr"/>
                <a:lstStyle/>
                <a:p>
                  <a:endParaRPr lang="zh-CN" altLang="en-US"/>
                </a:p>
              </p:txBody>
            </p:sp>
            <p:sp>
              <p:nvSpPr>
                <p:cNvPr id="186" name="Freeform 216"/>
                <p:cNvSpPr>
                  <a:spLocks/>
                </p:cNvSpPr>
                <p:nvPr/>
              </p:nvSpPr>
              <p:spPr bwMode="auto">
                <a:xfrm>
                  <a:off x="4025760" y="4079977"/>
                  <a:ext cx="350531" cy="119907"/>
                </a:xfrm>
                <a:custGeom>
                  <a:avLst/>
                  <a:gdLst>
                    <a:gd name="T0" fmla="*/ 0 w 240"/>
                    <a:gd name="T1" fmla="*/ 2147483647 h 96"/>
                    <a:gd name="T2" fmla="*/ 0 w 240"/>
                    <a:gd name="T3" fmla="*/ 0 h 96"/>
                    <a:gd name="T4" fmla="*/ 2147483647 w 240"/>
                    <a:gd name="T5" fmla="*/ 0 h 96"/>
                    <a:gd name="T6" fmla="*/ 2147483647 w 240"/>
                    <a:gd name="T7" fmla="*/ 2147483647 h 96"/>
                    <a:gd name="T8" fmla="*/ 0 60000 65536"/>
                    <a:gd name="T9" fmla="*/ 0 60000 65536"/>
                    <a:gd name="T10" fmla="*/ 0 60000 65536"/>
                    <a:gd name="T11" fmla="*/ 0 60000 65536"/>
                    <a:gd name="T12" fmla="*/ 0 w 240"/>
                    <a:gd name="T13" fmla="*/ 0 h 96"/>
                    <a:gd name="T14" fmla="*/ 240 w 240"/>
                    <a:gd name="T15" fmla="*/ 96 h 96"/>
                  </a:gdLst>
                  <a:ahLst/>
                  <a:cxnLst>
                    <a:cxn ang="T8">
                      <a:pos x="T0" y="T1"/>
                    </a:cxn>
                    <a:cxn ang="T9">
                      <a:pos x="T2" y="T3"/>
                    </a:cxn>
                    <a:cxn ang="T10">
                      <a:pos x="T4" y="T5"/>
                    </a:cxn>
                    <a:cxn ang="T11">
                      <a:pos x="T6" y="T7"/>
                    </a:cxn>
                  </a:cxnLst>
                  <a:rect l="T12" t="T13" r="T14" b="T15"/>
                  <a:pathLst>
                    <a:path w="240" h="96">
                      <a:moveTo>
                        <a:pt x="0" y="96"/>
                      </a:moveTo>
                      <a:lnTo>
                        <a:pt x="0" y="0"/>
                      </a:lnTo>
                      <a:lnTo>
                        <a:pt x="240" y="0"/>
                      </a:lnTo>
                      <a:lnTo>
                        <a:pt x="240" y="96"/>
                      </a:lnTo>
                    </a:path>
                  </a:pathLst>
                </a:custGeom>
                <a:noFill/>
                <a:ln w="25400">
                  <a:solidFill>
                    <a:srgbClr val="5D87A1"/>
                  </a:solidFill>
                  <a:round/>
                  <a:headEnd/>
                  <a:tailEnd/>
                </a:ln>
              </p:spPr>
              <p:txBody>
                <a:bodyPr wrap="none" lIns="0" tIns="0" rIns="0" bIns="0" anchor="ctr"/>
                <a:lstStyle/>
                <a:p>
                  <a:pPr algn="ctr" eaLnBrk="1" hangingPunct="1"/>
                  <a:endParaRPr lang="en-US" altLang="zh-CN" sz="2400" b="1">
                    <a:solidFill>
                      <a:srgbClr val="0067AC"/>
                    </a:solidFill>
                    <a:ea typeface="ヒラギノ角ゴ Pro W3"/>
                    <a:cs typeface="Arial" pitchFamily="34" charset="0"/>
                  </a:endParaRPr>
                </a:p>
              </p:txBody>
            </p:sp>
            <p:sp>
              <p:nvSpPr>
                <p:cNvPr id="187" name="Line 218"/>
                <p:cNvSpPr>
                  <a:spLocks noChangeShapeType="1"/>
                </p:cNvSpPr>
                <p:nvPr/>
              </p:nvSpPr>
              <p:spPr bwMode="auto">
                <a:xfrm flipV="1">
                  <a:off x="4145823" y="4082424"/>
                  <a:ext cx="0" cy="117460"/>
                </a:xfrm>
                <a:prstGeom prst="line">
                  <a:avLst/>
                </a:prstGeom>
                <a:noFill/>
                <a:ln w="25400">
                  <a:solidFill>
                    <a:srgbClr val="5D87A1"/>
                  </a:solidFill>
                  <a:round/>
                  <a:headEnd/>
                  <a:tailEnd/>
                </a:ln>
              </p:spPr>
              <p:txBody>
                <a:bodyPr wrap="none" lIns="0" tIns="0" rIns="0" bIns="0" anchor="ctr"/>
                <a:lstStyle/>
                <a:p>
                  <a:endParaRPr lang="zh-CN" altLang="en-US"/>
                </a:p>
              </p:txBody>
            </p:sp>
            <p:sp>
              <p:nvSpPr>
                <p:cNvPr id="188" name="Line 219"/>
                <p:cNvSpPr>
                  <a:spLocks noChangeShapeType="1"/>
                </p:cNvSpPr>
                <p:nvPr/>
              </p:nvSpPr>
              <p:spPr bwMode="auto">
                <a:xfrm flipV="1">
                  <a:off x="4261749" y="4082424"/>
                  <a:ext cx="0" cy="117460"/>
                </a:xfrm>
                <a:prstGeom prst="line">
                  <a:avLst/>
                </a:prstGeom>
                <a:noFill/>
                <a:ln w="25400">
                  <a:solidFill>
                    <a:srgbClr val="5D87A1"/>
                  </a:solidFill>
                  <a:round/>
                  <a:headEnd/>
                  <a:tailEnd/>
                </a:ln>
              </p:spPr>
              <p:txBody>
                <a:bodyPr wrap="none" lIns="0" tIns="0" rIns="0" bIns="0" anchor="ctr"/>
                <a:lstStyle/>
                <a:p>
                  <a:endParaRPr lang="zh-CN" altLang="en-US"/>
                </a:p>
              </p:txBody>
            </p:sp>
          </p:grpSp>
          <p:pic>
            <p:nvPicPr>
              <p:cNvPr id="161" name="Picture 52" descr="三层堆叠交换机"/>
              <p:cNvPicPr>
                <a:picLocks noChangeAspect="1" noChangeArrowheads="1"/>
              </p:cNvPicPr>
              <p:nvPr/>
            </p:nvPicPr>
            <p:blipFill>
              <a:blip r:embed="rId4" cstate="print"/>
              <a:srcRect/>
              <a:stretch>
                <a:fillRect/>
              </a:stretch>
            </p:blipFill>
            <p:spPr bwMode="auto">
              <a:xfrm>
                <a:off x="4655552" y="3703597"/>
                <a:ext cx="381000" cy="285750"/>
              </a:xfrm>
              <a:prstGeom prst="rect">
                <a:avLst/>
              </a:prstGeom>
              <a:noFill/>
              <a:ln w="9525">
                <a:noFill/>
                <a:miter lim="800000"/>
                <a:headEnd/>
                <a:tailEnd/>
              </a:ln>
            </p:spPr>
          </p:pic>
          <p:pic>
            <p:nvPicPr>
              <p:cNvPr id="162" name="Picture 52" descr="三层堆叠交换机"/>
              <p:cNvPicPr>
                <a:picLocks noChangeAspect="1" noChangeArrowheads="1"/>
              </p:cNvPicPr>
              <p:nvPr/>
            </p:nvPicPr>
            <p:blipFill>
              <a:blip r:embed="rId4" cstate="print"/>
              <a:srcRect/>
              <a:stretch>
                <a:fillRect/>
              </a:stretch>
            </p:blipFill>
            <p:spPr bwMode="auto">
              <a:xfrm>
                <a:off x="3984040" y="3717884"/>
                <a:ext cx="381000" cy="285750"/>
              </a:xfrm>
              <a:prstGeom prst="rect">
                <a:avLst/>
              </a:prstGeom>
              <a:noFill/>
              <a:ln w="9525">
                <a:noFill/>
                <a:miter lim="800000"/>
                <a:headEnd/>
                <a:tailEnd/>
              </a:ln>
            </p:spPr>
          </p:pic>
          <p:pic>
            <p:nvPicPr>
              <p:cNvPr id="163" name="Picture 52" descr="三层堆叠交换机"/>
              <p:cNvPicPr>
                <a:picLocks noChangeAspect="1" noChangeArrowheads="1"/>
              </p:cNvPicPr>
              <p:nvPr/>
            </p:nvPicPr>
            <p:blipFill>
              <a:blip r:embed="rId4" cstate="print"/>
              <a:srcRect/>
              <a:stretch>
                <a:fillRect/>
              </a:stretch>
            </p:blipFill>
            <p:spPr bwMode="auto">
              <a:xfrm>
                <a:off x="3345865" y="3732172"/>
                <a:ext cx="381000" cy="285750"/>
              </a:xfrm>
              <a:prstGeom prst="rect">
                <a:avLst/>
              </a:prstGeom>
              <a:noFill/>
              <a:ln w="9525">
                <a:noFill/>
                <a:miter lim="800000"/>
                <a:headEnd/>
                <a:tailEnd/>
              </a:ln>
            </p:spPr>
          </p:pic>
          <p:pic>
            <p:nvPicPr>
              <p:cNvPr id="164" name="Picture 52" descr="三层堆叠交换机"/>
              <p:cNvPicPr>
                <a:picLocks noChangeAspect="1" noChangeArrowheads="1"/>
              </p:cNvPicPr>
              <p:nvPr/>
            </p:nvPicPr>
            <p:blipFill>
              <a:blip r:embed="rId4" cstate="print"/>
              <a:srcRect/>
              <a:stretch>
                <a:fillRect/>
              </a:stretch>
            </p:blipFill>
            <p:spPr bwMode="auto">
              <a:xfrm>
                <a:off x="2664827" y="3703597"/>
                <a:ext cx="381000" cy="285750"/>
              </a:xfrm>
              <a:prstGeom prst="rect">
                <a:avLst/>
              </a:prstGeom>
              <a:noFill/>
              <a:ln w="9525">
                <a:noFill/>
                <a:miter lim="800000"/>
                <a:headEnd/>
                <a:tailEnd/>
              </a:ln>
            </p:spPr>
          </p:pic>
          <p:pic>
            <p:nvPicPr>
              <p:cNvPr id="165" name="Picture 52" descr="三层堆叠交换机"/>
              <p:cNvPicPr>
                <a:picLocks noChangeAspect="1" noChangeArrowheads="1"/>
              </p:cNvPicPr>
              <p:nvPr/>
            </p:nvPicPr>
            <p:blipFill>
              <a:blip r:embed="rId4" cstate="print"/>
              <a:srcRect/>
              <a:stretch>
                <a:fillRect/>
              </a:stretch>
            </p:blipFill>
            <p:spPr bwMode="auto">
              <a:xfrm>
                <a:off x="1964740" y="3703597"/>
                <a:ext cx="382587" cy="285750"/>
              </a:xfrm>
              <a:prstGeom prst="rect">
                <a:avLst/>
              </a:prstGeom>
              <a:noFill/>
              <a:ln w="9525">
                <a:noFill/>
                <a:miter lim="800000"/>
                <a:headEnd/>
                <a:tailEnd/>
              </a:ln>
            </p:spPr>
          </p:pic>
          <p:pic>
            <p:nvPicPr>
              <p:cNvPr id="166" name="Picture 52" descr="三层堆叠交换机"/>
              <p:cNvPicPr>
                <a:picLocks noChangeAspect="1" noChangeArrowheads="1"/>
              </p:cNvPicPr>
              <p:nvPr/>
            </p:nvPicPr>
            <p:blipFill>
              <a:blip r:embed="rId4" cstate="print"/>
              <a:srcRect/>
              <a:stretch>
                <a:fillRect/>
              </a:stretch>
            </p:blipFill>
            <p:spPr bwMode="auto">
              <a:xfrm>
                <a:off x="1293227" y="3717884"/>
                <a:ext cx="381000" cy="285750"/>
              </a:xfrm>
              <a:prstGeom prst="rect">
                <a:avLst/>
              </a:prstGeom>
              <a:noFill/>
              <a:ln w="9525">
                <a:noFill/>
                <a:miter lim="800000"/>
                <a:headEnd/>
                <a:tailEnd/>
              </a:ln>
            </p:spPr>
          </p:pic>
          <p:pic>
            <p:nvPicPr>
              <p:cNvPr id="167" name="Picture 52" descr="三层堆叠交换机"/>
              <p:cNvPicPr>
                <a:picLocks noChangeAspect="1" noChangeArrowheads="1"/>
              </p:cNvPicPr>
              <p:nvPr/>
            </p:nvPicPr>
            <p:blipFill>
              <a:blip r:embed="rId4" cstate="print"/>
              <a:srcRect/>
              <a:stretch>
                <a:fillRect/>
              </a:stretch>
            </p:blipFill>
            <p:spPr bwMode="auto">
              <a:xfrm>
                <a:off x="655052" y="3732172"/>
                <a:ext cx="381000" cy="285750"/>
              </a:xfrm>
              <a:prstGeom prst="rect">
                <a:avLst/>
              </a:prstGeom>
              <a:noFill/>
              <a:ln w="9525">
                <a:noFill/>
                <a:miter lim="800000"/>
                <a:headEnd/>
                <a:tailEnd/>
              </a:ln>
            </p:spPr>
          </p:pic>
        </p:grpSp>
        <p:pic>
          <p:nvPicPr>
            <p:cNvPr id="19" name="Picture 7" descr="S8610"/>
            <p:cNvPicPr>
              <a:picLocks noChangeAspect="1" noChangeArrowheads="1"/>
            </p:cNvPicPr>
            <p:nvPr/>
          </p:nvPicPr>
          <p:blipFill>
            <a:blip r:embed="rId5" cstate="print"/>
            <a:srcRect/>
            <a:stretch>
              <a:fillRect/>
            </a:stretch>
          </p:blipFill>
          <p:spPr bwMode="auto">
            <a:xfrm>
              <a:off x="2950664" y="1916832"/>
              <a:ext cx="671513" cy="1260475"/>
            </a:xfrm>
            <a:prstGeom prst="rect">
              <a:avLst/>
            </a:prstGeom>
            <a:noFill/>
            <a:ln w="9525">
              <a:noFill/>
              <a:miter lim="800000"/>
              <a:headEnd/>
              <a:tailEnd/>
            </a:ln>
          </p:spPr>
        </p:pic>
        <p:pic>
          <p:nvPicPr>
            <p:cNvPr id="20" name="Picture 7" descr="S8610"/>
            <p:cNvPicPr>
              <a:picLocks noChangeAspect="1" noChangeArrowheads="1"/>
            </p:cNvPicPr>
            <p:nvPr/>
          </p:nvPicPr>
          <p:blipFill>
            <a:blip r:embed="rId5" cstate="print"/>
            <a:srcRect/>
            <a:stretch>
              <a:fillRect/>
            </a:stretch>
          </p:blipFill>
          <p:spPr bwMode="auto">
            <a:xfrm>
              <a:off x="3850777" y="1916832"/>
              <a:ext cx="671512" cy="1260475"/>
            </a:xfrm>
            <a:prstGeom prst="rect">
              <a:avLst/>
            </a:prstGeom>
            <a:noFill/>
            <a:ln w="9525">
              <a:noFill/>
              <a:miter lim="800000"/>
              <a:headEnd/>
              <a:tailEnd/>
            </a:ln>
          </p:spPr>
        </p:pic>
        <p:cxnSp>
          <p:nvCxnSpPr>
            <p:cNvPr id="21" name="直接连接符 20"/>
            <p:cNvCxnSpPr/>
            <p:nvPr/>
          </p:nvCxnSpPr>
          <p:spPr>
            <a:xfrm>
              <a:off x="3622177" y="2547069"/>
              <a:ext cx="228600" cy="1588"/>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3622177" y="2616919"/>
              <a:ext cx="228600" cy="1588"/>
            </a:xfrm>
            <a:prstGeom prst="line">
              <a:avLst/>
            </a:prstGeom>
            <a:ln w="4127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19" idx="2"/>
              <a:endCxn id="167" idx="0"/>
            </p:cNvCxnSpPr>
            <p:nvPr/>
          </p:nvCxnSpPr>
          <p:spPr>
            <a:xfrm flipH="1">
              <a:off x="1529579" y="3177307"/>
              <a:ext cx="1756842" cy="854075"/>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20" idx="2"/>
              <a:endCxn id="167" idx="0"/>
            </p:cNvCxnSpPr>
            <p:nvPr/>
          </p:nvCxnSpPr>
          <p:spPr>
            <a:xfrm flipH="1">
              <a:off x="1529579" y="3177307"/>
              <a:ext cx="2656954" cy="854075"/>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9" idx="2"/>
              <a:endCxn id="166" idx="0"/>
            </p:cNvCxnSpPr>
            <p:nvPr/>
          </p:nvCxnSpPr>
          <p:spPr>
            <a:xfrm flipH="1">
              <a:off x="2167754" y="3177307"/>
              <a:ext cx="1118667" cy="839787"/>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20" idx="2"/>
              <a:endCxn id="166" idx="0"/>
            </p:cNvCxnSpPr>
            <p:nvPr/>
          </p:nvCxnSpPr>
          <p:spPr>
            <a:xfrm flipH="1">
              <a:off x="2167754" y="3177307"/>
              <a:ext cx="2018779" cy="839787"/>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19" idx="2"/>
              <a:endCxn id="165" idx="0"/>
            </p:cNvCxnSpPr>
            <p:nvPr/>
          </p:nvCxnSpPr>
          <p:spPr>
            <a:xfrm flipH="1">
              <a:off x="2840061" y="3177307"/>
              <a:ext cx="446360" cy="82550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20" idx="2"/>
              <a:endCxn id="165" idx="0"/>
            </p:cNvCxnSpPr>
            <p:nvPr/>
          </p:nvCxnSpPr>
          <p:spPr>
            <a:xfrm flipH="1">
              <a:off x="2840061" y="3177307"/>
              <a:ext cx="1346472" cy="82550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9" idx="2"/>
              <a:endCxn id="164" idx="0"/>
            </p:cNvCxnSpPr>
            <p:nvPr/>
          </p:nvCxnSpPr>
          <p:spPr>
            <a:xfrm>
              <a:off x="3286421" y="3177307"/>
              <a:ext cx="252933" cy="82550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a:stCxn id="20" idx="2"/>
              <a:endCxn id="164" idx="0"/>
            </p:cNvCxnSpPr>
            <p:nvPr/>
          </p:nvCxnSpPr>
          <p:spPr>
            <a:xfrm flipH="1">
              <a:off x="3539354" y="3177307"/>
              <a:ext cx="647179" cy="82550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19" idx="2"/>
              <a:endCxn id="163" idx="0"/>
            </p:cNvCxnSpPr>
            <p:nvPr/>
          </p:nvCxnSpPr>
          <p:spPr>
            <a:xfrm>
              <a:off x="3286421" y="3177307"/>
              <a:ext cx="933971" cy="854075"/>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stCxn id="20" idx="2"/>
              <a:endCxn id="163" idx="0"/>
            </p:cNvCxnSpPr>
            <p:nvPr/>
          </p:nvCxnSpPr>
          <p:spPr>
            <a:xfrm>
              <a:off x="4186533" y="3177307"/>
              <a:ext cx="33859" cy="854075"/>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a:stCxn id="19" idx="2"/>
              <a:endCxn id="162" idx="0"/>
            </p:cNvCxnSpPr>
            <p:nvPr/>
          </p:nvCxnSpPr>
          <p:spPr>
            <a:xfrm>
              <a:off x="3286421" y="3177307"/>
              <a:ext cx="1572146" cy="839787"/>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a:stCxn id="20" idx="2"/>
              <a:endCxn id="162" idx="0"/>
            </p:cNvCxnSpPr>
            <p:nvPr/>
          </p:nvCxnSpPr>
          <p:spPr>
            <a:xfrm>
              <a:off x="4186533" y="3177307"/>
              <a:ext cx="672034" cy="839787"/>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19" idx="2"/>
              <a:endCxn id="161" idx="0"/>
            </p:cNvCxnSpPr>
            <p:nvPr/>
          </p:nvCxnSpPr>
          <p:spPr>
            <a:xfrm>
              <a:off x="3286421" y="3177307"/>
              <a:ext cx="2243658" cy="82550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a:stCxn id="20" idx="2"/>
              <a:endCxn id="161" idx="0"/>
            </p:cNvCxnSpPr>
            <p:nvPr/>
          </p:nvCxnSpPr>
          <p:spPr>
            <a:xfrm>
              <a:off x="4186533" y="3177307"/>
              <a:ext cx="1343546" cy="82550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pic>
          <p:nvPicPr>
            <p:cNvPr id="37" name="Picture 50" descr="核心交换机"/>
            <p:cNvPicPr>
              <a:picLocks noChangeAspect="1" noChangeArrowheads="1"/>
            </p:cNvPicPr>
            <p:nvPr/>
          </p:nvPicPr>
          <p:blipFill>
            <a:blip r:embed="rId6" cstate="print"/>
            <a:srcRect/>
            <a:stretch>
              <a:fillRect/>
            </a:stretch>
          </p:blipFill>
          <p:spPr bwMode="auto">
            <a:xfrm>
              <a:off x="5174337" y="2997609"/>
              <a:ext cx="432960" cy="438733"/>
            </a:xfrm>
            <a:prstGeom prst="rect">
              <a:avLst/>
            </a:prstGeom>
            <a:noFill/>
            <a:ln w="9525">
              <a:noFill/>
              <a:miter lim="800000"/>
              <a:headEnd/>
              <a:tailEnd/>
            </a:ln>
          </p:spPr>
        </p:pic>
        <p:grpSp>
          <p:nvGrpSpPr>
            <p:cNvPr id="38" name="组合 389"/>
            <p:cNvGrpSpPr>
              <a:grpSpLocks/>
            </p:cNvGrpSpPr>
            <p:nvPr/>
          </p:nvGrpSpPr>
          <p:grpSpPr bwMode="auto">
            <a:xfrm>
              <a:off x="6106465" y="2572246"/>
              <a:ext cx="1129831" cy="363177"/>
              <a:chOff x="7338216" y="4488983"/>
              <a:chExt cx="1129404" cy="363178"/>
            </a:xfrm>
          </p:grpSpPr>
          <p:sp>
            <p:nvSpPr>
              <p:cNvPr id="52" name="Rectangle 711"/>
              <p:cNvSpPr>
                <a:spLocks noChangeArrowheads="1"/>
              </p:cNvSpPr>
              <p:nvPr/>
            </p:nvSpPr>
            <p:spPr bwMode="auto">
              <a:xfrm>
                <a:off x="7337949" y="4488983"/>
                <a:ext cx="150756"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53" name="Rectangle 712"/>
              <p:cNvSpPr>
                <a:spLocks noChangeArrowheads="1"/>
              </p:cNvSpPr>
              <p:nvPr/>
            </p:nvSpPr>
            <p:spPr bwMode="auto">
              <a:xfrm>
                <a:off x="7349058" y="4496921"/>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54" name="Oval 713"/>
              <p:cNvSpPr>
                <a:spLocks noChangeArrowheads="1"/>
              </p:cNvSpPr>
              <p:nvPr/>
            </p:nvSpPr>
            <p:spPr bwMode="auto">
              <a:xfrm>
                <a:off x="7360166" y="4612808"/>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55" name="Oval 714"/>
              <p:cNvSpPr>
                <a:spLocks noChangeArrowheads="1"/>
              </p:cNvSpPr>
              <p:nvPr/>
            </p:nvSpPr>
            <p:spPr bwMode="auto">
              <a:xfrm>
                <a:off x="7360166" y="4593758"/>
                <a:ext cx="106323"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56" name="Oval 715"/>
              <p:cNvSpPr>
                <a:spLocks noChangeArrowheads="1"/>
              </p:cNvSpPr>
              <p:nvPr/>
            </p:nvSpPr>
            <p:spPr bwMode="auto">
              <a:xfrm>
                <a:off x="7360166" y="4574708"/>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57" name="Oval 716"/>
              <p:cNvSpPr>
                <a:spLocks noChangeArrowheads="1"/>
              </p:cNvSpPr>
              <p:nvPr/>
            </p:nvSpPr>
            <p:spPr bwMode="auto">
              <a:xfrm>
                <a:off x="7360166" y="4555658"/>
                <a:ext cx="106323"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58" name="Oval 717"/>
              <p:cNvSpPr>
                <a:spLocks noChangeArrowheads="1"/>
              </p:cNvSpPr>
              <p:nvPr/>
            </p:nvSpPr>
            <p:spPr bwMode="auto">
              <a:xfrm>
                <a:off x="7360166" y="4538196"/>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59" name="Oval 718"/>
              <p:cNvSpPr>
                <a:spLocks noChangeArrowheads="1"/>
              </p:cNvSpPr>
              <p:nvPr/>
            </p:nvSpPr>
            <p:spPr bwMode="auto">
              <a:xfrm>
                <a:off x="7360166" y="4517558"/>
                <a:ext cx="106323"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60" name="Oval 719"/>
              <p:cNvSpPr>
                <a:spLocks noChangeArrowheads="1"/>
              </p:cNvSpPr>
              <p:nvPr/>
            </p:nvSpPr>
            <p:spPr bwMode="auto">
              <a:xfrm>
                <a:off x="7360166" y="4500096"/>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61" name="Rectangle 720"/>
              <p:cNvSpPr>
                <a:spLocks noChangeArrowheads="1"/>
              </p:cNvSpPr>
              <p:nvPr/>
            </p:nvSpPr>
            <p:spPr bwMode="auto">
              <a:xfrm>
                <a:off x="7533138" y="4488983"/>
                <a:ext cx="150755"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62" name="Rectangle 721"/>
              <p:cNvSpPr>
                <a:spLocks noChangeArrowheads="1"/>
              </p:cNvSpPr>
              <p:nvPr/>
            </p:nvSpPr>
            <p:spPr bwMode="auto">
              <a:xfrm>
                <a:off x="7545834" y="4496921"/>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63" name="Oval 722"/>
              <p:cNvSpPr>
                <a:spLocks noChangeArrowheads="1"/>
              </p:cNvSpPr>
              <p:nvPr/>
            </p:nvSpPr>
            <p:spPr bwMode="auto">
              <a:xfrm>
                <a:off x="7555355" y="4612808"/>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64" name="Oval 723"/>
              <p:cNvSpPr>
                <a:spLocks noChangeArrowheads="1"/>
              </p:cNvSpPr>
              <p:nvPr/>
            </p:nvSpPr>
            <p:spPr bwMode="auto">
              <a:xfrm>
                <a:off x="7555355" y="4593758"/>
                <a:ext cx="106322"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65" name="Oval 724"/>
              <p:cNvSpPr>
                <a:spLocks noChangeArrowheads="1"/>
              </p:cNvSpPr>
              <p:nvPr/>
            </p:nvSpPr>
            <p:spPr bwMode="auto">
              <a:xfrm>
                <a:off x="7555355" y="4574708"/>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66" name="Oval 725"/>
              <p:cNvSpPr>
                <a:spLocks noChangeArrowheads="1"/>
              </p:cNvSpPr>
              <p:nvPr/>
            </p:nvSpPr>
            <p:spPr bwMode="auto">
              <a:xfrm>
                <a:off x="7555355" y="4555658"/>
                <a:ext cx="106322"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67" name="Oval 726"/>
              <p:cNvSpPr>
                <a:spLocks noChangeArrowheads="1"/>
              </p:cNvSpPr>
              <p:nvPr/>
            </p:nvSpPr>
            <p:spPr bwMode="auto">
              <a:xfrm>
                <a:off x="7555355" y="4538196"/>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68" name="Oval 727"/>
              <p:cNvSpPr>
                <a:spLocks noChangeArrowheads="1"/>
              </p:cNvSpPr>
              <p:nvPr/>
            </p:nvSpPr>
            <p:spPr bwMode="auto">
              <a:xfrm>
                <a:off x="7555355" y="4517558"/>
                <a:ext cx="106322"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69" name="Oval 728"/>
              <p:cNvSpPr>
                <a:spLocks noChangeArrowheads="1"/>
              </p:cNvSpPr>
              <p:nvPr/>
            </p:nvSpPr>
            <p:spPr bwMode="auto">
              <a:xfrm>
                <a:off x="7555355" y="4500096"/>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70" name="Rectangle 729"/>
              <p:cNvSpPr>
                <a:spLocks noChangeArrowheads="1"/>
              </p:cNvSpPr>
              <p:nvPr/>
            </p:nvSpPr>
            <p:spPr bwMode="auto">
              <a:xfrm>
                <a:off x="7729914" y="4488983"/>
                <a:ext cx="150755"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71" name="Rectangle 730"/>
              <p:cNvSpPr>
                <a:spLocks noChangeArrowheads="1"/>
              </p:cNvSpPr>
              <p:nvPr/>
            </p:nvSpPr>
            <p:spPr bwMode="auto">
              <a:xfrm>
                <a:off x="7741022" y="4496921"/>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72" name="Oval 731"/>
              <p:cNvSpPr>
                <a:spLocks noChangeArrowheads="1"/>
              </p:cNvSpPr>
              <p:nvPr/>
            </p:nvSpPr>
            <p:spPr bwMode="auto">
              <a:xfrm>
                <a:off x="7752131" y="4612808"/>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73" name="Oval 732"/>
              <p:cNvSpPr>
                <a:spLocks noChangeArrowheads="1"/>
              </p:cNvSpPr>
              <p:nvPr/>
            </p:nvSpPr>
            <p:spPr bwMode="auto">
              <a:xfrm>
                <a:off x="7752131" y="4593758"/>
                <a:ext cx="106322"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74" name="Oval 733"/>
              <p:cNvSpPr>
                <a:spLocks noChangeArrowheads="1"/>
              </p:cNvSpPr>
              <p:nvPr/>
            </p:nvSpPr>
            <p:spPr bwMode="auto">
              <a:xfrm>
                <a:off x="7752131" y="4574708"/>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75" name="Oval 734"/>
              <p:cNvSpPr>
                <a:spLocks noChangeArrowheads="1"/>
              </p:cNvSpPr>
              <p:nvPr/>
            </p:nvSpPr>
            <p:spPr bwMode="auto">
              <a:xfrm>
                <a:off x="7752131" y="4555658"/>
                <a:ext cx="106322"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76" name="Oval 735"/>
              <p:cNvSpPr>
                <a:spLocks noChangeArrowheads="1"/>
              </p:cNvSpPr>
              <p:nvPr/>
            </p:nvSpPr>
            <p:spPr bwMode="auto">
              <a:xfrm>
                <a:off x="7752131" y="4538196"/>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77" name="Oval 736"/>
              <p:cNvSpPr>
                <a:spLocks noChangeArrowheads="1"/>
              </p:cNvSpPr>
              <p:nvPr/>
            </p:nvSpPr>
            <p:spPr bwMode="auto">
              <a:xfrm>
                <a:off x="7752131" y="4517558"/>
                <a:ext cx="106322"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78" name="Oval 737"/>
              <p:cNvSpPr>
                <a:spLocks noChangeArrowheads="1"/>
              </p:cNvSpPr>
              <p:nvPr/>
            </p:nvSpPr>
            <p:spPr bwMode="auto">
              <a:xfrm>
                <a:off x="7752131" y="4500096"/>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79" name="Rectangle 738"/>
              <p:cNvSpPr>
                <a:spLocks noChangeArrowheads="1"/>
              </p:cNvSpPr>
              <p:nvPr/>
            </p:nvSpPr>
            <p:spPr bwMode="auto">
              <a:xfrm>
                <a:off x="7925102" y="4488983"/>
                <a:ext cx="150756"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80" name="Rectangle 739"/>
              <p:cNvSpPr>
                <a:spLocks noChangeArrowheads="1"/>
              </p:cNvSpPr>
              <p:nvPr/>
            </p:nvSpPr>
            <p:spPr bwMode="auto">
              <a:xfrm>
                <a:off x="7937797" y="4496921"/>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81" name="Oval 740"/>
              <p:cNvSpPr>
                <a:spLocks noChangeArrowheads="1"/>
              </p:cNvSpPr>
              <p:nvPr/>
            </p:nvSpPr>
            <p:spPr bwMode="auto">
              <a:xfrm>
                <a:off x="7947319" y="4612808"/>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82" name="Oval 741"/>
              <p:cNvSpPr>
                <a:spLocks noChangeArrowheads="1"/>
              </p:cNvSpPr>
              <p:nvPr/>
            </p:nvSpPr>
            <p:spPr bwMode="auto">
              <a:xfrm>
                <a:off x="7947319" y="4593758"/>
                <a:ext cx="106323"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83" name="Oval 742"/>
              <p:cNvSpPr>
                <a:spLocks noChangeArrowheads="1"/>
              </p:cNvSpPr>
              <p:nvPr/>
            </p:nvSpPr>
            <p:spPr bwMode="auto">
              <a:xfrm>
                <a:off x="7947319" y="4574708"/>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84" name="Oval 743"/>
              <p:cNvSpPr>
                <a:spLocks noChangeArrowheads="1"/>
              </p:cNvSpPr>
              <p:nvPr/>
            </p:nvSpPr>
            <p:spPr bwMode="auto">
              <a:xfrm>
                <a:off x="7947319" y="4555658"/>
                <a:ext cx="106323"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85" name="Oval 744"/>
              <p:cNvSpPr>
                <a:spLocks noChangeArrowheads="1"/>
              </p:cNvSpPr>
              <p:nvPr/>
            </p:nvSpPr>
            <p:spPr bwMode="auto">
              <a:xfrm>
                <a:off x="7947319" y="4538196"/>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86" name="Oval 745"/>
              <p:cNvSpPr>
                <a:spLocks noChangeArrowheads="1"/>
              </p:cNvSpPr>
              <p:nvPr/>
            </p:nvSpPr>
            <p:spPr bwMode="auto">
              <a:xfrm>
                <a:off x="7947319" y="4517558"/>
                <a:ext cx="106323"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87" name="Oval 746"/>
              <p:cNvSpPr>
                <a:spLocks noChangeArrowheads="1"/>
              </p:cNvSpPr>
              <p:nvPr/>
            </p:nvSpPr>
            <p:spPr bwMode="auto">
              <a:xfrm>
                <a:off x="7947319" y="4500096"/>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88" name="Rectangle 747"/>
              <p:cNvSpPr>
                <a:spLocks noChangeArrowheads="1"/>
              </p:cNvSpPr>
              <p:nvPr/>
            </p:nvSpPr>
            <p:spPr bwMode="auto">
              <a:xfrm>
                <a:off x="8121878" y="4488983"/>
                <a:ext cx="150756"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89" name="Rectangle 748"/>
              <p:cNvSpPr>
                <a:spLocks noChangeArrowheads="1"/>
              </p:cNvSpPr>
              <p:nvPr/>
            </p:nvSpPr>
            <p:spPr bwMode="auto">
              <a:xfrm>
                <a:off x="8132987" y="4496921"/>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90" name="Oval 749"/>
              <p:cNvSpPr>
                <a:spLocks noChangeArrowheads="1"/>
              </p:cNvSpPr>
              <p:nvPr/>
            </p:nvSpPr>
            <p:spPr bwMode="auto">
              <a:xfrm>
                <a:off x="8144094" y="4612808"/>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91" name="Oval 750"/>
              <p:cNvSpPr>
                <a:spLocks noChangeArrowheads="1"/>
              </p:cNvSpPr>
              <p:nvPr/>
            </p:nvSpPr>
            <p:spPr bwMode="auto">
              <a:xfrm>
                <a:off x="8144094" y="4593758"/>
                <a:ext cx="106323"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92" name="Oval 751"/>
              <p:cNvSpPr>
                <a:spLocks noChangeArrowheads="1"/>
              </p:cNvSpPr>
              <p:nvPr/>
            </p:nvSpPr>
            <p:spPr bwMode="auto">
              <a:xfrm>
                <a:off x="8144094" y="4574708"/>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93" name="Oval 752"/>
              <p:cNvSpPr>
                <a:spLocks noChangeArrowheads="1"/>
              </p:cNvSpPr>
              <p:nvPr/>
            </p:nvSpPr>
            <p:spPr bwMode="auto">
              <a:xfrm>
                <a:off x="8144094" y="4555658"/>
                <a:ext cx="106323"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94" name="Oval 753"/>
              <p:cNvSpPr>
                <a:spLocks noChangeArrowheads="1"/>
              </p:cNvSpPr>
              <p:nvPr/>
            </p:nvSpPr>
            <p:spPr bwMode="auto">
              <a:xfrm>
                <a:off x="8144094" y="4538196"/>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95" name="Oval 754"/>
              <p:cNvSpPr>
                <a:spLocks noChangeArrowheads="1"/>
              </p:cNvSpPr>
              <p:nvPr/>
            </p:nvSpPr>
            <p:spPr bwMode="auto">
              <a:xfrm>
                <a:off x="8144094" y="4517558"/>
                <a:ext cx="106323"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96" name="Oval 755"/>
              <p:cNvSpPr>
                <a:spLocks noChangeArrowheads="1"/>
              </p:cNvSpPr>
              <p:nvPr/>
            </p:nvSpPr>
            <p:spPr bwMode="auto">
              <a:xfrm>
                <a:off x="8144094" y="4500096"/>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97" name="Rectangle 756"/>
              <p:cNvSpPr>
                <a:spLocks noChangeArrowheads="1"/>
              </p:cNvSpPr>
              <p:nvPr/>
            </p:nvSpPr>
            <p:spPr bwMode="auto">
              <a:xfrm>
                <a:off x="8317067" y="4488983"/>
                <a:ext cx="150755"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98" name="Rectangle 757"/>
              <p:cNvSpPr>
                <a:spLocks noChangeArrowheads="1"/>
              </p:cNvSpPr>
              <p:nvPr/>
            </p:nvSpPr>
            <p:spPr bwMode="auto">
              <a:xfrm>
                <a:off x="8329762" y="4496921"/>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99" name="Oval 758"/>
              <p:cNvSpPr>
                <a:spLocks noChangeArrowheads="1"/>
              </p:cNvSpPr>
              <p:nvPr/>
            </p:nvSpPr>
            <p:spPr bwMode="auto">
              <a:xfrm>
                <a:off x="8339284" y="4612808"/>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00" name="Oval 759"/>
              <p:cNvSpPr>
                <a:spLocks noChangeArrowheads="1"/>
              </p:cNvSpPr>
              <p:nvPr/>
            </p:nvSpPr>
            <p:spPr bwMode="auto">
              <a:xfrm>
                <a:off x="8339284" y="4593758"/>
                <a:ext cx="106322"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01" name="Oval 760"/>
              <p:cNvSpPr>
                <a:spLocks noChangeArrowheads="1"/>
              </p:cNvSpPr>
              <p:nvPr/>
            </p:nvSpPr>
            <p:spPr bwMode="auto">
              <a:xfrm>
                <a:off x="8339284" y="4574708"/>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02" name="Oval 761"/>
              <p:cNvSpPr>
                <a:spLocks noChangeArrowheads="1"/>
              </p:cNvSpPr>
              <p:nvPr/>
            </p:nvSpPr>
            <p:spPr bwMode="auto">
              <a:xfrm>
                <a:off x="8339284" y="4555658"/>
                <a:ext cx="106322"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03" name="Oval 762"/>
              <p:cNvSpPr>
                <a:spLocks noChangeArrowheads="1"/>
              </p:cNvSpPr>
              <p:nvPr/>
            </p:nvSpPr>
            <p:spPr bwMode="auto">
              <a:xfrm>
                <a:off x="8339284" y="4538196"/>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04" name="Oval 763"/>
              <p:cNvSpPr>
                <a:spLocks noChangeArrowheads="1"/>
              </p:cNvSpPr>
              <p:nvPr/>
            </p:nvSpPr>
            <p:spPr bwMode="auto">
              <a:xfrm>
                <a:off x="8339284" y="4517558"/>
                <a:ext cx="106322" cy="23813"/>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05" name="Oval 764"/>
              <p:cNvSpPr>
                <a:spLocks noChangeArrowheads="1"/>
              </p:cNvSpPr>
              <p:nvPr/>
            </p:nvSpPr>
            <p:spPr bwMode="auto">
              <a:xfrm>
                <a:off x="8339284" y="4500096"/>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06" name="Rectangle 765"/>
              <p:cNvSpPr>
                <a:spLocks noChangeArrowheads="1"/>
              </p:cNvSpPr>
              <p:nvPr/>
            </p:nvSpPr>
            <p:spPr bwMode="auto">
              <a:xfrm>
                <a:off x="7337949" y="4692184"/>
                <a:ext cx="150756"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07" name="Rectangle 766"/>
              <p:cNvSpPr>
                <a:spLocks noChangeArrowheads="1"/>
              </p:cNvSpPr>
              <p:nvPr/>
            </p:nvSpPr>
            <p:spPr bwMode="auto">
              <a:xfrm>
                <a:off x="7349058" y="4700122"/>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08" name="Oval 767"/>
              <p:cNvSpPr>
                <a:spLocks noChangeArrowheads="1"/>
              </p:cNvSpPr>
              <p:nvPr/>
            </p:nvSpPr>
            <p:spPr bwMode="auto">
              <a:xfrm>
                <a:off x="7360166" y="4817597"/>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09" name="Oval 768"/>
              <p:cNvSpPr>
                <a:spLocks noChangeArrowheads="1"/>
              </p:cNvSpPr>
              <p:nvPr/>
            </p:nvSpPr>
            <p:spPr bwMode="auto">
              <a:xfrm>
                <a:off x="7360166" y="4798547"/>
                <a:ext cx="106323"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10" name="Oval 769"/>
              <p:cNvSpPr>
                <a:spLocks noChangeArrowheads="1"/>
              </p:cNvSpPr>
              <p:nvPr/>
            </p:nvSpPr>
            <p:spPr bwMode="auto">
              <a:xfrm>
                <a:off x="7360166" y="4779497"/>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11" name="Oval 770"/>
              <p:cNvSpPr>
                <a:spLocks noChangeArrowheads="1"/>
              </p:cNvSpPr>
              <p:nvPr/>
            </p:nvSpPr>
            <p:spPr bwMode="auto">
              <a:xfrm>
                <a:off x="7360166" y="4760447"/>
                <a:ext cx="106323"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12" name="Oval 771"/>
              <p:cNvSpPr>
                <a:spLocks noChangeArrowheads="1"/>
              </p:cNvSpPr>
              <p:nvPr/>
            </p:nvSpPr>
            <p:spPr bwMode="auto">
              <a:xfrm>
                <a:off x="7360166" y="4742984"/>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13" name="Oval 772"/>
              <p:cNvSpPr>
                <a:spLocks noChangeArrowheads="1"/>
              </p:cNvSpPr>
              <p:nvPr/>
            </p:nvSpPr>
            <p:spPr bwMode="auto">
              <a:xfrm>
                <a:off x="7360166" y="4722347"/>
                <a:ext cx="106323"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14" name="Oval 773"/>
              <p:cNvSpPr>
                <a:spLocks noChangeArrowheads="1"/>
              </p:cNvSpPr>
              <p:nvPr/>
            </p:nvSpPr>
            <p:spPr bwMode="auto">
              <a:xfrm>
                <a:off x="7360166" y="4704884"/>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15" name="Rectangle 774"/>
              <p:cNvSpPr>
                <a:spLocks noChangeArrowheads="1"/>
              </p:cNvSpPr>
              <p:nvPr/>
            </p:nvSpPr>
            <p:spPr bwMode="auto">
              <a:xfrm>
                <a:off x="7533138" y="4692184"/>
                <a:ext cx="150755"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16" name="Rectangle 775"/>
              <p:cNvSpPr>
                <a:spLocks noChangeArrowheads="1"/>
              </p:cNvSpPr>
              <p:nvPr/>
            </p:nvSpPr>
            <p:spPr bwMode="auto">
              <a:xfrm>
                <a:off x="7545834" y="4700122"/>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17" name="Oval 776"/>
              <p:cNvSpPr>
                <a:spLocks noChangeArrowheads="1"/>
              </p:cNvSpPr>
              <p:nvPr/>
            </p:nvSpPr>
            <p:spPr bwMode="auto">
              <a:xfrm>
                <a:off x="7555355" y="4817597"/>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18" name="Oval 777"/>
              <p:cNvSpPr>
                <a:spLocks noChangeArrowheads="1"/>
              </p:cNvSpPr>
              <p:nvPr/>
            </p:nvSpPr>
            <p:spPr bwMode="auto">
              <a:xfrm>
                <a:off x="7555355" y="4798547"/>
                <a:ext cx="106322"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19" name="Oval 778"/>
              <p:cNvSpPr>
                <a:spLocks noChangeArrowheads="1"/>
              </p:cNvSpPr>
              <p:nvPr/>
            </p:nvSpPr>
            <p:spPr bwMode="auto">
              <a:xfrm>
                <a:off x="7555355" y="4779497"/>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20" name="Oval 779"/>
              <p:cNvSpPr>
                <a:spLocks noChangeArrowheads="1"/>
              </p:cNvSpPr>
              <p:nvPr/>
            </p:nvSpPr>
            <p:spPr bwMode="auto">
              <a:xfrm>
                <a:off x="7555355" y="4760447"/>
                <a:ext cx="106322"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21" name="Oval 780"/>
              <p:cNvSpPr>
                <a:spLocks noChangeArrowheads="1"/>
              </p:cNvSpPr>
              <p:nvPr/>
            </p:nvSpPr>
            <p:spPr bwMode="auto">
              <a:xfrm>
                <a:off x="7555355" y="4742984"/>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22" name="Oval 781"/>
              <p:cNvSpPr>
                <a:spLocks noChangeArrowheads="1"/>
              </p:cNvSpPr>
              <p:nvPr/>
            </p:nvSpPr>
            <p:spPr bwMode="auto">
              <a:xfrm>
                <a:off x="7555355" y="4722347"/>
                <a:ext cx="106322"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23" name="Oval 782"/>
              <p:cNvSpPr>
                <a:spLocks noChangeArrowheads="1"/>
              </p:cNvSpPr>
              <p:nvPr/>
            </p:nvSpPr>
            <p:spPr bwMode="auto">
              <a:xfrm>
                <a:off x="7555355" y="4704884"/>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24" name="Rectangle 783"/>
              <p:cNvSpPr>
                <a:spLocks noChangeArrowheads="1"/>
              </p:cNvSpPr>
              <p:nvPr/>
            </p:nvSpPr>
            <p:spPr bwMode="auto">
              <a:xfrm>
                <a:off x="7729914" y="4692184"/>
                <a:ext cx="150755"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125" name="Rectangle 784"/>
              <p:cNvSpPr>
                <a:spLocks noChangeArrowheads="1"/>
              </p:cNvSpPr>
              <p:nvPr/>
            </p:nvSpPr>
            <p:spPr bwMode="auto">
              <a:xfrm>
                <a:off x="7741022" y="4700122"/>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126" name="Oval 785"/>
              <p:cNvSpPr>
                <a:spLocks noChangeArrowheads="1"/>
              </p:cNvSpPr>
              <p:nvPr/>
            </p:nvSpPr>
            <p:spPr bwMode="auto">
              <a:xfrm>
                <a:off x="7752131" y="4817597"/>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127" name="Oval 786"/>
              <p:cNvSpPr>
                <a:spLocks noChangeArrowheads="1"/>
              </p:cNvSpPr>
              <p:nvPr/>
            </p:nvSpPr>
            <p:spPr bwMode="auto">
              <a:xfrm>
                <a:off x="7752131" y="4798547"/>
                <a:ext cx="106322"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128" name="Oval 787"/>
              <p:cNvSpPr>
                <a:spLocks noChangeArrowheads="1"/>
              </p:cNvSpPr>
              <p:nvPr/>
            </p:nvSpPr>
            <p:spPr bwMode="auto">
              <a:xfrm>
                <a:off x="7752131" y="4779497"/>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129" name="Oval 788"/>
              <p:cNvSpPr>
                <a:spLocks noChangeArrowheads="1"/>
              </p:cNvSpPr>
              <p:nvPr/>
            </p:nvSpPr>
            <p:spPr bwMode="auto">
              <a:xfrm>
                <a:off x="7752131" y="4760447"/>
                <a:ext cx="106322"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130" name="Oval 789"/>
              <p:cNvSpPr>
                <a:spLocks noChangeArrowheads="1"/>
              </p:cNvSpPr>
              <p:nvPr/>
            </p:nvSpPr>
            <p:spPr bwMode="auto">
              <a:xfrm>
                <a:off x="7752131" y="4742984"/>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131" name="Oval 790"/>
              <p:cNvSpPr>
                <a:spLocks noChangeArrowheads="1"/>
              </p:cNvSpPr>
              <p:nvPr/>
            </p:nvSpPr>
            <p:spPr bwMode="auto">
              <a:xfrm>
                <a:off x="7752131" y="4722347"/>
                <a:ext cx="106322"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132" name="Oval 791"/>
              <p:cNvSpPr>
                <a:spLocks noChangeArrowheads="1"/>
              </p:cNvSpPr>
              <p:nvPr/>
            </p:nvSpPr>
            <p:spPr bwMode="auto">
              <a:xfrm>
                <a:off x="7752131" y="4704884"/>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a:solidFill>
                    <a:srgbClr val="FFFFFF"/>
                  </a:solidFill>
                  <a:ea typeface="MS PGothic" pitchFamily="34" charset="-128"/>
                  <a:cs typeface="Arial" pitchFamily="34" charset="0"/>
                </a:endParaRPr>
              </a:p>
            </p:txBody>
          </p:sp>
          <p:sp>
            <p:nvSpPr>
              <p:cNvPr id="133" name="Rectangle 792"/>
              <p:cNvSpPr>
                <a:spLocks noChangeArrowheads="1"/>
              </p:cNvSpPr>
              <p:nvPr/>
            </p:nvSpPr>
            <p:spPr bwMode="auto">
              <a:xfrm>
                <a:off x="7925102" y="4692184"/>
                <a:ext cx="150756"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34" name="Rectangle 793"/>
              <p:cNvSpPr>
                <a:spLocks noChangeArrowheads="1"/>
              </p:cNvSpPr>
              <p:nvPr/>
            </p:nvSpPr>
            <p:spPr bwMode="auto">
              <a:xfrm>
                <a:off x="7937797" y="4700122"/>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35" name="Oval 794"/>
              <p:cNvSpPr>
                <a:spLocks noChangeArrowheads="1"/>
              </p:cNvSpPr>
              <p:nvPr/>
            </p:nvSpPr>
            <p:spPr bwMode="auto">
              <a:xfrm>
                <a:off x="7947319" y="4817597"/>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36" name="Oval 795"/>
              <p:cNvSpPr>
                <a:spLocks noChangeArrowheads="1"/>
              </p:cNvSpPr>
              <p:nvPr/>
            </p:nvSpPr>
            <p:spPr bwMode="auto">
              <a:xfrm>
                <a:off x="7947319" y="4798547"/>
                <a:ext cx="106323"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37" name="Oval 796"/>
              <p:cNvSpPr>
                <a:spLocks noChangeArrowheads="1"/>
              </p:cNvSpPr>
              <p:nvPr/>
            </p:nvSpPr>
            <p:spPr bwMode="auto">
              <a:xfrm>
                <a:off x="7947319" y="4779497"/>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38" name="Oval 797"/>
              <p:cNvSpPr>
                <a:spLocks noChangeArrowheads="1"/>
              </p:cNvSpPr>
              <p:nvPr/>
            </p:nvSpPr>
            <p:spPr bwMode="auto">
              <a:xfrm>
                <a:off x="7947319" y="4760447"/>
                <a:ext cx="106323"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39" name="Oval 798"/>
              <p:cNvSpPr>
                <a:spLocks noChangeArrowheads="1"/>
              </p:cNvSpPr>
              <p:nvPr/>
            </p:nvSpPr>
            <p:spPr bwMode="auto">
              <a:xfrm>
                <a:off x="7947319" y="4742984"/>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40" name="Oval 799"/>
              <p:cNvSpPr>
                <a:spLocks noChangeArrowheads="1"/>
              </p:cNvSpPr>
              <p:nvPr/>
            </p:nvSpPr>
            <p:spPr bwMode="auto">
              <a:xfrm>
                <a:off x="7947319" y="4722347"/>
                <a:ext cx="106323"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41" name="Oval 800"/>
              <p:cNvSpPr>
                <a:spLocks noChangeArrowheads="1"/>
              </p:cNvSpPr>
              <p:nvPr/>
            </p:nvSpPr>
            <p:spPr bwMode="auto">
              <a:xfrm>
                <a:off x="7947319" y="4704884"/>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42" name="Rectangle 801"/>
              <p:cNvSpPr>
                <a:spLocks noChangeArrowheads="1"/>
              </p:cNvSpPr>
              <p:nvPr/>
            </p:nvSpPr>
            <p:spPr bwMode="auto">
              <a:xfrm>
                <a:off x="8121878" y="4692184"/>
                <a:ext cx="150756"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43" name="Rectangle 802"/>
              <p:cNvSpPr>
                <a:spLocks noChangeArrowheads="1"/>
              </p:cNvSpPr>
              <p:nvPr/>
            </p:nvSpPr>
            <p:spPr bwMode="auto">
              <a:xfrm>
                <a:off x="8132987" y="4700122"/>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44" name="Oval 803"/>
              <p:cNvSpPr>
                <a:spLocks noChangeArrowheads="1"/>
              </p:cNvSpPr>
              <p:nvPr/>
            </p:nvSpPr>
            <p:spPr bwMode="auto">
              <a:xfrm>
                <a:off x="8144094" y="4817597"/>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45" name="Oval 804"/>
              <p:cNvSpPr>
                <a:spLocks noChangeArrowheads="1"/>
              </p:cNvSpPr>
              <p:nvPr/>
            </p:nvSpPr>
            <p:spPr bwMode="auto">
              <a:xfrm>
                <a:off x="8144094" y="4798547"/>
                <a:ext cx="106323"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46" name="Oval 805"/>
              <p:cNvSpPr>
                <a:spLocks noChangeArrowheads="1"/>
              </p:cNvSpPr>
              <p:nvPr/>
            </p:nvSpPr>
            <p:spPr bwMode="auto">
              <a:xfrm>
                <a:off x="8144094" y="4779497"/>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47" name="Oval 806"/>
              <p:cNvSpPr>
                <a:spLocks noChangeArrowheads="1"/>
              </p:cNvSpPr>
              <p:nvPr/>
            </p:nvSpPr>
            <p:spPr bwMode="auto">
              <a:xfrm>
                <a:off x="8144094" y="4760447"/>
                <a:ext cx="106323"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48" name="Oval 807"/>
              <p:cNvSpPr>
                <a:spLocks noChangeArrowheads="1"/>
              </p:cNvSpPr>
              <p:nvPr/>
            </p:nvSpPr>
            <p:spPr bwMode="auto">
              <a:xfrm>
                <a:off x="8144094" y="4742984"/>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49" name="Oval 808"/>
              <p:cNvSpPr>
                <a:spLocks noChangeArrowheads="1"/>
              </p:cNvSpPr>
              <p:nvPr/>
            </p:nvSpPr>
            <p:spPr bwMode="auto">
              <a:xfrm>
                <a:off x="8144094" y="4722347"/>
                <a:ext cx="106323"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50" name="Oval 809"/>
              <p:cNvSpPr>
                <a:spLocks noChangeArrowheads="1"/>
              </p:cNvSpPr>
              <p:nvPr/>
            </p:nvSpPr>
            <p:spPr bwMode="auto">
              <a:xfrm>
                <a:off x="8144094" y="4704884"/>
                <a:ext cx="106323"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51" name="Rectangle 810"/>
              <p:cNvSpPr>
                <a:spLocks noChangeArrowheads="1"/>
              </p:cNvSpPr>
              <p:nvPr/>
            </p:nvSpPr>
            <p:spPr bwMode="auto">
              <a:xfrm>
                <a:off x="8317067" y="4692184"/>
                <a:ext cx="150755" cy="160338"/>
              </a:xfrm>
              <a:prstGeom prst="rect">
                <a:avLst/>
              </a:prstGeom>
              <a:solidFill>
                <a:srgbClr val="7F7F7F"/>
              </a:solidFill>
              <a:ln w="9525">
                <a:solidFill>
                  <a:srgbClr val="7F7F7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52" name="Rectangle 811"/>
              <p:cNvSpPr>
                <a:spLocks noChangeArrowheads="1"/>
              </p:cNvSpPr>
              <p:nvPr/>
            </p:nvSpPr>
            <p:spPr bwMode="auto">
              <a:xfrm>
                <a:off x="8329762" y="4700122"/>
                <a:ext cx="126952" cy="144462"/>
              </a:xfrm>
              <a:prstGeom prst="rect">
                <a:avLst/>
              </a:prstGeom>
              <a:solidFill>
                <a:srgbClr val="BFBFBF"/>
              </a:solidFill>
              <a:ln w="9525">
                <a:solidFill>
                  <a:srgbClr val="C0C0C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53" name="Oval 812"/>
              <p:cNvSpPr>
                <a:spLocks noChangeArrowheads="1"/>
              </p:cNvSpPr>
              <p:nvPr/>
            </p:nvSpPr>
            <p:spPr bwMode="auto">
              <a:xfrm>
                <a:off x="8339284" y="4817597"/>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54" name="Oval 813"/>
              <p:cNvSpPr>
                <a:spLocks noChangeArrowheads="1"/>
              </p:cNvSpPr>
              <p:nvPr/>
            </p:nvSpPr>
            <p:spPr bwMode="auto">
              <a:xfrm>
                <a:off x="8339284" y="4798547"/>
                <a:ext cx="106322"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55" name="Oval 814"/>
              <p:cNvSpPr>
                <a:spLocks noChangeArrowheads="1"/>
              </p:cNvSpPr>
              <p:nvPr/>
            </p:nvSpPr>
            <p:spPr bwMode="auto">
              <a:xfrm>
                <a:off x="8339284" y="4779497"/>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56" name="Oval 815"/>
              <p:cNvSpPr>
                <a:spLocks noChangeArrowheads="1"/>
              </p:cNvSpPr>
              <p:nvPr/>
            </p:nvSpPr>
            <p:spPr bwMode="auto">
              <a:xfrm>
                <a:off x="8339284" y="4760447"/>
                <a:ext cx="106322"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57" name="Oval 816"/>
              <p:cNvSpPr>
                <a:spLocks noChangeArrowheads="1"/>
              </p:cNvSpPr>
              <p:nvPr/>
            </p:nvSpPr>
            <p:spPr bwMode="auto">
              <a:xfrm>
                <a:off x="8339284" y="4742984"/>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58" name="Oval 817"/>
              <p:cNvSpPr>
                <a:spLocks noChangeArrowheads="1"/>
              </p:cNvSpPr>
              <p:nvPr/>
            </p:nvSpPr>
            <p:spPr bwMode="auto">
              <a:xfrm>
                <a:off x="8339284" y="4722347"/>
                <a:ext cx="106322" cy="23812"/>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sp>
            <p:nvSpPr>
              <p:cNvPr id="159" name="Oval 818"/>
              <p:cNvSpPr>
                <a:spLocks noChangeArrowheads="1"/>
              </p:cNvSpPr>
              <p:nvPr/>
            </p:nvSpPr>
            <p:spPr bwMode="auto">
              <a:xfrm>
                <a:off x="8339284" y="4704884"/>
                <a:ext cx="106322" cy="22225"/>
              </a:xfrm>
              <a:prstGeom prst="ellipse">
                <a:avLst/>
              </a:prstGeom>
              <a:solidFill>
                <a:srgbClr val="5D87A1"/>
              </a:solidFill>
              <a:ln w="9525">
                <a:solidFill>
                  <a:srgbClr val="D6D6D6"/>
                </a:solidFill>
                <a:round/>
                <a:headEnd/>
                <a:tailEnd/>
              </a:ln>
              <a:effectLst>
                <a:outerShdw dist="25400" dir="5400000" rotWithShape="0">
                  <a:srgbClr val="808080">
                    <a:alpha val="42998"/>
                  </a:srgbClr>
                </a:outerShdw>
              </a:effectLst>
            </p:spPr>
            <p:txBody>
              <a:bodyPr anchor="ctr"/>
              <a:lstStyle/>
              <a:p>
                <a:pPr algn="ctr" eaLnBrk="1" hangingPunct="1">
                  <a:defRPr/>
                </a:pPr>
                <a:endParaRPr lang="en-US" altLang="zh-CN" sz="2400" b="1">
                  <a:solidFill>
                    <a:srgbClr val="FFFFFF"/>
                  </a:solidFill>
                  <a:ea typeface="MS PGothic" pitchFamily="34" charset="-128"/>
                  <a:cs typeface="Arial" pitchFamily="34" charset="0"/>
                </a:endParaRPr>
              </a:p>
            </p:txBody>
          </p:sp>
        </p:grpSp>
        <p:pic>
          <p:nvPicPr>
            <p:cNvPr id="39" name="Picture 50" descr="核心交换机"/>
            <p:cNvPicPr>
              <a:picLocks noChangeAspect="1" noChangeArrowheads="1"/>
            </p:cNvPicPr>
            <p:nvPr/>
          </p:nvPicPr>
          <p:blipFill>
            <a:blip r:embed="rId6" cstate="print"/>
            <a:srcRect/>
            <a:stretch>
              <a:fillRect/>
            </a:stretch>
          </p:blipFill>
          <p:spPr bwMode="auto">
            <a:xfrm>
              <a:off x="6398473" y="3007431"/>
              <a:ext cx="432960" cy="438733"/>
            </a:xfrm>
            <a:prstGeom prst="rect">
              <a:avLst/>
            </a:prstGeom>
            <a:noFill/>
            <a:ln w="9525">
              <a:noFill/>
              <a:miter lim="800000"/>
              <a:headEnd/>
              <a:tailEnd/>
            </a:ln>
          </p:spPr>
        </p:pic>
        <p:cxnSp>
          <p:nvCxnSpPr>
            <p:cNvPr id="40" name="Straight Connector 540"/>
            <p:cNvCxnSpPr>
              <a:cxnSpLocks noChangeShapeType="1"/>
              <a:stCxn id="162" idx="0"/>
              <a:endCxn id="39" idx="2"/>
            </p:cNvCxnSpPr>
            <p:nvPr/>
          </p:nvCxnSpPr>
          <p:spPr bwMode="auto">
            <a:xfrm flipV="1">
              <a:off x="4858567" y="3446164"/>
              <a:ext cx="1756386" cy="570930"/>
            </a:xfrm>
            <a:prstGeom prst="line">
              <a:avLst/>
            </a:prstGeom>
            <a:noFill/>
            <a:ln w="38100">
              <a:solidFill>
                <a:srgbClr val="0067AC"/>
              </a:solidFill>
              <a:round/>
              <a:headEnd/>
              <a:tailEnd/>
            </a:ln>
          </p:spPr>
        </p:cxnSp>
        <p:cxnSp>
          <p:nvCxnSpPr>
            <p:cNvPr id="41" name="Straight Connector 542"/>
            <p:cNvCxnSpPr>
              <a:cxnSpLocks noChangeShapeType="1"/>
              <a:stCxn id="161" idx="0"/>
              <a:endCxn id="39" idx="2"/>
            </p:cNvCxnSpPr>
            <p:nvPr/>
          </p:nvCxnSpPr>
          <p:spPr bwMode="auto">
            <a:xfrm flipV="1">
              <a:off x="5530079" y="3446164"/>
              <a:ext cx="1084874" cy="556643"/>
            </a:xfrm>
            <a:prstGeom prst="line">
              <a:avLst/>
            </a:prstGeom>
            <a:noFill/>
            <a:ln w="38100">
              <a:solidFill>
                <a:srgbClr val="0067AC"/>
              </a:solidFill>
              <a:round/>
              <a:headEnd/>
              <a:tailEnd/>
            </a:ln>
          </p:spPr>
        </p:cxnSp>
        <p:sp>
          <p:nvSpPr>
            <p:cNvPr id="42" name="Text Box 198"/>
            <p:cNvSpPr txBox="1">
              <a:spLocks noChangeAspect="1" noChangeArrowheads="1"/>
            </p:cNvSpPr>
            <p:nvPr/>
          </p:nvSpPr>
          <p:spPr bwMode="auto">
            <a:xfrm>
              <a:off x="6617001" y="4086595"/>
              <a:ext cx="835319" cy="789907"/>
            </a:xfrm>
            <a:prstGeom prst="accentCallout2">
              <a:avLst>
                <a:gd name="adj1" fmla="val 42994"/>
                <a:gd name="adj2" fmla="val -6439"/>
                <a:gd name="adj3" fmla="val 44778"/>
                <a:gd name="adj4" fmla="val -51870"/>
                <a:gd name="adj5" fmla="val -136795"/>
                <a:gd name="adj6" fmla="val -48868"/>
              </a:avLst>
            </a:prstGeom>
            <a:noFill/>
            <a:ln w="28575">
              <a:solidFill>
                <a:srgbClr val="00B050"/>
              </a:solidFill>
              <a:prstDash val="sysDash"/>
              <a:miter lim="800000"/>
              <a:headEnd/>
              <a:tailEnd/>
            </a:ln>
          </p:spPr>
          <p:txBody>
            <a:bodyPr wrap="none" tIns="0" bIns="0" anchor="t"/>
            <a:lstStyle/>
            <a:p>
              <a:pPr algn="ctr" eaLnBrk="1" hangingPunct="1">
                <a:lnSpc>
                  <a:spcPct val="90000"/>
                </a:lnSpc>
              </a:pPr>
              <a:r>
                <a:rPr lang="zh-CN" altLang="en-US" b="1" smtClean="0">
                  <a:solidFill>
                    <a:srgbClr val="4D4D4D"/>
                  </a:solidFill>
                  <a:latin typeface="宋体" pitchFamily="2" charset="-122"/>
                  <a:ea typeface="宋体" pitchFamily="2" charset="-122"/>
                  <a:cs typeface="Arial" pitchFamily="34" charset="0"/>
                </a:rPr>
                <a:t>      </a:t>
              </a:r>
              <a:r>
                <a:rPr lang="en-US" altLang="zh-CN" b="1" smtClean="0">
                  <a:solidFill>
                    <a:srgbClr val="FF0000"/>
                  </a:solidFill>
                  <a:latin typeface="宋体" pitchFamily="2" charset="-122"/>
                  <a:ea typeface="宋体" pitchFamily="2" charset="-122"/>
                  <a:cs typeface="Arial" pitchFamily="34" charset="0"/>
                </a:rPr>
                <a:t>FCoE</a:t>
              </a:r>
              <a:r>
                <a:rPr lang="zh-CN" altLang="en-US" b="1" smtClean="0">
                  <a:solidFill>
                    <a:srgbClr val="4D4D4D"/>
                  </a:solidFill>
                  <a:latin typeface="宋体" pitchFamily="2" charset="-122"/>
                  <a:ea typeface="宋体" pitchFamily="2" charset="-122"/>
                  <a:cs typeface="Arial" pitchFamily="34" charset="0"/>
                </a:rPr>
                <a:t>存储设备</a:t>
              </a:r>
              <a:endParaRPr lang="zh-CN" altLang="en-US" b="1" dirty="0">
                <a:solidFill>
                  <a:srgbClr val="4D4D4D"/>
                </a:solidFill>
                <a:latin typeface="宋体" pitchFamily="2" charset="-122"/>
                <a:ea typeface="宋体" pitchFamily="2" charset="-122"/>
                <a:cs typeface="Arial" pitchFamily="34" charset="0"/>
              </a:endParaRPr>
            </a:p>
          </p:txBody>
        </p:sp>
        <p:pic>
          <p:nvPicPr>
            <p:cNvPr id="43" name="Picture 17" descr="http://i0.sinaimg.cn/IT/roll/2008-03-11/e92d0e656db6eaef322640217de1b6f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5695" y="4444454"/>
              <a:ext cx="388142" cy="46491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9" descr="http://img.hexun.com/2011-01-06/12660676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0387" b="30273"/>
            <a:stretch/>
          </p:blipFill>
          <p:spPr bwMode="auto">
            <a:xfrm>
              <a:off x="7049354" y="4486332"/>
              <a:ext cx="690998" cy="287855"/>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198"/>
            <p:cNvSpPr txBox="1">
              <a:spLocks noChangeAspect="1" noChangeArrowheads="1"/>
            </p:cNvSpPr>
            <p:nvPr/>
          </p:nvSpPr>
          <p:spPr bwMode="auto">
            <a:xfrm>
              <a:off x="611560" y="2329612"/>
              <a:ext cx="1185109" cy="789907"/>
            </a:xfrm>
            <a:prstGeom prst="accentCallout2">
              <a:avLst>
                <a:gd name="adj1" fmla="val 98282"/>
                <a:gd name="adj2" fmla="val -25008"/>
                <a:gd name="adj3" fmla="val 120708"/>
                <a:gd name="adj4" fmla="val 62930"/>
                <a:gd name="adj5" fmla="val 215942"/>
                <a:gd name="adj6" fmla="val 75605"/>
              </a:avLst>
            </a:prstGeom>
            <a:noFill/>
            <a:ln w="28575">
              <a:solidFill>
                <a:srgbClr val="00B050"/>
              </a:solidFill>
              <a:prstDash val="sysDash"/>
              <a:miter lim="800000"/>
              <a:headEnd/>
              <a:tailEnd/>
            </a:ln>
          </p:spPr>
          <p:txBody>
            <a:bodyPr wrap="none" tIns="0" bIns="0" anchor="t"/>
            <a:lstStyle/>
            <a:p>
              <a:pPr algn="ctr" eaLnBrk="1" hangingPunct="1">
                <a:lnSpc>
                  <a:spcPct val="90000"/>
                </a:lnSpc>
              </a:pPr>
              <a:r>
                <a:rPr lang="en-US" altLang="zh-CN" b="1" smtClean="0">
                  <a:solidFill>
                    <a:srgbClr val="FF0000"/>
                  </a:solidFill>
                  <a:latin typeface="宋体" pitchFamily="2" charset="-122"/>
                  <a:ea typeface="宋体" pitchFamily="2" charset="-122"/>
                  <a:cs typeface="Arial" pitchFamily="34" charset="0"/>
                </a:rPr>
                <a:t>   FCoE</a:t>
              </a:r>
              <a:r>
                <a:rPr lang="zh-CN" altLang="en-US" b="1" smtClean="0">
                  <a:latin typeface="宋体" pitchFamily="2" charset="-122"/>
                  <a:ea typeface="宋体" pitchFamily="2" charset="-122"/>
                  <a:cs typeface="Arial" pitchFamily="34" charset="0"/>
                </a:rPr>
                <a:t>以太网</a:t>
              </a:r>
              <a:r>
                <a:rPr lang="zh-CN" altLang="en-US" b="1" dirty="0" smtClean="0">
                  <a:latin typeface="宋体" pitchFamily="2" charset="-122"/>
                  <a:ea typeface="宋体" pitchFamily="2" charset="-122"/>
                  <a:cs typeface="Arial" pitchFamily="34" charset="0"/>
                </a:rPr>
                <a:t>交换机</a:t>
              </a:r>
              <a:endParaRPr lang="zh-CN" altLang="en-US" b="1" dirty="0">
                <a:latin typeface="宋体" pitchFamily="2" charset="-122"/>
                <a:ea typeface="宋体" pitchFamily="2" charset="-122"/>
                <a:cs typeface="Arial" pitchFamily="34" charset="0"/>
              </a:endParaRPr>
            </a:p>
          </p:txBody>
        </p:sp>
        <p:cxnSp>
          <p:nvCxnSpPr>
            <p:cNvPr id="46" name="直接连接符 45"/>
            <p:cNvCxnSpPr>
              <a:stCxn id="19" idx="1"/>
            </p:cNvCxnSpPr>
            <p:nvPr/>
          </p:nvCxnSpPr>
          <p:spPr bwMode="auto">
            <a:xfrm flipH="1">
              <a:off x="1403648" y="2547070"/>
              <a:ext cx="1547016" cy="718646"/>
            </a:xfrm>
            <a:prstGeom prst="line">
              <a:avLst/>
            </a:prstGeom>
            <a:noFill/>
            <a:ln w="28575">
              <a:solidFill>
                <a:srgbClr val="00B050"/>
              </a:solidFill>
              <a:prstDash val="sysDash"/>
              <a:miter lim="800000"/>
              <a:headEnd/>
              <a:tailEnd/>
            </a:ln>
          </p:spPr>
        </p:cxnSp>
        <p:pic>
          <p:nvPicPr>
            <p:cNvPr id="47"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3568" y="2617644"/>
              <a:ext cx="936104" cy="394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线形标注 3(带强调线) 47"/>
            <p:cNvSpPr/>
            <p:nvPr/>
          </p:nvSpPr>
          <p:spPr bwMode="auto">
            <a:xfrm>
              <a:off x="2238138" y="5425956"/>
              <a:ext cx="533662" cy="552452"/>
            </a:xfrm>
            <a:prstGeom prst="accentCallout3">
              <a:avLst>
                <a:gd name="adj1" fmla="val 32476"/>
                <a:gd name="adj2" fmla="val -37045"/>
                <a:gd name="adj3" fmla="val 34826"/>
                <a:gd name="adj4" fmla="val -140575"/>
                <a:gd name="adj5" fmla="val -60941"/>
                <a:gd name="adj6" fmla="val -140945"/>
                <a:gd name="adj7" fmla="val -130233"/>
                <a:gd name="adj8" fmla="val 4503"/>
              </a:avLst>
            </a:prstGeom>
            <a:noFill/>
            <a:ln w="28575">
              <a:solidFill>
                <a:srgbClr val="00B050"/>
              </a:solidFill>
              <a:prstDash val="sysDash"/>
              <a:miter lim="800000"/>
              <a:headEnd/>
              <a:tailEnd/>
            </a:ln>
          </p:spPr>
          <p:txBody>
            <a:bodyPr wrap="none" tIns="0" bIns="0" anchor="t"/>
            <a:lstStyle/>
            <a:p>
              <a:pPr algn="ctr" eaLnBrk="1" hangingPunct="1">
                <a:lnSpc>
                  <a:spcPct val="90000"/>
                </a:lnSpc>
              </a:pPr>
              <a:r>
                <a:rPr lang="en-US" altLang="zh-CN" b="1" smtClean="0">
                  <a:solidFill>
                    <a:srgbClr val="FF0000"/>
                  </a:solidFill>
                  <a:latin typeface="宋体" pitchFamily="2" charset="-122"/>
                  <a:ea typeface="宋体" pitchFamily="2" charset="-122"/>
                  <a:cs typeface="Arial" pitchFamily="34" charset="0"/>
                </a:rPr>
                <a:t>      FCoE</a:t>
              </a:r>
              <a:r>
                <a:rPr lang="zh-CN" altLang="en-US" b="1" smtClean="0">
                  <a:latin typeface="宋体" pitchFamily="2" charset="-122"/>
                  <a:ea typeface="宋体" pitchFamily="2" charset="-122"/>
                  <a:cs typeface="Arial" pitchFamily="34" charset="0"/>
                </a:rPr>
                <a:t>服务器</a:t>
              </a:r>
              <a:endParaRPr lang="zh-CN" altLang="en-US" b="1" dirty="0">
                <a:latin typeface="宋体" pitchFamily="2" charset="-122"/>
                <a:ea typeface="宋体" pitchFamily="2" charset="-122"/>
                <a:cs typeface="Arial" pitchFamily="34" charset="0"/>
              </a:endParaRPr>
            </a:p>
          </p:txBody>
        </p:sp>
        <p:pic>
          <p:nvPicPr>
            <p:cNvPr id="49" name="Picture 2" descr="http://imgsrc.baidu.com/baike/pic/item/fd428c4536e40d618694736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43808" y="5762384"/>
              <a:ext cx="299206" cy="31683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03848" y="5746174"/>
              <a:ext cx="392441" cy="3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5" descr="http://imgsrc.baidu.com/baike/pic/item/2f9cbdcc130e785300e92838.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95736" y="5762384"/>
              <a:ext cx="549987" cy="306965"/>
            </a:xfrm>
            <a:prstGeom prst="rect">
              <a:avLst/>
            </a:prstGeom>
            <a:noFill/>
            <a:extLst>
              <a:ext uri="{909E8E84-426E-40DD-AFC4-6F175D3DCCD1}">
                <a14:hiddenFill xmlns:a14="http://schemas.microsoft.com/office/drawing/2010/main">
                  <a:solidFill>
                    <a:srgbClr val="FFFFFF"/>
                  </a:solidFill>
                </a14:hiddenFill>
              </a:ext>
            </a:extLst>
          </p:spPr>
        </p:pic>
      </p:grpSp>
      <p:pic>
        <p:nvPicPr>
          <p:cNvPr id="332" name="Picture 2" descr="C:\Users\zhujm\Desktop\FCoE.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3238" b="2234"/>
          <a:stretch/>
        </p:blipFill>
        <p:spPr bwMode="auto">
          <a:xfrm>
            <a:off x="4724400" y="1676398"/>
            <a:ext cx="3880437" cy="4419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33" name="Picture 3" descr="C:\Users\zhujm\Desktop\FC-SAN.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4288" y="1676399"/>
            <a:ext cx="4227443" cy="4419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98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anim calcmode="lin" valueType="num">
                                      <p:cBhvr>
                                        <p:cTn id="8" dur="1000" fill="hold"/>
                                        <p:tgtEl>
                                          <p:spTgt spid="332"/>
                                        </p:tgtEl>
                                        <p:attrNameLst>
                                          <p:attrName>ppt_x</p:attrName>
                                        </p:attrNameLst>
                                      </p:cBhvr>
                                      <p:tavLst>
                                        <p:tav tm="0">
                                          <p:val>
                                            <p:strVal val="#ppt_x"/>
                                          </p:val>
                                        </p:tav>
                                        <p:tav tm="100000">
                                          <p:val>
                                            <p:strVal val="#ppt_x"/>
                                          </p:val>
                                        </p:tav>
                                      </p:tavLst>
                                    </p:anim>
                                    <p:anim calcmode="lin" valueType="num">
                                      <p:cBhvr>
                                        <p:cTn id="9" dur="1000" fill="hold"/>
                                        <p:tgtEl>
                                          <p:spTgt spid="3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3"/>
                                        </p:tgtEl>
                                        <p:attrNameLst>
                                          <p:attrName>style.visibility</p:attrName>
                                        </p:attrNameLst>
                                      </p:cBhvr>
                                      <p:to>
                                        <p:strVal val="visible"/>
                                      </p:to>
                                    </p:set>
                                    <p:animEffect transition="in" filter="fade">
                                      <p:cBhvr>
                                        <p:cTn id="12" dur="1000"/>
                                        <p:tgtEl>
                                          <p:spTgt spid="333"/>
                                        </p:tgtEl>
                                      </p:cBhvr>
                                    </p:animEffect>
                                    <p:anim calcmode="lin" valueType="num">
                                      <p:cBhvr>
                                        <p:cTn id="13" dur="1000" fill="hold"/>
                                        <p:tgtEl>
                                          <p:spTgt spid="333"/>
                                        </p:tgtEl>
                                        <p:attrNameLst>
                                          <p:attrName>ppt_x</p:attrName>
                                        </p:attrNameLst>
                                      </p:cBhvr>
                                      <p:tavLst>
                                        <p:tav tm="0">
                                          <p:val>
                                            <p:strVal val="#ppt_x"/>
                                          </p:val>
                                        </p:tav>
                                        <p:tav tm="100000">
                                          <p:val>
                                            <p:strVal val="#ppt_x"/>
                                          </p:val>
                                        </p:tav>
                                      </p:tavLst>
                                    </p:anim>
                                    <p:anim calcmode="lin" valueType="num">
                                      <p:cBhvr>
                                        <p:cTn id="14" dur="1000" fill="hold"/>
                                        <p:tgtEl>
                                          <p:spTgt spid="3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en-US" altLang="zh-CN" dirty="0" smtClean="0"/>
              <a:t>4.FC</a:t>
            </a:r>
            <a:r>
              <a:rPr lang="zh-CN" altLang="en-US" dirty="0" smtClean="0"/>
              <a:t>协议</a:t>
            </a:r>
            <a:endParaRPr lang="zh-CN" altLang="en-US" dirty="0"/>
          </a:p>
        </p:txBody>
      </p:sp>
      <p:sp>
        <p:nvSpPr>
          <p:cNvPr id="6" name="圆角矩形 5"/>
          <p:cNvSpPr/>
          <p:nvPr/>
        </p:nvSpPr>
        <p:spPr bwMode="auto">
          <a:xfrm>
            <a:off x="152400" y="1066800"/>
            <a:ext cx="8915399" cy="5638800"/>
          </a:xfrm>
          <a:prstGeom prst="roundRect">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a typeface="+mn-ea"/>
              <a:cs typeface="+mn-cs"/>
            </a:endParaRPr>
          </a:p>
        </p:txBody>
      </p:sp>
      <p:sp>
        <p:nvSpPr>
          <p:cNvPr id="7" name="矩形 6"/>
          <p:cNvSpPr/>
          <p:nvPr/>
        </p:nvSpPr>
        <p:spPr bwMode="auto">
          <a:xfrm>
            <a:off x="1476376" y="5520227"/>
            <a:ext cx="6931486" cy="108535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sp>
        <p:nvSpPr>
          <p:cNvPr id="8" name="矩形 7"/>
          <p:cNvSpPr/>
          <p:nvPr/>
        </p:nvSpPr>
        <p:spPr bwMode="auto">
          <a:xfrm>
            <a:off x="1464283" y="3522829"/>
            <a:ext cx="6905625" cy="188737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4254821"/>
            <a:ext cx="6905625" cy="92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p:cNvSpPr/>
          <p:nvPr/>
        </p:nvSpPr>
        <p:spPr bwMode="auto">
          <a:xfrm>
            <a:off x="1464284" y="1209675"/>
            <a:ext cx="6905625" cy="214312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284" y="1209675"/>
            <a:ext cx="690562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662" y="3545650"/>
            <a:ext cx="69342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502237" y="5520227"/>
            <a:ext cx="6905625" cy="80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25602" y="1371600"/>
            <a:ext cx="113868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RG-S6220-48XS4QXS</a:t>
            </a:r>
            <a:endParaRPr kumimoji="0" lang="zh-CN" altLang="en-US" sz="1200"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15" name="TextBox 14"/>
          <p:cNvSpPr txBox="1"/>
          <p:nvPr/>
        </p:nvSpPr>
        <p:spPr>
          <a:xfrm>
            <a:off x="325601" y="2416286"/>
            <a:ext cx="15031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RG-S6220-48XT4QXS</a:t>
            </a:r>
            <a:endParaRPr kumimoji="0" lang="zh-CN" altLang="en-US" sz="1200"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16" name="TextBox 15"/>
          <p:cNvSpPr txBox="1"/>
          <p:nvPr/>
        </p:nvSpPr>
        <p:spPr>
          <a:xfrm>
            <a:off x="402992" y="5783913"/>
            <a:ext cx="117157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rgbClr val="FFFFFF"/>
                </a:solidFill>
                <a:effectLst/>
                <a:uLnTx/>
                <a:uFillTx/>
                <a:latin typeface="微软雅黑" pitchFamily="34" charset="-122"/>
                <a:ea typeface="微软雅黑" pitchFamily="34" charset="-122"/>
              </a:rPr>
              <a:t>后面板</a:t>
            </a:r>
          </a:p>
        </p:txBody>
      </p:sp>
      <p:sp>
        <p:nvSpPr>
          <p:cNvPr id="17" name="TextBox 16"/>
          <p:cNvSpPr txBox="1"/>
          <p:nvPr/>
        </p:nvSpPr>
        <p:spPr>
          <a:xfrm>
            <a:off x="382690" y="4110335"/>
            <a:ext cx="137724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RG-S6220-24XS</a:t>
            </a:r>
            <a:endParaRPr kumimoji="0" lang="zh-CN" altLang="en-US" sz="1200"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20" name="TextBox 19"/>
          <p:cNvSpPr txBox="1"/>
          <p:nvPr/>
        </p:nvSpPr>
        <p:spPr>
          <a:xfrm>
            <a:off x="2452384" y="1990337"/>
            <a:ext cx="5243816" cy="276999"/>
          </a:xfrm>
          <a:prstGeom prst="rect">
            <a:avLst/>
          </a:prstGeom>
          <a:noFill/>
        </p:spPr>
        <p:txBody>
          <a:bodyPr wrap="square" rtlCol="0">
            <a:spAutoFit/>
          </a:bodyPr>
          <a:lstStyle/>
          <a:p>
            <a:r>
              <a:rPr lang="en-US" altLang="zh-CN" sz="1200" b="1" dirty="0" smtClean="0">
                <a:latin typeface="微软雅黑" pitchFamily="34" charset="-122"/>
                <a:ea typeface="微软雅黑" pitchFamily="34" charset="-122"/>
              </a:rPr>
              <a:t>48</a:t>
            </a:r>
            <a:r>
              <a:rPr lang="zh-CN" altLang="en-US" sz="1200" b="1" dirty="0">
                <a:latin typeface="微软雅黑" pitchFamily="34" charset="-122"/>
                <a:ea typeface="微软雅黑" pitchFamily="34" charset="-122"/>
              </a:rPr>
              <a:t>个</a:t>
            </a:r>
            <a:r>
              <a:rPr lang="zh-CN" altLang="en-US" sz="1200" b="1" dirty="0" smtClean="0">
                <a:latin typeface="微软雅黑" pitchFamily="34" charset="-122"/>
                <a:ea typeface="微软雅黑" pitchFamily="34" charset="-122"/>
              </a:rPr>
              <a:t>万兆光口（兼容千兆）</a:t>
            </a:r>
            <a:r>
              <a:rPr lang="en-US" altLang="zh-CN" sz="1200" b="1" dirty="0" smtClean="0">
                <a:latin typeface="微软雅黑" pitchFamily="34" charset="-122"/>
                <a:ea typeface="微软雅黑" pitchFamily="34" charset="-122"/>
              </a:rPr>
              <a:t>+4</a:t>
            </a:r>
            <a:r>
              <a:rPr lang="zh-CN" altLang="en-US" sz="1200" b="1" dirty="0" smtClean="0">
                <a:latin typeface="微软雅黑" pitchFamily="34" charset="-122"/>
                <a:ea typeface="微软雅黑" pitchFamily="34" charset="-122"/>
              </a:rPr>
              <a:t>个</a:t>
            </a:r>
            <a:r>
              <a:rPr lang="en-US" altLang="zh-CN" sz="1200" b="1" dirty="0" smtClean="0">
                <a:latin typeface="微软雅黑" pitchFamily="34" charset="-122"/>
                <a:ea typeface="微软雅黑" pitchFamily="34" charset="-122"/>
              </a:rPr>
              <a:t>40G</a:t>
            </a:r>
            <a:r>
              <a:rPr lang="zh-CN" altLang="en-US" sz="1200" b="1" dirty="0" smtClean="0">
                <a:latin typeface="微软雅黑" pitchFamily="34" charset="-122"/>
                <a:ea typeface="微软雅黑" pitchFamily="34" charset="-122"/>
              </a:rPr>
              <a:t>接口；同时</a:t>
            </a:r>
            <a:r>
              <a:rPr lang="en-US" altLang="zh-CN" sz="1200" b="1" dirty="0" smtClean="0">
                <a:latin typeface="微软雅黑" pitchFamily="34" charset="-122"/>
                <a:ea typeface="微软雅黑" pitchFamily="34" charset="-122"/>
              </a:rPr>
              <a:t>1~8</a:t>
            </a:r>
            <a:r>
              <a:rPr lang="zh-CN" altLang="en-US" sz="1200" b="1" dirty="0" smtClean="0">
                <a:latin typeface="微软雅黑" pitchFamily="34" charset="-122"/>
                <a:ea typeface="微软雅黑" pitchFamily="34" charset="-122"/>
              </a:rPr>
              <a:t>端口复用为</a:t>
            </a:r>
            <a:r>
              <a:rPr lang="en-US" altLang="zh-CN" sz="1200" b="1" dirty="0" smtClean="0">
                <a:latin typeface="微软雅黑" pitchFamily="34" charset="-122"/>
                <a:ea typeface="微软雅黑" pitchFamily="34" charset="-122"/>
              </a:rPr>
              <a:t>FC</a:t>
            </a:r>
            <a:r>
              <a:rPr lang="zh-CN" altLang="en-US" sz="1200" b="1" dirty="0" smtClean="0">
                <a:latin typeface="微软雅黑" pitchFamily="34" charset="-122"/>
                <a:ea typeface="微软雅黑" pitchFamily="34" charset="-122"/>
              </a:rPr>
              <a:t>接口</a:t>
            </a:r>
            <a:endParaRPr lang="zh-CN" altLang="en-US" sz="1200" b="1" dirty="0">
              <a:latin typeface="微软雅黑" pitchFamily="34" charset="-122"/>
              <a:ea typeface="微软雅黑" pitchFamily="34" charset="-122"/>
            </a:endParaRPr>
          </a:p>
        </p:txBody>
      </p:sp>
      <p:sp>
        <p:nvSpPr>
          <p:cNvPr id="21" name="TextBox 20"/>
          <p:cNvSpPr txBox="1"/>
          <p:nvPr/>
        </p:nvSpPr>
        <p:spPr>
          <a:xfrm>
            <a:off x="2438400" y="3048000"/>
            <a:ext cx="3338816" cy="276999"/>
          </a:xfrm>
          <a:prstGeom prst="rect">
            <a:avLst/>
          </a:prstGeom>
          <a:noFill/>
        </p:spPr>
        <p:txBody>
          <a:bodyPr wrap="square" rtlCol="0">
            <a:spAutoFit/>
          </a:bodyPr>
          <a:lstStyle/>
          <a:p>
            <a:r>
              <a:rPr lang="en-US" altLang="zh-CN" sz="1200" b="1" dirty="0" smtClean="0">
                <a:latin typeface="微软雅黑" pitchFamily="34" charset="-122"/>
                <a:ea typeface="微软雅黑" pitchFamily="34" charset="-122"/>
              </a:rPr>
              <a:t>48</a:t>
            </a:r>
            <a:r>
              <a:rPr lang="zh-CN" altLang="en-US" sz="1200" b="1" dirty="0">
                <a:latin typeface="微软雅黑" pitchFamily="34" charset="-122"/>
                <a:ea typeface="微软雅黑" pitchFamily="34" charset="-122"/>
              </a:rPr>
              <a:t>个</a:t>
            </a:r>
            <a:r>
              <a:rPr lang="zh-CN" altLang="en-US" sz="1200" b="1" dirty="0" smtClean="0">
                <a:latin typeface="微软雅黑" pitchFamily="34" charset="-122"/>
                <a:ea typeface="微软雅黑" pitchFamily="34" charset="-122"/>
              </a:rPr>
              <a:t>万兆电口（兼容千兆）</a:t>
            </a:r>
            <a:r>
              <a:rPr lang="en-US" altLang="zh-CN" sz="1200" b="1" dirty="0" smtClean="0">
                <a:latin typeface="微软雅黑" pitchFamily="34" charset="-122"/>
                <a:ea typeface="微软雅黑" pitchFamily="34" charset="-122"/>
              </a:rPr>
              <a:t>+4</a:t>
            </a:r>
            <a:r>
              <a:rPr lang="zh-CN" altLang="en-US" sz="1200" b="1" dirty="0" smtClean="0">
                <a:latin typeface="微软雅黑" pitchFamily="34" charset="-122"/>
                <a:ea typeface="微软雅黑" pitchFamily="34" charset="-122"/>
              </a:rPr>
              <a:t>个</a:t>
            </a:r>
            <a:r>
              <a:rPr lang="en-US" altLang="zh-CN" sz="1200" b="1" dirty="0" smtClean="0">
                <a:latin typeface="微软雅黑" pitchFamily="34" charset="-122"/>
                <a:ea typeface="微软雅黑" pitchFamily="34" charset="-122"/>
              </a:rPr>
              <a:t>40G</a:t>
            </a:r>
            <a:r>
              <a:rPr lang="zh-CN" altLang="en-US" sz="1200" b="1" dirty="0" smtClean="0">
                <a:latin typeface="微软雅黑" pitchFamily="34" charset="-122"/>
                <a:ea typeface="微软雅黑" pitchFamily="34" charset="-122"/>
              </a:rPr>
              <a:t>接口</a:t>
            </a:r>
            <a:endParaRPr lang="zh-CN" altLang="en-US" sz="1200" b="1" dirty="0">
              <a:latin typeface="微软雅黑" pitchFamily="34" charset="-122"/>
              <a:ea typeface="微软雅黑" pitchFamily="34" charset="-122"/>
            </a:endParaRPr>
          </a:p>
        </p:txBody>
      </p:sp>
      <p:sp>
        <p:nvSpPr>
          <p:cNvPr id="22" name="TextBox 21"/>
          <p:cNvSpPr txBox="1"/>
          <p:nvPr/>
        </p:nvSpPr>
        <p:spPr>
          <a:xfrm>
            <a:off x="2438400" y="5133201"/>
            <a:ext cx="3338816" cy="276999"/>
          </a:xfrm>
          <a:prstGeom prst="rect">
            <a:avLst/>
          </a:prstGeom>
          <a:noFill/>
        </p:spPr>
        <p:txBody>
          <a:bodyPr wrap="square" rtlCol="0">
            <a:spAutoFit/>
          </a:bodyPr>
          <a:lstStyle/>
          <a:p>
            <a:r>
              <a:rPr lang="en-US" altLang="zh-CN" sz="1200" b="1" dirty="0" smtClean="0">
                <a:latin typeface="微软雅黑" pitchFamily="34" charset="-122"/>
                <a:ea typeface="微软雅黑" pitchFamily="34" charset="-122"/>
              </a:rPr>
              <a:t>24</a:t>
            </a:r>
            <a:r>
              <a:rPr lang="zh-CN" altLang="en-US" sz="1200" b="1" dirty="0" smtClean="0">
                <a:latin typeface="微软雅黑" pitchFamily="34" charset="-122"/>
                <a:ea typeface="微软雅黑" pitchFamily="34" charset="-122"/>
              </a:rPr>
              <a:t>个万兆电口（兼容千兆）</a:t>
            </a:r>
            <a:r>
              <a:rPr lang="en-US" altLang="zh-CN" sz="1200" b="1" dirty="0" smtClean="0">
                <a:latin typeface="微软雅黑" pitchFamily="34" charset="-122"/>
                <a:ea typeface="微软雅黑" pitchFamily="34" charset="-122"/>
              </a:rPr>
              <a:t>+2</a:t>
            </a:r>
            <a:r>
              <a:rPr lang="zh-CN" altLang="en-US" sz="1200" b="1" dirty="0" smtClean="0">
                <a:latin typeface="微软雅黑" pitchFamily="34" charset="-122"/>
                <a:ea typeface="微软雅黑" pitchFamily="34" charset="-122"/>
              </a:rPr>
              <a:t>个扩展槽</a:t>
            </a:r>
            <a:endParaRPr lang="zh-CN" altLang="en-US" sz="1200" b="1" dirty="0">
              <a:latin typeface="微软雅黑" pitchFamily="34" charset="-122"/>
              <a:ea typeface="微软雅黑" pitchFamily="34" charset="-122"/>
            </a:endParaRPr>
          </a:p>
        </p:txBody>
      </p:sp>
      <p:sp>
        <p:nvSpPr>
          <p:cNvPr id="23" name="TextBox 22"/>
          <p:cNvSpPr txBox="1"/>
          <p:nvPr/>
        </p:nvSpPr>
        <p:spPr>
          <a:xfrm>
            <a:off x="2438400" y="6287813"/>
            <a:ext cx="3338816" cy="276999"/>
          </a:xfrm>
          <a:prstGeom prst="rect">
            <a:avLst/>
          </a:prstGeom>
          <a:noFill/>
        </p:spPr>
        <p:txBody>
          <a:bodyPr wrap="square" rtlCol="0">
            <a:spAutoFit/>
          </a:bodyPr>
          <a:lstStyle/>
          <a:p>
            <a:r>
              <a:rPr lang="zh-CN" altLang="en-US" sz="1200" b="1" dirty="0" smtClean="0">
                <a:latin typeface="微软雅黑" pitchFamily="34" charset="-122"/>
                <a:ea typeface="微软雅黑" pitchFamily="34" charset="-122"/>
              </a:rPr>
              <a:t>模块化：双电源</a:t>
            </a:r>
            <a:r>
              <a:rPr lang="en-US" altLang="zh-CN" sz="1200" b="1" dirty="0" smtClean="0">
                <a:latin typeface="微软雅黑" pitchFamily="34" charset="-122"/>
                <a:ea typeface="微软雅黑" pitchFamily="34" charset="-122"/>
              </a:rPr>
              <a:t>+4</a:t>
            </a:r>
            <a:r>
              <a:rPr lang="zh-CN" altLang="en-US" sz="1200" b="1" dirty="0" smtClean="0">
                <a:latin typeface="微软雅黑" pitchFamily="34" charset="-122"/>
                <a:ea typeface="微软雅黑" pitchFamily="34" charset="-122"/>
              </a:rPr>
              <a:t>风扇</a:t>
            </a:r>
            <a:endParaRPr lang="zh-CN" altLang="en-US" sz="1200" b="1" dirty="0">
              <a:latin typeface="微软雅黑" pitchFamily="34" charset="-122"/>
              <a:ea typeface="微软雅黑" pitchFamily="34" charset="-122"/>
            </a:endParaRPr>
          </a:p>
        </p:txBody>
      </p:sp>
      <p:sp>
        <p:nvSpPr>
          <p:cNvPr id="24" name="圆角矩形 23"/>
          <p:cNvSpPr/>
          <p:nvPr/>
        </p:nvSpPr>
        <p:spPr bwMode="auto">
          <a:xfrm>
            <a:off x="1905000" y="1295400"/>
            <a:ext cx="990600" cy="618737"/>
          </a:xfrm>
          <a:prstGeom prst="roundRect">
            <a:avLst/>
          </a:prstGeom>
          <a:noFill/>
          <a:ln w="25400" cap="flat" cmpd="sng" algn="ctr">
            <a:solidFill>
              <a:srgbClr val="FF0000"/>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a typeface="+mn-ea"/>
              <a:cs typeface="+mn-cs"/>
            </a:endParaRPr>
          </a:p>
        </p:txBody>
      </p:sp>
      <p:sp>
        <p:nvSpPr>
          <p:cNvPr id="25" name="矩形 24"/>
          <p:cNvSpPr/>
          <p:nvPr/>
        </p:nvSpPr>
        <p:spPr>
          <a:xfrm>
            <a:off x="1935239" y="973988"/>
            <a:ext cx="976616" cy="276999"/>
          </a:xfrm>
          <a:prstGeom prst="rect">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cs typeface="+mn-cs"/>
              </a:rPr>
              <a:t>复用</a:t>
            </a:r>
            <a:r>
              <a:rPr kumimoji="0" lang="en-US" altLang="zh-CN" sz="1200" b="1"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cs typeface="+mn-cs"/>
              </a:rPr>
              <a:t>FC</a:t>
            </a:r>
            <a:r>
              <a:rPr kumimoji="0" lang="zh-CN" altLang="en-US" sz="1200" b="1"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cs typeface="+mn-cs"/>
              </a:rPr>
              <a:t>口</a:t>
            </a:r>
            <a:endParaRPr kumimoji="0" lang="zh-CN" altLang="en-US" sz="1200" b="1"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6" name="矩形标注 25"/>
          <p:cNvSpPr/>
          <p:nvPr/>
        </p:nvSpPr>
        <p:spPr bwMode="auto">
          <a:xfrm>
            <a:off x="1574567" y="2128836"/>
            <a:ext cx="1092433" cy="461665"/>
          </a:xfrm>
          <a:prstGeom prst="wedgeRectCallout">
            <a:avLst>
              <a:gd name="adj1" fmla="val -22710"/>
              <a:gd name="adj2" fmla="val -98033"/>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rPr>
              <a:t>复用</a:t>
            </a:r>
            <a:r>
              <a:rPr kumimoji="0" lang="en-US" altLang="zh-CN" sz="1200" b="1"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cs typeface="+mn-cs"/>
              </a:rPr>
              <a:t>DCMI</a:t>
            </a:r>
            <a:r>
              <a:rPr kumimoji="0" lang="zh-CN" altLang="en-US" sz="1200" b="1"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cs typeface="+mn-cs"/>
              </a:rPr>
              <a:t>接口</a:t>
            </a:r>
            <a:endParaRPr kumimoji="0" lang="zh-CN" altLang="en-US" sz="1200" b="1"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27912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en-US" altLang="zh-CN" dirty="0"/>
              <a:t>The “N.</a:t>
            </a:r>
            <a:r>
              <a:rPr lang="en-US" altLang="zh-CN" dirty="0">
                <a:solidFill>
                  <a:srgbClr val="FF0000"/>
                </a:solidFill>
              </a:rPr>
              <a:t>E</a:t>
            </a:r>
            <a:r>
              <a:rPr lang="en-US" altLang="zh-CN" dirty="0"/>
              <a:t>.W.”</a:t>
            </a:r>
            <a:r>
              <a:rPr lang="zh-CN" altLang="en-US" dirty="0" smtClean="0"/>
              <a:t>：创新的用户体验</a:t>
            </a:r>
            <a:endParaRPr lang="zh-CN" altLang="en-US" dirty="0"/>
          </a:p>
        </p:txBody>
      </p:sp>
      <p:pic>
        <p:nvPicPr>
          <p:cNvPr id="4" name="Picture 6" descr="busines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9632" y="2160181"/>
            <a:ext cx="2494620" cy="18896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15"/>
          <p:cNvSpPr/>
          <p:nvPr/>
        </p:nvSpPr>
        <p:spPr>
          <a:xfrm>
            <a:off x="1259632" y="1124744"/>
            <a:ext cx="2492624" cy="1785537"/>
          </a:xfrm>
          <a:prstGeom prst="rect">
            <a:avLst/>
          </a:prstGeom>
          <a:gradFill flip="none" rotWithShape="1">
            <a:gsLst>
              <a:gs pos="0">
                <a:schemeClr val="tx2">
                  <a:lumMod val="60000"/>
                  <a:lumOff val="40000"/>
                </a:schemeClr>
              </a:gs>
              <a:gs pos="100000">
                <a:srgbClr val="FFFFFF">
                  <a:alpha val="0"/>
                </a:srgbClr>
              </a:gs>
            </a:gsLst>
            <a:lin ang="5400000" scaled="1"/>
            <a:tileRect/>
          </a:gradFill>
          <a:ln>
            <a:noFill/>
          </a:ln>
          <a:effectLst>
            <a:outerShdw blurRad="2921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 Same Side Corner Rectangle 99"/>
          <p:cNvSpPr/>
          <p:nvPr/>
        </p:nvSpPr>
        <p:spPr>
          <a:xfrm flipV="1">
            <a:off x="1745390" y="1144041"/>
            <a:ext cx="1594270" cy="765991"/>
          </a:xfrm>
          <a:prstGeom prst="round2SameRect">
            <a:avLst>
              <a:gd name="adj1" fmla="val 16907"/>
              <a:gd name="adj2" fmla="val 0"/>
            </a:avLst>
          </a:prstGeom>
          <a:gradFill flip="none" rotWithShape="1">
            <a:gsLst>
              <a:gs pos="50000">
                <a:schemeClr val="accent5"/>
              </a:gs>
              <a:gs pos="0">
                <a:schemeClr val="accent5">
                  <a:lumMod val="75000"/>
                </a:schemeClr>
              </a:gs>
              <a:gs pos="100000">
                <a:schemeClr val="tx2">
                  <a:lumMod val="50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latin typeface="黑体" panose="02010609060101010101" pitchFamily="49" charset="-122"/>
              <a:ea typeface="黑体" panose="02010609060101010101" pitchFamily="49" charset="-122"/>
            </a:endParaRPr>
          </a:p>
        </p:txBody>
      </p:sp>
      <p:sp>
        <p:nvSpPr>
          <p:cNvPr id="7" name="TextBox 119"/>
          <p:cNvSpPr txBox="1"/>
          <p:nvPr/>
        </p:nvSpPr>
        <p:spPr>
          <a:xfrm>
            <a:off x="1732047" y="1391053"/>
            <a:ext cx="1620957" cy="310341"/>
          </a:xfrm>
          <a:prstGeom prst="rect">
            <a:avLst/>
          </a:prstGeom>
          <a:noFill/>
        </p:spPr>
        <p:txBody>
          <a:bodyPr wrap="none" rtlCol="0">
            <a:spAutoFit/>
          </a:bodyPr>
          <a:lstStyle>
            <a:defPPr>
              <a:defRPr lang="en-US"/>
            </a:defPPr>
            <a:lvl1pPr algn="ctr">
              <a:lnSpc>
                <a:spcPts val="1700"/>
              </a:lnSpc>
              <a:defRPr sz="1600">
                <a:solidFill>
                  <a:schemeClr val="bg1"/>
                </a:solidFill>
                <a:latin typeface="黑体" panose="02010609060101010101" pitchFamily="49" charset="-122"/>
                <a:ea typeface="黑体" panose="02010609060101010101" pitchFamily="49" charset="-122"/>
                <a:cs typeface="+mj-cs"/>
              </a:defRPr>
            </a:lvl1pPr>
          </a:lstStyle>
          <a:p>
            <a:r>
              <a:rPr lang="zh-CN" altLang="en-US" dirty="0"/>
              <a:t>创新</a:t>
            </a:r>
            <a:r>
              <a:rPr lang="zh-CN" altLang="en-US" dirty="0" smtClean="0"/>
              <a:t>的</a:t>
            </a:r>
            <a:r>
              <a:rPr lang="zh-CN" altLang="en-US" dirty="0">
                <a:solidFill>
                  <a:srgbClr val="FF0000"/>
                </a:solidFill>
              </a:rPr>
              <a:t>运维</a:t>
            </a:r>
            <a:r>
              <a:rPr lang="zh-CN" altLang="en-US" dirty="0" smtClean="0"/>
              <a:t>体验</a:t>
            </a:r>
            <a:endParaRPr lang="en-US" dirty="0"/>
          </a:p>
        </p:txBody>
      </p:sp>
      <p:pic>
        <p:nvPicPr>
          <p:cNvPr id="8" name="图片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94165" y="2085442"/>
            <a:ext cx="3034219" cy="1775606"/>
          </a:xfrm>
          <a:prstGeom prst="rect">
            <a:avLst/>
          </a:prstGeom>
        </p:spPr>
      </p:pic>
      <p:grpSp>
        <p:nvGrpSpPr>
          <p:cNvPr id="9" name="组合 8"/>
          <p:cNvGrpSpPr/>
          <p:nvPr/>
        </p:nvGrpSpPr>
        <p:grpSpPr>
          <a:xfrm>
            <a:off x="0" y="4123598"/>
            <a:ext cx="9088396" cy="506578"/>
            <a:chOff x="0" y="4123598"/>
            <a:chExt cx="9088396" cy="506578"/>
          </a:xfrm>
        </p:grpSpPr>
        <p:grpSp>
          <p:nvGrpSpPr>
            <p:cNvPr id="10" name="Group 26"/>
            <p:cNvGrpSpPr/>
            <p:nvPr/>
          </p:nvGrpSpPr>
          <p:grpSpPr>
            <a:xfrm>
              <a:off x="0" y="4123598"/>
              <a:ext cx="9088396" cy="506578"/>
              <a:chOff x="370840" y="1572568"/>
              <a:chExt cx="8354059" cy="506578"/>
            </a:xfrm>
          </p:grpSpPr>
          <p:sp>
            <p:nvSpPr>
              <p:cNvPr id="13" name="Rectangle 77"/>
              <p:cNvSpPr/>
              <p:nvPr/>
            </p:nvSpPr>
            <p:spPr>
              <a:xfrm>
                <a:off x="370840" y="1776161"/>
                <a:ext cx="8354059" cy="302985"/>
              </a:xfrm>
              <a:prstGeom prst="rect">
                <a:avLst/>
              </a:prstGeom>
              <a:gradFill flip="none" rotWithShape="1">
                <a:gsLst>
                  <a:gs pos="100000">
                    <a:srgbClr val="292929">
                      <a:alpha val="0"/>
                    </a:srgbClr>
                  </a:gs>
                  <a:gs pos="0">
                    <a:srgbClr val="000000">
                      <a:alpha val="8700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7" rtl="0"/>
                <a:endParaRPr lang="en-US" kern="1200" dirty="0">
                  <a:solidFill>
                    <a:srgbClr val="FFFFFF"/>
                  </a:solidFill>
                  <a:latin typeface="黑体" panose="02010609060101010101" pitchFamily="49" charset="-122"/>
                  <a:ea typeface="黑体" panose="02010609060101010101" pitchFamily="49" charset="-122"/>
                </a:endParaRPr>
              </a:p>
            </p:txBody>
          </p:sp>
          <p:sp>
            <p:nvSpPr>
              <p:cNvPr id="14" name="AutoShape 13"/>
              <p:cNvSpPr>
                <a:spLocks noChangeArrowheads="1"/>
              </p:cNvSpPr>
              <p:nvPr/>
            </p:nvSpPr>
            <p:spPr bwMode="auto">
              <a:xfrm rot="10800000">
                <a:off x="389800" y="1572568"/>
                <a:ext cx="4386386" cy="369332"/>
              </a:xfrm>
              <a:prstGeom prst="homePlate">
                <a:avLst>
                  <a:gd name="adj" fmla="val 39963"/>
                </a:avLst>
              </a:prstGeom>
              <a:gradFill flip="none" rotWithShape="1">
                <a:gsLst>
                  <a:gs pos="50000">
                    <a:schemeClr val="accent5"/>
                  </a:gs>
                  <a:gs pos="0">
                    <a:schemeClr val="tx2">
                      <a:lumMod val="60000"/>
                      <a:lumOff val="40000"/>
                    </a:schemeClr>
                  </a:gs>
                  <a:gs pos="100000">
                    <a:schemeClr val="tx2">
                      <a:lumMod val="50000"/>
                    </a:schemeClr>
                  </a:gs>
                </a:gsLst>
                <a:lin ang="3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endParaRPr lang="en-US" dirty="0">
                  <a:latin typeface="黑体" panose="02010609060101010101" pitchFamily="49" charset="-122"/>
                  <a:ea typeface="黑体" panose="02010609060101010101" pitchFamily="49" charset="-122"/>
                  <a:sym typeface="Arial" pitchFamily="34" charset="0"/>
                </a:endParaRPr>
              </a:p>
            </p:txBody>
          </p:sp>
        </p:grpSp>
        <p:sp>
          <p:nvSpPr>
            <p:cNvPr id="11" name="矩形 10"/>
            <p:cNvSpPr/>
            <p:nvPr/>
          </p:nvSpPr>
          <p:spPr>
            <a:xfrm>
              <a:off x="1044693" y="4123598"/>
              <a:ext cx="2723823" cy="369332"/>
            </a:xfrm>
            <a:prstGeom prst="rect">
              <a:avLst/>
            </a:prstGeom>
          </p:spPr>
          <p:txBody>
            <a:bodyPr wrap="none">
              <a:spAutoFit/>
            </a:bodyPr>
            <a:lstStyle/>
            <a:p>
              <a:pPr algn="ctr"/>
              <a:r>
                <a:rPr lang="zh-CN" altLang="en-US" dirty="0">
                  <a:solidFill>
                    <a:schemeClr val="lt1"/>
                  </a:solidFill>
                  <a:latin typeface="黑体" panose="02010609060101010101" pitchFamily="49" charset="-122"/>
                  <a:ea typeface="黑体" panose="02010609060101010101" pitchFamily="49" charset="-122"/>
                  <a:sym typeface="Arial" pitchFamily="34" charset="0"/>
                </a:rPr>
                <a:t>场景化设计用户体验更好</a:t>
              </a:r>
              <a:endParaRPr lang="en-US" altLang="zh-CN" dirty="0">
                <a:solidFill>
                  <a:schemeClr val="lt1"/>
                </a:solidFill>
                <a:latin typeface="黑体" panose="02010609060101010101" pitchFamily="49" charset="-122"/>
                <a:ea typeface="黑体" panose="02010609060101010101" pitchFamily="49" charset="-122"/>
                <a:sym typeface="Arial" pitchFamily="34" charset="0"/>
              </a:endParaRPr>
            </a:p>
          </p:txBody>
        </p:sp>
        <p:sp>
          <p:nvSpPr>
            <p:cNvPr id="12" name="AutoShape 13"/>
            <p:cNvSpPr>
              <a:spLocks noChangeArrowheads="1"/>
            </p:cNvSpPr>
            <p:nvPr/>
          </p:nvSpPr>
          <p:spPr bwMode="auto">
            <a:xfrm>
              <a:off x="4316439" y="4123598"/>
              <a:ext cx="4771957" cy="369332"/>
            </a:xfrm>
            <a:prstGeom prst="homePlate">
              <a:avLst>
                <a:gd name="adj" fmla="val 39963"/>
              </a:avLst>
            </a:prstGeom>
            <a:gradFill flip="none" rotWithShape="1">
              <a:gsLst>
                <a:gs pos="50000">
                  <a:schemeClr val="accent5"/>
                </a:gs>
                <a:gs pos="0">
                  <a:schemeClr val="tx2">
                    <a:lumMod val="60000"/>
                    <a:lumOff val="40000"/>
                  </a:schemeClr>
                </a:gs>
                <a:gs pos="100000">
                  <a:schemeClr val="tx2">
                    <a:lumMod val="50000"/>
                  </a:schemeClr>
                </a:gs>
              </a:gsLst>
              <a:lin ang="3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r>
                <a:rPr lang="zh-CN" altLang="en-US" dirty="0">
                  <a:latin typeface="黑体" panose="02010609060101010101" pitchFamily="49" charset="-122"/>
                  <a:ea typeface="黑体" panose="02010609060101010101" pitchFamily="49" charset="-122"/>
                  <a:sym typeface="Arial" pitchFamily="34" charset="0"/>
                </a:rPr>
                <a:t>准入</a:t>
              </a:r>
              <a:r>
                <a:rPr lang="zh-CN" altLang="en-US" dirty="0" smtClean="0">
                  <a:latin typeface="黑体" panose="02010609060101010101" pitchFamily="49" charset="-122"/>
                  <a:ea typeface="黑体" panose="02010609060101010101" pitchFamily="49" charset="-122"/>
                  <a:sym typeface="Arial" pitchFamily="34" charset="0"/>
                </a:rPr>
                <a:t>技术</a:t>
              </a:r>
              <a:r>
                <a:rPr lang="zh-CN" altLang="en-US" dirty="0">
                  <a:latin typeface="黑体" panose="02010609060101010101" pitchFamily="49" charset="-122"/>
                  <a:ea typeface="黑体" panose="02010609060101010101" pitchFamily="49" charset="-122"/>
                  <a:sym typeface="Arial" pitchFamily="34" charset="0"/>
                </a:rPr>
                <a:t>让网络安全可控</a:t>
              </a:r>
              <a:endParaRPr lang="en-US" dirty="0">
                <a:latin typeface="黑体" panose="02010609060101010101" pitchFamily="49" charset="-122"/>
                <a:ea typeface="黑体" panose="02010609060101010101" pitchFamily="49" charset="-122"/>
                <a:sym typeface="Arial" pitchFamily="34" charset="0"/>
              </a:endParaRPr>
            </a:p>
          </p:txBody>
        </p:sp>
      </p:grpSp>
      <p:grpSp>
        <p:nvGrpSpPr>
          <p:cNvPr id="15" name="组合 14"/>
          <p:cNvGrpSpPr/>
          <p:nvPr/>
        </p:nvGrpSpPr>
        <p:grpSpPr>
          <a:xfrm>
            <a:off x="1077686" y="4909125"/>
            <a:ext cx="1512168" cy="1256179"/>
            <a:chOff x="1302277" y="4843279"/>
            <a:chExt cx="1512168" cy="1256179"/>
          </a:xfrm>
        </p:grpSpPr>
        <p:sp>
          <p:nvSpPr>
            <p:cNvPr id="16" name="Oval 72"/>
            <p:cNvSpPr/>
            <p:nvPr/>
          </p:nvSpPr>
          <p:spPr>
            <a:xfrm>
              <a:off x="1414286" y="4843279"/>
              <a:ext cx="1288151" cy="1256179"/>
            </a:xfrm>
            <a:prstGeom prst="ellipse">
              <a:avLst/>
            </a:prstGeom>
            <a:gradFill flip="none" rotWithShape="1">
              <a:gsLst>
                <a:gs pos="0">
                  <a:schemeClr val="accent6"/>
                </a:gs>
                <a:gs pos="100000">
                  <a:schemeClr val="accent6">
                    <a:lumMod val="75000"/>
                  </a:schemeClr>
                </a:gs>
                <a:gs pos="50000">
                  <a:schemeClr val="accent6">
                    <a:lumMod val="60000"/>
                    <a:lumOff val="40000"/>
                  </a:schemeClr>
                </a:gs>
              </a:gsLst>
              <a:path path="circle">
                <a:fillToRect r="100000" b="100000"/>
              </a:path>
              <a:tileRect l="-100000" t="-100000"/>
            </a:gradFill>
            <a:ln>
              <a:solidFill>
                <a:schemeClr val="bg1">
                  <a:alpha val="57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kern="1200" dirty="0">
                <a:solidFill>
                  <a:srgbClr val="FFFFFF"/>
                </a:solidFill>
                <a:latin typeface="黑体" panose="02010609060101010101" pitchFamily="49" charset="-122"/>
                <a:ea typeface="黑体" panose="02010609060101010101" pitchFamily="49" charset="-122"/>
              </a:endParaRPr>
            </a:p>
          </p:txBody>
        </p:sp>
        <p:sp>
          <p:nvSpPr>
            <p:cNvPr id="17" name="TextBox 71"/>
            <p:cNvSpPr txBox="1"/>
            <p:nvPr/>
          </p:nvSpPr>
          <p:spPr>
            <a:xfrm>
              <a:off x="1302277" y="5189841"/>
              <a:ext cx="1512168" cy="563053"/>
            </a:xfrm>
            <a:prstGeom prst="rect">
              <a:avLst/>
            </a:prstGeom>
            <a:noFill/>
          </p:spPr>
          <p:txBody>
            <a:bodyPr wrap="square" rtlCol="0" anchor="ctr">
              <a:noAutofit/>
            </a:bodyPr>
            <a:lstStyle/>
            <a:p>
              <a:pPr algn="ctr" rtl="0" fontAlgn="base">
                <a:spcBef>
                  <a:spcPct val="0"/>
                </a:spcBef>
                <a:spcAft>
                  <a:spcPct val="0"/>
                </a:spcAft>
              </a:pPr>
              <a:r>
                <a:rPr lang="zh-CN" altLang="en-US" sz="1600" b="1" dirty="0" smtClean="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多场景</a:t>
              </a:r>
              <a:endParaRPr lang="en-US" altLang="zh-CN" sz="1600" b="1" dirty="0" smtClean="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rtl="0" fontAlgn="base">
                <a:spcBef>
                  <a:spcPct val="0"/>
                </a:spcBef>
                <a:spcAft>
                  <a:spcPct val="0"/>
                </a:spcAft>
              </a:pPr>
              <a:r>
                <a:rPr lang="zh-CN" altLang="en-US" sz="1600" b="1" dirty="0" smtClean="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灵活接入方式</a:t>
              </a:r>
              <a:endParaRPr lang="en-US" altLang="zh-CN" sz="1600" b="1" dirty="0" smtClean="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grpSp>
        <p:nvGrpSpPr>
          <p:cNvPr id="18" name="组合 17"/>
          <p:cNvGrpSpPr/>
          <p:nvPr/>
        </p:nvGrpSpPr>
        <p:grpSpPr>
          <a:xfrm>
            <a:off x="3068960" y="4909125"/>
            <a:ext cx="1512168" cy="1256179"/>
            <a:chOff x="1302277" y="4843279"/>
            <a:chExt cx="1512168" cy="1256179"/>
          </a:xfrm>
        </p:grpSpPr>
        <p:sp>
          <p:nvSpPr>
            <p:cNvPr id="19" name="Oval 72"/>
            <p:cNvSpPr/>
            <p:nvPr/>
          </p:nvSpPr>
          <p:spPr>
            <a:xfrm>
              <a:off x="1414286" y="4843279"/>
              <a:ext cx="1288151" cy="1256179"/>
            </a:xfrm>
            <a:prstGeom prst="ellipse">
              <a:avLst/>
            </a:prstGeom>
            <a:gradFill flip="none" rotWithShape="1">
              <a:gsLst>
                <a:gs pos="0">
                  <a:schemeClr val="accent6"/>
                </a:gs>
                <a:gs pos="100000">
                  <a:schemeClr val="accent6">
                    <a:lumMod val="75000"/>
                  </a:schemeClr>
                </a:gs>
                <a:gs pos="50000">
                  <a:schemeClr val="accent6">
                    <a:lumMod val="60000"/>
                    <a:lumOff val="40000"/>
                  </a:schemeClr>
                </a:gs>
              </a:gsLst>
              <a:path path="circle">
                <a:fillToRect r="100000" b="100000"/>
              </a:path>
              <a:tileRect l="-100000" t="-100000"/>
            </a:gradFill>
            <a:ln>
              <a:solidFill>
                <a:schemeClr val="bg1">
                  <a:alpha val="57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kern="1200" dirty="0">
                <a:solidFill>
                  <a:srgbClr val="FFFFFF"/>
                </a:solidFill>
                <a:latin typeface="黑体" panose="02010609060101010101" pitchFamily="49" charset="-122"/>
                <a:ea typeface="黑体" panose="02010609060101010101" pitchFamily="49" charset="-122"/>
              </a:endParaRPr>
            </a:p>
          </p:txBody>
        </p:sp>
        <p:sp>
          <p:nvSpPr>
            <p:cNvPr id="20" name="TextBox 71"/>
            <p:cNvSpPr txBox="1"/>
            <p:nvPr/>
          </p:nvSpPr>
          <p:spPr>
            <a:xfrm>
              <a:off x="1302277" y="5189841"/>
              <a:ext cx="1512168" cy="563053"/>
            </a:xfrm>
            <a:prstGeom prst="rect">
              <a:avLst/>
            </a:prstGeom>
            <a:noFill/>
          </p:spPr>
          <p:txBody>
            <a:bodyPr wrap="square" rtlCol="0" anchor="ctr">
              <a:noAutofit/>
            </a:bodyPr>
            <a:lstStyle/>
            <a:p>
              <a:pPr algn="ctr" rtl="0" fontAlgn="base">
                <a:spcBef>
                  <a:spcPct val="0"/>
                </a:spcBef>
                <a:spcAft>
                  <a:spcPct val="0"/>
                </a:spcAft>
              </a:pPr>
              <a:r>
                <a:rPr lang="zh-CN" altLang="en-US" sz="1600" b="1" dirty="0" smtClean="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一体化运维</a:t>
              </a:r>
              <a:endParaRPr lang="en-US" altLang="zh-CN" sz="1600" b="1" dirty="0" smtClean="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rtl="0" fontAlgn="base">
                <a:spcBef>
                  <a:spcPct val="0"/>
                </a:spcBef>
                <a:spcAft>
                  <a:spcPct val="0"/>
                </a:spcAft>
              </a:pPr>
              <a:r>
                <a:rPr lang="zh-CN" altLang="en-US" sz="1600" b="1" dirty="0" smtClean="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脱离繁复工作</a:t>
              </a:r>
              <a:endParaRPr lang="en-US" altLang="zh-CN" sz="1600" b="1" dirty="0" smtClean="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grpSp>
        <p:nvGrpSpPr>
          <p:cNvPr id="21" name="组合 20"/>
          <p:cNvGrpSpPr/>
          <p:nvPr/>
        </p:nvGrpSpPr>
        <p:grpSpPr>
          <a:xfrm>
            <a:off x="4646575" y="4909125"/>
            <a:ext cx="1512168" cy="1256179"/>
            <a:chOff x="1302277" y="4843279"/>
            <a:chExt cx="1512168" cy="1256179"/>
          </a:xfrm>
        </p:grpSpPr>
        <p:sp>
          <p:nvSpPr>
            <p:cNvPr id="22" name="Oval 72"/>
            <p:cNvSpPr/>
            <p:nvPr/>
          </p:nvSpPr>
          <p:spPr>
            <a:xfrm>
              <a:off x="1414286" y="4843279"/>
              <a:ext cx="1288151" cy="1256179"/>
            </a:xfrm>
            <a:prstGeom prst="ellipse">
              <a:avLst/>
            </a:prstGeom>
            <a:gradFill flip="none" rotWithShape="1">
              <a:gsLst>
                <a:gs pos="0">
                  <a:schemeClr val="accent6"/>
                </a:gs>
                <a:gs pos="100000">
                  <a:schemeClr val="accent6">
                    <a:lumMod val="75000"/>
                  </a:schemeClr>
                </a:gs>
                <a:gs pos="50000">
                  <a:schemeClr val="accent6">
                    <a:lumMod val="60000"/>
                    <a:lumOff val="40000"/>
                  </a:schemeClr>
                </a:gs>
              </a:gsLst>
              <a:path path="circle">
                <a:fillToRect r="100000" b="100000"/>
              </a:path>
              <a:tileRect l="-100000" t="-100000"/>
            </a:gradFill>
            <a:ln>
              <a:solidFill>
                <a:schemeClr val="bg1">
                  <a:alpha val="57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kern="1200" dirty="0">
                <a:solidFill>
                  <a:srgbClr val="FFFFFF"/>
                </a:solidFill>
                <a:latin typeface="黑体" panose="02010609060101010101" pitchFamily="49" charset="-122"/>
                <a:ea typeface="黑体" panose="02010609060101010101" pitchFamily="49" charset="-122"/>
              </a:endParaRPr>
            </a:p>
          </p:txBody>
        </p:sp>
        <p:sp>
          <p:nvSpPr>
            <p:cNvPr id="23" name="TextBox 71"/>
            <p:cNvSpPr txBox="1"/>
            <p:nvPr/>
          </p:nvSpPr>
          <p:spPr>
            <a:xfrm>
              <a:off x="1302277" y="5189841"/>
              <a:ext cx="1512168" cy="563053"/>
            </a:xfrm>
            <a:prstGeom prst="rect">
              <a:avLst/>
            </a:prstGeom>
            <a:noFill/>
          </p:spPr>
          <p:txBody>
            <a:bodyPr wrap="square" rtlCol="0" anchor="ctr">
              <a:noAutofit/>
            </a:bodyPr>
            <a:lstStyle/>
            <a:p>
              <a:pPr algn="ctr" rtl="0" fontAlgn="base">
                <a:spcBef>
                  <a:spcPct val="0"/>
                </a:spcBef>
                <a:spcAft>
                  <a:spcPct val="0"/>
                </a:spcAft>
              </a:pPr>
              <a:r>
                <a:rPr lang="zh-CN" altLang="en-US" sz="1600" b="1" dirty="0" smtClean="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人员行为管理</a:t>
              </a:r>
              <a:endParaRPr lang="en-US" altLang="zh-CN" sz="1600" b="1" dirty="0" smtClean="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rtl="0" fontAlgn="base">
                <a:spcBef>
                  <a:spcPct val="0"/>
                </a:spcBef>
                <a:spcAft>
                  <a:spcPct val="0"/>
                </a:spcAft>
              </a:pPr>
              <a:r>
                <a:rPr lang="zh-CN" altLang="en-US" sz="1600" b="1" dirty="0" smtClean="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解除后顾之忧</a:t>
              </a:r>
              <a:endParaRPr lang="en-US" altLang="zh-CN" sz="1600" b="1" dirty="0" smtClean="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grpSp>
        <p:nvGrpSpPr>
          <p:cNvPr id="24" name="组合 23"/>
          <p:cNvGrpSpPr/>
          <p:nvPr/>
        </p:nvGrpSpPr>
        <p:grpSpPr>
          <a:xfrm>
            <a:off x="6549293" y="4909125"/>
            <a:ext cx="1512168" cy="1256179"/>
            <a:chOff x="1302277" y="4843279"/>
            <a:chExt cx="1512168" cy="1256179"/>
          </a:xfrm>
        </p:grpSpPr>
        <p:sp>
          <p:nvSpPr>
            <p:cNvPr id="25" name="Oval 72"/>
            <p:cNvSpPr/>
            <p:nvPr/>
          </p:nvSpPr>
          <p:spPr>
            <a:xfrm>
              <a:off x="1414286" y="4843279"/>
              <a:ext cx="1288151" cy="1256179"/>
            </a:xfrm>
            <a:prstGeom prst="ellipse">
              <a:avLst/>
            </a:prstGeom>
            <a:gradFill flip="none" rotWithShape="1">
              <a:gsLst>
                <a:gs pos="0">
                  <a:schemeClr val="accent6"/>
                </a:gs>
                <a:gs pos="100000">
                  <a:schemeClr val="accent6">
                    <a:lumMod val="75000"/>
                  </a:schemeClr>
                </a:gs>
                <a:gs pos="50000">
                  <a:schemeClr val="accent6">
                    <a:lumMod val="60000"/>
                    <a:lumOff val="40000"/>
                  </a:schemeClr>
                </a:gs>
              </a:gsLst>
              <a:path path="circle">
                <a:fillToRect r="100000" b="100000"/>
              </a:path>
              <a:tileRect l="-100000" t="-100000"/>
            </a:gradFill>
            <a:ln>
              <a:solidFill>
                <a:schemeClr val="bg1">
                  <a:alpha val="57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kern="1200" dirty="0">
                <a:solidFill>
                  <a:srgbClr val="FFFFFF"/>
                </a:solidFill>
                <a:latin typeface="黑体" panose="02010609060101010101" pitchFamily="49" charset="-122"/>
                <a:ea typeface="黑体" panose="02010609060101010101" pitchFamily="49" charset="-122"/>
              </a:endParaRPr>
            </a:p>
          </p:txBody>
        </p:sp>
        <p:sp>
          <p:nvSpPr>
            <p:cNvPr id="26" name="TextBox 71"/>
            <p:cNvSpPr txBox="1"/>
            <p:nvPr/>
          </p:nvSpPr>
          <p:spPr>
            <a:xfrm>
              <a:off x="1302277" y="5189841"/>
              <a:ext cx="1512168" cy="563053"/>
            </a:xfrm>
            <a:prstGeom prst="rect">
              <a:avLst/>
            </a:prstGeom>
            <a:noFill/>
          </p:spPr>
          <p:txBody>
            <a:bodyPr wrap="square" rtlCol="0" anchor="ctr">
              <a:noAutofit/>
            </a:bodyPr>
            <a:lstStyle/>
            <a:p>
              <a:pPr algn="ctr" rtl="0" fontAlgn="base">
                <a:spcBef>
                  <a:spcPct val="0"/>
                </a:spcBef>
                <a:spcAft>
                  <a:spcPct val="0"/>
                </a:spcAft>
              </a:pPr>
              <a:r>
                <a:rPr lang="zh-CN" altLang="en-US" sz="1600" b="1"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设备</a:t>
              </a:r>
              <a:r>
                <a:rPr lang="zh-CN" altLang="en-US" sz="1600" b="1" dirty="0" smtClean="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级准入</a:t>
              </a:r>
              <a:endParaRPr lang="en-US" altLang="zh-CN" sz="1600" b="1"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rtl="0" fontAlgn="base">
                <a:spcBef>
                  <a:spcPct val="0"/>
                </a:spcBef>
                <a:spcAft>
                  <a:spcPct val="0"/>
                </a:spcAft>
              </a:pPr>
              <a:r>
                <a:rPr lang="zh-CN" altLang="en-US" sz="1600" b="1" dirty="0" smtClean="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保护园区安全</a:t>
              </a:r>
              <a:endParaRPr lang="en-US" altLang="zh-CN" sz="1600" b="1"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spTree>
    <p:extLst>
      <p:ext uri="{BB962C8B-B14F-4D97-AF65-F5344CB8AC3E}">
        <p14:creationId xmlns:p14="http://schemas.microsoft.com/office/powerpoint/2010/main" val="38510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p:tgtEl>
                                          <p:spTgt spid="6"/>
                                        </p:tgtEl>
                                        <p:attrNameLst>
                                          <p:attrName>ppt_y</p:attrName>
                                        </p:attrNameLst>
                                      </p:cBhvr>
                                      <p:tavLst>
                                        <p:tav tm="0">
                                          <p:val>
                                            <p:strVal val="#ppt_y-#ppt_h*1.125000"/>
                                          </p:val>
                                        </p:tav>
                                        <p:tav tm="100000">
                                          <p:val>
                                            <p:strVal val="#ppt_y"/>
                                          </p:val>
                                        </p:tav>
                                      </p:tavLst>
                                    </p:anim>
                                    <p:animEffect transition="in" filter="wipe(down)">
                                      <p:cBhvr>
                                        <p:cTn id="11" dur="500"/>
                                        <p:tgtEl>
                                          <p:spTgt spid="6"/>
                                        </p:tgtEl>
                                      </p:cBhvr>
                                    </p:animEffect>
                                  </p:childTnLst>
                                </p:cTn>
                              </p:par>
                              <p:par>
                                <p:cTn id="12" presetID="10" presetClass="entr" presetSubtype="0" fill="hold" grpId="0" nodeType="withEffect">
                                  <p:stCondLst>
                                    <p:cond delay="3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800"/>
                            </p:stCondLst>
                            <p:childTnLst>
                              <p:par>
                                <p:cTn id="16" presetID="22" presetClass="entr" presetSubtype="1"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par>
                                <p:cTn id="19" presetID="22" presetClass="entr" presetSubtype="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1300"/>
                            </p:stCondLst>
                            <p:childTnLst>
                              <p:par>
                                <p:cTn id="23" presetID="22" presetClass="entr" presetSubtype="1"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zh-CN" altLang="en-US" dirty="0" smtClean="0"/>
              <a:t>灵活的接入方式</a:t>
            </a:r>
            <a:endParaRPr lang="zh-CN" altLang="en-US" dirty="0"/>
          </a:p>
        </p:txBody>
      </p:sp>
      <p:sp>
        <p:nvSpPr>
          <p:cNvPr id="7" name="文本框 6"/>
          <p:cNvSpPr txBox="1"/>
          <p:nvPr/>
        </p:nvSpPr>
        <p:spPr>
          <a:xfrm>
            <a:off x="2627313" y="3100958"/>
            <a:ext cx="4068762" cy="400050"/>
          </a:xfrm>
          <a:prstGeom prst="rect">
            <a:avLst/>
          </a:prstGeom>
          <a:noFill/>
        </p:spPr>
        <p:txBody>
          <a:bodyPr>
            <a:spAutoFit/>
          </a:bodyPr>
          <a:lstStyle/>
          <a:p>
            <a:pPr algn="ctr" eaLnBrk="0" hangingPunct="0">
              <a:defRPr/>
            </a:pPr>
            <a:r>
              <a:rPr kumimoji="1" lang="en-US" altLang="en-US" sz="2000" b="1" dirty="0">
                <a:solidFill>
                  <a:prstClr val="black"/>
                </a:solidFill>
                <a:ea typeface="+mn-ea"/>
              </a:rPr>
              <a:t>终生仅需一次登录的无感知认证</a:t>
            </a:r>
            <a:endParaRPr kumimoji="1" lang="zh-CN" altLang="en-US" sz="2000" b="1" dirty="0">
              <a:solidFill>
                <a:prstClr val="black"/>
              </a:solidFill>
              <a:ea typeface="宋体"/>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413" y="1393155"/>
            <a:ext cx="4059024" cy="149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表格 10"/>
          <p:cNvGraphicFramePr>
            <a:graphicFrameLocks noGrp="1"/>
          </p:cNvGraphicFramePr>
          <p:nvPr>
            <p:extLst>
              <p:ext uri="{D42A27DB-BD31-4B8C-83A1-F6EECF244321}">
                <p14:modId xmlns:p14="http://schemas.microsoft.com/office/powerpoint/2010/main" val="1939852959"/>
              </p:ext>
            </p:extLst>
          </p:nvPr>
        </p:nvGraphicFramePr>
        <p:xfrm>
          <a:off x="323528" y="4124424"/>
          <a:ext cx="8438030" cy="1320800"/>
        </p:xfrm>
        <a:graphic>
          <a:graphicData uri="http://schemas.openxmlformats.org/drawingml/2006/table">
            <a:tbl>
              <a:tblPr firstRow="1" bandRow="1">
                <a:tableStyleId>{9DCAF9ED-07DC-4A11-8D7F-57B35C25682E}</a:tableStyleId>
              </a:tblPr>
              <a:tblGrid>
                <a:gridCol w="1460996"/>
                <a:gridCol w="1043568"/>
                <a:gridCol w="1023830"/>
                <a:gridCol w="1080120"/>
                <a:gridCol w="1008112"/>
                <a:gridCol w="792088"/>
                <a:gridCol w="1224136"/>
                <a:gridCol w="805180"/>
              </a:tblGrid>
              <a:tr h="147072">
                <a:tc>
                  <a:txBody>
                    <a:bodyPr/>
                    <a:lstStyle/>
                    <a:p>
                      <a:r>
                        <a:rPr lang="zh-CN" altLang="en-US" sz="1600" dirty="0" smtClean="0"/>
                        <a:t>安全准入方案</a:t>
                      </a:r>
                      <a:endParaRPr lang="zh-CN" alt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zh-CN" altLang="en-US" sz="1600" dirty="0" smtClean="0"/>
                        <a:t>首次入网配置时间</a:t>
                      </a:r>
                      <a:endParaRPr lang="zh-CN" alt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zh-CN" altLang="en-US" sz="1600" dirty="0" smtClean="0"/>
                        <a:t>再次入网认证时间</a:t>
                      </a:r>
                      <a:endParaRPr lang="zh-CN" alt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zh-CN" altLang="en-US" sz="1600" dirty="0" smtClean="0"/>
                        <a:t>平均每年配置次数</a:t>
                      </a:r>
                      <a:endParaRPr lang="zh-CN" alt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zh-CN" altLang="en-US" sz="1600" dirty="0" smtClean="0"/>
                        <a:t>每用户每年耗时</a:t>
                      </a:r>
                      <a:endParaRPr lang="zh-CN" alt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zh-CN" altLang="en-US" sz="1600" dirty="0" smtClean="0"/>
                        <a:t>用户数</a:t>
                      </a:r>
                      <a:endParaRPr lang="zh-CN" alt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zh-CN" altLang="en-US" sz="1600" dirty="0" smtClean="0"/>
                        <a:t>每年总耗时</a:t>
                      </a:r>
                      <a:endParaRPr lang="zh-CN" alt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zh-CN" altLang="en-US" sz="1600" dirty="0" smtClean="0"/>
                        <a:t>安全性</a:t>
                      </a:r>
                      <a:endParaRPr lang="zh-CN" alt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zh-CN" altLang="en-US" sz="1600" dirty="0" smtClean="0"/>
                        <a:t>锐捷无感知</a:t>
                      </a:r>
                      <a:endParaRPr lang="zh-CN" alt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zh-CN" altLang="zh-CN" sz="1600" dirty="0" smtClean="0">
                          <a:latin typeface="黑体"/>
                          <a:ea typeface="黑体"/>
                          <a:cs typeface="黑体"/>
                        </a:rPr>
                        <a:t>0</a:t>
                      </a:r>
                      <a:r>
                        <a:rPr lang="en-US" altLang="zh-CN" sz="1600" dirty="0" smtClean="0">
                          <a:latin typeface="黑体"/>
                          <a:ea typeface="黑体"/>
                          <a:cs typeface="黑体"/>
                        </a:rPr>
                        <a:t>.1min</a:t>
                      </a:r>
                      <a:endParaRPr lang="zh-CN" altLang="en-US" sz="1600" dirty="0">
                        <a:latin typeface="黑体"/>
                        <a:ea typeface="黑体"/>
                        <a:cs typeface="黑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altLang="zh-CN" sz="1600" dirty="0" smtClean="0">
                          <a:latin typeface="黑体"/>
                          <a:ea typeface="黑体"/>
                          <a:cs typeface="黑体"/>
                        </a:rPr>
                        <a:t>0</a:t>
                      </a:r>
                      <a:endParaRPr lang="zh-CN" altLang="en-US" sz="1600" dirty="0">
                        <a:latin typeface="黑体"/>
                        <a:ea typeface="黑体"/>
                        <a:cs typeface="黑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altLang="zh-CN" sz="1600" dirty="0" smtClean="0">
                          <a:latin typeface="黑体"/>
                          <a:ea typeface="黑体"/>
                          <a:cs typeface="黑体"/>
                        </a:rPr>
                        <a:t>2</a:t>
                      </a:r>
                      <a:endParaRPr lang="zh-CN" altLang="en-US" sz="1600" dirty="0">
                        <a:latin typeface="黑体"/>
                        <a:ea typeface="黑体"/>
                        <a:cs typeface="黑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altLang="zh-CN" sz="1600" dirty="0" smtClean="0">
                          <a:latin typeface="黑体"/>
                          <a:ea typeface="黑体"/>
                          <a:cs typeface="黑体"/>
                        </a:rPr>
                        <a:t>0.2min</a:t>
                      </a:r>
                      <a:endParaRPr lang="zh-CN" altLang="en-US" sz="1600" dirty="0">
                        <a:latin typeface="黑体"/>
                        <a:ea typeface="黑体"/>
                        <a:cs typeface="黑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altLang="zh-CN" sz="1600" dirty="0" smtClean="0">
                          <a:latin typeface="黑体"/>
                          <a:ea typeface="黑体"/>
                          <a:cs typeface="黑体"/>
                        </a:rPr>
                        <a:t>500</a:t>
                      </a:r>
                      <a:endParaRPr lang="zh-CN" altLang="en-US" sz="1600" dirty="0">
                        <a:latin typeface="黑体"/>
                        <a:ea typeface="黑体"/>
                        <a:cs typeface="黑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altLang="zh-CN" sz="1400" dirty="0" smtClean="0">
                          <a:latin typeface="黑体"/>
                          <a:ea typeface="黑体"/>
                          <a:cs typeface="黑体"/>
                        </a:rPr>
                        <a:t>100min</a:t>
                      </a:r>
                      <a:endParaRPr lang="zh-CN" altLang="en-US" sz="1400" dirty="0">
                        <a:latin typeface="黑体"/>
                        <a:ea typeface="黑体"/>
                        <a:cs typeface="黑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CN" altLang="zh-CN" sz="1400" kern="1200" dirty="0" smtClean="0">
                          <a:solidFill>
                            <a:schemeClr val="dk1"/>
                          </a:solidFill>
                          <a:effectLst/>
                          <a:latin typeface="+mn-lt"/>
                          <a:ea typeface="+mn-ea"/>
                          <a:cs typeface="+mn-cs"/>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altLang="zh-CN" sz="1600" dirty="0" smtClean="0"/>
                        <a:t>Web</a:t>
                      </a:r>
                      <a:r>
                        <a:rPr lang="zh-CN" altLang="en-US" sz="1600" dirty="0" smtClean="0"/>
                        <a:t> </a:t>
                      </a:r>
                      <a:r>
                        <a:rPr lang="en-US" altLang="zh-CN" sz="1600" dirty="0" smtClean="0"/>
                        <a:t>Portal</a:t>
                      </a:r>
                      <a:endParaRPr lang="zh-CN" alt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zh-CN" altLang="zh-CN" sz="1600" dirty="0" smtClean="0">
                          <a:latin typeface="黑体"/>
                          <a:ea typeface="黑体"/>
                          <a:cs typeface="黑体"/>
                        </a:rPr>
                        <a:t>0</a:t>
                      </a:r>
                      <a:r>
                        <a:rPr lang="en-US" altLang="zh-CN" sz="1600" dirty="0" smtClean="0">
                          <a:latin typeface="黑体"/>
                          <a:ea typeface="黑体"/>
                          <a:cs typeface="黑体"/>
                        </a:rPr>
                        <a:t>.2min</a:t>
                      </a:r>
                      <a:endParaRPr lang="zh-CN" altLang="en-US" sz="1600" dirty="0">
                        <a:latin typeface="黑体"/>
                        <a:ea typeface="黑体"/>
                        <a:cs typeface="黑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zh-CN" altLang="zh-CN" sz="1600" dirty="0" smtClean="0">
                          <a:latin typeface="黑体"/>
                          <a:ea typeface="黑体"/>
                          <a:cs typeface="黑体"/>
                        </a:rPr>
                        <a:t>0</a:t>
                      </a:r>
                      <a:r>
                        <a:rPr lang="en-US" altLang="zh-CN" sz="1600" dirty="0" smtClean="0">
                          <a:latin typeface="黑体"/>
                          <a:ea typeface="黑体"/>
                          <a:cs typeface="黑体"/>
                        </a:rPr>
                        <a:t>.1min</a:t>
                      </a:r>
                      <a:endParaRPr lang="zh-CN" altLang="en-US" sz="1600" dirty="0">
                        <a:latin typeface="黑体"/>
                        <a:ea typeface="黑体"/>
                        <a:cs typeface="黑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altLang="zh-CN" sz="1600" dirty="0" smtClean="0">
                          <a:latin typeface="黑体"/>
                          <a:ea typeface="黑体"/>
                          <a:cs typeface="黑体"/>
                        </a:rPr>
                        <a:t>1000</a:t>
                      </a:r>
                      <a:endParaRPr lang="zh-CN" altLang="en-US" sz="1600" dirty="0">
                        <a:latin typeface="黑体"/>
                        <a:ea typeface="黑体"/>
                        <a:cs typeface="黑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zh-CN" altLang="zh-CN" sz="1600" dirty="0" smtClean="0">
                          <a:latin typeface="黑体"/>
                          <a:ea typeface="黑体"/>
                          <a:cs typeface="黑体"/>
                        </a:rPr>
                        <a:t>1</a:t>
                      </a:r>
                      <a:r>
                        <a:rPr lang="en-US" altLang="zh-CN" sz="1600" dirty="0" smtClean="0">
                          <a:latin typeface="黑体"/>
                          <a:ea typeface="黑体"/>
                          <a:cs typeface="黑体"/>
                        </a:rPr>
                        <a:t>00min</a:t>
                      </a:r>
                      <a:endParaRPr lang="zh-CN" altLang="en-US" sz="1600" dirty="0">
                        <a:latin typeface="黑体"/>
                        <a:ea typeface="黑体"/>
                        <a:cs typeface="黑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altLang="zh-CN" sz="1600" dirty="0" smtClean="0">
                          <a:latin typeface="黑体"/>
                          <a:ea typeface="黑体"/>
                          <a:cs typeface="黑体"/>
                        </a:rPr>
                        <a:t>500</a:t>
                      </a:r>
                      <a:endParaRPr lang="zh-CN" altLang="en-US" sz="1600" dirty="0">
                        <a:latin typeface="黑体"/>
                        <a:ea typeface="黑体"/>
                        <a:cs typeface="黑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zh-CN" altLang="zh-CN" sz="1600" dirty="0" smtClean="0">
                          <a:latin typeface="黑体"/>
                          <a:ea typeface="黑体"/>
                          <a:cs typeface="黑体"/>
                        </a:rPr>
                        <a:t>5</a:t>
                      </a:r>
                      <a:r>
                        <a:rPr lang="en-US" altLang="zh-CN" sz="1600" dirty="0" smtClean="0">
                          <a:latin typeface="黑体"/>
                          <a:ea typeface="黑体"/>
                          <a:cs typeface="黑体"/>
                        </a:rPr>
                        <a:t>0000min</a:t>
                      </a:r>
                      <a:endParaRPr lang="zh-CN" altLang="en-US" sz="1600" dirty="0">
                        <a:latin typeface="黑体"/>
                        <a:ea typeface="黑体"/>
                        <a:cs typeface="黑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CN" altLang="zh-CN" sz="1400" kern="1200" dirty="0" smtClean="0">
                          <a:solidFill>
                            <a:schemeClr val="dk1"/>
                          </a:solidFill>
                          <a:effectLst/>
                          <a:latin typeface="+mn-lt"/>
                          <a:ea typeface="+mn-ea"/>
                          <a:cs typeface="+mn-cs"/>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643194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0"/>
            <a:ext cx="9155113" cy="6869112"/>
            <a:chOff x="0" y="0"/>
            <a:chExt cx="9155113" cy="6869112"/>
          </a:xfrm>
        </p:grpSpPr>
        <p:pic>
          <p:nvPicPr>
            <p:cNvPr id="14" name="Picture 2" descr="C:\Documents and Settings\Administrator\桌面\辅助图形-31.png"/>
            <p:cNvPicPr>
              <a:picLocks noChangeAspect="1" noChangeArrowheads="1"/>
            </p:cNvPicPr>
            <p:nvPr/>
          </p:nvPicPr>
          <p:blipFill>
            <a:blip r:embed="rId2" cstate="print"/>
            <a:srcRect/>
            <a:stretch>
              <a:fillRect/>
            </a:stretch>
          </p:blipFill>
          <p:spPr bwMode="auto">
            <a:xfrm>
              <a:off x="0" y="0"/>
              <a:ext cx="9155113" cy="6869112"/>
            </a:xfrm>
            <a:prstGeom prst="rect">
              <a:avLst/>
            </a:prstGeom>
            <a:noFill/>
          </p:spPr>
        </p:pic>
        <p:sp>
          <p:nvSpPr>
            <p:cNvPr id="15" name="Rectangle 4"/>
            <p:cNvSpPr txBox="1">
              <a:spLocks noChangeArrowheads="1"/>
            </p:cNvSpPr>
            <p:nvPr/>
          </p:nvSpPr>
          <p:spPr>
            <a:xfrm>
              <a:off x="612802" y="785794"/>
              <a:ext cx="7745412" cy="642942"/>
            </a:xfrm>
            <a:prstGeom prst="rect">
              <a:avLst/>
            </a:prstGeom>
            <a:noFill/>
            <a:ln/>
          </p:spPr>
          <p:txBody>
            <a:bodyPr anchor="ctr">
              <a:normAutofit/>
            </a:bodyPr>
            <a:lstStyle/>
            <a:p>
              <a:pPr defTabSz="784225" fontAlgn="auto">
                <a:spcBef>
                  <a:spcPts val="0"/>
                </a:spcBef>
                <a:spcAft>
                  <a:spcPts val="0"/>
                </a:spcAft>
                <a:defRPr/>
              </a:pPr>
              <a:r>
                <a:rPr lang="zh-CN" altLang="en-US" sz="2400" b="1" dirty="0">
                  <a:solidFill>
                    <a:schemeClr val="bg1"/>
                  </a:solidFill>
                  <a:latin typeface="微软雅黑" pitchFamily="34" charset="-122"/>
                  <a:ea typeface="微软雅黑" pitchFamily="34" charset="-122"/>
                  <a:cs typeface="Arial" pitchFamily="34" charset="0"/>
                </a:rPr>
                <a:t>目 录  </a:t>
              </a:r>
              <a:r>
                <a:rPr lang="en-US" altLang="zh-CN" sz="2400" b="1" dirty="0">
                  <a:solidFill>
                    <a:schemeClr val="bg1">
                      <a:lumMod val="50000"/>
                    </a:schemeClr>
                  </a:solidFill>
                  <a:latin typeface="微软雅黑" pitchFamily="34" charset="-122"/>
                  <a:ea typeface="微软雅黑" pitchFamily="34" charset="-122"/>
                  <a:cs typeface="Arial" pitchFamily="34" charset="0"/>
                </a:rPr>
                <a:t>Contents</a:t>
              </a:r>
            </a:p>
          </p:txBody>
        </p:sp>
      </p:grpSp>
      <p:sp>
        <p:nvSpPr>
          <p:cNvPr id="16" name="文本占位符 1"/>
          <p:cNvSpPr>
            <a:spLocks noGrp="1"/>
          </p:cNvSpPr>
          <p:nvPr>
            <p:ph type="body" sz="quarter" idx="10"/>
          </p:nvPr>
        </p:nvSpPr>
        <p:spPr>
          <a:xfrm>
            <a:off x="1500166" y="1500188"/>
            <a:ext cx="6858048" cy="4643455"/>
          </a:xfrm>
        </p:spPr>
        <p:txBody>
          <a:bodyPr anchor="t">
            <a:normAutofit/>
          </a:bodyPr>
          <a:lstStyle/>
          <a:p>
            <a:pPr>
              <a:lnSpc>
                <a:spcPct val="150000"/>
              </a:lnSpc>
              <a:buNone/>
            </a:pPr>
            <a:r>
              <a:rPr lang="zh-CN" altLang="zh-CN" sz="3600" b="1" dirty="0" smtClean="0">
                <a:solidFill>
                  <a:schemeClr val="tx1">
                    <a:lumMod val="65000"/>
                    <a:lumOff val="35000"/>
                  </a:schemeClr>
                </a:solidFill>
                <a:latin typeface="微软雅黑" pitchFamily="34" charset="-122"/>
                <a:ea typeface="微软雅黑" pitchFamily="34" charset="-122"/>
              </a:rPr>
              <a:t>星</a:t>
            </a:r>
            <a:r>
              <a:rPr lang="zh-CN" altLang="zh-CN" sz="3600" b="1" dirty="0">
                <a:solidFill>
                  <a:schemeClr val="tx1">
                    <a:lumMod val="65000"/>
                    <a:lumOff val="35000"/>
                  </a:schemeClr>
                </a:solidFill>
                <a:latin typeface="微软雅黑" pitchFamily="34" charset="-122"/>
                <a:ea typeface="微软雅黑" pitchFamily="34" charset="-122"/>
              </a:rPr>
              <a:t>网锐捷网络有限公司</a:t>
            </a:r>
            <a:r>
              <a:rPr lang="zh-CN" altLang="zh-CN" sz="3600" b="1" dirty="0" smtClean="0">
                <a:solidFill>
                  <a:schemeClr val="tx1">
                    <a:lumMod val="65000"/>
                    <a:lumOff val="35000"/>
                  </a:schemeClr>
                </a:solidFill>
                <a:latin typeface="微软雅黑" pitchFamily="34" charset="-122"/>
                <a:ea typeface="微软雅黑" pitchFamily="34" charset="-122"/>
              </a:rPr>
              <a:t>简介</a:t>
            </a:r>
            <a:endParaRPr lang="en-US" altLang="zh-CN" sz="3600" b="1" dirty="0">
              <a:solidFill>
                <a:schemeClr val="tx1">
                  <a:lumMod val="65000"/>
                  <a:lumOff val="35000"/>
                </a:schemeClr>
              </a:solidFill>
              <a:latin typeface="微软雅黑" pitchFamily="34" charset="-122"/>
              <a:ea typeface="微软雅黑" pitchFamily="34" charset="-122"/>
            </a:endParaRPr>
          </a:p>
          <a:p>
            <a:pPr>
              <a:lnSpc>
                <a:spcPct val="150000"/>
              </a:lnSpc>
              <a:buNone/>
            </a:pPr>
            <a:r>
              <a:rPr lang="zh-CN" altLang="zh-CN" sz="3600" b="1" dirty="0" smtClean="0">
                <a:solidFill>
                  <a:schemeClr val="tx1">
                    <a:lumMod val="65000"/>
                    <a:lumOff val="35000"/>
                  </a:schemeClr>
                </a:solidFill>
                <a:latin typeface="微软雅黑" pitchFamily="34" charset="-122"/>
                <a:ea typeface="微软雅黑" pitchFamily="34" charset="-122"/>
              </a:rPr>
              <a:t>“</a:t>
            </a:r>
            <a:r>
              <a:rPr lang="en-US" altLang="zh-CN" sz="3600" b="1" dirty="0">
                <a:solidFill>
                  <a:schemeClr val="tx1">
                    <a:lumMod val="65000"/>
                    <a:lumOff val="35000"/>
                  </a:schemeClr>
                </a:solidFill>
                <a:latin typeface="微软雅黑" pitchFamily="34" charset="-122"/>
                <a:ea typeface="微软雅黑" pitchFamily="34" charset="-122"/>
              </a:rPr>
              <a:t>N.E.W.</a:t>
            </a:r>
            <a:r>
              <a:rPr lang="zh-CN" altLang="zh-CN" sz="3600" b="1" dirty="0">
                <a:solidFill>
                  <a:schemeClr val="tx1">
                    <a:lumMod val="65000"/>
                    <a:lumOff val="35000"/>
                  </a:schemeClr>
                </a:solidFill>
                <a:latin typeface="微软雅黑" pitchFamily="34" charset="-122"/>
                <a:ea typeface="微软雅黑" pitchFamily="34" charset="-122"/>
              </a:rPr>
              <a:t>”园区网解决</a:t>
            </a:r>
            <a:r>
              <a:rPr lang="zh-CN" altLang="zh-CN" sz="3600" b="1" dirty="0" smtClean="0">
                <a:solidFill>
                  <a:schemeClr val="tx1">
                    <a:lumMod val="65000"/>
                    <a:lumOff val="35000"/>
                  </a:schemeClr>
                </a:solidFill>
                <a:latin typeface="微软雅黑" pitchFamily="34" charset="-122"/>
                <a:ea typeface="微软雅黑" pitchFamily="34" charset="-122"/>
              </a:rPr>
              <a:t>方案</a:t>
            </a:r>
            <a:endParaRPr lang="en-US" altLang="zh-CN" sz="3600" b="1"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3600" b="1" dirty="0" smtClean="0">
                <a:solidFill>
                  <a:schemeClr val="tx1">
                    <a:lumMod val="65000"/>
                    <a:lumOff val="35000"/>
                  </a:schemeClr>
                </a:solidFill>
                <a:latin typeface="微软雅黑" pitchFamily="34" charset="-122"/>
                <a:ea typeface="微软雅黑" pitchFamily="34" charset="-122"/>
              </a:rPr>
              <a:t>统一运维管理平台</a:t>
            </a:r>
            <a:endParaRPr lang="en-US" altLang="zh-CN" sz="3600" b="1" dirty="0" smtClean="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84053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6">
                                            <p:txEl>
                                              <p:pRg st="1" end="1"/>
                                            </p:txEl>
                                          </p:spTgt>
                                        </p:tgtEl>
                                        <p:attrNameLst>
                                          <p:attrName>style.opacity</p:attrName>
                                        </p:attrNameLst>
                                      </p:cBhvr>
                                      <p:to>
                                        <p:strVal val="0.5"/>
                                      </p:to>
                                    </p:set>
                                    <p:animEffect filter="image" prLst="opacity: 0.5">
                                      <p:cBhvr rctx="IE">
                                        <p:cTn id="7" dur="indefinite"/>
                                        <p:tgtEl>
                                          <p:spTgt spid="16">
                                            <p:txEl>
                                              <p:pRg st="1" end="1"/>
                                            </p:txEl>
                                          </p:spTgt>
                                        </p:tgtEl>
                                      </p:cBhvr>
                                    </p:animEffect>
                                  </p:childTnLst>
                                </p:cTn>
                              </p:par>
                              <p:par>
                                <p:cTn id="8" presetID="9" presetClass="emph" presetSubtype="0" nodeType="withEffect">
                                  <p:stCondLst>
                                    <p:cond delay="0"/>
                                  </p:stCondLst>
                                  <p:childTnLst>
                                    <p:set>
                                      <p:cBhvr rctx="PPT">
                                        <p:cTn id="9" dur="indefinite"/>
                                        <p:tgtEl>
                                          <p:spTgt spid="16">
                                            <p:txEl>
                                              <p:pRg st="2" end="2"/>
                                            </p:txEl>
                                          </p:spTgt>
                                        </p:tgtEl>
                                        <p:attrNameLst>
                                          <p:attrName>style.opacity</p:attrName>
                                        </p:attrNameLst>
                                      </p:cBhvr>
                                      <p:to>
                                        <p:strVal val="0.5"/>
                                      </p:to>
                                    </p:set>
                                    <p:animEffect filter="image" prLst="opacity: 0.5">
                                      <p:cBhvr rctx="IE">
                                        <p:cTn id="10" dur="indefinite"/>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zh-CN" altLang="en-US" dirty="0" smtClean="0"/>
              <a:t>设备级准入控制</a:t>
            </a:r>
            <a:endParaRPr lang="zh-CN" altLang="en-US" dirty="0"/>
          </a:p>
        </p:txBody>
      </p:sp>
      <p:cxnSp>
        <p:nvCxnSpPr>
          <p:cNvPr id="4" name="直接连接符 3"/>
          <p:cNvCxnSpPr/>
          <p:nvPr/>
        </p:nvCxnSpPr>
        <p:spPr>
          <a:xfrm rot="16200000" flipH="1">
            <a:off x="1755755" y="2255829"/>
            <a:ext cx="928694" cy="417516"/>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5" name="直接连接符 4"/>
          <p:cNvCxnSpPr/>
          <p:nvPr/>
        </p:nvCxnSpPr>
        <p:spPr>
          <a:xfrm rot="5400000">
            <a:off x="1179489" y="2249479"/>
            <a:ext cx="928694" cy="430216"/>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 name="Rectangle 52"/>
          <p:cNvSpPr>
            <a:spLocks noChangeArrowheads="1"/>
          </p:cNvSpPr>
          <p:nvPr/>
        </p:nvSpPr>
        <p:spPr bwMode="auto">
          <a:xfrm>
            <a:off x="2483768" y="1268760"/>
            <a:ext cx="833443" cy="369332"/>
          </a:xfrm>
          <a:prstGeom prst="rect">
            <a:avLst/>
          </a:prstGeom>
          <a:noFill/>
          <a:ln w="9525">
            <a:noFill/>
            <a:miter lim="800000"/>
            <a:headEnd/>
            <a:tailEnd/>
          </a:ln>
        </p:spPr>
        <p:txBody>
          <a:bodyPr wrap="square" lIns="0" tIns="0" rIns="0" bIns="0">
            <a:spAutoFit/>
          </a:bodyPr>
          <a:lstStyle/>
          <a:p>
            <a:pPr algn="ctr" eaLnBrk="0" hangingPunct="0"/>
            <a:r>
              <a:rPr lang="zh-CN" altLang="en-US" sz="1200" dirty="0" smtClean="0">
                <a:solidFill>
                  <a:srgbClr val="000000"/>
                </a:solidFill>
                <a:latin typeface="FrutigerNext LT Regular" pitchFamily="34" charset="0"/>
                <a:ea typeface="MS PGothic" pitchFamily="34" charset="-128"/>
              </a:rPr>
              <a:t>实体认证网关</a:t>
            </a:r>
            <a:endParaRPr lang="zh-CN" altLang="en-US" sz="1200" dirty="0">
              <a:latin typeface="FrutigerNext LT Regular" pitchFamily="34" charset="0"/>
              <a:ea typeface="MS PGothic" pitchFamily="34" charset="-128"/>
            </a:endParaRPr>
          </a:p>
        </p:txBody>
      </p:sp>
      <p:cxnSp>
        <p:nvCxnSpPr>
          <p:cNvPr id="7" name="直接连接符 6"/>
          <p:cNvCxnSpPr/>
          <p:nvPr/>
        </p:nvCxnSpPr>
        <p:spPr>
          <a:xfrm>
            <a:off x="2071670" y="1857364"/>
            <a:ext cx="1714512" cy="1588"/>
          </a:xfrm>
          <a:prstGeom prst="line">
            <a:avLst/>
          </a:prstGeom>
          <a:ln>
            <a:headEnd/>
            <a:tailEnd/>
          </a:ln>
        </p:spPr>
        <p:style>
          <a:lnRef idx="1">
            <a:schemeClr val="dk1"/>
          </a:lnRef>
          <a:fillRef idx="0">
            <a:schemeClr val="dk1"/>
          </a:fillRef>
          <a:effectRef idx="0">
            <a:schemeClr val="dk1"/>
          </a:effectRef>
          <a:fontRef idx="minor">
            <a:schemeClr val="tx1"/>
          </a:fontRef>
        </p:style>
      </p:cxnSp>
      <p:pic>
        <p:nvPicPr>
          <p:cNvPr id="8" name="Picture 29" descr="防火墙1"/>
          <p:cNvPicPr>
            <a:picLocks noChangeAspect="1" noChangeArrowheads="1"/>
          </p:cNvPicPr>
          <p:nvPr/>
        </p:nvPicPr>
        <p:blipFill>
          <a:blip r:embed="rId2"/>
          <a:srcRect/>
          <a:stretch>
            <a:fillRect/>
          </a:stretch>
        </p:blipFill>
        <p:spPr bwMode="auto">
          <a:xfrm>
            <a:off x="2285984" y="1714488"/>
            <a:ext cx="325437" cy="363538"/>
          </a:xfrm>
          <a:prstGeom prst="rect">
            <a:avLst/>
          </a:prstGeom>
          <a:noFill/>
          <a:ln w="9525">
            <a:noFill/>
            <a:miter lim="800000"/>
            <a:headEnd/>
            <a:tailEnd/>
          </a:ln>
        </p:spPr>
      </p:pic>
      <p:pic>
        <p:nvPicPr>
          <p:cNvPr id="9" name="Picture 78" descr="非模块化汇聚交换机"/>
          <p:cNvPicPr>
            <a:picLocks noChangeAspect="1" noChangeArrowheads="1"/>
          </p:cNvPicPr>
          <p:nvPr/>
        </p:nvPicPr>
        <p:blipFill>
          <a:blip r:embed="rId3"/>
          <a:srcRect/>
          <a:stretch>
            <a:fillRect/>
          </a:stretch>
        </p:blipFill>
        <p:spPr bwMode="auto">
          <a:xfrm>
            <a:off x="1447781" y="2266944"/>
            <a:ext cx="409575" cy="304800"/>
          </a:xfrm>
          <a:prstGeom prst="rect">
            <a:avLst/>
          </a:prstGeom>
          <a:noFill/>
          <a:ln w="9525">
            <a:noFill/>
            <a:miter lim="800000"/>
            <a:headEnd/>
            <a:tailEnd/>
          </a:ln>
        </p:spPr>
      </p:pic>
      <p:grpSp>
        <p:nvGrpSpPr>
          <p:cNvPr id="10" name="组合 281"/>
          <p:cNvGrpSpPr/>
          <p:nvPr/>
        </p:nvGrpSpPr>
        <p:grpSpPr>
          <a:xfrm>
            <a:off x="857224" y="2786058"/>
            <a:ext cx="928694" cy="714380"/>
            <a:chOff x="2714612" y="3429000"/>
            <a:chExt cx="928694" cy="714380"/>
          </a:xfrm>
        </p:grpSpPr>
        <p:grpSp>
          <p:nvGrpSpPr>
            <p:cNvPr id="11" name="组合 282"/>
            <p:cNvGrpSpPr/>
            <p:nvPr/>
          </p:nvGrpSpPr>
          <p:grpSpPr>
            <a:xfrm>
              <a:off x="2714612" y="3786190"/>
              <a:ext cx="428628" cy="357190"/>
              <a:chOff x="5717658" y="6065852"/>
              <a:chExt cx="643503" cy="500062"/>
            </a:xfrm>
          </p:grpSpPr>
          <p:pic>
            <p:nvPicPr>
              <p:cNvPr id="18" name="Picture 53" descr="USB-Key（密钥存储器）"/>
              <p:cNvPicPr>
                <a:picLocks noChangeAspect="1" noChangeArrowheads="1"/>
              </p:cNvPicPr>
              <p:nvPr/>
            </p:nvPicPr>
            <p:blipFill>
              <a:blip r:embed="rId4" cstate="print"/>
              <a:srcRect/>
              <a:stretch>
                <a:fillRect/>
              </a:stretch>
            </p:blipFill>
            <p:spPr bwMode="auto">
              <a:xfrm>
                <a:off x="5717658" y="6215082"/>
                <a:ext cx="283102" cy="209426"/>
              </a:xfrm>
              <a:prstGeom prst="rect">
                <a:avLst/>
              </a:prstGeom>
              <a:noFill/>
              <a:ln w="9525">
                <a:noFill/>
                <a:miter lim="800000"/>
                <a:headEnd/>
                <a:tailEnd/>
              </a:ln>
            </p:spPr>
          </p:pic>
          <p:pic>
            <p:nvPicPr>
              <p:cNvPr id="19" name="Picture 3" descr="D:\work\公司文件\图标\2007锐捷全系列图标库\PC及服务器\PC.gif"/>
              <p:cNvPicPr>
                <a:picLocks noChangeAspect="1" noChangeArrowheads="1"/>
              </p:cNvPicPr>
              <p:nvPr/>
            </p:nvPicPr>
            <p:blipFill>
              <a:blip r:embed="rId5" cstate="print"/>
              <a:srcRect/>
              <a:stretch>
                <a:fillRect/>
              </a:stretch>
            </p:blipFill>
            <p:spPr bwMode="auto">
              <a:xfrm>
                <a:off x="5876973" y="6065852"/>
                <a:ext cx="484188" cy="500062"/>
              </a:xfrm>
              <a:prstGeom prst="rect">
                <a:avLst/>
              </a:prstGeom>
              <a:noFill/>
              <a:ln w="9525">
                <a:noFill/>
                <a:miter lim="800000"/>
                <a:headEnd/>
                <a:tailEnd/>
              </a:ln>
            </p:spPr>
          </p:pic>
        </p:grpSp>
        <p:grpSp>
          <p:nvGrpSpPr>
            <p:cNvPr id="12" name="组合 283"/>
            <p:cNvGrpSpPr/>
            <p:nvPr/>
          </p:nvGrpSpPr>
          <p:grpSpPr>
            <a:xfrm>
              <a:off x="3214678" y="3786190"/>
              <a:ext cx="428628" cy="357190"/>
              <a:chOff x="5717658" y="6065852"/>
              <a:chExt cx="643503" cy="500062"/>
            </a:xfrm>
          </p:grpSpPr>
          <p:pic>
            <p:nvPicPr>
              <p:cNvPr id="16" name="Picture 53" descr="USB-Key（密钥存储器）"/>
              <p:cNvPicPr>
                <a:picLocks noChangeAspect="1" noChangeArrowheads="1"/>
              </p:cNvPicPr>
              <p:nvPr/>
            </p:nvPicPr>
            <p:blipFill>
              <a:blip r:embed="rId4" cstate="print"/>
              <a:srcRect/>
              <a:stretch>
                <a:fillRect/>
              </a:stretch>
            </p:blipFill>
            <p:spPr bwMode="auto">
              <a:xfrm>
                <a:off x="5717658" y="6215082"/>
                <a:ext cx="283102" cy="209426"/>
              </a:xfrm>
              <a:prstGeom prst="rect">
                <a:avLst/>
              </a:prstGeom>
              <a:noFill/>
              <a:ln w="9525">
                <a:noFill/>
                <a:miter lim="800000"/>
                <a:headEnd/>
                <a:tailEnd/>
              </a:ln>
            </p:spPr>
          </p:pic>
          <p:pic>
            <p:nvPicPr>
              <p:cNvPr id="17" name="Picture 3" descr="D:\work\公司文件\图标\2007锐捷全系列图标库\PC及服务器\PC.gif"/>
              <p:cNvPicPr>
                <a:picLocks noChangeAspect="1" noChangeArrowheads="1"/>
              </p:cNvPicPr>
              <p:nvPr/>
            </p:nvPicPr>
            <p:blipFill>
              <a:blip r:embed="rId5" cstate="print"/>
              <a:srcRect/>
              <a:stretch>
                <a:fillRect/>
              </a:stretch>
            </p:blipFill>
            <p:spPr bwMode="auto">
              <a:xfrm>
                <a:off x="5876973" y="6065852"/>
                <a:ext cx="484188" cy="500062"/>
              </a:xfrm>
              <a:prstGeom prst="rect">
                <a:avLst/>
              </a:prstGeom>
              <a:noFill/>
              <a:ln w="9525">
                <a:noFill/>
                <a:miter lim="800000"/>
                <a:headEnd/>
                <a:tailEnd/>
              </a:ln>
            </p:spPr>
          </p:pic>
        </p:grpSp>
        <p:cxnSp>
          <p:nvCxnSpPr>
            <p:cNvPr id="13" name="直接连接符 12"/>
            <p:cNvCxnSpPr>
              <a:endCxn id="19" idx="0"/>
            </p:cNvCxnSpPr>
            <p:nvPr/>
          </p:nvCxnSpPr>
          <p:spPr>
            <a:xfrm rot="5400000">
              <a:off x="2955456" y="3669844"/>
              <a:ext cx="142876" cy="89817"/>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14" name="直接连接符 13"/>
            <p:cNvCxnSpPr/>
            <p:nvPr/>
          </p:nvCxnSpPr>
          <p:spPr>
            <a:xfrm rot="16200000" flipH="1">
              <a:off x="3179753" y="3679827"/>
              <a:ext cx="214314" cy="141288"/>
            </a:xfrm>
            <a:prstGeom prst="line">
              <a:avLst/>
            </a:prstGeom>
            <a:ln>
              <a:headEnd/>
              <a:tailEnd/>
            </a:ln>
          </p:spPr>
          <p:style>
            <a:lnRef idx="1">
              <a:schemeClr val="dk1"/>
            </a:lnRef>
            <a:fillRef idx="0">
              <a:schemeClr val="dk1"/>
            </a:fillRef>
            <a:effectRef idx="0">
              <a:schemeClr val="dk1"/>
            </a:effectRef>
            <a:fontRef idx="minor">
              <a:schemeClr val="tx1"/>
            </a:fontRef>
          </p:style>
        </p:cxnSp>
        <p:pic>
          <p:nvPicPr>
            <p:cNvPr id="15" name="Picture 2" descr="D:\work\公司文件\图标\2007锐捷全系列图标库\交换机类\二层交换机.gif"/>
            <p:cNvPicPr>
              <a:picLocks noChangeAspect="1" noChangeArrowheads="1"/>
            </p:cNvPicPr>
            <p:nvPr/>
          </p:nvPicPr>
          <p:blipFill>
            <a:blip r:embed="rId6"/>
            <a:srcRect/>
            <a:stretch>
              <a:fillRect/>
            </a:stretch>
          </p:blipFill>
          <p:spPr bwMode="auto">
            <a:xfrm>
              <a:off x="3000364" y="3429000"/>
              <a:ext cx="428628" cy="320148"/>
            </a:xfrm>
            <a:prstGeom prst="rect">
              <a:avLst/>
            </a:prstGeom>
            <a:noFill/>
          </p:spPr>
        </p:pic>
      </p:grpSp>
      <p:sp>
        <p:nvSpPr>
          <p:cNvPr id="20" name="Rectangle 18"/>
          <p:cNvSpPr>
            <a:spLocks noChangeArrowheads="1"/>
          </p:cNvSpPr>
          <p:nvPr/>
        </p:nvSpPr>
        <p:spPr bwMode="auto">
          <a:xfrm>
            <a:off x="785786" y="857232"/>
            <a:ext cx="3500462" cy="2714644"/>
          </a:xfrm>
          <a:prstGeom prst="rect">
            <a:avLst/>
          </a:prstGeom>
          <a:noFill/>
          <a:ln w="9525">
            <a:solidFill>
              <a:schemeClr val="tx1"/>
            </a:solidFill>
            <a:prstDash val="dash"/>
            <a:miter lim="800000"/>
            <a:headEnd/>
            <a:tailEnd/>
          </a:ln>
        </p:spPr>
        <p:txBody>
          <a:bodyPr wrap="none" anchor="ctr"/>
          <a:lstStyle/>
          <a:p>
            <a:endParaRPr lang="zh-CN" altLang="en-US"/>
          </a:p>
        </p:txBody>
      </p:sp>
      <p:pic>
        <p:nvPicPr>
          <p:cNvPr id="21" name="Picture 136" descr="模块化高端交换机"/>
          <p:cNvPicPr>
            <a:picLocks noChangeAspect="1" noChangeArrowheads="1"/>
          </p:cNvPicPr>
          <p:nvPr/>
        </p:nvPicPr>
        <p:blipFill>
          <a:blip r:embed="rId7"/>
          <a:srcRect/>
          <a:stretch>
            <a:fillRect/>
          </a:stretch>
        </p:blipFill>
        <p:spPr bwMode="auto">
          <a:xfrm>
            <a:off x="1785918" y="1714488"/>
            <a:ext cx="328612" cy="358775"/>
          </a:xfrm>
          <a:prstGeom prst="rect">
            <a:avLst/>
          </a:prstGeom>
          <a:noFill/>
          <a:ln w="9525">
            <a:noFill/>
            <a:miter lim="800000"/>
            <a:headEnd/>
            <a:tailEnd/>
          </a:ln>
        </p:spPr>
      </p:pic>
      <p:pic>
        <p:nvPicPr>
          <p:cNvPr id="22" name="Picture 80" descr="高端路由器"/>
          <p:cNvPicPr>
            <a:picLocks noChangeAspect="1" noChangeArrowheads="1"/>
          </p:cNvPicPr>
          <p:nvPr/>
        </p:nvPicPr>
        <p:blipFill>
          <a:blip r:embed="rId8"/>
          <a:srcRect/>
          <a:stretch>
            <a:fillRect/>
          </a:stretch>
        </p:blipFill>
        <p:spPr bwMode="auto">
          <a:xfrm>
            <a:off x="3643306" y="1643050"/>
            <a:ext cx="428625" cy="479425"/>
          </a:xfrm>
          <a:prstGeom prst="rect">
            <a:avLst/>
          </a:prstGeom>
          <a:noFill/>
          <a:ln w="9525">
            <a:noFill/>
            <a:miter lim="800000"/>
            <a:headEnd/>
            <a:tailEnd/>
          </a:ln>
        </p:spPr>
      </p:pic>
      <p:sp>
        <p:nvSpPr>
          <p:cNvPr id="23" name="AutoShape 124"/>
          <p:cNvSpPr>
            <a:spLocks noChangeArrowheads="1"/>
          </p:cNvSpPr>
          <p:nvPr/>
        </p:nvSpPr>
        <p:spPr bwMode="auto">
          <a:xfrm>
            <a:off x="3357554" y="1714488"/>
            <a:ext cx="144462" cy="360362"/>
          </a:xfrm>
          <a:prstGeom prst="cube">
            <a:avLst>
              <a:gd name="adj" fmla="val 25000"/>
            </a:avLst>
          </a:prstGeom>
          <a:solidFill>
            <a:srgbClr val="66FF33"/>
          </a:solidFill>
          <a:ln w="9525">
            <a:noFill/>
            <a:miter lim="800000"/>
            <a:headEnd/>
            <a:tailEnd/>
          </a:ln>
          <a:effectLst>
            <a:prstShdw prst="shdw17" dist="17961" dir="2700000">
              <a:srgbClr val="66FF33">
                <a:gamma/>
                <a:shade val="60000"/>
                <a:invGamma/>
              </a:srgbClr>
            </a:prstShdw>
          </a:effectLst>
        </p:spPr>
        <p:txBody>
          <a:bodyPr wrap="none" anchor="ctr"/>
          <a:lstStyle/>
          <a:p>
            <a:pPr algn="ctr"/>
            <a:endParaRPr lang="zh-CN" altLang="zh-CN" sz="2400">
              <a:latin typeface="Times New Roman" pitchFamily="18" charset="0"/>
              <a:ea typeface="华文细黑" pitchFamily="2" charset="-122"/>
            </a:endParaRPr>
          </a:p>
        </p:txBody>
      </p:sp>
      <p:pic>
        <p:nvPicPr>
          <p:cNvPr id="24" name="Picture 78" descr="非模块化汇聚交换机"/>
          <p:cNvPicPr>
            <a:picLocks noChangeAspect="1" noChangeArrowheads="1"/>
          </p:cNvPicPr>
          <p:nvPr/>
        </p:nvPicPr>
        <p:blipFill>
          <a:blip r:embed="rId3"/>
          <a:srcRect/>
          <a:stretch>
            <a:fillRect/>
          </a:stretch>
        </p:blipFill>
        <p:spPr bwMode="auto">
          <a:xfrm>
            <a:off x="2000232" y="2266944"/>
            <a:ext cx="409575" cy="304800"/>
          </a:xfrm>
          <a:prstGeom prst="rect">
            <a:avLst/>
          </a:prstGeom>
          <a:noFill/>
          <a:ln w="9525">
            <a:noFill/>
            <a:miter lim="800000"/>
            <a:headEnd/>
            <a:tailEnd/>
          </a:ln>
        </p:spPr>
      </p:pic>
      <p:grpSp>
        <p:nvGrpSpPr>
          <p:cNvPr id="25" name="组合 281"/>
          <p:cNvGrpSpPr/>
          <p:nvPr/>
        </p:nvGrpSpPr>
        <p:grpSpPr>
          <a:xfrm>
            <a:off x="1928794" y="2786058"/>
            <a:ext cx="928694" cy="714380"/>
            <a:chOff x="2714612" y="3429000"/>
            <a:chExt cx="928694" cy="714380"/>
          </a:xfrm>
        </p:grpSpPr>
        <p:grpSp>
          <p:nvGrpSpPr>
            <p:cNvPr id="26" name="组合 282"/>
            <p:cNvGrpSpPr/>
            <p:nvPr/>
          </p:nvGrpSpPr>
          <p:grpSpPr>
            <a:xfrm>
              <a:off x="2714612" y="3786190"/>
              <a:ext cx="428628" cy="357190"/>
              <a:chOff x="5717658" y="6065852"/>
              <a:chExt cx="643503" cy="500062"/>
            </a:xfrm>
          </p:grpSpPr>
          <p:pic>
            <p:nvPicPr>
              <p:cNvPr id="33" name="Picture 53" descr="USB-Key（密钥存储器）"/>
              <p:cNvPicPr>
                <a:picLocks noChangeAspect="1" noChangeArrowheads="1"/>
              </p:cNvPicPr>
              <p:nvPr/>
            </p:nvPicPr>
            <p:blipFill>
              <a:blip r:embed="rId4" cstate="print"/>
              <a:srcRect/>
              <a:stretch>
                <a:fillRect/>
              </a:stretch>
            </p:blipFill>
            <p:spPr bwMode="auto">
              <a:xfrm>
                <a:off x="5717658" y="6215082"/>
                <a:ext cx="283102" cy="209426"/>
              </a:xfrm>
              <a:prstGeom prst="rect">
                <a:avLst/>
              </a:prstGeom>
              <a:noFill/>
              <a:ln w="9525">
                <a:noFill/>
                <a:miter lim="800000"/>
                <a:headEnd/>
                <a:tailEnd/>
              </a:ln>
            </p:spPr>
          </p:pic>
          <p:pic>
            <p:nvPicPr>
              <p:cNvPr id="34" name="Picture 3" descr="D:\work\公司文件\图标\2007锐捷全系列图标库\PC及服务器\PC.gif"/>
              <p:cNvPicPr>
                <a:picLocks noChangeAspect="1" noChangeArrowheads="1"/>
              </p:cNvPicPr>
              <p:nvPr/>
            </p:nvPicPr>
            <p:blipFill>
              <a:blip r:embed="rId5" cstate="print"/>
              <a:srcRect/>
              <a:stretch>
                <a:fillRect/>
              </a:stretch>
            </p:blipFill>
            <p:spPr bwMode="auto">
              <a:xfrm>
                <a:off x="5876973" y="6065852"/>
                <a:ext cx="484188" cy="500062"/>
              </a:xfrm>
              <a:prstGeom prst="rect">
                <a:avLst/>
              </a:prstGeom>
              <a:noFill/>
              <a:ln w="9525">
                <a:noFill/>
                <a:miter lim="800000"/>
                <a:headEnd/>
                <a:tailEnd/>
              </a:ln>
            </p:spPr>
          </p:pic>
        </p:grpSp>
        <p:grpSp>
          <p:nvGrpSpPr>
            <p:cNvPr id="27" name="组合 283"/>
            <p:cNvGrpSpPr/>
            <p:nvPr/>
          </p:nvGrpSpPr>
          <p:grpSpPr>
            <a:xfrm>
              <a:off x="3214678" y="3786190"/>
              <a:ext cx="428628" cy="357190"/>
              <a:chOff x="5717658" y="6065852"/>
              <a:chExt cx="643503" cy="500062"/>
            </a:xfrm>
          </p:grpSpPr>
          <p:pic>
            <p:nvPicPr>
              <p:cNvPr id="31" name="Picture 53" descr="USB-Key（密钥存储器）"/>
              <p:cNvPicPr>
                <a:picLocks noChangeAspect="1" noChangeArrowheads="1"/>
              </p:cNvPicPr>
              <p:nvPr/>
            </p:nvPicPr>
            <p:blipFill>
              <a:blip r:embed="rId4" cstate="print"/>
              <a:srcRect/>
              <a:stretch>
                <a:fillRect/>
              </a:stretch>
            </p:blipFill>
            <p:spPr bwMode="auto">
              <a:xfrm>
                <a:off x="5717658" y="6215082"/>
                <a:ext cx="283102" cy="209426"/>
              </a:xfrm>
              <a:prstGeom prst="rect">
                <a:avLst/>
              </a:prstGeom>
              <a:noFill/>
              <a:ln w="9525">
                <a:noFill/>
                <a:miter lim="800000"/>
                <a:headEnd/>
                <a:tailEnd/>
              </a:ln>
            </p:spPr>
          </p:pic>
          <p:pic>
            <p:nvPicPr>
              <p:cNvPr id="32" name="Picture 3" descr="D:\work\公司文件\图标\2007锐捷全系列图标库\PC及服务器\PC.gif"/>
              <p:cNvPicPr>
                <a:picLocks noChangeAspect="1" noChangeArrowheads="1"/>
              </p:cNvPicPr>
              <p:nvPr/>
            </p:nvPicPr>
            <p:blipFill>
              <a:blip r:embed="rId5" cstate="print"/>
              <a:srcRect/>
              <a:stretch>
                <a:fillRect/>
              </a:stretch>
            </p:blipFill>
            <p:spPr bwMode="auto">
              <a:xfrm>
                <a:off x="5876973" y="6065852"/>
                <a:ext cx="484188" cy="500062"/>
              </a:xfrm>
              <a:prstGeom prst="rect">
                <a:avLst/>
              </a:prstGeom>
              <a:noFill/>
              <a:ln w="9525">
                <a:noFill/>
                <a:miter lim="800000"/>
                <a:headEnd/>
                <a:tailEnd/>
              </a:ln>
            </p:spPr>
          </p:pic>
        </p:grpSp>
        <p:cxnSp>
          <p:nvCxnSpPr>
            <p:cNvPr id="28" name="直接连接符 27"/>
            <p:cNvCxnSpPr>
              <a:endCxn id="34" idx="0"/>
            </p:cNvCxnSpPr>
            <p:nvPr/>
          </p:nvCxnSpPr>
          <p:spPr>
            <a:xfrm rot="5400000">
              <a:off x="2955456" y="3669844"/>
              <a:ext cx="142876" cy="89817"/>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29" name="直接连接符 28"/>
            <p:cNvCxnSpPr/>
            <p:nvPr/>
          </p:nvCxnSpPr>
          <p:spPr>
            <a:xfrm rot="16200000" flipH="1">
              <a:off x="3179753" y="3679827"/>
              <a:ext cx="214314" cy="141288"/>
            </a:xfrm>
            <a:prstGeom prst="line">
              <a:avLst/>
            </a:prstGeom>
            <a:ln>
              <a:headEnd/>
              <a:tailEnd/>
            </a:ln>
          </p:spPr>
          <p:style>
            <a:lnRef idx="1">
              <a:schemeClr val="dk1"/>
            </a:lnRef>
            <a:fillRef idx="0">
              <a:schemeClr val="dk1"/>
            </a:fillRef>
            <a:effectRef idx="0">
              <a:schemeClr val="dk1"/>
            </a:effectRef>
            <a:fontRef idx="minor">
              <a:schemeClr val="tx1"/>
            </a:fontRef>
          </p:style>
        </p:cxnSp>
        <p:pic>
          <p:nvPicPr>
            <p:cNvPr id="30" name="Picture 2" descr="D:\work\公司文件\图标\2007锐捷全系列图标库\交换机类\二层交换机.gif"/>
            <p:cNvPicPr>
              <a:picLocks noChangeAspect="1" noChangeArrowheads="1"/>
            </p:cNvPicPr>
            <p:nvPr/>
          </p:nvPicPr>
          <p:blipFill>
            <a:blip r:embed="rId6"/>
            <a:srcRect/>
            <a:stretch>
              <a:fillRect/>
            </a:stretch>
          </p:blipFill>
          <p:spPr bwMode="auto">
            <a:xfrm>
              <a:off x="3000364" y="3429000"/>
              <a:ext cx="428628" cy="320148"/>
            </a:xfrm>
            <a:prstGeom prst="rect">
              <a:avLst/>
            </a:prstGeom>
            <a:noFill/>
          </p:spPr>
        </p:pic>
      </p:grpSp>
      <p:grpSp>
        <p:nvGrpSpPr>
          <p:cNvPr id="35" name="组合 41"/>
          <p:cNvGrpSpPr/>
          <p:nvPr/>
        </p:nvGrpSpPr>
        <p:grpSpPr>
          <a:xfrm>
            <a:off x="2714612" y="1643050"/>
            <a:ext cx="571504" cy="500066"/>
            <a:chOff x="5715009" y="4929198"/>
            <a:chExt cx="643626" cy="587522"/>
          </a:xfrm>
        </p:grpSpPr>
        <p:pic>
          <p:nvPicPr>
            <p:cNvPr id="36" name="Picture 19" descr="高端路由器"/>
            <p:cNvPicPr>
              <a:picLocks noChangeAspect="1" noChangeArrowheads="1"/>
            </p:cNvPicPr>
            <p:nvPr/>
          </p:nvPicPr>
          <p:blipFill>
            <a:blip r:embed="rId9" cstate="print"/>
            <a:srcRect/>
            <a:stretch>
              <a:fillRect/>
            </a:stretch>
          </p:blipFill>
          <p:spPr bwMode="auto">
            <a:xfrm>
              <a:off x="5717088" y="5006975"/>
              <a:ext cx="561572" cy="422275"/>
            </a:xfrm>
            <a:prstGeom prst="rect">
              <a:avLst/>
            </a:prstGeom>
            <a:noFill/>
            <a:ln w="9525">
              <a:noFill/>
              <a:miter lim="800000"/>
              <a:headEnd/>
              <a:tailEnd/>
            </a:ln>
          </p:spPr>
        </p:pic>
        <p:pic>
          <p:nvPicPr>
            <p:cNvPr id="37" name="Picture 53" descr="USB-Key（密钥存储器）"/>
            <p:cNvPicPr>
              <a:picLocks noChangeAspect="1" noChangeArrowheads="1"/>
            </p:cNvPicPr>
            <p:nvPr/>
          </p:nvPicPr>
          <p:blipFill>
            <a:blip r:embed="rId10" cstate="print"/>
            <a:srcRect/>
            <a:stretch>
              <a:fillRect/>
            </a:stretch>
          </p:blipFill>
          <p:spPr bwMode="auto">
            <a:xfrm>
              <a:off x="6000760" y="5286388"/>
              <a:ext cx="357875" cy="230332"/>
            </a:xfrm>
            <a:prstGeom prst="rect">
              <a:avLst/>
            </a:prstGeom>
            <a:noFill/>
            <a:ln w="9525">
              <a:noFill/>
              <a:miter lim="800000"/>
              <a:headEnd/>
              <a:tailEnd/>
            </a:ln>
          </p:spPr>
        </p:pic>
        <p:sp>
          <p:nvSpPr>
            <p:cNvPr id="38" name="矩形 37"/>
            <p:cNvSpPr/>
            <p:nvPr/>
          </p:nvSpPr>
          <p:spPr>
            <a:xfrm>
              <a:off x="5715009" y="4929198"/>
              <a:ext cx="571504" cy="57150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Line 3"/>
          <p:cNvSpPr>
            <a:spLocks noChangeShapeType="1"/>
          </p:cNvSpPr>
          <p:nvPr/>
        </p:nvSpPr>
        <p:spPr bwMode="auto">
          <a:xfrm flipH="1">
            <a:off x="2714612" y="2071678"/>
            <a:ext cx="214314" cy="1000132"/>
          </a:xfrm>
          <a:prstGeom prst="line">
            <a:avLst/>
          </a:prstGeom>
          <a:noFill/>
          <a:ln w="9525">
            <a:solidFill>
              <a:srgbClr val="FF0000"/>
            </a:solidFill>
            <a:round/>
            <a:headEnd type="triangle" w="med" len="med"/>
            <a:tailEnd type="triangle" w="med" len="med"/>
          </a:ln>
          <a:effectLst>
            <a:prstShdw prst="shdw17" dist="17961" dir="2700000">
              <a:srgbClr val="990000"/>
            </a:prstShdw>
          </a:effectLst>
        </p:spPr>
        <p:txBody>
          <a:bodyPr wrap="square" anchor="ctr">
            <a:spAutoFit/>
          </a:bodyPr>
          <a:lstStyle/>
          <a:p>
            <a:endParaRPr lang="zh-CN" altLang="en-US" sz="1200"/>
          </a:p>
        </p:txBody>
      </p:sp>
      <p:cxnSp>
        <p:nvCxnSpPr>
          <p:cNvPr id="40" name="直接连接符 39"/>
          <p:cNvCxnSpPr/>
          <p:nvPr/>
        </p:nvCxnSpPr>
        <p:spPr>
          <a:xfrm rot="16200000" flipH="1">
            <a:off x="5684845" y="2255829"/>
            <a:ext cx="928694" cy="417516"/>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41" name="直接连接符 40"/>
          <p:cNvCxnSpPr/>
          <p:nvPr/>
        </p:nvCxnSpPr>
        <p:spPr>
          <a:xfrm rot="5400000">
            <a:off x="5108579" y="2249479"/>
            <a:ext cx="928694" cy="430216"/>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42" name="直接连接符 41"/>
          <p:cNvCxnSpPr/>
          <p:nvPr/>
        </p:nvCxnSpPr>
        <p:spPr>
          <a:xfrm>
            <a:off x="6000760" y="1857364"/>
            <a:ext cx="1714512" cy="1588"/>
          </a:xfrm>
          <a:prstGeom prst="line">
            <a:avLst/>
          </a:prstGeom>
          <a:ln>
            <a:headEnd/>
            <a:tailEnd/>
          </a:ln>
        </p:spPr>
        <p:style>
          <a:lnRef idx="1">
            <a:schemeClr val="dk1"/>
          </a:lnRef>
          <a:fillRef idx="0">
            <a:schemeClr val="dk1"/>
          </a:fillRef>
          <a:effectRef idx="0">
            <a:schemeClr val="dk1"/>
          </a:effectRef>
          <a:fontRef idx="minor">
            <a:schemeClr val="tx1"/>
          </a:fontRef>
        </p:style>
      </p:cxnSp>
      <p:pic>
        <p:nvPicPr>
          <p:cNvPr id="43" name="Picture 78" descr="非模块化汇聚交换机"/>
          <p:cNvPicPr>
            <a:picLocks noChangeAspect="1" noChangeArrowheads="1"/>
          </p:cNvPicPr>
          <p:nvPr/>
        </p:nvPicPr>
        <p:blipFill>
          <a:blip r:embed="rId3"/>
          <a:srcRect/>
          <a:stretch>
            <a:fillRect/>
          </a:stretch>
        </p:blipFill>
        <p:spPr bwMode="auto">
          <a:xfrm>
            <a:off x="5376871" y="2266944"/>
            <a:ext cx="409575" cy="304800"/>
          </a:xfrm>
          <a:prstGeom prst="rect">
            <a:avLst/>
          </a:prstGeom>
          <a:noFill/>
          <a:ln w="9525">
            <a:noFill/>
            <a:miter lim="800000"/>
            <a:headEnd/>
            <a:tailEnd/>
          </a:ln>
        </p:spPr>
      </p:pic>
      <p:grpSp>
        <p:nvGrpSpPr>
          <p:cNvPr id="44" name="组合 281"/>
          <p:cNvGrpSpPr/>
          <p:nvPr/>
        </p:nvGrpSpPr>
        <p:grpSpPr>
          <a:xfrm>
            <a:off x="4786314" y="2786058"/>
            <a:ext cx="928694" cy="714380"/>
            <a:chOff x="2714612" y="3429000"/>
            <a:chExt cx="928694" cy="714380"/>
          </a:xfrm>
        </p:grpSpPr>
        <p:grpSp>
          <p:nvGrpSpPr>
            <p:cNvPr id="45" name="组合 282"/>
            <p:cNvGrpSpPr/>
            <p:nvPr/>
          </p:nvGrpSpPr>
          <p:grpSpPr>
            <a:xfrm>
              <a:off x="2714612" y="3786190"/>
              <a:ext cx="428628" cy="357190"/>
              <a:chOff x="5717658" y="6065852"/>
              <a:chExt cx="643503" cy="500062"/>
            </a:xfrm>
          </p:grpSpPr>
          <p:pic>
            <p:nvPicPr>
              <p:cNvPr id="52" name="Picture 53" descr="USB-Key（密钥存储器）"/>
              <p:cNvPicPr>
                <a:picLocks noChangeAspect="1" noChangeArrowheads="1"/>
              </p:cNvPicPr>
              <p:nvPr/>
            </p:nvPicPr>
            <p:blipFill>
              <a:blip r:embed="rId4" cstate="print"/>
              <a:srcRect/>
              <a:stretch>
                <a:fillRect/>
              </a:stretch>
            </p:blipFill>
            <p:spPr bwMode="auto">
              <a:xfrm>
                <a:off x="5717658" y="6215082"/>
                <a:ext cx="283102" cy="209426"/>
              </a:xfrm>
              <a:prstGeom prst="rect">
                <a:avLst/>
              </a:prstGeom>
              <a:noFill/>
              <a:ln w="9525">
                <a:noFill/>
                <a:miter lim="800000"/>
                <a:headEnd/>
                <a:tailEnd/>
              </a:ln>
            </p:spPr>
          </p:pic>
          <p:pic>
            <p:nvPicPr>
              <p:cNvPr id="53" name="Picture 3" descr="D:\work\公司文件\图标\2007锐捷全系列图标库\PC及服务器\PC.gif"/>
              <p:cNvPicPr>
                <a:picLocks noChangeAspect="1" noChangeArrowheads="1"/>
              </p:cNvPicPr>
              <p:nvPr/>
            </p:nvPicPr>
            <p:blipFill>
              <a:blip r:embed="rId5" cstate="print"/>
              <a:srcRect/>
              <a:stretch>
                <a:fillRect/>
              </a:stretch>
            </p:blipFill>
            <p:spPr bwMode="auto">
              <a:xfrm>
                <a:off x="5876973" y="6065852"/>
                <a:ext cx="484188" cy="500062"/>
              </a:xfrm>
              <a:prstGeom prst="rect">
                <a:avLst/>
              </a:prstGeom>
              <a:noFill/>
              <a:ln w="9525">
                <a:noFill/>
                <a:miter lim="800000"/>
                <a:headEnd/>
                <a:tailEnd/>
              </a:ln>
            </p:spPr>
          </p:pic>
        </p:grpSp>
        <p:grpSp>
          <p:nvGrpSpPr>
            <p:cNvPr id="46" name="组合 283"/>
            <p:cNvGrpSpPr/>
            <p:nvPr/>
          </p:nvGrpSpPr>
          <p:grpSpPr>
            <a:xfrm>
              <a:off x="3214678" y="3786190"/>
              <a:ext cx="428628" cy="357190"/>
              <a:chOff x="5717658" y="6065852"/>
              <a:chExt cx="643503" cy="500062"/>
            </a:xfrm>
          </p:grpSpPr>
          <p:pic>
            <p:nvPicPr>
              <p:cNvPr id="50" name="Picture 53" descr="USB-Key（密钥存储器）"/>
              <p:cNvPicPr>
                <a:picLocks noChangeAspect="1" noChangeArrowheads="1"/>
              </p:cNvPicPr>
              <p:nvPr/>
            </p:nvPicPr>
            <p:blipFill>
              <a:blip r:embed="rId4" cstate="print"/>
              <a:srcRect/>
              <a:stretch>
                <a:fillRect/>
              </a:stretch>
            </p:blipFill>
            <p:spPr bwMode="auto">
              <a:xfrm>
                <a:off x="5717658" y="6215082"/>
                <a:ext cx="283102" cy="209426"/>
              </a:xfrm>
              <a:prstGeom prst="rect">
                <a:avLst/>
              </a:prstGeom>
              <a:noFill/>
              <a:ln w="9525">
                <a:noFill/>
                <a:miter lim="800000"/>
                <a:headEnd/>
                <a:tailEnd/>
              </a:ln>
            </p:spPr>
          </p:pic>
          <p:pic>
            <p:nvPicPr>
              <p:cNvPr id="51" name="Picture 3" descr="D:\work\公司文件\图标\2007锐捷全系列图标库\PC及服务器\PC.gif"/>
              <p:cNvPicPr>
                <a:picLocks noChangeAspect="1" noChangeArrowheads="1"/>
              </p:cNvPicPr>
              <p:nvPr/>
            </p:nvPicPr>
            <p:blipFill>
              <a:blip r:embed="rId5" cstate="print"/>
              <a:srcRect/>
              <a:stretch>
                <a:fillRect/>
              </a:stretch>
            </p:blipFill>
            <p:spPr bwMode="auto">
              <a:xfrm>
                <a:off x="5876973" y="6065852"/>
                <a:ext cx="484188" cy="500062"/>
              </a:xfrm>
              <a:prstGeom prst="rect">
                <a:avLst/>
              </a:prstGeom>
              <a:noFill/>
              <a:ln w="9525">
                <a:noFill/>
                <a:miter lim="800000"/>
                <a:headEnd/>
                <a:tailEnd/>
              </a:ln>
            </p:spPr>
          </p:pic>
        </p:grpSp>
        <p:cxnSp>
          <p:nvCxnSpPr>
            <p:cNvPr id="47" name="直接连接符 46"/>
            <p:cNvCxnSpPr>
              <a:endCxn id="53" idx="0"/>
            </p:cNvCxnSpPr>
            <p:nvPr/>
          </p:nvCxnSpPr>
          <p:spPr>
            <a:xfrm rot="5400000">
              <a:off x="2955456" y="3669844"/>
              <a:ext cx="142876" cy="89817"/>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48" name="直接连接符 47"/>
            <p:cNvCxnSpPr/>
            <p:nvPr/>
          </p:nvCxnSpPr>
          <p:spPr>
            <a:xfrm rot="16200000" flipH="1">
              <a:off x="3179753" y="3679827"/>
              <a:ext cx="214314" cy="141288"/>
            </a:xfrm>
            <a:prstGeom prst="line">
              <a:avLst/>
            </a:prstGeom>
            <a:ln>
              <a:headEnd/>
              <a:tailEnd/>
            </a:ln>
          </p:spPr>
          <p:style>
            <a:lnRef idx="1">
              <a:schemeClr val="dk1"/>
            </a:lnRef>
            <a:fillRef idx="0">
              <a:schemeClr val="dk1"/>
            </a:fillRef>
            <a:effectRef idx="0">
              <a:schemeClr val="dk1"/>
            </a:effectRef>
            <a:fontRef idx="minor">
              <a:schemeClr val="tx1"/>
            </a:fontRef>
          </p:style>
        </p:cxnSp>
        <p:pic>
          <p:nvPicPr>
            <p:cNvPr id="49" name="Picture 2" descr="D:\work\公司文件\图标\2007锐捷全系列图标库\交换机类\二层交换机.gif"/>
            <p:cNvPicPr>
              <a:picLocks noChangeAspect="1" noChangeArrowheads="1"/>
            </p:cNvPicPr>
            <p:nvPr/>
          </p:nvPicPr>
          <p:blipFill>
            <a:blip r:embed="rId6"/>
            <a:srcRect/>
            <a:stretch>
              <a:fillRect/>
            </a:stretch>
          </p:blipFill>
          <p:spPr bwMode="auto">
            <a:xfrm>
              <a:off x="3000364" y="3429000"/>
              <a:ext cx="428628" cy="320148"/>
            </a:xfrm>
            <a:prstGeom prst="rect">
              <a:avLst/>
            </a:prstGeom>
            <a:noFill/>
          </p:spPr>
        </p:pic>
      </p:grpSp>
      <p:sp>
        <p:nvSpPr>
          <p:cNvPr id="54" name="Rectangle 18"/>
          <p:cNvSpPr>
            <a:spLocks noChangeArrowheads="1"/>
          </p:cNvSpPr>
          <p:nvPr/>
        </p:nvSpPr>
        <p:spPr bwMode="auto">
          <a:xfrm>
            <a:off x="4714876" y="857232"/>
            <a:ext cx="3500462" cy="2714644"/>
          </a:xfrm>
          <a:prstGeom prst="rect">
            <a:avLst/>
          </a:prstGeom>
          <a:noFill/>
          <a:ln w="9525">
            <a:solidFill>
              <a:schemeClr val="tx1"/>
            </a:solidFill>
            <a:prstDash val="dash"/>
            <a:miter lim="800000"/>
            <a:headEnd/>
            <a:tailEnd/>
          </a:ln>
        </p:spPr>
        <p:txBody>
          <a:bodyPr wrap="none" anchor="ctr"/>
          <a:lstStyle/>
          <a:p>
            <a:endParaRPr lang="zh-CN" altLang="en-US"/>
          </a:p>
        </p:txBody>
      </p:sp>
      <p:pic>
        <p:nvPicPr>
          <p:cNvPr id="55" name="Picture 136" descr="模块化高端交换机"/>
          <p:cNvPicPr>
            <a:picLocks noChangeAspect="1" noChangeArrowheads="1"/>
          </p:cNvPicPr>
          <p:nvPr/>
        </p:nvPicPr>
        <p:blipFill>
          <a:blip r:embed="rId7"/>
          <a:srcRect/>
          <a:stretch>
            <a:fillRect/>
          </a:stretch>
        </p:blipFill>
        <p:spPr bwMode="auto">
          <a:xfrm>
            <a:off x="5715008" y="1714488"/>
            <a:ext cx="328612" cy="358775"/>
          </a:xfrm>
          <a:prstGeom prst="rect">
            <a:avLst/>
          </a:prstGeom>
          <a:noFill/>
          <a:ln w="9525">
            <a:noFill/>
            <a:miter lim="800000"/>
            <a:headEnd/>
            <a:tailEnd/>
          </a:ln>
        </p:spPr>
      </p:pic>
      <p:pic>
        <p:nvPicPr>
          <p:cNvPr id="56" name="Picture 80" descr="高端路由器"/>
          <p:cNvPicPr>
            <a:picLocks noChangeAspect="1" noChangeArrowheads="1"/>
          </p:cNvPicPr>
          <p:nvPr/>
        </p:nvPicPr>
        <p:blipFill>
          <a:blip r:embed="rId8"/>
          <a:srcRect/>
          <a:stretch>
            <a:fillRect/>
          </a:stretch>
        </p:blipFill>
        <p:spPr bwMode="auto">
          <a:xfrm>
            <a:off x="7572396" y="1643050"/>
            <a:ext cx="428625" cy="479425"/>
          </a:xfrm>
          <a:prstGeom prst="rect">
            <a:avLst/>
          </a:prstGeom>
          <a:noFill/>
          <a:ln w="9525">
            <a:noFill/>
            <a:miter lim="800000"/>
            <a:headEnd/>
            <a:tailEnd/>
          </a:ln>
        </p:spPr>
      </p:pic>
      <p:sp>
        <p:nvSpPr>
          <p:cNvPr id="57" name="AutoShape 124"/>
          <p:cNvSpPr>
            <a:spLocks noChangeArrowheads="1"/>
          </p:cNvSpPr>
          <p:nvPr/>
        </p:nvSpPr>
        <p:spPr bwMode="auto">
          <a:xfrm>
            <a:off x="7286644" y="1714488"/>
            <a:ext cx="144462" cy="360362"/>
          </a:xfrm>
          <a:prstGeom prst="cube">
            <a:avLst>
              <a:gd name="adj" fmla="val 25000"/>
            </a:avLst>
          </a:prstGeom>
          <a:solidFill>
            <a:srgbClr val="66FF33"/>
          </a:solidFill>
          <a:ln w="9525">
            <a:noFill/>
            <a:miter lim="800000"/>
            <a:headEnd/>
            <a:tailEnd/>
          </a:ln>
          <a:effectLst>
            <a:prstShdw prst="shdw17" dist="17961" dir="2700000">
              <a:srgbClr val="66FF33">
                <a:gamma/>
                <a:shade val="60000"/>
                <a:invGamma/>
              </a:srgbClr>
            </a:prstShdw>
          </a:effectLst>
        </p:spPr>
        <p:txBody>
          <a:bodyPr wrap="none" anchor="ctr"/>
          <a:lstStyle/>
          <a:p>
            <a:pPr algn="ctr"/>
            <a:endParaRPr lang="zh-CN" altLang="zh-CN" sz="2400">
              <a:latin typeface="Times New Roman" pitchFamily="18" charset="0"/>
              <a:ea typeface="华文细黑" pitchFamily="2" charset="-122"/>
            </a:endParaRPr>
          </a:p>
        </p:txBody>
      </p:sp>
      <p:pic>
        <p:nvPicPr>
          <p:cNvPr id="58" name="Picture 78" descr="非模块化汇聚交换机"/>
          <p:cNvPicPr>
            <a:picLocks noChangeAspect="1" noChangeArrowheads="1"/>
          </p:cNvPicPr>
          <p:nvPr/>
        </p:nvPicPr>
        <p:blipFill>
          <a:blip r:embed="rId3"/>
          <a:srcRect/>
          <a:stretch>
            <a:fillRect/>
          </a:stretch>
        </p:blipFill>
        <p:spPr bwMode="auto">
          <a:xfrm>
            <a:off x="5929322" y="2266944"/>
            <a:ext cx="409575" cy="304800"/>
          </a:xfrm>
          <a:prstGeom prst="rect">
            <a:avLst/>
          </a:prstGeom>
          <a:noFill/>
          <a:ln w="9525">
            <a:noFill/>
            <a:miter lim="800000"/>
            <a:headEnd/>
            <a:tailEnd/>
          </a:ln>
        </p:spPr>
      </p:pic>
      <p:grpSp>
        <p:nvGrpSpPr>
          <p:cNvPr id="59" name="组合 281"/>
          <p:cNvGrpSpPr/>
          <p:nvPr/>
        </p:nvGrpSpPr>
        <p:grpSpPr>
          <a:xfrm>
            <a:off x="5857884" y="2786058"/>
            <a:ext cx="928694" cy="714380"/>
            <a:chOff x="2714612" y="3429000"/>
            <a:chExt cx="928694" cy="714380"/>
          </a:xfrm>
        </p:grpSpPr>
        <p:grpSp>
          <p:nvGrpSpPr>
            <p:cNvPr id="60" name="组合 282"/>
            <p:cNvGrpSpPr/>
            <p:nvPr/>
          </p:nvGrpSpPr>
          <p:grpSpPr>
            <a:xfrm>
              <a:off x="2714612" y="3786190"/>
              <a:ext cx="428628" cy="357190"/>
              <a:chOff x="5717658" y="6065852"/>
              <a:chExt cx="643503" cy="500062"/>
            </a:xfrm>
          </p:grpSpPr>
          <p:pic>
            <p:nvPicPr>
              <p:cNvPr id="67" name="Picture 53" descr="USB-Key（密钥存储器）"/>
              <p:cNvPicPr>
                <a:picLocks noChangeAspect="1" noChangeArrowheads="1"/>
              </p:cNvPicPr>
              <p:nvPr/>
            </p:nvPicPr>
            <p:blipFill>
              <a:blip r:embed="rId4" cstate="print"/>
              <a:srcRect/>
              <a:stretch>
                <a:fillRect/>
              </a:stretch>
            </p:blipFill>
            <p:spPr bwMode="auto">
              <a:xfrm>
                <a:off x="5717658" y="6215082"/>
                <a:ext cx="283102" cy="209426"/>
              </a:xfrm>
              <a:prstGeom prst="rect">
                <a:avLst/>
              </a:prstGeom>
              <a:noFill/>
              <a:ln w="9525">
                <a:noFill/>
                <a:miter lim="800000"/>
                <a:headEnd/>
                <a:tailEnd/>
              </a:ln>
            </p:spPr>
          </p:pic>
          <p:pic>
            <p:nvPicPr>
              <p:cNvPr id="68" name="Picture 3" descr="D:\work\公司文件\图标\2007锐捷全系列图标库\PC及服务器\PC.gif"/>
              <p:cNvPicPr>
                <a:picLocks noChangeAspect="1" noChangeArrowheads="1"/>
              </p:cNvPicPr>
              <p:nvPr/>
            </p:nvPicPr>
            <p:blipFill>
              <a:blip r:embed="rId5" cstate="print"/>
              <a:srcRect/>
              <a:stretch>
                <a:fillRect/>
              </a:stretch>
            </p:blipFill>
            <p:spPr bwMode="auto">
              <a:xfrm>
                <a:off x="5876973" y="6065852"/>
                <a:ext cx="484188" cy="500062"/>
              </a:xfrm>
              <a:prstGeom prst="rect">
                <a:avLst/>
              </a:prstGeom>
              <a:noFill/>
              <a:ln w="9525">
                <a:noFill/>
                <a:miter lim="800000"/>
                <a:headEnd/>
                <a:tailEnd/>
              </a:ln>
            </p:spPr>
          </p:pic>
        </p:grpSp>
        <p:grpSp>
          <p:nvGrpSpPr>
            <p:cNvPr id="61" name="组合 283"/>
            <p:cNvGrpSpPr/>
            <p:nvPr/>
          </p:nvGrpSpPr>
          <p:grpSpPr>
            <a:xfrm>
              <a:off x="3214678" y="3786190"/>
              <a:ext cx="428628" cy="357190"/>
              <a:chOff x="5717658" y="6065852"/>
              <a:chExt cx="643503" cy="500062"/>
            </a:xfrm>
          </p:grpSpPr>
          <p:pic>
            <p:nvPicPr>
              <p:cNvPr id="65" name="Picture 53" descr="USB-Key（密钥存储器）"/>
              <p:cNvPicPr>
                <a:picLocks noChangeAspect="1" noChangeArrowheads="1"/>
              </p:cNvPicPr>
              <p:nvPr/>
            </p:nvPicPr>
            <p:blipFill>
              <a:blip r:embed="rId4" cstate="print"/>
              <a:srcRect/>
              <a:stretch>
                <a:fillRect/>
              </a:stretch>
            </p:blipFill>
            <p:spPr bwMode="auto">
              <a:xfrm>
                <a:off x="5717658" y="6215082"/>
                <a:ext cx="283102" cy="209426"/>
              </a:xfrm>
              <a:prstGeom prst="rect">
                <a:avLst/>
              </a:prstGeom>
              <a:noFill/>
              <a:ln w="9525">
                <a:noFill/>
                <a:miter lim="800000"/>
                <a:headEnd/>
                <a:tailEnd/>
              </a:ln>
            </p:spPr>
          </p:pic>
          <p:pic>
            <p:nvPicPr>
              <p:cNvPr id="66" name="Picture 3" descr="D:\work\公司文件\图标\2007锐捷全系列图标库\PC及服务器\PC.gif"/>
              <p:cNvPicPr>
                <a:picLocks noChangeAspect="1" noChangeArrowheads="1"/>
              </p:cNvPicPr>
              <p:nvPr/>
            </p:nvPicPr>
            <p:blipFill>
              <a:blip r:embed="rId5" cstate="print"/>
              <a:srcRect/>
              <a:stretch>
                <a:fillRect/>
              </a:stretch>
            </p:blipFill>
            <p:spPr bwMode="auto">
              <a:xfrm>
                <a:off x="5876973" y="6065852"/>
                <a:ext cx="484188" cy="500062"/>
              </a:xfrm>
              <a:prstGeom prst="rect">
                <a:avLst/>
              </a:prstGeom>
              <a:noFill/>
              <a:ln w="9525">
                <a:noFill/>
                <a:miter lim="800000"/>
                <a:headEnd/>
                <a:tailEnd/>
              </a:ln>
            </p:spPr>
          </p:pic>
        </p:grpSp>
        <p:cxnSp>
          <p:nvCxnSpPr>
            <p:cNvPr id="62" name="直接连接符 61"/>
            <p:cNvCxnSpPr>
              <a:endCxn id="68" idx="0"/>
            </p:cNvCxnSpPr>
            <p:nvPr/>
          </p:nvCxnSpPr>
          <p:spPr>
            <a:xfrm rot="5400000">
              <a:off x="2955456" y="3669844"/>
              <a:ext cx="142876" cy="89817"/>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63" name="直接连接符 62"/>
            <p:cNvCxnSpPr/>
            <p:nvPr/>
          </p:nvCxnSpPr>
          <p:spPr>
            <a:xfrm rot="16200000" flipH="1">
              <a:off x="3179753" y="3679827"/>
              <a:ext cx="214314" cy="141288"/>
            </a:xfrm>
            <a:prstGeom prst="line">
              <a:avLst/>
            </a:prstGeom>
            <a:ln>
              <a:headEnd/>
              <a:tailEnd/>
            </a:ln>
          </p:spPr>
          <p:style>
            <a:lnRef idx="1">
              <a:schemeClr val="dk1"/>
            </a:lnRef>
            <a:fillRef idx="0">
              <a:schemeClr val="dk1"/>
            </a:fillRef>
            <a:effectRef idx="0">
              <a:schemeClr val="dk1"/>
            </a:effectRef>
            <a:fontRef idx="minor">
              <a:schemeClr val="tx1"/>
            </a:fontRef>
          </p:style>
        </p:cxnSp>
        <p:pic>
          <p:nvPicPr>
            <p:cNvPr id="64" name="Picture 2" descr="D:\work\公司文件\图标\2007锐捷全系列图标库\交换机类\二层交换机.gif"/>
            <p:cNvPicPr>
              <a:picLocks noChangeAspect="1" noChangeArrowheads="1"/>
            </p:cNvPicPr>
            <p:nvPr/>
          </p:nvPicPr>
          <p:blipFill>
            <a:blip r:embed="rId6"/>
            <a:srcRect/>
            <a:stretch>
              <a:fillRect/>
            </a:stretch>
          </p:blipFill>
          <p:spPr bwMode="auto">
            <a:xfrm>
              <a:off x="3000364" y="3429000"/>
              <a:ext cx="428628" cy="320148"/>
            </a:xfrm>
            <a:prstGeom prst="rect">
              <a:avLst/>
            </a:prstGeom>
            <a:noFill/>
          </p:spPr>
        </p:pic>
      </p:grpSp>
      <p:grpSp>
        <p:nvGrpSpPr>
          <p:cNvPr id="69" name="组合 85"/>
          <p:cNvGrpSpPr/>
          <p:nvPr/>
        </p:nvGrpSpPr>
        <p:grpSpPr>
          <a:xfrm>
            <a:off x="6643702" y="1643050"/>
            <a:ext cx="571504" cy="500066"/>
            <a:chOff x="5715009" y="4929198"/>
            <a:chExt cx="643626" cy="587522"/>
          </a:xfrm>
        </p:grpSpPr>
        <p:pic>
          <p:nvPicPr>
            <p:cNvPr id="70" name="Picture 19" descr="高端路由器"/>
            <p:cNvPicPr>
              <a:picLocks noChangeAspect="1" noChangeArrowheads="1"/>
            </p:cNvPicPr>
            <p:nvPr/>
          </p:nvPicPr>
          <p:blipFill>
            <a:blip r:embed="rId9" cstate="print"/>
            <a:srcRect/>
            <a:stretch>
              <a:fillRect/>
            </a:stretch>
          </p:blipFill>
          <p:spPr bwMode="auto">
            <a:xfrm>
              <a:off x="5717088" y="5006975"/>
              <a:ext cx="561572" cy="422275"/>
            </a:xfrm>
            <a:prstGeom prst="rect">
              <a:avLst/>
            </a:prstGeom>
            <a:noFill/>
            <a:ln w="9525">
              <a:noFill/>
              <a:miter lim="800000"/>
              <a:headEnd/>
              <a:tailEnd/>
            </a:ln>
          </p:spPr>
        </p:pic>
        <p:pic>
          <p:nvPicPr>
            <p:cNvPr id="71" name="Picture 53" descr="USB-Key（密钥存储器）"/>
            <p:cNvPicPr>
              <a:picLocks noChangeAspect="1" noChangeArrowheads="1"/>
            </p:cNvPicPr>
            <p:nvPr/>
          </p:nvPicPr>
          <p:blipFill>
            <a:blip r:embed="rId10" cstate="print"/>
            <a:srcRect/>
            <a:stretch>
              <a:fillRect/>
            </a:stretch>
          </p:blipFill>
          <p:spPr bwMode="auto">
            <a:xfrm>
              <a:off x="6000760" y="5286388"/>
              <a:ext cx="357875" cy="230332"/>
            </a:xfrm>
            <a:prstGeom prst="rect">
              <a:avLst/>
            </a:prstGeom>
            <a:noFill/>
            <a:ln w="9525">
              <a:noFill/>
              <a:miter lim="800000"/>
              <a:headEnd/>
              <a:tailEnd/>
            </a:ln>
          </p:spPr>
        </p:pic>
        <p:sp>
          <p:nvSpPr>
            <p:cNvPr id="72" name="矩形 71"/>
            <p:cNvSpPr/>
            <p:nvPr/>
          </p:nvSpPr>
          <p:spPr>
            <a:xfrm>
              <a:off x="5715009" y="4929198"/>
              <a:ext cx="571504" cy="57150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3" name="Line 3"/>
          <p:cNvSpPr>
            <a:spLocks noChangeShapeType="1"/>
          </p:cNvSpPr>
          <p:nvPr/>
        </p:nvSpPr>
        <p:spPr bwMode="auto">
          <a:xfrm flipH="1">
            <a:off x="6643702" y="2071678"/>
            <a:ext cx="214314" cy="1000132"/>
          </a:xfrm>
          <a:prstGeom prst="line">
            <a:avLst/>
          </a:prstGeom>
          <a:noFill/>
          <a:ln w="9525">
            <a:solidFill>
              <a:srgbClr val="FF0000"/>
            </a:solidFill>
            <a:round/>
            <a:headEnd type="triangle" w="med" len="med"/>
            <a:tailEnd type="triangle" w="med" len="med"/>
          </a:ln>
          <a:effectLst>
            <a:prstShdw prst="shdw17" dist="17961" dir="2700000">
              <a:srgbClr val="990000"/>
            </a:prstShdw>
          </a:effectLst>
        </p:spPr>
        <p:txBody>
          <a:bodyPr wrap="square" anchor="ctr">
            <a:spAutoFit/>
          </a:bodyPr>
          <a:lstStyle/>
          <a:p>
            <a:endParaRPr lang="zh-CN" altLang="en-US" sz="1200"/>
          </a:p>
        </p:txBody>
      </p:sp>
      <p:grpSp>
        <p:nvGrpSpPr>
          <p:cNvPr id="74" name="组合 96"/>
          <p:cNvGrpSpPr/>
          <p:nvPr/>
        </p:nvGrpSpPr>
        <p:grpSpPr>
          <a:xfrm>
            <a:off x="6143636" y="1714488"/>
            <a:ext cx="500066" cy="363538"/>
            <a:chOff x="6072198" y="4714884"/>
            <a:chExt cx="500066" cy="363538"/>
          </a:xfrm>
        </p:grpSpPr>
        <p:pic>
          <p:nvPicPr>
            <p:cNvPr id="75" name="Picture 29" descr="防火墙1"/>
            <p:cNvPicPr>
              <a:picLocks noChangeAspect="1" noChangeArrowheads="1"/>
            </p:cNvPicPr>
            <p:nvPr/>
          </p:nvPicPr>
          <p:blipFill>
            <a:blip r:embed="rId2"/>
            <a:srcRect/>
            <a:stretch>
              <a:fillRect/>
            </a:stretch>
          </p:blipFill>
          <p:spPr bwMode="auto">
            <a:xfrm>
              <a:off x="6072198" y="4714884"/>
              <a:ext cx="325437" cy="363538"/>
            </a:xfrm>
            <a:prstGeom prst="rect">
              <a:avLst/>
            </a:prstGeom>
            <a:noFill/>
            <a:ln w="9525">
              <a:noFill/>
              <a:miter lim="800000"/>
              <a:headEnd/>
              <a:tailEnd/>
            </a:ln>
          </p:spPr>
        </p:pic>
        <p:pic>
          <p:nvPicPr>
            <p:cNvPr id="76" name="Picture 53" descr="USB-Key（密钥存储器）"/>
            <p:cNvPicPr>
              <a:picLocks noChangeAspect="1" noChangeArrowheads="1"/>
            </p:cNvPicPr>
            <p:nvPr/>
          </p:nvPicPr>
          <p:blipFill>
            <a:blip r:embed="rId10" cstate="print"/>
            <a:srcRect/>
            <a:stretch>
              <a:fillRect/>
            </a:stretch>
          </p:blipFill>
          <p:spPr bwMode="auto">
            <a:xfrm>
              <a:off x="6254491" y="4786322"/>
              <a:ext cx="317773" cy="196046"/>
            </a:xfrm>
            <a:prstGeom prst="rect">
              <a:avLst/>
            </a:prstGeom>
            <a:noFill/>
            <a:ln w="9525">
              <a:noFill/>
              <a:miter lim="800000"/>
              <a:headEnd/>
              <a:tailEnd/>
            </a:ln>
          </p:spPr>
        </p:pic>
        <p:sp>
          <p:nvSpPr>
            <p:cNvPr id="77" name="矩形 76"/>
            <p:cNvSpPr/>
            <p:nvPr/>
          </p:nvSpPr>
          <p:spPr>
            <a:xfrm>
              <a:off x="6072198" y="4714884"/>
              <a:ext cx="428628" cy="35719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8" name="直接连接符 77"/>
          <p:cNvCxnSpPr/>
          <p:nvPr/>
        </p:nvCxnSpPr>
        <p:spPr>
          <a:xfrm rot="16200000" flipH="1">
            <a:off x="1755755" y="5113349"/>
            <a:ext cx="928694" cy="417516"/>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79" name="直接连接符 78"/>
          <p:cNvCxnSpPr/>
          <p:nvPr/>
        </p:nvCxnSpPr>
        <p:spPr>
          <a:xfrm rot="5400000">
            <a:off x="1179489" y="5106999"/>
            <a:ext cx="928694" cy="430216"/>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80" name="直接连接符 79"/>
          <p:cNvCxnSpPr/>
          <p:nvPr/>
        </p:nvCxnSpPr>
        <p:spPr>
          <a:xfrm>
            <a:off x="2071670" y="4714884"/>
            <a:ext cx="1714512" cy="1588"/>
          </a:xfrm>
          <a:prstGeom prst="line">
            <a:avLst/>
          </a:prstGeom>
          <a:ln>
            <a:headEnd/>
            <a:tailEnd/>
          </a:ln>
        </p:spPr>
        <p:style>
          <a:lnRef idx="1">
            <a:schemeClr val="dk1"/>
          </a:lnRef>
          <a:fillRef idx="0">
            <a:schemeClr val="dk1"/>
          </a:fillRef>
          <a:effectRef idx="0">
            <a:schemeClr val="dk1"/>
          </a:effectRef>
          <a:fontRef idx="minor">
            <a:schemeClr val="tx1"/>
          </a:fontRef>
        </p:style>
      </p:cxnSp>
      <p:grpSp>
        <p:nvGrpSpPr>
          <p:cNvPr id="81" name="组合 281"/>
          <p:cNvGrpSpPr/>
          <p:nvPr/>
        </p:nvGrpSpPr>
        <p:grpSpPr>
          <a:xfrm>
            <a:off x="857224" y="5643578"/>
            <a:ext cx="928694" cy="714380"/>
            <a:chOff x="2714612" y="3429000"/>
            <a:chExt cx="928694" cy="714380"/>
          </a:xfrm>
        </p:grpSpPr>
        <p:grpSp>
          <p:nvGrpSpPr>
            <p:cNvPr id="82" name="组合 282"/>
            <p:cNvGrpSpPr/>
            <p:nvPr/>
          </p:nvGrpSpPr>
          <p:grpSpPr>
            <a:xfrm>
              <a:off x="2714612" y="3786190"/>
              <a:ext cx="428628" cy="357190"/>
              <a:chOff x="5717658" y="6065852"/>
              <a:chExt cx="643503" cy="500062"/>
            </a:xfrm>
          </p:grpSpPr>
          <p:pic>
            <p:nvPicPr>
              <p:cNvPr id="89" name="Picture 53" descr="USB-Key（密钥存储器）"/>
              <p:cNvPicPr>
                <a:picLocks noChangeAspect="1" noChangeArrowheads="1"/>
              </p:cNvPicPr>
              <p:nvPr/>
            </p:nvPicPr>
            <p:blipFill>
              <a:blip r:embed="rId4" cstate="print"/>
              <a:srcRect/>
              <a:stretch>
                <a:fillRect/>
              </a:stretch>
            </p:blipFill>
            <p:spPr bwMode="auto">
              <a:xfrm>
                <a:off x="5717658" y="6215082"/>
                <a:ext cx="283102" cy="209426"/>
              </a:xfrm>
              <a:prstGeom prst="rect">
                <a:avLst/>
              </a:prstGeom>
              <a:noFill/>
              <a:ln w="9525">
                <a:noFill/>
                <a:miter lim="800000"/>
                <a:headEnd/>
                <a:tailEnd/>
              </a:ln>
            </p:spPr>
          </p:pic>
          <p:pic>
            <p:nvPicPr>
              <p:cNvPr id="90" name="Picture 3" descr="D:\work\公司文件\图标\2007锐捷全系列图标库\PC及服务器\PC.gif"/>
              <p:cNvPicPr>
                <a:picLocks noChangeAspect="1" noChangeArrowheads="1"/>
              </p:cNvPicPr>
              <p:nvPr/>
            </p:nvPicPr>
            <p:blipFill>
              <a:blip r:embed="rId5" cstate="print"/>
              <a:srcRect/>
              <a:stretch>
                <a:fillRect/>
              </a:stretch>
            </p:blipFill>
            <p:spPr bwMode="auto">
              <a:xfrm>
                <a:off x="5876973" y="6065852"/>
                <a:ext cx="484188" cy="500062"/>
              </a:xfrm>
              <a:prstGeom prst="rect">
                <a:avLst/>
              </a:prstGeom>
              <a:noFill/>
              <a:ln w="9525">
                <a:noFill/>
                <a:miter lim="800000"/>
                <a:headEnd/>
                <a:tailEnd/>
              </a:ln>
            </p:spPr>
          </p:pic>
        </p:grpSp>
        <p:grpSp>
          <p:nvGrpSpPr>
            <p:cNvPr id="83" name="组合 283"/>
            <p:cNvGrpSpPr/>
            <p:nvPr/>
          </p:nvGrpSpPr>
          <p:grpSpPr>
            <a:xfrm>
              <a:off x="3214678" y="3786190"/>
              <a:ext cx="428628" cy="357190"/>
              <a:chOff x="5717658" y="6065852"/>
              <a:chExt cx="643503" cy="500062"/>
            </a:xfrm>
          </p:grpSpPr>
          <p:pic>
            <p:nvPicPr>
              <p:cNvPr id="87" name="Picture 53" descr="USB-Key（密钥存储器）"/>
              <p:cNvPicPr>
                <a:picLocks noChangeAspect="1" noChangeArrowheads="1"/>
              </p:cNvPicPr>
              <p:nvPr/>
            </p:nvPicPr>
            <p:blipFill>
              <a:blip r:embed="rId4" cstate="print"/>
              <a:srcRect/>
              <a:stretch>
                <a:fillRect/>
              </a:stretch>
            </p:blipFill>
            <p:spPr bwMode="auto">
              <a:xfrm>
                <a:off x="5717658" y="6215082"/>
                <a:ext cx="283102" cy="209426"/>
              </a:xfrm>
              <a:prstGeom prst="rect">
                <a:avLst/>
              </a:prstGeom>
              <a:noFill/>
              <a:ln w="9525">
                <a:noFill/>
                <a:miter lim="800000"/>
                <a:headEnd/>
                <a:tailEnd/>
              </a:ln>
            </p:spPr>
          </p:pic>
          <p:pic>
            <p:nvPicPr>
              <p:cNvPr id="88" name="Picture 3" descr="D:\work\公司文件\图标\2007锐捷全系列图标库\PC及服务器\PC.gif"/>
              <p:cNvPicPr>
                <a:picLocks noChangeAspect="1" noChangeArrowheads="1"/>
              </p:cNvPicPr>
              <p:nvPr/>
            </p:nvPicPr>
            <p:blipFill>
              <a:blip r:embed="rId5" cstate="print"/>
              <a:srcRect/>
              <a:stretch>
                <a:fillRect/>
              </a:stretch>
            </p:blipFill>
            <p:spPr bwMode="auto">
              <a:xfrm>
                <a:off x="5876973" y="6065852"/>
                <a:ext cx="484188" cy="500062"/>
              </a:xfrm>
              <a:prstGeom prst="rect">
                <a:avLst/>
              </a:prstGeom>
              <a:noFill/>
              <a:ln w="9525">
                <a:noFill/>
                <a:miter lim="800000"/>
                <a:headEnd/>
                <a:tailEnd/>
              </a:ln>
            </p:spPr>
          </p:pic>
        </p:grpSp>
        <p:cxnSp>
          <p:nvCxnSpPr>
            <p:cNvPr id="84" name="直接连接符 83"/>
            <p:cNvCxnSpPr>
              <a:endCxn id="90" idx="0"/>
            </p:cNvCxnSpPr>
            <p:nvPr/>
          </p:nvCxnSpPr>
          <p:spPr>
            <a:xfrm rot="5400000">
              <a:off x="2955456" y="3669844"/>
              <a:ext cx="142876" cy="89817"/>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85" name="直接连接符 84"/>
            <p:cNvCxnSpPr/>
            <p:nvPr/>
          </p:nvCxnSpPr>
          <p:spPr>
            <a:xfrm rot="16200000" flipH="1">
              <a:off x="3179753" y="3679827"/>
              <a:ext cx="214314" cy="141288"/>
            </a:xfrm>
            <a:prstGeom prst="line">
              <a:avLst/>
            </a:prstGeom>
            <a:ln>
              <a:headEnd/>
              <a:tailEnd/>
            </a:ln>
          </p:spPr>
          <p:style>
            <a:lnRef idx="1">
              <a:schemeClr val="dk1"/>
            </a:lnRef>
            <a:fillRef idx="0">
              <a:schemeClr val="dk1"/>
            </a:fillRef>
            <a:effectRef idx="0">
              <a:schemeClr val="dk1"/>
            </a:effectRef>
            <a:fontRef idx="minor">
              <a:schemeClr val="tx1"/>
            </a:fontRef>
          </p:style>
        </p:cxnSp>
        <p:pic>
          <p:nvPicPr>
            <p:cNvPr id="86" name="Picture 2" descr="D:\work\公司文件\图标\2007锐捷全系列图标库\交换机类\二层交换机.gif"/>
            <p:cNvPicPr>
              <a:picLocks noChangeAspect="1" noChangeArrowheads="1"/>
            </p:cNvPicPr>
            <p:nvPr/>
          </p:nvPicPr>
          <p:blipFill>
            <a:blip r:embed="rId6"/>
            <a:srcRect/>
            <a:stretch>
              <a:fillRect/>
            </a:stretch>
          </p:blipFill>
          <p:spPr bwMode="auto">
            <a:xfrm>
              <a:off x="3000364" y="3429000"/>
              <a:ext cx="428628" cy="320148"/>
            </a:xfrm>
            <a:prstGeom prst="rect">
              <a:avLst/>
            </a:prstGeom>
            <a:noFill/>
          </p:spPr>
        </p:pic>
      </p:grpSp>
      <p:sp>
        <p:nvSpPr>
          <p:cNvPr id="91" name="Rectangle 18"/>
          <p:cNvSpPr>
            <a:spLocks noChangeArrowheads="1"/>
          </p:cNvSpPr>
          <p:nvPr/>
        </p:nvSpPr>
        <p:spPr bwMode="auto">
          <a:xfrm>
            <a:off x="785786" y="3714752"/>
            <a:ext cx="3500462" cy="2714644"/>
          </a:xfrm>
          <a:prstGeom prst="rect">
            <a:avLst/>
          </a:prstGeom>
          <a:noFill/>
          <a:ln w="9525">
            <a:solidFill>
              <a:schemeClr val="tx1"/>
            </a:solidFill>
            <a:prstDash val="dash"/>
            <a:miter lim="800000"/>
            <a:headEnd/>
            <a:tailEnd/>
          </a:ln>
        </p:spPr>
        <p:txBody>
          <a:bodyPr wrap="none" anchor="ctr"/>
          <a:lstStyle/>
          <a:p>
            <a:endParaRPr lang="zh-CN" altLang="en-US"/>
          </a:p>
        </p:txBody>
      </p:sp>
      <p:pic>
        <p:nvPicPr>
          <p:cNvPr id="92" name="Picture 80" descr="高端路由器"/>
          <p:cNvPicPr>
            <a:picLocks noChangeAspect="1" noChangeArrowheads="1"/>
          </p:cNvPicPr>
          <p:nvPr/>
        </p:nvPicPr>
        <p:blipFill>
          <a:blip r:embed="rId8"/>
          <a:srcRect/>
          <a:stretch>
            <a:fillRect/>
          </a:stretch>
        </p:blipFill>
        <p:spPr bwMode="auto">
          <a:xfrm>
            <a:off x="3643306" y="4500570"/>
            <a:ext cx="428625" cy="479425"/>
          </a:xfrm>
          <a:prstGeom prst="rect">
            <a:avLst/>
          </a:prstGeom>
          <a:noFill/>
          <a:ln w="9525">
            <a:noFill/>
            <a:miter lim="800000"/>
            <a:headEnd/>
            <a:tailEnd/>
          </a:ln>
        </p:spPr>
      </p:pic>
      <p:sp>
        <p:nvSpPr>
          <p:cNvPr id="93" name="AutoShape 124"/>
          <p:cNvSpPr>
            <a:spLocks noChangeArrowheads="1"/>
          </p:cNvSpPr>
          <p:nvPr/>
        </p:nvSpPr>
        <p:spPr bwMode="auto">
          <a:xfrm>
            <a:off x="3357554" y="4572008"/>
            <a:ext cx="144462" cy="360362"/>
          </a:xfrm>
          <a:prstGeom prst="cube">
            <a:avLst>
              <a:gd name="adj" fmla="val 25000"/>
            </a:avLst>
          </a:prstGeom>
          <a:solidFill>
            <a:srgbClr val="66FF33"/>
          </a:solidFill>
          <a:ln w="9525">
            <a:noFill/>
            <a:miter lim="800000"/>
            <a:headEnd/>
            <a:tailEnd/>
          </a:ln>
          <a:effectLst>
            <a:prstShdw prst="shdw17" dist="17961" dir="2700000">
              <a:srgbClr val="66FF33">
                <a:gamma/>
                <a:shade val="60000"/>
                <a:invGamma/>
              </a:srgbClr>
            </a:prstShdw>
          </a:effectLst>
        </p:spPr>
        <p:txBody>
          <a:bodyPr wrap="none" anchor="ctr"/>
          <a:lstStyle/>
          <a:p>
            <a:pPr algn="ctr"/>
            <a:endParaRPr lang="zh-CN" altLang="zh-CN" sz="2400">
              <a:latin typeface="Times New Roman" pitchFamily="18" charset="0"/>
              <a:ea typeface="华文细黑" pitchFamily="2" charset="-122"/>
            </a:endParaRPr>
          </a:p>
        </p:txBody>
      </p:sp>
      <p:grpSp>
        <p:nvGrpSpPr>
          <p:cNvPr id="94" name="组合 281"/>
          <p:cNvGrpSpPr/>
          <p:nvPr/>
        </p:nvGrpSpPr>
        <p:grpSpPr>
          <a:xfrm>
            <a:off x="1928794" y="5643578"/>
            <a:ext cx="928694" cy="714380"/>
            <a:chOff x="2714612" y="3429000"/>
            <a:chExt cx="928694" cy="714380"/>
          </a:xfrm>
        </p:grpSpPr>
        <p:grpSp>
          <p:nvGrpSpPr>
            <p:cNvPr id="95" name="组合 282"/>
            <p:cNvGrpSpPr/>
            <p:nvPr/>
          </p:nvGrpSpPr>
          <p:grpSpPr>
            <a:xfrm>
              <a:off x="2714612" y="3786190"/>
              <a:ext cx="428628" cy="357190"/>
              <a:chOff x="5717658" y="6065852"/>
              <a:chExt cx="643503" cy="500062"/>
            </a:xfrm>
          </p:grpSpPr>
          <p:pic>
            <p:nvPicPr>
              <p:cNvPr id="102" name="Picture 53" descr="USB-Key（密钥存储器）"/>
              <p:cNvPicPr>
                <a:picLocks noChangeAspect="1" noChangeArrowheads="1"/>
              </p:cNvPicPr>
              <p:nvPr/>
            </p:nvPicPr>
            <p:blipFill>
              <a:blip r:embed="rId4" cstate="print"/>
              <a:srcRect/>
              <a:stretch>
                <a:fillRect/>
              </a:stretch>
            </p:blipFill>
            <p:spPr bwMode="auto">
              <a:xfrm>
                <a:off x="5717658" y="6215082"/>
                <a:ext cx="283102" cy="209426"/>
              </a:xfrm>
              <a:prstGeom prst="rect">
                <a:avLst/>
              </a:prstGeom>
              <a:noFill/>
              <a:ln w="9525">
                <a:noFill/>
                <a:miter lim="800000"/>
                <a:headEnd/>
                <a:tailEnd/>
              </a:ln>
            </p:spPr>
          </p:pic>
          <p:pic>
            <p:nvPicPr>
              <p:cNvPr id="103" name="Picture 3" descr="D:\work\公司文件\图标\2007锐捷全系列图标库\PC及服务器\PC.gif"/>
              <p:cNvPicPr>
                <a:picLocks noChangeAspect="1" noChangeArrowheads="1"/>
              </p:cNvPicPr>
              <p:nvPr/>
            </p:nvPicPr>
            <p:blipFill>
              <a:blip r:embed="rId5" cstate="print"/>
              <a:srcRect/>
              <a:stretch>
                <a:fillRect/>
              </a:stretch>
            </p:blipFill>
            <p:spPr bwMode="auto">
              <a:xfrm>
                <a:off x="5876973" y="6065852"/>
                <a:ext cx="484188" cy="500062"/>
              </a:xfrm>
              <a:prstGeom prst="rect">
                <a:avLst/>
              </a:prstGeom>
              <a:noFill/>
              <a:ln w="9525">
                <a:noFill/>
                <a:miter lim="800000"/>
                <a:headEnd/>
                <a:tailEnd/>
              </a:ln>
            </p:spPr>
          </p:pic>
        </p:grpSp>
        <p:grpSp>
          <p:nvGrpSpPr>
            <p:cNvPr id="96" name="组合 283"/>
            <p:cNvGrpSpPr/>
            <p:nvPr/>
          </p:nvGrpSpPr>
          <p:grpSpPr>
            <a:xfrm>
              <a:off x="3214678" y="3786190"/>
              <a:ext cx="428628" cy="357190"/>
              <a:chOff x="5717658" y="6065852"/>
              <a:chExt cx="643503" cy="500062"/>
            </a:xfrm>
          </p:grpSpPr>
          <p:pic>
            <p:nvPicPr>
              <p:cNvPr id="100" name="Picture 53" descr="USB-Key（密钥存储器）"/>
              <p:cNvPicPr>
                <a:picLocks noChangeAspect="1" noChangeArrowheads="1"/>
              </p:cNvPicPr>
              <p:nvPr/>
            </p:nvPicPr>
            <p:blipFill>
              <a:blip r:embed="rId4" cstate="print"/>
              <a:srcRect/>
              <a:stretch>
                <a:fillRect/>
              </a:stretch>
            </p:blipFill>
            <p:spPr bwMode="auto">
              <a:xfrm>
                <a:off x="5717658" y="6215082"/>
                <a:ext cx="283102" cy="209426"/>
              </a:xfrm>
              <a:prstGeom prst="rect">
                <a:avLst/>
              </a:prstGeom>
              <a:noFill/>
              <a:ln w="9525">
                <a:noFill/>
                <a:miter lim="800000"/>
                <a:headEnd/>
                <a:tailEnd/>
              </a:ln>
            </p:spPr>
          </p:pic>
          <p:pic>
            <p:nvPicPr>
              <p:cNvPr id="101" name="Picture 3" descr="D:\work\公司文件\图标\2007锐捷全系列图标库\PC及服务器\PC.gif"/>
              <p:cNvPicPr>
                <a:picLocks noChangeAspect="1" noChangeArrowheads="1"/>
              </p:cNvPicPr>
              <p:nvPr/>
            </p:nvPicPr>
            <p:blipFill>
              <a:blip r:embed="rId5" cstate="print"/>
              <a:srcRect/>
              <a:stretch>
                <a:fillRect/>
              </a:stretch>
            </p:blipFill>
            <p:spPr bwMode="auto">
              <a:xfrm>
                <a:off x="5876973" y="6065852"/>
                <a:ext cx="484188" cy="500062"/>
              </a:xfrm>
              <a:prstGeom prst="rect">
                <a:avLst/>
              </a:prstGeom>
              <a:noFill/>
              <a:ln w="9525">
                <a:noFill/>
                <a:miter lim="800000"/>
                <a:headEnd/>
                <a:tailEnd/>
              </a:ln>
            </p:spPr>
          </p:pic>
        </p:grpSp>
        <p:cxnSp>
          <p:nvCxnSpPr>
            <p:cNvPr id="97" name="直接连接符 96"/>
            <p:cNvCxnSpPr>
              <a:endCxn id="103" idx="0"/>
            </p:cNvCxnSpPr>
            <p:nvPr/>
          </p:nvCxnSpPr>
          <p:spPr>
            <a:xfrm rot="5400000">
              <a:off x="2955456" y="3669844"/>
              <a:ext cx="142876" cy="89817"/>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98" name="直接连接符 97"/>
            <p:cNvCxnSpPr/>
            <p:nvPr/>
          </p:nvCxnSpPr>
          <p:spPr>
            <a:xfrm rot="16200000" flipH="1">
              <a:off x="3179753" y="3679827"/>
              <a:ext cx="214314" cy="141288"/>
            </a:xfrm>
            <a:prstGeom prst="line">
              <a:avLst/>
            </a:prstGeom>
            <a:ln>
              <a:headEnd/>
              <a:tailEnd/>
            </a:ln>
          </p:spPr>
          <p:style>
            <a:lnRef idx="1">
              <a:schemeClr val="dk1"/>
            </a:lnRef>
            <a:fillRef idx="0">
              <a:schemeClr val="dk1"/>
            </a:fillRef>
            <a:effectRef idx="0">
              <a:schemeClr val="dk1"/>
            </a:effectRef>
            <a:fontRef idx="minor">
              <a:schemeClr val="tx1"/>
            </a:fontRef>
          </p:style>
        </p:cxnSp>
        <p:pic>
          <p:nvPicPr>
            <p:cNvPr id="99" name="Picture 2" descr="D:\work\公司文件\图标\2007锐捷全系列图标库\交换机类\二层交换机.gif"/>
            <p:cNvPicPr>
              <a:picLocks noChangeAspect="1" noChangeArrowheads="1"/>
            </p:cNvPicPr>
            <p:nvPr/>
          </p:nvPicPr>
          <p:blipFill>
            <a:blip r:embed="rId6"/>
            <a:srcRect/>
            <a:stretch>
              <a:fillRect/>
            </a:stretch>
          </p:blipFill>
          <p:spPr bwMode="auto">
            <a:xfrm>
              <a:off x="3000364" y="3429000"/>
              <a:ext cx="428628" cy="320148"/>
            </a:xfrm>
            <a:prstGeom prst="rect">
              <a:avLst/>
            </a:prstGeom>
            <a:noFill/>
          </p:spPr>
        </p:pic>
      </p:grpSp>
      <p:grpSp>
        <p:nvGrpSpPr>
          <p:cNvPr id="104" name="组合 133"/>
          <p:cNvGrpSpPr/>
          <p:nvPr/>
        </p:nvGrpSpPr>
        <p:grpSpPr>
          <a:xfrm>
            <a:off x="2714612" y="4500570"/>
            <a:ext cx="571504" cy="500066"/>
            <a:chOff x="5715009" y="4929198"/>
            <a:chExt cx="643626" cy="587522"/>
          </a:xfrm>
        </p:grpSpPr>
        <p:pic>
          <p:nvPicPr>
            <p:cNvPr id="105" name="Picture 19" descr="高端路由器"/>
            <p:cNvPicPr>
              <a:picLocks noChangeAspect="1" noChangeArrowheads="1"/>
            </p:cNvPicPr>
            <p:nvPr/>
          </p:nvPicPr>
          <p:blipFill>
            <a:blip r:embed="rId9" cstate="print"/>
            <a:srcRect/>
            <a:stretch>
              <a:fillRect/>
            </a:stretch>
          </p:blipFill>
          <p:spPr bwMode="auto">
            <a:xfrm>
              <a:off x="5717088" y="5006975"/>
              <a:ext cx="561572" cy="422275"/>
            </a:xfrm>
            <a:prstGeom prst="rect">
              <a:avLst/>
            </a:prstGeom>
            <a:noFill/>
            <a:ln w="9525">
              <a:noFill/>
              <a:miter lim="800000"/>
              <a:headEnd/>
              <a:tailEnd/>
            </a:ln>
          </p:spPr>
        </p:pic>
        <p:pic>
          <p:nvPicPr>
            <p:cNvPr id="106" name="Picture 53" descr="USB-Key（密钥存储器）"/>
            <p:cNvPicPr>
              <a:picLocks noChangeAspect="1" noChangeArrowheads="1"/>
            </p:cNvPicPr>
            <p:nvPr/>
          </p:nvPicPr>
          <p:blipFill>
            <a:blip r:embed="rId10" cstate="print"/>
            <a:srcRect/>
            <a:stretch>
              <a:fillRect/>
            </a:stretch>
          </p:blipFill>
          <p:spPr bwMode="auto">
            <a:xfrm>
              <a:off x="6000760" y="5286388"/>
              <a:ext cx="357875" cy="230332"/>
            </a:xfrm>
            <a:prstGeom prst="rect">
              <a:avLst/>
            </a:prstGeom>
            <a:noFill/>
            <a:ln w="9525">
              <a:noFill/>
              <a:miter lim="800000"/>
              <a:headEnd/>
              <a:tailEnd/>
            </a:ln>
          </p:spPr>
        </p:pic>
        <p:sp>
          <p:nvSpPr>
            <p:cNvPr id="107" name="矩形 106"/>
            <p:cNvSpPr/>
            <p:nvPr/>
          </p:nvSpPr>
          <p:spPr>
            <a:xfrm>
              <a:off x="5715009" y="4929198"/>
              <a:ext cx="571504" cy="57150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8" name="组合 139"/>
          <p:cNvGrpSpPr/>
          <p:nvPr/>
        </p:nvGrpSpPr>
        <p:grpSpPr>
          <a:xfrm>
            <a:off x="2214546" y="4572008"/>
            <a:ext cx="500066" cy="363538"/>
            <a:chOff x="6072198" y="4714884"/>
            <a:chExt cx="500066" cy="363538"/>
          </a:xfrm>
        </p:grpSpPr>
        <p:pic>
          <p:nvPicPr>
            <p:cNvPr id="109" name="Picture 29" descr="防火墙1"/>
            <p:cNvPicPr>
              <a:picLocks noChangeAspect="1" noChangeArrowheads="1"/>
            </p:cNvPicPr>
            <p:nvPr/>
          </p:nvPicPr>
          <p:blipFill>
            <a:blip r:embed="rId2"/>
            <a:srcRect/>
            <a:stretch>
              <a:fillRect/>
            </a:stretch>
          </p:blipFill>
          <p:spPr bwMode="auto">
            <a:xfrm>
              <a:off x="6072198" y="4714884"/>
              <a:ext cx="325437" cy="363538"/>
            </a:xfrm>
            <a:prstGeom prst="rect">
              <a:avLst/>
            </a:prstGeom>
            <a:noFill/>
            <a:ln w="9525">
              <a:noFill/>
              <a:miter lim="800000"/>
              <a:headEnd/>
              <a:tailEnd/>
            </a:ln>
          </p:spPr>
        </p:pic>
        <p:pic>
          <p:nvPicPr>
            <p:cNvPr id="110" name="Picture 53" descr="USB-Key（密钥存储器）"/>
            <p:cNvPicPr>
              <a:picLocks noChangeAspect="1" noChangeArrowheads="1"/>
            </p:cNvPicPr>
            <p:nvPr/>
          </p:nvPicPr>
          <p:blipFill>
            <a:blip r:embed="rId10" cstate="print"/>
            <a:srcRect/>
            <a:stretch>
              <a:fillRect/>
            </a:stretch>
          </p:blipFill>
          <p:spPr bwMode="auto">
            <a:xfrm>
              <a:off x="6254491" y="4786322"/>
              <a:ext cx="317773" cy="196046"/>
            </a:xfrm>
            <a:prstGeom prst="rect">
              <a:avLst/>
            </a:prstGeom>
            <a:noFill/>
            <a:ln w="9525">
              <a:noFill/>
              <a:miter lim="800000"/>
              <a:headEnd/>
              <a:tailEnd/>
            </a:ln>
          </p:spPr>
        </p:pic>
        <p:sp>
          <p:nvSpPr>
            <p:cNvPr id="111" name="矩形 110"/>
            <p:cNvSpPr/>
            <p:nvPr/>
          </p:nvSpPr>
          <p:spPr>
            <a:xfrm>
              <a:off x="6072198" y="4714884"/>
              <a:ext cx="428628" cy="35719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261"/>
          <p:cNvGrpSpPr/>
          <p:nvPr/>
        </p:nvGrpSpPr>
        <p:grpSpPr>
          <a:xfrm>
            <a:off x="1643042" y="4500570"/>
            <a:ext cx="500066" cy="428628"/>
            <a:chOff x="5715008" y="5500702"/>
            <a:chExt cx="500066" cy="428628"/>
          </a:xfrm>
        </p:grpSpPr>
        <p:pic>
          <p:nvPicPr>
            <p:cNvPr id="113" name="Picture 53" descr="USB-Key（密钥存储器）"/>
            <p:cNvPicPr>
              <a:picLocks noChangeAspect="1" noChangeArrowheads="1"/>
            </p:cNvPicPr>
            <p:nvPr/>
          </p:nvPicPr>
          <p:blipFill>
            <a:blip r:embed="rId11" cstate="print"/>
            <a:srcRect/>
            <a:stretch>
              <a:fillRect/>
            </a:stretch>
          </p:blipFill>
          <p:spPr bwMode="auto">
            <a:xfrm flipH="1">
              <a:off x="5715008" y="5683678"/>
              <a:ext cx="219037" cy="223412"/>
            </a:xfrm>
            <a:prstGeom prst="rect">
              <a:avLst/>
            </a:prstGeom>
            <a:noFill/>
            <a:ln w="9525">
              <a:noFill/>
              <a:miter lim="800000"/>
              <a:headEnd/>
              <a:tailEnd/>
            </a:ln>
          </p:spPr>
        </p:pic>
        <p:pic>
          <p:nvPicPr>
            <p:cNvPr id="114" name="Picture 50" descr="核心交换机"/>
            <p:cNvPicPr>
              <a:picLocks noChangeAspect="1" noChangeArrowheads="1"/>
            </p:cNvPicPr>
            <p:nvPr/>
          </p:nvPicPr>
          <p:blipFill>
            <a:blip r:embed="rId12" cstate="print"/>
            <a:srcRect/>
            <a:stretch>
              <a:fillRect/>
            </a:stretch>
          </p:blipFill>
          <p:spPr bwMode="auto">
            <a:xfrm>
              <a:off x="5840369" y="5500702"/>
              <a:ext cx="374705" cy="428628"/>
            </a:xfrm>
            <a:prstGeom prst="rect">
              <a:avLst/>
            </a:prstGeom>
            <a:noFill/>
            <a:ln w="9525">
              <a:solidFill>
                <a:srgbClr val="00B0F0"/>
              </a:solidFill>
              <a:miter lim="800000"/>
              <a:headEnd/>
              <a:tailEnd/>
            </a:ln>
          </p:spPr>
        </p:pic>
      </p:grpSp>
      <p:pic>
        <p:nvPicPr>
          <p:cNvPr id="115" name="Picture 78" descr="非模块化汇聚交换机"/>
          <p:cNvPicPr>
            <a:picLocks noChangeAspect="1" noChangeArrowheads="1"/>
          </p:cNvPicPr>
          <p:nvPr/>
        </p:nvPicPr>
        <p:blipFill>
          <a:blip r:embed="rId3"/>
          <a:srcRect/>
          <a:stretch>
            <a:fillRect/>
          </a:stretch>
        </p:blipFill>
        <p:spPr bwMode="auto">
          <a:xfrm>
            <a:off x="1466834" y="5143512"/>
            <a:ext cx="409575" cy="304800"/>
          </a:xfrm>
          <a:prstGeom prst="rect">
            <a:avLst/>
          </a:prstGeom>
          <a:noFill/>
          <a:ln w="9525">
            <a:noFill/>
            <a:miter lim="800000"/>
            <a:headEnd/>
            <a:tailEnd/>
          </a:ln>
        </p:spPr>
      </p:pic>
      <p:pic>
        <p:nvPicPr>
          <p:cNvPr id="116" name="Picture 78" descr="非模块化汇聚交换机"/>
          <p:cNvPicPr>
            <a:picLocks noChangeAspect="1" noChangeArrowheads="1"/>
          </p:cNvPicPr>
          <p:nvPr/>
        </p:nvPicPr>
        <p:blipFill>
          <a:blip r:embed="rId3"/>
          <a:srcRect/>
          <a:stretch>
            <a:fillRect/>
          </a:stretch>
        </p:blipFill>
        <p:spPr bwMode="auto">
          <a:xfrm>
            <a:off x="2019285" y="5143512"/>
            <a:ext cx="409575" cy="304800"/>
          </a:xfrm>
          <a:prstGeom prst="rect">
            <a:avLst/>
          </a:prstGeom>
          <a:noFill/>
          <a:ln w="9525">
            <a:noFill/>
            <a:miter lim="800000"/>
            <a:headEnd/>
            <a:tailEnd/>
          </a:ln>
        </p:spPr>
      </p:pic>
      <p:sp>
        <p:nvSpPr>
          <p:cNvPr id="117" name="Line 3"/>
          <p:cNvSpPr>
            <a:spLocks noChangeShapeType="1"/>
          </p:cNvSpPr>
          <p:nvPr/>
        </p:nvSpPr>
        <p:spPr bwMode="auto">
          <a:xfrm>
            <a:off x="2071670" y="4857760"/>
            <a:ext cx="642942" cy="1071570"/>
          </a:xfrm>
          <a:prstGeom prst="line">
            <a:avLst/>
          </a:prstGeom>
          <a:noFill/>
          <a:ln w="9525">
            <a:solidFill>
              <a:srgbClr val="FF0000"/>
            </a:solidFill>
            <a:round/>
            <a:headEnd type="triangle" w="med" len="med"/>
            <a:tailEnd type="triangle" w="med" len="med"/>
          </a:ln>
          <a:effectLst>
            <a:prstShdw prst="shdw17" dist="17961" dir="2700000">
              <a:srgbClr val="990000"/>
            </a:prstShdw>
          </a:effectLst>
        </p:spPr>
        <p:txBody>
          <a:bodyPr wrap="square" anchor="ctr">
            <a:spAutoFit/>
          </a:bodyPr>
          <a:lstStyle/>
          <a:p>
            <a:endParaRPr lang="zh-CN" altLang="en-US" sz="1200"/>
          </a:p>
        </p:txBody>
      </p:sp>
      <p:cxnSp>
        <p:nvCxnSpPr>
          <p:cNvPr id="118" name="直接连接符 117"/>
          <p:cNvCxnSpPr/>
          <p:nvPr/>
        </p:nvCxnSpPr>
        <p:spPr>
          <a:xfrm rot="16200000" flipH="1">
            <a:off x="5684845" y="5113349"/>
            <a:ext cx="928694" cy="417516"/>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119" name="直接连接符 118"/>
          <p:cNvCxnSpPr/>
          <p:nvPr/>
        </p:nvCxnSpPr>
        <p:spPr>
          <a:xfrm rot="5400000">
            <a:off x="5108579" y="5106999"/>
            <a:ext cx="928694" cy="430216"/>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120" name="直接连接符 119"/>
          <p:cNvCxnSpPr/>
          <p:nvPr/>
        </p:nvCxnSpPr>
        <p:spPr>
          <a:xfrm>
            <a:off x="6000760" y="4714884"/>
            <a:ext cx="1714512" cy="1588"/>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121" name="Rectangle 18"/>
          <p:cNvSpPr>
            <a:spLocks noChangeArrowheads="1"/>
          </p:cNvSpPr>
          <p:nvPr/>
        </p:nvSpPr>
        <p:spPr bwMode="auto">
          <a:xfrm>
            <a:off x="4714876" y="3714752"/>
            <a:ext cx="3500462" cy="2714644"/>
          </a:xfrm>
          <a:prstGeom prst="rect">
            <a:avLst/>
          </a:prstGeom>
          <a:noFill/>
          <a:ln w="9525">
            <a:solidFill>
              <a:schemeClr val="tx1"/>
            </a:solidFill>
            <a:prstDash val="dash"/>
            <a:miter lim="800000"/>
            <a:headEnd/>
            <a:tailEnd/>
          </a:ln>
        </p:spPr>
        <p:txBody>
          <a:bodyPr wrap="none" anchor="ctr"/>
          <a:lstStyle/>
          <a:p>
            <a:endParaRPr lang="zh-CN" altLang="en-US"/>
          </a:p>
        </p:txBody>
      </p:sp>
      <p:pic>
        <p:nvPicPr>
          <p:cNvPr id="122" name="Picture 80" descr="高端路由器"/>
          <p:cNvPicPr>
            <a:picLocks noChangeAspect="1" noChangeArrowheads="1"/>
          </p:cNvPicPr>
          <p:nvPr/>
        </p:nvPicPr>
        <p:blipFill>
          <a:blip r:embed="rId8"/>
          <a:srcRect/>
          <a:stretch>
            <a:fillRect/>
          </a:stretch>
        </p:blipFill>
        <p:spPr bwMode="auto">
          <a:xfrm>
            <a:off x="7572396" y="4500570"/>
            <a:ext cx="428625" cy="479425"/>
          </a:xfrm>
          <a:prstGeom prst="rect">
            <a:avLst/>
          </a:prstGeom>
          <a:noFill/>
          <a:ln w="9525">
            <a:noFill/>
            <a:miter lim="800000"/>
            <a:headEnd/>
            <a:tailEnd/>
          </a:ln>
        </p:spPr>
      </p:pic>
      <p:sp>
        <p:nvSpPr>
          <p:cNvPr id="123" name="AutoShape 124"/>
          <p:cNvSpPr>
            <a:spLocks noChangeArrowheads="1"/>
          </p:cNvSpPr>
          <p:nvPr/>
        </p:nvSpPr>
        <p:spPr bwMode="auto">
          <a:xfrm>
            <a:off x="7286644" y="4572008"/>
            <a:ext cx="144462" cy="360362"/>
          </a:xfrm>
          <a:prstGeom prst="cube">
            <a:avLst>
              <a:gd name="adj" fmla="val 25000"/>
            </a:avLst>
          </a:prstGeom>
          <a:solidFill>
            <a:srgbClr val="66FF33"/>
          </a:solidFill>
          <a:ln w="9525">
            <a:noFill/>
            <a:miter lim="800000"/>
            <a:headEnd/>
            <a:tailEnd/>
          </a:ln>
          <a:effectLst>
            <a:prstShdw prst="shdw17" dist="17961" dir="2700000">
              <a:srgbClr val="66FF33">
                <a:gamma/>
                <a:shade val="60000"/>
                <a:invGamma/>
              </a:srgbClr>
            </a:prstShdw>
          </a:effectLst>
        </p:spPr>
        <p:txBody>
          <a:bodyPr wrap="none" anchor="ctr"/>
          <a:lstStyle/>
          <a:p>
            <a:pPr algn="ctr"/>
            <a:endParaRPr lang="zh-CN" altLang="zh-CN" sz="2400">
              <a:latin typeface="Times New Roman" pitchFamily="18" charset="0"/>
              <a:ea typeface="华文细黑" pitchFamily="2" charset="-122"/>
            </a:endParaRPr>
          </a:p>
        </p:txBody>
      </p:sp>
      <p:grpSp>
        <p:nvGrpSpPr>
          <p:cNvPr id="124" name="组合 192"/>
          <p:cNvGrpSpPr/>
          <p:nvPr/>
        </p:nvGrpSpPr>
        <p:grpSpPr>
          <a:xfrm>
            <a:off x="6643702" y="4500570"/>
            <a:ext cx="571504" cy="500066"/>
            <a:chOff x="5715009" y="4929198"/>
            <a:chExt cx="643626" cy="587522"/>
          </a:xfrm>
        </p:grpSpPr>
        <p:pic>
          <p:nvPicPr>
            <p:cNvPr id="125" name="Picture 19" descr="高端路由器"/>
            <p:cNvPicPr>
              <a:picLocks noChangeAspect="1" noChangeArrowheads="1"/>
            </p:cNvPicPr>
            <p:nvPr/>
          </p:nvPicPr>
          <p:blipFill>
            <a:blip r:embed="rId9" cstate="print"/>
            <a:srcRect/>
            <a:stretch>
              <a:fillRect/>
            </a:stretch>
          </p:blipFill>
          <p:spPr bwMode="auto">
            <a:xfrm>
              <a:off x="5717088" y="5006975"/>
              <a:ext cx="561572" cy="422275"/>
            </a:xfrm>
            <a:prstGeom prst="rect">
              <a:avLst/>
            </a:prstGeom>
            <a:noFill/>
            <a:ln w="9525">
              <a:noFill/>
              <a:miter lim="800000"/>
              <a:headEnd/>
              <a:tailEnd/>
            </a:ln>
          </p:spPr>
        </p:pic>
        <p:pic>
          <p:nvPicPr>
            <p:cNvPr id="126" name="Picture 53" descr="USB-Key（密钥存储器）"/>
            <p:cNvPicPr>
              <a:picLocks noChangeAspect="1" noChangeArrowheads="1"/>
            </p:cNvPicPr>
            <p:nvPr/>
          </p:nvPicPr>
          <p:blipFill>
            <a:blip r:embed="rId10" cstate="print"/>
            <a:srcRect/>
            <a:stretch>
              <a:fillRect/>
            </a:stretch>
          </p:blipFill>
          <p:spPr bwMode="auto">
            <a:xfrm>
              <a:off x="6000760" y="5286388"/>
              <a:ext cx="357875" cy="230332"/>
            </a:xfrm>
            <a:prstGeom prst="rect">
              <a:avLst/>
            </a:prstGeom>
            <a:noFill/>
            <a:ln w="9525">
              <a:noFill/>
              <a:miter lim="800000"/>
              <a:headEnd/>
              <a:tailEnd/>
            </a:ln>
          </p:spPr>
        </p:pic>
        <p:sp>
          <p:nvSpPr>
            <p:cNvPr id="127" name="矩形 126"/>
            <p:cNvSpPr/>
            <p:nvPr/>
          </p:nvSpPr>
          <p:spPr>
            <a:xfrm>
              <a:off x="5715009" y="4929198"/>
              <a:ext cx="571504" cy="57150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8" name="直接连接符 127"/>
          <p:cNvCxnSpPr/>
          <p:nvPr/>
        </p:nvCxnSpPr>
        <p:spPr>
          <a:xfrm rot="5400000">
            <a:off x="6000762" y="4714881"/>
            <a:ext cx="1428762" cy="285757"/>
          </a:xfrm>
          <a:prstGeom prst="line">
            <a:avLst/>
          </a:prstGeom>
          <a:ln>
            <a:solidFill>
              <a:srgbClr val="990000"/>
            </a:solidFill>
            <a:headEnd type="arrow"/>
            <a:tailEnd type="arrow"/>
          </a:ln>
        </p:spPr>
        <p:style>
          <a:lnRef idx="1">
            <a:schemeClr val="dk1"/>
          </a:lnRef>
          <a:fillRef idx="0">
            <a:schemeClr val="dk1"/>
          </a:fillRef>
          <a:effectRef idx="0">
            <a:schemeClr val="dk1"/>
          </a:effectRef>
          <a:fontRef idx="minor">
            <a:schemeClr val="tx1"/>
          </a:fontRef>
        </p:style>
      </p:cxnSp>
      <p:grpSp>
        <p:nvGrpSpPr>
          <p:cNvPr id="129" name="组合 197"/>
          <p:cNvGrpSpPr/>
          <p:nvPr/>
        </p:nvGrpSpPr>
        <p:grpSpPr>
          <a:xfrm>
            <a:off x="6143636" y="4572008"/>
            <a:ext cx="500066" cy="363538"/>
            <a:chOff x="6072198" y="4714884"/>
            <a:chExt cx="500066" cy="363538"/>
          </a:xfrm>
        </p:grpSpPr>
        <p:pic>
          <p:nvPicPr>
            <p:cNvPr id="130" name="Picture 29" descr="防火墙1"/>
            <p:cNvPicPr>
              <a:picLocks noChangeAspect="1" noChangeArrowheads="1"/>
            </p:cNvPicPr>
            <p:nvPr/>
          </p:nvPicPr>
          <p:blipFill>
            <a:blip r:embed="rId2"/>
            <a:srcRect/>
            <a:stretch>
              <a:fillRect/>
            </a:stretch>
          </p:blipFill>
          <p:spPr bwMode="auto">
            <a:xfrm>
              <a:off x="6072198" y="4714884"/>
              <a:ext cx="325437" cy="363538"/>
            </a:xfrm>
            <a:prstGeom prst="rect">
              <a:avLst/>
            </a:prstGeom>
            <a:noFill/>
            <a:ln w="9525">
              <a:noFill/>
              <a:miter lim="800000"/>
              <a:headEnd/>
              <a:tailEnd/>
            </a:ln>
          </p:spPr>
        </p:pic>
        <p:pic>
          <p:nvPicPr>
            <p:cNvPr id="131" name="Picture 53" descr="USB-Key（密钥存储器）"/>
            <p:cNvPicPr>
              <a:picLocks noChangeAspect="1" noChangeArrowheads="1"/>
            </p:cNvPicPr>
            <p:nvPr/>
          </p:nvPicPr>
          <p:blipFill>
            <a:blip r:embed="rId10" cstate="print"/>
            <a:srcRect/>
            <a:stretch>
              <a:fillRect/>
            </a:stretch>
          </p:blipFill>
          <p:spPr bwMode="auto">
            <a:xfrm>
              <a:off x="6254491" y="4786322"/>
              <a:ext cx="317773" cy="196046"/>
            </a:xfrm>
            <a:prstGeom prst="rect">
              <a:avLst/>
            </a:prstGeom>
            <a:noFill/>
            <a:ln w="9525">
              <a:noFill/>
              <a:miter lim="800000"/>
              <a:headEnd/>
              <a:tailEnd/>
            </a:ln>
          </p:spPr>
        </p:pic>
        <p:sp>
          <p:nvSpPr>
            <p:cNvPr id="132" name="矩形 131"/>
            <p:cNvSpPr/>
            <p:nvPr/>
          </p:nvSpPr>
          <p:spPr>
            <a:xfrm>
              <a:off x="6072198" y="4714884"/>
              <a:ext cx="428628" cy="35719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3" name="组合 261"/>
          <p:cNvGrpSpPr/>
          <p:nvPr/>
        </p:nvGrpSpPr>
        <p:grpSpPr>
          <a:xfrm>
            <a:off x="5572132" y="4500570"/>
            <a:ext cx="500066" cy="428628"/>
            <a:chOff x="5715008" y="5500702"/>
            <a:chExt cx="500066" cy="428628"/>
          </a:xfrm>
        </p:grpSpPr>
        <p:pic>
          <p:nvPicPr>
            <p:cNvPr id="134" name="Picture 53" descr="USB-Key（密钥存储器）"/>
            <p:cNvPicPr>
              <a:picLocks noChangeAspect="1" noChangeArrowheads="1"/>
            </p:cNvPicPr>
            <p:nvPr/>
          </p:nvPicPr>
          <p:blipFill>
            <a:blip r:embed="rId11" cstate="print"/>
            <a:srcRect/>
            <a:stretch>
              <a:fillRect/>
            </a:stretch>
          </p:blipFill>
          <p:spPr bwMode="auto">
            <a:xfrm flipH="1">
              <a:off x="5715008" y="5683678"/>
              <a:ext cx="219037" cy="223412"/>
            </a:xfrm>
            <a:prstGeom prst="rect">
              <a:avLst/>
            </a:prstGeom>
            <a:noFill/>
            <a:ln w="9525">
              <a:noFill/>
              <a:miter lim="800000"/>
              <a:headEnd/>
              <a:tailEnd/>
            </a:ln>
          </p:spPr>
        </p:pic>
        <p:pic>
          <p:nvPicPr>
            <p:cNvPr id="135" name="Picture 50" descr="核心交换机"/>
            <p:cNvPicPr>
              <a:picLocks noChangeAspect="1" noChangeArrowheads="1"/>
            </p:cNvPicPr>
            <p:nvPr/>
          </p:nvPicPr>
          <p:blipFill>
            <a:blip r:embed="rId12" cstate="print"/>
            <a:srcRect/>
            <a:stretch>
              <a:fillRect/>
            </a:stretch>
          </p:blipFill>
          <p:spPr bwMode="auto">
            <a:xfrm>
              <a:off x="5840369" y="5500702"/>
              <a:ext cx="374705" cy="428628"/>
            </a:xfrm>
            <a:prstGeom prst="rect">
              <a:avLst/>
            </a:prstGeom>
            <a:noFill/>
            <a:ln w="9525">
              <a:solidFill>
                <a:srgbClr val="00B0F0"/>
              </a:solidFill>
              <a:miter lim="800000"/>
              <a:headEnd/>
              <a:tailEnd/>
            </a:ln>
          </p:spPr>
        </p:pic>
      </p:grpSp>
      <p:grpSp>
        <p:nvGrpSpPr>
          <p:cNvPr id="136" name="组合 301"/>
          <p:cNvGrpSpPr/>
          <p:nvPr/>
        </p:nvGrpSpPr>
        <p:grpSpPr>
          <a:xfrm>
            <a:off x="5376871" y="5143512"/>
            <a:ext cx="481013" cy="357190"/>
            <a:chOff x="5805499" y="5857892"/>
            <a:chExt cx="481013" cy="357190"/>
          </a:xfrm>
        </p:grpSpPr>
        <p:pic>
          <p:nvPicPr>
            <p:cNvPr id="137" name="Picture 53" descr="USB-Key（密钥存储器）"/>
            <p:cNvPicPr>
              <a:picLocks noChangeAspect="1" noChangeArrowheads="1"/>
            </p:cNvPicPr>
            <p:nvPr/>
          </p:nvPicPr>
          <p:blipFill>
            <a:blip r:embed="rId11" cstate="print"/>
            <a:srcRect/>
            <a:stretch>
              <a:fillRect/>
            </a:stretch>
          </p:blipFill>
          <p:spPr bwMode="auto">
            <a:xfrm flipH="1">
              <a:off x="5805499" y="6041605"/>
              <a:ext cx="219037" cy="173477"/>
            </a:xfrm>
            <a:prstGeom prst="rect">
              <a:avLst/>
            </a:prstGeom>
            <a:noFill/>
            <a:ln w="9525">
              <a:noFill/>
              <a:miter lim="800000"/>
              <a:headEnd/>
              <a:tailEnd/>
            </a:ln>
          </p:spPr>
        </p:pic>
        <p:pic>
          <p:nvPicPr>
            <p:cNvPr id="138" name="Picture 78" descr="非模块化汇聚交换机"/>
            <p:cNvPicPr>
              <a:picLocks noChangeAspect="1" noChangeArrowheads="1"/>
            </p:cNvPicPr>
            <p:nvPr/>
          </p:nvPicPr>
          <p:blipFill>
            <a:blip r:embed="rId3"/>
            <a:srcRect/>
            <a:stretch>
              <a:fillRect/>
            </a:stretch>
          </p:blipFill>
          <p:spPr bwMode="auto">
            <a:xfrm>
              <a:off x="5876937" y="5857892"/>
              <a:ext cx="409575" cy="304800"/>
            </a:xfrm>
            <a:prstGeom prst="rect">
              <a:avLst/>
            </a:prstGeom>
            <a:noFill/>
            <a:ln w="9525">
              <a:solidFill>
                <a:srgbClr val="00B0F0"/>
              </a:solidFill>
              <a:miter lim="800000"/>
              <a:headEnd/>
              <a:tailEnd/>
            </a:ln>
          </p:spPr>
        </p:pic>
      </p:grpSp>
      <p:grpSp>
        <p:nvGrpSpPr>
          <p:cNvPr id="139" name="组合 301"/>
          <p:cNvGrpSpPr/>
          <p:nvPr/>
        </p:nvGrpSpPr>
        <p:grpSpPr>
          <a:xfrm>
            <a:off x="5929322" y="5143512"/>
            <a:ext cx="481013" cy="357190"/>
            <a:chOff x="5805499" y="5857892"/>
            <a:chExt cx="481013" cy="357190"/>
          </a:xfrm>
        </p:grpSpPr>
        <p:pic>
          <p:nvPicPr>
            <p:cNvPr id="140" name="Picture 53" descr="USB-Key（密钥存储器）"/>
            <p:cNvPicPr>
              <a:picLocks noChangeAspect="1" noChangeArrowheads="1"/>
            </p:cNvPicPr>
            <p:nvPr/>
          </p:nvPicPr>
          <p:blipFill>
            <a:blip r:embed="rId11" cstate="print"/>
            <a:srcRect/>
            <a:stretch>
              <a:fillRect/>
            </a:stretch>
          </p:blipFill>
          <p:spPr bwMode="auto">
            <a:xfrm flipH="1">
              <a:off x="5805499" y="6041605"/>
              <a:ext cx="219037" cy="173477"/>
            </a:xfrm>
            <a:prstGeom prst="rect">
              <a:avLst/>
            </a:prstGeom>
            <a:noFill/>
            <a:ln w="9525">
              <a:noFill/>
              <a:miter lim="800000"/>
              <a:headEnd/>
              <a:tailEnd/>
            </a:ln>
          </p:spPr>
        </p:pic>
        <p:pic>
          <p:nvPicPr>
            <p:cNvPr id="141" name="Picture 78" descr="非模块化汇聚交换机"/>
            <p:cNvPicPr>
              <a:picLocks noChangeAspect="1" noChangeArrowheads="1"/>
            </p:cNvPicPr>
            <p:nvPr/>
          </p:nvPicPr>
          <p:blipFill>
            <a:blip r:embed="rId3"/>
            <a:srcRect/>
            <a:stretch>
              <a:fillRect/>
            </a:stretch>
          </p:blipFill>
          <p:spPr bwMode="auto">
            <a:xfrm>
              <a:off x="5876937" y="5857892"/>
              <a:ext cx="409575" cy="304800"/>
            </a:xfrm>
            <a:prstGeom prst="rect">
              <a:avLst/>
            </a:prstGeom>
            <a:noFill/>
            <a:ln w="9525">
              <a:solidFill>
                <a:srgbClr val="00B0F0"/>
              </a:solidFill>
              <a:miter lim="800000"/>
              <a:headEnd/>
              <a:tailEnd/>
            </a:ln>
          </p:spPr>
        </p:pic>
      </p:grpSp>
      <p:grpSp>
        <p:nvGrpSpPr>
          <p:cNvPr id="142" name="组合 213"/>
          <p:cNvGrpSpPr/>
          <p:nvPr/>
        </p:nvGrpSpPr>
        <p:grpSpPr>
          <a:xfrm>
            <a:off x="5000628" y="5572140"/>
            <a:ext cx="928694" cy="785818"/>
            <a:chOff x="5286380" y="5500702"/>
            <a:chExt cx="928694" cy="785818"/>
          </a:xfrm>
        </p:grpSpPr>
        <p:grpSp>
          <p:nvGrpSpPr>
            <p:cNvPr id="143" name="组合 217"/>
            <p:cNvGrpSpPr/>
            <p:nvPr/>
          </p:nvGrpSpPr>
          <p:grpSpPr>
            <a:xfrm>
              <a:off x="5429256" y="5500702"/>
              <a:ext cx="500066" cy="391586"/>
              <a:chOff x="2428860" y="2894538"/>
              <a:chExt cx="500066" cy="391586"/>
            </a:xfrm>
          </p:grpSpPr>
          <p:pic>
            <p:nvPicPr>
              <p:cNvPr id="152" name="Picture 53" descr="USB-Key（密钥存储器）"/>
              <p:cNvPicPr>
                <a:picLocks noChangeAspect="1" noChangeArrowheads="1"/>
              </p:cNvPicPr>
              <p:nvPr/>
            </p:nvPicPr>
            <p:blipFill>
              <a:blip r:embed="rId11" cstate="print"/>
              <a:srcRect/>
              <a:stretch>
                <a:fillRect/>
              </a:stretch>
            </p:blipFill>
            <p:spPr bwMode="auto">
              <a:xfrm flipH="1">
                <a:off x="2428860" y="3112647"/>
                <a:ext cx="219037" cy="173477"/>
              </a:xfrm>
              <a:prstGeom prst="rect">
                <a:avLst/>
              </a:prstGeom>
              <a:noFill/>
              <a:ln w="9525">
                <a:noFill/>
                <a:miter lim="800000"/>
                <a:headEnd/>
                <a:tailEnd/>
              </a:ln>
            </p:spPr>
          </p:pic>
          <p:pic>
            <p:nvPicPr>
              <p:cNvPr id="153" name="Picture 2" descr="D:\work\公司文件\图标\2007锐捷全系列图标库\交换机类\二层交换机.gif"/>
              <p:cNvPicPr>
                <a:picLocks noChangeAspect="1" noChangeArrowheads="1"/>
              </p:cNvPicPr>
              <p:nvPr/>
            </p:nvPicPr>
            <p:blipFill>
              <a:blip r:embed="rId6"/>
              <a:srcRect/>
              <a:stretch>
                <a:fillRect/>
              </a:stretch>
            </p:blipFill>
            <p:spPr bwMode="auto">
              <a:xfrm>
                <a:off x="2500298" y="2894538"/>
                <a:ext cx="428628" cy="320148"/>
              </a:xfrm>
              <a:prstGeom prst="rect">
                <a:avLst/>
              </a:prstGeom>
              <a:noFill/>
              <a:ln>
                <a:solidFill>
                  <a:srgbClr val="00B0F0"/>
                </a:solidFill>
              </a:ln>
            </p:spPr>
          </p:pic>
        </p:grpSp>
        <p:grpSp>
          <p:nvGrpSpPr>
            <p:cNvPr id="144" name="组合 235"/>
            <p:cNvGrpSpPr/>
            <p:nvPr/>
          </p:nvGrpSpPr>
          <p:grpSpPr>
            <a:xfrm>
              <a:off x="5286380" y="5929330"/>
              <a:ext cx="428628" cy="357190"/>
              <a:chOff x="5717658" y="6065852"/>
              <a:chExt cx="643503" cy="500062"/>
            </a:xfrm>
          </p:grpSpPr>
          <p:pic>
            <p:nvPicPr>
              <p:cNvPr id="150" name="Picture 53" descr="USB-Key（密钥存储器）"/>
              <p:cNvPicPr>
                <a:picLocks noChangeAspect="1" noChangeArrowheads="1"/>
              </p:cNvPicPr>
              <p:nvPr/>
            </p:nvPicPr>
            <p:blipFill>
              <a:blip r:embed="rId4" cstate="print"/>
              <a:srcRect/>
              <a:stretch>
                <a:fillRect/>
              </a:stretch>
            </p:blipFill>
            <p:spPr bwMode="auto">
              <a:xfrm>
                <a:off x="5717658" y="6215082"/>
                <a:ext cx="283102" cy="209426"/>
              </a:xfrm>
              <a:prstGeom prst="rect">
                <a:avLst/>
              </a:prstGeom>
              <a:noFill/>
              <a:ln w="9525">
                <a:noFill/>
                <a:miter lim="800000"/>
                <a:headEnd/>
                <a:tailEnd/>
              </a:ln>
            </p:spPr>
          </p:pic>
          <p:pic>
            <p:nvPicPr>
              <p:cNvPr id="151" name="Picture 3" descr="D:\work\公司文件\图标\2007锐捷全系列图标库\PC及服务器\PC.gif"/>
              <p:cNvPicPr>
                <a:picLocks noChangeAspect="1" noChangeArrowheads="1"/>
              </p:cNvPicPr>
              <p:nvPr/>
            </p:nvPicPr>
            <p:blipFill>
              <a:blip r:embed="rId5" cstate="print"/>
              <a:srcRect/>
              <a:stretch>
                <a:fillRect/>
              </a:stretch>
            </p:blipFill>
            <p:spPr bwMode="auto">
              <a:xfrm>
                <a:off x="5876973" y="6065852"/>
                <a:ext cx="484188" cy="500062"/>
              </a:xfrm>
              <a:prstGeom prst="rect">
                <a:avLst/>
              </a:prstGeom>
              <a:noFill/>
              <a:ln w="9525">
                <a:noFill/>
                <a:miter lim="800000"/>
                <a:headEnd/>
                <a:tailEnd/>
              </a:ln>
            </p:spPr>
          </p:pic>
        </p:grpSp>
        <p:grpSp>
          <p:nvGrpSpPr>
            <p:cNvPr id="145" name="组合 236"/>
            <p:cNvGrpSpPr/>
            <p:nvPr/>
          </p:nvGrpSpPr>
          <p:grpSpPr>
            <a:xfrm>
              <a:off x="5786446" y="5929330"/>
              <a:ext cx="428628" cy="357190"/>
              <a:chOff x="5717658" y="6065852"/>
              <a:chExt cx="643503" cy="500062"/>
            </a:xfrm>
          </p:grpSpPr>
          <p:pic>
            <p:nvPicPr>
              <p:cNvPr id="148" name="Picture 53" descr="USB-Key（密钥存储器）"/>
              <p:cNvPicPr>
                <a:picLocks noChangeAspect="1" noChangeArrowheads="1"/>
              </p:cNvPicPr>
              <p:nvPr/>
            </p:nvPicPr>
            <p:blipFill>
              <a:blip r:embed="rId4" cstate="print"/>
              <a:srcRect/>
              <a:stretch>
                <a:fillRect/>
              </a:stretch>
            </p:blipFill>
            <p:spPr bwMode="auto">
              <a:xfrm>
                <a:off x="5717658" y="6215082"/>
                <a:ext cx="283102" cy="209426"/>
              </a:xfrm>
              <a:prstGeom prst="rect">
                <a:avLst/>
              </a:prstGeom>
              <a:noFill/>
              <a:ln w="9525">
                <a:noFill/>
                <a:miter lim="800000"/>
                <a:headEnd/>
                <a:tailEnd/>
              </a:ln>
            </p:spPr>
          </p:pic>
          <p:pic>
            <p:nvPicPr>
              <p:cNvPr id="149" name="Picture 3" descr="D:\work\公司文件\图标\2007锐捷全系列图标库\PC及服务器\PC.gif"/>
              <p:cNvPicPr>
                <a:picLocks noChangeAspect="1" noChangeArrowheads="1"/>
              </p:cNvPicPr>
              <p:nvPr/>
            </p:nvPicPr>
            <p:blipFill>
              <a:blip r:embed="rId5" cstate="print"/>
              <a:srcRect/>
              <a:stretch>
                <a:fillRect/>
              </a:stretch>
            </p:blipFill>
            <p:spPr bwMode="auto">
              <a:xfrm>
                <a:off x="5876973" y="6065852"/>
                <a:ext cx="484188" cy="500062"/>
              </a:xfrm>
              <a:prstGeom prst="rect">
                <a:avLst/>
              </a:prstGeom>
              <a:noFill/>
              <a:ln w="9525">
                <a:noFill/>
                <a:miter lim="800000"/>
                <a:headEnd/>
                <a:tailEnd/>
              </a:ln>
            </p:spPr>
          </p:pic>
        </p:grpSp>
        <p:cxnSp>
          <p:nvCxnSpPr>
            <p:cNvPr id="146" name="直接连接符 145"/>
            <p:cNvCxnSpPr>
              <a:endCxn id="151" idx="0"/>
            </p:cNvCxnSpPr>
            <p:nvPr/>
          </p:nvCxnSpPr>
          <p:spPr>
            <a:xfrm rot="5400000">
              <a:off x="5527224" y="5812984"/>
              <a:ext cx="142876" cy="89817"/>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147" name="直接连接符 146"/>
            <p:cNvCxnSpPr/>
            <p:nvPr/>
          </p:nvCxnSpPr>
          <p:spPr>
            <a:xfrm rot="16200000" flipH="1">
              <a:off x="5751521" y="5822967"/>
              <a:ext cx="214314" cy="141288"/>
            </a:xfrm>
            <a:prstGeom prst="line">
              <a:avLst/>
            </a:prstGeom>
            <a:ln>
              <a:headEnd/>
              <a:tailEnd/>
            </a:ln>
          </p:spPr>
          <p:style>
            <a:lnRef idx="1">
              <a:schemeClr val="dk1"/>
            </a:lnRef>
            <a:fillRef idx="0">
              <a:schemeClr val="dk1"/>
            </a:fillRef>
            <a:effectRef idx="0">
              <a:schemeClr val="dk1"/>
            </a:effectRef>
            <a:fontRef idx="minor">
              <a:schemeClr val="tx1"/>
            </a:fontRef>
          </p:style>
        </p:cxnSp>
      </p:grpSp>
      <p:grpSp>
        <p:nvGrpSpPr>
          <p:cNvPr id="154" name="组合 225"/>
          <p:cNvGrpSpPr/>
          <p:nvPr/>
        </p:nvGrpSpPr>
        <p:grpSpPr>
          <a:xfrm>
            <a:off x="6000760" y="5572140"/>
            <a:ext cx="928694" cy="785818"/>
            <a:chOff x="5286380" y="5500702"/>
            <a:chExt cx="928694" cy="785818"/>
          </a:xfrm>
        </p:grpSpPr>
        <p:grpSp>
          <p:nvGrpSpPr>
            <p:cNvPr id="155" name="组合 217"/>
            <p:cNvGrpSpPr/>
            <p:nvPr/>
          </p:nvGrpSpPr>
          <p:grpSpPr>
            <a:xfrm>
              <a:off x="5429256" y="5500702"/>
              <a:ext cx="500066" cy="391586"/>
              <a:chOff x="2428860" y="2894538"/>
              <a:chExt cx="500066" cy="391586"/>
            </a:xfrm>
          </p:grpSpPr>
          <p:pic>
            <p:nvPicPr>
              <p:cNvPr id="164" name="Picture 53" descr="USB-Key（密钥存储器）"/>
              <p:cNvPicPr>
                <a:picLocks noChangeAspect="1" noChangeArrowheads="1"/>
              </p:cNvPicPr>
              <p:nvPr/>
            </p:nvPicPr>
            <p:blipFill>
              <a:blip r:embed="rId11" cstate="print"/>
              <a:srcRect/>
              <a:stretch>
                <a:fillRect/>
              </a:stretch>
            </p:blipFill>
            <p:spPr bwMode="auto">
              <a:xfrm flipH="1">
                <a:off x="2428860" y="3112647"/>
                <a:ext cx="219037" cy="173477"/>
              </a:xfrm>
              <a:prstGeom prst="rect">
                <a:avLst/>
              </a:prstGeom>
              <a:noFill/>
              <a:ln w="9525">
                <a:noFill/>
                <a:miter lim="800000"/>
                <a:headEnd/>
                <a:tailEnd/>
              </a:ln>
            </p:spPr>
          </p:pic>
          <p:pic>
            <p:nvPicPr>
              <p:cNvPr id="165" name="Picture 2" descr="D:\work\公司文件\图标\2007锐捷全系列图标库\交换机类\二层交换机.gif"/>
              <p:cNvPicPr>
                <a:picLocks noChangeAspect="1" noChangeArrowheads="1"/>
              </p:cNvPicPr>
              <p:nvPr/>
            </p:nvPicPr>
            <p:blipFill>
              <a:blip r:embed="rId6"/>
              <a:srcRect/>
              <a:stretch>
                <a:fillRect/>
              </a:stretch>
            </p:blipFill>
            <p:spPr bwMode="auto">
              <a:xfrm>
                <a:off x="2500298" y="2894538"/>
                <a:ext cx="428628" cy="320148"/>
              </a:xfrm>
              <a:prstGeom prst="rect">
                <a:avLst/>
              </a:prstGeom>
              <a:noFill/>
              <a:ln>
                <a:solidFill>
                  <a:srgbClr val="00B0F0"/>
                </a:solidFill>
              </a:ln>
            </p:spPr>
          </p:pic>
        </p:grpSp>
        <p:grpSp>
          <p:nvGrpSpPr>
            <p:cNvPr id="156" name="组合 235"/>
            <p:cNvGrpSpPr/>
            <p:nvPr/>
          </p:nvGrpSpPr>
          <p:grpSpPr>
            <a:xfrm>
              <a:off x="5286380" y="5929330"/>
              <a:ext cx="428628" cy="357190"/>
              <a:chOff x="5717658" y="6065852"/>
              <a:chExt cx="643503" cy="500062"/>
            </a:xfrm>
          </p:grpSpPr>
          <p:pic>
            <p:nvPicPr>
              <p:cNvPr id="162" name="Picture 53" descr="USB-Key（密钥存储器）"/>
              <p:cNvPicPr>
                <a:picLocks noChangeAspect="1" noChangeArrowheads="1"/>
              </p:cNvPicPr>
              <p:nvPr/>
            </p:nvPicPr>
            <p:blipFill>
              <a:blip r:embed="rId4" cstate="print"/>
              <a:srcRect/>
              <a:stretch>
                <a:fillRect/>
              </a:stretch>
            </p:blipFill>
            <p:spPr bwMode="auto">
              <a:xfrm>
                <a:off x="5717658" y="6215082"/>
                <a:ext cx="283102" cy="209426"/>
              </a:xfrm>
              <a:prstGeom prst="rect">
                <a:avLst/>
              </a:prstGeom>
              <a:noFill/>
              <a:ln w="9525">
                <a:noFill/>
                <a:miter lim="800000"/>
                <a:headEnd/>
                <a:tailEnd/>
              </a:ln>
            </p:spPr>
          </p:pic>
          <p:pic>
            <p:nvPicPr>
              <p:cNvPr id="163" name="Picture 3" descr="D:\work\公司文件\图标\2007锐捷全系列图标库\PC及服务器\PC.gif"/>
              <p:cNvPicPr>
                <a:picLocks noChangeAspect="1" noChangeArrowheads="1"/>
              </p:cNvPicPr>
              <p:nvPr/>
            </p:nvPicPr>
            <p:blipFill>
              <a:blip r:embed="rId5" cstate="print"/>
              <a:srcRect/>
              <a:stretch>
                <a:fillRect/>
              </a:stretch>
            </p:blipFill>
            <p:spPr bwMode="auto">
              <a:xfrm>
                <a:off x="5876973" y="6065852"/>
                <a:ext cx="484188" cy="500062"/>
              </a:xfrm>
              <a:prstGeom prst="rect">
                <a:avLst/>
              </a:prstGeom>
              <a:noFill/>
              <a:ln w="9525">
                <a:noFill/>
                <a:miter lim="800000"/>
                <a:headEnd/>
                <a:tailEnd/>
              </a:ln>
            </p:spPr>
          </p:pic>
        </p:grpSp>
        <p:grpSp>
          <p:nvGrpSpPr>
            <p:cNvPr id="157" name="组合 236"/>
            <p:cNvGrpSpPr/>
            <p:nvPr/>
          </p:nvGrpSpPr>
          <p:grpSpPr>
            <a:xfrm>
              <a:off x="5786446" y="5929330"/>
              <a:ext cx="428628" cy="357190"/>
              <a:chOff x="5717658" y="6065852"/>
              <a:chExt cx="643503" cy="500062"/>
            </a:xfrm>
          </p:grpSpPr>
          <p:pic>
            <p:nvPicPr>
              <p:cNvPr id="160" name="Picture 53" descr="USB-Key（密钥存储器）"/>
              <p:cNvPicPr>
                <a:picLocks noChangeAspect="1" noChangeArrowheads="1"/>
              </p:cNvPicPr>
              <p:nvPr/>
            </p:nvPicPr>
            <p:blipFill>
              <a:blip r:embed="rId4" cstate="print"/>
              <a:srcRect/>
              <a:stretch>
                <a:fillRect/>
              </a:stretch>
            </p:blipFill>
            <p:spPr bwMode="auto">
              <a:xfrm>
                <a:off x="5717658" y="6215082"/>
                <a:ext cx="283102" cy="209426"/>
              </a:xfrm>
              <a:prstGeom prst="rect">
                <a:avLst/>
              </a:prstGeom>
              <a:noFill/>
              <a:ln w="9525">
                <a:noFill/>
                <a:miter lim="800000"/>
                <a:headEnd/>
                <a:tailEnd/>
              </a:ln>
            </p:spPr>
          </p:pic>
          <p:pic>
            <p:nvPicPr>
              <p:cNvPr id="161" name="Picture 3" descr="D:\work\公司文件\图标\2007锐捷全系列图标库\PC及服务器\PC.gif"/>
              <p:cNvPicPr>
                <a:picLocks noChangeAspect="1" noChangeArrowheads="1"/>
              </p:cNvPicPr>
              <p:nvPr/>
            </p:nvPicPr>
            <p:blipFill>
              <a:blip r:embed="rId5" cstate="print"/>
              <a:srcRect/>
              <a:stretch>
                <a:fillRect/>
              </a:stretch>
            </p:blipFill>
            <p:spPr bwMode="auto">
              <a:xfrm>
                <a:off x="5876973" y="6065852"/>
                <a:ext cx="484188" cy="500062"/>
              </a:xfrm>
              <a:prstGeom prst="rect">
                <a:avLst/>
              </a:prstGeom>
              <a:noFill/>
              <a:ln w="9525">
                <a:noFill/>
                <a:miter lim="800000"/>
                <a:headEnd/>
                <a:tailEnd/>
              </a:ln>
            </p:spPr>
          </p:pic>
        </p:grpSp>
        <p:cxnSp>
          <p:nvCxnSpPr>
            <p:cNvPr id="158" name="直接连接符 157"/>
            <p:cNvCxnSpPr>
              <a:endCxn id="163" idx="0"/>
            </p:cNvCxnSpPr>
            <p:nvPr/>
          </p:nvCxnSpPr>
          <p:spPr>
            <a:xfrm rot="5400000">
              <a:off x="5527224" y="5812984"/>
              <a:ext cx="142876" cy="89817"/>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159" name="直接连接符 158"/>
            <p:cNvCxnSpPr/>
            <p:nvPr/>
          </p:nvCxnSpPr>
          <p:spPr>
            <a:xfrm rot="16200000" flipH="1">
              <a:off x="5751521" y="5822967"/>
              <a:ext cx="214314" cy="141288"/>
            </a:xfrm>
            <a:prstGeom prst="line">
              <a:avLst/>
            </a:prstGeom>
            <a:ln>
              <a:headEnd/>
              <a:tailEnd/>
            </a:ln>
          </p:spPr>
          <p:style>
            <a:lnRef idx="1">
              <a:schemeClr val="dk1"/>
            </a:lnRef>
            <a:fillRef idx="0">
              <a:schemeClr val="dk1"/>
            </a:fillRef>
            <a:effectRef idx="0">
              <a:schemeClr val="dk1"/>
            </a:effectRef>
            <a:fontRef idx="minor">
              <a:schemeClr val="tx1"/>
            </a:fontRef>
          </p:style>
        </p:cxnSp>
      </p:grpSp>
      <p:sp>
        <p:nvSpPr>
          <p:cNvPr id="166" name="Line 3"/>
          <p:cNvSpPr>
            <a:spLocks noChangeShapeType="1"/>
          </p:cNvSpPr>
          <p:nvPr/>
        </p:nvSpPr>
        <p:spPr bwMode="auto">
          <a:xfrm>
            <a:off x="6572264" y="5857892"/>
            <a:ext cx="142876" cy="214314"/>
          </a:xfrm>
          <a:prstGeom prst="line">
            <a:avLst/>
          </a:prstGeom>
          <a:noFill/>
          <a:ln w="9525">
            <a:solidFill>
              <a:srgbClr val="FF0000"/>
            </a:solidFill>
            <a:round/>
            <a:headEnd type="triangle" w="med" len="med"/>
            <a:tailEnd type="triangle" w="med" len="med"/>
          </a:ln>
          <a:effectLst>
            <a:prstShdw prst="shdw17" dist="17961" dir="2700000">
              <a:srgbClr val="990000"/>
            </a:prstShdw>
          </a:effectLst>
        </p:spPr>
        <p:txBody>
          <a:bodyPr wrap="square" anchor="ctr">
            <a:spAutoFit/>
          </a:bodyPr>
          <a:lstStyle/>
          <a:p>
            <a:endParaRPr lang="zh-CN" altLang="en-US" sz="1200"/>
          </a:p>
        </p:txBody>
      </p:sp>
      <p:sp>
        <p:nvSpPr>
          <p:cNvPr id="167" name="Line 3"/>
          <p:cNvSpPr>
            <a:spLocks noChangeShapeType="1"/>
          </p:cNvSpPr>
          <p:nvPr/>
        </p:nvSpPr>
        <p:spPr bwMode="auto">
          <a:xfrm flipH="1">
            <a:off x="6072198" y="5857892"/>
            <a:ext cx="214314" cy="214314"/>
          </a:xfrm>
          <a:prstGeom prst="line">
            <a:avLst/>
          </a:prstGeom>
          <a:noFill/>
          <a:ln w="9525">
            <a:solidFill>
              <a:srgbClr val="FF0000"/>
            </a:solidFill>
            <a:round/>
            <a:headEnd type="triangle" w="med" len="med"/>
            <a:tailEnd type="triangle" w="med" len="med"/>
          </a:ln>
          <a:effectLst>
            <a:prstShdw prst="shdw17" dist="17961" dir="2700000">
              <a:srgbClr val="990000"/>
            </a:prstShdw>
          </a:effectLst>
        </p:spPr>
        <p:txBody>
          <a:bodyPr wrap="square" anchor="ctr">
            <a:spAutoFit/>
          </a:bodyPr>
          <a:lstStyle/>
          <a:p>
            <a:endParaRPr lang="zh-CN" altLang="en-US" sz="1200"/>
          </a:p>
        </p:txBody>
      </p:sp>
      <p:sp>
        <p:nvSpPr>
          <p:cNvPr id="168" name="Rectangle 52"/>
          <p:cNvSpPr>
            <a:spLocks noChangeArrowheads="1"/>
          </p:cNvSpPr>
          <p:nvPr/>
        </p:nvSpPr>
        <p:spPr bwMode="auto">
          <a:xfrm>
            <a:off x="2843808" y="3212976"/>
            <a:ext cx="1285884" cy="246221"/>
          </a:xfrm>
          <a:prstGeom prst="rect">
            <a:avLst/>
          </a:prstGeom>
          <a:noFill/>
          <a:ln w="9525">
            <a:noFill/>
            <a:miter lim="800000"/>
            <a:headEnd/>
            <a:tailEnd/>
          </a:ln>
        </p:spPr>
        <p:txBody>
          <a:bodyPr wrap="square" lIns="0" tIns="0" rIns="0" bIns="0">
            <a:spAutoFit/>
          </a:bodyPr>
          <a:lstStyle/>
          <a:p>
            <a:pPr algn="ctr" eaLnBrk="0" hangingPunct="0"/>
            <a:r>
              <a:rPr lang="zh-CN" altLang="en-US" sz="1600" b="1" dirty="0" smtClean="0">
                <a:latin typeface="FrutigerNext LT Regular" pitchFamily="34" charset="0"/>
                <a:ea typeface="MS PGothic" pitchFamily="34" charset="-128"/>
              </a:rPr>
              <a:t>终端机认证</a:t>
            </a:r>
            <a:endParaRPr lang="en-US" altLang="zh-CN" sz="1600" b="1" dirty="0" smtClean="0">
              <a:latin typeface="FrutigerNext LT Regular" pitchFamily="34" charset="0"/>
              <a:ea typeface="MS PGothic" pitchFamily="34" charset="-128"/>
            </a:endParaRPr>
          </a:p>
        </p:txBody>
      </p:sp>
      <p:sp>
        <p:nvSpPr>
          <p:cNvPr id="169" name="Rectangle 52"/>
          <p:cNvSpPr>
            <a:spLocks noChangeArrowheads="1"/>
          </p:cNvSpPr>
          <p:nvPr/>
        </p:nvSpPr>
        <p:spPr bwMode="auto">
          <a:xfrm>
            <a:off x="6948264" y="5949280"/>
            <a:ext cx="1285884" cy="246221"/>
          </a:xfrm>
          <a:prstGeom prst="rect">
            <a:avLst/>
          </a:prstGeom>
          <a:noFill/>
          <a:ln w="9525">
            <a:noFill/>
            <a:miter lim="800000"/>
            <a:headEnd/>
            <a:tailEnd/>
          </a:ln>
        </p:spPr>
        <p:txBody>
          <a:bodyPr wrap="square" lIns="0" tIns="0" rIns="0" bIns="0">
            <a:spAutoFit/>
          </a:bodyPr>
          <a:lstStyle/>
          <a:p>
            <a:pPr algn="ctr" eaLnBrk="0" hangingPunct="0"/>
            <a:r>
              <a:rPr lang="zh-CN" altLang="en-US" sz="1600" b="1" dirty="0" smtClean="0">
                <a:latin typeface="FrutigerNext LT Regular" pitchFamily="34" charset="0"/>
                <a:ea typeface="MS PGothic" pitchFamily="34" charset="-128"/>
              </a:rPr>
              <a:t>接入认证</a:t>
            </a:r>
          </a:p>
        </p:txBody>
      </p:sp>
      <p:sp>
        <p:nvSpPr>
          <p:cNvPr id="170" name="Rectangle 52"/>
          <p:cNvSpPr>
            <a:spLocks noChangeArrowheads="1"/>
          </p:cNvSpPr>
          <p:nvPr/>
        </p:nvSpPr>
        <p:spPr bwMode="auto">
          <a:xfrm>
            <a:off x="2915816" y="6021288"/>
            <a:ext cx="1285884" cy="246221"/>
          </a:xfrm>
          <a:prstGeom prst="rect">
            <a:avLst/>
          </a:prstGeom>
          <a:noFill/>
          <a:ln w="9525">
            <a:noFill/>
            <a:miter lim="800000"/>
            <a:headEnd/>
            <a:tailEnd/>
          </a:ln>
        </p:spPr>
        <p:txBody>
          <a:bodyPr wrap="square" lIns="0" tIns="0" rIns="0" bIns="0">
            <a:spAutoFit/>
          </a:bodyPr>
          <a:lstStyle/>
          <a:p>
            <a:pPr algn="ctr" eaLnBrk="0" hangingPunct="0"/>
            <a:r>
              <a:rPr lang="zh-CN" altLang="en-US" sz="1600" b="1" dirty="0" smtClean="0">
                <a:latin typeface="FrutigerNext LT Regular" pitchFamily="34" charset="0"/>
                <a:ea typeface="MS PGothic" pitchFamily="34" charset="-128"/>
              </a:rPr>
              <a:t>核心认证</a:t>
            </a:r>
            <a:endParaRPr lang="en-US" altLang="zh-CN" sz="1600" b="1" dirty="0" smtClean="0">
              <a:latin typeface="FrutigerNext LT Regular" pitchFamily="34" charset="0"/>
              <a:ea typeface="MS PGothic" pitchFamily="34" charset="-128"/>
            </a:endParaRPr>
          </a:p>
        </p:txBody>
      </p:sp>
      <p:sp>
        <p:nvSpPr>
          <p:cNvPr id="171" name="Rectangle 52"/>
          <p:cNvSpPr>
            <a:spLocks noChangeArrowheads="1"/>
          </p:cNvSpPr>
          <p:nvPr/>
        </p:nvSpPr>
        <p:spPr bwMode="auto">
          <a:xfrm>
            <a:off x="6786578" y="2857496"/>
            <a:ext cx="1285884" cy="492443"/>
          </a:xfrm>
          <a:prstGeom prst="rect">
            <a:avLst/>
          </a:prstGeom>
          <a:noFill/>
          <a:ln w="9525">
            <a:noFill/>
            <a:miter lim="800000"/>
            <a:headEnd/>
            <a:tailEnd/>
          </a:ln>
        </p:spPr>
        <p:txBody>
          <a:bodyPr wrap="square" lIns="0" tIns="0" rIns="0" bIns="0">
            <a:spAutoFit/>
          </a:bodyPr>
          <a:lstStyle/>
          <a:p>
            <a:pPr algn="ctr" eaLnBrk="0" hangingPunct="0"/>
            <a:r>
              <a:rPr lang="zh-CN" altLang="en-US" sz="1600" b="1" dirty="0" smtClean="0">
                <a:latin typeface="FrutigerNext LT Regular" pitchFamily="34" charset="0"/>
                <a:ea typeface="MS PGothic" pitchFamily="34" charset="-128"/>
              </a:rPr>
              <a:t>防火墙等网关设备认证</a:t>
            </a:r>
            <a:endParaRPr lang="en-US" altLang="zh-CN" sz="1600" b="1" dirty="0" smtClean="0">
              <a:latin typeface="FrutigerNext LT Regular" pitchFamily="34" charset="0"/>
              <a:ea typeface="MS PGothic" pitchFamily="34" charset="-128"/>
            </a:endParaRPr>
          </a:p>
        </p:txBody>
      </p:sp>
      <p:cxnSp>
        <p:nvCxnSpPr>
          <p:cNvPr id="172" name="直接连接符 171"/>
          <p:cNvCxnSpPr/>
          <p:nvPr/>
        </p:nvCxnSpPr>
        <p:spPr>
          <a:xfrm rot="5400000" flipH="1" flipV="1">
            <a:off x="5179222" y="5393548"/>
            <a:ext cx="285750" cy="214311"/>
          </a:xfrm>
          <a:prstGeom prst="line">
            <a:avLst/>
          </a:prstGeom>
          <a:ln>
            <a:solidFill>
              <a:srgbClr val="FFC000"/>
            </a:solidFill>
            <a:headEnd type="arrow"/>
            <a:tailEnd type="arrow"/>
          </a:ln>
        </p:spPr>
        <p:style>
          <a:lnRef idx="1">
            <a:schemeClr val="dk1"/>
          </a:lnRef>
          <a:fillRef idx="0">
            <a:schemeClr val="dk1"/>
          </a:fillRef>
          <a:effectRef idx="0">
            <a:schemeClr val="dk1"/>
          </a:effectRef>
          <a:fontRef idx="minor">
            <a:schemeClr val="tx1"/>
          </a:fontRef>
        </p:style>
      </p:cxnSp>
      <p:cxnSp>
        <p:nvCxnSpPr>
          <p:cNvPr id="173" name="直接连接符 172"/>
          <p:cNvCxnSpPr/>
          <p:nvPr/>
        </p:nvCxnSpPr>
        <p:spPr>
          <a:xfrm rot="5400000" flipH="1" flipV="1">
            <a:off x="5464977" y="4893480"/>
            <a:ext cx="285750" cy="214311"/>
          </a:xfrm>
          <a:prstGeom prst="line">
            <a:avLst/>
          </a:prstGeom>
          <a:ln>
            <a:solidFill>
              <a:srgbClr val="FFC000"/>
            </a:solidFill>
            <a:headEnd type="arrow"/>
            <a:tailEnd type="arrow"/>
          </a:ln>
        </p:spPr>
        <p:style>
          <a:lnRef idx="1">
            <a:schemeClr val="dk1"/>
          </a:lnRef>
          <a:fillRef idx="0">
            <a:schemeClr val="dk1"/>
          </a:fillRef>
          <a:effectRef idx="0">
            <a:schemeClr val="dk1"/>
          </a:effectRef>
          <a:fontRef idx="minor">
            <a:schemeClr val="tx1"/>
          </a:fontRef>
        </p:style>
      </p:cxnSp>
      <p:cxnSp>
        <p:nvCxnSpPr>
          <p:cNvPr id="174" name="直接连接符 173"/>
          <p:cNvCxnSpPr/>
          <p:nvPr/>
        </p:nvCxnSpPr>
        <p:spPr>
          <a:xfrm>
            <a:off x="6000760" y="4572007"/>
            <a:ext cx="214314" cy="1"/>
          </a:xfrm>
          <a:prstGeom prst="line">
            <a:avLst/>
          </a:prstGeom>
          <a:ln>
            <a:solidFill>
              <a:srgbClr val="FFC000"/>
            </a:solidFill>
            <a:headEnd type="arrow"/>
            <a:tailEnd type="arrow"/>
          </a:ln>
        </p:spPr>
        <p:style>
          <a:lnRef idx="1">
            <a:schemeClr val="dk1"/>
          </a:lnRef>
          <a:fillRef idx="0">
            <a:schemeClr val="dk1"/>
          </a:fillRef>
          <a:effectRef idx="0">
            <a:schemeClr val="dk1"/>
          </a:effectRef>
          <a:fontRef idx="minor">
            <a:schemeClr val="tx1"/>
          </a:fontRef>
        </p:style>
      </p:cxnSp>
      <p:cxnSp>
        <p:nvCxnSpPr>
          <p:cNvPr id="175" name="直接连接符 174"/>
          <p:cNvCxnSpPr/>
          <p:nvPr/>
        </p:nvCxnSpPr>
        <p:spPr>
          <a:xfrm>
            <a:off x="6500826" y="4572007"/>
            <a:ext cx="214314" cy="1"/>
          </a:xfrm>
          <a:prstGeom prst="line">
            <a:avLst/>
          </a:prstGeom>
          <a:ln>
            <a:solidFill>
              <a:srgbClr val="FFC000"/>
            </a:solidFill>
            <a:headEnd type="arrow"/>
            <a:tailEnd type="arrow"/>
          </a:ln>
        </p:spPr>
        <p:style>
          <a:lnRef idx="1">
            <a:schemeClr val="dk1"/>
          </a:lnRef>
          <a:fillRef idx="0">
            <a:schemeClr val="dk1"/>
          </a:fillRef>
          <a:effectRef idx="0">
            <a:schemeClr val="dk1"/>
          </a:effectRef>
          <a:fontRef idx="minor">
            <a:schemeClr val="tx1"/>
          </a:fontRef>
        </p:style>
      </p:cxnSp>
      <p:cxnSp>
        <p:nvCxnSpPr>
          <p:cNvPr id="176" name="直接连接符 175"/>
          <p:cNvCxnSpPr/>
          <p:nvPr/>
        </p:nvCxnSpPr>
        <p:spPr>
          <a:xfrm rot="16200000" flipV="1">
            <a:off x="6286514" y="5429262"/>
            <a:ext cx="214314" cy="71441"/>
          </a:xfrm>
          <a:prstGeom prst="line">
            <a:avLst/>
          </a:prstGeom>
          <a:ln>
            <a:solidFill>
              <a:srgbClr val="FFC000"/>
            </a:solidFill>
            <a:headEnd type="arrow"/>
            <a:tailEnd type="arrow"/>
          </a:ln>
        </p:spPr>
        <p:style>
          <a:lnRef idx="1">
            <a:schemeClr val="dk1"/>
          </a:lnRef>
          <a:fillRef idx="0">
            <a:schemeClr val="dk1"/>
          </a:fillRef>
          <a:effectRef idx="0">
            <a:schemeClr val="dk1"/>
          </a:effectRef>
          <a:fontRef idx="minor">
            <a:schemeClr val="tx1"/>
          </a:fontRef>
        </p:style>
      </p:cxnSp>
      <p:cxnSp>
        <p:nvCxnSpPr>
          <p:cNvPr id="177" name="直接连接符 176"/>
          <p:cNvCxnSpPr/>
          <p:nvPr/>
        </p:nvCxnSpPr>
        <p:spPr>
          <a:xfrm rot="16200000" flipV="1">
            <a:off x="6000758" y="5000634"/>
            <a:ext cx="214314" cy="71441"/>
          </a:xfrm>
          <a:prstGeom prst="line">
            <a:avLst/>
          </a:prstGeom>
          <a:ln>
            <a:solidFill>
              <a:srgbClr val="FFC000"/>
            </a:solidFill>
            <a:headEnd type="arrow"/>
            <a:tailEnd type="arrow"/>
          </a:ln>
        </p:spPr>
        <p:style>
          <a:lnRef idx="1">
            <a:schemeClr val="dk1"/>
          </a:lnRef>
          <a:fillRef idx="0">
            <a:schemeClr val="dk1"/>
          </a:fillRef>
          <a:effectRef idx="0">
            <a:schemeClr val="dk1"/>
          </a:effectRef>
          <a:fontRef idx="minor">
            <a:schemeClr val="tx1"/>
          </a:fontRef>
        </p:style>
      </p:cxnSp>
      <p:cxnSp>
        <p:nvCxnSpPr>
          <p:cNvPr id="178" name="直接连接符 177"/>
          <p:cNvCxnSpPr/>
          <p:nvPr/>
        </p:nvCxnSpPr>
        <p:spPr>
          <a:xfrm>
            <a:off x="6500826" y="1785925"/>
            <a:ext cx="214314" cy="1"/>
          </a:xfrm>
          <a:prstGeom prst="line">
            <a:avLst/>
          </a:prstGeom>
          <a:ln>
            <a:solidFill>
              <a:srgbClr val="FFC000"/>
            </a:solidFill>
            <a:headEnd type="arrow"/>
            <a:tailEnd type="arrow"/>
          </a:ln>
        </p:spPr>
        <p:style>
          <a:lnRef idx="1">
            <a:schemeClr val="dk1"/>
          </a:lnRef>
          <a:fillRef idx="0">
            <a:schemeClr val="dk1"/>
          </a:fillRef>
          <a:effectRef idx="0">
            <a:schemeClr val="dk1"/>
          </a:effectRef>
          <a:fontRef idx="minor">
            <a:schemeClr val="tx1"/>
          </a:fontRef>
        </p:style>
      </p:cxnSp>
      <p:cxnSp>
        <p:nvCxnSpPr>
          <p:cNvPr id="179" name="直接连接符 178"/>
          <p:cNvCxnSpPr/>
          <p:nvPr/>
        </p:nvCxnSpPr>
        <p:spPr>
          <a:xfrm>
            <a:off x="2071670" y="4572007"/>
            <a:ext cx="214314" cy="1"/>
          </a:xfrm>
          <a:prstGeom prst="line">
            <a:avLst/>
          </a:prstGeom>
          <a:ln>
            <a:solidFill>
              <a:srgbClr val="FFC000"/>
            </a:solidFill>
            <a:headEnd type="arrow"/>
            <a:tailEnd type="arrow"/>
          </a:ln>
        </p:spPr>
        <p:style>
          <a:lnRef idx="1">
            <a:schemeClr val="dk1"/>
          </a:lnRef>
          <a:fillRef idx="0">
            <a:schemeClr val="dk1"/>
          </a:fillRef>
          <a:effectRef idx="0">
            <a:schemeClr val="dk1"/>
          </a:effectRef>
          <a:fontRef idx="minor">
            <a:schemeClr val="tx1"/>
          </a:fontRef>
        </p:style>
      </p:cxnSp>
      <p:cxnSp>
        <p:nvCxnSpPr>
          <p:cNvPr id="180" name="直接连接符 179"/>
          <p:cNvCxnSpPr/>
          <p:nvPr/>
        </p:nvCxnSpPr>
        <p:spPr>
          <a:xfrm>
            <a:off x="2571736" y="4572007"/>
            <a:ext cx="214314" cy="1"/>
          </a:xfrm>
          <a:prstGeom prst="line">
            <a:avLst/>
          </a:prstGeom>
          <a:ln>
            <a:solidFill>
              <a:srgbClr val="FFC000"/>
            </a:solidFill>
            <a:headEnd type="arrow"/>
            <a:tailEnd type="arrow"/>
          </a:ln>
        </p:spPr>
        <p:style>
          <a:lnRef idx="1">
            <a:schemeClr val="dk1"/>
          </a:lnRef>
          <a:fillRef idx="0">
            <a:schemeClr val="dk1"/>
          </a:fillRef>
          <a:effectRef idx="0">
            <a:schemeClr val="dk1"/>
          </a:effectRef>
          <a:fontRef idx="minor">
            <a:schemeClr val="tx1"/>
          </a:fontRef>
        </p:style>
      </p:cxnSp>
      <p:sp>
        <p:nvSpPr>
          <p:cNvPr id="181" name="Rectangle 52"/>
          <p:cNvSpPr>
            <a:spLocks noChangeArrowheads="1"/>
          </p:cNvSpPr>
          <p:nvPr/>
        </p:nvSpPr>
        <p:spPr bwMode="auto">
          <a:xfrm>
            <a:off x="6444208" y="1196752"/>
            <a:ext cx="833443" cy="369332"/>
          </a:xfrm>
          <a:prstGeom prst="rect">
            <a:avLst/>
          </a:prstGeom>
          <a:noFill/>
          <a:ln w="9525">
            <a:noFill/>
            <a:miter lim="800000"/>
            <a:headEnd/>
            <a:tailEnd/>
          </a:ln>
        </p:spPr>
        <p:txBody>
          <a:bodyPr wrap="square" lIns="0" tIns="0" rIns="0" bIns="0">
            <a:spAutoFit/>
          </a:bodyPr>
          <a:lstStyle/>
          <a:p>
            <a:pPr algn="ctr" eaLnBrk="0" hangingPunct="0"/>
            <a:r>
              <a:rPr lang="zh-CN" altLang="en-US" sz="1200" dirty="0" smtClean="0">
                <a:solidFill>
                  <a:srgbClr val="000000"/>
                </a:solidFill>
                <a:latin typeface="FrutigerNext LT Regular" pitchFamily="34" charset="0"/>
                <a:ea typeface="MS PGothic" pitchFamily="34" charset="-128"/>
              </a:rPr>
              <a:t>实体认证网关</a:t>
            </a:r>
            <a:endParaRPr lang="zh-CN" altLang="en-US" sz="1200" dirty="0">
              <a:latin typeface="FrutigerNext LT Regular" pitchFamily="34" charset="0"/>
              <a:ea typeface="MS PGothic" pitchFamily="34" charset="-128"/>
            </a:endParaRPr>
          </a:p>
        </p:txBody>
      </p:sp>
      <p:sp>
        <p:nvSpPr>
          <p:cNvPr id="182" name="Rectangle 52"/>
          <p:cNvSpPr>
            <a:spLocks noChangeArrowheads="1"/>
          </p:cNvSpPr>
          <p:nvPr/>
        </p:nvSpPr>
        <p:spPr bwMode="auto">
          <a:xfrm>
            <a:off x="2555776" y="4221088"/>
            <a:ext cx="833443" cy="369332"/>
          </a:xfrm>
          <a:prstGeom prst="rect">
            <a:avLst/>
          </a:prstGeom>
          <a:noFill/>
          <a:ln w="9525">
            <a:noFill/>
            <a:miter lim="800000"/>
            <a:headEnd/>
            <a:tailEnd/>
          </a:ln>
        </p:spPr>
        <p:txBody>
          <a:bodyPr wrap="square" lIns="0" tIns="0" rIns="0" bIns="0">
            <a:spAutoFit/>
          </a:bodyPr>
          <a:lstStyle/>
          <a:p>
            <a:pPr algn="ctr" eaLnBrk="0" hangingPunct="0"/>
            <a:r>
              <a:rPr lang="zh-CN" altLang="en-US" sz="1200" dirty="0" smtClean="0">
                <a:solidFill>
                  <a:srgbClr val="000000"/>
                </a:solidFill>
                <a:latin typeface="FrutigerNext LT Regular" pitchFamily="34" charset="0"/>
                <a:ea typeface="MS PGothic" pitchFamily="34" charset="-128"/>
              </a:rPr>
              <a:t>实体认证网关</a:t>
            </a:r>
            <a:endParaRPr lang="zh-CN" altLang="en-US" sz="1200" dirty="0">
              <a:latin typeface="FrutigerNext LT Regular" pitchFamily="34" charset="0"/>
              <a:ea typeface="MS PGothic" pitchFamily="34" charset="-128"/>
            </a:endParaRPr>
          </a:p>
        </p:txBody>
      </p:sp>
      <p:sp>
        <p:nvSpPr>
          <p:cNvPr id="183" name="Rectangle 52"/>
          <p:cNvSpPr>
            <a:spLocks noChangeArrowheads="1"/>
          </p:cNvSpPr>
          <p:nvPr/>
        </p:nvSpPr>
        <p:spPr bwMode="auto">
          <a:xfrm>
            <a:off x="6444208" y="4077072"/>
            <a:ext cx="833443" cy="369332"/>
          </a:xfrm>
          <a:prstGeom prst="rect">
            <a:avLst/>
          </a:prstGeom>
          <a:noFill/>
          <a:ln w="9525">
            <a:noFill/>
            <a:miter lim="800000"/>
            <a:headEnd/>
            <a:tailEnd/>
          </a:ln>
        </p:spPr>
        <p:txBody>
          <a:bodyPr wrap="square" lIns="0" tIns="0" rIns="0" bIns="0">
            <a:spAutoFit/>
          </a:bodyPr>
          <a:lstStyle/>
          <a:p>
            <a:pPr algn="ctr" eaLnBrk="0" hangingPunct="0"/>
            <a:r>
              <a:rPr lang="zh-CN" altLang="en-US" sz="1200" dirty="0" smtClean="0">
                <a:solidFill>
                  <a:srgbClr val="000000"/>
                </a:solidFill>
                <a:latin typeface="FrutigerNext LT Regular" pitchFamily="34" charset="0"/>
                <a:ea typeface="MS PGothic" pitchFamily="34" charset="-128"/>
              </a:rPr>
              <a:t>实体认证网关</a:t>
            </a:r>
            <a:endParaRPr lang="zh-CN" altLang="en-US" sz="1200" dirty="0">
              <a:latin typeface="FrutigerNext LT Regular" pitchFamily="34" charset="0"/>
              <a:ea typeface="MS PGothic" pitchFamily="34" charset="-128"/>
            </a:endParaRPr>
          </a:p>
        </p:txBody>
      </p:sp>
    </p:spTree>
    <p:extLst>
      <p:ext uri="{BB962C8B-B14F-4D97-AF65-F5344CB8AC3E}">
        <p14:creationId xmlns:p14="http://schemas.microsoft.com/office/powerpoint/2010/main" val="2604231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en-US" altLang="zh-CN" dirty="0"/>
              <a:t>The “N.E.</a:t>
            </a:r>
            <a:r>
              <a:rPr lang="en-US" altLang="zh-CN" dirty="0">
                <a:solidFill>
                  <a:srgbClr val="FF0000"/>
                </a:solidFill>
              </a:rPr>
              <a:t>W</a:t>
            </a:r>
            <a:r>
              <a:rPr lang="en-US" altLang="zh-CN" dirty="0"/>
              <a:t>.”</a:t>
            </a:r>
            <a:r>
              <a:rPr lang="zh-CN" altLang="en-US" dirty="0" smtClean="0"/>
              <a:t>：融合之路</a:t>
            </a:r>
            <a:endParaRPr lang="zh-CN" altLang="en-US" dirty="0"/>
          </a:p>
        </p:txBody>
      </p:sp>
      <p:grpSp>
        <p:nvGrpSpPr>
          <p:cNvPr id="4" name="组合 3"/>
          <p:cNvGrpSpPr/>
          <p:nvPr/>
        </p:nvGrpSpPr>
        <p:grpSpPr>
          <a:xfrm>
            <a:off x="550416" y="1002184"/>
            <a:ext cx="8116248" cy="482600"/>
            <a:chOff x="129130" y="1122242"/>
            <a:chExt cx="5969001" cy="482600"/>
          </a:xfrm>
        </p:grpSpPr>
        <p:sp>
          <p:nvSpPr>
            <p:cNvPr id="5" name="Rounded Rectangle 90"/>
            <p:cNvSpPr/>
            <p:nvPr/>
          </p:nvSpPr>
          <p:spPr>
            <a:xfrm>
              <a:off x="2110331" y="1122242"/>
              <a:ext cx="3987800" cy="469900"/>
            </a:xfrm>
            <a:prstGeom prst="roundRect">
              <a:avLst/>
            </a:prstGeom>
            <a:gradFill>
              <a:gsLst>
                <a:gs pos="0">
                  <a:schemeClr val="tx2">
                    <a:lumMod val="60000"/>
                    <a:lumOff val="40000"/>
                  </a:schemeClr>
                </a:gs>
                <a:gs pos="100000">
                  <a:schemeClr val="tx2">
                    <a:lumMod val="40000"/>
                    <a:lumOff val="60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0" fontAlgn="base" hangingPunct="0">
                <a:spcBef>
                  <a:spcPct val="0"/>
                </a:spcBef>
                <a:spcAft>
                  <a:spcPct val="0"/>
                </a:spcAft>
              </a:pPr>
              <a:r>
                <a:rPr lang="zh-CN" altLang="en-US" b="1" dirty="0">
                  <a:solidFill>
                    <a:srgbClr val="FFFFFF"/>
                  </a:solidFill>
                  <a:latin typeface="黑体" panose="02010609060101010101" pitchFamily="49" charset="-122"/>
                  <a:ea typeface="黑体" panose="02010609060101010101" pitchFamily="49" charset="-122"/>
                </a:rPr>
                <a:t>新老</a:t>
              </a:r>
              <a:r>
                <a:rPr lang="zh-CN" altLang="en-US" b="1" dirty="0" smtClean="0">
                  <a:solidFill>
                    <a:srgbClr val="FFFFFF"/>
                  </a:solidFill>
                  <a:latin typeface="黑体" panose="02010609060101010101" pitchFamily="49" charset="-122"/>
                  <a:ea typeface="黑体" panose="02010609060101010101" pitchFamily="49" charset="-122"/>
                </a:rPr>
                <a:t>园区</a:t>
              </a:r>
              <a:r>
                <a:rPr lang="zh-CN" altLang="en-US" b="1" dirty="0" smtClean="0">
                  <a:solidFill>
                    <a:srgbClr val="FF0000"/>
                  </a:solidFill>
                  <a:latin typeface="黑体" panose="02010609060101010101" pitchFamily="49" charset="-122"/>
                  <a:ea typeface="黑体" panose="02010609060101010101" pitchFamily="49" charset="-122"/>
                </a:rPr>
                <a:t>融合的业务</a:t>
              </a:r>
              <a:r>
                <a:rPr lang="zh-CN" altLang="en-US" b="1" dirty="0" smtClean="0">
                  <a:solidFill>
                    <a:srgbClr val="FFFFFF"/>
                  </a:solidFill>
                  <a:latin typeface="黑体" panose="02010609060101010101" pitchFamily="49" charset="-122"/>
                  <a:ea typeface="黑体" panose="02010609060101010101" pitchFamily="49" charset="-122"/>
                </a:rPr>
                <a:t>设计</a:t>
              </a:r>
              <a:endParaRPr lang="en-US" b="1" dirty="0">
                <a:solidFill>
                  <a:srgbClr val="FFFFFF"/>
                </a:solidFill>
                <a:latin typeface="黑体" panose="02010609060101010101" pitchFamily="49" charset="-122"/>
                <a:ea typeface="黑体" panose="02010609060101010101" pitchFamily="49" charset="-122"/>
              </a:endParaRPr>
            </a:p>
          </p:txBody>
        </p:sp>
        <p:sp>
          <p:nvSpPr>
            <p:cNvPr id="6" name="Right Arrow 91"/>
            <p:cNvSpPr/>
            <p:nvPr/>
          </p:nvSpPr>
          <p:spPr>
            <a:xfrm>
              <a:off x="129130" y="1134942"/>
              <a:ext cx="2728898" cy="469900"/>
            </a:xfrm>
            <a:prstGeom prst="rightArrow">
              <a:avLst>
                <a:gd name="adj1" fmla="val 100000"/>
                <a:gd name="adj2" fmla="val 50000"/>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zh-CN" altLang="en-US" dirty="0">
                  <a:solidFill>
                    <a:prstClr val="white"/>
                  </a:solidFill>
                  <a:latin typeface="黑体" panose="02010609060101010101" pitchFamily="49" charset="-122"/>
                  <a:ea typeface="黑体" panose="02010609060101010101" pitchFamily="49" charset="-122"/>
                </a:rPr>
                <a:t>融合</a:t>
              </a:r>
              <a:endParaRPr lang="en-US" dirty="0">
                <a:solidFill>
                  <a:prstClr val="white"/>
                </a:solidFill>
                <a:latin typeface="黑体" panose="02010609060101010101" pitchFamily="49" charset="-122"/>
                <a:ea typeface="黑体" panose="02010609060101010101" pitchFamily="49" charset="-122"/>
              </a:endParaRPr>
            </a:p>
          </p:txBody>
        </p:sp>
      </p:grpSp>
      <p:pic>
        <p:nvPicPr>
          <p:cNvPr id="7" name="图片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8426" y="1744611"/>
            <a:ext cx="8188238" cy="4348686"/>
          </a:xfrm>
          <a:prstGeom prst="rect">
            <a:avLst/>
          </a:prstGeom>
        </p:spPr>
      </p:pic>
    </p:spTree>
    <p:extLst>
      <p:ext uri="{BB962C8B-B14F-4D97-AF65-F5344CB8AC3E}">
        <p14:creationId xmlns:p14="http://schemas.microsoft.com/office/powerpoint/2010/main" val="221663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zh-CN" altLang="en-US" dirty="0" smtClean="0"/>
              <a:t>大二层网络实现多园区业务部署</a:t>
            </a:r>
            <a:endParaRPr lang="zh-CN" altLang="en-US" dirty="0"/>
          </a:p>
        </p:txBody>
      </p:sp>
      <p:grpSp>
        <p:nvGrpSpPr>
          <p:cNvPr id="4" name="组合 101"/>
          <p:cNvGrpSpPr>
            <a:grpSpLocks/>
          </p:cNvGrpSpPr>
          <p:nvPr/>
        </p:nvGrpSpPr>
        <p:grpSpPr bwMode="auto">
          <a:xfrm>
            <a:off x="3276600" y="1392238"/>
            <a:ext cx="2751138" cy="1416050"/>
            <a:chOff x="3275855" y="1733822"/>
            <a:chExt cx="2751849" cy="1416375"/>
          </a:xfrm>
        </p:grpSpPr>
        <p:pic>
          <p:nvPicPr>
            <p:cNvPr id="5" name="Picture 39" descr="云（描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5" y="1733822"/>
              <a:ext cx="2751849" cy="14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635896" y="2267580"/>
              <a:ext cx="1752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solidFill>
                    <a:schemeClr val="bg1"/>
                  </a:solidFill>
                </a:rPr>
                <a:t>裸光纤</a:t>
              </a:r>
              <a:r>
                <a:rPr lang="en-US" altLang="zh-CN">
                  <a:solidFill>
                    <a:schemeClr val="bg1"/>
                  </a:solidFill>
                </a:rPr>
                <a:t>/MPLS/IP</a:t>
              </a:r>
              <a:endParaRPr lang="zh-CN" altLang="en-US">
                <a:solidFill>
                  <a:schemeClr val="bg1"/>
                </a:solidFill>
              </a:endParaRPr>
            </a:p>
          </p:txBody>
        </p:sp>
      </p:grpSp>
      <p:pic>
        <p:nvPicPr>
          <p:cNvPr id="7" name="Pictur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8" y="1143000"/>
            <a:ext cx="2332037"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038" y="1328738"/>
            <a:ext cx="2332037"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 name="TextBox 8"/>
          <p:cNvSpPr txBox="1">
            <a:spLocks noChangeArrowheads="1"/>
          </p:cNvSpPr>
          <p:nvPr/>
        </p:nvSpPr>
        <p:spPr bwMode="auto">
          <a:xfrm>
            <a:off x="2316163" y="2408238"/>
            <a:ext cx="1223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solidFill>
                  <a:schemeClr val="bg1"/>
                </a:solidFill>
              </a:rPr>
              <a:t>数据中心</a:t>
            </a:r>
            <a:r>
              <a:rPr lang="en-US" altLang="zh-CN">
                <a:solidFill>
                  <a:schemeClr val="bg1"/>
                </a:solidFill>
              </a:rPr>
              <a:t>1</a:t>
            </a:r>
          </a:p>
        </p:txBody>
      </p:sp>
      <p:sp>
        <p:nvSpPr>
          <p:cNvPr id="10" name="TextBox 9"/>
          <p:cNvSpPr txBox="1">
            <a:spLocks noChangeArrowheads="1"/>
          </p:cNvSpPr>
          <p:nvPr/>
        </p:nvSpPr>
        <p:spPr bwMode="auto">
          <a:xfrm>
            <a:off x="5867400" y="2424113"/>
            <a:ext cx="1225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solidFill>
                  <a:schemeClr val="bg1"/>
                </a:solidFill>
              </a:rPr>
              <a:t>数据中心</a:t>
            </a:r>
            <a:r>
              <a:rPr lang="en-US" altLang="zh-CN">
                <a:solidFill>
                  <a:schemeClr val="bg1"/>
                </a:solidFill>
              </a:rPr>
              <a:t>2</a:t>
            </a:r>
          </a:p>
        </p:txBody>
      </p:sp>
      <p:grpSp>
        <p:nvGrpSpPr>
          <p:cNvPr id="11" name="组合 111"/>
          <p:cNvGrpSpPr>
            <a:grpSpLocks/>
          </p:cNvGrpSpPr>
          <p:nvPr/>
        </p:nvGrpSpPr>
        <p:grpSpPr bwMode="auto">
          <a:xfrm>
            <a:off x="3073400" y="1820863"/>
            <a:ext cx="3443288" cy="558800"/>
            <a:chOff x="3001645" y="2132856"/>
            <a:chExt cx="3442563" cy="557852"/>
          </a:xfrm>
        </p:grpSpPr>
        <p:grpSp>
          <p:nvGrpSpPr>
            <p:cNvPr id="12" name="组合 362"/>
            <p:cNvGrpSpPr>
              <a:grpSpLocks/>
            </p:cNvGrpSpPr>
            <p:nvPr/>
          </p:nvGrpSpPr>
          <p:grpSpPr bwMode="auto">
            <a:xfrm>
              <a:off x="3001645" y="2132856"/>
              <a:ext cx="3247870" cy="557852"/>
              <a:chOff x="1000100" y="5715016"/>
              <a:chExt cx="7286676" cy="714380"/>
            </a:xfrm>
            <a:solidFill>
              <a:srgbClr val="002060"/>
            </a:solidFill>
          </p:grpSpPr>
          <p:sp>
            <p:nvSpPr>
              <p:cNvPr id="14" name="左右箭头 13"/>
              <p:cNvSpPr/>
              <p:nvPr/>
            </p:nvSpPr>
            <p:spPr>
              <a:xfrm>
                <a:off x="1000100" y="5715016"/>
                <a:ext cx="7286676" cy="714380"/>
              </a:xfrm>
              <a:prstGeom prst="leftRightArrow">
                <a:avLst>
                  <a:gd name="adj1" fmla="val 65283"/>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200">
                  <a:solidFill>
                    <a:schemeClr val="bg1"/>
                  </a:solidFill>
                </a:endParaRPr>
              </a:p>
            </p:txBody>
          </p:sp>
          <p:sp>
            <p:nvSpPr>
              <p:cNvPr id="15" name="TextBox 361"/>
              <p:cNvSpPr txBox="1">
                <a:spLocks noChangeArrowheads="1"/>
              </p:cNvSpPr>
              <p:nvPr/>
            </p:nvSpPr>
            <p:spPr bwMode="auto">
              <a:xfrm>
                <a:off x="1777717" y="5871540"/>
                <a:ext cx="5653442" cy="354722"/>
              </a:xfrm>
              <a:prstGeom prst="rect">
                <a:avLst/>
              </a:prstGeom>
              <a:grpFill/>
              <a:ln w="9525">
                <a:noFill/>
                <a:miter lim="800000"/>
                <a:headEnd/>
                <a:tailEnd/>
              </a:ln>
            </p:spPr>
            <p:txBody>
              <a:bodyPr>
                <a:spAutoFit/>
              </a:bodyPr>
              <a:lstStyle/>
              <a:p>
                <a:pPr eaLnBrk="0" hangingPunct="0">
                  <a:defRPr/>
                </a:pPr>
                <a:endParaRPr lang="en-US" altLang="zh-CN" sz="1200" b="1" dirty="0">
                  <a:solidFill>
                    <a:schemeClr val="bg1"/>
                  </a:solidFill>
                  <a:latin typeface="微软雅黑" pitchFamily="34" charset="-122"/>
                  <a:ea typeface="微软雅黑" pitchFamily="34" charset="-122"/>
                </a:endParaRPr>
              </a:p>
            </p:txBody>
          </p:sp>
        </p:grpSp>
        <p:sp>
          <p:nvSpPr>
            <p:cNvPr id="13" name="矩形 12"/>
            <p:cNvSpPr>
              <a:spLocks noChangeArrowheads="1"/>
            </p:cNvSpPr>
            <p:nvPr/>
          </p:nvSpPr>
          <p:spPr bwMode="auto">
            <a:xfrm>
              <a:off x="3222104" y="2257127"/>
              <a:ext cx="32221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400" b="1" dirty="0">
                  <a:solidFill>
                    <a:schemeClr val="bg1"/>
                  </a:solidFill>
                  <a:latin typeface="微软雅黑" panose="020B0503020204020204" pitchFamily="34" charset="-122"/>
                  <a:ea typeface="微软雅黑" panose="020B0503020204020204" pitchFamily="34" charset="-122"/>
                </a:rPr>
                <a:t>VLL/VPLS</a:t>
              </a:r>
              <a:r>
                <a:rPr lang="zh-CN" altLang="en-US" sz="1400" b="1" dirty="0">
                  <a:solidFill>
                    <a:schemeClr val="bg1"/>
                  </a:solidFill>
                  <a:latin typeface="微软雅黑" panose="020B0503020204020204" pitchFamily="34" charset="-122"/>
                  <a:ea typeface="微软雅黑" panose="020B0503020204020204" pitchFamily="34" charset="-122"/>
                </a:rPr>
                <a:t>、</a:t>
              </a:r>
              <a:r>
                <a:rPr lang="en-US" altLang="zh-CN" sz="1400" b="1" dirty="0">
                  <a:solidFill>
                    <a:schemeClr val="bg1"/>
                  </a:solidFill>
                  <a:latin typeface="微软雅黑" panose="020B0503020204020204" pitchFamily="34" charset="-122"/>
                  <a:ea typeface="微软雅黑" panose="020B0503020204020204" pitchFamily="34" charset="-122"/>
                </a:rPr>
                <a:t>VLL/VPLS </a:t>
              </a:r>
              <a:r>
                <a:rPr lang="en-US" altLang="zh-CN" sz="1400" b="1" dirty="0" smtClean="0">
                  <a:solidFill>
                    <a:schemeClr val="bg1"/>
                  </a:solidFill>
                  <a:latin typeface="微软雅黑" panose="020B0503020204020204" pitchFamily="34" charset="-122"/>
                  <a:ea typeface="微软雅黑" panose="020B0503020204020204" pitchFamily="34" charset="-122"/>
                </a:rPr>
                <a:t>o GRE</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grpSp>
      <p:pic>
        <p:nvPicPr>
          <p:cNvPr id="16" name="Picture 83" descr="服务器类"/>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9888" y="2727325"/>
            <a:ext cx="4127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4" descr="服务器类"/>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2847975"/>
            <a:ext cx="4127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0" descr="服务器类"/>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063" y="2763838"/>
            <a:ext cx="41275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8"/>
          <p:cNvSpPr/>
          <p:nvPr/>
        </p:nvSpPr>
        <p:spPr>
          <a:xfrm>
            <a:off x="1142976" y="3857628"/>
            <a:ext cx="7216526" cy="648072"/>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zh-CN" altLang="en-US" sz="2400" b="1" dirty="0">
                <a:effectLst>
                  <a:outerShdw blurRad="38100" dist="38100" dir="2700000" algn="tl">
                    <a:srgbClr val="000000">
                      <a:alpha val="43137"/>
                    </a:srgbClr>
                  </a:outerShdw>
                </a:effectLst>
                <a:latin typeface="宋体" pitchFamily="2" charset="-122"/>
                <a:ea typeface="+mn-ea"/>
                <a:cs typeface="Arial" pitchFamily="34" charset="0"/>
              </a:rPr>
              <a:t>实现数据中心间服务器高可用集群及虚拟机迁移</a:t>
            </a:r>
            <a:endParaRPr lang="en-US" altLang="zh-CN" sz="2400" b="1" dirty="0">
              <a:effectLst>
                <a:outerShdw blurRad="38100" dist="38100" dir="2700000" algn="tl">
                  <a:srgbClr val="000000">
                    <a:alpha val="43137"/>
                  </a:srgbClr>
                </a:outerShdw>
              </a:effectLst>
              <a:latin typeface="宋体" pitchFamily="2" charset="-122"/>
              <a:ea typeface="+mn-ea"/>
              <a:cs typeface="Arial" pitchFamily="34" charset="0"/>
            </a:endParaRPr>
          </a:p>
        </p:txBody>
      </p:sp>
      <p:pic>
        <p:nvPicPr>
          <p:cNvPr id="20" name="Picture 84" descr="服务器类"/>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2888" y="2709863"/>
            <a:ext cx="41275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表格 20"/>
          <p:cNvGraphicFramePr>
            <a:graphicFrameLocks noGrp="1"/>
          </p:cNvGraphicFramePr>
          <p:nvPr/>
        </p:nvGraphicFramePr>
        <p:xfrm>
          <a:off x="1000125" y="4640263"/>
          <a:ext cx="7100888" cy="1574800"/>
        </p:xfrm>
        <a:graphic>
          <a:graphicData uri="http://schemas.openxmlformats.org/drawingml/2006/table">
            <a:tbl>
              <a:tblPr/>
              <a:tblGrid>
                <a:gridCol w="1633538"/>
                <a:gridCol w="1916112"/>
                <a:gridCol w="1698625"/>
                <a:gridCol w="1852613"/>
              </a:tblGrid>
              <a:tr h="422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rgbClr val="FFFFFF"/>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rgbClr val="FFFFFF"/>
                          </a:solidFill>
                          <a:effectLst/>
                          <a:latin typeface="Arial" pitchFamily="34" charset="0"/>
                          <a:ea typeface="宋体" pitchFamily="2" charset="-122"/>
                        </a:rPr>
                        <a:t>方案一</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rgbClr val="FFFFFF"/>
                          </a:solidFill>
                          <a:effectLst/>
                          <a:latin typeface="Arial" pitchFamily="34" charset="0"/>
                          <a:ea typeface="宋体" pitchFamily="2" charset="-122"/>
                        </a:rPr>
                        <a:t>方案二</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rgbClr val="FFFFFF"/>
                          </a:solidFill>
                          <a:effectLst/>
                          <a:latin typeface="Arial" pitchFamily="34" charset="0"/>
                          <a:ea typeface="宋体" pitchFamily="2" charset="-122"/>
                        </a:rPr>
                        <a:t>方案三</a:t>
                      </a:r>
                      <a:endParaRPr kumimoji="0" lang="en-US" altLang="zh-CN" sz="1800" b="1" i="0" u="none" strike="noStrike" cap="none" normalizeH="0" baseline="0" smtClean="0">
                        <a:ln>
                          <a:noFill/>
                        </a:ln>
                        <a:solidFill>
                          <a:srgbClr val="FFFFFF"/>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22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smtClean="0">
                          <a:ln>
                            <a:noFill/>
                          </a:ln>
                          <a:solidFill>
                            <a:schemeClr val="bg1"/>
                          </a:solidFill>
                          <a:effectLst/>
                          <a:latin typeface="Arial" pitchFamily="34" charset="0"/>
                          <a:ea typeface="宋体" pitchFamily="2" charset="-122"/>
                        </a:rPr>
                        <a:t>连接方式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smtClean="0">
                          <a:ln>
                            <a:noFill/>
                          </a:ln>
                          <a:solidFill>
                            <a:srgbClr val="000000"/>
                          </a:solidFill>
                          <a:effectLst/>
                          <a:latin typeface="Arial" pitchFamily="34" charset="0"/>
                          <a:ea typeface="宋体" pitchFamily="2" charset="-122"/>
                        </a:rPr>
                        <a:t>裸光纤</a:t>
                      </a:r>
                      <a:r>
                        <a:rPr kumimoji="0" lang="en-US" altLang="zh-CN" sz="1800" b="0" i="0" u="none" strike="noStrike" cap="none" normalizeH="0" baseline="0" smtClean="0">
                          <a:ln>
                            <a:noFill/>
                          </a:ln>
                          <a:solidFill>
                            <a:srgbClr val="000000"/>
                          </a:solidFill>
                          <a:effectLst/>
                          <a:latin typeface="Arial" pitchFamily="34" charset="0"/>
                          <a:ea typeface="宋体" pitchFamily="2" charset="-122"/>
                        </a:rPr>
                        <a:t>/WDM</a:t>
                      </a:r>
                      <a:endParaRPr kumimoji="0" lang="zh-CN" altLang="en-US" sz="1800" b="0" i="0" u="none" strike="noStrike" cap="none" normalizeH="0" baseline="0" smtClean="0">
                        <a:ln>
                          <a:noFill/>
                        </a:ln>
                        <a:solidFill>
                          <a:srgbClr val="000000"/>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MPLS</a:t>
                      </a:r>
                      <a:r>
                        <a:rPr kumimoji="0" lang="zh-CN" altLang="en-US" sz="1800" b="0" i="0" u="none" strike="noStrike" cap="none" normalizeH="0" baseline="0" smtClean="0">
                          <a:ln>
                            <a:noFill/>
                          </a:ln>
                          <a:solidFill>
                            <a:srgbClr val="000000"/>
                          </a:solidFill>
                          <a:effectLst/>
                          <a:latin typeface="Arial" pitchFamily="34" charset="0"/>
                          <a:ea typeface="宋体" pitchFamily="2" charset="-122"/>
                        </a:rPr>
                        <a:t>网络</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IP</a:t>
                      </a:r>
                      <a:r>
                        <a:rPr kumimoji="0" lang="zh-CN" altLang="en-US" sz="1800" b="0" i="0" u="none" strike="noStrike" cap="none" normalizeH="0" baseline="0" smtClean="0">
                          <a:ln>
                            <a:noFill/>
                          </a:ln>
                          <a:solidFill>
                            <a:srgbClr val="000000"/>
                          </a:solidFill>
                          <a:effectLst/>
                          <a:latin typeface="Arial" pitchFamily="34" charset="0"/>
                          <a:ea typeface="宋体" pitchFamily="2" charset="-122"/>
                        </a:rPr>
                        <a:t>网络</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730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smtClean="0">
                          <a:ln>
                            <a:noFill/>
                          </a:ln>
                          <a:solidFill>
                            <a:schemeClr val="bg1"/>
                          </a:solidFill>
                          <a:effectLst/>
                          <a:latin typeface="Arial" pitchFamily="34" charset="0"/>
                          <a:ea typeface="宋体" pitchFamily="2" charset="-122"/>
                        </a:rPr>
                        <a:t>隧道技术</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smtClean="0">
                          <a:ln>
                            <a:noFill/>
                          </a:ln>
                          <a:solidFill>
                            <a:srgbClr val="000000"/>
                          </a:solidFill>
                          <a:effectLst/>
                          <a:latin typeface="Arial" pitchFamily="34" charset="0"/>
                          <a:ea typeface="宋体" pitchFamily="2" charset="-122"/>
                        </a:rPr>
                        <a:t>无</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VLL/VPLS</a:t>
                      </a:r>
                      <a:endParaRPr kumimoji="0" lang="zh-CN" altLang="en-US" sz="1800" b="0" i="0" u="none" strike="noStrike" cap="none" normalizeH="0" baseline="0" smtClean="0">
                        <a:ln>
                          <a:noFill/>
                        </a:ln>
                        <a:solidFill>
                          <a:srgbClr val="000000"/>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Arial" pitchFamily="34" charset="0"/>
                          <a:ea typeface="宋体" pitchFamily="2" charset="-122"/>
                        </a:rPr>
                        <a:t>VLL/VPLS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Arial" pitchFamily="34" charset="0"/>
                          <a:ea typeface="宋体" pitchFamily="2" charset="-122"/>
                        </a:rPr>
                        <a:t> over GRE</a:t>
                      </a:r>
                      <a:endParaRPr kumimoji="0" lang="zh-CN" altLang="en-US" sz="1800" b="0" i="0" u="none" strike="noStrike" cap="none" normalizeH="0" baseline="0" dirty="0" smtClean="0">
                        <a:ln>
                          <a:noFill/>
                        </a:ln>
                        <a:solidFill>
                          <a:srgbClr val="000000"/>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bl>
          </a:graphicData>
        </a:graphic>
      </p:graphicFrame>
      <p:pic>
        <p:nvPicPr>
          <p:cNvPr id="22" name="Picture 19" descr="高端路由器"/>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1730375"/>
            <a:ext cx="55403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9" descr="高端路由器"/>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5063" y="1801813"/>
            <a:ext cx="554037"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50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zh-CN" altLang="en-US" dirty="0" smtClean="0"/>
              <a:t>大二层组网架构</a:t>
            </a:r>
            <a:endParaRPr lang="zh-CN" altLang="en-US" dirty="0"/>
          </a:p>
        </p:txBody>
      </p:sp>
      <p:sp>
        <p:nvSpPr>
          <p:cNvPr id="5" name="内容占位符 3"/>
          <p:cNvSpPr>
            <a:spLocks noGrp="1"/>
          </p:cNvSpPr>
          <p:nvPr>
            <p:ph sz="quarter" idx="16"/>
          </p:nvPr>
        </p:nvSpPr>
        <p:spPr>
          <a:xfrm>
            <a:off x="571472" y="1142984"/>
            <a:ext cx="8001056" cy="5072098"/>
          </a:xfrm>
        </p:spPr>
        <p:txBody>
          <a:bodyPr>
            <a:normAutofit/>
          </a:bodyPr>
          <a:lstStyle/>
          <a:p>
            <a:r>
              <a:rPr lang="zh-CN" altLang="en-US" sz="2200" b="1" dirty="0"/>
              <a:t>锐</a:t>
            </a:r>
            <a:r>
              <a:rPr lang="zh-CN" altLang="en-US" sz="2200" b="1" dirty="0" smtClean="0"/>
              <a:t>捷核心数据中心交换机</a:t>
            </a:r>
            <a:endParaRPr lang="en-US" altLang="zh-CN" sz="2200" b="1" dirty="0"/>
          </a:p>
          <a:p>
            <a:r>
              <a:rPr lang="zh-CN" altLang="en-US" sz="2000" dirty="0" smtClean="0"/>
              <a:t>支持</a:t>
            </a:r>
            <a:r>
              <a:rPr lang="zh-CN" altLang="en-US" sz="2000" dirty="0"/>
              <a:t>的直连用户数量</a:t>
            </a:r>
          </a:p>
          <a:p>
            <a:pPr marL="342900" indent="-342900">
              <a:buFont typeface="Wingdings" pitchFamily="2" charset="2"/>
              <a:buChar char="n"/>
            </a:pPr>
            <a:r>
              <a:rPr lang="en-US" altLang="zh-CN" sz="2000" dirty="0"/>
              <a:t>ED</a:t>
            </a:r>
            <a:r>
              <a:rPr lang="zh-CN" altLang="en-US" sz="2000" dirty="0"/>
              <a:t>线卡：</a:t>
            </a:r>
          </a:p>
          <a:p>
            <a:pPr marL="1085850" lvl="1" indent="-342900">
              <a:buFont typeface="Wingdings" pitchFamily="2" charset="2"/>
              <a:buChar char="Ø"/>
            </a:pPr>
            <a:r>
              <a:rPr lang="zh-CN" altLang="en-US" sz="2000" dirty="0"/>
              <a:t>最大</a:t>
            </a:r>
            <a:r>
              <a:rPr lang="en-US" altLang="zh-CN" sz="2000" dirty="0"/>
              <a:t>IPV4</a:t>
            </a:r>
            <a:r>
              <a:rPr lang="zh-CN" altLang="en-US" sz="2000" dirty="0"/>
              <a:t>终端数：</a:t>
            </a:r>
            <a:r>
              <a:rPr lang="en-US" altLang="zh-CN" sz="2000" dirty="0"/>
              <a:t>192K</a:t>
            </a:r>
          </a:p>
          <a:p>
            <a:pPr marL="1085850" lvl="1" indent="-342900">
              <a:buFont typeface="Wingdings" pitchFamily="2" charset="2"/>
              <a:buChar char="Ø"/>
            </a:pPr>
            <a:r>
              <a:rPr lang="zh-CN" altLang="en-US" sz="2000" dirty="0" smtClean="0"/>
              <a:t>最大</a:t>
            </a:r>
            <a:r>
              <a:rPr lang="en-US" altLang="zh-CN" sz="2000" dirty="0"/>
              <a:t>IPV6</a:t>
            </a:r>
            <a:r>
              <a:rPr lang="zh-CN" altLang="en-US" sz="2000" dirty="0"/>
              <a:t>终端数：</a:t>
            </a:r>
            <a:r>
              <a:rPr lang="en-US" altLang="zh-CN" sz="2000" dirty="0" smtClean="0"/>
              <a:t>128K</a:t>
            </a:r>
          </a:p>
          <a:p>
            <a:pPr marL="1085850" lvl="1" indent="-342900">
              <a:buFont typeface="Wingdings" pitchFamily="2" charset="2"/>
              <a:buChar char="Ø"/>
            </a:pPr>
            <a:r>
              <a:rPr lang="zh-CN" altLang="en-US" sz="2000" dirty="0" smtClean="0"/>
              <a:t>最大</a:t>
            </a:r>
            <a:r>
              <a:rPr lang="en-US" altLang="zh-CN" sz="2000" dirty="0"/>
              <a:t>IPV4/V6</a:t>
            </a:r>
            <a:r>
              <a:rPr lang="zh-CN" altLang="en-US" sz="2000" dirty="0"/>
              <a:t>双栈终端数量：</a:t>
            </a:r>
            <a:r>
              <a:rPr lang="en-US" altLang="zh-CN" sz="2000" dirty="0"/>
              <a:t>100K</a:t>
            </a:r>
            <a:r>
              <a:rPr lang="en-US" altLang="zh-CN" sz="2000" dirty="0" smtClean="0"/>
              <a:t>(</a:t>
            </a:r>
            <a:r>
              <a:rPr lang="zh-CN" altLang="en-US" sz="2000" dirty="0"/>
              <a:t>每</a:t>
            </a:r>
            <a:r>
              <a:rPr lang="zh-CN" altLang="en-US" sz="2000" dirty="0" smtClean="0"/>
              <a:t>用户一</a:t>
            </a:r>
            <a:r>
              <a:rPr lang="zh-CN" altLang="en-US" sz="2000" dirty="0"/>
              <a:t>个</a:t>
            </a:r>
            <a:r>
              <a:rPr lang="en-US" altLang="zh-CN" sz="2000" dirty="0"/>
              <a:t>IPV6</a:t>
            </a:r>
            <a:r>
              <a:rPr lang="zh-CN" altLang="en-US" sz="2000" dirty="0"/>
              <a:t>地址</a:t>
            </a:r>
            <a:r>
              <a:rPr lang="en-US" altLang="zh-CN" sz="2000" dirty="0"/>
              <a:t>)</a:t>
            </a:r>
          </a:p>
          <a:p>
            <a:pPr marL="342900" indent="-342900">
              <a:buFont typeface="Wingdings" pitchFamily="2" charset="2"/>
              <a:buChar char="n"/>
            </a:pPr>
            <a:r>
              <a:rPr lang="en-US" altLang="zh-CN" sz="2000" dirty="0"/>
              <a:t>DB</a:t>
            </a:r>
            <a:r>
              <a:rPr lang="zh-CN" altLang="en-US" sz="2000" dirty="0"/>
              <a:t>线卡</a:t>
            </a:r>
            <a:r>
              <a:rPr lang="zh-CN" altLang="en-US" sz="2000" dirty="0" smtClean="0"/>
              <a:t>：</a:t>
            </a:r>
            <a:endParaRPr lang="en-US" altLang="zh-CN" sz="2000" dirty="0" smtClean="0"/>
          </a:p>
          <a:p>
            <a:pPr marL="1085850" lvl="1" indent="-342900">
              <a:buFont typeface="Wingdings" pitchFamily="2" charset="2"/>
              <a:buChar char="Ø"/>
            </a:pPr>
            <a:r>
              <a:rPr lang="zh-CN" altLang="en-US" sz="2000" dirty="0"/>
              <a:t>最大</a:t>
            </a:r>
            <a:r>
              <a:rPr lang="en-US" altLang="zh-CN" sz="2000" dirty="0"/>
              <a:t>IPV4</a:t>
            </a:r>
            <a:r>
              <a:rPr lang="zh-CN" altLang="en-US" sz="2000" dirty="0"/>
              <a:t>终端数：</a:t>
            </a:r>
            <a:r>
              <a:rPr lang="en-US" altLang="zh-CN" sz="2000" dirty="0"/>
              <a:t>84K</a:t>
            </a:r>
          </a:p>
          <a:p>
            <a:pPr marL="1085850" lvl="1" indent="-342900">
              <a:buFont typeface="Wingdings" pitchFamily="2" charset="2"/>
              <a:buChar char="Ø"/>
            </a:pPr>
            <a:r>
              <a:rPr lang="zh-CN" altLang="en-US" sz="2000" dirty="0"/>
              <a:t>最大</a:t>
            </a:r>
            <a:r>
              <a:rPr lang="en-US" altLang="zh-CN" sz="2000" dirty="0"/>
              <a:t>IPV6</a:t>
            </a:r>
            <a:r>
              <a:rPr lang="zh-CN" altLang="en-US" sz="2000" dirty="0"/>
              <a:t>终端数：</a:t>
            </a:r>
            <a:r>
              <a:rPr lang="en-US" altLang="zh-CN" sz="2000" dirty="0"/>
              <a:t>54K</a:t>
            </a:r>
          </a:p>
          <a:p>
            <a:pPr marL="1085850" lvl="1" indent="-342900">
              <a:buFont typeface="Wingdings" pitchFamily="2" charset="2"/>
              <a:buChar char="Ø"/>
            </a:pPr>
            <a:r>
              <a:rPr lang="zh-CN" altLang="en-US" sz="2000" dirty="0"/>
              <a:t>最大</a:t>
            </a:r>
            <a:r>
              <a:rPr lang="en-US" altLang="zh-CN" sz="2000" dirty="0"/>
              <a:t>IPV4/V6</a:t>
            </a:r>
            <a:r>
              <a:rPr lang="zh-CN" altLang="en-US" sz="2000" dirty="0"/>
              <a:t>双栈终端数量：</a:t>
            </a:r>
            <a:r>
              <a:rPr lang="en-US" altLang="zh-CN" sz="2000" dirty="0"/>
              <a:t>40K</a:t>
            </a:r>
            <a:r>
              <a:rPr lang="en-US" altLang="zh-CN" sz="2000" dirty="0" smtClean="0"/>
              <a:t>(</a:t>
            </a:r>
            <a:r>
              <a:rPr lang="zh-CN" altLang="en-US" sz="2000" dirty="0" smtClean="0"/>
              <a:t>每用户一</a:t>
            </a:r>
            <a:r>
              <a:rPr lang="zh-CN" altLang="en-US" sz="2000" dirty="0"/>
              <a:t>个</a:t>
            </a:r>
            <a:r>
              <a:rPr lang="en-US" altLang="zh-CN" sz="2000" dirty="0"/>
              <a:t>IPV6</a:t>
            </a:r>
            <a:r>
              <a:rPr lang="zh-CN" altLang="en-US" sz="2000" dirty="0"/>
              <a:t>地址</a:t>
            </a:r>
            <a:r>
              <a:rPr lang="en-US" altLang="zh-CN" sz="2000" dirty="0"/>
              <a:t>)</a:t>
            </a:r>
          </a:p>
          <a:p>
            <a:endParaRPr lang="en-US" altLang="zh-CN" sz="2200" dirty="0" smtClean="0"/>
          </a:p>
          <a:p>
            <a:endParaRPr lang="zh-CN" altLang="en-US" dirty="0"/>
          </a:p>
        </p:txBody>
      </p:sp>
    </p:spTree>
    <p:extLst>
      <p:ext uri="{BB962C8B-B14F-4D97-AF65-F5344CB8AC3E}">
        <p14:creationId xmlns:p14="http://schemas.microsoft.com/office/powerpoint/2010/main" val="24815793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zh-CN" altLang="en-US" dirty="0" smtClean="0"/>
              <a:t>大二层网络的优势</a:t>
            </a:r>
            <a:endParaRPr lang="zh-CN" altLang="en-US" dirty="0"/>
          </a:p>
        </p:txBody>
      </p:sp>
      <p:pic>
        <p:nvPicPr>
          <p:cNvPr id="4" name="Picture 4" descr="G:\我的文档\桌面\图片1.pn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212725" y="1157288"/>
            <a:ext cx="8716963" cy="4541837"/>
          </a:xfrm>
          <a:prstGeom prst="rect">
            <a:avLst/>
          </a:prstGeom>
          <a:noFill/>
        </p:spPr>
      </p:pic>
      <p:pic>
        <p:nvPicPr>
          <p:cNvPr id="5" name="Picture 3" descr="G:\我的文档\桌面\a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43075"/>
            <a:ext cx="8064500" cy="3370263"/>
          </a:xfrm>
          <a:prstGeom prst="rect">
            <a:avLst/>
          </a:prstGeom>
          <a:solidFill>
            <a:schemeClr val="bg1"/>
          </a:solidFill>
        </p:spPr>
      </p:pic>
      <p:grpSp>
        <p:nvGrpSpPr>
          <p:cNvPr id="6" name="组合 5"/>
          <p:cNvGrpSpPr/>
          <p:nvPr/>
        </p:nvGrpSpPr>
        <p:grpSpPr>
          <a:xfrm>
            <a:off x="3787668" y="4376175"/>
            <a:ext cx="4721373" cy="2077161"/>
            <a:chOff x="2515290" y="4437112"/>
            <a:chExt cx="3240360" cy="2077161"/>
          </a:xfrm>
        </p:grpSpPr>
        <p:sp>
          <p:nvSpPr>
            <p:cNvPr id="7" name="矩形 6"/>
            <p:cNvSpPr/>
            <p:nvPr/>
          </p:nvSpPr>
          <p:spPr>
            <a:xfrm>
              <a:off x="2515290" y="4437112"/>
              <a:ext cx="3240360" cy="20162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sp>
          <p:nvSpPr>
            <p:cNvPr id="8" name="矩形 7"/>
            <p:cNvSpPr/>
            <p:nvPr/>
          </p:nvSpPr>
          <p:spPr>
            <a:xfrm>
              <a:off x="2741009" y="4437112"/>
              <a:ext cx="2780098" cy="1015663"/>
            </a:xfrm>
            <a:prstGeom prst="rect">
              <a:avLst/>
            </a:prstGeom>
          </p:spPr>
          <p:txBody>
            <a:bodyPr wrap="square">
              <a:spAutoFit/>
            </a:bodyPr>
            <a:lstStyle/>
            <a:p>
              <a:r>
                <a:rPr lang="zh-CN" altLang="en-US" sz="2000" dirty="0">
                  <a:solidFill>
                    <a:schemeClr val="bg1"/>
                  </a:solidFill>
                  <a:latin typeface="微软雅黑" pitchFamily="34" charset="-122"/>
                  <a:ea typeface="微软雅黑" pitchFamily="34" charset="-122"/>
                </a:rPr>
                <a:t>提升新业务</a:t>
              </a:r>
              <a:r>
                <a:rPr lang="zh-CN" altLang="en-US" sz="2000" dirty="0" smtClean="0">
                  <a:solidFill>
                    <a:schemeClr val="bg1"/>
                  </a:solidFill>
                  <a:latin typeface="微软雅黑" pitchFamily="34" charset="-122"/>
                  <a:ea typeface="微软雅黑" pitchFamily="34" charset="-122"/>
                </a:rPr>
                <a:t>开展</a:t>
              </a:r>
              <a:endParaRPr lang="en-US" altLang="zh-CN" sz="2000" dirty="0" smtClean="0">
                <a:solidFill>
                  <a:schemeClr val="bg1"/>
                </a:solidFill>
                <a:latin typeface="微软雅黑" pitchFamily="34" charset="-122"/>
                <a:ea typeface="微软雅黑" pitchFamily="34" charset="-122"/>
              </a:endParaRPr>
            </a:p>
            <a:p>
              <a:pPr algn="ctr"/>
              <a:r>
                <a:rPr lang="zh-CN" altLang="en-US" sz="2000" dirty="0" smtClean="0">
                  <a:solidFill>
                    <a:schemeClr val="bg1"/>
                  </a:solidFill>
                  <a:latin typeface="微软雅黑" pitchFamily="34" charset="-122"/>
                  <a:ea typeface="微软雅黑" pitchFamily="34" charset="-122"/>
                </a:rPr>
                <a:t>    和</a:t>
              </a:r>
              <a:endParaRPr lang="en-US" altLang="zh-CN" sz="2000" dirty="0" smtClean="0">
                <a:solidFill>
                  <a:schemeClr val="bg1"/>
                </a:solidFill>
                <a:latin typeface="微软雅黑" pitchFamily="34" charset="-122"/>
                <a:ea typeface="微软雅黑" pitchFamily="34" charset="-122"/>
              </a:endParaRPr>
            </a:p>
            <a:p>
              <a:pPr algn="r"/>
              <a:r>
                <a:rPr lang="zh-CN" altLang="en-US" sz="2000" dirty="0" smtClean="0">
                  <a:solidFill>
                    <a:schemeClr val="bg1"/>
                  </a:solidFill>
                  <a:latin typeface="微软雅黑" pitchFamily="34" charset="-122"/>
                  <a:ea typeface="微软雅黑" pitchFamily="34" charset="-122"/>
                </a:rPr>
                <a:t>业务</a:t>
              </a:r>
              <a:r>
                <a:rPr lang="zh-CN" altLang="en-US" sz="2000" dirty="0">
                  <a:solidFill>
                    <a:schemeClr val="bg1"/>
                  </a:solidFill>
                  <a:latin typeface="微软雅黑" pitchFamily="34" charset="-122"/>
                  <a:ea typeface="微软雅黑" pitchFamily="34" charset="-122"/>
                </a:rPr>
                <a:t>升级</a:t>
              </a:r>
              <a:r>
                <a:rPr lang="zh-CN" altLang="en-US" sz="2000" dirty="0" smtClean="0">
                  <a:solidFill>
                    <a:schemeClr val="bg1"/>
                  </a:solidFill>
                  <a:latin typeface="微软雅黑" pitchFamily="34" charset="-122"/>
                  <a:ea typeface="微软雅黑" pitchFamily="34" charset="-122"/>
                </a:rPr>
                <a:t>效率</a:t>
              </a:r>
              <a:endParaRPr lang="en-US" altLang="zh-CN" sz="2400" dirty="0">
                <a:solidFill>
                  <a:schemeClr val="bg1"/>
                </a:solidFill>
                <a:latin typeface="微软雅黑" pitchFamily="34" charset="-122"/>
                <a:ea typeface="微软雅黑" pitchFamily="34" charset="-122"/>
              </a:endParaRPr>
            </a:p>
          </p:txBody>
        </p:sp>
        <p:sp>
          <p:nvSpPr>
            <p:cNvPr id="9" name="矩形 8"/>
            <p:cNvSpPr/>
            <p:nvPr/>
          </p:nvSpPr>
          <p:spPr>
            <a:xfrm>
              <a:off x="3382923" y="5313944"/>
              <a:ext cx="1433740" cy="1200329"/>
            </a:xfrm>
            <a:prstGeom prst="rect">
              <a:avLst/>
            </a:prstGeom>
          </p:spPr>
          <p:txBody>
            <a:bodyPr wrap="none">
              <a:spAutoFit/>
            </a:bodyPr>
            <a:lstStyle/>
            <a:p>
              <a:r>
                <a:rPr lang="en-US" altLang="zh-CN" sz="7200" dirty="0">
                  <a:solidFill>
                    <a:schemeClr val="bg1"/>
                  </a:solidFill>
                  <a:latin typeface="Malgun Gothic" pitchFamily="34" charset="-127"/>
                  <a:ea typeface="Malgun Gothic" pitchFamily="34" charset="-127"/>
                  <a:cs typeface="Arial" pitchFamily="34" charset="0"/>
                </a:rPr>
                <a:t>90</a:t>
              </a:r>
              <a:r>
                <a:rPr lang="en-US" altLang="zh-CN" sz="7200" dirty="0">
                  <a:solidFill>
                    <a:schemeClr val="bg1"/>
                  </a:solidFill>
                  <a:latin typeface="微软雅黑" pitchFamily="34" charset="-122"/>
                  <a:ea typeface="微软雅黑" pitchFamily="34" charset="-122"/>
                </a:rPr>
                <a:t>%</a:t>
              </a:r>
              <a:endParaRPr lang="zh-CN" altLang="en-US" sz="7200" dirty="0">
                <a:solidFill>
                  <a:schemeClr val="bg1"/>
                </a:solidFill>
                <a:latin typeface="微软雅黑" pitchFamily="34" charset="-122"/>
                <a:ea typeface="微软雅黑" pitchFamily="34" charset="-122"/>
              </a:endParaRPr>
            </a:p>
          </p:txBody>
        </p:sp>
      </p:grpSp>
      <p:grpSp>
        <p:nvGrpSpPr>
          <p:cNvPr id="10" name="组合 9"/>
          <p:cNvGrpSpPr/>
          <p:nvPr/>
        </p:nvGrpSpPr>
        <p:grpSpPr>
          <a:xfrm>
            <a:off x="683568" y="3152039"/>
            <a:ext cx="2937744" cy="3240360"/>
            <a:chOff x="297808" y="3212976"/>
            <a:chExt cx="2067892" cy="3240360"/>
          </a:xfrm>
        </p:grpSpPr>
        <p:sp>
          <p:nvSpPr>
            <p:cNvPr id="11" name="矩形 10"/>
            <p:cNvSpPr/>
            <p:nvPr/>
          </p:nvSpPr>
          <p:spPr>
            <a:xfrm rot="5400000">
              <a:off x="-314260" y="3825044"/>
              <a:ext cx="3240360" cy="20162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sp>
          <p:nvSpPr>
            <p:cNvPr id="12" name="矩形 11"/>
            <p:cNvSpPr/>
            <p:nvPr/>
          </p:nvSpPr>
          <p:spPr>
            <a:xfrm>
              <a:off x="331169" y="3574074"/>
              <a:ext cx="2034531" cy="1138773"/>
            </a:xfrm>
            <a:prstGeom prst="rect">
              <a:avLst/>
            </a:prstGeom>
          </p:spPr>
          <p:txBody>
            <a:bodyPr wrap="none">
              <a:spAutoFit/>
            </a:bodyPr>
            <a:lstStyle/>
            <a:p>
              <a:r>
                <a:rPr lang="zh-CN" altLang="en-US" sz="2000" dirty="0">
                  <a:solidFill>
                    <a:schemeClr val="bg1"/>
                  </a:solidFill>
                  <a:latin typeface="微软雅黑" pitchFamily="34" charset="-122"/>
                  <a:ea typeface="微软雅黑" pitchFamily="34" charset="-122"/>
                </a:rPr>
                <a:t>保持</a:t>
              </a:r>
              <a:r>
                <a:rPr lang="en-US" altLang="zh-CN" sz="4800" dirty="0">
                  <a:solidFill>
                    <a:schemeClr val="bg1"/>
                  </a:solidFill>
                  <a:latin typeface="微软雅黑" pitchFamily="34" charset="-122"/>
                  <a:ea typeface="微软雅黑" pitchFamily="34" charset="-122"/>
                </a:rPr>
                <a:t>10</a:t>
              </a:r>
              <a:r>
                <a:rPr lang="zh-CN" altLang="en-US" sz="4800" dirty="0" smtClean="0">
                  <a:solidFill>
                    <a:schemeClr val="bg1"/>
                  </a:solidFill>
                  <a:latin typeface="微软雅黑" pitchFamily="34" charset="-122"/>
                  <a:ea typeface="微软雅黑" pitchFamily="34" charset="-122"/>
                </a:rPr>
                <a:t>年</a:t>
              </a:r>
              <a:endParaRPr lang="en-US" altLang="zh-CN" sz="2000" dirty="0" smtClean="0">
                <a:solidFill>
                  <a:schemeClr val="bg1"/>
                </a:solidFill>
                <a:latin typeface="微软雅黑" pitchFamily="34" charset="-122"/>
                <a:ea typeface="微软雅黑" pitchFamily="34" charset="-122"/>
              </a:endParaRPr>
            </a:p>
            <a:p>
              <a:r>
                <a:rPr lang="zh-CN" altLang="en-US" sz="2000" dirty="0" smtClean="0">
                  <a:solidFill>
                    <a:schemeClr val="bg1"/>
                  </a:solidFill>
                  <a:latin typeface="微软雅黑" pitchFamily="34" charset="-122"/>
                  <a:ea typeface="微软雅黑" pitchFamily="34" charset="-122"/>
                </a:rPr>
                <a:t>可扩展提升</a:t>
              </a:r>
              <a:endParaRPr lang="zh-CN" altLang="en-US" sz="2000" dirty="0">
                <a:solidFill>
                  <a:schemeClr val="bg1"/>
                </a:solidFill>
                <a:latin typeface="微软雅黑" pitchFamily="34" charset="-122"/>
                <a:ea typeface="微软雅黑" pitchFamily="34" charset="-122"/>
              </a:endParaRPr>
            </a:p>
          </p:txBody>
        </p:sp>
        <p:sp>
          <p:nvSpPr>
            <p:cNvPr id="13" name="矩形 12"/>
            <p:cNvSpPr/>
            <p:nvPr/>
          </p:nvSpPr>
          <p:spPr>
            <a:xfrm>
              <a:off x="354125" y="4966033"/>
              <a:ext cx="1746930" cy="1200329"/>
            </a:xfrm>
            <a:prstGeom prst="rect">
              <a:avLst/>
            </a:prstGeom>
          </p:spPr>
          <p:txBody>
            <a:bodyPr wrap="none">
              <a:spAutoFit/>
            </a:bodyPr>
            <a:lstStyle/>
            <a:p>
              <a:r>
                <a:rPr lang="en-US" altLang="zh-CN" sz="7200" dirty="0">
                  <a:solidFill>
                    <a:schemeClr val="bg1"/>
                  </a:solidFill>
                  <a:latin typeface="Malgun Gothic" pitchFamily="34" charset="-127"/>
                  <a:ea typeface="Malgun Gothic" pitchFamily="34" charset="-127"/>
                  <a:cs typeface="Arial" pitchFamily="34" charset="0"/>
                </a:rPr>
                <a:t>100%</a:t>
              </a:r>
              <a:endParaRPr lang="zh-CN" altLang="en-US" sz="7200" dirty="0">
                <a:solidFill>
                  <a:schemeClr val="bg1"/>
                </a:solidFill>
                <a:latin typeface="Malgun Gothic" pitchFamily="34" charset="-127"/>
                <a:ea typeface="Malgun Gothic" pitchFamily="34" charset="-127"/>
                <a:cs typeface="Arial" pitchFamily="34" charset="0"/>
              </a:endParaRPr>
            </a:p>
          </p:txBody>
        </p:sp>
      </p:grpSp>
      <p:grpSp>
        <p:nvGrpSpPr>
          <p:cNvPr id="14" name="组合 13"/>
          <p:cNvGrpSpPr/>
          <p:nvPr/>
        </p:nvGrpSpPr>
        <p:grpSpPr>
          <a:xfrm>
            <a:off x="5835829" y="1042612"/>
            <a:ext cx="2673211" cy="3240360"/>
            <a:chOff x="5556713" y="1042612"/>
            <a:chExt cx="2952328" cy="3240360"/>
          </a:xfrm>
        </p:grpSpPr>
        <p:grpSp>
          <p:nvGrpSpPr>
            <p:cNvPr id="15" name="组合 14"/>
            <p:cNvGrpSpPr/>
            <p:nvPr/>
          </p:nvGrpSpPr>
          <p:grpSpPr>
            <a:xfrm>
              <a:off x="5556713" y="1042612"/>
              <a:ext cx="2952328" cy="3240360"/>
              <a:chOff x="3642332" y="1052736"/>
              <a:chExt cx="2026234" cy="3240360"/>
            </a:xfrm>
          </p:grpSpPr>
          <p:sp>
            <p:nvSpPr>
              <p:cNvPr id="17" name="矩形 16"/>
              <p:cNvSpPr/>
              <p:nvPr/>
            </p:nvSpPr>
            <p:spPr>
              <a:xfrm rot="5400000">
                <a:off x="3040274" y="1664804"/>
                <a:ext cx="3240360" cy="20162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sp>
            <p:nvSpPr>
              <p:cNvPr id="18" name="矩形 17"/>
              <p:cNvSpPr/>
              <p:nvPr/>
            </p:nvSpPr>
            <p:spPr>
              <a:xfrm>
                <a:off x="3642332" y="1219005"/>
                <a:ext cx="1532409" cy="1200329"/>
              </a:xfrm>
              <a:prstGeom prst="rect">
                <a:avLst/>
              </a:prstGeom>
            </p:spPr>
            <p:txBody>
              <a:bodyPr wrap="none">
                <a:spAutoFit/>
              </a:bodyPr>
              <a:lstStyle/>
              <a:p>
                <a:r>
                  <a:rPr lang="en-US" altLang="zh-CN" sz="7200" dirty="0">
                    <a:solidFill>
                      <a:schemeClr val="bg1"/>
                    </a:solidFill>
                    <a:latin typeface="Malgun Gothic" pitchFamily="34" charset="-127"/>
                    <a:ea typeface="Malgun Gothic" pitchFamily="34" charset="-127"/>
                    <a:cs typeface="Arial" pitchFamily="34" charset="0"/>
                  </a:rPr>
                  <a:t>60</a:t>
                </a:r>
                <a:r>
                  <a:rPr lang="en-US" altLang="zh-CN" sz="7200" dirty="0">
                    <a:solidFill>
                      <a:schemeClr val="bg1"/>
                    </a:solidFill>
                    <a:latin typeface="微软雅黑" pitchFamily="34" charset="-122"/>
                    <a:ea typeface="微软雅黑" pitchFamily="34" charset="-122"/>
                  </a:rPr>
                  <a:t>%</a:t>
                </a:r>
              </a:p>
            </p:txBody>
          </p:sp>
          <p:sp>
            <p:nvSpPr>
              <p:cNvPr id="19" name="矩形 18"/>
              <p:cNvSpPr/>
              <p:nvPr/>
            </p:nvSpPr>
            <p:spPr>
              <a:xfrm>
                <a:off x="4043859" y="2403071"/>
                <a:ext cx="1374279" cy="400110"/>
              </a:xfrm>
              <a:prstGeom prst="rect">
                <a:avLst/>
              </a:prstGeom>
            </p:spPr>
            <p:txBody>
              <a:bodyPr wrap="square">
                <a:spAutoFit/>
              </a:bodyPr>
              <a:lstStyle/>
              <a:p>
                <a:r>
                  <a:rPr lang="zh-CN" altLang="en-US" sz="2000" smtClean="0">
                    <a:solidFill>
                      <a:schemeClr val="bg1"/>
                    </a:solidFill>
                    <a:latin typeface="微软雅黑" pitchFamily="34" charset="-122"/>
                    <a:ea typeface="微软雅黑" pitchFamily="34" charset="-122"/>
                  </a:rPr>
                  <a:t>降低维护投入</a:t>
                </a:r>
                <a:endParaRPr lang="en-US" altLang="zh-CN" sz="2400" dirty="0">
                  <a:solidFill>
                    <a:schemeClr val="bg1"/>
                  </a:solidFill>
                  <a:latin typeface="微软雅黑" pitchFamily="34" charset="-122"/>
                  <a:ea typeface="微软雅黑" pitchFamily="34" charset="-122"/>
                </a:endParaRPr>
              </a:p>
            </p:txBody>
          </p:sp>
          <p:pic>
            <p:nvPicPr>
              <p:cNvPr id="20" name="Picture 2" descr="C:\Users\Thinkpad\AppData\Local\Microsoft\Windows\Temporary Internet Files\Content.IE5\QKFMFMVF\MC90043489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3970" y="3212976"/>
                <a:ext cx="419667" cy="64807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740491" y="3288073"/>
                <a:ext cx="396044" cy="523220"/>
              </a:xfrm>
              <a:prstGeom prst="rect">
                <a:avLst/>
              </a:prstGeom>
              <a:noFill/>
            </p:spPr>
            <p:txBody>
              <a:bodyPr wrap="square" rtlCol="0">
                <a:spAutoFit/>
              </a:bodyPr>
              <a:lstStyle/>
              <a:p>
                <a:r>
                  <a:rPr lang="en-US" altLang="zh-CN" sz="2800" dirty="0" smtClean="0">
                    <a:solidFill>
                      <a:schemeClr val="bg1"/>
                    </a:solidFill>
                    <a:latin typeface="微软雅黑" pitchFamily="34" charset="-122"/>
                    <a:ea typeface="微软雅黑" pitchFamily="34" charset="-122"/>
                  </a:rPr>
                  <a:t>1</a:t>
                </a:r>
                <a:endParaRPr lang="zh-CN" altLang="en-US" sz="2800" dirty="0">
                  <a:solidFill>
                    <a:schemeClr val="bg1"/>
                  </a:solidFill>
                  <a:latin typeface="微软雅黑" pitchFamily="34" charset="-122"/>
                  <a:ea typeface="微软雅黑" pitchFamily="34" charset="-122"/>
                </a:endParaRPr>
              </a:p>
            </p:txBody>
          </p:sp>
          <p:sp>
            <p:nvSpPr>
              <p:cNvPr id="22" name="等于号 21"/>
              <p:cNvSpPr/>
              <p:nvPr/>
            </p:nvSpPr>
            <p:spPr>
              <a:xfrm>
                <a:off x="4477032" y="3371999"/>
                <a:ext cx="288032" cy="291698"/>
              </a:xfrm>
              <a:prstGeom prst="mathEqual">
                <a:avLst>
                  <a:gd name="adj1" fmla="val 11816"/>
                  <a:gd name="adj2" fmla="val 17556"/>
                </a:avLst>
              </a:prstGeom>
              <a:solidFill>
                <a:schemeClr val="bg1"/>
              </a:solidFill>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solidFill>
                    <a:schemeClr val="tx1"/>
                  </a:solidFill>
                </a:endParaRPr>
              </a:p>
            </p:txBody>
          </p:sp>
          <p:sp>
            <p:nvSpPr>
              <p:cNvPr id="23" name="TextBox 22"/>
              <p:cNvSpPr txBox="1"/>
              <p:nvPr/>
            </p:nvSpPr>
            <p:spPr>
              <a:xfrm>
                <a:off x="4745735" y="3265820"/>
                <a:ext cx="462569" cy="523220"/>
              </a:xfrm>
              <a:prstGeom prst="rect">
                <a:avLst/>
              </a:prstGeom>
              <a:noFill/>
            </p:spPr>
            <p:txBody>
              <a:bodyPr wrap="square" rtlCol="0">
                <a:spAutoFit/>
              </a:bodyPr>
              <a:lstStyle/>
              <a:p>
                <a:r>
                  <a:rPr lang="en-US" altLang="zh-CN" sz="2800" dirty="0">
                    <a:solidFill>
                      <a:schemeClr val="bg1"/>
                    </a:solidFill>
                    <a:latin typeface="微软雅黑" pitchFamily="34" charset="-122"/>
                    <a:ea typeface="微软雅黑" pitchFamily="34" charset="-122"/>
                  </a:rPr>
                  <a:t>4</a:t>
                </a:r>
                <a:endParaRPr lang="zh-CN" altLang="en-US" sz="2800" dirty="0">
                  <a:solidFill>
                    <a:schemeClr val="bg1"/>
                  </a:solidFill>
                  <a:latin typeface="微软雅黑" pitchFamily="34" charset="-122"/>
                  <a:ea typeface="微软雅黑" pitchFamily="34" charset="-122"/>
                </a:endParaRPr>
              </a:p>
            </p:txBody>
          </p:sp>
        </p:grpSp>
        <p:pic>
          <p:nvPicPr>
            <p:cNvPr id="16" name="Picture 2" descr="C:\Users\Thinkpad\AppData\Local\Microsoft\Windows\Temporary Internet Files\Content.IE5\QKFMFMVF\MC90043489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2678" y="3193270"/>
              <a:ext cx="611476" cy="6480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23"/>
          <p:cNvGrpSpPr/>
          <p:nvPr/>
        </p:nvGrpSpPr>
        <p:grpSpPr>
          <a:xfrm>
            <a:off x="686065" y="722959"/>
            <a:ext cx="5013670" cy="2234439"/>
            <a:chOff x="686065" y="722959"/>
            <a:chExt cx="4721373" cy="2335877"/>
          </a:xfrm>
        </p:grpSpPr>
        <p:grpSp>
          <p:nvGrpSpPr>
            <p:cNvPr id="25" name="组合 24"/>
            <p:cNvGrpSpPr/>
            <p:nvPr/>
          </p:nvGrpSpPr>
          <p:grpSpPr>
            <a:xfrm>
              <a:off x="686065" y="1042612"/>
              <a:ext cx="4721373" cy="2016224"/>
              <a:chOff x="299522" y="1052736"/>
              <a:chExt cx="3240360" cy="2016224"/>
            </a:xfrm>
          </p:grpSpPr>
          <p:sp>
            <p:nvSpPr>
              <p:cNvPr id="27" name="矩形 26"/>
              <p:cNvSpPr/>
              <p:nvPr/>
            </p:nvSpPr>
            <p:spPr>
              <a:xfrm>
                <a:off x="299522" y="1052736"/>
                <a:ext cx="3240360" cy="201622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000" dirty="0">
                  <a:solidFill>
                    <a:srgbClr val="FF0000"/>
                  </a:solidFill>
                  <a:latin typeface="微软雅黑" pitchFamily="34" charset="-122"/>
                  <a:ea typeface="微软雅黑" pitchFamily="34" charset="-122"/>
                </a:endParaRPr>
              </a:p>
            </p:txBody>
          </p:sp>
          <p:sp>
            <p:nvSpPr>
              <p:cNvPr id="28" name="圆柱形 27"/>
              <p:cNvSpPr/>
              <p:nvPr/>
            </p:nvSpPr>
            <p:spPr>
              <a:xfrm>
                <a:off x="2904862" y="2102060"/>
                <a:ext cx="489290" cy="67886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9" name="圆柱形 28"/>
              <p:cNvSpPr/>
              <p:nvPr/>
            </p:nvSpPr>
            <p:spPr>
              <a:xfrm>
                <a:off x="2256790" y="1744941"/>
                <a:ext cx="489290" cy="103598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0" name="矩形 29"/>
              <p:cNvSpPr/>
              <p:nvPr/>
            </p:nvSpPr>
            <p:spPr>
              <a:xfrm>
                <a:off x="441824" y="1291013"/>
                <a:ext cx="1723549" cy="400110"/>
              </a:xfrm>
              <a:prstGeom prst="rect">
                <a:avLst/>
              </a:prstGeom>
            </p:spPr>
            <p:txBody>
              <a:bodyPr wrap="none">
                <a:spAutoFit/>
              </a:bodyPr>
              <a:lstStyle/>
              <a:p>
                <a:r>
                  <a:rPr lang="zh-CN" altLang="en-US" sz="2000" dirty="0">
                    <a:solidFill>
                      <a:schemeClr val="bg1"/>
                    </a:solidFill>
                    <a:latin typeface="微软雅黑" pitchFamily="34" charset="-122"/>
                    <a:ea typeface="微软雅黑" pitchFamily="34" charset="-122"/>
                  </a:rPr>
                  <a:t>降低组网</a:t>
                </a:r>
                <a:r>
                  <a:rPr lang="zh-CN" altLang="en-US" sz="2000" dirty="0" smtClean="0">
                    <a:solidFill>
                      <a:schemeClr val="bg1"/>
                    </a:solidFill>
                    <a:latin typeface="微软雅黑" pitchFamily="34" charset="-122"/>
                    <a:ea typeface="微软雅黑" pitchFamily="34" charset="-122"/>
                  </a:rPr>
                  <a:t>成本</a:t>
                </a:r>
                <a:endParaRPr lang="en-US" altLang="zh-CN" sz="2400" dirty="0">
                  <a:solidFill>
                    <a:schemeClr val="bg1"/>
                  </a:solidFill>
                  <a:latin typeface="微软雅黑" pitchFamily="34" charset="-122"/>
                  <a:ea typeface="微软雅黑" pitchFamily="34" charset="-122"/>
                </a:endParaRPr>
              </a:p>
            </p:txBody>
          </p:sp>
          <p:sp>
            <p:nvSpPr>
              <p:cNvPr id="31" name="矩形 30"/>
              <p:cNvSpPr/>
              <p:nvPr/>
            </p:nvSpPr>
            <p:spPr>
              <a:xfrm>
                <a:off x="376044" y="1767193"/>
                <a:ext cx="1312856" cy="1254821"/>
              </a:xfrm>
              <a:prstGeom prst="rect">
                <a:avLst/>
              </a:prstGeom>
            </p:spPr>
            <p:txBody>
              <a:bodyPr wrap="none">
                <a:spAutoFit/>
              </a:bodyPr>
              <a:lstStyle/>
              <a:p>
                <a:r>
                  <a:rPr lang="en-US" altLang="zh-CN" sz="7200" dirty="0">
                    <a:solidFill>
                      <a:schemeClr val="bg1"/>
                    </a:solidFill>
                    <a:latin typeface="Malgun Gothic" pitchFamily="34" charset="-127"/>
                    <a:ea typeface="Malgun Gothic" pitchFamily="34" charset="-127"/>
                    <a:cs typeface="Arial" pitchFamily="34" charset="0"/>
                  </a:rPr>
                  <a:t>30%</a:t>
                </a:r>
              </a:p>
            </p:txBody>
          </p:sp>
        </p:grpSp>
        <p:sp>
          <p:nvSpPr>
            <p:cNvPr id="26" name="环形箭头 25"/>
            <p:cNvSpPr/>
            <p:nvPr/>
          </p:nvSpPr>
          <p:spPr>
            <a:xfrm rot="3193328" flipV="1">
              <a:off x="3891832" y="918281"/>
              <a:ext cx="1426066" cy="1035421"/>
            </a:xfrm>
            <a:prstGeom prst="circularArrow">
              <a:avLst>
                <a:gd name="adj1" fmla="val 4608"/>
                <a:gd name="adj2" fmla="val 646577"/>
                <a:gd name="adj3" fmla="val 20338025"/>
                <a:gd name="adj4" fmla="val 13768031"/>
                <a:gd name="adj5" fmla="val 16289"/>
              </a:avLst>
            </a:prstGeom>
            <a:solidFill>
              <a:schemeClr val="bg1"/>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solidFill>
                  <a:schemeClr val="tx1"/>
                </a:solidFill>
              </a:endParaRPr>
            </a:p>
          </p:txBody>
        </p:sp>
      </p:grpSp>
    </p:spTree>
    <p:extLst>
      <p:ext uri="{BB962C8B-B14F-4D97-AF65-F5344CB8AC3E}">
        <p14:creationId xmlns:p14="http://schemas.microsoft.com/office/powerpoint/2010/main" val="52449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0"/>
            <a:ext cx="9155113" cy="6869112"/>
            <a:chOff x="0" y="0"/>
            <a:chExt cx="9155113" cy="6869112"/>
          </a:xfrm>
        </p:grpSpPr>
        <p:pic>
          <p:nvPicPr>
            <p:cNvPr id="14" name="Picture 2" descr="C:\Documents and Settings\Administrator\桌面\辅助图形-31.png"/>
            <p:cNvPicPr>
              <a:picLocks noChangeAspect="1" noChangeArrowheads="1"/>
            </p:cNvPicPr>
            <p:nvPr/>
          </p:nvPicPr>
          <p:blipFill>
            <a:blip r:embed="rId2" cstate="print"/>
            <a:srcRect/>
            <a:stretch>
              <a:fillRect/>
            </a:stretch>
          </p:blipFill>
          <p:spPr bwMode="auto">
            <a:xfrm>
              <a:off x="0" y="0"/>
              <a:ext cx="9155113" cy="6869112"/>
            </a:xfrm>
            <a:prstGeom prst="rect">
              <a:avLst/>
            </a:prstGeom>
            <a:noFill/>
          </p:spPr>
        </p:pic>
        <p:sp>
          <p:nvSpPr>
            <p:cNvPr id="15" name="Rectangle 4"/>
            <p:cNvSpPr txBox="1">
              <a:spLocks noChangeArrowheads="1"/>
            </p:cNvSpPr>
            <p:nvPr/>
          </p:nvSpPr>
          <p:spPr>
            <a:xfrm>
              <a:off x="612802" y="785794"/>
              <a:ext cx="7745412" cy="642942"/>
            </a:xfrm>
            <a:prstGeom prst="rect">
              <a:avLst/>
            </a:prstGeom>
            <a:noFill/>
            <a:ln/>
          </p:spPr>
          <p:txBody>
            <a:bodyPr anchor="ctr">
              <a:normAutofit/>
            </a:bodyPr>
            <a:lstStyle/>
            <a:p>
              <a:pPr defTabSz="784225" fontAlgn="auto">
                <a:spcBef>
                  <a:spcPts val="0"/>
                </a:spcBef>
                <a:spcAft>
                  <a:spcPts val="0"/>
                </a:spcAft>
                <a:defRPr/>
              </a:pPr>
              <a:r>
                <a:rPr lang="zh-CN" altLang="en-US" sz="2400" b="1" dirty="0">
                  <a:solidFill>
                    <a:schemeClr val="bg1"/>
                  </a:solidFill>
                  <a:latin typeface="微软雅黑" pitchFamily="34" charset="-122"/>
                  <a:ea typeface="微软雅黑" pitchFamily="34" charset="-122"/>
                  <a:cs typeface="Arial" pitchFamily="34" charset="0"/>
                </a:rPr>
                <a:t>目 录  </a:t>
              </a:r>
              <a:r>
                <a:rPr lang="en-US" altLang="zh-CN" sz="2400" b="1" dirty="0">
                  <a:solidFill>
                    <a:schemeClr val="bg1">
                      <a:lumMod val="50000"/>
                    </a:schemeClr>
                  </a:solidFill>
                  <a:latin typeface="微软雅黑" pitchFamily="34" charset="-122"/>
                  <a:ea typeface="微软雅黑" pitchFamily="34" charset="-122"/>
                  <a:cs typeface="Arial" pitchFamily="34" charset="0"/>
                </a:rPr>
                <a:t>Contents</a:t>
              </a:r>
            </a:p>
          </p:txBody>
        </p:sp>
      </p:grpSp>
      <p:sp>
        <p:nvSpPr>
          <p:cNvPr id="16" name="文本占位符 1"/>
          <p:cNvSpPr>
            <a:spLocks noGrp="1"/>
          </p:cNvSpPr>
          <p:nvPr>
            <p:ph type="body" sz="quarter" idx="10"/>
          </p:nvPr>
        </p:nvSpPr>
        <p:spPr>
          <a:xfrm>
            <a:off x="1500166" y="1500188"/>
            <a:ext cx="6858048" cy="4643455"/>
          </a:xfrm>
        </p:spPr>
        <p:txBody>
          <a:bodyPr anchor="t">
            <a:normAutofit/>
          </a:bodyPr>
          <a:lstStyle/>
          <a:p>
            <a:pPr>
              <a:lnSpc>
                <a:spcPct val="150000"/>
              </a:lnSpc>
              <a:buNone/>
            </a:pPr>
            <a:r>
              <a:rPr lang="zh-CN" altLang="zh-CN" sz="3600" b="1" dirty="0" smtClean="0">
                <a:solidFill>
                  <a:schemeClr val="tx1">
                    <a:lumMod val="65000"/>
                    <a:lumOff val="35000"/>
                  </a:schemeClr>
                </a:solidFill>
                <a:latin typeface="微软雅黑" pitchFamily="34" charset="-122"/>
                <a:ea typeface="微软雅黑" pitchFamily="34" charset="-122"/>
              </a:rPr>
              <a:t>星</a:t>
            </a:r>
            <a:r>
              <a:rPr lang="zh-CN" altLang="zh-CN" sz="3600" b="1" dirty="0">
                <a:solidFill>
                  <a:schemeClr val="tx1">
                    <a:lumMod val="65000"/>
                    <a:lumOff val="35000"/>
                  </a:schemeClr>
                </a:solidFill>
                <a:latin typeface="微软雅黑" pitchFamily="34" charset="-122"/>
                <a:ea typeface="微软雅黑" pitchFamily="34" charset="-122"/>
              </a:rPr>
              <a:t>网锐捷网络有限公司</a:t>
            </a:r>
            <a:r>
              <a:rPr lang="zh-CN" altLang="zh-CN" sz="3600" b="1" dirty="0" smtClean="0">
                <a:solidFill>
                  <a:schemeClr val="tx1">
                    <a:lumMod val="65000"/>
                    <a:lumOff val="35000"/>
                  </a:schemeClr>
                </a:solidFill>
                <a:latin typeface="微软雅黑" pitchFamily="34" charset="-122"/>
                <a:ea typeface="微软雅黑" pitchFamily="34" charset="-122"/>
              </a:rPr>
              <a:t>简介</a:t>
            </a:r>
            <a:endParaRPr lang="en-US" altLang="zh-CN" sz="3600" b="1" dirty="0">
              <a:solidFill>
                <a:schemeClr val="tx1">
                  <a:lumMod val="65000"/>
                  <a:lumOff val="35000"/>
                </a:schemeClr>
              </a:solidFill>
              <a:latin typeface="微软雅黑" pitchFamily="34" charset="-122"/>
              <a:ea typeface="微软雅黑" pitchFamily="34" charset="-122"/>
            </a:endParaRPr>
          </a:p>
          <a:p>
            <a:pPr>
              <a:lnSpc>
                <a:spcPct val="150000"/>
              </a:lnSpc>
              <a:buNone/>
            </a:pPr>
            <a:r>
              <a:rPr lang="zh-CN" altLang="zh-CN" sz="3600" b="1" dirty="0" smtClean="0">
                <a:solidFill>
                  <a:schemeClr val="tx1">
                    <a:lumMod val="65000"/>
                    <a:lumOff val="35000"/>
                  </a:schemeClr>
                </a:solidFill>
                <a:latin typeface="微软雅黑" pitchFamily="34" charset="-122"/>
                <a:ea typeface="微软雅黑" pitchFamily="34" charset="-122"/>
              </a:rPr>
              <a:t>“</a:t>
            </a:r>
            <a:r>
              <a:rPr lang="en-US" altLang="zh-CN" sz="3600" b="1" dirty="0">
                <a:solidFill>
                  <a:schemeClr val="tx1">
                    <a:lumMod val="65000"/>
                    <a:lumOff val="35000"/>
                  </a:schemeClr>
                </a:solidFill>
                <a:latin typeface="微软雅黑" pitchFamily="34" charset="-122"/>
                <a:ea typeface="微软雅黑" pitchFamily="34" charset="-122"/>
              </a:rPr>
              <a:t>N.E.W.</a:t>
            </a:r>
            <a:r>
              <a:rPr lang="zh-CN" altLang="zh-CN" sz="3600" b="1" dirty="0">
                <a:solidFill>
                  <a:schemeClr val="tx1">
                    <a:lumMod val="65000"/>
                    <a:lumOff val="35000"/>
                  </a:schemeClr>
                </a:solidFill>
                <a:latin typeface="微软雅黑" pitchFamily="34" charset="-122"/>
                <a:ea typeface="微软雅黑" pitchFamily="34" charset="-122"/>
              </a:rPr>
              <a:t>”园区网解决</a:t>
            </a:r>
            <a:r>
              <a:rPr lang="zh-CN" altLang="zh-CN" sz="3600" b="1" dirty="0" smtClean="0">
                <a:solidFill>
                  <a:schemeClr val="tx1">
                    <a:lumMod val="65000"/>
                    <a:lumOff val="35000"/>
                  </a:schemeClr>
                </a:solidFill>
                <a:latin typeface="微软雅黑" pitchFamily="34" charset="-122"/>
                <a:ea typeface="微软雅黑" pitchFamily="34" charset="-122"/>
              </a:rPr>
              <a:t>方案</a:t>
            </a:r>
            <a:endParaRPr lang="en-US" altLang="zh-CN" sz="3600" b="1"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3600" b="1" dirty="0" smtClean="0">
                <a:solidFill>
                  <a:schemeClr val="tx1">
                    <a:lumMod val="65000"/>
                    <a:lumOff val="35000"/>
                  </a:schemeClr>
                </a:solidFill>
                <a:latin typeface="微软雅黑" pitchFamily="34" charset="-122"/>
                <a:ea typeface="微软雅黑" pitchFamily="34" charset="-122"/>
              </a:rPr>
              <a:t>统一运维管理平台</a:t>
            </a:r>
            <a:endParaRPr lang="en-US" altLang="zh-CN" sz="3600" b="1" dirty="0" smtClean="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74573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6">
                                            <p:txEl>
                                              <p:pRg st="0" end="0"/>
                                            </p:txEl>
                                          </p:spTgt>
                                        </p:tgtEl>
                                        <p:attrNameLst>
                                          <p:attrName>style.opacity</p:attrName>
                                        </p:attrNameLst>
                                      </p:cBhvr>
                                      <p:to>
                                        <p:strVal val="0.5"/>
                                      </p:to>
                                    </p:set>
                                    <p:animEffect filter="image" prLst="opacity: 0.5">
                                      <p:cBhvr rctx="IE">
                                        <p:cTn id="7" dur="indefinite"/>
                                        <p:tgtEl>
                                          <p:spTgt spid="16">
                                            <p:txEl>
                                              <p:pRg st="0" end="0"/>
                                            </p:txEl>
                                          </p:spTgt>
                                        </p:tgtEl>
                                      </p:cBhvr>
                                    </p:animEffect>
                                  </p:childTnLst>
                                </p:cTn>
                              </p:par>
                              <p:par>
                                <p:cTn id="8" presetID="9" presetClass="emph" presetSubtype="0" nodeType="withEffect">
                                  <p:stCondLst>
                                    <p:cond delay="0"/>
                                  </p:stCondLst>
                                  <p:childTnLst>
                                    <p:set>
                                      <p:cBhvr rctx="PPT">
                                        <p:cTn id="9" dur="indefinite"/>
                                        <p:tgtEl>
                                          <p:spTgt spid="16">
                                            <p:txEl>
                                              <p:pRg st="1" end="1"/>
                                            </p:txEl>
                                          </p:spTgt>
                                        </p:tgtEl>
                                        <p:attrNameLst>
                                          <p:attrName>style.opacity</p:attrName>
                                        </p:attrNameLst>
                                      </p:cBhvr>
                                      <p:to>
                                        <p:strVal val="0.5"/>
                                      </p:to>
                                    </p:set>
                                    <p:animEffect filter="image" prLst="opacity: 0.5">
                                      <p:cBhvr rctx="IE">
                                        <p:cTn id="10" dur="indefinite"/>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en-US" altLang="zh-CN" dirty="0" smtClean="0"/>
              <a:t>IT</a:t>
            </a:r>
            <a:r>
              <a:rPr lang="zh-CN" altLang="en-US" dirty="0"/>
              <a:t>运维管理与</a:t>
            </a:r>
            <a:r>
              <a:rPr lang="en-US" altLang="zh-CN" dirty="0"/>
              <a:t>IT</a:t>
            </a:r>
            <a:r>
              <a:rPr lang="zh-CN" altLang="en-US" dirty="0"/>
              <a:t>建设同等重要</a:t>
            </a:r>
          </a:p>
        </p:txBody>
      </p:sp>
      <p:sp>
        <p:nvSpPr>
          <p:cNvPr id="4" name="矩形 3"/>
          <p:cNvSpPr/>
          <p:nvPr/>
        </p:nvSpPr>
        <p:spPr>
          <a:xfrm>
            <a:off x="928662" y="1500174"/>
            <a:ext cx="2928958" cy="1428760"/>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w="12700"/>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r>
              <a:rPr lang="en-US" altLang="zh-CN" sz="4800" b="1" dirty="0">
                <a:solidFill>
                  <a:srgbClr val="FFFFFF"/>
                </a:solidFill>
                <a:latin typeface="微软雅黑" pitchFamily="34" charset="-122"/>
                <a:ea typeface="微软雅黑" pitchFamily="34" charset="-122"/>
              </a:rPr>
              <a:t>IT</a:t>
            </a:r>
            <a:r>
              <a:rPr lang="zh-CN" altLang="en-US" sz="4800" b="1" dirty="0">
                <a:solidFill>
                  <a:srgbClr val="FFFFFF"/>
                </a:solidFill>
                <a:latin typeface="微软雅黑" pitchFamily="34" charset="-122"/>
                <a:ea typeface="微软雅黑" pitchFamily="34" charset="-122"/>
              </a:rPr>
              <a:t>运维</a:t>
            </a:r>
          </a:p>
        </p:txBody>
      </p:sp>
      <p:sp>
        <p:nvSpPr>
          <p:cNvPr id="5" name="矩形 4"/>
          <p:cNvSpPr/>
          <p:nvPr/>
        </p:nvSpPr>
        <p:spPr>
          <a:xfrm>
            <a:off x="857250" y="4643438"/>
            <a:ext cx="7312900" cy="677108"/>
          </a:xfrm>
          <a:prstGeom prst="rect">
            <a:avLst/>
          </a:prstGeom>
          <a:effectLst/>
        </p:spPr>
        <p:txBody>
          <a:bodyPr wrap="none" lIns="0" tIns="0" rIns="0" bIns="0">
            <a:spAutoFit/>
          </a:bodyPr>
          <a:lstStyle/>
          <a:p>
            <a:pPr algn="ctr">
              <a:defRPr/>
            </a:pPr>
            <a:r>
              <a:rPr lang="zh-CN" altLang="en-US" sz="44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reflection blurRad="6350" stA="55000" endA="300" endPos="45500" dir="5400000" sy="-100000" algn="bl" rotWithShape="0"/>
                </a:effectLst>
                <a:latin typeface="微软雅黑" pitchFamily="34" charset="-122"/>
                <a:ea typeface="微软雅黑" pitchFamily="34" charset="-122"/>
              </a:rPr>
              <a:t>如何进行有效的</a:t>
            </a:r>
            <a:r>
              <a:rPr lang="en-US" altLang="zh-CN" sz="44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reflection blurRad="6350" stA="55000" endA="300" endPos="45500" dir="5400000" sy="-100000" algn="bl" rotWithShape="0"/>
                </a:effectLst>
                <a:latin typeface="微软雅黑" pitchFamily="34" charset="-122"/>
                <a:ea typeface="微软雅黑" pitchFamily="34" charset="-122"/>
              </a:rPr>
              <a:t>IT</a:t>
            </a:r>
            <a:r>
              <a:rPr lang="zh-CN" altLang="en-US" sz="44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reflection blurRad="6350" stA="55000" endA="300" endPos="45500" dir="5400000" sy="-100000" algn="bl" rotWithShape="0"/>
                </a:effectLst>
                <a:latin typeface="微软雅黑" pitchFamily="34" charset="-122"/>
                <a:ea typeface="微软雅黑" pitchFamily="34" charset="-122"/>
              </a:rPr>
              <a:t>运维管理？</a:t>
            </a:r>
          </a:p>
        </p:txBody>
      </p:sp>
      <p:sp>
        <p:nvSpPr>
          <p:cNvPr id="6" name="矩形 5"/>
          <p:cNvSpPr/>
          <p:nvPr/>
        </p:nvSpPr>
        <p:spPr>
          <a:xfrm>
            <a:off x="4786314" y="1500174"/>
            <a:ext cx="2928958" cy="1428760"/>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w="12700"/>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r>
              <a:rPr lang="en-US" altLang="zh-CN" sz="4800" b="1" dirty="0">
                <a:solidFill>
                  <a:srgbClr val="FFFFFF"/>
                </a:solidFill>
                <a:latin typeface="微软雅黑" pitchFamily="34" charset="-122"/>
                <a:ea typeface="微软雅黑" pitchFamily="34" charset="-122"/>
              </a:rPr>
              <a:t>IT</a:t>
            </a:r>
            <a:r>
              <a:rPr lang="zh-CN" altLang="en-US" sz="4800" b="1" dirty="0">
                <a:solidFill>
                  <a:srgbClr val="FFFFFF"/>
                </a:solidFill>
                <a:latin typeface="微软雅黑" pitchFamily="34" charset="-122"/>
                <a:ea typeface="微软雅黑" pitchFamily="34" charset="-122"/>
              </a:rPr>
              <a:t>建设</a:t>
            </a:r>
          </a:p>
        </p:txBody>
      </p:sp>
      <p:sp>
        <p:nvSpPr>
          <p:cNvPr id="7" name="矩形 6"/>
          <p:cNvSpPr/>
          <p:nvPr/>
        </p:nvSpPr>
        <p:spPr>
          <a:xfrm>
            <a:off x="642910" y="2928934"/>
            <a:ext cx="7429552" cy="142876"/>
          </a:xfrm>
          <a:prstGeom prst="rect">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微软雅黑" pitchFamily="34" charset="-122"/>
              <a:ea typeface="微软雅黑" pitchFamily="34" charset="-122"/>
            </a:endParaRPr>
          </a:p>
        </p:txBody>
      </p:sp>
      <p:sp>
        <p:nvSpPr>
          <p:cNvPr id="8" name="等腰三角形 7"/>
          <p:cNvSpPr/>
          <p:nvPr/>
        </p:nvSpPr>
        <p:spPr>
          <a:xfrm>
            <a:off x="3857620" y="3071810"/>
            <a:ext cx="911549" cy="785818"/>
          </a:xfrm>
          <a:prstGeom prst="triangle">
            <a:avLst/>
          </a:pr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5400000" scaled="1"/>
            <a:tileRect/>
          </a:gradFill>
          <a:ln w="12700">
            <a:no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301890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normAutofit/>
          </a:bodyPr>
          <a:lstStyle/>
          <a:p>
            <a:r>
              <a:rPr lang="en-US" altLang="zh-CN" dirty="0" smtClean="0"/>
              <a:t>IT</a:t>
            </a:r>
            <a:r>
              <a:rPr lang="zh-CN" altLang="en-US" dirty="0" smtClean="0"/>
              <a:t>运维管理</a:t>
            </a:r>
            <a:r>
              <a:rPr lang="zh-CN" altLang="en-US" dirty="0"/>
              <a:t>解决方案</a:t>
            </a:r>
          </a:p>
        </p:txBody>
      </p:sp>
      <p:sp>
        <p:nvSpPr>
          <p:cNvPr id="4" name="梯形 3"/>
          <p:cNvSpPr/>
          <p:nvPr/>
        </p:nvSpPr>
        <p:spPr bwMode="auto">
          <a:xfrm>
            <a:off x="1295400" y="5410200"/>
            <a:ext cx="1203968" cy="609599"/>
          </a:xfrm>
          <a:prstGeom prst="trapezoid">
            <a:avLst>
              <a:gd name="adj" fmla="val 43535"/>
            </a:avLst>
          </a:prstGeom>
          <a:gradFill>
            <a:gsLst>
              <a:gs pos="0">
                <a:srgbClr val="FFC000"/>
              </a:gs>
              <a:gs pos="95000">
                <a:schemeClr val="bg1">
                  <a:alpha val="0"/>
                </a:schemeClr>
              </a:gs>
            </a:gsLst>
            <a:lin ang="5400000" scaled="0"/>
          </a:gradFill>
          <a:ln>
            <a:noFill/>
          </a:ln>
        </p:spPr>
        <p:txBody>
          <a:bodyPr anchor="ctr"/>
          <a:lstStyle/>
          <a:p>
            <a:pPr algn="ctr" fontAlgn="auto">
              <a:spcBef>
                <a:spcPts val="0"/>
              </a:spcBef>
              <a:spcAft>
                <a:spcPts val="0"/>
              </a:spcAft>
              <a:defRPr/>
            </a:pPr>
            <a:endParaRPr lang="zh-CN" altLang="en-US" sz="2200" dirty="0">
              <a:solidFill>
                <a:srgbClr val="000000"/>
              </a:solidFill>
              <a:latin typeface="微软雅黑" pitchFamily="34" charset="-122"/>
              <a:ea typeface="微软雅黑" pitchFamily="34" charset="-122"/>
            </a:endParaRPr>
          </a:p>
        </p:txBody>
      </p:sp>
      <p:sp>
        <p:nvSpPr>
          <p:cNvPr id="5" name="梯形 4"/>
          <p:cNvSpPr/>
          <p:nvPr/>
        </p:nvSpPr>
        <p:spPr bwMode="auto">
          <a:xfrm>
            <a:off x="2590800" y="5410200"/>
            <a:ext cx="1203968" cy="609599"/>
          </a:xfrm>
          <a:prstGeom prst="trapezoid">
            <a:avLst>
              <a:gd name="adj" fmla="val 43535"/>
            </a:avLst>
          </a:prstGeom>
          <a:gradFill>
            <a:gsLst>
              <a:gs pos="0">
                <a:srgbClr val="FFC000"/>
              </a:gs>
              <a:gs pos="95000">
                <a:schemeClr val="bg1">
                  <a:alpha val="0"/>
                </a:schemeClr>
              </a:gs>
            </a:gsLst>
            <a:lin ang="5400000" scaled="0"/>
          </a:gradFill>
          <a:ln>
            <a:noFill/>
          </a:ln>
        </p:spPr>
        <p:txBody>
          <a:bodyPr anchor="ctr"/>
          <a:lstStyle/>
          <a:p>
            <a:pPr algn="ctr" fontAlgn="auto">
              <a:spcBef>
                <a:spcPts val="0"/>
              </a:spcBef>
              <a:spcAft>
                <a:spcPts val="0"/>
              </a:spcAft>
              <a:defRPr/>
            </a:pPr>
            <a:endParaRPr lang="zh-CN" altLang="en-US" sz="2200" dirty="0">
              <a:solidFill>
                <a:srgbClr val="000000"/>
              </a:solidFill>
              <a:latin typeface="微软雅黑" pitchFamily="34" charset="-122"/>
              <a:ea typeface="微软雅黑" pitchFamily="34" charset="-122"/>
            </a:endParaRPr>
          </a:p>
        </p:txBody>
      </p:sp>
      <p:sp>
        <p:nvSpPr>
          <p:cNvPr id="6" name="梯形 5"/>
          <p:cNvSpPr/>
          <p:nvPr/>
        </p:nvSpPr>
        <p:spPr bwMode="auto">
          <a:xfrm>
            <a:off x="4038600" y="5410200"/>
            <a:ext cx="1203968" cy="609599"/>
          </a:xfrm>
          <a:prstGeom prst="trapezoid">
            <a:avLst>
              <a:gd name="adj" fmla="val 43535"/>
            </a:avLst>
          </a:prstGeom>
          <a:gradFill>
            <a:gsLst>
              <a:gs pos="0">
                <a:srgbClr val="FFC000"/>
              </a:gs>
              <a:gs pos="95000">
                <a:schemeClr val="bg1">
                  <a:alpha val="0"/>
                </a:schemeClr>
              </a:gs>
            </a:gsLst>
            <a:lin ang="5400000" scaled="0"/>
          </a:gradFill>
          <a:ln>
            <a:noFill/>
          </a:ln>
        </p:spPr>
        <p:txBody>
          <a:bodyPr anchor="ctr"/>
          <a:lstStyle/>
          <a:p>
            <a:pPr algn="ctr" fontAlgn="auto">
              <a:spcBef>
                <a:spcPts val="0"/>
              </a:spcBef>
              <a:spcAft>
                <a:spcPts val="0"/>
              </a:spcAft>
              <a:defRPr/>
            </a:pPr>
            <a:endParaRPr lang="zh-CN" altLang="en-US" sz="2200" dirty="0">
              <a:solidFill>
                <a:srgbClr val="000000"/>
              </a:solidFill>
              <a:latin typeface="微软雅黑" pitchFamily="34" charset="-122"/>
              <a:ea typeface="微软雅黑" pitchFamily="34" charset="-122"/>
            </a:endParaRPr>
          </a:p>
        </p:txBody>
      </p:sp>
      <p:sp>
        <p:nvSpPr>
          <p:cNvPr id="7" name="下箭头 4"/>
          <p:cNvSpPr>
            <a:spLocks noChangeArrowheads="1"/>
          </p:cNvSpPr>
          <p:nvPr/>
        </p:nvSpPr>
        <p:spPr bwMode="auto">
          <a:xfrm>
            <a:off x="2459038" y="1441450"/>
            <a:ext cx="150812" cy="266700"/>
          </a:xfrm>
          <a:prstGeom prst="downArrow">
            <a:avLst>
              <a:gd name="adj1" fmla="val 50000"/>
              <a:gd name="adj2" fmla="val 49999"/>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sz="2200">
              <a:solidFill>
                <a:srgbClr val="000000"/>
              </a:solidFill>
              <a:latin typeface="微软雅黑" pitchFamily="34" charset="-122"/>
              <a:ea typeface="微软雅黑" pitchFamily="34" charset="-122"/>
            </a:endParaRPr>
          </a:p>
        </p:txBody>
      </p:sp>
      <p:sp>
        <p:nvSpPr>
          <p:cNvPr id="8" name="下箭头 5"/>
          <p:cNvSpPr>
            <a:spLocks noChangeArrowheads="1"/>
          </p:cNvSpPr>
          <p:nvPr/>
        </p:nvSpPr>
        <p:spPr bwMode="auto">
          <a:xfrm flipV="1">
            <a:off x="2609850" y="1441450"/>
            <a:ext cx="150813" cy="266700"/>
          </a:xfrm>
          <a:prstGeom prst="downArrow">
            <a:avLst>
              <a:gd name="adj1" fmla="val 50000"/>
              <a:gd name="adj2" fmla="val 49999"/>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sz="2200">
              <a:solidFill>
                <a:srgbClr val="000000"/>
              </a:solidFill>
              <a:latin typeface="微软雅黑" pitchFamily="34" charset="-122"/>
              <a:ea typeface="微软雅黑" pitchFamily="34" charset="-122"/>
            </a:endParaRPr>
          </a:p>
        </p:txBody>
      </p:sp>
      <p:sp>
        <p:nvSpPr>
          <p:cNvPr id="9" name="下箭头 6"/>
          <p:cNvSpPr>
            <a:spLocks noChangeArrowheads="1"/>
          </p:cNvSpPr>
          <p:nvPr/>
        </p:nvSpPr>
        <p:spPr bwMode="auto">
          <a:xfrm>
            <a:off x="3740150" y="1441450"/>
            <a:ext cx="150813" cy="266700"/>
          </a:xfrm>
          <a:prstGeom prst="downArrow">
            <a:avLst>
              <a:gd name="adj1" fmla="val 50000"/>
              <a:gd name="adj2" fmla="val 49999"/>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sz="2200">
              <a:solidFill>
                <a:srgbClr val="000000"/>
              </a:solidFill>
              <a:latin typeface="微软雅黑" pitchFamily="34" charset="-122"/>
              <a:ea typeface="微软雅黑" pitchFamily="34" charset="-122"/>
            </a:endParaRPr>
          </a:p>
        </p:txBody>
      </p:sp>
      <p:sp>
        <p:nvSpPr>
          <p:cNvPr id="10" name="下箭头 7"/>
          <p:cNvSpPr>
            <a:spLocks noChangeArrowheads="1"/>
          </p:cNvSpPr>
          <p:nvPr/>
        </p:nvSpPr>
        <p:spPr bwMode="auto">
          <a:xfrm flipV="1">
            <a:off x="3890963" y="1441450"/>
            <a:ext cx="150812" cy="266700"/>
          </a:xfrm>
          <a:prstGeom prst="downArrow">
            <a:avLst>
              <a:gd name="adj1" fmla="val 50000"/>
              <a:gd name="adj2" fmla="val 49999"/>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sz="2200">
              <a:solidFill>
                <a:srgbClr val="000000"/>
              </a:solidFill>
              <a:latin typeface="微软雅黑" pitchFamily="34" charset="-122"/>
              <a:ea typeface="微软雅黑" pitchFamily="34" charset="-122"/>
            </a:endParaRPr>
          </a:p>
        </p:txBody>
      </p:sp>
      <p:sp>
        <p:nvSpPr>
          <p:cNvPr id="11" name="梯形 10"/>
          <p:cNvSpPr/>
          <p:nvPr/>
        </p:nvSpPr>
        <p:spPr bwMode="auto">
          <a:xfrm>
            <a:off x="762000" y="4200525"/>
            <a:ext cx="4965700" cy="250825"/>
          </a:xfrm>
          <a:prstGeom prst="trapezoid">
            <a:avLst>
              <a:gd name="adj" fmla="val 375059"/>
            </a:avLst>
          </a:prstGeom>
          <a:gradFill>
            <a:gsLst>
              <a:gs pos="0">
                <a:schemeClr val="bg1">
                  <a:alpha val="0"/>
                </a:schemeClr>
              </a:gs>
              <a:gs pos="95000">
                <a:srgbClr val="DCC5ED"/>
              </a:gs>
            </a:gsLst>
            <a:lin ang="5400000" scaled="0"/>
          </a:gradFill>
          <a:ln>
            <a:noFill/>
          </a:ln>
        </p:spPr>
        <p:txBody>
          <a:bodyPr anchor="ctr"/>
          <a:lstStyle/>
          <a:p>
            <a:pPr algn="ctr" fontAlgn="auto">
              <a:spcBef>
                <a:spcPts val="0"/>
              </a:spcBef>
              <a:spcAft>
                <a:spcPts val="0"/>
              </a:spcAft>
              <a:defRPr/>
            </a:pPr>
            <a:endParaRPr lang="zh-CN" altLang="en-US" sz="2200" dirty="0">
              <a:solidFill>
                <a:srgbClr val="000000"/>
              </a:solidFill>
              <a:latin typeface="微软雅黑" pitchFamily="34" charset="-122"/>
              <a:ea typeface="微软雅黑" pitchFamily="34" charset="-122"/>
            </a:endParaRPr>
          </a:p>
        </p:txBody>
      </p:sp>
      <p:sp>
        <p:nvSpPr>
          <p:cNvPr id="12" name="梯形 11"/>
          <p:cNvSpPr/>
          <p:nvPr/>
        </p:nvSpPr>
        <p:spPr bwMode="auto">
          <a:xfrm>
            <a:off x="2636515" y="3348358"/>
            <a:ext cx="1203968" cy="1605291"/>
          </a:xfrm>
          <a:prstGeom prst="trapezoid">
            <a:avLst>
              <a:gd name="adj" fmla="val 43535"/>
            </a:avLst>
          </a:prstGeom>
          <a:gradFill>
            <a:gsLst>
              <a:gs pos="0">
                <a:srgbClr val="FFC000"/>
              </a:gs>
              <a:gs pos="95000">
                <a:schemeClr val="bg1">
                  <a:alpha val="0"/>
                </a:schemeClr>
              </a:gs>
            </a:gsLst>
            <a:lin ang="5400000" scaled="0"/>
          </a:gradFill>
          <a:ln>
            <a:noFill/>
          </a:ln>
        </p:spPr>
        <p:txBody>
          <a:bodyPr anchor="ctr"/>
          <a:lstStyle/>
          <a:p>
            <a:pPr algn="ctr" fontAlgn="auto">
              <a:spcBef>
                <a:spcPts val="0"/>
              </a:spcBef>
              <a:spcAft>
                <a:spcPts val="0"/>
              </a:spcAft>
              <a:defRPr/>
            </a:pPr>
            <a:endParaRPr lang="zh-CN" altLang="en-US" sz="2200" dirty="0">
              <a:solidFill>
                <a:srgbClr val="000000"/>
              </a:solidFill>
              <a:latin typeface="微软雅黑" pitchFamily="34" charset="-122"/>
              <a:ea typeface="微软雅黑" pitchFamily="34" charset="-122"/>
            </a:endParaRPr>
          </a:p>
        </p:txBody>
      </p:sp>
      <p:sp>
        <p:nvSpPr>
          <p:cNvPr id="13" name="梯形 12"/>
          <p:cNvSpPr/>
          <p:nvPr/>
        </p:nvSpPr>
        <p:spPr bwMode="auto">
          <a:xfrm>
            <a:off x="762000" y="1190625"/>
            <a:ext cx="4965700" cy="250825"/>
          </a:xfrm>
          <a:prstGeom prst="trapezoid">
            <a:avLst>
              <a:gd name="adj" fmla="val 375059"/>
            </a:avLst>
          </a:prstGeom>
          <a:gradFill>
            <a:gsLst>
              <a:gs pos="0">
                <a:schemeClr val="bg1">
                  <a:alpha val="0"/>
                </a:schemeClr>
              </a:gs>
              <a:gs pos="95000">
                <a:schemeClr val="bg1">
                  <a:lumMod val="65000"/>
                  <a:alpha val="50000"/>
                </a:schemeClr>
              </a:gs>
            </a:gsLst>
            <a:lin ang="5400000" scaled="0"/>
          </a:gradFill>
          <a:ln>
            <a:noFill/>
          </a:ln>
        </p:spPr>
        <p:txBody>
          <a:bodyPr anchor="ctr"/>
          <a:lstStyle/>
          <a:p>
            <a:pPr algn="ctr" fontAlgn="auto">
              <a:spcBef>
                <a:spcPts val="0"/>
              </a:spcBef>
              <a:spcAft>
                <a:spcPts val="0"/>
              </a:spcAft>
              <a:defRPr/>
            </a:pPr>
            <a:endParaRPr lang="zh-CN" altLang="en-US" sz="2200" dirty="0">
              <a:solidFill>
                <a:srgbClr val="000000"/>
              </a:solidFill>
              <a:latin typeface="微软雅黑" pitchFamily="34" charset="-122"/>
              <a:ea typeface="微软雅黑" pitchFamily="34" charset="-122"/>
            </a:endParaRPr>
          </a:p>
        </p:txBody>
      </p:sp>
      <p:sp>
        <p:nvSpPr>
          <p:cNvPr id="14" name="椭圆 11"/>
          <p:cNvSpPr>
            <a:spLocks noChangeArrowheads="1"/>
          </p:cNvSpPr>
          <p:nvPr/>
        </p:nvSpPr>
        <p:spPr bwMode="auto">
          <a:xfrm>
            <a:off x="1984375" y="1793875"/>
            <a:ext cx="2508250" cy="2508250"/>
          </a:xfrm>
          <a:prstGeom prst="ellipse">
            <a:avLst/>
          </a:prstGeom>
          <a:noFill/>
          <a:ln w="19050">
            <a:solidFill>
              <a:srgbClr val="0070C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sz="2200">
              <a:solidFill>
                <a:srgbClr val="000000"/>
              </a:solidFill>
              <a:latin typeface="微软雅黑" pitchFamily="34" charset="-122"/>
              <a:ea typeface="微软雅黑" pitchFamily="34" charset="-122"/>
            </a:endParaRPr>
          </a:p>
        </p:txBody>
      </p:sp>
      <p:sp>
        <p:nvSpPr>
          <p:cNvPr id="15" name="圆角矩形 14"/>
          <p:cNvSpPr/>
          <p:nvPr/>
        </p:nvSpPr>
        <p:spPr bwMode="auto">
          <a:xfrm>
            <a:off x="5194300" y="2746375"/>
            <a:ext cx="552450" cy="55245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知识库管理</a:t>
            </a:r>
          </a:p>
        </p:txBody>
      </p:sp>
      <p:sp>
        <p:nvSpPr>
          <p:cNvPr id="16" name="圆角矩形 15"/>
          <p:cNvSpPr/>
          <p:nvPr/>
        </p:nvSpPr>
        <p:spPr bwMode="auto">
          <a:xfrm>
            <a:off x="4191000" y="2395538"/>
            <a:ext cx="552450" cy="550862"/>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事件管理</a:t>
            </a:r>
          </a:p>
        </p:txBody>
      </p:sp>
      <p:sp>
        <p:nvSpPr>
          <p:cNvPr id="17" name="圆角矩形 16"/>
          <p:cNvSpPr/>
          <p:nvPr/>
        </p:nvSpPr>
        <p:spPr bwMode="auto">
          <a:xfrm>
            <a:off x="4191000" y="3148013"/>
            <a:ext cx="552450" cy="550862"/>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问题管理</a:t>
            </a:r>
          </a:p>
        </p:txBody>
      </p:sp>
      <p:sp>
        <p:nvSpPr>
          <p:cNvPr id="18" name="圆角矩形 17"/>
          <p:cNvSpPr/>
          <p:nvPr/>
        </p:nvSpPr>
        <p:spPr bwMode="auto">
          <a:xfrm>
            <a:off x="1733550" y="3148013"/>
            <a:ext cx="552450" cy="550862"/>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计划任务</a:t>
            </a:r>
            <a:endParaRPr lang="en-US" altLang="zh-CN" sz="800" dirty="0">
              <a:solidFill>
                <a:srgbClr val="FFFFFF"/>
              </a:solidFill>
              <a:latin typeface="微软雅黑" pitchFamily="34" charset="-122"/>
              <a:ea typeface="微软雅黑" pitchFamily="34" charset="-122"/>
            </a:endParaRPr>
          </a:p>
        </p:txBody>
      </p:sp>
      <p:sp>
        <p:nvSpPr>
          <p:cNvPr id="19" name="圆角矩形 18"/>
          <p:cNvSpPr/>
          <p:nvPr/>
        </p:nvSpPr>
        <p:spPr bwMode="auto">
          <a:xfrm>
            <a:off x="1733550" y="2395538"/>
            <a:ext cx="552450" cy="550862"/>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科技工作管理</a:t>
            </a:r>
            <a:endParaRPr lang="en-US" altLang="zh-CN" sz="800" dirty="0">
              <a:solidFill>
                <a:srgbClr val="FFFFFF"/>
              </a:solidFill>
              <a:latin typeface="微软雅黑" pitchFamily="34" charset="-122"/>
              <a:ea typeface="微软雅黑" pitchFamily="34" charset="-122"/>
            </a:endParaRPr>
          </a:p>
        </p:txBody>
      </p:sp>
      <p:sp>
        <p:nvSpPr>
          <p:cNvPr id="20" name="圆角矩形 19"/>
          <p:cNvSpPr/>
          <p:nvPr/>
        </p:nvSpPr>
        <p:spPr bwMode="auto">
          <a:xfrm>
            <a:off x="3589338" y="1692275"/>
            <a:ext cx="552450" cy="55245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自助服务台</a:t>
            </a:r>
          </a:p>
        </p:txBody>
      </p:sp>
      <p:sp>
        <p:nvSpPr>
          <p:cNvPr id="21" name="圆角矩形 20"/>
          <p:cNvSpPr/>
          <p:nvPr/>
        </p:nvSpPr>
        <p:spPr bwMode="auto">
          <a:xfrm>
            <a:off x="3589338" y="3800475"/>
            <a:ext cx="552450" cy="550863"/>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变更管理</a:t>
            </a:r>
          </a:p>
        </p:txBody>
      </p:sp>
      <p:grpSp>
        <p:nvGrpSpPr>
          <p:cNvPr id="22" name="组合 26"/>
          <p:cNvGrpSpPr>
            <a:grpSpLocks/>
          </p:cNvGrpSpPr>
          <p:nvPr/>
        </p:nvGrpSpPr>
        <p:grpSpPr bwMode="auto">
          <a:xfrm>
            <a:off x="2335213" y="1692275"/>
            <a:ext cx="552450" cy="2659063"/>
            <a:chOff x="3178959" y="1500174"/>
            <a:chExt cx="785818" cy="3786214"/>
          </a:xfrm>
        </p:grpSpPr>
        <p:sp>
          <p:nvSpPr>
            <p:cNvPr id="23" name="圆角矩形 22"/>
            <p:cNvSpPr/>
            <p:nvPr/>
          </p:nvSpPr>
          <p:spPr>
            <a:xfrm>
              <a:off x="3178959" y="4499760"/>
              <a:ext cx="785818" cy="786628"/>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配置管理</a:t>
              </a:r>
            </a:p>
          </p:txBody>
        </p:sp>
        <p:sp>
          <p:nvSpPr>
            <p:cNvPr id="24" name="圆角矩形 23"/>
            <p:cNvSpPr/>
            <p:nvPr/>
          </p:nvSpPr>
          <p:spPr>
            <a:xfrm>
              <a:off x="3178959" y="1500174"/>
              <a:ext cx="785818" cy="786628"/>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服务级别</a:t>
              </a:r>
              <a:endParaRPr lang="en-US" altLang="zh-CN" sz="800" dirty="0">
                <a:solidFill>
                  <a:srgbClr val="FFFFFF"/>
                </a:solidFill>
                <a:latin typeface="微软雅黑" pitchFamily="34" charset="-122"/>
                <a:ea typeface="微软雅黑" pitchFamily="34" charset="-122"/>
              </a:endParaRPr>
            </a:p>
          </p:txBody>
        </p:sp>
      </p:grpSp>
      <p:sp>
        <p:nvSpPr>
          <p:cNvPr id="25" name="圆角矩形 24"/>
          <p:cNvSpPr/>
          <p:nvPr/>
        </p:nvSpPr>
        <p:spPr bwMode="auto">
          <a:xfrm>
            <a:off x="2962275" y="2746375"/>
            <a:ext cx="552450" cy="55245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anchor="ctr"/>
          <a:lstStyle/>
          <a:p>
            <a:pPr algn="ctr" fontAlgn="auto">
              <a:spcBef>
                <a:spcPts val="0"/>
              </a:spcBef>
              <a:spcAft>
                <a:spcPts val="0"/>
              </a:spcAft>
              <a:defRPr/>
            </a:pPr>
            <a:r>
              <a:rPr lang="en-US" altLang="zh-CN" sz="800" dirty="0">
                <a:solidFill>
                  <a:srgbClr val="FFFFFF"/>
                </a:solidFill>
                <a:latin typeface="微软雅黑" pitchFamily="34" charset="-122"/>
                <a:ea typeface="微软雅黑" pitchFamily="34" charset="-122"/>
              </a:rPr>
              <a:t>CMDB</a:t>
            </a:r>
            <a:endParaRPr lang="zh-CN" altLang="en-US" sz="800" dirty="0">
              <a:solidFill>
                <a:srgbClr val="FFFFFF"/>
              </a:solidFill>
              <a:latin typeface="微软雅黑" pitchFamily="34" charset="-122"/>
              <a:ea typeface="微软雅黑" pitchFamily="34" charset="-122"/>
            </a:endParaRPr>
          </a:p>
        </p:txBody>
      </p:sp>
      <p:cxnSp>
        <p:nvCxnSpPr>
          <p:cNvPr id="26" name="直接箭头连接符 25"/>
          <p:cNvCxnSpPr/>
          <p:nvPr/>
        </p:nvCxnSpPr>
        <p:spPr bwMode="auto">
          <a:xfrm rot="16200000" flipH="1">
            <a:off x="2686844" y="2394744"/>
            <a:ext cx="501650" cy="201612"/>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bwMode="auto">
          <a:xfrm rot="16200000" flipH="1">
            <a:off x="3288507" y="3448843"/>
            <a:ext cx="501650" cy="201613"/>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bwMode="auto">
          <a:xfrm rot="5400000">
            <a:off x="3288507" y="2394743"/>
            <a:ext cx="501650" cy="201613"/>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bwMode="auto">
          <a:xfrm rot="5400000">
            <a:off x="2686844" y="3448844"/>
            <a:ext cx="501650" cy="201612"/>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bwMode="auto">
          <a:xfrm rot="10800000">
            <a:off x="2286000" y="2670175"/>
            <a:ext cx="650875" cy="227013"/>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bwMode="auto">
          <a:xfrm rot="10800000">
            <a:off x="3540125" y="3197225"/>
            <a:ext cx="650875" cy="227013"/>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bwMode="auto">
          <a:xfrm rot="10800000" flipV="1">
            <a:off x="2286000" y="3197225"/>
            <a:ext cx="650875" cy="227013"/>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bwMode="auto">
          <a:xfrm rot="10800000" flipV="1">
            <a:off x="3540125" y="2670175"/>
            <a:ext cx="650875" cy="250825"/>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bwMode="auto">
          <a:xfrm rot="10800000" flipV="1">
            <a:off x="4743450" y="3148013"/>
            <a:ext cx="450850" cy="276225"/>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bwMode="auto">
          <a:xfrm rot="10800000">
            <a:off x="4743450" y="2670175"/>
            <a:ext cx="450850" cy="252413"/>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形状 33"/>
          <p:cNvCxnSpPr>
            <a:stCxn id="15" idx="0"/>
          </p:cNvCxnSpPr>
          <p:nvPr/>
        </p:nvCxnSpPr>
        <p:spPr bwMode="auto">
          <a:xfrm rot="16200000" flipV="1">
            <a:off x="4418013" y="1692275"/>
            <a:ext cx="777875" cy="1330325"/>
          </a:xfrm>
          <a:prstGeom prst="bentConnector2">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梯形 36"/>
          <p:cNvSpPr/>
          <p:nvPr/>
        </p:nvSpPr>
        <p:spPr bwMode="auto">
          <a:xfrm>
            <a:off x="762000" y="5929313"/>
            <a:ext cx="4965700" cy="250825"/>
          </a:xfrm>
          <a:prstGeom prst="trapezoid">
            <a:avLst>
              <a:gd name="adj" fmla="val 375059"/>
            </a:avLst>
          </a:prstGeom>
          <a:gradFill>
            <a:gsLst>
              <a:gs pos="0">
                <a:schemeClr val="bg1">
                  <a:alpha val="0"/>
                </a:schemeClr>
              </a:gs>
              <a:gs pos="95000">
                <a:schemeClr val="bg1">
                  <a:lumMod val="65000"/>
                  <a:alpha val="50000"/>
                </a:schemeClr>
              </a:gs>
            </a:gsLst>
            <a:lin ang="5400000" scaled="0"/>
          </a:gradFill>
          <a:ln>
            <a:noFill/>
          </a:ln>
        </p:spPr>
        <p:txBody>
          <a:bodyPr anchor="ctr"/>
          <a:lstStyle/>
          <a:p>
            <a:pPr algn="ctr" fontAlgn="auto">
              <a:spcBef>
                <a:spcPts val="0"/>
              </a:spcBef>
              <a:spcAft>
                <a:spcPts val="0"/>
              </a:spcAft>
              <a:defRPr/>
            </a:pPr>
            <a:endParaRPr lang="zh-CN" altLang="en-US" sz="2200" dirty="0">
              <a:solidFill>
                <a:srgbClr val="000000"/>
              </a:solidFill>
              <a:latin typeface="微软雅黑" pitchFamily="34" charset="-122"/>
              <a:ea typeface="微软雅黑" pitchFamily="34" charset="-122"/>
            </a:endParaRPr>
          </a:p>
        </p:txBody>
      </p:sp>
      <p:sp>
        <p:nvSpPr>
          <p:cNvPr id="38" name="圆角矩形 37"/>
          <p:cNvSpPr/>
          <p:nvPr/>
        </p:nvSpPr>
        <p:spPr bwMode="auto">
          <a:xfrm>
            <a:off x="1682750" y="5643563"/>
            <a:ext cx="352425" cy="350837"/>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solidFill>
              <a:schemeClr val="tx1"/>
            </a:solidFill>
          </a:ln>
          <a:effectLst>
            <a:outerShdw blurRad="50800" dist="38100" dir="5400000" algn="t" rotWithShape="0">
              <a:prstClr val="black">
                <a:alpha val="40000"/>
              </a:prstClr>
            </a:outerShdw>
          </a:effectLst>
        </p:spPr>
        <p:txBody>
          <a:bodyPr lIns="0" tIns="0" rIns="0" bIns="0" anchor="ctr"/>
          <a:lstStyle/>
          <a:p>
            <a:pPr algn="ctr" fontAlgn="auto">
              <a:spcBef>
                <a:spcPts val="0"/>
              </a:spcBef>
              <a:spcAft>
                <a:spcPts val="0"/>
              </a:spcAft>
              <a:defRPr/>
            </a:pPr>
            <a:r>
              <a:rPr lang="zh-CN" altLang="en-US" sz="700" dirty="0">
                <a:solidFill>
                  <a:srgbClr val="FFFFFF"/>
                </a:solidFill>
                <a:latin typeface="微软雅黑" pitchFamily="34" charset="-122"/>
                <a:ea typeface="微软雅黑" pitchFamily="34" charset="-122"/>
              </a:rPr>
              <a:t>数据库</a:t>
            </a:r>
          </a:p>
        </p:txBody>
      </p:sp>
      <p:sp>
        <p:nvSpPr>
          <p:cNvPr id="39" name="圆角矩形 38"/>
          <p:cNvSpPr/>
          <p:nvPr/>
        </p:nvSpPr>
        <p:spPr bwMode="auto">
          <a:xfrm>
            <a:off x="2135188" y="5643563"/>
            <a:ext cx="350837" cy="350837"/>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solidFill>
              <a:schemeClr val="tx1"/>
            </a:solidFill>
          </a:ln>
          <a:effectLst>
            <a:outerShdw blurRad="50800" dist="38100" dir="5400000" algn="t" rotWithShape="0">
              <a:prstClr val="black">
                <a:alpha val="40000"/>
              </a:prstClr>
            </a:outerShdw>
          </a:effectLst>
        </p:spPr>
        <p:txBody>
          <a:bodyPr lIns="0" tIns="0" rIns="0" bIns="0" anchor="ctr"/>
          <a:lstStyle/>
          <a:p>
            <a:pPr algn="ctr" fontAlgn="auto">
              <a:spcBef>
                <a:spcPts val="0"/>
              </a:spcBef>
              <a:spcAft>
                <a:spcPts val="0"/>
              </a:spcAft>
              <a:defRPr/>
            </a:pPr>
            <a:r>
              <a:rPr lang="zh-CN" altLang="en-US" sz="700" dirty="0">
                <a:solidFill>
                  <a:srgbClr val="FFFFFF"/>
                </a:solidFill>
                <a:latin typeface="微软雅黑" pitchFamily="34" charset="-122"/>
                <a:ea typeface="微软雅黑" pitchFamily="34" charset="-122"/>
              </a:rPr>
              <a:t>存储</a:t>
            </a:r>
          </a:p>
        </p:txBody>
      </p:sp>
      <p:sp>
        <p:nvSpPr>
          <p:cNvPr id="40" name="圆角矩形 39"/>
          <p:cNvSpPr/>
          <p:nvPr/>
        </p:nvSpPr>
        <p:spPr bwMode="auto">
          <a:xfrm>
            <a:off x="2586038" y="5643563"/>
            <a:ext cx="350837" cy="350837"/>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solidFill>
              <a:schemeClr val="tx1"/>
            </a:solidFill>
          </a:ln>
          <a:effectLst>
            <a:outerShdw blurRad="50800" dist="38100" dir="5400000" algn="t" rotWithShape="0">
              <a:prstClr val="black">
                <a:alpha val="40000"/>
              </a:prstClr>
            </a:outerShdw>
          </a:effectLst>
        </p:spPr>
        <p:txBody>
          <a:bodyPr lIns="0" tIns="0" rIns="0" bIns="0" anchor="ctr"/>
          <a:lstStyle/>
          <a:p>
            <a:pPr algn="ctr" fontAlgn="auto">
              <a:spcBef>
                <a:spcPts val="0"/>
              </a:spcBef>
              <a:spcAft>
                <a:spcPts val="0"/>
              </a:spcAft>
              <a:defRPr/>
            </a:pPr>
            <a:r>
              <a:rPr lang="zh-CN" altLang="en-US" sz="700" dirty="0">
                <a:solidFill>
                  <a:srgbClr val="FFFFFF"/>
                </a:solidFill>
                <a:latin typeface="微软雅黑" pitchFamily="34" charset="-122"/>
                <a:ea typeface="微软雅黑" pitchFamily="34" charset="-122"/>
              </a:rPr>
              <a:t>服务器</a:t>
            </a:r>
          </a:p>
        </p:txBody>
      </p:sp>
      <p:sp>
        <p:nvSpPr>
          <p:cNvPr id="41" name="圆角矩形 40"/>
          <p:cNvSpPr/>
          <p:nvPr/>
        </p:nvSpPr>
        <p:spPr bwMode="auto">
          <a:xfrm>
            <a:off x="3038475" y="5643563"/>
            <a:ext cx="350838" cy="350837"/>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solidFill>
              <a:schemeClr val="tx1"/>
            </a:solidFill>
          </a:ln>
          <a:effectLst>
            <a:outerShdw blurRad="50800" dist="38100" dir="5400000" algn="t" rotWithShape="0">
              <a:prstClr val="black">
                <a:alpha val="40000"/>
              </a:prstClr>
            </a:outerShdw>
          </a:effectLst>
        </p:spPr>
        <p:txBody>
          <a:bodyPr lIns="0" tIns="0" rIns="0" bIns="0" anchor="ctr"/>
          <a:lstStyle/>
          <a:p>
            <a:pPr algn="ctr" fontAlgn="auto">
              <a:spcBef>
                <a:spcPts val="0"/>
              </a:spcBef>
              <a:spcAft>
                <a:spcPts val="0"/>
              </a:spcAft>
              <a:defRPr/>
            </a:pPr>
            <a:r>
              <a:rPr lang="zh-CN" altLang="en-US" sz="700" dirty="0">
                <a:solidFill>
                  <a:srgbClr val="FFFFFF"/>
                </a:solidFill>
                <a:latin typeface="微软雅黑" pitchFamily="34" charset="-122"/>
                <a:ea typeface="微软雅黑" pitchFamily="34" charset="-122"/>
              </a:rPr>
              <a:t>网络</a:t>
            </a:r>
          </a:p>
        </p:txBody>
      </p:sp>
      <p:sp>
        <p:nvSpPr>
          <p:cNvPr id="42" name="圆角矩形 41"/>
          <p:cNvSpPr/>
          <p:nvPr/>
        </p:nvSpPr>
        <p:spPr bwMode="auto">
          <a:xfrm>
            <a:off x="3489325" y="5643563"/>
            <a:ext cx="350838" cy="350837"/>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solidFill>
              <a:schemeClr val="tx1"/>
            </a:solidFill>
          </a:ln>
          <a:effectLst>
            <a:outerShdw blurRad="50800" dist="38100" dir="5400000" algn="t" rotWithShape="0">
              <a:prstClr val="black">
                <a:alpha val="40000"/>
              </a:prstClr>
            </a:outerShdw>
          </a:effectLst>
        </p:spPr>
        <p:txBody>
          <a:bodyPr lIns="0" tIns="0" rIns="0" bIns="0" anchor="ctr"/>
          <a:lstStyle/>
          <a:p>
            <a:pPr algn="ctr" fontAlgn="auto">
              <a:spcBef>
                <a:spcPts val="0"/>
              </a:spcBef>
              <a:spcAft>
                <a:spcPts val="0"/>
              </a:spcAft>
              <a:defRPr/>
            </a:pPr>
            <a:r>
              <a:rPr lang="zh-CN" altLang="en-US" sz="700" dirty="0">
                <a:solidFill>
                  <a:srgbClr val="FFFFFF"/>
                </a:solidFill>
                <a:latin typeface="微软雅黑" pitchFamily="34" charset="-122"/>
                <a:ea typeface="微软雅黑" pitchFamily="34" charset="-122"/>
              </a:rPr>
              <a:t>中间件</a:t>
            </a:r>
          </a:p>
        </p:txBody>
      </p:sp>
      <p:sp>
        <p:nvSpPr>
          <p:cNvPr id="43" name="圆角矩形 42"/>
          <p:cNvSpPr/>
          <p:nvPr/>
        </p:nvSpPr>
        <p:spPr bwMode="auto">
          <a:xfrm>
            <a:off x="3940175" y="5643563"/>
            <a:ext cx="352425" cy="350837"/>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solidFill>
              <a:schemeClr val="tx1"/>
            </a:solidFill>
          </a:ln>
          <a:effectLst>
            <a:outerShdw blurRad="50800" dist="38100" dir="5400000" algn="t" rotWithShape="0">
              <a:prstClr val="black">
                <a:alpha val="40000"/>
              </a:prstClr>
            </a:outerShdw>
          </a:effectLst>
        </p:spPr>
        <p:txBody>
          <a:bodyPr lIns="0" tIns="0" rIns="0" bIns="0" anchor="ctr"/>
          <a:lstStyle/>
          <a:p>
            <a:pPr algn="ctr" fontAlgn="auto">
              <a:spcBef>
                <a:spcPts val="0"/>
              </a:spcBef>
              <a:spcAft>
                <a:spcPts val="0"/>
              </a:spcAft>
              <a:defRPr/>
            </a:pPr>
            <a:r>
              <a:rPr lang="zh-CN" altLang="en-US" sz="700" dirty="0">
                <a:solidFill>
                  <a:srgbClr val="FFFFFF"/>
                </a:solidFill>
                <a:latin typeface="微软雅黑" pitchFamily="34" charset="-122"/>
                <a:ea typeface="微软雅黑" pitchFamily="34" charset="-122"/>
              </a:rPr>
              <a:t>机房</a:t>
            </a:r>
          </a:p>
        </p:txBody>
      </p:sp>
      <p:sp>
        <p:nvSpPr>
          <p:cNvPr id="44" name="圆角矩形 43"/>
          <p:cNvSpPr/>
          <p:nvPr/>
        </p:nvSpPr>
        <p:spPr bwMode="auto">
          <a:xfrm>
            <a:off x="4392613" y="5643563"/>
            <a:ext cx="350837" cy="350837"/>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solidFill>
              <a:schemeClr val="tx1"/>
            </a:solidFill>
          </a:ln>
          <a:effectLst>
            <a:outerShdw blurRad="50800" dist="38100" dir="5400000" algn="t" rotWithShape="0">
              <a:prstClr val="black">
                <a:alpha val="40000"/>
              </a:prstClr>
            </a:outerShdw>
          </a:effectLst>
        </p:spPr>
        <p:txBody>
          <a:bodyPr lIns="0" tIns="0" rIns="0" bIns="0" anchor="ctr"/>
          <a:lstStyle/>
          <a:p>
            <a:pPr algn="ctr" fontAlgn="auto">
              <a:spcBef>
                <a:spcPts val="0"/>
              </a:spcBef>
              <a:spcAft>
                <a:spcPts val="0"/>
              </a:spcAft>
              <a:defRPr/>
            </a:pPr>
            <a:r>
              <a:rPr lang="zh-CN" altLang="en-US" sz="700" dirty="0">
                <a:solidFill>
                  <a:srgbClr val="FFFFFF"/>
                </a:solidFill>
                <a:latin typeface="微软雅黑" pitchFamily="34" charset="-122"/>
                <a:ea typeface="微软雅黑" pitchFamily="34" charset="-122"/>
              </a:rPr>
              <a:t>业务系统</a:t>
            </a:r>
          </a:p>
        </p:txBody>
      </p:sp>
      <p:grpSp>
        <p:nvGrpSpPr>
          <p:cNvPr id="45" name="组合 88"/>
          <p:cNvGrpSpPr>
            <a:grpSpLocks/>
          </p:cNvGrpSpPr>
          <p:nvPr/>
        </p:nvGrpSpPr>
        <p:grpSpPr bwMode="auto">
          <a:xfrm>
            <a:off x="2286000" y="990600"/>
            <a:ext cx="400050" cy="377825"/>
            <a:chOff x="1000125" y="4500563"/>
            <a:chExt cx="823913" cy="752475"/>
          </a:xfrm>
        </p:grpSpPr>
        <p:pic>
          <p:nvPicPr>
            <p:cNvPr id="46" name="Picture 4" descr="I:\整机备份_20100528\D盘\产品设计\ITIM设计\images\Icons_png\大图标\users_64x6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45005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5" descr="I:\整机备份_20100528\D盘\产品设计\ITIM设计\images\Icons_png\大图标\user-off_64x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46434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 name="组合 89"/>
          <p:cNvGrpSpPr>
            <a:grpSpLocks/>
          </p:cNvGrpSpPr>
          <p:nvPr/>
        </p:nvGrpSpPr>
        <p:grpSpPr bwMode="auto">
          <a:xfrm>
            <a:off x="3038475" y="990600"/>
            <a:ext cx="400050" cy="377825"/>
            <a:chOff x="1000125" y="4500563"/>
            <a:chExt cx="823913" cy="752475"/>
          </a:xfrm>
        </p:grpSpPr>
        <p:pic>
          <p:nvPicPr>
            <p:cNvPr id="49" name="Picture 4" descr="I:\整机备份_20100528\D盘\产品设计\ITIM设计\images\Icons_png\大图标\users_64x6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45005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 descr="I:\整机备份_20100528\D盘\产品设计\ITIM设计\images\Icons_png\大图标\user-off_64x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46434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组合 92"/>
          <p:cNvGrpSpPr>
            <a:grpSpLocks/>
          </p:cNvGrpSpPr>
          <p:nvPr/>
        </p:nvGrpSpPr>
        <p:grpSpPr bwMode="auto">
          <a:xfrm>
            <a:off x="3790950" y="990600"/>
            <a:ext cx="400050" cy="377825"/>
            <a:chOff x="1000125" y="4500563"/>
            <a:chExt cx="823913" cy="752475"/>
          </a:xfrm>
        </p:grpSpPr>
        <p:pic>
          <p:nvPicPr>
            <p:cNvPr id="52" name="Picture 4" descr="I:\整机备份_20100528\D盘\产品设计\ITIM设计\images\Icons_png\大图标\users_64x6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45005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 descr="I:\整机备份_20100528\D盘\产品设计\ITIM设计\images\Icons_png\大图标\user-off_64x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46434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矩形 320"/>
          <p:cNvSpPr>
            <a:spLocks noChangeArrowheads="1"/>
          </p:cNvSpPr>
          <p:nvPr/>
        </p:nvSpPr>
        <p:spPr bwMode="auto">
          <a:xfrm>
            <a:off x="3200400" y="1441450"/>
            <a:ext cx="609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
                <a:solidFill>
                  <a:srgbClr val="000000"/>
                </a:solidFill>
                <a:latin typeface="微软雅黑" pitchFamily="34" charset="-122"/>
                <a:ea typeface="微软雅黑" pitchFamily="34" charset="-122"/>
              </a:rPr>
              <a:t>报障请求</a:t>
            </a:r>
          </a:p>
        </p:txBody>
      </p:sp>
      <p:sp>
        <p:nvSpPr>
          <p:cNvPr id="55" name="矩形 322"/>
          <p:cNvSpPr>
            <a:spLocks noChangeArrowheads="1"/>
          </p:cNvSpPr>
          <p:nvPr/>
        </p:nvSpPr>
        <p:spPr bwMode="auto">
          <a:xfrm>
            <a:off x="3914775" y="1441450"/>
            <a:ext cx="7334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
                <a:solidFill>
                  <a:srgbClr val="000000"/>
                </a:solidFill>
                <a:latin typeface="微软雅黑" pitchFamily="34" charset="-122"/>
                <a:ea typeface="微软雅黑" pitchFamily="34" charset="-122"/>
              </a:rPr>
              <a:t>获得反馈</a:t>
            </a:r>
          </a:p>
        </p:txBody>
      </p:sp>
      <p:sp>
        <p:nvSpPr>
          <p:cNvPr id="56" name="矩形 322"/>
          <p:cNvSpPr>
            <a:spLocks noChangeArrowheads="1"/>
          </p:cNvSpPr>
          <p:nvPr/>
        </p:nvSpPr>
        <p:spPr bwMode="auto">
          <a:xfrm>
            <a:off x="4141788" y="1643063"/>
            <a:ext cx="13446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800">
                <a:solidFill>
                  <a:srgbClr val="000000"/>
                </a:solidFill>
                <a:latin typeface="微软雅黑" pitchFamily="34" charset="-122"/>
                <a:ea typeface="微软雅黑" pitchFamily="34" charset="-122"/>
              </a:rPr>
              <a:t>登记、自助知识库、跟跟进度</a:t>
            </a:r>
          </a:p>
        </p:txBody>
      </p:sp>
      <p:sp>
        <p:nvSpPr>
          <p:cNvPr id="57" name="矩形 322"/>
          <p:cNvSpPr>
            <a:spLocks noChangeArrowheads="1"/>
          </p:cNvSpPr>
          <p:nvPr/>
        </p:nvSpPr>
        <p:spPr bwMode="auto">
          <a:xfrm>
            <a:off x="4743450" y="2286000"/>
            <a:ext cx="5016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800">
                <a:solidFill>
                  <a:srgbClr val="000000"/>
                </a:solidFill>
                <a:latin typeface="微软雅黑" pitchFamily="34" charset="-122"/>
                <a:ea typeface="微软雅黑" pitchFamily="34" charset="-122"/>
              </a:rPr>
              <a:t>快速响应和恢复故障</a:t>
            </a:r>
          </a:p>
        </p:txBody>
      </p:sp>
      <p:sp>
        <p:nvSpPr>
          <p:cNvPr id="58" name="矩形 322"/>
          <p:cNvSpPr>
            <a:spLocks noChangeArrowheads="1"/>
          </p:cNvSpPr>
          <p:nvPr/>
        </p:nvSpPr>
        <p:spPr bwMode="auto">
          <a:xfrm>
            <a:off x="4743450" y="3429000"/>
            <a:ext cx="5016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800">
                <a:solidFill>
                  <a:srgbClr val="000000"/>
                </a:solidFill>
                <a:latin typeface="微软雅黑" pitchFamily="34" charset="-122"/>
                <a:ea typeface="微软雅黑" pitchFamily="34" charset="-122"/>
              </a:rPr>
              <a:t>根源分析和解决</a:t>
            </a:r>
          </a:p>
        </p:txBody>
      </p:sp>
      <p:sp>
        <p:nvSpPr>
          <p:cNvPr id="59" name="矩形 322"/>
          <p:cNvSpPr>
            <a:spLocks noChangeArrowheads="1"/>
          </p:cNvSpPr>
          <p:nvPr/>
        </p:nvSpPr>
        <p:spPr bwMode="auto">
          <a:xfrm>
            <a:off x="5746750" y="2819400"/>
            <a:ext cx="5016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800">
                <a:solidFill>
                  <a:srgbClr val="000000"/>
                </a:solidFill>
                <a:latin typeface="微软雅黑" pitchFamily="34" charset="-122"/>
                <a:ea typeface="微软雅黑" pitchFamily="34" charset="-122"/>
              </a:rPr>
              <a:t>知识积累与共享</a:t>
            </a:r>
          </a:p>
        </p:txBody>
      </p:sp>
      <p:sp>
        <p:nvSpPr>
          <p:cNvPr id="60" name="矩形 322"/>
          <p:cNvSpPr>
            <a:spLocks noChangeArrowheads="1"/>
          </p:cNvSpPr>
          <p:nvPr/>
        </p:nvSpPr>
        <p:spPr bwMode="auto">
          <a:xfrm>
            <a:off x="4141788" y="3962400"/>
            <a:ext cx="5016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800">
                <a:solidFill>
                  <a:srgbClr val="000000"/>
                </a:solidFill>
                <a:latin typeface="微软雅黑" pitchFamily="34" charset="-122"/>
                <a:ea typeface="微软雅黑" pitchFamily="34" charset="-122"/>
              </a:rPr>
              <a:t>变更风险管控</a:t>
            </a:r>
          </a:p>
        </p:txBody>
      </p:sp>
      <p:sp>
        <p:nvSpPr>
          <p:cNvPr id="61" name="矩形 322"/>
          <p:cNvSpPr>
            <a:spLocks noChangeArrowheads="1"/>
          </p:cNvSpPr>
          <p:nvPr/>
        </p:nvSpPr>
        <p:spPr bwMode="auto">
          <a:xfrm>
            <a:off x="1627188" y="3962400"/>
            <a:ext cx="735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800">
                <a:solidFill>
                  <a:srgbClr val="000000"/>
                </a:solidFill>
                <a:latin typeface="微软雅黑" pitchFamily="34" charset="-122"/>
                <a:ea typeface="微软雅黑" pitchFamily="34" charset="-122"/>
              </a:rPr>
              <a:t>IT</a:t>
            </a:r>
            <a:r>
              <a:rPr lang="zh-CN" altLang="en-US" sz="800">
                <a:solidFill>
                  <a:srgbClr val="000000"/>
                </a:solidFill>
                <a:latin typeface="微软雅黑" pitchFamily="34" charset="-122"/>
                <a:ea typeface="微软雅黑" pitchFamily="34" charset="-122"/>
              </a:rPr>
              <a:t>资源全生命周期管理</a:t>
            </a:r>
          </a:p>
        </p:txBody>
      </p:sp>
      <p:sp>
        <p:nvSpPr>
          <p:cNvPr id="62" name="矩形 322"/>
          <p:cNvSpPr>
            <a:spLocks noChangeArrowheads="1"/>
          </p:cNvSpPr>
          <p:nvPr/>
        </p:nvSpPr>
        <p:spPr bwMode="auto">
          <a:xfrm>
            <a:off x="1219200" y="3200400"/>
            <a:ext cx="5016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800">
                <a:solidFill>
                  <a:srgbClr val="000000"/>
                </a:solidFill>
                <a:latin typeface="微软雅黑" pitchFamily="34" charset="-122"/>
                <a:ea typeface="微软雅黑" pitchFamily="34" charset="-122"/>
              </a:rPr>
              <a:t>周期性工作值班与巡检</a:t>
            </a:r>
          </a:p>
        </p:txBody>
      </p:sp>
      <p:sp>
        <p:nvSpPr>
          <p:cNvPr id="63" name="矩形 322"/>
          <p:cNvSpPr>
            <a:spLocks noChangeArrowheads="1"/>
          </p:cNvSpPr>
          <p:nvPr/>
        </p:nvSpPr>
        <p:spPr bwMode="auto">
          <a:xfrm>
            <a:off x="1231900" y="2505075"/>
            <a:ext cx="5016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800">
                <a:solidFill>
                  <a:srgbClr val="000000"/>
                </a:solidFill>
                <a:latin typeface="微软雅黑" pitchFamily="34" charset="-122"/>
                <a:ea typeface="微软雅黑" pitchFamily="34" charset="-122"/>
              </a:rPr>
              <a:t>项目进度、资源管理</a:t>
            </a:r>
          </a:p>
        </p:txBody>
      </p:sp>
      <p:sp>
        <p:nvSpPr>
          <p:cNvPr id="64" name="矩形 322"/>
          <p:cNvSpPr>
            <a:spLocks noChangeArrowheads="1"/>
          </p:cNvSpPr>
          <p:nvPr/>
        </p:nvSpPr>
        <p:spPr bwMode="auto">
          <a:xfrm>
            <a:off x="1600200" y="1752600"/>
            <a:ext cx="735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800">
                <a:solidFill>
                  <a:srgbClr val="000000"/>
                </a:solidFill>
                <a:latin typeface="微软雅黑" pitchFamily="34" charset="-122"/>
                <a:ea typeface="微软雅黑" pitchFamily="34" charset="-122"/>
              </a:rPr>
              <a:t>达成</a:t>
            </a:r>
            <a:r>
              <a:rPr lang="en-US" altLang="zh-CN" sz="800">
                <a:solidFill>
                  <a:srgbClr val="000000"/>
                </a:solidFill>
                <a:latin typeface="微软雅黑" pitchFamily="34" charset="-122"/>
                <a:ea typeface="微软雅黑" pitchFamily="34" charset="-122"/>
              </a:rPr>
              <a:t>IT</a:t>
            </a:r>
            <a:r>
              <a:rPr lang="zh-CN" altLang="en-US" sz="800">
                <a:solidFill>
                  <a:srgbClr val="000000"/>
                </a:solidFill>
                <a:latin typeface="微软雅黑" pitchFamily="34" charset="-122"/>
                <a:ea typeface="微软雅黑" pitchFamily="34" charset="-122"/>
              </a:rPr>
              <a:t>交付与业务需求的平衡</a:t>
            </a:r>
          </a:p>
        </p:txBody>
      </p:sp>
      <p:sp>
        <p:nvSpPr>
          <p:cNvPr id="65" name="矩形 322"/>
          <p:cNvSpPr>
            <a:spLocks noChangeArrowheads="1"/>
          </p:cNvSpPr>
          <p:nvPr/>
        </p:nvSpPr>
        <p:spPr bwMode="auto">
          <a:xfrm>
            <a:off x="2987675" y="3348038"/>
            <a:ext cx="5016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800">
                <a:solidFill>
                  <a:srgbClr val="000000"/>
                </a:solidFill>
                <a:latin typeface="微软雅黑" pitchFamily="34" charset="-122"/>
                <a:ea typeface="微软雅黑" pitchFamily="34" charset="-122"/>
              </a:rPr>
              <a:t>IT</a:t>
            </a:r>
            <a:r>
              <a:rPr lang="zh-CN" altLang="en-US" sz="800">
                <a:solidFill>
                  <a:srgbClr val="000000"/>
                </a:solidFill>
                <a:latin typeface="微软雅黑" pitchFamily="34" charset="-122"/>
                <a:ea typeface="微软雅黑" pitchFamily="34" charset="-122"/>
              </a:rPr>
              <a:t>资源的集中管理</a:t>
            </a:r>
          </a:p>
        </p:txBody>
      </p:sp>
      <p:sp>
        <p:nvSpPr>
          <p:cNvPr id="66" name="矩形 322"/>
          <p:cNvSpPr>
            <a:spLocks noChangeArrowheads="1"/>
          </p:cNvSpPr>
          <p:nvPr/>
        </p:nvSpPr>
        <p:spPr bwMode="auto">
          <a:xfrm>
            <a:off x="4292600" y="1090613"/>
            <a:ext cx="50165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200">
                <a:solidFill>
                  <a:srgbClr val="000000"/>
                </a:solidFill>
                <a:latin typeface="微软雅黑" pitchFamily="34" charset="-122"/>
                <a:ea typeface="微软雅黑" pitchFamily="34" charset="-122"/>
              </a:rPr>
              <a:t>用户</a:t>
            </a:r>
          </a:p>
        </p:txBody>
      </p:sp>
      <p:sp>
        <p:nvSpPr>
          <p:cNvPr id="67" name="矩形 322"/>
          <p:cNvSpPr>
            <a:spLocks noChangeArrowheads="1"/>
          </p:cNvSpPr>
          <p:nvPr/>
        </p:nvSpPr>
        <p:spPr bwMode="auto">
          <a:xfrm>
            <a:off x="4843463" y="5751513"/>
            <a:ext cx="1100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200">
                <a:solidFill>
                  <a:srgbClr val="000000"/>
                </a:solidFill>
                <a:latin typeface="微软雅黑" pitchFamily="34" charset="-122"/>
                <a:ea typeface="微软雅黑" pitchFamily="34" charset="-122"/>
              </a:rPr>
              <a:t>IT</a:t>
            </a:r>
            <a:r>
              <a:rPr lang="zh-CN" altLang="en-US" sz="1200">
                <a:solidFill>
                  <a:srgbClr val="000000"/>
                </a:solidFill>
                <a:latin typeface="微软雅黑" pitchFamily="34" charset="-122"/>
                <a:ea typeface="微软雅黑" pitchFamily="34" charset="-122"/>
              </a:rPr>
              <a:t>基础设施</a:t>
            </a:r>
          </a:p>
        </p:txBody>
      </p:sp>
      <p:sp>
        <p:nvSpPr>
          <p:cNvPr id="68" name="燕尾形箭头 77"/>
          <p:cNvSpPr>
            <a:spLocks noChangeArrowheads="1"/>
          </p:cNvSpPr>
          <p:nvPr/>
        </p:nvSpPr>
        <p:spPr bwMode="auto">
          <a:xfrm rot="16200000">
            <a:off x="414338" y="1192212"/>
            <a:ext cx="450850" cy="149225"/>
          </a:xfrm>
          <a:prstGeom prst="notchedRightArrow">
            <a:avLst>
              <a:gd name="adj1" fmla="val 50000"/>
              <a:gd name="adj2" fmla="val 50005"/>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sz="2200">
              <a:solidFill>
                <a:srgbClr val="000000"/>
              </a:solidFill>
              <a:latin typeface="微软雅黑" pitchFamily="34" charset="-122"/>
              <a:ea typeface="微软雅黑" pitchFamily="34" charset="-122"/>
            </a:endParaRPr>
          </a:p>
        </p:txBody>
      </p:sp>
      <p:sp>
        <p:nvSpPr>
          <p:cNvPr id="69" name="燕尾形箭头 78"/>
          <p:cNvSpPr>
            <a:spLocks noChangeArrowheads="1"/>
          </p:cNvSpPr>
          <p:nvPr/>
        </p:nvSpPr>
        <p:spPr bwMode="auto">
          <a:xfrm rot="16200000">
            <a:off x="-839787" y="2905125"/>
            <a:ext cx="2959100" cy="149225"/>
          </a:xfrm>
          <a:prstGeom prst="notchedRightArrow">
            <a:avLst>
              <a:gd name="adj1" fmla="val 50000"/>
              <a:gd name="adj2" fmla="val 50033"/>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sz="2200">
              <a:solidFill>
                <a:srgbClr val="000000"/>
              </a:solidFill>
              <a:latin typeface="微软雅黑" pitchFamily="34" charset="-122"/>
              <a:ea typeface="微软雅黑" pitchFamily="34" charset="-122"/>
            </a:endParaRPr>
          </a:p>
        </p:txBody>
      </p:sp>
      <p:sp>
        <p:nvSpPr>
          <p:cNvPr id="70" name="上箭头 69"/>
          <p:cNvSpPr/>
          <p:nvPr/>
        </p:nvSpPr>
        <p:spPr bwMode="auto">
          <a:xfrm>
            <a:off x="571500" y="5929313"/>
            <a:ext cx="146050" cy="431800"/>
          </a:xfrm>
          <a:prstGeom prst="upArrow">
            <a:avLst/>
          </a:prstGeom>
          <a:solidFill>
            <a:schemeClr val="bg1">
              <a:lumMod val="50000"/>
            </a:schemeClr>
          </a:solidFill>
          <a:ln>
            <a:noFill/>
          </a:ln>
        </p:spPr>
        <p:txBody>
          <a:bodyPr anchor="ctr"/>
          <a:lstStyle/>
          <a:p>
            <a:pPr algn="ctr" fontAlgn="auto">
              <a:spcBef>
                <a:spcPts val="0"/>
              </a:spcBef>
              <a:spcAft>
                <a:spcPts val="0"/>
              </a:spcAft>
              <a:defRPr/>
            </a:pPr>
            <a:endParaRPr lang="zh-CN" altLang="en-US" sz="2200" dirty="0">
              <a:solidFill>
                <a:srgbClr val="000000"/>
              </a:solidFill>
              <a:latin typeface="微软雅黑" pitchFamily="34" charset="-122"/>
              <a:ea typeface="微软雅黑" pitchFamily="34" charset="-122"/>
            </a:endParaRPr>
          </a:p>
        </p:txBody>
      </p:sp>
      <p:sp>
        <p:nvSpPr>
          <p:cNvPr id="71" name="矩形 322"/>
          <p:cNvSpPr>
            <a:spLocks noChangeArrowheads="1"/>
          </p:cNvSpPr>
          <p:nvPr/>
        </p:nvSpPr>
        <p:spPr bwMode="auto">
          <a:xfrm>
            <a:off x="228600" y="2646363"/>
            <a:ext cx="4016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200">
                <a:solidFill>
                  <a:srgbClr val="000000"/>
                </a:solidFill>
                <a:latin typeface="微软雅黑" pitchFamily="34" charset="-122"/>
                <a:ea typeface="微软雅黑" pitchFamily="34" charset="-122"/>
              </a:rPr>
              <a:t>流程</a:t>
            </a:r>
          </a:p>
        </p:txBody>
      </p:sp>
      <p:sp>
        <p:nvSpPr>
          <p:cNvPr id="72" name="矩形 322"/>
          <p:cNvSpPr>
            <a:spLocks noChangeArrowheads="1"/>
          </p:cNvSpPr>
          <p:nvPr/>
        </p:nvSpPr>
        <p:spPr bwMode="auto">
          <a:xfrm>
            <a:off x="228600" y="1066800"/>
            <a:ext cx="4016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200">
                <a:solidFill>
                  <a:srgbClr val="000000"/>
                </a:solidFill>
                <a:latin typeface="微软雅黑" pitchFamily="34" charset="-122"/>
                <a:ea typeface="微软雅黑" pitchFamily="34" charset="-122"/>
              </a:rPr>
              <a:t>业务</a:t>
            </a:r>
          </a:p>
        </p:txBody>
      </p:sp>
      <p:sp>
        <p:nvSpPr>
          <p:cNvPr id="73" name="矩形 322"/>
          <p:cNvSpPr>
            <a:spLocks noChangeArrowheads="1"/>
          </p:cNvSpPr>
          <p:nvPr/>
        </p:nvSpPr>
        <p:spPr bwMode="auto">
          <a:xfrm>
            <a:off x="228600" y="5038725"/>
            <a:ext cx="401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200">
                <a:solidFill>
                  <a:srgbClr val="000000"/>
                </a:solidFill>
                <a:latin typeface="微软雅黑" pitchFamily="34" charset="-122"/>
                <a:ea typeface="微软雅黑" pitchFamily="34" charset="-122"/>
              </a:rPr>
              <a:t>资源</a:t>
            </a:r>
          </a:p>
        </p:txBody>
      </p:sp>
      <p:sp>
        <p:nvSpPr>
          <p:cNvPr id="74" name="矩形 320"/>
          <p:cNvSpPr>
            <a:spLocks noChangeArrowheads="1"/>
          </p:cNvSpPr>
          <p:nvPr/>
        </p:nvSpPr>
        <p:spPr bwMode="auto">
          <a:xfrm>
            <a:off x="1828800" y="1441450"/>
            <a:ext cx="6810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
                <a:solidFill>
                  <a:srgbClr val="000000"/>
                </a:solidFill>
                <a:latin typeface="微软雅黑" pitchFamily="34" charset="-122"/>
                <a:ea typeface="微软雅黑" pitchFamily="34" charset="-122"/>
              </a:rPr>
              <a:t>业务需求</a:t>
            </a:r>
          </a:p>
        </p:txBody>
      </p:sp>
      <p:sp>
        <p:nvSpPr>
          <p:cNvPr id="75" name="矩形 322"/>
          <p:cNvSpPr>
            <a:spLocks noChangeArrowheads="1"/>
          </p:cNvSpPr>
          <p:nvPr/>
        </p:nvSpPr>
        <p:spPr bwMode="auto">
          <a:xfrm>
            <a:off x="2709863" y="1441450"/>
            <a:ext cx="6429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
                <a:solidFill>
                  <a:srgbClr val="000000"/>
                </a:solidFill>
                <a:latin typeface="微软雅黑" pitchFamily="34" charset="-122"/>
                <a:ea typeface="微软雅黑" pitchFamily="34" charset="-122"/>
              </a:rPr>
              <a:t>服务承诺</a:t>
            </a:r>
          </a:p>
        </p:txBody>
      </p:sp>
      <p:sp>
        <p:nvSpPr>
          <p:cNvPr id="76" name="梯形 75"/>
          <p:cNvSpPr/>
          <p:nvPr/>
        </p:nvSpPr>
        <p:spPr bwMode="auto">
          <a:xfrm>
            <a:off x="762000" y="5286375"/>
            <a:ext cx="4965700" cy="250825"/>
          </a:xfrm>
          <a:prstGeom prst="trapezoid">
            <a:avLst>
              <a:gd name="adj" fmla="val 375059"/>
            </a:avLst>
          </a:prstGeom>
          <a:gradFill>
            <a:gsLst>
              <a:gs pos="0">
                <a:schemeClr val="bg1">
                  <a:alpha val="0"/>
                </a:schemeClr>
              </a:gs>
              <a:gs pos="95000">
                <a:schemeClr val="bg1">
                  <a:lumMod val="65000"/>
                  <a:alpha val="50000"/>
                </a:schemeClr>
              </a:gs>
            </a:gsLst>
            <a:lin ang="5400000" scaled="0"/>
          </a:gradFill>
          <a:ln>
            <a:noFill/>
          </a:ln>
        </p:spPr>
        <p:txBody>
          <a:bodyPr anchor="ctr"/>
          <a:lstStyle/>
          <a:p>
            <a:pPr algn="ctr" fontAlgn="auto">
              <a:spcBef>
                <a:spcPts val="0"/>
              </a:spcBef>
              <a:spcAft>
                <a:spcPts val="0"/>
              </a:spcAft>
              <a:defRPr/>
            </a:pPr>
            <a:endParaRPr lang="zh-CN" altLang="en-US" sz="2200" dirty="0">
              <a:solidFill>
                <a:srgbClr val="000000"/>
              </a:solidFill>
              <a:latin typeface="微软雅黑" pitchFamily="34" charset="-122"/>
              <a:ea typeface="微软雅黑" pitchFamily="34" charset="-122"/>
            </a:endParaRPr>
          </a:p>
        </p:txBody>
      </p:sp>
      <p:sp>
        <p:nvSpPr>
          <p:cNvPr id="77" name="圆角矩形 87"/>
          <p:cNvSpPr>
            <a:spLocks noChangeArrowheads="1"/>
          </p:cNvSpPr>
          <p:nvPr/>
        </p:nvSpPr>
        <p:spPr bwMode="auto">
          <a:xfrm>
            <a:off x="3962400" y="4572000"/>
            <a:ext cx="1295400" cy="838200"/>
          </a:xfrm>
          <a:prstGeom prst="roundRect">
            <a:avLst>
              <a:gd name="adj" fmla="val 16667"/>
            </a:avLst>
          </a:prstGeom>
          <a:gradFill rotWithShape="1">
            <a:gsLst>
              <a:gs pos="0">
                <a:srgbClr val="BEF397"/>
              </a:gs>
              <a:gs pos="50000">
                <a:srgbClr val="D5F6C0"/>
              </a:gs>
              <a:gs pos="100000">
                <a:srgbClr val="EAFAE0"/>
              </a:gs>
            </a:gsLst>
            <a:lin ang="16200000" scaled="1"/>
          </a:gradFill>
          <a:ln w="12700">
            <a:solidFill>
              <a:schemeClr val="tx1"/>
            </a:solidFill>
            <a:prstDash val="sysDash"/>
            <a:round/>
            <a:headEnd/>
            <a:tailEnd/>
          </a:ln>
        </p:spPr>
        <p:txBody>
          <a:bodyPr/>
          <a:lstStyle/>
          <a:p>
            <a:pPr algn="ctr"/>
            <a:r>
              <a:rPr lang="zh-CN" altLang="en-US" sz="800">
                <a:solidFill>
                  <a:srgbClr val="000000"/>
                </a:solidFill>
                <a:latin typeface="微软雅黑" pitchFamily="34" charset="-122"/>
                <a:ea typeface="微软雅黑" pitchFamily="34" charset="-122"/>
              </a:rPr>
              <a:t>网络监控</a:t>
            </a:r>
          </a:p>
        </p:txBody>
      </p:sp>
      <p:sp>
        <p:nvSpPr>
          <p:cNvPr id="78" name="圆角矩形 88"/>
          <p:cNvSpPr>
            <a:spLocks noChangeArrowheads="1"/>
          </p:cNvSpPr>
          <p:nvPr/>
        </p:nvSpPr>
        <p:spPr bwMode="auto">
          <a:xfrm>
            <a:off x="2590800" y="4572000"/>
            <a:ext cx="1295400" cy="838200"/>
          </a:xfrm>
          <a:prstGeom prst="roundRect">
            <a:avLst>
              <a:gd name="adj" fmla="val 16667"/>
            </a:avLst>
          </a:prstGeom>
          <a:gradFill rotWithShape="1">
            <a:gsLst>
              <a:gs pos="0">
                <a:srgbClr val="BEF397"/>
              </a:gs>
              <a:gs pos="50000">
                <a:srgbClr val="D5F6C0"/>
              </a:gs>
              <a:gs pos="100000">
                <a:srgbClr val="EAFAE0"/>
              </a:gs>
            </a:gsLst>
            <a:lin ang="16200000" scaled="1"/>
          </a:gradFill>
          <a:ln w="12700">
            <a:solidFill>
              <a:schemeClr val="tx1"/>
            </a:solidFill>
            <a:prstDash val="sysDash"/>
            <a:round/>
            <a:headEnd/>
            <a:tailEnd/>
          </a:ln>
        </p:spPr>
        <p:txBody>
          <a:bodyPr/>
          <a:lstStyle/>
          <a:p>
            <a:pPr algn="ctr"/>
            <a:r>
              <a:rPr lang="zh-CN" altLang="en-US" sz="800">
                <a:solidFill>
                  <a:srgbClr val="000000"/>
                </a:solidFill>
                <a:latin typeface="微软雅黑" pitchFamily="34" charset="-122"/>
                <a:ea typeface="微软雅黑" pitchFamily="34" charset="-122"/>
              </a:rPr>
              <a:t>业务应用监控</a:t>
            </a:r>
          </a:p>
        </p:txBody>
      </p:sp>
      <p:sp>
        <p:nvSpPr>
          <p:cNvPr id="79" name="圆角矩形 89"/>
          <p:cNvSpPr>
            <a:spLocks noChangeArrowheads="1"/>
          </p:cNvSpPr>
          <p:nvPr/>
        </p:nvSpPr>
        <p:spPr bwMode="auto">
          <a:xfrm>
            <a:off x="1219200" y="4572000"/>
            <a:ext cx="1295400" cy="838200"/>
          </a:xfrm>
          <a:prstGeom prst="roundRect">
            <a:avLst>
              <a:gd name="adj" fmla="val 16667"/>
            </a:avLst>
          </a:prstGeom>
          <a:gradFill rotWithShape="1">
            <a:gsLst>
              <a:gs pos="0">
                <a:srgbClr val="BEF397"/>
              </a:gs>
              <a:gs pos="50000">
                <a:srgbClr val="D5F6C0"/>
              </a:gs>
              <a:gs pos="100000">
                <a:srgbClr val="EAFAE0"/>
              </a:gs>
            </a:gsLst>
            <a:lin ang="16200000" scaled="1"/>
          </a:gradFill>
          <a:ln w="12700">
            <a:solidFill>
              <a:schemeClr val="tx1"/>
            </a:solidFill>
            <a:prstDash val="sysDash"/>
            <a:round/>
            <a:headEnd/>
            <a:tailEnd/>
          </a:ln>
        </p:spPr>
        <p:txBody>
          <a:bodyPr/>
          <a:lstStyle/>
          <a:p>
            <a:pPr algn="ctr"/>
            <a:r>
              <a:rPr lang="zh-CN" altLang="en-US" sz="800">
                <a:solidFill>
                  <a:srgbClr val="000000"/>
                </a:solidFill>
                <a:latin typeface="微软雅黑" pitchFamily="34" charset="-122"/>
                <a:ea typeface="微软雅黑" pitchFamily="34" charset="-122"/>
              </a:rPr>
              <a:t>应用服务资源监控</a:t>
            </a:r>
          </a:p>
        </p:txBody>
      </p:sp>
      <p:sp>
        <p:nvSpPr>
          <p:cNvPr id="80" name="圆角矩形 79"/>
          <p:cNvSpPr/>
          <p:nvPr/>
        </p:nvSpPr>
        <p:spPr bwMode="auto">
          <a:xfrm>
            <a:off x="1295400" y="4800600"/>
            <a:ext cx="552450" cy="228600"/>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服务器</a:t>
            </a:r>
            <a:endParaRPr lang="en-US" altLang="zh-CN" sz="800" dirty="0">
              <a:solidFill>
                <a:srgbClr val="FFFFFF"/>
              </a:solidFill>
              <a:latin typeface="微软雅黑" pitchFamily="34" charset="-122"/>
              <a:ea typeface="微软雅黑" pitchFamily="34" charset="-122"/>
            </a:endParaRPr>
          </a:p>
        </p:txBody>
      </p:sp>
      <p:sp>
        <p:nvSpPr>
          <p:cNvPr id="81" name="圆角矩形 80"/>
          <p:cNvSpPr/>
          <p:nvPr/>
        </p:nvSpPr>
        <p:spPr bwMode="auto">
          <a:xfrm>
            <a:off x="1905000" y="4800600"/>
            <a:ext cx="552450" cy="228600"/>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数据库</a:t>
            </a:r>
            <a:endParaRPr lang="en-US" altLang="zh-CN" sz="800" dirty="0">
              <a:solidFill>
                <a:srgbClr val="FFFFFF"/>
              </a:solidFill>
              <a:latin typeface="微软雅黑" pitchFamily="34" charset="-122"/>
              <a:ea typeface="微软雅黑" pitchFamily="34" charset="-122"/>
            </a:endParaRPr>
          </a:p>
        </p:txBody>
      </p:sp>
      <p:sp>
        <p:nvSpPr>
          <p:cNvPr id="82" name="圆角矩形 81"/>
          <p:cNvSpPr/>
          <p:nvPr/>
        </p:nvSpPr>
        <p:spPr bwMode="auto">
          <a:xfrm>
            <a:off x="1295400" y="5105400"/>
            <a:ext cx="552450" cy="228600"/>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中间件</a:t>
            </a:r>
            <a:endParaRPr lang="en-US" altLang="zh-CN" sz="800" dirty="0">
              <a:solidFill>
                <a:srgbClr val="FFFFFF"/>
              </a:solidFill>
              <a:latin typeface="微软雅黑" pitchFamily="34" charset="-122"/>
              <a:ea typeface="微软雅黑" pitchFamily="34" charset="-122"/>
            </a:endParaRPr>
          </a:p>
        </p:txBody>
      </p:sp>
      <p:sp>
        <p:nvSpPr>
          <p:cNvPr id="83" name="圆角矩形 82"/>
          <p:cNvSpPr/>
          <p:nvPr/>
        </p:nvSpPr>
        <p:spPr bwMode="auto">
          <a:xfrm>
            <a:off x="1905000" y="5105400"/>
            <a:ext cx="552450" cy="228600"/>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存储</a:t>
            </a:r>
            <a:endParaRPr lang="en-US" altLang="zh-CN" sz="800" dirty="0">
              <a:solidFill>
                <a:srgbClr val="FFFFFF"/>
              </a:solidFill>
              <a:latin typeface="微软雅黑" pitchFamily="34" charset="-122"/>
              <a:ea typeface="微软雅黑" pitchFamily="34" charset="-122"/>
            </a:endParaRPr>
          </a:p>
        </p:txBody>
      </p:sp>
      <p:sp>
        <p:nvSpPr>
          <p:cNvPr id="84" name="圆角矩形 83"/>
          <p:cNvSpPr/>
          <p:nvPr/>
        </p:nvSpPr>
        <p:spPr bwMode="auto">
          <a:xfrm>
            <a:off x="2667000" y="4800600"/>
            <a:ext cx="552450" cy="228600"/>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lIns="0" tIns="0" rIns="0" bIns="0"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业务卡片</a:t>
            </a:r>
            <a:endParaRPr lang="en-US" altLang="zh-CN" sz="800" dirty="0">
              <a:solidFill>
                <a:srgbClr val="FFFFFF"/>
              </a:solidFill>
              <a:latin typeface="微软雅黑" pitchFamily="34" charset="-122"/>
              <a:ea typeface="微软雅黑" pitchFamily="34" charset="-122"/>
            </a:endParaRPr>
          </a:p>
        </p:txBody>
      </p:sp>
      <p:sp>
        <p:nvSpPr>
          <p:cNvPr id="85" name="圆角矩形 84"/>
          <p:cNvSpPr/>
          <p:nvPr/>
        </p:nvSpPr>
        <p:spPr bwMode="auto">
          <a:xfrm>
            <a:off x="3276600" y="4800600"/>
            <a:ext cx="552450" cy="228600"/>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lIns="0" tIns="0" rIns="0" bIns="0"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健康繁忙</a:t>
            </a:r>
            <a:endParaRPr lang="en-US" altLang="zh-CN" sz="800" dirty="0">
              <a:solidFill>
                <a:srgbClr val="FFFFFF"/>
              </a:solidFill>
              <a:latin typeface="微软雅黑" pitchFamily="34" charset="-122"/>
              <a:ea typeface="微软雅黑" pitchFamily="34" charset="-122"/>
            </a:endParaRPr>
          </a:p>
        </p:txBody>
      </p:sp>
      <p:sp>
        <p:nvSpPr>
          <p:cNvPr id="86" name="圆角矩形 85"/>
          <p:cNvSpPr/>
          <p:nvPr/>
        </p:nvSpPr>
        <p:spPr bwMode="auto">
          <a:xfrm>
            <a:off x="2667000" y="5105400"/>
            <a:ext cx="552450" cy="228600"/>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lIns="0" tIns="0" rIns="0" bIns="0"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层级管理</a:t>
            </a:r>
            <a:endParaRPr lang="en-US" altLang="zh-CN" sz="800" dirty="0">
              <a:solidFill>
                <a:srgbClr val="FFFFFF"/>
              </a:solidFill>
              <a:latin typeface="微软雅黑" pitchFamily="34" charset="-122"/>
              <a:ea typeface="微软雅黑" pitchFamily="34" charset="-122"/>
            </a:endParaRPr>
          </a:p>
        </p:txBody>
      </p:sp>
      <p:sp>
        <p:nvSpPr>
          <p:cNvPr id="87" name="圆角矩形 86"/>
          <p:cNvSpPr/>
          <p:nvPr/>
        </p:nvSpPr>
        <p:spPr bwMode="auto">
          <a:xfrm>
            <a:off x="3276600" y="5105400"/>
            <a:ext cx="552450" cy="228600"/>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lIns="0" tIns="0" rIns="0" bIns="0"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业务关联</a:t>
            </a:r>
            <a:endParaRPr lang="en-US" altLang="zh-CN" sz="800" dirty="0">
              <a:solidFill>
                <a:srgbClr val="FFFFFF"/>
              </a:solidFill>
              <a:latin typeface="微软雅黑" pitchFamily="34" charset="-122"/>
              <a:ea typeface="微软雅黑" pitchFamily="34" charset="-122"/>
            </a:endParaRPr>
          </a:p>
        </p:txBody>
      </p:sp>
      <p:sp>
        <p:nvSpPr>
          <p:cNvPr id="88" name="圆角矩形 87"/>
          <p:cNvSpPr/>
          <p:nvPr/>
        </p:nvSpPr>
        <p:spPr bwMode="auto">
          <a:xfrm>
            <a:off x="4038600" y="4800600"/>
            <a:ext cx="552450" cy="228600"/>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lIns="0" tIns="0" rIns="0" bIns="0"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网络拓扑</a:t>
            </a:r>
            <a:endParaRPr lang="en-US" altLang="zh-CN" sz="800" dirty="0">
              <a:solidFill>
                <a:srgbClr val="FFFFFF"/>
              </a:solidFill>
              <a:latin typeface="微软雅黑" pitchFamily="34" charset="-122"/>
              <a:ea typeface="微软雅黑" pitchFamily="34" charset="-122"/>
            </a:endParaRPr>
          </a:p>
        </p:txBody>
      </p:sp>
      <p:sp>
        <p:nvSpPr>
          <p:cNvPr id="89" name="圆角矩形 88"/>
          <p:cNvSpPr/>
          <p:nvPr/>
        </p:nvSpPr>
        <p:spPr bwMode="auto">
          <a:xfrm>
            <a:off x="4648200" y="4800600"/>
            <a:ext cx="552450" cy="228600"/>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lIns="0" tIns="0" rIns="0" bIns="0"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网络故障</a:t>
            </a:r>
            <a:endParaRPr lang="en-US" altLang="zh-CN" sz="800" dirty="0">
              <a:solidFill>
                <a:srgbClr val="FFFFFF"/>
              </a:solidFill>
              <a:latin typeface="微软雅黑" pitchFamily="34" charset="-122"/>
              <a:ea typeface="微软雅黑" pitchFamily="34" charset="-122"/>
            </a:endParaRPr>
          </a:p>
        </p:txBody>
      </p:sp>
      <p:sp>
        <p:nvSpPr>
          <p:cNvPr id="90" name="圆角矩形 89"/>
          <p:cNvSpPr/>
          <p:nvPr/>
        </p:nvSpPr>
        <p:spPr bwMode="auto">
          <a:xfrm>
            <a:off x="4038600" y="5105400"/>
            <a:ext cx="552450" cy="228600"/>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lIns="0" tIns="0" rIns="0" bIns="0"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网络性能</a:t>
            </a:r>
            <a:endParaRPr lang="en-US" altLang="zh-CN" sz="800" dirty="0">
              <a:solidFill>
                <a:srgbClr val="FFFFFF"/>
              </a:solidFill>
              <a:latin typeface="微软雅黑" pitchFamily="34" charset="-122"/>
              <a:ea typeface="微软雅黑" pitchFamily="34" charset="-122"/>
            </a:endParaRPr>
          </a:p>
        </p:txBody>
      </p:sp>
      <p:sp>
        <p:nvSpPr>
          <p:cNvPr id="91" name="圆角矩形 90"/>
          <p:cNvSpPr/>
          <p:nvPr/>
        </p:nvSpPr>
        <p:spPr bwMode="auto">
          <a:xfrm>
            <a:off x="4648200" y="5105400"/>
            <a:ext cx="552450" cy="228600"/>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solidFill>
              <a:schemeClr val="tx1"/>
            </a:solidFill>
          </a:ln>
          <a:effectLst>
            <a:outerShdw blurRad="50800" dist="38100" dir="5400000" algn="t" rotWithShape="0">
              <a:prstClr val="black">
                <a:alpha val="40000"/>
              </a:prstClr>
            </a:outerShdw>
          </a:effectLst>
        </p:spPr>
        <p:txBody>
          <a:bodyPr lIns="0" tIns="0" rIns="0" bIns="0" anchor="ctr"/>
          <a:lstStyle/>
          <a:p>
            <a:pPr algn="ctr" fontAlgn="auto">
              <a:spcBef>
                <a:spcPts val="0"/>
              </a:spcBef>
              <a:spcAft>
                <a:spcPts val="0"/>
              </a:spcAft>
              <a:defRPr/>
            </a:pPr>
            <a:r>
              <a:rPr lang="zh-CN" altLang="en-US" sz="800" dirty="0">
                <a:solidFill>
                  <a:srgbClr val="FFFFFF"/>
                </a:solidFill>
                <a:latin typeface="微软雅黑" pitchFamily="34" charset="-122"/>
                <a:ea typeface="微软雅黑" pitchFamily="34" charset="-122"/>
              </a:rPr>
              <a:t>自动发现</a:t>
            </a:r>
            <a:endParaRPr lang="en-US" altLang="zh-CN" sz="800" dirty="0">
              <a:solidFill>
                <a:srgbClr val="FFFFFF"/>
              </a:solidFill>
              <a:latin typeface="微软雅黑" pitchFamily="34" charset="-122"/>
              <a:ea typeface="微软雅黑" pitchFamily="34" charset="-122"/>
            </a:endParaRPr>
          </a:p>
        </p:txBody>
      </p:sp>
      <p:pic>
        <p:nvPicPr>
          <p:cNvPr id="9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236663"/>
            <a:ext cx="23796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矩形 108"/>
          <p:cNvSpPr>
            <a:spLocks noChangeArrowheads="1"/>
          </p:cNvSpPr>
          <p:nvPr/>
        </p:nvSpPr>
        <p:spPr bwMode="auto">
          <a:xfrm>
            <a:off x="6248400" y="3000375"/>
            <a:ext cx="2135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400">
                <a:solidFill>
                  <a:srgbClr val="000000"/>
                </a:solidFill>
                <a:latin typeface="微软雅黑" pitchFamily="34" charset="-122"/>
                <a:ea typeface="微软雅黑" pitchFamily="34" charset="-122"/>
              </a:rPr>
              <a:t>IT</a:t>
            </a:r>
            <a:r>
              <a:rPr lang="zh-CN" altLang="en-US" sz="1400">
                <a:solidFill>
                  <a:srgbClr val="000000"/>
                </a:solidFill>
                <a:latin typeface="微软雅黑" pitchFamily="34" charset="-122"/>
                <a:ea typeface="微软雅黑" pitchFamily="34" charset="-122"/>
              </a:rPr>
              <a:t>基础架构监控管理系统</a:t>
            </a:r>
            <a:endParaRPr lang="en-US" altLang="zh-CN" sz="1400">
              <a:solidFill>
                <a:srgbClr val="000000"/>
              </a:solidFill>
              <a:latin typeface="微软雅黑" pitchFamily="34" charset="-122"/>
              <a:ea typeface="微软雅黑" pitchFamily="34" charset="-122"/>
            </a:endParaRPr>
          </a:p>
        </p:txBody>
      </p:sp>
      <p:sp>
        <p:nvSpPr>
          <p:cNvPr id="94" name="矩形 109"/>
          <p:cNvSpPr>
            <a:spLocks noChangeArrowheads="1"/>
          </p:cNvSpPr>
          <p:nvPr/>
        </p:nvSpPr>
        <p:spPr bwMode="auto">
          <a:xfrm>
            <a:off x="6248400" y="928688"/>
            <a:ext cx="1776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400">
                <a:solidFill>
                  <a:srgbClr val="000000"/>
                </a:solidFill>
                <a:latin typeface="微软雅黑" pitchFamily="34" charset="-122"/>
                <a:ea typeface="微软雅黑" pitchFamily="34" charset="-122"/>
              </a:rPr>
              <a:t>IT</a:t>
            </a:r>
            <a:r>
              <a:rPr lang="zh-CN" altLang="en-US" sz="1400">
                <a:solidFill>
                  <a:srgbClr val="000000"/>
                </a:solidFill>
                <a:latin typeface="微软雅黑" pitchFamily="34" charset="-122"/>
                <a:ea typeface="微软雅黑" pitchFamily="34" charset="-122"/>
              </a:rPr>
              <a:t>运维流程管理系统</a:t>
            </a:r>
            <a:endParaRPr lang="en-US" altLang="zh-CN" sz="1400">
              <a:solidFill>
                <a:srgbClr val="000000"/>
              </a:solidFill>
              <a:latin typeface="微软雅黑" pitchFamily="34" charset="-122"/>
              <a:ea typeface="微软雅黑" pitchFamily="34" charset="-122"/>
            </a:endParaRPr>
          </a:p>
        </p:txBody>
      </p:sp>
      <p:pic>
        <p:nvPicPr>
          <p:cNvPr id="95" name="Picture 2"/>
          <p:cNvPicPr>
            <a:picLocks noChangeAspect="1" noChangeArrowheads="1"/>
          </p:cNvPicPr>
          <p:nvPr/>
        </p:nvPicPr>
        <p:blipFill>
          <a:blip r:embed="rId5"/>
          <a:srcRect/>
          <a:stretch>
            <a:fillRect/>
          </a:stretch>
        </p:blipFill>
        <p:spPr bwMode="auto">
          <a:xfrm>
            <a:off x="6248400" y="3286125"/>
            <a:ext cx="2357438" cy="12223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6" name="燕尾形箭头 78"/>
          <p:cNvSpPr>
            <a:spLocks noChangeArrowheads="1"/>
          </p:cNvSpPr>
          <p:nvPr/>
        </p:nvSpPr>
        <p:spPr bwMode="auto">
          <a:xfrm rot="16200000">
            <a:off x="-80169" y="5134769"/>
            <a:ext cx="1439863" cy="149225"/>
          </a:xfrm>
          <a:prstGeom prst="notchedRightArrow">
            <a:avLst>
              <a:gd name="adj1" fmla="val 50000"/>
              <a:gd name="adj2" fmla="val 50032"/>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sz="2200">
              <a:solidFill>
                <a:srgbClr val="000000"/>
              </a:solidFill>
              <a:latin typeface="微软雅黑" pitchFamily="34" charset="-122"/>
              <a:ea typeface="微软雅黑" pitchFamily="34" charset="-122"/>
            </a:endParaRPr>
          </a:p>
        </p:txBody>
      </p:sp>
      <p:sp>
        <p:nvSpPr>
          <p:cNvPr id="97" name="矩形 322"/>
          <p:cNvSpPr>
            <a:spLocks noChangeArrowheads="1"/>
          </p:cNvSpPr>
          <p:nvPr/>
        </p:nvSpPr>
        <p:spPr bwMode="auto">
          <a:xfrm>
            <a:off x="214313" y="5929313"/>
            <a:ext cx="401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200">
                <a:solidFill>
                  <a:srgbClr val="000000"/>
                </a:solidFill>
                <a:latin typeface="微软雅黑" pitchFamily="34" charset="-122"/>
                <a:ea typeface="微软雅黑" pitchFamily="34" charset="-122"/>
              </a:rPr>
              <a:t>环境</a:t>
            </a:r>
          </a:p>
        </p:txBody>
      </p:sp>
      <p:sp>
        <p:nvSpPr>
          <p:cNvPr id="98" name="矩形 97"/>
          <p:cNvSpPr/>
          <p:nvPr/>
        </p:nvSpPr>
        <p:spPr bwMode="auto">
          <a:xfrm>
            <a:off x="785813" y="6186488"/>
            <a:ext cx="4929187" cy="142875"/>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a:lstStyle/>
          <a:p>
            <a:pPr eaLnBrk="0" hangingPunct="0">
              <a:defRPr/>
            </a:pPr>
            <a:endParaRPr lang="zh-CN" altLang="en-US">
              <a:latin typeface="Arial" charset="0"/>
            </a:endParaRPr>
          </a:p>
        </p:txBody>
      </p:sp>
      <p:pic>
        <p:nvPicPr>
          <p:cNvPr id="99" name="Picture 22" descr="D:\NEW\2013年\项目\20130116_政府会议\RIIL v6.2-数据中心\24.数据中心温湿度.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835525"/>
            <a:ext cx="2357438"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矩形 108"/>
          <p:cNvSpPr>
            <a:spLocks noChangeArrowheads="1"/>
          </p:cNvSpPr>
          <p:nvPr/>
        </p:nvSpPr>
        <p:spPr bwMode="auto">
          <a:xfrm>
            <a:off x="6248400" y="4549775"/>
            <a:ext cx="1979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400">
                <a:solidFill>
                  <a:srgbClr val="000000"/>
                </a:solidFill>
                <a:latin typeface="微软雅黑" pitchFamily="34" charset="-122"/>
                <a:ea typeface="微软雅黑" pitchFamily="34" charset="-122"/>
              </a:rPr>
              <a:t>数据中心机房管理系统</a:t>
            </a:r>
            <a:endParaRPr lang="en-US" altLang="zh-CN" sz="1400">
              <a:solidFill>
                <a:srgbClr val="000000"/>
              </a:solidFill>
              <a:latin typeface="微软雅黑" pitchFamily="34" charset="-122"/>
              <a:ea typeface="微软雅黑" pitchFamily="34" charset="-122"/>
            </a:endParaRPr>
          </a:p>
        </p:txBody>
      </p:sp>
    </p:spTree>
    <p:extLst>
      <p:ext uri="{BB962C8B-B14F-4D97-AF65-F5344CB8AC3E}">
        <p14:creationId xmlns:p14="http://schemas.microsoft.com/office/powerpoint/2010/main" val="18409294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0" y="0"/>
            <a:ext cx="9144000" cy="6858000"/>
          </a:xfrm>
          <a:prstGeom prst="rect">
            <a:avLst/>
          </a:prstGeom>
          <a:gradFill rotWithShape="1">
            <a:gsLst>
              <a:gs pos="0">
                <a:srgbClr val="770000"/>
              </a:gs>
              <a:gs pos="50000">
                <a:srgbClr val="AD0000"/>
              </a:gs>
              <a:gs pos="100000">
                <a:srgbClr val="FFC000"/>
              </a:gs>
            </a:gsLst>
            <a:lin ang="5400000" scaled="1"/>
          </a:gradFill>
          <a:ln w="9525" algn="ctr">
            <a:solidFill>
              <a:schemeClr val="tx1"/>
            </a:solidFill>
            <a:round/>
            <a:headEnd/>
            <a:tailEnd/>
          </a:ln>
        </p:spPr>
        <p:txBody>
          <a:bodyPr/>
          <a:lstStyle/>
          <a:p>
            <a:pPr eaLnBrk="0" hangingPunct="0"/>
            <a:endParaRPr lang="zh-CN" altLang="en-US"/>
          </a:p>
        </p:txBody>
      </p:sp>
      <p:grpSp>
        <p:nvGrpSpPr>
          <p:cNvPr id="5" name="组合 9"/>
          <p:cNvGrpSpPr>
            <a:grpSpLocks/>
          </p:cNvGrpSpPr>
          <p:nvPr/>
        </p:nvGrpSpPr>
        <p:grpSpPr bwMode="auto">
          <a:xfrm>
            <a:off x="1262063" y="2428875"/>
            <a:ext cx="6619875" cy="1614488"/>
            <a:chOff x="1285852" y="2857496"/>
            <a:chExt cx="6619876" cy="1614487"/>
          </a:xfrm>
        </p:grpSpPr>
        <p:pic>
          <p:nvPicPr>
            <p:cNvPr id="6" name="Picture 6"/>
            <p:cNvPicPr>
              <a:picLocks noChangeAspect="1" noChangeArrowheads="1"/>
            </p:cNvPicPr>
            <p:nvPr/>
          </p:nvPicPr>
          <p:blipFill>
            <a:blip r:embed="rId2" cstate="print"/>
            <a:srcRect/>
            <a:stretch>
              <a:fillRect/>
            </a:stretch>
          </p:blipFill>
          <p:spPr bwMode="auto">
            <a:xfrm>
              <a:off x="1285852" y="2857496"/>
              <a:ext cx="3200400" cy="1614487"/>
            </a:xfrm>
            <a:prstGeom prst="rect">
              <a:avLst/>
            </a:prstGeom>
            <a:noFill/>
            <a:ln w="28575">
              <a:solidFill>
                <a:schemeClr val="bg1"/>
              </a:solidFill>
              <a:miter lim="800000"/>
              <a:headEnd/>
              <a:tailEnd/>
            </a:ln>
            <a:effectLst>
              <a:reflection blurRad="6350" stA="50000" endA="300" endPos="38500" dist="50800" dir="5400000" sy="-100000" algn="bl" rotWithShape="0"/>
            </a:effectLst>
          </p:spPr>
        </p:pic>
        <p:pic>
          <p:nvPicPr>
            <p:cNvPr id="7" name="Picture 7"/>
            <p:cNvPicPr>
              <a:picLocks noChangeAspect="1" noChangeArrowheads="1"/>
            </p:cNvPicPr>
            <p:nvPr/>
          </p:nvPicPr>
          <p:blipFill>
            <a:blip r:embed="rId3"/>
            <a:srcRect/>
            <a:stretch>
              <a:fillRect/>
            </a:stretch>
          </p:blipFill>
          <p:spPr bwMode="auto">
            <a:xfrm>
              <a:off x="4705328" y="2857496"/>
              <a:ext cx="3200400" cy="1614487"/>
            </a:xfrm>
            <a:prstGeom prst="rect">
              <a:avLst/>
            </a:prstGeom>
            <a:noFill/>
            <a:ln w="28575">
              <a:solidFill>
                <a:schemeClr val="bg1"/>
              </a:solidFill>
              <a:miter lim="800000"/>
              <a:headEnd/>
              <a:tailEnd/>
            </a:ln>
            <a:effectLst>
              <a:reflection blurRad="6350" stA="50000" endA="300" endPos="38500" dist="50800" dir="5400000" sy="-100000" algn="bl" rotWithShape="0"/>
            </a:effectLst>
          </p:spPr>
        </p:pic>
      </p:grpSp>
      <p:sp>
        <p:nvSpPr>
          <p:cNvPr id="8" name="矩形 6"/>
          <p:cNvSpPr>
            <a:spLocks noChangeArrowheads="1"/>
          </p:cNvSpPr>
          <p:nvPr/>
        </p:nvSpPr>
        <p:spPr bwMode="auto">
          <a:xfrm>
            <a:off x="1214438" y="4583113"/>
            <a:ext cx="67151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CN" sz="1400">
                <a:solidFill>
                  <a:schemeClr val="bg1"/>
                </a:solidFill>
                <a:latin typeface="微软雅黑" pitchFamily="34" charset="-122"/>
                <a:ea typeface="微软雅黑" pitchFamily="34" charset="-122"/>
              </a:rPr>
              <a:t>RIIL</a:t>
            </a:r>
            <a:r>
              <a:rPr lang="zh-CN" altLang="en-US" sz="1400">
                <a:solidFill>
                  <a:schemeClr val="bg1"/>
                </a:solidFill>
                <a:latin typeface="微软雅黑" pitchFamily="34" charset="-122"/>
                <a:ea typeface="微软雅黑" pitchFamily="34" charset="-122"/>
              </a:rPr>
              <a:t>从</a:t>
            </a:r>
            <a:r>
              <a:rPr lang="en-US" altLang="zh-CN" sz="1400">
                <a:solidFill>
                  <a:schemeClr val="bg1"/>
                </a:solidFill>
                <a:latin typeface="微软雅黑" pitchFamily="34" charset="-122"/>
                <a:ea typeface="微软雅黑" pitchFamily="34" charset="-122"/>
              </a:rPr>
              <a:t>CIO</a:t>
            </a:r>
            <a:r>
              <a:rPr lang="zh-CN" altLang="en-US" sz="1400">
                <a:solidFill>
                  <a:schemeClr val="bg1"/>
                </a:solidFill>
                <a:latin typeface="微软雅黑" pitchFamily="34" charset="-122"/>
                <a:ea typeface="微软雅黑" pitchFamily="34" charset="-122"/>
              </a:rPr>
              <a:t>的管理视角出发，面向</a:t>
            </a:r>
            <a:r>
              <a:rPr lang="en-US" altLang="zh-CN" sz="1400">
                <a:solidFill>
                  <a:schemeClr val="bg1"/>
                </a:solidFill>
                <a:latin typeface="微软雅黑" pitchFamily="34" charset="-122"/>
                <a:ea typeface="微软雅黑" pitchFamily="34" charset="-122"/>
              </a:rPr>
              <a:t>IT</a:t>
            </a:r>
            <a:r>
              <a:rPr lang="zh-CN" altLang="en-US" sz="1400">
                <a:solidFill>
                  <a:schemeClr val="bg1"/>
                </a:solidFill>
                <a:latin typeface="微软雅黑" pitchFamily="34" charset="-122"/>
                <a:ea typeface="微软雅黑" pitchFamily="34" charset="-122"/>
              </a:rPr>
              <a:t>业务的全局管理，将</a:t>
            </a:r>
            <a:r>
              <a:rPr lang="en-US" altLang="zh-CN" sz="1400">
                <a:solidFill>
                  <a:schemeClr val="bg1"/>
                </a:solidFill>
                <a:latin typeface="微软雅黑" pitchFamily="34" charset="-122"/>
                <a:ea typeface="微软雅黑" pitchFamily="34" charset="-122"/>
              </a:rPr>
              <a:t>IT</a:t>
            </a:r>
            <a:r>
              <a:rPr lang="zh-CN" altLang="en-US" sz="1400">
                <a:solidFill>
                  <a:schemeClr val="bg1"/>
                </a:solidFill>
                <a:latin typeface="微软雅黑" pitchFamily="34" charset="-122"/>
                <a:ea typeface="微软雅黑" pitchFamily="34" charset="-122"/>
              </a:rPr>
              <a:t>基础架构和应用进行有效量化，完美呈现</a:t>
            </a:r>
            <a:r>
              <a:rPr lang="en-US" altLang="zh-CN" sz="1400">
                <a:solidFill>
                  <a:schemeClr val="bg1"/>
                </a:solidFill>
                <a:latin typeface="微软雅黑" pitchFamily="34" charset="-122"/>
                <a:ea typeface="微软雅黑" pitchFamily="34" charset="-122"/>
              </a:rPr>
              <a:t>IT</a:t>
            </a:r>
            <a:r>
              <a:rPr lang="zh-CN" altLang="en-US" sz="1400">
                <a:solidFill>
                  <a:schemeClr val="bg1"/>
                </a:solidFill>
                <a:latin typeface="微软雅黑" pitchFamily="34" charset="-122"/>
                <a:ea typeface="微软雅黑" pitchFamily="34" charset="-122"/>
              </a:rPr>
              <a:t>建设的投资分布，直观反映基础设施的动态变化对业务造成的影响和威胁，实现精细化管理，帮助</a:t>
            </a:r>
            <a:r>
              <a:rPr lang="en-US" altLang="zh-CN" sz="1400">
                <a:solidFill>
                  <a:schemeClr val="bg1"/>
                </a:solidFill>
                <a:latin typeface="微软雅黑" pitchFamily="34" charset="-122"/>
                <a:ea typeface="微软雅黑" pitchFamily="34" charset="-122"/>
              </a:rPr>
              <a:t>CIO</a:t>
            </a:r>
            <a:r>
              <a:rPr lang="zh-CN" altLang="en-US" sz="1400">
                <a:solidFill>
                  <a:schemeClr val="bg1"/>
                </a:solidFill>
                <a:latin typeface="微软雅黑" pitchFamily="34" charset="-122"/>
                <a:ea typeface="微软雅黑" pitchFamily="34" charset="-122"/>
              </a:rPr>
              <a:t>及时做出关键决策，长效保持业务的健康、稳定运行。</a:t>
            </a:r>
          </a:p>
        </p:txBody>
      </p:sp>
      <p:sp>
        <p:nvSpPr>
          <p:cNvPr id="9" name="矩形 4"/>
          <p:cNvSpPr>
            <a:spLocks noChangeArrowheads="1"/>
          </p:cNvSpPr>
          <p:nvPr/>
        </p:nvSpPr>
        <p:spPr bwMode="auto">
          <a:xfrm>
            <a:off x="1214438" y="1290638"/>
            <a:ext cx="671512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dirty="0" smtClean="0">
                <a:solidFill>
                  <a:schemeClr val="bg1"/>
                </a:solidFill>
                <a:latin typeface="微软雅黑" pitchFamily="34" charset="-122"/>
                <a:ea typeface="微软雅黑" pitchFamily="34" charset="-122"/>
              </a:rPr>
              <a:t>满足</a:t>
            </a:r>
            <a:r>
              <a:rPr lang="en-US" altLang="zh-CN" b="1" dirty="0">
                <a:solidFill>
                  <a:srgbClr val="FFFF00"/>
                </a:solidFill>
                <a:latin typeface="微软雅黑" pitchFamily="34" charset="-122"/>
                <a:ea typeface="微软雅黑" pitchFamily="34" charset="-122"/>
              </a:rPr>
              <a:t>IT</a:t>
            </a:r>
            <a:r>
              <a:rPr lang="zh-CN" altLang="en-US" b="1" dirty="0">
                <a:solidFill>
                  <a:srgbClr val="FFFF00"/>
                </a:solidFill>
                <a:latin typeface="微软雅黑" pitchFamily="34" charset="-122"/>
                <a:ea typeface="微软雅黑" pitchFamily="34" charset="-122"/>
              </a:rPr>
              <a:t>部门领导</a:t>
            </a:r>
            <a:r>
              <a:rPr lang="zh-CN" altLang="en-US" b="1" dirty="0">
                <a:solidFill>
                  <a:schemeClr val="bg1"/>
                </a:solidFill>
                <a:latin typeface="微软雅黑" pitchFamily="34" charset="-122"/>
                <a:ea typeface="微软雅黑" pitchFamily="34" charset="-122"/>
              </a:rPr>
              <a:t>的管理诉求</a:t>
            </a:r>
            <a:r>
              <a:rPr lang="zh-CN" altLang="en-US" dirty="0">
                <a:solidFill>
                  <a:schemeClr val="bg1"/>
                </a:solidFill>
                <a:latin typeface="微软雅黑" pitchFamily="34" charset="-122"/>
                <a:ea typeface="微软雅黑" pitchFamily="34" charset="-122"/>
              </a:rPr>
              <a:t>，呈现</a:t>
            </a:r>
            <a:r>
              <a:rPr lang="en-US" altLang="zh-CN" b="1" dirty="0">
                <a:solidFill>
                  <a:srgbClr val="FFFF00"/>
                </a:solidFill>
                <a:latin typeface="微软雅黑" pitchFamily="34" charset="-122"/>
                <a:ea typeface="微软雅黑" pitchFamily="34" charset="-122"/>
              </a:rPr>
              <a:t>IT</a:t>
            </a:r>
            <a:r>
              <a:rPr lang="zh-CN" altLang="en-US" b="1" dirty="0">
                <a:solidFill>
                  <a:srgbClr val="FFFF00"/>
                </a:solidFill>
                <a:latin typeface="微软雅黑" pitchFamily="34" charset="-122"/>
                <a:ea typeface="微软雅黑" pitchFamily="34" charset="-122"/>
              </a:rPr>
              <a:t>建设与管理业绩</a:t>
            </a:r>
            <a:r>
              <a:rPr lang="zh-CN" altLang="en-US" dirty="0">
                <a:solidFill>
                  <a:schemeClr val="bg1"/>
                </a:solidFill>
                <a:latin typeface="微软雅黑" pitchFamily="34" charset="-122"/>
                <a:ea typeface="微软雅黑" pitchFamily="34" charset="-122"/>
              </a:rPr>
              <a:t>，体现</a:t>
            </a:r>
            <a:r>
              <a:rPr lang="en-US" altLang="zh-CN" dirty="0">
                <a:solidFill>
                  <a:schemeClr val="bg1"/>
                </a:solidFill>
                <a:latin typeface="微软雅黑" pitchFamily="34" charset="-122"/>
                <a:ea typeface="微软雅黑" pitchFamily="34" charset="-122"/>
              </a:rPr>
              <a:t>IT</a:t>
            </a:r>
            <a:r>
              <a:rPr lang="zh-CN" altLang="en-US" dirty="0">
                <a:solidFill>
                  <a:schemeClr val="bg1"/>
                </a:solidFill>
                <a:latin typeface="微软雅黑" pitchFamily="34" charset="-122"/>
                <a:ea typeface="微软雅黑" pitchFamily="34" charset="-122"/>
              </a:rPr>
              <a:t>部门的</a:t>
            </a:r>
            <a:r>
              <a:rPr lang="zh-CN" altLang="en-US" b="1" dirty="0">
                <a:solidFill>
                  <a:srgbClr val="FFFF00"/>
                </a:solidFill>
                <a:latin typeface="微软雅黑" pitchFamily="34" charset="-122"/>
                <a:ea typeface="微软雅黑" pitchFamily="34" charset="-122"/>
              </a:rPr>
              <a:t>业务价值</a:t>
            </a:r>
            <a:r>
              <a:rPr lang="zh-CN" altLang="en-US" b="1" dirty="0">
                <a:solidFill>
                  <a:schemeClr val="bg1"/>
                </a:solidFill>
                <a:latin typeface="微软雅黑" pitchFamily="34" charset="-122"/>
                <a:ea typeface="微软雅黑" pitchFamily="34" charset="-122"/>
              </a:rPr>
              <a:t>。</a:t>
            </a:r>
            <a:endParaRPr lang="en-US" altLang="zh-CN" dirty="0">
              <a:solidFill>
                <a:schemeClr val="bg1"/>
              </a:solidFill>
              <a:latin typeface="微软雅黑" pitchFamily="34" charset="-122"/>
              <a:ea typeface="微软雅黑" pitchFamily="34" charset="-122"/>
            </a:endParaRPr>
          </a:p>
        </p:txBody>
      </p:sp>
      <p:sp>
        <p:nvSpPr>
          <p:cNvPr id="3" name="文本占位符 2"/>
          <p:cNvSpPr>
            <a:spLocks noGrp="1"/>
          </p:cNvSpPr>
          <p:nvPr>
            <p:ph type="body" sz="quarter" idx="17"/>
          </p:nvPr>
        </p:nvSpPr>
        <p:spPr/>
        <p:txBody>
          <a:bodyPr/>
          <a:lstStyle/>
          <a:p>
            <a:r>
              <a:rPr lang="en-US" altLang="zh-CN" dirty="0" smtClean="0">
                <a:solidFill>
                  <a:schemeClr val="bg1"/>
                </a:solidFill>
              </a:rPr>
              <a:t>IT</a:t>
            </a:r>
            <a:r>
              <a:rPr lang="zh-CN" altLang="en-US" dirty="0" smtClean="0">
                <a:solidFill>
                  <a:schemeClr val="bg1"/>
                </a:solidFill>
              </a:rPr>
              <a:t>运维管理解决方案</a:t>
            </a:r>
            <a:endParaRPr lang="zh-CN" altLang="en-US" dirty="0">
              <a:solidFill>
                <a:schemeClr val="bg1"/>
              </a:solidFill>
            </a:endParaRPr>
          </a:p>
        </p:txBody>
      </p:sp>
    </p:spTree>
    <p:extLst>
      <p:ext uri="{BB962C8B-B14F-4D97-AF65-F5344CB8AC3E}">
        <p14:creationId xmlns:p14="http://schemas.microsoft.com/office/powerpoint/2010/main" val="39209264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normAutofit/>
          </a:bodyPr>
          <a:lstStyle/>
          <a:p>
            <a:r>
              <a:rPr lang="en-US" altLang="zh-CN" dirty="0" smtClean="0"/>
              <a:t>1.</a:t>
            </a:r>
            <a:r>
              <a:rPr lang="zh-CN" altLang="en-US" dirty="0" smtClean="0"/>
              <a:t>衡量</a:t>
            </a:r>
            <a:r>
              <a:rPr lang="en-US" altLang="zh-CN" dirty="0"/>
              <a:t>IT</a:t>
            </a:r>
            <a:r>
              <a:rPr lang="zh-CN" altLang="en-US" dirty="0"/>
              <a:t>运行情况</a:t>
            </a:r>
          </a:p>
        </p:txBody>
      </p:sp>
      <p:sp>
        <p:nvSpPr>
          <p:cNvPr id="4" name="内容占位符 1"/>
          <p:cNvSpPr txBox="1">
            <a:spLocks/>
          </p:cNvSpPr>
          <p:nvPr/>
        </p:nvSpPr>
        <p:spPr bwMode="auto">
          <a:xfrm>
            <a:off x="539750" y="981075"/>
            <a:ext cx="7915275" cy="346075"/>
          </a:xfrm>
          <a:prstGeom prst="rect">
            <a:avLst/>
          </a:prstGeom>
          <a:noFill/>
          <a:ln w="9525">
            <a:noFill/>
            <a:miter lim="800000"/>
            <a:headEnd/>
            <a:tailEnd/>
          </a:ln>
        </p:spPr>
        <p:txBody>
          <a:bodyPr/>
          <a:lstStyle/>
          <a:p>
            <a:pPr marL="342900" indent="-342900" fontAlgn="auto">
              <a:spcBef>
                <a:spcPct val="20000"/>
              </a:spcBef>
              <a:spcAft>
                <a:spcPts val="0"/>
              </a:spcAft>
              <a:defRPr/>
            </a:pPr>
            <a:r>
              <a:rPr lang="zh-CN" altLang="en-US" sz="1400" kern="0" dirty="0">
                <a:latin typeface="微软雅黑" pitchFamily="34" charset="-122"/>
                <a:ea typeface="微软雅黑" pitchFamily="34" charset="-122"/>
              </a:rPr>
              <a:t>全局掌控</a:t>
            </a:r>
            <a:r>
              <a:rPr lang="en-US" altLang="zh-CN" sz="1400" kern="0" dirty="0">
                <a:latin typeface="微软雅黑" pitchFamily="34" charset="-122"/>
                <a:ea typeface="微软雅黑" pitchFamily="34" charset="-122"/>
              </a:rPr>
              <a:t>IT</a:t>
            </a:r>
            <a:r>
              <a:rPr lang="zh-CN" altLang="en-US" sz="1400" kern="0" dirty="0">
                <a:latin typeface="微软雅黑" pitchFamily="34" charset="-122"/>
                <a:ea typeface="微软雅黑" pitchFamily="34" charset="-122"/>
              </a:rPr>
              <a:t>的运行水平</a:t>
            </a:r>
          </a:p>
        </p:txBody>
      </p:sp>
      <p:pic>
        <p:nvPicPr>
          <p:cNvPr id="5"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341438"/>
            <a:ext cx="7775575"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585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zh-CN" altLang="en-US" dirty="0" smtClean="0"/>
              <a:t>公司背景</a:t>
            </a:r>
            <a:endParaRPr lang="zh-CN" altLang="en-US" dirty="0"/>
          </a:p>
        </p:txBody>
      </p:sp>
      <p:sp>
        <p:nvSpPr>
          <p:cNvPr id="4" name="折角形 3"/>
          <p:cNvSpPr/>
          <p:nvPr/>
        </p:nvSpPr>
        <p:spPr bwMode="auto">
          <a:xfrm>
            <a:off x="153322" y="1214422"/>
            <a:ext cx="4000528" cy="4786346"/>
          </a:xfrm>
          <a:prstGeom prst="foldedCorner">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5" name="圆角矩形 4"/>
          <p:cNvSpPr/>
          <p:nvPr/>
        </p:nvSpPr>
        <p:spPr bwMode="auto">
          <a:xfrm>
            <a:off x="469554" y="3929066"/>
            <a:ext cx="3357586" cy="642942"/>
          </a:xfrm>
          <a:prstGeom prst="roundRect">
            <a:avLst>
              <a:gd name="adj" fmla="val 0"/>
            </a:avLst>
          </a:prstGeom>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zh-CN"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rPr>
              <a:t>福建星网锐捷网络有限公司</a:t>
            </a:r>
          </a:p>
        </p:txBody>
      </p:sp>
      <p:sp>
        <p:nvSpPr>
          <p:cNvPr id="6" name="Rectangle 3"/>
          <p:cNvSpPr>
            <a:spLocks noGrp="1" noChangeArrowheads="1"/>
          </p:cNvSpPr>
          <p:nvPr>
            <p:ph idx="4294967295"/>
          </p:nvPr>
        </p:nvSpPr>
        <p:spPr>
          <a:xfrm>
            <a:off x="4252049" y="1285860"/>
            <a:ext cx="4820545" cy="4143404"/>
          </a:xfrm>
          <a:prstGeom prst="rect">
            <a:avLst/>
          </a:prstGeom>
        </p:spPr>
        <p:txBody>
          <a:bodyPr lIns="91440" tIns="45720" rIns="91440" bIns="45720">
            <a:normAutofit fontScale="92500" lnSpcReduction="10000"/>
          </a:bodyPr>
          <a:lstStyle/>
          <a:p>
            <a:pPr>
              <a:lnSpc>
                <a:spcPct val="150000"/>
              </a:lnSpc>
              <a:buClr>
                <a:srgbClr val="C00000"/>
              </a:buClr>
            </a:pPr>
            <a:r>
              <a:rPr lang="zh-CN" altLang="en-US" sz="2000" b="1" dirty="0" smtClean="0"/>
              <a:t>成立时间</a:t>
            </a:r>
            <a:r>
              <a:rPr lang="zh-CN" altLang="en-US" sz="2000" dirty="0" smtClean="0"/>
              <a:t>：</a:t>
            </a:r>
            <a:r>
              <a:rPr lang="en-US" altLang="zh-CN" sz="2000" b="1" dirty="0" smtClean="0">
                <a:solidFill>
                  <a:srgbClr val="C00000"/>
                </a:solidFill>
                <a:latin typeface="微软雅黑" pitchFamily="34" charset="-122"/>
                <a:ea typeface="微软雅黑" pitchFamily="34" charset="-122"/>
              </a:rPr>
              <a:t>2000</a:t>
            </a:r>
            <a:r>
              <a:rPr lang="zh-CN" altLang="en-US" sz="2000" b="1" dirty="0" smtClean="0">
                <a:solidFill>
                  <a:srgbClr val="C00000"/>
                </a:solidFill>
                <a:latin typeface="微软雅黑" pitchFamily="34" charset="-122"/>
                <a:ea typeface="微软雅黑" pitchFamily="34" charset="-122"/>
              </a:rPr>
              <a:t>年</a:t>
            </a:r>
            <a:r>
              <a:rPr lang="en-US" altLang="zh-CN" sz="2000" b="1" dirty="0" smtClean="0">
                <a:solidFill>
                  <a:srgbClr val="C00000"/>
                </a:solidFill>
                <a:latin typeface="微软雅黑" pitchFamily="34" charset="-122"/>
                <a:ea typeface="微软雅黑" pitchFamily="34" charset="-122"/>
              </a:rPr>
              <a:t>1</a:t>
            </a:r>
            <a:r>
              <a:rPr lang="zh-CN" altLang="en-US" sz="2000" b="1" dirty="0" smtClean="0">
                <a:solidFill>
                  <a:srgbClr val="C00000"/>
                </a:solidFill>
                <a:latin typeface="微软雅黑" pitchFamily="34" charset="-122"/>
                <a:ea typeface="微软雅黑" pitchFamily="34" charset="-122"/>
              </a:rPr>
              <a:t>月</a:t>
            </a:r>
            <a:endParaRPr lang="en-US" altLang="zh-CN" sz="2000" dirty="0" smtClean="0">
              <a:solidFill>
                <a:srgbClr val="000000"/>
              </a:solidFill>
              <a:latin typeface="微软雅黑" pitchFamily="34" charset="-122"/>
              <a:ea typeface="微软雅黑" pitchFamily="34" charset="-122"/>
            </a:endParaRPr>
          </a:p>
          <a:p>
            <a:pPr>
              <a:lnSpc>
                <a:spcPct val="150000"/>
              </a:lnSpc>
              <a:buClr>
                <a:srgbClr val="C00000"/>
              </a:buClr>
            </a:pPr>
            <a:r>
              <a:rPr lang="zh-CN" altLang="en-US" sz="2000" b="1" dirty="0" smtClean="0">
                <a:latin typeface="微软雅黑" pitchFamily="34" charset="-122"/>
                <a:ea typeface="微软雅黑" pitchFamily="34" charset="-122"/>
              </a:rPr>
              <a:t>控股股东</a:t>
            </a:r>
            <a:r>
              <a:rPr lang="zh-CN" altLang="en-US" sz="2000" dirty="0" smtClean="0">
                <a:latin typeface="微软雅黑" pitchFamily="34" charset="-122"/>
                <a:ea typeface="微软雅黑" pitchFamily="34" charset="-122"/>
              </a:rPr>
              <a:t>：福建星网锐捷通讯股份有限公司（锐捷通讯）</a:t>
            </a:r>
            <a:endParaRPr lang="en-US" altLang="zh-CN" sz="2000" dirty="0" smtClean="0">
              <a:latin typeface="微软雅黑" pitchFamily="34" charset="-122"/>
              <a:ea typeface="微软雅黑" pitchFamily="34" charset="-122"/>
            </a:endParaRPr>
          </a:p>
          <a:p>
            <a:pPr>
              <a:lnSpc>
                <a:spcPct val="150000"/>
              </a:lnSpc>
              <a:buClr>
                <a:srgbClr val="C00000"/>
              </a:buClr>
            </a:pPr>
            <a:r>
              <a:rPr lang="zh-CN" altLang="en-US" sz="2000" b="1" dirty="0" smtClean="0">
                <a:latin typeface="微软雅黑" pitchFamily="34" charset="-122"/>
                <a:ea typeface="微软雅黑" pitchFamily="34" charset="-122"/>
              </a:rPr>
              <a:t>锐捷通讯：</a:t>
            </a:r>
            <a:r>
              <a:rPr lang="zh-CN" altLang="en-US" sz="2000" dirty="0" smtClean="0">
                <a:latin typeface="微软雅黑" pitchFamily="34" charset="-122"/>
                <a:ea typeface="微软雅黑" pitchFamily="34" charset="-122"/>
              </a:rPr>
              <a:t>是由隶属于福建省国资委的福建省电子信息集团公司发起设立的国有企业</a:t>
            </a:r>
          </a:p>
          <a:p>
            <a:pPr>
              <a:lnSpc>
                <a:spcPct val="150000"/>
              </a:lnSpc>
              <a:buClr>
                <a:srgbClr val="C00000"/>
              </a:buClr>
            </a:pPr>
            <a:r>
              <a:rPr lang="zh-CN" altLang="en-US" sz="2000" dirty="0" smtClean="0">
                <a:latin typeface="微软雅黑" pitchFamily="34" charset="-122"/>
                <a:ea typeface="微软雅黑" pitchFamily="34" charset="-122"/>
              </a:rPr>
              <a:t>因此，</a:t>
            </a:r>
            <a:r>
              <a:rPr lang="zh-CN" altLang="en-US" sz="2000" b="1" dirty="0" smtClean="0">
                <a:solidFill>
                  <a:srgbClr val="C00000"/>
                </a:solidFill>
                <a:latin typeface="微软雅黑" pitchFamily="34" charset="-122"/>
                <a:ea typeface="微软雅黑" pitchFamily="34" charset="-122"/>
              </a:rPr>
              <a:t>锐捷网络是一家完全由国有资本控制和管理的中国企业，</a:t>
            </a:r>
            <a:r>
              <a:rPr lang="zh-CN" altLang="en-US" sz="2000" dirty="0" smtClean="0">
                <a:latin typeface="微软雅黑" pitchFamily="34" charset="-122"/>
                <a:ea typeface="微软雅黑" pitchFamily="34" charset="-122"/>
              </a:rPr>
              <a:t>不会受到任何外国资本的控制和影响。</a:t>
            </a:r>
            <a:r>
              <a:rPr lang="zh-CN" altLang="en-US" sz="2400" dirty="0" smtClean="0">
                <a:latin typeface="微软雅黑" pitchFamily="34" charset="-122"/>
                <a:ea typeface="微软雅黑" pitchFamily="34" charset="-122"/>
              </a:rPr>
              <a:t> </a:t>
            </a:r>
          </a:p>
        </p:txBody>
      </p:sp>
      <p:sp>
        <p:nvSpPr>
          <p:cNvPr id="7" name="TextBox 33"/>
          <p:cNvSpPr txBox="1">
            <a:spLocks noChangeArrowheads="1"/>
          </p:cNvSpPr>
          <p:nvPr/>
        </p:nvSpPr>
        <p:spPr bwMode="auto">
          <a:xfrm>
            <a:off x="0" y="827420"/>
            <a:ext cx="3714750" cy="369332"/>
          </a:xfrm>
          <a:prstGeom prst="rect">
            <a:avLst/>
          </a:prstGeom>
          <a:noFill/>
          <a:ln w="9525">
            <a:noFill/>
            <a:miter lim="800000"/>
            <a:headEnd/>
            <a:tailEnd/>
          </a:ln>
        </p:spPr>
        <p:txBody>
          <a:bodyPr>
            <a:spAutoFit/>
          </a:bodyPr>
          <a:lstStyle/>
          <a:p>
            <a:r>
              <a:rPr lang="zh-CN" altLang="en-US" sz="1800" b="1" i="1" dirty="0" smtClean="0">
                <a:solidFill>
                  <a:schemeClr val="bg1"/>
                </a:solidFill>
                <a:latin typeface="微软雅黑" pitchFamily="34" charset="-122"/>
                <a:ea typeface="微软雅黑" pitchFamily="34" charset="-122"/>
              </a:rPr>
              <a:t>国有控股，民族企业</a:t>
            </a:r>
            <a:endParaRPr lang="zh-CN" altLang="en-US" sz="1800" b="1" i="1" dirty="0">
              <a:solidFill>
                <a:schemeClr val="bg1"/>
              </a:solidFill>
              <a:latin typeface="微软雅黑" pitchFamily="34" charset="-122"/>
              <a:ea typeface="微软雅黑" pitchFamily="34" charset="-122"/>
            </a:endParaRPr>
          </a:p>
        </p:txBody>
      </p:sp>
      <p:sp>
        <p:nvSpPr>
          <p:cNvPr id="8" name="圆角矩形 7"/>
          <p:cNvSpPr/>
          <p:nvPr/>
        </p:nvSpPr>
        <p:spPr>
          <a:xfrm rot="20381429">
            <a:off x="2523647" y="4817404"/>
            <a:ext cx="1267247" cy="773157"/>
          </a:xfrm>
          <a:prstGeom prst="roundRect">
            <a:avLst>
              <a:gd name="adj" fmla="val 6981"/>
            </a:avLst>
          </a:prstGeom>
          <a:noFill/>
          <a:ln w="28575">
            <a:solidFill>
              <a:srgbClr val="DA000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72000" rIns="36000" bIns="72000" rtlCol="0" anchor="ctr"/>
          <a:lstStyle/>
          <a:p>
            <a:pPr algn="dist"/>
            <a:r>
              <a:rPr lang="zh-CN" altLang="en-US" sz="2400" spc="-300" dirty="0" smtClean="0">
                <a:solidFill>
                  <a:srgbClr val="DA0000"/>
                </a:solidFill>
                <a:latin typeface="方正水黑简体" pitchFamily="65" charset="-122"/>
                <a:ea typeface="方正水黑简体" pitchFamily="65" charset="-122"/>
              </a:rPr>
              <a:t>国有控股</a:t>
            </a:r>
            <a:endParaRPr lang="en-US" altLang="zh-CN" sz="2400" spc="-300" dirty="0" smtClean="0">
              <a:solidFill>
                <a:srgbClr val="DA0000"/>
              </a:solidFill>
              <a:latin typeface="方正水黑简体" pitchFamily="65" charset="-122"/>
              <a:ea typeface="方正水黑简体" pitchFamily="65" charset="-122"/>
            </a:endParaRPr>
          </a:p>
          <a:p>
            <a:pPr algn="dist"/>
            <a:r>
              <a:rPr lang="zh-CN" altLang="en-US" sz="2400" spc="-300" dirty="0" smtClean="0">
                <a:solidFill>
                  <a:srgbClr val="DA0000"/>
                </a:solidFill>
                <a:latin typeface="方正水黑简体" pitchFamily="65" charset="-122"/>
                <a:ea typeface="方正水黑简体" pitchFamily="65" charset="-122"/>
              </a:rPr>
              <a:t>民族企业</a:t>
            </a:r>
          </a:p>
        </p:txBody>
      </p:sp>
      <p:sp>
        <p:nvSpPr>
          <p:cNvPr id="9" name="下箭头标注 8"/>
          <p:cNvSpPr/>
          <p:nvPr/>
        </p:nvSpPr>
        <p:spPr bwMode="auto">
          <a:xfrm>
            <a:off x="469554" y="2714620"/>
            <a:ext cx="3357586" cy="1357200"/>
          </a:xfrm>
          <a:prstGeom prst="downArrowCallout">
            <a:avLst>
              <a:gd name="adj1" fmla="val 38474"/>
              <a:gd name="adj2" fmla="val 35106"/>
              <a:gd name="adj3" fmla="val 25000"/>
              <a:gd name="adj4" fmla="val 48333"/>
            </a:avLst>
          </a:prstGeom>
          <a:solidFill>
            <a:srgbClr val="DE9400"/>
          </a:solidFill>
          <a:ln>
            <a:no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zh-CN"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rPr>
              <a:t>福建星网锐捷通讯有限公司</a:t>
            </a:r>
          </a:p>
        </p:txBody>
      </p:sp>
      <p:sp>
        <p:nvSpPr>
          <p:cNvPr id="10" name="下箭头标注 9"/>
          <p:cNvSpPr/>
          <p:nvPr/>
        </p:nvSpPr>
        <p:spPr bwMode="auto">
          <a:xfrm>
            <a:off x="469554" y="1500174"/>
            <a:ext cx="3357586" cy="1357322"/>
          </a:xfrm>
          <a:prstGeom prst="downArrowCallout">
            <a:avLst>
              <a:gd name="adj1" fmla="val 36228"/>
              <a:gd name="adj2" fmla="val 33982"/>
              <a:gd name="adj3" fmla="val 25000"/>
              <a:gd name="adj4" fmla="val 47211"/>
            </a:avLst>
          </a:prstGeom>
          <a:solidFill>
            <a:srgbClr val="92D050"/>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zh-CN"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rPr>
              <a:t>福建省电子信息产业集团</a:t>
            </a:r>
            <a:endParaRPr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endParaRPr>
          </a:p>
        </p:txBody>
      </p:sp>
      <p:sp>
        <p:nvSpPr>
          <p:cNvPr id="11" name="Text Box 9"/>
          <p:cNvSpPr txBox="1">
            <a:spLocks noChangeArrowheads="1"/>
          </p:cNvSpPr>
          <p:nvPr/>
        </p:nvSpPr>
        <p:spPr bwMode="auto">
          <a:xfrm>
            <a:off x="1944052" y="2071678"/>
            <a:ext cx="492443" cy="642942"/>
          </a:xfrm>
          <a:prstGeom prst="rect">
            <a:avLst/>
          </a:prstGeom>
          <a:noFill/>
          <a:ln w="9525">
            <a:noFill/>
            <a:miter lim="800000"/>
            <a:headEnd/>
            <a:tailEnd/>
          </a:ln>
        </p:spPr>
        <p:txBody>
          <a:bodyPr vert="eaVert" wrap="square">
            <a:spAutoFit/>
          </a:bodyPr>
          <a:lstStyle/>
          <a:p>
            <a:pPr>
              <a:spcBef>
                <a:spcPct val="50000"/>
              </a:spcBef>
            </a:pPr>
            <a:r>
              <a:rPr lang="zh-CN" altLang="en-US" sz="2000" b="1" dirty="0" smtClean="0">
                <a:ln w="18415" cmpd="sng">
                  <a:noFill/>
                  <a:prstDash val="solid"/>
                </a:ln>
                <a:solidFill>
                  <a:schemeClr val="tx2"/>
                </a:solidFill>
                <a:latin typeface="微软雅黑" pitchFamily="34" charset="-122"/>
                <a:ea typeface="微软雅黑" pitchFamily="34" charset="-122"/>
              </a:rPr>
              <a:t>控股</a:t>
            </a:r>
            <a:endParaRPr lang="zh-CN" altLang="en-US" sz="2000" b="1" dirty="0">
              <a:ln w="18415" cmpd="sng">
                <a:noFill/>
                <a:prstDash val="solid"/>
              </a:ln>
              <a:solidFill>
                <a:schemeClr val="tx2"/>
              </a:solidFill>
              <a:latin typeface="微软雅黑" pitchFamily="34" charset="-122"/>
              <a:ea typeface="微软雅黑" pitchFamily="34" charset="-122"/>
            </a:endParaRPr>
          </a:p>
        </p:txBody>
      </p:sp>
      <p:sp>
        <p:nvSpPr>
          <p:cNvPr id="12" name="Text Box 9"/>
          <p:cNvSpPr txBox="1">
            <a:spLocks noChangeArrowheads="1"/>
          </p:cNvSpPr>
          <p:nvPr/>
        </p:nvSpPr>
        <p:spPr bwMode="auto">
          <a:xfrm>
            <a:off x="1944038" y="3286124"/>
            <a:ext cx="492443" cy="642942"/>
          </a:xfrm>
          <a:prstGeom prst="rect">
            <a:avLst/>
          </a:prstGeom>
          <a:noFill/>
          <a:ln w="9525">
            <a:noFill/>
            <a:miter lim="800000"/>
            <a:headEnd/>
            <a:tailEnd/>
          </a:ln>
        </p:spPr>
        <p:txBody>
          <a:bodyPr vert="eaVert" wrap="square">
            <a:spAutoFit/>
          </a:bodyPr>
          <a:lstStyle/>
          <a:p>
            <a:pPr>
              <a:spcBef>
                <a:spcPct val="50000"/>
              </a:spcBef>
            </a:pPr>
            <a:r>
              <a:rPr lang="zh-CN" altLang="en-US" sz="2000" b="1" dirty="0">
                <a:ln w="18415" cmpd="sng">
                  <a:noFill/>
                  <a:prstDash val="solid"/>
                </a:ln>
                <a:solidFill>
                  <a:schemeClr val="tx2"/>
                </a:solidFill>
                <a:latin typeface="微软雅黑" pitchFamily="34" charset="-122"/>
                <a:ea typeface="微软雅黑" pitchFamily="34" charset="-122"/>
              </a:rPr>
              <a:t>控股</a:t>
            </a:r>
          </a:p>
        </p:txBody>
      </p:sp>
    </p:spTree>
    <p:extLst>
      <p:ext uri="{BB962C8B-B14F-4D97-AF65-F5344CB8AC3E}">
        <p14:creationId xmlns:p14="http://schemas.microsoft.com/office/powerpoint/2010/main" val="12610605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normAutofit/>
          </a:bodyPr>
          <a:lstStyle/>
          <a:p>
            <a:r>
              <a:rPr lang="en-US" altLang="zh-CN" dirty="0" smtClean="0"/>
              <a:t>1.</a:t>
            </a:r>
            <a:r>
              <a:rPr lang="zh-CN" altLang="en-US" dirty="0" smtClean="0"/>
              <a:t>衡量</a:t>
            </a:r>
            <a:r>
              <a:rPr lang="en-US" altLang="zh-CN" dirty="0"/>
              <a:t>IT</a:t>
            </a:r>
            <a:r>
              <a:rPr lang="zh-CN" altLang="en-US" dirty="0"/>
              <a:t>运行情况</a:t>
            </a:r>
          </a:p>
        </p:txBody>
      </p:sp>
      <p:sp>
        <p:nvSpPr>
          <p:cNvPr id="4" name="内容占位符 1"/>
          <p:cNvSpPr txBox="1">
            <a:spLocks/>
          </p:cNvSpPr>
          <p:nvPr/>
        </p:nvSpPr>
        <p:spPr bwMode="auto">
          <a:xfrm>
            <a:off x="539750" y="981075"/>
            <a:ext cx="7915275" cy="346075"/>
          </a:xfrm>
          <a:prstGeom prst="rect">
            <a:avLst/>
          </a:prstGeom>
          <a:noFill/>
          <a:ln w="9525">
            <a:noFill/>
            <a:miter lim="800000"/>
            <a:headEnd/>
            <a:tailEnd/>
          </a:ln>
        </p:spPr>
        <p:txBody>
          <a:bodyPr/>
          <a:lstStyle/>
          <a:p>
            <a:pPr marL="342900" indent="-342900" fontAlgn="auto">
              <a:spcBef>
                <a:spcPct val="20000"/>
              </a:spcBef>
              <a:spcAft>
                <a:spcPts val="0"/>
              </a:spcAft>
              <a:defRPr/>
            </a:pPr>
            <a:r>
              <a:rPr lang="zh-CN" altLang="en-US" sz="1400" kern="0" dirty="0">
                <a:latin typeface="微软雅黑" pitchFamily="34" charset="-122"/>
                <a:ea typeface="微软雅黑" pitchFamily="34" charset="-122"/>
              </a:rPr>
              <a:t>可量化的</a:t>
            </a:r>
            <a:r>
              <a:rPr lang="en-US" altLang="zh-CN" sz="1400" kern="0" dirty="0">
                <a:latin typeface="微软雅黑" pitchFamily="34" charset="-122"/>
                <a:ea typeface="微软雅黑" pitchFamily="34" charset="-122"/>
              </a:rPr>
              <a:t>IT</a:t>
            </a:r>
            <a:r>
              <a:rPr lang="zh-CN" altLang="en-US" sz="1400" kern="0" dirty="0">
                <a:latin typeface="微软雅黑" pitchFamily="34" charset="-122"/>
                <a:ea typeface="微软雅黑" pitchFamily="34" charset="-122"/>
              </a:rPr>
              <a:t>管理</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495800"/>
            <a:ext cx="2743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495800"/>
            <a:ext cx="28463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495800"/>
            <a:ext cx="27098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1813" y="1416050"/>
            <a:ext cx="5648325"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9290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normAutofit/>
          </a:bodyPr>
          <a:lstStyle/>
          <a:p>
            <a:r>
              <a:rPr lang="en-US" altLang="zh-CN" dirty="0" smtClean="0"/>
              <a:t>1.</a:t>
            </a:r>
            <a:r>
              <a:rPr lang="zh-CN" altLang="en-US" dirty="0" smtClean="0"/>
              <a:t>衡量</a:t>
            </a:r>
            <a:r>
              <a:rPr lang="en-US" altLang="zh-CN" dirty="0"/>
              <a:t>IT</a:t>
            </a:r>
            <a:r>
              <a:rPr lang="zh-CN" altLang="en-US" dirty="0"/>
              <a:t>运行情况</a:t>
            </a:r>
          </a:p>
        </p:txBody>
      </p:sp>
      <p:sp>
        <p:nvSpPr>
          <p:cNvPr id="4" name="内容占位符 1"/>
          <p:cNvSpPr txBox="1">
            <a:spLocks/>
          </p:cNvSpPr>
          <p:nvPr/>
        </p:nvSpPr>
        <p:spPr bwMode="auto">
          <a:xfrm>
            <a:off x="539750" y="981075"/>
            <a:ext cx="7915275" cy="346075"/>
          </a:xfrm>
          <a:prstGeom prst="rect">
            <a:avLst/>
          </a:prstGeom>
          <a:noFill/>
          <a:ln w="9525">
            <a:noFill/>
            <a:miter lim="800000"/>
            <a:headEnd/>
            <a:tailEnd/>
          </a:ln>
        </p:spPr>
        <p:txBody>
          <a:bodyPr/>
          <a:lstStyle/>
          <a:p>
            <a:pPr marL="342900" indent="-342900" fontAlgn="auto">
              <a:spcBef>
                <a:spcPct val="20000"/>
              </a:spcBef>
              <a:spcAft>
                <a:spcPts val="0"/>
              </a:spcAft>
              <a:defRPr/>
            </a:pPr>
            <a:r>
              <a:rPr lang="zh-CN" altLang="en-US" sz="1400" dirty="0">
                <a:latin typeface="微软雅黑" pitchFamily="34" charset="-122"/>
                <a:ea typeface="微软雅黑" pitchFamily="34" charset="-122"/>
              </a:rPr>
              <a:t>从整体到局部，从宏观到微观</a:t>
            </a:r>
            <a:endParaRPr lang="zh-CN" altLang="en-US" sz="1400" kern="0" dirty="0">
              <a:latin typeface="微软雅黑" pitchFamily="34" charset="-122"/>
              <a:ea typeface="微软雅黑" pitchFamily="34" charset="-122"/>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556260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667000"/>
            <a:ext cx="39624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3352800"/>
            <a:ext cx="326390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4724400"/>
            <a:ext cx="3273425"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837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par>
                                <p:cTn id="18" presetID="3"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normAutofit/>
          </a:bodyPr>
          <a:lstStyle/>
          <a:p>
            <a:r>
              <a:rPr lang="en-US" altLang="zh-CN" dirty="0" smtClean="0"/>
              <a:t>2.</a:t>
            </a:r>
            <a:r>
              <a:rPr lang="zh-CN" altLang="en-US" dirty="0" smtClean="0"/>
              <a:t>呈现</a:t>
            </a:r>
            <a:r>
              <a:rPr lang="en-US" altLang="zh-CN" dirty="0"/>
              <a:t>IT</a:t>
            </a:r>
            <a:r>
              <a:rPr lang="zh-CN" altLang="en-US" dirty="0"/>
              <a:t>价值</a:t>
            </a:r>
          </a:p>
        </p:txBody>
      </p:sp>
      <p:pic>
        <p:nvPicPr>
          <p:cNvPr id="4"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57338"/>
            <a:ext cx="77724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内容占位符 1"/>
          <p:cNvSpPr txBox="1">
            <a:spLocks/>
          </p:cNvSpPr>
          <p:nvPr/>
        </p:nvSpPr>
        <p:spPr bwMode="auto">
          <a:xfrm>
            <a:off x="468313" y="908050"/>
            <a:ext cx="791527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20000"/>
              </a:spcBef>
              <a:buFont typeface="Arial" pitchFamily="34" charset="0"/>
              <a:buNone/>
            </a:pPr>
            <a:r>
              <a:rPr lang="en-US" altLang="zh-CN" sz="1400">
                <a:latin typeface="微软雅黑" pitchFamily="34" charset="-122"/>
                <a:ea typeface="微软雅黑" pitchFamily="34" charset="-122"/>
              </a:rPr>
              <a:t>IT</a:t>
            </a:r>
            <a:r>
              <a:rPr lang="zh-CN" altLang="en-US" sz="1400">
                <a:latin typeface="微软雅黑" pitchFamily="34" charset="-122"/>
                <a:ea typeface="微软雅黑" pitchFamily="34" charset="-122"/>
              </a:rPr>
              <a:t>存在的第一理由是支撑业务，服务用户</a:t>
            </a:r>
            <a:endParaRPr lang="en-US" altLang="zh-CN" sz="1400">
              <a:latin typeface="微软雅黑" pitchFamily="34" charset="-122"/>
              <a:ea typeface="微软雅黑" pitchFamily="34" charset="-122"/>
            </a:endParaRPr>
          </a:p>
          <a:p>
            <a:pPr eaLnBrk="1" hangingPunct="1">
              <a:spcBef>
                <a:spcPct val="20000"/>
              </a:spcBef>
              <a:buFont typeface="Arial" pitchFamily="34" charset="0"/>
              <a:buNone/>
            </a:pPr>
            <a:r>
              <a:rPr lang="zh-CN" altLang="en-US" sz="1400">
                <a:latin typeface="微软雅黑" pitchFamily="34" charset="-122"/>
                <a:ea typeface="微软雅黑" pitchFamily="34" charset="-122"/>
              </a:rPr>
              <a:t>没有有效支撑业务的</a:t>
            </a:r>
            <a:r>
              <a:rPr lang="en-US" altLang="zh-CN" sz="1400">
                <a:latin typeface="微软雅黑" pitchFamily="34" charset="-122"/>
                <a:ea typeface="微软雅黑" pitchFamily="34" charset="-122"/>
              </a:rPr>
              <a:t>IT</a:t>
            </a:r>
            <a:r>
              <a:rPr lang="zh-CN" altLang="en-US" sz="1400">
                <a:latin typeface="微软雅黑" pitchFamily="34" charset="-122"/>
                <a:ea typeface="微软雅黑" pitchFamily="34" charset="-122"/>
              </a:rPr>
              <a:t>资源，理论上无效资源</a:t>
            </a:r>
            <a:endParaRPr lang="en-US" altLang="zh-CN" sz="1400">
              <a:latin typeface="微软雅黑" pitchFamily="34" charset="-122"/>
              <a:ea typeface="微软雅黑" pitchFamily="34" charset="-122"/>
            </a:endParaRPr>
          </a:p>
          <a:p>
            <a:pPr eaLnBrk="1" hangingPunct="1">
              <a:spcBef>
                <a:spcPct val="20000"/>
              </a:spcBef>
              <a:buFont typeface="Arial" pitchFamily="34" charset="0"/>
              <a:buChar char="■"/>
            </a:pPr>
            <a:endParaRPr lang="zh-CN" altLang="en-US" sz="1400">
              <a:latin typeface="微软雅黑" pitchFamily="34" charset="-122"/>
              <a:ea typeface="微软雅黑" pitchFamily="34" charset="-122"/>
            </a:endParaRPr>
          </a:p>
        </p:txBody>
      </p:sp>
    </p:spTree>
    <p:extLst>
      <p:ext uri="{BB962C8B-B14F-4D97-AF65-F5344CB8AC3E}">
        <p14:creationId xmlns:p14="http://schemas.microsoft.com/office/powerpoint/2010/main" val="8890361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normAutofit/>
          </a:bodyPr>
          <a:lstStyle/>
          <a:p>
            <a:r>
              <a:rPr lang="en-US" altLang="zh-CN" dirty="0" smtClean="0"/>
              <a:t>3.</a:t>
            </a:r>
            <a:r>
              <a:rPr lang="zh-CN" altLang="en-US" dirty="0" smtClean="0"/>
              <a:t>做好</a:t>
            </a:r>
            <a:r>
              <a:rPr lang="en-US" altLang="zh-CN" dirty="0"/>
              <a:t>IT</a:t>
            </a:r>
            <a:r>
              <a:rPr lang="zh-CN" altLang="en-US" dirty="0"/>
              <a:t>投资决策</a:t>
            </a:r>
          </a:p>
        </p:txBody>
      </p:sp>
      <p:sp>
        <p:nvSpPr>
          <p:cNvPr id="4" name="内容占位符 1"/>
          <p:cNvSpPr txBox="1">
            <a:spLocks/>
          </p:cNvSpPr>
          <p:nvPr/>
        </p:nvSpPr>
        <p:spPr bwMode="auto">
          <a:xfrm>
            <a:off x="539750" y="981075"/>
            <a:ext cx="7915275" cy="346075"/>
          </a:xfrm>
          <a:prstGeom prst="rect">
            <a:avLst/>
          </a:prstGeom>
          <a:noFill/>
          <a:ln w="9525">
            <a:noFill/>
            <a:miter lim="800000"/>
            <a:headEnd/>
            <a:tailEnd/>
          </a:ln>
        </p:spPr>
        <p:txBody>
          <a:bodyPr/>
          <a:lstStyle/>
          <a:p>
            <a:pPr marL="342900" indent="-342900" fontAlgn="auto">
              <a:spcBef>
                <a:spcPct val="20000"/>
              </a:spcBef>
              <a:spcAft>
                <a:spcPts val="0"/>
              </a:spcAft>
              <a:defRPr/>
            </a:pPr>
            <a:r>
              <a:rPr lang="en-US" altLang="zh-CN" sz="1400" dirty="0">
                <a:latin typeface="微软雅黑" pitchFamily="34" charset="-122"/>
                <a:ea typeface="微软雅黑" pitchFamily="34" charset="-122"/>
              </a:rPr>
              <a:t>IT</a:t>
            </a:r>
            <a:r>
              <a:rPr lang="zh-CN" altLang="en-US" sz="1400" dirty="0">
                <a:latin typeface="微软雅黑" pitchFamily="34" charset="-122"/>
                <a:ea typeface="微软雅黑" pitchFamily="34" charset="-122"/>
              </a:rPr>
              <a:t>管理者要有一本管理账</a:t>
            </a:r>
            <a:endParaRPr lang="zh-CN" altLang="en-US" sz="1400" kern="0" dirty="0">
              <a:latin typeface="微软雅黑" pitchFamily="34" charset="-122"/>
              <a:ea typeface="微软雅黑" pitchFamily="34" charset="-122"/>
            </a:endParaRPr>
          </a:p>
        </p:txBody>
      </p:sp>
      <p:pic>
        <p:nvPicPr>
          <p:cNvPr id="5" name="图片 7" descr="资产管理.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8609013"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配置属性.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8610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87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normAutofit/>
          </a:bodyPr>
          <a:lstStyle/>
          <a:p>
            <a:r>
              <a:rPr lang="en-US" altLang="zh-CN" dirty="0" smtClean="0"/>
              <a:t>3.</a:t>
            </a:r>
            <a:r>
              <a:rPr lang="zh-CN" altLang="en-US" dirty="0" smtClean="0"/>
              <a:t>做好</a:t>
            </a:r>
            <a:r>
              <a:rPr lang="en-US" altLang="zh-CN" dirty="0"/>
              <a:t>IT</a:t>
            </a:r>
            <a:r>
              <a:rPr lang="zh-CN" altLang="en-US" dirty="0"/>
              <a:t>投资决策</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48498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371600"/>
            <a:ext cx="30480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590800"/>
            <a:ext cx="31178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内容占位符 1"/>
          <p:cNvSpPr txBox="1">
            <a:spLocks/>
          </p:cNvSpPr>
          <p:nvPr/>
        </p:nvSpPr>
        <p:spPr bwMode="auto">
          <a:xfrm>
            <a:off x="533400" y="990600"/>
            <a:ext cx="791527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20000"/>
              </a:spcBef>
            </a:pPr>
            <a:r>
              <a:rPr lang="zh-CN" altLang="en-US" sz="2000">
                <a:solidFill>
                  <a:schemeClr val="bg1"/>
                </a:solidFill>
                <a:latin typeface="微软雅黑" pitchFamily="34" charset="-122"/>
                <a:ea typeface="微软雅黑" pitchFamily="34" charset="-122"/>
              </a:rPr>
              <a:t>单个资源管理到位</a:t>
            </a:r>
          </a:p>
        </p:txBody>
      </p:sp>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733800"/>
            <a:ext cx="18288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3733800"/>
            <a:ext cx="23002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3733800"/>
            <a:ext cx="3657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内容占位符 1"/>
          <p:cNvSpPr txBox="1">
            <a:spLocks/>
          </p:cNvSpPr>
          <p:nvPr/>
        </p:nvSpPr>
        <p:spPr bwMode="auto">
          <a:xfrm>
            <a:off x="2133600" y="1828800"/>
            <a:ext cx="2362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20000"/>
              </a:spcBef>
            </a:pPr>
            <a:r>
              <a:rPr lang="zh-CN" altLang="en-US" sz="1600">
                <a:solidFill>
                  <a:schemeClr val="bg1"/>
                </a:solidFill>
                <a:latin typeface="微软雅黑" pitchFamily="34" charset="-122"/>
                <a:ea typeface="微软雅黑" pitchFamily="34" charset="-122"/>
              </a:rPr>
              <a:t>资源基本信息</a:t>
            </a:r>
          </a:p>
        </p:txBody>
      </p:sp>
      <p:sp>
        <p:nvSpPr>
          <p:cNvPr id="12" name="内容占位符 1"/>
          <p:cNvSpPr txBox="1">
            <a:spLocks/>
          </p:cNvSpPr>
          <p:nvPr/>
        </p:nvSpPr>
        <p:spPr bwMode="auto">
          <a:xfrm>
            <a:off x="5791200" y="1600200"/>
            <a:ext cx="2362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20000"/>
              </a:spcBef>
            </a:pPr>
            <a:r>
              <a:rPr lang="zh-CN" altLang="en-US" sz="1600">
                <a:solidFill>
                  <a:schemeClr val="bg1"/>
                </a:solidFill>
                <a:latin typeface="微软雅黑" pitchFamily="34" charset="-122"/>
                <a:ea typeface="微软雅黑" pitchFamily="34" charset="-122"/>
              </a:rPr>
              <a:t>详细指标信息</a:t>
            </a:r>
          </a:p>
        </p:txBody>
      </p:sp>
      <p:sp>
        <p:nvSpPr>
          <p:cNvPr id="13" name="内容占位符 1"/>
          <p:cNvSpPr txBox="1">
            <a:spLocks/>
          </p:cNvSpPr>
          <p:nvPr/>
        </p:nvSpPr>
        <p:spPr bwMode="auto">
          <a:xfrm>
            <a:off x="5791200" y="2743200"/>
            <a:ext cx="2362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20000"/>
              </a:spcBef>
            </a:pPr>
            <a:r>
              <a:rPr lang="zh-CN" altLang="en-US" sz="1600">
                <a:solidFill>
                  <a:schemeClr val="bg1"/>
                </a:solidFill>
                <a:latin typeface="微软雅黑" pitchFamily="34" charset="-122"/>
                <a:ea typeface="微软雅黑" pitchFamily="34" charset="-122"/>
              </a:rPr>
              <a:t>指标走势</a:t>
            </a:r>
          </a:p>
        </p:txBody>
      </p:sp>
      <p:sp>
        <p:nvSpPr>
          <p:cNvPr id="14" name="内容占位符 1"/>
          <p:cNvSpPr txBox="1">
            <a:spLocks/>
          </p:cNvSpPr>
          <p:nvPr/>
        </p:nvSpPr>
        <p:spPr bwMode="auto">
          <a:xfrm>
            <a:off x="609600" y="4800600"/>
            <a:ext cx="2362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20000"/>
              </a:spcBef>
            </a:pPr>
            <a:r>
              <a:rPr lang="zh-CN" altLang="en-US" sz="1600">
                <a:solidFill>
                  <a:schemeClr val="bg1"/>
                </a:solidFill>
                <a:latin typeface="微软雅黑" pitchFamily="34" charset="-122"/>
                <a:ea typeface="微软雅黑" pitchFamily="34" charset="-122"/>
              </a:rPr>
              <a:t>资源的作用</a:t>
            </a:r>
            <a:endParaRPr lang="en-US" altLang="zh-CN" sz="1600">
              <a:solidFill>
                <a:schemeClr val="bg1"/>
              </a:solidFill>
              <a:latin typeface="微软雅黑" pitchFamily="34" charset="-122"/>
              <a:ea typeface="微软雅黑" pitchFamily="34" charset="-122"/>
            </a:endParaRPr>
          </a:p>
          <a:p>
            <a:pPr eaLnBrk="1" hangingPunct="1">
              <a:spcBef>
                <a:spcPct val="20000"/>
              </a:spcBef>
            </a:pPr>
            <a:r>
              <a:rPr lang="zh-CN" altLang="en-US" sz="1600">
                <a:solidFill>
                  <a:schemeClr val="bg1"/>
                </a:solidFill>
                <a:latin typeface="微软雅黑" pitchFamily="34" charset="-122"/>
                <a:ea typeface="微软雅黑" pitchFamily="34" charset="-122"/>
              </a:rPr>
              <a:t>资源的关联关系</a:t>
            </a:r>
          </a:p>
        </p:txBody>
      </p:sp>
      <p:sp>
        <p:nvSpPr>
          <p:cNvPr id="15" name="内容占位符 1"/>
          <p:cNvSpPr txBox="1">
            <a:spLocks/>
          </p:cNvSpPr>
          <p:nvPr/>
        </p:nvSpPr>
        <p:spPr bwMode="auto">
          <a:xfrm>
            <a:off x="6477000" y="3886200"/>
            <a:ext cx="2362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20000"/>
              </a:spcBef>
            </a:pPr>
            <a:r>
              <a:rPr lang="zh-CN" altLang="en-US" sz="1600">
                <a:solidFill>
                  <a:schemeClr val="bg1"/>
                </a:solidFill>
                <a:latin typeface="微软雅黑" pitchFamily="34" charset="-122"/>
                <a:ea typeface="微软雅黑" pitchFamily="34" charset="-122"/>
              </a:rPr>
              <a:t>物理环境位置</a:t>
            </a:r>
          </a:p>
        </p:txBody>
      </p:sp>
      <p:sp>
        <p:nvSpPr>
          <p:cNvPr id="16" name="内容占位符 1"/>
          <p:cNvSpPr txBox="1">
            <a:spLocks/>
          </p:cNvSpPr>
          <p:nvPr/>
        </p:nvSpPr>
        <p:spPr bwMode="auto">
          <a:xfrm>
            <a:off x="3581400" y="4191000"/>
            <a:ext cx="2362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20000"/>
              </a:spcBef>
            </a:pPr>
            <a:r>
              <a:rPr lang="zh-CN" altLang="en-US" sz="1600">
                <a:solidFill>
                  <a:schemeClr val="bg1"/>
                </a:solidFill>
                <a:latin typeface="微软雅黑" pitchFamily="34" charset="-122"/>
                <a:ea typeface="微软雅黑" pitchFamily="34" charset="-122"/>
              </a:rPr>
              <a:t>拓扑中的作用</a:t>
            </a:r>
          </a:p>
        </p:txBody>
      </p:sp>
    </p:spTree>
    <p:extLst>
      <p:ext uri="{BB962C8B-B14F-4D97-AF65-F5344CB8AC3E}">
        <p14:creationId xmlns:p14="http://schemas.microsoft.com/office/powerpoint/2010/main" val="39097444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en-US" altLang="zh-CN" dirty="0" smtClean="0"/>
              <a:t>3.</a:t>
            </a:r>
            <a:r>
              <a:rPr lang="zh-CN" altLang="en-US" dirty="0" smtClean="0"/>
              <a:t>做好</a:t>
            </a:r>
            <a:r>
              <a:rPr lang="en-US" altLang="zh-CN" dirty="0"/>
              <a:t>IT</a:t>
            </a:r>
            <a:r>
              <a:rPr lang="zh-CN" altLang="en-US" dirty="0" smtClean="0"/>
              <a:t>投资决策</a:t>
            </a:r>
            <a:endParaRPr lang="zh-CN" altLang="en-US" dirty="0"/>
          </a:p>
        </p:txBody>
      </p:sp>
      <p:grpSp>
        <p:nvGrpSpPr>
          <p:cNvPr id="4" name="组合 3"/>
          <p:cNvGrpSpPr>
            <a:grpSpLocks/>
          </p:cNvGrpSpPr>
          <p:nvPr/>
        </p:nvGrpSpPr>
        <p:grpSpPr bwMode="auto">
          <a:xfrm>
            <a:off x="685800" y="1524000"/>
            <a:ext cx="8229600" cy="4005263"/>
            <a:chOff x="522112" y="3739446"/>
            <a:chExt cx="7924800" cy="4250429"/>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112" y="3739446"/>
              <a:ext cx="7924800" cy="4250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1"/>
            <p:cNvSpPr txBox="1">
              <a:spLocks noChangeArrowheads="1"/>
            </p:cNvSpPr>
            <p:nvPr/>
          </p:nvSpPr>
          <p:spPr bwMode="auto">
            <a:xfrm>
              <a:off x="5291668" y="5275563"/>
              <a:ext cx="24929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a:solidFill>
                    <a:schemeClr val="bg1"/>
                  </a:solidFill>
                  <a:latin typeface="微软雅黑" pitchFamily="34" charset="-122"/>
                  <a:ea typeface="微软雅黑" pitchFamily="34" charset="-122"/>
                </a:rPr>
                <a:t>历史整体运行情况如何</a:t>
              </a:r>
            </a:p>
          </p:txBody>
        </p:sp>
      </p:grpSp>
      <p:grpSp>
        <p:nvGrpSpPr>
          <p:cNvPr id="7" name="组合 13"/>
          <p:cNvGrpSpPr>
            <a:grpSpLocks/>
          </p:cNvGrpSpPr>
          <p:nvPr/>
        </p:nvGrpSpPr>
        <p:grpSpPr bwMode="auto">
          <a:xfrm>
            <a:off x="609600" y="1524000"/>
            <a:ext cx="8247063" cy="4191000"/>
            <a:chOff x="152225" y="3556039"/>
            <a:chExt cx="8475834" cy="4190933"/>
          </a:xfrm>
        </p:grpSpPr>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25" y="3556039"/>
              <a:ext cx="8475834" cy="419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p:cNvSpPr txBox="1">
              <a:spLocks noChangeArrowheads="1"/>
            </p:cNvSpPr>
            <p:nvPr/>
          </p:nvSpPr>
          <p:spPr bwMode="auto">
            <a:xfrm>
              <a:off x="5638736" y="4851418"/>
              <a:ext cx="2723878" cy="36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a:solidFill>
                    <a:schemeClr val="bg1"/>
                  </a:solidFill>
                  <a:latin typeface="微软雅黑" pitchFamily="34" charset="-122"/>
                  <a:ea typeface="微软雅黑" pitchFamily="34" charset="-122"/>
                </a:rPr>
                <a:t>有哪些资源运行情况异常</a:t>
              </a:r>
            </a:p>
          </p:txBody>
        </p:sp>
      </p:grpSp>
      <p:sp>
        <p:nvSpPr>
          <p:cNvPr id="10" name="TextBox 3"/>
          <p:cNvSpPr txBox="1">
            <a:spLocks noChangeArrowheads="1"/>
          </p:cNvSpPr>
          <p:nvPr/>
        </p:nvSpPr>
        <p:spPr bwMode="auto">
          <a:xfrm>
            <a:off x="2057400" y="5943600"/>
            <a:ext cx="566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solidFill>
                  <a:schemeClr val="bg1"/>
                </a:solidFill>
                <a:latin typeface="微软雅黑" pitchFamily="34" charset="-122"/>
                <a:ea typeface="微软雅黑" pitchFamily="34" charset="-122"/>
              </a:rPr>
              <a:t>结合业务趋势，针对</a:t>
            </a:r>
            <a:r>
              <a:rPr lang="en-US" altLang="zh-CN">
                <a:solidFill>
                  <a:schemeClr val="bg1"/>
                </a:solidFill>
                <a:latin typeface="微软雅黑" pitchFamily="34" charset="-122"/>
                <a:ea typeface="微软雅黑" pitchFamily="34" charset="-122"/>
              </a:rPr>
              <a:t>IT</a:t>
            </a:r>
            <a:r>
              <a:rPr lang="zh-CN" altLang="en-US">
                <a:solidFill>
                  <a:schemeClr val="bg1"/>
                </a:solidFill>
                <a:latin typeface="微软雅黑" pitchFamily="34" charset="-122"/>
                <a:ea typeface="微软雅黑" pitchFamily="34" charset="-122"/>
              </a:rPr>
              <a:t>弱点，每一项</a:t>
            </a:r>
            <a:r>
              <a:rPr lang="en-US" altLang="zh-CN">
                <a:solidFill>
                  <a:schemeClr val="bg1"/>
                </a:solidFill>
                <a:latin typeface="微软雅黑" pitchFamily="34" charset="-122"/>
                <a:ea typeface="微软雅黑" pitchFamily="34" charset="-122"/>
              </a:rPr>
              <a:t>IT</a:t>
            </a:r>
            <a:r>
              <a:rPr lang="zh-CN" altLang="en-US">
                <a:solidFill>
                  <a:schemeClr val="bg1"/>
                </a:solidFill>
                <a:latin typeface="微软雅黑" pitchFamily="34" charset="-122"/>
                <a:ea typeface="微软雅黑" pitchFamily="34" charset="-122"/>
              </a:rPr>
              <a:t>投入都清清楚楚</a:t>
            </a:r>
          </a:p>
        </p:txBody>
      </p:sp>
      <p:grpSp>
        <p:nvGrpSpPr>
          <p:cNvPr id="11" name="组合 10"/>
          <p:cNvGrpSpPr>
            <a:grpSpLocks/>
          </p:cNvGrpSpPr>
          <p:nvPr/>
        </p:nvGrpSpPr>
        <p:grpSpPr bwMode="auto">
          <a:xfrm>
            <a:off x="228600" y="1524000"/>
            <a:ext cx="8728075" cy="4267200"/>
            <a:chOff x="-9326927" y="5893939"/>
            <a:chExt cx="12795013" cy="5708022"/>
          </a:xfrm>
        </p:grpSpPr>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6927" y="5893939"/>
              <a:ext cx="12795013" cy="570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1"/>
            <p:cNvSpPr txBox="1">
              <a:spLocks noChangeArrowheads="1"/>
            </p:cNvSpPr>
            <p:nvPr/>
          </p:nvSpPr>
          <p:spPr bwMode="auto">
            <a:xfrm>
              <a:off x="-502138" y="8849879"/>
              <a:ext cx="3654625" cy="54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a:solidFill>
                    <a:schemeClr val="bg1"/>
                  </a:solidFill>
                  <a:latin typeface="微软雅黑" pitchFamily="34" charset="-122"/>
                  <a:ea typeface="微软雅黑" pitchFamily="34" charset="-122"/>
                </a:rPr>
                <a:t>负荷最大的资源是什么</a:t>
              </a:r>
            </a:p>
          </p:txBody>
        </p:sp>
      </p:grpSp>
      <p:grpSp>
        <p:nvGrpSpPr>
          <p:cNvPr id="14" name="组合 10"/>
          <p:cNvGrpSpPr>
            <a:grpSpLocks/>
          </p:cNvGrpSpPr>
          <p:nvPr/>
        </p:nvGrpSpPr>
        <p:grpSpPr bwMode="auto">
          <a:xfrm>
            <a:off x="381000" y="1371600"/>
            <a:ext cx="8458200" cy="4343400"/>
            <a:chOff x="-475736" y="4236421"/>
            <a:chExt cx="8686801" cy="3368911"/>
          </a:xfrm>
        </p:grpSpPr>
        <p:pic>
          <p:nvPicPr>
            <p:cNvPr id="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736" y="4236421"/>
              <a:ext cx="8686801" cy="336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8"/>
            <p:cNvSpPr txBox="1">
              <a:spLocks noChangeArrowheads="1"/>
            </p:cNvSpPr>
            <p:nvPr/>
          </p:nvSpPr>
          <p:spPr bwMode="auto">
            <a:xfrm>
              <a:off x="5628502" y="5891324"/>
              <a:ext cx="2492990" cy="36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a:solidFill>
                    <a:schemeClr val="bg1"/>
                  </a:solidFill>
                  <a:latin typeface="微软雅黑" pitchFamily="34" charset="-122"/>
                  <a:ea typeface="微软雅黑" pitchFamily="34" charset="-122"/>
                </a:rPr>
                <a:t>故障频发的资源是哪些</a:t>
              </a:r>
            </a:p>
          </p:txBody>
        </p:sp>
      </p:grpSp>
      <p:grpSp>
        <p:nvGrpSpPr>
          <p:cNvPr id="17" name="组合 15"/>
          <p:cNvGrpSpPr>
            <a:grpSpLocks/>
          </p:cNvGrpSpPr>
          <p:nvPr/>
        </p:nvGrpSpPr>
        <p:grpSpPr bwMode="auto">
          <a:xfrm>
            <a:off x="304800" y="1371600"/>
            <a:ext cx="8607425" cy="4267200"/>
            <a:chOff x="6261128" y="1882057"/>
            <a:chExt cx="8911904" cy="3470122"/>
          </a:xfrm>
        </p:grpSpPr>
        <p:pic>
          <p:nvPicPr>
            <p:cNvPr id="1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1128" y="1882057"/>
              <a:ext cx="8911904" cy="347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4"/>
            <p:cNvSpPr txBox="1">
              <a:spLocks noChangeArrowheads="1"/>
            </p:cNvSpPr>
            <p:nvPr/>
          </p:nvSpPr>
          <p:spPr bwMode="auto">
            <a:xfrm>
              <a:off x="12178290" y="3555151"/>
              <a:ext cx="2723725" cy="36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a:solidFill>
                    <a:schemeClr val="bg1"/>
                  </a:solidFill>
                  <a:latin typeface="微软雅黑" pitchFamily="34" charset="-122"/>
                  <a:ea typeface="微软雅黑" pitchFamily="34" charset="-122"/>
                </a:rPr>
                <a:t>未来的运行趋势将会怎样</a:t>
              </a:r>
            </a:p>
          </p:txBody>
        </p:sp>
      </p:grpSp>
      <p:sp>
        <p:nvSpPr>
          <p:cNvPr id="20" name="内容占位符 1"/>
          <p:cNvSpPr txBox="1">
            <a:spLocks/>
          </p:cNvSpPr>
          <p:nvPr/>
        </p:nvSpPr>
        <p:spPr bwMode="auto">
          <a:xfrm>
            <a:off x="539750" y="981075"/>
            <a:ext cx="7915275" cy="346075"/>
          </a:xfrm>
          <a:prstGeom prst="rect">
            <a:avLst/>
          </a:prstGeom>
          <a:noFill/>
          <a:ln w="9525">
            <a:noFill/>
            <a:miter lim="800000"/>
            <a:headEnd/>
            <a:tailEnd/>
          </a:ln>
        </p:spPr>
        <p:txBody>
          <a:bodyPr/>
          <a:lstStyle/>
          <a:p>
            <a:pPr marL="342900" indent="-342900" fontAlgn="auto">
              <a:spcBef>
                <a:spcPct val="20000"/>
              </a:spcBef>
              <a:spcAft>
                <a:spcPts val="0"/>
              </a:spcAft>
              <a:defRPr/>
            </a:pPr>
            <a:r>
              <a:rPr lang="en-US" altLang="zh-CN" sz="1400" dirty="0">
                <a:latin typeface="微软雅黑" pitchFamily="34" charset="-122"/>
                <a:ea typeface="微软雅黑" pitchFamily="34" charset="-122"/>
              </a:rPr>
              <a:t>IT</a:t>
            </a:r>
            <a:r>
              <a:rPr lang="zh-CN" altLang="en-US" sz="1400" dirty="0">
                <a:latin typeface="微软雅黑" pitchFamily="34" charset="-122"/>
                <a:ea typeface="微软雅黑" pitchFamily="34" charset="-122"/>
              </a:rPr>
              <a:t>投资需要依据</a:t>
            </a:r>
            <a:endParaRPr lang="zh-CN" altLang="en-US" sz="1400" kern="0" dirty="0">
              <a:latin typeface="微软雅黑" pitchFamily="34" charset="-122"/>
              <a:ea typeface="微软雅黑" pitchFamily="34" charset="-122"/>
            </a:endParaRPr>
          </a:p>
        </p:txBody>
      </p:sp>
    </p:spTree>
    <p:extLst>
      <p:ext uri="{BB962C8B-B14F-4D97-AF65-F5344CB8AC3E}">
        <p14:creationId xmlns:p14="http://schemas.microsoft.com/office/powerpoint/2010/main" val="332096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normAutofit/>
          </a:bodyPr>
          <a:lstStyle/>
          <a:p>
            <a:r>
              <a:rPr lang="en-US" altLang="zh-CN" dirty="0" smtClean="0"/>
              <a:t>4.</a:t>
            </a:r>
            <a:r>
              <a:rPr lang="zh-CN" altLang="en-US" dirty="0" smtClean="0"/>
              <a:t>准确</a:t>
            </a:r>
            <a:r>
              <a:rPr lang="zh-CN" altLang="en-US" dirty="0"/>
              <a:t>定位故障、快速解决</a:t>
            </a:r>
          </a:p>
        </p:txBody>
      </p:sp>
      <p:grpSp>
        <p:nvGrpSpPr>
          <p:cNvPr id="4" name="组合 11"/>
          <p:cNvGrpSpPr>
            <a:grpSpLocks/>
          </p:cNvGrpSpPr>
          <p:nvPr/>
        </p:nvGrpSpPr>
        <p:grpSpPr bwMode="auto">
          <a:xfrm>
            <a:off x="762000" y="1677988"/>
            <a:ext cx="7620000" cy="4343400"/>
            <a:chOff x="457200" y="914400"/>
            <a:chExt cx="7620000" cy="434340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7620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p:cNvSpPr txBox="1">
              <a:spLocks noChangeArrowheads="1"/>
            </p:cNvSpPr>
            <p:nvPr/>
          </p:nvSpPr>
          <p:spPr bwMode="auto">
            <a:xfrm>
              <a:off x="5791200" y="990600"/>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solidFill>
                    <a:schemeClr val="bg1"/>
                  </a:solidFill>
                  <a:latin typeface="微软雅黑" pitchFamily="34" charset="-122"/>
                  <a:ea typeface="微软雅黑" pitchFamily="34" charset="-122"/>
                </a:rPr>
                <a:t>设定自动巡检任务</a:t>
              </a:r>
            </a:p>
          </p:txBody>
        </p:sp>
      </p:grpSp>
      <p:grpSp>
        <p:nvGrpSpPr>
          <p:cNvPr id="7" name="组合 10"/>
          <p:cNvGrpSpPr>
            <a:grpSpLocks/>
          </p:cNvGrpSpPr>
          <p:nvPr/>
        </p:nvGrpSpPr>
        <p:grpSpPr bwMode="auto">
          <a:xfrm>
            <a:off x="762000" y="1449388"/>
            <a:ext cx="7620000" cy="4343400"/>
            <a:chOff x="-1295400" y="1828800"/>
            <a:chExt cx="7620000" cy="434340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828800"/>
              <a:ext cx="7620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
            <p:cNvSpPr txBox="1">
              <a:spLocks noChangeArrowheads="1"/>
            </p:cNvSpPr>
            <p:nvPr/>
          </p:nvSpPr>
          <p:spPr bwMode="auto">
            <a:xfrm>
              <a:off x="4038600" y="1905000"/>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solidFill>
                    <a:schemeClr val="bg1"/>
                  </a:solidFill>
                  <a:latin typeface="微软雅黑" pitchFamily="34" charset="-122"/>
                  <a:ea typeface="微软雅黑" pitchFamily="34" charset="-122"/>
                </a:rPr>
                <a:t>自动生成巡检报告</a:t>
              </a:r>
            </a:p>
          </p:txBody>
        </p:sp>
      </p:grpSp>
      <p:grpSp>
        <p:nvGrpSpPr>
          <p:cNvPr id="10" name="组合 9"/>
          <p:cNvGrpSpPr>
            <a:grpSpLocks/>
          </p:cNvGrpSpPr>
          <p:nvPr/>
        </p:nvGrpSpPr>
        <p:grpSpPr bwMode="auto">
          <a:xfrm>
            <a:off x="685800" y="1449388"/>
            <a:ext cx="7696200" cy="4495800"/>
            <a:chOff x="1559729" y="3810000"/>
            <a:chExt cx="7887368" cy="4495800"/>
          </a:xfrm>
        </p:grpSpPr>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9729" y="3810000"/>
              <a:ext cx="788736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
            <p:cNvSpPr txBox="1">
              <a:spLocks noChangeArrowheads="1"/>
            </p:cNvSpPr>
            <p:nvPr/>
          </p:nvSpPr>
          <p:spPr bwMode="auto">
            <a:xfrm>
              <a:off x="6935115" y="3886200"/>
              <a:ext cx="24929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solidFill>
                    <a:schemeClr val="bg1"/>
                  </a:solidFill>
                  <a:latin typeface="微软雅黑" pitchFamily="34" charset="-122"/>
                  <a:ea typeface="微软雅黑" pitchFamily="34" charset="-122"/>
                </a:rPr>
                <a:t>根据趋势及时主动调整</a:t>
              </a:r>
            </a:p>
          </p:txBody>
        </p:sp>
      </p:grpSp>
      <p:sp>
        <p:nvSpPr>
          <p:cNvPr id="13" name="内容占位符 1"/>
          <p:cNvSpPr txBox="1">
            <a:spLocks/>
          </p:cNvSpPr>
          <p:nvPr/>
        </p:nvSpPr>
        <p:spPr bwMode="auto">
          <a:xfrm>
            <a:off x="539750" y="981075"/>
            <a:ext cx="79152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400" dirty="0">
                <a:latin typeface="微软雅黑" pitchFamily="34" charset="-122"/>
                <a:ea typeface="微软雅黑" pitchFamily="34" charset="-122"/>
              </a:rPr>
              <a:t>不</a:t>
            </a:r>
            <a:r>
              <a:rPr lang="zh-CN" altLang="en-US" sz="1400" dirty="0" smtClean="0">
                <a:latin typeface="微软雅黑" pitchFamily="34" charset="-122"/>
                <a:ea typeface="微软雅黑" pitchFamily="34" charset="-122"/>
              </a:rPr>
              <a:t>出故障是</a:t>
            </a:r>
            <a:r>
              <a:rPr lang="en-US" altLang="zh-CN" sz="1400" dirty="0">
                <a:latin typeface="微软雅黑" pitchFamily="34" charset="-122"/>
                <a:ea typeface="微软雅黑" pitchFamily="34" charset="-122"/>
              </a:rPr>
              <a:t>IT</a:t>
            </a:r>
            <a:r>
              <a:rPr lang="zh-CN" altLang="en-US" sz="1400" dirty="0">
                <a:latin typeface="微软雅黑" pitchFamily="34" charset="-122"/>
                <a:ea typeface="微软雅黑" pitchFamily="34" charset="-122"/>
              </a:rPr>
              <a:t>基本价值体现</a:t>
            </a:r>
          </a:p>
        </p:txBody>
      </p:sp>
    </p:spTree>
    <p:extLst>
      <p:ext uri="{BB962C8B-B14F-4D97-AF65-F5344CB8AC3E}">
        <p14:creationId xmlns:p14="http://schemas.microsoft.com/office/powerpoint/2010/main" val="305842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normAutofit/>
          </a:bodyPr>
          <a:lstStyle/>
          <a:p>
            <a:r>
              <a:rPr lang="en-US" altLang="zh-CN" dirty="0" smtClean="0"/>
              <a:t>4.</a:t>
            </a:r>
            <a:r>
              <a:rPr lang="zh-CN" altLang="en-US" dirty="0" smtClean="0"/>
              <a:t>准确</a:t>
            </a:r>
            <a:r>
              <a:rPr lang="zh-CN" altLang="en-US" dirty="0"/>
              <a:t>定位故障、快速解决</a:t>
            </a:r>
          </a:p>
        </p:txBody>
      </p:sp>
      <p:grpSp>
        <p:nvGrpSpPr>
          <p:cNvPr id="4" name="组合 13"/>
          <p:cNvGrpSpPr>
            <a:grpSpLocks/>
          </p:cNvGrpSpPr>
          <p:nvPr/>
        </p:nvGrpSpPr>
        <p:grpSpPr bwMode="auto">
          <a:xfrm>
            <a:off x="914400" y="1100138"/>
            <a:ext cx="6934200" cy="4545012"/>
            <a:chOff x="914400" y="1524000"/>
            <a:chExt cx="6934200" cy="4545753"/>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0"/>
              <a:ext cx="6934200" cy="4545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p:cNvSpPr txBox="1">
              <a:spLocks noChangeArrowheads="1"/>
            </p:cNvSpPr>
            <p:nvPr/>
          </p:nvSpPr>
          <p:spPr bwMode="auto">
            <a:xfrm>
              <a:off x="4191000" y="1600200"/>
              <a:ext cx="3185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solidFill>
                    <a:schemeClr val="bg1"/>
                  </a:solidFill>
                  <a:latin typeface="微软雅黑" pitchFamily="34" charset="-122"/>
                  <a:ea typeface="微软雅黑" pitchFamily="34" charset="-122"/>
                </a:rPr>
                <a:t>异常事件即时告警，定位故障</a:t>
              </a:r>
            </a:p>
          </p:txBody>
        </p:sp>
      </p:grpSp>
      <p:grpSp>
        <p:nvGrpSpPr>
          <p:cNvPr id="11" name="组合 15"/>
          <p:cNvGrpSpPr>
            <a:grpSpLocks/>
          </p:cNvGrpSpPr>
          <p:nvPr/>
        </p:nvGrpSpPr>
        <p:grpSpPr bwMode="auto">
          <a:xfrm>
            <a:off x="388938" y="1235075"/>
            <a:ext cx="7078662" cy="4410075"/>
            <a:chOff x="465387" y="1517873"/>
            <a:chExt cx="7078413" cy="4776961"/>
          </a:xfrm>
        </p:grpSpPr>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87" y="1517873"/>
              <a:ext cx="7078413" cy="477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
            <p:cNvSpPr txBox="1">
              <a:spLocks noChangeArrowheads="1"/>
            </p:cNvSpPr>
            <p:nvPr/>
          </p:nvSpPr>
          <p:spPr bwMode="auto">
            <a:xfrm>
              <a:off x="3048000" y="1896379"/>
              <a:ext cx="3877985"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600">
                  <a:solidFill>
                    <a:schemeClr val="bg1"/>
                  </a:solidFill>
                  <a:latin typeface="微软雅黑" pitchFamily="34" charset="-122"/>
                  <a:ea typeface="微软雅黑" pitchFamily="34" charset="-122"/>
                </a:rPr>
                <a:t>查看故障影响范围，确定故障处理优先级</a:t>
              </a:r>
            </a:p>
          </p:txBody>
        </p:sp>
      </p:grpSp>
      <p:grpSp>
        <p:nvGrpSpPr>
          <p:cNvPr id="14" name="组合 17"/>
          <p:cNvGrpSpPr>
            <a:grpSpLocks/>
          </p:cNvGrpSpPr>
          <p:nvPr/>
        </p:nvGrpSpPr>
        <p:grpSpPr bwMode="auto">
          <a:xfrm>
            <a:off x="838200" y="1100138"/>
            <a:ext cx="7010400" cy="4876800"/>
            <a:chOff x="685799" y="685800"/>
            <a:chExt cx="7399283" cy="4876800"/>
          </a:xfrm>
        </p:grpSpPr>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9" y="685800"/>
              <a:ext cx="739928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3"/>
            <p:cNvSpPr txBox="1">
              <a:spLocks noChangeArrowheads="1"/>
            </p:cNvSpPr>
            <p:nvPr/>
          </p:nvSpPr>
          <p:spPr bwMode="auto">
            <a:xfrm>
              <a:off x="4224587" y="838200"/>
              <a:ext cx="3647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solidFill>
                    <a:schemeClr val="bg1"/>
                  </a:solidFill>
                  <a:latin typeface="微软雅黑" pitchFamily="34" charset="-122"/>
                  <a:ea typeface="微软雅黑" pitchFamily="34" charset="-122"/>
                </a:rPr>
                <a:t>查看维护记录，寻求相关知识帮助</a:t>
              </a:r>
            </a:p>
          </p:txBody>
        </p:sp>
      </p:grpSp>
      <p:grpSp>
        <p:nvGrpSpPr>
          <p:cNvPr id="17" name="组合 19"/>
          <p:cNvGrpSpPr>
            <a:grpSpLocks/>
          </p:cNvGrpSpPr>
          <p:nvPr/>
        </p:nvGrpSpPr>
        <p:grpSpPr bwMode="auto">
          <a:xfrm>
            <a:off x="1420813" y="1135063"/>
            <a:ext cx="6172200" cy="4876800"/>
            <a:chOff x="1650124" y="1342259"/>
            <a:chExt cx="6172200" cy="4876800"/>
          </a:xfrm>
        </p:grpSpPr>
        <p:pic>
          <p:nvPicPr>
            <p:cNvPr id="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0124" y="1342259"/>
              <a:ext cx="6172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3"/>
            <p:cNvSpPr txBox="1">
              <a:spLocks noChangeArrowheads="1"/>
            </p:cNvSpPr>
            <p:nvPr/>
          </p:nvSpPr>
          <p:spPr bwMode="auto">
            <a:xfrm>
              <a:off x="3352800" y="1981200"/>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solidFill>
                    <a:schemeClr val="bg1"/>
                  </a:solidFill>
                  <a:latin typeface="微软雅黑" pitchFamily="34" charset="-122"/>
                  <a:ea typeface="微软雅黑" pitchFamily="34" charset="-122"/>
                </a:rPr>
                <a:t>排除问题，恢复业务</a:t>
              </a:r>
            </a:p>
          </p:txBody>
        </p:sp>
      </p:grpSp>
    </p:spTree>
    <p:extLst>
      <p:ext uri="{BB962C8B-B14F-4D97-AF65-F5344CB8AC3E}">
        <p14:creationId xmlns:p14="http://schemas.microsoft.com/office/powerpoint/2010/main" val="344057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1000" fill="hold"/>
                                        <p:tgtEl>
                                          <p:spTgt spid="4"/>
                                        </p:tgtEl>
                                      </p:cBhvr>
                                      <p:by x="50000" y="50000"/>
                                    </p:animScale>
                                  </p:childTnLst>
                                </p:cTn>
                              </p:par>
                            </p:childTnLst>
                          </p:cTn>
                        </p:par>
                        <p:par>
                          <p:cTn id="13" fill="hold">
                            <p:stCondLst>
                              <p:cond delay="1000"/>
                            </p:stCondLst>
                            <p:childTnLst>
                              <p:par>
                                <p:cTn id="14" presetID="0" presetClass="path" presetSubtype="0" accel="50000" decel="50000" fill="hold" nodeType="afterEffect">
                                  <p:stCondLst>
                                    <p:cond delay="0"/>
                                  </p:stCondLst>
                                  <p:childTnLst>
                                    <p:animMotion origin="layout" path="M 3.33333E-6 -1.11111E-6 L -0.22917 -0.1868 " pathEditMode="relative" rAng="0" ptsTypes="AA">
                                      <p:cBhvr>
                                        <p:cTn id="15" dur="1000" fill="hold"/>
                                        <p:tgtEl>
                                          <p:spTgt spid="4"/>
                                        </p:tgtEl>
                                        <p:attrNameLst>
                                          <p:attrName>ppt_x</p:attrName>
                                          <p:attrName>ppt_y</p:attrName>
                                        </p:attrNameLst>
                                      </p:cBhvr>
                                      <p:rCtr x="-11458" y="-9352"/>
                                    </p:animMotion>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1000" fill="hold"/>
                                        <p:tgtEl>
                                          <p:spTgt spid="11"/>
                                        </p:tgtEl>
                                      </p:cBhvr>
                                      <p:by x="50000" y="50000"/>
                                    </p:animScale>
                                  </p:childTnLst>
                                </p:cTn>
                              </p:par>
                            </p:childTnLst>
                          </p:cTn>
                        </p:par>
                        <p:par>
                          <p:cTn id="26" fill="hold">
                            <p:stCondLst>
                              <p:cond delay="1000"/>
                            </p:stCondLst>
                            <p:childTnLst>
                              <p:par>
                                <p:cTn id="27" presetID="0" presetClass="path" presetSubtype="0" accel="50000" decel="50000" fill="hold" nodeType="afterEffect">
                                  <p:stCondLst>
                                    <p:cond delay="0"/>
                                  </p:stCondLst>
                                  <p:childTnLst>
                                    <p:animMotion origin="layout" path="M 3.33333E-6 3.33333E-6 L 0.21667 -0.2 " pathEditMode="relative" ptsTypes="AA">
                                      <p:cBhvr>
                                        <p:cTn id="28" dur="1000" fill="hold"/>
                                        <p:tgtEl>
                                          <p:spTgt spid="11"/>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1000" fill="hold"/>
                                        <p:tgtEl>
                                          <p:spTgt spid="14"/>
                                        </p:tgtEl>
                                      </p:cBhvr>
                                      <p:by x="50000" y="50000"/>
                                    </p:animScale>
                                  </p:childTnLst>
                                </p:cTn>
                              </p:par>
                            </p:childTnLst>
                          </p:cTn>
                        </p:par>
                        <p:par>
                          <p:cTn id="39" fill="hold">
                            <p:stCondLst>
                              <p:cond delay="1000"/>
                            </p:stCondLst>
                            <p:childTnLst>
                              <p:par>
                                <p:cTn id="40" presetID="0" presetClass="path" presetSubtype="0" accel="50000" decel="50000" fill="hold" nodeType="afterEffect">
                                  <p:stCondLst>
                                    <p:cond delay="0"/>
                                  </p:stCondLst>
                                  <p:childTnLst>
                                    <p:animMotion origin="layout" path="M -2.77778E-6 -4.44444E-6 L -0.225 0.16667 " pathEditMode="relative" ptsTypes="AA">
                                      <p:cBhvr>
                                        <p:cTn id="41" dur="1000" fill="hold"/>
                                        <p:tgtEl>
                                          <p:spTgt spid="14"/>
                                        </p:tgtEl>
                                        <p:attrNameLst>
                                          <p:attrName>ppt_x</p:attrName>
                                          <p:attrName>ppt_y</p:attrName>
                                        </p:attrNameLst>
                                      </p:cBhvr>
                                    </p:animMotion>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1000" fill="hold"/>
                                        <p:tgtEl>
                                          <p:spTgt spid="17"/>
                                        </p:tgtEl>
                                      </p:cBhvr>
                                      <p:by x="50000" y="50000"/>
                                    </p:animScale>
                                  </p:childTnLst>
                                </p:cTn>
                              </p:par>
                            </p:childTnLst>
                          </p:cTn>
                        </p:par>
                        <p:par>
                          <p:cTn id="52" fill="hold">
                            <p:stCondLst>
                              <p:cond delay="1000"/>
                            </p:stCondLst>
                            <p:childTnLst>
                              <p:par>
                                <p:cTn id="53" presetID="0" presetClass="path" presetSubtype="0" accel="50000" decel="50000" fill="hold" nodeType="afterEffect">
                                  <p:stCondLst>
                                    <p:cond delay="0"/>
                                  </p:stCondLst>
                                  <p:childTnLst>
                                    <p:animMotion origin="layout" path="M 3.33333E-6 3.33333E-6 L 0.12916 0.16666 " pathEditMode="relative" rAng="0" ptsTypes="AA">
                                      <p:cBhvr>
                                        <p:cTn id="54" dur="1000" fill="hold"/>
                                        <p:tgtEl>
                                          <p:spTgt spid="17"/>
                                        </p:tgtEl>
                                        <p:attrNameLst>
                                          <p:attrName>ppt_x</p:attrName>
                                          <p:attrName>ppt_y</p:attrName>
                                        </p:attrNameLst>
                                      </p:cBhvr>
                                      <p:rCtr x="6458" y="8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normAutofit/>
          </a:bodyPr>
          <a:lstStyle/>
          <a:p>
            <a:r>
              <a:rPr lang="en-US" altLang="zh-CN" dirty="0" smtClean="0"/>
              <a:t>5.</a:t>
            </a:r>
            <a:r>
              <a:rPr lang="zh-CN" altLang="en-US" dirty="0" smtClean="0"/>
              <a:t>做到</a:t>
            </a:r>
            <a:r>
              <a:rPr lang="zh-CN" altLang="en-US" dirty="0"/>
              <a:t>看得见</a:t>
            </a:r>
            <a:r>
              <a:rPr lang="en-US" altLang="zh-CN" dirty="0"/>
              <a:t>IT</a:t>
            </a:r>
            <a:r>
              <a:rPr lang="zh-CN" altLang="en-US" dirty="0"/>
              <a:t>的管理</a:t>
            </a:r>
          </a:p>
        </p:txBody>
      </p:sp>
      <p:pic>
        <p:nvPicPr>
          <p:cNvPr id="4" name="图片 1" descr="机房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363" y="1417638"/>
            <a:ext cx="8459787"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descr="机房2.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1368425"/>
            <a:ext cx="8459787"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机房三.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0363" y="1341438"/>
            <a:ext cx="8459787"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内容占位符 1"/>
          <p:cNvSpPr txBox="1">
            <a:spLocks/>
          </p:cNvSpPr>
          <p:nvPr/>
        </p:nvSpPr>
        <p:spPr bwMode="auto">
          <a:xfrm>
            <a:off x="539750" y="981075"/>
            <a:ext cx="79152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400">
                <a:latin typeface="微软雅黑" pitchFamily="34" charset="-122"/>
                <a:ea typeface="微软雅黑" pitchFamily="34" charset="-122"/>
              </a:rPr>
              <a:t>基础架构可视化管理</a:t>
            </a:r>
          </a:p>
        </p:txBody>
      </p:sp>
    </p:spTree>
    <p:extLst>
      <p:ext uri="{BB962C8B-B14F-4D97-AF65-F5344CB8AC3E}">
        <p14:creationId xmlns:p14="http://schemas.microsoft.com/office/powerpoint/2010/main" val="210223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标题 1"/>
          <p:cNvSpPr>
            <a:spLocks noGrp="1"/>
          </p:cNvSpPr>
          <p:nvPr>
            <p:ph type="title"/>
          </p:nvPr>
        </p:nvSpPr>
        <p:spPr>
          <a:xfrm>
            <a:off x="723900" y="381000"/>
            <a:ext cx="7696200" cy="533400"/>
          </a:xfrm>
        </p:spPr>
        <p:txBody>
          <a:bodyPr>
            <a:normAutofit fontScale="90000"/>
          </a:bodyPr>
          <a:lstStyle/>
          <a:p>
            <a:endParaRPr lang="zh-CN" altLang="en-US" smtClean="0"/>
          </a:p>
        </p:txBody>
      </p:sp>
      <p:sp>
        <p:nvSpPr>
          <p:cNvPr id="26627" name="矩形 3"/>
          <p:cNvSpPr>
            <a:spLocks noChangeArrowheads="1"/>
          </p:cNvSpPr>
          <p:nvPr/>
        </p:nvSpPr>
        <p:spPr bwMode="auto">
          <a:xfrm>
            <a:off x="0" y="0"/>
            <a:ext cx="9144000" cy="6858000"/>
          </a:xfrm>
          <a:prstGeom prst="rect">
            <a:avLst/>
          </a:prstGeom>
          <a:gradFill rotWithShape="1">
            <a:gsLst>
              <a:gs pos="0">
                <a:srgbClr val="770000"/>
              </a:gs>
              <a:gs pos="50000">
                <a:srgbClr val="AD0000"/>
              </a:gs>
              <a:gs pos="100000">
                <a:srgbClr val="FFC000"/>
              </a:gs>
            </a:gsLst>
            <a:lin ang="5400000" scaled="1"/>
          </a:gradFill>
          <a:ln w="9525" algn="ctr">
            <a:solidFill>
              <a:schemeClr val="tx1"/>
            </a:solidFill>
            <a:round/>
            <a:headEnd/>
            <a:tailEnd/>
          </a:ln>
        </p:spPr>
        <p:txBody>
          <a:bodyPr/>
          <a:lstStyle/>
          <a:p>
            <a:pPr eaLnBrk="0" hangingPunct="0"/>
            <a:endParaRPr lang="zh-CN" altLang="en-US"/>
          </a:p>
        </p:txBody>
      </p:sp>
      <p:pic>
        <p:nvPicPr>
          <p:cNvPr id="9" name="Picture 2" descr="C:\Users\Chandler\AppData\Local\Temp\Rar$DR01.160\ScreenShot00055.jpg"/>
          <p:cNvPicPr>
            <a:picLocks noChangeArrowheads="1"/>
          </p:cNvPicPr>
          <p:nvPr/>
        </p:nvPicPr>
        <p:blipFill>
          <a:blip r:embed="rId2" cstate="print"/>
          <a:srcRect/>
          <a:stretch>
            <a:fillRect/>
          </a:stretch>
        </p:blipFill>
        <p:spPr bwMode="auto">
          <a:xfrm>
            <a:off x="1571604" y="1285860"/>
            <a:ext cx="2957508" cy="1944000"/>
          </a:xfrm>
          <a:prstGeom prst="rect">
            <a:avLst/>
          </a:prstGeom>
          <a:noFill/>
          <a:ln w="28575">
            <a:solidFill>
              <a:schemeClr val="bg1"/>
            </a:solidFill>
            <a:miter lim="800000"/>
            <a:headEnd/>
            <a:tailEnd/>
          </a:ln>
          <a:effectLst>
            <a:reflection blurRad="6350" stA="50000" endA="300" endPos="55500" dist="50800" dir="5400000" sy="-100000" algn="bl" rotWithShape="0"/>
          </a:effectLst>
        </p:spPr>
      </p:pic>
      <p:pic>
        <p:nvPicPr>
          <p:cNvPr id="15" name="Picture 4" descr="C:\Users\fuliang\Desktop\IEMC\IEMC\3.jpg"/>
          <p:cNvPicPr>
            <a:picLocks noChangeArrowheads="1"/>
          </p:cNvPicPr>
          <p:nvPr/>
        </p:nvPicPr>
        <p:blipFill>
          <a:blip r:embed="rId3" cstate="print"/>
          <a:srcRect/>
          <a:stretch>
            <a:fillRect/>
          </a:stretch>
        </p:blipFill>
        <p:spPr bwMode="auto">
          <a:xfrm>
            <a:off x="4643438" y="1285860"/>
            <a:ext cx="2956204" cy="1944000"/>
          </a:xfrm>
          <a:prstGeom prst="rect">
            <a:avLst/>
          </a:prstGeom>
          <a:noFill/>
          <a:ln w="28575">
            <a:solidFill>
              <a:schemeClr val="bg1"/>
            </a:solidFill>
            <a:miter lim="800000"/>
            <a:headEnd/>
            <a:tailEnd/>
          </a:ln>
          <a:effectLst>
            <a:reflection blurRad="6350" stA="50000" endA="300" endPos="55500" dist="50800" dir="5400000" sy="-100000" algn="bl" rotWithShape="0"/>
          </a:effectLst>
        </p:spPr>
      </p:pic>
      <p:sp>
        <p:nvSpPr>
          <p:cNvPr id="26631" name="矩形 15"/>
          <p:cNvSpPr>
            <a:spLocks noChangeArrowheads="1"/>
          </p:cNvSpPr>
          <p:nvPr/>
        </p:nvSpPr>
        <p:spPr bwMode="auto">
          <a:xfrm>
            <a:off x="1500188" y="3857625"/>
            <a:ext cx="61436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CN" sz="1400">
                <a:solidFill>
                  <a:schemeClr val="bg1"/>
                </a:solidFill>
                <a:latin typeface="微软雅黑" pitchFamily="34" charset="-122"/>
                <a:ea typeface="微软雅黑" pitchFamily="34" charset="-122"/>
              </a:rPr>
              <a:t>1.</a:t>
            </a:r>
            <a:r>
              <a:rPr lang="zh-CN" altLang="en-US" sz="1400">
                <a:solidFill>
                  <a:schemeClr val="bg1"/>
                </a:solidFill>
                <a:latin typeface="微软雅黑" pitchFamily="34" charset="-122"/>
                <a:ea typeface="微软雅黑" pitchFamily="34" charset="-122"/>
              </a:rPr>
              <a:t>实现温湿度、烟感、水浸、空调、</a:t>
            </a:r>
            <a:r>
              <a:rPr lang="en-US" altLang="zh-CN" sz="1400">
                <a:solidFill>
                  <a:schemeClr val="bg1"/>
                </a:solidFill>
                <a:latin typeface="微软雅黑" pitchFamily="34" charset="-122"/>
                <a:ea typeface="微软雅黑" pitchFamily="34" charset="-122"/>
              </a:rPr>
              <a:t>UPS</a:t>
            </a:r>
            <a:r>
              <a:rPr lang="zh-CN" altLang="en-US" sz="1400">
                <a:solidFill>
                  <a:schemeClr val="bg1"/>
                </a:solidFill>
                <a:latin typeface="微软雅黑" pitchFamily="34" charset="-122"/>
                <a:ea typeface="微软雅黑" pitchFamily="34" charset="-122"/>
              </a:rPr>
              <a:t>的统一监控、展现、告警。</a:t>
            </a:r>
            <a:endParaRPr lang="en-US" altLang="zh-CN" sz="1400">
              <a:solidFill>
                <a:schemeClr val="bg1"/>
              </a:solidFill>
              <a:latin typeface="微软雅黑" pitchFamily="34" charset="-122"/>
              <a:ea typeface="微软雅黑" pitchFamily="34" charset="-122"/>
            </a:endParaRPr>
          </a:p>
          <a:p>
            <a:pPr>
              <a:lnSpc>
                <a:spcPct val="150000"/>
              </a:lnSpc>
            </a:pPr>
            <a:r>
              <a:rPr lang="en-US" altLang="zh-CN" sz="1400">
                <a:solidFill>
                  <a:schemeClr val="bg1"/>
                </a:solidFill>
                <a:latin typeface="微软雅黑" pitchFamily="34" charset="-122"/>
                <a:ea typeface="微软雅黑" pitchFamily="34" charset="-122"/>
              </a:rPr>
              <a:t>2.</a:t>
            </a:r>
            <a:r>
              <a:rPr lang="zh-CN" altLang="en-US" sz="1400">
                <a:solidFill>
                  <a:schemeClr val="bg1"/>
                </a:solidFill>
                <a:latin typeface="微软雅黑" pitchFamily="34" charset="-122"/>
                <a:ea typeface="微软雅黑" pitchFamily="34" charset="-122"/>
              </a:rPr>
              <a:t>机房</a:t>
            </a:r>
            <a:r>
              <a:rPr lang="en-US" altLang="zh-CN" sz="1400">
                <a:solidFill>
                  <a:schemeClr val="bg1"/>
                </a:solidFill>
                <a:latin typeface="微软雅黑" pitchFamily="34" charset="-122"/>
                <a:ea typeface="微软雅黑" pitchFamily="34" charset="-122"/>
              </a:rPr>
              <a:t>3D</a:t>
            </a:r>
            <a:r>
              <a:rPr lang="zh-CN" altLang="en-US" sz="1400">
                <a:solidFill>
                  <a:schemeClr val="bg1"/>
                </a:solidFill>
                <a:latin typeface="微软雅黑" pitchFamily="34" charset="-122"/>
                <a:ea typeface="微软雅黑" pitchFamily="34" charset="-122"/>
              </a:rPr>
              <a:t>视图、机柜视图、机房平面图。</a:t>
            </a:r>
            <a:endParaRPr lang="en-US" altLang="zh-CN" sz="1400">
              <a:solidFill>
                <a:schemeClr val="bg1"/>
              </a:solidFill>
              <a:latin typeface="微软雅黑" pitchFamily="34" charset="-122"/>
              <a:ea typeface="微软雅黑" pitchFamily="34" charset="-122"/>
            </a:endParaRPr>
          </a:p>
          <a:p>
            <a:pPr>
              <a:lnSpc>
                <a:spcPct val="150000"/>
              </a:lnSpc>
            </a:pPr>
            <a:r>
              <a:rPr lang="en-US" altLang="zh-CN" sz="1400">
                <a:solidFill>
                  <a:schemeClr val="bg1"/>
                </a:solidFill>
                <a:latin typeface="微软雅黑" pitchFamily="34" charset="-122"/>
                <a:ea typeface="微软雅黑" pitchFamily="34" charset="-122"/>
              </a:rPr>
              <a:t>3.</a:t>
            </a:r>
            <a:r>
              <a:rPr lang="zh-CN" altLang="en-US" sz="1400">
                <a:solidFill>
                  <a:schemeClr val="bg1"/>
                </a:solidFill>
                <a:latin typeface="微软雅黑" pitchFamily="34" charset="-122"/>
                <a:ea typeface="微软雅黑" pitchFamily="34" charset="-122"/>
              </a:rPr>
              <a:t>多机房分级管理、统一监控展现。</a:t>
            </a:r>
            <a:endParaRPr lang="en-US" altLang="zh-CN" sz="1400">
              <a:solidFill>
                <a:schemeClr val="bg1"/>
              </a:solidFill>
              <a:latin typeface="微软雅黑" pitchFamily="34" charset="-122"/>
              <a:ea typeface="微软雅黑" pitchFamily="34" charset="-122"/>
            </a:endParaRPr>
          </a:p>
          <a:p>
            <a:pPr>
              <a:lnSpc>
                <a:spcPct val="150000"/>
              </a:lnSpc>
            </a:pPr>
            <a:r>
              <a:rPr lang="en-US" altLang="zh-CN" sz="1400">
                <a:solidFill>
                  <a:schemeClr val="bg1"/>
                </a:solidFill>
                <a:latin typeface="微软雅黑" pitchFamily="34" charset="-122"/>
                <a:ea typeface="微软雅黑" pitchFamily="34" charset="-122"/>
              </a:rPr>
              <a:t>4.</a:t>
            </a:r>
            <a:r>
              <a:rPr lang="zh-CN" altLang="en-US" sz="1400">
                <a:solidFill>
                  <a:schemeClr val="bg1"/>
                </a:solidFill>
                <a:latin typeface="微软雅黑" pitchFamily="34" charset="-122"/>
                <a:ea typeface="微软雅黑" pitchFamily="34" charset="-122"/>
              </a:rPr>
              <a:t>与</a:t>
            </a:r>
            <a:r>
              <a:rPr lang="en-US" altLang="zh-CN" sz="1400">
                <a:solidFill>
                  <a:schemeClr val="bg1"/>
                </a:solidFill>
                <a:latin typeface="微软雅黑" pitchFamily="34" charset="-122"/>
                <a:ea typeface="微软雅黑" pitchFamily="34" charset="-122"/>
              </a:rPr>
              <a:t>IT</a:t>
            </a:r>
            <a:r>
              <a:rPr lang="zh-CN" altLang="en-US" sz="1400">
                <a:solidFill>
                  <a:schemeClr val="bg1"/>
                </a:solidFill>
                <a:latin typeface="微软雅黑" pitchFamily="34" charset="-122"/>
                <a:ea typeface="微软雅黑" pitchFamily="34" charset="-122"/>
              </a:rPr>
              <a:t>基础架构管理统一平台。</a:t>
            </a:r>
          </a:p>
        </p:txBody>
      </p:sp>
      <p:sp>
        <p:nvSpPr>
          <p:cNvPr id="8" name="文本占位符 2"/>
          <p:cNvSpPr txBox="1">
            <a:spLocks/>
          </p:cNvSpPr>
          <p:nvPr/>
        </p:nvSpPr>
        <p:spPr>
          <a:xfrm>
            <a:off x="500063" y="214294"/>
            <a:ext cx="8143875" cy="500062"/>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b="1" dirty="0">
                <a:solidFill>
                  <a:schemeClr val="bg1"/>
                </a:solidFill>
                <a:latin typeface="微软雅黑" pitchFamily="34" charset="-122"/>
                <a:ea typeface="微软雅黑" pitchFamily="34" charset="-122"/>
              </a:rPr>
              <a:t>机房管理解决</a:t>
            </a:r>
            <a:r>
              <a:rPr lang="zh-CN" altLang="en-US" b="1" dirty="0" smtClean="0">
                <a:solidFill>
                  <a:schemeClr val="bg1"/>
                </a:solidFill>
                <a:latin typeface="微软雅黑" pitchFamily="34" charset="-122"/>
                <a:ea typeface="微软雅黑" pitchFamily="34" charset="-122"/>
              </a:rPr>
              <a:t>方案</a:t>
            </a:r>
            <a:endParaRPr lang="en-US" altLang="zh-CN"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2662813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zh-CN" altLang="en-US" dirty="0" smtClean="0"/>
              <a:t>六大产品线</a:t>
            </a:r>
            <a:endParaRPr lang="zh-CN" altLang="en-US" dirty="0"/>
          </a:p>
        </p:txBody>
      </p:sp>
      <p:pic>
        <p:nvPicPr>
          <p:cNvPr id="4" name="Picture 2" descr="D:\My Documents\1产品文档\2013年锐捷网络产品系列全家福（大图）.jpg"/>
          <p:cNvPicPr>
            <a:picLocks noChangeAspect="1" noChangeArrowheads="1"/>
          </p:cNvPicPr>
          <p:nvPr/>
        </p:nvPicPr>
        <p:blipFill>
          <a:blip r:embed="rId2" cstate="print"/>
          <a:srcRect l="4462" t="12974" r="4521" b="1976"/>
          <a:stretch>
            <a:fillRect/>
          </a:stretch>
        </p:blipFill>
        <p:spPr bwMode="auto">
          <a:xfrm>
            <a:off x="0" y="898712"/>
            <a:ext cx="9144000" cy="5578288"/>
          </a:xfrm>
          <a:prstGeom prst="rect">
            <a:avLst/>
          </a:prstGeom>
          <a:noFill/>
        </p:spPr>
      </p:pic>
    </p:spTree>
    <p:extLst>
      <p:ext uri="{BB962C8B-B14F-4D97-AF65-F5344CB8AC3E}">
        <p14:creationId xmlns:p14="http://schemas.microsoft.com/office/powerpoint/2010/main" val="28180884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2012年客户\R-锐捷网络\锐捷PPT模板\图片导出\白色封底.png"/>
          <p:cNvPicPr>
            <a:picLocks noChangeAspect="1" noChangeArrowheads="1"/>
          </p:cNvPicPr>
          <p:nvPr/>
        </p:nvPicPr>
        <p:blipFill>
          <a:blip r:embed="rId3" cstate="print"/>
          <a:srcRect/>
          <a:stretch>
            <a:fillRect/>
          </a:stretch>
        </p:blipFill>
        <p:spPr bwMode="auto">
          <a:xfrm>
            <a:off x="0" y="0"/>
            <a:ext cx="9155112" cy="6869113"/>
          </a:xfrm>
          <a:prstGeom prst="rect">
            <a:avLst/>
          </a:prstGeom>
          <a:noFill/>
        </p:spPr>
      </p:pic>
      <p:sp>
        <p:nvSpPr>
          <p:cNvPr id="9" name="TextBox 8"/>
          <p:cNvSpPr txBox="1"/>
          <p:nvPr/>
        </p:nvSpPr>
        <p:spPr>
          <a:xfrm>
            <a:off x="571472" y="2031864"/>
            <a:ext cx="4643470" cy="707886"/>
          </a:xfrm>
          <a:prstGeom prst="rect">
            <a:avLst/>
          </a:prstGeom>
          <a:noFill/>
        </p:spPr>
        <p:txBody>
          <a:bodyPr wrap="square" rtlCol="0">
            <a:spAutoFit/>
          </a:bodyPr>
          <a:lstStyle/>
          <a:p>
            <a:r>
              <a:rPr lang="en-US" altLang="zh-CN" sz="4000" dirty="0" smtClean="0">
                <a:latin typeface="微软雅黑" pitchFamily="34" charset="-122"/>
                <a:ea typeface="微软雅黑" pitchFamily="34" charset="-122"/>
              </a:rPr>
              <a:t>THANKS</a:t>
            </a:r>
            <a:endParaRPr lang="zh-CN" altLang="en-US" sz="4000" dirty="0">
              <a:latin typeface="微软雅黑" pitchFamily="34" charset="-122"/>
              <a:ea typeface="微软雅黑" pitchFamily="34" charset="-122"/>
            </a:endParaRPr>
          </a:p>
        </p:txBody>
      </p:sp>
      <p:sp>
        <p:nvSpPr>
          <p:cNvPr id="10" name="TextBox 9"/>
          <p:cNvSpPr txBox="1"/>
          <p:nvPr/>
        </p:nvSpPr>
        <p:spPr>
          <a:xfrm>
            <a:off x="571472" y="2746244"/>
            <a:ext cx="7215238" cy="1477328"/>
          </a:xfrm>
          <a:prstGeom prst="rect">
            <a:avLst/>
          </a:prstGeom>
          <a:noFill/>
        </p:spPr>
        <p:txBody>
          <a:bodyPr wrap="square" rtlCol="0">
            <a:spAutoFit/>
          </a:bodyPr>
          <a:lstStyle/>
          <a:p>
            <a:pPr>
              <a:lnSpc>
                <a:spcPct val="150000"/>
              </a:lnSpc>
            </a:pPr>
            <a:r>
              <a:rPr lang="zh-CN" altLang="en-US" sz="1200" dirty="0" smtClean="0">
                <a:solidFill>
                  <a:schemeClr val="tx1">
                    <a:lumMod val="85000"/>
                    <a:lumOff val="15000"/>
                  </a:schemeClr>
                </a:solidFill>
                <a:latin typeface="微软雅黑" pitchFamily="34" charset="-122"/>
                <a:ea typeface="微软雅黑" pitchFamily="34" charset="-122"/>
              </a:rPr>
              <a:t>星网锐捷网络有限公司</a:t>
            </a:r>
          </a:p>
          <a:p>
            <a:pPr>
              <a:lnSpc>
                <a:spcPct val="150000"/>
              </a:lnSpc>
            </a:pPr>
            <a:r>
              <a:rPr lang="zh-CN" altLang="en-US" sz="1200" dirty="0" smtClean="0">
                <a:solidFill>
                  <a:schemeClr val="tx1">
                    <a:lumMod val="50000"/>
                    <a:lumOff val="50000"/>
                  </a:schemeClr>
                </a:solidFill>
                <a:latin typeface="微软雅黑" pitchFamily="34" charset="-122"/>
                <a:ea typeface="微软雅黑" pitchFamily="34" charset="-122"/>
              </a:rPr>
              <a:t>地址：北京海淀区复兴路</a:t>
            </a:r>
            <a:r>
              <a:rPr lang="en-US" altLang="zh-CN" sz="1200" dirty="0" smtClean="0">
                <a:solidFill>
                  <a:schemeClr val="tx1">
                    <a:lumMod val="50000"/>
                    <a:lumOff val="50000"/>
                  </a:schemeClr>
                </a:solidFill>
                <a:latin typeface="微软雅黑" pitchFamily="34" charset="-122"/>
                <a:ea typeface="微软雅黑" pitchFamily="34" charset="-122"/>
              </a:rPr>
              <a:t>29</a:t>
            </a:r>
            <a:r>
              <a:rPr lang="zh-CN" altLang="en-US" sz="1200" dirty="0" smtClean="0">
                <a:solidFill>
                  <a:schemeClr val="tx1">
                    <a:lumMod val="50000"/>
                    <a:lumOff val="50000"/>
                  </a:schemeClr>
                </a:solidFill>
                <a:latin typeface="微软雅黑" pitchFamily="34" charset="-122"/>
                <a:ea typeface="微软雅黑" pitchFamily="34" charset="-122"/>
              </a:rPr>
              <a:t>号中意鹏奥大厦东塔</a:t>
            </a:r>
            <a:r>
              <a:rPr lang="en-US" altLang="zh-CN" sz="1200" dirty="0" smtClean="0">
                <a:solidFill>
                  <a:schemeClr val="tx1">
                    <a:lumMod val="50000"/>
                    <a:lumOff val="50000"/>
                  </a:schemeClr>
                </a:solidFill>
                <a:latin typeface="微软雅黑" pitchFamily="34" charset="-122"/>
                <a:ea typeface="微软雅黑" pitchFamily="34" charset="-122"/>
              </a:rPr>
              <a:t>A</a:t>
            </a:r>
            <a:r>
              <a:rPr lang="zh-CN" altLang="en-US" sz="1200" dirty="0" smtClean="0">
                <a:solidFill>
                  <a:schemeClr val="tx1">
                    <a:lumMod val="50000"/>
                    <a:lumOff val="50000"/>
                  </a:schemeClr>
                </a:solidFill>
                <a:latin typeface="微软雅黑" pitchFamily="34" charset="-122"/>
                <a:ea typeface="微软雅黑" pitchFamily="34" charset="-122"/>
              </a:rPr>
              <a:t>座</a:t>
            </a:r>
            <a:r>
              <a:rPr lang="en-US" altLang="zh-CN" sz="1200" dirty="0" smtClean="0">
                <a:solidFill>
                  <a:schemeClr val="tx1">
                    <a:lumMod val="50000"/>
                    <a:lumOff val="50000"/>
                  </a:schemeClr>
                </a:solidFill>
                <a:latin typeface="微软雅黑" pitchFamily="34" charset="-122"/>
                <a:ea typeface="微软雅黑" pitchFamily="34" charset="-122"/>
              </a:rPr>
              <a:t>11</a:t>
            </a:r>
            <a:r>
              <a:rPr lang="zh-CN" altLang="en-US" sz="1200" dirty="0" smtClean="0">
                <a:solidFill>
                  <a:schemeClr val="tx1">
                    <a:lumMod val="50000"/>
                    <a:lumOff val="50000"/>
                  </a:schemeClr>
                </a:solidFill>
                <a:latin typeface="微软雅黑" pitchFamily="34" charset="-122"/>
                <a:ea typeface="微软雅黑" pitchFamily="34" charset="-122"/>
              </a:rPr>
              <a:t>层   邮编：</a:t>
            </a:r>
            <a:r>
              <a:rPr lang="en-US" altLang="zh-CN" sz="1200" dirty="0" smtClean="0">
                <a:solidFill>
                  <a:schemeClr val="tx1">
                    <a:lumMod val="50000"/>
                    <a:lumOff val="50000"/>
                  </a:schemeClr>
                </a:solidFill>
                <a:latin typeface="微软雅黑" pitchFamily="34" charset="-122"/>
                <a:ea typeface="微软雅黑" pitchFamily="34" charset="-122"/>
              </a:rPr>
              <a:t>100036</a:t>
            </a:r>
          </a:p>
          <a:p>
            <a:pPr>
              <a:lnSpc>
                <a:spcPct val="150000"/>
              </a:lnSpc>
            </a:pPr>
            <a:r>
              <a:rPr lang="en-US" altLang="zh-CN" sz="1200" dirty="0" smtClean="0">
                <a:solidFill>
                  <a:schemeClr val="tx1">
                    <a:lumMod val="50000"/>
                    <a:lumOff val="50000"/>
                  </a:schemeClr>
                </a:solidFill>
                <a:latin typeface="微软雅黑" pitchFamily="34" charset="-122"/>
                <a:ea typeface="微软雅黑" pitchFamily="34" charset="-122"/>
              </a:rPr>
              <a:t>Office Tel: 010-51715999     Fax: 010-51413399</a:t>
            </a:r>
          </a:p>
          <a:p>
            <a:pPr>
              <a:lnSpc>
                <a:spcPct val="150000"/>
              </a:lnSpc>
            </a:pPr>
            <a:endParaRPr lang="en-US" altLang="zh-CN" sz="1200" dirty="0" smtClean="0">
              <a:solidFill>
                <a:schemeClr val="tx1">
                  <a:lumMod val="50000"/>
                  <a:lumOff val="50000"/>
                </a:schemeClr>
              </a:solidFill>
              <a:latin typeface="微软雅黑" pitchFamily="34" charset="-122"/>
              <a:ea typeface="微软雅黑" pitchFamily="34" charset="-122"/>
            </a:endParaRPr>
          </a:p>
          <a:p>
            <a:pPr>
              <a:lnSpc>
                <a:spcPct val="150000"/>
              </a:lnSpc>
            </a:pPr>
            <a:r>
              <a:rPr lang="en-US" altLang="zh-CN" sz="1200" dirty="0" smtClean="0">
                <a:solidFill>
                  <a:schemeClr val="tx1">
                    <a:lumMod val="50000"/>
                    <a:lumOff val="50000"/>
                  </a:schemeClr>
                </a:solidFill>
                <a:latin typeface="微软雅黑" pitchFamily="34" charset="-122"/>
                <a:ea typeface="微软雅黑" pitchFamily="34" charset="-122"/>
              </a:rPr>
              <a:t>www.ruijie.com.cn </a:t>
            </a:r>
            <a:endParaRPr lang="zh-CN" altLang="en-US" sz="1200" dirty="0" smtClean="0">
              <a:solidFill>
                <a:schemeClr val="tx1">
                  <a:lumMod val="50000"/>
                  <a:lumOff val="50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zh-CN" altLang="en-US" dirty="0" smtClean="0"/>
              <a:t>公司规模</a:t>
            </a:r>
            <a:endParaRPr lang="zh-CN" altLang="en-US" dirty="0"/>
          </a:p>
        </p:txBody>
      </p:sp>
      <p:sp>
        <p:nvSpPr>
          <p:cNvPr id="4" name="灯片编号占位符 3"/>
          <p:cNvSpPr txBox="1">
            <a:spLocks/>
          </p:cNvSpPr>
          <p:nvPr/>
        </p:nvSpPr>
        <p:spPr bwMode="auto">
          <a:xfrm>
            <a:off x="1600200" y="6400800"/>
            <a:ext cx="914400" cy="381000"/>
          </a:xfrm>
          <a:prstGeom prst="rect">
            <a:avLst/>
          </a:prstGeom>
          <a:ln>
            <a:miter lim="800000"/>
            <a:headEnd/>
            <a:tailEnd/>
          </a:ln>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mtClean="0"/>
              <a:t>Page</a:t>
            </a:r>
            <a:fld id="{2E4821AD-C21F-4975-A5DC-17E10EA60523}" type="slidenum">
              <a:rPr lang="zh-CN" altLang="en-US" smtClean="0"/>
              <a:pPr>
                <a:defRPr/>
              </a:pPr>
              <a:t>5</a:t>
            </a:fld>
            <a:endParaRPr lang="zh-CN" altLang="en-US"/>
          </a:p>
        </p:txBody>
      </p:sp>
      <p:sp>
        <p:nvSpPr>
          <p:cNvPr id="5" name="Rectangle 11"/>
          <p:cNvSpPr>
            <a:spLocks noChangeArrowheads="1"/>
          </p:cNvSpPr>
          <p:nvPr/>
        </p:nvSpPr>
        <p:spPr bwMode="auto">
          <a:xfrm>
            <a:off x="6635750" y="4235450"/>
            <a:ext cx="1954213"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0" fontAlgn="base" hangingPunct="0">
              <a:lnSpc>
                <a:spcPct val="120000"/>
              </a:lnSpc>
              <a:spcBef>
                <a:spcPct val="50000"/>
              </a:spcBef>
              <a:spcAft>
                <a:spcPct val="0"/>
              </a:spcAft>
              <a:buFont typeface="Wingdings" pitchFamily="2" charset="2"/>
              <a:buChar char="n"/>
            </a:pPr>
            <a:endParaRPr kumimoji="1" lang="en-US" altLang="zh-CN" b="1" smtClean="0">
              <a:solidFill>
                <a:srgbClr val="000000"/>
              </a:solidFill>
              <a:latin typeface="微软雅黑" pitchFamily="34" charset="-122"/>
              <a:ea typeface="微软雅黑" pitchFamily="34" charset="-122"/>
            </a:endParaRPr>
          </a:p>
        </p:txBody>
      </p:sp>
      <p:pic>
        <p:nvPicPr>
          <p:cNvPr id="6" name="Picture 19" descr="地图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7359"/>
          <a:stretch>
            <a:fillRect/>
          </a:stretch>
        </p:blipFill>
        <p:spPr bwMode="auto">
          <a:xfrm>
            <a:off x="-304800" y="762000"/>
            <a:ext cx="6667500"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45"/>
          <p:cNvGrpSpPr>
            <a:grpSpLocks/>
          </p:cNvGrpSpPr>
          <p:nvPr/>
        </p:nvGrpSpPr>
        <p:grpSpPr bwMode="auto">
          <a:xfrm>
            <a:off x="5426075" y="1541463"/>
            <a:ext cx="866775" cy="233362"/>
            <a:chOff x="4808" y="1071"/>
            <a:chExt cx="566" cy="154"/>
          </a:xfrm>
        </p:grpSpPr>
        <p:pic>
          <p:nvPicPr>
            <p:cNvPr id="8" name="Picture 46"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7"/>
            <p:cNvSpPr txBox="1">
              <a:spLocks noChangeArrowheads="1"/>
            </p:cNvSpPr>
            <p:nvPr/>
          </p:nvSpPr>
          <p:spPr bwMode="auto">
            <a:xfrm>
              <a:off x="4830" y="1071"/>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哈尔滨</a:t>
              </a:r>
            </a:p>
          </p:txBody>
        </p:sp>
      </p:grpSp>
      <p:grpSp>
        <p:nvGrpSpPr>
          <p:cNvPr id="10" name="Group 48"/>
          <p:cNvGrpSpPr>
            <a:grpSpLocks/>
          </p:cNvGrpSpPr>
          <p:nvPr/>
        </p:nvGrpSpPr>
        <p:grpSpPr bwMode="auto">
          <a:xfrm>
            <a:off x="5527675" y="1957388"/>
            <a:ext cx="903288" cy="233362"/>
            <a:chOff x="4875" y="1253"/>
            <a:chExt cx="590" cy="154"/>
          </a:xfrm>
        </p:grpSpPr>
        <p:pic>
          <p:nvPicPr>
            <p:cNvPr id="11" name="Picture 49"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5" y="1298"/>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0"/>
            <p:cNvSpPr txBox="1">
              <a:spLocks noChangeArrowheads="1"/>
            </p:cNvSpPr>
            <p:nvPr/>
          </p:nvSpPr>
          <p:spPr bwMode="auto">
            <a:xfrm>
              <a:off x="4921" y="1253"/>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长春</a:t>
              </a:r>
            </a:p>
          </p:txBody>
        </p:sp>
      </p:grpSp>
      <p:grpSp>
        <p:nvGrpSpPr>
          <p:cNvPr id="13" name="Group 51"/>
          <p:cNvGrpSpPr>
            <a:grpSpLocks/>
          </p:cNvGrpSpPr>
          <p:nvPr/>
        </p:nvGrpSpPr>
        <p:grpSpPr bwMode="auto">
          <a:xfrm>
            <a:off x="5356225" y="2409825"/>
            <a:ext cx="866775" cy="233363"/>
            <a:chOff x="4808" y="1071"/>
            <a:chExt cx="566" cy="154"/>
          </a:xfrm>
        </p:grpSpPr>
        <p:pic>
          <p:nvPicPr>
            <p:cNvPr id="14" name="Picture 52"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3"/>
            <p:cNvSpPr txBox="1">
              <a:spLocks noChangeArrowheads="1"/>
            </p:cNvSpPr>
            <p:nvPr/>
          </p:nvSpPr>
          <p:spPr bwMode="auto">
            <a:xfrm>
              <a:off x="4830" y="1071"/>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沈阳</a:t>
              </a:r>
            </a:p>
          </p:txBody>
        </p:sp>
      </p:grpSp>
      <p:grpSp>
        <p:nvGrpSpPr>
          <p:cNvPr id="16" name="Group 54"/>
          <p:cNvGrpSpPr>
            <a:grpSpLocks/>
          </p:cNvGrpSpPr>
          <p:nvPr/>
        </p:nvGrpSpPr>
        <p:grpSpPr bwMode="auto">
          <a:xfrm>
            <a:off x="3862388" y="2643188"/>
            <a:ext cx="866775" cy="233362"/>
            <a:chOff x="4808" y="1071"/>
            <a:chExt cx="566" cy="154"/>
          </a:xfrm>
        </p:grpSpPr>
        <p:pic>
          <p:nvPicPr>
            <p:cNvPr id="17" name="Picture 55"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6"/>
            <p:cNvSpPr txBox="1">
              <a:spLocks noChangeArrowheads="1"/>
            </p:cNvSpPr>
            <p:nvPr/>
          </p:nvSpPr>
          <p:spPr bwMode="auto">
            <a:xfrm>
              <a:off x="4830" y="1071"/>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呼和浩特</a:t>
              </a:r>
            </a:p>
          </p:txBody>
        </p:sp>
      </p:grpSp>
      <p:grpSp>
        <p:nvGrpSpPr>
          <p:cNvPr id="19" name="Group 57"/>
          <p:cNvGrpSpPr>
            <a:grpSpLocks/>
          </p:cNvGrpSpPr>
          <p:nvPr/>
        </p:nvGrpSpPr>
        <p:grpSpPr bwMode="auto">
          <a:xfrm>
            <a:off x="5321300" y="2781300"/>
            <a:ext cx="866775" cy="233363"/>
            <a:chOff x="4808" y="1071"/>
            <a:chExt cx="566" cy="154"/>
          </a:xfrm>
        </p:grpSpPr>
        <p:pic>
          <p:nvPicPr>
            <p:cNvPr id="20" name="Picture 58"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59"/>
            <p:cNvSpPr txBox="1">
              <a:spLocks noChangeArrowheads="1"/>
            </p:cNvSpPr>
            <p:nvPr/>
          </p:nvSpPr>
          <p:spPr bwMode="auto">
            <a:xfrm>
              <a:off x="4830" y="1071"/>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dirty="0">
                  <a:solidFill>
                    <a:srgbClr val="CC0000"/>
                  </a:solidFill>
                  <a:latin typeface="Times New Roman" pitchFamily="18" charset="0"/>
                  <a:ea typeface="华文细黑" pitchFamily="2" charset="-122"/>
                </a:rPr>
                <a:t>大连</a:t>
              </a:r>
            </a:p>
          </p:txBody>
        </p:sp>
      </p:grpSp>
      <p:grpSp>
        <p:nvGrpSpPr>
          <p:cNvPr id="22" name="Group 60"/>
          <p:cNvGrpSpPr>
            <a:grpSpLocks/>
          </p:cNvGrpSpPr>
          <p:nvPr/>
        </p:nvGrpSpPr>
        <p:grpSpPr bwMode="auto">
          <a:xfrm>
            <a:off x="4765675" y="2616200"/>
            <a:ext cx="866775" cy="233363"/>
            <a:chOff x="4808" y="1071"/>
            <a:chExt cx="566" cy="154"/>
          </a:xfrm>
        </p:grpSpPr>
        <p:pic>
          <p:nvPicPr>
            <p:cNvPr id="23" name="Picture 61"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62"/>
            <p:cNvSpPr txBox="1">
              <a:spLocks noChangeArrowheads="1"/>
            </p:cNvSpPr>
            <p:nvPr/>
          </p:nvSpPr>
          <p:spPr bwMode="auto">
            <a:xfrm>
              <a:off x="4830" y="1071"/>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唐山</a:t>
              </a:r>
            </a:p>
          </p:txBody>
        </p:sp>
      </p:grpSp>
      <p:pic>
        <p:nvPicPr>
          <p:cNvPr id="25" name="Picture 15" descr="方"/>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33938" y="2849563"/>
            <a:ext cx="69850"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70"/>
          <p:cNvGrpSpPr>
            <a:grpSpLocks/>
          </p:cNvGrpSpPr>
          <p:nvPr/>
        </p:nvGrpSpPr>
        <p:grpSpPr bwMode="auto">
          <a:xfrm>
            <a:off x="4848225" y="2814638"/>
            <a:ext cx="866775" cy="233362"/>
            <a:chOff x="4808" y="1071"/>
            <a:chExt cx="566" cy="154"/>
          </a:xfrm>
        </p:grpSpPr>
        <p:pic>
          <p:nvPicPr>
            <p:cNvPr id="27" name="Picture 71"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72"/>
            <p:cNvSpPr txBox="1">
              <a:spLocks noChangeArrowheads="1"/>
            </p:cNvSpPr>
            <p:nvPr/>
          </p:nvSpPr>
          <p:spPr bwMode="auto">
            <a:xfrm>
              <a:off x="4830" y="1071"/>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天津</a:t>
              </a:r>
            </a:p>
          </p:txBody>
        </p:sp>
      </p:grpSp>
      <p:grpSp>
        <p:nvGrpSpPr>
          <p:cNvPr id="29" name="Group 173"/>
          <p:cNvGrpSpPr>
            <a:grpSpLocks/>
          </p:cNvGrpSpPr>
          <p:nvPr/>
        </p:nvGrpSpPr>
        <p:grpSpPr bwMode="auto">
          <a:xfrm>
            <a:off x="3001963" y="4578350"/>
            <a:ext cx="3054350" cy="1266825"/>
            <a:chOff x="3198" y="3203"/>
            <a:chExt cx="1995" cy="835"/>
          </a:xfrm>
        </p:grpSpPr>
        <p:grpSp>
          <p:nvGrpSpPr>
            <p:cNvPr id="30" name="Group 101"/>
            <p:cNvGrpSpPr>
              <a:grpSpLocks/>
            </p:cNvGrpSpPr>
            <p:nvPr/>
          </p:nvGrpSpPr>
          <p:grpSpPr bwMode="auto">
            <a:xfrm>
              <a:off x="4627" y="3203"/>
              <a:ext cx="566" cy="154"/>
              <a:chOff x="4808" y="1071"/>
              <a:chExt cx="566" cy="154"/>
            </a:xfrm>
          </p:grpSpPr>
          <p:pic>
            <p:nvPicPr>
              <p:cNvPr id="56" name="Picture 102"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 Box 103"/>
              <p:cNvSpPr txBox="1">
                <a:spLocks noChangeArrowheads="1"/>
              </p:cNvSpPr>
              <p:nvPr/>
            </p:nvSpPr>
            <p:spPr bwMode="auto">
              <a:xfrm>
                <a:off x="4830" y="1071"/>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福州</a:t>
                </a:r>
              </a:p>
            </p:txBody>
          </p:sp>
        </p:grpSp>
        <p:grpSp>
          <p:nvGrpSpPr>
            <p:cNvPr id="31" name="Group 104"/>
            <p:cNvGrpSpPr>
              <a:grpSpLocks/>
            </p:cNvGrpSpPr>
            <p:nvPr/>
          </p:nvGrpSpPr>
          <p:grpSpPr bwMode="auto">
            <a:xfrm>
              <a:off x="4604" y="3367"/>
              <a:ext cx="566" cy="154"/>
              <a:chOff x="4808" y="1071"/>
              <a:chExt cx="566" cy="154"/>
            </a:xfrm>
          </p:grpSpPr>
          <p:pic>
            <p:nvPicPr>
              <p:cNvPr id="54" name="Picture 105"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106"/>
              <p:cNvSpPr txBox="1">
                <a:spLocks noChangeArrowheads="1"/>
              </p:cNvSpPr>
              <p:nvPr/>
            </p:nvSpPr>
            <p:spPr bwMode="auto">
              <a:xfrm>
                <a:off x="4830" y="1071"/>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厦门</a:t>
                </a:r>
              </a:p>
            </p:txBody>
          </p:sp>
        </p:grpSp>
        <p:grpSp>
          <p:nvGrpSpPr>
            <p:cNvPr id="32" name="Group 108"/>
            <p:cNvGrpSpPr>
              <a:grpSpLocks/>
            </p:cNvGrpSpPr>
            <p:nvPr/>
          </p:nvGrpSpPr>
          <p:grpSpPr bwMode="auto">
            <a:xfrm>
              <a:off x="4286" y="3475"/>
              <a:ext cx="566" cy="154"/>
              <a:chOff x="4808" y="1071"/>
              <a:chExt cx="566" cy="154"/>
            </a:xfrm>
          </p:grpSpPr>
          <p:pic>
            <p:nvPicPr>
              <p:cNvPr id="52" name="Picture 109"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 Box 110"/>
              <p:cNvSpPr txBox="1">
                <a:spLocks noChangeArrowheads="1"/>
              </p:cNvSpPr>
              <p:nvPr/>
            </p:nvSpPr>
            <p:spPr bwMode="auto">
              <a:xfrm>
                <a:off x="4822" y="1071"/>
                <a:ext cx="537"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广州</a:t>
                </a:r>
              </a:p>
            </p:txBody>
          </p:sp>
        </p:grpSp>
        <p:grpSp>
          <p:nvGrpSpPr>
            <p:cNvPr id="33" name="Group 111"/>
            <p:cNvGrpSpPr>
              <a:grpSpLocks/>
            </p:cNvGrpSpPr>
            <p:nvPr/>
          </p:nvGrpSpPr>
          <p:grpSpPr bwMode="auto">
            <a:xfrm>
              <a:off x="4332" y="3594"/>
              <a:ext cx="566" cy="154"/>
              <a:chOff x="4808" y="1071"/>
              <a:chExt cx="566" cy="154"/>
            </a:xfrm>
          </p:grpSpPr>
          <p:pic>
            <p:nvPicPr>
              <p:cNvPr id="50" name="Picture 112"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 Box 113"/>
              <p:cNvSpPr txBox="1">
                <a:spLocks noChangeArrowheads="1"/>
              </p:cNvSpPr>
              <p:nvPr/>
            </p:nvSpPr>
            <p:spPr bwMode="auto">
              <a:xfrm>
                <a:off x="4830" y="1071"/>
                <a:ext cx="530"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深圳</a:t>
                </a:r>
              </a:p>
            </p:txBody>
          </p:sp>
        </p:grpSp>
        <p:grpSp>
          <p:nvGrpSpPr>
            <p:cNvPr id="34" name="Group 114"/>
            <p:cNvGrpSpPr>
              <a:grpSpLocks/>
            </p:cNvGrpSpPr>
            <p:nvPr/>
          </p:nvGrpSpPr>
          <p:grpSpPr bwMode="auto">
            <a:xfrm>
              <a:off x="4286" y="3730"/>
              <a:ext cx="566" cy="154"/>
              <a:chOff x="4808" y="1071"/>
              <a:chExt cx="566" cy="154"/>
            </a:xfrm>
          </p:grpSpPr>
          <p:pic>
            <p:nvPicPr>
              <p:cNvPr id="48" name="Picture 115"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116"/>
              <p:cNvSpPr txBox="1">
                <a:spLocks noChangeArrowheads="1"/>
              </p:cNvSpPr>
              <p:nvPr/>
            </p:nvSpPr>
            <p:spPr bwMode="auto">
              <a:xfrm>
                <a:off x="4822" y="1071"/>
                <a:ext cx="537"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香港</a:t>
                </a:r>
              </a:p>
            </p:txBody>
          </p:sp>
        </p:grpSp>
        <p:grpSp>
          <p:nvGrpSpPr>
            <p:cNvPr id="35" name="Group 117"/>
            <p:cNvGrpSpPr>
              <a:grpSpLocks/>
            </p:cNvGrpSpPr>
            <p:nvPr/>
          </p:nvGrpSpPr>
          <p:grpSpPr bwMode="auto">
            <a:xfrm>
              <a:off x="3878" y="3521"/>
              <a:ext cx="566" cy="154"/>
              <a:chOff x="4808" y="1071"/>
              <a:chExt cx="566" cy="154"/>
            </a:xfrm>
          </p:grpSpPr>
          <p:pic>
            <p:nvPicPr>
              <p:cNvPr id="46" name="Picture 118"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19"/>
              <p:cNvSpPr txBox="1">
                <a:spLocks noChangeArrowheads="1"/>
              </p:cNvSpPr>
              <p:nvPr/>
            </p:nvSpPr>
            <p:spPr bwMode="auto">
              <a:xfrm>
                <a:off x="4830" y="1071"/>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南宁</a:t>
                </a:r>
              </a:p>
            </p:txBody>
          </p:sp>
        </p:grpSp>
        <p:grpSp>
          <p:nvGrpSpPr>
            <p:cNvPr id="36" name="Group 120"/>
            <p:cNvGrpSpPr>
              <a:grpSpLocks/>
            </p:cNvGrpSpPr>
            <p:nvPr/>
          </p:nvGrpSpPr>
          <p:grpSpPr bwMode="auto">
            <a:xfrm>
              <a:off x="3198" y="3385"/>
              <a:ext cx="566" cy="154"/>
              <a:chOff x="4808" y="1071"/>
              <a:chExt cx="566" cy="154"/>
            </a:xfrm>
          </p:grpSpPr>
          <p:pic>
            <p:nvPicPr>
              <p:cNvPr id="44" name="Picture 121"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122"/>
              <p:cNvSpPr txBox="1">
                <a:spLocks noChangeArrowheads="1"/>
              </p:cNvSpPr>
              <p:nvPr/>
            </p:nvSpPr>
            <p:spPr bwMode="auto">
              <a:xfrm>
                <a:off x="4830" y="1071"/>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昆明</a:t>
                </a:r>
              </a:p>
            </p:txBody>
          </p:sp>
        </p:grpSp>
        <p:grpSp>
          <p:nvGrpSpPr>
            <p:cNvPr id="37" name="Group 123"/>
            <p:cNvGrpSpPr>
              <a:grpSpLocks/>
            </p:cNvGrpSpPr>
            <p:nvPr/>
          </p:nvGrpSpPr>
          <p:grpSpPr bwMode="auto">
            <a:xfrm>
              <a:off x="3606" y="3203"/>
              <a:ext cx="566" cy="154"/>
              <a:chOff x="4808" y="1071"/>
              <a:chExt cx="566" cy="154"/>
            </a:xfrm>
          </p:grpSpPr>
          <p:pic>
            <p:nvPicPr>
              <p:cNvPr id="42" name="Picture 124"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125"/>
              <p:cNvSpPr txBox="1">
                <a:spLocks noChangeArrowheads="1"/>
              </p:cNvSpPr>
              <p:nvPr/>
            </p:nvSpPr>
            <p:spPr bwMode="auto">
              <a:xfrm>
                <a:off x="4822" y="1071"/>
                <a:ext cx="537"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贵阳</a:t>
                </a:r>
              </a:p>
            </p:txBody>
          </p:sp>
        </p:grpSp>
        <p:pic>
          <p:nvPicPr>
            <p:cNvPr id="38" name="Picture 15" descr="方"/>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94" y="3203"/>
              <a:ext cx="45"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154"/>
            <p:cNvGrpSpPr>
              <a:grpSpLocks/>
            </p:cNvGrpSpPr>
            <p:nvPr/>
          </p:nvGrpSpPr>
          <p:grpSpPr bwMode="auto">
            <a:xfrm>
              <a:off x="4038" y="3884"/>
              <a:ext cx="566" cy="154"/>
              <a:chOff x="4808" y="1071"/>
              <a:chExt cx="566" cy="154"/>
            </a:xfrm>
          </p:grpSpPr>
          <p:pic>
            <p:nvPicPr>
              <p:cNvPr id="40" name="Picture 155"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56"/>
              <p:cNvSpPr txBox="1">
                <a:spLocks noChangeArrowheads="1"/>
              </p:cNvSpPr>
              <p:nvPr/>
            </p:nvSpPr>
            <p:spPr bwMode="auto">
              <a:xfrm>
                <a:off x="4830" y="1071"/>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海南</a:t>
                </a:r>
              </a:p>
            </p:txBody>
          </p:sp>
        </p:grpSp>
      </p:grpSp>
      <p:grpSp>
        <p:nvGrpSpPr>
          <p:cNvPr id="58" name="Group 172"/>
          <p:cNvGrpSpPr>
            <a:grpSpLocks/>
          </p:cNvGrpSpPr>
          <p:nvPr/>
        </p:nvGrpSpPr>
        <p:grpSpPr bwMode="auto">
          <a:xfrm>
            <a:off x="1454150" y="2259013"/>
            <a:ext cx="4967288" cy="2501900"/>
            <a:chOff x="2175" y="1573"/>
            <a:chExt cx="3245" cy="1648"/>
          </a:xfrm>
        </p:grpSpPr>
        <p:grpSp>
          <p:nvGrpSpPr>
            <p:cNvPr id="59" name="Group 67"/>
            <p:cNvGrpSpPr>
              <a:grpSpLocks/>
            </p:cNvGrpSpPr>
            <p:nvPr/>
          </p:nvGrpSpPr>
          <p:grpSpPr bwMode="auto">
            <a:xfrm>
              <a:off x="4694" y="2160"/>
              <a:ext cx="566" cy="154"/>
              <a:chOff x="4808" y="1071"/>
              <a:chExt cx="566" cy="154"/>
            </a:xfrm>
          </p:grpSpPr>
          <p:pic>
            <p:nvPicPr>
              <p:cNvPr id="119" name="Picture 68"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Text Box 69"/>
              <p:cNvSpPr txBox="1">
                <a:spLocks noChangeArrowheads="1"/>
              </p:cNvSpPr>
              <p:nvPr/>
            </p:nvSpPr>
            <p:spPr bwMode="auto">
              <a:xfrm>
                <a:off x="4830" y="1071"/>
                <a:ext cx="544" cy="161"/>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青岛</a:t>
                </a:r>
              </a:p>
            </p:txBody>
          </p:sp>
        </p:grpSp>
        <p:grpSp>
          <p:nvGrpSpPr>
            <p:cNvPr id="60" name="Group 73"/>
            <p:cNvGrpSpPr>
              <a:grpSpLocks/>
            </p:cNvGrpSpPr>
            <p:nvPr/>
          </p:nvGrpSpPr>
          <p:grpSpPr bwMode="auto">
            <a:xfrm>
              <a:off x="4254" y="2066"/>
              <a:ext cx="565" cy="154"/>
              <a:chOff x="4843" y="977"/>
              <a:chExt cx="565" cy="154"/>
            </a:xfrm>
          </p:grpSpPr>
          <p:pic>
            <p:nvPicPr>
              <p:cNvPr id="117" name="Picture 74"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3" y="1000"/>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Text Box 75"/>
              <p:cNvSpPr txBox="1">
                <a:spLocks noChangeArrowheads="1"/>
              </p:cNvSpPr>
              <p:nvPr/>
            </p:nvSpPr>
            <p:spPr bwMode="auto">
              <a:xfrm>
                <a:off x="4864" y="977"/>
                <a:ext cx="537" cy="161"/>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dirty="0">
                    <a:solidFill>
                      <a:srgbClr val="CC0000"/>
                    </a:solidFill>
                    <a:latin typeface="Times New Roman" pitchFamily="18" charset="0"/>
                    <a:ea typeface="华文细黑" pitchFamily="2" charset="-122"/>
                  </a:rPr>
                  <a:t>石家庄</a:t>
                </a:r>
              </a:p>
            </p:txBody>
          </p:sp>
        </p:grpSp>
        <p:grpSp>
          <p:nvGrpSpPr>
            <p:cNvPr id="61" name="Group 97"/>
            <p:cNvGrpSpPr>
              <a:grpSpLocks/>
            </p:cNvGrpSpPr>
            <p:nvPr/>
          </p:nvGrpSpPr>
          <p:grpSpPr bwMode="auto">
            <a:xfrm>
              <a:off x="4809" y="2976"/>
              <a:ext cx="566" cy="154"/>
              <a:chOff x="4808" y="1071"/>
              <a:chExt cx="566" cy="154"/>
            </a:xfrm>
          </p:grpSpPr>
          <p:pic>
            <p:nvPicPr>
              <p:cNvPr id="115" name="Picture 98"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Text Box 99"/>
              <p:cNvSpPr txBox="1">
                <a:spLocks noChangeArrowheads="1"/>
              </p:cNvSpPr>
              <p:nvPr/>
            </p:nvSpPr>
            <p:spPr bwMode="auto">
              <a:xfrm>
                <a:off x="4830" y="1071"/>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宁波</a:t>
                </a:r>
              </a:p>
            </p:txBody>
          </p:sp>
        </p:grpSp>
        <p:grpSp>
          <p:nvGrpSpPr>
            <p:cNvPr id="62" name="Group 76"/>
            <p:cNvGrpSpPr>
              <a:grpSpLocks/>
            </p:cNvGrpSpPr>
            <p:nvPr/>
          </p:nvGrpSpPr>
          <p:grpSpPr bwMode="auto">
            <a:xfrm>
              <a:off x="4399" y="2192"/>
              <a:ext cx="544" cy="154"/>
              <a:chOff x="4830" y="985"/>
              <a:chExt cx="544" cy="154"/>
            </a:xfrm>
          </p:grpSpPr>
          <p:pic>
            <p:nvPicPr>
              <p:cNvPr id="113" name="Picture 77"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2" y="103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Text Box 78"/>
              <p:cNvSpPr txBox="1">
                <a:spLocks noChangeArrowheads="1"/>
              </p:cNvSpPr>
              <p:nvPr/>
            </p:nvSpPr>
            <p:spPr bwMode="auto">
              <a:xfrm>
                <a:off x="4823" y="985"/>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济南</a:t>
                </a:r>
              </a:p>
            </p:txBody>
          </p:sp>
        </p:grpSp>
        <p:grpSp>
          <p:nvGrpSpPr>
            <p:cNvPr id="63" name="Group 79"/>
            <p:cNvGrpSpPr>
              <a:grpSpLocks/>
            </p:cNvGrpSpPr>
            <p:nvPr/>
          </p:nvGrpSpPr>
          <p:grpSpPr bwMode="auto">
            <a:xfrm>
              <a:off x="4105" y="2478"/>
              <a:ext cx="566" cy="154"/>
              <a:chOff x="4808" y="1071"/>
              <a:chExt cx="566" cy="154"/>
            </a:xfrm>
          </p:grpSpPr>
          <p:pic>
            <p:nvPicPr>
              <p:cNvPr id="111" name="Picture 80"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Text Box 81"/>
              <p:cNvSpPr txBox="1">
                <a:spLocks noChangeArrowheads="1"/>
              </p:cNvSpPr>
              <p:nvPr/>
            </p:nvSpPr>
            <p:spPr bwMode="auto">
              <a:xfrm>
                <a:off x="4830" y="1071"/>
                <a:ext cx="544" cy="167"/>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郑州</a:t>
                </a:r>
              </a:p>
            </p:txBody>
          </p:sp>
        </p:grpSp>
        <p:grpSp>
          <p:nvGrpSpPr>
            <p:cNvPr id="64" name="Group 82"/>
            <p:cNvGrpSpPr>
              <a:grpSpLocks/>
            </p:cNvGrpSpPr>
            <p:nvPr/>
          </p:nvGrpSpPr>
          <p:grpSpPr bwMode="auto">
            <a:xfrm>
              <a:off x="4422" y="2614"/>
              <a:ext cx="566" cy="154"/>
              <a:chOff x="4808" y="1071"/>
              <a:chExt cx="566" cy="154"/>
            </a:xfrm>
          </p:grpSpPr>
          <p:pic>
            <p:nvPicPr>
              <p:cNvPr id="109" name="Picture 83"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Text Box 84"/>
              <p:cNvSpPr txBox="1">
                <a:spLocks noChangeArrowheads="1"/>
              </p:cNvSpPr>
              <p:nvPr/>
            </p:nvSpPr>
            <p:spPr bwMode="auto">
              <a:xfrm>
                <a:off x="4830" y="1078"/>
                <a:ext cx="530" cy="160"/>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合肥</a:t>
                </a:r>
              </a:p>
            </p:txBody>
          </p:sp>
        </p:grpSp>
        <p:grpSp>
          <p:nvGrpSpPr>
            <p:cNvPr id="65" name="Group 85"/>
            <p:cNvGrpSpPr>
              <a:grpSpLocks/>
            </p:cNvGrpSpPr>
            <p:nvPr/>
          </p:nvGrpSpPr>
          <p:grpSpPr bwMode="auto">
            <a:xfrm>
              <a:off x="4694" y="2614"/>
              <a:ext cx="566" cy="154"/>
              <a:chOff x="4808" y="1071"/>
              <a:chExt cx="566" cy="154"/>
            </a:xfrm>
          </p:grpSpPr>
          <p:pic>
            <p:nvPicPr>
              <p:cNvPr id="107" name="Picture 86"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Text Box 87"/>
              <p:cNvSpPr txBox="1">
                <a:spLocks noChangeArrowheads="1"/>
              </p:cNvSpPr>
              <p:nvPr/>
            </p:nvSpPr>
            <p:spPr bwMode="auto">
              <a:xfrm>
                <a:off x="4830" y="1078"/>
                <a:ext cx="544" cy="160"/>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南京</a:t>
                </a:r>
              </a:p>
            </p:txBody>
          </p:sp>
        </p:grpSp>
        <p:grpSp>
          <p:nvGrpSpPr>
            <p:cNvPr id="66" name="Group 88"/>
            <p:cNvGrpSpPr>
              <a:grpSpLocks/>
            </p:cNvGrpSpPr>
            <p:nvPr/>
          </p:nvGrpSpPr>
          <p:grpSpPr bwMode="auto">
            <a:xfrm>
              <a:off x="4718" y="2704"/>
              <a:ext cx="566" cy="154"/>
              <a:chOff x="4808" y="1071"/>
              <a:chExt cx="566" cy="154"/>
            </a:xfrm>
          </p:grpSpPr>
          <p:pic>
            <p:nvPicPr>
              <p:cNvPr id="105" name="Picture 89"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Text Box 90"/>
              <p:cNvSpPr txBox="1">
                <a:spLocks noChangeArrowheads="1"/>
              </p:cNvSpPr>
              <p:nvPr/>
            </p:nvSpPr>
            <p:spPr bwMode="auto">
              <a:xfrm>
                <a:off x="4830" y="1060"/>
                <a:ext cx="544" cy="165"/>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苏州</a:t>
                </a:r>
              </a:p>
            </p:txBody>
          </p:sp>
        </p:grpSp>
        <p:grpSp>
          <p:nvGrpSpPr>
            <p:cNvPr id="67" name="Group 91"/>
            <p:cNvGrpSpPr>
              <a:grpSpLocks/>
            </p:cNvGrpSpPr>
            <p:nvPr/>
          </p:nvGrpSpPr>
          <p:grpSpPr bwMode="auto">
            <a:xfrm>
              <a:off x="4854" y="2795"/>
              <a:ext cx="566" cy="154"/>
              <a:chOff x="4808" y="1071"/>
              <a:chExt cx="566" cy="154"/>
            </a:xfrm>
          </p:grpSpPr>
          <p:pic>
            <p:nvPicPr>
              <p:cNvPr id="103" name="Picture 92"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Text Box 93"/>
              <p:cNvSpPr txBox="1">
                <a:spLocks noChangeArrowheads="1"/>
              </p:cNvSpPr>
              <p:nvPr/>
            </p:nvSpPr>
            <p:spPr bwMode="auto">
              <a:xfrm>
                <a:off x="4830" y="1071"/>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上海</a:t>
                </a:r>
              </a:p>
            </p:txBody>
          </p:sp>
        </p:grpSp>
        <p:grpSp>
          <p:nvGrpSpPr>
            <p:cNvPr id="68" name="Group 94"/>
            <p:cNvGrpSpPr>
              <a:grpSpLocks/>
            </p:cNvGrpSpPr>
            <p:nvPr/>
          </p:nvGrpSpPr>
          <p:grpSpPr bwMode="auto">
            <a:xfrm>
              <a:off x="4604" y="2868"/>
              <a:ext cx="566" cy="154"/>
              <a:chOff x="4808" y="1071"/>
              <a:chExt cx="566" cy="154"/>
            </a:xfrm>
          </p:grpSpPr>
          <p:pic>
            <p:nvPicPr>
              <p:cNvPr id="101" name="Picture 95"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Text Box 96"/>
              <p:cNvSpPr txBox="1">
                <a:spLocks noChangeArrowheads="1"/>
              </p:cNvSpPr>
              <p:nvPr/>
            </p:nvSpPr>
            <p:spPr bwMode="auto">
              <a:xfrm>
                <a:off x="4830" y="1071"/>
                <a:ext cx="544" cy="167"/>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杭州</a:t>
                </a:r>
              </a:p>
            </p:txBody>
          </p:sp>
        </p:grpSp>
        <p:pic>
          <p:nvPicPr>
            <p:cNvPr id="69" name="Picture 15" descr="方"/>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3" y="2841"/>
              <a:ext cx="45"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 name="Group 126"/>
            <p:cNvGrpSpPr>
              <a:grpSpLocks/>
            </p:cNvGrpSpPr>
            <p:nvPr/>
          </p:nvGrpSpPr>
          <p:grpSpPr bwMode="auto">
            <a:xfrm>
              <a:off x="3424" y="2886"/>
              <a:ext cx="566" cy="154"/>
              <a:chOff x="4808" y="1071"/>
              <a:chExt cx="566" cy="154"/>
            </a:xfrm>
          </p:grpSpPr>
          <p:pic>
            <p:nvPicPr>
              <p:cNvPr id="99" name="Picture 127"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Text Box 128"/>
              <p:cNvSpPr txBox="1">
                <a:spLocks noChangeArrowheads="1"/>
              </p:cNvSpPr>
              <p:nvPr/>
            </p:nvSpPr>
            <p:spPr bwMode="auto">
              <a:xfrm>
                <a:off x="4823" y="1071"/>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成都</a:t>
                </a:r>
              </a:p>
            </p:txBody>
          </p:sp>
        </p:grpSp>
        <p:pic>
          <p:nvPicPr>
            <p:cNvPr id="71" name="Picture 15" descr="方"/>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15" y="2886"/>
              <a:ext cx="45"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 name="Group 130"/>
            <p:cNvGrpSpPr>
              <a:grpSpLocks/>
            </p:cNvGrpSpPr>
            <p:nvPr/>
          </p:nvGrpSpPr>
          <p:grpSpPr bwMode="auto">
            <a:xfrm>
              <a:off x="3787" y="2976"/>
              <a:ext cx="566" cy="154"/>
              <a:chOff x="4808" y="1071"/>
              <a:chExt cx="566" cy="154"/>
            </a:xfrm>
          </p:grpSpPr>
          <p:pic>
            <p:nvPicPr>
              <p:cNvPr id="97" name="Picture 131"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Text Box 132"/>
              <p:cNvSpPr txBox="1">
                <a:spLocks noChangeArrowheads="1"/>
              </p:cNvSpPr>
              <p:nvPr/>
            </p:nvSpPr>
            <p:spPr bwMode="auto">
              <a:xfrm>
                <a:off x="4823" y="1071"/>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重庆</a:t>
                </a:r>
              </a:p>
            </p:txBody>
          </p:sp>
        </p:grpSp>
        <p:grpSp>
          <p:nvGrpSpPr>
            <p:cNvPr id="73" name="Group 133"/>
            <p:cNvGrpSpPr>
              <a:grpSpLocks/>
            </p:cNvGrpSpPr>
            <p:nvPr/>
          </p:nvGrpSpPr>
          <p:grpSpPr bwMode="auto">
            <a:xfrm>
              <a:off x="4059" y="3067"/>
              <a:ext cx="566" cy="154"/>
              <a:chOff x="4808" y="1071"/>
              <a:chExt cx="566" cy="154"/>
            </a:xfrm>
          </p:grpSpPr>
          <p:pic>
            <p:nvPicPr>
              <p:cNvPr id="95" name="Picture 134"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Text Box 135"/>
              <p:cNvSpPr txBox="1">
                <a:spLocks noChangeArrowheads="1"/>
              </p:cNvSpPr>
              <p:nvPr/>
            </p:nvSpPr>
            <p:spPr bwMode="auto">
              <a:xfrm>
                <a:off x="4822" y="1071"/>
                <a:ext cx="537"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长沙</a:t>
                </a:r>
              </a:p>
            </p:txBody>
          </p:sp>
        </p:grpSp>
        <p:grpSp>
          <p:nvGrpSpPr>
            <p:cNvPr id="74" name="Group 136"/>
            <p:cNvGrpSpPr>
              <a:grpSpLocks/>
            </p:cNvGrpSpPr>
            <p:nvPr/>
          </p:nvGrpSpPr>
          <p:grpSpPr bwMode="auto">
            <a:xfrm>
              <a:off x="4310" y="3067"/>
              <a:ext cx="566" cy="154"/>
              <a:chOff x="4808" y="1071"/>
              <a:chExt cx="566" cy="154"/>
            </a:xfrm>
          </p:grpSpPr>
          <p:pic>
            <p:nvPicPr>
              <p:cNvPr id="93" name="Picture 137"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Text Box 138"/>
              <p:cNvSpPr txBox="1">
                <a:spLocks noChangeArrowheads="1"/>
              </p:cNvSpPr>
              <p:nvPr/>
            </p:nvSpPr>
            <p:spPr bwMode="auto">
              <a:xfrm>
                <a:off x="4830" y="1071"/>
                <a:ext cx="530"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南昌</a:t>
                </a:r>
              </a:p>
            </p:txBody>
          </p:sp>
        </p:grpSp>
        <p:grpSp>
          <p:nvGrpSpPr>
            <p:cNvPr id="75" name="Group 139"/>
            <p:cNvGrpSpPr>
              <a:grpSpLocks/>
            </p:cNvGrpSpPr>
            <p:nvPr/>
          </p:nvGrpSpPr>
          <p:grpSpPr bwMode="auto">
            <a:xfrm>
              <a:off x="4150" y="2840"/>
              <a:ext cx="566" cy="154"/>
              <a:chOff x="4808" y="1071"/>
              <a:chExt cx="566" cy="154"/>
            </a:xfrm>
          </p:grpSpPr>
          <p:pic>
            <p:nvPicPr>
              <p:cNvPr id="91" name="Picture 140"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ext Box 141"/>
              <p:cNvSpPr txBox="1">
                <a:spLocks noChangeArrowheads="1"/>
              </p:cNvSpPr>
              <p:nvPr/>
            </p:nvSpPr>
            <p:spPr bwMode="auto">
              <a:xfrm>
                <a:off x="4823" y="1071"/>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武汉</a:t>
                </a:r>
              </a:p>
            </p:txBody>
          </p:sp>
        </p:grpSp>
        <p:grpSp>
          <p:nvGrpSpPr>
            <p:cNvPr id="76" name="Group 142"/>
            <p:cNvGrpSpPr>
              <a:grpSpLocks/>
            </p:cNvGrpSpPr>
            <p:nvPr/>
          </p:nvGrpSpPr>
          <p:grpSpPr bwMode="auto">
            <a:xfrm>
              <a:off x="3833" y="2341"/>
              <a:ext cx="566" cy="154"/>
              <a:chOff x="4808" y="1071"/>
              <a:chExt cx="566" cy="154"/>
            </a:xfrm>
          </p:grpSpPr>
          <p:pic>
            <p:nvPicPr>
              <p:cNvPr id="89" name="Picture 143"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Text Box 144"/>
              <p:cNvSpPr txBox="1">
                <a:spLocks noChangeArrowheads="1"/>
              </p:cNvSpPr>
              <p:nvPr/>
            </p:nvSpPr>
            <p:spPr bwMode="auto">
              <a:xfrm>
                <a:off x="4830" y="1071"/>
                <a:ext cx="530" cy="167"/>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西安</a:t>
                </a:r>
              </a:p>
            </p:txBody>
          </p:sp>
        </p:grpSp>
        <p:grpSp>
          <p:nvGrpSpPr>
            <p:cNvPr id="77" name="Group 145"/>
            <p:cNvGrpSpPr>
              <a:grpSpLocks/>
            </p:cNvGrpSpPr>
            <p:nvPr/>
          </p:nvGrpSpPr>
          <p:grpSpPr bwMode="auto">
            <a:xfrm>
              <a:off x="3606" y="2205"/>
              <a:ext cx="560" cy="154"/>
              <a:chOff x="4808" y="1071"/>
              <a:chExt cx="560" cy="154"/>
            </a:xfrm>
          </p:grpSpPr>
          <p:pic>
            <p:nvPicPr>
              <p:cNvPr id="87" name="Picture 146"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Text Box 147"/>
              <p:cNvSpPr txBox="1">
                <a:spLocks noChangeArrowheads="1"/>
              </p:cNvSpPr>
              <p:nvPr/>
            </p:nvSpPr>
            <p:spPr bwMode="auto">
              <a:xfrm>
                <a:off x="4824" y="1071"/>
                <a:ext cx="544" cy="167"/>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dirty="0">
                    <a:solidFill>
                      <a:srgbClr val="CC0000"/>
                    </a:solidFill>
                    <a:latin typeface="Times New Roman" pitchFamily="18" charset="0"/>
                    <a:ea typeface="华文细黑" pitchFamily="2" charset="-122"/>
                  </a:rPr>
                  <a:t>银川</a:t>
                </a:r>
              </a:p>
            </p:txBody>
          </p:sp>
        </p:grpSp>
        <p:grpSp>
          <p:nvGrpSpPr>
            <p:cNvPr id="78" name="Group 148"/>
            <p:cNvGrpSpPr>
              <a:grpSpLocks/>
            </p:cNvGrpSpPr>
            <p:nvPr/>
          </p:nvGrpSpPr>
          <p:grpSpPr bwMode="auto">
            <a:xfrm>
              <a:off x="3461" y="2433"/>
              <a:ext cx="581" cy="154"/>
              <a:chOff x="4845" y="1163"/>
              <a:chExt cx="581" cy="154"/>
            </a:xfrm>
          </p:grpSpPr>
          <p:pic>
            <p:nvPicPr>
              <p:cNvPr id="85" name="Picture 149"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5" y="1202"/>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Text Box 150"/>
              <p:cNvSpPr txBox="1">
                <a:spLocks noChangeArrowheads="1"/>
              </p:cNvSpPr>
              <p:nvPr/>
            </p:nvSpPr>
            <p:spPr bwMode="auto">
              <a:xfrm>
                <a:off x="4886" y="1163"/>
                <a:ext cx="533" cy="167"/>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dirty="0">
                    <a:solidFill>
                      <a:srgbClr val="CC0000"/>
                    </a:solidFill>
                    <a:latin typeface="Times New Roman" pitchFamily="18" charset="0"/>
                    <a:ea typeface="华文细黑" pitchFamily="2" charset="-122"/>
                  </a:rPr>
                  <a:t>兰州</a:t>
                </a:r>
              </a:p>
            </p:txBody>
          </p:sp>
        </p:grpSp>
        <p:grpSp>
          <p:nvGrpSpPr>
            <p:cNvPr id="79" name="Group 151"/>
            <p:cNvGrpSpPr>
              <a:grpSpLocks/>
            </p:cNvGrpSpPr>
            <p:nvPr/>
          </p:nvGrpSpPr>
          <p:grpSpPr bwMode="auto">
            <a:xfrm>
              <a:off x="4059" y="2284"/>
              <a:ext cx="567" cy="167"/>
              <a:chOff x="4808" y="1104"/>
              <a:chExt cx="567" cy="167"/>
            </a:xfrm>
          </p:grpSpPr>
          <p:pic>
            <p:nvPicPr>
              <p:cNvPr id="83" name="Picture 152"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 Box 153"/>
              <p:cNvSpPr txBox="1">
                <a:spLocks noChangeArrowheads="1"/>
              </p:cNvSpPr>
              <p:nvPr/>
            </p:nvSpPr>
            <p:spPr bwMode="auto">
              <a:xfrm>
                <a:off x="4838" y="1104"/>
                <a:ext cx="530" cy="167"/>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dirty="0">
                    <a:solidFill>
                      <a:srgbClr val="CC0000"/>
                    </a:solidFill>
                    <a:latin typeface="Times New Roman" pitchFamily="18" charset="0"/>
                    <a:ea typeface="华文细黑" pitchFamily="2" charset="-122"/>
                  </a:rPr>
                  <a:t>太原</a:t>
                </a:r>
              </a:p>
            </p:txBody>
          </p:sp>
        </p:grpSp>
        <p:grpSp>
          <p:nvGrpSpPr>
            <p:cNvPr id="80" name="Group 157"/>
            <p:cNvGrpSpPr>
              <a:grpSpLocks/>
            </p:cNvGrpSpPr>
            <p:nvPr/>
          </p:nvGrpSpPr>
          <p:grpSpPr bwMode="auto">
            <a:xfrm>
              <a:off x="2175" y="1573"/>
              <a:ext cx="544" cy="272"/>
              <a:chOff x="5101" y="802"/>
              <a:chExt cx="544" cy="272"/>
            </a:xfrm>
          </p:grpSpPr>
          <p:pic>
            <p:nvPicPr>
              <p:cNvPr id="81" name="Picture 158"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8" y="802"/>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 Box 159"/>
              <p:cNvSpPr txBox="1">
                <a:spLocks noChangeArrowheads="1"/>
              </p:cNvSpPr>
              <p:nvPr/>
            </p:nvSpPr>
            <p:spPr bwMode="auto">
              <a:xfrm>
                <a:off x="5101" y="920"/>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dirty="0">
                    <a:solidFill>
                      <a:srgbClr val="CC0000"/>
                    </a:solidFill>
                    <a:latin typeface="Times New Roman" pitchFamily="18" charset="0"/>
                    <a:ea typeface="华文细黑" pitchFamily="2" charset="-122"/>
                  </a:rPr>
                  <a:t>乌鲁木齐</a:t>
                </a:r>
              </a:p>
            </p:txBody>
          </p:sp>
        </p:grpSp>
      </p:grpSp>
      <p:grpSp>
        <p:nvGrpSpPr>
          <p:cNvPr id="121" name="Group 221"/>
          <p:cNvGrpSpPr>
            <a:grpSpLocks/>
          </p:cNvGrpSpPr>
          <p:nvPr/>
        </p:nvGrpSpPr>
        <p:grpSpPr bwMode="auto">
          <a:xfrm>
            <a:off x="4729163" y="2490788"/>
            <a:ext cx="971550" cy="342900"/>
            <a:chOff x="4740" y="3702"/>
            <a:chExt cx="635" cy="226"/>
          </a:xfrm>
        </p:grpSpPr>
        <p:sp>
          <p:nvSpPr>
            <p:cNvPr id="122" name="矩形 14"/>
            <p:cNvSpPr>
              <a:spLocks noChangeArrowheads="1"/>
            </p:cNvSpPr>
            <p:nvPr/>
          </p:nvSpPr>
          <p:spPr bwMode="auto">
            <a:xfrm>
              <a:off x="4740" y="3702"/>
              <a:ext cx="363" cy="226"/>
            </a:xfrm>
            <a:prstGeom prst="rect">
              <a:avLst/>
            </a:prstGeom>
            <a:gradFill rotWithShape="1">
              <a:gsLst>
                <a:gs pos="0">
                  <a:srgbClr val="99CCFF">
                    <a:gamma/>
                    <a:tint val="28627"/>
                    <a:invGamma/>
                  </a:srgbClr>
                </a:gs>
                <a:gs pos="50000">
                  <a:srgbClr val="99CCFF">
                    <a:alpha val="87000"/>
                  </a:srgbClr>
                </a:gs>
                <a:gs pos="100000">
                  <a:srgbClr val="99CCFF">
                    <a:gamma/>
                    <a:tint val="28627"/>
                    <a:invGamma/>
                  </a:srgbClr>
                </a:gs>
              </a:gsLst>
              <a:lin ang="5400000" scaled="1"/>
            </a:gradFill>
            <a:ln w="25400" algn="ctr">
              <a:solidFill>
                <a:srgbClr val="FFFFFF"/>
              </a:solidFill>
              <a:miter lim="800000"/>
              <a:headEnd/>
              <a:tailEnd/>
            </a:ln>
          </p:spPr>
          <p:txBody>
            <a:bodyPr anchor="ctr"/>
            <a:lstStyle/>
            <a:p>
              <a:pPr algn="ctr" eaLnBrk="0" fontAlgn="base" hangingPunct="0">
                <a:spcBef>
                  <a:spcPct val="0"/>
                </a:spcBef>
                <a:spcAft>
                  <a:spcPct val="0"/>
                </a:spcAft>
                <a:defRPr/>
              </a:pPr>
              <a:endParaRPr lang="zh-CN" altLang="en-US" sz="2400">
                <a:solidFill>
                  <a:srgbClr val="FFFFFF"/>
                </a:solidFill>
                <a:latin typeface="微软雅黑"/>
                <a:ea typeface="微软雅黑"/>
              </a:endParaRPr>
            </a:p>
          </p:txBody>
        </p:sp>
        <p:grpSp>
          <p:nvGrpSpPr>
            <p:cNvPr id="123" name="Group 48"/>
            <p:cNvGrpSpPr>
              <a:grpSpLocks/>
            </p:cNvGrpSpPr>
            <p:nvPr/>
          </p:nvGrpSpPr>
          <p:grpSpPr bwMode="auto">
            <a:xfrm>
              <a:off x="4740" y="3730"/>
              <a:ext cx="635" cy="154"/>
              <a:chOff x="4921" y="3884"/>
              <a:chExt cx="635" cy="154"/>
            </a:xfrm>
          </p:grpSpPr>
          <p:pic>
            <p:nvPicPr>
              <p:cNvPr id="125" name="Picture 16" descr="星"/>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21" y="3886"/>
                <a:ext cx="1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Text Box 47"/>
              <p:cNvSpPr txBox="1">
                <a:spLocks noChangeArrowheads="1"/>
              </p:cNvSpPr>
              <p:nvPr/>
            </p:nvSpPr>
            <p:spPr bwMode="auto">
              <a:xfrm>
                <a:off x="5012" y="3884"/>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北京</a:t>
                </a:r>
              </a:p>
            </p:txBody>
          </p:sp>
        </p:grpSp>
        <p:pic>
          <p:nvPicPr>
            <p:cNvPr id="124" name="Picture 15" descr="方"/>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6" y="3730"/>
              <a:ext cx="45"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7" name="Group 220"/>
          <p:cNvGrpSpPr>
            <a:grpSpLocks/>
          </p:cNvGrpSpPr>
          <p:nvPr/>
        </p:nvGrpSpPr>
        <p:grpSpPr bwMode="auto">
          <a:xfrm>
            <a:off x="5160963" y="4506913"/>
            <a:ext cx="971550" cy="342900"/>
            <a:chOff x="5012" y="4972"/>
            <a:chExt cx="635" cy="226"/>
          </a:xfrm>
        </p:grpSpPr>
        <p:sp>
          <p:nvSpPr>
            <p:cNvPr id="128" name="矩形 14"/>
            <p:cNvSpPr>
              <a:spLocks noChangeArrowheads="1"/>
            </p:cNvSpPr>
            <p:nvPr/>
          </p:nvSpPr>
          <p:spPr bwMode="auto">
            <a:xfrm>
              <a:off x="5012" y="4972"/>
              <a:ext cx="363" cy="226"/>
            </a:xfrm>
            <a:prstGeom prst="rect">
              <a:avLst/>
            </a:prstGeom>
            <a:gradFill rotWithShape="1">
              <a:gsLst>
                <a:gs pos="0">
                  <a:srgbClr val="99CCFF">
                    <a:gamma/>
                    <a:tint val="28627"/>
                    <a:invGamma/>
                  </a:srgbClr>
                </a:gs>
                <a:gs pos="50000">
                  <a:srgbClr val="99CCFF">
                    <a:alpha val="87000"/>
                  </a:srgbClr>
                </a:gs>
                <a:gs pos="100000">
                  <a:srgbClr val="99CCFF">
                    <a:gamma/>
                    <a:tint val="28627"/>
                    <a:invGamma/>
                  </a:srgbClr>
                </a:gs>
              </a:gsLst>
              <a:lin ang="5400000" scaled="1"/>
            </a:gradFill>
            <a:ln w="25400" algn="ctr">
              <a:solidFill>
                <a:srgbClr val="FFFFFF"/>
              </a:solidFill>
              <a:miter lim="800000"/>
              <a:headEnd/>
              <a:tailEnd/>
            </a:ln>
          </p:spPr>
          <p:txBody>
            <a:bodyPr anchor="ctr"/>
            <a:lstStyle/>
            <a:p>
              <a:pPr algn="ctr" eaLnBrk="0" fontAlgn="base" hangingPunct="0">
                <a:spcBef>
                  <a:spcPct val="0"/>
                </a:spcBef>
                <a:spcAft>
                  <a:spcPct val="0"/>
                </a:spcAft>
                <a:defRPr/>
              </a:pPr>
              <a:endParaRPr lang="zh-CN" altLang="en-US" sz="2400">
                <a:solidFill>
                  <a:srgbClr val="FFFFFF"/>
                </a:solidFill>
                <a:latin typeface="微软雅黑"/>
                <a:ea typeface="微软雅黑"/>
              </a:endParaRPr>
            </a:p>
          </p:txBody>
        </p:sp>
        <p:grpSp>
          <p:nvGrpSpPr>
            <p:cNvPr id="129" name="Group 122"/>
            <p:cNvGrpSpPr>
              <a:grpSpLocks/>
            </p:cNvGrpSpPr>
            <p:nvPr/>
          </p:nvGrpSpPr>
          <p:grpSpPr bwMode="auto">
            <a:xfrm>
              <a:off x="5081" y="5000"/>
              <a:ext cx="566" cy="154"/>
              <a:chOff x="4808" y="1071"/>
              <a:chExt cx="566" cy="154"/>
            </a:xfrm>
          </p:grpSpPr>
          <p:pic>
            <p:nvPicPr>
              <p:cNvPr id="131" name="Picture 123"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Text Box 124"/>
              <p:cNvSpPr txBox="1">
                <a:spLocks noChangeArrowheads="1"/>
              </p:cNvSpPr>
              <p:nvPr/>
            </p:nvSpPr>
            <p:spPr bwMode="auto">
              <a:xfrm>
                <a:off x="4830" y="1071"/>
                <a:ext cx="544"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a:solidFill>
                      <a:srgbClr val="CC0000"/>
                    </a:solidFill>
                    <a:latin typeface="Times New Roman" pitchFamily="18" charset="0"/>
                    <a:ea typeface="华文细黑" pitchFamily="2" charset="-122"/>
                  </a:rPr>
                  <a:t>福州</a:t>
                </a:r>
              </a:p>
            </p:txBody>
          </p:sp>
        </p:grpSp>
        <p:pic>
          <p:nvPicPr>
            <p:cNvPr id="130" name="Picture 15" descr="方"/>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 y="5000"/>
              <a:ext cx="45"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3" name="Group 219"/>
          <p:cNvGrpSpPr>
            <a:grpSpLocks/>
          </p:cNvGrpSpPr>
          <p:nvPr/>
        </p:nvGrpSpPr>
        <p:grpSpPr bwMode="auto">
          <a:xfrm>
            <a:off x="3289300" y="4133850"/>
            <a:ext cx="935038" cy="342900"/>
            <a:chOff x="3833" y="4655"/>
            <a:chExt cx="611" cy="226"/>
          </a:xfrm>
        </p:grpSpPr>
        <p:sp>
          <p:nvSpPr>
            <p:cNvPr id="134" name="矩形 14"/>
            <p:cNvSpPr>
              <a:spLocks noChangeArrowheads="1"/>
            </p:cNvSpPr>
            <p:nvPr/>
          </p:nvSpPr>
          <p:spPr bwMode="auto">
            <a:xfrm>
              <a:off x="3833" y="4655"/>
              <a:ext cx="363" cy="226"/>
            </a:xfrm>
            <a:prstGeom prst="rect">
              <a:avLst/>
            </a:prstGeom>
            <a:gradFill rotWithShape="1">
              <a:gsLst>
                <a:gs pos="0">
                  <a:srgbClr val="99CCFF">
                    <a:gamma/>
                    <a:tint val="28627"/>
                    <a:invGamma/>
                  </a:srgbClr>
                </a:gs>
                <a:gs pos="50000">
                  <a:srgbClr val="99CCFF">
                    <a:alpha val="87000"/>
                  </a:srgbClr>
                </a:gs>
                <a:gs pos="100000">
                  <a:srgbClr val="99CCFF">
                    <a:gamma/>
                    <a:tint val="28627"/>
                    <a:invGamma/>
                  </a:srgbClr>
                </a:gs>
              </a:gsLst>
              <a:lin ang="5400000" scaled="1"/>
            </a:gradFill>
            <a:ln w="25400" algn="ctr">
              <a:solidFill>
                <a:srgbClr val="FFFFFF"/>
              </a:solidFill>
              <a:miter lim="800000"/>
              <a:headEnd/>
              <a:tailEnd/>
            </a:ln>
          </p:spPr>
          <p:txBody>
            <a:bodyPr anchor="ctr"/>
            <a:lstStyle/>
            <a:p>
              <a:pPr algn="ctr" eaLnBrk="0" fontAlgn="base" hangingPunct="0">
                <a:spcBef>
                  <a:spcPct val="0"/>
                </a:spcBef>
                <a:spcAft>
                  <a:spcPct val="0"/>
                </a:spcAft>
                <a:defRPr/>
              </a:pPr>
              <a:endParaRPr lang="zh-CN" altLang="en-US" sz="2400">
                <a:solidFill>
                  <a:srgbClr val="FFFFFF"/>
                </a:solidFill>
                <a:latin typeface="微软雅黑"/>
                <a:ea typeface="微软雅黑"/>
              </a:endParaRPr>
            </a:p>
          </p:txBody>
        </p:sp>
        <p:grpSp>
          <p:nvGrpSpPr>
            <p:cNvPr id="135" name="Group 147"/>
            <p:cNvGrpSpPr>
              <a:grpSpLocks/>
            </p:cNvGrpSpPr>
            <p:nvPr/>
          </p:nvGrpSpPr>
          <p:grpSpPr bwMode="auto">
            <a:xfrm>
              <a:off x="3878" y="4683"/>
              <a:ext cx="566" cy="154"/>
              <a:chOff x="4808" y="1071"/>
              <a:chExt cx="566" cy="154"/>
            </a:xfrm>
          </p:grpSpPr>
          <p:pic>
            <p:nvPicPr>
              <p:cNvPr id="137" name="Picture 148"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Text Box 149"/>
              <p:cNvSpPr txBox="1">
                <a:spLocks noChangeArrowheads="1"/>
              </p:cNvSpPr>
              <p:nvPr/>
            </p:nvSpPr>
            <p:spPr bwMode="auto">
              <a:xfrm>
                <a:off x="4822" y="1071"/>
                <a:ext cx="552"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dirty="0">
                    <a:solidFill>
                      <a:srgbClr val="CC0000"/>
                    </a:solidFill>
                    <a:latin typeface="Times New Roman" pitchFamily="18" charset="0"/>
                    <a:ea typeface="华文细黑" pitchFamily="2" charset="-122"/>
                  </a:rPr>
                  <a:t>成都</a:t>
                </a:r>
              </a:p>
            </p:txBody>
          </p:sp>
        </p:grpSp>
        <p:pic>
          <p:nvPicPr>
            <p:cNvPr id="136" name="Picture 15" descr="方"/>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9" y="4683"/>
              <a:ext cx="45"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9" name="Group 218"/>
          <p:cNvGrpSpPr>
            <a:grpSpLocks/>
          </p:cNvGrpSpPr>
          <p:nvPr/>
        </p:nvGrpSpPr>
        <p:grpSpPr bwMode="auto">
          <a:xfrm>
            <a:off x="5521325" y="3990975"/>
            <a:ext cx="935038" cy="342900"/>
            <a:chOff x="4785" y="2750"/>
            <a:chExt cx="611" cy="226"/>
          </a:xfrm>
        </p:grpSpPr>
        <p:sp>
          <p:nvSpPr>
            <p:cNvPr id="140" name="矩形 14"/>
            <p:cNvSpPr>
              <a:spLocks noChangeArrowheads="1"/>
            </p:cNvSpPr>
            <p:nvPr/>
          </p:nvSpPr>
          <p:spPr bwMode="auto">
            <a:xfrm>
              <a:off x="4785" y="2750"/>
              <a:ext cx="363" cy="226"/>
            </a:xfrm>
            <a:prstGeom prst="rect">
              <a:avLst/>
            </a:prstGeom>
            <a:gradFill rotWithShape="1">
              <a:gsLst>
                <a:gs pos="0">
                  <a:srgbClr val="99CCFF">
                    <a:gamma/>
                    <a:tint val="28627"/>
                    <a:invGamma/>
                  </a:srgbClr>
                </a:gs>
                <a:gs pos="50000">
                  <a:srgbClr val="99CCFF">
                    <a:alpha val="87000"/>
                  </a:srgbClr>
                </a:gs>
                <a:gs pos="100000">
                  <a:srgbClr val="99CCFF">
                    <a:gamma/>
                    <a:tint val="28627"/>
                    <a:invGamma/>
                  </a:srgbClr>
                </a:gs>
              </a:gsLst>
              <a:lin ang="5400000" scaled="1"/>
            </a:gradFill>
            <a:ln w="25400" algn="ctr">
              <a:solidFill>
                <a:srgbClr val="FFFFFF"/>
              </a:solidFill>
              <a:miter lim="800000"/>
              <a:headEnd/>
              <a:tailEnd/>
            </a:ln>
          </p:spPr>
          <p:txBody>
            <a:bodyPr anchor="ctr"/>
            <a:lstStyle/>
            <a:p>
              <a:pPr algn="ctr" eaLnBrk="0" fontAlgn="base" hangingPunct="0">
                <a:spcBef>
                  <a:spcPct val="0"/>
                </a:spcBef>
                <a:spcAft>
                  <a:spcPct val="0"/>
                </a:spcAft>
                <a:defRPr/>
              </a:pPr>
              <a:endParaRPr lang="zh-CN" altLang="en-US" sz="2400">
                <a:solidFill>
                  <a:srgbClr val="FFFFFF"/>
                </a:solidFill>
                <a:latin typeface="微软雅黑"/>
                <a:ea typeface="微软雅黑"/>
              </a:endParaRPr>
            </a:p>
          </p:txBody>
        </p:sp>
        <p:grpSp>
          <p:nvGrpSpPr>
            <p:cNvPr id="141" name="Group 147"/>
            <p:cNvGrpSpPr>
              <a:grpSpLocks/>
            </p:cNvGrpSpPr>
            <p:nvPr/>
          </p:nvGrpSpPr>
          <p:grpSpPr bwMode="auto">
            <a:xfrm>
              <a:off x="4830" y="2780"/>
              <a:ext cx="566" cy="154"/>
              <a:chOff x="4808" y="1073"/>
              <a:chExt cx="566" cy="154"/>
            </a:xfrm>
          </p:grpSpPr>
          <p:pic>
            <p:nvPicPr>
              <p:cNvPr id="143" name="Picture 148"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Text Box 149"/>
              <p:cNvSpPr txBox="1">
                <a:spLocks noChangeArrowheads="1"/>
              </p:cNvSpPr>
              <p:nvPr/>
            </p:nvSpPr>
            <p:spPr bwMode="auto">
              <a:xfrm>
                <a:off x="4822" y="1073"/>
                <a:ext cx="552" cy="15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dirty="0">
                    <a:solidFill>
                      <a:srgbClr val="CC0000"/>
                    </a:solidFill>
                    <a:latin typeface="Times New Roman" pitchFamily="18" charset="0"/>
                    <a:ea typeface="华文细黑" pitchFamily="2" charset="-122"/>
                  </a:rPr>
                  <a:t>上海</a:t>
                </a:r>
              </a:p>
            </p:txBody>
          </p:sp>
        </p:grpSp>
        <p:pic>
          <p:nvPicPr>
            <p:cNvPr id="142" name="Picture 15" descr="方"/>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21" y="2778"/>
              <a:ext cx="45"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5" name="矩形 144"/>
          <p:cNvSpPr/>
          <p:nvPr/>
        </p:nvSpPr>
        <p:spPr>
          <a:xfrm>
            <a:off x="211138" y="5619750"/>
            <a:ext cx="3429000" cy="500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a:solidFill>
                <a:srgbClr val="FFFFFF"/>
              </a:solidFill>
              <a:ea typeface="宋体" pitchFamily="2" charset="-122"/>
            </a:endParaRPr>
          </a:p>
        </p:txBody>
      </p:sp>
      <p:grpSp>
        <p:nvGrpSpPr>
          <p:cNvPr id="146" name="Group 160"/>
          <p:cNvGrpSpPr>
            <a:grpSpLocks/>
          </p:cNvGrpSpPr>
          <p:nvPr/>
        </p:nvGrpSpPr>
        <p:grpSpPr bwMode="auto">
          <a:xfrm>
            <a:off x="1036638" y="5062538"/>
            <a:ext cx="1111250" cy="676275"/>
            <a:chOff x="4785" y="3702"/>
            <a:chExt cx="726" cy="445"/>
          </a:xfrm>
        </p:grpSpPr>
        <p:grpSp>
          <p:nvGrpSpPr>
            <p:cNvPr id="147" name="Group 161"/>
            <p:cNvGrpSpPr>
              <a:grpSpLocks/>
            </p:cNvGrpSpPr>
            <p:nvPr/>
          </p:nvGrpSpPr>
          <p:grpSpPr bwMode="auto">
            <a:xfrm>
              <a:off x="4785" y="3748"/>
              <a:ext cx="91" cy="363"/>
              <a:chOff x="5465" y="2523"/>
              <a:chExt cx="91" cy="363"/>
            </a:xfrm>
          </p:grpSpPr>
          <p:pic>
            <p:nvPicPr>
              <p:cNvPr id="151" name="Picture 15" descr="方"/>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5" y="2659"/>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 name="Picture 16" descr="星"/>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5" y="2523"/>
                <a:ext cx="9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Picture 165" descr="环"/>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5" y="2795"/>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8" name="Text Box 166"/>
            <p:cNvSpPr txBox="1">
              <a:spLocks noChangeArrowheads="1"/>
            </p:cNvSpPr>
            <p:nvPr/>
          </p:nvSpPr>
          <p:spPr bwMode="auto">
            <a:xfrm>
              <a:off x="4966" y="3702"/>
              <a:ext cx="545" cy="173"/>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200" dirty="0">
                  <a:solidFill>
                    <a:srgbClr val="000000"/>
                  </a:solidFill>
                  <a:latin typeface="Times New Roman" pitchFamily="18" charset="0"/>
                  <a:ea typeface="华文细黑" pitchFamily="2" charset="-122"/>
                </a:rPr>
                <a:t>运营中心</a:t>
              </a:r>
            </a:p>
          </p:txBody>
        </p:sp>
        <p:sp>
          <p:nvSpPr>
            <p:cNvPr id="149" name="Text Box 167"/>
            <p:cNvSpPr txBox="1">
              <a:spLocks noChangeArrowheads="1"/>
            </p:cNvSpPr>
            <p:nvPr/>
          </p:nvSpPr>
          <p:spPr bwMode="auto">
            <a:xfrm>
              <a:off x="4966" y="3838"/>
              <a:ext cx="545" cy="173"/>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200" dirty="0">
                  <a:solidFill>
                    <a:srgbClr val="000000"/>
                  </a:solidFill>
                  <a:latin typeface="Times New Roman" pitchFamily="18" charset="0"/>
                  <a:ea typeface="华文细黑" pitchFamily="2" charset="-122"/>
                </a:rPr>
                <a:t>研发中心</a:t>
              </a:r>
            </a:p>
          </p:txBody>
        </p:sp>
        <p:sp>
          <p:nvSpPr>
            <p:cNvPr id="150" name="Text Box 168"/>
            <p:cNvSpPr txBox="1">
              <a:spLocks noChangeArrowheads="1"/>
            </p:cNvSpPr>
            <p:nvPr/>
          </p:nvSpPr>
          <p:spPr bwMode="auto">
            <a:xfrm>
              <a:off x="4966" y="3974"/>
              <a:ext cx="545" cy="173"/>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200" dirty="0">
                  <a:solidFill>
                    <a:srgbClr val="000000"/>
                  </a:solidFill>
                  <a:latin typeface="Times New Roman" pitchFamily="18" charset="0"/>
                  <a:ea typeface="华文细黑" pitchFamily="2" charset="-122"/>
                </a:rPr>
                <a:t>分支机构</a:t>
              </a:r>
            </a:p>
          </p:txBody>
        </p:sp>
      </p:grpSp>
      <p:sp>
        <p:nvSpPr>
          <p:cNvPr id="154" name="Rectangle 11"/>
          <p:cNvSpPr>
            <a:spLocks noChangeArrowheads="1"/>
          </p:cNvSpPr>
          <p:nvPr/>
        </p:nvSpPr>
        <p:spPr bwMode="auto">
          <a:xfrm>
            <a:off x="6456363" y="2392363"/>
            <a:ext cx="2414587"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0" fontAlgn="base" hangingPunct="0">
              <a:lnSpc>
                <a:spcPct val="120000"/>
              </a:lnSpc>
              <a:spcBef>
                <a:spcPct val="50000"/>
              </a:spcBef>
              <a:spcAft>
                <a:spcPct val="0"/>
              </a:spcAft>
              <a:buFont typeface="Wingdings" pitchFamily="2" charset="2"/>
              <a:buChar char="n"/>
            </a:pPr>
            <a:endParaRPr kumimoji="1" lang="zh-CN" altLang="en-US" b="1" smtClean="0">
              <a:solidFill>
                <a:srgbClr val="000000"/>
              </a:solidFill>
              <a:latin typeface="微软雅黑" pitchFamily="34" charset="-122"/>
              <a:ea typeface="微软雅黑" pitchFamily="34" charset="-122"/>
            </a:endParaRPr>
          </a:p>
        </p:txBody>
      </p:sp>
      <p:sp>
        <p:nvSpPr>
          <p:cNvPr id="155" name="矩形 154"/>
          <p:cNvSpPr/>
          <p:nvPr/>
        </p:nvSpPr>
        <p:spPr>
          <a:xfrm>
            <a:off x="6477000" y="712788"/>
            <a:ext cx="2514600" cy="5078313"/>
          </a:xfrm>
          <a:prstGeom prst="rect">
            <a:avLst/>
          </a:prstGeom>
          <a:solidFill>
            <a:schemeClr val="bg1">
              <a:lumMod val="95000"/>
            </a:schemeClr>
          </a:solidFill>
        </p:spPr>
        <p:txBody>
          <a:bodyPr>
            <a:spAutoFit/>
          </a:bodyPr>
          <a:lstStyle/>
          <a:p>
            <a:pPr marL="285750" indent="-285750" eaLnBrk="0" fontAlgn="base" hangingPunct="0">
              <a:lnSpc>
                <a:spcPct val="150000"/>
              </a:lnSpc>
              <a:spcBef>
                <a:spcPct val="0"/>
              </a:spcBef>
              <a:spcAft>
                <a:spcPct val="0"/>
              </a:spcAft>
              <a:buFont typeface="Wingdings" pitchFamily="2" charset="2"/>
              <a:buChar char="n"/>
              <a:defRPr/>
            </a:pPr>
            <a:r>
              <a:rPr lang="zh-CN" altLang="en-US" dirty="0">
                <a:solidFill>
                  <a:srgbClr val="000000"/>
                </a:solidFill>
                <a:ea typeface="微软雅黑" pitchFamily="34" charset="-122"/>
              </a:rPr>
              <a:t>公司总人数超过</a:t>
            </a:r>
            <a:r>
              <a:rPr lang="en-US" altLang="zh-CN" b="1" dirty="0">
                <a:solidFill>
                  <a:srgbClr val="C00000"/>
                </a:solidFill>
                <a:ea typeface="微软雅黑" pitchFamily="34" charset="-122"/>
              </a:rPr>
              <a:t>3000</a:t>
            </a:r>
            <a:r>
              <a:rPr lang="zh-CN" altLang="en-US" b="1" dirty="0">
                <a:solidFill>
                  <a:srgbClr val="C00000"/>
                </a:solidFill>
                <a:ea typeface="微软雅黑" pitchFamily="34" charset="-122"/>
              </a:rPr>
              <a:t>人</a:t>
            </a:r>
            <a:r>
              <a:rPr lang="zh-CN" altLang="en-US" dirty="0">
                <a:solidFill>
                  <a:srgbClr val="000000"/>
                </a:solidFill>
                <a:ea typeface="微软雅黑" pitchFamily="34" charset="-122"/>
              </a:rPr>
              <a:t>，其中研发人员占</a:t>
            </a:r>
            <a:r>
              <a:rPr lang="zh-CN" altLang="en-US" dirty="0" smtClean="0">
                <a:solidFill>
                  <a:srgbClr val="000000"/>
                </a:solidFill>
                <a:ea typeface="微软雅黑" pitchFamily="34" charset="-122"/>
              </a:rPr>
              <a:t>比</a:t>
            </a:r>
            <a:r>
              <a:rPr lang="en-US" altLang="zh-CN" b="1" dirty="0" smtClean="0">
                <a:solidFill>
                  <a:srgbClr val="C00000"/>
                </a:solidFill>
                <a:ea typeface="微软雅黑" pitchFamily="34" charset="-122"/>
              </a:rPr>
              <a:t>50%</a:t>
            </a:r>
            <a:r>
              <a:rPr lang="zh-CN" altLang="en-US" dirty="0">
                <a:solidFill>
                  <a:srgbClr val="000000"/>
                </a:solidFill>
                <a:ea typeface="微软雅黑" pitchFamily="34" charset="-122"/>
              </a:rPr>
              <a:t>，超过</a:t>
            </a:r>
            <a:r>
              <a:rPr lang="en-US" altLang="zh-CN" b="1" dirty="0" smtClean="0">
                <a:solidFill>
                  <a:srgbClr val="C00000"/>
                </a:solidFill>
                <a:ea typeface="微软雅黑" pitchFamily="34" charset="-122"/>
              </a:rPr>
              <a:t>1500</a:t>
            </a:r>
            <a:r>
              <a:rPr lang="zh-CN" altLang="en-US" b="1" dirty="0">
                <a:solidFill>
                  <a:srgbClr val="C00000"/>
                </a:solidFill>
                <a:ea typeface="微软雅黑" pitchFamily="34" charset="-122"/>
              </a:rPr>
              <a:t>人</a:t>
            </a:r>
            <a:endParaRPr lang="en-US" altLang="zh-CN" b="1" dirty="0">
              <a:solidFill>
                <a:srgbClr val="C00000"/>
              </a:solidFill>
              <a:ea typeface="微软雅黑" pitchFamily="34" charset="-122"/>
            </a:endParaRPr>
          </a:p>
          <a:p>
            <a:pPr marL="285750" indent="-285750" eaLnBrk="0" fontAlgn="base" hangingPunct="0">
              <a:lnSpc>
                <a:spcPct val="150000"/>
              </a:lnSpc>
              <a:spcBef>
                <a:spcPct val="0"/>
              </a:spcBef>
              <a:spcAft>
                <a:spcPct val="0"/>
              </a:spcAft>
              <a:buFont typeface="Wingdings" pitchFamily="2" charset="2"/>
              <a:buChar char="n"/>
              <a:defRPr/>
            </a:pPr>
            <a:r>
              <a:rPr lang="zh-CN" altLang="en-US" dirty="0">
                <a:solidFill>
                  <a:srgbClr val="000000"/>
                </a:solidFill>
                <a:ea typeface="微软雅黑" pitchFamily="34" charset="-122"/>
              </a:rPr>
              <a:t>市场运营总部设在</a:t>
            </a:r>
            <a:r>
              <a:rPr lang="zh-CN" altLang="en-US" b="1" dirty="0">
                <a:solidFill>
                  <a:srgbClr val="C00000"/>
                </a:solidFill>
                <a:ea typeface="微软雅黑" pitchFamily="34" charset="-122"/>
              </a:rPr>
              <a:t>北京</a:t>
            </a:r>
            <a:r>
              <a:rPr lang="zh-CN" altLang="en-US" dirty="0">
                <a:solidFill>
                  <a:srgbClr val="000000"/>
                </a:solidFill>
                <a:ea typeface="微软雅黑" pitchFamily="34" charset="-122"/>
              </a:rPr>
              <a:t>，生产基地设在</a:t>
            </a:r>
            <a:r>
              <a:rPr lang="zh-CN" altLang="en-US" b="1" dirty="0" smtClean="0">
                <a:solidFill>
                  <a:srgbClr val="C00000"/>
                </a:solidFill>
                <a:ea typeface="微软雅黑" pitchFamily="34" charset="-122"/>
              </a:rPr>
              <a:t>福州</a:t>
            </a:r>
            <a:r>
              <a:rPr lang="zh-CN" altLang="en-US" dirty="0" smtClean="0">
                <a:solidFill>
                  <a:srgbClr val="000000"/>
                </a:solidFill>
                <a:ea typeface="微软雅黑" pitchFamily="34" charset="-122"/>
              </a:rPr>
              <a:t>。</a:t>
            </a:r>
            <a:endParaRPr lang="en-US" altLang="zh-CN" dirty="0">
              <a:solidFill>
                <a:srgbClr val="000000"/>
              </a:solidFill>
              <a:ea typeface="微软雅黑" pitchFamily="34" charset="-122"/>
            </a:endParaRPr>
          </a:p>
          <a:p>
            <a:pPr marL="285750" indent="-285750" eaLnBrk="0" fontAlgn="base" hangingPunct="0">
              <a:lnSpc>
                <a:spcPct val="150000"/>
              </a:lnSpc>
              <a:spcBef>
                <a:spcPct val="0"/>
              </a:spcBef>
              <a:spcAft>
                <a:spcPct val="0"/>
              </a:spcAft>
              <a:buFont typeface="Wingdings" pitchFamily="2" charset="2"/>
              <a:buChar char="n"/>
              <a:defRPr/>
            </a:pPr>
            <a:r>
              <a:rPr lang="zh-CN" altLang="en-US" dirty="0">
                <a:solidFill>
                  <a:srgbClr val="000000"/>
                </a:solidFill>
                <a:ea typeface="微软雅黑" pitchFamily="34" charset="-122"/>
              </a:rPr>
              <a:t>在福州、成都、上海、</a:t>
            </a:r>
            <a:r>
              <a:rPr lang="zh-CN" altLang="en-US" dirty="0" smtClean="0">
                <a:solidFill>
                  <a:srgbClr val="000000"/>
                </a:solidFill>
                <a:ea typeface="微软雅黑" pitchFamily="34" charset="-122"/>
              </a:rPr>
              <a:t>北京、天津设立 </a:t>
            </a:r>
            <a:r>
              <a:rPr lang="en-US" altLang="zh-CN" b="1" dirty="0" smtClean="0">
                <a:solidFill>
                  <a:srgbClr val="C00000"/>
                </a:solidFill>
                <a:ea typeface="微软雅黑" pitchFamily="34" charset="-122"/>
              </a:rPr>
              <a:t>5 </a:t>
            </a:r>
            <a:r>
              <a:rPr lang="zh-CN" altLang="en-US" dirty="0">
                <a:solidFill>
                  <a:srgbClr val="000000"/>
                </a:solidFill>
                <a:ea typeface="微软雅黑" pitchFamily="34" charset="-122"/>
              </a:rPr>
              <a:t>个研发中心。</a:t>
            </a:r>
            <a:endParaRPr lang="en-US" altLang="zh-CN" dirty="0">
              <a:solidFill>
                <a:srgbClr val="000000"/>
              </a:solidFill>
              <a:ea typeface="微软雅黑" pitchFamily="34" charset="-122"/>
            </a:endParaRPr>
          </a:p>
          <a:p>
            <a:pPr marL="285750" indent="-285750" eaLnBrk="0" fontAlgn="base" hangingPunct="0">
              <a:lnSpc>
                <a:spcPct val="150000"/>
              </a:lnSpc>
              <a:spcBef>
                <a:spcPct val="0"/>
              </a:spcBef>
              <a:spcAft>
                <a:spcPct val="0"/>
              </a:spcAft>
              <a:buFont typeface="Wingdings" pitchFamily="2" charset="2"/>
              <a:buChar char="n"/>
              <a:defRPr/>
            </a:pPr>
            <a:r>
              <a:rPr lang="zh-CN" altLang="en-US" dirty="0">
                <a:solidFill>
                  <a:srgbClr val="000000"/>
                </a:solidFill>
                <a:ea typeface="微软雅黑" pitchFamily="34" charset="-122"/>
              </a:rPr>
              <a:t>在全国各省市设立了</a:t>
            </a:r>
            <a:r>
              <a:rPr lang="en-US" altLang="zh-CN" b="1" dirty="0" smtClean="0">
                <a:solidFill>
                  <a:srgbClr val="C00000"/>
                </a:solidFill>
                <a:ea typeface="微软雅黑" pitchFamily="34" charset="-122"/>
              </a:rPr>
              <a:t>38 </a:t>
            </a:r>
            <a:r>
              <a:rPr lang="zh-CN" altLang="en-US" dirty="0">
                <a:solidFill>
                  <a:srgbClr val="000000"/>
                </a:solidFill>
                <a:ea typeface="微软雅黑" pitchFamily="34" charset="-122"/>
              </a:rPr>
              <a:t>个分支机构。</a:t>
            </a:r>
            <a:endParaRPr lang="en-US" altLang="zh-CN" dirty="0">
              <a:solidFill>
                <a:srgbClr val="000000"/>
              </a:solidFill>
              <a:ea typeface="微软雅黑" pitchFamily="34" charset="-122"/>
            </a:endParaRPr>
          </a:p>
        </p:txBody>
      </p:sp>
      <p:sp>
        <p:nvSpPr>
          <p:cNvPr id="156" name="Text Box 159"/>
          <p:cNvSpPr txBox="1">
            <a:spLocks noChangeArrowheads="1"/>
          </p:cNvSpPr>
          <p:nvPr/>
        </p:nvSpPr>
        <p:spPr bwMode="auto">
          <a:xfrm>
            <a:off x="2595563" y="3200400"/>
            <a:ext cx="833437" cy="254000"/>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50" b="1" dirty="0">
                <a:solidFill>
                  <a:srgbClr val="CC0000"/>
                </a:solidFill>
                <a:latin typeface="Times New Roman" pitchFamily="18" charset="0"/>
                <a:ea typeface="华文细黑" pitchFamily="2" charset="-122"/>
              </a:rPr>
              <a:t>西宁</a:t>
            </a:r>
          </a:p>
        </p:txBody>
      </p:sp>
      <p:sp>
        <p:nvSpPr>
          <p:cNvPr id="157" name="Text Box 159"/>
          <p:cNvSpPr txBox="1">
            <a:spLocks noChangeArrowheads="1"/>
          </p:cNvSpPr>
          <p:nvPr/>
        </p:nvSpPr>
        <p:spPr bwMode="auto">
          <a:xfrm>
            <a:off x="1371600" y="4021138"/>
            <a:ext cx="833438" cy="246062"/>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eaLnBrk="0" fontAlgn="base" hangingPunct="0">
              <a:spcBef>
                <a:spcPct val="50000"/>
              </a:spcBef>
              <a:spcAft>
                <a:spcPct val="0"/>
              </a:spcAft>
              <a:defRPr/>
            </a:pPr>
            <a:r>
              <a:rPr lang="zh-CN" altLang="en-US" sz="1000" b="1" dirty="0">
                <a:solidFill>
                  <a:srgbClr val="CC0000"/>
                </a:solidFill>
                <a:latin typeface="Times New Roman" pitchFamily="18" charset="0"/>
                <a:ea typeface="华文细黑" pitchFamily="2" charset="-122"/>
              </a:rPr>
              <a:t>拉萨</a:t>
            </a:r>
          </a:p>
        </p:txBody>
      </p:sp>
      <p:pic>
        <p:nvPicPr>
          <p:cNvPr id="158" name="Picture 158"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5000" y="4087813"/>
            <a:ext cx="104775" cy="10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Picture 158"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19425" y="3276600"/>
            <a:ext cx="104775"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 name="Group 218"/>
          <p:cNvGrpSpPr>
            <a:grpSpLocks/>
          </p:cNvGrpSpPr>
          <p:nvPr/>
        </p:nvGrpSpPr>
        <p:grpSpPr bwMode="auto">
          <a:xfrm>
            <a:off x="4810605" y="2831347"/>
            <a:ext cx="935038" cy="342900"/>
            <a:chOff x="4785" y="2750"/>
            <a:chExt cx="611" cy="226"/>
          </a:xfrm>
        </p:grpSpPr>
        <p:sp>
          <p:nvSpPr>
            <p:cNvPr id="167" name="矩形 14"/>
            <p:cNvSpPr>
              <a:spLocks noChangeArrowheads="1"/>
            </p:cNvSpPr>
            <p:nvPr/>
          </p:nvSpPr>
          <p:spPr bwMode="auto">
            <a:xfrm>
              <a:off x="4785" y="2750"/>
              <a:ext cx="363" cy="226"/>
            </a:xfrm>
            <a:prstGeom prst="rect">
              <a:avLst/>
            </a:prstGeom>
            <a:gradFill rotWithShape="1">
              <a:gsLst>
                <a:gs pos="0">
                  <a:srgbClr val="99CCFF">
                    <a:gamma/>
                    <a:tint val="28627"/>
                    <a:invGamma/>
                  </a:srgbClr>
                </a:gs>
                <a:gs pos="50000">
                  <a:srgbClr val="99CCFF">
                    <a:alpha val="87000"/>
                  </a:srgbClr>
                </a:gs>
                <a:gs pos="100000">
                  <a:srgbClr val="99CCFF">
                    <a:gamma/>
                    <a:tint val="28627"/>
                    <a:invGamma/>
                  </a:srgbClr>
                </a:gs>
              </a:gsLst>
              <a:lin ang="5400000" scaled="1"/>
            </a:gradFill>
            <a:ln w="25400" algn="ctr">
              <a:solidFill>
                <a:srgbClr val="FFFFFF"/>
              </a:solidFill>
              <a:miter lim="800000"/>
              <a:headEnd/>
              <a:tailEnd/>
            </a:ln>
          </p:spPr>
          <p:txBody>
            <a:bodyPr anchor="ctr"/>
            <a:lstStyle/>
            <a:p>
              <a:pPr eaLnBrk="0" hangingPunct="0">
                <a:defRPr/>
              </a:pPr>
              <a:endParaRPr lang="zh-CN" altLang="en-US" sz="2400">
                <a:solidFill>
                  <a:srgbClr val="FFFFFF"/>
                </a:solidFill>
                <a:latin typeface="微软雅黑"/>
                <a:ea typeface="微软雅黑"/>
                <a:cs typeface="+mn-cs"/>
              </a:endParaRPr>
            </a:p>
          </p:txBody>
        </p:sp>
        <p:grpSp>
          <p:nvGrpSpPr>
            <p:cNvPr id="168" name="Group 147"/>
            <p:cNvGrpSpPr>
              <a:grpSpLocks/>
            </p:cNvGrpSpPr>
            <p:nvPr/>
          </p:nvGrpSpPr>
          <p:grpSpPr bwMode="auto">
            <a:xfrm>
              <a:off x="4830" y="2780"/>
              <a:ext cx="566" cy="162"/>
              <a:chOff x="4808" y="1073"/>
              <a:chExt cx="566" cy="162"/>
            </a:xfrm>
          </p:grpSpPr>
          <p:pic>
            <p:nvPicPr>
              <p:cNvPr id="170" name="Picture 148" descr="环"/>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 y="1116"/>
                <a:ext cx="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 name="Text Box 149"/>
              <p:cNvSpPr txBox="1">
                <a:spLocks noChangeArrowheads="1"/>
              </p:cNvSpPr>
              <p:nvPr/>
            </p:nvSpPr>
            <p:spPr bwMode="auto">
              <a:xfrm>
                <a:off x="4822" y="1073"/>
                <a:ext cx="552" cy="162"/>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algn="l" eaLnBrk="0" hangingPunct="0">
                  <a:spcBef>
                    <a:spcPct val="50000"/>
                  </a:spcBef>
                  <a:defRPr/>
                </a:pPr>
                <a:r>
                  <a:rPr lang="zh-CN" altLang="en-US" sz="1000" b="1" dirty="0">
                    <a:solidFill>
                      <a:srgbClr val="CC0000"/>
                    </a:solidFill>
                    <a:latin typeface="Times New Roman" pitchFamily="18" charset="0"/>
                    <a:ea typeface="华文细黑" pitchFamily="2" charset="-122"/>
                    <a:cs typeface="+mn-cs"/>
                  </a:rPr>
                  <a:t>天津</a:t>
                </a:r>
              </a:p>
            </p:txBody>
          </p:sp>
        </p:grpSp>
        <p:pic>
          <p:nvPicPr>
            <p:cNvPr id="169" name="Picture 15" descr="方"/>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21" y="2778"/>
              <a:ext cx="45"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701482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zh-CN" altLang="en-US" dirty="0" smtClean="0"/>
              <a:t>服务就在您身边</a:t>
            </a:r>
            <a:endParaRPr lang="zh-CN" altLang="en-US" dirty="0"/>
          </a:p>
        </p:txBody>
      </p:sp>
      <p:sp>
        <p:nvSpPr>
          <p:cNvPr id="4" name="矩形 4"/>
          <p:cNvSpPr>
            <a:spLocks noChangeArrowheads="1"/>
          </p:cNvSpPr>
          <p:nvPr/>
        </p:nvSpPr>
        <p:spPr bwMode="auto">
          <a:xfrm>
            <a:off x="428625" y="990600"/>
            <a:ext cx="8424863" cy="1569660"/>
          </a:xfrm>
          <a:prstGeom prst="rect">
            <a:avLst/>
          </a:prstGeom>
          <a:noFill/>
          <a:ln w="9525">
            <a:noFill/>
            <a:miter lim="800000"/>
            <a:headEnd/>
            <a:tailEnd/>
          </a:ln>
        </p:spPr>
        <p:txBody>
          <a:bodyPr>
            <a:spAutoFit/>
          </a:bodyPr>
          <a:lstStyle/>
          <a:p>
            <a:pPr>
              <a:lnSpc>
                <a:spcPct val="150000"/>
              </a:lnSpc>
            </a:pPr>
            <a:r>
              <a:rPr lang="zh-CN" altLang="en-US" b="1" dirty="0">
                <a:solidFill>
                  <a:srgbClr val="CC0000"/>
                </a:solidFill>
                <a:latin typeface="微软雅黑" pitchFamily="34" charset="-122"/>
                <a:ea typeface="微软雅黑" pitchFamily="34" charset="-122"/>
              </a:rPr>
              <a:t>服务中心：</a:t>
            </a:r>
            <a:r>
              <a:rPr kumimoji="1" lang="zh-CN" altLang="en-US" sz="1200" dirty="0">
                <a:latin typeface="微软雅黑" pitchFamily="34" charset="-122"/>
                <a:ea typeface="微软雅黑" pitchFamily="34" charset="-122"/>
              </a:rPr>
              <a:t>全国</a:t>
            </a:r>
            <a:r>
              <a:rPr kumimoji="1" lang="zh-CN" altLang="en-US" sz="1200" dirty="0" smtClean="0">
                <a:latin typeface="微软雅黑" pitchFamily="34" charset="-122"/>
                <a:ea typeface="微软雅黑" pitchFamily="34" charset="-122"/>
              </a:rPr>
              <a:t>拥有</a:t>
            </a:r>
            <a:r>
              <a:rPr lang="zh-CN" altLang="en-US" sz="1200" dirty="0" smtClean="0">
                <a:latin typeface="微软雅黑" pitchFamily="34" charset="-122"/>
                <a:ea typeface="微软雅黑" pitchFamily="34" charset="-122"/>
              </a:rPr>
              <a:t>覆盖</a:t>
            </a:r>
            <a:r>
              <a:rPr lang="zh-CN" altLang="en-US" sz="1200" dirty="0">
                <a:latin typeface="微软雅黑" pitchFamily="34" charset="-122"/>
                <a:ea typeface="微软雅黑" pitchFamily="34" charset="-122"/>
              </a:rPr>
              <a:t>中国</a:t>
            </a:r>
            <a:r>
              <a:rPr lang="en-US" altLang="zh-CN" sz="1200" dirty="0">
                <a:latin typeface="微软雅黑" pitchFamily="34" charset="-122"/>
                <a:ea typeface="微软雅黑" pitchFamily="34" charset="-122"/>
              </a:rPr>
              <a:t>31</a:t>
            </a:r>
            <a:r>
              <a:rPr lang="zh-CN" altLang="en-US" sz="1200" dirty="0">
                <a:latin typeface="微软雅黑" pitchFamily="34" charset="-122"/>
                <a:ea typeface="微软雅黑" pitchFamily="34" charset="-122"/>
              </a:rPr>
              <a:t>个一级省会城市和直辖市（除台湾和澳门</a:t>
            </a:r>
            <a:r>
              <a:rPr lang="zh-CN" altLang="en-US" sz="1200" dirty="0" smtClean="0">
                <a:latin typeface="微软雅黑" pitchFamily="34" charset="-122"/>
                <a:ea typeface="微软雅黑" pitchFamily="34" charset="-122"/>
              </a:rPr>
              <a:t>）。</a:t>
            </a:r>
            <a:r>
              <a:rPr lang="en-US" altLang="zh-CN" sz="2000" b="1" dirty="0" smtClean="0">
                <a:solidFill>
                  <a:srgbClr val="C00000"/>
                </a:solidFill>
                <a:latin typeface="微软雅黑" pitchFamily="34" charset="-122"/>
                <a:ea typeface="微软雅黑" pitchFamily="34" charset="-122"/>
              </a:rPr>
              <a:t>196</a:t>
            </a:r>
            <a:r>
              <a:rPr lang="zh-CN" altLang="en-US" sz="1200" dirty="0" smtClean="0">
                <a:latin typeface="微软雅黑" pitchFamily="34" charset="-122"/>
                <a:ea typeface="微软雅黑" pitchFamily="34" charset="-122"/>
              </a:rPr>
              <a:t>个地市直属</a:t>
            </a:r>
            <a:r>
              <a:rPr lang="zh-CN" altLang="en-US" sz="1200" dirty="0">
                <a:latin typeface="微软雅黑" pitchFamily="34" charset="-122"/>
                <a:ea typeface="微软雅黑" pitchFamily="34" charset="-122"/>
              </a:rPr>
              <a:t>服务支持</a:t>
            </a:r>
            <a:r>
              <a:rPr lang="zh-CN" altLang="en-US" sz="1200" dirty="0" smtClean="0">
                <a:latin typeface="微软雅黑" pitchFamily="34" charset="-122"/>
                <a:ea typeface="微软雅黑" pitchFamily="34" charset="-122"/>
              </a:rPr>
              <a:t>中心，为客户提供原厂服务。</a:t>
            </a:r>
            <a:r>
              <a:rPr kumimoji="1" lang="zh-CN" altLang="en-US" sz="1200" dirty="0">
                <a:latin typeface="微软雅黑" pitchFamily="34" charset="-122"/>
                <a:ea typeface="微软雅黑" pitchFamily="34" charset="-122"/>
              </a:rPr>
              <a:t>服务工程师现场支持客户满意度达到</a:t>
            </a:r>
            <a:r>
              <a:rPr kumimoji="1" lang="en-US" altLang="zh-CN" sz="1200" dirty="0">
                <a:latin typeface="微软雅黑" pitchFamily="34" charset="-122"/>
                <a:ea typeface="微软雅黑" pitchFamily="34" charset="-122"/>
              </a:rPr>
              <a:t>98%</a:t>
            </a:r>
            <a:r>
              <a:rPr kumimoji="1" lang="zh-CN" altLang="en-US" sz="1200" dirty="0">
                <a:latin typeface="微软雅黑" pitchFamily="34" charset="-122"/>
                <a:ea typeface="微软雅黑" pitchFamily="34" charset="-122"/>
              </a:rPr>
              <a:t>以上</a:t>
            </a:r>
            <a:r>
              <a:rPr kumimoji="1" lang="zh-CN" altLang="en-US" sz="1200" dirty="0" smtClean="0">
                <a:latin typeface="微软雅黑" pitchFamily="34" charset="-122"/>
                <a:ea typeface="微软雅黑" pitchFamily="34" charset="-122"/>
              </a:rPr>
              <a:t>。</a:t>
            </a:r>
            <a:endParaRPr lang="en-US" altLang="zh-CN" sz="1200" dirty="0">
              <a:latin typeface="微软雅黑" pitchFamily="34" charset="-122"/>
              <a:ea typeface="微软雅黑" pitchFamily="34" charset="-122"/>
            </a:endParaRPr>
          </a:p>
          <a:p>
            <a:pPr>
              <a:lnSpc>
                <a:spcPct val="150000"/>
              </a:lnSpc>
            </a:pPr>
            <a:r>
              <a:rPr lang="zh-CN" altLang="en-US" b="1" dirty="0">
                <a:solidFill>
                  <a:srgbClr val="CC0000"/>
                </a:solidFill>
                <a:latin typeface="微软雅黑" pitchFamily="34" charset="-122"/>
                <a:ea typeface="微软雅黑" pitchFamily="34" charset="-122"/>
              </a:rPr>
              <a:t>备件中心：</a:t>
            </a:r>
            <a:r>
              <a:rPr lang="zh-CN" altLang="zh-CN" sz="1200" dirty="0">
                <a:latin typeface="微软雅黑" pitchFamily="34" charset="-122"/>
                <a:ea typeface="微软雅黑" pitchFamily="34" charset="-122"/>
              </a:rPr>
              <a:t>全国</a:t>
            </a:r>
            <a:r>
              <a:rPr lang="zh-CN" altLang="en-US" sz="1200" dirty="0">
                <a:latin typeface="微软雅黑" pitchFamily="34" charset="-122"/>
                <a:ea typeface="微软雅黑" pitchFamily="34" charset="-122"/>
              </a:rPr>
              <a:t>设有</a:t>
            </a:r>
            <a:r>
              <a:rPr lang="en-US" altLang="zh-CN" sz="2000" b="1" dirty="0">
                <a:solidFill>
                  <a:srgbClr val="C00000"/>
                </a:solidFill>
                <a:latin typeface="微软雅黑" pitchFamily="34" charset="-122"/>
                <a:ea typeface="微软雅黑" pitchFamily="34" charset="-122"/>
              </a:rPr>
              <a:t>6</a:t>
            </a:r>
            <a:r>
              <a:rPr lang="zh-CN" altLang="zh-CN" sz="1200" dirty="0">
                <a:latin typeface="微软雅黑" pitchFamily="34" charset="-122"/>
                <a:ea typeface="微软雅黑" pitchFamily="34" charset="-122"/>
              </a:rPr>
              <a:t>个一级备件库、</a:t>
            </a:r>
            <a:r>
              <a:rPr lang="en-US" altLang="zh-CN" sz="2000" b="1" dirty="0">
                <a:solidFill>
                  <a:srgbClr val="C00000"/>
                </a:solidFill>
                <a:latin typeface="微软雅黑" pitchFamily="34" charset="-122"/>
                <a:ea typeface="微软雅黑" pitchFamily="34" charset="-122"/>
              </a:rPr>
              <a:t>26</a:t>
            </a:r>
            <a:r>
              <a:rPr lang="zh-CN" altLang="zh-CN" sz="1200" dirty="0">
                <a:latin typeface="微软雅黑" pitchFamily="34" charset="-122"/>
                <a:ea typeface="微软雅黑" pitchFamily="34" charset="-122"/>
              </a:rPr>
              <a:t>个二级备件库</a:t>
            </a:r>
            <a:r>
              <a:rPr lang="zh-CN" altLang="en-US" sz="1200" dirty="0" smtClean="0">
                <a:latin typeface="微软雅黑" pitchFamily="34" charset="-122"/>
                <a:ea typeface="微软雅黑" pitchFamily="34" charset="-122"/>
              </a:rPr>
              <a:t>，</a:t>
            </a:r>
            <a:r>
              <a:rPr lang="en-US" altLang="zh-CN" sz="2000" b="1" dirty="0" smtClean="0">
                <a:solidFill>
                  <a:srgbClr val="C00000"/>
                </a:solidFill>
                <a:latin typeface="微软雅黑" pitchFamily="34" charset="-122"/>
                <a:ea typeface="微软雅黑" pitchFamily="34" charset="-122"/>
              </a:rPr>
              <a:t>36</a:t>
            </a:r>
            <a:r>
              <a:rPr lang="zh-CN" altLang="en-US" sz="1200" dirty="0" smtClean="0">
                <a:latin typeface="微软雅黑" pitchFamily="34" charset="-122"/>
                <a:ea typeface="微软雅黑" pitchFamily="34" charset="-122"/>
              </a:rPr>
              <a:t>个维修中心。</a:t>
            </a:r>
            <a:endParaRPr lang="en-US" altLang="zh-CN" sz="1200" dirty="0">
              <a:latin typeface="微软雅黑" pitchFamily="34" charset="-122"/>
              <a:ea typeface="微软雅黑" pitchFamily="34" charset="-122"/>
            </a:endParaRPr>
          </a:p>
          <a:p>
            <a:pPr>
              <a:lnSpc>
                <a:spcPct val="150000"/>
              </a:lnSpc>
            </a:pPr>
            <a:r>
              <a:rPr lang="zh-CN" altLang="en-US" sz="1200" dirty="0">
                <a:latin typeface="微软雅黑" pitchFamily="34" charset="-122"/>
                <a:ea typeface="微软雅黑" pitchFamily="34" charset="-122"/>
              </a:rPr>
              <a:t>备件供应最高响应达到</a:t>
            </a:r>
            <a:r>
              <a:rPr lang="en-US" altLang="zh-CN" sz="1200" dirty="0">
                <a:latin typeface="微软雅黑" pitchFamily="34" charset="-122"/>
                <a:ea typeface="微软雅黑" pitchFamily="34" charset="-122"/>
              </a:rPr>
              <a:t>7</a:t>
            </a:r>
            <a:r>
              <a:rPr lang="zh-CN" altLang="en-US" sz="1200" dirty="0">
                <a:latin typeface="微软雅黑" pitchFamily="34" charset="-122"/>
                <a:ea typeface="微软雅黑" pitchFamily="34" charset="-122"/>
              </a:rPr>
              <a:t>*</a:t>
            </a:r>
            <a:r>
              <a:rPr lang="en-US" altLang="zh-CN" sz="1200" dirty="0">
                <a:latin typeface="微软雅黑" pitchFamily="34" charset="-122"/>
                <a:ea typeface="微软雅黑" pitchFamily="34" charset="-122"/>
              </a:rPr>
              <a:t>24</a:t>
            </a:r>
            <a:r>
              <a:rPr lang="zh-CN" altLang="en-US" sz="1200" dirty="0">
                <a:latin typeface="微软雅黑" pitchFamily="34" charset="-122"/>
                <a:ea typeface="微软雅黑" pitchFamily="34" charset="-122"/>
              </a:rPr>
              <a:t>*</a:t>
            </a:r>
            <a:r>
              <a:rPr lang="en-US" altLang="zh-CN" sz="1200" dirty="0">
                <a:latin typeface="微软雅黑" pitchFamily="34" charset="-122"/>
                <a:ea typeface="微软雅黑" pitchFamily="34" charset="-122"/>
              </a:rPr>
              <a:t>4</a:t>
            </a:r>
            <a:r>
              <a:rPr lang="zh-CN" altLang="en-US" sz="1200" dirty="0">
                <a:latin typeface="微软雅黑" pitchFamily="34" charset="-122"/>
                <a:ea typeface="微软雅黑" pitchFamily="34" charset="-122"/>
              </a:rPr>
              <a:t>时效要求</a:t>
            </a:r>
            <a:r>
              <a:rPr lang="zh-CN" altLang="zh-CN" sz="1200" dirty="0">
                <a:latin typeface="微软雅黑" pitchFamily="34" charset="-122"/>
                <a:ea typeface="微软雅黑" pitchFamily="34" charset="-122"/>
              </a:rPr>
              <a:t>。维修更换</a:t>
            </a:r>
            <a:r>
              <a:rPr lang="en-US" altLang="zh-CN" sz="1200" dirty="0">
                <a:latin typeface="微软雅黑" pitchFamily="34" charset="-122"/>
                <a:ea typeface="微软雅黑" pitchFamily="34" charset="-122"/>
              </a:rPr>
              <a:t>1~3</a:t>
            </a:r>
            <a:r>
              <a:rPr lang="zh-CN" altLang="zh-CN" sz="1200" dirty="0">
                <a:latin typeface="微软雅黑" pitchFamily="34" charset="-122"/>
                <a:ea typeface="微软雅黑" pitchFamily="34" charset="-122"/>
              </a:rPr>
              <a:t>天内完成，原机返修</a:t>
            </a:r>
            <a:r>
              <a:rPr lang="en-US" altLang="zh-CN" sz="1200" dirty="0">
                <a:latin typeface="微软雅黑" pitchFamily="34" charset="-122"/>
                <a:ea typeface="微软雅黑" pitchFamily="34" charset="-122"/>
              </a:rPr>
              <a:t>15</a:t>
            </a:r>
            <a:r>
              <a:rPr lang="zh-CN" altLang="zh-CN" sz="1200" dirty="0">
                <a:latin typeface="微软雅黑" pitchFamily="34" charset="-122"/>
                <a:ea typeface="微软雅黑" pitchFamily="34" charset="-122"/>
              </a:rPr>
              <a:t>天内完成。</a:t>
            </a:r>
            <a:endParaRPr lang="en-US" altLang="zh-CN" sz="1200" dirty="0">
              <a:latin typeface="微软雅黑" pitchFamily="34" charset="-122"/>
              <a:ea typeface="微软雅黑" pitchFamily="34" charset="-122"/>
            </a:endParaRPr>
          </a:p>
        </p:txBody>
      </p:sp>
      <p:grpSp>
        <p:nvGrpSpPr>
          <p:cNvPr id="5" name="组合 104"/>
          <p:cNvGrpSpPr>
            <a:grpSpLocks/>
          </p:cNvGrpSpPr>
          <p:nvPr/>
        </p:nvGrpSpPr>
        <p:grpSpPr bwMode="auto">
          <a:xfrm>
            <a:off x="5237217" y="6019799"/>
            <a:ext cx="2916183" cy="609600"/>
            <a:chOff x="393692" y="6029747"/>
            <a:chExt cx="2916304" cy="608689"/>
          </a:xfrm>
        </p:grpSpPr>
        <p:sp>
          <p:nvSpPr>
            <p:cNvPr id="6" name="Oval 3"/>
            <p:cNvSpPr>
              <a:spLocks noChangeArrowheads="1"/>
            </p:cNvSpPr>
            <p:nvPr/>
          </p:nvSpPr>
          <p:spPr bwMode="auto">
            <a:xfrm>
              <a:off x="2014542" y="6105830"/>
              <a:ext cx="76203" cy="152172"/>
            </a:xfrm>
            <a:prstGeom prst="ellipse">
              <a:avLst/>
            </a:prstGeom>
            <a:solidFill>
              <a:srgbClr val="FF00FF"/>
            </a:solidFill>
            <a:ln w="9525">
              <a:noFill/>
              <a:round/>
              <a:headEnd/>
              <a:tailEnd/>
            </a:ln>
          </p:spPr>
          <p:txBody>
            <a:bodyPr anchor="ctr"/>
            <a:lstStyle/>
            <a:p>
              <a:endParaRPr lang="zh-CN" altLang="en-US" sz="1100">
                <a:latin typeface="微软雅黑" pitchFamily="34" charset="-122"/>
                <a:ea typeface="微软雅黑" pitchFamily="34" charset="-122"/>
              </a:endParaRPr>
            </a:p>
          </p:txBody>
        </p:sp>
        <p:sp>
          <p:nvSpPr>
            <p:cNvPr id="7" name="AutoShape 4"/>
            <p:cNvSpPr>
              <a:spLocks noChangeArrowheads="1"/>
            </p:cNvSpPr>
            <p:nvPr/>
          </p:nvSpPr>
          <p:spPr bwMode="auto">
            <a:xfrm>
              <a:off x="642885" y="6410179"/>
              <a:ext cx="180972" cy="15217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6600"/>
            </a:solidFill>
            <a:ln w="9525">
              <a:solidFill>
                <a:srgbClr val="000000"/>
              </a:solidFill>
              <a:round/>
              <a:headEnd/>
              <a:tailEnd/>
            </a:ln>
          </p:spPr>
          <p:txBody>
            <a:bodyPr anchor="ctr"/>
            <a:lstStyle/>
            <a:p>
              <a:endParaRPr lang="zh-CN" altLang="en-US" sz="1100"/>
            </a:p>
          </p:txBody>
        </p:sp>
        <p:sp>
          <p:nvSpPr>
            <p:cNvPr id="8" name="Rectangle 131"/>
            <p:cNvSpPr>
              <a:spLocks noChangeArrowheads="1"/>
            </p:cNvSpPr>
            <p:nvPr/>
          </p:nvSpPr>
          <p:spPr bwMode="auto">
            <a:xfrm>
              <a:off x="393692" y="6039169"/>
              <a:ext cx="2916304" cy="599267"/>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indent="409575">
                <a:defRPr/>
              </a:pPr>
              <a:r>
                <a:rPr lang="zh-CN" altLang="en-US" sz="1100" b="1" dirty="0">
                  <a:latin typeface="微软雅黑" pitchFamily="34" charset="-122"/>
                  <a:ea typeface="微软雅黑" pitchFamily="34" charset="-122"/>
                  <a:cs typeface="Times New Roman" pitchFamily="18" charset="0"/>
                </a:rPr>
                <a:t>备件总库、分库          </a:t>
              </a:r>
              <a:r>
                <a:rPr lang="zh-CN" sz="1100" b="1" dirty="0">
                  <a:latin typeface="微软雅黑" pitchFamily="34" charset="-122"/>
                  <a:ea typeface="微软雅黑" pitchFamily="34" charset="-122"/>
                  <a:cs typeface="Times New Roman" pitchFamily="18" charset="0"/>
                </a:rPr>
                <a:t>二级备件库</a:t>
              </a:r>
              <a:r>
                <a:rPr lang="zh-CN" altLang="en-US" sz="1100" b="1" dirty="0">
                  <a:latin typeface="微软雅黑" pitchFamily="34" charset="-122"/>
                  <a:ea typeface="微软雅黑" pitchFamily="34" charset="-122"/>
                  <a:cs typeface="Times New Roman" pitchFamily="18" charset="0"/>
                </a:rPr>
                <a:t>     </a:t>
              </a:r>
              <a:endParaRPr lang="en-US" altLang="zh-CN" sz="1100" b="1" dirty="0" smtClean="0">
                <a:latin typeface="微软雅黑" pitchFamily="34" charset="-122"/>
                <a:ea typeface="微软雅黑" pitchFamily="34" charset="-122"/>
                <a:cs typeface="Times New Roman" pitchFamily="18" charset="0"/>
              </a:endParaRPr>
            </a:p>
            <a:p>
              <a:pPr indent="409575">
                <a:defRPr/>
              </a:pPr>
              <a:r>
                <a:rPr lang="zh-CN" altLang="en-US" sz="1100" b="1" dirty="0" smtClean="0">
                  <a:latin typeface="微软雅黑" pitchFamily="34" charset="-122"/>
                  <a:ea typeface="微软雅黑" pitchFamily="34" charset="-122"/>
                  <a:cs typeface="Times New Roman" pitchFamily="18" charset="0"/>
                </a:rPr>
                <a:t>       </a:t>
              </a:r>
              <a:endParaRPr lang="en-US" altLang="zh-CN" sz="1100" b="1" dirty="0" smtClean="0">
                <a:latin typeface="微软雅黑" pitchFamily="34" charset="-122"/>
                <a:ea typeface="微软雅黑" pitchFamily="34" charset="-122"/>
                <a:cs typeface="Times New Roman" pitchFamily="18" charset="0"/>
              </a:endParaRPr>
            </a:p>
            <a:p>
              <a:pPr indent="409575">
                <a:defRPr/>
              </a:pPr>
              <a:r>
                <a:rPr lang="zh-CN" altLang="en-US" sz="1100" b="1" dirty="0" smtClean="0">
                  <a:latin typeface="微软雅黑" pitchFamily="34" charset="-122"/>
                  <a:ea typeface="微软雅黑" pitchFamily="34" charset="-122"/>
                  <a:cs typeface="Times New Roman" pitchFamily="18" charset="0"/>
                </a:rPr>
                <a:t>一级</a:t>
              </a:r>
              <a:r>
                <a:rPr lang="zh-CN" altLang="en-US" sz="1100" b="1" dirty="0">
                  <a:latin typeface="微软雅黑" pitchFamily="34" charset="-122"/>
                  <a:ea typeface="微软雅黑" pitchFamily="34" charset="-122"/>
                  <a:cs typeface="Times New Roman" pitchFamily="18" charset="0"/>
                </a:rPr>
                <a:t>备件库与二级维修中心</a:t>
              </a:r>
              <a:endParaRPr lang="zh-CN" altLang="en-US" sz="1100" dirty="0">
                <a:latin typeface="微软雅黑" pitchFamily="34" charset="-122"/>
                <a:ea typeface="微软雅黑" pitchFamily="34" charset="-122"/>
              </a:endParaRPr>
            </a:p>
          </p:txBody>
        </p:sp>
        <p:sp>
          <p:nvSpPr>
            <p:cNvPr id="9" name="矩形 103"/>
            <p:cNvSpPr>
              <a:spLocks noChangeArrowheads="1"/>
            </p:cNvSpPr>
            <p:nvPr/>
          </p:nvSpPr>
          <p:spPr bwMode="auto">
            <a:xfrm>
              <a:off x="518789" y="6029747"/>
              <a:ext cx="324141" cy="261218"/>
            </a:xfrm>
            <a:prstGeom prst="rect">
              <a:avLst/>
            </a:prstGeom>
            <a:noFill/>
            <a:ln w="9525">
              <a:noFill/>
              <a:miter lim="800000"/>
              <a:headEnd/>
              <a:tailEnd/>
            </a:ln>
          </p:spPr>
          <p:txBody>
            <a:bodyPr wrap="none">
              <a:spAutoFit/>
            </a:bodyPr>
            <a:lstStyle/>
            <a:p>
              <a:r>
                <a:rPr lang="zh-CN" altLang="en-US" sz="1100" b="1" dirty="0">
                  <a:solidFill>
                    <a:srgbClr val="0000CC"/>
                  </a:solidFill>
                  <a:latin typeface="微软雅黑" pitchFamily="34" charset="-122"/>
                  <a:ea typeface="微软雅黑" pitchFamily="34" charset="-122"/>
                </a:rPr>
                <a:t>▲</a:t>
              </a:r>
              <a:endParaRPr lang="zh-CN" altLang="en-US" sz="1100" dirty="0">
                <a:ea typeface="宋体" pitchFamily="2" charset="-122"/>
              </a:endParaRPr>
            </a:p>
          </p:txBody>
        </p:sp>
      </p:grpSp>
      <p:sp>
        <p:nvSpPr>
          <p:cNvPr id="10" name="Rectangle 97"/>
          <p:cNvSpPr>
            <a:spLocks noChangeArrowheads="1"/>
          </p:cNvSpPr>
          <p:nvPr/>
        </p:nvSpPr>
        <p:spPr bwMode="auto">
          <a:xfrm>
            <a:off x="5791200" y="2590800"/>
            <a:ext cx="3097213" cy="307975"/>
          </a:xfrm>
          <a:prstGeom prst="rect">
            <a:avLst/>
          </a:prstGeom>
          <a:noFill/>
          <a:ln>
            <a:noFill/>
          </a:ln>
          <a:effectLst>
            <a:prstShdw prst="shdw17" dist="17961" dir="2700000">
              <a:schemeClr val="accent1">
                <a:gamma/>
                <a:shade val="60000"/>
                <a:invGamma/>
                <a:alpha val="50000"/>
              </a:schemeClr>
            </a:prstShdw>
          </a:effectLst>
          <a:extLst/>
        </p:spPr>
        <p:txBody>
          <a:bodyPr anchor="ctr">
            <a:spAutoFit/>
          </a:bodyPr>
          <a:lstStyle/>
          <a:p>
            <a:pPr indent="409575">
              <a:defRPr/>
            </a:pPr>
            <a:r>
              <a:rPr lang="zh-CN" sz="1400" b="1" dirty="0">
                <a:latin typeface="微软雅黑" pitchFamily="34" charset="-122"/>
                <a:ea typeface="微软雅黑" pitchFamily="34" charset="-122"/>
                <a:cs typeface="Times New Roman" pitchFamily="18" charset="0"/>
              </a:rPr>
              <a:t>备件库与维修中心分布图</a:t>
            </a:r>
            <a:endParaRPr lang="zh-CN" sz="1600" dirty="0">
              <a:latin typeface="微软雅黑" pitchFamily="34" charset="-122"/>
              <a:ea typeface="微软雅黑" pitchFamily="34" charset="-122"/>
            </a:endParaRPr>
          </a:p>
        </p:txBody>
      </p:sp>
      <p:pic>
        <p:nvPicPr>
          <p:cNvPr id="11" name="Picture 8" descr="C:\Users\zhengjh\Desktop\图片2.png"/>
          <p:cNvPicPr>
            <a:picLocks noChangeAspect="1" noChangeArrowheads="1"/>
          </p:cNvPicPr>
          <p:nvPr/>
        </p:nvPicPr>
        <p:blipFill>
          <a:blip r:embed="rId2" cstate="email">
            <a:extLst/>
          </a:blip>
          <a:srcRect/>
          <a:stretch>
            <a:fillRect/>
          </a:stretch>
        </p:blipFill>
        <p:spPr bwMode="auto">
          <a:xfrm>
            <a:off x="5035588" y="2971800"/>
            <a:ext cx="3899891" cy="28194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0">
              <a:rot lat="0" lon="0" rev="0"/>
            </a:camera>
            <a:lightRig rig="twoPt" dir="t">
              <a:rot lat="0" lon="0" rev="7200000"/>
            </a:lightRig>
          </a:scene3d>
          <a:sp3d prstMaterial="matte">
            <a:bevelT w="22860" h="12700"/>
            <a:contourClr>
              <a:srgbClr val="FFFFFF"/>
            </a:contourClr>
          </a:sp3d>
          <a:extLst/>
        </p:spPr>
      </p:pic>
      <p:graphicFrame>
        <p:nvGraphicFramePr>
          <p:cNvPr id="12" name="表格 11"/>
          <p:cNvGraphicFramePr>
            <a:graphicFrameLocks noGrp="1"/>
          </p:cNvGraphicFramePr>
          <p:nvPr/>
        </p:nvGraphicFramePr>
        <p:xfrm>
          <a:off x="152401" y="2590800"/>
          <a:ext cx="4724397" cy="4036902"/>
        </p:xfrm>
        <a:graphic>
          <a:graphicData uri="http://schemas.openxmlformats.org/drawingml/2006/table">
            <a:tbl>
              <a:tblPr>
                <a:tableStyleId>{3C2FFA5D-87B4-456A-9821-1D502468CF0F}</a:tableStyleId>
              </a:tblPr>
              <a:tblGrid>
                <a:gridCol w="524933"/>
                <a:gridCol w="524933"/>
                <a:gridCol w="524933"/>
                <a:gridCol w="524933"/>
                <a:gridCol w="524933"/>
                <a:gridCol w="524933"/>
                <a:gridCol w="524933"/>
                <a:gridCol w="524933"/>
                <a:gridCol w="524933"/>
              </a:tblGrid>
              <a:tr h="304800">
                <a:tc gridSpan="9">
                  <a:txBody>
                    <a:bodyPr/>
                    <a:lstStyle/>
                    <a:p>
                      <a:pPr algn="ctr" rtl="0" fontAlgn="ctr"/>
                      <a:r>
                        <a:rPr lang="zh-CN" altLang="en-US" sz="1200" u="none" strike="noStrike" dirty="0" smtClean="0"/>
                        <a:t>常驻服务人员</a:t>
                      </a:r>
                      <a:r>
                        <a:rPr lang="zh-CN" altLang="en-US" sz="1200" u="none" strike="noStrike" dirty="0"/>
                        <a:t>城市 </a:t>
                      </a:r>
                      <a:r>
                        <a:rPr lang="zh-CN" altLang="en-US" sz="1200" u="none" strike="noStrike" dirty="0" smtClean="0"/>
                        <a:t>名单</a:t>
                      </a:r>
                      <a:endParaRPr lang="zh-CN" altLang="en-US" sz="1200" b="1" i="0" u="none" strike="noStrike" dirty="0">
                        <a:solidFill>
                          <a:srgbClr val="000000"/>
                        </a:solidFill>
                        <a:latin typeface="微软雅黑"/>
                      </a:endParaRPr>
                    </a:p>
                  </a:txBody>
                  <a:tcPr marL="7376" marR="7376" marT="7376"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169641">
                <a:tc>
                  <a:txBody>
                    <a:bodyPr/>
                    <a:lstStyle/>
                    <a:p>
                      <a:pPr algn="ctr" rtl="0" fontAlgn="ctr"/>
                      <a:r>
                        <a:rPr lang="zh-CN" altLang="en-US" sz="700" u="none" strike="noStrike"/>
                        <a:t>长春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娄底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济南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乌鲁木齐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吕梁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南京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红河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南阳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忻州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吉林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邵阳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济宁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乌市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临汾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无锡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天津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驻马店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玉林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松原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常德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临沂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伊犁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运城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宜兴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武清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苏州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玉溪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白城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南昌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枣庄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库尔勒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晋中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南通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宝坻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张家港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安阳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沈阳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赣州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泰安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喀什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呼和浩特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泰州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滨海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昆山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晋城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抚顺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九江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菏泽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汕头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鄂尔多斯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常州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拉萨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宁波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梧州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辽阳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上饶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青岛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广州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赤峰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镇江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西安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镇海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大理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丹东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宜春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烟台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中山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包头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扬州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渭南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慈溪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洛阳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本溪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吉安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潍坊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湛江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锡盟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盐城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榆林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北仑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衡阳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鞍山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泉州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日照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江门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通辽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淮安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延安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上海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淄博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营口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泉州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威海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东莞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乌海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徐州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汉中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杭州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固原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阜新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莆田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成都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惠州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乌兰察布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合肥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宝鸡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萧山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荆门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朝阳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南平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宜宾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河源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鄂尔多斯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芜湖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兰州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余姚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长治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锦州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福州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内江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韶关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石家庄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马鞍山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天水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绍兴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北海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大连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平潭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泸州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佛山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保定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安庆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庆阳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台州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曲靖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哈尔滨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宁德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德阳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肇庆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沧州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淮南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陇南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金华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郑州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大庆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厦门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南充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深圳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邯郸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阜阳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武威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丽水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益阳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牡丹江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漳州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重庆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海口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邢台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黄山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酒泉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襄阳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滨州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齐齐哈尔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龙岩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贵阳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三亚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唐山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蚌埠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西宁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宜昌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吴忠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北京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南宁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遵义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商丘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廊坊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六安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格尔木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孝感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潜江 </a:t>
                      </a:r>
                      <a:endParaRPr lang="zh-CN" altLang="en-US" sz="700" b="0" i="0" u="none" strike="noStrike">
                        <a:solidFill>
                          <a:srgbClr val="000000"/>
                        </a:solidFill>
                        <a:latin typeface="微软雅黑"/>
                      </a:endParaRPr>
                    </a:p>
                  </a:txBody>
                  <a:tcPr marL="7376" marR="7376" marT="7376" marB="0" anchor="ctr"/>
                </a:tc>
              </a:tr>
              <a:tr h="169641">
                <a:tc>
                  <a:txBody>
                    <a:bodyPr/>
                    <a:lstStyle/>
                    <a:p>
                      <a:pPr algn="ctr" rtl="0" fontAlgn="ctr"/>
                      <a:r>
                        <a:rPr lang="zh-CN" altLang="en-US" sz="700" u="none" strike="noStrike"/>
                        <a:t>太原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柳州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兴义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焦作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长沙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淮北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银川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武汉 </a:t>
                      </a:r>
                      <a:endParaRPr lang="zh-CN" altLang="en-US" sz="700" b="0" i="0" u="none" strike="noStrike">
                        <a:solidFill>
                          <a:srgbClr val="000000"/>
                        </a:solidFill>
                        <a:latin typeface="微软雅黑"/>
                      </a:endParaRPr>
                    </a:p>
                  </a:txBody>
                  <a:tcPr marL="7376" marR="7376" marT="7376" marB="0" anchor="ctr"/>
                </a:tc>
                <a:tc>
                  <a:txBody>
                    <a:bodyPr/>
                    <a:lstStyle/>
                    <a:p>
                      <a:pPr algn="l" fontAlgn="ctr"/>
                      <a:endParaRPr lang="zh-CN" altLang="en-US" sz="700" b="0" i="0" u="none" strike="noStrike">
                        <a:solidFill>
                          <a:srgbClr val="000000"/>
                        </a:solidFill>
                        <a:latin typeface="宋体"/>
                      </a:endParaRPr>
                    </a:p>
                  </a:txBody>
                  <a:tcPr marL="7376" marR="7376" marT="7376" marB="0" anchor="ctr"/>
                </a:tc>
              </a:tr>
              <a:tr h="169641">
                <a:tc>
                  <a:txBody>
                    <a:bodyPr/>
                    <a:lstStyle/>
                    <a:p>
                      <a:pPr algn="ctr" rtl="0" fontAlgn="ctr"/>
                      <a:r>
                        <a:rPr lang="zh-CN" altLang="en-US" sz="700" u="none" strike="noStrike"/>
                        <a:t>朔州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桂林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昆明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濮阳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株洲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德州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石嘴山 </a:t>
                      </a:r>
                      <a:endParaRPr lang="zh-CN" altLang="en-US" sz="700" b="0" i="0" u="none" strike="noStrike">
                        <a:solidFill>
                          <a:srgbClr val="000000"/>
                        </a:solidFill>
                        <a:latin typeface="微软雅黑"/>
                      </a:endParaRPr>
                    </a:p>
                  </a:txBody>
                  <a:tcPr marL="7376" marR="7376" marT="7376" marB="0" anchor="ctr"/>
                </a:tc>
                <a:tc>
                  <a:txBody>
                    <a:bodyPr/>
                    <a:lstStyle/>
                    <a:p>
                      <a:pPr algn="ctr" rtl="0" fontAlgn="ctr"/>
                      <a:r>
                        <a:rPr lang="zh-CN" altLang="en-US" sz="700" u="none" strike="noStrike"/>
                        <a:t>鄂州 </a:t>
                      </a:r>
                      <a:endParaRPr lang="zh-CN" altLang="en-US" sz="700" b="0" i="0" u="none" strike="noStrike">
                        <a:solidFill>
                          <a:srgbClr val="000000"/>
                        </a:solidFill>
                        <a:latin typeface="微软雅黑"/>
                      </a:endParaRPr>
                    </a:p>
                  </a:txBody>
                  <a:tcPr marL="7376" marR="7376" marT="7376" marB="0" anchor="ctr"/>
                </a:tc>
                <a:tc>
                  <a:txBody>
                    <a:bodyPr/>
                    <a:lstStyle/>
                    <a:p>
                      <a:pPr algn="l" fontAlgn="ctr"/>
                      <a:endParaRPr lang="zh-CN" altLang="en-US" sz="700" b="0" i="0" u="none" strike="noStrike" dirty="0">
                        <a:solidFill>
                          <a:srgbClr val="000000"/>
                        </a:solidFill>
                        <a:latin typeface="宋体"/>
                      </a:endParaRPr>
                    </a:p>
                  </a:txBody>
                  <a:tcPr marL="7376" marR="7376" marT="7376" marB="0" anchor="ctr"/>
                </a:tc>
              </a:tr>
            </a:tbl>
          </a:graphicData>
        </a:graphic>
      </p:graphicFrame>
    </p:spTree>
    <p:extLst>
      <p:ext uri="{BB962C8B-B14F-4D97-AF65-F5344CB8AC3E}">
        <p14:creationId xmlns:p14="http://schemas.microsoft.com/office/powerpoint/2010/main" val="161953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zh-CN" altLang="en-US" dirty="0" smtClean="0"/>
              <a:t>金融行业业绩</a:t>
            </a:r>
            <a:endParaRPr lang="zh-CN" altLang="en-US" dirty="0"/>
          </a:p>
        </p:txBody>
      </p:sp>
      <p:grpSp>
        <p:nvGrpSpPr>
          <p:cNvPr id="4" name="Group 10"/>
          <p:cNvGrpSpPr>
            <a:grpSpLocks/>
          </p:cNvGrpSpPr>
          <p:nvPr/>
        </p:nvGrpSpPr>
        <p:grpSpPr bwMode="auto">
          <a:xfrm flipH="1">
            <a:off x="7391400" y="533400"/>
            <a:ext cx="1158875" cy="1282874"/>
            <a:chOff x="2064" y="1008"/>
            <a:chExt cx="767" cy="872"/>
          </a:xfrm>
        </p:grpSpPr>
        <p:sp>
          <p:nvSpPr>
            <p:cNvPr id="5" name="Oval 11"/>
            <p:cNvSpPr>
              <a:spLocks noChangeArrowheads="1"/>
            </p:cNvSpPr>
            <p:nvPr/>
          </p:nvSpPr>
          <p:spPr bwMode="gray">
            <a:xfrm>
              <a:off x="2064" y="1008"/>
              <a:ext cx="722" cy="727"/>
            </a:xfrm>
            <a:prstGeom prst="ellipse">
              <a:avLst/>
            </a:prstGeom>
            <a:solidFill>
              <a:srgbClr val="EAEAEA">
                <a:alpha val="50195"/>
              </a:srgbClr>
            </a:solidFill>
            <a:ln w="9525" algn="ctr">
              <a:noFill/>
              <a:round/>
              <a:headEnd/>
              <a:tailEnd/>
            </a:ln>
          </p:spPr>
          <p:txBody>
            <a:bodyPr wrap="none" anchor="ctr"/>
            <a:lstStyle/>
            <a:p>
              <a:endParaRPr lang="zh-CN" altLang="en-US">
                <a:latin typeface="Calibri" pitchFamily="34" charset="0"/>
              </a:endParaRPr>
            </a:p>
          </p:txBody>
        </p:sp>
        <p:grpSp>
          <p:nvGrpSpPr>
            <p:cNvPr id="6" name="Group 12"/>
            <p:cNvGrpSpPr>
              <a:grpSpLocks/>
            </p:cNvGrpSpPr>
            <p:nvPr/>
          </p:nvGrpSpPr>
          <p:grpSpPr bwMode="auto">
            <a:xfrm>
              <a:off x="2083" y="1031"/>
              <a:ext cx="748" cy="849"/>
              <a:chOff x="3975" y="1593"/>
              <a:chExt cx="1025" cy="1163"/>
            </a:xfrm>
          </p:grpSpPr>
          <p:pic>
            <p:nvPicPr>
              <p:cNvPr id="19" name="Picture 1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a:ln w="9525">
                <a:noFill/>
                <a:miter lim="800000"/>
                <a:headEnd/>
                <a:tailEnd/>
              </a:ln>
            </p:spPr>
          </p:pic>
          <p:sp>
            <p:nvSpPr>
              <p:cNvPr id="20" name="Oval 14"/>
              <p:cNvSpPr>
                <a:spLocks noChangeArrowheads="1"/>
              </p:cNvSpPr>
              <p:nvPr/>
            </p:nvSpPr>
            <p:spPr bwMode="gray">
              <a:xfrm>
                <a:off x="3976" y="1585"/>
                <a:ext cx="930" cy="945"/>
              </a:xfrm>
              <a:prstGeom prst="ellipse">
                <a:avLst/>
              </a:prstGeom>
              <a:solidFill>
                <a:srgbClr val="7030A0">
                  <a:alpha val="50000"/>
                </a:srgbClr>
              </a:solidFill>
              <a:ln w="9525" algn="ctr">
                <a:noFill/>
                <a:round/>
                <a:headEnd/>
                <a:tailEnd/>
              </a:ln>
              <a:effectLst>
                <a:outerShdw blurRad="76200" dir="18900000" sy="23000" kx="-1200000" algn="bl" rotWithShape="0">
                  <a:prstClr val="black">
                    <a:alpha val="20000"/>
                  </a:prstClr>
                </a:outerShdw>
              </a:effectLst>
            </p:spPr>
            <p:txBody>
              <a:bodyPr wrap="none" anchor="ctr"/>
              <a:lstStyle/>
              <a:p>
                <a:pPr fontAlgn="auto">
                  <a:spcBef>
                    <a:spcPts val="0"/>
                  </a:spcBef>
                  <a:spcAft>
                    <a:spcPts val="0"/>
                  </a:spcAft>
                  <a:defRPr/>
                </a:pPr>
                <a:endParaRPr lang="zh-CN" altLang="en-US">
                  <a:latin typeface="+mn-lt"/>
                  <a:ea typeface="+mn-ea"/>
                </a:endParaRPr>
              </a:p>
            </p:txBody>
          </p:sp>
          <p:pic>
            <p:nvPicPr>
              <p:cNvPr id="21" name="Picture 15" descr="light_shadow1"/>
              <p:cNvPicPr>
                <a:picLocks noChangeAspect="1" noChangeArrowheads="1"/>
              </p:cNvPicPr>
              <p:nvPr/>
            </p:nvPicPr>
            <p:blipFill>
              <a:blip r:embed="rId3" cstate="print"/>
              <a:srcRect/>
              <a:stretch>
                <a:fillRect/>
              </a:stretch>
            </p:blipFill>
            <p:spPr bwMode="gray">
              <a:xfrm>
                <a:off x="4318" y="1717"/>
                <a:ext cx="682" cy="585"/>
              </a:xfrm>
              <a:prstGeom prst="rect">
                <a:avLst/>
              </a:prstGeom>
              <a:noFill/>
              <a:ln w="9525">
                <a:noFill/>
                <a:miter lim="800000"/>
                <a:headEnd/>
                <a:tailEnd/>
              </a:ln>
            </p:spPr>
          </p:pic>
          <p:grpSp>
            <p:nvGrpSpPr>
              <p:cNvPr id="22" name="Group 16"/>
              <p:cNvGrpSpPr>
                <a:grpSpLocks/>
              </p:cNvGrpSpPr>
              <p:nvPr/>
            </p:nvGrpSpPr>
            <p:grpSpPr bwMode="auto">
              <a:xfrm rot="-3733502" flipH="1" flipV="1">
                <a:off x="4256" y="2247"/>
                <a:ext cx="820" cy="198"/>
                <a:chOff x="2532" y="1051"/>
                <a:chExt cx="893" cy="246"/>
              </a:xfrm>
            </p:grpSpPr>
            <p:grpSp>
              <p:nvGrpSpPr>
                <p:cNvPr id="23" name="Group 17"/>
                <p:cNvGrpSpPr>
                  <a:grpSpLocks/>
                </p:cNvGrpSpPr>
                <p:nvPr/>
              </p:nvGrpSpPr>
              <p:grpSpPr bwMode="auto">
                <a:xfrm>
                  <a:off x="2532" y="1051"/>
                  <a:ext cx="743" cy="185"/>
                  <a:chOff x="1565" y="2568"/>
                  <a:chExt cx="1118" cy="279"/>
                </a:xfrm>
              </p:grpSpPr>
              <p:sp>
                <p:nvSpPr>
                  <p:cNvPr id="29" name="AutoShape 18"/>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30" name="AutoShape 19"/>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31" name="AutoShape 20"/>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32" name="AutoShape 21"/>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grpSp>
            <p:grpSp>
              <p:nvGrpSpPr>
                <p:cNvPr id="24" name="Group 22"/>
                <p:cNvGrpSpPr>
                  <a:grpSpLocks/>
                </p:cNvGrpSpPr>
                <p:nvPr/>
              </p:nvGrpSpPr>
              <p:grpSpPr bwMode="auto">
                <a:xfrm rot="1353540">
                  <a:off x="2682" y="1111"/>
                  <a:ext cx="743" cy="186"/>
                  <a:chOff x="1565" y="2568"/>
                  <a:chExt cx="1118" cy="279"/>
                </a:xfrm>
              </p:grpSpPr>
              <p:sp>
                <p:nvSpPr>
                  <p:cNvPr id="25" name="AutoShape 23"/>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26" name="AutoShape 24"/>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27" name="AutoShape 25"/>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28" name="AutoShape 26"/>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grpSp>
          </p:grpSp>
        </p:grpSp>
        <p:grpSp>
          <p:nvGrpSpPr>
            <p:cNvPr id="7" name="Group 27"/>
            <p:cNvGrpSpPr>
              <a:grpSpLocks/>
            </p:cNvGrpSpPr>
            <p:nvPr/>
          </p:nvGrpSpPr>
          <p:grpSpPr bwMode="auto">
            <a:xfrm rot="-3733502" flipH="1" flipV="1">
              <a:off x="2362" y="1505"/>
              <a:ext cx="527" cy="128"/>
              <a:chOff x="2532" y="1051"/>
              <a:chExt cx="893" cy="246"/>
            </a:xfrm>
          </p:grpSpPr>
          <p:grpSp>
            <p:nvGrpSpPr>
              <p:cNvPr id="9" name="Group 28"/>
              <p:cNvGrpSpPr>
                <a:grpSpLocks/>
              </p:cNvGrpSpPr>
              <p:nvPr/>
            </p:nvGrpSpPr>
            <p:grpSpPr bwMode="auto">
              <a:xfrm>
                <a:off x="2532" y="1051"/>
                <a:ext cx="743" cy="185"/>
                <a:chOff x="1565" y="2568"/>
                <a:chExt cx="1118" cy="279"/>
              </a:xfrm>
            </p:grpSpPr>
            <p:sp>
              <p:nvSpPr>
                <p:cNvPr id="15" name="AutoShape 2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16" name="AutoShape 3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17" name="AutoShape 3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18" name="AutoShape 3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grpSp>
          <p:grpSp>
            <p:nvGrpSpPr>
              <p:cNvPr id="10" name="Group 33"/>
              <p:cNvGrpSpPr>
                <a:grpSpLocks/>
              </p:cNvGrpSpPr>
              <p:nvPr/>
            </p:nvGrpSpPr>
            <p:grpSpPr bwMode="auto">
              <a:xfrm rot="1353540">
                <a:off x="2682" y="1111"/>
                <a:ext cx="743" cy="186"/>
                <a:chOff x="1565" y="2568"/>
                <a:chExt cx="1118" cy="279"/>
              </a:xfrm>
            </p:grpSpPr>
            <p:sp>
              <p:nvSpPr>
                <p:cNvPr id="11" name="AutoShape 3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12" name="AutoShape 3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13" name="AutoShape 3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14" name="AutoShape 3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grpSp>
        </p:grpSp>
        <p:sp>
          <p:nvSpPr>
            <p:cNvPr id="8" name="Rectangle 38"/>
            <p:cNvSpPr>
              <a:spLocks noChangeArrowheads="1"/>
            </p:cNvSpPr>
            <p:nvPr/>
          </p:nvSpPr>
          <p:spPr bwMode="gray">
            <a:xfrm>
              <a:off x="2114" y="1167"/>
              <a:ext cx="608" cy="463"/>
            </a:xfrm>
            <a:prstGeom prst="rect">
              <a:avLst/>
            </a:prstGeom>
            <a:noFill/>
            <a:ln w="9525" algn="ctr">
              <a:noFill/>
              <a:miter lim="800000"/>
              <a:headEnd/>
              <a:tailEnd/>
            </a:ln>
            <a:effectLst/>
          </p:spPr>
          <p:txBody>
            <a:bodyPr wrap="none">
              <a:spAutoFit/>
              <a:flatTx/>
            </a:bodyPr>
            <a:lstStyle/>
            <a:p>
              <a:pPr algn="ctr" fontAlgn="auto">
                <a:spcBef>
                  <a:spcPts val="0"/>
                </a:spcBef>
                <a:spcAft>
                  <a:spcPts val="0"/>
                </a:spcAft>
                <a:defRPr/>
              </a:pPr>
              <a:r>
                <a:rPr lang="en-US" altLang="zh-CN" sz="2800" b="1" dirty="0">
                  <a:latin typeface="+mn-lt"/>
                  <a:ea typeface="+mn-ea"/>
                </a:rPr>
                <a:t>750</a:t>
              </a:r>
            </a:p>
          </p:txBody>
        </p:sp>
      </p:grpSp>
      <p:pic>
        <p:nvPicPr>
          <p:cNvPr id="33" name="Picture 4"/>
          <p:cNvPicPr>
            <a:picLocks noChangeAspect="1" noChangeArrowheads="1"/>
          </p:cNvPicPr>
          <p:nvPr/>
        </p:nvPicPr>
        <p:blipFill>
          <a:blip r:embed="rId4" cstate="print"/>
          <a:srcRect/>
          <a:stretch>
            <a:fillRect/>
          </a:stretch>
        </p:blipFill>
        <p:spPr bwMode="auto">
          <a:xfrm>
            <a:off x="1255712" y="3581995"/>
            <a:ext cx="1635125" cy="469900"/>
          </a:xfrm>
          <a:prstGeom prst="rect">
            <a:avLst/>
          </a:prstGeom>
          <a:noFill/>
          <a:ln w="9525">
            <a:noFill/>
            <a:miter lim="800000"/>
            <a:headEnd/>
            <a:tailEnd/>
          </a:ln>
        </p:spPr>
      </p:pic>
      <p:pic>
        <p:nvPicPr>
          <p:cNvPr id="34" name="Picture 5"/>
          <p:cNvPicPr>
            <a:picLocks noChangeAspect="1" noChangeArrowheads="1"/>
          </p:cNvPicPr>
          <p:nvPr/>
        </p:nvPicPr>
        <p:blipFill>
          <a:blip r:embed="rId5" cstate="print"/>
          <a:srcRect/>
          <a:stretch>
            <a:fillRect/>
          </a:stretch>
        </p:blipFill>
        <p:spPr bwMode="auto">
          <a:xfrm>
            <a:off x="3398837" y="2235795"/>
            <a:ext cx="1997075" cy="406400"/>
          </a:xfrm>
          <a:prstGeom prst="rect">
            <a:avLst/>
          </a:prstGeom>
          <a:noFill/>
          <a:ln w="9525">
            <a:noFill/>
            <a:miter lim="800000"/>
            <a:headEnd/>
            <a:tailEnd/>
          </a:ln>
        </p:spPr>
      </p:pic>
      <p:pic>
        <p:nvPicPr>
          <p:cNvPr id="35" name="Picture 6"/>
          <p:cNvPicPr>
            <a:picLocks noChangeAspect="1" noChangeArrowheads="1"/>
          </p:cNvPicPr>
          <p:nvPr/>
        </p:nvPicPr>
        <p:blipFill>
          <a:blip r:embed="rId6" cstate="print"/>
          <a:srcRect/>
          <a:stretch>
            <a:fillRect/>
          </a:stretch>
        </p:blipFill>
        <p:spPr bwMode="auto">
          <a:xfrm>
            <a:off x="1066800" y="2219920"/>
            <a:ext cx="2012950" cy="438150"/>
          </a:xfrm>
          <a:prstGeom prst="rect">
            <a:avLst/>
          </a:prstGeom>
          <a:noFill/>
          <a:ln w="9525">
            <a:noFill/>
            <a:miter lim="800000"/>
            <a:headEnd/>
            <a:tailEnd/>
          </a:ln>
        </p:spPr>
      </p:pic>
      <p:pic>
        <p:nvPicPr>
          <p:cNvPr id="36" name="Picture 7"/>
          <p:cNvPicPr>
            <a:picLocks noChangeAspect="1" noChangeArrowheads="1"/>
          </p:cNvPicPr>
          <p:nvPr/>
        </p:nvPicPr>
        <p:blipFill>
          <a:blip r:embed="rId7" cstate="print"/>
          <a:srcRect/>
          <a:stretch>
            <a:fillRect/>
          </a:stretch>
        </p:blipFill>
        <p:spPr bwMode="auto">
          <a:xfrm>
            <a:off x="5849937" y="2235795"/>
            <a:ext cx="1920875" cy="406400"/>
          </a:xfrm>
          <a:prstGeom prst="rect">
            <a:avLst/>
          </a:prstGeom>
          <a:noFill/>
          <a:ln w="9525">
            <a:noFill/>
            <a:miter lim="800000"/>
            <a:headEnd/>
            <a:tailEnd/>
          </a:ln>
        </p:spPr>
      </p:pic>
      <p:pic>
        <p:nvPicPr>
          <p:cNvPr id="37" name="Picture 8"/>
          <p:cNvPicPr>
            <a:picLocks noChangeAspect="1" noChangeArrowheads="1"/>
          </p:cNvPicPr>
          <p:nvPr/>
        </p:nvPicPr>
        <p:blipFill>
          <a:blip r:embed="rId8" cstate="print"/>
          <a:srcRect/>
          <a:stretch>
            <a:fillRect/>
          </a:stretch>
        </p:blipFill>
        <p:spPr bwMode="auto">
          <a:xfrm>
            <a:off x="5857875" y="3628032"/>
            <a:ext cx="1905000" cy="377825"/>
          </a:xfrm>
          <a:prstGeom prst="rect">
            <a:avLst/>
          </a:prstGeom>
          <a:noFill/>
          <a:ln w="9525">
            <a:noFill/>
            <a:miter lim="800000"/>
            <a:headEnd/>
            <a:tailEnd/>
          </a:ln>
        </p:spPr>
      </p:pic>
      <p:pic>
        <p:nvPicPr>
          <p:cNvPr id="38" name="Picture 9"/>
          <p:cNvPicPr>
            <a:picLocks noChangeAspect="1" noChangeArrowheads="1"/>
          </p:cNvPicPr>
          <p:nvPr/>
        </p:nvPicPr>
        <p:blipFill>
          <a:blip r:embed="rId9" cstate="print"/>
          <a:srcRect/>
          <a:stretch>
            <a:fillRect/>
          </a:stretch>
        </p:blipFill>
        <p:spPr bwMode="auto">
          <a:xfrm>
            <a:off x="3617912" y="3628032"/>
            <a:ext cx="1558925" cy="377825"/>
          </a:xfrm>
          <a:prstGeom prst="rect">
            <a:avLst/>
          </a:prstGeom>
          <a:noFill/>
          <a:ln w="9525">
            <a:noFill/>
            <a:miter lim="800000"/>
            <a:headEnd/>
            <a:tailEnd/>
          </a:ln>
        </p:spPr>
      </p:pic>
      <p:pic>
        <p:nvPicPr>
          <p:cNvPr id="39" name="Picture 10"/>
          <p:cNvPicPr>
            <a:picLocks noChangeAspect="1" noChangeArrowheads="1"/>
          </p:cNvPicPr>
          <p:nvPr/>
        </p:nvPicPr>
        <p:blipFill>
          <a:blip r:embed="rId10" cstate="print"/>
          <a:srcRect/>
          <a:stretch>
            <a:fillRect/>
          </a:stretch>
        </p:blipFill>
        <p:spPr bwMode="auto">
          <a:xfrm>
            <a:off x="3673065" y="5047257"/>
            <a:ext cx="1527175" cy="482600"/>
          </a:xfrm>
          <a:prstGeom prst="rect">
            <a:avLst/>
          </a:prstGeom>
          <a:noFill/>
          <a:ln w="9525">
            <a:noFill/>
            <a:miter lim="800000"/>
            <a:headEnd/>
            <a:tailEnd/>
          </a:ln>
        </p:spPr>
      </p:pic>
      <p:pic>
        <p:nvPicPr>
          <p:cNvPr id="40" name="Picture 11"/>
          <p:cNvPicPr>
            <a:picLocks noChangeAspect="1" noChangeArrowheads="1"/>
          </p:cNvPicPr>
          <p:nvPr/>
        </p:nvPicPr>
        <p:blipFill>
          <a:blip r:embed="rId11" cstate="print"/>
          <a:srcRect/>
          <a:stretch>
            <a:fillRect/>
          </a:stretch>
        </p:blipFill>
        <p:spPr bwMode="auto">
          <a:xfrm>
            <a:off x="6359115" y="5047257"/>
            <a:ext cx="803275" cy="574675"/>
          </a:xfrm>
          <a:prstGeom prst="rect">
            <a:avLst/>
          </a:prstGeom>
          <a:noFill/>
          <a:ln w="9525">
            <a:noFill/>
            <a:miter lim="800000"/>
            <a:headEnd/>
            <a:tailEnd/>
          </a:ln>
        </p:spPr>
      </p:pic>
      <p:sp>
        <p:nvSpPr>
          <p:cNvPr id="41" name="Text Box 17"/>
          <p:cNvSpPr txBox="1">
            <a:spLocks noChangeArrowheads="1"/>
          </p:cNvSpPr>
          <p:nvPr/>
        </p:nvSpPr>
        <p:spPr bwMode="auto">
          <a:xfrm>
            <a:off x="1687512" y="4124920"/>
            <a:ext cx="1027113" cy="338137"/>
          </a:xfrm>
          <a:prstGeom prst="rect">
            <a:avLst/>
          </a:prstGeom>
          <a:noFill/>
          <a:ln w="9525">
            <a:noFill/>
            <a:miter lim="800000"/>
            <a:headEnd/>
            <a:tailEnd/>
          </a:ln>
        </p:spPr>
        <p:txBody>
          <a:bodyPr wrap="none">
            <a:spAutoFit/>
          </a:bodyPr>
          <a:lstStyle/>
          <a:p>
            <a:r>
              <a:rPr lang="en-US" altLang="zh-CN" sz="1600">
                <a:solidFill>
                  <a:srgbClr val="C00000"/>
                </a:solidFill>
                <a:ea typeface="黑体" pitchFamily="49" charset="-122"/>
              </a:rPr>
              <a:t>20</a:t>
            </a:r>
            <a:r>
              <a:rPr lang="zh-CN" altLang="en-US" sz="1600">
                <a:ea typeface="黑体" pitchFamily="49" charset="-122"/>
              </a:rPr>
              <a:t>家分行</a:t>
            </a:r>
          </a:p>
        </p:txBody>
      </p:sp>
      <p:sp>
        <p:nvSpPr>
          <p:cNvPr id="42" name="Text Box 18"/>
          <p:cNvSpPr txBox="1">
            <a:spLocks noChangeArrowheads="1"/>
          </p:cNvSpPr>
          <p:nvPr/>
        </p:nvSpPr>
        <p:spPr bwMode="auto">
          <a:xfrm>
            <a:off x="3635375" y="2715220"/>
            <a:ext cx="1847850" cy="338137"/>
          </a:xfrm>
          <a:prstGeom prst="rect">
            <a:avLst/>
          </a:prstGeom>
          <a:noFill/>
          <a:ln w="9525">
            <a:noFill/>
            <a:miter lim="800000"/>
            <a:headEnd/>
            <a:tailEnd/>
          </a:ln>
        </p:spPr>
        <p:txBody>
          <a:bodyPr wrap="none">
            <a:spAutoFit/>
          </a:bodyPr>
          <a:lstStyle/>
          <a:p>
            <a:r>
              <a:rPr lang="en-US" altLang="en-US" sz="1600">
                <a:solidFill>
                  <a:srgbClr val="D7000F"/>
                </a:solidFill>
                <a:ea typeface="黑体" pitchFamily="49" charset="-122"/>
              </a:rPr>
              <a:t>25</a:t>
            </a:r>
            <a:r>
              <a:rPr lang="en-US" altLang="en-US" sz="1600">
                <a:ea typeface="黑体" pitchFamily="49" charset="-122"/>
              </a:rPr>
              <a:t>家工行一级分行</a:t>
            </a:r>
            <a:endParaRPr lang="zh-CN" altLang="en-US" sz="1600">
              <a:ea typeface="黑体" pitchFamily="49" charset="-122"/>
            </a:endParaRPr>
          </a:p>
        </p:txBody>
      </p:sp>
      <p:sp>
        <p:nvSpPr>
          <p:cNvPr id="43" name="Text Box 19"/>
          <p:cNvSpPr txBox="1">
            <a:spLocks noChangeArrowheads="1"/>
          </p:cNvSpPr>
          <p:nvPr/>
        </p:nvSpPr>
        <p:spPr bwMode="auto">
          <a:xfrm>
            <a:off x="1311275" y="2715220"/>
            <a:ext cx="1847850" cy="338137"/>
          </a:xfrm>
          <a:prstGeom prst="rect">
            <a:avLst/>
          </a:prstGeom>
          <a:noFill/>
          <a:ln w="9525">
            <a:noFill/>
            <a:miter lim="800000"/>
            <a:headEnd/>
            <a:tailEnd/>
          </a:ln>
        </p:spPr>
        <p:txBody>
          <a:bodyPr wrap="none">
            <a:spAutoFit/>
          </a:bodyPr>
          <a:lstStyle/>
          <a:p>
            <a:r>
              <a:rPr lang="en-US" altLang="en-US" sz="1600">
                <a:solidFill>
                  <a:srgbClr val="D7000F"/>
                </a:solidFill>
                <a:ea typeface="黑体" pitchFamily="49" charset="-122"/>
              </a:rPr>
              <a:t>30</a:t>
            </a:r>
            <a:r>
              <a:rPr lang="en-US" altLang="en-US" sz="1600">
                <a:ea typeface="黑体" pitchFamily="49" charset="-122"/>
              </a:rPr>
              <a:t>家建行一级分行</a:t>
            </a:r>
            <a:endParaRPr lang="zh-CN" altLang="en-US" sz="1600">
              <a:ea typeface="黑体" pitchFamily="49" charset="-122"/>
            </a:endParaRPr>
          </a:p>
        </p:txBody>
      </p:sp>
      <p:sp>
        <p:nvSpPr>
          <p:cNvPr id="44" name="Text Box 20"/>
          <p:cNvSpPr txBox="1">
            <a:spLocks noChangeArrowheads="1"/>
          </p:cNvSpPr>
          <p:nvPr/>
        </p:nvSpPr>
        <p:spPr bwMode="auto">
          <a:xfrm>
            <a:off x="6048375" y="2715220"/>
            <a:ext cx="1847850" cy="338137"/>
          </a:xfrm>
          <a:prstGeom prst="rect">
            <a:avLst/>
          </a:prstGeom>
          <a:noFill/>
          <a:ln w="9525">
            <a:noFill/>
            <a:miter lim="800000"/>
            <a:headEnd/>
            <a:tailEnd/>
          </a:ln>
        </p:spPr>
        <p:txBody>
          <a:bodyPr wrap="none">
            <a:spAutoFit/>
          </a:bodyPr>
          <a:lstStyle/>
          <a:p>
            <a:r>
              <a:rPr lang="en-US" altLang="en-US" sz="1600">
                <a:solidFill>
                  <a:srgbClr val="D7000F"/>
                </a:solidFill>
                <a:ea typeface="黑体" pitchFamily="49" charset="-122"/>
              </a:rPr>
              <a:t>28</a:t>
            </a:r>
            <a:r>
              <a:rPr lang="en-US" altLang="en-US" sz="1600">
                <a:ea typeface="黑体" pitchFamily="49" charset="-122"/>
              </a:rPr>
              <a:t>家农行一级分行</a:t>
            </a:r>
            <a:endParaRPr lang="zh-CN" altLang="en-US" sz="1600">
              <a:ea typeface="黑体" pitchFamily="49" charset="-122"/>
            </a:endParaRPr>
          </a:p>
        </p:txBody>
      </p:sp>
      <p:sp>
        <p:nvSpPr>
          <p:cNvPr id="45" name="Text Box 21"/>
          <p:cNvSpPr txBox="1">
            <a:spLocks noChangeArrowheads="1"/>
          </p:cNvSpPr>
          <p:nvPr/>
        </p:nvSpPr>
        <p:spPr bwMode="auto">
          <a:xfrm>
            <a:off x="5838825" y="4026495"/>
            <a:ext cx="1943100" cy="830262"/>
          </a:xfrm>
          <a:prstGeom prst="rect">
            <a:avLst/>
          </a:prstGeom>
          <a:noFill/>
          <a:ln w="9525">
            <a:noFill/>
            <a:miter lim="800000"/>
            <a:headEnd/>
            <a:tailEnd/>
          </a:ln>
        </p:spPr>
        <p:txBody>
          <a:bodyPr>
            <a:spAutoFit/>
          </a:bodyPr>
          <a:lstStyle/>
          <a:p>
            <a:r>
              <a:rPr lang="zh-CN" altLang="en-US" sz="1600">
                <a:ea typeface="黑体" pitchFamily="49" charset="-122"/>
              </a:rPr>
              <a:t>一级分行网络设备</a:t>
            </a:r>
            <a:r>
              <a:rPr lang="zh-CN" altLang="en-US" sz="1600">
                <a:solidFill>
                  <a:srgbClr val="C00000"/>
                </a:solidFill>
                <a:ea typeface="黑体" pitchFamily="49" charset="-122"/>
              </a:rPr>
              <a:t>独家</a:t>
            </a:r>
            <a:r>
              <a:rPr lang="zh-CN" altLang="en-US" sz="1600">
                <a:ea typeface="黑体" pitchFamily="49" charset="-122"/>
              </a:rPr>
              <a:t>供应商 </a:t>
            </a:r>
            <a:endParaRPr lang="en-US" altLang="zh-CN" sz="1600">
              <a:ea typeface="黑体" pitchFamily="49" charset="-122"/>
            </a:endParaRPr>
          </a:p>
          <a:p>
            <a:r>
              <a:rPr lang="zh-CN" altLang="en-US" sz="1600">
                <a:ea typeface="黑体" pitchFamily="49" charset="-122"/>
              </a:rPr>
              <a:t>服务</a:t>
            </a:r>
            <a:r>
              <a:rPr lang="en-US" altLang="zh-CN" sz="1600">
                <a:solidFill>
                  <a:srgbClr val="D7000F"/>
                </a:solidFill>
                <a:ea typeface="黑体" pitchFamily="49" charset="-122"/>
              </a:rPr>
              <a:t>18</a:t>
            </a:r>
            <a:r>
              <a:rPr lang="zh-CN" altLang="en-US" sz="1600">
                <a:ea typeface="黑体" pitchFamily="49" charset="-122"/>
              </a:rPr>
              <a:t>家分行</a:t>
            </a:r>
          </a:p>
        </p:txBody>
      </p:sp>
      <p:sp>
        <p:nvSpPr>
          <p:cNvPr id="46" name="Text Box 22"/>
          <p:cNvSpPr txBox="1">
            <a:spLocks noChangeArrowheads="1"/>
          </p:cNvSpPr>
          <p:nvPr/>
        </p:nvSpPr>
        <p:spPr bwMode="auto">
          <a:xfrm>
            <a:off x="1042988" y="981075"/>
            <a:ext cx="6500812" cy="1323439"/>
          </a:xfrm>
          <a:prstGeom prst="rect">
            <a:avLst/>
          </a:prstGeom>
          <a:noFill/>
          <a:ln w="9525">
            <a:noFill/>
            <a:miter lim="800000"/>
            <a:headEnd/>
            <a:tailEnd/>
          </a:ln>
        </p:spPr>
        <p:txBody>
          <a:bodyPr wrap="square">
            <a:spAutoFit/>
          </a:bodyPr>
          <a:lstStyle/>
          <a:p>
            <a:r>
              <a:rPr lang="zh-CN" altLang="en-US" sz="2000" dirty="0">
                <a:latin typeface="微软雅黑" pitchFamily="34" charset="-122"/>
                <a:ea typeface="微软雅黑" pitchFamily="34" charset="-122"/>
              </a:rPr>
              <a:t>金融行业用户超过</a:t>
            </a:r>
            <a:r>
              <a:rPr lang="en-US" altLang="zh-CN" sz="2000" b="1" dirty="0">
                <a:solidFill>
                  <a:srgbClr val="C00000"/>
                </a:solidFill>
                <a:latin typeface="微软雅黑" pitchFamily="34" charset="-122"/>
                <a:ea typeface="微软雅黑" pitchFamily="34" charset="-122"/>
              </a:rPr>
              <a:t>750</a:t>
            </a:r>
            <a:r>
              <a:rPr lang="zh-CN" altLang="en-US" sz="2000" b="1" dirty="0" smtClean="0">
                <a:solidFill>
                  <a:srgbClr val="C00000"/>
                </a:solidFill>
                <a:latin typeface="微软雅黑" pitchFamily="34" charset="-122"/>
                <a:ea typeface="微软雅黑" pitchFamily="34" charset="-122"/>
              </a:rPr>
              <a:t>家</a:t>
            </a:r>
            <a:endParaRPr lang="en-US" altLang="zh-CN" sz="2000" b="1" dirty="0" smtClean="0">
              <a:solidFill>
                <a:srgbClr val="C00000"/>
              </a:solidFill>
              <a:latin typeface="微软雅黑" pitchFamily="34" charset="-122"/>
              <a:ea typeface="微软雅黑" pitchFamily="34" charset="-122"/>
            </a:endParaRPr>
          </a:p>
          <a:p>
            <a:pPr fontAlgn="auto">
              <a:spcBef>
                <a:spcPts val="0"/>
              </a:spcBef>
              <a:spcAft>
                <a:spcPts val="0"/>
              </a:spcAft>
              <a:defRPr/>
            </a:pPr>
            <a:r>
              <a:rPr lang="zh-CN" altLang="en-US" sz="2000" dirty="0">
                <a:latin typeface="微软雅黑" pitchFamily="34" charset="-122"/>
                <a:ea typeface="微软雅黑" pitchFamily="34" charset="-122"/>
              </a:rPr>
              <a:t>在</a:t>
            </a:r>
            <a:r>
              <a:rPr lang="zh-CN" altLang="en-US" sz="2000" dirty="0" smtClean="0">
                <a:latin typeface="微软雅黑" pitchFamily="34" charset="-122"/>
                <a:ea typeface="微软雅黑" pitchFamily="34" charset="-122"/>
              </a:rPr>
              <a:t>建设银行服务超过</a:t>
            </a:r>
            <a:r>
              <a:rPr lang="en-US" altLang="zh-CN" sz="2000" dirty="0" smtClean="0">
                <a:latin typeface="微软雅黑" pitchFamily="34" charset="-122"/>
                <a:ea typeface="微软雅黑" pitchFamily="34" charset="-122"/>
              </a:rPr>
              <a:t>10</a:t>
            </a:r>
            <a:r>
              <a:rPr lang="zh-CN" altLang="en-US" sz="2000" dirty="0" smtClean="0">
                <a:latin typeface="微软雅黑" pitchFamily="34" charset="-122"/>
                <a:ea typeface="微软雅黑" pitchFamily="34" charset="-122"/>
              </a:rPr>
              <a:t>年，设备</a:t>
            </a:r>
            <a:r>
              <a:rPr lang="zh-CN" altLang="en-US" sz="2000" dirty="0">
                <a:latin typeface="微软雅黑" pitchFamily="34" charset="-122"/>
                <a:ea typeface="微软雅黑" pitchFamily="34" charset="-122"/>
              </a:rPr>
              <a:t>占比达</a:t>
            </a:r>
            <a:r>
              <a:rPr lang="en-US" altLang="zh-CN" sz="2000" b="1" dirty="0">
                <a:solidFill>
                  <a:srgbClr val="C00000"/>
                </a:solidFill>
                <a:latin typeface="微软雅黑" pitchFamily="34" charset="-122"/>
                <a:ea typeface="微软雅黑" pitchFamily="34" charset="-122"/>
              </a:rPr>
              <a:t>47</a:t>
            </a:r>
            <a:r>
              <a:rPr lang="en-US" altLang="zh-CN" sz="2000" b="1" dirty="0" smtClean="0">
                <a:solidFill>
                  <a:srgbClr val="C00000"/>
                </a:solidFill>
                <a:latin typeface="微软雅黑" pitchFamily="34" charset="-122"/>
                <a:ea typeface="微软雅黑" pitchFamily="34" charset="-122"/>
              </a:rPr>
              <a:t>%</a:t>
            </a:r>
          </a:p>
          <a:p>
            <a:pPr fontAlgn="auto">
              <a:spcBef>
                <a:spcPts val="0"/>
              </a:spcBef>
              <a:spcAft>
                <a:spcPts val="0"/>
              </a:spcAft>
              <a:defRPr/>
            </a:pPr>
            <a:r>
              <a:rPr lang="en-US" altLang="zh-CN" sz="2000" dirty="0" smtClean="0">
                <a:latin typeface="微软雅黑" pitchFamily="34" charset="-122"/>
                <a:ea typeface="微软雅黑" pitchFamily="34" charset="-122"/>
              </a:rPr>
              <a:t>12</a:t>
            </a:r>
            <a:r>
              <a:rPr lang="zh-CN" altLang="en-US" sz="2000" dirty="0" smtClean="0">
                <a:latin typeface="微软雅黑" pitchFamily="34" charset="-122"/>
                <a:ea typeface="微软雅黑" pitchFamily="34" charset="-122"/>
              </a:rPr>
              <a:t>年</a:t>
            </a:r>
            <a:r>
              <a:rPr lang="zh-CN" altLang="zh-CN" sz="2000" b="1" dirty="0">
                <a:solidFill>
                  <a:srgbClr val="C00000"/>
                </a:solidFill>
                <a:latin typeface="微软雅黑" pitchFamily="34" charset="-122"/>
                <a:ea typeface="微软雅黑" pitchFamily="34" charset="-122"/>
              </a:rPr>
              <a:t>独家</a:t>
            </a:r>
            <a:r>
              <a:rPr lang="zh-CN" altLang="zh-CN" sz="2000" dirty="0">
                <a:latin typeface="微软雅黑" pitchFamily="34" charset="-122"/>
                <a:ea typeface="微软雅黑" pitchFamily="34" charset="-122"/>
              </a:rPr>
              <a:t>中标</a:t>
            </a:r>
            <a:r>
              <a:rPr lang="zh-CN" altLang="zh-CN" sz="2000" dirty="0" smtClean="0">
                <a:latin typeface="微软雅黑" pitchFamily="34" charset="-122"/>
                <a:ea typeface="微软雅黑" pitchFamily="34" charset="-122"/>
              </a:rPr>
              <a:t>人寿集采</a:t>
            </a:r>
            <a:r>
              <a:rPr lang="zh-CN" altLang="en-US" sz="2000" dirty="0" smtClean="0">
                <a:latin typeface="微软雅黑" pitchFamily="34" charset="-122"/>
                <a:ea typeface="微软雅黑" pitchFamily="34" charset="-122"/>
              </a:rPr>
              <a:t>，设备份额超</a:t>
            </a:r>
            <a:r>
              <a:rPr lang="en-US" altLang="zh-CN" sz="2000" b="1" dirty="0" smtClean="0">
                <a:solidFill>
                  <a:srgbClr val="C00000"/>
                </a:solidFill>
                <a:latin typeface="微软雅黑" pitchFamily="34" charset="-122"/>
                <a:ea typeface="微软雅黑" pitchFamily="34" charset="-122"/>
              </a:rPr>
              <a:t>90%</a:t>
            </a:r>
            <a:endParaRPr lang="zh-CN" altLang="en-US" sz="2000" b="1" dirty="0">
              <a:solidFill>
                <a:srgbClr val="C00000"/>
              </a:solidFill>
              <a:latin typeface="微软雅黑" pitchFamily="34" charset="-122"/>
              <a:ea typeface="微软雅黑" pitchFamily="34" charset="-122"/>
            </a:endParaRPr>
          </a:p>
          <a:p>
            <a:endParaRPr lang="zh-CN" altLang="en-US" sz="2000" b="1" dirty="0">
              <a:solidFill>
                <a:srgbClr val="C00000"/>
              </a:solidFill>
              <a:latin typeface="微软雅黑" pitchFamily="34" charset="-122"/>
              <a:ea typeface="微软雅黑" pitchFamily="34" charset="-122"/>
            </a:endParaRPr>
          </a:p>
        </p:txBody>
      </p:sp>
      <p:sp>
        <p:nvSpPr>
          <p:cNvPr id="47" name="Text Box 23"/>
          <p:cNvSpPr txBox="1">
            <a:spLocks noChangeArrowheads="1"/>
          </p:cNvSpPr>
          <p:nvPr/>
        </p:nvSpPr>
        <p:spPr bwMode="auto">
          <a:xfrm>
            <a:off x="3717925" y="4124920"/>
            <a:ext cx="1643062" cy="338137"/>
          </a:xfrm>
          <a:prstGeom prst="rect">
            <a:avLst/>
          </a:prstGeom>
          <a:noFill/>
          <a:ln w="9525">
            <a:noFill/>
            <a:miter lim="800000"/>
            <a:headEnd/>
            <a:tailEnd/>
          </a:ln>
        </p:spPr>
        <p:txBody>
          <a:bodyPr wrap="none">
            <a:spAutoFit/>
          </a:bodyPr>
          <a:lstStyle/>
          <a:p>
            <a:r>
              <a:rPr lang="en-US" altLang="en-US" sz="1600">
                <a:solidFill>
                  <a:srgbClr val="D7000F"/>
                </a:solidFill>
                <a:ea typeface="黑体" pitchFamily="49" charset="-122"/>
              </a:rPr>
              <a:t>22</a:t>
            </a:r>
            <a:r>
              <a:rPr lang="en-US" altLang="en-US" sz="1600">
                <a:ea typeface="黑体" pitchFamily="49" charset="-122"/>
              </a:rPr>
              <a:t>个省级分公司</a:t>
            </a:r>
            <a:endParaRPr lang="zh-CN" altLang="en-US" sz="1600">
              <a:ea typeface="黑体" pitchFamily="49" charset="-122"/>
            </a:endParaRPr>
          </a:p>
        </p:txBody>
      </p:sp>
      <p:sp>
        <p:nvSpPr>
          <p:cNvPr id="48" name="Text Box 24"/>
          <p:cNvSpPr txBox="1">
            <a:spLocks noChangeArrowheads="1"/>
          </p:cNvSpPr>
          <p:nvPr/>
        </p:nvSpPr>
        <p:spPr bwMode="auto">
          <a:xfrm>
            <a:off x="3592103" y="5479057"/>
            <a:ext cx="2054225" cy="830263"/>
          </a:xfrm>
          <a:prstGeom prst="rect">
            <a:avLst/>
          </a:prstGeom>
          <a:noFill/>
          <a:ln w="9525">
            <a:noFill/>
            <a:miter lim="800000"/>
            <a:headEnd/>
            <a:tailEnd/>
          </a:ln>
        </p:spPr>
        <p:txBody>
          <a:bodyPr wrap="none">
            <a:spAutoFit/>
          </a:bodyPr>
          <a:lstStyle/>
          <a:p>
            <a:r>
              <a:rPr lang="zh-CN" altLang="en-US" sz="1600">
                <a:ea typeface="黑体" pitchFamily="49" charset="-122"/>
              </a:rPr>
              <a:t>人寿南方数据中心及</a:t>
            </a:r>
          </a:p>
          <a:p>
            <a:r>
              <a:rPr lang="zh-CN" altLang="en-US" sz="1600">
                <a:ea typeface="黑体" pitchFamily="49" charset="-122"/>
              </a:rPr>
              <a:t>全国</a:t>
            </a:r>
            <a:r>
              <a:rPr lang="en-US" altLang="zh-CN" sz="1600">
                <a:solidFill>
                  <a:srgbClr val="D7000F"/>
                </a:solidFill>
                <a:ea typeface="黑体" pitchFamily="49" charset="-122"/>
              </a:rPr>
              <a:t>36</a:t>
            </a:r>
            <a:r>
              <a:rPr lang="zh-CN" altLang="en-US" sz="1600">
                <a:ea typeface="黑体" pitchFamily="49" charset="-122"/>
              </a:rPr>
              <a:t>个省级分公司</a:t>
            </a:r>
          </a:p>
          <a:p>
            <a:r>
              <a:rPr lang="zh-CN" altLang="en-US" sz="1600">
                <a:ea typeface="黑体" pitchFamily="49" charset="-122"/>
              </a:rPr>
              <a:t>占比超过</a:t>
            </a:r>
            <a:r>
              <a:rPr lang="en-US" altLang="zh-CN" sz="1600">
                <a:ea typeface="黑体" pitchFamily="49" charset="-122"/>
              </a:rPr>
              <a:t>75%</a:t>
            </a:r>
          </a:p>
        </p:txBody>
      </p:sp>
      <p:sp>
        <p:nvSpPr>
          <p:cNvPr id="49" name="Text Box 25"/>
          <p:cNvSpPr txBox="1">
            <a:spLocks noChangeArrowheads="1"/>
          </p:cNvSpPr>
          <p:nvPr/>
        </p:nvSpPr>
        <p:spPr bwMode="auto">
          <a:xfrm>
            <a:off x="5916203" y="5677495"/>
            <a:ext cx="2054225" cy="338137"/>
          </a:xfrm>
          <a:prstGeom prst="rect">
            <a:avLst/>
          </a:prstGeom>
          <a:noFill/>
          <a:ln w="9525">
            <a:noFill/>
            <a:miter lim="800000"/>
            <a:headEnd/>
            <a:tailEnd/>
          </a:ln>
        </p:spPr>
        <p:txBody>
          <a:bodyPr wrap="none">
            <a:spAutoFit/>
          </a:bodyPr>
          <a:lstStyle/>
          <a:p>
            <a:r>
              <a:rPr lang="en-US" altLang="en-US" sz="1600">
                <a:solidFill>
                  <a:srgbClr val="D7000F"/>
                </a:solidFill>
                <a:ea typeface="黑体" pitchFamily="49" charset="-122"/>
              </a:rPr>
              <a:t>34</a:t>
            </a:r>
            <a:r>
              <a:rPr lang="en-US" altLang="en-US" sz="1600">
                <a:ea typeface="黑体" pitchFamily="49" charset="-122"/>
              </a:rPr>
              <a:t>个人保省级分公司</a:t>
            </a:r>
            <a:endParaRPr lang="zh-CN" altLang="en-US" sz="1600">
              <a:ea typeface="黑体" pitchFamily="49" charset="-122"/>
            </a:endParaRPr>
          </a:p>
        </p:txBody>
      </p:sp>
      <p:sp>
        <p:nvSpPr>
          <p:cNvPr id="50" name="Text Box 26"/>
          <p:cNvSpPr txBox="1">
            <a:spLocks noChangeArrowheads="1"/>
          </p:cNvSpPr>
          <p:nvPr/>
        </p:nvSpPr>
        <p:spPr bwMode="auto">
          <a:xfrm>
            <a:off x="1059543" y="5642569"/>
            <a:ext cx="20891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zh-CN" altLang="en-US" sz="2000" baseline="-25000" dirty="0" smtClean="0">
                <a:latin typeface="Calibri" pitchFamily="34" charset="0"/>
                <a:ea typeface="黑体" pitchFamily="2" charset="-122"/>
              </a:rPr>
              <a:t>光大</a:t>
            </a:r>
            <a:r>
              <a:rPr lang="zh-CN" altLang="en-US" sz="2000" baseline="-25000" dirty="0">
                <a:latin typeface="Calibri" pitchFamily="34" charset="0"/>
                <a:ea typeface="黑体" pitchFamily="2" charset="-122"/>
              </a:rPr>
              <a:t>全辖准入改造</a:t>
            </a:r>
            <a:r>
              <a:rPr lang="zh-CN" altLang="en-US" sz="2000" b="1" baseline="-25000" dirty="0">
                <a:solidFill>
                  <a:srgbClr val="FF0000"/>
                </a:solidFill>
                <a:latin typeface="Calibri" pitchFamily="34" charset="0"/>
                <a:ea typeface="黑体" pitchFamily="2" charset="-122"/>
              </a:rPr>
              <a:t>独家</a:t>
            </a:r>
            <a:r>
              <a:rPr lang="zh-CN" altLang="en-US" sz="2000" baseline="-25000" dirty="0">
                <a:latin typeface="Calibri" pitchFamily="34" charset="0"/>
                <a:ea typeface="黑体" pitchFamily="2" charset="-122"/>
              </a:rPr>
              <a:t>供应商</a:t>
            </a:r>
            <a:endParaRPr lang="en-US" altLang="zh-CN" sz="2000" baseline="-25000" dirty="0">
              <a:latin typeface="Calibri" pitchFamily="34" charset="0"/>
              <a:ea typeface="黑体" pitchFamily="2" charset="-122"/>
            </a:endParaRPr>
          </a:p>
        </p:txBody>
      </p:sp>
      <p:pic>
        <p:nvPicPr>
          <p:cNvPr id="51" name="图片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59543" y="5047257"/>
            <a:ext cx="1905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01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zh-CN" altLang="en-US" dirty="0" smtClean="0"/>
              <a:t>政府行业业绩</a:t>
            </a:r>
            <a:endParaRPr lang="zh-CN" altLang="en-US" dirty="0"/>
          </a:p>
        </p:txBody>
      </p:sp>
      <p:sp>
        <p:nvSpPr>
          <p:cNvPr id="17" name="矩形 16"/>
          <p:cNvSpPr/>
          <p:nvPr/>
        </p:nvSpPr>
        <p:spPr bwMode="auto">
          <a:xfrm flipV="1">
            <a:off x="4637088" y="1416050"/>
            <a:ext cx="3714750" cy="2357438"/>
          </a:xfrm>
          <a:prstGeom prst="rect">
            <a:avLst/>
          </a:prstGeom>
          <a:gradFill>
            <a:gsLst>
              <a:gs pos="0">
                <a:srgbClr val="65BDFF"/>
              </a:gs>
              <a:gs pos="67000">
                <a:schemeClr val="bg1"/>
              </a:gs>
            </a:gsLst>
            <a:lin ang="2700000" scaled="0"/>
          </a:gradFill>
          <a:ln w="9525" cap="flat" cmpd="sng" algn="ctr">
            <a:noFill/>
            <a:prstDash val="solid"/>
            <a:round/>
            <a:headEnd type="none" w="med" len="med"/>
            <a:tailEnd type="none" w="med" len="med"/>
          </a:ln>
          <a:effectLst/>
        </p:spPr>
        <p:txBody>
          <a:bodyPr/>
          <a:lstStyle/>
          <a:p>
            <a:pPr>
              <a:defRPr/>
            </a:pPr>
            <a:endParaRPr lang="zh-CN" altLang="en-US">
              <a:ea typeface="宋体" pitchFamily="2" charset="-122"/>
            </a:endParaRPr>
          </a:p>
        </p:txBody>
      </p:sp>
      <p:sp>
        <p:nvSpPr>
          <p:cNvPr id="18" name="矩形 17"/>
          <p:cNvSpPr/>
          <p:nvPr/>
        </p:nvSpPr>
        <p:spPr bwMode="auto">
          <a:xfrm flipH="1">
            <a:off x="781050" y="3886200"/>
            <a:ext cx="3714750" cy="2357437"/>
          </a:xfrm>
          <a:prstGeom prst="rect">
            <a:avLst/>
          </a:prstGeom>
          <a:gradFill>
            <a:gsLst>
              <a:gs pos="0">
                <a:srgbClr val="65BDFF"/>
              </a:gs>
              <a:gs pos="67000">
                <a:schemeClr val="bg1"/>
              </a:gs>
            </a:gsLst>
            <a:lin ang="2700000" scaled="0"/>
          </a:gradFill>
          <a:ln w="9525" cap="flat" cmpd="sng" algn="ctr">
            <a:noFill/>
            <a:prstDash val="solid"/>
            <a:round/>
            <a:headEnd type="none" w="med" len="med"/>
            <a:tailEnd type="none" w="med" len="med"/>
          </a:ln>
          <a:effectLst/>
        </p:spPr>
        <p:txBody>
          <a:bodyPr/>
          <a:lstStyle/>
          <a:p>
            <a:pPr>
              <a:defRPr/>
            </a:pPr>
            <a:endParaRPr lang="zh-CN" altLang="en-US">
              <a:ea typeface="宋体" pitchFamily="2" charset="-122"/>
            </a:endParaRPr>
          </a:p>
        </p:txBody>
      </p:sp>
      <p:sp>
        <p:nvSpPr>
          <p:cNvPr id="19" name="矩形 18"/>
          <p:cNvSpPr/>
          <p:nvPr/>
        </p:nvSpPr>
        <p:spPr bwMode="auto">
          <a:xfrm flipH="1" flipV="1">
            <a:off x="779463" y="1416050"/>
            <a:ext cx="3714750" cy="2357438"/>
          </a:xfrm>
          <a:prstGeom prst="rect">
            <a:avLst/>
          </a:prstGeom>
          <a:gradFill>
            <a:gsLst>
              <a:gs pos="0">
                <a:srgbClr val="FF8181"/>
              </a:gs>
              <a:gs pos="67000">
                <a:schemeClr val="bg1"/>
              </a:gs>
            </a:gsLst>
            <a:lin ang="2700000" scaled="0"/>
          </a:gradFill>
          <a:ln w="9525" cap="flat" cmpd="sng" algn="ctr">
            <a:noFill/>
            <a:prstDash val="solid"/>
            <a:round/>
            <a:headEnd type="none" w="med" len="med"/>
            <a:tailEnd type="none" w="med" len="med"/>
          </a:ln>
          <a:effectLst/>
        </p:spPr>
        <p:txBody>
          <a:bodyPr/>
          <a:lstStyle/>
          <a:p>
            <a:pPr>
              <a:defRPr/>
            </a:pPr>
            <a:endParaRPr lang="zh-CN" altLang="en-US">
              <a:ea typeface="宋体" pitchFamily="2" charset="-122"/>
            </a:endParaRPr>
          </a:p>
        </p:txBody>
      </p:sp>
      <p:sp>
        <p:nvSpPr>
          <p:cNvPr id="20" name="矩形 19"/>
          <p:cNvSpPr/>
          <p:nvPr/>
        </p:nvSpPr>
        <p:spPr bwMode="auto">
          <a:xfrm>
            <a:off x="4637088" y="3916363"/>
            <a:ext cx="3714750" cy="2357437"/>
          </a:xfrm>
          <a:prstGeom prst="rect">
            <a:avLst/>
          </a:prstGeom>
          <a:gradFill>
            <a:gsLst>
              <a:gs pos="0">
                <a:srgbClr val="FF8181"/>
              </a:gs>
              <a:gs pos="67000">
                <a:schemeClr val="bg1"/>
              </a:gs>
            </a:gsLst>
            <a:lin ang="2700000" scaled="0"/>
          </a:gradFill>
          <a:ln w="9525" cap="flat" cmpd="sng" algn="ctr">
            <a:noFill/>
            <a:prstDash val="solid"/>
            <a:round/>
            <a:headEnd type="none" w="med" len="med"/>
            <a:tailEnd type="none" w="med" len="med"/>
          </a:ln>
          <a:effectLst/>
        </p:spPr>
        <p:txBody>
          <a:bodyPr/>
          <a:lstStyle/>
          <a:p>
            <a:pPr>
              <a:defRPr/>
            </a:pPr>
            <a:endParaRPr lang="zh-CN" altLang="en-US">
              <a:ea typeface="宋体" pitchFamily="2" charset="-122"/>
            </a:endParaRPr>
          </a:p>
        </p:txBody>
      </p:sp>
      <p:sp>
        <p:nvSpPr>
          <p:cNvPr id="21" name="矩形 20"/>
          <p:cNvSpPr/>
          <p:nvPr/>
        </p:nvSpPr>
        <p:spPr bwMode="auto">
          <a:xfrm>
            <a:off x="3136900" y="3916363"/>
            <a:ext cx="1357313" cy="960437"/>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270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algn="ctr">
              <a:defRPr/>
            </a:pPr>
            <a:r>
              <a:rPr lang="zh-CN" altLang="en-US" sz="2000" b="1" dirty="0">
                <a:solidFill>
                  <a:schemeClr val="bg1"/>
                </a:solidFill>
                <a:latin typeface="微软雅黑" pitchFamily="34" charset="-122"/>
                <a:ea typeface="微软雅黑" pitchFamily="34" charset="-122"/>
              </a:rPr>
              <a:t>专网</a:t>
            </a:r>
          </a:p>
        </p:txBody>
      </p:sp>
      <p:sp>
        <p:nvSpPr>
          <p:cNvPr id="22" name="矩形 21"/>
          <p:cNvSpPr/>
          <p:nvPr/>
        </p:nvSpPr>
        <p:spPr bwMode="auto">
          <a:xfrm>
            <a:off x="3136900" y="2813050"/>
            <a:ext cx="1357313" cy="960438"/>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w="1270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algn="ctr">
              <a:defRPr/>
            </a:pPr>
            <a:r>
              <a:rPr lang="zh-CN" altLang="en-US" sz="2000" b="1" dirty="0">
                <a:solidFill>
                  <a:schemeClr val="bg1"/>
                </a:solidFill>
                <a:latin typeface="微软雅黑" pitchFamily="34" charset="-122"/>
                <a:ea typeface="微软雅黑" pitchFamily="34" charset="-122"/>
              </a:rPr>
              <a:t>电子政务</a:t>
            </a:r>
            <a:endParaRPr lang="en-US" altLang="zh-CN" sz="2000" b="1" dirty="0">
              <a:solidFill>
                <a:schemeClr val="bg1"/>
              </a:solidFill>
              <a:latin typeface="微软雅黑" pitchFamily="34" charset="-122"/>
              <a:ea typeface="微软雅黑" pitchFamily="34" charset="-122"/>
            </a:endParaRPr>
          </a:p>
          <a:p>
            <a:pPr algn="ctr">
              <a:defRPr/>
            </a:pPr>
            <a:r>
              <a:rPr lang="zh-CN" altLang="en-US" sz="2000" b="1" dirty="0">
                <a:solidFill>
                  <a:schemeClr val="bg1"/>
                </a:solidFill>
                <a:latin typeface="微软雅黑" pitchFamily="34" charset="-122"/>
                <a:ea typeface="微软雅黑" pitchFamily="34" charset="-122"/>
              </a:rPr>
              <a:t>外 网</a:t>
            </a:r>
            <a:endParaRPr lang="en-US" altLang="zh-CN" sz="2000" b="1" dirty="0">
              <a:solidFill>
                <a:schemeClr val="bg1"/>
              </a:solidFill>
              <a:latin typeface="微软雅黑" pitchFamily="34" charset="-122"/>
              <a:ea typeface="微软雅黑" pitchFamily="34" charset="-122"/>
            </a:endParaRPr>
          </a:p>
        </p:txBody>
      </p:sp>
      <p:sp>
        <p:nvSpPr>
          <p:cNvPr id="23" name="矩形 22"/>
          <p:cNvSpPr/>
          <p:nvPr/>
        </p:nvSpPr>
        <p:spPr bwMode="auto">
          <a:xfrm>
            <a:off x="4637088" y="2813050"/>
            <a:ext cx="1357312" cy="960438"/>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270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algn="ctr">
              <a:defRPr/>
            </a:pPr>
            <a:r>
              <a:rPr lang="zh-CN" altLang="en-US" sz="2000" b="1" dirty="0">
                <a:solidFill>
                  <a:schemeClr val="bg1"/>
                </a:solidFill>
                <a:latin typeface="微软雅黑" pitchFamily="34" charset="-122"/>
                <a:ea typeface="微软雅黑" pitchFamily="34" charset="-122"/>
              </a:rPr>
              <a:t>电子政务内网</a:t>
            </a:r>
            <a:endParaRPr lang="en-US" altLang="zh-CN" sz="2000" b="1" dirty="0">
              <a:solidFill>
                <a:schemeClr val="bg1"/>
              </a:solidFill>
              <a:latin typeface="微软雅黑" pitchFamily="34" charset="-122"/>
              <a:ea typeface="微软雅黑" pitchFamily="34" charset="-122"/>
            </a:endParaRPr>
          </a:p>
        </p:txBody>
      </p:sp>
      <p:sp>
        <p:nvSpPr>
          <p:cNvPr id="24" name="矩形 23"/>
          <p:cNvSpPr/>
          <p:nvPr/>
        </p:nvSpPr>
        <p:spPr bwMode="auto">
          <a:xfrm>
            <a:off x="4637088" y="3916363"/>
            <a:ext cx="1357312" cy="960437"/>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w="1270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algn="ctr">
              <a:defRPr/>
            </a:pPr>
            <a:r>
              <a:rPr lang="zh-CN" altLang="en-US" sz="2000" b="1" dirty="0">
                <a:solidFill>
                  <a:schemeClr val="bg1"/>
                </a:solidFill>
                <a:latin typeface="微软雅黑" pitchFamily="34" charset="-122"/>
                <a:ea typeface="微软雅黑" pitchFamily="34" charset="-122"/>
              </a:rPr>
              <a:t>密网</a:t>
            </a:r>
          </a:p>
        </p:txBody>
      </p:sp>
      <p:sp>
        <p:nvSpPr>
          <p:cNvPr id="25" name="矩形 28"/>
          <p:cNvSpPr>
            <a:spLocks noChangeArrowheads="1"/>
          </p:cNvSpPr>
          <p:nvPr/>
        </p:nvSpPr>
        <p:spPr bwMode="auto">
          <a:xfrm>
            <a:off x="922338" y="1416050"/>
            <a:ext cx="3357562" cy="1338263"/>
          </a:xfrm>
          <a:prstGeom prst="rect">
            <a:avLst/>
          </a:prstGeom>
          <a:noFill/>
          <a:ln w="9525">
            <a:noFill/>
            <a:miter lim="800000"/>
            <a:headEnd/>
            <a:tailEnd/>
          </a:ln>
        </p:spPr>
        <p:txBody>
          <a:bodyPr>
            <a:spAutoFit/>
          </a:bodyPr>
          <a:lstStyle/>
          <a:p>
            <a:pPr>
              <a:lnSpc>
                <a:spcPct val="150000"/>
              </a:lnSpc>
            </a:pPr>
            <a:r>
              <a:rPr lang="zh-CN" altLang="en-US" dirty="0">
                <a:latin typeface="微软雅黑" pitchFamily="34" charset="-122"/>
                <a:ea typeface="微软雅黑" pitchFamily="34" charset="-122"/>
              </a:rPr>
              <a:t>解决方案在</a:t>
            </a:r>
            <a:r>
              <a:rPr lang="en-US" altLang="zh-CN" b="1" dirty="0">
                <a:solidFill>
                  <a:srgbClr val="C00000"/>
                </a:solidFill>
                <a:latin typeface="微软雅黑" pitchFamily="34" charset="-122"/>
                <a:ea typeface="微软雅黑" pitchFamily="34" charset="-122"/>
              </a:rPr>
              <a:t>20</a:t>
            </a:r>
            <a:r>
              <a:rPr lang="zh-CN" altLang="zh-CN" dirty="0">
                <a:latin typeface="微软雅黑" pitchFamily="34" charset="-122"/>
                <a:ea typeface="微软雅黑" pitchFamily="34" charset="-122"/>
              </a:rPr>
              <a:t>多个省</a:t>
            </a:r>
            <a:r>
              <a:rPr lang="zh-CN" altLang="en-US" dirty="0">
                <a:latin typeface="微软雅黑" pitchFamily="34" charset="-122"/>
                <a:ea typeface="微软雅黑" pitchFamily="34" charset="-122"/>
              </a:rPr>
              <a:t>和</a:t>
            </a:r>
            <a:r>
              <a:rPr lang="en-US" altLang="zh-CN" b="1" dirty="0">
                <a:solidFill>
                  <a:srgbClr val="C00000"/>
                </a:solidFill>
                <a:latin typeface="微软雅黑" pitchFamily="34" charset="-122"/>
                <a:ea typeface="微软雅黑" pitchFamily="34" charset="-122"/>
              </a:rPr>
              <a:t>100</a:t>
            </a:r>
            <a:r>
              <a:rPr lang="zh-CN" altLang="en-US" dirty="0">
                <a:latin typeface="微软雅黑" pitchFamily="34" charset="-122"/>
                <a:ea typeface="微软雅黑" pitchFamily="34" charset="-122"/>
              </a:rPr>
              <a:t>多个地市</a:t>
            </a:r>
            <a:r>
              <a:rPr lang="zh-CN" altLang="zh-CN" dirty="0">
                <a:latin typeface="微软雅黑" pitchFamily="34" charset="-122"/>
                <a:ea typeface="微软雅黑" pitchFamily="34" charset="-122"/>
              </a:rPr>
              <a:t>成功应用，</a:t>
            </a:r>
            <a:r>
              <a:rPr lang="zh-CN" altLang="en-US" dirty="0">
                <a:latin typeface="微软雅黑" pitchFamily="34" charset="-122"/>
                <a:ea typeface="微软雅黑" pitchFamily="34" charset="-122"/>
              </a:rPr>
              <a:t>成为外网行业</a:t>
            </a:r>
            <a:r>
              <a:rPr lang="zh-CN" altLang="en-US" b="1" dirty="0">
                <a:solidFill>
                  <a:srgbClr val="C00000"/>
                </a:solidFill>
                <a:latin typeface="微软雅黑" pitchFamily="34" charset="-122"/>
                <a:ea typeface="微软雅黑" pitchFamily="34" charset="-122"/>
              </a:rPr>
              <a:t>第一品牌</a:t>
            </a:r>
            <a:endParaRPr lang="zh-CN" altLang="en-US" dirty="0">
              <a:solidFill>
                <a:srgbClr val="C00000"/>
              </a:solidFill>
              <a:ea typeface="宋体" pitchFamily="2" charset="-122"/>
            </a:endParaRPr>
          </a:p>
        </p:txBody>
      </p:sp>
      <p:sp>
        <p:nvSpPr>
          <p:cNvPr id="26" name="矩形 29"/>
          <p:cNvSpPr>
            <a:spLocks noChangeArrowheads="1"/>
          </p:cNvSpPr>
          <p:nvPr/>
        </p:nvSpPr>
        <p:spPr bwMode="auto">
          <a:xfrm>
            <a:off x="4708525" y="1435100"/>
            <a:ext cx="3643313" cy="923925"/>
          </a:xfrm>
          <a:prstGeom prst="rect">
            <a:avLst/>
          </a:prstGeom>
          <a:noFill/>
          <a:ln w="9525">
            <a:noFill/>
            <a:miter lim="800000"/>
            <a:headEnd/>
            <a:tailEnd/>
          </a:ln>
        </p:spPr>
        <p:txBody>
          <a:bodyPr>
            <a:spAutoFit/>
          </a:bodyPr>
          <a:lstStyle/>
          <a:p>
            <a:pPr>
              <a:lnSpc>
                <a:spcPct val="150000"/>
              </a:lnSpc>
            </a:pPr>
            <a:r>
              <a:rPr lang="zh-CN" altLang="en-US" dirty="0">
                <a:latin typeface="微软雅黑" pitchFamily="34" charset="-122"/>
                <a:ea typeface="微软雅黑" pitchFamily="34" charset="-122"/>
              </a:rPr>
              <a:t>承建了中央本级及</a:t>
            </a:r>
            <a:r>
              <a:rPr lang="en-US" altLang="zh-CN" b="1" dirty="0">
                <a:solidFill>
                  <a:srgbClr val="C00000"/>
                </a:solidFill>
                <a:latin typeface="微软雅黑" pitchFamily="34" charset="-122"/>
                <a:ea typeface="微软雅黑" pitchFamily="34" charset="-122"/>
              </a:rPr>
              <a:t>10</a:t>
            </a:r>
            <a:r>
              <a:rPr lang="zh-CN" altLang="en-US" dirty="0">
                <a:latin typeface="微软雅黑" pitchFamily="34" charset="-122"/>
                <a:ea typeface="微软雅黑" pitchFamily="34" charset="-122"/>
              </a:rPr>
              <a:t>多个省级网络平台，成为内网行业的</a:t>
            </a:r>
            <a:r>
              <a:rPr lang="zh-CN" altLang="en-US" b="1" dirty="0">
                <a:solidFill>
                  <a:srgbClr val="C00000"/>
                </a:solidFill>
                <a:latin typeface="微软雅黑" pitchFamily="34" charset="-122"/>
                <a:ea typeface="微软雅黑" pitchFamily="34" charset="-122"/>
              </a:rPr>
              <a:t>首选品牌</a:t>
            </a:r>
            <a:endParaRPr lang="zh-CN" altLang="en-US" b="1" dirty="0">
              <a:solidFill>
                <a:srgbClr val="C00000"/>
              </a:solidFill>
              <a:ea typeface="宋体" pitchFamily="2" charset="-122"/>
            </a:endParaRPr>
          </a:p>
        </p:txBody>
      </p:sp>
      <p:sp>
        <p:nvSpPr>
          <p:cNvPr id="27" name="矩形 30"/>
          <p:cNvSpPr>
            <a:spLocks noChangeArrowheads="1"/>
          </p:cNvSpPr>
          <p:nvPr/>
        </p:nvSpPr>
        <p:spPr bwMode="auto">
          <a:xfrm>
            <a:off x="922338" y="4916488"/>
            <a:ext cx="3214687" cy="1338262"/>
          </a:xfrm>
          <a:prstGeom prst="rect">
            <a:avLst/>
          </a:prstGeom>
          <a:noFill/>
          <a:ln w="9525">
            <a:noFill/>
            <a:miter lim="800000"/>
            <a:headEnd/>
            <a:tailEnd/>
          </a:ln>
        </p:spPr>
        <p:txBody>
          <a:bodyPr>
            <a:spAutoFit/>
          </a:bodyPr>
          <a:lstStyle/>
          <a:p>
            <a:pPr>
              <a:lnSpc>
                <a:spcPct val="150000"/>
              </a:lnSpc>
            </a:pPr>
            <a:r>
              <a:rPr lang="zh-CN" altLang="en-US" dirty="0">
                <a:latin typeface="微软雅黑" pitchFamily="34" charset="-122"/>
                <a:ea typeface="微软雅黑" pitchFamily="34" charset="-122"/>
              </a:rPr>
              <a:t>参与了审计、海关、国土、质检、环保、农业、社保</a:t>
            </a:r>
            <a:r>
              <a:rPr lang="zh-CN" altLang="en-US" dirty="0" smtClean="0">
                <a:latin typeface="微软雅黑" pitchFamily="34" charset="-122"/>
                <a:ea typeface="微软雅黑" pitchFamily="34" charset="-122"/>
              </a:rPr>
              <a:t>等</a:t>
            </a:r>
            <a:r>
              <a:rPr lang="zh-CN" altLang="en-US" b="1" dirty="0" smtClean="0">
                <a:solidFill>
                  <a:srgbClr val="C00000"/>
                </a:solidFill>
                <a:latin typeface="微软雅黑" pitchFamily="34" charset="-122"/>
                <a:ea typeface="微软雅黑" pitchFamily="34" charset="-122"/>
              </a:rPr>
              <a:t>多个</a:t>
            </a:r>
            <a:r>
              <a:rPr lang="zh-CN" altLang="en-US" b="1" dirty="0">
                <a:solidFill>
                  <a:srgbClr val="C00000"/>
                </a:solidFill>
                <a:latin typeface="微软雅黑" pitchFamily="34" charset="-122"/>
                <a:ea typeface="微软雅黑" pitchFamily="34" charset="-122"/>
              </a:rPr>
              <a:t>重大金字头项目</a:t>
            </a:r>
            <a:r>
              <a:rPr lang="zh-CN" altLang="en-US" dirty="0">
                <a:latin typeface="微软雅黑" pitchFamily="34" charset="-122"/>
                <a:ea typeface="微软雅黑" pitchFamily="34" charset="-122"/>
              </a:rPr>
              <a:t>的专网建设</a:t>
            </a:r>
            <a:endParaRPr lang="en-US" altLang="zh-CN" b="1" dirty="0">
              <a:latin typeface="微软雅黑" pitchFamily="34" charset="-122"/>
              <a:ea typeface="微软雅黑" pitchFamily="34" charset="-122"/>
            </a:endParaRPr>
          </a:p>
        </p:txBody>
      </p:sp>
      <p:sp>
        <p:nvSpPr>
          <p:cNvPr id="28" name="矩形 31"/>
          <p:cNvSpPr>
            <a:spLocks noChangeArrowheads="1"/>
          </p:cNvSpPr>
          <p:nvPr/>
        </p:nvSpPr>
        <p:spPr bwMode="auto">
          <a:xfrm>
            <a:off x="4708525" y="4916488"/>
            <a:ext cx="3357563" cy="874712"/>
          </a:xfrm>
          <a:prstGeom prst="rect">
            <a:avLst/>
          </a:prstGeom>
          <a:noFill/>
          <a:ln w="9525">
            <a:noFill/>
            <a:miter lim="800000"/>
            <a:headEnd/>
            <a:tailEnd/>
          </a:ln>
        </p:spPr>
        <p:txBody>
          <a:bodyPr>
            <a:spAutoFit/>
          </a:bodyPr>
          <a:lstStyle/>
          <a:p>
            <a:pPr>
              <a:lnSpc>
                <a:spcPct val="150000"/>
              </a:lnSpc>
            </a:pPr>
            <a:r>
              <a:rPr lang="zh-CN" altLang="en-US" dirty="0">
                <a:latin typeface="微软雅黑" pitchFamily="34" charset="-122"/>
                <a:ea typeface="微软雅黑" pitchFamily="34" charset="-122"/>
              </a:rPr>
              <a:t>在公检法司系统应用广泛，成为政府行业</a:t>
            </a:r>
            <a:r>
              <a:rPr lang="zh-CN" altLang="en-US" b="1" dirty="0">
                <a:solidFill>
                  <a:srgbClr val="C00000"/>
                </a:solidFill>
                <a:latin typeface="微软雅黑" pitchFamily="34" charset="-122"/>
                <a:ea typeface="微软雅黑" pitchFamily="34" charset="-122"/>
              </a:rPr>
              <a:t>密网首选品牌</a:t>
            </a:r>
            <a:endParaRPr lang="en-US" altLang="zh-CN" b="1" dirty="0">
              <a:solidFill>
                <a:srgbClr val="C00000"/>
              </a:solidFill>
              <a:latin typeface="微软雅黑" pitchFamily="34" charset="-122"/>
              <a:ea typeface="微软雅黑" pitchFamily="34" charset="-122"/>
            </a:endParaRPr>
          </a:p>
        </p:txBody>
      </p:sp>
      <p:sp>
        <p:nvSpPr>
          <p:cNvPr id="29" name="TextBox 1"/>
          <p:cNvSpPr txBox="1">
            <a:spLocks noChangeArrowheads="1"/>
          </p:cNvSpPr>
          <p:nvPr/>
        </p:nvSpPr>
        <p:spPr bwMode="auto">
          <a:xfrm>
            <a:off x="958850" y="968375"/>
            <a:ext cx="7094538" cy="369888"/>
          </a:xfrm>
          <a:prstGeom prst="rect">
            <a:avLst/>
          </a:prstGeom>
          <a:noFill/>
          <a:ln w="9525">
            <a:noFill/>
            <a:miter lim="800000"/>
            <a:headEnd/>
            <a:tailEnd/>
          </a:ln>
        </p:spPr>
        <p:txBody>
          <a:bodyPr>
            <a:spAutoFit/>
          </a:bodyPr>
          <a:lstStyle/>
          <a:p>
            <a:r>
              <a:rPr lang="zh-CN" altLang="en-US" dirty="0" smtClean="0">
                <a:latin typeface="微软雅黑" pitchFamily="34" charset="-122"/>
                <a:ea typeface="微软雅黑" pitchFamily="34" charset="-122"/>
              </a:rPr>
              <a:t>部委级用户</a:t>
            </a:r>
            <a:r>
              <a:rPr lang="en-US" altLang="zh-CN" b="1" dirty="0" smtClean="0">
                <a:solidFill>
                  <a:srgbClr val="C00000"/>
                </a:solidFill>
                <a:latin typeface="微软雅黑" pitchFamily="34" charset="-122"/>
                <a:ea typeface="微软雅黑" pitchFamily="34" charset="-122"/>
              </a:rPr>
              <a:t>61</a:t>
            </a:r>
            <a:r>
              <a:rPr lang="zh-CN" altLang="zh-CN" b="1" dirty="0" smtClean="0">
                <a:solidFill>
                  <a:srgbClr val="C00000"/>
                </a:solidFill>
                <a:latin typeface="微软雅黑" pitchFamily="34" charset="-122"/>
                <a:ea typeface="微软雅黑" pitchFamily="34" charset="-122"/>
              </a:rPr>
              <a:t>家</a:t>
            </a:r>
            <a:r>
              <a:rPr lang="zh-CN"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纵向覆盖</a:t>
            </a:r>
            <a:r>
              <a:rPr lang="en-US" altLang="zh-CN" b="1" dirty="0">
                <a:solidFill>
                  <a:srgbClr val="C00000"/>
                </a:solidFill>
                <a:latin typeface="微软雅黑" pitchFamily="34" charset="-122"/>
                <a:ea typeface="微软雅黑" pitchFamily="34" charset="-122"/>
              </a:rPr>
              <a:t>32</a:t>
            </a:r>
            <a:r>
              <a:rPr lang="zh-CN" altLang="en-US" b="1" dirty="0">
                <a:solidFill>
                  <a:srgbClr val="C00000"/>
                </a:solidFill>
                <a:latin typeface="微软雅黑" pitchFamily="34" charset="-122"/>
                <a:ea typeface="微软雅黑" pitchFamily="34" charset="-122"/>
              </a:rPr>
              <a:t>个</a:t>
            </a:r>
            <a:r>
              <a:rPr lang="zh-CN" altLang="en-US" dirty="0">
                <a:latin typeface="微软雅黑" pitchFamily="34" charset="-122"/>
                <a:ea typeface="微软雅黑" pitchFamily="34" charset="-122"/>
              </a:rPr>
              <a:t>省，</a:t>
            </a:r>
            <a:r>
              <a:rPr lang="zh-CN" altLang="zh-CN" dirty="0">
                <a:latin typeface="微软雅黑" pitchFamily="34" charset="-122"/>
                <a:ea typeface="微软雅黑" pitchFamily="34" charset="-122"/>
              </a:rPr>
              <a:t>地方政府用户超过</a:t>
            </a:r>
            <a:r>
              <a:rPr lang="en-US" altLang="zh-CN" b="1" dirty="0">
                <a:solidFill>
                  <a:srgbClr val="C00000"/>
                </a:solidFill>
                <a:latin typeface="微软雅黑" pitchFamily="34" charset="-122"/>
                <a:ea typeface="微软雅黑" pitchFamily="34" charset="-122"/>
              </a:rPr>
              <a:t>2300</a:t>
            </a:r>
            <a:r>
              <a:rPr lang="zh-CN" altLang="zh-CN" b="1" dirty="0">
                <a:solidFill>
                  <a:srgbClr val="C00000"/>
                </a:solidFill>
                <a:latin typeface="微软雅黑" pitchFamily="34" charset="-122"/>
                <a:ea typeface="微软雅黑" pitchFamily="34" charset="-122"/>
              </a:rPr>
              <a:t>家</a:t>
            </a:r>
            <a:r>
              <a:rPr lang="zh-CN" altLang="en-US" b="1" dirty="0">
                <a:solidFill>
                  <a:srgbClr val="C00000"/>
                </a:solidFill>
                <a:latin typeface="微软雅黑" pitchFamily="34" charset="-122"/>
                <a:ea typeface="微软雅黑" pitchFamily="34" charset="-122"/>
              </a:rPr>
              <a:t>。</a:t>
            </a:r>
            <a:endParaRPr lang="zh-CN" altLang="en-US" dirty="0">
              <a:ea typeface="宋体" pitchFamily="2" charset="-122"/>
            </a:endParaRPr>
          </a:p>
        </p:txBody>
      </p:sp>
      <p:grpSp>
        <p:nvGrpSpPr>
          <p:cNvPr id="30" name="Group 10"/>
          <p:cNvGrpSpPr>
            <a:grpSpLocks/>
          </p:cNvGrpSpPr>
          <p:nvPr/>
        </p:nvGrpSpPr>
        <p:grpSpPr bwMode="auto">
          <a:xfrm flipH="1">
            <a:off x="7543800" y="304800"/>
            <a:ext cx="1371599" cy="1524000"/>
            <a:chOff x="2064" y="1008"/>
            <a:chExt cx="765" cy="872"/>
          </a:xfrm>
        </p:grpSpPr>
        <p:sp>
          <p:nvSpPr>
            <p:cNvPr id="31" name="Oval 11"/>
            <p:cNvSpPr>
              <a:spLocks noChangeArrowheads="1"/>
            </p:cNvSpPr>
            <p:nvPr/>
          </p:nvSpPr>
          <p:spPr bwMode="gray">
            <a:xfrm>
              <a:off x="2064" y="1008"/>
              <a:ext cx="722" cy="727"/>
            </a:xfrm>
            <a:prstGeom prst="ellipse">
              <a:avLst/>
            </a:prstGeom>
            <a:solidFill>
              <a:srgbClr val="EAEAEA">
                <a:alpha val="50195"/>
              </a:srgbClr>
            </a:solidFill>
            <a:ln w="9525" algn="ctr">
              <a:noFill/>
              <a:round/>
              <a:headEnd/>
              <a:tailEnd/>
            </a:ln>
          </p:spPr>
          <p:txBody>
            <a:bodyPr wrap="none" anchor="ctr"/>
            <a:lstStyle/>
            <a:p>
              <a:endParaRPr lang="zh-CN" altLang="en-US">
                <a:latin typeface="Calibri" pitchFamily="34" charset="0"/>
              </a:endParaRPr>
            </a:p>
          </p:txBody>
        </p:sp>
        <p:grpSp>
          <p:nvGrpSpPr>
            <p:cNvPr id="32" name="Group 12"/>
            <p:cNvGrpSpPr>
              <a:grpSpLocks/>
            </p:cNvGrpSpPr>
            <p:nvPr/>
          </p:nvGrpSpPr>
          <p:grpSpPr bwMode="auto">
            <a:xfrm>
              <a:off x="2092" y="1031"/>
              <a:ext cx="737" cy="849"/>
              <a:chOff x="3975" y="1593"/>
              <a:chExt cx="1007" cy="1163"/>
            </a:xfrm>
          </p:grpSpPr>
          <p:pic>
            <p:nvPicPr>
              <p:cNvPr id="45" name="Picture 1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effectLst>
                <a:outerShdw blurRad="76200" dir="18900000" sy="23000" kx="-1200000" algn="bl" rotWithShape="0">
                  <a:prstClr val="black">
                    <a:alpha val="20000"/>
                  </a:prstClr>
                </a:outerShdw>
              </a:effectLst>
            </p:spPr>
          </p:pic>
          <p:sp>
            <p:nvSpPr>
              <p:cNvPr id="46" name="Oval 14"/>
              <p:cNvSpPr>
                <a:spLocks noChangeArrowheads="1"/>
              </p:cNvSpPr>
              <p:nvPr/>
            </p:nvSpPr>
            <p:spPr bwMode="gray">
              <a:xfrm>
                <a:off x="3975" y="1593"/>
                <a:ext cx="927" cy="936"/>
              </a:xfrm>
              <a:prstGeom prst="ellipse">
                <a:avLst/>
              </a:prstGeom>
              <a:solidFill>
                <a:schemeClr val="hlink">
                  <a:alpha val="50195"/>
                </a:schemeClr>
              </a:solidFill>
              <a:ln w="9525" algn="ctr">
                <a:noFill/>
                <a:round/>
                <a:headEnd/>
                <a:tailEnd/>
              </a:ln>
              <a:effectLst>
                <a:outerShdw blurRad="76200" dir="18900000" sy="23000" kx="-1200000" algn="bl" rotWithShape="0">
                  <a:prstClr val="black">
                    <a:alpha val="20000"/>
                  </a:prstClr>
                </a:outerShdw>
              </a:effectLst>
            </p:spPr>
            <p:txBody>
              <a:bodyPr wrap="none" anchor="ctr"/>
              <a:lstStyle/>
              <a:p>
                <a:pPr fontAlgn="auto">
                  <a:spcBef>
                    <a:spcPts val="0"/>
                  </a:spcBef>
                  <a:spcAft>
                    <a:spcPts val="0"/>
                  </a:spcAft>
                  <a:defRPr/>
                </a:pPr>
                <a:endParaRPr lang="zh-CN" altLang="en-US">
                  <a:latin typeface="+mn-lt"/>
                  <a:ea typeface="+mn-ea"/>
                </a:endParaRPr>
              </a:p>
            </p:txBody>
          </p:sp>
          <p:pic>
            <p:nvPicPr>
              <p:cNvPr id="47" name="Picture 15" descr="light_shadow1"/>
              <p:cNvPicPr>
                <a:picLocks noChangeAspect="1" noChangeArrowheads="1"/>
              </p:cNvPicPr>
              <p:nvPr/>
            </p:nvPicPr>
            <p:blipFill>
              <a:blip r:embed="rId3" cstate="print"/>
              <a:srcRect/>
              <a:stretch>
                <a:fillRect/>
              </a:stretch>
            </p:blipFill>
            <p:spPr bwMode="gray">
              <a:xfrm>
                <a:off x="4341" y="1620"/>
                <a:ext cx="641" cy="423"/>
              </a:xfrm>
              <a:prstGeom prst="rect">
                <a:avLst/>
              </a:prstGeom>
              <a:effectLst>
                <a:outerShdw blurRad="76200" dir="18900000" sy="23000" kx="-1200000" algn="bl" rotWithShape="0">
                  <a:prstClr val="black">
                    <a:alpha val="20000"/>
                  </a:prstClr>
                </a:outerShdw>
              </a:effectLst>
            </p:spPr>
          </p:pic>
          <p:grpSp>
            <p:nvGrpSpPr>
              <p:cNvPr id="48" name="Group 16"/>
              <p:cNvGrpSpPr>
                <a:grpSpLocks/>
              </p:cNvGrpSpPr>
              <p:nvPr/>
            </p:nvGrpSpPr>
            <p:grpSpPr bwMode="auto">
              <a:xfrm rot="-3733502" flipH="1" flipV="1">
                <a:off x="4256" y="2247"/>
                <a:ext cx="820" cy="198"/>
                <a:chOff x="2532" y="1051"/>
                <a:chExt cx="893" cy="246"/>
              </a:xfrm>
            </p:grpSpPr>
            <p:grpSp>
              <p:nvGrpSpPr>
                <p:cNvPr id="49" name="Group 17"/>
                <p:cNvGrpSpPr>
                  <a:grpSpLocks/>
                </p:cNvGrpSpPr>
                <p:nvPr/>
              </p:nvGrpSpPr>
              <p:grpSpPr bwMode="auto">
                <a:xfrm>
                  <a:off x="2532" y="1051"/>
                  <a:ext cx="743" cy="185"/>
                  <a:chOff x="1565" y="2568"/>
                  <a:chExt cx="1118" cy="279"/>
                </a:xfrm>
              </p:grpSpPr>
              <p:sp>
                <p:nvSpPr>
                  <p:cNvPr id="55" name="AutoShape 18"/>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56" name="AutoShape 19"/>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57" name="AutoShape 20"/>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58" name="AutoShape 21"/>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grpSp>
            <p:grpSp>
              <p:nvGrpSpPr>
                <p:cNvPr id="50" name="Group 22"/>
                <p:cNvGrpSpPr>
                  <a:grpSpLocks/>
                </p:cNvGrpSpPr>
                <p:nvPr/>
              </p:nvGrpSpPr>
              <p:grpSpPr bwMode="auto">
                <a:xfrm rot="1353540">
                  <a:off x="2682" y="1111"/>
                  <a:ext cx="743" cy="186"/>
                  <a:chOff x="1565" y="2568"/>
                  <a:chExt cx="1118" cy="279"/>
                </a:xfrm>
              </p:grpSpPr>
              <p:sp>
                <p:nvSpPr>
                  <p:cNvPr id="51" name="AutoShape 23"/>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52" name="AutoShape 24"/>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53" name="AutoShape 25"/>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54" name="AutoShape 26"/>
                  <p:cNvSpPr>
                    <a:spLocks noChangeArrowheads="1"/>
                  </p:cNvSpPr>
                  <p:nvPr/>
                </p:nvSpPr>
                <p:spPr bwMode="gray">
                  <a:xfrm rot="6906312">
                    <a:off x="2092" y="2268"/>
                    <a:ext cx="203" cy="822"/>
                  </a:xfrm>
                  <a:prstGeom prst="moon">
                    <a:avLst>
                      <a:gd name="adj" fmla="val 49773"/>
                    </a:avLst>
                  </a:prstGeom>
                  <a:solidFill>
                    <a:srgbClr val="FFFFFF">
                      <a:alpha val="3922"/>
                    </a:srgbClr>
                  </a:solidFill>
                  <a:ln w="9525">
                    <a:noFill/>
                    <a:miter lim="800000"/>
                    <a:headEnd/>
                    <a:tailEnd/>
                  </a:ln>
                  <a:effectLst>
                    <a:outerShdw blurRad="76200" dir="18900000" sy="23000" kx="-1200000" algn="bl" rotWithShape="0">
                      <a:prstClr val="black">
                        <a:alpha val="20000"/>
                      </a:prstClr>
                    </a:outerShdw>
                  </a:effectLst>
                </p:spPr>
                <p:txBody>
                  <a:bodyPr wrap="none" anchor="ctr"/>
                  <a:lstStyle/>
                  <a:p>
                    <a:pPr fontAlgn="auto">
                      <a:spcBef>
                        <a:spcPts val="0"/>
                      </a:spcBef>
                      <a:spcAft>
                        <a:spcPts val="0"/>
                      </a:spcAft>
                      <a:defRPr/>
                    </a:pPr>
                    <a:endParaRPr lang="zh-CN" altLang="en-US">
                      <a:latin typeface="+mn-lt"/>
                      <a:ea typeface="+mn-ea"/>
                    </a:endParaRPr>
                  </a:p>
                </p:txBody>
              </p:sp>
            </p:grpSp>
          </p:grpSp>
        </p:grpSp>
        <p:grpSp>
          <p:nvGrpSpPr>
            <p:cNvPr id="33" name="Group 27"/>
            <p:cNvGrpSpPr>
              <a:grpSpLocks/>
            </p:cNvGrpSpPr>
            <p:nvPr/>
          </p:nvGrpSpPr>
          <p:grpSpPr bwMode="auto">
            <a:xfrm rot="-3733502" flipH="1" flipV="1">
              <a:off x="2362" y="1505"/>
              <a:ext cx="527" cy="128"/>
              <a:chOff x="2532" y="1051"/>
              <a:chExt cx="893" cy="246"/>
            </a:xfrm>
          </p:grpSpPr>
          <p:grpSp>
            <p:nvGrpSpPr>
              <p:cNvPr id="35" name="Group 28"/>
              <p:cNvGrpSpPr>
                <a:grpSpLocks/>
              </p:cNvGrpSpPr>
              <p:nvPr/>
            </p:nvGrpSpPr>
            <p:grpSpPr bwMode="auto">
              <a:xfrm>
                <a:off x="2532" y="1051"/>
                <a:ext cx="743" cy="185"/>
                <a:chOff x="1565" y="2568"/>
                <a:chExt cx="1118" cy="279"/>
              </a:xfrm>
            </p:grpSpPr>
            <p:sp>
              <p:nvSpPr>
                <p:cNvPr id="41" name="AutoShape 2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42" name="AutoShape 3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43" name="AutoShape 3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44" name="AutoShape 3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grpSp>
          <p:grpSp>
            <p:nvGrpSpPr>
              <p:cNvPr id="36" name="Group 33"/>
              <p:cNvGrpSpPr>
                <a:grpSpLocks/>
              </p:cNvGrpSpPr>
              <p:nvPr/>
            </p:nvGrpSpPr>
            <p:grpSpPr bwMode="auto">
              <a:xfrm rot="1353540">
                <a:off x="2682" y="1111"/>
                <a:ext cx="743" cy="186"/>
                <a:chOff x="1565" y="2568"/>
                <a:chExt cx="1118" cy="279"/>
              </a:xfrm>
            </p:grpSpPr>
            <p:sp>
              <p:nvSpPr>
                <p:cNvPr id="37" name="AutoShape 3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38" name="AutoShape 3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39" name="AutoShape 3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sp>
              <p:nvSpPr>
                <p:cNvPr id="40" name="AutoShape 3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latin typeface="Calibri" pitchFamily="34" charset="0"/>
                  </a:endParaRPr>
                </a:p>
              </p:txBody>
            </p:sp>
          </p:grpSp>
        </p:grpSp>
        <p:sp>
          <p:nvSpPr>
            <p:cNvPr id="34" name="Rectangle 38"/>
            <p:cNvSpPr>
              <a:spLocks noChangeArrowheads="1"/>
            </p:cNvSpPr>
            <p:nvPr/>
          </p:nvSpPr>
          <p:spPr bwMode="gray">
            <a:xfrm>
              <a:off x="2207" y="1192"/>
              <a:ext cx="421" cy="370"/>
            </a:xfrm>
            <a:prstGeom prst="rect">
              <a:avLst/>
            </a:prstGeom>
            <a:noFill/>
            <a:ln w="9525" algn="ctr">
              <a:noFill/>
              <a:miter lim="800000"/>
              <a:headEnd/>
              <a:tailEnd/>
            </a:ln>
          </p:spPr>
          <p:txBody>
            <a:bodyPr wrap="none">
              <a:spAutoFit/>
            </a:bodyPr>
            <a:lstStyle/>
            <a:p>
              <a:pPr algn="ctr"/>
              <a:r>
                <a:rPr lang="en-US" altLang="zh-CN" sz="3600" b="1" dirty="0" smtClean="0">
                  <a:latin typeface="宋体-方正超大字符集" pitchFamily="65" charset="-122"/>
                  <a:ea typeface="宋体-方正超大字符集" pitchFamily="65" charset="-122"/>
                </a:rPr>
                <a:t>61</a:t>
              </a:r>
              <a:endParaRPr lang="en-US" altLang="zh-CN" sz="3600" b="1" dirty="0">
                <a:latin typeface="宋体-方正超大字符集" pitchFamily="65" charset="-122"/>
                <a:ea typeface="宋体-方正超大字符集" pitchFamily="65" charset="-122"/>
              </a:endParaRPr>
            </a:p>
          </p:txBody>
        </p:sp>
      </p:grpSp>
    </p:spTree>
    <p:extLst>
      <p:ext uri="{BB962C8B-B14F-4D97-AF65-F5344CB8AC3E}">
        <p14:creationId xmlns:p14="http://schemas.microsoft.com/office/powerpoint/2010/main" val="36428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30"/>
                                        </p:tgtEl>
                                      </p:cBhvr>
                                    </p:animEffect>
                                    <p:animScale>
                                      <p:cBhvr>
                                        <p:cTn id="13"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7"/>
          </p:nvPr>
        </p:nvSpPr>
        <p:spPr/>
        <p:txBody>
          <a:bodyPr/>
          <a:lstStyle/>
          <a:p>
            <a:r>
              <a:rPr lang="zh-CN" altLang="en-US" dirty="0" smtClean="0"/>
              <a:t>十四年始终立于技术前沿</a:t>
            </a:r>
            <a:endParaRPr lang="zh-CN" altLang="en-US" dirty="0"/>
          </a:p>
        </p:txBody>
      </p:sp>
      <p:sp>
        <p:nvSpPr>
          <p:cNvPr id="4" name="AutoShape 44"/>
          <p:cNvSpPr>
            <a:spLocks noChangeArrowheads="1"/>
          </p:cNvSpPr>
          <p:nvPr/>
        </p:nvSpPr>
        <p:spPr bwMode="gray">
          <a:xfrm rot="16200000" flipV="1">
            <a:off x="3832227" y="2949575"/>
            <a:ext cx="914400" cy="1416049"/>
          </a:xfrm>
          <a:prstGeom prst="chevron">
            <a:avLst>
              <a:gd name="adj" fmla="val 34597"/>
            </a:avLst>
          </a:prstGeom>
          <a:gradFill rotWithShape="1">
            <a:gsLst>
              <a:gs pos="0">
                <a:schemeClr val="hlink">
                  <a:gamma/>
                  <a:tint val="35294"/>
                  <a:invGamma/>
                </a:schemeClr>
              </a:gs>
              <a:gs pos="100000">
                <a:schemeClr val="hlink"/>
              </a:gs>
            </a:gsLst>
            <a:lin ang="0" scaled="1"/>
          </a:gradFill>
          <a:ln w="9525">
            <a:noFill/>
            <a:miter lim="800000"/>
            <a:headEnd/>
            <a:tailEnd/>
          </a:ln>
          <a:effectLst/>
          <a:scene3d>
            <a:camera prst="legacyPerspectiveBottom"/>
            <a:lightRig rig="legacyFlat1" dir="t"/>
          </a:scene3d>
          <a:sp3d extrusionH="430200" prstMaterial="legacyMatte">
            <a:bevelT w="13500" h="13500" prst="angle"/>
            <a:bevelB w="13500" h="13500" prst="angle"/>
            <a:extrusionClr>
              <a:schemeClr val="hlink"/>
            </a:extrusionClr>
          </a:sp3d>
        </p:spPr>
        <p:txBody>
          <a:bodyPr wrap="none" anchor="ctr">
            <a:flatTx/>
          </a:bodyPr>
          <a:lstStyle/>
          <a:p>
            <a:pPr>
              <a:defRPr/>
            </a:pPr>
            <a:endParaRPr lang="zh-CN" altLang="en-US">
              <a:latin typeface="微软雅黑" pitchFamily="34" charset="-122"/>
              <a:ea typeface="微软雅黑" pitchFamily="34" charset="-122"/>
            </a:endParaRPr>
          </a:p>
        </p:txBody>
      </p:sp>
      <p:sp>
        <p:nvSpPr>
          <p:cNvPr id="5" name="AutoShape 45"/>
          <p:cNvSpPr>
            <a:spLocks noChangeArrowheads="1"/>
          </p:cNvSpPr>
          <p:nvPr/>
        </p:nvSpPr>
        <p:spPr bwMode="gray">
          <a:xfrm rot="16200000" flipV="1">
            <a:off x="3832226" y="3711574"/>
            <a:ext cx="914400" cy="1416051"/>
          </a:xfrm>
          <a:prstGeom prst="chevron">
            <a:avLst>
              <a:gd name="adj" fmla="val 34597"/>
            </a:avLst>
          </a:prstGeom>
          <a:gradFill rotWithShape="1">
            <a:gsLst>
              <a:gs pos="0">
                <a:schemeClr val="folHlink">
                  <a:gamma/>
                  <a:tint val="35294"/>
                  <a:invGamma/>
                </a:schemeClr>
              </a:gs>
              <a:gs pos="100000">
                <a:schemeClr val="folHlink"/>
              </a:gs>
            </a:gsLst>
            <a:lin ang="0" scaled="1"/>
          </a:gradFill>
          <a:ln w="9525">
            <a:noFill/>
            <a:miter lim="800000"/>
            <a:headEnd/>
            <a:tailEnd/>
          </a:ln>
          <a:effectLst/>
          <a:scene3d>
            <a:camera prst="legacyPerspectiveBottom"/>
            <a:lightRig rig="legacyFlat2" dir="t"/>
          </a:scene3d>
          <a:sp3d extrusionH="430200" prstMaterial="legacyPlastic">
            <a:bevelT w="13500" h="13500" prst="angle"/>
            <a:bevelB w="13500" h="13500" prst="angle"/>
            <a:extrusionClr>
              <a:schemeClr val="folHlink"/>
            </a:extrusionClr>
          </a:sp3d>
        </p:spPr>
        <p:txBody>
          <a:bodyPr wrap="none" anchor="ctr">
            <a:flatTx/>
          </a:bodyPr>
          <a:lstStyle/>
          <a:p>
            <a:pPr>
              <a:defRPr/>
            </a:pPr>
            <a:endParaRPr lang="zh-CN" altLang="en-US">
              <a:latin typeface="微软雅黑" pitchFamily="34" charset="-122"/>
              <a:ea typeface="微软雅黑" pitchFamily="34" charset="-122"/>
            </a:endParaRPr>
          </a:p>
        </p:txBody>
      </p:sp>
      <p:sp>
        <p:nvSpPr>
          <p:cNvPr id="6" name="AutoShape 46"/>
          <p:cNvSpPr>
            <a:spLocks noChangeArrowheads="1"/>
          </p:cNvSpPr>
          <p:nvPr/>
        </p:nvSpPr>
        <p:spPr bwMode="gray">
          <a:xfrm rot="16200000" flipV="1">
            <a:off x="3832226" y="4473574"/>
            <a:ext cx="914400" cy="1416051"/>
          </a:xfrm>
          <a:prstGeom prst="chevron">
            <a:avLst>
              <a:gd name="adj" fmla="val 34597"/>
            </a:avLst>
          </a:prstGeom>
          <a:gradFill rotWithShape="1">
            <a:gsLst>
              <a:gs pos="0">
                <a:schemeClr val="accent2">
                  <a:gamma/>
                  <a:tint val="35294"/>
                  <a:invGamma/>
                </a:schemeClr>
              </a:gs>
              <a:gs pos="100000">
                <a:schemeClr val="accent2"/>
              </a:gs>
            </a:gsLst>
            <a:lin ang="0" scaled="1"/>
          </a:gradFill>
          <a:ln w="9525">
            <a:noFill/>
            <a:miter lim="800000"/>
            <a:headEnd/>
            <a:tailEnd/>
          </a:ln>
          <a:effectLst/>
          <a:scene3d>
            <a:camera prst="legacyPerspectiveBottom"/>
            <a:lightRig rig="legacyFlat2" dir="t"/>
          </a:scene3d>
          <a:sp3d extrusionH="430200" prstMaterial="legacyPlastic">
            <a:bevelT w="13500" h="13500" prst="angle"/>
            <a:bevelB w="13500" h="13500" prst="angle"/>
            <a:extrusionClr>
              <a:schemeClr val="accent2"/>
            </a:extrusionClr>
          </a:sp3d>
        </p:spPr>
        <p:txBody>
          <a:bodyPr wrap="none" anchor="ctr">
            <a:flatTx/>
          </a:bodyPr>
          <a:lstStyle/>
          <a:p>
            <a:pPr>
              <a:defRPr/>
            </a:pPr>
            <a:endParaRPr lang="zh-CN" altLang="en-US">
              <a:latin typeface="微软雅黑" pitchFamily="34" charset="-122"/>
              <a:ea typeface="微软雅黑" pitchFamily="34" charset="-122"/>
            </a:endParaRPr>
          </a:p>
        </p:txBody>
      </p:sp>
      <p:sp>
        <p:nvSpPr>
          <p:cNvPr id="7" name="AutoShape 47"/>
          <p:cNvSpPr>
            <a:spLocks noChangeArrowheads="1"/>
          </p:cNvSpPr>
          <p:nvPr/>
        </p:nvSpPr>
        <p:spPr bwMode="gray">
          <a:xfrm rot="16200000" flipV="1">
            <a:off x="3832226" y="5235574"/>
            <a:ext cx="914400" cy="1416051"/>
          </a:xfrm>
          <a:prstGeom prst="chevron">
            <a:avLst>
              <a:gd name="adj" fmla="val 34597"/>
            </a:avLst>
          </a:prstGeom>
          <a:gradFill rotWithShape="1">
            <a:gsLst>
              <a:gs pos="0">
                <a:srgbClr val="E9E9E9"/>
              </a:gs>
              <a:gs pos="100000">
                <a:srgbClr val="C0C0C0"/>
              </a:gs>
            </a:gsLst>
            <a:lin ang="0" scaled="1"/>
          </a:gradFill>
          <a:ln w="9525">
            <a:miter lim="800000"/>
            <a:headEnd/>
            <a:tailEnd/>
          </a:ln>
          <a:scene3d>
            <a:camera prst="legacyPerspectiveBottom"/>
            <a:lightRig rig="legacyFlat2" dir="t"/>
          </a:scene3d>
          <a:sp3d extrusionH="430200" prstMaterial="legacyPlastic">
            <a:bevelT w="13500" h="13500" prst="angle"/>
            <a:bevelB w="13500" h="13500" prst="angle"/>
            <a:extrusionClr>
              <a:srgbClr val="C0C0C0"/>
            </a:extrusionClr>
          </a:sp3d>
        </p:spPr>
        <p:txBody>
          <a:bodyPr wrap="none" anchor="ctr">
            <a:flatTx/>
          </a:bodyPr>
          <a:lstStyle/>
          <a:p>
            <a:endParaRPr lang="zh-CN" altLang="en-US">
              <a:latin typeface="微软雅黑" pitchFamily="34" charset="-122"/>
              <a:ea typeface="微软雅黑" pitchFamily="34" charset="-122"/>
            </a:endParaRPr>
          </a:p>
        </p:txBody>
      </p:sp>
      <p:sp>
        <p:nvSpPr>
          <p:cNvPr id="8" name="Text Box 48"/>
          <p:cNvSpPr txBox="1">
            <a:spLocks noChangeArrowheads="1"/>
          </p:cNvSpPr>
          <p:nvPr/>
        </p:nvSpPr>
        <p:spPr bwMode="gray">
          <a:xfrm>
            <a:off x="3659474" y="3471446"/>
            <a:ext cx="1369727" cy="338554"/>
          </a:xfrm>
          <a:prstGeom prst="rect">
            <a:avLst/>
          </a:prstGeom>
          <a:noFill/>
          <a:ln w="9525">
            <a:noFill/>
            <a:miter lim="800000"/>
            <a:headEnd/>
            <a:tailEnd/>
          </a:ln>
        </p:spPr>
        <p:txBody>
          <a:bodyPr wrap="square">
            <a:spAutoFit/>
          </a:bodyPr>
          <a:lstStyle/>
          <a:p>
            <a:pPr eaLnBrk="1" hangingPunct="1">
              <a:spcBef>
                <a:spcPct val="50000"/>
              </a:spcBef>
            </a:pPr>
            <a:r>
              <a:rPr lang="en-US" altLang="zh-CN" sz="1600" dirty="0">
                <a:latin typeface="微软雅黑" pitchFamily="34" charset="-122"/>
                <a:ea typeface="微软雅黑" pitchFamily="34" charset="-122"/>
              </a:rPr>
              <a:t>2006~2007</a:t>
            </a:r>
          </a:p>
        </p:txBody>
      </p:sp>
      <p:sp>
        <p:nvSpPr>
          <p:cNvPr id="9" name="Text Box 49"/>
          <p:cNvSpPr txBox="1">
            <a:spLocks noChangeArrowheads="1"/>
          </p:cNvSpPr>
          <p:nvPr/>
        </p:nvSpPr>
        <p:spPr bwMode="gray">
          <a:xfrm>
            <a:off x="3591732" y="4233446"/>
            <a:ext cx="1459883" cy="338554"/>
          </a:xfrm>
          <a:prstGeom prst="rect">
            <a:avLst/>
          </a:prstGeom>
          <a:noFill/>
          <a:ln w="9525">
            <a:noFill/>
            <a:miter lim="800000"/>
            <a:headEnd/>
            <a:tailEnd/>
          </a:ln>
        </p:spPr>
        <p:txBody>
          <a:bodyPr wrap="square">
            <a:spAutoFit/>
          </a:bodyPr>
          <a:lstStyle/>
          <a:p>
            <a:pPr eaLnBrk="1" hangingPunct="1">
              <a:spcBef>
                <a:spcPct val="50000"/>
              </a:spcBef>
            </a:pPr>
            <a:r>
              <a:rPr lang="en-US" altLang="zh-CN" sz="1600">
                <a:latin typeface="微软雅黑" pitchFamily="34" charset="-122"/>
                <a:ea typeface="微软雅黑" pitchFamily="34" charset="-122"/>
              </a:rPr>
              <a:t>2004 ~ 2005</a:t>
            </a:r>
          </a:p>
        </p:txBody>
      </p:sp>
      <p:sp>
        <p:nvSpPr>
          <p:cNvPr id="10" name="Text Box 50"/>
          <p:cNvSpPr txBox="1">
            <a:spLocks noChangeArrowheads="1"/>
          </p:cNvSpPr>
          <p:nvPr/>
        </p:nvSpPr>
        <p:spPr bwMode="gray">
          <a:xfrm>
            <a:off x="3581400" y="4995446"/>
            <a:ext cx="1485189" cy="338554"/>
          </a:xfrm>
          <a:prstGeom prst="rect">
            <a:avLst/>
          </a:prstGeom>
          <a:noFill/>
          <a:ln w="9525">
            <a:noFill/>
            <a:miter lim="800000"/>
            <a:headEnd/>
            <a:tailEnd/>
          </a:ln>
        </p:spPr>
        <p:txBody>
          <a:bodyPr wrap="square">
            <a:spAutoFit/>
          </a:bodyPr>
          <a:lstStyle/>
          <a:p>
            <a:pPr eaLnBrk="1" hangingPunct="1">
              <a:spcBef>
                <a:spcPct val="50000"/>
              </a:spcBef>
            </a:pPr>
            <a:r>
              <a:rPr lang="en-US" altLang="zh-CN" sz="1600" dirty="0">
                <a:latin typeface="微软雅黑" pitchFamily="34" charset="-122"/>
                <a:ea typeface="微软雅黑" pitchFamily="34" charset="-122"/>
              </a:rPr>
              <a:t>2002 ~ 2003</a:t>
            </a:r>
          </a:p>
        </p:txBody>
      </p:sp>
      <p:sp>
        <p:nvSpPr>
          <p:cNvPr id="11" name="Text Box 51"/>
          <p:cNvSpPr txBox="1">
            <a:spLocks noChangeArrowheads="1"/>
          </p:cNvSpPr>
          <p:nvPr/>
        </p:nvSpPr>
        <p:spPr bwMode="gray">
          <a:xfrm>
            <a:off x="3591410" y="5757446"/>
            <a:ext cx="1456719" cy="338554"/>
          </a:xfrm>
          <a:prstGeom prst="rect">
            <a:avLst/>
          </a:prstGeom>
          <a:noFill/>
          <a:ln w="9525">
            <a:noFill/>
            <a:miter lim="800000"/>
            <a:headEnd/>
            <a:tailEnd/>
          </a:ln>
        </p:spPr>
        <p:txBody>
          <a:bodyPr wrap="square">
            <a:spAutoFit/>
          </a:bodyPr>
          <a:lstStyle/>
          <a:p>
            <a:pPr eaLnBrk="1" hangingPunct="1">
              <a:spcBef>
                <a:spcPct val="50000"/>
              </a:spcBef>
            </a:pPr>
            <a:r>
              <a:rPr lang="en-US" altLang="zh-CN" sz="1600" dirty="0">
                <a:latin typeface="微软雅黑" pitchFamily="34" charset="-122"/>
                <a:ea typeface="微软雅黑" pitchFamily="34" charset="-122"/>
              </a:rPr>
              <a:t>2000 ~ 2001</a:t>
            </a:r>
          </a:p>
        </p:txBody>
      </p:sp>
      <p:sp>
        <p:nvSpPr>
          <p:cNvPr id="12" name="Rectangle 56"/>
          <p:cNvSpPr>
            <a:spLocks noChangeArrowheads="1"/>
          </p:cNvSpPr>
          <p:nvPr/>
        </p:nvSpPr>
        <p:spPr bwMode="white">
          <a:xfrm>
            <a:off x="5129213" y="4733925"/>
            <a:ext cx="4014787" cy="338138"/>
          </a:xfrm>
          <a:prstGeom prst="rect">
            <a:avLst/>
          </a:prstGeom>
          <a:noFill/>
          <a:ln w="9525" algn="ctr">
            <a:noFill/>
            <a:miter lim="800000"/>
            <a:headEnd/>
            <a:tailEnd/>
          </a:ln>
        </p:spPr>
        <p:txBody>
          <a:bodyPr>
            <a:spAutoFit/>
          </a:bodyPr>
          <a:lstStyle/>
          <a:p>
            <a:pPr>
              <a:buFontTx/>
              <a:buChar char="•"/>
            </a:pPr>
            <a:r>
              <a:rPr lang="zh-CN" altLang="en-US" sz="1600" b="1" dirty="0">
                <a:latin typeface="微软雅黑" pitchFamily="34" charset="-122"/>
                <a:ea typeface="微软雅黑" pitchFamily="34" charset="-122"/>
              </a:rPr>
              <a:t>引领万兆浪潮</a:t>
            </a:r>
            <a:endParaRPr lang="en-US" altLang="zh-CN" sz="1600" b="1" dirty="0">
              <a:latin typeface="微软雅黑" pitchFamily="34" charset="-122"/>
              <a:ea typeface="微软雅黑" pitchFamily="34" charset="-122"/>
            </a:endParaRPr>
          </a:p>
        </p:txBody>
      </p:sp>
      <p:sp>
        <p:nvSpPr>
          <p:cNvPr id="13" name="Text Box 57"/>
          <p:cNvSpPr txBox="1">
            <a:spLocks noChangeArrowheads="1"/>
          </p:cNvSpPr>
          <p:nvPr/>
        </p:nvSpPr>
        <p:spPr bwMode="gray">
          <a:xfrm>
            <a:off x="5181600" y="4953000"/>
            <a:ext cx="3721100" cy="492443"/>
          </a:xfrm>
          <a:prstGeom prst="rect">
            <a:avLst/>
          </a:prstGeom>
          <a:noFill/>
          <a:ln w="9525" algn="ctr">
            <a:noFill/>
            <a:miter lim="800000"/>
            <a:headEnd/>
            <a:tailEnd/>
          </a:ln>
        </p:spPr>
        <p:txBody>
          <a:bodyPr>
            <a:spAutoFit/>
          </a:bodyPr>
          <a:lstStyle/>
          <a:p>
            <a:pPr eaLnBrk="1" hangingPunct="1"/>
            <a:r>
              <a:rPr lang="zh-CN" altLang="zh-CN" sz="1300" b="1" dirty="0" smtClean="0">
                <a:solidFill>
                  <a:srgbClr val="C00000"/>
                </a:solidFill>
                <a:latin typeface="微软雅黑" pitchFamily="34" charset="-122"/>
                <a:ea typeface="微软雅黑" pitchFamily="34" charset="-122"/>
              </a:rPr>
              <a:t>业内</a:t>
            </a:r>
            <a:r>
              <a:rPr lang="zh-CN" altLang="zh-CN" sz="1300" b="1" dirty="0">
                <a:solidFill>
                  <a:srgbClr val="C00000"/>
                </a:solidFill>
                <a:latin typeface="微软雅黑" pitchFamily="34" charset="-122"/>
                <a:ea typeface="微软雅黑" pitchFamily="34" charset="-122"/>
              </a:rPr>
              <a:t>率先推出第二代高密度万兆以太网</a:t>
            </a:r>
            <a:r>
              <a:rPr lang="zh-CN" altLang="zh-CN" sz="1300" b="1" dirty="0" smtClean="0">
                <a:solidFill>
                  <a:srgbClr val="C00000"/>
                </a:solidFill>
                <a:latin typeface="微软雅黑" pitchFamily="34" charset="-122"/>
                <a:ea typeface="微软雅黑" pitchFamily="34" charset="-122"/>
              </a:rPr>
              <a:t>交换机</a:t>
            </a:r>
            <a:r>
              <a:rPr lang="en-US" altLang="zh-CN" sz="1300" b="1" dirty="0" smtClean="0">
                <a:latin typeface="微软雅黑" charset="0"/>
                <a:ea typeface="微软雅黑" charset="0"/>
                <a:cs typeface="微软雅黑" charset="0"/>
              </a:rPr>
              <a:t>RG-S6800</a:t>
            </a:r>
            <a:endParaRPr lang="en-US" altLang="zh-CN" sz="1300" b="1" dirty="0">
              <a:solidFill>
                <a:srgbClr val="C00000"/>
              </a:solidFill>
              <a:latin typeface="微软雅黑" pitchFamily="34" charset="-122"/>
              <a:ea typeface="微软雅黑" pitchFamily="34" charset="-122"/>
            </a:endParaRPr>
          </a:p>
        </p:txBody>
      </p:sp>
      <p:sp>
        <p:nvSpPr>
          <p:cNvPr id="14" name="Rectangle 58"/>
          <p:cNvSpPr>
            <a:spLocks noChangeArrowheads="1"/>
          </p:cNvSpPr>
          <p:nvPr/>
        </p:nvSpPr>
        <p:spPr bwMode="white">
          <a:xfrm>
            <a:off x="5132388" y="5486400"/>
            <a:ext cx="3554412" cy="338138"/>
          </a:xfrm>
          <a:prstGeom prst="rect">
            <a:avLst/>
          </a:prstGeom>
          <a:noFill/>
          <a:ln w="9525" algn="ctr">
            <a:noFill/>
            <a:miter lim="800000"/>
            <a:headEnd/>
            <a:tailEnd/>
          </a:ln>
        </p:spPr>
        <p:txBody>
          <a:bodyPr>
            <a:spAutoFit/>
          </a:bodyPr>
          <a:lstStyle/>
          <a:p>
            <a:pPr>
              <a:buFontTx/>
              <a:buChar char="•"/>
            </a:pPr>
            <a:r>
              <a:rPr lang="en-US" altLang="zh-CN" sz="1600" b="1" dirty="0">
                <a:latin typeface="微软雅黑" pitchFamily="34" charset="-122"/>
                <a:ea typeface="微软雅黑" pitchFamily="34" charset="-122"/>
              </a:rPr>
              <a:t> </a:t>
            </a:r>
            <a:r>
              <a:rPr lang="zh-CN" altLang="en-US" sz="1600" b="1" dirty="0">
                <a:latin typeface="微软雅黑" pitchFamily="34" charset="-122"/>
                <a:ea typeface="微软雅黑" pitchFamily="34" charset="-122"/>
              </a:rPr>
              <a:t>带领民族品牌崛起</a:t>
            </a:r>
            <a:endParaRPr lang="en-US" altLang="zh-CN" sz="1600" b="1" dirty="0">
              <a:latin typeface="微软雅黑" pitchFamily="34" charset="-122"/>
              <a:ea typeface="微软雅黑" pitchFamily="34" charset="-122"/>
            </a:endParaRPr>
          </a:p>
        </p:txBody>
      </p:sp>
      <p:sp>
        <p:nvSpPr>
          <p:cNvPr id="15" name="Text Box 59"/>
          <p:cNvSpPr txBox="1">
            <a:spLocks noChangeArrowheads="1"/>
          </p:cNvSpPr>
          <p:nvPr/>
        </p:nvSpPr>
        <p:spPr bwMode="gray">
          <a:xfrm>
            <a:off x="5181600" y="5768975"/>
            <a:ext cx="3721100" cy="492125"/>
          </a:xfrm>
          <a:prstGeom prst="rect">
            <a:avLst/>
          </a:prstGeom>
          <a:noFill/>
          <a:ln w="9525" algn="ctr">
            <a:noFill/>
            <a:miter lim="800000"/>
            <a:headEnd/>
            <a:tailEnd/>
          </a:ln>
        </p:spPr>
        <p:txBody>
          <a:bodyPr>
            <a:spAutoFit/>
          </a:bodyPr>
          <a:lstStyle/>
          <a:p>
            <a:pPr eaLnBrk="1" hangingPunct="1"/>
            <a:r>
              <a:rPr lang="zh-CN" altLang="en-US" sz="1300" b="1" dirty="0">
                <a:solidFill>
                  <a:srgbClr val="C00000"/>
                </a:solidFill>
                <a:latin typeface="微软雅黑" pitchFamily="34" charset="-122"/>
                <a:ea typeface="微软雅黑" pitchFamily="34" charset="-122"/>
              </a:rPr>
              <a:t>推出国内第一款模块化</a:t>
            </a:r>
            <a:r>
              <a:rPr lang="zh-CN" altLang="en-US" sz="1300" b="1" dirty="0" smtClean="0">
                <a:solidFill>
                  <a:srgbClr val="C00000"/>
                </a:solidFill>
                <a:latin typeface="微软雅黑" pitchFamily="34" charset="-122"/>
                <a:ea typeface="微软雅黑" pitchFamily="34" charset="-122"/>
              </a:rPr>
              <a:t>交换机</a:t>
            </a:r>
            <a:r>
              <a:rPr lang="en-US" altLang="zh-CN" sz="1300" b="1" dirty="0" smtClean="0">
                <a:latin typeface="微软雅黑" charset="0"/>
                <a:ea typeface="微软雅黑" charset="0"/>
                <a:cs typeface="微软雅黑" charset="0"/>
              </a:rPr>
              <a:t>RG-S1924F </a:t>
            </a:r>
            <a:endParaRPr lang="en-US" altLang="zh-CN" sz="1300" b="1" dirty="0">
              <a:solidFill>
                <a:srgbClr val="C00000"/>
              </a:solidFill>
              <a:latin typeface="微软雅黑" pitchFamily="34" charset="-122"/>
              <a:ea typeface="微软雅黑" pitchFamily="34" charset="-122"/>
            </a:endParaRPr>
          </a:p>
          <a:p>
            <a:pPr eaLnBrk="1" hangingPunct="1"/>
            <a:r>
              <a:rPr lang="zh-CN" altLang="zh-CN" sz="1300" b="1" dirty="0">
                <a:solidFill>
                  <a:srgbClr val="C00000"/>
                </a:solidFill>
                <a:latin typeface="微软雅黑" pitchFamily="34" charset="-122"/>
                <a:ea typeface="微软雅黑" pitchFamily="34" charset="-122"/>
              </a:rPr>
              <a:t>推出了全系列千兆</a:t>
            </a:r>
            <a:r>
              <a:rPr lang="zh-CN" altLang="zh-CN" sz="1300" b="1" dirty="0" smtClean="0">
                <a:solidFill>
                  <a:srgbClr val="C00000"/>
                </a:solidFill>
                <a:latin typeface="微软雅黑" pitchFamily="34" charset="-122"/>
                <a:ea typeface="微软雅黑" pitchFamily="34" charset="-122"/>
              </a:rPr>
              <a:t>产品</a:t>
            </a:r>
            <a:r>
              <a:rPr lang="en-US" altLang="zh-CN" sz="1300" b="1" dirty="0" smtClean="0">
                <a:latin typeface="微软雅黑" charset="0"/>
                <a:ea typeface="微软雅黑" charset="0"/>
                <a:cs typeface="微软雅黑" charset="0"/>
              </a:rPr>
              <a:t>RG-S2800</a:t>
            </a:r>
            <a:endParaRPr lang="en-US" altLang="zh-CN" sz="1300" b="1" dirty="0">
              <a:solidFill>
                <a:srgbClr val="C00000"/>
              </a:solidFill>
              <a:latin typeface="微软雅黑" pitchFamily="34" charset="-122"/>
              <a:ea typeface="微软雅黑" pitchFamily="34" charset="-122"/>
            </a:endParaRPr>
          </a:p>
        </p:txBody>
      </p:sp>
      <p:sp>
        <p:nvSpPr>
          <p:cNvPr id="16" name="Rectangle 56"/>
          <p:cNvSpPr>
            <a:spLocks noChangeArrowheads="1"/>
          </p:cNvSpPr>
          <p:nvPr/>
        </p:nvSpPr>
        <p:spPr bwMode="white">
          <a:xfrm>
            <a:off x="152400" y="4768850"/>
            <a:ext cx="3554413" cy="336550"/>
          </a:xfrm>
          <a:prstGeom prst="rect">
            <a:avLst/>
          </a:prstGeom>
          <a:noFill/>
          <a:ln w="9525" algn="ctr">
            <a:noFill/>
            <a:miter lim="800000"/>
            <a:headEnd/>
            <a:tailEnd/>
          </a:ln>
        </p:spPr>
        <p:txBody>
          <a:bodyPr>
            <a:spAutoFit/>
          </a:bodyPr>
          <a:lstStyle/>
          <a:p>
            <a:pPr>
              <a:buFontTx/>
              <a:buChar char="•"/>
            </a:pPr>
            <a:r>
              <a:rPr lang="zh-CN" altLang="en-US" sz="1600" b="1" dirty="0">
                <a:latin typeface="微软雅黑" pitchFamily="34" charset="-122"/>
                <a:ea typeface="微软雅黑" pitchFamily="34" charset="-122"/>
              </a:rPr>
              <a:t> 万兆蓄势待发</a:t>
            </a:r>
            <a:endParaRPr lang="en-US" altLang="zh-CN" sz="1600" b="1" dirty="0">
              <a:latin typeface="微软雅黑" pitchFamily="34" charset="-122"/>
              <a:ea typeface="微软雅黑" pitchFamily="34" charset="-122"/>
            </a:endParaRPr>
          </a:p>
        </p:txBody>
      </p:sp>
      <p:sp>
        <p:nvSpPr>
          <p:cNvPr id="17" name="Rectangle 58"/>
          <p:cNvSpPr>
            <a:spLocks noChangeArrowheads="1"/>
          </p:cNvSpPr>
          <p:nvPr/>
        </p:nvSpPr>
        <p:spPr bwMode="white">
          <a:xfrm>
            <a:off x="179387" y="5638800"/>
            <a:ext cx="3554413" cy="336550"/>
          </a:xfrm>
          <a:prstGeom prst="rect">
            <a:avLst/>
          </a:prstGeom>
          <a:noFill/>
          <a:ln w="9525" algn="ctr">
            <a:noFill/>
            <a:miter lim="800000"/>
            <a:headEnd/>
            <a:tailEnd/>
          </a:ln>
        </p:spPr>
        <p:txBody>
          <a:bodyPr>
            <a:spAutoFit/>
          </a:bodyPr>
          <a:lstStyle/>
          <a:p>
            <a:pPr>
              <a:buFontTx/>
              <a:buChar char="•"/>
            </a:pPr>
            <a:r>
              <a:rPr lang="en-US" altLang="zh-CN" sz="1600" b="1">
                <a:latin typeface="微软雅黑" pitchFamily="34" charset="-122"/>
                <a:ea typeface="微软雅黑" pitchFamily="34" charset="-122"/>
              </a:rPr>
              <a:t> </a:t>
            </a:r>
            <a:r>
              <a:rPr lang="zh-CN" altLang="en-US" sz="1600" b="1">
                <a:latin typeface="微软雅黑" pitchFamily="34" charset="-122"/>
                <a:ea typeface="微软雅黑" pitchFamily="34" charset="-122"/>
              </a:rPr>
              <a:t>千兆规模普及</a:t>
            </a:r>
            <a:endParaRPr lang="en-US" altLang="zh-CN" sz="1600" b="1">
              <a:latin typeface="微软雅黑" pitchFamily="34" charset="-122"/>
              <a:ea typeface="微软雅黑" pitchFamily="34" charset="-122"/>
            </a:endParaRPr>
          </a:p>
        </p:txBody>
      </p:sp>
      <p:sp>
        <p:nvSpPr>
          <p:cNvPr id="18" name="AutoShape 44"/>
          <p:cNvSpPr>
            <a:spLocks noChangeArrowheads="1"/>
          </p:cNvSpPr>
          <p:nvPr/>
        </p:nvSpPr>
        <p:spPr bwMode="gray">
          <a:xfrm rot="16200000" flipV="1">
            <a:off x="3840163" y="2187573"/>
            <a:ext cx="914400" cy="1416052"/>
          </a:xfrm>
          <a:prstGeom prst="chevron">
            <a:avLst>
              <a:gd name="adj" fmla="val 34597"/>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0800000" scaled="1"/>
            <a:tileRect/>
          </a:gradFill>
          <a:ln w="9525">
            <a:noFill/>
            <a:miter lim="800000"/>
            <a:headEnd/>
            <a:tailEnd/>
          </a:ln>
          <a:effectLst/>
          <a:scene3d>
            <a:camera prst="legacyPerspectiveBottom"/>
            <a:lightRig rig="legacyFlat1" dir="t"/>
          </a:scene3d>
          <a:sp3d extrusionH="430200" prstMaterial="legacyMatte">
            <a:bevelT w="13500" h="13500" prst="angle"/>
            <a:bevelB w="13500" h="13500" prst="angle"/>
            <a:extrusionClr>
              <a:schemeClr val="hlink"/>
            </a:extrusionClr>
          </a:sp3d>
        </p:spPr>
        <p:txBody>
          <a:bodyPr wrap="none" anchor="ctr">
            <a:flatTx/>
          </a:bodyPr>
          <a:lstStyle/>
          <a:p>
            <a:pPr>
              <a:defRPr/>
            </a:pPr>
            <a:endParaRPr lang="zh-CN" altLang="en-US">
              <a:latin typeface="微软雅黑" pitchFamily="34" charset="-122"/>
              <a:ea typeface="微软雅黑" pitchFamily="34" charset="-122"/>
            </a:endParaRPr>
          </a:p>
        </p:txBody>
      </p:sp>
      <p:sp>
        <p:nvSpPr>
          <p:cNvPr id="19" name="Text Box 48"/>
          <p:cNvSpPr txBox="1">
            <a:spLocks noChangeArrowheads="1"/>
          </p:cNvSpPr>
          <p:nvPr/>
        </p:nvSpPr>
        <p:spPr bwMode="gray">
          <a:xfrm>
            <a:off x="3659474" y="2666999"/>
            <a:ext cx="1369727" cy="338554"/>
          </a:xfrm>
          <a:prstGeom prst="rect">
            <a:avLst/>
          </a:prstGeom>
          <a:noFill/>
          <a:ln w="9525">
            <a:noFill/>
            <a:miter lim="800000"/>
            <a:headEnd/>
            <a:tailEnd/>
          </a:ln>
        </p:spPr>
        <p:txBody>
          <a:bodyPr wrap="square">
            <a:spAutoFit/>
          </a:bodyPr>
          <a:lstStyle/>
          <a:p>
            <a:pPr eaLnBrk="1" hangingPunct="1">
              <a:spcBef>
                <a:spcPct val="50000"/>
              </a:spcBef>
            </a:pPr>
            <a:r>
              <a:rPr lang="en-US" altLang="zh-CN" sz="1600" dirty="0">
                <a:latin typeface="微软雅黑" pitchFamily="34" charset="-122"/>
                <a:ea typeface="微软雅黑" pitchFamily="34" charset="-122"/>
              </a:rPr>
              <a:t>2008~2009</a:t>
            </a:r>
          </a:p>
        </p:txBody>
      </p:sp>
      <p:sp>
        <p:nvSpPr>
          <p:cNvPr id="20" name="AutoShape 47"/>
          <p:cNvSpPr>
            <a:spLocks noChangeArrowheads="1"/>
          </p:cNvSpPr>
          <p:nvPr/>
        </p:nvSpPr>
        <p:spPr bwMode="gray">
          <a:xfrm rot="16200000" flipV="1">
            <a:off x="3840163" y="1425574"/>
            <a:ext cx="914400" cy="1416052"/>
          </a:xfrm>
          <a:prstGeom prst="chevron">
            <a:avLst>
              <a:gd name="adj" fmla="val 34597"/>
            </a:avLst>
          </a:prstGeom>
          <a:gradFill rotWithShape="1">
            <a:gsLst>
              <a:gs pos="0">
                <a:srgbClr val="E9E9E9"/>
              </a:gs>
              <a:gs pos="100000">
                <a:srgbClr val="C0C0C0"/>
              </a:gs>
            </a:gsLst>
            <a:lin ang="0" scaled="1"/>
          </a:gradFill>
          <a:ln w="9525">
            <a:miter lim="800000"/>
            <a:headEnd/>
            <a:tailEnd/>
          </a:ln>
          <a:scene3d>
            <a:camera prst="legacyPerspectiveBottom"/>
            <a:lightRig rig="legacyFlat2" dir="t"/>
          </a:scene3d>
          <a:sp3d extrusionH="430200" prstMaterial="legacyPlastic">
            <a:bevelT w="13500" h="13500" prst="angle"/>
            <a:bevelB w="13500" h="13500" prst="angle"/>
            <a:extrusionClr>
              <a:srgbClr val="C0C0C0"/>
            </a:extrusionClr>
          </a:sp3d>
        </p:spPr>
        <p:txBody>
          <a:bodyPr wrap="none" anchor="ctr">
            <a:flatTx/>
          </a:bodyPr>
          <a:lstStyle/>
          <a:p>
            <a:endParaRPr lang="zh-CN" altLang="en-US">
              <a:latin typeface="微软雅黑" pitchFamily="34" charset="-122"/>
              <a:ea typeface="微软雅黑" pitchFamily="34" charset="-122"/>
            </a:endParaRPr>
          </a:p>
        </p:txBody>
      </p:sp>
      <p:sp>
        <p:nvSpPr>
          <p:cNvPr id="21" name="Text Box 51"/>
          <p:cNvSpPr txBox="1">
            <a:spLocks noChangeArrowheads="1"/>
          </p:cNvSpPr>
          <p:nvPr/>
        </p:nvSpPr>
        <p:spPr bwMode="gray">
          <a:xfrm>
            <a:off x="3598864" y="1947446"/>
            <a:ext cx="1451974" cy="338554"/>
          </a:xfrm>
          <a:prstGeom prst="rect">
            <a:avLst/>
          </a:prstGeom>
          <a:noFill/>
          <a:ln w="9525">
            <a:noFill/>
            <a:miter lim="800000"/>
            <a:headEnd/>
            <a:tailEnd/>
          </a:ln>
        </p:spPr>
        <p:txBody>
          <a:bodyPr wrap="square">
            <a:spAutoFit/>
          </a:bodyPr>
          <a:lstStyle/>
          <a:p>
            <a:pPr eaLnBrk="1" hangingPunct="1">
              <a:spcBef>
                <a:spcPct val="50000"/>
              </a:spcBef>
            </a:pPr>
            <a:r>
              <a:rPr lang="en-US" altLang="zh-CN" sz="1600" dirty="0">
                <a:latin typeface="微软雅黑" pitchFamily="34" charset="-122"/>
                <a:ea typeface="微软雅黑" pitchFamily="34" charset="-122"/>
              </a:rPr>
              <a:t>2010 ~ </a:t>
            </a:r>
            <a:r>
              <a:rPr lang="en-US" altLang="zh-CN" sz="1600" dirty="0" smtClean="0">
                <a:latin typeface="微软雅黑" pitchFamily="34" charset="-122"/>
                <a:ea typeface="微软雅黑" pitchFamily="34" charset="-122"/>
              </a:rPr>
              <a:t>2011</a:t>
            </a:r>
            <a:endParaRPr lang="en-US" altLang="zh-CN" sz="1600" dirty="0">
              <a:latin typeface="微软雅黑" pitchFamily="34" charset="-122"/>
              <a:ea typeface="微软雅黑" pitchFamily="34" charset="-122"/>
            </a:endParaRPr>
          </a:p>
        </p:txBody>
      </p:sp>
      <p:sp>
        <p:nvSpPr>
          <p:cNvPr id="22" name="Rectangle 56"/>
          <p:cNvSpPr>
            <a:spLocks noChangeArrowheads="1"/>
          </p:cNvSpPr>
          <p:nvPr/>
        </p:nvSpPr>
        <p:spPr bwMode="white">
          <a:xfrm>
            <a:off x="152400" y="2101850"/>
            <a:ext cx="3554413" cy="336550"/>
          </a:xfrm>
          <a:prstGeom prst="rect">
            <a:avLst/>
          </a:prstGeom>
          <a:noFill/>
          <a:ln w="9525" algn="ctr">
            <a:noFill/>
            <a:miter lim="800000"/>
            <a:headEnd/>
            <a:tailEnd/>
          </a:ln>
        </p:spPr>
        <p:txBody>
          <a:bodyPr>
            <a:spAutoFit/>
          </a:bodyPr>
          <a:lstStyle/>
          <a:p>
            <a:pPr>
              <a:buFontTx/>
              <a:buChar char="•"/>
            </a:pPr>
            <a:r>
              <a:rPr lang="zh-CN" altLang="en-US" sz="1600" b="1" dirty="0">
                <a:latin typeface="微软雅黑" pitchFamily="34" charset="-122"/>
                <a:ea typeface="微软雅黑" pitchFamily="34" charset="-122"/>
              </a:rPr>
              <a:t>云计算时代来临</a:t>
            </a:r>
            <a:endParaRPr lang="en-US" altLang="zh-CN" sz="1600" b="1" dirty="0">
              <a:latin typeface="微软雅黑" pitchFamily="34" charset="-122"/>
              <a:ea typeface="微软雅黑" pitchFamily="34" charset="-122"/>
            </a:endParaRPr>
          </a:p>
        </p:txBody>
      </p:sp>
      <p:sp>
        <p:nvSpPr>
          <p:cNvPr id="23" name="Rectangle 56"/>
          <p:cNvSpPr>
            <a:spLocks noChangeArrowheads="1"/>
          </p:cNvSpPr>
          <p:nvPr/>
        </p:nvSpPr>
        <p:spPr bwMode="white">
          <a:xfrm>
            <a:off x="152400" y="2895600"/>
            <a:ext cx="3554413" cy="336550"/>
          </a:xfrm>
          <a:prstGeom prst="rect">
            <a:avLst/>
          </a:prstGeom>
          <a:noFill/>
          <a:ln w="9525" algn="ctr">
            <a:noFill/>
            <a:miter lim="800000"/>
            <a:headEnd/>
            <a:tailEnd/>
          </a:ln>
        </p:spPr>
        <p:txBody>
          <a:bodyPr>
            <a:spAutoFit/>
          </a:bodyPr>
          <a:lstStyle/>
          <a:p>
            <a:pPr>
              <a:buFontTx/>
              <a:buChar char="•"/>
            </a:pPr>
            <a:r>
              <a:rPr lang="zh-CN" altLang="en-US" sz="1600" b="1" dirty="0">
                <a:latin typeface="微软雅黑" pitchFamily="34" charset="-122"/>
                <a:ea typeface="微软雅黑" pitchFamily="34" charset="-122"/>
              </a:rPr>
              <a:t>智能融合成为必然</a:t>
            </a:r>
            <a:endParaRPr lang="en-US" altLang="zh-CN" sz="1600" b="1" dirty="0">
              <a:latin typeface="微软雅黑" pitchFamily="34" charset="-122"/>
              <a:ea typeface="微软雅黑" pitchFamily="34" charset="-122"/>
            </a:endParaRPr>
          </a:p>
        </p:txBody>
      </p:sp>
      <p:sp>
        <p:nvSpPr>
          <p:cNvPr id="24" name="Text Box 57"/>
          <p:cNvSpPr txBox="1">
            <a:spLocks noChangeArrowheads="1"/>
          </p:cNvSpPr>
          <p:nvPr/>
        </p:nvSpPr>
        <p:spPr bwMode="gray">
          <a:xfrm>
            <a:off x="5181600" y="2736850"/>
            <a:ext cx="3581400" cy="692150"/>
          </a:xfrm>
          <a:prstGeom prst="rect">
            <a:avLst/>
          </a:prstGeom>
          <a:noFill/>
          <a:ln w="9525" algn="ctr">
            <a:noFill/>
            <a:miter lim="800000"/>
            <a:headEnd/>
            <a:tailEnd/>
          </a:ln>
        </p:spPr>
        <p:txBody>
          <a:bodyPr>
            <a:spAutoFit/>
          </a:bodyPr>
          <a:lstStyle/>
          <a:p>
            <a:pPr eaLnBrk="1" hangingPunct="1"/>
            <a:r>
              <a:rPr lang="zh-CN" altLang="en-US" sz="1300" b="1" dirty="0">
                <a:solidFill>
                  <a:srgbClr val="C00000"/>
                </a:solidFill>
                <a:latin typeface="微软雅黑" pitchFamily="34" charset="-122"/>
                <a:ea typeface="微软雅黑" pitchFamily="34" charset="-122"/>
              </a:rPr>
              <a:t>推行“</a:t>
            </a:r>
            <a:r>
              <a:rPr lang="en-US" altLang="zh-CN" sz="1300" b="1" dirty="0">
                <a:solidFill>
                  <a:srgbClr val="C00000"/>
                </a:solidFill>
                <a:latin typeface="微软雅黑" pitchFamily="34" charset="-122"/>
                <a:ea typeface="微软雅黑" pitchFamily="34" charset="-122"/>
              </a:rPr>
              <a:t>BIIP</a:t>
            </a:r>
            <a:r>
              <a:rPr lang="zh-CN" altLang="en-US" sz="1300" b="1" dirty="0">
                <a:solidFill>
                  <a:srgbClr val="C00000"/>
                </a:solidFill>
                <a:latin typeface="微软雅黑" pitchFamily="34" charset="-122"/>
                <a:ea typeface="微软雅黑" pitchFamily="34" charset="-122"/>
              </a:rPr>
              <a:t>”产品战略</a:t>
            </a:r>
            <a:r>
              <a:rPr lang="zh-CN" altLang="en-US" sz="1300" dirty="0">
                <a:solidFill>
                  <a:srgbClr val="1C1C1C"/>
                </a:solidFill>
                <a:latin typeface="微软雅黑" pitchFamily="34" charset="-122"/>
                <a:ea typeface="微软雅黑" pitchFamily="34" charset="-122"/>
              </a:rPr>
              <a:t>，推出全系列基于</a:t>
            </a:r>
            <a:r>
              <a:rPr lang="en-US" altLang="zh-CN" sz="1300" dirty="0">
                <a:solidFill>
                  <a:srgbClr val="1C1C1C"/>
                </a:solidFill>
                <a:latin typeface="微软雅黑" pitchFamily="34" charset="-122"/>
                <a:ea typeface="微软雅黑" pitchFamily="34" charset="-122"/>
              </a:rPr>
              <a:t>IP</a:t>
            </a:r>
            <a:r>
              <a:rPr lang="zh-CN" altLang="en-US" sz="1300" dirty="0">
                <a:solidFill>
                  <a:srgbClr val="1C1C1C"/>
                </a:solidFill>
                <a:latin typeface="微软雅黑" pitchFamily="34" charset="-122"/>
                <a:ea typeface="微软雅黑" pitchFamily="34" charset="-122"/>
              </a:rPr>
              <a:t>的交换、路由、安全、无线、软件、网络出口产品，并充分提供智能、融合特性</a:t>
            </a:r>
            <a:endParaRPr lang="en-US" altLang="zh-CN" sz="1300" dirty="0">
              <a:solidFill>
                <a:srgbClr val="1C1C1C"/>
              </a:solidFill>
              <a:latin typeface="微软雅黑" pitchFamily="34" charset="-122"/>
              <a:ea typeface="微软雅黑" pitchFamily="34" charset="-122"/>
            </a:endParaRPr>
          </a:p>
        </p:txBody>
      </p:sp>
      <p:sp>
        <p:nvSpPr>
          <p:cNvPr id="25" name="Text Box 20"/>
          <p:cNvSpPr txBox="1">
            <a:spLocks noChangeArrowheads="1"/>
          </p:cNvSpPr>
          <p:nvPr/>
        </p:nvSpPr>
        <p:spPr bwMode="auto">
          <a:xfrm>
            <a:off x="5181600" y="2022157"/>
            <a:ext cx="3657600" cy="492443"/>
          </a:xfrm>
          <a:prstGeom prst="rect">
            <a:avLst/>
          </a:prstGeom>
          <a:noFill/>
          <a:ln w="9525">
            <a:noFill/>
            <a:miter lim="800000"/>
            <a:headEnd/>
            <a:tailEnd/>
          </a:ln>
        </p:spPr>
        <p:txBody>
          <a:bodyPr wrap="square">
            <a:spAutoFit/>
          </a:bodyPr>
          <a:lstStyle/>
          <a:p>
            <a:pPr eaLnBrk="1" hangingPunct="1"/>
            <a:r>
              <a:rPr lang="zh-CN" altLang="en-US" sz="1300" dirty="0">
                <a:solidFill>
                  <a:srgbClr val="1C1C1C"/>
                </a:solidFill>
                <a:latin typeface="微软雅黑" pitchFamily="34" charset="-122"/>
                <a:ea typeface="微软雅黑" pitchFamily="34" charset="-122"/>
              </a:rPr>
              <a:t>推出</a:t>
            </a:r>
            <a:r>
              <a:rPr lang="zh-CN" altLang="en-US" sz="1300" b="1" dirty="0">
                <a:solidFill>
                  <a:srgbClr val="C00000"/>
                </a:solidFill>
                <a:latin typeface="微软雅黑" pitchFamily="34" charset="-122"/>
                <a:ea typeface="微软雅黑" pitchFamily="34" charset="-122"/>
              </a:rPr>
              <a:t>国内首</a:t>
            </a:r>
            <a:r>
              <a:rPr lang="zh-CN" altLang="en-US" sz="1300" b="1" dirty="0" smtClean="0">
                <a:solidFill>
                  <a:srgbClr val="C00000"/>
                </a:solidFill>
                <a:latin typeface="微软雅黑" pitchFamily="34" charset="-122"/>
                <a:ea typeface="微软雅黑" pitchFamily="34" charset="-122"/>
              </a:rPr>
              <a:t>个全面</a:t>
            </a:r>
            <a:r>
              <a:rPr lang="zh-CN" altLang="en-US" sz="1300" b="1" dirty="0">
                <a:solidFill>
                  <a:srgbClr val="C00000"/>
                </a:solidFill>
                <a:latin typeface="微软雅黑" pitchFamily="34" charset="-122"/>
                <a:ea typeface="微软雅黑" pitchFamily="34" charset="-122"/>
              </a:rPr>
              <a:t>云计算特性的数据中心交换机产品</a:t>
            </a:r>
            <a:r>
              <a:rPr lang="zh-CN" altLang="en-US" sz="1300" b="1" dirty="0" smtClean="0">
                <a:solidFill>
                  <a:srgbClr val="C00000"/>
                </a:solidFill>
                <a:latin typeface="微软雅黑" pitchFamily="34" charset="-122"/>
                <a:ea typeface="微软雅黑" pitchFamily="34" charset="-122"/>
              </a:rPr>
              <a:t>家族；率先</a:t>
            </a:r>
            <a:r>
              <a:rPr lang="zh-CN" altLang="en-US" sz="1300" b="1" dirty="0">
                <a:solidFill>
                  <a:srgbClr val="C00000"/>
                </a:solidFill>
                <a:latin typeface="微软雅黑" pitchFamily="34" charset="-122"/>
                <a:ea typeface="微软雅黑" pitchFamily="34" charset="-122"/>
              </a:rPr>
              <a:t>发布密度最高的数据中心产品</a:t>
            </a:r>
          </a:p>
        </p:txBody>
      </p:sp>
      <p:sp>
        <p:nvSpPr>
          <p:cNvPr id="26" name="Rectangle 56"/>
          <p:cNvSpPr>
            <a:spLocks noChangeArrowheads="1"/>
          </p:cNvSpPr>
          <p:nvPr/>
        </p:nvSpPr>
        <p:spPr bwMode="white">
          <a:xfrm>
            <a:off x="152400" y="4159250"/>
            <a:ext cx="3554413" cy="336550"/>
          </a:xfrm>
          <a:prstGeom prst="rect">
            <a:avLst/>
          </a:prstGeom>
          <a:noFill/>
          <a:ln w="9525" algn="ctr">
            <a:noFill/>
            <a:miter lim="800000"/>
            <a:headEnd/>
            <a:tailEnd/>
          </a:ln>
        </p:spPr>
        <p:txBody>
          <a:bodyPr>
            <a:spAutoFit/>
          </a:bodyPr>
          <a:lstStyle/>
          <a:p>
            <a:pPr>
              <a:buFontTx/>
              <a:buChar char="•"/>
            </a:pPr>
            <a:r>
              <a:rPr lang="en-US" altLang="zh-CN" sz="1600" b="1" dirty="0">
                <a:latin typeface="微软雅黑" pitchFamily="34" charset="-122"/>
                <a:ea typeface="微软雅黑" pitchFamily="34" charset="-122"/>
              </a:rPr>
              <a:t>IPv6</a:t>
            </a:r>
            <a:r>
              <a:rPr lang="zh-CN" altLang="en-US" sz="1600" b="1" dirty="0">
                <a:latin typeface="微软雅黑" pitchFamily="34" charset="-122"/>
                <a:ea typeface="微软雅黑" pitchFamily="34" charset="-122"/>
              </a:rPr>
              <a:t>兴起</a:t>
            </a:r>
            <a:endParaRPr lang="en-US" altLang="zh-CN" sz="1600" b="1" dirty="0">
              <a:latin typeface="微软雅黑" pitchFamily="34" charset="-122"/>
              <a:ea typeface="微软雅黑" pitchFamily="34" charset="-122"/>
            </a:endParaRPr>
          </a:p>
        </p:txBody>
      </p:sp>
      <p:sp>
        <p:nvSpPr>
          <p:cNvPr id="27" name="矩形 26"/>
          <p:cNvSpPr>
            <a:spLocks noChangeArrowheads="1"/>
          </p:cNvSpPr>
          <p:nvPr/>
        </p:nvSpPr>
        <p:spPr bwMode="auto">
          <a:xfrm>
            <a:off x="5189538" y="4267200"/>
            <a:ext cx="3725862" cy="692497"/>
          </a:xfrm>
          <a:prstGeom prst="rect">
            <a:avLst/>
          </a:prstGeom>
          <a:noFill/>
          <a:ln w="9525">
            <a:noFill/>
            <a:miter lim="800000"/>
            <a:headEnd/>
            <a:tailEnd/>
          </a:ln>
        </p:spPr>
        <p:txBody>
          <a:bodyPr>
            <a:spAutoFit/>
          </a:bodyPr>
          <a:lstStyle/>
          <a:p>
            <a:r>
              <a:rPr lang="zh-CN" altLang="en-US" sz="1300" dirty="0">
                <a:solidFill>
                  <a:srgbClr val="1C1C1C"/>
                </a:solidFill>
                <a:latin typeface="微软雅黑" pitchFamily="34" charset="-122"/>
                <a:ea typeface="微软雅黑" pitchFamily="34" charset="-122"/>
              </a:rPr>
              <a:t>推出</a:t>
            </a:r>
            <a:r>
              <a:rPr lang="zh-CN" altLang="en-US" sz="1300" b="1" dirty="0">
                <a:solidFill>
                  <a:srgbClr val="C00000"/>
                </a:solidFill>
                <a:latin typeface="微软雅黑" pitchFamily="34" charset="-122"/>
                <a:ea typeface="微软雅黑" pitchFamily="34" charset="-122"/>
              </a:rPr>
              <a:t>业内第一款全面支持</a:t>
            </a:r>
            <a:r>
              <a:rPr lang="en-US" altLang="zh-CN" sz="1300" b="1" dirty="0">
                <a:solidFill>
                  <a:srgbClr val="C00000"/>
                </a:solidFill>
                <a:latin typeface="微软雅黑" pitchFamily="34" charset="-122"/>
                <a:ea typeface="微软雅黑" pitchFamily="34" charset="-122"/>
              </a:rPr>
              <a:t>IPv4/IPv6</a:t>
            </a:r>
            <a:r>
              <a:rPr lang="zh-CN" altLang="en-US" sz="1300" b="1" dirty="0">
                <a:solidFill>
                  <a:srgbClr val="C00000"/>
                </a:solidFill>
                <a:latin typeface="微软雅黑" pitchFamily="34" charset="-122"/>
                <a:ea typeface="微软雅黑" pitchFamily="34" charset="-122"/>
              </a:rPr>
              <a:t>双栈</a:t>
            </a:r>
            <a:r>
              <a:rPr lang="zh-CN" altLang="en-US" sz="1300" b="1" dirty="0" smtClean="0">
                <a:solidFill>
                  <a:srgbClr val="C00000"/>
                </a:solidFill>
                <a:latin typeface="微软雅黑" pitchFamily="34" charset="-122"/>
                <a:ea typeface="微软雅黑" pitchFamily="34" charset="-122"/>
              </a:rPr>
              <a:t>交换机</a:t>
            </a:r>
            <a:r>
              <a:rPr lang="en-US" altLang="zh-CN" sz="1300" b="1" dirty="0" smtClean="0">
                <a:latin typeface="微软雅黑" charset="0"/>
                <a:ea typeface="微软雅黑" charset="0"/>
                <a:cs typeface="微软雅黑" charset="0"/>
              </a:rPr>
              <a:t>RG-S3760</a:t>
            </a:r>
          </a:p>
          <a:p>
            <a:endParaRPr lang="en-US" altLang="zh-CN" sz="1300" b="1" dirty="0">
              <a:solidFill>
                <a:srgbClr val="C00000"/>
              </a:solidFill>
              <a:latin typeface="微软雅黑" pitchFamily="34" charset="-122"/>
              <a:ea typeface="微软雅黑" pitchFamily="34" charset="-122"/>
            </a:endParaRPr>
          </a:p>
        </p:txBody>
      </p:sp>
      <p:sp>
        <p:nvSpPr>
          <p:cNvPr id="28" name="Rectangle 56"/>
          <p:cNvSpPr>
            <a:spLocks noChangeArrowheads="1"/>
          </p:cNvSpPr>
          <p:nvPr/>
        </p:nvSpPr>
        <p:spPr bwMode="white">
          <a:xfrm>
            <a:off x="152400" y="3625850"/>
            <a:ext cx="3554413" cy="336550"/>
          </a:xfrm>
          <a:prstGeom prst="rect">
            <a:avLst/>
          </a:prstGeom>
          <a:noFill/>
          <a:ln w="9525" algn="ctr">
            <a:noFill/>
            <a:miter lim="800000"/>
            <a:headEnd/>
            <a:tailEnd/>
          </a:ln>
        </p:spPr>
        <p:txBody>
          <a:bodyPr>
            <a:spAutoFit/>
          </a:bodyPr>
          <a:lstStyle/>
          <a:p>
            <a:pPr>
              <a:buFontTx/>
              <a:buChar char="•"/>
            </a:pPr>
            <a:r>
              <a:rPr lang="zh-CN" altLang="en-US" sz="1600" b="1" dirty="0">
                <a:latin typeface="微软雅黑" pitchFamily="34" charset="-122"/>
                <a:ea typeface="微软雅黑" pitchFamily="34" charset="-122"/>
              </a:rPr>
              <a:t>无线应用趋势凸显</a:t>
            </a:r>
            <a:endParaRPr lang="en-US" altLang="zh-CN" sz="1600" b="1" dirty="0">
              <a:latin typeface="微软雅黑" pitchFamily="34" charset="-122"/>
              <a:ea typeface="微软雅黑" pitchFamily="34" charset="-122"/>
            </a:endParaRPr>
          </a:p>
        </p:txBody>
      </p:sp>
      <p:sp>
        <p:nvSpPr>
          <p:cNvPr id="29" name="Text Box 57"/>
          <p:cNvSpPr txBox="1">
            <a:spLocks noChangeArrowheads="1"/>
          </p:cNvSpPr>
          <p:nvPr/>
        </p:nvSpPr>
        <p:spPr bwMode="gray">
          <a:xfrm>
            <a:off x="5181600" y="3622675"/>
            <a:ext cx="3962400" cy="492125"/>
          </a:xfrm>
          <a:prstGeom prst="rect">
            <a:avLst/>
          </a:prstGeom>
          <a:noFill/>
          <a:ln w="9525" algn="ctr">
            <a:noFill/>
            <a:miter lim="800000"/>
            <a:headEnd/>
            <a:tailEnd/>
          </a:ln>
        </p:spPr>
        <p:txBody>
          <a:bodyPr>
            <a:spAutoFit/>
          </a:bodyPr>
          <a:lstStyle/>
          <a:p>
            <a:pPr eaLnBrk="1" hangingPunct="1"/>
            <a:r>
              <a:rPr lang="zh-CN" altLang="en-US" sz="1300" b="1" dirty="0">
                <a:solidFill>
                  <a:srgbClr val="C00000"/>
                </a:solidFill>
                <a:latin typeface="微软雅黑" pitchFamily="34" charset="-122"/>
                <a:ea typeface="微软雅黑" pitchFamily="34" charset="-122"/>
              </a:rPr>
              <a:t>率先推出智能无线交换解决方案</a:t>
            </a:r>
            <a:r>
              <a:rPr lang="zh-CN" altLang="en-US" sz="1300" dirty="0">
                <a:solidFill>
                  <a:srgbClr val="1C1C1C"/>
                </a:solidFill>
                <a:latin typeface="微软雅黑" pitchFamily="34" charset="-122"/>
                <a:ea typeface="微软雅黑" pitchFamily="34" charset="-122"/>
              </a:rPr>
              <a:t>，涵盖网管平台、无线交换机、无线接入点等全系列产品</a:t>
            </a:r>
            <a:endParaRPr lang="en-US" altLang="zh-CN" sz="1300" dirty="0">
              <a:solidFill>
                <a:srgbClr val="1C1C1C"/>
              </a:solidFill>
              <a:latin typeface="微软雅黑" pitchFamily="34" charset="-122"/>
              <a:ea typeface="微软雅黑" pitchFamily="34" charset="-122"/>
            </a:endParaRPr>
          </a:p>
        </p:txBody>
      </p:sp>
      <p:cxnSp>
        <p:nvCxnSpPr>
          <p:cNvPr id="30" name="直接连接符 29"/>
          <p:cNvCxnSpPr>
            <a:cxnSpLocks noChangeShapeType="1"/>
          </p:cNvCxnSpPr>
          <p:nvPr/>
        </p:nvCxnSpPr>
        <p:spPr bwMode="auto">
          <a:xfrm>
            <a:off x="5181600" y="2514600"/>
            <a:ext cx="3581400" cy="0"/>
          </a:xfrm>
          <a:prstGeom prst="line">
            <a:avLst/>
          </a:prstGeom>
          <a:noFill/>
          <a:ln w="9525" algn="ctr">
            <a:solidFill>
              <a:schemeClr val="tx1"/>
            </a:solidFill>
            <a:round/>
            <a:headEnd/>
            <a:tailEnd/>
          </a:ln>
        </p:spPr>
      </p:cxnSp>
      <p:sp>
        <p:nvSpPr>
          <p:cNvPr id="31" name="Rectangle 56"/>
          <p:cNvSpPr>
            <a:spLocks noChangeArrowheads="1"/>
          </p:cNvSpPr>
          <p:nvPr/>
        </p:nvSpPr>
        <p:spPr bwMode="white">
          <a:xfrm>
            <a:off x="5181600" y="1797050"/>
            <a:ext cx="3554413" cy="336550"/>
          </a:xfrm>
          <a:prstGeom prst="rect">
            <a:avLst/>
          </a:prstGeom>
          <a:noFill/>
          <a:ln w="9525" algn="ctr">
            <a:noFill/>
            <a:miter lim="800000"/>
            <a:headEnd/>
            <a:tailEnd/>
          </a:ln>
        </p:spPr>
        <p:txBody>
          <a:bodyPr>
            <a:spAutoFit/>
          </a:bodyPr>
          <a:lstStyle/>
          <a:p>
            <a:pPr>
              <a:buFontTx/>
              <a:buChar char="•"/>
            </a:pPr>
            <a:r>
              <a:rPr lang="zh-CN" altLang="en-US" sz="1600" b="1" dirty="0">
                <a:latin typeface="微软雅黑" pitchFamily="34" charset="-122"/>
                <a:ea typeface="微软雅黑" pitchFamily="34" charset="-122"/>
              </a:rPr>
              <a:t>领航云计算网络平台</a:t>
            </a:r>
            <a:endParaRPr lang="en-US" altLang="zh-CN" sz="1600" b="1" dirty="0">
              <a:latin typeface="微软雅黑" pitchFamily="34" charset="-122"/>
              <a:ea typeface="微软雅黑" pitchFamily="34" charset="-122"/>
            </a:endParaRPr>
          </a:p>
        </p:txBody>
      </p:sp>
      <p:sp>
        <p:nvSpPr>
          <p:cNvPr id="32" name="Rectangle 56"/>
          <p:cNvSpPr>
            <a:spLocks noChangeArrowheads="1"/>
          </p:cNvSpPr>
          <p:nvPr/>
        </p:nvSpPr>
        <p:spPr bwMode="white">
          <a:xfrm>
            <a:off x="5181600" y="2482850"/>
            <a:ext cx="3554413" cy="336550"/>
          </a:xfrm>
          <a:prstGeom prst="rect">
            <a:avLst/>
          </a:prstGeom>
          <a:noFill/>
          <a:ln w="9525" algn="ctr">
            <a:noFill/>
            <a:miter lim="800000"/>
            <a:headEnd/>
            <a:tailEnd/>
          </a:ln>
        </p:spPr>
        <p:txBody>
          <a:bodyPr>
            <a:spAutoFit/>
          </a:bodyPr>
          <a:lstStyle/>
          <a:p>
            <a:pPr>
              <a:buFontTx/>
              <a:buChar char="•"/>
            </a:pPr>
            <a:r>
              <a:rPr lang="zh-CN" altLang="en-US" sz="1600" b="1" dirty="0">
                <a:latin typeface="微软雅黑" pitchFamily="34" charset="-122"/>
                <a:ea typeface="微软雅黑" pitchFamily="34" charset="-122"/>
              </a:rPr>
              <a:t>倡导智能融合</a:t>
            </a:r>
            <a:endParaRPr lang="en-US" altLang="zh-CN" sz="1600" b="1" dirty="0">
              <a:latin typeface="微软雅黑" pitchFamily="34" charset="-122"/>
              <a:ea typeface="微软雅黑" pitchFamily="34" charset="-122"/>
            </a:endParaRPr>
          </a:p>
        </p:txBody>
      </p:sp>
      <p:cxnSp>
        <p:nvCxnSpPr>
          <p:cNvPr id="33" name="直接连接符 32"/>
          <p:cNvCxnSpPr>
            <a:cxnSpLocks noChangeShapeType="1"/>
          </p:cNvCxnSpPr>
          <p:nvPr/>
        </p:nvCxnSpPr>
        <p:spPr bwMode="auto">
          <a:xfrm>
            <a:off x="5181600" y="3429000"/>
            <a:ext cx="3581400" cy="0"/>
          </a:xfrm>
          <a:prstGeom prst="line">
            <a:avLst/>
          </a:prstGeom>
          <a:noFill/>
          <a:ln w="9525" algn="ctr">
            <a:solidFill>
              <a:schemeClr val="tx1"/>
            </a:solidFill>
            <a:round/>
            <a:headEnd/>
            <a:tailEnd/>
          </a:ln>
        </p:spPr>
      </p:cxnSp>
      <p:cxnSp>
        <p:nvCxnSpPr>
          <p:cNvPr id="34" name="直接连接符 33"/>
          <p:cNvCxnSpPr>
            <a:cxnSpLocks noChangeShapeType="1"/>
          </p:cNvCxnSpPr>
          <p:nvPr/>
        </p:nvCxnSpPr>
        <p:spPr bwMode="auto">
          <a:xfrm>
            <a:off x="5181600" y="4114800"/>
            <a:ext cx="3581400" cy="0"/>
          </a:xfrm>
          <a:prstGeom prst="line">
            <a:avLst/>
          </a:prstGeom>
          <a:noFill/>
          <a:ln w="9525" algn="ctr">
            <a:solidFill>
              <a:schemeClr val="tx1"/>
            </a:solidFill>
            <a:round/>
            <a:headEnd/>
            <a:tailEnd/>
          </a:ln>
        </p:spPr>
      </p:cxnSp>
      <p:sp>
        <p:nvSpPr>
          <p:cNvPr id="35" name="Rectangle 56"/>
          <p:cNvSpPr>
            <a:spLocks noChangeArrowheads="1"/>
          </p:cNvSpPr>
          <p:nvPr/>
        </p:nvSpPr>
        <p:spPr bwMode="white">
          <a:xfrm>
            <a:off x="5132388" y="3397250"/>
            <a:ext cx="3554412" cy="336550"/>
          </a:xfrm>
          <a:prstGeom prst="rect">
            <a:avLst/>
          </a:prstGeom>
          <a:noFill/>
          <a:ln w="9525" algn="ctr">
            <a:noFill/>
            <a:miter lim="800000"/>
            <a:headEnd/>
            <a:tailEnd/>
          </a:ln>
        </p:spPr>
        <p:txBody>
          <a:bodyPr>
            <a:spAutoFit/>
          </a:bodyPr>
          <a:lstStyle/>
          <a:p>
            <a:pPr>
              <a:buFontTx/>
              <a:buChar char="•"/>
            </a:pPr>
            <a:r>
              <a:rPr lang="zh-CN" altLang="en-US" sz="1600" b="1" dirty="0">
                <a:latin typeface="微软雅黑" pitchFamily="34" charset="-122"/>
                <a:ea typeface="微软雅黑" pitchFamily="34" charset="-122"/>
              </a:rPr>
              <a:t>无线交换解决方案</a:t>
            </a:r>
            <a:endParaRPr lang="en-US" altLang="zh-CN" sz="1600" b="1" dirty="0">
              <a:latin typeface="微软雅黑" pitchFamily="34" charset="-122"/>
              <a:ea typeface="微软雅黑" pitchFamily="34" charset="-122"/>
            </a:endParaRPr>
          </a:p>
        </p:txBody>
      </p:sp>
      <p:cxnSp>
        <p:nvCxnSpPr>
          <p:cNvPr id="36" name="直接连接符 35"/>
          <p:cNvCxnSpPr>
            <a:cxnSpLocks noChangeShapeType="1"/>
          </p:cNvCxnSpPr>
          <p:nvPr/>
        </p:nvCxnSpPr>
        <p:spPr bwMode="auto">
          <a:xfrm>
            <a:off x="5181600" y="6248400"/>
            <a:ext cx="3657600" cy="0"/>
          </a:xfrm>
          <a:prstGeom prst="line">
            <a:avLst/>
          </a:prstGeom>
          <a:noFill/>
          <a:ln w="9525" algn="ctr">
            <a:solidFill>
              <a:schemeClr val="tx1"/>
            </a:solidFill>
            <a:round/>
            <a:headEnd/>
            <a:tailEnd/>
          </a:ln>
        </p:spPr>
      </p:cxnSp>
      <p:cxnSp>
        <p:nvCxnSpPr>
          <p:cNvPr id="37" name="直接连接符 36"/>
          <p:cNvCxnSpPr>
            <a:cxnSpLocks noChangeShapeType="1"/>
          </p:cNvCxnSpPr>
          <p:nvPr/>
        </p:nvCxnSpPr>
        <p:spPr bwMode="auto">
          <a:xfrm>
            <a:off x="5181600" y="5410200"/>
            <a:ext cx="3581400" cy="0"/>
          </a:xfrm>
          <a:prstGeom prst="line">
            <a:avLst/>
          </a:prstGeom>
          <a:noFill/>
          <a:ln w="9525" algn="ctr">
            <a:solidFill>
              <a:schemeClr val="tx1"/>
            </a:solidFill>
            <a:round/>
            <a:headEnd/>
            <a:tailEnd/>
          </a:ln>
        </p:spPr>
      </p:cxnSp>
      <p:cxnSp>
        <p:nvCxnSpPr>
          <p:cNvPr id="38" name="直接连接符 37"/>
          <p:cNvCxnSpPr>
            <a:cxnSpLocks noChangeShapeType="1"/>
          </p:cNvCxnSpPr>
          <p:nvPr/>
        </p:nvCxnSpPr>
        <p:spPr bwMode="auto">
          <a:xfrm>
            <a:off x="5181600" y="4724400"/>
            <a:ext cx="3581400" cy="0"/>
          </a:xfrm>
          <a:prstGeom prst="line">
            <a:avLst/>
          </a:prstGeom>
          <a:noFill/>
          <a:ln w="9525" algn="ctr">
            <a:solidFill>
              <a:schemeClr val="tx1"/>
            </a:solidFill>
            <a:round/>
            <a:headEnd/>
            <a:tailEnd/>
          </a:ln>
        </p:spPr>
      </p:cxnSp>
      <p:sp>
        <p:nvSpPr>
          <p:cNvPr id="39" name="Rectangle 56"/>
          <p:cNvSpPr>
            <a:spLocks noChangeArrowheads="1"/>
          </p:cNvSpPr>
          <p:nvPr/>
        </p:nvSpPr>
        <p:spPr bwMode="white">
          <a:xfrm>
            <a:off x="5132388" y="4083050"/>
            <a:ext cx="3554412" cy="336550"/>
          </a:xfrm>
          <a:prstGeom prst="rect">
            <a:avLst/>
          </a:prstGeom>
          <a:noFill/>
          <a:ln w="9525" algn="ctr">
            <a:noFill/>
            <a:miter lim="800000"/>
            <a:headEnd/>
            <a:tailEnd/>
          </a:ln>
        </p:spPr>
        <p:txBody>
          <a:bodyPr>
            <a:spAutoFit/>
          </a:bodyPr>
          <a:lstStyle/>
          <a:p>
            <a:pPr>
              <a:buFontTx/>
              <a:buChar char="•"/>
            </a:pPr>
            <a:r>
              <a:rPr lang="zh-CN" altLang="en-US" sz="1600" b="1" dirty="0">
                <a:latin typeface="微软雅黑" pitchFamily="34" charset="-122"/>
                <a:ea typeface="微软雅黑" pitchFamily="34" charset="-122"/>
              </a:rPr>
              <a:t>成为</a:t>
            </a:r>
            <a:r>
              <a:rPr lang="en-US" altLang="zh-CN" sz="1600" b="1" dirty="0">
                <a:latin typeface="微软雅黑" pitchFamily="34" charset="-122"/>
                <a:ea typeface="微软雅黑" pitchFamily="34" charset="-122"/>
              </a:rPr>
              <a:t>IPv6</a:t>
            </a:r>
            <a:r>
              <a:rPr lang="zh-CN" altLang="en-US" sz="1600" b="1" dirty="0">
                <a:latin typeface="微软雅黑" pitchFamily="34" charset="-122"/>
                <a:ea typeface="微软雅黑" pitchFamily="34" charset="-122"/>
              </a:rPr>
              <a:t>先行者</a:t>
            </a:r>
            <a:endParaRPr lang="en-US" altLang="zh-CN" sz="1600" b="1" dirty="0">
              <a:latin typeface="微软雅黑" pitchFamily="34" charset="-122"/>
              <a:ea typeface="微软雅黑" pitchFamily="34" charset="-122"/>
            </a:endParaRPr>
          </a:p>
        </p:txBody>
      </p:sp>
      <p:cxnSp>
        <p:nvCxnSpPr>
          <p:cNvPr id="40" name="直接连接符 39"/>
          <p:cNvCxnSpPr>
            <a:cxnSpLocks noChangeShapeType="1"/>
          </p:cNvCxnSpPr>
          <p:nvPr/>
        </p:nvCxnSpPr>
        <p:spPr bwMode="auto">
          <a:xfrm>
            <a:off x="0" y="6248400"/>
            <a:ext cx="3505200" cy="0"/>
          </a:xfrm>
          <a:prstGeom prst="line">
            <a:avLst/>
          </a:prstGeom>
          <a:noFill/>
          <a:ln w="9525" algn="ctr">
            <a:solidFill>
              <a:schemeClr val="tx1"/>
            </a:solidFill>
            <a:round/>
            <a:headEnd/>
            <a:tailEnd/>
          </a:ln>
        </p:spPr>
      </p:cxnSp>
      <p:cxnSp>
        <p:nvCxnSpPr>
          <p:cNvPr id="41" name="直接连接符 40"/>
          <p:cNvCxnSpPr>
            <a:cxnSpLocks noChangeShapeType="1"/>
          </p:cNvCxnSpPr>
          <p:nvPr/>
        </p:nvCxnSpPr>
        <p:spPr bwMode="auto">
          <a:xfrm>
            <a:off x="76200" y="5410200"/>
            <a:ext cx="3429000" cy="0"/>
          </a:xfrm>
          <a:prstGeom prst="line">
            <a:avLst/>
          </a:prstGeom>
          <a:noFill/>
          <a:ln w="9525" algn="ctr">
            <a:solidFill>
              <a:schemeClr val="tx1"/>
            </a:solidFill>
            <a:round/>
            <a:headEnd/>
            <a:tailEnd/>
          </a:ln>
        </p:spPr>
      </p:cxnSp>
      <p:cxnSp>
        <p:nvCxnSpPr>
          <p:cNvPr id="42" name="直接连接符 41"/>
          <p:cNvCxnSpPr>
            <a:cxnSpLocks noChangeShapeType="1"/>
          </p:cNvCxnSpPr>
          <p:nvPr/>
        </p:nvCxnSpPr>
        <p:spPr bwMode="auto">
          <a:xfrm>
            <a:off x="76200" y="4724400"/>
            <a:ext cx="3429000" cy="0"/>
          </a:xfrm>
          <a:prstGeom prst="line">
            <a:avLst/>
          </a:prstGeom>
          <a:noFill/>
          <a:ln w="9525" algn="ctr">
            <a:solidFill>
              <a:schemeClr val="tx1"/>
            </a:solidFill>
            <a:round/>
            <a:headEnd/>
            <a:tailEnd/>
          </a:ln>
        </p:spPr>
      </p:cxnSp>
      <p:cxnSp>
        <p:nvCxnSpPr>
          <p:cNvPr id="43" name="直接连接符 42"/>
          <p:cNvCxnSpPr>
            <a:cxnSpLocks noChangeShapeType="1"/>
          </p:cNvCxnSpPr>
          <p:nvPr/>
        </p:nvCxnSpPr>
        <p:spPr bwMode="auto">
          <a:xfrm>
            <a:off x="76200" y="4114800"/>
            <a:ext cx="3429000" cy="0"/>
          </a:xfrm>
          <a:prstGeom prst="line">
            <a:avLst/>
          </a:prstGeom>
          <a:noFill/>
          <a:ln w="9525" algn="ctr">
            <a:solidFill>
              <a:schemeClr val="tx1"/>
            </a:solidFill>
            <a:round/>
            <a:headEnd/>
            <a:tailEnd/>
          </a:ln>
        </p:spPr>
      </p:cxnSp>
      <p:cxnSp>
        <p:nvCxnSpPr>
          <p:cNvPr id="44" name="直接连接符 43"/>
          <p:cNvCxnSpPr>
            <a:cxnSpLocks noChangeShapeType="1"/>
          </p:cNvCxnSpPr>
          <p:nvPr/>
        </p:nvCxnSpPr>
        <p:spPr bwMode="auto">
          <a:xfrm>
            <a:off x="76200" y="3429000"/>
            <a:ext cx="3429000" cy="0"/>
          </a:xfrm>
          <a:prstGeom prst="line">
            <a:avLst/>
          </a:prstGeom>
          <a:noFill/>
          <a:ln w="9525" algn="ctr">
            <a:solidFill>
              <a:schemeClr val="tx1"/>
            </a:solidFill>
            <a:round/>
            <a:headEnd/>
            <a:tailEnd/>
          </a:ln>
        </p:spPr>
      </p:cxnSp>
      <p:cxnSp>
        <p:nvCxnSpPr>
          <p:cNvPr id="45" name="直接连接符 44"/>
          <p:cNvCxnSpPr>
            <a:cxnSpLocks noChangeShapeType="1"/>
          </p:cNvCxnSpPr>
          <p:nvPr/>
        </p:nvCxnSpPr>
        <p:spPr bwMode="auto">
          <a:xfrm>
            <a:off x="76200" y="2514600"/>
            <a:ext cx="3429000" cy="0"/>
          </a:xfrm>
          <a:prstGeom prst="line">
            <a:avLst/>
          </a:prstGeom>
          <a:noFill/>
          <a:ln w="9525" algn="ctr">
            <a:solidFill>
              <a:schemeClr val="tx1"/>
            </a:solidFill>
            <a:round/>
            <a:headEnd/>
            <a:tailEnd/>
          </a:ln>
        </p:spPr>
      </p:cxnSp>
      <p:sp>
        <p:nvSpPr>
          <p:cNvPr id="46" name="矩形 45"/>
          <p:cNvSpPr>
            <a:spLocks noChangeArrowheads="1"/>
          </p:cNvSpPr>
          <p:nvPr/>
        </p:nvSpPr>
        <p:spPr bwMode="auto">
          <a:xfrm>
            <a:off x="228600" y="6324600"/>
            <a:ext cx="2895600" cy="381000"/>
          </a:xfrm>
          <a:prstGeom prst="rect">
            <a:avLst/>
          </a:prstGeom>
          <a:gradFill rotWithShape="1">
            <a:gsLst>
              <a:gs pos="0">
                <a:srgbClr val="BEF397"/>
              </a:gs>
              <a:gs pos="50000">
                <a:srgbClr val="D5F6C0"/>
              </a:gs>
              <a:gs pos="100000">
                <a:srgbClr val="EAFAE0"/>
              </a:gs>
            </a:gsLst>
            <a:lin ang="0" scaled="1"/>
          </a:gradFill>
          <a:ln w="9525" algn="ctr">
            <a:solidFill>
              <a:schemeClr val="tx1"/>
            </a:solidFill>
            <a:round/>
            <a:headEnd/>
            <a:tailEnd/>
          </a:ln>
        </p:spPr>
        <p:txBody>
          <a:bodyPr/>
          <a:lstStyle/>
          <a:p>
            <a:pPr algn="ctr"/>
            <a:r>
              <a:rPr lang="zh-CN" altLang="en-US" b="1">
                <a:latin typeface="微软雅黑" pitchFamily="34" charset="-122"/>
                <a:ea typeface="微软雅黑" pitchFamily="34" charset="-122"/>
              </a:rPr>
              <a:t>业界发展</a:t>
            </a:r>
          </a:p>
        </p:txBody>
      </p:sp>
      <p:sp>
        <p:nvSpPr>
          <p:cNvPr id="47" name="矩形 46"/>
          <p:cNvSpPr>
            <a:spLocks noChangeArrowheads="1"/>
          </p:cNvSpPr>
          <p:nvPr/>
        </p:nvSpPr>
        <p:spPr bwMode="auto">
          <a:xfrm>
            <a:off x="5410200" y="6324600"/>
            <a:ext cx="2895600" cy="381000"/>
          </a:xfrm>
          <a:prstGeom prst="rect">
            <a:avLst/>
          </a:prstGeom>
          <a:gradFill rotWithShape="1">
            <a:gsLst>
              <a:gs pos="0">
                <a:srgbClr val="FFDE80"/>
              </a:gs>
              <a:gs pos="50000">
                <a:srgbClr val="FFE8B3"/>
              </a:gs>
              <a:gs pos="100000">
                <a:srgbClr val="FFF3DA"/>
              </a:gs>
            </a:gsLst>
            <a:lin ang="0" scaled="1"/>
          </a:gradFill>
          <a:ln w="9525" algn="ctr">
            <a:solidFill>
              <a:schemeClr val="tx1"/>
            </a:solidFill>
            <a:round/>
            <a:headEnd/>
            <a:tailEnd/>
          </a:ln>
        </p:spPr>
        <p:txBody>
          <a:bodyPr/>
          <a:lstStyle/>
          <a:p>
            <a:pPr algn="ctr"/>
            <a:r>
              <a:rPr lang="zh-CN" altLang="en-US" b="1">
                <a:latin typeface="微软雅黑" pitchFamily="34" charset="-122"/>
                <a:ea typeface="微软雅黑" pitchFamily="34" charset="-122"/>
              </a:rPr>
              <a:t>锐捷创新</a:t>
            </a:r>
          </a:p>
        </p:txBody>
      </p:sp>
      <p:cxnSp>
        <p:nvCxnSpPr>
          <p:cNvPr id="48" name="直接连接符 47"/>
          <p:cNvCxnSpPr>
            <a:cxnSpLocks noChangeShapeType="1"/>
          </p:cNvCxnSpPr>
          <p:nvPr/>
        </p:nvCxnSpPr>
        <p:spPr bwMode="auto">
          <a:xfrm>
            <a:off x="112713" y="1828800"/>
            <a:ext cx="3429000" cy="0"/>
          </a:xfrm>
          <a:prstGeom prst="line">
            <a:avLst/>
          </a:prstGeom>
          <a:noFill/>
          <a:ln w="9525" algn="ctr">
            <a:solidFill>
              <a:schemeClr val="tx1"/>
            </a:solidFill>
            <a:round/>
            <a:headEnd/>
            <a:tailEnd/>
          </a:ln>
        </p:spPr>
      </p:cxnSp>
      <p:cxnSp>
        <p:nvCxnSpPr>
          <p:cNvPr id="49" name="直接连接符 48"/>
          <p:cNvCxnSpPr>
            <a:cxnSpLocks noChangeShapeType="1"/>
          </p:cNvCxnSpPr>
          <p:nvPr/>
        </p:nvCxnSpPr>
        <p:spPr bwMode="auto">
          <a:xfrm>
            <a:off x="5187950" y="1828800"/>
            <a:ext cx="3581400" cy="0"/>
          </a:xfrm>
          <a:prstGeom prst="line">
            <a:avLst/>
          </a:prstGeom>
          <a:noFill/>
          <a:ln w="9525" algn="ctr">
            <a:solidFill>
              <a:schemeClr val="tx1"/>
            </a:solidFill>
            <a:round/>
            <a:headEnd/>
            <a:tailEnd/>
          </a:ln>
        </p:spPr>
      </p:cxnSp>
      <p:sp>
        <p:nvSpPr>
          <p:cNvPr id="50" name="Text Box 20"/>
          <p:cNvSpPr txBox="1">
            <a:spLocks noChangeArrowheads="1"/>
          </p:cNvSpPr>
          <p:nvPr/>
        </p:nvSpPr>
        <p:spPr bwMode="auto">
          <a:xfrm>
            <a:off x="5210175" y="1336675"/>
            <a:ext cx="3525838" cy="492125"/>
          </a:xfrm>
          <a:prstGeom prst="rect">
            <a:avLst/>
          </a:prstGeom>
          <a:noFill/>
          <a:ln w="9525">
            <a:noFill/>
            <a:miter lim="800000"/>
            <a:headEnd/>
            <a:tailEnd/>
          </a:ln>
        </p:spPr>
        <p:txBody>
          <a:bodyPr>
            <a:spAutoFit/>
          </a:bodyPr>
          <a:lstStyle/>
          <a:p>
            <a:r>
              <a:rPr lang="zh-CN" altLang="en-US" sz="1300" b="1" dirty="0" smtClean="0">
                <a:solidFill>
                  <a:srgbClr val="C00000"/>
                </a:solidFill>
                <a:latin typeface="微软雅黑" pitchFamily="34" charset="-122"/>
                <a:ea typeface="微软雅黑" pitchFamily="34" charset="-122"/>
              </a:rPr>
              <a:t>搭载</a:t>
            </a:r>
            <a:r>
              <a:rPr lang="en-US" altLang="zh-CN" sz="1300" b="1" dirty="0" smtClean="0">
                <a:solidFill>
                  <a:srgbClr val="C00000"/>
                </a:solidFill>
                <a:latin typeface="微软雅黑" pitchFamily="34" charset="-122"/>
                <a:ea typeface="微软雅黑" pitchFamily="34" charset="-122"/>
              </a:rPr>
              <a:t>X-Sense</a:t>
            </a:r>
            <a:r>
              <a:rPr lang="zh-CN" altLang="en-US" sz="1300" b="1" dirty="0" smtClean="0">
                <a:solidFill>
                  <a:srgbClr val="C00000"/>
                </a:solidFill>
                <a:latin typeface="微软雅黑" pitchFamily="34" charset="-122"/>
                <a:ea typeface="微软雅黑" pitchFamily="34" charset="-122"/>
              </a:rPr>
              <a:t>灵动天线的千兆</a:t>
            </a:r>
            <a:r>
              <a:rPr lang="en-US" altLang="zh-CN" sz="1300" b="1" dirty="0" smtClean="0">
                <a:solidFill>
                  <a:srgbClr val="C00000"/>
                </a:solidFill>
                <a:latin typeface="微软雅黑" pitchFamily="34" charset="-122"/>
                <a:ea typeface="微软雅黑" pitchFamily="34" charset="-122"/>
              </a:rPr>
              <a:t>AP</a:t>
            </a:r>
            <a:r>
              <a:rPr lang="zh-CN" altLang="en-US" sz="1300" b="1" dirty="0" smtClean="0">
                <a:solidFill>
                  <a:srgbClr val="C00000"/>
                </a:solidFill>
                <a:latin typeface="微软雅黑" pitchFamily="34" charset="-122"/>
                <a:ea typeface="微软雅黑" pitchFamily="34" charset="-122"/>
              </a:rPr>
              <a:t>全球首发，让信号随你而动</a:t>
            </a:r>
            <a:r>
              <a:rPr lang="en-US" altLang="zh-CN" sz="1300" b="1" dirty="0" smtClean="0">
                <a:solidFill>
                  <a:srgbClr val="C00000"/>
                </a:solidFill>
                <a:latin typeface="微软雅黑" pitchFamily="34" charset="-122"/>
                <a:ea typeface="微软雅黑" pitchFamily="34" charset="-122"/>
              </a:rPr>
              <a:t>; 802.11ac</a:t>
            </a:r>
            <a:r>
              <a:rPr lang="zh-CN" altLang="en-US" sz="1300" b="1" dirty="0" smtClean="0">
                <a:solidFill>
                  <a:srgbClr val="C00000"/>
                </a:solidFill>
                <a:latin typeface="微软雅黑" pitchFamily="34" charset="-122"/>
                <a:ea typeface="微软雅黑" pitchFamily="34" charset="-122"/>
              </a:rPr>
              <a:t>；</a:t>
            </a:r>
            <a:r>
              <a:rPr lang="en-US" altLang="zh-CN" sz="1300" b="1" dirty="0" smtClean="0">
                <a:solidFill>
                  <a:srgbClr val="C00000"/>
                </a:solidFill>
                <a:latin typeface="微软雅黑" pitchFamily="34" charset="-122"/>
                <a:ea typeface="微软雅黑" pitchFamily="34" charset="-122"/>
              </a:rPr>
              <a:t>LTE-FI;</a:t>
            </a:r>
            <a:endParaRPr lang="zh-CN" altLang="en-US" sz="1300" b="1" dirty="0" smtClean="0">
              <a:solidFill>
                <a:srgbClr val="C00000"/>
              </a:solidFill>
              <a:latin typeface="微软雅黑" pitchFamily="34" charset="-122"/>
              <a:ea typeface="微软雅黑" pitchFamily="34" charset="-122"/>
            </a:endParaRPr>
          </a:p>
        </p:txBody>
      </p:sp>
      <p:sp>
        <p:nvSpPr>
          <p:cNvPr id="51" name="Rectangle 56"/>
          <p:cNvSpPr>
            <a:spLocks noChangeArrowheads="1"/>
          </p:cNvSpPr>
          <p:nvPr/>
        </p:nvSpPr>
        <p:spPr bwMode="white">
          <a:xfrm>
            <a:off x="5168900" y="1066800"/>
            <a:ext cx="3505200" cy="307975"/>
          </a:xfrm>
          <a:prstGeom prst="rect">
            <a:avLst/>
          </a:prstGeom>
          <a:noFill/>
          <a:ln w="9525" algn="ctr">
            <a:noFill/>
            <a:miter lim="800000"/>
            <a:headEnd/>
            <a:tailEnd/>
          </a:ln>
        </p:spPr>
        <p:txBody>
          <a:bodyPr>
            <a:spAutoFit/>
          </a:bodyPr>
          <a:lstStyle/>
          <a:p>
            <a:pPr>
              <a:buFontTx/>
              <a:buChar char="•"/>
            </a:pPr>
            <a:r>
              <a:rPr lang="zh-CN" altLang="en-US" sz="1400" b="1" dirty="0">
                <a:latin typeface="微软雅黑" pitchFamily="34" charset="-122"/>
                <a:ea typeface="微软雅黑" pitchFamily="34" charset="-122"/>
              </a:rPr>
              <a:t>中国无线网络企业级产品领导品牌</a:t>
            </a:r>
            <a:endParaRPr lang="en-US" altLang="zh-CN" sz="1400" b="1" dirty="0">
              <a:latin typeface="微软雅黑" pitchFamily="34" charset="-122"/>
              <a:ea typeface="微软雅黑" pitchFamily="34" charset="-122"/>
            </a:endParaRPr>
          </a:p>
        </p:txBody>
      </p:sp>
      <p:sp>
        <p:nvSpPr>
          <p:cNvPr id="52" name="Rectangle 56"/>
          <p:cNvSpPr>
            <a:spLocks noChangeArrowheads="1"/>
          </p:cNvSpPr>
          <p:nvPr/>
        </p:nvSpPr>
        <p:spPr bwMode="white">
          <a:xfrm>
            <a:off x="120650" y="1263650"/>
            <a:ext cx="3554413" cy="336550"/>
          </a:xfrm>
          <a:prstGeom prst="rect">
            <a:avLst/>
          </a:prstGeom>
          <a:noFill/>
          <a:ln w="9525" algn="ctr">
            <a:noFill/>
            <a:miter lim="800000"/>
            <a:headEnd/>
            <a:tailEnd/>
          </a:ln>
        </p:spPr>
        <p:txBody>
          <a:bodyPr>
            <a:spAutoFit/>
          </a:bodyPr>
          <a:lstStyle/>
          <a:p>
            <a:pPr>
              <a:buFontTx/>
              <a:buChar char="•"/>
            </a:pPr>
            <a:r>
              <a:rPr lang="zh-CN" altLang="en-US" sz="1600" b="1" dirty="0">
                <a:latin typeface="微软雅黑" pitchFamily="34" charset="-122"/>
                <a:ea typeface="微软雅黑" pitchFamily="34" charset="-122"/>
              </a:rPr>
              <a:t> 智慧城市，无线互联</a:t>
            </a:r>
            <a:endParaRPr lang="en-US" altLang="zh-CN" sz="1600" b="1" dirty="0">
              <a:latin typeface="微软雅黑" pitchFamily="34" charset="-122"/>
              <a:ea typeface="微软雅黑" pitchFamily="34" charset="-122"/>
            </a:endParaRPr>
          </a:p>
        </p:txBody>
      </p:sp>
      <p:sp>
        <p:nvSpPr>
          <p:cNvPr id="53" name="AutoShape 46"/>
          <p:cNvSpPr>
            <a:spLocks noChangeArrowheads="1"/>
          </p:cNvSpPr>
          <p:nvPr/>
        </p:nvSpPr>
        <p:spPr bwMode="gray">
          <a:xfrm rot="16200000" flipV="1">
            <a:off x="3840163" y="663574"/>
            <a:ext cx="914400" cy="1416051"/>
          </a:xfrm>
          <a:prstGeom prst="chevron">
            <a:avLst>
              <a:gd name="adj" fmla="val 34597"/>
            </a:avLst>
          </a:prstGeom>
          <a:gradFill rotWithShape="1">
            <a:gsLst>
              <a:gs pos="0">
                <a:schemeClr val="accent2">
                  <a:gamma/>
                  <a:tint val="35294"/>
                  <a:invGamma/>
                </a:schemeClr>
              </a:gs>
              <a:gs pos="100000">
                <a:schemeClr val="accent2"/>
              </a:gs>
            </a:gsLst>
            <a:lin ang="0" scaled="1"/>
          </a:gradFill>
          <a:ln w="9525">
            <a:noFill/>
            <a:miter lim="800000"/>
            <a:headEnd/>
            <a:tailEnd/>
          </a:ln>
          <a:effectLst/>
          <a:scene3d>
            <a:camera prst="legacyPerspectiveBottom"/>
            <a:lightRig rig="legacyFlat2" dir="t"/>
          </a:scene3d>
          <a:sp3d extrusionH="430200" prstMaterial="legacyPlastic">
            <a:bevelT w="13500" h="13500" prst="angle"/>
            <a:bevelB w="13500" h="13500" prst="angle"/>
            <a:extrusionClr>
              <a:schemeClr val="accent2"/>
            </a:extrusionClr>
          </a:sp3d>
        </p:spPr>
        <p:txBody>
          <a:bodyPr wrap="none" anchor="ctr">
            <a:flatTx/>
          </a:bodyPr>
          <a:lstStyle/>
          <a:p>
            <a:pPr>
              <a:defRPr/>
            </a:pPr>
            <a:endParaRPr lang="zh-CN" altLang="en-US">
              <a:latin typeface="微软雅黑" pitchFamily="34" charset="-122"/>
              <a:ea typeface="微软雅黑" pitchFamily="34" charset="-122"/>
            </a:endParaRPr>
          </a:p>
        </p:txBody>
      </p:sp>
      <p:sp>
        <p:nvSpPr>
          <p:cNvPr id="54" name="Text Box 51"/>
          <p:cNvSpPr txBox="1">
            <a:spLocks noChangeArrowheads="1"/>
          </p:cNvSpPr>
          <p:nvPr/>
        </p:nvSpPr>
        <p:spPr bwMode="gray">
          <a:xfrm>
            <a:off x="3581401" y="1219199"/>
            <a:ext cx="1451974" cy="338554"/>
          </a:xfrm>
          <a:prstGeom prst="rect">
            <a:avLst/>
          </a:prstGeom>
          <a:noFill/>
          <a:ln w="9525">
            <a:noFill/>
            <a:miter lim="800000"/>
            <a:headEnd/>
            <a:tailEnd/>
          </a:ln>
        </p:spPr>
        <p:txBody>
          <a:bodyPr wrap="square">
            <a:spAutoFit/>
          </a:bodyPr>
          <a:lstStyle/>
          <a:p>
            <a:pPr eaLnBrk="1" hangingPunct="1">
              <a:spcBef>
                <a:spcPct val="50000"/>
              </a:spcBef>
            </a:pPr>
            <a:r>
              <a:rPr lang="en-US" altLang="zh-CN" sz="1600" dirty="0" smtClean="0">
                <a:latin typeface="微软雅黑" pitchFamily="34" charset="-122"/>
                <a:ea typeface="微软雅黑" pitchFamily="34" charset="-122"/>
              </a:rPr>
              <a:t>2012 </a:t>
            </a:r>
            <a:r>
              <a:rPr lang="en-US" altLang="zh-CN" sz="1600" dirty="0">
                <a:latin typeface="微软雅黑" pitchFamily="34" charset="-122"/>
                <a:ea typeface="微软雅黑" pitchFamily="34" charset="-122"/>
              </a:rPr>
              <a:t>~ </a:t>
            </a:r>
            <a:r>
              <a:rPr lang="en-US" altLang="zh-CN" sz="1600" dirty="0" smtClean="0">
                <a:latin typeface="微软雅黑" pitchFamily="34" charset="-122"/>
                <a:ea typeface="微软雅黑" pitchFamily="34" charset="-122"/>
              </a:rPr>
              <a:t>2013</a:t>
            </a:r>
            <a:endParaRPr lang="en-US" altLang="zh-CN" sz="1600" dirty="0">
              <a:latin typeface="微软雅黑" pitchFamily="34" charset="-122"/>
              <a:ea typeface="微软雅黑" pitchFamily="34" charset="-122"/>
            </a:endParaRPr>
          </a:p>
        </p:txBody>
      </p:sp>
    </p:spTree>
    <p:extLst>
      <p:ext uri="{BB962C8B-B14F-4D97-AF65-F5344CB8AC3E}">
        <p14:creationId xmlns:p14="http://schemas.microsoft.com/office/powerpoint/2010/main" val="24598891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1764</TotalTime>
  <Words>2267</Words>
  <Application>Microsoft Office PowerPoint</Application>
  <PresentationFormat>全屏显示(4:3)</PresentationFormat>
  <Paragraphs>618</Paragraphs>
  <Slides>40</Slides>
  <Notes>1</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40</vt:i4>
      </vt:variant>
    </vt:vector>
  </HeadingPairs>
  <TitlesOfParts>
    <vt:vector size="57" baseType="lpstr">
      <vt:lpstr>FrutigerNext LT Regular</vt:lpstr>
      <vt:lpstr>Malgun Gothic</vt:lpstr>
      <vt:lpstr>MS PGothic</vt:lpstr>
      <vt:lpstr>MS PGothic</vt:lpstr>
      <vt:lpstr>ヒラギノ角ゴ Pro W3</vt:lpstr>
      <vt:lpstr>方正水黑简体</vt:lpstr>
      <vt:lpstr>黑体</vt:lpstr>
      <vt:lpstr>华文细黑</vt:lpstr>
      <vt:lpstr>宋体</vt:lpstr>
      <vt:lpstr>宋体-方正超大字符集</vt:lpstr>
      <vt:lpstr>微软雅黑</vt:lpstr>
      <vt:lpstr>Arial</vt:lpstr>
      <vt:lpstr>Calibri</vt:lpstr>
      <vt:lpstr>Courier New</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韩晓晨</cp:lastModifiedBy>
  <cp:revision>128</cp:revision>
  <dcterms:created xsi:type="dcterms:W3CDTF">2013-03-04T02:56:38Z</dcterms:created>
  <dcterms:modified xsi:type="dcterms:W3CDTF">2013-07-08T07:05:26Z</dcterms:modified>
</cp:coreProperties>
</file>