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60" r:id="rId6"/>
    <p:sldId id="261" r:id="rId7"/>
    <p:sldId id="270" r:id="rId8"/>
    <p:sldId id="264" r:id="rId9"/>
    <p:sldId id="276" r:id="rId10"/>
    <p:sldId id="275" r:id="rId11"/>
    <p:sldId id="274" r:id="rId12"/>
    <p:sldId id="298" r:id="rId13"/>
    <p:sldId id="299" r:id="rId14"/>
    <p:sldId id="279" r:id="rId15"/>
    <p:sldId id="282" r:id="rId16"/>
    <p:sldId id="294" r:id="rId17"/>
    <p:sldId id="259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ne09443\Downloads\&#24494;&#21338;&#21608;&#36136;&#37327;&#25968;&#25454;.csv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ne09443\Downloads\&#24494;&#21338;&#21608;&#36136;&#37327;&#25968;&#25454;.csv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ne09443\Downloads\&#24494;&#21338;&#21608;&#36136;&#37327;&#25968;&#25454;.csv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4"/>
          <c:order val="2"/>
          <c:tx>
            <c:strRef>
              <c:f>微博周质量数据!$F$2</c:f>
              <c:strCache>
                <c:ptCount val="1"/>
                <c:pt idx="0">
                  <c:v>我是歌手_微博数</c:v>
                </c:pt>
              </c:strCache>
            </c:strRef>
          </c:tx>
          <c:cat>
            <c:strRef>
              <c:f>微博周质量数据!$A$3:$A$14</c:f>
              <c:strCache>
                <c:ptCount val="12"/>
                <c:pt idx="0">
                  <c:v>2013-04周</c:v>
                </c:pt>
                <c:pt idx="1">
                  <c:v>2013-05周</c:v>
                </c:pt>
                <c:pt idx="2">
                  <c:v>2013-06周</c:v>
                </c:pt>
                <c:pt idx="3">
                  <c:v>2013-07周</c:v>
                </c:pt>
                <c:pt idx="4">
                  <c:v>2013-08周</c:v>
                </c:pt>
                <c:pt idx="5">
                  <c:v>2013-09周</c:v>
                </c:pt>
                <c:pt idx="6">
                  <c:v>2013-10周</c:v>
                </c:pt>
                <c:pt idx="7">
                  <c:v>2013-11周</c:v>
                </c:pt>
                <c:pt idx="8">
                  <c:v>2013-12周</c:v>
                </c:pt>
                <c:pt idx="9">
                  <c:v>2013-13周</c:v>
                </c:pt>
                <c:pt idx="10">
                  <c:v>2013-14周</c:v>
                </c:pt>
                <c:pt idx="11">
                  <c:v>2013-15周</c:v>
                </c:pt>
              </c:strCache>
            </c:strRef>
          </c:cat>
          <c:val>
            <c:numRef>
              <c:f>微博周质量数据!$F$3:$F$14</c:f>
              <c:numCache>
                <c:formatCode>General</c:formatCode>
                <c:ptCount val="12"/>
                <c:pt idx="0">
                  <c:v>79</c:v>
                </c:pt>
                <c:pt idx="1">
                  <c:v>90</c:v>
                </c:pt>
                <c:pt idx="2">
                  <c:v>95</c:v>
                </c:pt>
                <c:pt idx="3">
                  <c:v>75</c:v>
                </c:pt>
                <c:pt idx="4">
                  <c:v>101</c:v>
                </c:pt>
                <c:pt idx="5">
                  <c:v>104</c:v>
                </c:pt>
                <c:pt idx="6">
                  <c:v>118</c:v>
                </c:pt>
                <c:pt idx="7">
                  <c:v>114</c:v>
                </c:pt>
                <c:pt idx="8">
                  <c:v>109</c:v>
                </c:pt>
                <c:pt idx="9">
                  <c:v>112</c:v>
                </c:pt>
                <c:pt idx="10">
                  <c:v>100</c:v>
                </c:pt>
                <c:pt idx="11">
                  <c:v>105</c:v>
                </c:pt>
              </c:numCache>
            </c:numRef>
          </c:val>
        </c:ser>
        <c:gapWidth val="75"/>
        <c:axId val="145525376"/>
        <c:axId val="145523840"/>
      </c:barChart>
      <c:lineChart>
        <c:grouping val="standard"/>
        <c:ser>
          <c:idx val="2"/>
          <c:order val="0"/>
          <c:tx>
            <c:strRef>
              <c:f>微博周质量数据!$D$2</c:f>
              <c:strCache>
                <c:ptCount val="1"/>
                <c:pt idx="0">
                  <c:v>转发均值</c:v>
                </c:pt>
              </c:strCache>
            </c:strRef>
          </c:tx>
          <c:marker>
            <c:symbol val="diamond"/>
            <c:size val="10"/>
          </c:marker>
          <c:cat>
            <c:strRef>
              <c:f>微博周质量数据!$A$3:$A$14</c:f>
              <c:strCache>
                <c:ptCount val="12"/>
                <c:pt idx="0">
                  <c:v>2013-04周</c:v>
                </c:pt>
                <c:pt idx="1">
                  <c:v>2013-05周</c:v>
                </c:pt>
                <c:pt idx="2">
                  <c:v>2013-06周</c:v>
                </c:pt>
                <c:pt idx="3">
                  <c:v>2013-07周</c:v>
                </c:pt>
                <c:pt idx="4">
                  <c:v>2013-08周</c:v>
                </c:pt>
                <c:pt idx="5">
                  <c:v>2013-09周</c:v>
                </c:pt>
                <c:pt idx="6">
                  <c:v>2013-10周</c:v>
                </c:pt>
                <c:pt idx="7">
                  <c:v>2013-11周</c:v>
                </c:pt>
                <c:pt idx="8">
                  <c:v>2013-12周</c:v>
                </c:pt>
                <c:pt idx="9">
                  <c:v>2013-13周</c:v>
                </c:pt>
                <c:pt idx="10">
                  <c:v>2013-14周</c:v>
                </c:pt>
                <c:pt idx="11">
                  <c:v>2013-15周</c:v>
                </c:pt>
              </c:strCache>
            </c:strRef>
          </c:cat>
          <c:val>
            <c:numRef>
              <c:f>微博周质量数据!$D$3:$D$14</c:f>
              <c:numCache>
                <c:formatCode>General</c:formatCode>
                <c:ptCount val="12"/>
                <c:pt idx="0">
                  <c:v>1736.2784999999999</c:v>
                </c:pt>
                <c:pt idx="1">
                  <c:v>1708.9</c:v>
                </c:pt>
                <c:pt idx="2">
                  <c:v>593.25259999999946</c:v>
                </c:pt>
                <c:pt idx="3">
                  <c:v>1092.3067000000001</c:v>
                </c:pt>
                <c:pt idx="4">
                  <c:v>1072.3860999999999</c:v>
                </c:pt>
                <c:pt idx="5">
                  <c:v>1093.25</c:v>
                </c:pt>
                <c:pt idx="6">
                  <c:v>772.87289999999996</c:v>
                </c:pt>
                <c:pt idx="7">
                  <c:v>1702.0613999999998</c:v>
                </c:pt>
                <c:pt idx="8">
                  <c:v>731.91739999999947</c:v>
                </c:pt>
                <c:pt idx="9">
                  <c:v>1207.3838999999998</c:v>
                </c:pt>
                <c:pt idx="10">
                  <c:v>1097.8699999999999</c:v>
                </c:pt>
                <c:pt idx="11">
                  <c:v>2049.6381000000001</c:v>
                </c:pt>
              </c:numCache>
            </c:numRef>
          </c:val>
        </c:ser>
        <c:ser>
          <c:idx val="3"/>
          <c:order val="1"/>
          <c:tx>
            <c:strRef>
              <c:f>微博周质量数据!$E$2</c:f>
              <c:strCache>
                <c:ptCount val="1"/>
                <c:pt idx="0">
                  <c:v>评论均值</c:v>
                </c:pt>
              </c:strCache>
            </c:strRef>
          </c:tx>
          <c:marker>
            <c:symbol val="triangle"/>
            <c:size val="10"/>
          </c:marker>
          <c:cat>
            <c:strRef>
              <c:f>微博周质量数据!$A$3:$A$14</c:f>
              <c:strCache>
                <c:ptCount val="12"/>
                <c:pt idx="0">
                  <c:v>2013-04周</c:v>
                </c:pt>
                <c:pt idx="1">
                  <c:v>2013-05周</c:v>
                </c:pt>
                <c:pt idx="2">
                  <c:v>2013-06周</c:v>
                </c:pt>
                <c:pt idx="3">
                  <c:v>2013-07周</c:v>
                </c:pt>
                <c:pt idx="4">
                  <c:v>2013-08周</c:v>
                </c:pt>
                <c:pt idx="5">
                  <c:v>2013-09周</c:v>
                </c:pt>
                <c:pt idx="6">
                  <c:v>2013-10周</c:v>
                </c:pt>
                <c:pt idx="7">
                  <c:v>2013-11周</c:v>
                </c:pt>
                <c:pt idx="8">
                  <c:v>2013-12周</c:v>
                </c:pt>
                <c:pt idx="9">
                  <c:v>2013-13周</c:v>
                </c:pt>
                <c:pt idx="10">
                  <c:v>2013-14周</c:v>
                </c:pt>
                <c:pt idx="11">
                  <c:v>2013-15周</c:v>
                </c:pt>
              </c:strCache>
            </c:strRef>
          </c:cat>
          <c:val>
            <c:numRef>
              <c:f>微博周质量数据!$E$3:$E$14</c:f>
              <c:numCache>
                <c:formatCode>General</c:formatCode>
                <c:ptCount val="12"/>
                <c:pt idx="0">
                  <c:v>1351.1898999999999</c:v>
                </c:pt>
                <c:pt idx="1">
                  <c:v>775.9778</c:v>
                </c:pt>
                <c:pt idx="2">
                  <c:v>1066.9789000000001</c:v>
                </c:pt>
                <c:pt idx="3">
                  <c:v>683.04</c:v>
                </c:pt>
                <c:pt idx="4">
                  <c:v>609</c:v>
                </c:pt>
                <c:pt idx="5">
                  <c:v>656.01919999999996</c:v>
                </c:pt>
                <c:pt idx="6">
                  <c:v>568.70340000000169</c:v>
                </c:pt>
                <c:pt idx="7">
                  <c:v>546.12279999999998</c:v>
                </c:pt>
                <c:pt idx="8">
                  <c:v>449.42200000000003</c:v>
                </c:pt>
                <c:pt idx="9">
                  <c:v>555.57140000000004</c:v>
                </c:pt>
                <c:pt idx="10">
                  <c:v>535.37</c:v>
                </c:pt>
                <c:pt idx="11">
                  <c:v>1451.4571000000001</c:v>
                </c:pt>
              </c:numCache>
            </c:numRef>
          </c:val>
        </c:ser>
        <c:marker val="1"/>
        <c:axId val="145508224"/>
        <c:axId val="145509760"/>
      </c:lineChart>
      <c:catAx>
        <c:axId val="145508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700" baseline="0"/>
            </a:pPr>
            <a:endParaRPr lang="zh-CN"/>
          </a:p>
        </c:txPr>
        <c:crossAx val="145509760"/>
        <c:crosses val="autoZero"/>
        <c:auto val="1"/>
        <c:lblAlgn val="ctr"/>
        <c:lblOffset val="100"/>
      </c:catAx>
      <c:valAx>
        <c:axId val="145509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 baseline="0"/>
            </a:pPr>
            <a:endParaRPr lang="zh-CN"/>
          </a:p>
        </c:txPr>
        <c:crossAx val="145508224"/>
        <c:crosses val="autoZero"/>
        <c:crossBetween val="between"/>
      </c:valAx>
      <c:valAx>
        <c:axId val="145523840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700" baseline="0"/>
            </a:pPr>
            <a:endParaRPr lang="zh-CN"/>
          </a:p>
        </c:txPr>
        <c:crossAx val="145525376"/>
        <c:crosses val="max"/>
        <c:crossBetween val="between"/>
      </c:valAx>
      <c:catAx>
        <c:axId val="145525376"/>
        <c:scaling>
          <c:orientation val="minMax"/>
        </c:scaling>
        <c:delete val="1"/>
        <c:axPos val="b"/>
        <c:tickLblPos val="none"/>
        <c:crossAx val="145523840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600" baseline="0"/>
          </a:pPr>
          <a:endParaRPr lang="zh-CN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4"/>
          <c:order val="2"/>
          <c:tx>
            <c:strRef>
              <c:f>微博周质量数据!$F$26</c:f>
              <c:strCache>
                <c:ptCount val="1"/>
                <c:pt idx="0">
                  <c:v>中国最强音_微博数</c:v>
                </c:pt>
              </c:strCache>
            </c:strRef>
          </c:tx>
          <c:cat>
            <c:strRef>
              <c:f>微博周质量数据!$A$27:$A$38</c:f>
              <c:strCache>
                <c:ptCount val="12"/>
                <c:pt idx="0">
                  <c:v>2013-15周</c:v>
                </c:pt>
                <c:pt idx="1">
                  <c:v>2013-16周</c:v>
                </c:pt>
                <c:pt idx="2">
                  <c:v>2013-17周</c:v>
                </c:pt>
                <c:pt idx="3">
                  <c:v>2013-18周</c:v>
                </c:pt>
                <c:pt idx="4">
                  <c:v>2013-19周</c:v>
                </c:pt>
                <c:pt idx="5">
                  <c:v>2013-20周</c:v>
                </c:pt>
                <c:pt idx="6">
                  <c:v>2013-21周</c:v>
                </c:pt>
                <c:pt idx="7">
                  <c:v>2013-22周</c:v>
                </c:pt>
                <c:pt idx="8">
                  <c:v>2013-23周</c:v>
                </c:pt>
                <c:pt idx="9">
                  <c:v>2013-24周</c:v>
                </c:pt>
                <c:pt idx="10">
                  <c:v>2013-25周</c:v>
                </c:pt>
                <c:pt idx="11">
                  <c:v>2013-26周</c:v>
                </c:pt>
              </c:strCache>
            </c:strRef>
          </c:cat>
          <c:val>
            <c:numRef>
              <c:f>微博周质量数据!$F$27:$F$38</c:f>
              <c:numCache>
                <c:formatCode>General</c:formatCode>
                <c:ptCount val="12"/>
                <c:pt idx="0">
                  <c:v>44</c:v>
                </c:pt>
                <c:pt idx="1">
                  <c:v>74</c:v>
                </c:pt>
                <c:pt idx="2">
                  <c:v>14</c:v>
                </c:pt>
                <c:pt idx="3">
                  <c:v>78</c:v>
                </c:pt>
                <c:pt idx="4">
                  <c:v>76</c:v>
                </c:pt>
                <c:pt idx="5">
                  <c:v>106</c:v>
                </c:pt>
                <c:pt idx="6">
                  <c:v>89</c:v>
                </c:pt>
                <c:pt idx="7">
                  <c:v>143</c:v>
                </c:pt>
                <c:pt idx="8">
                  <c:v>123</c:v>
                </c:pt>
                <c:pt idx="9">
                  <c:v>149</c:v>
                </c:pt>
                <c:pt idx="10">
                  <c:v>135</c:v>
                </c:pt>
                <c:pt idx="11">
                  <c:v>111</c:v>
                </c:pt>
              </c:numCache>
            </c:numRef>
          </c:val>
        </c:ser>
        <c:gapWidth val="75"/>
        <c:axId val="143799808"/>
        <c:axId val="143798272"/>
      </c:barChart>
      <c:lineChart>
        <c:grouping val="standard"/>
        <c:ser>
          <c:idx val="2"/>
          <c:order val="0"/>
          <c:tx>
            <c:strRef>
              <c:f>微博周质量数据!$D$26</c:f>
              <c:strCache>
                <c:ptCount val="1"/>
                <c:pt idx="0">
                  <c:v>转发均值</c:v>
                </c:pt>
              </c:strCache>
            </c:strRef>
          </c:tx>
          <c:marker>
            <c:symbol val="square"/>
            <c:size val="10"/>
          </c:marker>
          <c:cat>
            <c:strRef>
              <c:f>微博周质量数据!$A$27:$A$38</c:f>
              <c:strCache>
                <c:ptCount val="12"/>
                <c:pt idx="0">
                  <c:v>2013-15周</c:v>
                </c:pt>
                <c:pt idx="1">
                  <c:v>2013-16周</c:v>
                </c:pt>
                <c:pt idx="2">
                  <c:v>2013-17周</c:v>
                </c:pt>
                <c:pt idx="3">
                  <c:v>2013-18周</c:v>
                </c:pt>
                <c:pt idx="4">
                  <c:v>2013-19周</c:v>
                </c:pt>
                <c:pt idx="5">
                  <c:v>2013-20周</c:v>
                </c:pt>
                <c:pt idx="6">
                  <c:v>2013-21周</c:v>
                </c:pt>
                <c:pt idx="7">
                  <c:v>2013-22周</c:v>
                </c:pt>
                <c:pt idx="8">
                  <c:v>2013-23周</c:v>
                </c:pt>
                <c:pt idx="9">
                  <c:v>2013-24周</c:v>
                </c:pt>
                <c:pt idx="10">
                  <c:v>2013-25周</c:v>
                </c:pt>
                <c:pt idx="11">
                  <c:v>2013-26周</c:v>
                </c:pt>
              </c:strCache>
            </c:strRef>
          </c:cat>
          <c:val>
            <c:numRef>
              <c:f>微博周质量数据!$D$27:$D$38</c:f>
              <c:numCache>
                <c:formatCode>General</c:formatCode>
                <c:ptCount val="12"/>
                <c:pt idx="0">
                  <c:v>24.795499999999926</c:v>
                </c:pt>
                <c:pt idx="1">
                  <c:v>220.67569999999998</c:v>
                </c:pt>
                <c:pt idx="2">
                  <c:v>397.64290000000079</c:v>
                </c:pt>
                <c:pt idx="3">
                  <c:v>124.7949000000002</c:v>
                </c:pt>
                <c:pt idx="4">
                  <c:v>127.63160000000002</c:v>
                </c:pt>
                <c:pt idx="5">
                  <c:v>100.36790000000002</c:v>
                </c:pt>
                <c:pt idx="6">
                  <c:v>76.876399999999919</c:v>
                </c:pt>
                <c:pt idx="7">
                  <c:v>166.69230000000007</c:v>
                </c:pt>
                <c:pt idx="8">
                  <c:v>72.089399999999998</c:v>
                </c:pt>
                <c:pt idx="9">
                  <c:v>79.375799999999785</c:v>
                </c:pt>
                <c:pt idx="10">
                  <c:v>307.39260000000002</c:v>
                </c:pt>
                <c:pt idx="11">
                  <c:v>178.21619999999999</c:v>
                </c:pt>
              </c:numCache>
            </c:numRef>
          </c:val>
        </c:ser>
        <c:ser>
          <c:idx val="3"/>
          <c:order val="1"/>
          <c:tx>
            <c:strRef>
              <c:f>微博周质量数据!$E$26</c:f>
              <c:strCache>
                <c:ptCount val="1"/>
                <c:pt idx="0">
                  <c:v>评论均值</c:v>
                </c:pt>
              </c:strCache>
            </c:strRef>
          </c:tx>
          <c:marker>
            <c:symbol val="triangle"/>
            <c:size val="10"/>
          </c:marker>
          <c:cat>
            <c:strRef>
              <c:f>微博周质量数据!$A$27:$A$38</c:f>
              <c:strCache>
                <c:ptCount val="12"/>
                <c:pt idx="0">
                  <c:v>2013-15周</c:v>
                </c:pt>
                <c:pt idx="1">
                  <c:v>2013-16周</c:v>
                </c:pt>
                <c:pt idx="2">
                  <c:v>2013-17周</c:v>
                </c:pt>
                <c:pt idx="3">
                  <c:v>2013-18周</c:v>
                </c:pt>
                <c:pt idx="4">
                  <c:v>2013-19周</c:v>
                </c:pt>
                <c:pt idx="5">
                  <c:v>2013-20周</c:v>
                </c:pt>
                <c:pt idx="6">
                  <c:v>2013-21周</c:v>
                </c:pt>
                <c:pt idx="7">
                  <c:v>2013-22周</c:v>
                </c:pt>
                <c:pt idx="8">
                  <c:v>2013-23周</c:v>
                </c:pt>
                <c:pt idx="9">
                  <c:v>2013-24周</c:v>
                </c:pt>
                <c:pt idx="10">
                  <c:v>2013-25周</c:v>
                </c:pt>
                <c:pt idx="11">
                  <c:v>2013-26周</c:v>
                </c:pt>
              </c:strCache>
            </c:strRef>
          </c:cat>
          <c:val>
            <c:numRef>
              <c:f>微博周质量数据!$E$27:$E$38</c:f>
              <c:numCache>
                <c:formatCode>General</c:formatCode>
                <c:ptCount val="12"/>
                <c:pt idx="0">
                  <c:v>26.704499999999989</c:v>
                </c:pt>
                <c:pt idx="1">
                  <c:v>160.01349999999999</c:v>
                </c:pt>
                <c:pt idx="2">
                  <c:v>71.357100000000003</c:v>
                </c:pt>
                <c:pt idx="3">
                  <c:v>76.256399999999999</c:v>
                </c:pt>
                <c:pt idx="4">
                  <c:v>137.14469999999992</c:v>
                </c:pt>
                <c:pt idx="5">
                  <c:v>181.64150000000001</c:v>
                </c:pt>
                <c:pt idx="6">
                  <c:v>126.43819999999999</c:v>
                </c:pt>
                <c:pt idx="7">
                  <c:v>103.2308</c:v>
                </c:pt>
                <c:pt idx="8">
                  <c:v>133.92680000000001</c:v>
                </c:pt>
                <c:pt idx="9">
                  <c:v>173.26169999999999</c:v>
                </c:pt>
                <c:pt idx="10">
                  <c:v>287.53329999999903</c:v>
                </c:pt>
                <c:pt idx="11">
                  <c:v>358.5856</c:v>
                </c:pt>
              </c:numCache>
            </c:numRef>
          </c:val>
        </c:ser>
        <c:marker val="1"/>
        <c:axId val="143794944"/>
        <c:axId val="143796480"/>
      </c:lineChart>
      <c:catAx>
        <c:axId val="143794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700" baseline="0"/>
            </a:pPr>
            <a:endParaRPr lang="zh-CN"/>
          </a:p>
        </c:txPr>
        <c:crossAx val="143796480"/>
        <c:crosses val="autoZero"/>
        <c:auto val="1"/>
        <c:lblAlgn val="ctr"/>
        <c:lblOffset val="100"/>
      </c:catAx>
      <c:valAx>
        <c:axId val="1437964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 baseline="0"/>
            </a:pPr>
            <a:endParaRPr lang="zh-CN"/>
          </a:p>
        </c:txPr>
        <c:crossAx val="143794944"/>
        <c:crosses val="autoZero"/>
        <c:crossBetween val="between"/>
      </c:valAx>
      <c:valAx>
        <c:axId val="143798272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700" baseline="0"/>
            </a:pPr>
            <a:endParaRPr lang="zh-CN"/>
          </a:p>
        </c:txPr>
        <c:crossAx val="143799808"/>
        <c:crosses val="max"/>
        <c:crossBetween val="between"/>
      </c:valAx>
      <c:catAx>
        <c:axId val="143799808"/>
        <c:scaling>
          <c:orientation val="minMax"/>
        </c:scaling>
        <c:delete val="1"/>
        <c:axPos val="b"/>
        <c:tickLblPos val="none"/>
        <c:crossAx val="143798272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600" baseline="0"/>
          </a:pPr>
          <a:endParaRPr lang="zh-CN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4"/>
          <c:order val="2"/>
          <c:tx>
            <c:strRef>
              <c:f>微博周质量数据!$F$18</c:f>
              <c:strCache>
                <c:ptCount val="1"/>
                <c:pt idx="0">
                  <c:v>中国梦之声_微博数</c:v>
                </c:pt>
              </c:strCache>
            </c:strRef>
          </c:tx>
          <c:cat>
            <c:strRef>
              <c:f>微博周质量数据!$A$19:$A$23</c:f>
              <c:strCache>
                <c:ptCount val="5"/>
                <c:pt idx="0">
                  <c:v>2013-22周</c:v>
                </c:pt>
                <c:pt idx="1">
                  <c:v>2013-23周</c:v>
                </c:pt>
                <c:pt idx="2">
                  <c:v>2013-24周</c:v>
                </c:pt>
                <c:pt idx="3">
                  <c:v>2013-25周</c:v>
                </c:pt>
                <c:pt idx="4">
                  <c:v>2013-26周</c:v>
                </c:pt>
              </c:strCache>
            </c:strRef>
          </c:cat>
          <c:val>
            <c:numRef>
              <c:f>微博周质量数据!$F$19:$F$23</c:f>
              <c:numCache>
                <c:formatCode>General</c:formatCode>
                <c:ptCount val="5"/>
                <c:pt idx="0">
                  <c:v>133</c:v>
                </c:pt>
                <c:pt idx="1">
                  <c:v>147</c:v>
                </c:pt>
                <c:pt idx="2">
                  <c:v>222</c:v>
                </c:pt>
                <c:pt idx="3">
                  <c:v>229</c:v>
                </c:pt>
                <c:pt idx="4">
                  <c:v>143</c:v>
                </c:pt>
              </c:numCache>
            </c:numRef>
          </c:val>
        </c:ser>
        <c:gapWidth val="75"/>
        <c:axId val="145560320"/>
        <c:axId val="145558528"/>
      </c:barChart>
      <c:lineChart>
        <c:grouping val="standard"/>
        <c:ser>
          <c:idx val="2"/>
          <c:order val="0"/>
          <c:tx>
            <c:strRef>
              <c:f>微博周质量数据!$D$18</c:f>
              <c:strCache>
                <c:ptCount val="1"/>
                <c:pt idx="0">
                  <c:v>转发均值</c:v>
                </c:pt>
              </c:strCache>
            </c:strRef>
          </c:tx>
          <c:marker>
            <c:symbol val="diamond"/>
            <c:size val="10"/>
          </c:marker>
          <c:cat>
            <c:strRef>
              <c:f>微博周质量数据!$A$19:$A$23</c:f>
              <c:strCache>
                <c:ptCount val="5"/>
                <c:pt idx="0">
                  <c:v>2013-22周</c:v>
                </c:pt>
                <c:pt idx="1">
                  <c:v>2013-23周</c:v>
                </c:pt>
                <c:pt idx="2">
                  <c:v>2013-24周</c:v>
                </c:pt>
                <c:pt idx="3">
                  <c:v>2013-25周</c:v>
                </c:pt>
                <c:pt idx="4">
                  <c:v>2013-26周</c:v>
                </c:pt>
              </c:strCache>
            </c:strRef>
          </c:cat>
          <c:val>
            <c:numRef>
              <c:f>微博周质量数据!$D$19:$D$23</c:f>
              <c:numCache>
                <c:formatCode>General</c:formatCode>
                <c:ptCount val="5"/>
                <c:pt idx="0">
                  <c:v>51.827100000000002</c:v>
                </c:pt>
                <c:pt idx="1">
                  <c:v>121.59180000000002</c:v>
                </c:pt>
                <c:pt idx="2">
                  <c:v>109.91889999999999</c:v>
                </c:pt>
                <c:pt idx="3">
                  <c:v>123.9782</c:v>
                </c:pt>
                <c:pt idx="4">
                  <c:v>219.88810000000058</c:v>
                </c:pt>
              </c:numCache>
            </c:numRef>
          </c:val>
        </c:ser>
        <c:ser>
          <c:idx val="3"/>
          <c:order val="1"/>
          <c:tx>
            <c:strRef>
              <c:f>微博周质量数据!$E$18</c:f>
              <c:strCache>
                <c:ptCount val="1"/>
                <c:pt idx="0">
                  <c:v>评论均值</c:v>
                </c:pt>
              </c:strCache>
            </c:strRef>
          </c:tx>
          <c:marker>
            <c:symbol val="triangle"/>
            <c:size val="10"/>
          </c:marker>
          <c:cat>
            <c:strRef>
              <c:f>微博周质量数据!$A$19:$A$23</c:f>
              <c:strCache>
                <c:ptCount val="5"/>
                <c:pt idx="0">
                  <c:v>2013-22周</c:v>
                </c:pt>
                <c:pt idx="1">
                  <c:v>2013-23周</c:v>
                </c:pt>
                <c:pt idx="2">
                  <c:v>2013-24周</c:v>
                </c:pt>
                <c:pt idx="3">
                  <c:v>2013-25周</c:v>
                </c:pt>
                <c:pt idx="4">
                  <c:v>2013-26周</c:v>
                </c:pt>
              </c:strCache>
            </c:strRef>
          </c:cat>
          <c:val>
            <c:numRef>
              <c:f>微博周质量数据!$E$19:$E$23</c:f>
              <c:numCache>
                <c:formatCode>General</c:formatCode>
                <c:ptCount val="5"/>
                <c:pt idx="0">
                  <c:v>25.8797</c:v>
                </c:pt>
                <c:pt idx="1">
                  <c:v>69.1905</c:v>
                </c:pt>
                <c:pt idx="2">
                  <c:v>64.148600000000002</c:v>
                </c:pt>
                <c:pt idx="3">
                  <c:v>95.668099999999981</c:v>
                </c:pt>
                <c:pt idx="4">
                  <c:v>172.14689999999999</c:v>
                </c:pt>
              </c:numCache>
            </c:numRef>
          </c:val>
        </c:ser>
        <c:marker val="1"/>
        <c:axId val="145555456"/>
        <c:axId val="145556992"/>
      </c:lineChart>
      <c:catAx>
        <c:axId val="145555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700" baseline="0"/>
            </a:pPr>
            <a:endParaRPr lang="zh-CN"/>
          </a:p>
        </c:txPr>
        <c:crossAx val="145556992"/>
        <c:crosses val="autoZero"/>
        <c:auto val="1"/>
        <c:lblAlgn val="ctr"/>
        <c:lblOffset val="100"/>
      </c:catAx>
      <c:valAx>
        <c:axId val="1455569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 baseline="0"/>
            </a:pPr>
            <a:endParaRPr lang="zh-CN"/>
          </a:p>
        </c:txPr>
        <c:crossAx val="145555456"/>
        <c:crosses val="autoZero"/>
        <c:crossBetween val="between"/>
      </c:valAx>
      <c:valAx>
        <c:axId val="145558528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700" baseline="0"/>
            </a:pPr>
            <a:endParaRPr lang="zh-CN"/>
          </a:p>
        </c:txPr>
        <c:crossAx val="145560320"/>
        <c:crosses val="max"/>
        <c:crossBetween val="between"/>
      </c:valAx>
      <c:catAx>
        <c:axId val="145560320"/>
        <c:scaling>
          <c:orientation val="minMax"/>
        </c:scaling>
        <c:delete val="1"/>
        <c:axPos val="b"/>
        <c:tickLblPos val="none"/>
        <c:crossAx val="145558528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600" baseline="0"/>
          </a:pPr>
          <a:endParaRPr lang="zh-CN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2D21B-C20F-4E82-86E0-C02B20DFF2E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B74870D5-ECF4-4461-98B9-9391E8416E05}">
      <dgm:prSet phldrT="[文本]"/>
      <dgm:spPr/>
      <dgm:t>
        <a:bodyPr/>
        <a:lstStyle/>
        <a:p>
          <a:r>
            <a:rPr lang="zh-CN" altLang="en-US" b="1" dirty="0" smtClean="0"/>
            <a:t>用户资料</a:t>
          </a:r>
          <a:endParaRPr lang="zh-CN" altLang="en-US" b="1" dirty="0"/>
        </a:p>
      </dgm:t>
    </dgm:pt>
    <dgm:pt modelId="{E0566F5A-DEB0-4933-BF1A-4404D6B27A93}" type="parTrans" cxnId="{9078811D-E319-413B-BD9A-405E991B2CAF}">
      <dgm:prSet/>
      <dgm:spPr/>
      <dgm:t>
        <a:bodyPr/>
        <a:lstStyle/>
        <a:p>
          <a:endParaRPr lang="zh-CN" altLang="en-US"/>
        </a:p>
      </dgm:t>
    </dgm:pt>
    <dgm:pt modelId="{CD84889C-03F1-4B4D-B18D-A1BBE48F37FE}" type="sibTrans" cxnId="{9078811D-E319-413B-BD9A-405E991B2CAF}">
      <dgm:prSet/>
      <dgm:spPr/>
      <dgm:t>
        <a:bodyPr/>
        <a:lstStyle/>
        <a:p>
          <a:endParaRPr lang="zh-CN" altLang="en-US"/>
        </a:p>
      </dgm:t>
    </dgm:pt>
    <dgm:pt modelId="{AA980F05-A925-4C5E-902C-235BD9044099}">
      <dgm:prSet phldrT="[文本]"/>
      <dgm:spPr/>
      <dgm:t>
        <a:bodyPr/>
        <a:lstStyle/>
        <a:p>
          <a:r>
            <a:rPr lang="zh-CN" altLang="en-US" dirty="0" smtClean="0"/>
            <a:t>粉丝数</a:t>
          </a:r>
          <a:endParaRPr lang="zh-CN" altLang="en-US" dirty="0"/>
        </a:p>
      </dgm:t>
    </dgm:pt>
    <dgm:pt modelId="{6E28E4CA-087C-4FDE-BEBE-9E09EB81E4D5}" type="parTrans" cxnId="{EB89E40E-EC21-4BBA-9304-C91083A57389}">
      <dgm:prSet/>
      <dgm:spPr/>
      <dgm:t>
        <a:bodyPr/>
        <a:lstStyle/>
        <a:p>
          <a:endParaRPr lang="zh-CN" altLang="en-US"/>
        </a:p>
      </dgm:t>
    </dgm:pt>
    <dgm:pt modelId="{3C35E77F-AAFF-47EA-B5F1-013FA0353D91}" type="sibTrans" cxnId="{EB89E40E-EC21-4BBA-9304-C91083A57389}">
      <dgm:prSet/>
      <dgm:spPr/>
      <dgm:t>
        <a:bodyPr/>
        <a:lstStyle/>
        <a:p>
          <a:endParaRPr lang="zh-CN" altLang="en-US"/>
        </a:p>
      </dgm:t>
    </dgm:pt>
    <dgm:pt modelId="{3E0A9832-9B94-4C80-AAE1-23C45ED7432B}">
      <dgm:prSet phldrT="[文本]"/>
      <dgm:spPr/>
      <dgm:t>
        <a:bodyPr/>
        <a:lstStyle/>
        <a:p>
          <a:r>
            <a:rPr lang="zh-CN" altLang="en-US" dirty="0" smtClean="0"/>
            <a:t>关注数</a:t>
          </a:r>
          <a:endParaRPr lang="zh-CN" altLang="en-US" dirty="0"/>
        </a:p>
      </dgm:t>
    </dgm:pt>
    <dgm:pt modelId="{ABACF42A-1723-46A3-9C62-46785D490978}" type="parTrans" cxnId="{8653F91B-6A9F-460E-979B-9E992BB2EEC6}">
      <dgm:prSet/>
      <dgm:spPr/>
      <dgm:t>
        <a:bodyPr/>
        <a:lstStyle/>
        <a:p>
          <a:endParaRPr lang="zh-CN" altLang="en-US"/>
        </a:p>
      </dgm:t>
    </dgm:pt>
    <dgm:pt modelId="{420D78FA-6F61-44C2-9033-9A9AC7704150}" type="sibTrans" cxnId="{8653F91B-6A9F-460E-979B-9E992BB2EEC6}">
      <dgm:prSet/>
      <dgm:spPr/>
      <dgm:t>
        <a:bodyPr/>
        <a:lstStyle/>
        <a:p>
          <a:endParaRPr lang="zh-CN" altLang="en-US"/>
        </a:p>
      </dgm:t>
    </dgm:pt>
    <dgm:pt modelId="{FBD87AEA-4197-40FD-BC55-304E946F579A}">
      <dgm:prSet phldrT="[文本]"/>
      <dgm:spPr/>
      <dgm:t>
        <a:bodyPr/>
        <a:lstStyle/>
        <a:p>
          <a:r>
            <a:rPr lang="zh-CN" altLang="en-US" b="1" dirty="0" smtClean="0"/>
            <a:t>用户社交关系</a:t>
          </a:r>
          <a:endParaRPr lang="zh-CN" altLang="en-US" b="1" dirty="0"/>
        </a:p>
      </dgm:t>
    </dgm:pt>
    <dgm:pt modelId="{6D65F10B-EFA7-4F6D-B4F6-93BF1529DE00}" type="parTrans" cxnId="{1C27A24B-CF94-4B1D-A003-FA93FB0ED849}">
      <dgm:prSet/>
      <dgm:spPr/>
      <dgm:t>
        <a:bodyPr/>
        <a:lstStyle/>
        <a:p>
          <a:endParaRPr lang="zh-CN" altLang="en-US"/>
        </a:p>
      </dgm:t>
    </dgm:pt>
    <dgm:pt modelId="{A3CB10FF-88D0-4438-A60B-06B8DE04EE7F}" type="sibTrans" cxnId="{1C27A24B-CF94-4B1D-A003-FA93FB0ED849}">
      <dgm:prSet/>
      <dgm:spPr/>
      <dgm:t>
        <a:bodyPr/>
        <a:lstStyle/>
        <a:p>
          <a:endParaRPr lang="zh-CN" altLang="en-US"/>
        </a:p>
      </dgm:t>
    </dgm:pt>
    <dgm:pt modelId="{37AA5FE4-31FC-480E-912C-A42A2BE34FE4}">
      <dgm:prSet phldrT="[文本]"/>
      <dgm:spPr/>
      <dgm:t>
        <a:bodyPr/>
        <a:lstStyle/>
        <a:p>
          <a:r>
            <a:rPr lang="zh-CN" altLang="en-US" dirty="0" smtClean="0"/>
            <a:t>粉丝列表</a:t>
          </a:r>
          <a:endParaRPr lang="zh-CN" altLang="en-US" dirty="0"/>
        </a:p>
      </dgm:t>
    </dgm:pt>
    <dgm:pt modelId="{8254C932-98A3-433F-9352-D178C5EF0F4A}" type="parTrans" cxnId="{E53B4742-B48D-4588-B8E8-E3992D0B6BAC}">
      <dgm:prSet/>
      <dgm:spPr/>
      <dgm:t>
        <a:bodyPr/>
        <a:lstStyle/>
        <a:p>
          <a:endParaRPr lang="zh-CN" altLang="en-US"/>
        </a:p>
      </dgm:t>
    </dgm:pt>
    <dgm:pt modelId="{3254ADF9-9B53-475F-9B07-1A661FB1A27A}" type="sibTrans" cxnId="{E53B4742-B48D-4588-B8E8-E3992D0B6BAC}">
      <dgm:prSet/>
      <dgm:spPr/>
      <dgm:t>
        <a:bodyPr/>
        <a:lstStyle/>
        <a:p>
          <a:endParaRPr lang="zh-CN" altLang="en-US"/>
        </a:p>
      </dgm:t>
    </dgm:pt>
    <dgm:pt modelId="{C4AD802B-8117-4A34-B725-FC71C61CECBA}">
      <dgm:prSet phldrT="[文本]"/>
      <dgm:spPr/>
      <dgm:t>
        <a:bodyPr/>
        <a:lstStyle/>
        <a:p>
          <a:r>
            <a:rPr lang="zh-CN" altLang="en-US" dirty="0" smtClean="0"/>
            <a:t>关注列表</a:t>
          </a:r>
          <a:endParaRPr lang="zh-CN" altLang="en-US" dirty="0"/>
        </a:p>
      </dgm:t>
    </dgm:pt>
    <dgm:pt modelId="{7C1746D2-52A1-4574-A119-AF71B6E53CE9}" type="parTrans" cxnId="{E96BCBEE-1FBE-46A6-B4E3-EA9E5DE1E864}">
      <dgm:prSet/>
      <dgm:spPr/>
      <dgm:t>
        <a:bodyPr/>
        <a:lstStyle/>
        <a:p>
          <a:endParaRPr lang="zh-CN" altLang="en-US"/>
        </a:p>
      </dgm:t>
    </dgm:pt>
    <dgm:pt modelId="{2E364B4F-866A-4B9F-B9FD-C8F23CFC6D60}" type="sibTrans" cxnId="{E96BCBEE-1FBE-46A6-B4E3-EA9E5DE1E864}">
      <dgm:prSet/>
      <dgm:spPr/>
      <dgm:t>
        <a:bodyPr/>
        <a:lstStyle/>
        <a:p>
          <a:endParaRPr lang="zh-CN" altLang="en-US"/>
        </a:p>
      </dgm:t>
    </dgm:pt>
    <dgm:pt modelId="{C4A9EDC2-A8AB-4979-A248-549558517B7F}">
      <dgm:prSet phldrT="[文本]"/>
      <dgm:spPr/>
      <dgm:t>
        <a:bodyPr/>
        <a:lstStyle/>
        <a:p>
          <a:r>
            <a:rPr lang="zh-CN" altLang="en-US" b="1" dirty="0" smtClean="0"/>
            <a:t>微博信息</a:t>
          </a:r>
          <a:endParaRPr lang="zh-CN" altLang="en-US" b="1" dirty="0"/>
        </a:p>
      </dgm:t>
    </dgm:pt>
    <dgm:pt modelId="{B47C7B26-5BB2-45BF-846B-BAA8C864FB0B}" type="parTrans" cxnId="{1681A12F-AFF4-4539-846E-25EDEA6C9D71}">
      <dgm:prSet/>
      <dgm:spPr/>
      <dgm:t>
        <a:bodyPr/>
        <a:lstStyle/>
        <a:p>
          <a:endParaRPr lang="zh-CN" altLang="en-US"/>
        </a:p>
      </dgm:t>
    </dgm:pt>
    <dgm:pt modelId="{19B63188-5213-4C65-881E-6927CC547CEB}" type="sibTrans" cxnId="{1681A12F-AFF4-4539-846E-25EDEA6C9D71}">
      <dgm:prSet/>
      <dgm:spPr/>
      <dgm:t>
        <a:bodyPr/>
        <a:lstStyle/>
        <a:p>
          <a:endParaRPr lang="zh-CN" altLang="en-US"/>
        </a:p>
      </dgm:t>
    </dgm:pt>
    <dgm:pt modelId="{3675641E-6CD3-4F8C-B012-553301F1919E}">
      <dgm:prSet phldrT="[文本]"/>
      <dgm:spPr/>
      <dgm:t>
        <a:bodyPr/>
        <a:lstStyle/>
        <a:p>
          <a:r>
            <a:rPr lang="zh-CN" altLang="en-US" dirty="0" smtClean="0"/>
            <a:t>微博内容</a:t>
          </a:r>
          <a:endParaRPr lang="zh-CN" altLang="en-US" dirty="0"/>
        </a:p>
      </dgm:t>
    </dgm:pt>
    <dgm:pt modelId="{BF0C7443-B918-4A9D-8E0B-90197834FB01}" type="parTrans" cxnId="{7300FEBF-E943-4A7A-9A07-921EDE4ED77A}">
      <dgm:prSet/>
      <dgm:spPr/>
      <dgm:t>
        <a:bodyPr/>
        <a:lstStyle/>
        <a:p>
          <a:endParaRPr lang="zh-CN" altLang="en-US"/>
        </a:p>
      </dgm:t>
    </dgm:pt>
    <dgm:pt modelId="{9B517B67-3B3D-47D1-89F0-A23792E35CA4}" type="sibTrans" cxnId="{7300FEBF-E943-4A7A-9A07-921EDE4ED77A}">
      <dgm:prSet/>
      <dgm:spPr/>
      <dgm:t>
        <a:bodyPr/>
        <a:lstStyle/>
        <a:p>
          <a:endParaRPr lang="zh-CN" altLang="en-US"/>
        </a:p>
      </dgm:t>
    </dgm:pt>
    <dgm:pt modelId="{F5FDA82A-F803-4B3E-AF92-694DF7F321A3}">
      <dgm:prSet phldrT="[文本]"/>
      <dgm:spPr/>
      <dgm:t>
        <a:bodyPr/>
        <a:lstStyle/>
        <a:p>
          <a:r>
            <a:rPr lang="zh-CN" altLang="en-US" dirty="0" smtClean="0"/>
            <a:t>转发数及其信息列表</a:t>
          </a:r>
          <a:endParaRPr lang="zh-CN" altLang="en-US" dirty="0"/>
        </a:p>
      </dgm:t>
    </dgm:pt>
    <dgm:pt modelId="{AEA2E6D9-6162-4ADE-A4D0-C61BA7FDA566}" type="parTrans" cxnId="{CDF30159-1805-4325-BCBC-F0C2ED02BDC3}">
      <dgm:prSet/>
      <dgm:spPr/>
      <dgm:t>
        <a:bodyPr/>
        <a:lstStyle/>
        <a:p>
          <a:endParaRPr lang="zh-CN" altLang="en-US"/>
        </a:p>
      </dgm:t>
    </dgm:pt>
    <dgm:pt modelId="{C7220462-5CE1-4320-BB1C-4A99839C071E}" type="sibTrans" cxnId="{CDF30159-1805-4325-BCBC-F0C2ED02BDC3}">
      <dgm:prSet/>
      <dgm:spPr/>
      <dgm:t>
        <a:bodyPr/>
        <a:lstStyle/>
        <a:p>
          <a:endParaRPr lang="zh-CN" altLang="en-US"/>
        </a:p>
      </dgm:t>
    </dgm:pt>
    <dgm:pt modelId="{403C97E0-2601-4C60-A9E7-B65CB75E73E0}">
      <dgm:prSet phldrT="[文本]"/>
      <dgm:spPr/>
      <dgm:t>
        <a:bodyPr/>
        <a:lstStyle/>
        <a:p>
          <a:r>
            <a:rPr lang="zh-CN" altLang="en-US" dirty="0" smtClean="0"/>
            <a:t>标签</a:t>
          </a:r>
          <a:endParaRPr lang="zh-CN" altLang="en-US" dirty="0"/>
        </a:p>
      </dgm:t>
    </dgm:pt>
    <dgm:pt modelId="{8AE6F272-EF3C-4EF3-9234-E3EE9CA046EF}" type="parTrans" cxnId="{CACF9F16-9F75-44F7-A140-E59BA0C1C924}">
      <dgm:prSet/>
      <dgm:spPr/>
      <dgm:t>
        <a:bodyPr/>
        <a:lstStyle/>
        <a:p>
          <a:endParaRPr lang="zh-CN" altLang="en-US"/>
        </a:p>
      </dgm:t>
    </dgm:pt>
    <dgm:pt modelId="{00EDC2A2-9CFF-4C2A-860F-A49F6167762C}" type="sibTrans" cxnId="{CACF9F16-9F75-44F7-A140-E59BA0C1C924}">
      <dgm:prSet/>
      <dgm:spPr/>
      <dgm:t>
        <a:bodyPr/>
        <a:lstStyle/>
        <a:p>
          <a:endParaRPr lang="zh-CN" altLang="en-US"/>
        </a:p>
      </dgm:t>
    </dgm:pt>
    <dgm:pt modelId="{C7071F75-27B1-48B6-81EA-96FA0D702EE6}">
      <dgm:prSet phldrT="[文本]"/>
      <dgm:spPr/>
      <dgm:t>
        <a:bodyPr/>
        <a:lstStyle/>
        <a:p>
          <a:r>
            <a:rPr lang="zh-CN" altLang="en-US" dirty="0" smtClean="0"/>
            <a:t>生日</a:t>
          </a:r>
          <a:endParaRPr lang="zh-CN" altLang="en-US" dirty="0"/>
        </a:p>
      </dgm:t>
    </dgm:pt>
    <dgm:pt modelId="{25126B95-0D4D-48D3-ACA7-A90E3E773953}" type="parTrans" cxnId="{BB4C3BDA-8972-4C71-A880-A26A2796ECCC}">
      <dgm:prSet/>
      <dgm:spPr/>
      <dgm:t>
        <a:bodyPr/>
        <a:lstStyle/>
        <a:p>
          <a:endParaRPr lang="zh-CN" altLang="en-US"/>
        </a:p>
      </dgm:t>
    </dgm:pt>
    <dgm:pt modelId="{3AA0A6D3-C9EA-4AA7-B149-C6150B2FC93D}" type="sibTrans" cxnId="{BB4C3BDA-8972-4C71-A880-A26A2796ECCC}">
      <dgm:prSet/>
      <dgm:spPr/>
      <dgm:t>
        <a:bodyPr/>
        <a:lstStyle/>
        <a:p>
          <a:endParaRPr lang="zh-CN" altLang="en-US"/>
        </a:p>
      </dgm:t>
    </dgm:pt>
    <dgm:pt modelId="{185B4CD5-D52E-4D37-8485-92CB2F400B80}">
      <dgm:prSet phldrT="[文本]"/>
      <dgm:spPr/>
      <dgm:t>
        <a:bodyPr/>
        <a:lstStyle/>
        <a:p>
          <a:r>
            <a:rPr lang="en-US" altLang="zh-CN" dirty="0" smtClean="0"/>
            <a:t>Email</a:t>
          </a:r>
          <a:endParaRPr lang="zh-CN" altLang="en-US" dirty="0"/>
        </a:p>
      </dgm:t>
    </dgm:pt>
    <dgm:pt modelId="{89DD101B-6428-4F60-B308-F149B675F978}" type="parTrans" cxnId="{114E32C2-EA8E-4B9F-AD0E-2584648C9E0C}">
      <dgm:prSet/>
      <dgm:spPr/>
      <dgm:t>
        <a:bodyPr/>
        <a:lstStyle/>
        <a:p>
          <a:endParaRPr lang="zh-CN" altLang="en-US"/>
        </a:p>
      </dgm:t>
    </dgm:pt>
    <dgm:pt modelId="{FFCD4D7E-1B3E-4850-BF67-8DBB0C57D5B9}" type="sibTrans" cxnId="{114E32C2-EA8E-4B9F-AD0E-2584648C9E0C}">
      <dgm:prSet/>
      <dgm:spPr/>
      <dgm:t>
        <a:bodyPr/>
        <a:lstStyle/>
        <a:p>
          <a:endParaRPr lang="zh-CN" altLang="en-US"/>
        </a:p>
      </dgm:t>
    </dgm:pt>
    <dgm:pt modelId="{C1D6EF1F-E0D8-4707-A5D7-0C92ABEE69CC}">
      <dgm:prSet phldrT="[文本]"/>
      <dgm:spPr/>
      <dgm:t>
        <a:bodyPr/>
        <a:lstStyle/>
        <a:p>
          <a:r>
            <a:rPr lang="zh-CN" altLang="en-US" dirty="0" smtClean="0"/>
            <a:t>认证类型</a:t>
          </a:r>
          <a:endParaRPr lang="zh-CN" altLang="en-US" dirty="0"/>
        </a:p>
      </dgm:t>
    </dgm:pt>
    <dgm:pt modelId="{8783FD6B-859A-4209-96D2-D230DECE3BC3}" type="parTrans" cxnId="{ACF62A64-F17D-48BA-B973-A8D993803436}">
      <dgm:prSet/>
      <dgm:spPr/>
      <dgm:t>
        <a:bodyPr/>
        <a:lstStyle/>
        <a:p>
          <a:endParaRPr lang="zh-CN" altLang="en-US"/>
        </a:p>
      </dgm:t>
    </dgm:pt>
    <dgm:pt modelId="{C52B76A9-3940-453A-B9AB-21ACE27B3668}" type="sibTrans" cxnId="{ACF62A64-F17D-48BA-B973-A8D993803436}">
      <dgm:prSet/>
      <dgm:spPr/>
      <dgm:t>
        <a:bodyPr/>
        <a:lstStyle/>
        <a:p>
          <a:endParaRPr lang="zh-CN" altLang="en-US"/>
        </a:p>
      </dgm:t>
    </dgm:pt>
    <dgm:pt modelId="{0FD40AD7-67D3-4C4B-BF05-81BED304C790}">
      <dgm:prSet phldrT="[文本]"/>
      <dgm:spPr/>
      <dgm:t>
        <a:bodyPr/>
        <a:lstStyle/>
        <a:p>
          <a:r>
            <a:rPr lang="zh-CN" altLang="en-US" dirty="0" smtClean="0"/>
            <a:t>性别</a:t>
          </a:r>
          <a:endParaRPr lang="zh-CN" altLang="en-US" dirty="0"/>
        </a:p>
      </dgm:t>
    </dgm:pt>
    <dgm:pt modelId="{10E38583-8F7A-4AB2-9240-0E28FF3A555B}" type="parTrans" cxnId="{A8EE4A80-1BFF-4F1A-9565-020E63BF3654}">
      <dgm:prSet/>
      <dgm:spPr/>
      <dgm:t>
        <a:bodyPr/>
        <a:lstStyle/>
        <a:p>
          <a:endParaRPr lang="zh-CN" altLang="en-US"/>
        </a:p>
      </dgm:t>
    </dgm:pt>
    <dgm:pt modelId="{E268F766-0DE3-4796-9787-EB84C152C249}" type="sibTrans" cxnId="{A8EE4A80-1BFF-4F1A-9565-020E63BF3654}">
      <dgm:prSet/>
      <dgm:spPr/>
      <dgm:t>
        <a:bodyPr/>
        <a:lstStyle/>
        <a:p>
          <a:endParaRPr lang="zh-CN" altLang="en-US"/>
        </a:p>
      </dgm:t>
    </dgm:pt>
    <dgm:pt modelId="{E7A3A731-8AA9-43DB-AD05-D3242C1272FF}">
      <dgm:prSet phldrT="[文本]"/>
      <dgm:spPr/>
      <dgm:t>
        <a:bodyPr/>
        <a:lstStyle/>
        <a:p>
          <a:r>
            <a:rPr lang="zh-CN" altLang="en-US" dirty="0" smtClean="0"/>
            <a:t>地域信息</a:t>
          </a:r>
          <a:endParaRPr lang="zh-CN" altLang="en-US" dirty="0"/>
        </a:p>
      </dgm:t>
    </dgm:pt>
    <dgm:pt modelId="{48A2D167-DE74-4C16-9701-B6BB270D4ACA}" type="parTrans" cxnId="{759A27F9-E672-4DAF-A4F1-B46B9662D546}">
      <dgm:prSet/>
      <dgm:spPr/>
      <dgm:t>
        <a:bodyPr/>
        <a:lstStyle/>
        <a:p>
          <a:endParaRPr lang="zh-CN" altLang="en-US"/>
        </a:p>
      </dgm:t>
    </dgm:pt>
    <dgm:pt modelId="{F3421F3B-751F-4FA8-B77E-599E24CF41BC}" type="sibTrans" cxnId="{759A27F9-E672-4DAF-A4F1-B46B9662D546}">
      <dgm:prSet/>
      <dgm:spPr/>
      <dgm:t>
        <a:bodyPr/>
        <a:lstStyle/>
        <a:p>
          <a:endParaRPr lang="zh-CN" altLang="en-US"/>
        </a:p>
      </dgm:t>
    </dgm:pt>
    <dgm:pt modelId="{D7FF7A63-2F8E-4B42-AB48-678B051BB7B6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EBB57BF8-E5E5-4CEC-800E-347F93198AD3}" type="parTrans" cxnId="{965A2913-FC35-4BDD-8C01-0A9EBD097073}">
      <dgm:prSet/>
      <dgm:spPr/>
      <dgm:t>
        <a:bodyPr/>
        <a:lstStyle/>
        <a:p>
          <a:endParaRPr lang="zh-CN" altLang="en-US"/>
        </a:p>
      </dgm:t>
    </dgm:pt>
    <dgm:pt modelId="{83F1AD47-06D0-444A-A055-58A88922007E}" type="sibTrans" cxnId="{965A2913-FC35-4BDD-8C01-0A9EBD097073}">
      <dgm:prSet/>
      <dgm:spPr/>
      <dgm:t>
        <a:bodyPr/>
        <a:lstStyle/>
        <a:p>
          <a:endParaRPr lang="zh-CN" altLang="en-US"/>
        </a:p>
      </dgm:t>
    </dgm:pt>
    <dgm:pt modelId="{69B66934-D33B-4D84-A305-7CE4C0C4A0E9}">
      <dgm:prSet phldrT="[文本]"/>
      <dgm:spPr/>
      <dgm:t>
        <a:bodyPr/>
        <a:lstStyle/>
        <a:p>
          <a:r>
            <a:rPr lang="zh-CN" altLang="en-US" dirty="0" smtClean="0"/>
            <a:t>评论数及其信息列表</a:t>
          </a:r>
          <a:endParaRPr lang="zh-CN" altLang="en-US" dirty="0"/>
        </a:p>
      </dgm:t>
    </dgm:pt>
    <dgm:pt modelId="{AB67D2E7-DDEC-44A6-9F41-1007BEAF3D8C}" type="parTrans" cxnId="{E42A1C93-64C3-4D3B-AC5B-ADBB4D801F01}">
      <dgm:prSet/>
      <dgm:spPr/>
      <dgm:t>
        <a:bodyPr/>
        <a:lstStyle/>
        <a:p>
          <a:endParaRPr lang="zh-CN" altLang="en-US"/>
        </a:p>
      </dgm:t>
    </dgm:pt>
    <dgm:pt modelId="{CA930F6A-11CB-4DC1-9565-D0058135B921}" type="sibTrans" cxnId="{E42A1C93-64C3-4D3B-AC5B-ADBB4D801F01}">
      <dgm:prSet/>
      <dgm:spPr/>
      <dgm:t>
        <a:bodyPr/>
        <a:lstStyle/>
        <a:p>
          <a:endParaRPr lang="zh-CN" altLang="en-US"/>
        </a:p>
      </dgm:t>
    </dgm:pt>
    <dgm:pt modelId="{167C9463-F890-41F7-A6B2-FE041C23CE9B}">
      <dgm:prSet phldrT="[文本]"/>
      <dgm:spPr/>
      <dgm:t>
        <a:bodyPr/>
        <a:lstStyle/>
        <a:p>
          <a:endParaRPr lang="zh-CN" altLang="en-US" dirty="0"/>
        </a:p>
      </dgm:t>
    </dgm:pt>
    <dgm:pt modelId="{935454D3-37EF-44F5-98F7-41196BD2FB5A}" type="parTrans" cxnId="{C460AC8E-8795-4AF6-9CF3-388E2CCD51AA}">
      <dgm:prSet/>
      <dgm:spPr/>
      <dgm:t>
        <a:bodyPr/>
        <a:lstStyle/>
        <a:p>
          <a:endParaRPr lang="zh-CN" altLang="en-US"/>
        </a:p>
      </dgm:t>
    </dgm:pt>
    <dgm:pt modelId="{D902DDCB-D6BD-4CF0-AAC3-8F1C0B46CC84}" type="sibTrans" cxnId="{C460AC8E-8795-4AF6-9CF3-388E2CCD51AA}">
      <dgm:prSet/>
      <dgm:spPr/>
      <dgm:t>
        <a:bodyPr/>
        <a:lstStyle/>
        <a:p>
          <a:endParaRPr lang="zh-CN" altLang="en-US"/>
        </a:p>
      </dgm:t>
    </dgm:pt>
    <dgm:pt modelId="{E29CAFDA-CE08-49EC-9FDD-004702A232A5}">
      <dgm:prSet phldrT="[文本]"/>
      <dgm:spPr/>
      <dgm:t>
        <a:bodyPr/>
        <a:lstStyle/>
        <a:p>
          <a:r>
            <a:rPr lang="zh-CN" altLang="en-US" dirty="0" smtClean="0"/>
            <a:t>赞数及其信息列表</a:t>
          </a:r>
          <a:endParaRPr lang="zh-CN" altLang="en-US" dirty="0"/>
        </a:p>
      </dgm:t>
    </dgm:pt>
    <dgm:pt modelId="{4578C779-43AC-4EEB-A9A0-F94ED38088E6}" type="parTrans" cxnId="{F26D2F9E-E7AA-4322-8859-247E6296C92C}">
      <dgm:prSet/>
      <dgm:spPr/>
      <dgm:t>
        <a:bodyPr/>
        <a:lstStyle/>
        <a:p>
          <a:endParaRPr lang="zh-CN" altLang="en-US"/>
        </a:p>
      </dgm:t>
    </dgm:pt>
    <dgm:pt modelId="{07F6CA2B-5617-4608-AD3D-9C9F0312D5E5}" type="sibTrans" cxnId="{F26D2F9E-E7AA-4322-8859-247E6296C92C}">
      <dgm:prSet/>
      <dgm:spPr/>
      <dgm:t>
        <a:bodyPr/>
        <a:lstStyle/>
        <a:p>
          <a:endParaRPr lang="zh-CN" altLang="en-US"/>
        </a:p>
      </dgm:t>
    </dgm:pt>
    <dgm:pt modelId="{1F59B6D8-0908-401D-A415-20397CF92E07}">
      <dgm:prSet phldrT="[文本]"/>
      <dgm:spPr/>
      <dgm:t>
        <a:bodyPr/>
        <a:lstStyle/>
        <a:p>
          <a:endParaRPr lang="zh-CN" altLang="en-US" dirty="0"/>
        </a:p>
      </dgm:t>
    </dgm:pt>
    <dgm:pt modelId="{2CEBA833-A7A8-403E-87F9-6022C598F225}" type="parTrans" cxnId="{E40F4DF4-10B8-4F61-91D6-ACEC54C4E496}">
      <dgm:prSet/>
      <dgm:spPr/>
      <dgm:t>
        <a:bodyPr/>
        <a:lstStyle/>
        <a:p>
          <a:endParaRPr lang="zh-CN" altLang="en-US"/>
        </a:p>
      </dgm:t>
    </dgm:pt>
    <dgm:pt modelId="{B621B2E8-B123-446F-B10A-517131636741}" type="sibTrans" cxnId="{E40F4DF4-10B8-4F61-91D6-ACEC54C4E496}">
      <dgm:prSet/>
      <dgm:spPr/>
      <dgm:t>
        <a:bodyPr/>
        <a:lstStyle/>
        <a:p>
          <a:endParaRPr lang="zh-CN" altLang="en-US"/>
        </a:p>
      </dgm:t>
    </dgm:pt>
    <dgm:pt modelId="{B2621B84-8FB3-410C-8670-634A2D548D27}">
      <dgm:prSet phldrT="[文本]"/>
      <dgm:spPr/>
      <dgm:t>
        <a:bodyPr/>
        <a:lstStyle/>
        <a:p>
          <a:r>
            <a:rPr lang="zh-CN" altLang="en-US" dirty="0" smtClean="0"/>
            <a:t>微博创建者</a:t>
          </a:r>
          <a:endParaRPr lang="zh-CN" altLang="en-US" dirty="0"/>
        </a:p>
      </dgm:t>
    </dgm:pt>
    <dgm:pt modelId="{F4CB4A3D-FE68-44D7-ACD2-1864D9904440}" type="parTrans" cxnId="{49EA8938-5DDA-479D-AF52-D1024BF7464F}">
      <dgm:prSet/>
      <dgm:spPr/>
      <dgm:t>
        <a:bodyPr/>
        <a:lstStyle/>
        <a:p>
          <a:endParaRPr lang="zh-CN" altLang="en-US"/>
        </a:p>
      </dgm:t>
    </dgm:pt>
    <dgm:pt modelId="{3B5F78F0-3283-41E7-854A-DD70197CA55A}" type="sibTrans" cxnId="{49EA8938-5DDA-479D-AF52-D1024BF7464F}">
      <dgm:prSet/>
      <dgm:spPr/>
      <dgm:t>
        <a:bodyPr/>
        <a:lstStyle/>
        <a:p>
          <a:endParaRPr lang="zh-CN" altLang="en-US"/>
        </a:p>
      </dgm:t>
    </dgm:pt>
    <dgm:pt modelId="{5680491B-6D53-49F3-B5A8-753A0207FBF7}">
      <dgm:prSet phldrT="[文本]"/>
      <dgm:spPr/>
      <dgm:t>
        <a:bodyPr/>
        <a:lstStyle/>
        <a:p>
          <a:r>
            <a:rPr lang="zh-CN" altLang="en-US" dirty="0" smtClean="0"/>
            <a:t>用户的微博集合</a:t>
          </a:r>
          <a:endParaRPr lang="zh-CN" altLang="en-US" dirty="0"/>
        </a:p>
      </dgm:t>
    </dgm:pt>
    <dgm:pt modelId="{F407EFA1-58FC-47A3-9828-A5DFBEE7C611}" type="parTrans" cxnId="{13E737A9-B7AD-4278-BF17-AD821F91AAD0}">
      <dgm:prSet/>
      <dgm:spPr/>
      <dgm:t>
        <a:bodyPr/>
        <a:lstStyle/>
        <a:p>
          <a:endParaRPr lang="zh-CN" altLang="en-US"/>
        </a:p>
      </dgm:t>
    </dgm:pt>
    <dgm:pt modelId="{E8643B02-7DF5-40DD-99A1-6789C71AB31D}" type="sibTrans" cxnId="{13E737A9-B7AD-4278-BF17-AD821F91AAD0}">
      <dgm:prSet/>
      <dgm:spPr/>
      <dgm:t>
        <a:bodyPr/>
        <a:lstStyle/>
        <a:p>
          <a:endParaRPr lang="zh-CN" altLang="en-US"/>
        </a:p>
      </dgm:t>
    </dgm:pt>
    <dgm:pt modelId="{861EE7DB-7D7B-4713-A6BD-E018785F015F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B7C1A2F2-F971-4CE3-A6AC-AA5DBC6C9FBE}" type="parTrans" cxnId="{00BEFE32-FE2D-4844-B6AC-86FBBC8DC89B}">
      <dgm:prSet/>
      <dgm:spPr/>
      <dgm:t>
        <a:bodyPr/>
        <a:lstStyle/>
        <a:p>
          <a:endParaRPr lang="zh-CN" altLang="en-US"/>
        </a:p>
      </dgm:t>
    </dgm:pt>
    <dgm:pt modelId="{2A6EAF33-647B-4D2E-8503-034C3C709FC9}" type="sibTrans" cxnId="{00BEFE32-FE2D-4844-B6AC-86FBBC8DC89B}">
      <dgm:prSet/>
      <dgm:spPr/>
      <dgm:t>
        <a:bodyPr/>
        <a:lstStyle/>
        <a:p>
          <a:endParaRPr lang="zh-CN" altLang="en-US"/>
        </a:p>
      </dgm:t>
    </dgm:pt>
    <dgm:pt modelId="{97797D05-6C2D-4AFF-9C6E-A63F69FAB19A}" type="pres">
      <dgm:prSet presAssocID="{BD62D21B-C20F-4E82-86E0-C02B20DFF2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02E8BAF-B0D9-4542-A6E6-7D567517497D}" type="pres">
      <dgm:prSet presAssocID="{B74870D5-ECF4-4461-98B9-9391E8416E05}" presName="composite" presStyleCnt="0"/>
      <dgm:spPr/>
    </dgm:pt>
    <dgm:pt modelId="{BFCA6DF6-6C12-4FF3-B320-E83F6E9D78D7}" type="pres">
      <dgm:prSet presAssocID="{B74870D5-ECF4-4461-98B9-9391E8416E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D9C9E4-9A6F-4F2E-8E67-F38DA5FB43B2}" type="pres">
      <dgm:prSet presAssocID="{B74870D5-ECF4-4461-98B9-9391E8416E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AC52A4-67EA-4C23-8EA4-A24B2568A7BB}" type="pres">
      <dgm:prSet presAssocID="{CD84889C-03F1-4B4D-B18D-A1BBE48F37FE}" presName="space" presStyleCnt="0"/>
      <dgm:spPr/>
    </dgm:pt>
    <dgm:pt modelId="{57BC397A-7F80-4F9E-B742-8F40CDA5CFD9}" type="pres">
      <dgm:prSet presAssocID="{FBD87AEA-4197-40FD-BC55-304E946F579A}" presName="composite" presStyleCnt="0"/>
      <dgm:spPr/>
    </dgm:pt>
    <dgm:pt modelId="{20B262A9-D1EF-4841-B467-589D235876F4}" type="pres">
      <dgm:prSet presAssocID="{FBD87AEA-4197-40FD-BC55-304E946F57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75F659-592B-4017-A5EF-3ED8D412B674}" type="pres">
      <dgm:prSet presAssocID="{FBD87AEA-4197-40FD-BC55-304E946F579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BF6ACA-A8E9-452B-A083-1A8B4AFEFCC7}" type="pres">
      <dgm:prSet presAssocID="{A3CB10FF-88D0-4438-A60B-06B8DE04EE7F}" presName="space" presStyleCnt="0"/>
      <dgm:spPr/>
    </dgm:pt>
    <dgm:pt modelId="{85D6C22D-9D69-49C0-BB58-F9579A6806E9}" type="pres">
      <dgm:prSet presAssocID="{C4A9EDC2-A8AB-4979-A248-549558517B7F}" presName="composite" presStyleCnt="0"/>
      <dgm:spPr/>
    </dgm:pt>
    <dgm:pt modelId="{975E51F7-B287-4936-B0F4-832D6F939E2D}" type="pres">
      <dgm:prSet presAssocID="{C4A9EDC2-A8AB-4979-A248-549558517B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5A4813-2075-45CD-B9EF-AF672DECDB8D}" type="pres">
      <dgm:prSet presAssocID="{C4A9EDC2-A8AB-4979-A248-549558517B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681A12F-AFF4-4539-846E-25EDEA6C9D71}" srcId="{BD62D21B-C20F-4E82-86E0-C02B20DFF2E1}" destId="{C4A9EDC2-A8AB-4979-A248-549558517B7F}" srcOrd="2" destOrd="0" parTransId="{B47C7B26-5BB2-45BF-846B-BAA8C864FB0B}" sibTransId="{19B63188-5213-4C65-881E-6927CC547CEB}"/>
    <dgm:cxn modelId="{AE563E2B-BF76-4F41-86F6-A26EACFB4BAB}" type="presOf" srcId="{861EE7DB-7D7B-4713-A6BD-E018785F015F}" destId="{9A5A4813-2075-45CD-B9EF-AF672DECDB8D}" srcOrd="0" destOrd="6" presId="urn:microsoft.com/office/officeart/2005/8/layout/hList1"/>
    <dgm:cxn modelId="{E53B4742-B48D-4588-B8E8-E3992D0B6BAC}" srcId="{FBD87AEA-4197-40FD-BC55-304E946F579A}" destId="{37AA5FE4-31FC-480E-912C-A42A2BE34FE4}" srcOrd="0" destOrd="0" parTransId="{8254C932-98A3-433F-9352-D178C5EF0F4A}" sibTransId="{3254ADF9-9B53-475F-9B07-1A661FB1A27A}"/>
    <dgm:cxn modelId="{8653F91B-6A9F-460E-979B-9E992BB2EEC6}" srcId="{B74870D5-ECF4-4461-98B9-9391E8416E05}" destId="{3E0A9832-9B94-4C80-AAE1-23C45ED7432B}" srcOrd="1" destOrd="0" parTransId="{ABACF42A-1723-46A3-9C62-46785D490978}" sibTransId="{420D78FA-6F61-44C2-9033-9A9AC7704150}"/>
    <dgm:cxn modelId="{0DD2637A-1DD1-4D65-A401-FB2EA80391D6}" type="presOf" srcId="{FBD87AEA-4197-40FD-BC55-304E946F579A}" destId="{20B262A9-D1EF-4841-B467-589D235876F4}" srcOrd="0" destOrd="0" presId="urn:microsoft.com/office/officeart/2005/8/layout/hList1"/>
    <dgm:cxn modelId="{00BEFE32-FE2D-4844-B6AC-86FBBC8DC89B}" srcId="{C4A9EDC2-A8AB-4979-A248-549558517B7F}" destId="{861EE7DB-7D7B-4713-A6BD-E018785F015F}" srcOrd="6" destOrd="0" parTransId="{B7C1A2F2-F971-4CE3-A6AC-AA5DBC6C9FBE}" sibTransId="{2A6EAF33-647B-4D2E-8503-034C3C709FC9}"/>
    <dgm:cxn modelId="{49EA8938-5DDA-479D-AF52-D1024BF7464F}" srcId="{C4A9EDC2-A8AB-4979-A248-549558517B7F}" destId="{B2621B84-8FB3-410C-8670-634A2D548D27}" srcOrd="2" destOrd="0" parTransId="{F4CB4A3D-FE68-44D7-ACD2-1864D9904440}" sibTransId="{3B5F78F0-3283-41E7-854A-DD70197CA55A}"/>
    <dgm:cxn modelId="{114E32C2-EA8E-4B9F-AD0E-2584648C9E0C}" srcId="{B74870D5-ECF4-4461-98B9-9391E8416E05}" destId="{185B4CD5-D52E-4D37-8485-92CB2F400B80}" srcOrd="4" destOrd="0" parTransId="{89DD101B-6428-4F60-B308-F149B675F978}" sibTransId="{FFCD4D7E-1B3E-4850-BF67-8DBB0C57D5B9}"/>
    <dgm:cxn modelId="{7E82B862-D506-4041-89BB-6F2D6DA80971}" type="presOf" srcId="{D7FF7A63-2F8E-4B42-AB48-678B051BB7B6}" destId="{A4D9C9E4-9A6F-4F2E-8E67-F38DA5FB43B2}" srcOrd="0" destOrd="8" presId="urn:microsoft.com/office/officeart/2005/8/layout/hList1"/>
    <dgm:cxn modelId="{F26D2F9E-E7AA-4322-8859-247E6296C92C}" srcId="{C4A9EDC2-A8AB-4979-A248-549558517B7F}" destId="{E29CAFDA-CE08-49EC-9FDD-004702A232A5}" srcOrd="5" destOrd="0" parTransId="{4578C779-43AC-4EEB-A9A0-F94ED38088E6}" sibTransId="{07F6CA2B-5617-4608-AD3D-9C9F0312D5E5}"/>
    <dgm:cxn modelId="{E40F4DF4-10B8-4F61-91D6-ACEC54C4E496}" srcId="{C4A9EDC2-A8AB-4979-A248-549558517B7F}" destId="{1F59B6D8-0908-401D-A415-20397CF92E07}" srcOrd="7" destOrd="0" parTransId="{2CEBA833-A7A8-403E-87F9-6022C598F225}" sibTransId="{B621B2E8-B123-446F-B10A-517131636741}"/>
    <dgm:cxn modelId="{9078811D-E319-413B-BD9A-405E991B2CAF}" srcId="{BD62D21B-C20F-4E82-86E0-C02B20DFF2E1}" destId="{B74870D5-ECF4-4461-98B9-9391E8416E05}" srcOrd="0" destOrd="0" parTransId="{E0566F5A-DEB0-4933-BF1A-4404D6B27A93}" sibTransId="{CD84889C-03F1-4B4D-B18D-A1BBE48F37FE}"/>
    <dgm:cxn modelId="{1C27A24B-CF94-4B1D-A003-FA93FB0ED849}" srcId="{BD62D21B-C20F-4E82-86E0-C02B20DFF2E1}" destId="{FBD87AEA-4197-40FD-BC55-304E946F579A}" srcOrd="1" destOrd="0" parTransId="{6D65F10B-EFA7-4F6D-B4F6-93BF1529DE00}" sibTransId="{A3CB10FF-88D0-4438-A60B-06B8DE04EE7F}"/>
    <dgm:cxn modelId="{74D367AF-A2C1-43D1-B7C7-0CFBD53079DC}" type="presOf" srcId="{C7071F75-27B1-48B6-81EA-96FA0D702EE6}" destId="{A4D9C9E4-9A6F-4F2E-8E67-F38DA5FB43B2}" srcOrd="0" destOrd="3" presId="urn:microsoft.com/office/officeart/2005/8/layout/hList1"/>
    <dgm:cxn modelId="{B34C280E-F748-4C4A-B933-0A35AA0F2D77}" type="presOf" srcId="{C4AD802B-8117-4A34-B725-FC71C61CECBA}" destId="{2075F659-592B-4017-A5EF-3ED8D412B674}" srcOrd="0" destOrd="1" presId="urn:microsoft.com/office/officeart/2005/8/layout/hList1"/>
    <dgm:cxn modelId="{FCF3E106-F033-4ACE-8BC6-4C4BE7309A3B}" type="presOf" srcId="{0FD40AD7-67D3-4C4B-BF05-81BED304C790}" destId="{A4D9C9E4-9A6F-4F2E-8E67-F38DA5FB43B2}" srcOrd="0" destOrd="6" presId="urn:microsoft.com/office/officeart/2005/8/layout/hList1"/>
    <dgm:cxn modelId="{6E9B03C0-420E-4BC1-83CE-43FE752ADAFA}" type="presOf" srcId="{E29CAFDA-CE08-49EC-9FDD-004702A232A5}" destId="{9A5A4813-2075-45CD-B9EF-AF672DECDB8D}" srcOrd="0" destOrd="5" presId="urn:microsoft.com/office/officeart/2005/8/layout/hList1"/>
    <dgm:cxn modelId="{965A2913-FC35-4BDD-8C01-0A9EBD097073}" srcId="{B74870D5-ECF4-4461-98B9-9391E8416E05}" destId="{D7FF7A63-2F8E-4B42-AB48-678B051BB7B6}" srcOrd="8" destOrd="0" parTransId="{EBB57BF8-E5E5-4CEC-800E-347F93198AD3}" sibTransId="{83F1AD47-06D0-444A-A055-58A88922007E}"/>
    <dgm:cxn modelId="{FC8EC7DD-148C-4EA6-A1C2-C24C4C22881A}" type="presOf" srcId="{AA980F05-A925-4C5E-902C-235BD9044099}" destId="{A4D9C9E4-9A6F-4F2E-8E67-F38DA5FB43B2}" srcOrd="0" destOrd="0" presId="urn:microsoft.com/office/officeart/2005/8/layout/hList1"/>
    <dgm:cxn modelId="{A8EE4A80-1BFF-4F1A-9565-020E63BF3654}" srcId="{B74870D5-ECF4-4461-98B9-9391E8416E05}" destId="{0FD40AD7-67D3-4C4B-BF05-81BED304C790}" srcOrd="6" destOrd="0" parTransId="{10E38583-8F7A-4AB2-9240-0E28FF3A555B}" sibTransId="{E268F766-0DE3-4796-9787-EB84C152C249}"/>
    <dgm:cxn modelId="{CACF9F16-9F75-44F7-A140-E59BA0C1C924}" srcId="{B74870D5-ECF4-4461-98B9-9391E8416E05}" destId="{403C97E0-2601-4C60-A9E7-B65CB75E73E0}" srcOrd="2" destOrd="0" parTransId="{8AE6F272-EF3C-4EF3-9234-E3EE9CA046EF}" sibTransId="{00EDC2A2-9CFF-4C2A-860F-A49F6167762C}"/>
    <dgm:cxn modelId="{E96BCBEE-1FBE-46A6-B4E3-EA9E5DE1E864}" srcId="{FBD87AEA-4197-40FD-BC55-304E946F579A}" destId="{C4AD802B-8117-4A34-B725-FC71C61CECBA}" srcOrd="1" destOrd="0" parTransId="{7C1746D2-52A1-4574-A119-AF71B6E53CE9}" sibTransId="{2E364B4F-866A-4B9F-B9FD-C8F23CFC6D60}"/>
    <dgm:cxn modelId="{B634A4C9-5286-4D41-B7D0-B963997E8A38}" type="presOf" srcId="{69B66934-D33B-4D84-A305-7CE4C0C4A0E9}" destId="{9A5A4813-2075-45CD-B9EF-AF672DECDB8D}" srcOrd="0" destOrd="4" presId="urn:microsoft.com/office/officeart/2005/8/layout/hList1"/>
    <dgm:cxn modelId="{7595F535-C7D1-4E65-A577-65B6637FEBFF}" type="presOf" srcId="{5680491B-6D53-49F3-B5A8-753A0207FBF7}" destId="{9A5A4813-2075-45CD-B9EF-AF672DECDB8D}" srcOrd="0" destOrd="0" presId="urn:microsoft.com/office/officeart/2005/8/layout/hList1"/>
    <dgm:cxn modelId="{88AC5C22-E8B4-4D3C-8E79-94B392585338}" type="presOf" srcId="{403C97E0-2601-4C60-A9E7-B65CB75E73E0}" destId="{A4D9C9E4-9A6F-4F2E-8E67-F38DA5FB43B2}" srcOrd="0" destOrd="2" presId="urn:microsoft.com/office/officeart/2005/8/layout/hList1"/>
    <dgm:cxn modelId="{C73EEFF5-A1B0-4241-B580-DFD2F37AFD7D}" type="presOf" srcId="{167C9463-F890-41F7-A6B2-FE041C23CE9B}" destId="{9A5A4813-2075-45CD-B9EF-AF672DECDB8D}" srcOrd="0" destOrd="8" presId="urn:microsoft.com/office/officeart/2005/8/layout/hList1"/>
    <dgm:cxn modelId="{7300FEBF-E943-4A7A-9A07-921EDE4ED77A}" srcId="{C4A9EDC2-A8AB-4979-A248-549558517B7F}" destId="{3675641E-6CD3-4F8C-B012-553301F1919E}" srcOrd="1" destOrd="0" parTransId="{BF0C7443-B918-4A9D-8E0B-90197834FB01}" sibTransId="{9B517B67-3B3D-47D1-89F0-A23792E35CA4}"/>
    <dgm:cxn modelId="{A8004980-F1D0-43AF-BB68-42A9448C5D03}" type="presOf" srcId="{3675641E-6CD3-4F8C-B012-553301F1919E}" destId="{9A5A4813-2075-45CD-B9EF-AF672DECDB8D}" srcOrd="0" destOrd="1" presId="urn:microsoft.com/office/officeart/2005/8/layout/hList1"/>
    <dgm:cxn modelId="{B686994D-343F-4540-9266-A2BD1AB85AC3}" type="presOf" srcId="{185B4CD5-D52E-4D37-8485-92CB2F400B80}" destId="{A4D9C9E4-9A6F-4F2E-8E67-F38DA5FB43B2}" srcOrd="0" destOrd="4" presId="urn:microsoft.com/office/officeart/2005/8/layout/hList1"/>
    <dgm:cxn modelId="{D34A6137-64D9-48CE-A52C-A5C095CF057C}" type="presOf" srcId="{3E0A9832-9B94-4C80-AAE1-23C45ED7432B}" destId="{A4D9C9E4-9A6F-4F2E-8E67-F38DA5FB43B2}" srcOrd="0" destOrd="1" presId="urn:microsoft.com/office/officeart/2005/8/layout/hList1"/>
    <dgm:cxn modelId="{73716669-DBB2-4258-AE5A-8732BEFA3CCE}" type="presOf" srcId="{37AA5FE4-31FC-480E-912C-A42A2BE34FE4}" destId="{2075F659-592B-4017-A5EF-3ED8D412B674}" srcOrd="0" destOrd="0" presId="urn:microsoft.com/office/officeart/2005/8/layout/hList1"/>
    <dgm:cxn modelId="{8513AA8B-94C9-4896-A2A7-1A5613F636CE}" type="presOf" srcId="{B74870D5-ECF4-4461-98B9-9391E8416E05}" destId="{BFCA6DF6-6C12-4FF3-B320-E83F6E9D78D7}" srcOrd="0" destOrd="0" presId="urn:microsoft.com/office/officeart/2005/8/layout/hList1"/>
    <dgm:cxn modelId="{FB6817E9-868F-4C0F-943D-C37CD42122E8}" type="presOf" srcId="{C1D6EF1F-E0D8-4707-A5D7-0C92ABEE69CC}" destId="{A4D9C9E4-9A6F-4F2E-8E67-F38DA5FB43B2}" srcOrd="0" destOrd="5" presId="urn:microsoft.com/office/officeart/2005/8/layout/hList1"/>
    <dgm:cxn modelId="{EB89E40E-EC21-4BBA-9304-C91083A57389}" srcId="{B74870D5-ECF4-4461-98B9-9391E8416E05}" destId="{AA980F05-A925-4C5E-902C-235BD9044099}" srcOrd="0" destOrd="0" parTransId="{6E28E4CA-087C-4FDE-BEBE-9E09EB81E4D5}" sibTransId="{3C35E77F-AAFF-47EA-B5F1-013FA0353D91}"/>
    <dgm:cxn modelId="{ACF62A64-F17D-48BA-B973-A8D993803436}" srcId="{B74870D5-ECF4-4461-98B9-9391E8416E05}" destId="{C1D6EF1F-E0D8-4707-A5D7-0C92ABEE69CC}" srcOrd="5" destOrd="0" parTransId="{8783FD6B-859A-4209-96D2-D230DECE3BC3}" sibTransId="{C52B76A9-3940-453A-B9AB-21ACE27B3668}"/>
    <dgm:cxn modelId="{C460AC8E-8795-4AF6-9CF3-388E2CCD51AA}" srcId="{C4A9EDC2-A8AB-4979-A248-549558517B7F}" destId="{167C9463-F890-41F7-A6B2-FE041C23CE9B}" srcOrd="8" destOrd="0" parTransId="{935454D3-37EF-44F5-98F7-41196BD2FB5A}" sibTransId="{D902DDCB-D6BD-4CF0-AAC3-8F1C0B46CC84}"/>
    <dgm:cxn modelId="{CE2188E0-36C9-41E1-88E3-9EF544D71111}" type="presOf" srcId="{B2621B84-8FB3-410C-8670-634A2D548D27}" destId="{9A5A4813-2075-45CD-B9EF-AF672DECDB8D}" srcOrd="0" destOrd="2" presId="urn:microsoft.com/office/officeart/2005/8/layout/hList1"/>
    <dgm:cxn modelId="{99287DD1-5FFC-4048-9B56-DF9AD945F2E4}" type="presOf" srcId="{E7A3A731-8AA9-43DB-AD05-D3242C1272FF}" destId="{A4D9C9E4-9A6F-4F2E-8E67-F38DA5FB43B2}" srcOrd="0" destOrd="7" presId="urn:microsoft.com/office/officeart/2005/8/layout/hList1"/>
    <dgm:cxn modelId="{BB4C3BDA-8972-4C71-A880-A26A2796ECCC}" srcId="{B74870D5-ECF4-4461-98B9-9391E8416E05}" destId="{C7071F75-27B1-48B6-81EA-96FA0D702EE6}" srcOrd="3" destOrd="0" parTransId="{25126B95-0D4D-48D3-ACA7-A90E3E773953}" sibTransId="{3AA0A6D3-C9EA-4AA7-B149-C6150B2FC93D}"/>
    <dgm:cxn modelId="{13E737A9-B7AD-4278-BF17-AD821F91AAD0}" srcId="{C4A9EDC2-A8AB-4979-A248-549558517B7F}" destId="{5680491B-6D53-49F3-B5A8-753A0207FBF7}" srcOrd="0" destOrd="0" parTransId="{F407EFA1-58FC-47A3-9828-A5DFBEE7C611}" sibTransId="{E8643B02-7DF5-40DD-99A1-6789C71AB31D}"/>
    <dgm:cxn modelId="{CDF30159-1805-4325-BCBC-F0C2ED02BDC3}" srcId="{C4A9EDC2-A8AB-4979-A248-549558517B7F}" destId="{F5FDA82A-F803-4B3E-AF92-694DF7F321A3}" srcOrd="3" destOrd="0" parTransId="{AEA2E6D9-6162-4ADE-A4D0-C61BA7FDA566}" sibTransId="{C7220462-5CE1-4320-BB1C-4A99839C071E}"/>
    <dgm:cxn modelId="{4CAC600B-340D-4B2A-9740-6A04354D1B5E}" type="presOf" srcId="{F5FDA82A-F803-4B3E-AF92-694DF7F321A3}" destId="{9A5A4813-2075-45CD-B9EF-AF672DECDB8D}" srcOrd="0" destOrd="3" presId="urn:microsoft.com/office/officeart/2005/8/layout/hList1"/>
    <dgm:cxn modelId="{759A27F9-E672-4DAF-A4F1-B46B9662D546}" srcId="{B74870D5-ECF4-4461-98B9-9391E8416E05}" destId="{E7A3A731-8AA9-43DB-AD05-D3242C1272FF}" srcOrd="7" destOrd="0" parTransId="{48A2D167-DE74-4C16-9701-B6BB270D4ACA}" sibTransId="{F3421F3B-751F-4FA8-B77E-599E24CF41BC}"/>
    <dgm:cxn modelId="{3FA1661C-10AF-4D03-87EA-D2469627DEB3}" type="presOf" srcId="{1F59B6D8-0908-401D-A415-20397CF92E07}" destId="{9A5A4813-2075-45CD-B9EF-AF672DECDB8D}" srcOrd="0" destOrd="7" presId="urn:microsoft.com/office/officeart/2005/8/layout/hList1"/>
    <dgm:cxn modelId="{0FFC23DB-4132-43F9-B9CC-D2B73FEB7AD7}" type="presOf" srcId="{BD62D21B-C20F-4E82-86E0-C02B20DFF2E1}" destId="{97797D05-6C2D-4AFF-9C6E-A63F69FAB19A}" srcOrd="0" destOrd="0" presId="urn:microsoft.com/office/officeart/2005/8/layout/hList1"/>
    <dgm:cxn modelId="{E42A1C93-64C3-4D3B-AC5B-ADBB4D801F01}" srcId="{C4A9EDC2-A8AB-4979-A248-549558517B7F}" destId="{69B66934-D33B-4D84-A305-7CE4C0C4A0E9}" srcOrd="4" destOrd="0" parTransId="{AB67D2E7-DDEC-44A6-9F41-1007BEAF3D8C}" sibTransId="{CA930F6A-11CB-4DC1-9565-D0058135B921}"/>
    <dgm:cxn modelId="{7AF983F0-E4E3-4B8D-8601-04DD376B3B91}" type="presOf" srcId="{C4A9EDC2-A8AB-4979-A248-549558517B7F}" destId="{975E51F7-B287-4936-B0F4-832D6F939E2D}" srcOrd="0" destOrd="0" presId="urn:microsoft.com/office/officeart/2005/8/layout/hList1"/>
    <dgm:cxn modelId="{E4B68191-6350-49CF-A7BB-12AC89907EF8}" type="presParOf" srcId="{97797D05-6C2D-4AFF-9C6E-A63F69FAB19A}" destId="{C02E8BAF-B0D9-4542-A6E6-7D567517497D}" srcOrd="0" destOrd="0" presId="urn:microsoft.com/office/officeart/2005/8/layout/hList1"/>
    <dgm:cxn modelId="{CF9F0F73-869F-4394-ABB1-5917704CD912}" type="presParOf" srcId="{C02E8BAF-B0D9-4542-A6E6-7D567517497D}" destId="{BFCA6DF6-6C12-4FF3-B320-E83F6E9D78D7}" srcOrd="0" destOrd="0" presId="urn:microsoft.com/office/officeart/2005/8/layout/hList1"/>
    <dgm:cxn modelId="{85D2C16E-5572-4EB9-802D-ABFF56938E2B}" type="presParOf" srcId="{C02E8BAF-B0D9-4542-A6E6-7D567517497D}" destId="{A4D9C9E4-9A6F-4F2E-8E67-F38DA5FB43B2}" srcOrd="1" destOrd="0" presId="urn:microsoft.com/office/officeart/2005/8/layout/hList1"/>
    <dgm:cxn modelId="{0F25D2D7-7428-4AE4-9342-97C2170E23A6}" type="presParOf" srcId="{97797D05-6C2D-4AFF-9C6E-A63F69FAB19A}" destId="{91AC52A4-67EA-4C23-8EA4-A24B2568A7BB}" srcOrd="1" destOrd="0" presId="urn:microsoft.com/office/officeart/2005/8/layout/hList1"/>
    <dgm:cxn modelId="{74B2B8DD-154A-4314-988D-6755C9BA90B7}" type="presParOf" srcId="{97797D05-6C2D-4AFF-9C6E-A63F69FAB19A}" destId="{57BC397A-7F80-4F9E-B742-8F40CDA5CFD9}" srcOrd="2" destOrd="0" presId="urn:microsoft.com/office/officeart/2005/8/layout/hList1"/>
    <dgm:cxn modelId="{BA4BACD3-11F7-4C5F-915B-1D5C4D3032CA}" type="presParOf" srcId="{57BC397A-7F80-4F9E-B742-8F40CDA5CFD9}" destId="{20B262A9-D1EF-4841-B467-589D235876F4}" srcOrd="0" destOrd="0" presId="urn:microsoft.com/office/officeart/2005/8/layout/hList1"/>
    <dgm:cxn modelId="{152C89A0-A228-4BC8-8191-56410661E2EE}" type="presParOf" srcId="{57BC397A-7F80-4F9E-B742-8F40CDA5CFD9}" destId="{2075F659-592B-4017-A5EF-3ED8D412B674}" srcOrd="1" destOrd="0" presId="urn:microsoft.com/office/officeart/2005/8/layout/hList1"/>
    <dgm:cxn modelId="{BBD00D4A-C490-4757-B53C-C02F75A91913}" type="presParOf" srcId="{97797D05-6C2D-4AFF-9C6E-A63F69FAB19A}" destId="{AFBF6ACA-A8E9-452B-A083-1A8B4AFEFCC7}" srcOrd="3" destOrd="0" presId="urn:microsoft.com/office/officeart/2005/8/layout/hList1"/>
    <dgm:cxn modelId="{715C34E0-ACD6-408A-9A9E-1F2B3E250711}" type="presParOf" srcId="{97797D05-6C2D-4AFF-9C6E-A63F69FAB19A}" destId="{85D6C22D-9D69-49C0-BB58-F9579A6806E9}" srcOrd="4" destOrd="0" presId="urn:microsoft.com/office/officeart/2005/8/layout/hList1"/>
    <dgm:cxn modelId="{09EF9022-0E5C-4F3C-802A-B9FE8D49F73A}" type="presParOf" srcId="{85D6C22D-9D69-49C0-BB58-F9579A6806E9}" destId="{975E51F7-B287-4936-B0F4-832D6F939E2D}" srcOrd="0" destOrd="0" presId="urn:microsoft.com/office/officeart/2005/8/layout/hList1"/>
    <dgm:cxn modelId="{B2F7DF08-0D23-41DC-BFC8-466970F2A3FD}" type="presParOf" srcId="{85D6C22D-9D69-49C0-BB58-F9579A6806E9}" destId="{9A5A4813-2075-45CD-B9EF-AF672DECDB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E7A92-9838-4995-AC24-84D8D1E2ED08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E3509894-97F6-4825-8C5F-FBFC5CC4DE78}">
      <dgm:prSet phldrT="[文本]"/>
      <dgm:spPr/>
      <dgm:t>
        <a:bodyPr/>
        <a:lstStyle/>
        <a:p>
          <a:r>
            <a:rPr lang="zh-CN" altLang="en-US" dirty="0" smtClean="0"/>
            <a:t>格式化</a:t>
          </a:r>
          <a:r>
            <a:rPr lang="en-US" altLang="zh-CN" dirty="0" smtClean="0"/>
            <a:t>HTML</a:t>
          </a:r>
          <a:r>
            <a:rPr lang="zh-CN" altLang="en-US" dirty="0" smtClean="0"/>
            <a:t>源码匹配</a:t>
          </a:r>
          <a:r>
            <a:rPr lang="en-US" altLang="zh-CN" dirty="0" smtClean="0"/>
            <a:t>+</a:t>
          </a:r>
          <a:r>
            <a:rPr lang="zh-CN" altLang="en-US" dirty="0" smtClean="0"/>
            <a:t>抽取</a:t>
          </a:r>
          <a:endParaRPr lang="zh-CN" altLang="en-US" dirty="0"/>
        </a:p>
      </dgm:t>
    </dgm:pt>
    <dgm:pt modelId="{0BE62C68-89BB-4C2D-A539-4B011B09722D}" type="parTrans" cxnId="{E5BA4DB4-1985-4EB4-A72D-9C563E83513E}">
      <dgm:prSet/>
      <dgm:spPr/>
      <dgm:t>
        <a:bodyPr/>
        <a:lstStyle/>
        <a:p>
          <a:endParaRPr lang="zh-CN" altLang="en-US"/>
        </a:p>
      </dgm:t>
    </dgm:pt>
    <dgm:pt modelId="{1D17A3C6-6CB0-4472-BA2A-B3DF444BEA43}" type="sibTrans" cxnId="{E5BA4DB4-1985-4EB4-A72D-9C563E83513E}">
      <dgm:prSet/>
      <dgm:spPr/>
      <dgm:t>
        <a:bodyPr/>
        <a:lstStyle/>
        <a:p>
          <a:endParaRPr lang="zh-CN" altLang="en-US"/>
        </a:p>
      </dgm:t>
    </dgm:pt>
    <dgm:pt modelId="{088C077F-E2B6-4A2C-8F3E-09EE8402C507}">
      <dgm:prSet phldrT="[文本]"/>
      <dgm:spPr/>
      <dgm:t>
        <a:bodyPr/>
        <a:lstStyle/>
        <a:p>
          <a:r>
            <a:rPr lang="zh-CN" altLang="en-US" dirty="0" smtClean="0"/>
            <a:t>格式化</a:t>
          </a:r>
          <a:r>
            <a:rPr lang="en-US" altLang="zh-CN" dirty="0" err="1" smtClean="0"/>
            <a:t>url</a:t>
          </a:r>
          <a:r>
            <a:rPr lang="zh-CN" altLang="en-US" dirty="0" smtClean="0"/>
            <a:t>访问</a:t>
          </a:r>
          <a:endParaRPr lang="zh-CN" altLang="en-US" dirty="0"/>
        </a:p>
      </dgm:t>
    </dgm:pt>
    <dgm:pt modelId="{7BF0E77D-F480-483F-9D48-2ADA5EE285D4}" type="parTrans" cxnId="{7F5105CB-05F3-4E66-8F79-5A258E9833C8}">
      <dgm:prSet/>
      <dgm:spPr/>
      <dgm:t>
        <a:bodyPr/>
        <a:lstStyle/>
        <a:p>
          <a:endParaRPr lang="zh-CN" altLang="en-US"/>
        </a:p>
      </dgm:t>
    </dgm:pt>
    <dgm:pt modelId="{C7D0DB1C-37FC-4380-BF53-3D96725C9E0A}" type="sibTrans" cxnId="{7F5105CB-05F3-4E66-8F79-5A258E9833C8}">
      <dgm:prSet/>
      <dgm:spPr/>
      <dgm:t>
        <a:bodyPr/>
        <a:lstStyle/>
        <a:p>
          <a:endParaRPr lang="zh-CN" altLang="en-US"/>
        </a:p>
      </dgm:t>
    </dgm:pt>
    <dgm:pt modelId="{95B6B307-2470-4AA6-94B8-8EFA085662AF}">
      <dgm:prSet phldrT="[文本]"/>
      <dgm:spPr/>
      <dgm:t>
        <a:bodyPr/>
        <a:lstStyle/>
        <a:p>
          <a:r>
            <a:rPr lang="zh-CN" altLang="en-US" dirty="0" smtClean="0"/>
            <a:t>表单模拟登录</a:t>
          </a:r>
          <a:endParaRPr lang="zh-CN" altLang="en-US" dirty="0"/>
        </a:p>
      </dgm:t>
    </dgm:pt>
    <dgm:pt modelId="{E5C9DF24-08CE-48A9-858B-2414F5AA1323}" type="parTrans" cxnId="{399BE2BB-E045-4430-8854-A3152064DAE4}">
      <dgm:prSet/>
      <dgm:spPr/>
      <dgm:t>
        <a:bodyPr/>
        <a:lstStyle/>
        <a:p>
          <a:endParaRPr lang="zh-CN" altLang="en-US"/>
        </a:p>
      </dgm:t>
    </dgm:pt>
    <dgm:pt modelId="{2F5D68A8-FFD3-4224-AF35-86C93E592504}" type="sibTrans" cxnId="{399BE2BB-E045-4430-8854-A3152064DAE4}">
      <dgm:prSet/>
      <dgm:spPr/>
      <dgm:t>
        <a:bodyPr/>
        <a:lstStyle/>
        <a:p>
          <a:endParaRPr lang="zh-CN" altLang="en-US"/>
        </a:p>
      </dgm:t>
    </dgm:pt>
    <dgm:pt modelId="{2EE60D3D-A565-4899-A76A-D59CBE249570}" type="pres">
      <dgm:prSet presAssocID="{80DE7A92-9838-4995-AC24-84D8D1E2ED0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0661994-9D40-49A3-9C25-FC1C670A684A}" type="pres">
      <dgm:prSet presAssocID="{E3509894-97F6-4825-8C5F-FBFC5CC4DE7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62F67C-EF65-4A0A-9F75-1ADE0244BF39}" type="pres">
      <dgm:prSet presAssocID="{E3509894-97F6-4825-8C5F-FBFC5CC4DE78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3CEFA0E7-A2B2-46CD-AB78-37D467333BBE}" type="pres">
      <dgm:prSet presAssocID="{E3509894-97F6-4825-8C5F-FBFC5CC4DE78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F84B24A5-B454-4286-B40A-41BB7898E797}" type="pres">
      <dgm:prSet presAssocID="{088C077F-E2B6-4A2C-8F3E-09EE8402C5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1B2591-DD16-43A7-A5E0-CD95A9315977}" type="pres">
      <dgm:prSet presAssocID="{088C077F-E2B6-4A2C-8F3E-09EE8402C507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D9950CB5-657E-4CC7-B856-D31E09BDE50F}" type="pres">
      <dgm:prSet presAssocID="{088C077F-E2B6-4A2C-8F3E-09EE8402C507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5E8E5C25-AC64-41B4-80DE-7967084A472B}" type="pres">
      <dgm:prSet presAssocID="{95B6B307-2470-4AA6-94B8-8EFA085662AF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791AEC36-3402-4EE7-B676-B49A8AC8D987}" type="pres">
      <dgm:prSet presAssocID="{95B6B307-2470-4AA6-94B8-8EFA085662A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1C1865-63EA-46B7-B5A5-2DAB301F0221}" type="pres">
      <dgm:prSet presAssocID="{95B6B307-2470-4AA6-94B8-8EFA085662AF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2B2A4AB7-205D-464F-A44C-88A40BACBA1D}" type="pres">
      <dgm:prSet presAssocID="{95B6B307-2470-4AA6-94B8-8EFA085662AF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5137894A-AE01-422B-B785-D207ED6A2CDD}" type="pres">
      <dgm:prSet presAssocID="{1D17A3C6-6CB0-4472-BA2A-B3DF444BEA43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D88187D6-B5D7-441C-80C4-DC65712ED7A4}" type="pres">
      <dgm:prSet presAssocID="{C7D0DB1C-37FC-4380-BF53-3D96725C9E0A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3C3CE563-8BC1-42FD-9B5B-351BC041F76C}" type="pres">
      <dgm:prSet presAssocID="{2F5D68A8-FFD3-4224-AF35-86C93E592504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E5BA4DB4-1985-4EB4-A72D-9C563E83513E}" srcId="{80DE7A92-9838-4995-AC24-84D8D1E2ED08}" destId="{E3509894-97F6-4825-8C5F-FBFC5CC4DE78}" srcOrd="0" destOrd="0" parTransId="{0BE62C68-89BB-4C2D-A539-4B011B09722D}" sibTransId="{1D17A3C6-6CB0-4472-BA2A-B3DF444BEA43}"/>
    <dgm:cxn modelId="{C8043EB0-20C7-48C4-8C6C-25C5CED1B74C}" type="presOf" srcId="{E3509894-97F6-4825-8C5F-FBFC5CC4DE78}" destId="{3CEFA0E7-A2B2-46CD-AB78-37D467333BBE}" srcOrd="2" destOrd="0" presId="urn:microsoft.com/office/officeart/2005/8/layout/gear1"/>
    <dgm:cxn modelId="{7F5105CB-05F3-4E66-8F79-5A258E9833C8}" srcId="{80DE7A92-9838-4995-AC24-84D8D1E2ED08}" destId="{088C077F-E2B6-4A2C-8F3E-09EE8402C507}" srcOrd="1" destOrd="0" parTransId="{7BF0E77D-F480-483F-9D48-2ADA5EE285D4}" sibTransId="{C7D0DB1C-37FC-4380-BF53-3D96725C9E0A}"/>
    <dgm:cxn modelId="{113950AD-4A28-4C4A-8402-59CC4578A63C}" type="presOf" srcId="{95B6B307-2470-4AA6-94B8-8EFA085662AF}" destId="{2B2A4AB7-205D-464F-A44C-88A40BACBA1D}" srcOrd="3" destOrd="0" presId="urn:microsoft.com/office/officeart/2005/8/layout/gear1"/>
    <dgm:cxn modelId="{80740B4B-7EF6-4C4B-857B-5B9B1348ED15}" type="presOf" srcId="{E3509894-97F6-4825-8C5F-FBFC5CC4DE78}" destId="{D562F67C-EF65-4A0A-9F75-1ADE0244BF39}" srcOrd="1" destOrd="0" presId="urn:microsoft.com/office/officeart/2005/8/layout/gear1"/>
    <dgm:cxn modelId="{F3A675FF-1F93-49AB-B4C7-FB176B0DA419}" type="presOf" srcId="{80DE7A92-9838-4995-AC24-84D8D1E2ED08}" destId="{2EE60D3D-A565-4899-A76A-D59CBE249570}" srcOrd="0" destOrd="0" presId="urn:microsoft.com/office/officeart/2005/8/layout/gear1"/>
    <dgm:cxn modelId="{E8760A70-A5B2-463A-9BC9-C9BB5301F1F6}" type="presOf" srcId="{95B6B307-2470-4AA6-94B8-8EFA085662AF}" destId="{791AEC36-3402-4EE7-B676-B49A8AC8D987}" srcOrd="1" destOrd="0" presId="urn:microsoft.com/office/officeart/2005/8/layout/gear1"/>
    <dgm:cxn modelId="{DDD61CBA-0FD1-4404-8C7B-40EA01B522EA}" type="presOf" srcId="{088C077F-E2B6-4A2C-8F3E-09EE8402C507}" destId="{F84B24A5-B454-4286-B40A-41BB7898E797}" srcOrd="0" destOrd="0" presId="urn:microsoft.com/office/officeart/2005/8/layout/gear1"/>
    <dgm:cxn modelId="{165C5BE0-C441-45F4-9166-99AB7831B8E7}" type="presOf" srcId="{088C077F-E2B6-4A2C-8F3E-09EE8402C507}" destId="{761B2591-DD16-43A7-A5E0-CD95A9315977}" srcOrd="1" destOrd="0" presId="urn:microsoft.com/office/officeart/2005/8/layout/gear1"/>
    <dgm:cxn modelId="{4D1986A5-46FE-4FE4-BA07-A671218A2390}" type="presOf" srcId="{1D17A3C6-6CB0-4472-BA2A-B3DF444BEA43}" destId="{5137894A-AE01-422B-B785-D207ED6A2CDD}" srcOrd="0" destOrd="0" presId="urn:microsoft.com/office/officeart/2005/8/layout/gear1"/>
    <dgm:cxn modelId="{9453705C-94E2-4997-A639-2D9D98FA734B}" type="presOf" srcId="{E3509894-97F6-4825-8C5F-FBFC5CC4DE78}" destId="{D0661994-9D40-49A3-9C25-FC1C670A684A}" srcOrd="0" destOrd="0" presId="urn:microsoft.com/office/officeart/2005/8/layout/gear1"/>
    <dgm:cxn modelId="{CB118DEB-2B14-4036-825A-2045F10E7BB6}" type="presOf" srcId="{95B6B307-2470-4AA6-94B8-8EFA085662AF}" destId="{C01C1865-63EA-46B7-B5A5-2DAB301F0221}" srcOrd="2" destOrd="0" presId="urn:microsoft.com/office/officeart/2005/8/layout/gear1"/>
    <dgm:cxn modelId="{10CDA188-7F93-4652-A755-BD2878016061}" type="presOf" srcId="{95B6B307-2470-4AA6-94B8-8EFA085662AF}" destId="{5E8E5C25-AC64-41B4-80DE-7967084A472B}" srcOrd="0" destOrd="0" presId="urn:microsoft.com/office/officeart/2005/8/layout/gear1"/>
    <dgm:cxn modelId="{AF87D7A1-127B-4882-A8D8-A082AF8BDD67}" type="presOf" srcId="{C7D0DB1C-37FC-4380-BF53-3D96725C9E0A}" destId="{D88187D6-B5D7-441C-80C4-DC65712ED7A4}" srcOrd="0" destOrd="0" presId="urn:microsoft.com/office/officeart/2005/8/layout/gear1"/>
    <dgm:cxn modelId="{BCCBE074-94DD-4A81-935A-7E43444BABF6}" type="presOf" srcId="{088C077F-E2B6-4A2C-8F3E-09EE8402C507}" destId="{D9950CB5-657E-4CC7-B856-D31E09BDE50F}" srcOrd="2" destOrd="0" presId="urn:microsoft.com/office/officeart/2005/8/layout/gear1"/>
    <dgm:cxn modelId="{399BE2BB-E045-4430-8854-A3152064DAE4}" srcId="{80DE7A92-9838-4995-AC24-84D8D1E2ED08}" destId="{95B6B307-2470-4AA6-94B8-8EFA085662AF}" srcOrd="2" destOrd="0" parTransId="{E5C9DF24-08CE-48A9-858B-2414F5AA1323}" sibTransId="{2F5D68A8-FFD3-4224-AF35-86C93E592504}"/>
    <dgm:cxn modelId="{60C747EF-26FD-425B-8EE6-E5A6658E7139}" type="presOf" srcId="{2F5D68A8-FFD3-4224-AF35-86C93E592504}" destId="{3C3CE563-8BC1-42FD-9B5B-351BC041F76C}" srcOrd="0" destOrd="0" presId="urn:microsoft.com/office/officeart/2005/8/layout/gear1"/>
    <dgm:cxn modelId="{4C3A5A15-D767-4945-B0B0-15B88569139F}" type="presParOf" srcId="{2EE60D3D-A565-4899-A76A-D59CBE249570}" destId="{D0661994-9D40-49A3-9C25-FC1C670A684A}" srcOrd="0" destOrd="0" presId="urn:microsoft.com/office/officeart/2005/8/layout/gear1"/>
    <dgm:cxn modelId="{655CB94F-6395-4536-B380-EC3501BBD669}" type="presParOf" srcId="{2EE60D3D-A565-4899-A76A-D59CBE249570}" destId="{D562F67C-EF65-4A0A-9F75-1ADE0244BF39}" srcOrd="1" destOrd="0" presId="urn:microsoft.com/office/officeart/2005/8/layout/gear1"/>
    <dgm:cxn modelId="{839B0B48-8B91-4AFE-8DC0-457A13F4AB12}" type="presParOf" srcId="{2EE60D3D-A565-4899-A76A-D59CBE249570}" destId="{3CEFA0E7-A2B2-46CD-AB78-37D467333BBE}" srcOrd="2" destOrd="0" presId="urn:microsoft.com/office/officeart/2005/8/layout/gear1"/>
    <dgm:cxn modelId="{92BA15F5-8B8D-4194-8567-CB10AF94AA90}" type="presParOf" srcId="{2EE60D3D-A565-4899-A76A-D59CBE249570}" destId="{F84B24A5-B454-4286-B40A-41BB7898E797}" srcOrd="3" destOrd="0" presId="urn:microsoft.com/office/officeart/2005/8/layout/gear1"/>
    <dgm:cxn modelId="{CE2F9220-8D57-4B90-8EA1-310CEACB329A}" type="presParOf" srcId="{2EE60D3D-A565-4899-A76A-D59CBE249570}" destId="{761B2591-DD16-43A7-A5E0-CD95A9315977}" srcOrd="4" destOrd="0" presId="urn:microsoft.com/office/officeart/2005/8/layout/gear1"/>
    <dgm:cxn modelId="{4246E497-C0D1-4B7C-BDBB-262093C86ECA}" type="presParOf" srcId="{2EE60D3D-A565-4899-A76A-D59CBE249570}" destId="{D9950CB5-657E-4CC7-B856-D31E09BDE50F}" srcOrd="5" destOrd="0" presId="urn:microsoft.com/office/officeart/2005/8/layout/gear1"/>
    <dgm:cxn modelId="{7EF9042D-7BE8-43D2-BE91-F5AA8816B0BB}" type="presParOf" srcId="{2EE60D3D-A565-4899-A76A-D59CBE249570}" destId="{5E8E5C25-AC64-41B4-80DE-7967084A472B}" srcOrd="6" destOrd="0" presId="urn:microsoft.com/office/officeart/2005/8/layout/gear1"/>
    <dgm:cxn modelId="{817A83B9-3B6E-4F6F-8BC3-AE7E7F386BDD}" type="presParOf" srcId="{2EE60D3D-A565-4899-A76A-D59CBE249570}" destId="{791AEC36-3402-4EE7-B676-B49A8AC8D987}" srcOrd="7" destOrd="0" presId="urn:microsoft.com/office/officeart/2005/8/layout/gear1"/>
    <dgm:cxn modelId="{BCFA4177-0E01-49F9-9D6B-A1BCD75B1DC7}" type="presParOf" srcId="{2EE60D3D-A565-4899-A76A-D59CBE249570}" destId="{C01C1865-63EA-46B7-B5A5-2DAB301F0221}" srcOrd="8" destOrd="0" presId="urn:microsoft.com/office/officeart/2005/8/layout/gear1"/>
    <dgm:cxn modelId="{5AD5ED84-0EAC-4C0F-8D9A-2C679A56B7EF}" type="presParOf" srcId="{2EE60D3D-A565-4899-A76A-D59CBE249570}" destId="{2B2A4AB7-205D-464F-A44C-88A40BACBA1D}" srcOrd="9" destOrd="0" presId="urn:microsoft.com/office/officeart/2005/8/layout/gear1"/>
    <dgm:cxn modelId="{1DDEF154-7B43-4A80-928C-9958E464C145}" type="presParOf" srcId="{2EE60D3D-A565-4899-A76A-D59CBE249570}" destId="{5137894A-AE01-422B-B785-D207ED6A2CDD}" srcOrd="10" destOrd="0" presId="urn:microsoft.com/office/officeart/2005/8/layout/gear1"/>
    <dgm:cxn modelId="{93A9D5A1-7F8E-4119-9AD1-9B81CFBBC551}" type="presParOf" srcId="{2EE60D3D-A565-4899-A76A-D59CBE249570}" destId="{D88187D6-B5D7-441C-80C4-DC65712ED7A4}" srcOrd="11" destOrd="0" presId="urn:microsoft.com/office/officeart/2005/8/layout/gear1"/>
    <dgm:cxn modelId="{2E809614-260B-475A-AE0A-040C395D51A3}" type="presParOf" srcId="{2EE60D3D-A565-4899-A76A-D59CBE249570}" destId="{3C3CE563-8BC1-42FD-9B5B-351BC041F76C}" srcOrd="12" destOrd="0" presId="urn:microsoft.com/office/officeart/2005/8/layout/gear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2E436-11C8-4AF2-A357-C6F87F43D45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746ED79-3F85-4336-AD56-08664BE43C1B}">
      <dgm:prSet phldrT="[文本]"/>
      <dgm:spPr/>
      <dgm:t>
        <a:bodyPr/>
        <a:lstStyle/>
        <a:p>
          <a:r>
            <a:rPr lang="zh-CN" altLang="en-US" dirty="0" smtClean="0"/>
            <a:t>精心编辑</a:t>
          </a:r>
          <a:endParaRPr lang="en-US" altLang="zh-CN" dirty="0" smtClean="0"/>
        </a:p>
        <a:p>
          <a:r>
            <a:rPr lang="zh-CN" altLang="en-US" dirty="0" smtClean="0"/>
            <a:t>高质量微博</a:t>
          </a:r>
          <a:endParaRPr lang="zh-CN" altLang="en-US" dirty="0"/>
        </a:p>
      </dgm:t>
    </dgm:pt>
    <dgm:pt modelId="{858AFDC5-C5AE-4C0E-AC10-5D0FF2CEFB1A}" type="parTrans" cxnId="{73D45A76-4723-4022-9E58-0876C349ED6A}">
      <dgm:prSet/>
      <dgm:spPr/>
      <dgm:t>
        <a:bodyPr/>
        <a:lstStyle/>
        <a:p>
          <a:endParaRPr lang="zh-CN" altLang="en-US"/>
        </a:p>
      </dgm:t>
    </dgm:pt>
    <dgm:pt modelId="{A230712B-3A57-4841-92DB-196C485041A8}" type="sibTrans" cxnId="{73D45A76-4723-4022-9E58-0876C349ED6A}">
      <dgm:prSet/>
      <dgm:spPr/>
      <dgm:t>
        <a:bodyPr/>
        <a:lstStyle/>
        <a:p>
          <a:endParaRPr lang="zh-CN" altLang="en-US"/>
        </a:p>
      </dgm:t>
    </dgm:pt>
    <dgm:pt modelId="{AE144243-6137-49BC-B2C1-274193C0DE08}">
      <dgm:prSet phldrT="[文本]"/>
      <dgm:spPr/>
      <dgm:t>
        <a:bodyPr/>
        <a:lstStyle/>
        <a:p>
          <a:r>
            <a:rPr lang="zh-CN" altLang="en-US" dirty="0" smtClean="0"/>
            <a:t>结合媒体特色编辑精彩微博内容，引入图片、音频、视频等元素，吸引微博用户，积累粉丝。</a:t>
          </a:r>
          <a:endParaRPr lang="zh-CN" altLang="en-US" dirty="0"/>
        </a:p>
      </dgm:t>
    </dgm:pt>
    <dgm:pt modelId="{05E438BB-A457-4E54-93BE-2F9CF08AE8D9}" type="parTrans" cxnId="{572CE29E-CBC6-428B-AE1C-35D0D9799A67}">
      <dgm:prSet/>
      <dgm:spPr/>
      <dgm:t>
        <a:bodyPr/>
        <a:lstStyle/>
        <a:p>
          <a:endParaRPr lang="zh-CN" altLang="en-US"/>
        </a:p>
      </dgm:t>
    </dgm:pt>
    <dgm:pt modelId="{233CCD17-781D-4C1D-9837-E07576CB0BBE}" type="sibTrans" cxnId="{572CE29E-CBC6-428B-AE1C-35D0D9799A67}">
      <dgm:prSet/>
      <dgm:spPr/>
      <dgm:t>
        <a:bodyPr/>
        <a:lstStyle/>
        <a:p>
          <a:endParaRPr lang="zh-CN" altLang="en-US"/>
        </a:p>
      </dgm:t>
    </dgm:pt>
    <dgm:pt modelId="{5066FA64-D058-4876-BBA8-6BAE8B1185DB}">
      <dgm:prSet phldrT="[文本]"/>
      <dgm:spPr/>
      <dgm:t>
        <a:bodyPr/>
        <a:lstStyle/>
        <a:p>
          <a:r>
            <a:rPr lang="zh-CN" altLang="en-US" dirty="0" smtClean="0"/>
            <a:t>关注、转发高质量用户信息</a:t>
          </a:r>
          <a:endParaRPr lang="zh-CN" altLang="en-US" dirty="0"/>
        </a:p>
      </dgm:t>
    </dgm:pt>
    <dgm:pt modelId="{DBA6E623-C78F-4EE7-A9CD-F72B4C2F912D}" type="parTrans" cxnId="{34817344-1BDE-462A-A4A2-FA148A74CAB1}">
      <dgm:prSet/>
      <dgm:spPr/>
      <dgm:t>
        <a:bodyPr/>
        <a:lstStyle/>
        <a:p>
          <a:endParaRPr lang="zh-CN" altLang="en-US"/>
        </a:p>
      </dgm:t>
    </dgm:pt>
    <dgm:pt modelId="{DA0BBBEB-73CE-4D1E-9A6E-C667CBCC39FA}" type="sibTrans" cxnId="{34817344-1BDE-462A-A4A2-FA148A74CAB1}">
      <dgm:prSet/>
      <dgm:spPr/>
      <dgm:t>
        <a:bodyPr/>
        <a:lstStyle/>
        <a:p>
          <a:endParaRPr lang="zh-CN" altLang="en-US"/>
        </a:p>
      </dgm:t>
    </dgm:pt>
    <dgm:pt modelId="{06E26BC1-912C-42FB-9C3B-A71C5F591488}">
      <dgm:prSet phldrT="[文本]"/>
      <dgm:spPr/>
      <dgm:t>
        <a:bodyPr/>
        <a:lstStyle/>
        <a:p>
          <a:r>
            <a:rPr lang="zh-CN" altLang="en-US" dirty="0" smtClean="0"/>
            <a:t>转载高影响力微博账户对媒体积极的微博信息，借由源微博用户，相互提升影响力和传播范围。</a:t>
          </a:r>
          <a:endParaRPr lang="zh-CN" altLang="en-US" dirty="0"/>
        </a:p>
      </dgm:t>
    </dgm:pt>
    <dgm:pt modelId="{47C61C6A-AF1B-4F57-BEF6-5F6AE579A58A}" type="parTrans" cxnId="{345FD127-F1D2-43C8-8BA1-F4795611F378}">
      <dgm:prSet/>
      <dgm:spPr/>
      <dgm:t>
        <a:bodyPr/>
        <a:lstStyle/>
        <a:p>
          <a:endParaRPr lang="zh-CN" altLang="en-US"/>
        </a:p>
      </dgm:t>
    </dgm:pt>
    <dgm:pt modelId="{8FDDF40B-D7A1-4654-A44C-637486205272}" type="sibTrans" cxnId="{345FD127-F1D2-43C8-8BA1-F4795611F378}">
      <dgm:prSet/>
      <dgm:spPr/>
      <dgm:t>
        <a:bodyPr/>
        <a:lstStyle/>
        <a:p>
          <a:endParaRPr lang="zh-CN" altLang="en-US"/>
        </a:p>
      </dgm:t>
    </dgm:pt>
    <dgm:pt modelId="{F645E8C3-78E4-45D0-B5FD-BE6C6DAFE0F8}">
      <dgm:prSet phldrT="[文本]"/>
      <dgm:spPr/>
      <dgm:t>
        <a:bodyPr/>
        <a:lstStyle/>
        <a:p>
          <a:r>
            <a:rPr lang="zh-CN" altLang="en-US" dirty="0" smtClean="0"/>
            <a:t>引发热点话题和积极互动</a:t>
          </a:r>
          <a:endParaRPr lang="zh-CN" altLang="en-US" dirty="0"/>
        </a:p>
      </dgm:t>
    </dgm:pt>
    <dgm:pt modelId="{E74B35F0-FAF6-41EE-9404-2AF9F01593E4}" type="parTrans" cxnId="{8D07CBA7-6192-4EA1-B35C-05018816C2F8}">
      <dgm:prSet/>
      <dgm:spPr/>
      <dgm:t>
        <a:bodyPr/>
        <a:lstStyle/>
        <a:p>
          <a:endParaRPr lang="zh-CN" altLang="en-US"/>
        </a:p>
      </dgm:t>
    </dgm:pt>
    <dgm:pt modelId="{E2E4B6A8-3972-496C-9835-165A54850273}" type="sibTrans" cxnId="{8D07CBA7-6192-4EA1-B35C-05018816C2F8}">
      <dgm:prSet/>
      <dgm:spPr/>
      <dgm:t>
        <a:bodyPr/>
        <a:lstStyle/>
        <a:p>
          <a:endParaRPr lang="zh-CN" altLang="en-US"/>
        </a:p>
      </dgm:t>
    </dgm:pt>
    <dgm:pt modelId="{FA9210C8-DB9C-483E-9701-6560FC77DEA0}">
      <dgm:prSet phldrT="[文本]"/>
      <dgm:spPr/>
      <dgm:t>
        <a:bodyPr/>
        <a:lstStyle/>
        <a:p>
          <a:r>
            <a:rPr lang="zh-CN" altLang="en-US" dirty="0" smtClean="0"/>
            <a:t>主动引导微博用户对热点话题讨论互动，形成围观效应，进一步扩大媒体影响力。</a:t>
          </a:r>
          <a:endParaRPr lang="zh-CN" altLang="en-US" dirty="0"/>
        </a:p>
      </dgm:t>
    </dgm:pt>
    <dgm:pt modelId="{07FB3898-6DCE-4809-95D0-A16A59B05028}" type="parTrans" cxnId="{11B8F3A3-E925-4834-9577-C776365BD1FE}">
      <dgm:prSet/>
      <dgm:spPr/>
      <dgm:t>
        <a:bodyPr/>
        <a:lstStyle/>
        <a:p>
          <a:endParaRPr lang="zh-CN" altLang="en-US"/>
        </a:p>
      </dgm:t>
    </dgm:pt>
    <dgm:pt modelId="{36BC267F-8B13-4DFB-B03C-6572F1012C8B}" type="sibTrans" cxnId="{11B8F3A3-E925-4834-9577-C776365BD1FE}">
      <dgm:prSet/>
      <dgm:spPr/>
      <dgm:t>
        <a:bodyPr/>
        <a:lstStyle/>
        <a:p>
          <a:endParaRPr lang="zh-CN" altLang="en-US"/>
        </a:p>
      </dgm:t>
    </dgm:pt>
    <dgm:pt modelId="{BC9D920D-C163-4D18-874B-CEEA8F3ED2F9}" type="pres">
      <dgm:prSet presAssocID="{BD02E436-11C8-4AF2-A357-C6F87F43D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0F4EBF-B13F-4707-A3A8-43ECE8250B12}" type="pres">
      <dgm:prSet presAssocID="{7746ED79-3F85-4336-AD56-08664BE43C1B}" presName="linNode" presStyleCnt="0"/>
      <dgm:spPr/>
    </dgm:pt>
    <dgm:pt modelId="{FC3898B9-4DE6-4EFB-AF5C-29A5CFBE4FB0}" type="pres">
      <dgm:prSet presAssocID="{7746ED79-3F85-4336-AD56-08664BE43C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796C85-84A5-4DF0-BC7F-6B82A120FA09}" type="pres">
      <dgm:prSet presAssocID="{7746ED79-3F85-4336-AD56-08664BE43C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E2F9DE-D9E9-4FED-A9A7-9BA2BC059C85}" type="pres">
      <dgm:prSet presAssocID="{A230712B-3A57-4841-92DB-196C485041A8}" presName="sp" presStyleCnt="0"/>
      <dgm:spPr/>
    </dgm:pt>
    <dgm:pt modelId="{F59CFB83-D788-4C10-A08A-7E839462356A}" type="pres">
      <dgm:prSet presAssocID="{5066FA64-D058-4876-BBA8-6BAE8B1185DB}" presName="linNode" presStyleCnt="0"/>
      <dgm:spPr/>
    </dgm:pt>
    <dgm:pt modelId="{2D47CF80-D182-4965-8C1D-0904A4F116DA}" type="pres">
      <dgm:prSet presAssocID="{5066FA64-D058-4876-BBA8-6BAE8B1185D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4FD8B1-DF86-4630-AEF0-52EE38C20F72}" type="pres">
      <dgm:prSet presAssocID="{5066FA64-D058-4876-BBA8-6BAE8B1185D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87AC5F-DC42-42C2-BD1F-5D2EF494C2D5}" type="pres">
      <dgm:prSet presAssocID="{DA0BBBEB-73CE-4D1E-9A6E-C667CBCC39FA}" presName="sp" presStyleCnt="0"/>
      <dgm:spPr/>
    </dgm:pt>
    <dgm:pt modelId="{3BB8AB67-86B4-4CD9-AC65-BE7602DA646E}" type="pres">
      <dgm:prSet presAssocID="{F645E8C3-78E4-45D0-B5FD-BE6C6DAFE0F8}" presName="linNode" presStyleCnt="0"/>
      <dgm:spPr/>
    </dgm:pt>
    <dgm:pt modelId="{BD3A433E-0F65-435A-8377-664C50535EF5}" type="pres">
      <dgm:prSet presAssocID="{F645E8C3-78E4-45D0-B5FD-BE6C6DAFE0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2BE730-4E0E-41C8-A433-583574159B62}" type="pres">
      <dgm:prSet presAssocID="{F645E8C3-78E4-45D0-B5FD-BE6C6DAFE0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D07CBA7-6192-4EA1-B35C-05018816C2F8}" srcId="{BD02E436-11C8-4AF2-A357-C6F87F43D452}" destId="{F645E8C3-78E4-45D0-B5FD-BE6C6DAFE0F8}" srcOrd="2" destOrd="0" parTransId="{E74B35F0-FAF6-41EE-9404-2AF9F01593E4}" sibTransId="{E2E4B6A8-3972-496C-9835-165A54850273}"/>
    <dgm:cxn modelId="{685A51D6-2AA4-4416-969D-EE24C3BAC84E}" type="presOf" srcId="{BD02E436-11C8-4AF2-A357-C6F87F43D452}" destId="{BC9D920D-C163-4D18-874B-CEEA8F3ED2F9}" srcOrd="0" destOrd="0" presId="urn:microsoft.com/office/officeart/2005/8/layout/vList5"/>
    <dgm:cxn modelId="{345FD127-F1D2-43C8-8BA1-F4795611F378}" srcId="{5066FA64-D058-4876-BBA8-6BAE8B1185DB}" destId="{06E26BC1-912C-42FB-9C3B-A71C5F591488}" srcOrd="0" destOrd="0" parTransId="{47C61C6A-AF1B-4F57-BEF6-5F6AE579A58A}" sibTransId="{8FDDF40B-D7A1-4654-A44C-637486205272}"/>
    <dgm:cxn modelId="{0334C5C8-4D49-4F2A-8FC7-247E9E647FA6}" type="presOf" srcId="{7746ED79-3F85-4336-AD56-08664BE43C1B}" destId="{FC3898B9-4DE6-4EFB-AF5C-29A5CFBE4FB0}" srcOrd="0" destOrd="0" presId="urn:microsoft.com/office/officeart/2005/8/layout/vList5"/>
    <dgm:cxn modelId="{2E95D843-BB34-4F35-9E91-8325AE11399D}" type="presOf" srcId="{FA9210C8-DB9C-483E-9701-6560FC77DEA0}" destId="{322BE730-4E0E-41C8-A433-583574159B62}" srcOrd="0" destOrd="0" presId="urn:microsoft.com/office/officeart/2005/8/layout/vList5"/>
    <dgm:cxn modelId="{ADA95644-1186-4086-BA48-0704FC5D1EC7}" type="presOf" srcId="{AE144243-6137-49BC-B2C1-274193C0DE08}" destId="{42796C85-84A5-4DF0-BC7F-6B82A120FA09}" srcOrd="0" destOrd="0" presId="urn:microsoft.com/office/officeart/2005/8/layout/vList5"/>
    <dgm:cxn modelId="{DF7D152F-6097-4929-A351-450252390750}" type="presOf" srcId="{F645E8C3-78E4-45D0-B5FD-BE6C6DAFE0F8}" destId="{BD3A433E-0F65-435A-8377-664C50535EF5}" srcOrd="0" destOrd="0" presId="urn:microsoft.com/office/officeart/2005/8/layout/vList5"/>
    <dgm:cxn modelId="{34817344-1BDE-462A-A4A2-FA148A74CAB1}" srcId="{BD02E436-11C8-4AF2-A357-C6F87F43D452}" destId="{5066FA64-D058-4876-BBA8-6BAE8B1185DB}" srcOrd="1" destOrd="0" parTransId="{DBA6E623-C78F-4EE7-A9CD-F72B4C2F912D}" sibTransId="{DA0BBBEB-73CE-4D1E-9A6E-C667CBCC39FA}"/>
    <dgm:cxn modelId="{572CE29E-CBC6-428B-AE1C-35D0D9799A67}" srcId="{7746ED79-3F85-4336-AD56-08664BE43C1B}" destId="{AE144243-6137-49BC-B2C1-274193C0DE08}" srcOrd="0" destOrd="0" parTransId="{05E438BB-A457-4E54-93BE-2F9CF08AE8D9}" sibTransId="{233CCD17-781D-4C1D-9837-E07576CB0BBE}"/>
    <dgm:cxn modelId="{11B8F3A3-E925-4834-9577-C776365BD1FE}" srcId="{F645E8C3-78E4-45D0-B5FD-BE6C6DAFE0F8}" destId="{FA9210C8-DB9C-483E-9701-6560FC77DEA0}" srcOrd="0" destOrd="0" parTransId="{07FB3898-6DCE-4809-95D0-A16A59B05028}" sibTransId="{36BC267F-8B13-4DFB-B03C-6572F1012C8B}"/>
    <dgm:cxn modelId="{73D45A76-4723-4022-9E58-0876C349ED6A}" srcId="{BD02E436-11C8-4AF2-A357-C6F87F43D452}" destId="{7746ED79-3F85-4336-AD56-08664BE43C1B}" srcOrd="0" destOrd="0" parTransId="{858AFDC5-C5AE-4C0E-AC10-5D0FF2CEFB1A}" sibTransId="{A230712B-3A57-4841-92DB-196C485041A8}"/>
    <dgm:cxn modelId="{30E3380B-E0FE-4476-A214-58BBA8AC85CC}" type="presOf" srcId="{06E26BC1-912C-42FB-9C3B-A71C5F591488}" destId="{454FD8B1-DF86-4630-AEF0-52EE38C20F72}" srcOrd="0" destOrd="0" presId="urn:microsoft.com/office/officeart/2005/8/layout/vList5"/>
    <dgm:cxn modelId="{EC690926-0AD1-464C-BB13-94E54026B89B}" type="presOf" srcId="{5066FA64-D058-4876-BBA8-6BAE8B1185DB}" destId="{2D47CF80-D182-4965-8C1D-0904A4F116DA}" srcOrd="0" destOrd="0" presId="urn:microsoft.com/office/officeart/2005/8/layout/vList5"/>
    <dgm:cxn modelId="{E13BC012-536A-468E-896A-EB13090DD49E}" type="presParOf" srcId="{BC9D920D-C163-4D18-874B-CEEA8F3ED2F9}" destId="{AF0F4EBF-B13F-4707-A3A8-43ECE8250B12}" srcOrd="0" destOrd="0" presId="urn:microsoft.com/office/officeart/2005/8/layout/vList5"/>
    <dgm:cxn modelId="{42F0FF53-20D7-42E3-B00D-40446946208C}" type="presParOf" srcId="{AF0F4EBF-B13F-4707-A3A8-43ECE8250B12}" destId="{FC3898B9-4DE6-4EFB-AF5C-29A5CFBE4FB0}" srcOrd="0" destOrd="0" presId="urn:microsoft.com/office/officeart/2005/8/layout/vList5"/>
    <dgm:cxn modelId="{9CFE4DDB-9A95-4A1B-A62E-16F133841923}" type="presParOf" srcId="{AF0F4EBF-B13F-4707-A3A8-43ECE8250B12}" destId="{42796C85-84A5-4DF0-BC7F-6B82A120FA09}" srcOrd="1" destOrd="0" presId="urn:microsoft.com/office/officeart/2005/8/layout/vList5"/>
    <dgm:cxn modelId="{9CE3DFDB-D06A-4CEF-B740-BB57DAA5537C}" type="presParOf" srcId="{BC9D920D-C163-4D18-874B-CEEA8F3ED2F9}" destId="{9EE2F9DE-D9E9-4FED-A9A7-9BA2BC059C85}" srcOrd="1" destOrd="0" presId="urn:microsoft.com/office/officeart/2005/8/layout/vList5"/>
    <dgm:cxn modelId="{1F152A14-C11E-4B4E-9D65-08F4C9659A65}" type="presParOf" srcId="{BC9D920D-C163-4D18-874B-CEEA8F3ED2F9}" destId="{F59CFB83-D788-4C10-A08A-7E839462356A}" srcOrd="2" destOrd="0" presId="urn:microsoft.com/office/officeart/2005/8/layout/vList5"/>
    <dgm:cxn modelId="{C7B498BB-607F-4420-809A-45F44BC26416}" type="presParOf" srcId="{F59CFB83-D788-4C10-A08A-7E839462356A}" destId="{2D47CF80-D182-4965-8C1D-0904A4F116DA}" srcOrd="0" destOrd="0" presId="urn:microsoft.com/office/officeart/2005/8/layout/vList5"/>
    <dgm:cxn modelId="{0965B536-6123-4954-B4A8-29C14450B1DD}" type="presParOf" srcId="{F59CFB83-D788-4C10-A08A-7E839462356A}" destId="{454FD8B1-DF86-4630-AEF0-52EE38C20F72}" srcOrd="1" destOrd="0" presId="urn:microsoft.com/office/officeart/2005/8/layout/vList5"/>
    <dgm:cxn modelId="{811646C2-B5A2-461D-900D-0E2549171E0C}" type="presParOf" srcId="{BC9D920D-C163-4D18-874B-CEEA8F3ED2F9}" destId="{E087AC5F-DC42-42C2-BD1F-5D2EF494C2D5}" srcOrd="3" destOrd="0" presId="urn:microsoft.com/office/officeart/2005/8/layout/vList5"/>
    <dgm:cxn modelId="{E6CC965A-C2D9-423F-B965-2CD013D3DD3E}" type="presParOf" srcId="{BC9D920D-C163-4D18-874B-CEEA8F3ED2F9}" destId="{3BB8AB67-86B4-4CD9-AC65-BE7602DA646E}" srcOrd="4" destOrd="0" presId="urn:microsoft.com/office/officeart/2005/8/layout/vList5"/>
    <dgm:cxn modelId="{A63449A5-6DF3-4CE3-8377-BE871A8EC738}" type="presParOf" srcId="{3BB8AB67-86B4-4CD9-AC65-BE7602DA646E}" destId="{BD3A433E-0F65-435A-8377-664C50535EF5}" srcOrd="0" destOrd="0" presId="urn:microsoft.com/office/officeart/2005/8/layout/vList5"/>
    <dgm:cxn modelId="{E99D91DA-583E-429E-8E39-DDB0E7EC1DAA}" type="presParOf" srcId="{3BB8AB67-86B4-4CD9-AC65-BE7602DA646E}" destId="{322BE730-4E0E-41C8-A433-583574159B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CA6DF6-6C12-4FF3-B320-E83F6E9D78D7}">
      <dsp:nvSpPr>
        <dsp:cNvPr id="0" name=""/>
        <dsp:cNvSpPr/>
      </dsp:nvSpPr>
      <dsp:spPr>
        <a:xfrm>
          <a:off x="1995" y="109270"/>
          <a:ext cx="1945134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/>
            <a:t>用户资料</a:t>
          </a:r>
          <a:endParaRPr lang="zh-CN" altLang="en-US" sz="1700" b="1" kern="1200" dirty="0"/>
        </a:p>
      </dsp:txBody>
      <dsp:txXfrm>
        <a:off x="1995" y="109270"/>
        <a:ext cx="1945134" cy="489600"/>
      </dsp:txXfrm>
    </dsp:sp>
    <dsp:sp modelId="{A4D9C9E4-9A6F-4F2E-8E67-F38DA5FB43B2}">
      <dsp:nvSpPr>
        <dsp:cNvPr id="0" name=""/>
        <dsp:cNvSpPr/>
      </dsp:nvSpPr>
      <dsp:spPr>
        <a:xfrm>
          <a:off x="1995" y="598870"/>
          <a:ext cx="1945134" cy="34998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粉丝数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关注数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标签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生日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/>
            <a:t>Email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认证类型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性别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地域信息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/>
            <a:t>…</a:t>
          </a:r>
          <a:endParaRPr lang="zh-CN" altLang="en-US" sz="1700" kern="1200" dirty="0"/>
        </a:p>
      </dsp:txBody>
      <dsp:txXfrm>
        <a:off x="1995" y="598870"/>
        <a:ext cx="1945134" cy="3499875"/>
      </dsp:txXfrm>
    </dsp:sp>
    <dsp:sp modelId="{20B262A9-D1EF-4841-B467-589D235876F4}">
      <dsp:nvSpPr>
        <dsp:cNvPr id="0" name=""/>
        <dsp:cNvSpPr/>
      </dsp:nvSpPr>
      <dsp:spPr>
        <a:xfrm>
          <a:off x="2219448" y="109270"/>
          <a:ext cx="1945134" cy="48960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/>
            <a:t>用户社交关系</a:t>
          </a:r>
          <a:endParaRPr lang="zh-CN" altLang="en-US" sz="1700" b="1" kern="1200" dirty="0"/>
        </a:p>
      </dsp:txBody>
      <dsp:txXfrm>
        <a:off x="2219448" y="109270"/>
        <a:ext cx="1945134" cy="489600"/>
      </dsp:txXfrm>
    </dsp:sp>
    <dsp:sp modelId="{2075F659-592B-4017-A5EF-3ED8D412B674}">
      <dsp:nvSpPr>
        <dsp:cNvPr id="0" name=""/>
        <dsp:cNvSpPr/>
      </dsp:nvSpPr>
      <dsp:spPr>
        <a:xfrm>
          <a:off x="2219448" y="598870"/>
          <a:ext cx="1945134" cy="3499875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粉丝列表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关注列表</a:t>
          </a:r>
          <a:endParaRPr lang="zh-CN" altLang="en-US" sz="1700" kern="1200" dirty="0"/>
        </a:p>
      </dsp:txBody>
      <dsp:txXfrm>
        <a:off x="2219448" y="598870"/>
        <a:ext cx="1945134" cy="3499875"/>
      </dsp:txXfrm>
    </dsp:sp>
    <dsp:sp modelId="{975E51F7-B287-4936-B0F4-832D6F939E2D}">
      <dsp:nvSpPr>
        <dsp:cNvPr id="0" name=""/>
        <dsp:cNvSpPr/>
      </dsp:nvSpPr>
      <dsp:spPr>
        <a:xfrm>
          <a:off x="4436902" y="109270"/>
          <a:ext cx="1945134" cy="4896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/>
            <a:t>微博信息</a:t>
          </a:r>
          <a:endParaRPr lang="zh-CN" altLang="en-US" sz="1700" b="1" kern="1200" dirty="0"/>
        </a:p>
      </dsp:txBody>
      <dsp:txXfrm>
        <a:off x="4436902" y="109270"/>
        <a:ext cx="1945134" cy="489600"/>
      </dsp:txXfrm>
    </dsp:sp>
    <dsp:sp modelId="{9A5A4813-2075-45CD-B9EF-AF672DECDB8D}">
      <dsp:nvSpPr>
        <dsp:cNvPr id="0" name=""/>
        <dsp:cNvSpPr/>
      </dsp:nvSpPr>
      <dsp:spPr>
        <a:xfrm>
          <a:off x="4436902" y="598870"/>
          <a:ext cx="1945134" cy="349987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用户的微博集合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微博内容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微博创建者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转发数及其信息列表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评论数及其信息列表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赞数及其信息列表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/>
            <a:t>…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 dirty="0"/>
        </a:p>
      </dsp:txBody>
      <dsp:txXfrm>
        <a:off x="4436902" y="598870"/>
        <a:ext cx="1945134" cy="34998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61994-9D40-49A3-9C25-FC1C670A684A}">
      <dsp:nvSpPr>
        <dsp:cNvPr id="0" name=""/>
        <dsp:cNvSpPr/>
      </dsp:nvSpPr>
      <dsp:spPr>
        <a:xfrm>
          <a:off x="1101635" y="1297631"/>
          <a:ext cx="1346443" cy="134644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格式化</a:t>
          </a:r>
          <a:r>
            <a:rPr lang="en-US" altLang="zh-CN" sz="1100" kern="1200" dirty="0" smtClean="0"/>
            <a:t>HTML</a:t>
          </a:r>
          <a:r>
            <a:rPr lang="zh-CN" altLang="en-US" sz="1100" kern="1200" dirty="0" smtClean="0"/>
            <a:t>源码匹配</a:t>
          </a:r>
          <a:r>
            <a:rPr lang="en-US" altLang="zh-CN" sz="1100" kern="1200" dirty="0" smtClean="0"/>
            <a:t>+</a:t>
          </a:r>
          <a:r>
            <a:rPr lang="zh-CN" altLang="en-US" sz="1100" kern="1200" dirty="0" smtClean="0"/>
            <a:t>抽取</a:t>
          </a:r>
          <a:endParaRPr lang="zh-CN" altLang="en-US" sz="1100" kern="1200" dirty="0"/>
        </a:p>
      </dsp:txBody>
      <dsp:txXfrm>
        <a:off x="1101635" y="1297631"/>
        <a:ext cx="1346443" cy="1346443"/>
      </dsp:txXfrm>
    </dsp:sp>
    <dsp:sp modelId="{F84B24A5-B454-4286-B40A-41BB7898E797}">
      <dsp:nvSpPr>
        <dsp:cNvPr id="0" name=""/>
        <dsp:cNvSpPr/>
      </dsp:nvSpPr>
      <dsp:spPr>
        <a:xfrm>
          <a:off x="318250" y="979381"/>
          <a:ext cx="979231" cy="979231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格式化</a:t>
          </a:r>
          <a:r>
            <a:rPr lang="en-US" altLang="zh-CN" sz="1100" kern="1200" dirty="0" err="1" smtClean="0"/>
            <a:t>url</a:t>
          </a:r>
          <a:r>
            <a:rPr lang="zh-CN" altLang="en-US" sz="1100" kern="1200" dirty="0" smtClean="0"/>
            <a:t>访问</a:t>
          </a:r>
          <a:endParaRPr lang="zh-CN" altLang="en-US" sz="1100" kern="1200" dirty="0"/>
        </a:p>
      </dsp:txBody>
      <dsp:txXfrm>
        <a:off x="318250" y="979381"/>
        <a:ext cx="979231" cy="979231"/>
      </dsp:txXfrm>
    </dsp:sp>
    <dsp:sp modelId="{5E8E5C25-AC64-41B4-80DE-7967084A472B}">
      <dsp:nvSpPr>
        <dsp:cNvPr id="0" name=""/>
        <dsp:cNvSpPr/>
      </dsp:nvSpPr>
      <dsp:spPr>
        <a:xfrm rot="20700000">
          <a:off x="866719" y="303811"/>
          <a:ext cx="959447" cy="959447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表单模拟登录</a:t>
          </a:r>
          <a:endParaRPr lang="zh-CN" altLang="en-US" sz="1100" kern="1200" dirty="0"/>
        </a:p>
      </dsp:txBody>
      <dsp:txXfrm>
        <a:off x="1077154" y="514246"/>
        <a:ext cx="538577" cy="538577"/>
      </dsp:txXfrm>
    </dsp:sp>
    <dsp:sp modelId="{5137894A-AE01-422B-B785-D207ED6A2CDD}">
      <dsp:nvSpPr>
        <dsp:cNvPr id="0" name=""/>
        <dsp:cNvSpPr/>
      </dsp:nvSpPr>
      <dsp:spPr>
        <a:xfrm>
          <a:off x="980064" y="1104504"/>
          <a:ext cx="1723447" cy="1723447"/>
        </a:xfrm>
        <a:prstGeom prst="circularArrow">
          <a:avLst>
            <a:gd name="adj1" fmla="val 4687"/>
            <a:gd name="adj2" fmla="val 299029"/>
            <a:gd name="adj3" fmla="val 2451566"/>
            <a:gd name="adj4" fmla="val 1600820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187D6-B5D7-441C-80C4-DC65712ED7A4}">
      <dsp:nvSpPr>
        <dsp:cNvPr id="0" name=""/>
        <dsp:cNvSpPr/>
      </dsp:nvSpPr>
      <dsp:spPr>
        <a:xfrm>
          <a:off x="144830" y="770208"/>
          <a:ext cx="1252192" cy="12521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CE563-8BC1-42FD-9B5B-351BC041F76C}">
      <dsp:nvSpPr>
        <dsp:cNvPr id="0" name=""/>
        <dsp:cNvSpPr/>
      </dsp:nvSpPr>
      <dsp:spPr>
        <a:xfrm>
          <a:off x="644789" y="101150"/>
          <a:ext cx="1350115" cy="13501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796C85-84A5-4DF0-BC7F-6B82A120FA09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结合媒体特色编辑精彩微博内容，引入图片、音频、视频等元素，吸引微博用户，积累粉丝。</a:t>
          </a:r>
          <a:endParaRPr lang="zh-CN" altLang="en-US" sz="1900" kern="1200" dirty="0"/>
        </a:p>
      </dsp:txBody>
      <dsp:txXfrm rot="5400000">
        <a:off x="3621405" y="-1293891"/>
        <a:ext cx="1047750" cy="3901440"/>
      </dsp:txXfrm>
    </dsp:sp>
    <dsp:sp modelId="{FC3898B9-4DE6-4EFB-AF5C-29A5CFBE4FB0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精心编辑</a:t>
          </a:r>
          <a:endParaRPr lang="en-US" altLang="zh-CN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高质量微博</a:t>
          </a:r>
          <a:endParaRPr lang="zh-CN" altLang="en-US" sz="2400" kern="1200" dirty="0"/>
        </a:p>
      </dsp:txBody>
      <dsp:txXfrm>
        <a:off x="0" y="1984"/>
        <a:ext cx="2194560" cy="1309687"/>
      </dsp:txXfrm>
    </dsp:sp>
    <dsp:sp modelId="{454FD8B1-DF86-4630-AEF0-52EE38C20F72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转载高影响力微博账户对媒体积极的微博信息，借由源微博用户，相互提升影响力和传播范围。</a:t>
          </a:r>
          <a:endParaRPr lang="zh-CN" altLang="en-US" sz="1900" kern="1200" dirty="0"/>
        </a:p>
      </dsp:txBody>
      <dsp:txXfrm rot="5400000">
        <a:off x="3621405" y="81279"/>
        <a:ext cx="1047750" cy="3901440"/>
      </dsp:txXfrm>
    </dsp:sp>
    <dsp:sp modelId="{2D47CF80-D182-4965-8C1D-0904A4F116DA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关注、转发高质量用户信息</a:t>
          </a:r>
          <a:endParaRPr lang="zh-CN" altLang="en-US" sz="2400" kern="1200" dirty="0"/>
        </a:p>
      </dsp:txBody>
      <dsp:txXfrm>
        <a:off x="0" y="1377156"/>
        <a:ext cx="2194560" cy="1309687"/>
      </dsp:txXfrm>
    </dsp:sp>
    <dsp:sp modelId="{322BE730-4E0E-41C8-A433-583574159B62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主动引导微博用户对热点话题讨论互动，形成围观效应，进一步扩大媒体影响力。</a:t>
          </a:r>
          <a:endParaRPr lang="zh-CN" altLang="en-US" sz="1900" kern="1200" dirty="0"/>
        </a:p>
      </dsp:txBody>
      <dsp:txXfrm rot="5400000">
        <a:off x="3621405" y="1456451"/>
        <a:ext cx="1047750" cy="3901440"/>
      </dsp:txXfrm>
    </dsp:sp>
    <dsp:sp modelId="{BD3A433E-0F65-435A-8377-664C50535EF5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引发热点话题和积极互动</a:t>
          </a:r>
          <a:endParaRPr lang="zh-CN" altLang="en-US" sz="2400" kern="1200" dirty="0"/>
        </a:p>
      </dsp:txBody>
      <dsp:txXfrm>
        <a:off x="0" y="2752328"/>
        <a:ext cx="2194560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AF2DBE2-1517-4D10-8D08-07D2E41FF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44675"/>
            <a:ext cx="7772400" cy="1470025"/>
          </a:xfrm>
        </p:spPr>
        <p:txBody>
          <a:bodyPr/>
          <a:lstStyle>
            <a:lvl1pPr algn="l">
              <a:defRPr sz="4000">
                <a:ea typeface="微软雅黑" pitchFamily="3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4508500"/>
            <a:ext cx="6400800" cy="817563"/>
          </a:xfrm>
        </p:spPr>
        <p:txBody>
          <a:bodyPr/>
          <a:lstStyle>
            <a:lvl1pPr marL="0" indent="0" algn="ctr">
              <a:buFontTx/>
              <a:buNone/>
              <a:defRPr sz="2800">
                <a:ea typeface="微软雅黑" pitchFamily="34" charset="-122"/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8748713" y="4445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67E30D2B-3DE6-4478-80EB-E9F2DA5ED65F}" type="slidenum">
              <a:rPr lang="en-US" sz="1400">
                <a:latin typeface="Arial" pitchFamily="34" charset="0"/>
              </a:rPr>
              <a:pPr>
                <a:defRPr/>
              </a:pPr>
              <a:t>‹#›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0" y="701675"/>
            <a:ext cx="9140825" cy="0"/>
          </a:xfrm>
          <a:prstGeom prst="line">
            <a:avLst/>
          </a:prstGeom>
          <a:noFill/>
          <a:ln w="9525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3.jpeg"/><Relationship Id="rId10" Type="http://schemas.microsoft.com/office/2007/relationships/diagramDrawing" Target="../diagrams/drawing2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358900"/>
            <a:ext cx="5797550" cy="1206500"/>
          </a:xfrm>
        </p:spPr>
        <p:txBody>
          <a:bodyPr/>
          <a:lstStyle/>
          <a:p>
            <a:r>
              <a:rPr lang="zh-CN" altLang="en-US" b="1" dirty="0" smtClean="0"/>
              <a:t>新</a:t>
            </a:r>
            <a:r>
              <a:rPr lang="zh-CN" altLang="en-US" b="1" dirty="0" smtClean="0"/>
              <a:t>浪微博数据获取</a:t>
            </a:r>
            <a:r>
              <a:rPr lang="zh-CN" altLang="en-US" b="1" dirty="0" smtClean="0"/>
              <a:t>及其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在</a:t>
            </a:r>
            <a:r>
              <a:rPr lang="zh-CN" altLang="en-US" b="1" dirty="0" smtClean="0"/>
              <a:t>媒体评估分析中的应用</a:t>
            </a:r>
            <a:endParaRPr lang="zh-CN" altLang="zh-CN" b="1" dirty="0" smtClean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484438" y="5157788"/>
            <a:ext cx="5111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3200" dirty="0"/>
              <a:t>胡庆宝</a:t>
            </a:r>
            <a:endParaRPr lang="en-US" altLang="zh-CN" sz="3200" dirty="0"/>
          </a:p>
          <a:p>
            <a:pPr algn="r"/>
            <a:r>
              <a:rPr lang="en-US" altLang="zh-CN" sz="3200" dirty="0" smtClean="0"/>
              <a:t>2013-07-08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718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微博数据在媒体影响力中的应用及分析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187450" y="2492871"/>
          <a:ext cx="6972300" cy="1757363"/>
        </p:xfrm>
        <a:graphic>
          <a:graphicData uri="http://schemas.openxmlformats.org/presentationml/2006/ole">
            <p:oleObj spid="_x0000_s1026" name="工作表" r:id="rId3" imgW="5191070" imgH="1209611" progId="Excel.Sheet.12">
              <p:embed/>
            </p:oleObj>
          </a:graphicData>
        </a:graphic>
      </p:graphicFrame>
      <p:sp>
        <p:nvSpPr>
          <p:cNvPr id="5" name="矩形 4"/>
          <p:cNvSpPr/>
          <p:nvPr/>
        </p:nvSpPr>
        <p:spPr>
          <a:xfrm>
            <a:off x="7164288" y="3717032"/>
            <a:ext cx="100811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35896" y="2708920"/>
            <a:ext cx="72008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00113" y="116840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/>
              <a:t>官</a:t>
            </a:r>
            <a:r>
              <a:rPr lang="zh-CN" altLang="en-US" sz="2400" b="1" dirty="0" smtClean="0"/>
              <a:t>网微博总体</a:t>
            </a:r>
            <a:r>
              <a:rPr lang="zh-CN" altLang="en-US" sz="2400" b="1" dirty="0" smtClean="0"/>
              <a:t>分析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718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微博数据在媒体影响力中的应用及分析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图表 12"/>
          <p:cNvGraphicFramePr/>
          <p:nvPr/>
        </p:nvGraphicFramePr>
        <p:xfrm>
          <a:off x="1835696" y="1700808"/>
          <a:ext cx="54006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2627784" y="3933056"/>
          <a:ext cx="5184576" cy="259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00113" y="116840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/>
              <a:t>官</a:t>
            </a:r>
            <a:r>
              <a:rPr lang="zh-CN" altLang="en-US" sz="2400" b="1" dirty="0" smtClean="0"/>
              <a:t>网微博历史</a:t>
            </a:r>
            <a:r>
              <a:rPr lang="zh-CN" altLang="en-US" sz="2400" b="1" dirty="0" smtClean="0"/>
              <a:t>分析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718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微博数据在媒体影响力中的应用及分析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图表 14"/>
          <p:cNvGraphicFramePr/>
          <p:nvPr/>
        </p:nvGraphicFramePr>
        <p:xfrm>
          <a:off x="1403648" y="1700808"/>
          <a:ext cx="6332547" cy="281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00113" y="116840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/>
              <a:t>官</a:t>
            </a:r>
            <a:r>
              <a:rPr lang="zh-CN" altLang="en-US" sz="2400" b="1" dirty="0" smtClean="0"/>
              <a:t>网微博总体</a:t>
            </a:r>
            <a:r>
              <a:rPr lang="zh-CN" altLang="en-US" sz="2400" b="1" dirty="0" smtClean="0"/>
              <a:t>分析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1258888" y="2276475"/>
          <a:ext cx="6586537" cy="1389063"/>
        </p:xfrm>
        <a:graphic>
          <a:graphicData uri="http://schemas.openxmlformats.org/presentationml/2006/ole">
            <p:oleObj spid="_x0000_s2050" name="工作表" r:id="rId3" imgW="5381583" imgH="1038238" progId="Excel.Sheet.12">
              <p:embed/>
            </p:oleObj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718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微博数据在媒体影响力中的应用及分析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6056" y="3212976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04248" y="2492896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00113" y="116840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/>
              <a:t>口碑</a:t>
            </a:r>
            <a:r>
              <a:rPr lang="zh-CN" altLang="en-US" sz="2400" b="1" dirty="0" smtClean="0"/>
              <a:t>微博</a:t>
            </a:r>
            <a:r>
              <a:rPr lang="zh-CN" altLang="en-US" sz="2400" b="1" dirty="0" smtClean="0"/>
              <a:t>分析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ine09443\AppData\Roaming\Tencent\Users\1419027004\QQ\WinTemp\RichOle\}J]1)%MB3{87)~Z9LV7QG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656113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84213" y="908050"/>
            <a:ext cx="395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媒体影响力排名</a:t>
            </a:r>
          </a:p>
        </p:txBody>
      </p:sp>
      <p:pic>
        <p:nvPicPr>
          <p:cNvPr id="14341" name="Picture 1" descr="C:\Users\mine09443\AppData\Roaming\Tencent\Users\1419027004\QQ\WinTemp\RichOle\APZ[$QR`[32HJ_ERCV9S(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57563"/>
            <a:ext cx="3595687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718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微博数据在媒体影响力中的应用及分析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84213" y="90805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媒体活跃度互动曲线与粉丝分布</a:t>
            </a:r>
          </a:p>
        </p:txBody>
      </p:sp>
      <p:pic>
        <p:nvPicPr>
          <p:cNvPr id="15364" name="Picture 2" descr="C:\Users\mine09443\AppData\Roaming\Tencent\Users\1419027004\QQ\WinTemp\RichOle\OR5SN%5RS[X7CQKSXYK37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60500"/>
            <a:ext cx="611981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718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微博数据在媒体影响力中的应用及分析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pic>
        <p:nvPicPr>
          <p:cNvPr id="40961" name="Picture 1" descr="C:\Users\mine09443\AppData\Roaming\Tencent\Users\378169485\QQ\WinTemp\RichOle\E_X`$8O(6X}`K}B[E1@HW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57092"/>
            <a:ext cx="4392488" cy="219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未标题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未标题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3240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95288" y="141288"/>
            <a:ext cx="1000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Arial" pitchFamily="34" charset="0"/>
                <a:ea typeface="楷体_GB2312" pitchFamily="1" charset="-122"/>
              </a:rPr>
              <a:t>目录</a:t>
            </a:r>
          </a:p>
        </p:txBody>
      </p:sp>
      <p:pic>
        <p:nvPicPr>
          <p:cNvPr id="6147" name="Picture 5" descr="ba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84313"/>
            <a:ext cx="4170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ba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205038"/>
            <a:ext cx="4170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ba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25763"/>
            <a:ext cx="4170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ba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644900"/>
            <a:ext cx="4170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555875" y="1628775"/>
            <a:ext cx="172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ea typeface="楷体_GB2312" pitchFamily="49" charset="-122"/>
              </a:rPr>
              <a:t>微博发展模式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2555875" y="2349500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ea typeface="楷体_GB2312" pitchFamily="49" charset="-122"/>
              </a:rPr>
              <a:t>微博数据分析及高效获取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2555875" y="3068638"/>
            <a:ext cx="276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ea typeface="楷体_GB2312" pitchFamily="49" charset="-122"/>
              </a:rPr>
              <a:t>媒体微博数据传播方式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2555875" y="37496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ea typeface="楷体_GB2312" pitchFamily="49" charset="-122"/>
              </a:rPr>
              <a:t>微博数据在媒体影响力中的应用及分析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755650" y="1022350"/>
            <a:ext cx="619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中国版的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SNS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，超越社交网站的载体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2655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微博发展模式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642938" y="3990975"/>
            <a:ext cx="3848100" cy="693738"/>
          </a:xfrm>
          <a:prstGeom prst="ellipse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SG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643438" y="3990975"/>
            <a:ext cx="3848100" cy="693738"/>
          </a:xfrm>
          <a:prstGeom prst="ellipse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SG"/>
          </a:p>
        </p:txBody>
      </p:sp>
      <p:grpSp>
        <p:nvGrpSpPr>
          <p:cNvPr id="2" name="Group 7"/>
          <p:cNvGrpSpPr/>
          <p:nvPr/>
        </p:nvGrpSpPr>
        <p:grpSpPr>
          <a:xfrm>
            <a:off x="857224" y="2786508"/>
            <a:ext cx="7429552" cy="1648002"/>
            <a:chOff x="785786" y="2428868"/>
            <a:chExt cx="7429552" cy="1857388"/>
          </a:xfrm>
          <a:solidFill>
            <a:srgbClr val="00B0F0"/>
          </a:solidFill>
          <a:effectLst/>
        </p:grpSpPr>
        <p:grpSp>
          <p:nvGrpSpPr>
            <p:cNvPr id="3" name="Group 34"/>
            <p:cNvGrpSpPr/>
            <p:nvPr/>
          </p:nvGrpSpPr>
          <p:grpSpPr>
            <a:xfrm>
              <a:off x="2786050" y="2857496"/>
              <a:ext cx="3214710" cy="1428760"/>
              <a:chOff x="2071670" y="1928802"/>
              <a:chExt cx="3214710" cy="1428760"/>
            </a:xfrm>
            <a:grpFill/>
            <a:scene3d>
              <a:camera prst="perspectiveBelow">
                <a:rot lat="1800000" lon="0" rev="0"/>
              </a:camera>
              <a:lightRig rig="soft" dir="t"/>
            </a:scene3d>
          </p:grpSpPr>
          <p:sp>
            <p:nvSpPr>
              <p:cNvPr id="48" name="Rectangle 30"/>
              <p:cNvSpPr/>
              <p:nvPr/>
            </p:nvSpPr>
            <p:spPr>
              <a:xfrm>
                <a:off x="2714612" y="3000372"/>
                <a:ext cx="1928826" cy="35719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sp3d extrusionH="635000"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/>
              </a:p>
            </p:txBody>
          </p:sp>
          <p:sp>
            <p:nvSpPr>
              <p:cNvPr id="49" name="Block Arc 31"/>
              <p:cNvSpPr/>
              <p:nvPr/>
            </p:nvSpPr>
            <p:spPr>
              <a:xfrm rot="5400000">
                <a:off x="3857620" y="1928802"/>
                <a:ext cx="1428760" cy="1428760"/>
              </a:xfrm>
              <a:prstGeom prst="blockArc">
                <a:avLst>
                  <a:gd name="adj1" fmla="val 16092580"/>
                  <a:gd name="adj2" fmla="val 0"/>
                  <a:gd name="adj3" fmla="val 25000"/>
                </a:avLst>
              </a:prstGeom>
              <a:solidFill>
                <a:srgbClr val="FF0066"/>
              </a:solidFill>
              <a:ln>
                <a:noFill/>
              </a:ln>
              <a:sp3d extrusionH="635000"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Block Arc 32"/>
              <p:cNvSpPr/>
              <p:nvPr/>
            </p:nvSpPr>
            <p:spPr>
              <a:xfrm rot="16200000" flipH="1">
                <a:off x="2071670" y="1928802"/>
                <a:ext cx="1428760" cy="1428760"/>
              </a:xfrm>
              <a:prstGeom prst="blockArc">
                <a:avLst>
                  <a:gd name="adj1" fmla="val 16092580"/>
                  <a:gd name="adj2" fmla="val 0"/>
                  <a:gd name="adj3" fmla="val 25000"/>
                </a:avLst>
              </a:prstGeom>
              <a:solidFill>
                <a:srgbClr val="FF0066"/>
              </a:solidFill>
              <a:ln>
                <a:noFill/>
              </a:ln>
              <a:sp3d extrusionH="635000"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9"/>
            <p:cNvGrpSpPr/>
            <p:nvPr/>
          </p:nvGrpSpPr>
          <p:grpSpPr>
            <a:xfrm>
              <a:off x="785786" y="2428868"/>
              <a:ext cx="7429552" cy="1428760"/>
              <a:chOff x="785786" y="2428868"/>
              <a:chExt cx="7429552" cy="1428760"/>
            </a:xfrm>
            <a:grpFill/>
            <a:scene3d>
              <a:camera prst="perspectiveRelaxedModerately"/>
              <a:lightRig rig="soft" dir="t">
                <a:rot lat="0" lon="0" rev="12600000"/>
              </a:lightRig>
            </a:scene3d>
          </p:grpSpPr>
          <p:grpSp>
            <p:nvGrpSpPr>
              <p:cNvPr id="5" name="Group 17"/>
              <p:cNvGrpSpPr/>
              <p:nvPr/>
            </p:nvGrpSpPr>
            <p:grpSpPr>
              <a:xfrm rot="10800000">
                <a:off x="785786" y="2428868"/>
                <a:ext cx="3214710" cy="1428760"/>
                <a:chOff x="2071670" y="1928802"/>
                <a:chExt cx="3214710" cy="1428760"/>
              </a:xfrm>
              <a:grpFill/>
            </p:grpSpPr>
            <p:sp>
              <p:nvSpPr>
                <p:cNvPr id="45" name="Rectangle 27"/>
                <p:cNvSpPr/>
                <p:nvPr/>
              </p:nvSpPr>
              <p:spPr>
                <a:xfrm>
                  <a:off x="2714612" y="3000372"/>
                  <a:ext cx="1928826" cy="357190"/>
                </a:xfrm>
                <a:prstGeom prst="rect">
                  <a:avLst/>
                </a:prstGeom>
                <a:grpFill/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/>
                </a:p>
              </p:txBody>
            </p:sp>
            <p:sp>
              <p:nvSpPr>
                <p:cNvPr id="46" name="Block Arc 28"/>
                <p:cNvSpPr/>
                <p:nvPr/>
              </p:nvSpPr>
              <p:spPr>
                <a:xfrm rot="5400000">
                  <a:off x="3857620" y="1928802"/>
                  <a:ext cx="1428760" cy="1428760"/>
                </a:xfrm>
                <a:prstGeom prst="blockArc">
                  <a:avLst>
                    <a:gd name="adj1" fmla="val 16092580"/>
                    <a:gd name="adj2" fmla="val 0"/>
                    <a:gd name="adj3" fmla="val 25000"/>
                  </a:avLst>
                </a:prstGeom>
                <a:grpFill/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29"/>
                <p:cNvSpPr/>
                <p:nvPr/>
              </p:nvSpPr>
              <p:spPr>
                <a:xfrm rot="16200000" flipH="1">
                  <a:off x="2071670" y="1928802"/>
                  <a:ext cx="1428760" cy="1428760"/>
                </a:xfrm>
                <a:prstGeom prst="blockArc">
                  <a:avLst>
                    <a:gd name="adj1" fmla="val 16092580"/>
                    <a:gd name="adj2" fmla="val 0"/>
                    <a:gd name="adj3" fmla="val 25000"/>
                  </a:avLst>
                </a:prstGeom>
                <a:grpFill/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" name="Group 18"/>
              <p:cNvGrpSpPr/>
              <p:nvPr/>
            </p:nvGrpSpPr>
            <p:grpSpPr>
              <a:xfrm rot="10800000">
                <a:off x="5000628" y="2428868"/>
                <a:ext cx="3214710" cy="1428760"/>
                <a:chOff x="2071670" y="1928802"/>
                <a:chExt cx="3214710" cy="1428760"/>
              </a:xfrm>
              <a:grpFill/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714612" y="3000372"/>
                  <a:ext cx="1928826" cy="357190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/>
                </a:p>
              </p:txBody>
            </p:sp>
            <p:sp>
              <p:nvSpPr>
                <p:cNvPr id="43" name="Block Arc 25"/>
                <p:cNvSpPr/>
                <p:nvPr/>
              </p:nvSpPr>
              <p:spPr>
                <a:xfrm rot="5400000">
                  <a:off x="3857620" y="1928802"/>
                  <a:ext cx="1428760" cy="1428760"/>
                </a:xfrm>
                <a:prstGeom prst="blockArc">
                  <a:avLst>
                    <a:gd name="adj1" fmla="val 16092580"/>
                    <a:gd name="adj2" fmla="val 0"/>
                    <a:gd name="adj3" fmla="val 25000"/>
                  </a:avLst>
                </a:prstGeom>
                <a:solidFill>
                  <a:srgbClr val="00FF00"/>
                </a:solidFill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Block Arc 26"/>
                <p:cNvSpPr/>
                <p:nvPr/>
              </p:nvSpPr>
              <p:spPr>
                <a:xfrm rot="16200000" flipH="1">
                  <a:off x="2071670" y="1928802"/>
                  <a:ext cx="1428760" cy="1428760"/>
                </a:xfrm>
                <a:prstGeom prst="blockArc">
                  <a:avLst>
                    <a:gd name="adj1" fmla="val 16092580"/>
                    <a:gd name="adj2" fmla="val 0"/>
                    <a:gd name="adj3" fmla="val 25000"/>
                  </a:avLst>
                </a:prstGeom>
                <a:solidFill>
                  <a:srgbClr val="00FF00"/>
                </a:solidFill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26"/>
              <p:cNvGrpSpPr/>
              <p:nvPr/>
            </p:nvGrpSpPr>
            <p:grpSpPr>
              <a:xfrm>
                <a:off x="785786" y="2428868"/>
                <a:ext cx="3214710" cy="1428760"/>
                <a:chOff x="2071670" y="1928802"/>
                <a:chExt cx="3214710" cy="1428760"/>
              </a:xfrm>
              <a:grpFill/>
            </p:grpSpPr>
            <p:sp>
              <p:nvSpPr>
                <p:cNvPr id="39" name="Rectangle 21"/>
                <p:cNvSpPr/>
                <p:nvPr/>
              </p:nvSpPr>
              <p:spPr>
                <a:xfrm>
                  <a:off x="2714612" y="3000372"/>
                  <a:ext cx="1857388" cy="357190"/>
                </a:xfrm>
                <a:prstGeom prst="rect">
                  <a:avLst/>
                </a:prstGeom>
                <a:grpFill/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/>
                </a:p>
              </p:txBody>
            </p:sp>
            <p:sp>
              <p:nvSpPr>
                <p:cNvPr id="40" name="Block Arc 22"/>
                <p:cNvSpPr/>
                <p:nvPr/>
              </p:nvSpPr>
              <p:spPr>
                <a:xfrm rot="5400000">
                  <a:off x="3857620" y="1928802"/>
                  <a:ext cx="1428760" cy="1428760"/>
                </a:xfrm>
                <a:prstGeom prst="blockArc">
                  <a:avLst>
                    <a:gd name="adj1" fmla="val 16092580"/>
                    <a:gd name="adj2" fmla="val 0"/>
                    <a:gd name="adj3" fmla="val 25000"/>
                  </a:avLst>
                </a:prstGeom>
                <a:grpFill/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23"/>
                <p:cNvSpPr/>
                <p:nvPr/>
              </p:nvSpPr>
              <p:spPr>
                <a:xfrm rot="16200000" flipH="1">
                  <a:off x="2071670" y="1928802"/>
                  <a:ext cx="1428760" cy="1428760"/>
                </a:xfrm>
                <a:prstGeom prst="blockArc">
                  <a:avLst>
                    <a:gd name="adj1" fmla="val 16092580"/>
                    <a:gd name="adj2" fmla="val 0"/>
                    <a:gd name="adj3" fmla="val 25000"/>
                  </a:avLst>
                </a:prstGeom>
                <a:grpFill/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22"/>
              <p:cNvGrpSpPr/>
              <p:nvPr/>
            </p:nvGrpSpPr>
            <p:grpSpPr>
              <a:xfrm>
                <a:off x="5000628" y="2428868"/>
                <a:ext cx="3214710" cy="1428760"/>
                <a:chOff x="2071670" y="1928802"/>
                <a:chExt cx="3214710" cy="1428760"/>
              </a:xfrm>
              <a:grpFill/>
            </p:grpSpPr>
            <p:sp>
              <p:nvSpPr>
                <p:cNvPr id="36" name="Rectangle 18"/>
                <p:cNvSpPr/>
                <p:nvPr/>
              </p:nvSpPr>
              <p:spPr>
                <a:xfrm>
                  <a:off x="2714612" y="3000372"/>
                  <a:ext cx="1857388" cy="357190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/>
                </a:p>
              </p:txBody>
            </p:sp>
            <p:sp>
              <p:nvSpPr>
                <p:cNvPr id="37" name="Block Arc 19"/>
                <p:cNvSpPr/>
                <p:nvPr/>
              </p:nvSpPr>
              <p:spPr>
                <a:xfrm rot="5400000">
                  <a:off x="3857620" y="1928802"/>
                  <a:ext cx="1428760" cy="1428760"/>
                </a:xfrm>
                <a:prstGeom prst="blockArc">
                  <a:avLst>
                    <a:gd name="adj1" fmla="val 16092580"/>
                    <a:gd name="adj2" fmla="val 0"/>
                    <a:gd name="adj3" fmla="val 25000"/>
                  </a:avLst>
                </a:prstGeom>
                <a:solidFill>
                  <a:srgbClr val="00FF00"/>
                </a:solidFill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Block Arc 20"/>
                <p:cNvSpPr/>
                <p:nvPr/>
              </p:nvSpPr>
              <p:spPr>
                <a:xfrm rot="16200000" flipH="1">
                  <a:off x="2071670" y="1928802"/>
                  <a:ext cx="1428760" cy="1428760"/>
                </a:xfrm>
                <a:prstGeom prst="blockArc">
                  <a:avLst>
                    <a:gd name="adj1" fmla="val 16092580"/>
                    <a:gd name="adj2" fmla="val 0"/>
                    <a:gd name="adj3" fmla="val 25000"/>
                  </a:avLst>
                </a:prstGeom>
                <a:solidFill>
                  <a:srgbClr val="00FF00"/>
                </a:solidFill>
                <a:ln>
                  <a:noFill/>
                </a:ln>
                <a:sp3d extrusionH="635000"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30"/>
            <p:cNvGrpSpPr/>
            <p:nvPr/>
          </p:nvGrpSpPr>
          <p:grpSpPr>
            <a:xfrm rot="10800000">
              <a:off x="2786050" y="2714620"/>
              <a:ext cx="3214710" cy="1428760"/>
              <a:chOff x="2071670" y="1928802"/>
              <a:chExt cx="3214710" cy="1428760"/>
            </a:xfrm>
            <a:grpFill/>
            <a:scene3d>
              <a:camera prst="perspectiveBelow">
                <a:rot lat="19799998" lon="0" rev="0"/>
              </a:camera>
              <a:lightRig rig="soft" dir="t">
                <a:rot lat="0" lon="0" rev="12600000"/>
              </a:lightRig>
            </a:scene3d>
          </p:grpSpPr>
          <p:sp>
            <p:nvSpPr>
              <p:cNvPr id="29" name="Rectangle 11"/>
              <p:cNvSpPr/>
              <p:nvPr/>
            </p:nvSpPr>
            <p:spPr>
              <a:xfrm>
                <a:off x="2714612" y="3000372"/>
                <a:ext cx="1857388" cy="35719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sp3d extrusionH="635000" prstMaterial="plastic"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/>
              </a:p>
            </p:txBody>
          </p:sp>
          <p:sp>
            <p:nvSpPr>
              <p:cNvPr id="30" name="Block Arc 12"/>
              <p:cNvSpPr/>
              <p:nvPr/>
            </p:nvSpPr>
            <p:spPr>
              <a:xfrm rot="5400000">
                <a:off x="3857620" y="1928802"/>
                <a:ext cx="1428760" cy="1428760"/>
              </a:xfrm>
              <a:prstGeom prst="blockArc">
                <a:avLst>
                  <a:gd name="adj1" fmla="val 16092580"/>
                  <a:gd name="adj2" fmla="val 0"/>
                  <a:gd name="adj3" fmla="val 25000"/>
                </a:avLst>
              </a:prstGeom>
              <a:solidFill>
                <a:srgbClr val="FF0066"/>
              </a:solidFill>
              <a:ln>
                <a:noFill/>
              </a:ln>
              <a:sp3d extrusionH="635000" prstMaterial="plastic"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13"/>
              <p:cNvSpPr/>
              <p:nvPr/>
            </p:nvSpPr>
            <p:spPr>
              <a:xfrm rot="16200000" flipH="1">
                <a:off x="2071670" y="1928802"/>
                <a:ext cx="1428760" cy="1428760"/>
              </a:xfrm>
              <a:prstGeom prst="blockArc">
                <a:avLst>
                  <a:gd name="adj1" fmla="val 16092580"/>
                  <a:gd name="adj2" fmla="val 0"/>
                  <a:gd name="adj3" fmla="val 25000"/>
                </a:avLst>
              </a:prstGeom>
              <a:solidFill>
                <a:srgbClr val="FF0066"/>
              </a:solidFill>
              <a:ln>
                <a:noFill/>
              </a:ln>
              <a:sp3d extrusionH="635000" prstMaterial="plastic"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75" name="矩形 31"/>
          <p:cNvSpPr>
            <a:spLocks noChangeArrowheads="1"/>
          </p:cNvSpPr>
          <p:nvPr/>
        </p:nvSpPr>
        <p:spPr bwMode="auto">
          <a:xfrm>
            <a:off x="6184900" y="39227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第三阶段</a:t>
            </a:r>
          </a:p>
        </p:txBody>
      </p:sp>
      <p:sp>
        <p:nvSpPr>
          <p:cNvPr id="52" name="等腰三角形 51"/>
          <p:cNvSpPr/>
          <p:nvPr/>
        </p:nvSpPr>
        <p:spPr>
          <a:xfrm>
            <a:off x="5651500" y="4238625"/>
            <a:ext cx="504825" cy="2873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177" name="矩形 33"/>
          <p:cNvSpPr>
            <a:spLocks noChangeArrowheads="1"/>
          </p:cNvSpPr>
          <p:nvPr/>
        </p:nvSpPr>
        <p:spPr bwMode="auto">
          <a:xfrm>
            <a:off x="5500688" y="4503738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/>
              <a:t>Now</a:t>
            </a:r>
            <a:endParaRPr lang="zh-CN" altLang="en-US" sz="2000" b="1"/>
          </a:p>
        </p:txBody>
      </p:sp>
      <p:sp>
        <p:nvSpPr>
          <p:cNvPr id="7178" name="TextBox 34"/>
          <p:cNvSpPr txBox="1">
            <a:spLocks noChangeArrowheads="1"/>
          </p:cNvSpPr>
          <p:nvPr/>
        </p:nvSpPr>
        <p:spPr bwMode="auto">
          <a:xfrm>
            <a:off x="900113" y="2274888"/>
            <a:ext cx="2519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40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媒体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平台属性</a:t>
            </a:r>
          </a:p>
        </p:txBody>
      </p:sp>
      <p:sp>
        <p:nvSpPr>
          <p:cNvPr id="7179" name="TextBox 35"/>
          <p:cNvSpPr txBox="1">
            <a:spLocks noChangeArrowheads="1"/>
          </p:cNvSpPr>
          <p:nvPr/>
        </p:nvSpPr>
        <p:spPr bwMode="auto">
          <a:xfrm>
            <a:off x="3411538" y="1989138"/>
            <a:ext cx="2160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40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社区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平台属性</a:t>
            </a: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95963" y="2276475"/>
            <a:ext cx="244792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开放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平台属性</a:t>
            </a:r>
          </a:p>
        </p:txBody>
      </p:sp>
      <p:sp>
        <p:nvSpPr>
          <p:cNvPr id="7181" name="矩形 37"/>
          <p:cNvSpPr>
            <a:spLocks noChangeArrowheads="1"/>
          </p:cNvSpPr>
          <p:nvPr/>
        </p:nvSpPr>
        <p:spPr bwMode="auto">
          <a:xfrm>
            <a:off x="4067175" y="400367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第二阶段</a:t>
            </a:r>
          </a:p>
        </p:txBody>
      </p:sp>
      <p:sp>
        <p:nvSpPr>
          <p:cNvPr id="7182" name="矩形 38"/>
          <p:cNvSpPr>
            <a:spLocks noChangeArrowheads="1"/>
          </p:cNvSpPr>
          <p:nvPr/>
        </p:nvSpPr>
        <p:spPr bwMode="auto">
          <a:xfrm>
            <a:off x="1857375" y="3932238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第一阶段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2655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微博发展模式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sp>
        <p:nvSpPr>
          <p:cNvPr id="8195" name="TextBox 78"/>
          <p:cNvSpPr txBox="1">
            <a:spLocks noChangeArrowheads="1"/>
          </p:cNvSpPr>
          <p:nvPr/>
        </p:nvSpPr>
        <p:spPr bwMode="auto">
          <a:xfrm>
            <a:off x="684213" y="836613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传统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SNS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对比</a:t>
            </a:r>
          </a:p>
        </p:txBody>
      </p:sp>
      <p:grpSp>
        <p:nvGrpSpPr>
          <p:cNvPr id="8196" name="组合 46"/>
          <p:cNvGrpSpPr>
            <a:grpSpLocks/>
          </p:cNvGrpSpPr>
          <p:nvPr/>
        </p:nvGrpSpPr>
        <p:grpSpPr bwMode="auto">
          <a:xfrm>
            <a:off x="1187450" y="1217613"/>
            <a:ext cx="7770813" cy="4875212"/>
            <a:chOff x="1187450" y="1217613"/>
            <a:chExt cx="7770813" cy="4875212"/>
          </a:xfrm>
        </p:grpSpPr>
        <p:pic>
          <p:nvPicPr>
            <p:cNvPr id="8197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6438" y="1362075"/>
              <a:ext cx="1225550" cy="62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11" descr="D:\JOB-千橡\2010年終年會\微博SNS对比\logo-stacked-rgb-p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24563" y="1217613"/>
              <a:ext cx="111125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99" name="Group 5"/>
            <p:cNvGrpSpPr>
              <a:grpSpLocks/>
            </p:cNvGrpSpPr>
            <p:nvPr/>
          </p:nvGrpSpPr>
          <p:grpSpPr bwMode="auto">
            <a:xfrm>
              <a:off x="2908300" y="1628775"/>
              <a:ext cx="1758950" cy="2170113"/>
              <a:chOff x="1068" y="1298"/>
              <a:chExt cx="885" cy="1215"/>
            </a:xfrm>
          </p:grpSpPr>
          <p:pic>
            <p:nvPicPr>
              <p:cNvPr id="8213" name="Picture 6" descr="ist2_10715281-communication-stickman-2-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 contrast="12000"/>
              </a:blip>
              <a:srcRect l="70930" r="58" b="74310"/>
              <a:stretch>
                <a:fillRect/>
              </a:stretch>
            </p:blipFill>
            <p:spPr bwMode="auto">
              <a:xfrm>
                <a:off x="1068" y="1298"/>
                <a:ext cx="885" cy="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4" name="Rectangle 8"/>
              <p:cNvSpPr>
                <a:spLocks noChangeArrowheads="1"/>
              </p:cNvSpPr>
              <p:nvPr/>
            </p:nvSpPr>
            <p:spPr bwMode="auto">
              <a:xfrm>
                <a:off x="1202" y="2104"/>
                <a:ext cx="688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>
                    <a:latin typeface="华文细黑" pitchFamily="2" charset="-122"/>
                    <a:ea typeface="华文细黑" pitchFamily="2" charset="-122"/>
                  </a:rPr>
                  <a:t>需双方确认</a:t>
                </a:r>
              </a:p>
            </p:txBody>
          </p:sp>
          <p:sp>
            <p:nvSpPr>
              <p:cNvPr id="8215" name="Rectangle 6"/>
              <p:cNvSpPr>
                <a:spLocks noChangeArrowheads="1"/>
              </p:cNvSpPr>
              <p:nvPr/>
            </p:nvSpPr>
            <p:spPr bwMode="auto">
              <a:xfrm>
                <a:off x="1158" y="2225"/>
                <a:ext cx="6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zh-TW" altLang="en-US" sz="2400" b="1">
                    <a:solidFill>
                      <a:srgbClr val="CC0000"/>
                    </a:solidFill>
                    <a:latin typeface="华文细黑" pitchFamily="2" charset="-122"/>
                    <a:ea typeface="华文细黑" pitchFamily="2" charset="-122"/>
                  </a:rPr>
                  <a:t>高</a:t>
                </a:r>
                <a:r>
                  <a:rPr lang="zh-TW" altLang="en-US" sz="2400" b="1">
                    <a:latin typeface="华文细黑" pitchFamily="2" charset="-122"/>
                    <a:ea typeface="华文细黑" pitchFamily="2" charset="-122"/>
                  </a:rPr>
                  <a:t>隐私</a:t>
                </a:r>
              </a:p>
            </p:txBody>
          </p:sp>
        </p:grpSp>
        <p:grpSp>
          <p:nvGrpSpPr>
            <p:cNvPr id="8200" name="Group 9"/>
            <p:cNvGrpSpPr>
              <a:grpSpLocks/>
            </p:cNvGrpSpPr>
            <p:nvPr/>
          </p:nvGrpSpPr>
          <p:grpSpPr bwMode="auto">
            <a:xfrm>
              <a:off x="5707063" y="1700213"/>
              <a:ext cx="1744662" cy="2089150"/>
              <a:chOff x="3600" y="1249"/>
              <a:chExt cx="821" cy="1222"/>
            </a:xfrm>
          </p:grpSpPr>
          <p:pic>
            <p:nvPicPr>
              <p:cNvPr id="8210" name="Picture 10" descr="未命名 -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6000" contrast="18000"/>
              </a:blip>
              <a:srcRect/>
              <a:stretch>
                <a:fillRect/>
              </a:stretch>
            </p:blipFill>
            <p:spPr bwMode="auto">
              <a:xfrm>
                <a:off x="3600" y="1249"/>
                <a:ext cx="821" cy="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3731" y="2008"/>
                <a:ext cx="57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>
                    <a:latin typeface="华文细黑" pitchFamily="2" charset="-122"/>
                    <a:ea typeface="华文细黑" pitchFamily="2" charset="-122"/>
                  </a:rPr>
                  <a:t>自由关注</a:t>
                </a:r>
              </a:p>
            </p:txBody>
          </p:sp>
          <p:sp>
            <p:nvSpPr>
              <p:cNvPr id="8212" name="Rectangle 18"/>
              <p:cNvSpPr>
                <a:spLocks noChangeArrowheads="1"/>
              </p:cNvSpPr>
              <p:nvPr/>
            </p:nvSpPr>
            <p:spPr bwMode="auto">
              <a:xfrm>
                <a:off x="3697" y="2145"/>
                <a:ext cx="57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zh-CN" altLang="en-US" sz="2400" b="1">
                    <a:solidFill>
                      <a:srgbClr val="0070C0"/>
                    </a:solidFill>
                    <a:latin typeface="华文细黑" pitchFamily="2" charset="-122"/>
                    <a:ea typeface="华文细黑" pitchFamily="2" charset="-122"/>
                  </a:rPr>
                  <a:t>低</a:t>
                </a:r>
                <a:r>
                  <a:rPr lang="zh-TW" altLang="en-US" sz="2400" b="1">
                    <a:latin typeface="华文细黑" pitchFamily="2" charset="-122"/>
                    <a:ea typeface="华文细黑" pitchFamily="2" charset="-122"/>
                  </a:rPr>
                  <a:t>隐私</a:t>
                </a:r>
              </a:p>
            </p:txBody>
          </p:sp>
        </p:grpSp>
        <p:grpSp>
          <p:nvGrpSpPr>
            <p:cNvPr id="8201" name="Group 13"/>
            <p:cNvGrpSpPr>
              <a:grpSpLocks/>
            </p:cNvGrpSpPr>
            <p:nvPr/>
          </p:nvGrpSpPr>
          <p:grpSpPr bwMode="auto">
            <a:xfrm>
              <a:off x="1470025" y="4076700"/>
              <a:ext cx="3775075" cy="2016125"/>
              <a:chOff x="-4" y="2840"/>
              <a:chExt cx="2955" cy="908"/>
            </a:xfrm>
          </p:grpSpPr>
          <p:sp>
            <p:nvSpPr>
              <p:cNvPr id="8208" name="Rectangle 14"/>
              <p:cNvSpPr>
                <a:spLocks noChangeArrowheads="1"/>
              </p:cNvSpPr>
              <p:nvPr/>
            </p:nvSpPr>
            <p:spPr bwMode="auto">
              <a:xfrm>
                <a:off x="0" y="2840"/>
                <a:ext cx="2931" cy="90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09" name="Text Box 15"/>
              <p:cNvSpPr txBox="1">
                <a:spLocks noChangeArrowheads="1"/>
              </p:cNvSpPr>
              <p:nvPr/>
            </p:nvSpPr>
            <p:spPr bwMode="auto">
              <a:xfrm>
                <a:off x="-4" y="2871"/>
                <a:ext cx="2955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信息内容</a:t>
                </a: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可信度</a:t>
                </a: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更高</a:t>
                </a:r>
                <a:endParaRPr lang="en-US" altLang="zh-TW" sz="2000">
                  <a:solidFill>
                    <a:schemeClr val="bg1"/>
                  </a:solidFill>
                  <a:ea typeface="黑体" pitchFamily="49" charset="-122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以</a:t>
                </a:r>
                <a:r>
                  <a:rPr lang="zh-CN" altLang="en-US" sz="2000">
                    <a:solidFill>
                      <a:srgbClr val="FFFF00"/>
                    </a:solidFill>
                    <a:ea typeface="黑体" pitchFamily="49" charset="-122"/>
                  </a:rPr>
                  <a:t>“</a:t>
                </a: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人</a:t>
                </a:r>
                <a:r>
                  <a:rPr lang="zh-CN" altLang="en-US" sz="2000">
                    <a:solidFill>
                      <a:srgbClr val="FFFF00"/>
                    </a:solidFill>
                    <a:ea typeface="黑体" pitchFamily="49" charset="-122"/>
                  </a:rPr>
                  <a:t>”</a:t>
                </a: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为核心</a:t>
                </a:r>
                <a:endParaRPr lang="en-US" altLang="zh-CN" sz="2000">
                  <a:solidFill>
                    <a:schemeClr val="bg1"/>
                  </a:solidFill>
                  <a:ea typeface="黑体" pitchFamily="49" charset="-122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让品牌成为好友，调动</a:t>
                </a: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用户</a:t>
                </a:r>
                <a:r>
                  <a:rPr lang="zh-CN" altLang="en-US" sz="2000">
                    <a:solidFill>
                      <a:schemeClr val="bg1"/>
                    </a:solidFill>
                    <a:ea typeface="黑体" pitchFamily="49" charset="-122"/>
                  </a:rPr>
                  <a:t>关系</a:t>
                </a:r>
                <a:endParaRPr lang="en-US" altLang="zh-CN" sz="2000">
                  <a:solidFill>
                    <a:schemeClr val="bg1"/>
                  </a:solidFill>
                  <a:ea typeface="黑体" pitchFamily="49" charset="-122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调用</a:t>
                </a: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好友</a:t>
                </a: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关系</a:t>
                </a:r>
                <a:endParaRPr lang="en-US" altLang="zh-TW" sz="2000">
                  <a:solidFill>
                    <a:schemeClr val="bg1"/>
                  </a:solidFill>
                  <a:ea typeface="黑体" pitchFamily="49" charset="-122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平等、融入、沟通</a:t>
                </a:r>
                <a:endParaRPr lang="zh-TW" altLang="en-US" sz="2000">
                  <a:solidFill>
                    <a:schemeClr val="bg1"/>
                  </a:solidFill>
                  <a:ea typeface="黑体" pitchFamily="49" charset="-122"/>
                </a:endParaRPr>
              </a:p>
            </p:txBody>
          </p:sp>
        </p:grpSp>
        <p:grpSp>
          <p:nvGrpSpPr>
            <p:cNvPr id="8202" name="Group 16"/>
            <p:cNvGrpSpPr>
              <a:grpSpLocks/>
            </p:cNvGrpSpPr>
            <p:nvPr/>
          </p:nvGrpSpPr>
          <p:grpSpPr bwMode="auto">
            <a:xfrm>
              <a:off x="5183188" y="4076700"/>
              <a:ext cx="3775075" cy="2016125"/>
              <a:chOff x="2851" y="2840"/>
              <a:chExt cx="2961" cy="908"/>
            </a:xfrm>
          </p:grpSpPr>
          <p:sp>
            <p:nvSpPr>
              <p:cNvPr id="8206" name="Rectangle 17"/>
              <p:cNvSpPr>
                <a:spLocks noChangeArrowheads="1"/>
              </p:cNvSpPr>
              <p:nvPr/>
            </p:nvSpPr>
            <p:spPr bwMode="auto">
              <a:xfrm>
                <a:off x="2880" y="2840"/>
                <a:ext cx="2880" cy="908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07" name="Text Box 18"/>
              <p:cNvSpPr txBox="1">
                <a:spLocks noChangeArrowheads="1"/>
              </p:cNvSpPr>
              <p:nvPr/>
            </p:nvSpPr>
            <p:spPr bwMode="auto">
              <a:xfrm>
                <a:off x="2851" y="2871"/>
                <a:ext cx="2961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信息流传更</a:t>
                </a: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不受局限</a:t>
                </a:r>
                <a:endParaRPr lang="en-US" altLang="zh-TW" sz="2000">
                  <a:solidFill>
                    <a:srgbClr val="FFFF00"/>
                  </a:solidFill>
                  <a:ea typeface="黑体" pitchFamily="49" charset="-122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以</a:t>
                </a:r>
                <a:r>
                  <a:rPr lang="zh-CN" altLang="en-US" sz="2000">
                    <a:solidFill>
                      <a:srgbClr val="FFFF00"/>
                    </a:solidFill>
                    <a:ea typeface="黑体" pitchFamily="49" charset="-122"/>
                  </a:rPr>
                  <a:t>“话题”</a:t>
                </a: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为核心</a:t>
                </a:r>
                <a:endParaRPr lang="en-US" altLang="zh-CN" sz="2000">
                  <a:solidFill>
                    <a:schemeClr val="bg1"/>
                  </a:solidFill>
                  <a:ea typeface="黑体" pitchFamily="49" charset="-122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让品牌成为</a:t>
                </a:r>
                <a:r>
                  <a:rPr lang="zh-CN" altLang="en-US" sz="2000">
                    <a:solidFill>
                      <a:schemeClr val="bg1"/>
                    </a:solidFill>
                    <a:ea typeface="黑体" pitchFamily="49" charset="-122"/>
                  </a:rPr>
                  <a:t>话题</a:t>
                </a: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，</a:t>
                </a:r>
                <a:r>
                  <a:rPr lang="zh-CN" altLang="en-US" sz="2000">
                    <a:solidFill>
                      <a:schemeClr val="bg1"/>
                    </a:solidFill>
                    <a:ea typeface="黑体" pitchFamily="49" charset="-122"/>
                  </a:rPr>
                  <a:t>创造关注</a:t>
                </a:r>
                <a:r>
                  <a:rPr lang="zh-CN" altLang="en-US" sz="2000">
                    <a:solidFill>
                      <a:srgbClr val="FFFF00"/>
                    </a:solidFill>
                    <a:ea typeface="黑体" pitchFamily="49" charset="-122"/>
                  </a:rPr>
                  <a:t>话题</a:t>
                </a:r>
                <a:endParaRPr lang="en-US" altLang="zh-CN" sz="2000">
                  <a:solidFill>
                    <a:srgbClr val="FFFF00"/>
                  </a:solidFill>
                  <a:ea typeface="黑体" pitchFamily="49" charset="-122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zh-TW" altLang="en-US" sz="2000">
                    <a:solidFill>
                      <a:schemeClr val="bg1"/>
                    </a:solidFill>
                    <a:ea typeface="黑体" pitchFamily="49" charset="-122"/>
                  </a:rPr>
                  <a:t>打造热议</a:t>
                </a: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话题</a:t>
                </a:r>
                <a:endParaRPr lang="en-US" altLang="zh-TW" sz="2000">
                  <a:solidFill>
                    <a:srgbClr val="FFFF00"/>
                  </a:solidFill>
                  <a:ea typeface="黑体" pitchFamily="49" charset="-122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lang="zh-CN" altLang="en-US" sz="2000">
                    <a:solidFill>
                      <a:srgbClr val="FFFF00"/>
                    </a:solidFill>
                    <a:ea typeface="黑体" pitchFamily="49" charset="-122"/>
                  </a:rPr>
                  <a:t>广互动</a:t>
                </a: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、</a:t>
                </a:r>
                <a:r>
                  <a:rPr lang="zh-CN" altLang="en-US" sz="2000">
                    <a:solidFill>
                      <a:srgbClr val="FFFF00"/>
                    </a:solidFill>
                    <a:ea typeface="黑体" pitchFamily="49" charset="-122"/>
                  </a:rPr>
                  <a:t>被追捧</a:t>
                </a:r>
                <a:r>
                  <a:rPr lang="zh-TW" altLang="en-US" sz="2000">
                    <a:solidFill>
                      <a:srgbClr val="FFFF00"/>
                    </a:solidFill>
                    <a:ea typeface="黑体" pitchFamily="49" charset="-122"/>
                  </a:rPr>
                  <a:t>、具时效</a:t>
                </a:r>
              </a:p>
            </p:txBody>
          </p:sp>
        </p:grpSp>
        <p:sp>
          <p:nvSpPr>
            <p:cNvPr id="8203" name="Text Box 36"/>
            <p:cNvSpPr txBox="1">
              <a:spLocks noChangeArrowheads="1"/>
            </p:cNvSpPr>
            <p:nvPr/>
          </p:nvSpPr>
          <p:spPr bwMode="auto">
            <a:xfrm>
              <a:off x="1187450" y="4510088"/>
              <a:ext cx="381635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endParaRPr lang="zh-TW" altLang="en-US" sz="16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04" name="Rectangle 8"/>
            <p:cNvSpPr>
              <a:spLocks/>
            </p:cNvSpPr>
            <p:nvPr/>
          </p:nvSpPr>
          <p:spPr bwMode="auto">
            <a:xfrm>
              <a:off x="7092950" y="2924175"/>
              <a:ext cx="1690688" cy="1152525"/>
            </a:xfrm>
            <a:prstGeom prst="rect">
              <a:avLst/>
            </a:prstGeom>
            <a:solidFill>
              <a:schemeClr val="accent1">
                <a:alpha val="1019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</a:pPr>
              <a:r>
                <a:rPr lang="zh-TW" altLang="en-US" sz="14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有什么新鲜事想告诉大家？</a:t>
              </a:r>
              <a:endParaRPr lang="en-US" altLang="zh-TW" sz="1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zh-TW" altLang="en-US" sz="14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一起分享新鲜事儿</a:t>
              </a:r>
              <a:endParaRPr lang="en-US" altLang="zh-TW" sz="1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05" name="Rectangle 8"/>
            <p:cNvSpPr>
              <a:spLocks/>
            </p:cNvSpPr>
            <p:nvPr/>
          </p:nvSpPr>
          <p:spPr bwMode="auto">
            <a:xfrm>
              <a:off x="2051050" y="2924175"/>
              <a:ext cx="1152525" cy="1152525"/>
            </a:xfrm>
            <a:prstGeom prst="rect">
              <a:avLst/>
            </a:prstGeom>
            <a:solidFill>
              <a:schemeClr val="accent1">
                <a:alpha val="1019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20000"/>
                </a:lnSpc>
              </a:pPr>
              <a:r>
                <a:rPr lang="zh-TW" altLang="en-US" sz="14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玩在一起，</a:t>
              </a:r>
              <a:endParaRPr lang="en-US" altLang="zh-TW" sz="1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TW" altLang="en-US" sz="14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心在一起</a:t>
              </a:r>
              <a:endParaRPr lang="en-US" altLang="zh-TW" sz="1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TW" altLang="en-US" sz="14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情系人人</a:t>
              </a:r>
              <a:endParaRPr lang="en-US" altLang="zh-TW" sz="1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0" hangingPunct="0">
                <a:lnSpc>
                  <a:spcPct val="120000"/>
                </a:lnSpc>
              </a:pPr>
              <a:endParaRPr lang="en-US" altLang="zh-TW" sz="1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7"/>
          <p:cNvGrpSpPr>
            <a:grpSpLocks/>
          </p:cNvGrpSpPr>
          <p:nvPr/>
        </p:nvGrpSpPr>
        <p:grpSpPr bwMode="auto">
          <a:xfrm>
            <a:off x="6515100" y="2501900"/>
            <a:ext cx="2382838" cy="2447925"/>
            <a:chOff x="6588224" y="846589"/>
            <a:chExt cx="2383354" cy="2298943"/>
          </a:xfrm>
        </p:grpSpPr>
        <p:sp>
          <p:nvSpPr>
            <p:cNvPr id="19" name="椭圆 18"/>
            <p:cNvSpPr/>
            <p:nvPr/>
          </p:nvSpPr>
          <p:spPr>
            <a:xfrm>
              <a:off x="6588224" y="939024"/>
              <a:ext cx="2280144" cy="22065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43" name="TextBox 5"/>
            <p:cNvSpPr txBox="1">
              <a:spLocks noChangeArrowheads="1"/>
            </p:cNvSpPr>
            <p:nvPr/>
          </p:nvSpPr>
          <p:spPr bwMode="auto">
            <a:xfrm rot="8252729">
              <a:off x="8214483" y="2638486"/>
              <a:ext cx="476412" cy="289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……</a:t>
              </a:r>
              <a:endPara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44" name="组合 50"/>
            <p:cNvGrpSpPr>
              <a:grpSpLocks/>
            </p:cNvGrpSpPr>
            <p:nvPr/>
          </p:nvGrpSpPr>
          <p:grpSpPr bwMode="auto">
            <a:xfrm>
              <a:off x="7456039" y="846589"/>
              <a:ext cx="632242" cy="381584"/>
              <a:chOff x="7544194" y="646738"/>
              <a:chExt cx="632242" cy="381584"/>
            </a:xfrm>
          </p:grpSpPr>
          <p:sp>
            <p:nvSpPr>
              <p:cNvPr id="9254" name="TextBox 16"/>
              <p:cNvSpPr txBox="1">
                <a:spLocks noChangeArrowheads="1"/>
              </p:cNvSpPr>
              <p:nvPr/>
            </p:nvSpPr>
            <p:spPr bwMode="auto">
              <a:xfrm>
                <a:off x="7544194" y="739254"/>
                <a:ext cx="543739" cy="289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阅读</a:t>
                </a:r>
              </a:p>
            </p:txBody>
          </p:sp>
          <p:sp>
            <p:nvSpPr>
              <p:cNvPr id="9255" name="TextBox 17"/>
              <p:cNvSpPr txBox="1">
                <a:spLocks noChangeArrowheads="1"/>
              </p:cNvSpPr>
              <p:nvPr/>
            </p:nvSpPr>
            <p:spPr bwMode="auto">
              <a:xfrm>
                <a:off x="7884368" y="646738"/>
                <a:ext cx="292068" cy="317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</a:rPr>
                  <a:t>n</a:t>
                </a:r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45" name="组合 51"/>
            <p:cNvGrpSpPr>
              <a:grpSpLocks/>
            </p:cNvGrpSpPr>
            <p:nvPr/>
          </p:nvGrpSpPr>
          <p:grpSpPr bwMode="auto">
            <a:xfrm>
              <a:off x="8530026" y="1514169"/>
              <a:ext cx="441552" cy="574966"/>
              <a:chOff x="8618181" y="1314318"/>
              <a:chExt cx="441552" cy="574966"/>
            </a:xfrm>
          </p:grpSpPr>
          <p:sp>
            <p:nvSpPr>
              <p:cNvPr id="9252" name="TextBox 14"/>
              <p:cNvSpPr txBox="1">
                <a:spLocks noChangeArrowheads="1"/>
              </p:cNvSpPr>
              <p:nvPr/>
            </p:nvSpPr>
            <p:spPr bwMode="auto">
              <a:xfrm rot="4165312">
                <a:off x="8516727" y="1415772"/>
                <a:ext cx="51068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评论</a:t>
                </a:r>
              </a:p>
            </p:txBody>
          </p:sp>
          <p:sp>
            <p:nvSpPr>
              <p:cNvPr id="9253" name="TextBox 15"/>
              <p:cNvSpPr txBox="1">
                <a:spLocks noChangeArrowheads="1"/>
              </p:cNvSpPr>
              <p:nvPr/>
            </p:nvSpPr>
            <p:spPr bwMode="auto">
              <a:xfrm rot="4377233">
                <a:off x="8753299" y="1582850"/>
                <a:ext cx="2743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</a:rPr>
                  <a:t>n</a:t>
                </a:r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46" name="组合 52"/>
            <p:cNvGrpSpPr>
              <a:grpSpLocks/>
            </p:cNvGrpSpPr>
            <p:nvPr/>
          </p:nvGrpSpPr>
          <p:grpSpPr bwMode="auto">
            <a:xfrm rot="340431">
              <a:off x="6672590" y="1271794"/>
              <a:ext cx="372296" cy="623854"/>
              <a:chOff x="6760594" y="1071528"/>
              <a:chExt cx="372296" cy="623854"/>
            </a:xfrm>
          </p:grpSpPr>
          <p:sp>
            <p:nvSpPr>
              <p:cNvPr id="9250" name="TextBox 12"/>
              <p:cNvSpPr txBox="1">
                <a:spLocks noChangeArrowheads="1"/>
              </p:cNvSpPr>
              <p:nvPr/>
            </p:nvSpPr>
            <p:spPr bwMode="auto">
              <a:xfrm rot="-3984996">
                <a:off x="6659140" y="1286150"/>
                <a:ext cx="51068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转发</a:t>
                </a:r>
              </a:p>
            </p:txBody>
          </p:sp>
          <p:sp>
            <p:nvSpPr>
              <p:cNvPr id="9251" name="TextBox 13"/>
              <p:cNvSpPr txBox="1">
                <a:spLocks noChangeArrowheads="1"/>
              </p:cNvSpPr>
              <p:nvPr/>
            </p:nvSpPr>
            <p:spPr bwMode="auto">
              <a:xfrm rot="-3122621">
                <a:off x="6826456" y="1039408"/>
                <a:ext cx="2743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</a:rPr>
                  <a:t>n</a:t>
                </a:r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47" name="组合 53"/>
            <p:cNvGrpSpPr>
              <a:grpSpLocks/>
            </p:cNvGrpSpPr>
            <p:nvPr/>
          </p:nvGrpSpPr>
          <p:grpSpPr bwMode="auto">
            <a:xfrm>
              <a:off x="6611461" y="2337885"/>
              <a:ext cx="483730" cy="559085"/>
              <a:chOff x="6699616" y="2138034"/>
              <a:chExt cx="483730" cy="559085"/>
            </a:xfrm>
          </p:grpSpPr>
          <p:sp>
            <p:nvSpPr>
              <p:cNvPr id="9248" name="TextBox 10"/>
              <p:cNvSpPr txBox="1">
                <a:spLocks noChangeArrowheads="1"/>
              </p:cNvSpPr>
              <p:nvPr/>
            </p:nvSpPr>
            <p:spPr bwMode="auto">
              <a:xfrm rot="-7952611">
                <a:off x="6774115" y="2287887"/>
                <a:ext cx="51068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收藏</a:t>
                </a:r>
              </a:p>
            </p:txBody>
          </p:sp>
          <p:sp>
            <p:nvSpPr>
              <p:cNvPr id="9249" name="TextBox 11"/>
              <p:cNvSpPr txBox="1">
                <a:spLocks noChangeArrowheads="1"/>
              </p:cNvSpPr>
              <p:nvPr/>
            </p:nvSpPr>
            <p:spPr bwMode="auto">
              <a:xfrm rot="-7983358">
                <a:off x="6731736" y="2105914"/>
                <a:ext cx="2743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</a:rPr>
                  <a:t>n</a:t>
                </a:r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椭圆 32"/>
          <p:cNvSpPr/>
          <p:nvPr/>
        </p:nvSpPr>
        <p:spPr>
          <a:xfrm>
            <a:off x="6786563" y="2911475"/>
            <a:ext cx="1728787" cy="1727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379859" y="3520493"/>
            <a:ext cx="541152" cy="507074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粉丝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3" name="TextBox 20"/>
          <p:cNvSpPr txBox="1">
            <a:spLocks noChangeArrowheads="1"/>
          </p:cNvSpPr>
          <p:nvPr/>
        </p:nvSpPr>
        <p:spPr bwMode="auto">
          <a:xfrm>
            <a:off x="7362825" y="3071813"/>
            <a:ext cx="54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2" rIns="91426" bIns="45712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评论</a:t>
            </a:r>
          </a:p>
        </p:txBody>
      </p:sp>
      <p:sp>
        <p:nvSpPr>
          <p:cNvPr id="9224" name="TextBox 21"/>
          <p:cNvSpPr txBox="1">
            <a:spLocks noChangeArrowheads="1"/>
          </p:cNvSpPr>
          <p:nvPr/>
        </p:nvSpPr>
        <p:spPr bwMode="auto">
          <a:xfrm rot="-3984996">
            <a:off x="6842125" y="3422650"/>
            <a:ext cx="542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2" rIns="91426" bIns="45712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转发</a:t>
            </a:r>
          </a:p>
        </p:txBody>
      </p:sp>
      <p:sp>
        <p:nvSpPr>
          <p:cNvPr id="9225" name="TextBox 22"/>
          <p:cNvSpPr txBox="1">
            <a:spLocks noChangeArrowheads="1"/>
          </p:cNvSpPr>
          <p:nvPr/>
        </p:nvSpPr>
        <p:spPr bwMode="auto">
          <a:xfrm rot="4165312">
            <a:off x="7906544" y="3420269"/>
            <a:ext cx="54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2" rIns="91426" bIns="45712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阅读</a:t>
            </a:r>
          </a:p>
        </p:txBody>
      </p:sp>
      <p:sp>
        <p:nvSpPr>
          <p:cNvPr id="9226" name="TextBox 23"/>
          <p:cNvSpPr txBox="1">
            <a:spLocks noChangeArrowheads="1"/>
          </p:cNvSpPr>
          <p:nvPr/>
        </p:nvSpPr>
        <p:spPr bwMode="auto">
          <a:xfrm rot="-7952611">
            <a:off x="6938169" y="3994944"/>
            <a:ext cx="54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2" rIns="91426" bIns="45712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收藏</a:t>
            </a:r>
          </a:p>
        </p:txBody>
      </p:sp>
      <p:sp>
        <p:nvSpPr>
          <p:cNvPr id="9227" name="TextBox 24"/>
          <p:cNvSpPr txBox="1">
            <a:spLocks noChangeArrowheads="1"/>
          </p:cNvSpPr>
          <p:nvPr/>
        </p:nvSpPr>
        <p:spPr bwMode="auto">
          <a:xfrm rot="8300340">
            <a:off x="7864475" y="4083050"/>
            <a:ext cx="47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2" rIns="91426" bIns="45712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8" name="TextBox 25"/>
          <p:cNvSpPr txBox="1">
            <a:spLocks noChangeArrowheads="1"/>
          </p:cNvSpPr>
          <p:nvPr/>
        </p:nvSpPr>
        <p:spPr bwMode="auto">
          <a:xfrm>
            <a:off x="755650" y="4445000"/>
            <a:ext cx="55451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</a:pPr>
            <a:r>
              <a:rPr lang="zh-TW" altLang="en-US" sz="2000">
                <a:latin typeface="微软雅黑" pitchFamily="34" charset="-122"/>
                <a:ea typeface="微软雅黑" pitchFamily="34" charset="-122"/>
              </a:rPr>
              <a:t>关注并被关注，新鲜事的</a:t>
            </a:r>
            <a:r>
              <a:rPr lang="zh-CN" altLang="en-US" sz="4000">
                <a:latin typeface="微软雅黑" pitchFamily="34" charset="-122"/>
                <a:ea typeface="微软雅黑" pitchFamily="34" charset="-122"/>
              </a:rPr>
              <a:t>获取</a:t>
            </a:r>
            <a:endParaRPr lang="en-US" altLang="zh-CN" sz="4000"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4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>
                <a:latin typeface="微软雅黑" pitchFamily="34" charset="-122"/>
                <a:ea typeface="微软雅黑" pitchFamily="34" charset="-122"/>
              </a:rPr>
              <a:t>传递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9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sz="36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次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2655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微博发展模式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grpSp>
        <p:nvGrpSpPr>
          <p:cNvPr id="9230" name="组合 39"/>
          <p:cNvGrpSpPr>
            <a:grpSpLocks/>
          </p:cNvGrpSpPr>
          <p:nvPr/>
        </p:nvGrpSpPr>
        <p:grpSpPr bwMode="auto">
          <a:xfrm>
            <a:off x="1114425" y="939800"/>
            <a:ext cx="4105275" cy="3289300"/>
            <a:chOff x="1114425" y="939329"/>
            <a:chExt cx="4105275" cy="3289300"/>
          </a:xfrm>
        </p:grpSpPr>
        <p:grpSp>
          <p:nvGrpSpPr>
            <p:cNvPr id="9232" name="Group 38"/>
            <p:cNvGrpSpPr>
              <a:grpSpLocks/>
            </p:cNvGrpSpPr>
            <p:nvPr/>
          </p:nvGrpSpPr>
          <p:grpSpPr bwMode="auto">
            <a:xfrm>
              <a:off x="1114425" y="939329"/>
              <a:ext cx="4105275" cy="1219200"/>
              <a:chOff x="3039" y="1434"/>
              <a:chExt cx="2586" cy="768"/>
            </a:xfrm>
          </p:grpSpPr>
          <p:pic>
            <p:nvPicPr>
              <p:cNvPr id="9240" name="Picture 2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-31" b="-84"/>
              <a:stretch>
                <a:fillRect/>
              </a:stretch>
            </p:blipFill>
            <p:spPr bwMode="auto">
              <a:xfrm>
                <a:off x="3039" y="1434"/>
                <a:ext cx="2586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41" name="Text Box 8"/>
              <p:cNvSpPr txBox="1">
                <a:spLocks noChangeArrowheads="1"/>
              </p:cNvSpPr>
              <p:nvPr/>
            </p:nvSpPr>
            <p:spPr bwMode="auto">
              <a:xfrm>
                <a:off x="3244" y="1616"/>
                <a:ext cx="14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>
                    <a:latin typeface="黑体" pitchFamily="49" charset="-122"/>
                    <a:ea typeface="黑体" pitchFamily="49" charset="-122"/>
                  </a:rPr>
                  <a:t>@</a:t>
                </a:r>
                <a:r>
                  <a:rPr lang="zh-TW" altLang="en-US">
                    <a:latin typeface="黑体" pitchFamily="49" charset="-122"/>
                    <a:ea typeface="黑体" pitchFamily="49" charset="-122"/>
                  </a:rPr>
                  <a:t>好友</a:t>
                </a:r>
                <a:r>
                  <a:rPr lang="en-US" altLang="zh-TW">
                    <a:latin typeface="黑体" pitchFamily="49" charset="-122"/>
                    <a:ea typeface="黑体" pitchFamily="49" charset="-122"/>
                  </a:rPr>
                  <a:t>//@</a:t>
                </a:r>
                <a:r>
                  <a:rPr lang="zh-TW" altLang="en-US">
                    <a:latin typeface="黑体" pitchFamily="49" charset="-122"/>
                    <a:ea typeface="黑体" pitchFamily="49" charset="-122"/>
                  </a:rPr>
                  <a:t>品牌：八卦</a:t>
                </a:r>
              </a:p>
            </p:txBody>
          </p:sp>
        </p:grpSp>
        <p:grpSp>
          <p:nvGrpSpPr>
            <p:cNvPr id="9233" name="Group 31"/>
            <p:cNvGrpSpPr>
              <a:grpSpLocks/>
            </p:cNvGrpSpPr>
            <p:nvPr/>
          </p:nvGrpSpPr>
          <p:grpSpPr bwMode="auto">
            <a:xfrm>
              <a:off x="1854200" y="2091854"/>
              <a:ext cx="2987675" cy="2136775"/>
              <a:chOff x="3345" y="2024"/>
              <a:chExt cx="1882" cy="1346"/>
            </a:xfrm>
          </p:grpSpPr>
          <p:pic>
            <p:nvPicPr>
              <p:cNvPr id="9234" name="Picture 22" descr="ist2_13915554-dynamic-discussio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5" y="2024"/>
                <a:ext cx="1882" cy="1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5" name="Text Box 24"/>
              <p:cNvSpPr txBox="1">
                <a:spLocks noChangeArrowheads="1"/>
              </p:cNvSpPr>
              <p:nvPr/>
            </p:nvSpPr>
            <p:spPr bwMode="auto">
              <a:xfrm>
                <a:off x="3367" y="2432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200" b="1"/>
                  <a:t>PC</a:t>
                </a:r>
              </a:p>
            </p:txBody>
          </p:sp>
          <p:sp>
            <p:nvSpPr>
              <p:cNvPr id="9236" name="Text Box 25"/>
              <p:cNvSpPr txBox="1">
                <a:spLocks noChangeArrowheads="1"/>
              </p:cNvSpPr>
              <p:nvPr/>
            </p:nvSpPr>
            <p:spPr bwMode="auto">
              <a:xfrm>
                <a:off x="3808" y="2342"/>
                <a:ext cx="22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200" b="1"/>
                  <a:t>IM</a:t>
                </a:r>
              </a:p>
            </p:txBody>
          </p:sp>
          <p:sp>
            <p:nvSpPr>
              <p:cNvPr id="9237" name="Text Box 26"/>
              <p:cNvSpPr txBox="1">
                <a:spLocks noChangeArrowheads="1"/>
              </p:cNvSpPr>
              <p:nvPr/>
            </p:nvSpPr>
            <p:spPr bwMode="auto">
              <a:xfrm>
                <a:off x="4129" y="2251"/>
                <a:ext cx="3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200" b="1"/>
                  <a:t>APP</a:t>
                </a:r>
              </a:p>
            </p:txBody>
          </p:sp>
          <p:sp>
            <p:nvSpPr>
              <p:cNvPr id="9238" name="Text Box 27"/>
              <p:cNvSpPr txBox="1">
                <a:spLocks noChangeArrowheads="1"/>
              </p:cNvSpPr>
              <p:nvPr/>
            </p:nvSpPr>
            <p:spPr bwMode="auto">
              <a:xfrm>
                <a:off x="4477" y="2342"/>
                <a:ext cx="3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200" b="1"/>
                  <a:t>SMS</a:t>
                </a:r>
              </a:p>
            </p:txBody>
          </p:sp>
          <p:sp>
            <p:nvSpPr>
              <p:cNvPr id="9239" name="Text Box 28"/>
              <p:cNvSpPr txBox="1">
                <a:spLocks noChangeArrowheads="1"/>
              </p:cNvSpPr>
              <p:nvPr/>
            </p:nvSpPr>
            <p:spPr bwMode="auto">
              <a:xfrm>
                <a:off x="4881" y="2432"/>
                <a:ext cx="3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200" b="1"/>
                  <a:t>WAP</a:t>
                </a:r>
              </a:p>
            </p:txBody>
          </p:sp>
        </p:grpSp>
      </p:grpSp>
      <p:sp>
        <p:nvSpPr>
          <p:cNvPr id="9231" name="TextBox 54"/>
          <p:cNvSpPr txBox="1">
            <a:spLocks noChangeArrowheads="1"/>
          </p:cNvSpPr>
          <p:nvPr/>
        </p:nvSpPr>
        <p:spPr bwMode="auto">
          <a:xfrm>
            <a:off x="6443663" y="1309688"/>
            <a:ext cx="1728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惊人的信息传播速度！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4716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微博数据分析及高效获取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2051720" y="1813272"/>
          <a:ext cx="6384032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900113" y="1023938"/>
            <a:ext cx="2376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微博基本数据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900113" y="1168400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新浪微博开放平台</a:t>
            </a:r>
            <a:r>
              <a:rPr lang="en-US" altLang="zh-CN" sz="2400" b="1"/>
              <a:t>API</a:t>
            </a:r>
            <a:endParaRPr lang="zh-CN" altLang="en-US" sz="2400" b="1"/>
          </a:p>
        </p:txBody>
      </p:sp>
      <p:grpSp>
        <p:nvGrpSpPr>
          <p:cNvPr id="11267" name="组合 7"/>
          <p:cNvGrpSpPr>
            <a:grpSpLocks/>
          </p:cNvGrpSpPr>
          <p:nvPr/>
        </p:nvGrpSpPr>
        <p:grpSpPr bwMode="auto">
          <a:xfrm>
            <a:off x="1403350" y="2420938"/>
            <a:ext cx="4105275" cy="2808287"/>
            <a:chOff x="1331640" y="1844675"/>
            <a:chExt cx="3758212" cy="2591462"/>
          </a:xfrm>
        </p:grpSpPr>
        <p:grpSp>
          <p:nvGrpSpPr>
            <p:cNvPr id="11273" name="组合 5"/>
            <p:cNvGrpSpPr>
              <a:grpSpLocks/>
            </p:cNvGrpSpPr>
            <p:nvPr/>
          </p:nvGrpSpPr>
          <p:grpSpPr bwMode="auto">
            <a:xfrm>
              <a:off x="1476375" y="1844675"/>
              <a:ext cx="3167633" cy="2160389"/>
              <a:chOff x="1476375" y="1844675"/>
              <a:chExt cx="7199313" cy="4464050"/>
            </a:xfrm>
          </p:grpSpPr>
          <p:pic>
            <p:nvPicPr>
              <p:cNvPr id="11275" name="Picture 1" descr="C:\Users\mine09443\AppData\Roaming\Tencent\Users\1419027004\QQ\WinTemp\RichOle\]L)_`@IC(IGQ)VDG9E1Y__Q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76375" y="1844675"/>
                <a:ext cx="6021388" cy="3097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6" name="Picture 4" descr="C:\Users\mine09443\AppData\Roaming\Tencent\Users\1419027004\QQ\WinTemp\RichOle\THMY8VZ]H%Q%UB]H2I)[C9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5763" y="4040188"/>
                <a:ext cx="4479925" cy="2268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74" name="Picture 1" descr="C:\Users\mine09443\AppData\Roaming\Tencent\Users\1419027004\QQ\WinTemp\RichOle\77E5C5W%P6Y_1N149B8QG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3429000"/>
              <a:ext cx="3758212" cy="100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68" name="组合 11"/>
          <p:cNvGrpSpPr>
            <a:grpSpLocks/>
          </p:cNvGrpSpPr>
          <p:nvPr/>
        </p:nvGrpSpPr>
        <p:grpSpPr bwMode="auto">
          <a:xfrm>
            <a:off x="5435600" y="1844675"/>
            <a:ext cx="3341688" cy="4424363"/>
            <a:chOff x="5580112" y="1772816"/>
            <a:chExt cx="3341951" cy="4424040"/>
          </a:xfrm>
        </p:grpSpPr>
        <p:pic>
          <p:nvPicPr>
            <p:cNvPr id="11271" name="Picture 7" descr="C:\Users\mine09443\AppData\Roaming\Tencent\Users\378169485\QQ\WinTemp\RichOle\H(C{7KD9YQSG6{2%0VB8(J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1772816"/>
              <a:ext cx="3341951" cy="304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图示 8"/>
            <p:cNvGraphicFramePr/>
            <p:nvPr/>
          </p:nvGraphicFramePr>
          <p:xfrm>
            <a:off x="6372200" y="3356992"/>
            <a:ext cx="2448272" cy="28398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4932363" y="1168400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新浪微博网页爬虫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4716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微博数据分析及高效获取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4716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微博数据分析及高效获取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835150" y="1989138"/>
          <a:ext cx="6696744" cy="3528392"/>
        </p:xfrm>
        <a:graphic>
          <a:graphicData uri="http://schemas.openxmlformats.org/drawingml/2006/table">
            <a:tbl>
              <a:tblPr/>
              <a:tblGrid>
                <a:gridCol w="1310284"/>
                <a:gridCol w="2674770"/>
                <a:gridCol w="2711690"/>
              </a:tblGrid>
              <a:tr h="44104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微博数据类型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新浪微博</a:t>
                      </a:r>
                      <a:r>
                        <a:rPr lang="en-US" sz="1400" b="1" kern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API</a:t>
                      </a:r>
                      <a:endParaRPr lang="zh-CN" sz="1400" kern="10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新浪微博网站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用户个人资料</a:t>
                      </a:r>
                      <a:endParaRPr lang="zh-CN" sz="1400" kern="10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效率高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效率高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用户社交关系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效率高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粉丝数据相对全面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效率低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76419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微博信息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效率</a:t>
                      </a:r>
                      <a:r>
                        <a:rPr lang="zh-CN" sz="1400" kern="0" dirty="0" smtClean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高</a:t>
                      </a:r>
                      <a:endParaRPr lang="en-US" altLang="zh-CN" sz="1400" kern="100" dirty="0" smtClean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无法</a:t>
                      </a: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获取关键字搜索微博数据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获取微博全面的评论、转发的少量信息，无法获取赞信息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效率低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 </a:t>
                      </a:r>
                      <a:r>
                        <a:rPr lang="zh-CN" sz="1400" kern="0" dirty="0" smtClean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可以</a:t>
                      </a: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获取关键字搜索微博数据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31849B"/>
                          </a:solidFill>
                          <a:latin typeface="Calibri"/>
                          <a:ea typeface="宋体"/>
                          <a:cs typeface="宋体"/>
                        </a:rPr>
                        <a:t>能够获取微博全面的评论、转发、赞信息</a:t>
                      </a:r>
                      <a:endParaRPr lang="zh-CN" sz="1400" kern="100" dirty="0">
                        <a:solidFill>
                          <a:srgbClr val="31849B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307" name="TextBox 3"/>
          <p:cNvSpPr txBox="1">
            <a:spLocks noChangeArrowheads="1"/>
          </p:cNvSpPr>
          <p:nvPr/>
        </p:nvSpPr>
        <p:spPr bwMode="auto">
          <a:xfrm>
            <a:off x="900113" y="116840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/>
              <a:t>新浪微博数据获取效率分析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68313" y="96838"/>
            <a:ext cx="4303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媒体微博数据传播方式</a:t>
            </a:r>
            <a:endParaRPr lang="zh-CN" altLang="en-US" sz="3200" b="1" dirty="0">
              <a:latin typeface="Arial" pitchFamily="34" charset="0"/>
              <a:ea typeface="楷体_GB2312" pitchFamily="1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860376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design.blogbus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ptdesign.blogbus.co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design.blogbus.com">
  <a:themeElements>
    <a:clrScheme name="1_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1_pptdesign.blogbus.co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ptdesign.blogbus.com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ptdesign.blogbus.com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ptdesign.blogbus.com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Pages>0</Pages>
  <Words>593</Words>
  <Characters>0</Characters>
  <Application>Microsoft Office PowerPoint</Application>
  <DocSecurity>0</DocSecurity>
  <PresentationFormat>全屏显示(4:3)</PresentationFormat>
  <Lines>0</Lines>
  <Paragraphs>132</Paragraphs>
  <Slides>16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pptdesign.blogbus.com</vt:lpstr>
      <vt:lpstr>1_pptdesign.blogbus.com</vt:lpstr>
      <vt:lpstr>工作表</vt:lpstr>
      <vt:lpstr>新浪微博数据获取及其 在媒体评估分析中的应用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www.pc6.com</dc:title>
  <dc:subject>www.pc6.com</dc:subject>
  <dc:creator>www.pc6.com</dc:creator>
  <cp:keywords>www.pc6.com</cp:keywords>
  <dc:description>www.pc6.com</dc:description>
  <cp:lastModifiedBy>mine09443</cp:lastModifiedBy>
  <cp:revision>249</cp:revision>
  <cp:lastPrinted>1899-12-30T00:00:00Z</cp:lastPrinted>
  <dcterms:created xsi:type="dcterms:W3CDTF">2008-04-24T16:47:09Z</dcterms:created>
  <dcterms:modified xsi:type="dcterms:W3CDTF">2013-07-08T07:45:12Z</dcterms:modified>
  <cp:category>www.pc6.com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